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90"/>
  </p:notesMasterIdLst>
  <p:handoutMasterIdLst>
    <p:handoutMasterId r:id="rId91"/>
  </p:handoutMasterIdLst>
  <p:sldIdLst>
    <p:sldId id="725" r:id="rId2"/>
    <p:sldId id="256" r:id="rId3"/>
    <p:sldId id="258" r:id="rId4"/>
    <p:sldId id="368" r:id="rId5"/>
    <p:sldId id="695" r:id="rId6"/>
    <p:sldId id="259" r:id="rId7"/>
    <p:sldId id="726" r:id="rId8"/>
    <p:sldId id="727" r:id="rId9"/>
    <p:sldId id="728" r:id="rId10"/>
    <p:sldId id="729" r:id="rId11"/>
    <p:sldId id="370" r:id="rId12"/>
    <p:sldId id="730" r:id="rId13"/>
    <p:sldId id="371" r:id="rId14"/>
    <p:sldId id="372" r:id="rId15"/>
    <p:sldId id="373" r:id="rId16"/>
    <p:sldId id="374" r:id="rId17"/>
    <p:sldId id="731" r:id="rId18"/>
    <p:sldId id="646" r:id="rId19"/>
    <p:sldId id="650" r:id="rId20"/>
    <p:sldId id="649" r:id="rId21"/>
    <p:sldId id="648" r:id="rId22"/>
    <p:sldId id="651" r:id="rId23"/>
    <p:sldId id="528" r:id="rId24"/>
    <p:sldId id="647" r:id="rId25"/>
    <p:sldId id="629" r:id="rId26"/>
    <p:sldId id="630" r:id="rId27"/>
    <p:sldId id="631" r:id="rId28"/>
    <p:sldId id="265" r:id="rId29"/>
    <p:sldId id="445" r:id="rId30"/>
    <p:sldId id="656" r:id="rId31"/>
    <p:sldId id="657" r:id="rId32"/>
    <p:sldId id="694" r:id="rId33"/>
    <p:sldId id="697" r:id="rId34"/>
    <p:sldId id="696" r:id="rId35"/>
    <p:sldId id="698" r:id="rId36"/>
    <p:sldId id="732" r:id="rId37"/>
    <p:sldId id="699" r:id="rId38"/>
    <p:sldId id="700" r:id="rId39"/>
    <p:sldId id="701" r:id="rId40"/>
    <p:sldId id="702" r:id="rId41"/>
    <p:sldId id="733" r:id="rId42"/>
    <p:sldId id="734" r:id="rId43"/>
    <p:sldId id="735" r:id="rId44"/>
    <p:sldId id="736" r:id="rId45"/>
    <p:sldId id="737" r:id="rId46"/>
    <p:sldId id="738" r:id="rId47"/>
    <p:sldId id="739" r:id="rId48"/>
    <p:sldId id="740" r:id="rId49"/>
    <p:sldId id="741" r:id="rId50"/>
    <p:sldId id="742" r:id="rId51"/>
    <p:sldId id="743" r:id="rId52"/>
    <p:sldId id="744" r:id="rId53"/>
    <p:sldId id="706" r:id="rId54"/>
    <p:sldId id="690" r:id="rId55"/>
    <p:sldId id="711" r:id="rId56"/>
    <p:sldId id="713" r:id="rId57"/>
    <p:sldId id="703" r:id="rId58"/>
    <p:sldId id="712" r:id="rId59"/>
    <p:sldId id="655" r:id="rId60"/>
    <p:sldId id="654" r:id="rId61"/>
    <p:sldId id="658" r:id="rId62"/>
    <p:sldId id="661" r:id="rId63"/>
    <p:sldId id="662" r:id="rId64"/>
    <p:sldId id="663" r:id="rId65"/>
    <p:sldId id="665" r:id="rId66"/>
    <p:sldId id="664" r:id="rId67"/>
    <p:sldId id="659" r:id="rId68"/>
    <p:sldId id="708" r:id="rId69"/>
    <p:sldId id="666" r:id="rId70"/>
    <p:sldId id="714" r:id="rId71"/>
    <p:sldId id="715" r:id="rId72"/>
    <p:sldId id="716" r:id="rId73"/>
    <p:sldId id="717" r:id="rId74"/>
    <p:sldId id="718" r:id="rId75"/>
    <p:sldId id="719" r:id="rId76"/>
    <p:sldId id="720" r:id="rId77"/>
    <p:sldId id="721" r:id="rId78"/>
    <p:sldId id="722" r:id="rId79"/>
    <p:sldId id="675" r:id="rId80"/>
    <p:sldId id="687" r:id="rId81"/>
    <p:sldId id="678" r:id="rId82"/>
    <p:sldId id="689" r:id="rId83"/>
    <p:sldId id="673" r:id="rId84"/>
    <p:sldId id="679" r:id="rId85"/>
    <p:sldId id="680" r:id="rId86"/>
    <p:sldId id="681" r:id="rId87"/>
    <p:sldId id="723" r:id="rId88"/>
    <p:sldId id="724" r:id="rId89"/>
  </p:sldIdLst>
  <p:sldSz cx="9144000" cy="6858000" type="screen4x3"/>
  <p:notesSz cx="9144000" cy="6858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FF00"/>
    <a:srgbClr val="DDDDDD"/>
    <a:srgbClr val="FFCCFF"/>
    <a:srgbClr val="FF99CC"/>
    <a:srgbClr val="CCFFFF"/>
    <a:srgbClr val="FF0000"/>
    <a:srgbClr val="00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2255C1C-A208-4AF0-9BED-829C188EA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2EED21D-3032-4776-BF6A-223D854EA5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Kurose and Ross forgot to say anything about wrapping the carry and adding it to low order bit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E39A5-7F35-4AD7-8D28-BE07A11C6D59}" type="datetime3">
              <a:rPr lang="en-US" smtClean="0"/>
              <a:pPr>
                <a:defRPr/>
              </a:pPr>
              <a:t>20 September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11  Error Control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79A1B60-F19A-4CC8-91EC-92FA53B24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E6BAD-199E-4EE4-9184-A4551B99F7D8}" type="datetime3">
              <a:rPr lang="en-US" smtClean="0"/>
              <a:pPr>
                <a:defRPr/>
              </a:pPr>
              <a:t>20 September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11  Error Control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CB46FC16-B504-4E42-BD3B-69FD030FC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B69B8-DC03-4359-9B5A-3BB988038C98}" type="datetime3">
              <a:rPr lang="en-US" smtClean="0"/>
              <a:pPr>
                <a:defRPr/>
              </a:pPr>
              <a:t>20 September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11  Error Control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CF384D8D-BD61-4D2F-932D-5A1EA2770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4E15F-89DA-47D0-906E-85D94198CF99}" type="datetime3">
              <a:rPr lang="en-US" smtClean="0"/>
              <a:pPr>
                <a:defRPr/>
              </a:pPr>
              <a:t>20 September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11  Error Control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EFF7E235-E610-4D58-8BA9-9FF17D1FE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3EA77-2261-4278-8A0F-85FB46551FAA}" type="datetime3">
              <a:rPr lang="en-US" smtClean="0"/>
              <a:pPr>
                <a:defRPr/>
              </a:pPr>
              <a:t>20 September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11  Error Control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FC0413A6-6FF4-48EF-9650-7115D4D17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FC446-FAD3-4573-8A08-0886EEB9B03C}" type="datetime3">
              <a:rPr lang="en-US" smtClean="0"/>
              <a:pPr>
                <a:defRPr/>
              </a:pPr>
              <a:t>20 September 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11  Error Control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2B1F0B29-EA39-42D7-9C53-EAD02E8B7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D84A3-508D-4767-A99A-EA737E3F024E}" type="datetime3">
              <a:rPr lang="en-US" smtClean="0"/>
              <a:pPr>
                <a:defRPr/>
              </a:pPr>
              <a:t>20 September 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11  Error Control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625FFF07-BFDF-4D34-A5A8-47C26A3C03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58DB4-8F9F-455A-9DEA-3F9FD6E90761}" type="datetime3">
              <a:rPr lang="en-US" smtClean="0"/>
              <a:pPr>
                <a:defRPr/>
              </a:pPr>
              <a:t>20 September 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11  Error Control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1A60EC88-73FB-4D5B-98C0-002445C3D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222E4-7FB9-4771-B7D9-769A78FF36FC}" type="datetime3">
              <a:rPr lang="en-US" smtClean="0"/>
              <a:pPr>
                <a:defRPr/>
              </a:pPr>
              <a:t>20 September 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11  Error Control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6C983D31-A3C2-410B-90F8-7BC1DB360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C742B-69FE-40A5-B926-A505BC449AD0}" type="datetime3">
              <a:rPr lang="en-US" smtClean="0"/>
              <a:pPr>
                <a:defRPr/>
              </a:pPr>
              <a:t>20 September 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11  Error Control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C812AA23-85D7-4B95-B994-8CF6AFD28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3014C-F004-46FF-A1DD-DD113393D388}" type="datetime3">
              <a:rPr lang="en-US" smtClean="0"/>
              <a:pPr>
                <a:defRPr/>
              </a:pPr>
              <a:t>20 September 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11  Error Control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C775646D-7154-4466-BE78-4EE959AA6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16194F-DDB7-4034-8F93-5BD7D0419487}" type="datetime3">
              <a:rPr lang="en-US" smtClean="0"/>
              <a:pPr>
                <a:defRPr/>
              </a:pPr>
              <a:t>20 September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Lecture 11  Error Control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9ED573A0-B424-47D8-BCDF-C6A59F5F96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Part 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ABDBAD-2191-4F7F-8A47-FA66F1B8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Multiplexing/Demultiplexing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ADD40E5-8239-4E82-B95D-180B3BD30403}"/>
              </a:ext>
            </a:extLst>
          </p:cNvPr>
          <p:cNvSpPr/>
          <p:nvPr/>
        </p:nvSpPr>
        <p:spPr>
          <a:xfrm>
            <a:off x="533400" y="13716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The socket addressing system enables TCP and UDP to perform another important Transport layer task:</a:t>
            </a:r>
          </a:p>
          <a:p>
            <a:pPr algn="l"/>
            <a:r>
              <a:rPr lang="en-US" sz="2400" dirty="0">
                <a:solidFill>
                  <a:srgbClr val="0099FF"/>
                </a:solidFill>
                <a:latin typeface="+mn-lt"/>
              </a:rPr>
              <a:t> multiplexing and </a:t>
            </a:r>
            <a:r>
              <a:rPr lang="en-IN" sz="2400" dirty="0">
                <a:solidFill>
                  <a:srgbClr val="0099FF"/>
                </a:solidFill>
                <a:latin typeface="+mn-lt"/>
              </a:rPr>
              <a:t>demultiplexing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D5CB8F-EF58-4C91-91A1-5BB018A82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834" y="3048000"/>
            <a:ext cx="4727166" cy="230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839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Multiplexing/demultiplexing</a:t>
            </a:r>
          </a:p>
        </p:txBody>
      </p:sp>
      <p:grpSp>
        <p:nvGrpSpPr>
          <p:cNvPr id="8195" name="Group 70"/>
          <p:cNvGrpSpPr>
            <a:grpSpLocks/>
          </p:cNvGrpSpPr>
          <p:nvPr/>
        </p:nvGrpSpPr>
        <p:grpSpPr bwMode="auto">
          <a:xfrm>
            <a:off x="685800" y="3429000"/>
            <a:ext cx="7931150" cy="2935288"/>
            <a:chOff x="355" y="2243"/>
            <a:chExt cx="4996" cy="1849"/>
          </a:xfrm>
        </p:grpSpPr>
        <p:grpSp>
          <p:nvGrpSpPr>
            <p:cNvPr id="8212" name="Group 22"/>
            <p:cNvGrpSpPr>
              <a:grpSpLocks/>
            </p:cNvGrpSpPr>
            <p:nvPr/>
          </p:nvGrpSpPr>
          <p:grpSpPr bwMode="auto">
            <a:xfrm>
              <a:off x="355" y="2293"/>
              <a:ext cx="1261" cy="1500"/>
              <a:chOff x="608" y="2454"/>
              <a:chExt cx="1261" cy="1500"/>
            </a:xfrm>
          </p:grpSpPr>
          <p:sp>
            <p:nvSpPr>
              <p:cNvPr id="8249" name="Rectangle 11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/>
                  <a:t>application</a:t>
                </a:r>
              </a:p>
            </p:txBody>
          </p:sp>
          <p:sp>
            <p:nvSpPr>
              <p:cNvPr id="8250" name="Rectangle 12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/>
                  <a:t>transport</a:t>
                </a:r>
              </a:p>
            </p:txBody>
          </p:sp>
          <p:sp>
            <p:nvSpPr>
              <p:cNvPr id="8251" name="Rectangle 13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/>
                  <a:t>network</a:t>
                </a:r>
              </a:p>
            </p:txBody>
          </p:sp>
          <p:sp>
            <p:nvSpPr>
              <p:cNvPr id="8252" name="Rectangle 14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/>
                  <a:t>link</a:t>
                </a:r>
              </a:p>
            </p:txBody>
          </p:sp>
          <p:sp>
            <p:nvSpPr>
              <p:cNvPr id="8253" name="Rectangle 15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/>
                  <a:t>physical</a:t>
                </a: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2014" y="2318"/>
              <a:ext cx="377" cy="315"/>
              <a:chOff x="2614" y="2862"/>
              <a:chExt cx="377" cy="315"/>
            </a:xfrm>
          </p:grpSpPr>
          <p:sp>
            <p:nvSpPr>
              <p:cNvPr id="8247" name="Rectangle 18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8" name="Oval 19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P1</a:t>
                </a:r>
              </a:p>
            </p:txBody>
          </p:sp>
        </p:grpSp>
        <p:grpSp>
          <p:nvGrpSpPr>
            <p:cNvPr id="8214" name="Group 23"/>
            <p:cNvGrpSpPr>
              <a:grpSpLocks/>
            </p:cNvGrpSpPr>
            <p:nvPr/>
          </p:nvGrpSpPr>
          <p:grpSpPr bwMode="auto">
            <a:xfrm>
              <a:off x="4090" y="2243"/>
              <a:ext cx="1261" cy="1500"/>
              <a:chOff x="608" y="2454"/>
              <a:chExt cx="1261" cy="1500"/>
            </a:xfrm>
          </p:grpSpPr>
          <p:sp>
            <p:nvSpPr>
              <p:cNvPr id="8242" name="Rectangle 24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/>
                  <a:t>application</a:t>
                </a:r>
              </a:p>
            </p:txBody>
          </p:sp>
          <p:sp>
            <p:nvSpPr>
              <p:cNvPr id="8243" name="Rectangle 25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/>
                  <a:t>transport</a:t>
                </a:r>
              </a:p>
            </p:txBody>
          </p:sp>
          <p:sp>
            <p:nvSpPr>
              <p:cNvPr id="8244" name="Rectangle 26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/>
                  <a:t>network</a:t>
                </a:r>
              </a:p>
            </p:txBody>
          </p:sp>
          <p:sp>
            <p:nvSpPr>
              <p:cNvPr id="8245" name="Rectangle 27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/>
                  <a:t>link</a:t>
                </a:r>
              </a:p>
            </p:txBody>
          </p:sp>
          <p:sp>
            <p:nvSpPr>
              <p:cNvPr id="8246" name="Rectangle 28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/>
                  <a:t>physical</a:t>
                </a:r>
              </a:p>
            </p:txBody>
          </p:sp>
        </p:grpSp>
        <p:grpSp>
          <p:nvGrpSpPr>
            <p:cNvPr id="8215" name="Group 29"/>
            <p:cNvGrpSpPr>
              <a:grpSpLocks/>
            </p:cNvGrpSpPr>
            <p:nvPr/>
          </p:nvGrpSpPr>
          <p:grpSpPr bwMode="auto">
            <a:xfrm>
              <a:off x="1994" y="2293"/>
              <a:ext cx="1723" cy="1500"/>
              <a:chOff x="608" y="2454"/>
              <a:chExt cx="1261" cy="1500"/>
            </a:xfrm>
          </p:grpSpPr>
          <p:sp>
            <p:nvSpPr>
              <p:cNvPr id="8237" name="Rectangle 30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application</a:t>
                </a:r>
              </a:p>
            </p:txBody>
          </p:sp>
          <p:sp>
            <p:nvSpPr>
              <p:cNvPr id="8238" name="Rectangle 31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transport</a:t>
                </a:r>
              </a:p>
            </p:txBody>
          </p:sp>
          <p:sp>
            <p:nvSpPr>
              <p:cNvPr id="8239" name="Rectangle 32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network</a:t>
                </a:r>
              </a:p>
            </p:txBody>
          </p:sp>
          <p:sp>
            <p:nvSpPr>
              <p:cNvPr id="8240" name="Rectangle 33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link</a:t>
                </a:r>
              </a:p>
            </p:txBody>
          </p:sp>
          <p:sp>
            <p:nvSpPr>
              <p:cNvPr id="8241" name="Rectangle 34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physical</a:t>
                </a:r>
              </a:p>
            </p:txBody>
          </p:sp>
        </p:grpSp>
        <p:grpSp>
          <p:nvGrpSpPr>
            <p:cNvPr id="8216" name="Group 35"/>
            <p:cNvGrpSpPr>
              <a:grpSpLocks/>
            </p:cNvGrpSpPr>
            <p:nvPr/>
          </p:nvGrpSpPr>
          <p:grpSpPr bwMode="auto">
            <a:xfrm>
              <a:off x="3271" y="2322"/>
              <a:ext cx="377" cy="315"/>
              <a:chOff x="2614" y="2862"/>
              <a:chExt cx="377" cy="315"/>
            </a:xfrm>
          </p:grpSpPr>
          <p:sp>
            <p:nvSpPr>
              <p:cNvPr id="8235" name="Rectangle 36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6" name="Oval 37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P2</a:t>
                </a:r>
              </a:p>
            </p:txBody>
          </p:sp>
        </p:grpSp>
        <p:grpSp>
          <p:nvGrpSpPr>
            <p:cNvPr id="8217" name="Group 38"/>
            <p:cNvGrpSpPr>
              <a:grpSpLocks/>
            </p:cNvGrpSpPr>
            <p:nvPr/>
          </p:nvGrpSpPr>
          <p:grpSpPr bwMode="auto">
            <a:xfrm>
              <a:off x="1148" y="2337"/>
              <a:ext cx="377" cy="315"/>
              <a:chOff x="2614" y="2862"/>
              <a:chExt cx="377" cy="315"/>
            </a:xfrm>
          </p:grpSpPr>
          <p:sp>
            <p:nvSpPr>
              <p:cNvPr id="8233" name="Rectangle 39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4" name="Oval 40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P3</a:t>
                </a:r>
              </a:p>
            </p:txBody>
          </p:sp>
        </p:grpSp>
        <p:grpSp>
          <p:nvGrpSpPr>
            <p:cNvPr id="8218" name="Group 41"/>
            <p:cNvGrpSpPr>
              <a:grpSpLocks/>
            </p:cNvGrpSpPr>
            <p:nvPr/>
          </p:nvGrpSpPr>
          <p:grpSpPr bwMode="auto">
            <a:xfrm>
              <a:off x="4155" y="2283"/>
              <a:ext cx="377" cy="315"/>
              <a:chOff x="2614" y="2862"/>
              <a:chExt cx="377" cy="315"/>
            </a:xfrm>
          </p:grpSpPr>
          <p:sp>
            <p:nvSpPr>
              <p:cNvPr id="8231" name="Rectangle 4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2" name="Oval 4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P4</a:t>
                </a:r>
              </a:p>
            </p:txBody>
          </p:sp>
        </p:grpSp>
        <p:grpSp>
          <p:nvGrpSpPr>
            <p:cNvPr id="8219" name="Group 44"/>
            <p:cNvGrpSpPr>
              <a:grpSpLocks/>
            </p:cNvGrpSpPr>
            <p:nvPr/>
          </p:nvGrpSpPr>
          <p:grpSpPr bwMode="auto">
            <a:xfrm>
              <a:off x="2053" y="2341"/>
              <a:ext cx="377" cy="315"/>
              <a:chOff x="2614" y="2862"/>
              <a:chExt cx="377" cy="315"/>
            </a:xfrm>
          </p:grpSpPr>
          <p:sp>
            <p:nvSpPr>
              <p:cNvPr id="8229" name="Rectangle 45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0" name="Oval 46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P1</a:t>
                </a:r>
              </a:p>
            </p:txBody>
          </p:sp>
        </p:grpSp>
        <p:sp>
          <p:nvSpPr>
            <p:cNvPr id="8220" name="Text Box 47"/>
            <p:cNvSpPr txBox="1">
              <a:spLocks noChangeArrowheads="1"/>
            </p:cNvSpPr>
            <p:nvPr/>
          </p:nvSpPr>
          <p:spPr bwMode="auto">
            <a:xfrm>
              <a:off x="672" y="3842"/>
              <a:ext cx="5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host 1</a:t>
              </a:r>
              <a:endParaRPr lang="en-US"/>
            </a:p>
          </p:txBody>
        </p:sp>
        <p:sp>
          <p:nvSpPr>
            <p:cNvPr id="8221" name="Text Box 48"/>
            <p:cNvSpPr txBox="1">
              <a:spLocks noChangeArrowheads="1"/>
            </p:cNvSpPr>
            <p:nvPr/>
          </p:nvSpPr>
          <p:spPr bwMode="auto">
            <a:xfrm>
              <a:off x="2566" y="3834"/>
              <a:ext cx="5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host 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8222" name="Text Box 49"/>
            <p:cNvSpPr txBox="1">
              <a:spLocks noChangeArrowheads="1"/>
            </p:cNvSpPr>
            <p:nvPr/>
          </p:nvSpPr>
          <p:spPr bwMode="auto">
            <a:xfrm>
              <a:off x="4474" y="3757"/>
              <a:ext cx="5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host 3</a:t>
              </a:r>
            </a:p>
          </p:txBody>
        </p:sp>
        <p:sp>
          <p:nvSpPr>
            <p:cNvPr id="8223" name="Line 57"/>
            <p:cNvSpPr>
              <a:spLocks noChangeShapeType="1"/>
            </p:cNvSpPr>
            <p:nvPr/>
          </p:nvSpPr>
          <p:spPr bwMode="auto">
            <a:xfrm>
              <a:off x="1344" y="2592"/>
              <a:ext cx="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4" name="Line 58"/>
            <p:cNvSpPr>
              <a:spLocks noChangeShapeType="1"/>
            </p:cNvSpPr>
            <p:nvPr/>
          </p:nvSpPr>
          <p:spPr bwMode="auto">
            <a:xfrm flipV="1">
              <a:off x="2208" y="2544"/>
              <a:ext cx="0" cy="1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Line 59"/>
            <p:cNvSpPr>
              <a:spLocks noChangeShapeType="1"/>
            </p:cNvSpPr>
            <p:nvPr/>
          </p:nvSpPr>
          <p:spPr bwMode="auto">
            <a:xfrm>
              <a:off x="1344" y="3648"/>
              <a:ext cx="86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Line 60"/>
            <p:cNvSpPr>
              <a:spLocks noChangeShapeType="1"/>
            </p:cNvSpPr>
            <p:nvPr/>
          </p:nvSpPr>
          <p:spPr bwMode="auto">
            <a:xfrm>
              <a:off x="4320" y="2496"/>
              <a:ext cx="0" cy="11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Line 61"/>
            <p:cNvSpPr>
              <a:spLocks noChangeShapeType="1"/>
            </p:cNvSpPr>
            <p:nvPr/>
          </p:nvSpPr>
          <p:spPr bwMode="auto">
            <a:xfrm flipV="1">
              <a:off x="3456" y="2544"/>
              <a:ext cx="0" cy="1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8" name="Line 62"/>
            <p:cNvSpPr>
              <a:spLocks noChangeShapeType="1"/>
            </p:cNvSpPr>
            <p:nvPr/>
          </p:nvSpPr>
          <p:spPr bwMode="auto">
            <a:xfrm>
              <a:off x="3456" y="3648"/>
              <a:ext cx="86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6" name="Rectangle 64"/>
          <p:cNvSpPr>
            <a:spLocks noChangeArrowheads="1"/>
          </p:cNvSpPr>
          <p:nvPr/>
        </p:nvSpPr>
        <p:spPr bwMode="auto">
          <a:xfrm>
            <a:off x="457200" y="2895600"/>
            <a:ext cx="598488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Oval 65"/>
          <p:cNvSpPr>
            <a:spLocks noChangeArrowheads="1"/>
          </p:cNvSpPr>
          <p:nvPr/>
        </p:nvSpPr>
        <p:spPr bwMode="auto">
          <a:xfrm>
            <a:off x="2590800" y="28194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Text Box 67"/>
          <p:cNvSpPr txBox="1">
            <a:spLocks noChangeArrowheads="1"/>
          </p:cNvSpPr>
          <p:nvPr/>
        </p:nvSpPr>
        <p:spPr bwMode="auto">
          <a:xfrm>
            <a:off x="3276600" y="2819400"/>
            <a:ext cx="1073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 process</a:t>
            </a:r>
          </a:p>
        </p:txBody>
      </p:sp>
      <p:sp>
        <p:nvSpPr>
          <p:cNvPr id="8199" name="Text Box 68"/>
          <p:cNvSpPr txBox="1">
            <a:spLocks noChangeArrowheads="1"/>
          </p:cNvSpPr>
          <p:nvPr/>
        </p:nvSpPr>
        <p:spPr bwMode="auto">
          <a:xfrm>
            <a:off x="1143000" y="2819400"/>
            <a:ext cx="973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 socket</a:t>
            </a:r>
          </a:p>
        </p:txBody>
      </p:sp>
      <p:sp>
        <p:nvSpPr>
          <p:cNvPr id="8200" name="Text Box 72"/>
          <p:cNvSpPr txBox="1">
            <a:spLocks noChangeArrowheads="1"/>
          </p:cNvSpPr>
          <p:nvPr/>
        </p:nvSpPr>
        <p:spPr bwMode="auto">
          <a:xfrm>
            <a:off x="444500" y="1589088"/>
            <a:ext cx="176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/>
          </a:p>
        </p:txBody>
      </p:sp>
      <p:sp>
        <p:nvSpPr>
          <p:cNvPr id="8201" name="Text Box 75"/>
          <p:cNvSpPr txBox="1">
            <a:spLocks noChangeArrowheads="1"/>
          </p:cNvSpPr>
          <p:nvPr/>
        </p:nvSpPr>
        <p:spPr bwMode="auto">
          <a:xfrm>
            <a:off x="468313" y="1366838"/>
            <a:ext cx="176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8202" name="Rectangle 76"/>
          <p:cNvSpPr>
            <a:spLocks noChangeArrowheads="1"/>
          </p:cNvSpPr>
          <p:nvPr/>
        </p:nvSpPr>
        <p:spPr bwMode="auto">
          <a:xfrm>
            <a:off x="444500" y="1524000"/>
            <a:ext cx="3808413" cy="12001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000" dirty="0"/>
              <a:t>Use header info to deliver </a:t>
            </a:r>
          </a:p>
          <a:p>
            <a:pPr algn="l"/>
            <a:r>
              <a:rPr lang="en-US" sz="2000" dirty="0"/>
              <a:t>received segments to correct</a:t>
            </a:r>
          </a:p>
          <a:p>
            <a:pPr algn="l"/>
            <a:r>
              <a:rPr lang="en-US" sz="2000" dirty="0"/>
              <a:t> socket</a:t>
            </a:r>
          </a:p>
        </p:txBody>
      </p:sp>
      <p:grpSp>
        <p:nvGrpSpPr>
          <p:cNvPr id="8203" name="Group 77"/>
          <p:cNvGrpSpPr>
            <a:grpSpLocks/>
          </p:cNvGrpSpPr>
          <p:nvPr/>
        </p:nvGrpSpPr>
        <p:grpSpPr bwMode="auto">
          <a:xfrm>
            <a:off x="533400" y="1295400"/>
            <a:ext cx="3382963" cy="396875"/>
            <a:chOff x="1080" y="3713"/>
            <a:chExt cx="1712" cy="250"/>
          </a:xfrm>
        </p:grpSpPr>
        <p:sp>
          <p:nvSpPr>
            <p:cNvPr id="8210" name="Rectangle 78"/>
            <p:cNvSpPr>
              <a:spLocks noChangeArrowheads="1"/>
            </p:cNvSpPr>
            <p:nvPr/>
          </p:nvSpPr>
          <p:spPr bwMode="auto">
            <a:xfrm>
              <a:off x="1422" y="3732"/>
              <a:ext cx="1002" cy="2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Text Box 79"/>
            <p:cNvSpPr txBox="1">
              <a:spLocks noChangeArrowheads="1"/>
            </p:cNvSpPr>
            <p:nvPr/>
          </p:nvSpPr>
          <p:spPr bwMode="auto">
            <a:xfrm>
              <a:off x="1080" y="3713"/>
              <a:ext cx="1712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u="sng">
                  <a:solidFill>
                    <a:srgbClr val="FF0000"/>
                  </a:solidFill>
                </a:rPr>
                <a:t>Demultiplexing at rcv host:</a:t>
              </a:r>
            </a:p>
          </p:txBody>
        </p:sp>
      </p:grpSp>
      <p:sp>
        <p:nvSpPr>
          <p:cNvPr id="8204" name="Text Box 82"/>
          <p:cNvSpPr txBox="1">
            <a:spLocks noChangeArrowheads="1"/>
          </p:cNvSpPr>
          <p:nvPr/>
        </p:nvSpPr>
        <p:spPr bwMode="auto">
          <a:xfrm>
            <a:off x="5130800" y="1571625"/>
            <a:ext cx="37195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gathering data from multiple</a:t>
            </a:r>
          </a:p>
          <a:p>
            <a:pPr algn="l"/>
            <a:r>
              <a:rPr lang="en-US" sz="2000"/>
              <a:t>sockets, enveloping data with </a:t>
            </a:r>
          </a:p>
          <a:p>
            <a:pPr algn="l"/>
            <a:r>
              <a:rPr lang="en-US" sz="2000"/>
              <a:t>header (later used for </a:t>
            </a:r>
          </a:p>
          <a:p>
            <a:pPr algn="l"/>
            <a:r>
              <a:rPr lang="en-US" sz="2000"/>
              <a:t>demultiplexing)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05" name="Rectangle 83"/>
          <p:cNvSpPr>
            <a:spLocks noChangeArrowheads="1"/>
          </p:cNvSpPr>
          <p:nvPr/>
        </p:nvSpPr>
        <p:spPr bwMode="auto">
          <a:xfrm>
            <a:off x="5105400" y="1506538"/>
            <a:ext cx="3609975" cy="14192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06" name="Group 84"/>
          <p:cNvGrpSpPr>
            <a:grpSpLocks/>
          </p:cNvGrpSpPr>
          <p:nvPr/>
        </p:nvGrpSpPr>
        <p:grpSpPr bwMode="auto">
          <a:xfrm>
            <a:off x="5257800" y="1219200"/>
            <a:ext cx="3257550" cy="396875"/>
            <a:chOff x="913" y="3713"/>
            <a:chExt cx="2052" cy="250"/>
          </a:xfrm>
        </p:grpSpPr>
        <p:sp>
          <p:nvSpPr>
            <p:cNvPr id="8208" name="Rectangle 85"/>
            <p:cNvSpPr>
              <a:spLocks noChangeArrowheads="1"/>
            </p:cNvSpPr>
            <p:nvPr/>
          </p:nvSpPr>
          <p:spPr bwMode="auto">
            <a:xfrm>
              <a:off x="1422" y="3732"/>
              <a:ext cx="1002" cy="2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Text Box 86"/>
            <p:cNvSpPr txBox="1">
              <a:spLocks noChangeArrowheads="1"/>
            </p:cNvSpPr>
            <p:nvPr/>
          </p:nvSpPr>
          <p:spPr bwMode="auto">
            <a:xfrm>
              <a:off x="913" y="3713"/>
              <a:ext cx="2052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u="sng">
                  <a:solidFill>
                    <a:srgbClr val="FF0000"/>
                  </a:solidFill>
                </a:rPr>
                <a:t>Multiplexing at send host:</a:t>
              </a:r>
              <a:endParaRPr lang="en-US" sz="20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FF1B13-24FB-4D31-BC21-8C660C74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Demultiplexing Works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981200"/>
            <a:ext cx="480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</a:rPr>
              <a:t> Host receives IP datagrams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>
                <a:latin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</a:rPr>
              <a:t>Each datagram has source IP address, destination IP address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200" dirty="0">
                <a:latin typeface="Calibri" pitchFamily="34" charset="0"/>
              </a:rPr>
              <a:t> Each datagram carries one transport-layer segment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200" dirty="0">
                <a:latin typeface="Calibri" pitchFamily="34" charset="0"/>
              </a:rPr>
              <a:t> Each segment has source, destination port number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</a:rPr>
              <a:t> Host uses </a:t>
            </a:r>
            <a:r>
              <a:rPr lang="en-US" sz="2400" i="1" dirty="0">
                <a:latin typeface="Calibri" pitchFamily="34" charset="0"/>
              </a:rPr>
              <a:t>IP addresses &amp; port numbers to direct </a:t>
            </a:r>
            <a:r>
              <a:rPr lang="en-US" sz="2400" dirty="0">
                <a:latin typeface="Calibri" pitchFamily="34" charset="0"/>
              </a:rPr>
              <a:t>segment to appropriate</a:t>
            </a:r>
          </a:p>
          <a:p>
            <a:pPr algn="just"/>
            <a:r>
              <a:rPr lang="en-US" sz="2400" dirty="0">
                <a:latin typeface="Calibri" pitchFamily="34" charset="0"/>
              </a:rPr>
              <a:t>Socket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981200"/>
            <a:ext cx="3486150" cy="378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4711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Connectionless demultiplexing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Create sockets with port numbers:</a:t>
            </a:r>
          </a:p>
          <a:p>
            <a:pPr eaLnBrk="1" hangingPunct="1">
              <a:buFont typeface="ZapfDingbats" pitchFamily="82" charset="2"/>
              <a:buNone/>
            </a:pPr>
            <a:r>
              <a:rPr lang="en-US" sz="1800" dirty="0" err="1">
                <a:latin typeface="Courier New" pitchFamily="49" charset="0"/>
              </a:rPr>
              <a:t>DatagramSocket</a:t>
            </a:r>
            <a:r>
              <a:rPr lang="en-US" sz="1800" dirty="0">
                <a:latin typeface="Courier New" pitchFamily="49" charset="0"/>
              </a:rPr>
              <a:t> mySocket1 = new </a:t>
            </a:r>
            <a:r>
              <a:rPr lang="en-US" sz="1800" dirty="0" err="1">
                <a:latin typeface="Courier New" pitchFamily="49" charset="0"/>
              </a:rPr>
              <a:t>DatagramSocket</a:t>
            </a:r>
            <a:r>
              <a:rPr lang="en-US" sz="1800" dirty="0">
                <a:latin typeface="Courier New" pitchFamily="49" charset="0"/>
              </a:rPr>
              <a:t>(12354);</a:t>
            </a:r>
          </a:p>
          <a:p>
            <a:pPr eaLnBrk="1" hangingPunct="1">
              <a:buFont typeface="ZapfDingbats" pitchFamily="82" charset="2"/>
              <a:buNone/>
            </a:pPr>
            <a:r>
              <a:rPr lang="en-US" sz="1800" dirty="0" err="1">
                <a:latin typeface="Courier New" pitchFamily="49" charset="0"/>
              </a:rPr>
              <a:t>DatagramSocket</a:t>
            </a:r>
            <a:r>
              <a:rPr lang="en-US" sz="1800" dirty="0">
                <a:latin typeface="Courier New" pitchFamily="49" charset="0"/>
              </a:rPr>
              <a:t> mySocket2 = new </a:t>
            </a:r>
            <a:r>
              <a:rPr lang="en-US" sz="1800" dirty="0" err="1">
                <a:latin typeface="Courier New" pitchFamily="49" charset="0"/>
              </a:rPr>
              <a:t>DatagramSocket</a:t>
            </a:r>
            <a:r>
              <a:rPr lang="en-US" sz="1800" dirty="0">
                <a:latin typeface="Courier New" pitchFamily="49" charset="0"/>
              </a:rPr>
              <a:t>(12355);</a:t>
            </a:r>
          </a:p>
          <a:p>
            <a:r>
              <a:rPr lang="en-IN" sz="2400" dirty="0"/>
              <a:t>When creating datagram to send into UDP socket, must specify 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Dest</a:t>
            </a:r>
            <a:r>
              <a:rPr lang="en-US" sz="1800" dirty="0">
                <a:solidFill>
                  <a:srgbClr val="FF0000"/>
                </a:solidFill>
              </a:rPr>
              <a:t> IP Address, </a:t>
            </a:r>
            <a:r>
              <a:rPr lang="en-US" sz="1800" dirty="0" err="1">
                <a:solidFill>
                  <a:srgbClr val="FF0000"/>
                </a:solidFill>
              </a:rPr>
              <a:t>Dest</a:t>
            </a:r>
            <a:r>
              <a:rPr lang="en-US" sz="1800" dirty="0">
                <a:solidFill>
                  <a:srgbClr val="FF0000"/>
                </a:solidFill>
              </a:rPr>
              <a:t> Port Number)</a:t>
            </a:r>
          </a:p>
          <a:p>
            <a:pPr eaLnBrk="1" hangingPunct="1">
              <a:buFont typeface="ZapfDingbats" pitchFamily="82" charset="2"/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400" dirty="0"/>
              <a:t>When host receives UDP segment:</a:t>
            </a:r>
          </a:p>
          <a:p>
            <a:pPr lvl="1" eaLnBrk="1" hangingPunct="1"/>
            <a:r>
              <a:rPr lang="en-US" sz="2000" dirty="0"/>
              <a:t>checks destination port number in segment</a:t>
            </a:r>
          </a:p>
          <a:p>
            <a:pPr lvl="1" eaLnBrk="1" hangingPunct="1"/>
            <a:r>
              <a:rPr lang="en-US" sz="2000" dirty="0"/>
              <a:t>directs UDP segment to socket with that port number</a:t>
            </a:r>
          </a:p>
          <a:p>
            <a:pPr eaLnBrk="1" hangingPunct="1"/>
            <a:r>
              <a:rPr lang="en-US" sz="2400" dirty="0"/>
              <a:t>IP datagrams with different source IP addresses and/or source port numbers directed to same socket</a:t>
            </a:r>
          </a:p>
          <a:p>
            <a:pPr eaLnBrk="1" hangingPunct="1">
              <a:buFont typeface="ZapfDingbats" pitchFamily="82" charset="2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Connectionless demux (cont)</a:t>
            </a:r>
          </a:p>
        </p:txBody>
      </p:sp>
      <p:sp>
        <p:nvSpPr>
          <p:cNvPr id="10245" name="Text Box 87"/>
          <p:cNvSpPr txBox="1">
            <a:spLocks noChangeArrowheads="1"/>
          </p:cNvSpPr>
          <p:nvPr/>
        </p:nvSpPr>
        <p:spPr bwMode="auto">
          <a:xfrm>
            <a:off x="381000" y="6223000"/>
            <a:ext cx="3636963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SP provides “return address”</a:t>
            </a:r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09688"/>
            <a:ext cx="7781925" cy="449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Connection-oriented demux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600200"/>
            <a:ext cx="3962400" cy="4648200"/>
          </a:xfrm>
        </p:spPr>
        <p:txBody>
          <a:bodyPr/>
          <a:lstStyle/>
          <a:p>
            <a:pPr eaLnBrk="1" hangingPunct="1"/>
            <a:r>
              <a:rPr lang="en-US" sz="2400"/>
              <a:t>TCP socket identified by 4-tuple: </a:t>
            </a:r>
          </a:p>
          <a:p>
            <a:pPr lvl="1" eaLnBrk="1" hangingPunct="1"/>
            <a:r>
              <a:rPr lang="en-US" sz="2000">
                <a:solidFill>
                  <a:srgbClr val="FF0000"/>
                </a:solidFill>
              </a:rPr>
              <a:t>source IP address</a:t>
            </a:r>
          </a:p>
          <a:p>
            <a:pPr lvl="1" eaLnBrk="1" hangingPunct="1"/>
            <a:r>
              <a:rPr lang="en-US" sz="2000">
                <a:solidFill>
                  <a:srgbClr val="FF0000"/>
                </a:solidFill>
              </a:rPr>
              <a:t>source port number</a:t>
            </a:r>
          </a:p>
          <a:p>
            <a:pPr lvl="1" eaLnBrk="1" hangingPunct="1"/>
            <a:r>
              <a:rPr lang="en-US" sz="2000">
                <a:solidFill>
                  <a:srgbClr val="FF0000"/>
                </a:solidFill>
              </a:rPr>
              <a:t>dest IP address</a:t>
            </a:r>
          </a:p>
          <a:p>
            <a:pPr lvl="1" eaLnBrk="1" hangingPunct="1"/>
            <a:r>
              <a:rPr lang="en-US" sz="2000">
                <a:solidFill>
                  <a:srgbClr val="FF0000"/>
                </a:solidFill>
              </a:rPr>
              <a:t>dest port number</a:t>
            </a:r>
          </a:p>
          <a:p>
            <a:pPr eaLnBrk="1" hangingPunct="1"/>
            <a:r>
              <a:rPr lang="en-US" sz="2400"/>
              <a:t>recv host uses all four values to direct segment to appropriate socket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114800" cy="4648200"/>
          </a:xfrm>
        </p:spPr>
        <p:txBody>
          <a:bodyPr/>
          <a:lstStyle/>
          <a:p>
            <a:pPr eaLnBrk="1" hangingPunct="1"/>
            <a:r>
              <a:rPr lang="en-US" sz="2400"/>
              <a:t>Server host may support many simultaneous TCP sockets:</a:t>
            </a:r>
          </a:p>
          <a:p>
            <a:pPr lvl="1" eaLnBrk="1" hangingPunct="1"/>
            <a:r>
              <a:rPr lang="en-US" sz="2000"/>
              <a:t>each socket identified by its own 4-tuple</a:t>
            </a:r>
          </a:p>
          <a:p>
            <a:pPr eaLnBrk="1" hangingPunct="1"/>
            <a:r>
              <a:rPr lang="en-US" sz="2400"/>
              <a:t>Web servers have different sockets for each connecting client</a:t>
            </a:r>
          </a:p>
          <a:p>
            <a:pPr lvl="1" eaLnBrk="1" hangingPunct="1"/>
            <a:r>
              <a:rPr lang="en-US" sz="2000"/>
              <a:t>non-persistent HTTP will have different socket for each request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Connection-oriented </a:t>
            </a:r>
            <a:r>
              <a:rPr lang="en-US" dirty="0" err="1"/>
              <a:t>demux</a:t>
            </a:r>
            <a:r>
              <a:rPr lang="en-US" dirty="0"/>
              <a:t> (cont)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93" y="1447801"/>
            <a:ext cx="887186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" name="Rectangle 75"/>
          <p:cNvSpPr/>
          <p:nvPr/>
        </p:nvSpPr>
        <p:spPr>
          <a:xfrm>
            <a:off x="609600" y="6197025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three segments, all destined to IP address: B, </a:t>
            </a:r>
            <a:r>
              <a:rPr lang="en-US" dirty="0" err="1"/>
              <a:t>dest</a:t>
            </a:r>
            <a:r>
              <a:rPr lang="en-US" dirty="0"/>
              <a:t> port: 80 are </a:t>
            </a:r>
            <a:r>
              <a:rPr lang="en-US" dirty="0" err="1"/>
              <a:t>demultiplexed</a:t>
            </a:r>
            <a:r>
              <a:rPr lang="en-US" dirty="0"/>
              <a:t> to different sockets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Connection-oriented </a:t>
            </a:r>
            <a:r>
              <a:rPr lang="en-US" dirty="0" err="1"/>
              <a:t>demux</a:t>
            </a:r>
            <a:r>
              <a:rPr lang="en-US" dirty="0"/>
              <a:t> (cont)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76387"/>
            <a:ext cx="8686800" cy="4746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UDP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8686800" cy="1752600"/>
          </a:xfrm>
        </p:spPr>
        <p:txBody>
          <a:bodyPr/>
          <a:lstStyle/>
          <a:p>
            <a:pPr>
              <a:defRPr/>
            </a:pPr>
            <a:r>
              <a:rPr lang="en-US" dirty="0"/>
              <a:t>“No Frills,” “Bare Bones” Internet Transport Protocol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8388" y="1139825"/>
            <a:ext cx="6627812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914400" y="334963"/>
            <a:ext cx="7935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/>
              </a:rPr>
              <a:t>Position of UDP in the TCP/IP protocol suite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Transport Layer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371600"/>
            <a:ext cx="4191000" cy="46482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Our goals: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Understand principles behind transport layer services:</a:t>
            </a:r>
          </a:p>
          <a:p>
            <a:pPr lvl="1" eaLnBrk="1" hangingPunct="1"/>
            <a:r>
              <a:rPr lang="en-US" sz="2000" dirty="0"/>
              <a:t>multiplexing/</a:t>
            </a:r>
            <a:r>
              <a:rPr lang="en-US" sz="2000" dirty="0" err="1"/>
              <a:t>demultiplexing</a:t>
            </a:r>
            <a:endParaRPr lang="en-US" sz="2000" dirty="0"/>
          </a:p>
          <a:p>
            <a:pPr lvl="1" eaLnBrk="1" hangingPunct="1"/>
            <a:r>
              <a:rPr lang="en-US" sz="2000" dirty="0"/>
              <a:t>reliable data transfer</a:t>
            </a:r>
          </a:p>
          <a:p>
            <a:pPr lvl="1" eaLnBrk="1" hangingPunct="1"/>
            <a:r>
              <a:rPr lang="en-US" sz="2000" dirty="0"/>
              <a:t>flow control</a:t>
            </a:r>
          </a:p>
          <a:p>
            <a:pPr lvl="1" eaLnBrk="1" hangingPunct="1"/>
            <a:r>
              <a:rPr lang="en-US" sz="2000" dirty="0"/>
              <a:t>congestion control</a:t>
            </a:r>
          </a:p>
          <a:p>
            <a:pPr lvl="1" eaLnBrk="1" hangingPunct="1"/>
            <a:r>
              <a:rPr lang="en-US" sz="2000" dirty="0"/>
              <a:t>Services of transport layer are constrained by N/W layer.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346200"/>
            <a:ext cx="4267200" cy="4648200"/>
          </a:xfrm>
        </p:spPr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Learn about transport layer protocols in the internet:</a:t>
            </a:r>
          </a:p>
          <a:p>
            <a:pPr lvl="1" eaLnBrk="1" hangingPunct="1"/>
            <a:r>
              <a:rPr lang="en-US" sz="2000" dirty="0"/>
              <a:t>UDP: connectionless transport</a:t>
            </a:r>
          </a:p>
          <a:p>
            <a:pPr lvl="1" eaLnBrk="1" hangingPunct="1"/>
            <a:r>
              <a:rPr lang="en-US" sz="2000" dirty="0"/>
              <a:t>TCP: connection-oriented transport</a:t>
            </a:r>
          </a:p>
          <a:p>
            <a:pPr lvl="1" eaLnBrk="1" hangingPunct="1"/>
            <a:r>
              <a:rPr lang="en-US" sz="2000" dirty="0"/>
              <a:t>TCP congestion control</a:t>
            </a:r>
            <a:endParaRPr lang="en-US" sz="1800" dirty="0"/>
          </a:p>
          <a:p>
            <a:pPr eaLnBrk="1" hangingPunct="1"/>
            <a:endParaRPr lang="en-US" sz="2400" dirty="0"/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1066800" y="5486400"/>
            <a:ext cx="7086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TCP : Segment</a:t>
            </a:r>
          </a:p>
          <a:p>
            <a:r>
              <a:rPr lang="en-US" sz="1800" b="1">
                <a:solidFill>
                  <a:srgbClr val="FF0000"/>
                </a:solidFill>
              </a:rPr>
              <a:t>UDP: Datagram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UDP 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/>
            <a:r>
              <a:rPr lang="en-US" sz="2400" dirty="0"/>
              <a:t>Aside from the multiplexing/</a:t>
            </a:r>
            <a:r>
              <a:rPr lang="en-US" sz="2400" dirty="0" err="1"/>
              <a:t>demultiplexing</a:t>
            </a:r>
            <a:r>
              <a:rPr lang="en-US" sz="2400" dirty="0"/>
              <a:t> function and some light error checking, it adds nothing to IP.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UDP takes messages from application process, attaches source and destination port number fields for the multiplexing/</a:t>
            </a:r>
            <a:r>
              <a:rPr lang="en-US" sz="2400" dirty="0" err="1"/>
              <a:t>demultiplexing</a:t>
            </a:r>
            <a:r>
              <a:rPr lang="en-US" sz="2400" dirty="0"/>
              <a:t> service, adds two other fields of minor importance, and passes the resulting "segment" to the network layer</a:t>
            </a:r>
          </a:p>
          <a:p>
            <a:pPr lvl="1" eaLnBrk="1" hangingPunct="1"/>
            <a:r>
              <a:rPr lang="en-US" sz="2000" dirty="0"/>
              <a:t>The network layer encapsulates the segment into an IP datagram and then makes a best-effort attempt to deliver the segment to the receiving host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UDP: User Datagram Protocol </a:t>
            </a:r>
            <a:r>
              <a:rPr lang="en-US" sz="2800"/>
              <a:t>[RFC 768]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“Best effort” service, UDP segments may be:</a:t>
            </a:r>
          </a:p>
          <a:p>
            <a:pPr lvl="1" eaLnBrk="1" hangingPunct="1"/>
            <a:r>
              <a:rPr lang="en-US"/>
              <a:t>Lost</a:t>
            </a:r>
          </a:p>
          <a:p>
            <a:pPr lvl="1" eaLnBrk="1" hangingPunct="1"/>
            <a:r>
              <a:rPr lang="en-US"/>
              <a:t>Delivered out of order to app</a:t>
            </a:r>
          </a:p>
          <a:p>
            <a:pPr eaLnBrk="1" hangingPunct="1"/>
            <a:r>
              <a:rPr lang="en-US" sz="2800" i="1">
                <a:solidFill>
                  <a:srgbClr val="FF0000"/>
                </a:solidFill>
              </a:rPr>
              <a:t>Connectionless:</a:t>
            </a:r>
            <a:endParaRPr lang="en-US" sz="2800"/>
          </a:p>
          <a:p>
            <a:pPr lvl="1" eaLnBrk="1" hangingPunct="1"/>
            <a:r>
              <a:rPr lang="en-US"/>
              <a:t>No handshaking between UDP sender, receiver</a:t>
            </a:r>
          </a:p>
          <a:p>
            <a:pPr lvl="1" eaLnBrk="1" hangingPunct="1"/>
            <a:r>
              <a:rPr lang="en-US"/>
              <a:t>Each UDP segment handled independently of others</a:t>
            </a:r>
          </a:p>
          <a:p>
            <a:pPr eaLnBrk="1" hangingPunct="1"/>
            <a:endParaRPr 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67200"/>
            <a:ext cx="6477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itle 4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en-US" b="1">
                <a:latin typeface="Times"/>
              </a:rPr>
              <a:t>User datagram format</a:t>
            </a:r>
            <a:endParaRPr lang="en-US"/>
          </a:p>
        </p:txBody>
      </p:sp>
      <p:grpSp>
        <p:nvGrpSpPr>
          <p:cNvPr id="17412" name="Group 23"/>
          <p:cNvGrpSpPr>
            <a:grpSpLocks/>
          </p:cNvGrpSpPr>
          <p:nvPr/>
        </p:nvGrpSpPr>
        <p:grpSpPr bwMode="auto">
          <a:xfrm>
            <a:off x="3429000" y="762000"/>
            <a:ext cx="5170488" cy="4249738"/>
            <a:chOff x="3497263" y="1665288"/>
            <a:chExt cx="5170487" cy="4249737"/>
          </a:xfrm>
        </p:grpSpPr>
        <p:sp>
          <p:nvSpPr>
            <p:cNvPr id="17414" name="Rectangle 7"/>
            <p:cNvSpPr>
              <a:spLocks noChangeArrowheads="1"/>
            </p:cNvSpPr>
            <p:nvPr/>
          </p:nvSpPr>
          <p:spPr bwMode="auto">
            <a:xfrm>
              <a:off x="5343525" y="2000250"/>
              <a:ext cx="3324225" cy="3200400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Rectangle 8"/>
            <p:cNvSpPr>
              <a:spLocks noChangeArrowheads="1"/>
            </p:cNvSpPr>
            <p:nvPr/>
          </p:nvSpPr>
          <p:spPr bwMode="auto">
            <a:xfrm>
              <a:off x="5267325" y="2095500"/>
              <a:ext cx="3324225" cy="3200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16" name="Text Box 9"/>
            <p:cNvSpPr txBox="1">
              <a:spLocks noChangeArrowheads="1"/>
            </p:cNvSpPr>
            <p:nvPr/>
          </p:nvSpPr>
          <p:spPr bwMode="auto">
            <a:xfrm>
              <a:off x="5251450" y="2117725"/>
              <a:ext cx="1676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source port #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17" name="Text Box 10"/>
            <p:cNvSpPr txBox="1">
              <a:spLocks noChangeArrowheads="1"/>
            </p:cNvSpPr>
            <p:nvPr/>
          </p:nvSpPr>
          <p:spPr bwMode="auto">
            <a:xfrm>
              <a:off x="7031038" y="2117725"/>
              <a:ext cx="1452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dest port #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7418" name="Line 11"/>
            <p:cNvSpPr>
              <a:spLocks noChangeShapeType="1"/>
            </p:cNvSpPr>
            <p:nvPr/>
          </p:nvSpPr>
          <p:spPr bwMode="auto">
            <a:xfrm flipV="1">
              <a:off x="5257800" y="2495550"/>
              <a:ext cx="3328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Line 12"/>
            <p:cNvSpPr>
              <a:spLocks noChangeShapeType="1"/>
            </p:cNvSpPr>
            <p:nvPr/>
          </p:nvSpPr>
          <p:spPr bwMode="auto">
            <a:xfrm flipV="1">
              <a:off x="5248275" y="2895600"/>
              <a:ext cx="33242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13"/>
            <p:cNvSpPr>
              <a:spLocks noChangeShapeType="1"/>
            </p:cNvSpPr>
            <p:nvPr/>
          </p:nvSpPr>
          <p:spPr bwMode="auto">
            <a:xfrm flipV="1">
              <a:off x="6905625" y="2095500"/>
              <a:ext cx="0" cy="395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Text Box 14"/>
            <p:cNvSpPr txBox="1">
              <a:spLocks noChangeArrowheads="1"/>
            </p:cNvSpPr>
            <p:nvPr/>
          </p:nvSpPr>
          <p:spPr bwMode="auto">
            <a:xfrm>
              <a:off x="6407150" y="1665288"/>
              <a:ext cx="9493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32 bits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22" name="Line 15"/>
            <p:cNvSpPr>
              <a:spLocks noChangeShapeType="1"/>
            </p:cNvSpPr>
            <p:nvPr/>
          </p:nvSpPr>
          <p:spPr bwMode="auto">
            <a:xfrm>
              <a:off x="7362825" y="1862138"/>
              <a:ext cx="1200150" cy="47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16"/>
            <p:cNvSpPr>
              <a:spLocks noChangeShapeType="1"/>
            </p:cNvSpPr>
            <p:nvPr/>
          </p:nvSpPr>
          <p:spPr bwMode="auto">
            <a:xfrm rot="10800000">
              <a:off x="5253038" y="1871663"/>
              <a:ext cx="11287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Text Box 17"/>
            <p:cNvSpPr txBox="1">
              <a:spLocks noChangeArrowheads="1"/>
            </p:cNvSpPr>
            <p:nvPr/>
          </p:nvSpPr>
          <p:spPr bwMode="auto">
            <a:xfrm>
              <a:off x="6124575" y="3951288"/>
              <a:ext cx="15017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Application</a:t>
              </a:r>
            </a:p>
            <a:p>
              <a:r>
                <a:rPr lang="en-US" sz="2000"/>
                <a:t>data </a:t>
              </a:r>
            </a:p>
            <a:p>
              <a:r>
                <a:rPr lang="en-US" sz="2000"/>
                <a:t>(message)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25" name="Text Box 19"/>
            <p:cNvSpPr txBox="1">
              <a:spLocks noChangeArrowheads="1"/>
            </p:cNvSpPr>
            <p:nvPr/>
          </p:nvSpPr>
          <p:spPr bwMode="auto">
            <a:xfrm>
              <a:off x="5695950" y="5518150"/>
              <a:ext cx="26558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UDP segment format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26" name="Line 20"/>
            <p:cNvSpPr>
              <a:spLocks noChangeShapeType="1"/>
            </p:cNvSpPr>
            <p:nvPr/>
          </p:nvSpPr>
          <p:spPr bwMode="auto">
            <a:xfrm flipV="1">
              <a:off x="6905625" y="2505075"/>
              <a:ext cx="0" cy="395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Text Box 22"/>
            <p:cNvSpPr txBox="1">
              <a:spLocks noChangeArrowheads="1"/>
            </p:cNvSpPr>
            <p:nvPr/>
          </p:nvSpPr>
          <p:spPr bwMode="auto">
            <a:xfrm>
              <a:off x="5632450" y="2508250"/>
              <a:ext cx="8509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length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28" name="Text Box 23"/>
            <p:cNvSpPr txBox="1">
              <a:spLocks noChangeArrowheads="1"/>
            </p:cNvSpPr>
            <p:nvPr/>
          </p:nvSpPr>
          <p:spPr bwMode="auto">
            <a:xfrm>
              <a:off x="7180263" y="2498725"/>
              <a:ext cx="120808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checksum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29" name="Text Box 24"/>
            <p:cNvSpPr txBox="1">
              <a:spLocks noChangeArrowheads="1"/>
            </p:cNvSpPr>
            <p:nvPr/>
          </p:nvSpPr>
          <p:spPr bwMode="auto">
            <a:xfrm>
              <a:off x="3497263" y="2212975"/>
              <a:ext cx="1608137" cy="146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/>
                <a:t>Length, in</a:t>
              </a:r>
            </a:p>
            <a:p>
              <a:pPr algn="r"/>
              <a:r>
                <a:rPr lang="en-US" sz="1800"/>
                <a:t>bytes of UDP</a:t>
              </a:r>
            </a:p>
            <a:p>
              <a:pPr algn="r"/>
              <a:r>
                <a:rPr lang="en-US" sz="1800"/>
                <a:t>segment,</a:t>
              </a:r>
            </a:p>
            <a:p>
              <a:pPr algn="r"/>
              <a:r>
                <a:rPr lang="en-US" sz="1800"/>
                <a:t>including</a:t>
              </a:r>
            </a:p>
            <a:p>
              <a:pPr algn="r"/>
              <a:r>
                <a:rPr lang="en-US" sz="1800"/>
                <a:t>header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30" name="Line 25"/>
            <p:cNvSpPr>
              <a:spLocks noChangeShapeType="1"/>
            </p:cNvSpPr>
            <p:nvPr/>
          </p:nvSpPr>
          <p:spPr bwMode="auto">
            <a:xfrm>
              <a:off x="4981575" y="2543175"/>
              <a:ext cx="714375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2238" y="965200"/>
            <a:ext cx="6380162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1447800" y="76200"/>
            <a:ext cx="6057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/>
              </a:rPr>
              <a:t>IP addresses versus port numbers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Advantages</a:t>
            </a:r>
          </a:p>
        </p:txBody>
      </p:sp>
      <p:sp>
        <p:nvSpPr>
          <p:cNvPr id="20483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No extra processing of data.</a:t>
            </a:r>
          </a:p>
          <a:p>
            <a:r>
              <a:rPr lang="en-US" dirty="0"/>
              <a:t>No connection establishment (which can add delay)</a:t>
            </a:r>
          </a:p>
          <a:p>
            <a:pPr eaLnBrk="1" hangingPunct="1"/>
            <a:r>
              <a:rPr lang="en-US" dirty="0"/>
              <a:t>Simple: no connection state at sender, receiver</a:t>
            </a:r>
          </a:p>
          <a:p>
            <a:r>
              <a:rPr lang="en-US" dirty="0"/>
              <a:t>Small packet header overhead(20 B Vs 8 B )</a:t>
            </a:r>
          </a:p>
          <a:p>
            <a:pPr eaLnBrk="1" hangingPunct="1"/>
            <a:r>
              <a:rPr lang="en-US" dirty="0"/>
              <a:t>No congestion control: UDP can blast away as fast as desired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6200" y="696913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>
                <a:latin typeface="Arial Unicode MS" pitchFamily="34" charset="-128"/>
              </a:rPr>
              <a:t>The following is a dump of a UDP header in hexadecimal format.</a:t>
            </a:r>
          </a:p>
        </p:txBody>
      </p:sp>
      <p:pic>
        <p:nvPicPr>
          <p:cNvPr id="2150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6538" y="1350963"/>
            <a:ext cx="3590925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 Box 8"/>
          <p:cNvSpPr txBox="1">
            <a:spLocks noChangeArrowheads="1"/>
          </p:cNvSpPr>
          <p:nvPr/>
        </p:nvSpPr>
        <p:spPr bwMode="auto">
          <a:xfrm>
            <a:off x="76200" y="2286000"/>
            <a:ext cx="8839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sz="2400" dirty="0">
                <a:latin typeface="Arial Unicode MS" pitchFamily="34" charset="-128"/>
              </a:rPr>
              <a:t> What is the source port number?</a:t>
            </a:r>
          </a:p>
          <a:p>
            <a:pPr algn="just"/>
            <a:r>
              <a:rPr lang="en-US" sz="2400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sz="2400" dirty="0">
                <a:latin typeface="Arial Unicode MS" pitchFamily="34" charset="-128"/>
              </a:rPr>
              <a:t> What is the destination port number?</a:t>
            </a:r>
          </a:p>
          <a:p>
            <a:pPr algn="just"/>
            <a:r>
              <a:rPr lang="en-US" sz="2400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sz="2400" dirty="0">
                <a:latin typeface="Arial Unicode MS" pitchFamily="34" charset="-128"/>
              </a:rPr>
              <a:t> What is the total length of the user datagram?</a:t>
            </a:r>
          </a:p>
          <a:p>
            <a:pPr algn="just"/>
            <a:r>
              <a:rPr lang="en-US" sz="2400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sz="2400" dirty="0">
                <a:latin typeface="Arial Unicode MS" pitchFamily="34" charset="-128"/>
              </a:rPr>
              <a:t> What is the length of the data?</a:t>
            </a:r>
          </a:p>
          <a:p>
            <a:pPr algn="just"/>
            <a:r>
              <a:rPr lang="en-US" sz="2400" dirty="0">
                <a:solidFill>
                  <a:schemeClr val="hlink"/>
                </a:solidFill>
                <a:latin typeface="Arial Unicode MS" pitchFamily="34" charset="-128"/>
              </a:rPr>
              <a:t>e.</a:t>
            </a:r>
            <a:r>
              <a:rPr lang="en-US" sz="2400" dirty="0">
                <a:latin typeface="Arial Unicode MS" pitchFamily="34" charset="-128"/>
              </a:rPr>
              <a:t> Is the packet directed from a client to a server or vice versa?</a:t>
            </a:r>
          </a:p>
          <a:p>
            <a:pPr algn="just"/>
            <a:endParaRPr lang="en-US" sz="2400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7"/>
          <p:cNvSpPr txBox="1">
            <a:spLocks noChangeArrowheads="1"/>
          </p:cNvSpPr>
          <p:nvPr/>
        </p:nvSpPr>
        <p:spPr bwMode="auto">
          <a:xfrm>
            <a:off x="76200" y="762000"/>
            <a:ext cx="8839200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tabLst>
                <a:tab pos="342900" algn="l"/>
              </a:tabLst>
            </a:pPr>
            <a:r>
              <a:rPr lang="en-US" sz="2400" i="1" dirty="0">
                <a:solidFill>
                  <a:schemeClr val="hlink"/>
                </a:solidFill>
                <a:latin typeface="Arial Unicode MS" pitchFamily="34" charset="-128"/>
              </a:rPr>
              <a:t>Solution</a:t>
            </a: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tabLst>
                <a:tab pos="342900" algn="l"/>
              </a:tabLst>
            </a:pPr>
            <a:r>
              <a:rPr lang="en-US" sz="2400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sz="2400" dirty="0">
                <a:latin typeface="Arial Unicode MS" pitchFamily="34" charset="-128"/>
              </a:rPr>
              <a:t> The source port number is the first four hexadecimal digits (CB84)</a:t>
            </a:r>
            <a:r>
              <a:rPr lang="en-US" sz="2400" baseline="-25000" dirty="0">
                <a:latin typeface="Arial Unicode MS" pitchFamily="34" charset="-128"/>
              </a:rPr>
              <a:t>16 </a:t>
            </a:r>
            <a:r>
              <a:rPr lang="en-US" sz="2400" dirty="0">
                <a:latin typeface="Arial Unicode MS" pitchFamily="34" charset="-128"/>
              </a:rPr>
              <a:t> or 52100.</a:t>
            </a: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tabLst>
                <a:tab pos="342900" algn="l"/>
              </a:tabLst>
            </a:pPr>
            <a:r>
              <a:rPr lang="en-US" sz="2400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sz="2400" dirty="0">
                <a:latin typeface="Arial Unicode MS" pitchFamily="34" charset="-128"/>
              </a:rPr>
              <a:t> The destination port number is the second four hexadecimal digits (000D)</a:t>
            </a:r>
            <a:r>
              <a:rPr lang="en-US" sz="2400" baseline="-25000" dirty="0">
                <a:latin typeface="Arial Unicode MS" pitchFamily="34" charset="-128"/>
              </a:rPr>
              <a:t>16 </a:t>
            </a:r>
            <a:r>
              <a:rPr lang="en-US" sz="2400" dirty="0">
                <a:latin typeface="Arial Unicode MS" pitchFamily="34" charset="-128"/>
              </a:rPr>
              <a:t>or 13.</a:t>
            </a: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tabLst>
                <a:tab pos="342900" algn="l"/>
              </a:tabLst>
            </a:pPr>
            <a:r>
              <a:rPr lang="en-US" sz="2400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sz="2400" dirty="0">
                <a:latin typeface="Arial Unicode MS" pitchFamily="34" charset="-128"/>
              </a:rPr>
              <a:t> The third four hexadecimal digits (001C)</a:t>
            </a:r>
            <a:r>
              <a:rPr lang="en-US" sz="2400" baseline="-25000" dirty="0">
                <a:latin typeface="Arial Unicode MS" pitchFamily="34" charset="-128"/>
              </a:rPr>
              <a:t>16 </a:t>
            </a:r>
            <a:r>
              <a:rPr lang="en-US" sz="2400" dirty="0">
                <a:latin typeface="Arial Unicode MS" pitchFamily="34" charset="-128"/>
              </a:rPr>
              <a:t>define the length of the whole UDP packet as 28 bytes.</a:t>
            </a: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tabLst>
                <a:tab pos="342900" algn="l"/>
              </a:tabLst>
            </a:pPr>
            <a:r>
              <a:rPr lang="en-US" sz="2400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sz="2400" dirty="0">
                <a:latin typeface="Arial Unicode MS" pitchFamily="34" charset="-128"/>
              </a:rPr>
              <a:t> The length of the data is the length of the whole packet</a:t>
            </a:r>
            <a:br>
              <a:rPr lang="en-US" sz="2400" dirty="0">
                <a:latin typeface="Arial Unicode MS" pitchFamily="34" charset="-128"/>
              </a:rPr>
            </a:br>
            <a:r>
              <a:rPr lang="en-US" sz="2400" dirty="0">
                <a:latin typeface="Arial Unicode MS" pitchFamily="34" charset="-128"/>
              </a:rPr>
              <a:t>minus the length of the header, or 28 – 8 = 20 bytes.</a:t>
            </a: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tabLst>
                <a:tab pos="342900" algn="l"/>
              </a:tabLst>
            </a:pPr>
            <a:r>
              <a:rPr lang="en-US" sz="2400" dirty="0">
                <a:solidFill>
                  <a:schemeClr val="hlink"/>
                </a:solidFill>
                <a:latin typeface="Arial Unicode MS" pitchFamily="34" charset="-128"/>
              </a:rPr>
              <a:t>e.</a:t>
            </a:r>
            <a:r>
              <a:rPr lang="en-US" sz="2400" dirty="0">
                <a:latin typeface="Arial Unicode MS" pitchFamily="34" charset="-128"/>
              </a:rPr>
              <a:t> Since the destination port number is 13 (well-known port), the packet is from the client to the server.</a:t>
            </a: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tabLst>
                <a:tab pos="342900" algn="l"/>
              </a:tabLst>
            </a:pPr>
            <a:endParaRPr lang="en-US" sz="2400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228600" y="533400"/>
            <a:ext cx="82296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IN" sz="2000">
                <a:latin typeface="Calibri" pitchFamily="34" charset="0"/>
                <a:cs typeface="Calibri" pitchFamily="34" charset="0"/>
              </a:rPr>
              <a:t>Given UDP  header in hexadecimal format: </a:t>
            </a:r>
            <a:r>
              <a:rPr lang="en-IN" sz="2000" b="1">
                <a:latin typeface="Calibri" pitchFamily="34" charset="0"/>
                <a:cs typeface="Calibri" pitchFamily="34" charset="0"/>
              </a:rPr>
              <a:t>0632 000D 001C E217</a:t>
            </a:r>
            <a:r>
              <a:rPr lang="en-IN" sz="2000">
                <a:latin typeface="Calibri" pitchFamily="34" charset="0"/>
                <a:cs typeface="Calibri" pitchFamily="34" charset="0"/>
              </a:rPr>
              <a:t/>
            </a:r>
            <a:br>
              <a:rPr lang="en-IN" sz="2000">
                <a:latin typeface="Calibri" pitchFamily="34" charset="0"/>
                <a:cs typeface="Calibri" pitchFamily="34" charset="0"/>
              </a:rPr>
            </a:br>
            <a:endParaRPr lang="en-IN" sz="200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IN" sz="2000">
                <a:latin typeface="Calibri" pitchFamily="34" charset="0"/>
                <a:cs typeface="Calibri" pitchFamily="34" charset="0"/>
              </a:rPr>
              <a:t>i) 	Source port number?</a:t>
            </a:r>
            <a:br>
              <a:rPr lang="en-IN" sz="2000">
                <a:latin typeface="Calibri" pitchFamily="34" charset="0"/>
                <a:cs typeface="Calibri" pitchFamily="34" charset="0"/>
              </a:rPr>
            </a:br>
            <a:r>
              <a:rPr lang="en-IN" sz="2000">
                <a:latin typeface="Calibri" pitchFamily="34" charset="0"/>
                <a:cs typeface="Calibri" pitchFamily="34" charset="0"/>
              </a:rPr>
              <a:t>ii)  	Destination port number?</a:t>
            </a:r>
            <a:br>
              <a:rPr lang="en-IN" sz="2000">
                <a:latin typeface="Calibri" pitchFamily="34" charset="0"/>
                <a:cs typeface="Calibri" pitchFamily="34" charset="0"/>
              </a:rPr>
            </a:br>
            <a:r>
              <a:rPr lang="en-IN" sz="2000">
                <a:latin typeface="Calibri" pitchFamily="34" charset="0"/>
                <a:cs typeface="Calibri" pitchFamily="34" charset="0"/>
              </a:rPr>
              <a:t>iii) 	Total length of user datagram?</a:t>
            </a:r>
            <a:br>
              <a:rPr lang="en-IN" sz="2000">
                <a:latin typeface="Calibri" pitchFamily="34" charset="0"/>
                <a:cs typeface="Calibri" pitchFamily="34" charset="0"/>
              </a:rPr>
            </a:br>
            <a:r>
              <a:rPr lang="en-IN" sz="2000">
                <a:latin typeface="Calibri" pitchFamily="34" charset="0"/>
                <a:cs typeface="Calibri" pitchFamily="34" charset="0"/>
              </a:rPr>
              <a:t>iv)	Length of data? What is client process?</a:t>
            </a:r>
            <a:br>
              <a:rPr lang="en-IN" sz="2000">
                <a:latin typeface="Calibri" pitchFamily="34" charset="0"/>
                <a:cs typeface="Calibri" pitchFamily="34" charset="0"/>
              </a:rPr>
            </a:br>
            <a:r>
              <a:rPr lang="en-IN" sz="2000">
                <a:latin typeface="Calibri" pitchFamily="34" charset="0"/>
                <a:cs typeface="Calibri" pitchFamily="34" charset="0"/>
              </a:rPr>
              <a:t>v)	Is the packet directed from a client to server or vice-versa? 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81000" y="3048000"/>
            <a:ext cx="83058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IN" sz="1900">
                <a:latin typeface="Calibri" pitchFamily="34" charset="0"/>
                <a:cs typeface="Calibri" pitchFamily="34" charset="0"/>
              </a:rPr>
              <a:t>Given UDP  header in hexadecimal format: </a:t>
            </a:r>
            <a:r>
              <a:rPr lang="en-IN" sz="1900" b="1">
                <a:latin typeface="Calibri" pitchFamily="34" charset="0"/>
                <a:cs typeface="Calibri" pitchFamily="34" charset="0"/>
              </a:rPr>
              <a:t>06 32 00 0D 00 1C E2 17</a:t>
            </a:r>
            <a:r>
              <a:rPr lang="en-IN" sz="1900">
                <a:latin typeface="Calibri" pitchFamily="34" charset="0"/>
                <a:cs typeface="Calibri" pitchFamily="34" charset="0"/>
              </a:rPr>
              <a:t/>
            </a:r>
            <a:br>
              <a:rPr lang="en-IN" sz="1900">
                <a:latin typeface="Calibri" pitchFamily="34" charset="0"/>
                <a:cs typeface="Calibri" pitchFamily="34" charset="0"/>
              </a:rPr>
            </a:br>
            <a:endParaRPr lang="en-IN" sz="190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IN" sz="1900">
                <a:latin typeface="Calibri" pitchFamily="34" charset="0"/>
                <a:cs typeface="Calibri" pitchFamily="34" charset="0"/>
              </a:rPr>
              <a:t>1. The source port number is 0000 0110 0011 0010 that is </a:t>
            </a:r>
            <a:r>
              <a:rPr lang="en-IN" sz="1900" b="1">
                <a:latin typeface="Calibri" pitchFamily="34" charset="0"/>
                <a:cs typeface="Calibri" pitchFamily="34" charset="0"/>
              </a:rPr>
              <a:t>1586</a:t>
            </a:r>
            <a:r>
              <a:rPr lang="en-IN" sz="1900">
                <a:latin typeface="Calibri" pitchFamily="34" charset="0"/>
                <a:cs typeface="Calibri" pitchFamily="34" charset="0"/>
              </a:rPr>
              <a:t> in decimal </a:t>
            </a:r>
          </a:p>
          <a:p>
            <a:pPr algn="l"/>
            <a:r>
              <a:rPr lang="en-IN" sz="1900">
                <a:latin typeface="Calibri" pitchFamily="34" charset="0"/>
                <a:cs typeface="Calibri" pitchFamily="34" charset="0"/>
              </a:rPr>
              <a:t>2. The destination port number is 0000 0000 0000 1101 that is </a:t>
            </a:r>
            <a:r>
              <a:rPr lang="en-IN" sz="1900" b="1">
                <a:latin typeface="Calibri" pitchFamily="34" charset="0"/>
                <a:cs typeface="Calibri" pitchFamily="34" charset="0"/>
              </a:rPr>
              <a:t>13 </a:t>
            </a:r>
          </a:p>
          <a:p>
            <a:pPr algn="l"/>
            <a:r>
              <a:rPr lang="en-IN" sz="1900">
                <a:latin typeface="Calibri" pitchFamily="34" charset="0"/>
                <a:cs typeface="Calibri" pitchFamily="34" charset="0"/>
              </a:rPr>
              <a:t>3. The total length of the user datagram is 0000 0000 0001 1100 that is </a:t>
            </a:r>
            <a:r>
              <a:rPr lang="en-IN" sz="1900" b="1">
                <a:latin typeface="Calibri" pitchFamily="34" charset="0"/>
                <a:cs typeface="Calibri" pitchFamily="34" charset="0"/>
              </a:rPr>
              <a:t>28</a:t>
            </a:r>
            <a:r>
              <a:rPr lang="en-IN" sz="1900">
                <a:latin typeface="Calibri" pitchFamily="34" charset="0"/>
                <a:cs typeface="Calibri" pitchFamily="34" charset="0"/>
              </a:rPr>
              <a:t>bytes </a:t>
            </a:r>
          </a:p>
          <a:p>
            <a:pPr algn="l"/>
            <a:r>
              <a:rPr lang="en-IN" sz="1900">
                <a:latin typeface="Calibri" pitchFamily="34" charset="0"/>
                <a:cs typeface="Calibri" pitchFamily="34" charset="0"/>
              </a:rPr>
              <a:t>4. The length of the data = 28-8 = </a:t>
            </a:r>
            <a:r>
              <a:rPr lang="en-IN" sz="1900" b="1">
                <a:latin typeface="Calibri" pitchFamily="34" charset="0"/>
                <a:cs typeface="Calibri" pitchFamily="34" charset="0"/>
              </a:rPr>
              <a:t>20</a:t>
            </a:r>
            <a:r>
              <a:rPr lang="en-IN" sz="1900">
                <a:latin typeface="Calibri" pitchFamily="34" charset="0"/>
                <a:cs typeface="Calibri" pitchFamily="34" charset="0"/>
              </a:rPr>
              <a:t> bytes. The client process is Daytime because  </a:t>
            </a:r>
          </a:p>
          <a:p>
            <a:pPr algn="l"/>
            <a:r>
              <a:rPr lang="en-IN" sz="1900">
                <a:latin typeface="Calibri" pitchFamily="34" charset="0"/>
                <a:cs typeface="Calibri" pitchFamily="34" charset="0"/>
              </a:rPr>
              <a:t>     destination port number(Destination port number represents Daytime process) </a:t>
            </a:r>
          </a:p>
          <a:p>
            <a:pPr algn="l"/>
            <a:r>
              <a:rPr lang="en-IN" sz="1900">
                <a:latin typeface="Calibri" pitchFamily="34" charset="0"/>
                <a:cs typeface="Calibri" pitchFamily="34" charset="0"/>
              </a:rPr>
              <a:t>5. The packet is directed from a client to a server because destination port number </a:t>
            </a:r>
          </a:p>
          <a:p>
            <a:pPr algn="l"/>
            <a:r>
              <a:rPr lang="en-IN" sz="1900">
                <a:latin typeface="Calibri" pitchFamily="34" charset="0"/>
                <a:cs typeface="Calibri" pitchFamily="34" charset="0"/>
              </a:rPr>
              <a:t>     is 13. </a:t>
            </a:r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304800" y="5740400"/>
            <a:ext cx="7467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IN">
              <a:latin typeface="Calibri" pitchFamily="34" charset="0"/>
              <a:cs typeface="Calibri" pitchFamily="34" charset="0"/>
            </a:endParaRPr>
          </a:p>
          <a:p>
            <a:endParaRPr lang="en-IN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UDP checksum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2557463"/>
            <a:ext cx="3657600" cy="3495675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Sender:</a:t>
            </a:r>
            <a:endParaRPr lang="en-US" sz="2400"/>
          </a:p>
          <a:p>
            <a:pPr eaLnBrk="1" hangingPunct="1"/>
            <a:r>
              <a:rPr lang="en-US" sz="2000"/>
              <a:t>treat segment contents as sequence of 16-bit integers</a:t>
            </a:r>
          </a:p>
          <a:p>
            <a:pPr eaLnBrk="1" hangingPunct="1"/>
            <a:r>
              <a:rPr lang="en-US" sz="2000"/>
              <a:t>checksum: addition (1’s complement sum) of segment contents</a:t>
            </a:r>
          </a:p>
          <a:p>
            <a:pPr eaLnBrk="1" hangingPunct="1"/>
            <a:r>
              <a:rPr lang="en-US" sz="2000"/>
              <a:t>sender puts checksum value into UDP checksum field</a:t>
            </a:r>
          </a:p>
          <a:p>
            <a:pPr eaLnBrk="1" hangingPunct="1">
              <a:buFont typeface="ZapfDingbats" pitchFamily="82" charset="2"/>
              <a:buNone/>
            </a:pPr>
            <a:endParaRPr lang="en-US" sz="2400"/>
          </a:p>
          <a:p>
            <a:pPr eaLnBrk="1" hangingPunct="1"/>
            <a:endParaRPr lang="en-US" sz="2400"/>
          </a:p>
        </p:txBody>
      </p:sp>
      <p:sp>
        <p:nvSpPr>
          <p:cNvPr id="2458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Receiver:</a:t>
            </a:r>
            <a:endParaRPr lang="en-US" sz="2400"/>
          </a:p>
          <a:p>
            <a:pPr eaLnBrk="1" hangingPunct="1"/>
            <a:r>
              <a:rPr lang="en-US" sz="2000"/>
              <a:t>compute checksum of received segment</a:t>
            </a:r>
          </a:p>
          <a:p>
            <a:pPr eaLnBrk="1" hangingPunct="1"/>
            <a:r>
              <a:rPr lang="en-US" sz="2000"/>
              <a:t>check if computed checksum equals checksum field value:</a:t>
            </a:r>
          </a:p>
          <a:p>
            <a:pPr lvl="1" eaLnBrk="1" hangingPunct="1"/>
            <a:r>
              <a:rPr lang="en-US" sz="2000"/>
              <a:t>NO - error detected</a:t>
            </a:r>
          </a:p>
          <a:p>
            <a:pPr lvl="1" eaLnBrk="1" hangingPunct="1"/>
            <a:r>
              <a:rPr lang="en-US" sz="2000"/>
              <a:t>YES - no error detected. </a:t>
            </a:r>
            <a:r>
              <a:rPr lang="en-US" sz="2000" i="1"/>
              <a:t>But maybe errors nonetheless?</a:t>
            </a:r>
            <a:r>
              <a:rPr lang="en-US" sz="2000"/>
              <a:t> More later ….</a:t>
            </a:r>
          </a:p>
          <a:p>
            <a:pPr eaLnBrk="1" hangingPunct="1"/>
            <a:endParaRPr lang="en-US" sz="240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Goal:</a:t>
            </a:r>
            <a:r>
              <a:rPr lang="en-US" sz="2400"/>
              <a:t> detect “errors” (e.g., flipped bits) in transmitted segment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Internet Checksum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7772400" cy="2743200"/>
          </a:xfrm>
        </p:spPr>
        <p:txBody>
          <a:bodyPr/>
          <a:lstStyle/>
          <a:p>
            <a:pPr lvl="1" eaLnBrk="1" hangingPunct="1"/>
            <a:r>
              <a:rPr lang="en-US"/>
              <a:t>When adding numbers, a carryout from the most significant bit needs to be added to the result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/>
              <a:t>Example: add two 16-bit integers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905000" y="3733800"/>
            <a:ext cx="6400800" cy="2738438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1</a:t>
            </a:r>
            <a:r>
              <a:rPr lang="en-US" sz="2000" b="1"/>
              <a:t>  1  1  1  0  0  1  1  0  0  1  1  0  0  1  1  0</a:t>
            </a:r>
          </a:p>
          <a:p>
            <a:pPr algn="l"/>
            <a:r>
              <a:rPr lang="en-US" sz="2000" b="1">
                <a:solidFill>
                  <a:schemeClr val="bg1"/>
                </a:solidFill>
              </a:rPr>
              <a:t>1</a:t>
            </a:r>
            <a:r>
              <a:rPr lang="en-US" sz="2000" b="1"/>
              <a:t>  1  1  0  1  0  1  0  1  0  1  0  1  0  1  0  1</a:t>
            </a:r>
          </a:p>
          <a:p>
            <a:pPr algn="l">
              <a:lnSpc>
                <a:spcPct val="120000"/>
              </a:lnSpc>
            </a:pPr>
            <a:endParaRPr lang="en-US" sz="2000" b="1"/>
          </a:p>
          <a:p>
            <a:pPr algn="l"/>
            <a:r>
              <a:rPr lang="en-US" sz="2000" b="1"/>
              <a:t>1  1  0  1  1  1  0  1  1  1  0  1  1  1  0  1  1</a:t>
            </a:r>
          </a:p>
          <a:p>
            <a:pPr algn="l">
              <a:lnSpc>
                <a:spcPct val="120000"/>
              </a:lnSpc>
            </a:pPr>
            <a:r>
              <a:rPr lang="en-US" sz="2000" b="1"/>
              <a:t>                                                   +  1</a:t>
            </a:r>
          </a:p>
          <a:p>
            <a:pPr algn="l">
              <a:lnSpc>
                <a:spcPct val="120000"/>
              </a:lnSpc>
            </a:pPr>
            <a:endParaRPr lang="en-US" sz="2000" b="1"/>
          </a:p>
          <a:p>
            <a:pPr algn="l"/>
            <a:r>
              <a:rPr lang="en-US" sz="2000" b="1">
                <a:solidFill>
                  <a:schemeClr val="bg1"/>
                </a:solidFill>
              </a:rPr>
              <a:t>1</a:t>
            </a:r>
            <a:r>
              <a:rPr lang="en-US" sz="2000" b="1"/>
              <a:t>  1  0  1  1  1  0  1  1  1  0  1  1  1  1  0  0</a:t>
            </a:r>
          </a:p>
          <a:p>
            <a:pPr algn="l"/>
            <a:r>
              <a:rPr lang="en-US" sz="2000" b="1">
                <a:solidFill>
                  <a:schemeClr val="bg1"/>
                </a:solidFill>
              </a:rPr>
              <a:t>1</a:t>
            </a:r>
            <a:r>
              <a:rPr lang="en-US" sz="2000" b="1"/>
              <a:t>  0  1  0  0  0  1  0  0  0  1  0  0  0  0  1  1</a:t>
            </a:r>
            <a:endParaRPr lang="en-US" sz="2400" b="1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H="1">
            <a:off x="1828800" y="4648200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1905000" y="49847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04800" y="4940300"/>
            <a:ext cx="1546225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wraparound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344613" y="5699125"/>
            <a:ext cx="636587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sum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685800" y="6096000"/>
            <a:ext cx="1319213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checksum</a:t>
            </a: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H="1">
            <a:off x="1828800" y="55276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Freeform 11"/>
          <p:cNvSpPr>
            <a:spLocks/>
          </p:cNvSpPr>
          <p:nvPr/>
        </p:nvSpPr>
        <p:spPr bwMode="auto">
          <a:xfrm>
            <a:off x="2057400" y="5257800"/>
            <a:ext cx="5791200" cy="76200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  <a:gd name="T9" fmla="*/ 0 w 3788"/>
              <a:gd name="T10" fmla="*/ 0 h 58"/>
              <a:gd name="T11" fmla="*/ 3788 w 378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sm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3" name="Rectangle 16"/>
          <p:cNvSpPr>
            <a:spLocks noChangeArrowheads="1"/>
          </p:cNvSpPr>
          <p:nvPr/>
        </p:nvSpPr>
        <p:spPr bwMode="auto">
          <a:xfrm>
            <a:off x="0" y="337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 eaLnBrk="1" hangingPunct="1"/>
            <a:r>
              <a:rPr lang="en-US"/>
              <a:t>Transport Services And Protocols</a:t>
            </a:r>
          </a:p>
        </p:txBody>
      </p:sp>
      <p:sp>
        <p:nvSpPr>
          <p:cNvPr id="104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38150" y="1400175"/>
            <a:ext cx="4086225" cy="5114925"/>
          </a:xfrm>
        </p:spPr>
        <p:txBody>
          <a:bodyPr/>
          <a:lstStyle/>
          <a:p>
            <a:pPr eaLnBrk="1" hangingPunct="1"/>
            <a:r>
              <a:rPr lang="en-US" sz="2000" dirty="0"/>
              <a:t>Provide</a:t>
            </a:r>
            <a:r>
              <a:rPr lang="en-US" sz="2000" i="1" dirty="0">
                <a:solidFill>
                  <a:srgbClr val="FF0000"/>
                </a:solidFill>
              </a:rPr>
              <a:t> logical communication</a:t>
            </a:r>
            <a:r>
              <a:rPr lang="en-US" sz="2000" dirty="0"/>
              <a:t> between app processes running on different hosts</a:t>
            </a:r>
          </a:p>
          <a:p>
            <a:pPr eaLnBrk="1" hangingPunct="1"/>
            <a:r>
              <a:rPr lang="en-US" sz="2000" dirty="0"/>
              <a:t>Transport protocols run in end systems </a:t>
            </a:r>
          </a:p>
          <a:p>
            <a:pPr lvl="1" eaLnBrk="1" hangingPunct="1"/>
            <a:r>
              <a:rPr lang="en-US" sz="2000" dirty="0"/>
              <a:t>Sending side: breaks app messages into </a:t>
            </a:r>
            <a:r>
              <a:rPr lang="en-US" sz="2000" dirty="0">
                <a:solidFill>
                  <a:srgbClr val="FF0000"/>
                </a:solidFill>
              </a:rPr>
              <a:t>segments</a:t>
            </a:r>
            <a:r>
              <a:rPr lang="en-US" sz="2000" dirty="0"/>
              <a:t>, passes to  network layer</a:t>
            </a:r>
          </a:p>
          <a:p>
            <a:pPr lvl="1" eaLnBrk="1" hangingPunct="1"/>
            <a:r>
              <a:rPr lang="en-US" sz="2000" dirty="0"/>
              <a:t>Receiving side: reassembles segments into messages, passes to app layer</a:t>
            </a:r>
          </a:p>
          <a:p>
            <a:pPr eaLnBrk="1" hangingPunct="1"/>
            <a:r>
              <a:rPr lang="en-US" sz="2000" dirty="0"/>
              <a:t>More than one transport protocol available to apps</a:t>
            </a:r>
          </a:p>
          <a:p>
            <a:pPr lvl="1" eaLnBrk="1" hangingPunct="1"/>
            <a:r>
              <a:rPr lang="en-US" sz="2000" dirty="0"/>
              <a:t>Internet: TCP and UDP</a:t>
            </a:r>
          </a:p>
        </p:txBody>
      </p:sp>
      <p:sp>
        <p:nvSpPr>
          <p:cNvPr id="1043" name="Freeform 5"/>
          <p:cNvSpPr>
            <a:spLocks/>
          </p:cNvSpPr>
          <p:nvPr/>
        </p:nvSpPr>
        <p:spPr bwMode="auto">
          <a:xfrm>
            <a:off x="6788150" y="2019300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Freeform 6"/>
          <p:cNvSpPr>
            <a:spLocks/>
          </p:cNvSpPr>
          <p:nvPr/>
        </p:nvSpPr>
        <p:spPr bwMode="auto">
          <a:xfrm>
            <a:off x="4908550" y="18764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Freeform 7"/>
          <p:cNvSpPr>
            <a:spLocks/>
          </p:cNvSpPr>
          <p:nvPr/>
        </p:nvSpPr>
        <p:spPr bwMode="auto">
          <a:xfrm>
            <a:off x="5276850" y="3327400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6" name="Group 8"/>
          <p:cNvGrpSpPr>
            <a:grpSpLocks/>
          </p:cNvGrpSpPr>
          <p:nvPr/>
        </p:nvGrpSpPr>
        <p:grpSpPr bwMode="auto">
          <a:xfrm>
            <a:off x="5026025" y="2011363"/>
            <a:ext cx="733425" cy="319087"/>
            <a:chOff x="3552" y="246"/>
            <a:chExt cx="527" cy="248"/>
          </a:xfrm>
        </p:grpSpPr>
        <p:graphicFrame>
          <p:nvGraphicFramePr>
            <p:cNvPr id="1039" name="Object 9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1131" name="Clip" r:id="rId3" imgW="18192750" imgH="15087600" progId="">
                <p:embed/>
              </p:oleObj>
            </a:graphicData>
          </a:graphic>
        </p:graphicFrame>
        <p:graphicFrame>
          <p:nvGraphicFramePr>
            <p:cNvPr id="1040" name="Object 10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1132" name="Clip" r:id="rId4" imgW="9515475" imgH="6705600" progId="">
                <p:embed/>
              </p:oleObj>
            </a:graphicData>
          </a:graphic>
        </p:graphicFrame>
        <p:sp>
          <p:nvSpPr>
            <p:cNvPr id="1298" name="Line 11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7" name="Group 12"/>
          <p:cNvGrpSpPr>
            <a:grpSpLocks/>
          </p:cNvGrpSpPr>
          <p:nvPr/>
        </p:nvGrpSpPr>
        <p:grpSpPr bwMode="auto">
          <a:xfrm>
            <a:off x="5026025" y="2606675"/>
            <a:ext cx="733425" cy="319088"/>
            <a:chOff x="3552" y="246"/>
            <a:chExt cx="527" cy="248"/>
          </a:xfrm>
        </p:grpSpPr>
        <p:graphicFrame>
          <p:nvGraphicFramePr>
            <p:cNvPr id="1037" name="Object 13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1133" name="Clip" r:id="rId5" imgW="18192750" imgH="15087600" progId="">
                <p:embed/>
              </p:oleObj>
            </a:graphicData>
          </a:graphic>
        </p:graphicFrame>
        <p:graphicFrame>
          <p:nvGraphicFramePr>
            <p:cNvPr id="1038" name="Object 14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1134" name="Clip" r:id="rId6" imgW="9515475" imgH="6705600" progId="">
                <p:embed/>
              </p:oleObj>
            </a:graphicData>
          </a:graphic>
        </p:graphicFrame>
        <p:sp>
          <p:nvSpPr>
            <p:cNvPr id="1297" name="Line 15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8" name="Group 16"/>
          <p:cNvGrpSpPr>
            <a:grpSpLocks/>
          </p:cNvGrpSpPr>
          <p:nvPr/>
        </p:nvGrpSpPr>
        <p:grpSpPr bwMode="auto">
          <a:xfrm>
            <a:off x="5402263" y="2393950"/>
            <a:ext cx="69850" cy="214313"/>
            <a:chOff x="3842" y="406"/>
            <a:chExt cx="51" cy="167"/>
          </a:xfrm>
        </p:grpSpPr>
        <p:sp>
          <p:nvSpPr>
            <p:cNvPr id="1294" name="Oval 1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5" name="Oval 1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6" name="Oval 1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9" name="Group 20"/>
          <p:cNvGrpSpPr>
            <a:grpSpLocks/>
          </p:cNvGrpSpPr>
          <p:nvPr/>
        </p:nvGrpSpPr>
        <p:grpSpPr bwMode="auto">
          <a:xfrm>
            <a:off x="5872163" y="2897188"/>
            <a:ext cx="209550" cy="395287"/>
            <a:chOff x="4180" y="783"/>
            <a:chExt cx="150" cy="307"/>
          </a:xfrm>
        </p:grpSpPr>
        <p:sp>
          <p:nvSpPr>
            <p:cNvPr id="1286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7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9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3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0" name="Group 29"/>
          <p:cNvGrpSpPr>
            <a:grpSpLocks/>
          </p:cNvGrpSpPr>
          <p:nvPr/>
        </p:nvGrpSpPr>
        <p:grpSpPr bwMode="auto">
          <a:xfrm rot="-5400000">
            <a:off x="6184900" y="2974975"/>
            <a:ext cx="80963" cy="233363"/>
            <a:chOff x="3842" y="406"/>
            <a:chExt cx="51" cy="167"/>
          </a:xfrm>
        </p:grpSpPr>
        <p:sp>
          <p:nvSpPr>
            <p:cNvPr id="1283" name="Oval 3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4" name="Oval 3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5" name="Oval 3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1" name="Line 33"/>
          <p:cNvSpPr>
            <a:spLocks noChangeShapeType="1"/>
          </p:cNvSpPr>
          <p:nvPr/>
        </p:nvSpPr>
        <p:spPr bwMode="auto">
          <a:xfrm>
            <a:off x="6008688" y="28051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Line 34"/>
          <p:cNvSpPr>
            <a:spLocks noChangeShapeType="1"/>
          </p:cNvSpPr>
          <p:nvPr/>
        </p:nvSpPr>
        <p:spPr bwMode="auto">
          <a:xfrm>
            <a:off x="6011863" y="280193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Line 35"/>
          <p:cNvSpPr>
            <a:spLocks noChangeShapeType="1"/>
          </p:cNvSpPr>
          <p:nvPr/>
        </p:nvSpPr>
        <p:spPr bwMode="auto">
          <a:xfrm>
            <a:off x="6507163" y="280035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Line 36"/>
          <p:cNvSpPr>
            <a:spLocks noChangeShapeType="1"/>
          </p:cNvSpPr>
          <p:nvPr/>
        </p:nvSpPr>
        <p:spPr bwMode="auto">
          <a:xfrm>
            <a:off x="5708650" y="226536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Line 37"/>
          <p:cNvSpPr>
            <a:spLocks noChangeShapeType="1"/>
          </p:cNvSpPr>
          <p:nvPr/>
        </p:nvSpPr>
        <p:spPr bwMode="auto">
          <a:xfrm flipV="1">
            <a:off x="5721350" y="2551113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Line 38"/>
          <p:cNvSpPr>
            <a:spLocks noChangeShapeType="1"/>
          </p:cNvSpPr>
          <p:nvPr/>
        </p:nvSpPr>
        <p:spPr bwMode="auto">
          <a:xfrm flipV="1">
            <a:off x="6248400" y="263683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7" name="Group 39"/>
          <p:cNvGrpSpPr>
            <a:grpSpLocks/>
          </p:cNvGrpSpPr>
          <p:nvPr/>
        </p:nvGrpSpPr>
        <p:grpSpPr bwMode="auto">
          <a:xfrm>
            <a:off x="6367463" y="2874963"/>
            <a:ext cx="209550" cy="395287"/>
            <a:chOff x="4180" y="783"/>
            <a:chExt cx="150" cy="307"/>
          </a:xfrm>
        </p:grpSpPr>
        <p:sp>
          <p:nvSpPr>
            <p:cNvPr id="1275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6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7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8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2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8" name="Group 48"/>
          <p:cNvGrpSpPr>
            <a:grpSpLocks/>
          </p:cNvGrpSpPr>
          <p:nvPr/>
        </p:nvGrpSpPr>
        <p:grpSpPr bwMode="auto">
          <a:xfrm>
            <a:off x="5410200" y="3494088"/>
            <a:ext cx="479425" cy="925512"/>
            <a:chOff x="3314" y="1248"/>
            <a:chExt cx="344" cy="694"/>
          </a:xfrm>
        </p:grpSpPr>
        <p:graphicFrame>
          <p:nvGraphicFramePr>
            <p:cNvPr id="1035" name="Object 49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p:oleObj spid="_x0000_s1135" name="Clip" r:id="rId7" imgW="18192750" imgH="15087600" progId="">
                <p:embed/>
              </p:oleObj>
            </a:graphicData>
          </a:graphic>
        </p:graphicFrame>
        <p:sp>
          <p:nvSpPr>
            <p:cNvPr id="1268" name="Line 50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36" name="Object 51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p:oleObj spid="_x0000_s1136" name="Clip" r:id="rId8" imgW="18192750" imgH="15087600" progId="">
                <p:embed/>
              </p:oleObj>
            </a:graphicData>
          </a:graphic>
        </p:graphicFrame>
        <p:sp>
          <p:nvSpPr>
            <p:cNvPr id="1269" name="Line 52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" name="Group 53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1272" name="Oval 54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3" name="Oval 55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4" name="Oval 56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" name="Line 57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26" name="Object 58"/>
          <p:cNvGraphicFramePr>
            <a:graphicFrameLocks noChangeAspect="1"/>
          </p:cNvGraphicFramePr>
          <p:nvPr/>
        </p:nvGraphicFramePr>
        <p:xfrm>
          <a:off x="6278563" y="4503738"/>
          <a:ext cx="417512" cy="331787"/>
        </p:xfrm>
        <a:graphic>
          <a:graphicData uri="http://schemas.openxmlformats.org/presentationml/2006/ole">
            <p:oleObj spid="_x0000_s1137" name="Clip" r:id="rId9" imgW="18192750" imgH="15087600" progId="">
              <p:embed/>
            </p:oleObj>
          </a:graphicData>
        </a:graphic>
      </p:graphicFrame>
      <p:graphicFrame>
        <p:nvGraphicFramePr>
          <p:cNvPr id="1027" name="Object 59"/>
          <p:cNvGraphicFramePr>
            <a:graphicFrameLocks noChangeAspect="1"/>
          </p:cNvGraphicFramePr>
          <p:nvPr/>
        </p:nvGraphicFramePr>
        <p:xfrm>
          <a:off x="5664200" y="4492625"/>
          <a:ext cx="415925" cy="330200"/>
        </p:xfrm>
        <a:graphic>
          <a:graphicData uri="http://schemas.openxmlformats.org/presentationml/2006/ole">
            <p:oleObj spid="_x0000_s1138" name="Clip" r:id="rId10" imgW="18192750" imgH="15087600" progId="">
              <p:embed/>
            </p:oleObj>
          </a:graphicData>
        </a:graphic>
      </p:graphicFrame>
      <p:sp>
        <p:nvSpPr>
          <p:cNvPr id="1059" name="Oval 60"/>
          <p:cNvSpPr>
            <a:spLocks noChangeArrowheads="1"/>
          </p:cNvSpPr>
          <p:nvPr/>
        </p:nvSpPr>
        <p:spPr bwMode="auto">
          <a:xfrm rot="-5400000">
            <a:off x="6080919" y="4596606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Oval 61"/>
          <p:cNvSpPr>
            <a:spLocks noChangeArrowheads="1"/>
          </p:cNvSpPr>
          <p:nvPr/>
        </p:nvSpPr>
        <p:spPr bwMode="auto">
          <a:xfrm rot="-5400000">
            <a:off x="6165851" y="4594225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Oval 62"/>
          <p:cNvSpPr>
            <a:spLocks noChangeArrowheads="1"/>
          </p:cNvSpPr>
          <p:nvPr/>
        </p:nvSpPr>
        <p:spPr bwMode="auto">
          <a:xfrm rot="-5400000">
            <a:off x="6243637" y="4598988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Line 63"/>
          <p:cNvSpPr>
            <a:spLocks noChangeShapeType="1"/>
          </p:cNvSpPr>
          <p:nvPr/>
        </p:nvSpPr>
        <p:spPr bwMode="auto">
          <a:xfrm rot="-5400000">
            <a:off x="6503194" y="44791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3" name="Line 64"/>
          <p:cNvSpPr>
            <a:spLocks noChangeShapeType="1"/>
          </p:cNvSpPr>
          <p:nvPr/>
        </p:nvSpPr>
        <p:spPr bwMode="auto">
          <a:xfrm rot="5400000" flipH="1">
            <a:off x="5876925" y="44704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Line 65"/>
          <p:cNvSpPr>
            <a:spLocks noChangeShapeType="1"/>
          </p:cNvSpPr>
          <p:nvPr/>
        </p:nvSpPr>
        <p:spPr bwMode="auto">
          <a:xfrm rot="16200000" flipV="1">
            <a:off x="6223794" y="41314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Line 66"/>
          <p:cNvSpPr>
            <a:spLocks noChangeShapeType="1"/>
          </p:cNvSpPr>
          <p:nvPr/>
        </p:nvSpPr>
        <p:spPr bwMode="auto">
          <a:xfrm flipV="1">
            <a:off x="5889625" y="407035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6" name="Line 67"/>
          <p:cNvSpPr>
            <a:spLocks noChangeShapeType="1"/>
          </p:cNvSpPr>
          <p:nvPr/>
        </p:nvSpPr>
        <p:spPr bwMode="auto">
          <a:xfrm>
            <a:off x="6491288" y="4116388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7" name="Line 68"/>
          <p:cNvSpPr>
            <a:spLocks noChangeShapeType="1"/>
          </p:cNvSpPr>
          <p:nvPr/>
        </p:nvSpPr>
        <p:spPr bwMode="auto">
          <a:xfrm flipH="1">
            <a:off x="7286625" y="411321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8" name="Object 69"/>
          <p:cNvGraphicFramePr>
            <a:graphicFrameLocks noChangeAspect="1"/>
          </p:cNvGraphicFramePr>
          <p:nvPr/>
        </p:nvGraphicFramePr>
        <p:xfrm>
          <a:off x="7464425" y="3665538"/>
          <a:ext cx="203200" cy="241300"/>
        </p:xfrm>
        <a:graphic>
          <a:graphicData uri="http://schemas.openxmlformats.org/presentationml/2006/ole">
            <p:oleObj spid="_x0000_s1139" name="Clip" r:id="rId11" imgW="13820775" imgH="16992600" progId="">
              <p:embed/>
            </p:oleObj>
          </a:graphicData>
        </a:graphic>
      </p:graphicFrame>
      <p:graphicFrame>
        <p:nvGraphicFramePr>
          <p:cNvPr id="1029" name="Object 70"/>
          <p:cNvGraphicFramePr>
            <a:graphicFrameLocks noChangeAspect="1"/>
          </p:cNvGraphicFramePr>
          <p:nvPr/>
        </p:nvGraphicFramePr>
        <p:xfrm>
          <a:off x="6127750" y="3746500"/>
          <a:ext cx="203200" cy="239713"/>
        </p:xfrm>
        <a:graphic>
          <a:graphicData uri="http://schemas.openxmlformats.org/presentationml/2006/ole">
            <p:oleObj spid="_x0000_s1140" name="Clip" r:id="rId12" imgW="13820775" imgH="16992600" progId="">
              <p:embed/>
            </p:oleObj>
          </a:graphicData>
        </a:graphic>
      </p:graphicFrame>
      <p:grpSp>
        <p:nvGrpSpPr>
          <p:cNvPr id="1068" name="Group 72"/>
          <p:cNvGrpSpPr>
            <a:grpSpLocks/>
          </p:cNvGrpSpPr>
          <p:nvPr/>
        </p:nvGrpSpPr>
        <p:grpSpPr bwMode="auto">
          <a:xfrm>
            <a:off x="6475413" y="4943475"/>
            <a:ext cx="406400" cy="427038"/>
            <a:chOff x="2870" y="1518"/>
            <a:chExt cx="292" cy="320"/>
          </a:xfrm>
        </p:grpSpPr>
        <p:graphicFrame>
          <p:nvGraphicFramePr>
            <p:cNvPr id="1033" name="Object 7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1141" name="Clip" r:id="rId13" imgW="11601450" imgH="11791950" progId="">
                <p:embed/>
              </p:oleObj>
            </a:graphicData>
          </a:graphic>
        </p:graphicFrame>
        <p:graphicFrame>
          <p:nvGraphicFramePr>
            <p:cNvPr id="1034" name="Object 7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1142" name="Clip" r:id="rId14" imgW="17716500" imgH="16754475" progId="">
                <p:embed/>
              </p:oleObj>
            </a:graphicData>
          </a:graphic>
        </p:graphicFrame>
      </p:grpSp>
      <p:grpSp>
        <p:nvGrpSpPr>
          <p:cNvPr id="1069" name="Group 75"/>
          <p:cNvGrpSpPr>
            <a:grpSpLocks/>
          </p:cNvGrpSpPr>
          <p:nvPr/>
        </p:nvGrpSpPr>
        <p:grpSpPr bwMode="auto">
          <a:xfrm>
            <a:off x="7253288" y="4975225"/>
            <a:ext cx="406400" cy="427038"/>
            <a:chOff x="2870" y="1518"/>
            <a:chExt cx="292" cy="320"/>
          </a:xfrm>
        </p:grpSpPr>
        <p:graphicFrame>
          <p:nvGraphicFramePr>
            <p:cNvPr id="1031" name="Object 7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1143" name="Clip" r:id="rId15" imgW="11601450" imgH="11791950" progId="">
                <p:embed/>
              </p:oleObj>
            </a:graphicData>
          </a:graphic>
        </p:graphicFrame>
        <p:graphicFrame>
          <p:nvGraphicFramePr>
            <p:cNvPr id="1032" name="Object 7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1144" name="Clip" r:id="rId16" imgW="17716500" imgH="16754475" progId="">
                <p:embed/>
              </p:oleObj>
            </a:graphicData>
          </a:graphic>
        </p:graphicFrame>
      </p:grpSp>
      <p:grpSp>
        <p:nvGrpSpPr>
          <p:cNvPr id="1070" name="Group 78"/>
          <p:cNvGrpSpPr>
            <a:grpSpLocks/>
          </p:cNvGrpSpPr>
          <p:nvPr/>
        </p:nvGrpSpPr>
        <p:grpSpPr bwMode="auto">
          <a:xfrm>
            <a:off x="6838950" y="4691063"/>
            <a:ext cx="379413" cy="376237"/>
            <a:chOff x="4733" y="2082"/>
            <a:chExt cx="272" cy="282"/>
          </a:xfrm>
        </p:grpSpPr>
        <p:graphicFrame>
          <p:nvGraphicFramePr>
            <p:cNvPr id="1030" name="Object 79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p:oleObj spid="_x0000_s1145" name="Clip" r:id="rId17" imgW="11601450" imgH="11791950" progId="">
                <p:embed/>
              </p:oleObj>
            </a:graphicData>
          </a:graphic>
        </p:graphicFrame>
        <p:sp>
          <p:nvSpPr>
            <p:cNvPr id="1267" name="Rectangle 80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1" name="Line 81"/>
          <p:cNvSpPr>
            <a:spLocks noChangeShapeType="1"/>
          </p:cNvSpPr>
          <p:nvPr/>
        </p:nvSpPr>
        <p:spPr bwMode="auto">
          <a:xfrm>
            <a:off x="7145338" y="4594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72" name="Group 82"/>
          <p:cNvGrpSpPr>
            <a:grpSpLocks/>
          </p:cNvGrpSpPr>
          <p:nvPr/>
        </p:nvGrpSpPr>
        <p:grpSpPr bwMode="auto">
          <a:xfrm>
            <a:off x="7866063" y="4017963"/>
            <a:ext cx="207962" cy="409575"/>
            <a:chOff x="4180" y="783"/>
            <a:chExt cx="150" cy="307"/>
          </a:xfrm>
        </p:grpSpPr>
        <p:sp>
          <p:nvSpPr>
            <p:cNvPr id="1259" name="AutoShape 8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" name="Rectangle 8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1" name="Rectangle 8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2" name="AutoShape 8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3" name="Line 8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" name="Line 8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5" name="Rectangle 8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6" name="Rectangle 9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3" name="Group 91"/>
          <p:cNvGrpSpPr>
            <a:grpSpLocks/>
          </p:cNvGrpSpPr>
          <p:nvPr/>
        </p:nvGrpSpPr>
        <p:grpSpPr bwMode="auto">
          <a:xfrm>
            <a:off x="7853363" y="4462463"/>
            <a:ext cx="207962" cy="409575"/>
            <a:chOff x="4180" y="783"/>
            <a:chExt cx="150" cy="307"/>
          </a:xfrm>
        </p:grpSpPr>
        <p:sp>
          <p:nvSpPr>
            <p:cNvPr id="1251" name="AutoShape 9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2" name="Rectangle 9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" name="Rectangle 9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4" name="AutoShape 9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5" name="Line 9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6" name="Line 9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7" name="Rectangle 9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8" name="Rectangle 9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4" name="Line 100"/>
          <p:cNvSpPr>
            <a:spLocks noChangeShapeType="1"/>
          </p:cNvSpPr>
          <p:nvPr/>
        </p:nvSpPr>
        <p:spPr bwMode="auto">
          <a:xfrm rot="5400000" flipH="1">
            <a:off x="7479506" y="439181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" name="Line 101"/>
          <p:cNvSpPr>
            <a:spLocks noChangeShapeType="1"/>
          </p:cNvSpPr>
          <p:nvPr/>
        </p:nvSpPr>
        <p:spPr bwMode="auto">
          <a:xfrm rot="-5400000">
            <a:off x="7833519" y="4644231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6" name="Line 102"/>
          <p:cNvSpPr>
            <a:spLocks noChangeShapeType="1"/>
          </p:cNvSpPr>
          <p:nvPr/>
        </p:nvSpPr>
        <p:spPr bwMode="auto">
          <a:xfrm rot="-5400000">
            <a:off x="7823200" y="41751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7" name="Line 103"/>
          <p:cNvSpPr>
            <a:spLocks noChangeShapeType="1"/>
          </p:cNvSpPr>
          <p:nvPr/>
        </p:nvSpPr>
        <p:spPr bwMode="auto">
          <a:xfrm flipV="1">
            <a:off x="6502400" y="231616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8" name="Line 104"/>
          <p:cNvSpPr>
            <a:spLocks noChangeShapeType="1"/>
          </p:cNvSpPr>
          <p:nvPr/>
        </p:nvSpPr>
        <p:spPr bwMode="auto">
          <a:xfrm>
            <a:off x="7437438" y="230028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9" name="Line 105"/>
          <p:cNvSpPr>
            <a:spLocks noChangeShapeType="1"/>
          </p:cNvSpPr>
          <p:nvPr/>
        </p:nvSpPr>
        <p:spPr bwMode="auto">
          <a:xfrm flipH="1">
            <a:off x="7956550" y="263683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0" name="Line 106"/>
          <p:cNvSpPr>
            <a:spLocks noChangeShapeType="1"/>
          </p:cNvSpPr>
          <p:nvPr/>
        </p:nvSpPr>
        <p:spPr bwMode="auto">
          <a:xfrm>
            <a:off x="7186613" y="24130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1" name="Line 107"/>
          <p:cNvSpPr>
            <a:spLocks noChangeShapeType="1"/>
          </p:cNvSpPr>
          <p:nvPr/>
        </p:nvSpPr>
        <p:spPr bwMode="auto">
          <a:xfrm>
            <a:off x="7212013" y="306070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2" name="Line 108"/>
          <p:cNvSpPr>
            <a:spLocks noChangeShapeType="1"/>
          </p:cNvSpPr>
          <p:nvPr/>
        </p:nvSpPr>
        <p:spPr bwMode="auto">
          <a:xfrm flipH="1">
            <a:off x="7672388" y="352583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3" name="Line 109"/>
          <p:cNvSpPr>
            <a:spLocks noChangeShapeType="1"/>
          </p:cNvSpPr>
          <p:nvPr/>
        </p:nvSpPr>
        <p:spPr bwMode="auto">
          <a:xfrm flipH="1">
            <a:off x="7445375" y="260508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4" name="Line 110"/>
          <p:cNvSpPr>
            <a:spLocks noChangeShapeType="1"/>
          </p:cNvSpPr>
          <p:nvPr/>
        </p:nvSpPr>
        <p:spPr bwMode="auto">
          <a:xfrm flipH="1">
            <a:off x="7454900" y="204470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" name="Line 111"/>
          <p:cNvSpPr>
            <a:spLocks noChangeShapeType="1"/>
          </p:cNvSpPr>
          <p:nvPr/>
        </p:nvSpPr>
        <p:spPr bwMode="auto">
          <a:xfrm flipH="1">
            <a:off x="8172450" y="222091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6" name="Group 112"/>
          <p:cNvGrpSpPr>
            <a:grpSpLocks/>
          </p:cNvGrpSpPr>
          <p:nvPr/>
        </p:nvGrpSpPr>
        <p:grpSpPr bwMode="auto">
          <a:xfrm>
            <a:off x="5983288" y="2413000"/>
            <a:ext cx="501650" cy="233363"/>
            <a:chOff x="3600" y="219"/>
            <a:chExt cx="360" cy="175"/>
          </a:xfrm>
        </p:grpSpPr>
        <p:sp>
          <p:nvSpPr>
            <p:cNvPr id="1238" name="Oval 11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" name="Line 11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" name="Line 11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" name="Rectangle 11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42" name="Oval 11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3" name="Group 11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48" name="Line 1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" name="Line 1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" name="Line 1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4" name="Group 12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45" name="Line 12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" name="Line 12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7" name="Line 12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87" name="Group 126"/>
          <p:cNvGrpSpPr>
            <a:grpSpLocks/>
          </p:cNvGrpSpPr>
          <p:nvPr/>
        </p:nvGrpSpPr>
        <p:grpSpPr bwMode="auto">
          <a:xfrm>
            <a:off x="6935788" y="2184400"/>
            <a:ext cx="501650" cy="233363"/>
            <a:chOff x="3600" y="219"/>
            <a:chExt cx="360" cy="175"/>
          </a:xfrm>
        </p:grpSpPr>
        <p:sp>
          <p:nvSpPr>
            <p:cNvPr id="1225" name="Oval 12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" name="Line 12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7" name="Line 12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" name="Rectangle 13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29" name="Oval 13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0" name="Group 13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35" name="Line 13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" name="Line 13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" name="Line 13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1" name="Group 13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32" name="Line 1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" name="Line 1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" name="Line 13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88" name="Group 140"/>
          <p:cNvGrpSpPr>
            <a:grpSpLocks/>
          </p:cNvGrpSpPr>
          <p:nvPr/>
        </p:nvGrpSpPr>
        <p:grpSpPr bwMode="auto">
          <a:xfrm>
            <a:off x="6953250" y="2841625"/>
            <a:ext cx="501650" cy="233363"/>
            <a:chOff x="3600" y="219"/>
            <a:chExt cx="360" cy="175"/>
          </a:xfrm>
        </p:grpSpPr>
        <p:sp>
          <p:nvSpPr>
            <p:cNvPr id="1212" name="Oval 14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3" name="Line 14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4" name="Line 14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5" name="Rectangle 14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16" name="Oval 14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17" name="Group 14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22" name="Line 1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" name="Line 1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Line 1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8" name="Group 15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19" name="Line 1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" name="Line 1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" name="Line 1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89" name="Group 154"/>
          <p:cNvGrpSpPr>
            <a:grpSpLocks/>
          </p:cNvGrpSpPr>
          <p:nvPr/>
        </p:nvGrpSpPr>
        <p:grpSpPr bwMode="auto">
          <a:xfrm>
            <a:off x="7923213" y="2392363"/>
            <a:ext cx="500062" cy="233362"/>
            <a:chOff x="3600" y="219"/>
            <a:chExt cx="360" cy="175"/>
          </a:xfrm>
        </p:grpSpPr>
        <p:sp>
          <p:nvSpPr>
            <p:cNvPr id="1199" name="Oval 15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0" name="Line 15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1" name="Line 15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2" name="Rectangle 15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03" name="Oval 15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4" name="Group 16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09" name="Line 1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0" name="Line 1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1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5" name="Group 16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06" name="Line 1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7" name="Line 1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" name="Line 1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90" name="Group 168"/>
          <p:cNvGrpSpPr>
            <a:grpSpLocks/>
          </p:cNvGrpSpPr>
          <p:nvPr/>
        </p:nvGrpSpPr>
        <p:grpSpPr bwMode="auto">
          <a:xfrm>
            <a:off x="7729538" y="3289300"/>
            <a:ext cx="501650" cy="233363"/>
            <a:chOff x="3600" y="219"/>
            <a:chExt cx="360" cy="175"/>
          </a:xfrm>
        </p:grpSpPr>
        <p:sp>
          <p:nvSpPr>
            <p:cNvPr id="1186" name="Oval 16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" name="Line 17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" name="Line 17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" name="Rectangle 17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90" name="Oval 17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91" name="Group 17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96" name="Line 1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7" name="Line 1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" name="Line 1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92" name="Group 17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93" name="Line 1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4" name="Line 1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" name="Line 1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91" name="Group 182"/>
          <p:cNvGrpSpPr>
            <a:grpSpLocks/>
          </p:cNvGrpSpPr>
          <p:nvPr/>
        </p:nvGrpSpPr>
        <p:grpSpPr bwMode="auto">
          <a:xfrm>
            <a:off x="7396163" y="3873500"/>
            <a:ext cx="501650" cy="234950"/>
            <a:chOff x="3600" y="219"/>
            <a:chExt cx="360" cy="175"/>
          </a:xfrm>
        </p:grpSpPr>
        <p:sp>
          <p:nvSpPr>
            <p:cNvPr id="1173" name="Oval 18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4" name="Line 18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5" name="Line 18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6" name="Rectangle 18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77" name="Oval 18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8" name="Group 18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83" name="Line 1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4" name="Line 1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5" name="Line 1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79" name="Group 19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80" name="Line 1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1" name="Line 1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2" name="Line 1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92" name="Group 196"/>
          <p:cNvGrpSpPr>
            <a:grpSpLocks/>
          </p:cNvGrpSpPr>
          <p:nvPr/>
        </p:nvGrpSpPr>
        <p:grpSpPr bwMode="auto">
          <a:xfrm>
            <a:off x="6786563" y="4362450"/>
            <a:ext cx="500062" cy="233363"/>
            <a:chOff x="3600" y="219"/>
            <a:chExt cx="360" cy="175"/>
          </a:xfrm>
        </p:grpSpPr>
        <p:sp>
          <p:nvSpPr>
            <p:cNvPr id="1160" name="Oval 19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" name="Line 19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2" name="Line 19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3" name="Rectangle 20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64" name="Oval 20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5" name="Group 20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70" name="Line 20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1" name="Line 20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2" name="Line 20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6" name="Group 20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7" name="Line 2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" name="Line 2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" name="Line 2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93" name="Group 210"/>
          <p:cNvGrpSpPr>
            <a:grpSpLocks/>
          </p:cNvGrpSpPr>
          <p:nvPr/>
        </p:nvGrpSpPr>
        <p:grpSpPr bwMode="auto">
          <a:xfrm>
            <a:off x="5983288" y="3986213"/>
            <a:ext cx="501650" cy="233362"/>
            <a:chOff x="3600" y="219"/>
            <a:chExt cx="360" cy="175"/>
          </a:xfrm>
        </p:grpSpPr>
        <p:sp>
          <p:nvSpPr>
            <p:cNvPr id="1147" name="Oval 2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" name="Line 2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" name="Line 2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0" name="Rectangle 2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51" name="Oval 2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2" name="Group 2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57" name="Line 2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" name="Line 2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9" name="Line 2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3" name="Group 2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54" name="Line 2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5" name="Line 2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6" name="Line 2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94" name="Line 224"/>
          <p:cNvSpPr>
            <a:spLocks noChangeShapeType="1"/>
          </p:cNvSpPr>
          <p:nvPr/>
        </p:nvSpPr>
        <p:spPr bwMode="auto">
          <a:xfrm flipV="1">
            <a:off x="6238875" y="419893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95" name="Group 254"/>
          <p:cNvGrpSpPr>
            <a:grpSpLocks/>
          </p:cNvGrpSpPr>
          <p:nvPr/>
        </p:nvGrpSpPr>
        <p:grpSpPr bwMode="auto">
          <a:xfrm>
            <a:off x="4692650" y="1533525"/>
            <a:ext cx="814388" cy="854075"/>
            <a:chOff x="4180" y="744"/>
            <a:chExt cx="513" cy="538"/>
          </a:xfrm>
        </p:grpSpPr>
        <p:sp>
          <p:nvSpPr>
            <p:cNvPr id="1140" name="Rectangle 227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" name="Rectangle 228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" name="Rectangle 229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3" name="Text Box 230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44" name="Line 231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5" name="Line 232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" name="Line 233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6" name="Group 255"/>
          <p:cNvGrpSpPr>
            <a:grpSpLocks/>
          </p:cNvGrpSpPr>
          <p:nvPr/>
        </p:nvGrpSpPr>
        <p:grpSpPr bwMode="auto">
          <a:xfrm>
            <a:off x="7816850" y="4419600"/>
            <a:ext cx="814388" cy="854075"/>
            <a:chOff x="4180" y="744"/>
            <a:chExt cx="513" cy="538"/>
          </a:xfrm>
        </p:grpSpPr>
        <p:sp>
          <p:nvSpPr>
            <p:cNvPr id="1133" name="Rectangle 256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" name="Rectangle 257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" name="Rectangle 258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" name="Text Box 259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7" name="Line 260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" name="Line 261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9" name="Line 262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7" name="Group 263"/>
          <p:cNvGrpSpPr>
            <a:grpSpLocks/>
          </p:cNvGrpSpPr>
          <p:nvPr/>
        </p:nvGrpSpPr>
        <p:grpSpPr bwMode="auto">
          <a:xfrm>
            <a:off x="7154863" y="3538538"/>
            <a:ext cx="814387" cy="701675"/>
            <a:chOff x="2923" y="3345"/>
            <a:chExt cx="513" cy="442"/>
          </a:xfrm>
        </p:grpSpPr>
        <p:sp>
          <p:nvSpPr>
            <p:cNvPr id="1128" name="Rectangle 26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" name="Rectangle 26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" name="Text Box 26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1" name="Line 26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" name="Line 26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8" name="Group 269"/>
          <p:cNvGrpSpPr>
            <a:grpSpLocks/>
          </p:cNvGrpSpPr>
          <p:nvPr/>
        </p:nvGrpSpPr>
        <p:grpSpPr bwMode="auto">
          <a:xfrm>
            <a:off x="7688263" y="2957513"/>
            <a:ext cx="814387" cy="701675"/>
            <a:chOff x="2923" y="3345"/>
            <a:chExt cx="513" cy="442"/>
          </a:xfrm>
        </p:grpSpPr>
        <p:sp>
          <p:nvSpPr>
            <p:cNvPr id="1123" name="Rectangle 27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4" name="Rectangle 27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5" name="Text Box 27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26" name="Line 27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" name="Line 27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9" name="Group 275"/>
          <p:cNvGrpSpPr>
            <a:grpSpLocks/>
          </p:cNvGrpSpPr>
          <p:nvPr/>
        </p:nvGrpSpPr>
        <p:grpSpPr bwMode="auto">
          <a:xfrm>
            <a:off x="6802438" y="2652713"/>
            <a:ext cx="814387" cy="701675"/>
            <a:chOff x="2923" y="3345"/>
            <a:chExt cx="513" cy="442"/>
          </a:xfrm>
        </p:grpSpPr>
        <p:sp>
          <p:nvSpPr>
            <p:cNvPr id="1118" name="Rectangle 27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9" name="Rectangle 27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0" name="Text Box 27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21" name="Line 27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2" name="Line 28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0" name="Group 281"/>
          <p:cNvGrpSpPr>
            <a:grpSpLocks/>
          </p:cNvGrpSpPr>
          <p:nvPr/>
        </p:nvGrpSpPr>
        <p:grpSpPr bwMode="auto">
          <a:xfrm>
            <a:off x="6735763" y="1881188"/>
            <a:ext cx="814387" cy="701675"/>
            <a:chOff x="2923" y="3345"/>
            <a:chExt cx="513" cy="442"/>
          </a:xfrm>
        </p:grpSpPr>
        <p:sp>
          <p:nvSpPr>
            <p:cNvPr id="1113" name="Rectangle 28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4" name="Rectangle 28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5" name="Text Box 28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16" name="Line 28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" name="Line 28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1" name="Group 287"/>
          <p:cNvGrpSpPr>
            <a:grpSpLocks/>
          </p:cNvGrpSpPr>
          <p:nvPr/>
        </p:nvGrpSpPr>
        <p:grpSpPr bwMode="auto">
          <a:xfrm>
            <a:off x="5802313" y="2166938"/>
            <a:ext cx="814387" cy="701675"/>
            <a:chOff x="2923" y="3345"/>
            <a:chExt cx="513" cy="442"/>
          </a:xfrm>
        </p:grpSpPr>
        <p:sp>
          <p:nvSpPr>
            <p:cNvPr id="1108" name="Rectangle 28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9" name="Rectangle 28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0" name="Text Box 29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11" name="Line 29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2" name="Line 29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2" name="Group 298"/>
          <p:cNvGrpSpPr>
            <a:grpSpLocks/>
          </p:cNvGrpSpPr>
          <p:nvPr/>
        </p:nvGrpSpPr>
        <p:grpSpPr bwMode="auto">
          <a:xfrm rot="2937887">
            <a:off x="4748213" y="2986088"/>
            <a:ext cx="3781425" cy="434975"/>
            <a:chOff x="2937" y="3579"/>
            <a:chExt cx="2382" cy="274"/>
          </a:xfrm>
        </p:grpSpPr>
        <p:sp>
          <p:nvSpPr>
            <p:cNvPr id="1104" name="Rectangle 295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" name="Text Box 293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logical end-end transport</a:t>
              </a:r>
              <a:endParaRPr lang="en-US" dirty="0"/>
            </a:p>
          </p:txBody>
        </p:sp>
        <p:sp>
          <p:nvSpPr>
            <p:cNvPr id="1106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8" name="Picture 10"/>
          <p:cNvPicPr>
            <a:picLocks noChangeAspect="1" noChangeArrowheads="1"/>
          </p:cNvPicPr>
          <p:nvPr/>
        </p:nvPicPr>
        <p:blipFill>
          <a:blip r:embed="rId2"/>
          <a:srcRect l="15385" r="16667"/>
          <a:stretch>
            <a:fillRect/>
          </a:stretch>
        </p:blipFill>
        <p:spPr bwMode="auto">
          <a:xfrm>
            <a:off x="0" y="0"/>
            <a:ext cx="9144000" cy="659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106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0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Note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47700" y="2716213"/>
            <a:ext cx="8077200" cy="1066800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3200" i="1">
                <a:solidFill>
                  <a:schemeClr val="bg1"/>
                </a:solidFill>
                <a:latin typeface="Arial" pitchFamily="34" charset="0"/>
              </a:rPr>
              <a:t>The use of the checksum in TCP is mandatory.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TCP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8686800" cy="17526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itchFamily="18" charset="0"/>
              </a:rPr>
              <a:t>A Connection-oriented and Reliable Stream Delivery Service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TCP</a:t>
            </a:r>
          </a:p>
        </p:txBody>
      </p:sp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44600"/>
            <a:ext cx="8437563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Ports Used by TCP</a:t>
            </a:r>
          </a:p>
        </p:txBody>
      </p:sp>
      <p:grpSp>
        <p:nvGrpSpPr>
          <p:cNvPr id="31748" name="Group 31"/>
          <p:cNvGrpSpPr>
            <a:grpSpLocks/>
          </p:cNvGrpSpPr>
          <p:nvPr/>
        </p:nvGrpSpPr>
        <p:grpSpPr bwMode="auto">
          <a:xfrm>
            <a:off x="685800" y="1973263"/>
            <a:ext cx="7413625" cy="4122737"/>
            <a:chOff x="802" y="763"/>
            <a:chExt cx="4670" cy="2597"/>
          </a:xfrm>
        </p:grpSpPr>
        <p:pic>
          <p:nvPicPr>
            <p:cNvPr id="31749" name="Picture 2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02" y="763"/>
              <a:ext cx="4670" cy="1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0" name="Picture 3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19" y="2019"/>
              <a:ext cx="4653" cy="1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Process-to-Process Communication</a:t>
            </a:r>
          </a:p>
          <a:p>
            <a:r>
              <a:rPr lang="en-US"/>
              <a:t>Stream delivery services</a:t>
            </a:r>
          </a:p>
          <a:p>
            <a:r>
              <a:rPr lang="en-US"/>
              <a:t>Segments</a:t>
            </a:r>
          </a:p>
          <a:p>
            <a:r>
              <a:rPr lang="en-US"/>
              <a:t>Full-Duplex</a:t>
            </a:r>
          </a:p>
          <a:p>
            <a:r>
              <a:rPr lang="en-US"/>
              <a:t>Buffers at sender and receiver</a:t>
            </a:r>
          </a:p>
          <a:p>
            <a:r>
              <a:rPr lang="en-US"/>
              <a:t>Multiplexing and de-multiplexing</a:t>
            </a:r>
          </a:p>
          <a:p>
            <a:r>
              <a:rPr lang="en-US"/>
              <a:t>Connection oriented</a:t>
            </a:r>
          </a:p>
          <a:p>
            <a:r>
              <a:rPr lang="en-US"/>
              <a:t>Reliable in-order byte stream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DA80771-8F14-49B8-8FB0-1DDE6060859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Delivery in TCP</a:t>
            </a:r>
          </a:p>
        </p:txBody>
      </p:sp>
      <p:pic>
        <p:nvPicPr>
          <p:cNvPr id="3277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175" y="1954213"/>
            <a:ext cx="8499475" cy="27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Sending And Receiving Buffers</a:t>
            </a:r>
            <a:endParaRPr lang="en-IN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2665413"/>
            <a:ext cx="2614612" cy="282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5138" y="2674938"/>
            <a:ext cx="2514600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98788" y="4779963"/>
            <a:ext cx="302577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TCP Segments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263" y="2300288"/>
            <a:ext cx="2614612" cy="282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9888" y="2309813"/>
            <a:ext cx="2514600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63" y="4379913"/>
            <a:ext cx="2293937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Transport Vs. Network Layer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i="1">
                <a:solidFill>
                  <a:schemeClr val="accent2"/>
                </a:solidFill>
              </a:rPr>
              <a:t>network layer:</a:t>
            </a:r>
            <a:r>
              <a:rPr lang="en-US" sz="2400"/>
              <a:t> logical communication between hosts</a:t>
            </a:r>
          </a:p>
          <a:p>
            <a:pPr eaLnBrk="1" hangingPunct="1"/>
            <a:r>
              <a:rPr lang="en-US" sz="2400" i="1">
                <a:solidFill>
                  <a:schemeClr val="accent2"/>
                </a:solidFill>
              </a:rPr>
              <a:t>transport layer:</a:t>
            </a:r>
            <a:r>
              <a:rPr lang="en-US" sz="2400"/>
              <a:t> logical communication between processes </a:t>
            </a:r>
          </a:p>
          <a:p>
            <a:pPr lvl="1" eaLnBrk="1" hangingPunct="1"/>
            <a:r>
              <a:rPr lang="en-US" sz="2000"/>
              <a:t>relies on, enhances, network layer services</a:t>
            </a:r>
          </a:p>
          <a:p>
            <a:pPr eaLnBrk="1" hangingPunct="1">
              <a:buFont typeface="Arial" pitchFamily="34" charset="0"/>
              <a:buNone/>
            </a:pPr>
            <a:endParaRPr lang="en-US" sz="2200"/>
          </a:p>
          <a:p>
            <a:pPr eaLnBrk="1" hangingPunct="1">
              <a:buFont typeface="Arial" pitchFamily="34" charset="0"/>
              <a:buNone/>
            </a:pPr>
            <a:endParaRPr lang="en-US" sz="2200"/>
          </a:p>
          <a:p>
            <a:pPr eaLnBrk="1" hangingPunct="1"/>
            <a:r>
              <a:rPr lang="en-US" sz="2200"/>
              <a:t>IP (Internet Protocol) is a Network Layer protocol</a:t>
            </a:r>
          </a:p>
          <a:p>
            <a:pPr lvl="1" eaLnBrk="1" hangingPunct="1"/>
            <a:r>
              <a:rPr lang="en-US" sz="1800"/>
              <a:t>Unreliable</a:t>
            </a:r>
          </a:p>
          <a:p>
            <a:pPr lvl="1" eaLnBrk="1" hangingPunct="1"/>
            <a:r>
              <a:rPr lang="en-US" sz="1800"/>
              <a:t>Best Effort Service</a:t>
            </a:r>
          </a:p>
          <a:p>
            <a:pPr lvl="1" eaLnBrk="1" hangingPunct="1"/>
            <a:r>
              <a:rPr lang="en-US" sz="1800"/>
              <a:t>No ordering of segments</a:t>
            </a:r>
          </a:p>
          <a:p>
            <a:pPr lvl="1" eaLnBrk="1" hangingPunct="1"/>
            <a:r>
              <a:rPr lang="en-US" sz="1800"/>
              <a:t>No guaranteed delivery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TCP Segments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1325" y="1328738"/>
            <a:ext cx="48101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725" y="2700338"/>
            <a:ext cx="7624763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3FFF21F-5411-41F1-9657-B9D295BDB08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81565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267200"/>
            <a:ext cx="784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07A8DBE8-52FE-4BF2-AD3A-FD6254AC8195}" type="slidenum">
              <a:rPr lang="en-US"/>
              <a:pPr algn="ctr">
                <a:defRPr/>
              </a:pPr>
              <a:t>42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Format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352425" y="1752600"/>
          <a:ext cx="8791575" cy="4670425"/>
        </p:xfrm>
        <a:graphic>
          <a:graphicData uri="http://schemas.openxmlformats.org/presentationml/2006/ole">
            <p:oleObj spid="_x0000_s21509" name="VISIO" r:id="rId3" imgW="30051375" imgH="15963900" progId="">
              <p:embed/>
            </p:oleObj>
          </a:graphicData>
        </a:graphic>
      </p:graphicFrame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86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 TCP segments have a 20 byte header with &gt;= 0 bytes of data.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FAA3F613-D24A-4386-8690-571C203AF899}" type="slidenum">
              <a:rPr lang="en-US"/>
              <a:pPr algn="ctr">
                <a:defRPr/>
              </a:pPr>
              <a:t>43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header fields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Port Number:</a:t>
            </a:r>
            <a:endParaRPr lang="en-US" dirty="0"/>
          </a:p>
          <a:p>
            <a:pPr lvl="2"/>
            <a:r>
              <a:rPr lang="en-US" dirty="0"/>
              <a:t>A port number identifies the endpoint of a connection.</a:t>
            </a:r>
          </a:p>
          <a:p>
            <a:pPr lvl="2"/>
            <a:r>
              <a:rPr lang="en-US" dirty="0"/>
              <a:t>A pair 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&lt;IP address, port number&gt;</a:t>
            </a:r>
            <a:r>
              <a:rPr lang="en-US" dirty="0"/>
              <a:t> identifies one endpoint of a connection. </a:t>
            </a:r>
          </a:p>
          <a:p>
            <a:pPr lvl="2"/>
            <a:r>
              <a:rPr lang="en-US" dirty="0"/>
              <a:t>Two pairs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&lt;client IP address, client port number&gt;</a:t>
            </a:r>
            <a:r>
              <a:rPr lang="en-US" dirty="0"/>
              <a:t> and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&lt;server IP address, server port number&gt;</a:t>
            </a:r>
            <a:r>
              <a:rPr lang="en-US" dirty="0"/>
              <a:t> identify a TCP connection.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676400" y="4267200"/>
          <a:ext cx="6738938" cy="2330450"/>
        </p:xfrm>
        <a:graphic>
          <a:graphicData uri="http://schemas.openxmlformats.org/presentationml/2006/ole">
            <p:oleObj spid="_x0000_s22533" name="VISIO" r:id="rId3" imgW="35966400" imgH="12420600" progId="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C2C1AAC6-7B61-411B-91E7-035F17F6703F}" type="slidenum">
              <a:rPr lang="en-US"/>
              <a:pPr algn="ctr">
                <a:defRPr/>
              </a:pPr>
              <a:t>44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header fields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973638" algn="l"/>
                <a:tab pos="5661025" algn="l"/>
              </a:tabLst>
            </a:pPr>
            <a:r>
              <a:rPr lang="en-US" b="1" dirty="0">
                <a:solidFill>
                  <a:srgbClr val="FF0000"/>
                </a:solidFill>
              </a:rPr>
              <a:t>Sequence Number (</a:t>
            </a:r>
            <a:r>
              <a:rPr lang="en-US" b="1" dirty="0" err="1">
                <a:solidFill>
                  <a:srgbClr val="FF0000"/>
                </a:solidFill>
              </a:rPr>
              <a:t>SeqNo</a:t>
            </a:r>
            <a:r>
              <a:rPr lang="en-US" b="1" dirty="0">
                <a:solidFill>
                  <a:srgbClr val="FF0000"/>
                </a:solidFill>
              </a:rPr>
              <a:t>):</a:t>
            </a:r>
            <a:endParaRPr lang="en-US" dirty="0"/>
          </a:p>
          <a:p>
            <a:pPr lvl="1">
              <a:tabLst>
                <a:tab pos="4973638" algn="l"/>
                <a:tab pos="5661025" algn="l"/>
              </a:tabLst>
            </a:pPr>
            <a:r>
              <a:rPr lang="en-US" dirty="0"/>
              <a:t>Sequence number is 32 bits long. </a:t>
            </a:r>
          </a:p>
          <a:p>
            <a:pPr lvl="1">
              <a:tabLst>
                <a:tab pos="4973638" algn="l"/>
                <a:tab pos="5661025" algn="l"/>
              </a:tabLst>
            </a:pPr>
            <a:r>
              <a:rPr lang="en-US" dirty="0"/>
              <a:t>So the range of </a:t>
            </a:r>
            <a:r>
              <a:rPr lang="en-US" dirty="0" err="1"/>
              <a:t>SeqNo</a:t>
            </a:r>
            <a:r>
              <a:rPr lang="en-US" dirty="0"/>
              <a:t> is </a:t>
            </a:r>
          </a:p>
          <a:p>
            <a:pPr lvl="3">
              <a:buFontTx/>
              <a:buNone/>
              <a:tabLst>
                <a:tab pos="4973638" algn="l"/>
                <a:tab pos="5661025" algn="l"/>
              </a:tabLst>
            </a:pPr>
            <a:r>
              <a:rPr lang="en-US" dirty="0"/>
              <a:t>0 </a:t>
            </a:r>
            <a:r>
              <a:rPr lang="en-US" dirty="0">
                <a:sym typeface="Math3" pitchFamily="2" charset="2"/>
              </a:rPr>
              <a:t>&lt;= </a:t>
            </a:r>
            <a:r>
              <a:rPr lang="en-US" dirty="0" err="1">
                <a:sym typeface="Math3" pitchFamily="2" charset="2"/>
              </a:rPr>
              <a:t>SeqNo</a:t>
            </a:r>
            <a:r>
              <a:rPr lang="en-US" dirty="0">
                <a:sym typeface="Math3" pitchFamily="2" charset="2"/>
              </a:rPr>
              <a:t> &lt;= 2</a:t>
            </a:r>
            <a:r>
              <a:rPr lang="en-US" baseline="30000" dirty="0">
                <a:sym typeface="Math3" pitchFamily="2" charset="2"/>
              </a:rPr>
              <a:t>32</a:t>
            </a:r>
            <a:r>
              <a:rPr lang="en-US" dirty="0">
                <a:sym typeface="Math3" pitchFamily="2" charset="2"/>
              </a:rPr>
              <a:t> -1  </a:t>
            </a:r>
            <a:r>
              <a:rPr lang="en-US" dirty="0">
                <a:latin typeface="Almanac MT" pitchFamily="2" charset="2"/>
                <a:sym typeface="Symbol" pitchFamily="18" charset="2"/>
              </a:rPr>
              <a:t></a:t>
            </a:r>
            <a:r>
              <a:rPr lang="en-US" dirty="0">
                <a:sym typeface="Math3" pitchFamily="2" charset="2"/>
              </a:rPr>
              <a:t> 4.3 </a:t>
            </a:r>
            <a:r>
              <a:rPr lang="en-US" dirty="0" err="1">
                <a:sym typeface="Math3" pitchFamily="2" charset="2"/>
              </a:rPr>
              <a:t>Gbyte</a:t>
            </a:r>
            <a:r>
              <a:rPr lang="en-US" dirty="0">
                <a:sym typeface="Math3" pitchFamily="2" charset="2"/>
              </a:rPr>
              <a:t> 	</a:t>
            </a:r>
          </a:p>
          <a:p>
            <a:pPr lvl="1">
              <a:tabLst>
                <a:tab pos="4973638" algn="l"/>
                <a:tab pos="5661025" algn="l"/>
              </a:tabLst>
            </a:pPr>
            <a:r>
              <a:rPr lang="en-US" dirty="0"/>
              <a:t>Each  sequence number identifies a byte in the byte stream</a:t>
            </a:r>
          </a:p>
          <a:p>
            <a:pPr lvl="1">
              <a:tabLst>
                <a:tab pos="4973638" algn="l"/>
                <a:tab pos="5661025" algn="l"/>
              </a:tabLst>
            </a:pPr>
            <a:r>
              <a:rPr lang="en-US" dirty="0"/>
              <a:t>Initial Sequence Number (ISN) of a connection is set during connection establishment</a:t>
            </a:r>
          </a:p>
          <a:p>
            <a:pPr lvl="1" algn="just">
              <a:buFontTx/>
              <a:buNone/>
              <a:tabLst>
                <a:tab pos="4973638" algn="l"/>
                <a:tab pos="5661025" algn="l"/>
              </a:tabLst>
            </a:pPr>
            <a:r>
              <a:rPr lang="en-US" i="1" dirty="0">
                <a:solidFill>
                  <a:schemeClr val="folHlink"/>
                </a:solidFill>
              </a:rPr>
              <a:t>Q: What are possible requirements for ISN 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28A8467E-3E0B-4A19-A2FD-580C81F0F832}" type="slidenum">
              <a:rPr lang="en-US"/>
              <a:pPr algn="ctr">
                <a:defRPr/>
              </a:pPr>
              <a:t>45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84238"/>
          </a:xfrm>
        </p:spPr>
        <p:txBody>
          <a:bodyPr/>
          <a:lstStyle/>
          <a:p>
            <a:r>
              <a:rPr lang="en-US"/>
              <a:t>TCP header fields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5715000"/>
          </a:xfrm>
        </p:spPr>
        <p:txBody>
          <a:bodyPr/>
          <a:lstStyle/>
          <a:p>
            <a:pPr>
              <a:tabLst>
                <a:tab pos="2227263" algn="l"/>
                <a:tab pos="4973638" algn="l"/>
                <a:tab pos="5661025" algn="l"/>
              </a:tabLst>
            </a:pPr>
            <a:r>
              <a:rPr lang="en-US" b="1">
                <a:solidFill>
                  <a:srgbClr val="FF0000"/>
                </a:solidFill>
              </a:rPr>
              <a:t>Acknowledgement  Number (AckNo):</a:t>
            </a:r>
            <a:endParaRPr lang="en-US"/>
          </a:p>
          <a:p>
            <a:pPr lvl="1">
              <a:tabLst>
                <a:tab pos="2227263" algn="l"/>
                <a:tab pos="4973638" algn="l"/>
                <a:tab pos="5661025" algn="l"/>
              </a:tabLst>
            </a:pPr>
            <a:r>
              <a:rPr lang="en-US"/>
              <a:t>Acknowledgements are piggybacked, I.e	</a:t>
            </a:r>
          </a:p>
          <a:p>
            <a:pPr lvl="1">
              <a:buFontTx/>
              <a:buNone/>
              <a:tabLst>
                <a:tab pos="2227263" algn="l"/>
                <a:tab pos="4973638" algn="l"/>
                <a:tab pos="5661025" algn="l"/>
              </a:tabLst>
            </a:pPr>
            <a:r>
              <a:rPr lang="en-US"/>
              <a:t>	</a:t>
            </a:r>
            <a:r>
              <a:rPr lang="en-US" sz="2000"/>
              <a:t>a segment  from A -&gt; B can contain an acknowledgement for a data sent in the B -&gt; A direction</a:t>
            </a:r>
            <a:endParaRPr lang="en-US"/>
          </a:p>
          <a:p>
            <a:pPr lvl="1">
              <a:tabLst>
                <a:tab pos="2227263" algn="l"/>
                <a:tab pos="4973638" algn="l"/>
                <a:tab pos="5661025" algn="l"/>
              </a:tabLst>
            </a:pPr>
            <a:endParaRPr lang="en-US" sz="2400"/>
          </a:p>
          <a:p>
            <a:pPr lvl="1">
              <a:tabLst>
                <a:tab pos="2227263" algn="l"/>
                <a:tab pos="4973638" algn="l"/>
                <a:tab pos="5661025" algn="l"/>
              </a:tabLst>
            </a:pPr>
            <a:r>
              <a:rPr lang="en-US" sz="2400"/>
              <a:t>A hosts uses the AckNo field to send acknowledgements. </a:t>
            </a:r>
            <a:r>
              <a:rPr lang="en-US" sz="1800"/>
              <a:t>(If a host sends an AckNo in a segment it sets the  “</a:t>
            </a:r>
            <a:r>
              <a:rPr lang="en-US" sz="1800" b="1"/>
              <a:t>ACK flag</a:t>
            </a:r>
            <a:r>
              <a:rPr lang="en-US" sz="1800"/>
              <a:t>”)</a:t>
            </a:r>
          </a:p>
          <a:p>
            <a:pPr lvl="1">
              <a:tabLst>
                <a:tab pos="2227263" algn="l"/>
                <a:tab pos="4973638" algn="l"/>
                <a:tab pos="5661025" algn="l"/>
              </a:tabLst>
            </a:pPr>
            <a:r>
              <a:rPr lang="en-US" sz="2400"/>
              <a:t>The AckNo contains the next SeqNo that a hosts wants to receive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pPr lvl="1">
              <a:tabLst>
                <a:tab pos="2227263" algn="l"/>
                <a:tab pos="4973638" algn="l"/>
                <a:tab pos="5661025" algn="l"/>
              </a:tabLst>
            </a:pPr>
            <a:r>
              <a:rPr lang="en-US" sz="2000"/>
              <a:t>Example:</a:t>
            </a:r>
            <a:r>
              <a:rPr lang="en-US" sz="2000">
                <a:solidFill>
                  <a:schemeClr val="accent2"/>
                </a:solidFill>
              </a:rPr>
              <a:t>  The acknowledgement  for a segment with  sequence numbers 0-1500 is AckNo=1501</a:t>
            </a:r>
            <a:endParaRPr lang="en-US" sz="3200">
              <a:sym typeface="Math3" pitchFamily="2" charset="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6E6BE3B9-9931-47F8-A248-22018F2700E6}" type="slidenum">
              <a:rPr lang="en-US"/>
              <a:pPr algn="ctr">
                <a:defRPr/>
              </a:pPr>
              <a:t>46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60438"/>
          </a:xfrm>
        </p:spPr>
        <p:txBody>
          <a:bodyPr/>
          <a:lstStyle/>
          <a:p>
            <a:r>
              <a:rPr lang="en-US"/>
              <a:t>TCP header fields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tabLst>
                <a:tab pos="2289175" algn="l"/>
                <a:tab pos="4973638" algn="l"/>
                <a:tab pos="5661025" algn="l"/>
              </a:tabLst>
            </a:pPr>
            <a:r>
              <a:rPr lang="en-US" b="1">
                <a:solidFill>
                  <a:srgbClr val="FF0000"/>
                </a:solidFill>
              </a:rPr>
              <a:t>Acknowledge Number (cont’d)</a:t>
            </a:r>
            <a:endParaRPr lang="en-US"/>
          </a:p>
          <a:p>
            <a:pPr lvl="1">
              <a:tabLst>
                <a:tab pos="2289175" algn="l"/>
                <a:tab pos="4973638" algn="l"/>
                <a:tab pos="5661025" algn="l"/>
              </a:tabLst>
            </a:pPr>
            <a:r>
              <a:rPr lang="en-US"/>
              <a:t>TCP uses the </a:t>
            </a:r>
            <a:r>
              <a:rPr lang="en-US">
                <a:solidFill>
                  <a:srgbClr val="FF0000"/>
                </a:solidFill>
              </a:rPr>
              <a:t>sliding window flow protocol</a:t>
            </a:r>
            <a:r>
              <a:rPr lang="en-US"/>
              <a:t> to regulate the flow of traffic from sender to receiver</a:t>
            </a:r>
          </a:p>
          <a:p>
            <a:pPr lvl="1">
              <a:tabLst>
                <a:tab pos="2289175" algn="l"/>
                <a:tab pos="4973638" algn="l"/>
                <a:tab pos="5661025" algn="l"/>
              </a:tabLst>
            </a:pPr>
            <a:r>
              <a:rPr lang="en-US"/>
              <a:t>TCP uses the following variation of sliding window:</a:t>
            </a:r>
          </a:p>
          <a:p>
            <a:pPr lvl="3">
              <a:tabLst>
                <a:tab pos="2289175" algn="l"/>
                <a:tab pos="4973638" algn="l"/>
                <a:tab pos="5661025" algn="l"/>
              </a:tabLst>
            </a:pPr>
            <a:r>
              <a:rPr lang="en-US"/>
              <a:t>no NACKs (</a:t>
            </a:r>
            <a:r>
              <a:rPr lang="en-US" b="1"/>
              <a:t>N</a:t>
            </a:r>
            <a:r>
              <a:rPr lang="en-US"/>
              <a:t>egative </a:t>
            </a:r>
            <a:r>
              <a:rPr lang="en-US" b="1"/>
              <a:t>ACK</a:t>
            </a:r>
            <a:r>
              <a:rPr lang="en-US"/>
              <a:t>nowledgement)</a:t>
            </a:r>
          </a:p>
          <a:p>
            <a:pPr lvl="3">
              <a:tabLst>
                <a:tab pos="2289175" algn="l"/>
                <a:tab pos="4973638" algn="l"/>
                <a:tab pos="5661025" algn="l"/>
              </a:tabLst>
            </a:pPr>
            <a:r>
              <a:rPr lang="en-US"/>
              <a:t>only cumulative ACKs </a:t>
            </a:r>
          </a:p>
          <a:p>
            <a:pPr>
              <a:tabLst>
                <a:tab pos="2289175" algn="l"/>
                <a:tab pos="4973638" algn="l"/>
                <a:tab pos="5661025" algn="l"/>
              </a:tabLst>
            </a:pPr>
            <a:r>
              <a:rPr lang="en-US" sz="2800"/>
              <a:t>Example:</a:t>
            </a:r>
            <a:r>
              <a:rPr lang="en-US" sz="2800">
                <a:solidFill>
                  <a:schemeClr val="accent2"/>
                </a:solidFill>
              </a:rPr>
              <a:t>  </a:t>
            </a:r>
          </a:p>
          <a:p>
            <a:pPr lvl="1">
              <a:buFontTx/>
              <a:buNone/>
              <a:tabLst>
                <a:tab pos="2289175" algn="l"/>
                <a:tab pos="4973638" algn="l"/>
                <a:tab pos="5661025" algn="l"/>
              </a:tabLst>
            </a:pPr>
            <a:r>
              <a:rPr lang="en-US" sz="2400" b="1">
                <a:solidFill>
                  <a:schemeClr val="accent2"/>
                </a:solidFill>
              </a:rPr>
              <a:t>Assume:</a:t>
            </a:r>
            <a:r>
              <a:rPr lang="en-US" sz="2400">
                <a:solidFill>
                  <a:schemeClr val="accent2"/>
                </a:solidFill>
              </a:rPr>
              <a:t> Sender sends two segments with “1..1500” and “1501..3000”, but receiver only gets the second segment.</a:t>
            </a:r>
          </a:p>
          <a:p>
            <a:pPr lvl="1">
              <a:buFontTx/>
              <a:buNone/>
              <a:tabLst>
                <a:tab pos="2289175" algn="l"/>
                <a:tab pos="4973638" algn="l"/>
                <a:tab pos="5661025" algn="l"/>
              </a:tabLst>
            </a:pPr>
            <a:r>
              <a:rPr lang="en-US" sz="2400" b="1">
                <a:solidFill>
                  <a:schemeClr val="accent2"/>
                </a:solidFill>
              </a:rPr>
              <a:t>In this case,</a:t>
            </a:r>
            <a:r>
              <a:rPr lang="en-US" sz="2400">
                <a:solidFill>
                  <a:schemeClr val="accent2"/>
                </a:solidFill>
              </a:rPr>
              <a:t> the receiver cannot acknowledge the second packet. It can only send AckNo=1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330ECDFF-3C63-4588-972C-3542CE6D6AAC}" type="slidenum">
              <a:rPr lang="en-US"/>
              <a:pPr algn="ctr">
                <a:defRPr/>
              </a:pPr>
              <a:t>47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header fields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Header Length ( 4bits):</a:t>
            </a:r>
            <a:endParaRPr lang="en-US" dirty="0"/>
          </a:p>
          <a:p>
            <a:pPr lvl="1"/>
            <a:r>
              <a:rPr lang="en-US" dirty="0"/>
              <a:t>Length of header in 32-bit words</a:t>
            </a:r>
          </a:p>
          <a:p>
            <a:pPr lvl="2"/>
            <a:r>
              <a:rPr lang="en-US" dirty="0"/>
              <a:t>Note that TCP header has variable length (with minimum 20 bytes(5 words) and max 60 bytes(15 Words)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077DE546-015E-472F-BBD2-6BE37FCA6FAB}" type="slidenum">
              <a:rPr lang="en-US"/>
              <a:pPr algn="ctr">
                <a:defRPr/>
              </a:pPr>
              <a:t>48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header fields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Flag bits:</a:t>
            </a:r>
          </a:p>
          <a:p>
            <a:pPr lvl="1"/>
            <a:r>
              <a:rPr lang="en-US" b="1">
                <a:solidFill>
                  <a:srgbClr val="FF00FF"/>
                </a:solidFill>
              </a:rPr>
              <a:t>URG: 	 Urgent pointer is valid</a:t>
            </a:r>
            <a:endParaRPr lang="en-US" b="1"/>
          </a:p>
          <a:p>
            <a:pPr lvl="3"/>
            <a:r>
              <a:rPr lang="en-US"/>
              <a:t>If the bit is set, the following bytes contain an urgent message in the range:</a:t>
            </a:r>
          </a:p>
          <a:p>
            <a:pPr lvl="4">
              <a:buFontTx/>
              <a:buNone/>
            </a:pPr>
            <a:r>
              <a:rPr lang="en-US" sz="1800" b="1">
                <a:solidFill>
                  <a:schemeClr val="accent2"/>
                </a:solidFill>
              </a:rPr>
              <a:t>SeqNo &lt;= urgent message &lt;= SeqNo + urgent pointer</a:t>
            </a:r>
            <a:r>
              <a:rPr lang="en-US"/>
              <a:t>  </a:t>
            </a:r>
          </a:p>
          <a:p>
            <a:pPr lvl="1"/>
            <a:r>
              <a:rPr lang="en-US" b="1">
                <a:solidFill>
                  <a:srgbClr val="FF00FF"/>
                </a:solidFill>
              </a:rPr>
              <a:t>ACK: Acknowledgement Number is valid</a:t>
            </a:r>
          </a:p>
          <a:p>
            <a:pPr lvl="1"/>
            <a:r>
              <a:rPr lang="en-US" b="1">
                <a:solidFill>
                  <a:srgbClr val="FF00FF"/>
                </a:solidFill>
              </a:rPr>
              <a:t>PSH:  PUSH Flag</a:t>
            </a:r>
          </a:p>
          <a:p>
            <a:pPr lvl="3"/>
            <a:r>
              <a:rPr lang="en-US"/>
              <a:t>Notification from sender to the receiver that the receiver should pass all data that it has to the application.</a:t>
            </a:r>
            <a:endParaRPr lang="en-US" b="1">
              <a:solidFill>
                <a:srgbClr val="FF00FF"/>
              </a:solidFill>
            </a:endParaRPr>
          </a:p>
          <a:p>
            <a:pPr lvl="3"/>
            <a:r>
              <a:rPr lang="en-US"/>
              <a:t>Normally set by sender when the sender’s buffer is empty</a:t>
            </a:r>
            <a:endParaRPr lang="en-US" b="1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126F8466-4BAA-48B3-BF4C-567C76BD78CE}" type="slidenum">
              <a:rPr lang="en-US"/>
              <a:pPr algn="ctr">
                <a:defRPr/>
              </a:pPr>
              <a:t>49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header fields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Flag bits:</a:t>
            </a:r>
          </a:p>
          <a:p>
            <a:pPr lvl="1"/>
            <a:r>
              <a:rPr lang="en-US" b="1">
                <a:solidFill>
                  <a:srgbClr val="FF00FF"/>
                </a:solidFill>
              </a:rPr>
              <a:t>RST: Reset the connection</a:t>
            </a:r>
            <a:endParaRPr lang="en-US" b="1"/>
          </a:p>
          <a:p>
            <a:pPr lvl="3"/>
            <a:r>
              <a:rPr lang="en-US"/>
              <a:t>The flag causes the receiver to reset the connection</a:t>
            </a:r>
          </a:p>
          <a:p>
            <a:pPr lvl="3"/>
            <a:r>
              <a:rPr lang="en-US"/>
              <a:t>Receiver of a RST terminates the connection and indicates higher layer application about the reset</a:t>
            </a:r>
          </a:p>
          <a:p>
            <a:pPr lvl="1"/>
            <a:r>
              <a:rPr lang="en-US" b="1">
                <a:solidFill>
                  <a:srgbClr val="FF00FF"/>
                </a:solidFill>
              </a:rPr>
              <a:t>SYN: Synchronize sequence numbers</a:t>
            </a:r>
          </a:p>
          <a:p>
            <a:pPr lvl="3"/>
            <a:r>
              <a:rPr lang="en-US"/>
              <a:t>Sent in the first packet when initiating a connection</a:t>
            </a:r>
            <a:endParaRPr lang="en-US" b="1">
              <a:solidFill>
                <a:srgbClr val="FF00FF"/>
              </a:solidFill>
            </a:endParaRPr>
          </a:p>
          <a:p>
            <a:pPr lvl="1"/>
            <a:r>
              <a:rPr lang="en-US" b="1">
                <a:solidFill>
                  <a:srgbClr val="FF00FF"/>
                </a:solidFill>
              </a:rPr>
              <a:t>FIN:  Sender is finished with sending</a:t>
            </a:r>
          </a:p>
          <a:p>
            <a:pPr lvl="3"/>
            <a:r>
              <a:rPr lang="en-US"/>
              <a:t>Used for closing a connection</a:t>
            </a:r>
          </a:p>
          <a:p>
            <a:pPr lvl="3"/>
            <a:r>
              <a:rPr lang="en-US"/>
              <a:t>Both sides of a connection must send a </a:t>
            </a:r>
            <a:r>
              <a:rPr lang="en-US" b="1"/>
              <a:t>FIN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3"/>
          </a:xfrm>
        </p:spPr>
        <p:txBody>
          <a:bodyPr/>
          <a:lstStyle/>
          <a:p>
            <a:r>
              <a:rPr lang="en-IN"/>
              <a:t>Encapsulation</a:t>
            </a:r>
          </a:p>
        </p:txBody>
      </p:sp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3175" y="3529013"/>
            <a:ext cx="62896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6800" y="2309813"/>
            <a:ext cx="5102225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92488" y="1231900"/>
            <a:ext cx="3959225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24088" y="4791075"/>
            <a:ext cx="5319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0.17014 " pathEditMode="relative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3541 L 0 0.3687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13681 L 0.00087 0.1965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7802AF76-2E43-4BD4-B6F6-55699DB83856}" type="slidenum">
              <a:rPr lang="en-US"/>
              <a:pPr algn="ctr">
                <a:defRPr/>
              </a:pPr>
              <a:t>50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header fields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4953000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Window Size:</a:t>
            </a:r>
          </a:p>
          <a:p>
            <a:pPr lvl="1"/>
            <a:r>
              <a:rPr lang="en-US" sz="2400"/>
              <a:t>Each side of the connection advertises the window size </a:t>
            </a:r>
          </a:p>
          <a:p>
            <a:pPr lvl="1"/>
            <a:r>
              <a:rPr lang="en-US" sz="2400"/>
              <a:t>Window size is the maximum number of bytes that a receiver can accept.</a:t>
            </a:r>
          </a:p>
          <a:p>
            <a:pPr lvl="1"/>
            <a:r>
              <a:rPr lang="en-US" sz="2400"/>
              <a:t>Maximum window size is </a:t>
            </a:r>
            <a:r>
              <a:rPr lang="en-US" sz="2400">
                <a:solidFill>
                  <a:srgbClr val="FF0000"/>
                </a:solidFill>
              </a:rPr>
              <a:t>2</a:t>
            </a:r>
            <a:r>
              <a:rPr lang="en-US" sz="2400" baseline="30000">
                <a:solidFill>
                  <a:srgbClr val="FF0000"/>
                </a:solidFill>
              </a:rPr>
              <a:t>16</a:t>
            </a:r>
            <a:r>
              <a:rPr lang="en-US" sz="2400">
                <a:solidFill>
                  <a:srgbClr val="FF0000"/>
                </a:solidFill>
              </a:rPr>
              <a:t>-1 </a:t>
            </a:r>
            <a:r>
              <a:rPr lang="en-US" sz="2400"/>
              <a:t>= 65535 bytes</a:t>
            </a:r>
          </a:p>
          <a:p>
            <a:r>
              <a:rPr lang="en-US" b="1">
                <a:solidFill>
                  <a:srgbClr val="FF0000"/>
                </a:solidFill>
              </a:rPr>
              <a:t>TCP Checksum:</a:t>
            </a:r>
            <a:endParaRPr lang="en-US"/>
          </a:p>
          <a:p>
            <a:pPr lvl="1"/>
            <a:r>
              <a:rPr lang="en-US" sz="2400"/>
              <a:t>TCP checksum covers over both TCP header </a:t>
            </a:r>
            <a:r>
              <a:rPr lang="en-US" sz="2400" b="1"/>
              <a:t>and</a:t>
            </a:r>
            <a:r>
              <a:rPr lang="en-US" sz="2400"/>
              <a:t> TCP data (also covers some parts of the IP header)</a:t>
            </a:r>
          </a:p>
          <a:p>
            <a:r>
              <a:rPr lang="en-US" b="1">
                <a:solidFill>
                  <a:srgbClr val="FF0000"/>
                </a:solidFill>
              </a:rPr>
              <a:t>Urgent Pointer:</a:t>
            </a:r>
            <a:endParaRPr lang="en-US"/>
          </a:p>
          <a:p>
            <a:pPr lvl="1"/>
            <a:r>
              <a:rPr lang="en-US" sz="2400"/>
              <a:t>Only valid if </a:t>
            </a:r>
            <a:r>
              <a:rPr lang="en-US" sz="2400" b="1"/>
              <a:t>URG</a:t>
            </a:r>
            <a:r>
              <a:rPr lang="en-US" sz="2400"/>
              <a:t> flag is set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1EF45089-D79F-4749-AEB7-6722D62E2342}" type="slidenum">
              <a:rPr lang="en-US"/>
              <a:pPr algn="ctr">
                <a:defRPr/>
              </a:pPr>
              <a:t>51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header fields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15400" cy="674688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Options Field</a:t>
            </a:r>
            <a:r>
              <a:rPr lang="en-US"/>
              <a:t>: 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50838" y="1752600"/>
          <a:ext cx="8791575" cy="4670425"/>
        </p:xfrm>
        <a:graphic>
          <a:graphicData uri="http://schemas.openxmlformats.org/presentationml/2006/ole">
            <p:oleObj spid="_x0000_s23557" name="VISIO" r:id="rId3" imgW="30051375" imgH="15963900" progId="">
              <p:embed/>
            </p:oleObj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A01843C3-BA81-462F-AC47-FF8AE8BF878F}" type="slidenum">
              <a:rPr lang="en-US"/>
              <a:pPr algn="ctr">
                <a:defRPr/>
              </a:pPr>
              <a:t>52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header fields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Options</a:t>
            </a:r>
            <a:r>
              <a:rPr lang="en-US"/>
              <a:t>: </a:t>
            </a:r>
          </a:p>
          <a:p>
            <a:pPr lvl="1"/>
            <a:r>
              <a:rPr lang="en-US" sz="2400" b="1"/>
              <a:t>NOP</a:t>
            </a:r>
            <a:r>
              <a:rPr lang="en-US" sz="2400"/>
              <a:t> is used to pad TCP header to </a:t>
            </a:r>
            <a:r>
              <a:rPr lang="en-US" sz="2400">
                <a:solidFill>
                  <a:srgbClr val="FF0000"/>
                </a:solidFill>
              </a:rPr>
              <a:t>multiples of 4 </a:t>
            </a:r>
            <a:r>
              <a:rPr lang="en-US" sz="2400"/>
              <a:t>bytes</a:t>
            </a:r>
          </a:p>
          <a:p>
            <a:pPr lvl="1"/>
            <a:r>
              <a:rPr lang="en-US" sz="2400" b="1"/>
              <a:t>Maximum Segment Size</a:t>
            </a:r>
            <a:endParaRPr lang="en-US" sz="2400"/>
          </a:p>
          <a:p>
            <a:pPr lvl="1"/>
            <a:r>
              <a:rPr lang="en-US" sz="2400" b="1"/>
              <a:t>Window Scale Options</a:t>
            </a:r>
            <a:r>
              <a:rPr lang="en-US" sz="2400"/>
              <a:t> </a:t>
            </a:r>
          </a:p>
          <a:p>
            <a:pPr lvl="2"/>
            <a:r>
              <a:rPr lang="en-US" sz="1800"/>
              <a:t>Increases the TCP window from 16 to 32 bits, I.e., the window size is interpreted differently</a:t>
            </a:r>
          </a:p>
          <a:p>
            <a:pPr lvl="2">
              <a:buFontTx/>
              <a:buNone/>
            </a:pPr>
            <a:r>
              <a:rPr lang="en-US" sz="1800" i="1">
                <a:solidFill>
                  <a:schemeClr val="folHlink"/>
                </a:solidFill>
              </a:rPr>
              <a:t>Q: What is the different interpretation ?</a:t>
            </a:r>
            <a:endParaRPr lang="en-US" sz="1800"/>
          </a:p>
          <a:p>
            <a:pPr lvl="2"/>
            <a:r>
              <a:rPr lang="en-US" sz="1800"/>
              <a:t>This option can only be used in the SYN segment (first segment) during connection establishment time</a:t>
            </a:r>
          </a:p>
          <a:p>
            <a:pPr lvl="1"/>
            <a:r>
              <a:rPr lang="en-US" b="1"/>
              <a:t>Timestamp Option</a:t>
            </a:r>
            <a:endParaRPr lang="en-US"/>
          </a:p>
          <a:p>
            <a:pPr lvl="4"/>
            <a:r>
              <a:rPr lang="en-US"/>
              <a:t>Can be used for roundtrip measurements</a:t>
            </a:r>
          </a:p>
          <a:p>
            <a:pPr lvl="4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Connection in TCP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Arial Unicode MS" pitchFamily="34" charset="-128"/>
                <a:cs typeface="Arial Unicode MS" pitchFamily="34" charset="-128"/>
              </a:rPr>
              <a:t>TCP is connection-oriented =&gt; It establishes a </a:t>
            </a:r>
            <a:r>
              <a:rPr lang="en-US" altLang="zh-TW" sz="2400" b="1" dirty="0">
                <a:ea typeface="Arial Unicode MS" pitchFamily="34" charset="-128"/>
                <a:cs typeface="Arial Unicode MS" pitchFamily="34" charset="-128"/>
              </a:rPr>
              <a:t>virtual path </a:t>
            </a:r>
            <a:r>
              <a:rPr lang="en-US" altLang="zh-TW" sz="2400" dirty="0">
                <a:ea typeface="Arial Unicode MS" pitchFamily="34" charset="-128"/>
                <a:cs typeface="Arial Unicode MS" pitchFamily="34" charset="-128"/>
              </a:rPr>
              <a:t>between the source and destination</a:t>
            </a:r>
          </a:p>
          <a:p>
            <a:pPr lvl="1"/>
            <a:r>
              <a:rPr lang="en-US" altLang="zh-TW" sz="2000" dirty="0">
                <a:ea typeface="Arial Unicode MS" pitchFamily="34" charset="-128"/>
                <a:cs typeface="Arial Unicode MS" pitchFamily="34" charset="-128"/>
              </a:rPr>
              <a:t>All of the segments belonging to a message are then sent over this virtual path. </a:t>
            </a:r>
          </a:p>
          <a:p>
            <a:r>
              <a:rPr lang="en-US" altLang="zh-TW" sz="2400" dirty="0">
                <a:ea typeface="Arial Unicode MS" pitchFamily="34" charset="-128"/>
                <a:cs typeface="Arial Unicode MS" pitchFamily="34" charset="-128"/>
              </a:rPr>
              <a:t>Note:</a:t>
            </a:r>
          </a:p>
          <a:p>
            <a:pPr>
              <a:buFont typeface="Wingdings" pitchFamily="2" charset="2"/>
              <a:buChar char="ü"/>
            </a:pPr>
            <a:r>
              <a:rPr lang="en-US" altLang="zh-TW" sz="20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We may wonder how TCP, which uses the services of IP, a connectionless protocol, can be connection-oriented. The point is that a TCP connection is virtual, not physical. TCP operates at a higher level. </a:t>
            </a:r>
          </a:p>
          <a:p>
            <a:pPr>
              <a:buFont typeface="Wingdings" pitchFamily="2" charset="2"/>
              <a:buChar char="ü"/>
            </a:pPr>
            <a:r>
              <a:rPr lang="en-US" altLang="zh-TW" sz="20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TCP uses the services of IP to deliver individual segments to the receiver, but it controls the connection itself. If a segment is lost or corrupted, it is retransmitted.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Windows  In TCP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>
                <a:latin typeface="+mj-lt"/>
                <a:ea typeface="Arial Unicode MS" pitchFamily="34" charset="-128"/>
                <a:cs typeface="Times" pitchFamily="18" charset="0"/>
              </a:rPr>
              <a:t>Before discussing data transfer in TCP and the issues such as flow, error, and congestion control, Lets understand the windows used in TCP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zh-TW" sz="2400" dirty="0">
                <a:latin typeface="+mj-lt"/>
                <a:ea typeface="Arial Unicode MS" pitchFamily="34" charset="-128"/>
                <a:cs typeface="Times" pitchFamily="18" charset="0"/>
              </a:rPr>
              <a:t> </a:t>
            </a:r>
          </a:p>
          <a:p>
            <a:pPr algn="ctr">
              <a:defRPr/>
            </a:pPr>
            <a:r>
              <a:rPr lang="en-US" altLang="zh-TW" sz="2400" dirty="0">
                <a:latin typeface="+mj-lt"/>
                <a:ea typeface="Arial Unicode MS" pitchFamily="34" charset="-128"/>
                <a:cs typeface="Times" pitchFamily="18" charset="0"/>
              </a:rPr>
              <a:t>TCP uses 2 windows </a:t>
            </a:r>
            <a:r>
              <a:rPr lang="en-US" altLang="zh-TW" sz="2400" u="sng" dirty="0">
                <a:ea typeface="Arial Unicode MS" pitchFamily="34" charset="-128"/>
                <a:cs typeface="Times" pitchFamily="18" charset="0"/>
              </a:rPr>
              <a:t>for each direction </a:t>
            </a:r>
            <a:r>
              <a:rPr lang="en-US" altLang="zh-TW" sz="2400" dirty="0">
                <a:ea typeface="Arial Unicode MS" pitchFamily="34" charset="-128"/>
                <a:cs typeface="Times" pitchFamily="18" charset="0"/>
              </a:rPr>
              <a:t>of data transfer</a:t>
            </a:r>
            <a:r>
              <a:rPr lang="en-US" altLang="zh-TW" sz="2400" dirty="0">
                <a:latin typeface="+mj-lt"/>
                <a:ea typeface="Arial Unicode MS" pitchFamily="34" charset="-128"/>
                <a:cs typeface="Times" pitchFamily="18" charset="0"/>
              </a:rPr>
              <a:t> : 		</a:t>
            </a:r>
            <a:r>
              <a:rPr lang="en-US" altLang="zh-TW" sz="2000" b="1" dirty="0">
                <a:solidFill>
                  <a:srgbClr val="00B050"/>
                </a:solidFill>
                <a:latin typeface="+mj-lt"/>
                <a:ea typeface="Arial Unicode MS" pitchFamily="34" charset="-128"/>
                <a:cs typeface="Times" pitchFamily="18" charset="0"/>
              </a:rPr>
              <a:t>Send window  </a:t>
            </a:r>
            <a:r>
              <a:rPr lang="en-US" altLang="zh-TW" sz="2000" dirty="0">
                <a:latin typeface="+mj-lt"/>
                <a:ea typeface="Arial Unicode MS" pitchFamily="34" charset="-128"/>
                <a:cs typeface="Times" pitchFamily="18" charset="0"/>
              </a:rPr>
              <a:t>and </a:t>
            </a:r>
            <a:r>
              <a:rPr lang="en-US" altLang="zh-TW" sz="2000" b="1" dirty="0">
                <a:solidFill>
                  <a:srgbClr val="00B050"/>
                </a:solidFill>
                <a:latin typeface="+mj-lt"/>
                <a:ea typeface="Arial Unicode MS" pitchFamily="34" charset="-128"/>
                <a:cs typeface="Times" pitchFamily="18" charset="0"/>
              </a:rPr>
              <a:t>Receive window</a:t>
            </a:r>
          </a:p>
          <a:p>
            <a:pPr algn="just">
              <a:defRPr/>
            </a:pPr>
            <a:endParaRPr lang="en-US" altLang="zh-TW" sz="2400" dirty="0">
              <a:latin typeface="+mj-lt"/>
              <a:ea typeface="Arial Unicode MS" pitchFamily="34" charset="-128"/>
              <a:cs typeface="Times" pitchFamily="18" charset="0"/>
            </a:endParaRPr>
          </a:p>
          <a:p>
            <a:pPr algn="just">
              <a:defRPr/>
            </a:pPr>
            <a:r>
              <a:rPr lang="en-US" altLang="zh-TW" sz="2400" dirty="0">
                <a:latin typeface="+mj-lt"/>
                <a:ea typeface="Arial Unicode MS" pitchFamily="34" charset="-128"/>
                <a:cs typeface="Times" pitchFamily="18" charset="0"/>
              </a:rPr>
              <a:t>This means </a:t>
            </a:r>
            <a:r>
              <a:rPr lang="en-US" altLang="zh-TW" sz="2400" b="1" dirty="0">
                <a:latin typeface="+mj-lt"/>
                <a:ea typeface="Arial Unicode MS" pitchFamily="34" charset="-128"/>
                <a:cs typeface="Times" pitchFamily="18" charset="0"/>
              </a:rPr>
              <a:t>4</a:t>
            </a:r>
            <a:r>
              <a:rPr lang="en-US" altLang="zh-TW" sz="2400" dirty="0">
                <a:latin typeface="+mj-lt"/>
                <a:ea typeface="Arial Unicode MS" pitchFamily="34" charset="-128"/>
                <a:cs typeface="Times" pitchFamily="18" charset="0"/>
              </a:rPr>
              <a:t> windows for a bidirectional communication</a:t>
            </a:r>
          </a:p>
          <a:p>
            <a:pPr lvl="2" algn="just">
              <a:defRPr/>
            </a:pPr>
            <a:r>
              <a:rPr lang="en-US" altLang="zh-TW" sz="1600" dirty="0">
                <a:latin typeface="+mj-lt"/>
                <a:ea typeface="Arial Unicode MS" pitchFamily="34" charset="-128"/>
                <a:cs typeface="Times" pitchFamily="18" charset="0"/>
              </a:rPr>
              <a:t> To make the discussion simple, we make an assumption that communication is only unidirectional; the bidirectional communication can be inferred using two unidirectional communications with </a:t>
            </a:r>
            <a:r>
              <a:rPr lang="en-US" altLang="zh-TW" sz="1600" b="1" dirty="0">
                <a:latin typeface="+mj-lt"/>
                <a:ea typeface="Arial Unicode MS" pitchFamily="34" charset="-128"/>
                <a:cs typeface="Times" pitchFamily="18" charset="0"/>
              </a:rPr>
              <a:t>piggybacking.</a:t>
            </a:r>
          </a:p>
          <a:p>
            <a:pPr>
              <a:defRPr/>
            </a:pPr>
            <a:endParaRPr lang="en-IN" sz="2400" dirty="0">
              <a:latin typeface="+mj-lt"/>
              <a:cs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Sequence Numbers	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r>
              <a:rPr lang="en-IN" sz="2800" dirty="0"/>
              <a:t>Segments from a sender are numbered sequentially</a:t>
            </a:r>
          </a:p>
          <a:p>
            <a:pPr lvl="1"/>
            <a:r>
              <a:rPr lang="en-IN" sz="2400" dirty="0"/>
              <a:t>Since we need to include the sequence no. of each data segment in the header portion for identification =&gt; </a:t>
            </a:r>
            <a:r>
              <a:rPr lang="en-IN" sz="2400" i="1" dirty="0"/>
              <a:t>We need to set a limit</a:t>
            </a:r>
          </a:p>
          <a:p>
            <a:endParaRPr lang="en-IN" sz="2800" dirty="0"/>
          </a:p>
          <a:p>
            <a:r>
              <a:rPr lang="en-IN" sz="2800" dirty="0"/>
              <a:t>If the header of the frame allows ‘</a:t>
            </a:r>
            <a:r>
              <a:rPr lang="en-IN" sz="2800" dirty="0">
                <a:solidFill>
                  <a:srgbClr val="FF0000"/>
                </a:solidFill>
              </a:rPr>
              <a:t>m</a:t>
            </a:r>
            <a:r>
              <a:rPr lang="en-IN" sz="2800" dirty="0"/>
              <a:t>’ bits for sequence no., the numbers range from 0 to </a:t>
            </a:r>
            <a:r>
              <a:rPr lang="en-US" sz="2800" dirty="0"/>
              <a:t>2</a:t>
            </a:r>
            <a:r>
              <a:rPr lang="en-US" sz="2800" baseline="30000" dirty="0"/>
              <a:t>m </a:t>
            </a:r>
            <a:r>
              <a:rPr lang="en-US" sz="2800" dirty="0"/>
              <a:t>-1.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For m = 3: Sequence no. are: </a:t>
            </a:r>
            <a:r>
              <a:rPr lang="en-IN" sz="2400" dirty="0"/>
              <a:t>  0,1,2,3,4,5,6 and 7</a:t>
            </a:r>
            <a:endParaRPr lang="en-I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Note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endParaRPr lang="en-US" altLang="zh-TW" i="1"/>
          </a:p>
          <a:p>
            <a:pPr>
              <a:buFont typeface="Arial" pitchFamily="34" charset="0"/>
              <a:buNone/>
            </a:pPr>
            <a:endParaRPr lang="en-US" altLang="zh-TW" i="1"/>
          </a:p>
          <a:p>
            <a:pPr>
              <a:buFont typeface="Arial" pitchFamily="34" charset="0"/>
              <a:buNone/>
            </a:pPr>
            <a:r>
              <a:rPr lang="en-US" altLang="zh-TW" i="1"/>
              <a:t>The value in the sequence number field of a segment defines the number assigned to the first data byte contained in that segment.</a:t>
            </a:r>
          </a:p>
          <a:p>
            <a:endParaRPr lang="en-IN" i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IN"/>
              <a:t>Example</a:t>
            </a: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76200" y="1406525"/>
            <a:ext cx="88773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Suppose a TCP connection is transferring a file of 5,000 bytes. The first byte is numbered 10,001. What are the sequence numbers for each segment if data are sent in five segments, each carrying 1,000 bytes?</a:t>
            </a:r>
          </a:p>
          <a:p>
            <a:pPr algn="just"/>
            <a:endParaRPr lang="en-US" altLang="zh-TW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/>
            <a:r>
              <a:rPr lang="en-US" altLang="zh-TW" sz="2400" i="1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Solution</a:t>
            </a:r>
          </a:p>
          <a:p>
            <a:pPr algn="just"/>
            <a:r>
              <a:rPr lang="en-US" altLang="zh-TW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following shows the sequence number for each segment:</a:t>
            </a:r>
          </a:p>
        </p:txBody>
      </p:sp>
      <p:pic>
        <p:nvPicPr>
          <p:cNvPr id="4198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4154488"/>
            <a:ext cx="8709025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Sliding Window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m=4,  and </a:t>
            </a:r>
          </a:p>
          <a:p>
            <a:r>
              <a:rPr lang="en-US" dirty="0"/>
              <a:t>Let Size of window is 7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/>
          <a:srcRect l="4050" r="4324"/>
          <a:stretch>
            <a:fillRect/>
          </a:stretch>
        </p:blipFill>
        <p:spPr bwMode="auto">
          <a:xfrm>
            <a:off x="0" y="3200400"/>
            <a:ext cx="914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Flow and Error Control </a:t>
            </a:r>
            <a:r>
              <a:rPr lang="en-US" dirty="0"/>
              <a:t>Mechanisms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Stop-and-Wait Protocol</a:t>
            </a:r>
          </a:p>
          <a:p>
            <a:r>
              <a:rPr lang="en-US" dirty="0"/>
              <a:t>Go-back-N Protocol</a:t>
            </a:r>
          </a:p>
          <a:p>
            <a:r>
              <a:rPr lang="en-US" dirty="0"/>
              <a:t>Selective Repeat Protocol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0"/>
            <a:ext cx="8566150" cy="1143000"/>
          </a:xfrm>
        </p:spPr>
        <p:txBody>
          <a:bodyPr/>
          <a:lstStyle/>
          <a:p>
            <a:pPr eaLnBrk="1" hangingPunct="1"/>
            <a:r>
              <a:rPr lang="en-US" dirty="0"/>
              <a:t>Internet’s Transport-layer Protocols</a:t>
            </a:r>
          </a:p>
        </p:txBody>
      </p:sp>
      <p:sp>
        <p:nvSpPr>
          <p:cNvPr id="206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pPr eaLnBrk="1" hangingPunct="1"/>
            <a:r>
              <a:rPr lang="en-US" sz="2400" dirty="0"/>
              <a:t>Reliable, in-order delivery (TCP)</a:t>
            </a:r>
          </a:p>
          <a:p>
            <a:pPr lvl="1" eaLnBrk="1" hangingPunct="1"/>
            <a:r>
              <a:rPr lang="en-US" sz="2000" dirty="0"/>
              <a:t>Congestion control </a:t>
            </a:r>
          </a:p>
          <a:p>
            <a:pPr lvl="1" eaLnBrk="1" hangingPunct="1"/>
            <a:r>
              <a:rPr lang="en-US" sz="2000" dirty="0"/>
              <a:t>Flow control</a:t>
            </a:r>
          </a:p>
          <a:p>
            <a:pPr lvl="1" eaLnBrk="1" hangingPunct="1"/>
            <a:r>
              <a:rPr lang="en-US" sz="2000" dirty="0"/>
              <a:t>Connection setup</a:t>
            </a:r>
          </a:p>
          <a:p>
            <a:pPr lvl="1" eaLnBrk="1" hangingPunct="1"/>
            <a:r>
              <a:rPr lang="en-US" sz="2000" dirty="0"/>
              <a:t>Integrity checking</a:t>
            </a:r>
            <a:endParaRPr lang="en-US" dirty="0"/>
          </a:p>
          <a:p>
            <a:pPr eaLnBrk="1" hangingPunct="1"/>
            <a:r>
              <a:rPr lang="en-US" sz="2400" dirty="0"/>
              <a:t>Unreliable, unordered delivery: UDP</a:t>
            </a:r>
          </a:p>
          <a:p>
            <a:pPr lvl="1" eaLnBrk="1" hangingPunct="1"/>
            <a:r>
              <a:rPr lang="en-US" sz="2000" dirty="0"/>
              <a:t>Integrity checking</a:t>
            </a:r>
          </a:p>
          <a:p>
            <a:pPr lvl="1" eaLnBrk="1" hangingPunct="1"/>
            <a:r>
              <a:rPr lang="en-US" sz="2000" dirty="0"/>
              <a:t>No-frills extension of “best-effort” IP</a:t>
            </a:r>
          </a:p>
          <a:p>
            <a:pPr eaLnBrk="1" hangingPunct="1"/>
            <a:r>
              <a:rPr lang="en-US" sz="2400" dirty="0"/>
              <a:t>Services not available: </a:t>
            </a:r>
          </a:p>
          <a:p>
            <a:pPr lvl="1" eaLnBrk="1" hangingPunct="1"/>
            <a:r>
              <a:rPr lang="en-US" sz="2000" dirty="0"/>
              <a:t>Delay guarantees</a:t>
            </a:r>
          </a:p>
          <a:p>
            <a:pPr lvl="1" eaLnBrk="1" hangingPunct="1"/>
            <a:r>
              <a:rPr lang="en-US" sz="2000" dirty="0"/>
              <a:t>Bandwidth guarantees</a:t>
            </a:r>
          </a:p>
        </p:txBody>
      </p:sp>
      <p:sp>
        <p:nvSpPr>
          <p:cNvPr id="2067" name="Freeform 4"/>
          <p:cNvSpPr>
            <a:spLocks/>
          </p:cNvSpPr>
          <p:nvPr/>
        </p:nvSpPr>
        <p:spPr bwMode="auto">
          <a:xfrm>
            <a:off x="6788150" y="2019300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Freeform 5"/>
          <p:cNvSpPr>
            <a:spLocks/>
          </p:cNvSpPr>
          <p:nvPr/>
        </p:nvSpPr>
        <p:spPr bwMode="auto">
          <a:xfrm>
            <a:off x="4908550" y="18764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Freeform 6"/>
          <p:cNvSpPr>
            <a:spLocks/>
          </p:cNvSpPr>
          <p:nvPr/>
        </p:nvSpPr>
        <p:spPr bwMode="auto">
          <a:xfrm>
            <a:off x="5276850" y="3327400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0" name="Group 7"/>
          <p:cNvGrpSpPr>
            <a:grpSpLocks/>
          </p:cNvGrpSpPr>
          <p:nvPr/>
        </p:nvGrpSpPr>
        <p:grpSpPr bwMode="auto">
          <a:xfrm>
            <a:off x="5026025" y="2011363"/>
            <a:ext cx="733425" cy="319087"/>
            <a:chOff x="3552" y="246"/>
            <a:chExt cx="527" cy="248"/>
          </a:xfrm>
        </p:grpSpPr>
        <p:graphicFrame>
          <p:nvGraphicFramePr>
            <p:cNvPr id="2063" name="Object 8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2155" name="Clip" r:id="rId3" imgW="18192750" imgH="15087600" progId="">
                <p:embed/>
              </p:oleObj>
            </a:graphicData>
          </a:graphic>
        </p:graphicFrame>
        <p:graphicFrame>
          <p:nvGraphicFramePr>
            <p:cNvPr id="2064" name="Object 9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2156" name="Clip" r:id="rId4" imgW="9515475" imgH="6705600" progId="">
                <p:embed/>
              </p:oleObj>
            </a:graphicData>
          </a:graphic>
        </p:graphicFrame>
        <p:sp>
          <p:nvSpPr>
            <p:cNvPr id="2322" name="Line 10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1" name="Group 11"/>
          <p:cNvGrpSpPr>
            <a:grpSpLocks/>
          </p:cNvGrpSpPr>
          <p:nvPr/>
        </p:nvGrpSpPr>
        <p:grpSpPr bwMode="auto">
          <a:xfrm>
            <a:off x="5026025" y="2606675"/>
            <a:ext cx="733425" cy="319088"/>
            <a:chOff x="3552" y="246"/>
            <a:chExt cx="527" cy="248"/>
          </a:xfrm>
        </p:grpSpPr>
        <p:graphicFrame>
          <p:nvGraphicFramePr>
            <p:cNvPr id="2061" name="Object 12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2157" name="Clip" r:id="rId5" imgW="18192750" imgH="15087600" progId="">
                <p:embed/>
              </p:oleObj>
            </a:graphicData>
          </a:graphic>
        </p:graphicFrame>
        <p:graphicFrame>
          <p:nvGraphicFramePr>
            <p:cNvPr id="2062" name="Object 13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2158" name="Clip" r:id="rId6" imgW="9515475" imgH="6705600" progId="">
                <p:embed/>
              </p:oleObj>
            </a:graphicData>
          </a:graphic>
        </p:graphicFrame>
        <p:sp>
          <p:nvSpPr>
            <p:cNvPr id="2321" name="Line 14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2" name="Group 15"/>
          <p:cNvGrpSpPr>
            <a:grpSpLocks/>
          </p:cNvGrpSpPr>
          <p:nvPr/>
        </p:nvGrpSpPr>
        <p:grpSpPr bwMode="auto">
          <a:xfrm>
            <a:off x="5402263" y="2393950"/>
            <a:ext cx="69850" cy="214313"/>
            <a:chOff x="3842" y="406"/>
            <a:chExt cx="51" cy="167"/>
          </a:xfrm>
        </p:grpSpPr>
        <p:sp>
          <p:nvSpPr>
            <p:cNvPr id="2318" name="Oval 16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9" name="Oval 17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" name="Oval 18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3" name="Group 19"/>
          <p:cNvGrpSpPr>
            <a:grpSpLocks/>
          </p:cNvGrpSpPr>
          <p:nvPr/>
        </p:nvGrpSpPr>
        <p:grpSpPr bwMode="auto">
          <a:xfrm>
            <a:off x="5872163" y="2897188"/>
            <a:ext cx="209550" cy="395287"/>
            <a:chOff x="4180" y="783"/>
            <a:chExt cx="150" cy="307"/>
          </a:xfrm>
        </p:grpSpPr>
        <p:sp>
          <p:nvSpPr>
            <p:cNvPr id="2310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1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2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3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5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4" name="Group 28"/>
          <p:cNvGrpSpPr>
            <a:grpSpLocks/>
          </p:cNvGrpSpPr>
          <p:nvPr/>
        </p:nvGrpSpPr>
        <p:grpSpPr bwMode="auto">
          <a:xfrm rot="-5400000">
            <a:off x="6184900" y="2974975"/>
            <a:ext cx="80963" cy="233363"/>
            <a:chOff x="3842" y="406"/>
            <a:chExt cx="51" cy="167"/>
          </a:xfrm>
        </p:grpSpPr>
        <p:sp>
          <p:nvSpPr>
            <p:cNvPr id="2307" name="Oval 29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8" name="Oval 30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9" name="Oval 31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5" name="Line 32"/>
          <p:cNvSpPr>
            <a:spLocks noChangeShapeType="1"/>
          </p:cNvSpPr>
          <p:nvPr/>
        </p:nvSpPr>
        <p:spPr bwMode="auto">
          <a:xfrm>
            <a:off x="6008688" y="28051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Line 33"/>
          <p:cNvSpPr>
            <a:spLocks noChangeShapeType="1"/>
          </p:cNvSpPr>
          <p:nvPr/>
        </p:nvSpPr>
        <p:spPr bwMode="auto">
          <a:xfrm>
            <a:off x="6011863" y="280193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7" name="Line 34"/>
          <p:cNvSpPr>
            <a:spLocks noChangeShapeType="1"/>
          </p:cNvSpPr>
          <p:nvPr/>
        </p:nvSpPr>
        <p:spPr bwMode="auto">
          <a:xfrm>
            <a:off x="6507163" y="280035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8" name="Line 35"/>
          <p:cNvSpPr>
            <a:spLocks noChangeShapeType="1"/>
          </p:cNvSpPr>
          <p:nvPr/>
        </p:nvSpPr>
        <p:spPr bwMode="auto">
          <a:xfrm>
            <a:off x="5708650" y="226536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9" name="Line 36"/>
          <p:cNvSpPr>
            <a:spLocks noChangeShapeType="1"/>
          </p:cNvSpPr>
          <p:nvPr/>
        </p:nvSpPr>
        <p:spPr bwMode="auto">
          <a:xfrm flipV="1">
            <a:off x="5721350" y="2551113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Line 37"/>
          <p:cNvSpPr>
            <a:spLocks noChangeShapeType="1"/>
          </p:cNvSpPr>
          <p:nvPr/>
        </p:nvSpPr>
        <p:spPr bwMode="auto">
          <a:xfrm flipV="1">
            <a:off x="6248400" y="263683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81" name="Group 38"/>
          <p:cNvGrpSpPr>
            <a:grpSpLocks/>
          </p:cNvGrpSpPr>
          <p:nvPr/>
        </p:nvGrpSpPr>
        <p:grpSpPr bwMode="auto">
          <a:xfrm>
            <a:off x="6367463" y="2874963"/>
            <a:ext cx="209550" cy="395287"/>
            <a:chOff x="4180" y="783"/>
            <a:chExt cx="150" cy="307"/>
          </a:xfrm>
        </p:grpSpPr>
        <p:sp>
          <p:nvSpPr>
            <p:cNvPr id="2299" name="AutoShape 3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0" name="Rectangle 4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1" name="Rectangle 4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2" name="AutoShape 4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3" name="Line 4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" name="Line 4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5" name="Rectangle 4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6" name="Rectangle 4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82" name="Group 47"/>
          <p:cNvGrpSpPr>
            <a:grpSpLocks/>
          </p:cNvGrpSpPr>
          <p:nvPr/>
        </p:nvGrpSpPr>
        <p:grpSpPr bwMode="auto">
          <a:xfrm>
            <a:off x="5410200" y="3494088"/>
            <a:ext cx="479425" cy="925512"/>
            <a:chOff x="3314" y="1248"/>
            <a:chExt cx="344" cy="694"/>
          </a:xfrm>
        </p:grpSpPr>
        <p:graphicFrame>
          <p:nvGraphicFramePr>
            <p:cNvPr id="2059" name="Object 48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p:oleObj spid="_x0000_s2159" name="Clip" r:id="rId7" imgW="18192750" imgH="15087600" progId="">
                <p:embed/>
              </p:oleObj>
            </a:graphicData>
          </a:graphic>
        </p:graphicFrame>
        <p:sp>
          <p:nvSpPr>
            <p:cNvPr id="2292" name="Line 49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60" name="Object 50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p:oleObj spid="_x0000_s2160" name="Clip" r:id="rId8" imgW="18192750" imgH="15087600" progId="">
                <p:embed/>
              </p:oleObj>
            </a:graphicData>
          </a:graphic>
        </p:graphicFrame>
        <p:sp>
          <p:nvSpPr>
            <p:cNvPr id="2293" name="Line 51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94" name="Group 52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2296" name="Oval 53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7" name="Oval 54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8" name="Oval 55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95" name="Line 56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050" name="Object 57"/>
          <p:cNvGraphicFramePr>
            <a:graphicFrameLocks noChangeAspect="1"/>
          </p:cNvGraphicFramePr>
          <p:nvPr/>
        </p:nvGraphicFramePr>
        <p:xfrm>
          <a:off x="6278563" y="4503738"/>
          <a:ext cx="417512" cy="331787"/>
        </p:xfrm>
        <a:graphic>
          <a:graphicData uri="http://schemas.openxmlformats.org/presentationml/2006/ole">
            <p:oleObj spid="_x0000_s2161" name="Clip" r:id="rId9" imgW="18192750" imgH="15087600" progId="">
              <p:embed/>
            </p:oleObj>
          </a:graphicData>
        </a:graphic>
      </p:graphicFrame>
      <p:graphicFrame>
        <p:nvGraphicFramePr>
          <p:cNvPr id="2051" name="Object 58"/>
          <p:cNvGraphicFramePr>
            <a:graphicFrameLocks noChangeAspect="1"/>
          </p:cNvGraphicFramePr>
          <p:nvPr/>
        </p:nvGraphicFramePr>
        <p:xfrm>
          <a:off x="5664200" y="4492625"/>
          <a:ext cx="415925" cy="330200"/>
        </p:xfrm>
        <a:graphic>
          <a:graphicData uri="http://schemas.openxmlformats.org/presentationml/2006/ole">
            <p:oleObj spid="_x0000_s2162" name="Clip" r:id="rId10" imgW="18192750" imgH="15087600" progId="">
              <p:embed/>
            </p:oleObj>
          </a:graphicData>
        </a:graphic>
      </p:graphicFrame>
      <p:sp>
        <p:nvSpPr>
          <p:cNvPr id="2083" name="Oval 59"/>
          <p:cNvSpPr>
            <a:spLocks noChangeArrowheads="1"/>
          </p:cNvSpPr>
          <p:nvPr/>
        </p:nvSpPr>
        <p:spPr bwMode="auto">
          <a:xfrm rot="-5400000">
            <a:off x="6080919" y="4596606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4" name="Oval 60"/>
          <p:cNvSpPr>
            <a:spLocks noChangeArrowheads="1"/>
          </p:cNvSpPr>
          <p:nvPr/>
        </p:nvSpPr>
        <p:spPr bwMode="auto">
          <a:xfrm rot="-5400000">
            <a:off x="6165851" y="4594225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5" name="Oval 61"/>
          <p:cNvSpPr>
            <a:spLocks noChangeArrowheads="1"/>
          </p:cNvSpPr>
          <p:nvPr/>
        </p:nvSpPr>
        <p:spPr bwMode="auto">
          <a:xfrm rot="-5400000">
            <a:off x="6243637" y="4598988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6" name="Line 62"/>
          <p:cNvSpPr>
            <a:spLocks noChangeShapeType="1"/>
          </p:cNvSpPr>
          <p:nvPr/>
        </p:nvSpPr>
        <p:spPr bwMode="auto">
          <a:xfrm rot="-5400000">
            <a:off x="6503194" y="44791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7" name="Line 63"/>
          <p:cNvSpPr>
            <a:spLocks noChangeShapeType="1"/>
          </p:cNvSpPr>
          <p:nvPr/>
        </p:nvSpPr>
        <p:spPr bwMode="auto">
          <a:xfrm rot="5400000" flipH="1">
            <a:off x="5876925" y="44704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8" name="Line 64"/>
          <p:cNvSpPr>
            <a:spLocks noChangeShapeType="1"/>
          </p:cNvSpPr>
          <p:nvPr/>
        </p:nvSpPr>
        <p:spPr bwMode="auto">
          <a:xfrm rot="16200000" flipV="1">
            <a:off x="6223794" y="41314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 flipV="1">
            <a:off x="5889625" y="407035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491288" y="4116388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7286625" y="411321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2" name="Object 68"/>
          <p:cNvGraphicFramePr>
            <a:graphicFrameLocks noChangeAspect="1"/>
          </p:cNvGraphicFramePr>
          <p:nvPr/>
        </p:nvGraphicFramePr>
        <p:xfrm>
          <a:off x="7464425" y="3665538"/>
          <a:ext cx="203200" cy="241300"/>
        </p:xfrm>
        <a:graphic>
          <a:graphicData uri="http://schemas.openxmlformats.org/presentationml/2006/ole">
            <p:oleObj spid="_x0000_s2163" name="Clip" r:id="rId11" imgW="13820775" imgH="16992600" progId="">
              <p:embed/>
            </p:oleObj>
          </a:graphicData>
        </a:graphic>
      </p:graphicFrame>
      <p:graphicFrame>
        <p:nvGraphicFramePr>
          <p:cNvPr id="2053" name="Object 69"/>
          <p:cNvGraphicFramePr>
            <a:graphicFrameLocks noChangeAspect="1"/>
          </p:cNvGraphicFramePr>
          <p:nvPr/>
        </p:nvGraphicFramePr>
        <p:xfrm>
          <a:off x="6127750" y="3746500"/>
          <a:ext cx="203200" cy="239713"/>
        </p:xfrm>
        <a:graphic>
          <a:graphicData uri="http://schemas.openxmlformats.org/presentationml/2006/ole">
            <p:oleObj spid="_x0000_s2164" name="Clip" r:id="rId12" imgW="13820775" imgH="16992600" progId="">
              <p:embed/>
            </p:oleObj>
          </a:graphicData>
        </a:graphic>
      </p:graphicFrame>
      <p:grpSp>
        <p:nvGrpSpPr>
          <p:cNvPr id="2092" name="Group 70"/>
          <p:cNvGrpSpPr>
            <a:grpSpLocks/>
          </p:cNvGrpSpPr>
          <p:nvPr/>
        </p:nvGrpSpPr>
        <p:grpSpPr bwMode="auto">
          <a:xfrm>
            <a:off x="6475413" y="4943475"/>
            <a:ext cx="406400" cy="427038"/>
            <a:chOff x="2870" y="1518"/>
            <a:chExt cx="292" cy="320"/>
          </a:xfrm>
        </p:grpSpPr>
        <p:graphicFrame>
          <p:nvGraphicFramePr>
            <p:cNvPr id="2057" name="Object 7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2165" name="Clip" r:id="rId13" imgW="11601450" imgH="11791950" progId="">
                <p:embed/>
              </p:oleObj>
            </a:graphicData>
          </a:graphic>
        </p:graphicFrame>
        <p:graphicFrame>
          <p:nvGraphicFramePr>
            <p:cNvPr id="2058" name="Object 7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2166" name="Clip" r:id="rId14" imgW="17716500" imgH="16754475" progId="">
                <p:embed/>
              </p:oleObj>
            </a:graphicData>
          </a:graphic>
        </p:graphicFrame>
      </p:grpSp>
      <p:grpSp>
        <p:nvGrpSpPr>
          <p:cNvPr id="2093" name="Group 73"/>
          <p:cNvGrpSpPr>
            <a:grpSpLocks/>
          </p:cNvGrpSpPr>
          <p:nvPr/>
        </p:nvGrpSpPr>
        <p:grpSpPr bwMode="auto">
          <a:xfrm>
            <a:off x="7253288" y="4975225"/>
            <a:ext cx="406400" cy="427038"/>
            <a:chOff x="2870" y="1518"/>
            <a:chExt cx="292" cy="320"/>
          </a:xfrm>
        </p:grpSpPr>
        <p:graphicFrame>
          <p:nvGraphicFramePr>
            <p:cNvPr id="2055" name="Object 7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2167" name="Clip" r:id="rId15" imgW="11601450" imgH="11791950" progId="">
                <p:embed/>
              </p:oleObj>
            </a:graphicData>
          </a:graphic>
        </p:graphicFrame>
        <p:graphicFrame>
          <p:nvGraphicFramePr>
            <p:cNvPr id="2056" name="Object 7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2168" name="Clip" r:id="rId16" imgW="17716500" imgH="16754475" progId="">
                <p:embed/>
              </p:oleObj>
            </a:graphicData>
          </a:graphic>
        </p:graphicFrame>
      </p:grpSp>
      <p:grpSp>
        <p:nvGrpSpPr>
          <p:cNvPr id="2094" name="Group 76"/>
          <p:cNvGrpSpPr>
            <a:grpSpLocks/>
          </p:cNvGrpSpPr>
          <p:nvPr/>
        </p:nvGrpSpPr>
        <p:grpSpPr bwMode="auto">
          <a:xfrm>
            <a:off x="6838950" y="4691063"/>
            <a:ext cx="379413" cy="376237"/>
            <a:chOff x="4733" y="2082"/>
            <a:chExt cx="272" cy="282"/>
          </a:xfrm>
        </p:grpSpPr>
        <p:graphicFrame>
          <p:nvGraphicFramePr>
            <p:cNvPr id="2054" name="Object 77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p:oleObj spid="_x0000_s2169" name="Clip" r:id="rId17" imgW="11601450" imgH="11791950" progId="">
                <p:embed/>
              </p:oleObj>
            </a:graphicData>
          </a:graphic>
        </p:graphicFrame>
        <p:sp>
          <p:nvSpPr>
            <p:cNvPr id="2291" name="Rectangle 78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5" name="Line 79"/>
          <p:cNvSpPr>
            <a:spLocks noChangeShapeType="1"/>
          </p:cNvSpPr>
          <p:nvPr/>
        </p:nvSpPr>
        <p:spPr bwMode="auto">
          <a:xfrm>
            <a:off x="7145338" y="4594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96" name="Group 80"/>
          <p:cNvGrpSpPr>
            <a:grpSpLocks/>
          </p:cNvGrpSpPr>
          <p:nvPr/>
        </p:nvGrpSpPr>
        <p:grpSpPr bwMode="auto">
          <a:xfrm>
            <a:off x="7866063" y="4017963"/>
            <a:ext cx="207962" cy="409575"/>
            <a:chOff x="4180" y="783"/>
            <a:chExt cx="150" cy="307"/>
          </a:xfrm>
        </p:grpSpPr>
        <p:sp>
          <p:nvSpPr>
            <p:cNvPr id="2283" name="AutoShape 8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" name="Rectangle 8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5" name="Rectangle 8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6" name="AutoShape 8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7" name="Line 8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8" name="Line 8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" name="Rectangle 8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0" name="Rectangle 8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97" name="Group 89"/>
          <p:cNvGrpSpPr>
            <a:grpSpLocks/>
          </p:cNvGrpSpPr>
          <p:nvPr/>
        </p:nvGrpSpPr>
        <p:grpSpPr bwMode="auto">
          <a:xfrm>
            <a:off x="7853363" y="4462463"/>
            <a:ext cx="207962" cy="409575"/>
            <a:chOff x="4180" y="783"/>
            <a:chExt cx="150" cy="307"/>
          </a:xfrm>
        </p:grpSpPr>
        <p:sp>
          <p:nvSpPr>
            <p:cNvPr id="2275" name="AutoShape 9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6" name="Rectangle 9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7" name="Rectangle 9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8" name="AutoShape 9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9" name="Line 9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0" name="Line 9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1" name="Rectangle 9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" name="Rectangle 9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8" name="Line 98"/>
          <p:cNvSpPr>
            <a:spLocks noChangeShapeType="1"/>
          </p:cNvSpPr>
          <p:nvPr/>
        </p:nvSpPr>
        <p:spPr bwMode="auto">
          <a:xfrm rot="5400000" flipH="1">
            <a:off x="7479506" y="439181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9" name="Line 99"/>
          <p:cNvSpPr>
            <a:spLocks noChangeShapeType="1"/>
          </p:cNvSpPr>
          <p:nvPr/>
        </p:nvSpPr>
        <p:spPr bwMode="auto">
          <a:xfrm rot="-5400000">
            <a:off x="7833519" y="4644231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0" name="Line 100"/>
          <p:cNvSpPr>
            <a:spLocks noChangeShapeType="1"/>
          </p:cNvSpPr>
          <p:nvPr/>
        </p:nvSpPr>
        <p:spPr bwMode="auto">
          <a:xfrm rot="-5400000">
            <a:off x="7823200" y="41751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1" name="Line 101"/>
          <p:cNvSpPr>
            <a:spLocks noChangeShapeType="1"/>
          </p:cNvSpPr>
          <p:nvPr/>
        </p:nvSpPr>
        <p:spPr bwMode="auto">
          <a:xfrm flipV="1">
            <a:off x="6502400" y="231616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2" name="Line 102"/>
          <p:cNvSpPr>
            <a:spLocks noChangeShapeType="1"/>
          </p:cNvSpPr>
          <p:nvPr/>
        </p:nvSpPr>
        <p:spPr bwMode="auto">
          <a:xfrm>
            <a:off x="7437438" y="230028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3" name="Line 103"/>
          <p:cNvSpPr>
            <a:spLocks noChangeShapeType="1"/>
          </p:cNvSpPr>
          <p:nvPr/>
        </p:nvSpPr>
        <p:spPr bwMode="auto">
          <a:xfrm flipH="1">
            <a:off x="7956550" y="263683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4" name="Line 104"/>
          <p:cNvSpPr>
            <a:spLocks noChangeShapeType="1"/>
          </p:cNvSpPr>
          <p:nvPr/>
        </p:nvSpPr>
        <p:spPr bwMode="auto">
          <a:xfrm>
            <a:off x="7186613" y="24130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5" name="Line 105"/>
          <p:cNvSpPr>
            <a:spLocks noChangeShapeType="1"/>
          </p:cNvSpPr>
          <p:nvPr/>
        </p:nvSpPr>
        <p:spPr bwMode="auto">
          <a:xfrm>
            <a:off x="7212013" y="306070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6" name="Line 106"/>
          <p:cNvSpPr>
            <a:spLocks noChangeShapeType="1"/>
          </p:cNvSpPr>
          <p:nvPr/>
        </p:nvSpPr>
        <p:spPr bwMode="auto">
          <a:xfrm flipH="1">
            <a:off x="7672388" y="352583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7" name="Line 107"/>
          <p:cNvSpPr>
            <a:spLocks noChangeShapeType="1"/>
          </p:cNvSpPr>
          <p:nvPr/>
        </p:nvSpPr>
        <p:spPr bwMode="auto">
          <a:xfrm flipH="1">
            <a:off x="7445375" y="260508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8" name="Line 108"/>
          <p:cNvSpPr>
            <a:spLocks noChangeShapeType="1"/>
          </p:cNvSpPr>
          <p:nvPr/>
        </p:nvSpPr>
        <p:spPr bwMode="auto">
          <a:xfrm flipH="1">
            <a:off x="7454900" y="204470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" name="Line 109"/>
          <p:cNvSpPr>
            <a:spLocks noChangeShapeType="1"/>
          </p:cNvSpPr>
          <p:nvPr/>
        </p:nvSpPr>
        <p:spPr bwMode="auto">
          <a:xfrm flipH="1">
            <a:off x="8172450" y="222091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10" name="Group 110"/>
          <p:cNvGrpSpPr>
            <a:grpSpLocks/>
          </p:cNvGrpSpPr>
          <p:nvPr/>
        </p:nvGrpSpPr>
        <p:grpSpPr bwMode="auto">
          <a:xfrm>
            <a:off x="5983288" y="2413000"/>
            <a:ext cx="501650" cy="233363"/>
            <a:chOff x="3600" y="219"/>
            <a:chExt cx="360" cy="175"/>
          </a:xfrm>
        </p:grpSpPr>
        <p:sp>
          <p:nvSpPr>
            <p:cNvPr id="2262" name="Oval 1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" name="Line 1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" name="Line 1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" name="Rectangle 1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6" name="Oval 1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67" name="Group 1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72" name="Line 1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3" name="Line 1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4" name="Line 1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68" name="Group 1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9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0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1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11" name="Group 124"/>
          <p:cNvGrpSpPr>
            <a:grpSpLocks/>
          </p:cNvGrpSpPr>
          <p:nvPr/>
        </p:nvGrpSpPr>
        <p:grpSpPr bwMode="auto">
          <a:xfrm>
            <a:off x="6935788" y="2184400"/>
            <a:ext cx="501650" cy="233363"/>
            <a:chOff x="3600" y="219"/>
            <a:chExt cx="360" cy="175"/>
          </a:xfrm>
        </p:grpSpPr>
        <p:sp>
          <p:nvSpPr>
            <p:cNvPr id="2249" name="Oval 12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0" name="Line 12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1" name="Line 12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" name="Rectangle 12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53" name="Oval 12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4" name="Group 13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59" name="Line 1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" name="Line 1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" name="Line 1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5" name="Group 13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56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" name="Line 1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12" name="Group 138"/>
          <p:cNvGrpSpPr>
            <a:grpSpLocks/>
          </p:cNvGrpSpPr>
          <p:nvPr/>
        </p:nvGrpSpPr>
        <p:grpSpPr bwMode="auto">
          <a:xfrm>
            <a:off x="6953250" y="2841625"/>
            <a:ext cx="501650" cy="233363"/>
            <a:chOff x="3600" y="219"/>
            <a:chExt cx="360" cy="175"/>
          </a:xfrm>
        </p:grpSpPr>
        <p:sp>
          <p:nvSpPr>
            <p:cNvPr id="2236" name="Oval 1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7" name="Line 1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8" name="Line 1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9" name="Rectangle 14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40" name="Oval 1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41" name="Group 1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46" name="Line 1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7" name="Line 1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8" name="Line 1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42" name="Group 1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43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13" name="Group 152"/>
          <p:cNvGrpSpPr>
            <a:grpSpLocks/>
          </p:cNvGrpSpPr>
          <p:nvPr/>
        </p:nvGrpSpPr>
        <p:grpSpPr bwMode="auto">
          <a:xfrm>
            <a:off x="7923213" y="2392363"/>
            <a:ext cx="500062" cy="233362"/>
            <a:chOff x="3600" y="219"/>
            <a:chExt cx="360" cy="175"/>
          </a:xfrm>
        </p:grpSpPr>
        <p:sp>
          <p:nvSpPr>
            <p:cNvPr id="2223" name="Oval 1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4" name="Line 1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5" name="Line 1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6" name="Rectangle 1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27" name="Oval 1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28" name="Group 1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33" name="Line 1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4" name="Line 1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5" name="Line 1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29" name="Group 1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30" name="Line 1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1" name="Line 1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2" name="Line 1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14" name="Group 166"/>
          <p:cNvGrpSpPr>
            <a:grpSpLocks/>
          </p:cNvGrpSpPr>
          <p:nvPr/>
        </p:nvGrpSpPr>
        <p:grpSpPr bwMode="auto">
          <a:xfrm>
            <a:off x="7729538" y="3289300"/>
            <a:ext cx="501650" cy="233363"/>
            <a:chOff x="3600" y="219"/>
            <a:chExt cx="360" cy="175"/>
          </a:xfrm>
        </p:grpSpPr>
        <p:sp>
          <p:nvSpPr>
            <p:cNvPr id="2210" name="Oval 16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1" name="Line 16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" name="Line 16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3" name="Rectangle 17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14" name="Oval 17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15" name="Group 17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20" name="Line 1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1" name="Line 1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" name="Line 1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16" name="Group 17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17" name="Line 1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8" name="Line 1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9" name="Line 1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15" name="Group 180"/>
          <p:cNvGrpSpPr>
            <a:grpSpLocks/>
          </p:cNvGrpSpPr>
          <p:nvPr/>
        </p:nvGrpSpPr>
        <p:grpSpPr bwMode="auto">
          <a:xfrm>
            <a:off x="7396163" y="3873500"/>
            <a:ext cx="501650" cy="234950"/>
            <a:chOff x="3600" y="219"/>
            <a:chExt cx="360" cy="175"/>
          </a:xfrm>
        </p:grpSpPr>
        <p:sp>
          <p:nvSpPr>
            <p:cNvPr id="2197" name="Oval 18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8" name="Line 18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9" name="Line 18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0" name="Rectangle 18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01" name="Oval 18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02" name="Group 18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07" name="Line 1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8" name="Line 1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9" name="Line 1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03" name="Group 19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04" name="Line 1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5" name="Line 1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6" name="Line 1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16" name="Group 194"/>
          <p:cNvGrpSpPr>
            <a:grpSpLocks/>
          </p:cNvGrpSpPr>
          <p:nvPr/>
        </p:nvGrpSpPr>
        <p:grpSpPr bwMode="auto">
          <a:xfrm>
            <a:off x="6786563" y="4362450"/>
            <a:ext cx="500062" cy="233363"/>
            <a:chOff x="3600" y="219"/>
            <a:chExt cx="360" cy="175"/>
          </a:xfrm>
        </p:grpSpPr>
        <p:sp>
          <p:nvSpPr>
            <p:cNvPr id="2184" name="Oval 1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5" name="Line 1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6" name="Line 1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7" name="Rectangle 19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88" name="Oval 1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89" name="Group 2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4" name="Line 2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5" name="Line 2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6" name="Line 2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0" name="Group 2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1" name="Line 2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2" name="Line 2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" name="Line 2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17" name="Group 208"/>
          <p:cNvGrpSpPr>
            <a:grpSpLocks/>
          </p:cNvGrpSpPr>
          <p:nvPr/>
        </p:nvGrpSpPr>
        <p:grpSpPr bwMode="auto">
          <a:xfrm>
            <a:off x="5983288" y="3986213"/>
            <a:ext cx="501650" cy="233362"/>
            <a:chOff x="3600" y="219"/>
            <a:chExt cx="360" cy="175"/>
          </a:xfrm>
        </p:grpSpPr>
        <p:sp>
          <p:nvSpPr>
            <p:cNvPr id="2171" name="Oval 20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2" name="Line 2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3" name="Line 2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4" name="Rectangle 2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75" name="Oval 2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76" name="Group 2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81" name="Line 2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2" name="Line 2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3" name="Line 2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77" name="Group 2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78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9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0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18" name="Line 222"/>
          <p:cNvSpPr>
            <a:spLocks noChangeShapeType="1"/>
          </p:cNvSpPr>
          <p:nvPr/>
        </p:nvSpPr>
        <p:spPr bwMode="auto">
          <a:xfrm flipV="1">
            <a:off x="6238875" y="419893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19" name="Group 223"/>
          <p:cNvGrpSpPr>
            <a:grpSpLocks/>
          </p:cNvGrpSpPr>
          <p:nvPr/>
        </p:nvGrpSpPr>
        <p:grpSpPr bwMode="auto">
          <a:xfrm>
            <a:off x="4692650" y="1533525"/>
            <a:ext cx="814388" cy="854075"/>
            <a:chOff x="4180" y="744"/>
            <a:chExt cx="513" cy="538"/>
          </a:xfrm>
        </p:grpSpPr>
        <p:sp>
          <p:nvSpPr>
            <p:cNvPr id="2164" name="Rectangle 2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5" name="Rectangle 2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6" name="Rectangle 2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7" name="Text Box 2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68" name="Line 2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9" name="Line 2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0" name="Line 2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0" name="Group 231"/>
          <p:cNvGrpSpPr>
            <a:grpSpLocks/>
          </p:cNvGrpSpPr>
          <p:nvPr/>
        </p:nvGrpSpPr>
        <p:grpSpPr bwMode="auto">
          <a:xfrm>
            <a:off x="7816850" y="4419600"/>
            <a:ext cx="814388" cy="854075"/>
            <a:chOff x="4180" y="744"/>
            <a:chExt cx="513" cy="538"/>
          </a:xfrm>
        </p:grpSpPr>
        <p:sp>
          <p:nvSpPr>
            <p:cNvPr id="2157" name="Rectangle 232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" name="Rectangle 233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" name="Rectangle 234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" name="Text Box 235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61" name="Line 236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" name="Line 237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" name="Line 238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1" name="Group 239"/>
          <p:cNvGrpSpPr>
            <a:grpSpLocks/>
          </p:cNvGrpSpPr>
          <p:nvPr/>
        </p:nvGrpSpPr>
        <p:grpSpPr bwMode="auto">
          <a:xfrm>
            <a:off x="7154863" y="3538538"/>
            <a:ext cx="814387" cy="701675"/>
            <a:chOff x="2923" y="3345"/>
            <a:chExt cx="513" cy="442"/>
          </a:xfrm>
        </p:grpSpPr>
        <p:sp>
          <p:nvSpPr>
            <p:cNvPr id="2152" name="Rectangle 24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" name="Rectangle 24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" name="Text Box 24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5" name="Line 24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" name="Line 24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2" name="Group 245"/>
          <p:cNvGrpSpPr>
            <a:grpSpLocks/>
          </p:cNvGrpSpPr>
          <p:nvPr/>
        </p:nvGrpSpPr>
        <p:grpSpPr bwMode="auto">
          <a:xfrm>
            <a:off x="7688263" y="2957513"/>
            <a:ext cx="814387" cy="701675"/>
            <a:chOff x="2923" y="3345"/>
            <a:chExt cx="513" cy="442"/>
          </a:xfrm>
        </p:grpSpPr>
        <p:sp>
          <p:nvSpPr>
            <p:cNvPr id="2147" name="Rectangle 24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8" name="Rectangle 24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9" name="Text Box 24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0" name="Line 24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" name="Line 25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3" name="Group 251"/>
          <p:cNvGrpSpPr>
            <a:grpSpLocks/>
          </p:cNvGrpSpPr>
          <p:nvPr/>
        </p:nvGrpSpPr>
        <p:grpSpPr bwMode="auto">
          <a:xfrm>
            <a:off x="6802438" y="2652713"/>
            <a:ext cx="814387" cy="701675"/>
            <a:chOff x="2923" y="3345"/>
            <a:chExt cx="513" cy="442"/>
          </a:xfrm>
        </p:grpSpPr>
        <p:sp>
          <p:nvSpPr>
            <p:cNvPr id="2142" name="Rectangle 25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3" name="Rectangle 25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4" name="Text Box 25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45" name="Line 25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6" name="Line 25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4" name="Group 257"/>
          <p:cNvGrpSpPr>
            <a:grpSpLocks/>
          </p:cNvGrpSpPr>
          <p:nvPr/>
        </p:nvGrpSpPr>
        <p:grpSpPr bwMode="auto">
          <a:xfrm>
            <a:off x="6735763" y="1881188"/>
            <a:ext cx="814387" cy="701675"/>
            <a:chOff x="2923" y="3345"/>
            <a:chExt cx="513" cy="442"/>
          </a:xfrm>
        </p:grpSpPr>
        <p:sp>
          <p:nvSpPr>
            <p:cNvPr id="2137" name="Rectangle 25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8" name="Rectangle 25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9" name="Text Box 26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40" name="Line 26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1" name="Line 26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5" name="Group 263"/>
          <p:cNvGrpSpPr>
            <a:grpSpLocks/>
          </p:cNvGrpSpPr>
          <p:nvPr/>
        </p:nvGrpSpPr>
        <p:grpSpPr bwMode="auto">
          <a:xfrm>
            <a:off x="5802313" y="2166938"/>
            <a:ext cx="814387" cy="701675"/>
            <a:chOff x="2923" y="3345"/>
            <a:chExt cx="513" cy="442"/>
          </a:xfrm>
        </p:grpSpPr>
        <p:sp>
          <p:nvSpPr>
            <p:cNvPr id="2132" name="Rectangle 26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3" name="Rectangle 26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4" name="Text Box 26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35" name="Line 26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6" name="Line 26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6" name="Group 269"/>
          <p:cNvGrpSpPr>
            <a:grpSpLocks/>
          </p:cNvGrpSpPr>
          <p:nvPr/>
        </p:nvGrpSpPr>
        <p:grpSpPr bwMode="auto">
          <a:xfrm rot="2937887">
            <a:off x="4748213" y="2986088"/>
            <a:ext cx="3781425" cy="434975"/>
            <a:chOff x="2937" y="3579"/>
            <a:chExt cx="2382" cy="274"/>
          </a:xfrm>
        </p:grpSpPr>
        <p:sp>
          <p:nvSpPr>
            <p:cNvPr id="2128" name="Rectangle 270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9" name="Text Box 271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2130" name="Freeform 272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1" name="Freeform 273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Stop-and-Wait Protocol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Book Antiqua" panose="02040602050305030304" pitchFamily="18" charset="0"/>
              </a:rPr>
              <a:t>Sender and receiver use window size of </a:t>
            </a:r>
            <a:r>
              <a:rPr lang="en-US" sz="2800" dirty="0">
                <a:solidFill>
                  <a:srgbClr val="FF0000"/>
                </a:solidFill>
                <a:latin typeface="Book Antiqua" panose="02040602050305030304" pitchFamily="18" charset="0"/>
              </a:rPr>
              <a:t>1</a:t>
            </a:r>
          </a:p>
          <a:p>
            <a:endParaRPr lang="en-US" sz="2800" dirty="0">
              <a:latin typeface="Book Antiqua" panose="02040602050305030304" pitchFamily="18" charset="0"/>
            </a:endParaRPr>
          </a:p>
          <a:p>
            <a:r>
              <a:rPr lang="en-US" sz="2800" dirty="0">
                <a:latin typeface="Book Antiqua" panose="02040602050305030304" pitchFamily="18" charset="0"/>
              </a:rPr>
              <a:t>The sender sends </a:t>
            </a:r>
            <a:r>
              <a:rPr lang="en-US" sz="2800" u="sng" dirty="0">
                <a:latin typeface="Book Antiqua" panose="02040602050305030304" pitchFamily="18" charset="0"/>
              </a:rPr>
              <a:t>one packet at a time</a:t>
            </a:r>
            <a:r>
              <a:rPr lang="en-US" sz="2800" dirty="0">
                <a:latin typeface="Book Antiqua" panose="02040602050305030304" pitchFamily="18" charset="0"/>
              </a:rPr>
              <a:t> and </a:t>
            </a:r>
            <a:r>
              <a:rPr lang="en-US" sz="2800" u="sng" dirty="0">
                <a:latin typeface="Book Antiqua" panose="02040602050305030304" pitchFamily="18" charset="0"/>
              </a:rPr>
              <a:t>waits</a:t>
            </a:r>
            <a:r>
              <a:rPr lang="en-US" sz="2800" dirty="0">
                <a:latin typeface="Book Antiqua" panose="02040602050305030304" pitchFamily="18" charset="0"/>
              </a:rPr>
              <a:t> for an ack before sending the next one</a:t>
            </a:r>
          </a:p>
          <a:p>
            <a:endParaRPr lang="en-US" sz="2800" dirty="0">
              <a:latin typeface="Book Antiqua" panose="02040602050305030304" pitchFamily="18" charset="0"/>
            </a:endParaRPr>
          </a:p>
          <a:p>
            <a:r>
              <a:rPr lang="en-US" sz="2800" dirty="0">
                <a:latin typeface="Book Antiqua" panose="02040602050305030304" pitchFamily="18" charset="0"/>
              </a:rPr>
              <a:t>If pkt lost or corrupted receiver </a:t>
            </a:r>
            <a:r>
              <a:rPr lang="en-US" sz="2800" i="1" dirty="0">
                <a:solidFill>
                  <a:srgbClr val="FF0000"/>
                </a:solidFill>
                <a:latin typeface="Book Antiqua" panose="02040602050305030304" pitchFamily="18" charset="0"/>
              </a:rPr>
              <a:t>silently</a:t>
            </a:r>
            <a:r>
              <a:rPr lang="en-US" sz="2800" dirty="0">
                <a:latin typeface="Book Antiqua" panose="02040602050305030304" pitchFamily="18" charset="0"/>
              </a:rPr>
              <a:t> discards pkt.</a:t>
            </a:r>
          </a:p>
          <a:p>
            <a:endParaRPr lang="en-US" sz="2800" dirty="0">
              <a:latin typeface="Book Antiqua" panose="02040602050305030304" pitchFamily="18" charset="0"/>
            </a:endParaRPr>
          </a:p>
          <a:p>
            <a:r>
              <a:rPr lang="en-US" sz="2800" dirty="0">
                <a:latin typeface="Book Antiqua" panose="02040602050305030304" pitchFamily="18" charset="0"/>
              </a:rPr>
              <a:t>After time-out sender retransmits packet</a:t>
            </a:r>
          </a:p>
          <a:p>
            <a:pPr marL="0" indent="0" algn="ctr">
              <a:buNone/>
            </a:pPr>
            <a:r>
              <a:rPr lang="en-US" b="1" dirty="0">
                <a:latin typeface="Bell MT" panose="02020503060305020303" pitchFamily="18" charset="0"/>
              </a:rPr>
              <a:t>Stop-and-Wait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04800"/>
            <a:ext cx="55626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b="1"/>
              <a:t>Stop-and-Wait ARQ, damaged frame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5410200" y="1752600"/>
            <a:ext cx="3429000" cy="4525963"/>
          </a:xfrm>
        </p:spPr>
        <p:txBody>
          <a:bodyPr/>
          <a:lstStyle/>
          <a:p>
            <a:pPr eaLnBrk="1" hangingPunct="1"/>
            <a:r>
              <a:rPr lang="en-US" sz="1800" dirty="0"/>
              <a:t>When a receiver receives a damaged frame, it discards it and keeps its value of R.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After the timer at the sender expires, another copy of frame 1 is sent.</a:t>
            </a:r>
          </a:p>
        </p:txBody>
      </p:sp>
      <p:pic>
        <p:nvPicPr>
          <p:cNvPr id="4608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88" y="1371600"/>
            <a:ext cx="476091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19800" cy="685800"/>
          </a:xfrm>
        </p:spPr>
        <p:txBody>
          <a:bodyPr/>
          <a:lstStyle/>
          <a:p>
            <a:pPr eaLnBrk="1" hangingPunct="1"/>
            <a:r>
              <a:rPr lang="en-US" sz="3600"/>
              <a:t>Stop-and-Wait, lost ACK frame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486400" y="1295400"/>
            <a:ext cx="3429000" cy="5029200"/>
          </a:xfrm>
        </p:spPr>
        <p:txBody>
          <a:bodyPr/>
          <a:lstStyle/>
          <a:p>
            <a:pPr eaLnBrk="1" hangingPunct="1"/>
            <a:r>
              <a:rPr lang="en-US" sz="1800" dirty="0"/>
              <a:t>If the sender  doesn’t receives an ACK (or damaged ACK), it discards the ACK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When the timer of the sender expires, the sender retransmits frame 1.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Since the Receiver has already received frame 1 and expecting to receive frame 0 (R=0). Therefore it discards the second copy of frame 1.</a:t>
            </a:r>
          </a:p>
        </p:txBody>
      </p:sp>
      <p:sp>
        <p:nvSpPr>
          <p:cNvPr id="47108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4710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" y="1295400"/>
            <a:ext cx="50593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086600" cy="685800"/>
          </a:xfrm>
        </p:spPr>
        <p:txBody>
          <a:bodyPr/>
          <a:lstStyle/>
          <a:p>
            <a:pPr eaLnBrk="1" hangingPunct="1"/>
            <a:r>
              <a:rPr lang="en-US" sz="3600"/>
              <a:t>Stop-and-Wait, delayed ACK frame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5486400" y="990600"/>
            <a:ext cx="3429000" cy="5410200"/>
          </a:xfrm>
        </p:spPr>
        <p:txBody>
          <a:bodyPr/>
          <a:lstStyle/>
          <a:p>
            <a:pPr eaLnBrk="1" hangingPunct="1"/>
            <a:r>
              <a:rPr lang="en-US" sz="1800" dirty="0"/>
              <a:t>The ACK can be delayed at the sender’s end due to some problem</a:t>
            </a:r>
          </a:p>
          <a:p>
            <a:pPr eaLnBrk="1" hangingPunct="1"/>
            <a:r>
              <a:rPr lang="en-US" sz="1800" dirty="0"/>
              <a:t>It is received after the timer for frame 0 has expired.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Sender retransmitted a copy of frame 0. However, R =1 means receiver expects to see frame 1. Receiver discards the duplicate frame 0.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Sender receives 2 ACKs, it discards the </a:t>
            </a:r>
            <a:r>
              <a:rPr lang="en-US" sz="1800" dirty="0">
                <a:solidFill>
                  <a:srgbClr val="FF0000"/>
                </a:solidFill>
              </a:rPr>
              <a:t>second</a:t>
            </a:r>
            <a:r>
              <a:rPr lang="en-US" sz="1800" dirty="0"/>
              <a:t> ACK.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48132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48133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5181600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156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9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086600" cy="685800"/>
          </a:xfrm>
        </p:spPr>
        <p:txBody>
          <a:bodyPr/>
          <a:lstStyle/>
          <a:p>
            <a:pPr eaLnBrk="1" hangingPunct="1"/>
            <a:r>
              <a:rPr lang="en-US" sz="3600"/>
              <a:t>Piggybacking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5486400" y="914400"/>
            <a:ext cx="3429000" cy="5029200"/>
          </a:xfrm>
        </p:spPr>
        <p:txBody>
          <a:bodyPr/>
          <a:lstStyle/>
          <a:p>
            <a:pPr eaLnBrk="1" hangingPunct="1"/>
            <a:r>
              <a:rPr lang="en-US" sz="2000" b="1" dirty="0"/>
              <a:t>A method to combine a data frame with ACK. </a:t>
            </a:r>
          </a:p>
          <a:p>
            <a:pPr eaLnBrk="1" hangingPunct="1"/>
            <a:endParaRPr lang="en-US" sz="1800" dirty="0"/>
          </a:p>
          <a:p>
            <a:pPr marL="400050" indent="-400050" eaLnBrk="1" hangingPunct="1">
              <a:buFont typeface="+mj-lt"/>
              <a:buAutoNum type="romanLcPeriod"/>
            </a:pPr>
            <a:r>
              <a:rPr lang="en-US" sz="1800" dirty="0"/>
              <a:t>Station A and B both have data to send.</a:t>
            </a:r>
          </a:p>
          <a:p>
            <a:pPr marL="400050" indent="-400050" eaLnBrk="1" hangingPunct="1">
              <a:buFont typeface="+mj-lt"/>
              <a:buAutoNum type="romanLcPeriod"/>
            </a:pPr>
            <a:endParaRPr lang="en-US" sz="1800" dirty="0"/>
          </a:p>
          <a:p>
            <a:pPr marL="400050" indent="-400050" eaLnBrk="1" hangingPunct="1">
              <a:buFont typeface="+mj-lt"/>
              <a:buAutoNum type="romanLcPeriod"/>
            </a:pPr>
            <a:r>
              <a:rPr lang="en-US" sz="1800" dirty="0"/>
              <a:t>Instead of sending separately, station A  sends a data frame that includes an ACK.</a:t>
            </a:r>
          </a:p>
          <a:p>
            <a:pPr marL="400050" indent="-400050" eaLnBrk="1" hangingPunct="1">
              <a:buFont typeface="+mj-lt"/>
              <a:buAutoNum type="romanLcPeriod"/>
            </a:pPr>
            <a:endParaRPr lang="en-US" sz="1800" dirty="0"/>
          </a:p>
          <a:p>
            <a:pPr marL="400050" indent="-400050" eaLnBrk="1" hangingPunct="1">
              <a:buFont typeface="+mj-lt"/>
              <a:buAutoNum type="romanLcPeriod"/>
            </a:pPr>
            <a:r>
              <a:rPr lang="en-US" sz="1800" dirty="0"/>
              <a:t>Station B does the same thing.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Piggybacking saves bandwidth.</a:t>
            </a:r>
          </a:p>
          <a:p>
            <a:pPr eaLnBrk="1" hangingPunct="1"/>
            <a:endParaRPr lang="en-US" sz="2400" dirty="0"/>
          </a:p>
        </p:txBody>
      </p:sp>
      <p:sp>
        <p:nvSpPr>
          <p:cNvPr id="50180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018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5181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/>
              <a:t>Stop-and-Wait implements: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Flow Control</a:t>
            </a:r>
          </a:p>
          <a:p>
            <a:pPr lvl="1"/>
            <a:r>
              <a:rPr lang="en-US"/>
              <a:t>by forcing the sender to wait for an ack</a:t>
            </a:r>
          </a:p>
          <a:p>
            <a:r>
              <a:rPr lang="en-US"/>
              <a:t>Error Control</a:t>
            </a:r>
          </a:p>
          <a:p>
            <a:pPr lvl="1"/>
            <a:r>
              <a:rPr lang="en-US"/>
              <a:t>by discarding corrupted pkts and letting the sender resend unacked packets on timer expires.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4000" b="1" dirty="0"/>
              <a:t>Disadvantage of Stop-and-Wait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In stop-and-wait, at any point in time, there is </a:t>
            </a:r>
            <a:r>
              <a:rPr lang="en-US" dirty="0">
                <a:solidFill>
                  <a:srgbClr val="FF0000"/>
                </a:solidFill>
              </a:rPr>
              <a:t>only one frame </a:t>
            </a:r>
            <a:r>
              <a:rPr lang="en-US" dirty="0"/>
              <a:t>that is sent and waiting to be acknowledged.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This is not a good use of </a:t>
            </a:r>
            <a:r>
              <a:rPr lang="en-US" dirty="0">
                <a:solidFill>
                  <a:srgbClr val="FF0000"/>
                </a:solidFill>
              </a:rPr>
              <a:t>transmission medium</a:t>
            </a:r>
            <a:r>
              <a:rPr lang="en-US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To </a:t>
            </a:r>
            <a:r>
              <a:rPr lang="en-US" dirty="0"/>
              <a:t>improve efficiency, multiple frames should be in transition while waiting for ACK.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Two protocol use the above concept,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/>
              <a:t>Go-Back-N ARQ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/>
              <a:t>Selective Repeat ARQ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/>
              <a:t>Go-back-N ARQ Protocol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257800"/>
          </a:xfrm>
        </p:spPr>
        <p:txBody>
          <a:bodyPr/>
          <a:lstStyle/>
          <a:p>
            <a:pPr eaLnBrk="1" hangingPunct="1"/>
            <a:r>
              <a:rPr lang="en-US" sz="2400" dirty="0"/>
              <a:t>We can send up to </a:t>
            </a:r>
            <a:r>
              <a:rPr lang="en-US" sz="2400" dirty="0">
                <a:solidFill>
                  <a:srgbClr val="FF0000"/>
                </a:solidFill>
              </a:rPr>
              <a:t>W</a:t>
            </a:r>
            <a:r>
              <a:rPr lang="en-US" sz="2400" dirty="0"/>
              <a:t> packets before worrying about ACKs.</a:t>
            </a:r>
          </a:p>
          <a:p>
            <a:pPr eaLnBrk="1" hangingPunct="1"/>
            <a:r>
              <a:rPr lang="en-US" sz="2400" dirty="0"/>
              <a:t>We </a:t>
            </a:r>
            <a:r>
              <a:rPr lang="en-US" sz="2400" dirty="0">
                <a:solidFill>
                  <a:srgbClr val="FF0000"/>
                </a:solidFill>
              </a:rPr>
              <a:t>keep a copy </a:t>
            </a:r>
            <a:r>
              <a:rPr lang="en-US" sz="2400" dirty="0"/>
              <a:t>of these frames until the ACKs arrive.</a:t>
            </a:r>
          </a:p>
          <a:p>
            <a:pPr eaLnBrk="1" hangingPunct="1"/>
            <a:r>
              <a:rPr lang="en-US" sz="2400" dirty="0"/>
              <a:t>This procedure requires additional features to be added to Stop-and-Wait ARQ. </a:t>
            </a:r>
          </a:p>
          <a:p>
            <a:endParaRPr lang="en-US" sz="2400" dirty="0" smtClean="0"/>
          </a:p>
          <a:p>
            <a:r>
              <a:rPr lang="en-US" sz="2400" dirty="0" smtClean="0"/>
              <a:t>Here</a:t>
            </a:r>
            <a:r>
              <a:rPr lang="en-US" sz="2400" dirty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Sequence number</a:t>
            </a:r>
          </a:p>
          <a:p>
            <a:pPr lvl="1"/>
            <a:r>
              <a:rPr lang="en-US" sz="2000" dirty="0"/>
              <a:t>0 to 2</a:t>
            </a:r>
            <a:r>
              <a:rPr lang="en-US" sz="2000" baseline="30000" dirty="0"/>
              <a:t>m</a:t>
            </a:r>
            <a:r>
              <a:rPr lang="en-US" sz="2000" dirty="0"/>
              <a:t>-1, where m represents bits for seq. number</a:t>
            </a:r>
          </a:p>
          <a:p>
            <a:pPr>
              <a:buFont typeface="Wingdings" pitchFamily="2" charset="2"/>
              <a:buChar char="ü"/>
            </a:pP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err="1" smtClean="0"/>
              <a:t>Ack</a:t>
            </a:r>
            <a:r>
              <a:rPr lang="en-US" sz="2400" dirty="0" smtClean="0"/>
              <a:t> </a:t>
            </a:r>
            <a:r>
              <a:rPr lang="en-US" sz="2400" dirty="0"/>
              <a:t>number</a:t>
            </a:r>
          </a:p>
          <a:p>
            <a:pPr lvl="1"/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cumulative</a:t>
            </a:r>
            <a:r>
              <a:rPr lang="en-US" sz="2000" dirty="0"/>
              <a:t> and defines the sequence number of the next packet expected to arrive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2BF0A67B-B7FA-4E0C-A5D7-DF0A245D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Ports and Sockets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FDDD43-B9CB-40AD-A8A4-FAB4F91EDA6F}"/>
              </a:ext>
            </a:extLst>
          </p:cNvPr>
          <p:cNvSpPr/>
          <p:nvPr/>
        </p:nvSpPr>
        <p:spPr>
          <a:xfrm>
            <a:off x="685800" y="1712655"/>
            <a:ext cx="80010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port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is a predefined internal address that serves as a pathway from the Application to the Transport layer or from the Transport </a:t>
            </a:r>
            <a:r>
              <a:rPr lang="en-IN" sz="2800" dirty="0">
                <a:solidFill>
                  <a:srgbClr val="000000"/>
                </a:solidFill>
                <a:latin typeface="+mn-lt"/>
              </a:rPr>
              <a:t>layer to the Application.</a:t>
            </a:r>
          </a:p>
          <a:p>
            <a:pPr algn="l"/>
            <a:endParaRPr lang="en-US" sz="2800" dirty="0">
              <a:solidFill>
                <a:srgbClr val="009ACD"/>
              </a:solidFill>
              <a:latin typeface="+mn-lt"/>
            </a:endParaRPr>
          </a:p>
          <a:p>
            <a:pPr algn="l"/>
            <a:endParaRPr lang="en-US" sz="2800" dirty="0">
              <a:solidFill>
                <a:srgbClr val="009ACD"/>
              </a:solidFill>
              <a:latin typeface="+mn-lt"/>
            </a:endParaRPr>
          </a:p>
          <a:p>
            <a:pPr algn="l"/>
            <a:r>
              <a:rPr lang="en-US" sz="2800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socket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is an address formed by </a:t>
            </a:r>
            <a:r>
              <a:rPr lang="en-US" sz="2800" i="1" dirty="0">
                <a:solidFill>
                  <a:srgbClr val="0099FF"/>
                </a:solidFill>
                <a:latin typeface="+mn-lt"/>
              </a:rPr>
              <a:t>concatenating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the IP address and the port number. </a:t>
            </a:r>
          </a:p>
          <a:p>
            <a:pPr lvl="1" algn="l"/>
            <a:r>
              <a:rPr lang="en-US" sz="2400" dirty="0">
                <a:solidFill>
                  <a:srgbClr val="000000"/>
                </a:solidFill>
                <a:latin typeface="+mn-lt"/>
              </a:rPr>
              <a:t>For instance, the socket number 111.121.131.141.21 refers to port 21 on the computer with the IP address </a:t>
            </a:r>
            <a:r>
              <a:rPr lang="en-IN" sz="2400" dirty="0">
                <a:solidFill>
                  <a:srgbClr val="000000"/>
                </a:solidFill>
                <a:latin typeface="+mn-lt"/>
              </a:rPr>
              <a:t>111.121.131.141</a:t>
            </a:r>
            <a:endParaRPr lang="en-I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36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562600" cy="641350"/>
          </a:xfrm>
        </p:spPr>
        <p:txBody>
          <a:bodyPr/>
          <a:lstStyle/>
          <a:p>
            <a:pPr eaLnBrk="1" hangingPunct="1"/>
            <a:r>
              <a:rPr lang="en-US" sz="3600"/>
              <a:t>Sender Sliding Window</a:t>
            </a:r>
          </a:p>
        </p:txBody>
      </p:sp>
      <p:pic>
        <p:nvPicPr>
          <p:cNvPr id="54275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67200" y="1828800"/>
            <a:ext cx="4730750" cy="2855913"/>
          </a:xfrm>
          <a:noFill/>
        </p:spPr>
      </p:pic>
      <p:sp>
        <p:nvSpPr>
          <p:cNvPr id="54276" name="Content Placeholder 2"/>
          <p:cNvSpPr txBox="1">
            <a:spLocks/>
          </p:cNvSpPr>
          <p:nvPr/>
        </p:nvSpPr>
        <p:spPr bwMode="auto">
          <a:xfrm>
            <a:off x="152400" y="838200"/>
            <a:ext cx="40386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</a:rPr>
              <a:t>At the sending site, to hold the outstanding frames until they are acknowledged, we use </a:t>
            </a:r>
            <a:r>
              <a:rPr lang="en-US" sz="2400" dirty="0" smtClean="0">
                <a:latin typeface="Calibri" pitchFamily="34" charset="0"/>
              </a:rPr>
              <a:t>a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window</a:t>
            </a:r>
            <a:endParaRPr lang="en-US" sz="24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Size of the window can be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variable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Max. size </a:t>
            </a:r>
            <a:r>
              <a:rPr lang="en-US" sz="2400" dirty="0">
                <a:latin typeface="Calibri" pitchFamily="34" charset="0"/>
              </a:rPr>
              <a:t>of the window is </a:t>
            </a: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2m </a:t>
            </a:r>
            <a:r>
              <a:rPr lang="en-US" sz="2400" dirty="0">
                <a:solidFill>
                  <a:srgbClr val="00B050"/>
                </a:solidFill>
                <a:latin typeface="Calibri" pitchFamily="34" charset="0"/>
              </a:rPr>
              <a:t>-1 </a:t>
            </a: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800100" lvl="1" indent="-342900" algn="l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2200" dirty="0" smtClean="0">
                <a:latin typeface="Calibri" pitchFamily="34" charset="0"/>
              </a:rPr>
              <a:t>M = </a:t>
            </a:r>
            <a:r>
              <a:rPr lang="en-US" sz="2200" dirty="0">
                <a:latin typeface="Calibri" pitchFamily="34" charset="0"/>
              </a:rPr>
              <a:t>number of bits for the sequence </a:t>
            </a:r>
            <a:r>
              <a:rPr lang="en-US" sz="2200" dirty="0" smtClean="0">
                <a:latin typeface="Calibri" pitchFamily="34" charset="0"/>
              </a:rPr>
              <a:t>number</a:t>
            </a:r>
            <a:endParaRPr lang="en-US" sz="22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 smtClean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The </a:t>
            </a:r>
            <a:r>
              <a:rPr lang="en-US" sz="2400" dirty="0">
                <a:latin typeface="Calibri" pitchFamily="34" charset="0"/>
              </a:rPr>
              <a:t>window slides to include new unsent frames when the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correct</a:t>
            </a:r>
            <a:r>
              <a:rPr lang="en-US" sz="2400" dirty="0">
                <a:latin typeface="Calibri" pitchFamily="34" charset="0"/>
              </a:rPr>
              <a:t> ACKs are </a:t>
            </a:r>
            <a:r>
              <a:rPr lang="en-US" sz="2400" dirty="0" smtClean="0">
                <a:latin typeface="Calibri" pitchFamily="34" charset="0"/>
              </a:rPr>
              <a:t>received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562600" cy="641350"/>
          </a:xfrm>
        </p:spPr>
        <p:txBody>
          <a:bodyPr/>
          <a:lstStyle/>
          <a:p>
            <a:pPr eaLnBrk="1" hangingPunct="1"/>
            <a:r>
              <a:rPr lang="en-US" sz="3600"/>
              <a:t>Receiver Sliding Window</a:t>
            </a:r>
          </a:p>
        </p:txBody>
      </p:sp>
      <p:sp>
        <p:nvSpPr>
          <p:cNvPr id="55299" name="Content Placeholder 2"/>
          <p:cNvSpPr txBox="1">
            <a:spLocks/>
          </p:cNvSpPr>
          <p:nvPr/>
        </p:nvSpPr>
        <p:spPr bwMode="auto">
          <a:xfrm>
            <a:off x="152400" y="838200"/>
            <a:ext cx="4114800" cy="594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</a:rPr>
              <a:t>Size of the window at the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receiving </a:t>
            </a:r>
            <a:r>
              <a:rPr lang="en-US" sz="2400" dirty="0">
                <a:latin typeface="Calibri" pitchFamily="34" charset="0"/>
              </a:rPr>
              <a:t>site is always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GBN ARQ</a:t>
            </a:r>
            <a:endParaRPr lang="en-US" sz="2400" dirty="0">
              <a:latin typeface="Calibri" pitchFamily="34" charset="0"/>
            </a:endParaRPr>
          </a:p>
          <a:p>
            <a:pPr marL="800100" lvl="1" indent="-342900" algn="l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2200" dirty="0">
                <a:latin typeface="Calibri" pitchFamily="34" charset="0"/>
              </a:rPr>
              <a:t>Receiver is always looking for a specific frame to arrive in a specific </a:t>
            </a:r>
            <a:r>
              <a:rPr lang="en-US" sz="2200" dirty="0" smtClean="0">
                <a:latin typeface="Calibri" pitchFamily="34" charset="0"/>
              </a:rPr>
              <a:t>order</a:t>
            </a:r>
            <a:endParaRPr lang="en-US" sz="22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 smtClean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Any </a:t>
            </a:r>
            <a:r>
              <a:rPr lang="en-US" sz="2400" dirty="0">
                <a:latin typeface="Calibri" pitchFamily="34" charset="0"/>
              </a:rPr>
              <a:t>frame arriving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out of order</a:t>
            </a:r>
            <a:r>
              <a:rPr lang="en-US" sz="2400" dirty="0">
                <a:latin typeface="Calibri" pitchFamily="34" charset="0"/>
              </a:rPr>
              <a:t> is discarded and needs to be </a:t>
            </a:r>
            <a:r>
              <a:rPr lang="en-US" sz="2400" dirty="0" smtClean="0">
                <a:latin typeface="Calibri" pitchFamily="34" charset="0"/>
              </a:rPr>
              <a:t>resent</a:t>
            </a:r>
            <a:endParaRPr lang="en-US" sz="24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 smtClean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Receiver </a:t>
            </a:r>
            <a:r>
              <a:rPr lang="en-US" sz="2400" dirty="0">
                <a:latin typeface="Calibri" pitchFamily="34" charset="0"/>
              </a:rPr>
              <a:t>window slides as shown in fig</a:t>
            </a:r>
            <a:r>
              <a:rPr lang="en-US" sz="2400" dirty="0" smtClean="0">
                <a:latin typeface="Calibri" pitchFamily="34" charset="0"/>
              </a:rPr>
              <a:t>.</a:t>
            </a:r>
          </a:p>
          <a:p>
            <a:pPr marL="800100" lvl="1" indent="-342900" algn="l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</a:rPr>
              <a:t>Receiver is waiting for frame 0 in part </a:t>
            </a:r>
            <a:r>
              <a:rPr lang="en-US" sz="2200" dirty="0" smtClean="0">
                <a:latin typeface="Calibri" pitchFamily="34" charset="0"/>
              </a:rPr>
              <a:t>a in the fig.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55300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343400" y="2514600"/>
            <a:ext cx="4502150" cy="21732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562600" cy="457200"/>
          </a:xfrm>
        </p:spPr>
        <p:txBody>
          <a:bodyPr/>
          <a:lstStyle/>
          <a:p>
            <a:pPr eaLnBrk="1" hangingPunct="1"/>
            <a:r>
              <a:rPr lang="en-US" sz="3600" dirty="0"/>
              <a:t>Control Variables</a:t>
            </a:r>
          </a:p>
        </p:txBody>
      </p:sp>
      <p:sp>
        <p:nvSpPr>
          <p:cNvPr id="56323" name="Content Placeholder 2"/>
          <p:cNvSpPr txBox="1">
            <a:spLocks/>
          </p:cNvSpPr>
          <p:nvPr/>
        </p:nvSpPr>
        <p:spPr bwMode="auto">
          <a:xfrm>
            <a:off x="152400" y="685800"/>
            <a:ext cx="8686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</a:rPr>
              <a:t>Sender </a:t>
            </a:r>
            <a:r>
              <a:rPr lang="en-US" sz="2400" dirty="0" smtClean="0">
                <a:latin typeface="Calibri" pitchFamily="34" charset="0"/>
              </a:rPr>
              <a:t>have </a:t>
            </a:r>
            <a:r>
              <a:rPr lang="en-US" sz="2400" dirty="0">
                <a:latin typeface="Calibri" pitchFamily="34" charset="0"/>
              </a:rPr>
              <a:t>3 variables: S, S</a:t>
            </a:r>
            <a:r>
              <a:rPr lang="en-US" sz="2400" baseline="-25000" dirty="0">
                <a:latin typeface="Calibri" pitchFamily="34" charset="0"/>
              </a:rPr>
              <a:t>F</a:t>
            </a:r>
            <a:r>
              <a:rPr lang="en-US" sz="2400" dirty="0">
                <a:latin typeface="Calibri" pitchFamily="34" charset="0"/>
              </a:rPr>
              <a:t>, and S</a:t>
            </a:r>
            <a:r>
              <a:rPr lang="en-US" sz="2400" baseline="-25000" dirty="0">
                <a:latin typeface="Calibri" pitchFamily="34" charset="0"/>
              </a:rPr>
              <a:t>L</a:t>
            </a:r>
            <a:endParaRPr lang="en-US" sz="2400" dirty="0">
              <a:latin typeface="Calibri" pitchFamily="34" charset="0"/>
            </a:endParaRP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>
                <a:latin typeface="Calibri" pitchFamily="34" charset="0"/>
              </a:rPr>
              <a:t>S holds the 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</a:rPr>
              <a:t>sequence number </a:t>
            </a:r>
            <a:r>
              <a:rPr lang="en-US" sz="2200" dirty="0">
                <a:latin typeface="Calibri" pitchFamily="34" charset="0"/>
              </a:rPr>
              <a:t>of recently sent frame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>
                <a:latin typeface="Calibri" pitchFamily="34" charset="0"/>
              </a:rPr>
              <a:t>S</a:t>
            </a:r>
            <a:r>
              <a:rPr lang="en-US" sz="2200" baseline="-25000" dirty="0">
                <a:latin typeface="Calibri" pitchFamily="34" charset="0"/>
              </a:rPr>
              <a:t>F</a:t>
            </a:r>
            <a:r>
              <a:rPr lang="en-US" sz="2200" dirty="0">
                <a:latin typeface="Calibri" pitchFamily="34" charset="0"/>
              </a:rPr>
              <a:t> holds the sequence number of the first frame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>
                <a:latin typeface="Calibri" pitchFamily="34" charset="0"/>
              </a:rPr>
              <a:t>S</a:t>
            </a:r>
            <a:r>
              <a:rPr lang="en-US" sz="2200" baseline="-25000" dirty="0">
                <a:latin typeface="Calibri" pitchFamily="34" charset="0"/>
              </a:rPr>
              <a:t>L</a:t>
            </a:r>
            <a:r>
              <a:rPr lang="en-US" sz="2200" dirty="0">
                <a:latin typeface="Calibri" pitchFamily="34" charset="0"/>
              </a:rPr>
              <a:t> holds the sequence number of the last frame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Receiver </a:t>
            </a:r>
            <a:r>
              <a:rPr lang="en-US" sz="2400" dirty="0">
                <a:latin typeface="Calibri" pitchFamily="34" charset="0"/>
              </a:rPr>
              <a:t>only </a:t>
            </a:r>
            <a:r>
              <a:rPr lang="en-US" sz="2400" dirty="0" smtClean="0">
                <a:latin typeface="Calibri" pitchFamily="34" charset="0"/>
              </a:rPr>
              <a:t>have only one </a:t>
            </a:r>
            <a:r>
              <a:rPr lang="en-US" sz="2400" dirty="0">
                <a:latin typeface="Calibri" pitchFamily="34" charset="0"/>
              </a:rPr>
              <a:t>variable, R, that holds the sequence number of the frame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it expects to receive</a:t>
            </a:r>
            <a:r>
              <a:rPr lang="en-US" sz="2400" dirty="0">
                <a:latin typeface="Calibri" pitchFamily="34" charset="0"/>
              </a:rPr>
              <a:t>. If the seq. no. is the same as the value of R, the frame is accepted, otherwise </a:t>
            </a:r>
            <a:r>
              <a:rPr lang="en-US" sz="2400" dirty="0" smtClean="0">
                <a:latin typeface="Calibri" pitchFamily="34" charset="0"/>
              </a:rPr>
              <a:t>rejected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5632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3962400"/>
            <a:ext cx="8534400" cy="27876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pPr algn="l"/>
            <a:r>
              <a:rPr lang="en-US" sz="4000" b="1" dirty="0"/>
              <a:t>Acknowledgement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  <a:defRPr/>
            </a:pPr>
            <a:endParaRPr lang="en-US" sz="2400" dirty="0"/>
          </a:p>
          <a:p>
            <a:pPr marL="457200" indent="-457200">
              <a:buFont typeface="+mj-lt"/>
              <a:buAutoNum type="alphaLcParenR"/>
              <a:defRPr/>
            </a:pPr>
            <a:r>
              <a:rPr lang="en-US" sz="2400" dirty="0"/>
              <a:t>Receiver sends </a:t>
            </a:r>
            <a:r>
              <a:rPr lang="en-US" sz="2400" b="1" dirty="0">
                <a:solidFill>
                  <a:srgbClr val="FF0000"/>
                </a:solidFill>
              </a:rPr>
              <a:t>positive ACK</a:t>
            </a:r>
            <a:r>
              <a:rPr lang="en-US" sz="2400" dirty="0"/>
              <a:t> if a frame arrived safe and in order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sz="2400" dirty="0"/>
              <a:t>If the frames are damaged/out of order, receiver is </a:t>
            </a:r>
            <a:r>
              <a:rPr lang="en-US" sz="2400" u="sng" dirty="0"/>
              <a:t>silent</a:t>
            </a:r>
            <a:r>
              <a:rPr lang="en-US" sz="2400" dirty="0"/>
              <a:t> and </a:t>
            </a:r>
            <a:r>
              <a:rPr lang="en-US" sz="2400" u="sng" dirty="0"/>
              <a:t>discard </a:t>
            </a:r>
            <a:r>
              <a:rPr lang="en-US" sz="2400" dirty="0"/>
              <a:t>all subsequent frames </a:t>
            </a:r>
            <a:r>
              <a:rPr lang="en-US" sz="2400" i="1" dirty="0"/>
              <a:t>until it receives the one it is expecting.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sz="2400" dirty="0"/>
              <a:t>The silence of the receiver causes the </a:t>
            </a:r>
            <a:r>
              <a:rPr lang="en-US" sz="2400" dirty="0">
                <a:solidFill>
                  <a:srgbClr val="FF0000"/>
                </a:solidFill>
              </a:rPr>
              <a:t>timer</a:t>
            </a:r>
            <a:r>
              <a:rPr lang="en-US" sz="2400" dirty="0"/>
              <a:t> of the unacknowledged frame to </a:t>
            </a:r>
            <a:r>
              <a:rPr lang="en-US" sz="2400" dirty="0">
                <a:solidFill>
                  <a:srgbClr val="FF0000"/>
                </a:solidFill>
              </a:rPr>
              <a:t>expire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sz="2400" dirty="0"/>
              <a:t>Then the sender </a:t>
            </a:r>
            <a:r>
              <a:rPr lang="en-US" sz="2400" dirty="0">
                <a:solidFill>
                  <a:srgbClr val="FF0000"/>
                </a:solidFill>
              </a:rPr>
              <a:t>resends all frames</a:t>
            </a:r>
            <a:r>
              <a:rPr lang="en-US" sz="2400" dirty="0"/>
              <a:t>, beginning with the one with the expired timer.</a:t>
            </a:r>
          </a:p>
          <a:p>
            <a:pPr marL="857250" lvl="1" indent="-457200">
              <a:buFont typeface="Arial" pitchFamily="34" charset="0"/>
              <a:buNone/>
              <a:defRPr/>
            </a:pPr>
            <a:r>
              <a:rPr lang="en-US" sz="2000" b="1" dirty="0"/>
              <a:t>For example:</a:t>
            </a:r>
            <a:r>
              <a:rPr lang="en-US" sz="2000" dirty="0"/>
              <a:t> suppose the sender has sent frame 6, but the timer for frame 3 expires (i.e. frame 3 has not been acknowledged), then the sender goes back and sends frames 3, 4, 5, 6 again. </a:t>
            </a:r>
            <a:r>
              <a:rPr lang="en-US" sz="2000" b="1" dirty="0"/>
              <a:t>Thus it is called </a:t>
            </a:r>
            <a:r>
              <a:rPr lang="en-US" sz="2000" b="1" dirty="0">
                <a:solidFill>
                  <a:srgbClr val="FF0000"/>
                </a:solidFill>
              </a:rPr>
              <a:t>Go-Back-N-ARQ</a:t>
            </a:r>
          </a:p>
          <a:p>
            <a:pPr marL="457200" indent="-457200">
              <a:buFont typeface="+mj-lt"/>
              <a:buAutoNum type="alphaLcParenR"/>
              <a:defRPr/>
            </a:pPr>
            <a:endParaRPr lang="en-US" sz="2400" dirty="0"/>
          </a:p>
          <a:p>
            <a:pPr marL="457200" indent="-457200">
              <a:buFont typeface="+mj-lt"/>
              <a:buAutoNum type="alphaLcParenR"/>
              <a:defRPr/>
            </a:pPr>
            <a:r>
              <a:rPr lang="en-US" sz="2400" dirty="0"/>
              <a:t>The receiver does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have to acknowledge each frame received, it can send one </a:t>
            </a:r>
            <a:r>
              <a:rPr lang="en-US" sz="2400" dirty="0">
                <a:solidFill>
                  <a:srgbClr val="FF0000"/>
                </a:solidFill>
              </a:rPr>
              <a:t>cumulative ACK</a:t>
            </a:r>
            <a:r>
              <a:rPr lang="en-US" sz="2400" dirty="0"/>
              <a:t> for several </a:t>
            </a:r>
            <a:r>
              <a:rPr lang="en-US" sz="2400" dirty="0" smtClean="0"/>
              <a:t>frames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533400"/>
          </a:xfrm>
        </p:spPr>
        <p:txBody>
          <a:bodyPr/>
          <a:lstStyle/>
          <a:p>
            <a:pPr eaLnBrk="1" hangingPunct="1"/>
            <a:r>
              <a:rPr lang="en-US" sz="3600"/>
              <a:t>Go-Back-N ARQ, normal operation</a:t>
            </a:r>
          </a:p>
        </p:txBody>
      </p:sp>
      <p:pic>
        <p:nvPicPr>
          <p:cNvPr id="5837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33600"/>
            <a:ext cx="66294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Content Placeholder 2"/>
          <p:cNvSpPr txBox="1">
            <a:spLocks/>
          </p:cNvSpPr>
          <p:nvPr/>
        </p:nvSpPr>
        <p:spPr bwMode="auto">
          <a:xfrm>
            <a:off x="457200" y="762000"/>
            <a:ext cx="7696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The sender keeps track of the outstanding frames and updates the variables and windows as the ACKs arrive.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562600" cy="609600"/>
          </a:xfrm>
        </p:spPr>
        <p:txBody>
          <a:bodyPr/>
          <a:lstStyle/>
          <a:p>
            <a:pPr eaLnBrk="1" hangingPunct="1"/>
            <a:r>
              <a:rPr lang="en-US" sz="3600"/>
              <a:t>Go-Back-N ARQ, lost frame</a:t>
            </a:r>
          </a:p>
        </p:txBody>
      </p:sp>
      <p:sp>
        <p:nvSpPr>
          <p:cNvPr id="59395" name="Content Placeholder 2"/>
          <p:cNvSpPr txBox="1">
            <a:spLocks/>
          </p:cNvSpPr>
          <p:nvPr/>
        </p:nvSpPr>
        <p:spPr bwMode="auto">
          <a:xfrm>
            <a:off x="6248400" y="1981200"/>
            <a:ext cx="26670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>
                <a:latin typeface="Calibri" pitchFamily="34" charset="0"/>
              </a:rPr>
              <a:t>Frame 2 is lost</a:t>
            </a: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>
                <a:latin typeface="Calibri" pitchFamily="34" charset="0"/>
              </a:rPr>
              <a:t>When the receiver receives frame 3, it discards frame 3 as it is expecting frame 2 (according to window).</a:t>
            </a: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>
                <a:latin typeface="Calibri" pitchFamily="34" charset="0"/>
              </a:rPr>
              <a:t>After the timer for frame 2 expires at the sender site, the sender sends frame 2 and 3. (go back to 2)</a:t>
            </a:r>
          </a:p>
        </p:txBody>
      </p:sp>
      <p:pic>
        <p:nvPicPr>
          <p:cNvPr id="5939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" y="838200"/>
            <a:ext cx="6143625" cy="558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9600"/>
          </a:xfrm>
        </p:spPr>
        <p:txBody>
          <a:bodyPr/>
          <a:lstStyle/>
          <a:p>
            <a:pPr eaLnBrk="1" hangingPunct="1"/>
            <a:r>
              <a:rPr lang="en-US" sz="3600"/>
              <a:t>Go-Back-N ARQ, damaged/lost/delayed ACK</a:t>
            </a:r>
          </a:p>
        </p:txBody>
      </p:sp>
      <p:sp>
        <p:nvSpPr>
          <p:cNvPr id="20483" name="Content Placeholder 2"/>
          <p:cNvSpPr txBox="1">
            <a:spLocks/>
          </p:cNvSpPr>
          <p:nvPr/>
        </p:nvSpPr>
        <p:spPr bwMode="auto">
          <a:xfrm>
            <a:off x="457200" y="1371600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If an ACK is damaged/lost, we can have two situations:</a:t>
            </a:r>
          </a:p>
          <a:p>
            <a:pPr marL="971550" lvl="1" indent="-514350" algn="just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2400" dirty="0">
                <a:latin typeface="Calibri" pitchFamily="34" charset="0"/>
              </a:rPr>
              <a:t>If the next ACK arrives before the expiration of any timer </a:t>
            </a:r>
            <a:r>
              <a:rPr lang="en-US" sz="2400" dirty="0">
                <a:latin typeface="Calibri" pitchFamily="34" charset="0"/>
                <a:sym typeface="Wingdings" pitchFamily="2" charset="2"/>
              </a:rPr>
              <a:t> </a:t>
            </a:r>
            <a:r>
              <a:rPr lang="en-US" sz="2400" dirty="0">
                <a:latin typeface="Calibri" pitchFamily="34" charset="0"/>
              </a:rPr>
              <a:t>there is no need for retransmission of frames because ACKs are cumulative in this protocol.</a:t>
            </a:r>
          </a:p>
          <a:p>
            <a:pPr marL="971550" lvl="1" indent="-514350" algn="just">
              <a:spcBef>
                <a:spcPct val="20000"/>
              </a:spcBef>
              <a:defRPr/>
            </a:pPr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. :If ACK1, ACK2, and ACk3 are lost, ACK4 covers them if it arrives before the timer expires.</a:t>
            </a:r>
          </a:p>
          <a:p>
            <a:pPr marL="971550" lvl="1" indent="-514350" algn="just">
              <a:spcBef>
                <a:spcPct val="20000"/>
              </a:spcBef>
              <a:defRPr/>
            </a:pPr>
            <a:endParaRPr lang="en-US" sz="2400" dirty="0">
              <a:latin typeface="Calibri" pitchFamily="34" charset="0"/>
            </a:endParaRPr>
          </a:p>
          <a:p>
            <a:pPr marL="971550" lvl="1" indent="-514350" algn="just">
              <a:spcBef>
                <a:spcPct val="20000"/>
              </a:spcBef>
              <a:defRPr/>
            </a:pPr>
            <a:r>
              <a:rPr lang="en-US" sz="2400" dirty="0">
                <a:latin typeface="Calibri" pitchFamily="34" charset="0"/>
              </a:rPr>
              <a:t>II.	If ACK4 arrives after time-out </a:t>
            </a:r>
            <a:r>
              <a:rPr lang="en-US" sz="2400" dirty="0">
                <a:latin typeface="Calibri" pitchFamily="34" charset="0"/>
                <a:sym typeface="Wingdings" pitchFamily="2" charset="2"/>
              </a:rPr>
              <a:t> </a:t>
            </a:r>
            <a:r>
              <a:rPr lang="en-US" sz="2400" dirty="0">
                <a:latin typeface="Calibri" pitchFamily="34" charset="0"/>
              </a:rPr>
              <a:t>the last frame and all the frames after that are resent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Receiver never </a:t>
            </a:r>
            <a:r>
              <a:rPr lang="en-US" sz="2000" b="1" dirty="0"/>
              <a:t>resends</a:t>
            </a:r>
            <a:r>
              <a:rPr lang="en-US" sz="2000" dirty="0"/>
              <a:t> an ACK.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delayed</a:t>
            </a:r>
            <a:r>
              <a:rPr lang="en-US" sz="2000" dirty="0"/>
              <a:t> ACK also triggers the resending of frames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57200"/>
          </a:xfrm>
        </p:spPr>
        <p:txBody>
          <a:bodyPr/>
          <a:lstStyle/>
          <a:p>
            <a:pPr eaLnBrk="1" hangingPunct="1"/>
            <a:r>
              <a:rPr lang="en-US" sz="3600"/>
              <a:t>Go-Back-N ARQ, sender window size</a:t>
            </a:r>
          </a:p>
        </p:txBody>
      </p:sp>
      <p:sp>
        <p:nvSpPr>
          <p:cNvPr id="61443" name="Content Placeholder 2"/>
          <p:cNvSpPr txBox="1">
            <a:spLocks/>
          </p:cNvSpPr>
          <p:nvPr/>
        </p:nvSpPr>
        <p:spPr bwMode="auto">
          <a:xfrm>
            <a:off x="304800" y="685800"/>
            <a:ext cx="8610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Size of the sender window must be less than 2 </a:t>
            </a:r>
            <a:r>
              <a:rPr lang="en-US" sz="2400" baseline="30000">
                <a:latin typeface="Calibri" pitchFamily="34" charset="0"/>
              </a:rPr>
              <a:t>m</a:t>
            </a:r>
            <a:r>
              <a:rPr lang="en-US" sz="2400">
                <a:latin typeface="Calibri" pitchFamily="34" charset="0"/>
              </a:rPr>
              <a:t>. 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Size of the receiver is always 1. If m = 2, window size = 2 </a:t>
            </a:r>
            <a:r>
              <a:rPr lang="en-US" sz="2400" baseline="30000">
                <a:latin typeface="Calibri" pitchFamily="34" charset="0"/>
              </a:rPr>
              <a:t>m</a:t>
            </a:r>
            <a:r>
              <a:rPr lang="en-US" sz="2400">
                <a:latin typeface="Calibri" pitchFamily="34" charset="0"/>
              </a:rPr>
              <a:t> – 1 = 3. 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Fig compares a window size of 3 and 4.</a:t>
            </a:r>
          </a:p>
        </p:txBody>
      </p:sp>
      <p:pic>
        <p:nvPicPr>
          <p:cNvPr id="6144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7496175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Content Placeholder 2"/>
          <p:cNvSpPr txBox="1">
            <a:spLocks/>
          </p:cNvSpPr>
          <p:nvPr/>
        </p:nvSpPr>
        <p:spPr bwMode="auto">
          <a:xfrm>
            <a:off x="8001000" y="5181600"/>
            <a:ext cx="1066800" cy="152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-342900">
              <a:spcBef>
                <a:spcPct val="20000"/>
              </a:spcBef>
            </a:pPr>
            <a:r>
              <a:rPr lang="en-US" dirty="0">
                <a:latin typeface="Calibri" pitchFamily="34" charset="0"/>
              </a:rPr>
              <a:t>Accepts as the 1</a:t>
            </a:r>
            <a:r>
              <a:rPr lang="en-US" baseline="30000" dirty="0">
                <a:latin typeface="Calibri" pitchFamily="34" charset="0"/>
              </a:rPr>
              <a:t>st</a:t>
            </a:r>
            <a:r>
              <a:rPr lang="en-US" dirty="0">
                <a:latin typeface="Calibri" pitchFamily="34" charset="0"/>
              </a:rPr>
              <a:t> frame in the next </a:t>
            </a:r>
            <a:r>
              <a:rPr lang="en-US" dirty="0" smtClean="0">
                <a:latin typeface="Calibri" pitchFamily="34" charset="0"/>
              </a:rPr>
              <a:t>cycle- </a:t>
            </a:r>
          </a:p>
          <a:p>
            <a:pPr indent="-342900">
              <a:spcBef>
                <a:spcPct val="20000"/>
              </a:spcBef>
            </a:pPr>
            <a:r>
              <a:rPr lang="en-US" dirty="0" smtClean="0">
                <a:latin typeface="Calibri" pitchFamily="34" charset="0"/>
              </a:rPr>
              <a:t>an </a:t>
            </a:r>
            <a:r>
              <a:rPr lang="en-US" b="1" dirty="0">
                <a:latin typeface="Calibri" pitchFamily="34" charset="0"/>
              </a:rPr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01000" cy="717550"/>
          </a:xfrm>
        </p:spPr>
        <p:txBody>
          <a:bodyPr/>
          <a:lstStyle/>
          <a:p>
            <a:pPr algn="ctr"/>
            <a:r>
              <a:rPr lang="en-IN" sz="3200"/>
              <a:t>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276600" cy="4691063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Draw the sender and receiver windows for a system using Go-back-N ARQ, where a 3 bit field is used and given the following:</a:t>
            </a:r>
            <a:endParaRPr lang="en-IN" sz="18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dirty="0"/>
              <a:t>Frame 0 is sent; Frame 0 is acknowledged.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dirty="0"/>
              <a:t>Frames 1 and 2 are sent; Frames 1 and 2 are acknowledged.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dirty="0"/>
              <a:t>Frames 3, 4, and 5 are sent; Frames 3 and 4 is acknowledged; Timer for Frame 5 expires.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dirty="0"/>
              <a:t>Frames 5, 6, and 7 are sent; Frames 5 through 7 are acknowledged.</a:t>
            </a:r>
            <a:endParaRPr lang="en-IN" sz="18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200400" y="1143000"/>
            <a:ext cx="5715000" cy="48768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382000" cy="685800"/>
          </a:xfrm>
        </p:spPr>
        <p:txBody>
          <a:bodyPr/>
          <a:lstStyle/>
          <a:p>
            <a:pPr eaLnBrk="1" hangingPunct="1"/>
            <a:r>
              <a:rPr lang="en-US" sz="3200" dirty="0"/>
              <a:t>Selective Repeat ARQ</a:t>
            </a:r>
          </a:p>
        </p:txBody>
      </p:sp>
      <p:sp>
        <p:nvSpPr>
          <p:cNvPr id="63491" name="Content Placeholder 2"/>
          <p:cNvSpPr txBox="1">
            <a:spLocks/>
          </p:cNvSpPr>
          <p:nvPr/>
        </p:nvSpPr>
        <p:spPr bwMode="auto">
          <a:xfrm>
            <a:off x="304800" y="685800"/>
            <a:ext cx="8610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</a:rPr>
              <a:t>Maximum size of the send </a:t>
            </a:r>
            <a:r>
              <a:rPr lang="en-US" sz="2400" dirty="0" smtClean="0">
                <a:latin typeface="Calibri" pitchFamily="34" charset="0"/>
              </a:rPr>
              <a:t>as well as receiver window </a:t>
            </a:r>
            <a:r>
              <a:rPr lang="en-US" sz="2400" dirty="0">
                <a:latin typeface="Calibri" pitchFamily="34" charset="0"/>
              </a:rPr>
              <a:t>is: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  <a:latin typeface="Calibri" pitchFamily="34" charset="0"/>
              </a:rPr>
              <a:t>m-1</a:t>
            </a:r>
            <a:endParaRPr lang="en-US" sz="2400" b="1" dirty="0">
              <a:latin typeface="Calibri" pitchFamily="34" charset="0"/>
            </a:endParaRPr>
          </a:p>
          <a:p>
            <a:pPr marL="800100" lvl="1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For </a:t>
            </a:r>
            <a:r>
              <a:rPr lang="en-US" sz="1800" dirty="0" smtClean="0">
                <a:latin typeface="Calibri" pitchFamily="34" charset="0"/>
              </a:rPr>
              <a:t>m </a:t>
            </a:r>
            <a:r>
              <a:rPr lang="en-US" sz="1800" dirty="0">
                <a:latin typeface="Calibri" pitchFamily="34" charset="0"/>
              </a:rPr>
              <a:t>= 4, the sequence numbers go from 0 to 15, but the maximum size of the window is just 8 (it is 15 in the Go-Back-N Protocol).</a:t>
            </a:r>
          </a:p>
        </p:txBody>
      </p:sp>
      <p:sp>
        <p:nvSpPr>
          <p:cNvPr id="63493" name="Content Placeholder 2"/>
          <p:cNvSpPr txBox="1">
            <a:spLocks/>
          </p:cNvSpPr>
          <p:nvPr/>
        </p:nvSpPr>
        <p:spPr bwMode="auto">
          <a:xfrm>
            <a:off x="304800" y="762000"/>
            <a:ext cx="86106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</a:rPr>
              <a:t>GBN ARQ simplifies the process at the receiver site. </a:t>
            </a: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2000" dirty="0">
                <a:latin typeface="Calibri" pitchFamily="34" charset="0"/>
              </a:rPr>
              <a:t>Receiver only keeps track of only one variable, and there is no need to buffer out-of-order frames, they are simply discarded.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</a:rPr>
              <a:t>However, GBN ARQ protocol is inefficient for noisy link. Its bandwidth is inefficient and slows down the transmission.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</a:rPr>
              <a:t>In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Selective Repeat ARQ</a:t>
            </a:r>
            <a:r>
              <a:rPr lang="en-US" sz="2400" dirty="0">
                <a:latin typeface="Calibri" pitchFamily="34" charset="0"/>
              </a:rPr>
              <a:t>, only the damaged frame is resent</a:t>
            </a: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2000" dirty="0">
                <a:latin typeface="Calibri" pitchFamily="34" charset="0"/>
              </a:rPr>
              <a:t>More bandwidth efficient  but more complex processing at receiver.</a:t>
            </a:r>
            <a:endParaRPr lang="en-US" sz="2400" dirty="0">
              <a:latin typeface="Calibri" pitchFamily="34" charset="0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</a:rPr>
              <a:t>It defines a negative ACK (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NAK</a:t>
            </a:r>
            <a:r>
              <a:rPr lang="en-US" sz="2400" dirty="0">
                <a:latin typeface="Calibri" pitchFamily="34" charset="0"/>
              </a:rPr>
              <a:t>) to report the sequence number of a damaged frame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before the timer expires.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1EABBA9-2DD0-4DC8-9FF2-CCE33F4B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7A8B14D-7FB1-4F00-85D0-A78A84B2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85" y="1600200"/>
            <a:ext cx="698193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67099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In Selective Repeat, ACKs are sent when data are delivered to the network layer.</a:t>
            </a:r>
          </a:p>
          <a:p>
            <a:r>
              <a:rPr lang="en-US" sz="2800"/>
              <a:t>If the data belonging to </a:t>
            </a:r>
            <a:r>
              <a:rPr lang="en-US" sz="2800" i="1"/>
              <a:t>n </a:t>
            </a:r>
            <a:r>
              <a:rPr lang="en-US" sz="2800"/>
              <a:t>frames are delivered in one shot, only one ACK is sent for all of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/>
              <a:t>Selective Repeat ARQ</a:t>
            </a:r>
          </a:p>
        </p:txBody>
      </p:sp>
      <p:sp>
        <p:nvSpPr>
          <p:cNvPr id="64515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dirty="0"/>
              <a:t>Outstanding packet: waiting for ACK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Timer: separate timer for each outstanding pkt.</a:t>
            </a:r>
          </a:p>
          <a:p>
            <a:r>
              <a:rPr lang="en-US" sz="2800" dirty="0"/>
              <a:t>Say m=2</a:t>
            </a:r>
          </a:p>
        </p:txBody>
      </p:sp>
      <p:pic>
        <p:nvPicPr>
          <p:cNvPr id="6451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813" y="3429000"/>
            <a:ext cx="886618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NAKs</a:t>
            </a:r>
            <a:endParaRPr lang="en-US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receive a corrupted frame and a NAK has not yet been sent, we send a NAK to tell the other site that we have not received the frame we expected.</a:t>
            </a:r>
          </a:p>
          <a:p>
            <a:r>
              <a:rPr lang="en-US" dirty="0"/>
              <a:t>The first NAK sent is remembered (using the </a:t>
            </a:r>
            <a:r>
              <a:rPr lang="en-US" dirty="0" err="1"/>
              <a:t>nakSent</a:t>
            </a:r>
            <a:r>
              <a:rPr lang="en-US" dirty="0"/>
              <a:t> variable) and is not sent again until the frame slides. </a:t>
            </a:r>
          </a:p>
          <a:p>
            <a:r>
              <a:rPr lang="en-US" dirty="0"/>
              <a:t>A NAK is sent once for each window position and defines the first slot in the window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58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24200"/>
            <a:ext cx="91344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149225"/>
            <a:ext cx="1524000" cy="439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217863"/>
            <a:ext cx="1524000" cy="439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Assume a sender sends 6 packets: packets 0, 1, 2, 3, 4, and 5. The sender receives an ACK with ackNo = 3. What is the interpretation if the system is using GBN or SR?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system is using GBN, it means that packets 0, 1, and 2 have been received uncorrupted and the receiver is expecting packet 3. </a:t>
            </a:r>
          </a:p>
          <a:p>
            <a:r>
              <a:rPr lang="en-US" dirty="0"/>
              <a:t>If the system is using SR, it means that packet 3 has been received uncorrupted; the ACK does not say anything about other packets.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89" y="898525"/>
            <a:ext cx="6323012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0" name="Content Placeholder 2"/>
          <p:cNvSpPr txBox="1">
            <a:spLocks/>
          </p:cNvSpPr>
          <p:nvPr/>
        </p:nvSpPr>
        <p:spPr bwMode="auto">
          <a:xfrm>
            <a:off x="6477000" y="228600"/>
            <a:ext cx="2514600" cy="617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Frames 0, </a:t>
            </a:r>
            <a:r>
              <a:rPr lang="en-US" sz="2000" dirty="0" smtClean="0">
                <a:latin typeface="Calibri" pitchFamily="34" charset="0"/>
              </a:rPr>
              <a:t>2 and </a:t>
            </a:r>
            <a:r>
              <a:rPr lang="en-US" sz="2000" dirty="0">
                <a:latin typeface="Calibri" pitchFamily="34" charset="0"/>
              </a:rPr>
              <a:t>3 are accepted when received because they are in the range specified by the </a:t>
            </a:r>
            <a:r>
              <a:rPr lang="en-US" sz="2000" dirty="0" err="1" smtClean="0">
                <a:latin typeface="Calibri" pitchFamily="34" charset="0"/>
              </a:rPr>
              <a:t>rec_window</a:t>
            </a:r>
            <a:r>
              <a:rPr lang="en-US" sz="2000" dirty="0">
                <a:latin typeface="Calibri" pitchFamily="34" charset="0"/>
              </a:rPr>
              <a:t>. Even true for frame 4.</a:t>
            </a: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Receiver </a:t>
            </a:r>
            <a:r>
              <a:rPr lang="en-US" sz="2000" dirty="0">
                <a:latin typeface="Calibri" pitchFamily="34" charset="0"/>
              </a:rPr>
              <a:t>sends a NAK1 to show that frame 1 has not been received and then sender resends 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only</a:t>
            </a:r>
            <a:r>
              <a:rPr lang="en-US" sz="2000" dirty="0">
                <a:latin typeface="Calibri" pitchFamily="34" charset="0"/>
              </a:rPr>
              <a:t> frame 1 and it is accepted as it is in the range of the window.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077200" cy="533400"/>
          </a:xfrm>
        </p:spPr>
        <p:txBody>
          <a:bodyPr/>
          <a:lstStyle/>
          <a:p>
            <a:pPr eaLnBrk="1" hangingPunct="1"/>
            <a:r>
              <a:rPr lang="en-US" sz="3200"/>
              <a:t>Selective Repeat ARQ, sender window size</a:t>
            </a:r>
          </a:p>
        </p:txBody>
      </p:sp>
      <p:sp>
        <p:nvSpPr>
          <p:cNvPr id="71683" name="Content Placeholder 2"/>
          <p:cNvSpPr txBox="1">
            <a:spLocks/>
          </p:cNvSpPr>
          <p:nvPr/>
        </p:nvSpPr>
        <p:spPr bwMode="auto">
          <a:xfrm>
            <a:off x="152400" y="609600"/>
            <a:ext cx="8763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Size of the sender and receiver windows must be at most one-half of 2 </a:t>
            </a:r>
            <a:r>
              <a:rPr lang="en-US" sz="2000" baseline="30000" dirty="0">
                <a:latin typeface="Calibri" pitchFamily="34" charset="0"/>
              </a:rPr>
              <a:t>m</a:t>
            </a:r>
            <a:r>
              <a:rPr lang="en-US" sz="2000" dirty="0">
                <a:latin typeface="Calibri" pitchFamily="34" charset="0"/>
              </a:rPr>
              <a:t>. </a:t>
            </a:r>
            <a:endParaRPr lang="en-US" sz="2000" dirty="0" smtClean="0">
              <a:latin typeface="Calibri" pitchFamily="34" charset="0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Fig </a:t>
            </a:r>
            <a:r>
              <a:rPr lang="en-US" sz="2000" dirty="0">
                <a:latin typeface="Calibri" pitchFamily="34" charset="0"/>
              </a:rPr>
              <a:t>compares a window size of 2 with a window size of 3. Window size is 3 and all ACKs are lost, sender sends duplicate of frame 0, window of the receiver expect to receive frame 0 (part of the window), so accepts frame 0, as the 1</a:t>
            </a:r>
            <a:r>
              <a:rPr lang="en-US" sz="2000" baseline="30000" dirty="0">
                <a:latin typeface="Calibri" pitchFamily="34" charset="0"/>
              </a:rPr>
              <a:t>st</a:t>
            </a:r>
            <a:r>
              <a:rPr lang="en-US" sz="2000" dirty="0">
                <a:latin typeface="Calibri" pitchFamily="34" charset="0"/>
              </a:rPr>
              <a:t> frame of the next cycle – an </a:t>
            </a:r>
            <a:r>
              <a:rPr lang="en-US" sz="2000" b="1" dirty="0">
                <a:latin typeface="Calibri" pitchFamily="34" charset="0"/>
              </a:rPr>
              <a:t>error</a:t>
            </a: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pic>
        <p:nvPicPr>
          <p:cNvPr id="71684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76475"/>
            <a:ext cx="8189913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True OR False?	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/>
              <a:t>With the SR protocol, it is possible for the sender to receive an ACK for a packet that falls outside of its current window. 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sz="2800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/>
              <a:t>With GBN , it is possible for the sender to receive an ACK for a packet that falls outside of its current window.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05EA93-31D8-464E-B519-250438A2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Sockets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BFE973B-052A-4C29-ACFE-A20826CF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8427982" cy="340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697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9312</TotalTime>
  <Words>3788</Words>
  <Application>Microsoft Office PowerPoint</Application>
  <PresentationFormat>On-screen Show (4:3)</PresentationFormat>
  <Paragraphs>589</Paragraphs>
  <Slides>88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1" baseType="lpstr">
      <vt:lpstr>Office Theme</vt:lpstr>
      <vt:lpstr>Clip</vt:lpstr>
      <vt:lpstr>VISIO</vt:lpstr>
      <vt:lpstr>Transport Layer</vt:lpstr>
      <vt:lpstr> Transport Layer</vt:lpstr>
      <vt:lpstr>Transport Services And Protocols</vt:lpstr>
      <vt:lpstr>Transport Vs. Network Layer</vt:lpstr>
      <vt:lpstr>Encapsulation</vt:lpstr>
      <vt:lpstr>Internet’s Transport-layer Protocols</vt:lpstr>
      <vt:lpstr>Ports and Sockets</vt:lpstr>
      <vt:lpstr>Ports</vt:lpstr>
      <vt:lpstr>Sockets</vt:lpstr>
      <vt:lpstr>Multiplexing/Demultiplexing</vt:lpstr>
      <vt:lpstr>Multiplexing/demultiplexing</vt:lpstr>
      <vt:lpstr>How Demultiplexing Works </vt:lpstr>
      <vt:lpstr>Connectionless demultiplexing</vt:lpstr>
      <vt:lpstr>Connectionless demux (cont)</vt:lpstr>
      <vt:lpstr>Connection-oriented demux</vt:lpstr>
      <vt:lpstr>Connection-oriented demux (cont)</vt:lpstr>
      <vt:lpstr>Connection-oriented demux (cont)</vt:lpstr>
      <vt:lpstr>UDP</vt:lpstr>
      <vt:lpstr>Slide 19</vt:lpstr>
      <vt:lpstr>UDP </vt:lpstr>
      <vt:lpstr>UDP: User Datagram Protocol [RFC 768]</vt:lpstr>
      <vt:lpstr>User datagram format</vt:lpstr>
      <vt:lpstr>Slide 23</vt:lpstr>
      <vt:lpstr>UDP Advantages</vt:lpstr>
      <vt:lpstr>Slide 25</vt:lpstr>
      <vt:lpstr>Slide 26</vt:lpstr>
      <vt:lpstr>Slide 27</vt:lpstr>
      <vt:lpstr>UDP checksum</vt:lpstr>
      <vt:lpstr>Internet Checksum Example</vt:lpstr>
      <vt:lpstr>Slide 30</vt:lpstr>
      <vt:lpstr>s</vt:lpstr>
      <vt:lpstr>Note</vt:lpstr>
      <vt:lpstr>TCP</vt:lpstr>
      <vt:lpstr>TCP</vt:lpstr>
      <vt:lpstr>Ports Used by TCP</vt:lpstr>
      <vt:lpstr>Services</vt:lpstr>
      <vt:lpstr>Stream Delivery in TCP</vt:lpstr>
      <vt:lpstr>Sending And Receiving Buffers</vt:lpstr>
      <vt:lpstr>TCP Segments</vt:lpstr>
      <vt:lpstr>TCP Segments</vt:lpstr>
      <vt:lpstr>Slide 41</vt:lpstr>
      <vt:lpstr>TCP Format</vt:lpstr>
      <vt:lpstr>TCP header fields</vt:lpstr>
      <vt:lpstr>TCP header fields</vt:lpstr>
      <vt:lpstr>TCP header fields</vt:lpstr>
      <vt:lpstr>TCP header fields</vt:lpstr>
      <vt:lpstr>TCP header fields</vt:lpstr>
      <vt:lpstr>TCP header fields</vt:lpstr>
      <vt:lpstr>TCP header fields</vt:lpstr>
      <vt:lpstr>TCP header fields</vt:lpstr>
      <vt:lpstr>TCP header fields</vt:lpstr>
      <vt:lpstr>TCP header fields</vt:lpstr>
      <vt:lpstr>Connection in TCP</vt:lpstr>
      <vt:lpstr>Windows  In TCP</vt:lpstr>
      <vt:lpstr>Sequence Numbers </vt:lpstr>
      <vt:lpstr>Note</vt:lpstr>
      <vt:lpstr>Example</vt:lpstr>
      <vt:lpstr>Sliding Window</vt:lpstr>
      <vt:lpstr>Flow and Error Control Mechanisms</vt:lpstr>
      <vt:lpstr>Stop-and-Wait Protocol</vt:lpstr>
      <vt:lpstr>Slide 61</vt:lpstr>
      <vt:lpstr>Stop-and-Wait ARQ, damaged frame</vt:lpstr>
      <vt:lpstr>Stop-and-Wait, lost ACK frame</vt:lpstr>
      <vt:lpstr>Stop-and-Wait, delayed ACK frame</vt:lpstr>
      <vt:lpstr>Slide 65</vt:lpstr>
      <vt:lpstr>Piggybacking</vt:lpstr>
      <vt:lpstr>Stop-and-Wait implements:</vt:lpstr>
      <vt:lpstr>Disadvantage of Stop-and-Wait</vt:lpstr>
      <vt:lpstr>Go-back-N ARQ Protocol</vt:lpstr>
      <vt:lpstr>Sender Sliding Window</vt:lpstr>
      <vt:lpstr>Receiver Sliding Window</vt:lpstr>
      <vt:lpstr>Control Variables</vt:lpstr>
      <vt:lpstr>Acknowledgement</vt:lpstr>
      <vt:lpstr>Go-Back-N ARQ, normal operation</vt:lpstr>
      <vt:lpstr>Go-Back-N ARQ, lost frame</vt:lpstr>
      <vt:lpstr>Go-Back-N ARQ, damaged/lost/delayed ACK</vt:lpstr>
      <vt:lpstr>Go-Back-N ARQ, sender window size</vt:lpstr>
      <vt:lpstr>Example</vt:lpstr>
      <vt:lpstr>Selective Repeat ARQ</vt:lpstr>
      <vt:lpstr>ACKs</vt:lpstr>
      <vt:lpstr>Selective Repeat ARQ</vt:lpstr>
      <vt:lpstr>NAKs</vt:lpstr>
      <vt:lpstr>Slide 83</vt:lpstr>
      <vt:lpstr>Example</vt:lpstr>
      <vt:lpstr>Answer</vt:lpstr>
      <vt:lpstr>Slide 86</vt:lpstr>
      <vt:lpstr>Selective Repeat ARQ, sender window size</vt:lpstr>
      <vt:lpstr>True OR False?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bansidhar.joshi</cp:lastModifiedBy>
  <cp:revision>319</cp:revision>
  <cp:lastPrinted>2000-04-27T09:23:27Z</cp:lastPrinted>
  <dcterms:created xsi:type="dcterms:W3CDTF">1999-10-08T19:08:27Z</dcterms:created>
  <dcterms:modified xsi:type="dcterms:W3CDTF">2018-09-20T06:21:39Z</dcterms:modified>
</cp:coreProperties>
</file>