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314" r:id="rId2"/>
    <p:sldId id="315" r:id="rId3"/>
    <p:sldId id="316" r:id="rId4"/>
    <p:sldId id="313" r:id="rId5"/>
    <p:sldId id="322" r:id="rId6"/>
    <p:sldId id="329" r:id="rId7"/>
    <p:sldId id="330" r:id="rId8"/>
    <p:sldId id="331" r:id="rId9"/>
    <p:sldId id="332" r:id="rId10"/>
    <p:sldId id="333" r:id="rId11"/>
    <p:sldId id="327" r:id="rId12"/>
    <p:sldId id="352" r:id="rId13"/>
    <p:sldId id="257" r:id="rId14"/>
    <p:sldId id="260" r:id="rId15"/>
    <p:sldId id="334" r:id="rId16"/>
    <p:sldId id="261" r:id="rId17"/>
    <p:sldId id="262" r:id="rId18"/>
    <p:sldId id="263" r:id="rId19"/>
    <p:sldId id="264" r:id="rId20"/>
    <p:sldId id="265" r:id="rId21"/>
    <p:sldId id="266" r:id="rId22"/>
    <p:sldId id="317" r:id="rId23"/>
    <p:sldId id="321" r:id="rId24"/>
    <p:sldId id="267" r:id="rId25"/>
    <p:sldId id="268" r:id="rId26"/>
    <p:sldId id="269" r:id="rId27"/>
    <p:sldId id="270" r:id="rId28"/>
    <p:sldId id="271" r:id="rId29"/>
    <p:sldId id="320" r:id="rId30"/>
    <p:sldId id="319" r:id="rId31"/>
    <p:sldId id="272" r:id="rId32"/>
    <p:sldId id="273" r:id="rId33"/>
    <p:sldId id="274" r:id="rId34"/>
    <p:sldId id="275" r:id="rId35"/>
    <p:sldId id="276" r:id="rId36"/>
    <p:sldId id="277" r:id="rId37"/>
    <p:sldId id="278" r:id="rId38"/>
    <p:sldId id="279" r:id="rId39"/>
    <p:sldId id="280" r:id="rId40"/>
    <p:sldId id="281" r:id="rId41"/>
    <p:sldId id="282" r:id="rId42"/>
    <p:sldId id="384" r:id="rId43"/>
    <p:sldId id="385" r:id="rId44"/>
    <p:sldId id="335" r:id="rId45"/>
    <p:sldId id="386" r:id="rId46"/>
    <p:sldId id="387" r:id="rId47"/>
    <p:sldId id="336" r:id="rId48"/>
    <p:sldId id="337" r:id="rId49"/>
    <p:sldId id="338" r:id="rId50"/>
    <p:sldId id="339" r:id="rId51"/>
    <p:sldId id="340" r:id="rId52"/>
    <p:sldId id="341" r:id="rId53"/>
    <p:sldId id="342" r:id="rId54"/>
    <p:sldId id="284" r:id="rId55"/>
    <p:sldId id="343" r:id="rId56"/>
    <p:sldId id="345" r:id="rId57"/>
    <p:sldId id="346" r:id="rId58"/>
    <p:sldId id="347" r:id="rId59"/>
    <p:sldId id="350" r:id="rId60"/>
    <p:sldId id="348" r:id="rId61"/>
    <p:sldId id="351" r:id="rId62"/>
    <p:sldId id="349" r:id="rId63"/>
    <p:sldId id="312" r:id="rId64"/>
    <p:sldId id="353" r:id="rId65"/>
    <p:sldId id="354" r:id="rId66"/>
    <p:sldId id="355" r:id="rId67"/>
    <p:sldId id="356" r:id="rId68"/>
    <p:sldId id="357" r:id="rId69"/>
    <p:sldId id="358" r:id="rId70"/>
    <p:sldId id="359" r:id="rId71"/>
    <p:sldId id="361" r:id="rId72"/>
    <p:sldId id="362" r:id="rId73"/>
    <p:sldId id="363" r:id="rId74"/>
    <p:sldId id="364" r:id="rId75"/>
    <p:sldId id="365" r:id="rId76"/>
    <p:sldId id="366" r:id="rId77"/>
    <p:sldId id="367" r:id="rId78"/>
    <p:sldId id="368" r:id="rId79"/>
    <p:sldId id="369" r:id="rId80"/>
    <p:sldId id="370" r:id="rId81"/>
    <p:sldId id="378" r:id="rId82"/>
    <p:sldId id="379" r:id="rId83"/>
    <p:sldId id="380" r:id="rId84"/>
    <p:sldId id="381" r:id="rId85"/>
    <p:sldId id="382" r:id="rId86"/>
    <p:sldId id="371" r:id="rId87"/>
    <p:sldId id="383" r:id="rId88"/>
    <p:sldId id="377" r:id="rId89"/>
    <p:sldId id="372" r:id="rId90"/>
    <p:sldId id="373" r:id="rId91"/>
    <p:sldId id="374" r:id="rId92"/>
    <p:sldId id="375" r:id="rId93"/>
    <p:sldId id="37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22C40-0F6A-47D9-975C-14C0A52D9AA5}" type="datetimeFigureOut">
              <a:rPr lang="en-IN" smtClean="0"/>
              <a:pPr/>
              <a:t>27-11-2018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D9508-D82E-44F7-8BBF-7D664A0FBA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DBA85-EEB2-4C96-9815-5D7D14247B48}" type="slidenum">
              <a:rPr lang="en-GB"/>
              <a:pPr/>
              <a:t>2</a:t>
            </a:fld>
            <a:endParaRPr lang="en-GB"/>
          </a:p>
        </p:txBody>
      </p:sp>
      <p:sp>
        <p:nvSpPr>
          <p:cNvPr id="530434" name="Rectangle 2"/>
          <p:cNvSpPr>
            <a:spLocks noGrp="1" noRot="1" noChangeAspect="1" noChangeArrowheads="1" noTextEdit="1"/>
          </p:cNvSpPr>
          <p:nvPr>
            <p:ph type="sldImg"/>
          </p:nvPr>
        </p:nvSpPr>
        <p:spPr>
          <a:xfrm>
            <a:off x="1143000" y="685800"/>
            <a:ext cx="4572000" cy="3429000"/>
          </a:xfrm>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66F380-B167-4933-A97C-7947D26C7FA8}" type="slidenum">
              <a:rPr lang="en-GB"/>
              <a:pPr/>
              <a:t>21</a:t>
            </a:fld>
            <a:endParaRPr lang="en-GB"/>
          </a:p>
        </p:txBody>
      </p:sp>
      <p:sp>
        <p:nvSpPr>
          <p:cNvPr id="727042" name="Rectangle 2"/>
          <p:cNvSpPr>
            <a:spLocks noGrp="1" noRot="1" noChangeAspect="1" noChangeArrowheads="1" noTextEdit="1"/>
          </p:cNvSpPr>
          <p:nvPr>
            <p:ph type="sldImg"/>
          </p:nvPr>
        </p:nvSpPr>
        <p:spPr>
          <a:xfrm>
            <a:off x="1143000" y="685800"/>
            <a:ext cx="4572000" cy="3429000"/>
          </a:xfrm>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ACF6B-7554-4B34-9FD7-56EC2F110270}" type="slidenum">
              <a:rPr lang="en-GB"/>
              <a:pPr/>
              <a:t>24</a:t>
            </a:fld>
            <a:endParaRPr lang="en-GB"/>
          </a:p>
        </p:txBody>
      </p:sp>
      <p:sp>
        <p:nvSpPr>
          <p:cNvPr id="729090" name="Rectangle 2"/>
          <p:cNvSpPr>
            <a:spLocks noGrp="1" noRot="1" noChangeAspect="1" noChangeArrowheads="1" noTextEdit="1"/>
          </p:cNvSpPr>
          <p:nvPr>
            <p:ph type="sldImg"/>
          </p:nvPr>
        </p:nvSpPr>
        <p:spPr>
          <a:xfrm>
            <a:off x="1143000" y="685800"/>
            <a:ext cx="4572000" cy="3429000"/>
          </a:xfrm>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FA8CF-AC92-4B73-BBEA-A2DC45039A5C}" type="slidenum">
              <a:rPr lang="en-GB"/>
              <a:pPr/>
              <a:t>25</a:t>
            </a:fld>
            <a:endParaRPr lang="en-GB"/>
          </a:p>
        </p:txBody>
      </p:sp>
      <p:sp>
        <p:nvSpPr>
          <p:cNvPr id="731138" name="Rectangle 2"/>
          <p:cNvSpPr>
            <a:spLocks noGrp="1" noRot="1" noChangeAspect="1" noChangeArrowheads="1" noTextEdit="1"/>
          </p:cNvSpPr>
          <p:nvPr>
            <p:ph type="sldImg"/>
          </p:nvPr>
        </p:nvSpPr>
        <p:spPr>
          <a:xfrm>
            <a:off x="1143000" y="685800"/>
            <a:ext cx="4572000" cy="3429000"/>
          </a:xfrm>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202AB-6320-4C23-8671-099ACE71BC81}" type="slidenum">
              <a:rPr lang="en-GB"/>
              <a:pPr/>
              <a:t>26</a:t>
            </a:fld>
            <a:endParaRPr lang="en-GB"/>
          </a:p>
        </p:txBody>
      </p:sp>
      <p:sp>
        <p:nvSpPr>
          <p:cNvPr id="739330" name="Rectangle 2"/>
          <p:cNvSpPr>
            <a:spLocks noGrp="1" noRot="1" noChangeAspect="1" noChangeArrowheads="1" noTextEdit="1"/>
          </p:cNvSpPr>
          <p:nvPr>
            <p:ph type="sldImg"/>
          </p:nvPr>
        </p:nvSpPr>
        <p:spPr>
          <a:xfrm>
            <a:off x="1143000" y="685800"/>
            <a:ext cx="4572000" cy="3429000"/>
          </a:xfrm>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431C6-78DA-468A-9380-22F5BB6B62CE}" type="slidenum">
              <a:rPr lang="en-GB"/>
              <a:pPr/>
              <a:t>27</a:t>
            </a:fld>
            <a:endParaRPr lang="en-GB"/>
          </a:p>
        </p:txBody>
      </p:sp>
      <p:sp>
        <p:nvSpPr>
          <p:cNvPr id="735234" name="Rectangle 2"/>
          <p:cNvSpPr>
            <a:spLocks noGrp="1" noRot="1" noChangeAspect="1" noChangeArrowheads="1" noTextEdit="1"/>
          </p:cNvSpPr>
          <p:nvPr>
            <p:ph type="sldImg"/>
          </p:nvPr>
        </p:nvSpPr>
        <p:spPr>
          <a:xfrm>
            <a:off x="1143000" y="685800"/>
            <a:ext cx="4572000" cy="3429000"/>
          </a:xfrm>
          <a:ln/>
        </p:spPr>
      </p:sp>
      <p:sp>
        <p:nvSpPr>
          <p:cNvPr id="73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A6DED-06B3-4329-B745-098063E36C62}" type="slidenum">
              <a:rPr lang="en-GB"/>
              <a:pPr/>
              <a:t>28</a:t>
            </a:fld>
            <a:endParaRPr lang="en-GB"/>
          </a:p>
        </p:txBody>
      </p:sp>
      <p:sp>
        <p:nvSpPr>
          <p:cNvPr id="737282" name="Rectangle 2"/>
          <p:cNvSpPr>
            <a:spLocks noGrp="1" noRot="1" noChangeAspect="1" noChangeArrowheads="1" noTextEdit="1"/>
          </p:cNvSpPr>
          <p:nvPr>
            <p:ph type="sldImg"/>
          </p:nvPr>
        </p:nvSpPr>
        <p:spPr>
          <a:xfrm>
            <a:off x="1143000" y="685800"/>
            <a:ext cx="4572000" cy="3429000"/>
          </a:xfrm>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7A0A2-4912-4E8B-8234-B807F465C1F6}" type="slidenum">
              <a:rPr lang="en-GB"/>
              <a:pPr/>
              <a:t>31</a:t>
            </a:fld>
            <a:endParaRPr lang="en-GB"/>
          </a:p>
        </p:txBody>
      </p:sp>
      <p:sp>
        <p:nvSpPr>
          <p:cNvPr id="714754" name="Rectangle 2"/>
          <p:cNvSpPr>
            <a:spLocks noGrp="1" noRot="1" noChangeAspect="1" noChangeArrowheads="1" noTextEdit="1"/>
          </p:cNvSpPr>
          <p:nvPr>
            <p:ph type="sldImg"/>
          </p:nvPr>
        </p:nvSpPr>
        <p:spPr>
          <a:xfrm>
            <a:off x="1143000" y="685800"/>
            <a:ext cx="4572000" cy="3429000"/>
          </a:xfrm>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0992A-F2E7-46FC-A957-026051C2AEBE}" type="slidenum">
              <a:rPr lang="en-GB"/>
              <a:pPr/>
              <a:t>32</a:t>
            </a:fld>
            <a:endParaRPr lang="en-GB"/>
          </a:p>
        </p:txBody>
      </p:sp>
      <p:sp>
        <p:nvSpPr>
          <p:cNvPr id="716802" name="Rectangle 2"/>
          <p:cNvSpPr>
            <a:spLocks noGrp="1" noRot="1" noChangeAspect="1" noChangeArrowheads="1" noTextEdit="1"/>
          </p:cNvSpPr>
          <p:nvPr>
            <p:ph type="sldImg"/>
          </p:nvPr>
        </p:nvSpPr>
        <p:spPr>
          <a:xfrm>
            <a:off x="1143000" y="685800"/>
            <a:ext cx="4572000" cy="3429000"/>
          </a:xfrm>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E6B9B-2096-4191-9749-E7C93A5FE2B7}" type="slidenum">
              <a:rPr lang="en-GB"/>
              <a:pPr/>
              <a:t>33</a:t>
            </a:fld>
            <a:endParaRPr lang="en-GB"/>
          </a:p>
        </p:txBody>
      </p:sp>
      <p:sp>
        <p:nvSpPr>
          <p:cNvPr id="718850" name="Rectangle 2"/>
          <p:cNvSpPr>
            <a:spLocks noGrp="1" noRot="1" noChangeAspect="1" noChangeArrowheads="1" noTextEdit="1"/>
          </p:cNvSpPr>
          <p:nvPr>
            <p:ph type="sldImg"/>
          </p:nvPr>
        </p:nvSpPr>
        <p:spPr>
          <a:xfrm>
            <a:off x="1143000" y="685800"/>
            <a:ext cx="4572000" cy="3429000"/>
          </a:xfrm>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4B632-8261-4A13-BDCD-6CCCA5C4CAA7}" type="slidenum">
              <a:rPr lang="en-GB"/>
              <a:pPr/>
              <a:t>34</a:t>
            </a:fld>
            <a:endParaRPr lang="en-GB"/>
          </a:p>
        </p:txBody>
      </p:sp>
      <p:sp>
        <p:nvSpPr>
          <p:cNvPr id="741378" name="Rectangle 2"/>
          <p:cNvSpPr>
            <a:spLocks noGrp="1" noRot="1" noChangeAspect="1" noChangeArrowheads="1" noTextEdit="1"/>
          </p:cNvSpPr>
          <p:nvPr>
            <p:ph type="sldImg"/>
          </p:nvPr>
        </p:nvSpPr>
        <p:spPr>
          <a:xfrm>
            <a:off x="1143000" y="685800"/>
            <a:ext cx="4572000" cy="3429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9DC75-7B1B-4B27-8FBA-6E9772CD5930}" type="slidenum">
              <a:rPr lang="en-GB"/>
              <a:pPr/>
              <a:t>3</a:t>
            </a:fld>
            <a:endParaRPr lang="en-GB"/>
          </a:p>
        </p:txBody>
      </p:sp>
      <p:sp>
        <p:nvSpPr>
          <p:cNvPr id="532482" name="Rectangle 2"/>
          <p:cNvSpPr>
            <a:spLocks noGrp="1" noRot="1" noChangeAspect="1" noChangeArrowheads="1" noTextEdit="1"/>
          </p:cNvSpPr>
          <p:nvPr>
            <p:ph type="sldImg"/>
          </p:nvPr>
        </p:nvSpPr>
        <p:spPr>
          <a:xfrm>
            <a:off x="1143000" y="685800"/>
            <a:ext cx="4572000" cy="3429000"/>
          </a:xfrm>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A4A66-140C-42A6-A34D-C36394382474}" type="slidenum">
              <a:rPr lang="en-GB"/>
              <a:pPr/>
              <a:t>35</a:t>
            </a:fld>
            <a:endParaRPr lang="en-GB"/>
          </a:p>
        </p:txBody>
      </p:sp>
      <p:sp>
        <p:nvSpPr>
          <p:cNvPr id="743426" name="Rectangle 2"/>
          <p:cNvSpPr>
            <a:spLocks noGrp="1" noRot="1" noChangeAspect="1" noChangeArrowheads="1" noTextEdit="1"/>
          </p:cNvSpPr>
          <p:nvPr>
            <p:ph type="sldImg"/>
          </p:nvPr>
        </p:nvSpPr>
        <p:spPr>
          <a:xfrm>
            <a:off x="1143000" y="685800"/>
            <a:ext cx="4572000" cy="3429000"/>
          </a:xfrm>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A708E-B709-4CDB-8BE4-9D5B91A69612}" type="slidenum">
              <a:rPr lang="en-GB"/>
              <a:pPr/>
              <a:t>36</a:t>
            </a:fld>
            <a:endParaRPr lang="en-GB"/>
          </a:p>
        </p:txBody>
      </p:sp>
      <p:sp>
        <p:nvSpPr>
          <p:cNvPr id="745474" name="Rectangle 2"/>
          <p:cNvSpPr>
            <a:spLocks noGrp="1" noRot="1" noChangeAspect="1" noChangeArrowheads="1" noTextEdit="1"/>
          </p:cNvSpPr>
          <p:nvPr>
            <p:ph type="sldImg"/>
          </p:nvPr>
        </p:nvSpPr>
        <p:spPr>
          <a:xfrm>
            <a:off x="1143000" y="685800"/>
            <a:ext cx="4572000" cy="3429000"/>
          </a:xfrm>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A5DCD-1315-4026-93DA-9F5F6E6405DB}" type="slidenum">
              <a:rPr lang="en-GB"/>
              <a:pPr/>
              <a:t>37</a:t>
            </a:fld>
            <a:endParaRPr lang="en-GB"/>
          </a:p>
        </p:txBody>
      </p:sp>
      <p:sp>
        <p:nvSpPr>
          <p:cNvPr id="747522" name="Rectangle 2"/>
          <p:cNvSpPr>
            <a:spLocks noGrp="1" noRot="1" noChangeAspect="1" noChangeArrowheads="1" noTextEdit="1"/>
          </p:cNvSpPr>
          <p:nvPr>
            <p:ph type="sldImg"/>
          </p:nvPr>
        </p:nvSpPr>
        <p:spPr>
          <a:xfrm>
            <a:off x="1143000" y="685800"/>
            <a:ext cx="4572000" cy="3429000"/>
          </a:xfrm>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112AA-EE53-4CF7-AEC6-D3716C690AA4}" type="slidenum">
              <a:rPr lang="en-GB"/>
              <a:pPr/>
              <a:t>38</a:t>
            </a:fld>
            <a:endParaRPr lang="en-GB"/>
          </a:p>
        </p:txBody>
      </p:sp>
      <p:sp>
        <p:nvSpPr>
          <p:cNvPr id="749570" name="Rectangle 2"/>
          <p:cNvSpPr>
            <a:spLocks noGrp="1" noRot="1" noChangeAspect="1" noChangeArrowheads="1" noTextEdit="1"/>
          </p:cNvSpPr>
          <p:nvPr>
            <p:ph type="sldImg"/>
          </p:nvPr>
        </p:nvSpPr>
        <p:spPr>
          <a:xfrm>
            <a:off x="1143000" y="685800"/>
            <a:ext cx="4572000" cy="3429000"/>
          </a:xfrm>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556AE-AA71-4A11-8DD0-7AFC8931382C}" type="slidenum">
              <a:rPr lang="en-GB"/>
              <a:pPr/>
              <a:t>39</a:t>
            </a:fld>
            <a:endParaRPr lang="en-GB"/>
          </a:p>
        </p:txBody>
      </p:sp>
      <p:sp>
        <p:nvSpPr>
          <p:cNvPr id="751618" name="Rectangle 2"/>
          <p:cNvSpPr>
            <a:spLocks noGrp="1" noRot="1" noChangeAspect="1" noChangeArrowheads="1" noTextEdit="1"/>
          </p:cNvSpPr>
          <p:nvPr>
            <p:ph type="sldImg"/>
          </p:nvPr>
        </p:nvSpPr>
        <p:spPr>
          <a:xfrm>
            <a:off x="1143000" y="685800"/>
            <a:ext cx="4572000" cy="3429000"/>
          </a:xfrm>
          <a:ln/>
        </p:spPr>
      </p:sp>
      <p:sp>
        <p:nvSpPr>
          <p:cNvPr id="75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0772E-9307-48EB-B9D2-5BF4335F2451}" type="slidenum">
              <a:rPr lang="en-GB"/>
              <a:pPr/>
              <a:t>40</a:t>
            </a:fld>
            <a:endParaRPr lang="en-GB"/>
          </a:p>
        </p:txBody>
      </p:sp>
      <p:sp>
        <p:nvSpPr>
          <p:cNvPr id="755714" name="Rectangle 2"/>
          <p:cNvSpPr>
            <a:spLocks noGrp="1" noRot="1" noChangeAspect="1" noChangeArrowheads="1" noTextEdit="1"/>
          </p:cNvSpPr>
          <p:nvPr>
            <p:ph type="sldImg"/>
          </p:nvPr>
        </p:nvSpPr>
        <p:spPr>
          <a:xfrm>
            <a:off x="1143000" y="685800"/>
            <a:ext cx="4572000" cy="3429000"/>
          </a:xfrm>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17491-DAB2-4327-B84F-F7C30E2FCB9E}" type="slidenum">
              <a:rPr lang="en-GB"/>
              <a:pPr/>
              <a:t>41</a:t>
            </a:fld>
            <a:endParaRPr lang="en-GB"/>
          </a:p>
        </p:txBody>
      </p:sp>
      <p:sp>
        <p:nvSpPr>
          <p:cNvPr id="753666" name="Rectangle 2"/>
          <p:cNvSpPr>
            <a:spLocks noGrp="1" noRot="1" noChangeAspect="1" noChangeArrowheads="1" noTextEdit="1"/>
          </p:cNvSpPr>
          <p:nvPr>
            <p:ph type="sldImg"/>
          </p:nvPr>
        </p:nvSpPr>
        <p:spPr>
          <a:xfrm>
            <a:off x="1143000" y="685800"/>
            <a:ext cx="4572000" cy="3429000"/>
          </a:xfrm>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F74FD-D5C3-414E-902C-A6E53665B7E0}" type="slidenum">
              <a:rPr lang="en-GB"/>
              <a:pPr/>
              <a:t>54</a:t>
            </a:fld>
            <a:endParaRPr lang="en-GB"/>
          </a:p>
        </p:txBody>
      </p:sp>
      <p:sp>
        <p:nvSpPr>
          <p:cNvPr id="764930" name="Rectangle 2"/>
          <p:cNvSpPr>
            <a:spLocks noGrp="1" noRot="1" noChangeAspect="1" noChangeArrowheads="1" noTextEdit="1"/>
          </p:cNvSpPr>
          <p:nvPr>
            <p:ph type="sldImg"/>
          </p:nvPr>
        </p:nvSpPr>
        <p:spPr>
          <a:xfrm>
            <a:off x="1143000" y="685800"/>
            <a:ext cx="4572000" cy="3429000"/>
          </a:xfrm>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BF834-47B1-4059-A453-8774CA0FA6D0}" type="slidenum">
              <a:rPr lang="en-GB"/>
              <a:pPr/>
              <a:t>63</a:t>
            </a:fld>
            <a:endParaRPr lang="en-GB"/>
          </a:p>
        </p:txBody>
      </p:sp>
      <p:sp>
        <p:nvSpPr>
          <p:cNvPr id="856066" name="Rectangle 2"/>
          <p:cNvSpPr>
            <a:spLocks noGrp="1" noRot="1" noChangeAspect="1" noChangeArrowheads="1" noTextEdit="1"/>
          </p:cNvSpPr>
          <p:nvPr>
            <p:ph type="sldImg"/>
          </p:nvPr>
        </p:nvSpPr>
        <p:spPr>
          <a:xfrm>
            <a:off x="1143000" y="685800"/>
            <a:ext cx="4572000" cy="3429000"/>
          </a:xfrm>
          <a:ln/>
        </p:spPr>
      </p:sp>
      <p:sp>
        <p:nvSpPr>
          <p:cNvPr id="85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4EBB0-4200-47A3-9A23-6009E6044668}" type="slidenum">
              <a:rPr lang="en-GB"/>
              <a:pPr/>
              <a:t>13</a:t>
            </a:fld>
            <a:endParaRPr lang="en-GB"/>
          </a:p>
        </p:txBody>
      </p:sp>
      <p:sp>
        <p:nvSpPr>
          <p:cNvPr id="689154" name="Rectangle 2"/>
          <p:cNvSpPr>
            <a:spLocks noGrp="1" noRot="1" noChangeAspect="1" noChangeArrowheads="1" noTextEdit="1"/>
          </p:cNvSpPr>
          <p:nvPr>
            <p:ph type="sldImg"/>
          </p:nvPr>
        </p:nvSpPr>
        <p:spPr>
          <a:xfrm>
            <a:off x="1143000" y="685800"/>
            <a:ext cx="4572000" cy="3429000"/>
          </a:xfrm>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1EEB2-3359-49B5-927B-0105405139B5}" type="slidenum">
              <a:rPr lang="en-US"/>
              <a:pPr/>
              <a:t>88</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534A3-7CE8-4FA5-AD42-501934072EF4}" type="slidenum">
              <a:rPr lang="en-GB"/>
              <a:pPr/>
              <a:t>14</a:t>
            </a:fld>
            <a:endParaRPr lang="en-GB"/>
          </a:p>
        </p:txBody>
      </p:sp>
      <p:sp>
        <p:nvSpPr>
          <p:cNvPr id="691202" name="Rectangle 2"/>
          <p:cNvSpPr>
            <a:spLocks noGrp="1" noRot="1" noChangeAspect="1" noChangeArrowheads="1" noTextEdit="1"/>
          </p:cNvSpPr>
          <p:nvPr>
            <p:ph type="sldImg"/>
          </p:nvPr>
        </p:nvSpPr>
        <p:spPr>
          <a:xfrm>
            <a:off x="1143000" y="685800"/>
            <a:ext cx="4572000" cy="3429000"/>
          </a:xfrm>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5A55F-38C2-43D3-9B09-97FE5061F248}" type="slidenum">
              <a:rPr lang="en-GB"/>
              <a:pPr/>
              <a:t>16</a:t>
            </a:fld>
            <a:endParaRPr lang="en-GB"/>
          </a:p>
        </p:txBody>
      </p:sp>
      <p:sp>
        <p:nvSpPr>
          <p:cNvPr id="693250" name="Rectangle 2"/>
          <p:cNvSpPr>
            <a:spLocks noGrp="1" noRot="1" noChangeAspect="1" noChangeArrowheads="1" noTextEdit="1"/>
          </p:cNvSpPr>
          <p:nvPr>
            <p:ph type="sldImg"/>
          </p:nvPr>
        </p:nvSpPr>
        <p:spPr>
          <a:xfrm>
            <a:off x="1143000" y="685800"/>
            <a:ext cx="4572000" cy="3429000"/>
          </a:xfrm>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395C75-6FC9-4024-97CF-870E132C7798}" type="slidenum">
              <a:rPr lang="en-GB"/>
              <a:pPr/>
              <a:t>17</a:t>
            </a:fld>
            <a:endParaRPr lang="en-GB"/>
          </a:p>
        </p:txBody>
      </p:sp>
      <p:sp>
        <p:nvSpPr>
          <p:cNvPr id="699394" name="Rectangle 2"/>
          <p:cNvSpPr>
            <a:spLocks noGrp="1" noRot="1" noChangeAspect="1" noChangeArrowheads="1" noTextEdit="1"/>
          </p:cNvSpPr>
          <p:nvPr>
            <p:ph type="sldImg"/>
          </p:nvPr>
        </p:nvSpPr>
        <p:spPr>
          <a:xfrm>
            <a:off x="1143000" y="685800"/>
            <a:ext cx="4572000" cy="3429000"/>
          </a:xfrm>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F6A73-1A88-45B1-8F2E-C0372A12B222}" type="slidenum">
              <a:rPr lang="en-GB"/>
              <a:pPr/>
              <a:t>18</a:t>
            </a:fld>
            <a:endParaRPr lang="en-GB"/>
          </a:p>
        </p:txBody>
      </p:sp>
      <p:sp>
        <p:nvSpPr>
          <p:cNvPr id="702466" name="Rectangle 2"/>
          <p:cNvSpPr>
            <a:spLocks noGrp="1" noRot="1" noChangeAspect="1" noChangeArrowheads="1" noTextEdit="1"/>
          </p:cNvSpPr>
          <p:nvPr>
            <p:ph type="sldImg"/>
          </p:nvPr>
        </p:nvSpPr>
        <p:spPr>
          <a:xfrm>
            <a:off x="1143000" y="685800"/>
            <a:ext cx="4572000" cy="3429000"/>
          </a:xfrm>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626AF-0D1D-4B53-9415-5D220F95F61E}" type="slidenum">
              <a:rPr lang="en-GB"/>
              <a:pPr/>
              <a:t>19</a:t>
            </a:fld>
            <a:endParaRPr lang="en-GB"/>
          </a:p>
        </p:txBody>
      </p:sp>
      <p:sp>
        <p:nvSpPr>
          <p:cNvPr id="704514" name="Rectangle 2"/>
          <p:cNvSpPr>
            <a:spLocks noGrp="1" noRot="1" noChangeAspect="1" noChangeArrowheads="1" noTextEdit="1"/>
          </p:cNvSpPr>
          <p:nvPr>
            <p:ph type="sldImg"/>
          </p:nvPr>
        </p:nvSpPr>
        <p:spPr>
          <a:xfrm>
            <a:off x="1143000" y="685800"/>
            <a:ext cx="4572000" cy="3429000"/>
          </a:xfrm>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56667-8644-47A0-A7BF-59808EC28EE8}" type="slidenum">
              <a:rPr lang="en-GB"/>
              <a:pPr/>
              <a:t>20</a:t>
            </a:fld>
            <a:endParaRPr lang="en-GB"/>
          </a:p>
        </p:txBody>
      </p:sp>
      <p:sp>
        <p:nvSpPr>
          <p:cNvPr id="706562" name="Rectangle 2"/>
          <p:cNvSpPr>
            <a:spLocks noGrp="1" noRot="1" noChangeAspect="1" noChangeArrowheads="1" noTextEdit="1"/>
          </p:cNvSpPr>
          <p:nvPr>
            <p:ph type="sldImg"/>
          </p:nvPr>
        </p:nvSpPr>
        <p:spPr>
          <a:xfrm>
            <a:off x="1143000" y="685800"/>
            <a:ext cx="4572000" cy="3429000"/>
          </a:xfrm>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687BB6-9A42-4839-B571-C929D464418A}" type="datetime1">
              <a:rPr lang="en-IN" smtClean="0"/>
              <a:pPr/>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20526F-42B8-4C62-8634-87966DCAA659}" type="datetime1">
              <a:rPr lang="en-IN" smtClean="0"/>
              <a:pPr/>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E1C3CF-E7DD-4851-8933-6E647CDABA8E}" type="datetime1">
              <a:rPr lang="en-IN" smtClean="0"/>
              <a:pPr/>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95288" y="1412875"/>
            <a:ext cx="83058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95288" y="3813175"/>
            <a:ext cx="83058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a:xfrm>
            <a:off x="1233488" y="6486525"/>
            <a:ext cx="6180137" cy="371475"/>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F87062-49CD-4540-A590-5C63B969106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06F245-3A53-4973-875A-FE53FEB955EB}" type="datetime1">
              <a:rPr lang="en-IN" smtClean="0"/>
              <a:pPr/>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976BE-102E-4849-840F-6A9AC49E3844}" type="datetime1">
              <a:rPr lang="en-IN" smtClean="0"/>
              <a:pPr/>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999640-AD0F-415E-887E-3DDEDDBC4B67}" type="datetime1">
              <a:rPr lang="en-IN" smtClean="0"/>
              <a:pPr/>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C8374B-AF78-4F61-929E-9D29C51D3EB9}" type="datetime1">
              <a:rPr lang="en-IN" smtClean="0"/>
              <a:pPr/>
              <a:t>27-11-2018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96EC0B-8ED6-43F3-BC72-6F6552B925F7}" type="datetime1">
              <a:rPr lang="en-IN" smtClean="0"/>
              <a:pPr/>
              <a:t>27-11-2018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21348-3938-4D12-BB3B-22CFA121E7CF}" type="datetime1">
              <a:rPr lang="en-IN" smtClean="0"/>
              <a:pPr/>
              <a:t>27-11-2018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685BA-24E9-4C43-8FAF-5181BEDC908A}" type="datetime1">
              <a:rPr lang="en-IN" smtClean="0"/>
              <a:pPr/>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B5BC7-61D4-4211-9322-46D4CA3AA76D}" type="datetime1">
              <a:rPr lang="en-IN" smtClean="0"/>
              <a:pPr/>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5C454-739A-4A6E-BA24-2B030870014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2DDE1-4F16-475E-83D0-D4017DA60D8E}" type="datetime1">
              <a:rPr lang="en-IN" smtClean="0"/>
              <a:pPr/>
              <a:t>27-11-2018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C454-739A-4A6E-BA24-2B03087001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LINK LAYER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7500" y="52388"/>
            <a:ext cx="8637588" cy="1431925"/>
          </a:xfrm>
        </p:spPr>
        <p:txBody>
          <a:bodyPr>
            <a:normAutofit fontScale="90000"/>
          </a:bodyPr>
          <a:lstStyle/>
          <a:p>
            <a:r>
              <a:rPr lang="en-US" dirty="0" smtClean="0"/>
              <a:t>Acknowledged Connection-oriented Service</a:t>
            </a:r>
            <a:endParaRPr lang="en-US" dirty="0"/>
          </a:p>
        </p:txBody>
      </p:sp>
      <p:sp>
        <p:nvSpPr>
          <p:cNvPr id="6147" name="Rectangle 3"/>
          <p:cNvSpPr>
            <a:spLocks noGrp="1" noChangeArrowheads="1"/>
          </p:cNvSpPr>
          <p:nvPr>
            <p:ph type="body" idx="1"/>
          </p:nvPr>
        </p:nvSpPr>
        <p:spPr/>
        <p:txBody>
          <a:bodyPr/>
          <a:lstStyle/>
          <a:p>
            <a:r>
              <a:rPr lang="en-US" dirty="0"/>
              <a:t>Most </a:t>
            </a:r>
            <a:r>
              <a:rPr lang="en-US" dirty="0" smtClean="0"/>
              <a:t>reliable </a:t>
            </a:r>
            <a:endParaRPr lang="en-US" dirty="0"/>
          </a:p>
          <a:p>
            <a:r>
              <a:rPr lang="en-US" dirty="0"/>
              <a:t>Guaranteed service – </a:t>
            </a:r>
          </a:p>
          <a:p>
            <a:pPr lvl="1"/>
            <a:r>
              <a:rPr lang="en-US" dirty="0"/>
              <a:t>Each frame sent is indeed received</a:t>
            </a:r>
          </a:p>
          <a:p>
            <a:pPr lvl="1"/>
            <a:r>
              <a:rPr lang="en-US" dirty="0"/>
              <a:t>Each frame is received exactly once</a:t>
            </a:r>
          </a:p>
          <a:p>
            <a:pPr lvl="1"/>
            <a:r>
              <a:rPr lang="en-US" dirty="0"/>
              <a:t>Frames are received in order</a:t>
            </a:r>
          </a:p>
          <a:p>
            <a:r>
              <a:rPr lang="en-US" dirty="0"/>
              <a:t>Special care has to be taken to ensure this in connectionless services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03"/>
          <p:cNvPicPr>
            <a:picLocks noChangeAspect="1" noChangeArrowheads="1"/>
          </p:cNvPicPr>
          <p:nvPr/>
        </p:nvPicPr>
        <p:blipFill>
          <a:blip r:embed="rId2" cstate="print"/>
          <a:srcRect/>
          <a:stretch>
            <a:fillRect/>
          </a:stretch>
        </p:blipFill>
        <p:spPr bwMode="auto">
          <a:xfrm>
            <a:off x="304800" y="1600201"/>
            <a:ext cx="8458200" cy="4344988"/>
          </a:xfrm>
          <a:prstGeom prst="rect">
            <a:avLst/>
          </a:prstGeom>
          <a:noFill/>
          <a:ln w="9525">
            <a:noFill/>
            <a:miter lim="800000"/>
            <a:headEnd/>
            <a:tailEnd/>
          </a:ln>
        </p:spPr>
      </p:pic>
      <p:sp>
        <p:nvSpPr>
          <p:cNvPr id="2" name="Title 1"/>
          <p:cNvSpPr>
            <a:spLocks noGrp="1"/>
          </p:cNvSpPr>
          <p:nvPr>
            <p:ph type="title"/>
          </p:nvPr>
        </p:nvSpPr>
        <p:spPr>
          <a:xfrm>
            <a:off x="457200" y="274638"/>
            <a:ext cx="7467600" cy="792162"/>
          </a:xfrm>
        </p:spPr>
        <p:txBody>
          <a:bodyPr>
            <a:normAutofit fontScale="90000"/>
          </a:bodyPr>
          <a:lstStyle/>
          <a:p>
            <a:r>
              <a:rPr lang="en-US" b="1" dirty="0" smtClean="0">
                <a:solidFill>
                  <a:srgbClr val="002060"/>
                </a:solidFill>
              </a:rPr>
              <a:t>Placement of Data Link Protocol</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0"/>
            <a:ext cx="7772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smtClean="0"/>
              <a:t>Multiple Access</a:t>
            </a:r>
          </a:p>
        </p:txBody>
      </p:sp>
      <p:sp>
        <p:nvSpPr>
          <p:cNvPr id="6147" name="Rectangle 3"/>
          <p:cNvSpPr>
            <a:spLocks noGrp="1" noChangeArrowheads="1"/>
          </p:cNvSpPr>
          <p:nvPr>
            <p:ph type="body" idx="1"/>
          </p:nvPr>
        </p:nvSpPr>
        <p:spPr bwMode="auto">
          <a:xfrm>
            <a:off x="285720" y="914400"/>
            <a:ext cx="8643998" cy="5800748"/>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spcBef>
                <a:spcPct val="50000"/>
              </a:spcBef>
              <a:buClrTx/>
              <a:buSzTx/>
              <a:buFont typeface="Wingdings" pitchFamily="2" charset="2"/>
              <a:buChar char="§"/>
            </a:pPr>
            <a:r>
              <a:rPr lang="en-US" sz="2200" b="1" dirty="0" smtClean="0">
                <a:cs typeface="Times New Roman" pitchFamily="18" charset="0"/>
              </a:rPr>
              <a:t>Problem</a:t>
            </a:r>
            <a:r>
              <a:rPr lang="en-US" sz="2200" dirty="0" smtClean="0">
                <a:cs typeface="Times New Roman" pitchFamily="18" charset="0"/>
              </a:rPr>
              <a:t>: When two or more nodes transmit at the same time, their frames </a:t>
            </a:r>
            <a:r>
              <a:rPr lang="en-US" sz="2200" u="sng" dirty="0" smtClean="0">
                <a:cs typeface="Times New Roman" pitchFamily="18" charset="0"/>
              </a:rPr>
              <a:t>will collide</a:t>
            </a:r>
            <a:r>
              <a:rPr lang="en-US" sz="2200" dirty="0" smtClean="0">
                <a:cs typeface="Times New Roman" pitchFamily="18" charset="0"/>
              </a:rPr>
              <a:t> and the link bandwidth is</a:t>
            </a:r>
            <a:r>
              <a:rPr lang="en-US" sz="2200" b="1" dirty="0" smtClean="0">
                <a:cs typeface="Times New Roman" pitchFamily="18" charset="0"/>
              </a:rPr>
              <a:t> wasted</a:t>
            </a:r>
            <a:r>
              <a:rPr lang="en-US" sz="2200" dirty="0" smtClean="0">
                <a:cs typeface="Times New Roman" pitchFamily="18" charset="0"/>
              </a:rPr>
              <a:t> during collision </a:t>
            </a:r>
          </a:p>
          <a:p>
            <a:pPr>
              <a:spcBef>
                <a:spcPct val="50000"/>
              </a:spcBef>
              <a:buFont typeface="Wingdings" pitchFamily="2" charset="2"/>
              <a:buChar char="§"/>
            </a:pPr>
            <a:r>
              <a:rPr lang="en-US" sz="2200" dirty="0" smtClean="0">
                <a:cs typeface="Times New Roman" pitchFamily="18" charset="0"/>
              </a:rPr>
              <a:t> How to coordinate the access of multiple sending/receiving nodes to the shared link</a:t>
            </a:r>
            <a:r>
              <a:rPr lang="en-US" sz="2200" b="1" dirty="0" smtClean="0">
                <a:cs typeface="Times New Roman" pitchFamily="18" charset="0"/>
              </a:rPr>
              <a:t>???</a:t>
            </a:r>
          </a:p>
          <a:p>
            <a:pPr eaLnBrk="1" hangingPunct="1"/>
            <a:r>
              <a:rPr lang="en-US" sz="2200" b="1" dirty="0" smtClean="0">
                <a:cs typeface="Times New Roman" pitchFamily="18" charset="0"/>
              </a:rPr>
              <a:t>Solution</a:t>
            </a:r>
            <a:r>
              <a:rPr lang="en-US" sz="2200" dirty="0" smtClean="0">
                <a:cs typeface="Times New Roman" pitchFamily="18" charset="0"/>
              </a:rPr>
              <a:t>: We need a </a:t>
            </a:r>
            <a:r>
              <a:rPr lang="en-US" sz="2200" b="1" dirty="0" smtClean="0">
                <a:cs typeface="Times New Roman" pitchFamily="18" charset="0"/>
              </a:rPr>
              <a:t>protocol</a:t>
            </a:r>
            <a:r>
              <a:rPr lang="en-US" sz="2200" dirty="0" smtClean="0">
                <a:cs typeface="Times New Roman" pitchFamily="18" charset="0"/>
              </a:rPr>
              <a:t> to coordinate the transmission of the active nodes</a:t>
            </a:r>
          </a:p>
          <a:p>
            <a:pPr eaLnBrk="1" hangingPunct="1"/>
            <a:r>
              <a:rPr lang="en-US" sz="2200" dirty="0" smtClean="0">
                <a:cs typeface="Times New Roman" pitchFamily="18" charset="0"/>
              </a:rPr>
              <a:t>These protocols are called </a:t>
            </a:r>
            <a:r>
              <a:rPr lang="en-US" sz="2200" b="1" dirty="0" smtClean="0">
                <a:cs typeface="Times New Roman" pitchFamily="18" charset="0"/>
              </a:rPr>
              <a:t>Medium or Multiple Access Control (MAC) Protocols</a:t>
            </a:r>
            <a:r>
              <a:rPr lang="en-US" sz="2200" dirty="0" smtClean="0">
                <a:cs typeface="Times New Roman" pitchFamily="18" charset="0"/>
              </a:rPr>
              <a:t> belong to a </a:t>
            </a:r>
            <a:r>
              <a:rPr lang="en-US" sz="2200" b="1" dirty="0" err="1" smtClean="0">
                <a:cs typeface="Times New Roman" pitchFamily="18" charset="0"/>
              </a:rPr>
              <a:t>sublayer</a:t>
            </a:r>
            <a:r>
              <a:rPr lang="en-US" sz="2200" dirty="0" smtClean="0">
                <a:cs typeface="Times New Roman" pitchFamily="18" charset="0"/>
              </a:rPr>
              <a:t> of the data link layer called </a:t>
            </a:r>
            <a:r>
              <a:rPr lang="en-US" sz="2200" b="1" dirty="0" smtClean="0">
                <a:cs typeface="Times New Roman" pitchFamily="18" charset="0"/>
              </a:rPr>
              <a:t>MAC</a:t>
            </a:r>
            <a:r>
              <a:rPr lang="en-US" sz="2200" dirty="0" smtClean="0">
                <a:cs typeface="Times New Roman" pitchFamily="18" charset="0"/>
              </a:rPr>
              <a:t> (Medium Access Control)</a:t>
            </a:r>
          </a:p>
          <a:p>
            <a:pPr eaLnBrk="1" hangingPunct="1"/>
            <a:r>
              <a:rPr lang="en-US" sz="2800" dirty="0" smtClean="0">
                <a:cs typeface="Times New Roman" pitchFamily="18" charset="0"/>
              </a:rPr>
              <a:t>What is expected from Multiple Access Protocols:</a:t>
            </a:r>
          </a:p>
          <a:p>
            <a:pPr lvl="1" eaLnBrk="1" hangingPunct="1"/>
            <a:r>
              <a:rPr lang="en-US" sz="2400" dirty="0" smtClean="0">
                <a:cs typeface="Times New Roman" pitchFamily="18" charset="0"/>
              </a:rPr>
              <a:t>Main task is to </a:t>
            </a:r>
            <a:r>
              <a:rPr lang="en-US" sz="2400" b="1" dirty="0" smtClean="0">
                <a:cs typeface="Times New Roman" pitchFamily="18" charset="0"/>
              </a:rPr>
              <a:t>minimize collisions </a:t>
            </a:r>
            <a:r>
              <a:rPr lang="en-US" sz="2400" dirty="0" smtClean="0">
                <a:cs typeface="Times New Roman" pitchFamily="18" charset="0"/>
              </a:rPr>
              <a:t>in order to </a:t>
            </a:r>
            <a:r>
              <a:rPr lang="en-US" sz="2400" b="1" dirty="0" smtClean="0">
                <a:cs typeface="Times New Roman" pitchFamily="18" charset="0"/>
              </a:rPr>
              <a:t>utilize the bandwidth</a:t>
            </a:r>
            <a:r>
              <a:rPr lang="en-US" sz="2400" dirty="0" smtClean="0">
                <a:cs typeface="Times New Roman" pitchFamily="18" charset="0"/>
              </a:rPr>
              <a:t> by: </a:t>
            </a:r>
          </a:p>
          <a:p>
            <a:pPr lvl="2" eaLnBrk="1" hangingPunct="1"/>
            <a:r>
              <a:rPr lang="en-US" sz="2000" dirty="0" smtClean="0">
                <a:cs typeface="Times New Roman" pitchFamily="18" charset="0"/>
              </a:rPr>
              <a:t>Determining </a:t>
            </a:r>
            <a:r>
              <a:rPr lang="en-US" sz="2000" b="1" dirty="0" smtClean="0">
                <a:cs typeface="Times New Roman" pitchFamily="18" charset="0"/>
              </a:rPr>
              <a:t>when </a:t>
            </a:r>
            <a:r>
              <a:rPr lang="en-US" sz="2000" dirty="0" smtClean="0">
                <a:cs typeface="Times New Roman" pitchFamily="18" charset="0"/>
              </a:rPr>
              <a:t> a station can use the link (medium)</a:t>
            </a:r>
          </a:p>
          <a:p>
            <a:pPr lvl="2" eaLnBrk="1" hangingPunct="1"/>
            <a:r>
              <a:rPr lang="en-US" sz="2000" b="1" dirty="0" smtClean="0">
                <a:cs typeface="Times New Roman" pitchFamily="18" charset="0"/>
              </a:rPr>
              <a:t>what </a:t>
            </a:r>
            <a:r>
              <a:rPr lang="en-US" sz="2000" dirty="0" smtClean="0">
                <a:cs typeface="Times New Roman" pitchFamily="18" charset="0"/>
              </a:rPr>
              <a:t>a station should do when the link is </a:t>
            </a:r>
            <a:r>
              <a:rPr lang="en-US" sz="2000" b="1" dirty="0" smtClean="0">
                <a:cs typeface="Times New Roman" pitchFamily="18" charset="0"/>
              </a:rPr>
              <a:t>busy</a:t>
            </a:r>
          </a:p>
          <a:p>
            <a:pPr lvl="2" eaLnBrk="1" hangingPunct="1"/>
            <a:r>
              <a:rPr lang="en-US" sz="2000" b="1" dirty="0" smtClean="0">
                <a:cs typeface="Times New Roman" pitchFamily="18" charset="0"/>
              </a:rPr>
              <a:t>what</a:t>
            </a:r>
            <a:r>
              <a:rPr lang="en-US" sz="2000" dirty="0" smtClean="0">
                <a:cs typeface="Times New Roman" pitchFamily="18" charset="0"/>
              </a:rPr>
              <a:t> the station should do when it is involved in </a:t>
            </a:r>
            <a:r>
              <a:rPr lang="en-US" sz="2000" b="1" dirty="0" smtClean="0">
                <a:cs typeface="Times New Roman" pitchFamily="18" charset="0"/>
              </a:rPr>
              <a:t>collision</a:t>
            </a:r>
            <a:r>
              <a:rPr lang="en-US" sz="2000" dirty="0" smtClean="0">
                <a:cs typeface="Times New Roman" pitchFamily="18" charset="0"/>
              </a:rPr>
              <a:t> </a:t>
            </a:r>
            <a:endParaRPr lang="en-US" dirty="0" smtClean="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p:cTn id="7" dur="1000" fill="hold"/>
                                        <p:tgtEl>
                                          <p:spTgt spid="61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1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4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1000"/>
                                        <p:tgtEl>
                                          <p:spTgt spid="6147">
                                            <p:txEl>
                                              <p:pRg st="0" end="0"/>
                                            </p:txEl>
                                          </p:spTgt>
                                        </p:tgtEl>
                                      </p:cBhvr>
                                    </p:animEffect>
                                    <p:set>
                                      <p:cBhvr>
                                        <p:cTn id="19" dur="1" fill="hold">
                                          <p:stCondLst>
                                            <p:cond delay="999"/>
                                          </p:stCondLst>
                                        </p:cTn>
                                        <p:tgtEl>
                                          <p:spTgt spid="6147">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6147">
                                            <p:txEl>
                                              <p:pRg st="1" end="1"/>
                                            </p:txEl>
                                          </p:spTgt>
                                        </p:tgtEl>
                                      </p:cBhvr>
                                    </p:animEffect>
                                    <p:set>
                                      <p:cBhvr>
                                        <p:cTn id="22" dur="1" fill="hold">
                                          <p:stCondLst>
                                            <p:cond delay="999"/>
                                          </p:stCondLst>
                                        </p:cTn>
                                        <p:tgtEl>
                                          <p:spTgt spid="6147">
                                            <p:txEl>
                                              <p:pRg st="1" end="1"/>
                                            </p:txEl>
                                          </p:spTgt>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6147">
                                            <p:txEl>
                                              <p:pRg st="2" end="2"/>
                                            </p:txEl>
                                          </p:spTgt>
                                        </p:tgtEl>
                                        <p:attrNameLst>
                                          <p:attrName>style.visibility</p:attrName>
                                        </p:attrNameLst>
                                      </p:cBhvr>
                                      <p:to>
                                        <p:strVal val="visible"/>
                                      </p:to>
                                    </p:set>
                                    <p:animEffect transition="in" filter="fade">
                                      <p:cBhvr>
                                        <p:cTn id="25" dur="1000"/>
                                        <p:tgtEl>
                                          <p:spTgt spid="6147">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00"/>
                                        <p:tgtEl>
                                          <p:spTgt spid="6147">
                                            <p:txEl>
                                              <p:pRg st="0" end="0"/>
                                            </p:txEl>
                                          </p:spTgt>
                                        </p:tgtEl>
                                      </p:cBhvr>
                                    </p:animEffect>
                                    <p:set>
                                      <p:cBhvr>
                                        <p:cTn id="33" dur="1" fill="hold">
                                          <p:stCondLst>
                                            <p:cond delay="999"/>
                                          </p:stCondLst>
                                        </p:cTn>
                                        <p:tgtEl>
                                          <p:spTgt spid="6147">
                                            <p:txEl>
                                              <p:pRg st="0" end="0"/>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6147">
                                            <p:txEl>
                                              <p:pRg st="1" end="1"/>
                                            </p:txEl>
                                          </p:spTgt>
                                        </p:tgtEl>
                                      </p:cBhvr>
                                    </p:animEffect>
                                    <p:set>
                                      <p:cBhvr>
                                        <p:cTn id="36" dur="1" fill="hold">
                                          <p:stCondLst>
                                            <p:cond delay="999"/>
                                          </p:stCondLst>
                                        </p:cTn>
                                        <p:tgtEl>
                                          <p:spTgt spid="6147">
                                            <p:txEl>
                                              <p:pRg st="1" end="1"/>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6147">
                                            <p:txEl>
                                              <p:pRg st="2" end="2"/>
                                            </p:txEl>
                                          </p:spTgt>
                                        </p:tgtEl>
                                      </p:cBhvr>
                                    </p:animEffect>
                                    <p:set>
                                      <p:cBhvr>
                                        <p:cTn id="39" dur="1" fill="hold">
                                          <p:stCondLst>
                                            <p:cond delay="999"/>
                                          </p:stCondLst>
                                        </p:cTn>
                                        <p:tgtEl>
                                          <p:spTgt spid="6147">
                                            <p:txEl>
                                              <p:pRg st="2" end="2"/>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6147">
                                            <p:txEl>
                                              <p:pRg st="3" end="3"/>
                                            </p:txEl>
                                          </p:spTgt>
                                        </p:tgtEl>
                                      </p:cBhvr>
                                    </p:animEffect>
                                    <p:set>
                                      <p:cBhvr>
                                        <p:cTn id="42" dur="1" fill="hold">
                                          <p:stCondLst>
                                            <p:cond delay="999"/>
                                          </p:stCondLst>
                                        </p:cTn>
                                        <p:tgtEl>
                                          <p:spTgt spid="6147">
                                            <p:txEl>
                                              <p:pRg st="3" end="3"/>
                                            </p:txEl>
                                          </p:spTgt>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6147">
                                            <p:txEl>
                                              <p:pRg st="4" end="4"/>
                                            </p:txEl>
                                          </p:spTgt>
                                        </p:tgtEl>
                                        <p:attrNameLst>
                                          <p:attrName>style.visibility</p:attrName>
                                        </p:attrNameLst>
                                      </p:cBhvr>
                                      <p:to>
                                        <p:strVal val="visible"/>
                                      </p:to>
                                    </p:set>
                                    <p:animEffect transition="in" filter="fade">
                                      <p:cBhvr>
                                        <p:cTn id="45" dur="1000"/>
                                        <p:tgtEl>
                                          <p:spTgt spid="6147">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147">
                                            <p:txEl>
                                              <p:pRg st="5" end="5"/>
                                            </p:txEl>
                                          </p:spTgt>
                                        </p:tgtEl>
                                        <p:attrNameLst>
                                          <p:attrName>style.visibility</p:attrName>
                                        </p:attrNameLst>
                                      </p:cBhvr>
                                      <p:to>
                                        <p:strVal val="visible"/>
                                      </p:to>
                                    </p:set>
                                    <p:animEffect transition="in" filter="fade">
                                      <p:cBhvr>
                                        <p:cTn id="48" dur="1000"/>
                                        <p:tgtEl>
                                          <p:spTgt spid="6147">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147">
                                            <p:txEl>
                                              <p:pRg st="6" end="6"/>
                                            </p:txEl>
                                          </p:spTgt>
                                        </p:tgtEl>
                                        <p:attrNameLst>
                                          <p:attrName>style.visibility</p:attrName>
                                        </p:attrNameLst>
                                      </p:cBhvr>
                                      <p:to>
                                        <p:strVal val="visible"/>
                                      </p:to>
                                    </p:set>
                                    <p:animEffect transition="in" filter="fade">
                                      <p:cBhvr>
                                        <p:cTn id="53" dur="1000"/>
                                        <p:tgtEl>
                                          <p:spTgt spid="6147">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147">
                                            <p:txEl>
                                              <p:pRg st="7" end="7"/>
                                            </p:txEl>
                                          </p:spTgt>
                                        </p:tgtEl>
                                        <p:attrNameLst>
                                          <p:attrName>style.visibility</p:attrName>
                                        </p:attrNameLst>
                                      </p:cBhvr>
                                      <p:to>
                                        <p:strVal val="visible"/>
                                      </p:to>
                                    </p:set>
                                    <p:animEffect transition="in" filter="fade">
                                      <p:cBhvr>
                                        <p:cTn id="58" dur="1000"/>
                                        <p:tgtEl>
                                          <p:spTgt spid="6147">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147">
                                            <p:txEl>
                                              <p:pRg st="8" end="8"/>
                                            </p:txEl>
                                          </p:spTgt>
                                        </p:tgtEl>
                                        <p:attrNameLst>
                                          <p:attrName>style.visibility</p:attrName>
                                        </p:attrNameLst>
                                      </p:cBhvr>
                                      <p:to>
                                        <p:strVal val="visible"/>
                                      </p:to>
                                    </p:set>
                                    <p:animEffect transition="in" filter="fade">
                                      <p:cBhvr>
                                        <p:cTn id="63" dur="10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11188" y="2565400"/>
            <a:ext cx="7848600" cy="1143000"/>
          </a:xfrm>
        </p:spPr>
        <p:txBody>
          <a:bodyPr/>
          <a:lstStyle/>
          <a:p>
            <a:pPr algn="ctr"/>
            <a:r>
              <a:rPr lang="en-GB"/>
              <a:t>Medium Access Control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GB" dirty="0"/>
              <a:t>MAC Overview</a:t>
            </a:r>
          </a:p>
        </p:txBody>
      </p:sp>
      <p:sp>
        <p:nvSpPr>
          <p:cNvPr id="690179" name="Rectangle 3"/>
          <p:cNvSpPr>
            <a:spLocks noGrp="1" noChangeArrowheads="1"/>
          </p:cNvSpPr>
          <p:nvPr>
            <p:ph type="body" idx="1"/>
          </p:nvPr>
        </p:nvSpPr>
        <p:spPr/>
        <p:txBody>
          <a:bodyPr/>
          <a:lstStyle/>
          <a:p>
            <a:r>
              <a:rPr lang="en-GB"/>
              <a:t>The MAC (sub-)layer</a:t>
            </a:r>
          </a:p>
          <a:p>
            <a:r>
              <a:rPr lang="en-GB"/>
              <a:t>ALOHA Protocols</a:t>
            </a:r>
          </a:p>
          <a:p>
            <a:r>
              <a:rPr lang="en-GB"/>
              <a:t>Carrier-Sense Protocols</a:t>
            </a:r>
          </a:p>
          <a:p>
            <a:r>
              <a:rPr lang="en-GB"/>
              <a:t>Wireless protocols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endParaRPr lang="en-US" dirty="0"/>
          </a:p>
        </p:txBody>
      </p:sp>
      <p:sp>
        <p:nvSpPr>
          <p:cNvPr id="4" name="Text Box 4"/>
          <p:cNvSpPr txBox="1">
            <a:spLocks noChangeArrowheads="1"/>
          </p:cNvSpPr>
          <p:nvPr/>
        </p:nvSpPr>
        <p:spPr bwMode="auto">
          <a:xfrm>
            <a:off x="1244117" y="5643578"/>
            <a:ext cx="6333785" cy="369332"/>
          </a:xfrm>
          <a:prstGeom prst="rect">
            <a:avLst/>
          </a:prstGeom>
          <a:noFill/>
          <a:ln w="9525">
            <a:noFill/>
            <a:miter lim="800000"/>
            <a:headEnd/>
            <a:tailEnd/>
          </a:ln>
        </p:spPr>
        <p:txBody>
          <a:bodyPr wrap="none">
            <a:spAutoFit/>
          </a:bodyPr>
          <a:lstStyle/>
          <a:p>
            <a:r>
              <a:rPr lang="en-US" b="1" i="1" dirty="0" smtClean="0">
                <a:latin typeface="Times New Roman" pitchFamily="18" charset="0"/>
              </a:rPr>
              <a:t>Data </a:t>
            </a:r>
            <a:r>
              <a:rPr lang="en-US" b="1" i="1" dirty="0">
                <a:latin typeface="Times New Roman" pitchFamily="18" charset="0"/>
              </a:rPr>
              <a:t>link layer divided into two functionality-oriented </a:t>
            </a:r>
            <a:r>
              <a:rPr lang="en-US" b="1" i="1" dirty="0" smtClean="0">
                <a:latin typeface="Times New Roman" pitchFamily="18" charset="0"/>
              </a:rPr>
              <a:t>sub-layers</a:t>
            </a:r>
            <a:endParaRPr lang="en-US" b="1" i="1" dirty="0">
              <a:latin typeface="Times New Roman" pitchFamily="18" charset="0"/>
            </a:endParaRPr>
          </a:p>
        </p:txBody>
      </p:sp>
      <p:pic>
        <p:nvPicPr>
          <p:cNvPr id="5" name="Picture 6"/>
          <p:cNvPicPr>
            <a:picLocks noChangeAspect="1" noChangeArrowheads="1"/>
          </p:cNvPicPr>
          <p:nvPr/>
        </p:nvPicPr>
        <p:blipFill>
          <a:blip r:embed="rId2"/>
          <a:srcRect/>
          <a:stretch>
            <a:fillRect/>
          </a:stretch>
        </p:blipFill>
        <p:spPr bwMode="auto">
          <a:xfrm>
            <a:off x="1635125" y="1728764"/>
            <a:ext cx="5375275" cy="2533650"/>
          </a:xfrm>
          <a:prstGeom prst="rect">
            <a:avLst/>
          </a:prstGeom>
          <a:noFill/>
          <a:ln w="9525">
            <a:noFill/>
            <a:miter lim="800000"/>
            <a:headEnd/>
            <a:tailEnd/>
          </a:ln>
        </p:spPr>
      </p:pic>
      <p:sp>
        <p:nvSpPr>
          <p:cNvPr id="6" name="Text Box 7"/>
          <p:cNvSpPr txBox="1">
            <a:spLocks noChangeArrowheads="1"/>
          </p:cNvSpPr>
          <p:nvPr/>
        </p:nvSpPr>
        <p:spPr bwMode="auto">
          <a:xfrm>
            <a:off x="3124200" y="2738414"/>
            <a:ext cx="2286000" cy="274638"/>
          </a:xfrm>
          <a:prstGeom prst="rect">
            <a:avLst/>
          </a:prstGeom>
          <a:noFill/>
          <a:ln w="9525">
            <a:noFill/>
            <a:miter lim="800000"/>
            <a:headEnd/>
            <a:tailEnd/>
          </a:ln>
        </p:spPr>
        <p:txBody>
          <a:bodyPr>
            <a:spAutoFit/>
          </a:bodyPr>
          <a:lstStyle/>
          <a:p>
            <a:pPr algn="ctr">
              <a:spcBef>
                <a:spcPct val="50000"/>
              </a:spcBef>
            </a:pPr>
            <a:r>
              <a:rPr lang="en-US" sz="1200" b="1">
                <a:latin typeface="Arial" charset="0"/>
                <a:cs typeface="Arial" charset="0"/>
              </a:rPr>
              <a:t>Link Layer Control</a:t>
            </a:r>
            <a:r>
              <a:rPr lang="en-US" sz="1200" b="1"/>
              <a:t> (LLC)</a:t>
            </a:r>
          </a:p>
        </p:txBody>
      </p:sp>
      <p:sp>
        <p:nvSpPr>
          <p:cNvPr id="7" name="Text Box 8"/>
          <p:cNvSpPr txBox="1">
            <a:spLocks noChangeArrowheads="1"/>
          </p:cNvSpPr>
          <p:nvPr/>
        </p:nvSpPr>
        <p:spPr bwMode="auto">
          <a:xfrm>
            <a:off x="3810000" y="3665514"/>
            <a:ext cx="685800" cy="396875"/>
          </a:xfrm>
          <a:prstGeom prst="rect">
            <a:avLst/>
          </a:prstGeom>
          <a:noFill/>
          <a:ln w="9525">
            <a:noFill/>
            <a:miter lim="800000"/>
            <a:headEnd/>
            <a:tailEnd/>
          </a:ln>
        </p:spPr>
        <p:txBody>
          <a:bodyPr>
            <a:spAutoFit/>
          </a:bodyPr>
          <a:lstStyle/>
          <a:p>
            <a:pPr>
              <a:spcBef>
                <a:spcPct val="50000"/>
              </a:spcBef>
            </a:pPr>
            <a:r>
              <a:rPr lang="en-US"/>
              <a:t>MAC</a:t>
            </a:r>
          </a:p>
        </p:txBody>
      </p:sp>
      <p:sp>
        <p:nvSpPr>
          <p:cNvPr id="8" name="Text Box 9"/>
          <p:cNvSpPr txBox="1">
            <a:spLocks noChangeArrowheads="1"/>
          </p:cNvSpPr>
          <p:nvPr/>
        </p:nvSpPr>
        <p:spPr bwMode="auto">
          <a:xfrm>
            <a:off x="6634194" y="1214414"/>
            <a:ext cx="2438400" cy="641350"/>
          </a:xfrm>
          <a:prstGeom prst="rect">
            <a:avLst/>
          </a:prstGeom>
          <a:noFill/>
          <a:ln w="9525">
            <a:noFill/>
            <a:miter lim="800000"/>
            <a:headEnd/>
            <a:tailEnd/>
          </a:ln>
        </p:spPr>
        <p:txBody>
          <a:bodyPr>
            <a:spAutoFit/>
          </a:bodyPr>
          <a:lstStyle/>
          <a:p>
            <a:pPr>
              <a:spcBef>
                <a:spcPct val="50000"/>
              </a:spcBef>
            </a:pPr>
            <a:r>
              <a:rPr lang="en-US" sz="1800" dirty="0">
                <a:latin typeface="Times New Roman" pitchFamily="18" charset="0"/>
              </a:rPr>
              <a:t>Responsible for error and flow control</a:t>
            </a:r>
          </a:p>
        </p:txBody>
      </p:sp>
      <p:sp>
        <p:nvSpPr>
          <p:cNvPr id="9" name="Line 10"/>
          <p:cNvSpPr>
            <a:spLocks noChangeShapeType="1"/>
          </p:cNvSpPr>
          <p:nvPr/>
        </p:nvSpPr>
        <p:spPr bwMode="auto">
          <a:xfrm flipH="1">
            <a:off x="5881702" y="1671614"/>
            <a:ext cx="762000" cy="838200"/>
          </a:xfrm>
          <a:prstGeom prst="line">
            <a:avLst/>
          </a:prstGeom>
          <a:noFill/>
          <a:ln w="9525">
            <a:solidFill>
              <a:schemeClr val="tx1"/>
            </a:solidFill>
            <a:round/>
            <a:headEnd/>
            <a:tailEnd type="triangle" w="med" len="med"/>
          </a:ln>
        </p:spPr>
        <p:txBody>
          <a:bodyPr/>
          <a:lstStyle/>
          <a:p>
            <a:endParaRPr lang="en-US"/>
          </a:p>
        </p:txBody>
      </p:sp>
      <p:sp>
        <p:nvSpPr>
          <p:cNvPr id="10" name="Rectangle 11"/>
          <p:cNvSpPr>
            <a:spLocks noChangeArrowheads="1"/>
          </p:cNvSpPr>
          <p:nvPr/>
        </p:nvSpPr>
        <p:spPr bwMode="auto">
          <a:xfrm>
            <a:off x="4584700" y="3386114"/>
            <a:ext cx="1066800" cy="457200"/>
          </a:xfrm>
          <a:prstGeom prst="rect">
            <a:avLst/>
          </a:prstGeom>
          <a:solidFill>
            <a:srgbClr val="FFFF00"/>
          </a:solidFill>
          <a:ln w="9525">
            <a:noFill/>
            <a:miter lim="800000"/>
            <a:headEnd/>
            <a:tailEnd/>
          </a:ln>
        </p:spPr>
        <p:txBody>
          <a:bodyPr wrap="none" anchor="ctr"/>
          <a:lstStyle/>
          <a:p>
            <a:r>
              <a:rPr lang="en-US" dirty="0"/>
              <a:t>Control</a:t>
            </a:r>
          </a:p>
        </p:txBody>
      </p:sp>
      <p:cxnSp>
        <p:nvCxnSpPr>
          <p:cNvPr id="11" name="Straight Arrow Connector 12"/>
          <p:cNvCxnSpPr>
            <a:cxnSpLocks noChangeShapeType="1"/>
          </p:cNvCxnSpPr>
          <p:nvPr/>
        </p:nvCxnSpPr>
        <p:spPr bwMode="auto">
          <a:xfrm>
            <a:off x="5638800" y="3729014"/>
            <a:ext cx="1371600" cy="914400"/>
          </a:xfrm>
          <a:prstGeom prst="straightConnector1">
            <a:avLst/>
          </a:prstGeom>
          <a:noFill/>
          <a:ln w="9525" algn="ctr">
            <a:solidFill>
              <a:schemeClr val="tx1"/>
            </a:solidFill>
            <a:round/>
            <a:headEnd type="triangle" w="med" len="med"/>
            <a:tailEnd/>
          </a:ln>
        </p:spPr>
      </p:cxnSp>
      <p:sp>
        <p:nvSpPr>
          <p:cNvPr id="12" name="Text Box 9"/>
          <p:cNvSpPr txBox="1">
            <a:spLocks noChangeArrowheads="1"/>
          </p:cNvSpPr>
          <p:nvPr/>
        </p:nvSpPr>
        <p:spPr bwMode="auto">
          <a:xfrm>
            <a:off x="6248400" y="4491014"/>
            <a:ext cx="2438400" cy="923925"/>
          </a:xfrm>
          <a:prstGeom prst="rect">
            <a:avLst/>
          </a:prstGeom>
          <a:noFill/>
          <a:ln w="9525">
            <a:noFill/>
            <a:miter lim="800000"/>
            <a:headEnd/>
            <a:tailEnd/>
          </a:ln>
        </p:spPr>
        <p:txBody>
          <a:bodyPr>
            <a:spAutoFit/>
          </a:bodyPr>
          <a:lstStyle/>
          <a:p>
            <a:pPr>
              <a:spcBef>
                <a:spcPct val="50000"/>
              </a:spcBef>
            </a:pPr>
            <a:r>
              <a:rPr lang="en-US" sz="1800" dirty="0" smtClean="0">
                <a:latin typeface="Times New Roman" pitchFamily="18" charset="0"/>
              </a:rPr>
              <a:t>Responsible for </a:t>
            </a:r>
            <a:r>
              <a:rPr lang="en-US" sz="1800" dirty="0">
                <a:latin typeface="Times New Roman" pitchFamily="18" charset="0"/>
              </a:rPr>
              <a:t>framing and MAC address and Multiple Access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1000"/>
                                        <p:tgtEl>
                                          <p:spTgt spid="10"/>
                                        </p:tgtEl>
                                      </p:cBhvr>
                                    </p:animEffect>
                                    <p:set>
                                      <p:cBhvr>
                                        <p:cTn id="37"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0" grpId="1"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GB"/>
              <a:t>The MAC sub-layer</a:t>
            </a:r>
          </a:p>
        </p:txBody>
      </p:sp>
      <p:pic>
        <p:nvPicPr>
          <p:cNvPr id="692229" name="Picture 5" descr="MAC"/>
          <p:cNvPicPr>
            <a:picLocks noChangeAspect="1" noChangeArrowheads="1"/>
          </p:cNvPicPr>
          <p:nvPr/>
        </p:nvPicPr>
        <p:blipFill>
          <a:blip r:embed="rId3" cstate="print"/>
          <a:srcRect/>
          <a:stretch>
            <a:fillRect/>
          </a:stretch>
        </p:blipFill>
        <p:spPr bwMode="auto">
          <a:xfrm>
            <a:off x="4787900" y="1773238"/>
            <a:ext cx="3929063" cy="3548062"/>
          </a:xfrm>
          <a:prstGeom prst="rect">
            <a:avLst/>
          </a:prstGeom>
          <a:noFill/>
        </p:spPr>
      </p:pic>
      <p:sp>
        <p:nvSpPr>
          <p:cNvPr id="692231" name="Rectangle 7"/>
          <p:cNvSpPr>
            <a:spLocks noChangeArrowheads="1"/>
          </p:cNvSpPr>
          <p:nvPr/>
        </p:nvSpPr>
        <p:spPr bwMode="auto">
          <a:xfrm>
            <a:off x="0" y="3357563"/>
            <a:ext cx="3995738" cy="360362"/>
          </a:xfrm>
          <a:prstGeom prst="rect">
            <a:avLst/>
          </a:prstGeom>
          <a:solidFill>
            <a:srgbClr val="FFC000"/>
          </a:solidFill>
          <a:ln w="9525" algn="ctr">
            <a:noFill/>
            <a:miter lim="800000"/>
            <a:headEnd/>
            <a:tailEnd/>
          </a:ln>
          <a:effectLst/>
        </p:spPr>
        <p:txBody>
          <a:bodyPr anchor="ctr"/>
          <a:lstStyle/>
          <a:p>
            <a:pPr algn="ctr" fontAlgn="base">
              <a:buFontTx/>
              <a:buNone/>
            </a:pPr>
            <a:r>
              <a:rPr lang="en-GB" sz="2400" dirty="0"/>
              <a:t>Data-Link Layer provides packet send/receive service to Network Layer</a:t>
            </a:r>
          </a:p>
        </p:txBody>
      </p:sp>
      <p:sp>
        <p:nvSpPr>
          <p:cNvPr id="692232" name="Line 8"/>
          <p:cNvSpPr>
            <a:spLocks noChangeShapeType="1"/>
          </p:cNvSpPr>
          <p:nvPr/>
        </p:nvSpPr>
        <p:spPr bwMode="auto">
          <a:xfrm flipV="1">
            <a:off x="3779838" y="2924175"/>
            <a:ext cx="1512887" cy="504825"/>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GB"/>
              <a:t>The MAC sub-layer</a:t>
            </a:r>
          </a:p>
        </p:txBody>
      </p:sp>
      <p:pic>
        <p:nvPicPr>
          <p:cNvPr id="698371" name="Picture 3" descr="MAC"/>
          <p:cNvPicPr>
            <a:picLocks noChangeAspect="1" noChangeArrowheads="1"/>
          </p:cNvPicPr>
          <p:nvPr/>
        </p:nvPicPr>
        <p:blipFill>
          <a:blip r:embed="rId3" cstate="print"/>
          <a:srcRect/>
          <a:stretch>
            <a:fillRect/>
          </a:stretch>
        </p:blipFill>
        <p:spPr bwMode="auto">
          <a:xfrm>
            <a:off x="4787900" y="1773238"/>
            <a:ext cx="3929063" cy="3548062"/>
          </a:xfrm>
          <a:prstGeom prst="rect">
            <a:avLst/>
          </a:prstGeom>
          <a:noFill/>
        </p:spPr>
      </p:pic>
      <p:sp>
        <p:nvSpPr>
          <p:cNvPr id="698373" name="Line 5"/>
          <p:cNvSpPr>
            <a:spLocks noChangeShapeType="1"/>
          </p:cNvSpPr>
          <p:nvPr/>
        </p:nvSpPr>
        <p:spPr bwMode="auto">
          <a:xfrm>
            <a:off x="3708400" y="3284538"/>
            <a:ext cx="1439863" cy="1008062"/>
          </a:xfrm>
          <a:prstGeom prst="line">
            <a:avLst/>
          </a:prstGeom>
          <a:noFill/>
          <a:ln w="9525">
            <a:solidFill>
              <a:schemeClr val="tx1"/>
            </a:solidFill>
            <a:round/>
            <a:headEnd/>
            <a:tailEnd type="triangle" w="med" len="med"/>
          </a:ln>
          <a:effectLst/>
        </p:spPr>
        <p:txBody>
          <a:bodyPr/>
          <a:lstStyle/>
          <a:p>
            <a:endParaRPr lang="en-IN"/>
          </a:p>
        </p:txBody>
      </p:sp>
      <p:sp>
        <p:nvSpPr>
          <p:cNvPr id="698374" name="Rectangle 6"/>
          <p:cNvSpPr>
            <a:spLocks noChangeArrowheads="1"/>
          </p:cNvSpPr>
          <p:nvPr/>
        </p:nvSpPr>
        <p:spPr bwMode="auto">
          <a:xfrm>
            <a:off x="179512" y="2852738"/>
            <a:ext cx="3744788" cy="936625"/>
          </a:xfrm>
          <a:prstGeom prst="rect">
            <a:avLst/>
          </a:prstGeom>
          <a:noFill/>
          <a:ln w="9525" algn="ctr">
            <a:noFill/>
            <a:miter lim="800000"/>
            <a:headEnd/>
            <a:tailEnd/>
          </a:ln>
          <a:effectLst/>
        </p:spPr>
        <p:txBody>
          <a:bodyPr anchor="ctr"/>
          <a:lstStyle/>
          <a:p>
            <a:pPr algn="ctr" eaLnBrk="0" fontAlgn="base" hangingPunct="0">
              <a:spcBef>
                <a:spcPct val="0"/>
              </a:spcBef>
              <a:buFontTx/>
              <a:buNone/>
            </a:pPr>
            <a:r>
              <a:rPr lang="en-GB" sz="2400" dirty="0"/>
              <a:t>Physical Layer provides </a:t>
            </a:r>
            <a:r>
              <a:rPr lang="en-GB" sz="2400" dirty="0" smtClean="0"/>
              <a:t>bits streams send/receive service to </a:t>
            </a:r>
            <a:r>
              <a:rPr lang="en-GB" sz="2400" dirty="0"/>
              <a:t>Data-Link Layer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GB"/>
              <a:t>The MAC sub-layer</a:t>
            </a:r>
          </a:p>
        </p:txBody>
      </p:sp>
      <p:pic>
        <p:nvPicPr>
          <p:cNvPr id="701443" name="Picture 3" descr="MAC"/>
          <p:cNvPicPr>
            <a:picLocks noChangeAspect="1" noChangeArrowheads="1"/>
          </p:cNvPicPr>
          <p:nvPr/>
        </p:nvPicPr>
        <p:blipFill>
          <a:blip r:embed="rId3" cstate="print"/>
          <a:srcRect/>
          <a:stretch>
            <a:fillRect/>
          </a:stretch>
        </p:blipFill>
        <p:spPr bwMode="auto">
          <a:xfrm>
            <a:off x="4787900" y="1773238"/>
            <a:ext cx="3929063" cy="3548062"/>
          </a:xfrm>
          <a:prstGeom prst="rect">
            <a:avLst/>
          </a:prstGeom>
          <a:noFill/>
        </p:spPr>
      </p:pic>
      <p:sp>
        <p:nvSpPr>
          <p:cNvPr id="701444" name="Line 4"/>
          <p:cNvSpPr>
            <a:spLocks noChangeShapeType="1"/>
          </p:cNvSpPr>
          <p:nvPr/>
        </p:nvSpPr>
        <p:spPr bwMode="auto">
          <a:xfrm flipV="1">
            <a:off x="3924300" y="5229225"/>
            <a:ext cx="863600" cy="863600"/>
          </a:xfrm>
          <a:prstGeom prst="line">
            <a:avLst/>
          </a:prstGeom>
          <a:noFill/>
          <a:ln w="9525">
            <a:solidFill>
              <a:schemeClr val="tx1"/>
            </a:solidFill>
            <a:round/>
            <a:headEnd/>
            <a:tailEnd type="triangle" w="med" len="med"/>
          </a:ln>
          <a:effectLst/>
        </p:spPr>
        <p:txBody>
          <a:bodyPr/>
          <a:lstStyle/>
          <a:p>
            <a:endParaRPr lang="en-IN"/>
          </a:p>
        </p:txBody>
      </p:sp>
      <p:sp>
        <p:nvSpPr>
          <p:cNvPr id="701445" name="Rectangle 5"/>
          <p:cNvSpPr>
            <a:spLocks noChangeArrowheads="1"/>
          </p:cNvSpPr>
          <p:nvPr/>
        </p:nvSpPr>
        <p:spPr bwMode="auto">
          <a:xfrm>
            <a:off x="539750" y="4437063"/>
            <a:ext cx="3600450" cy="2305050"/>
          </a:xfrm>
          <a:prstGeom prst="rect">
            <a:avLst/>
          </a:prstGeom>
          <a:noFill/>
          <a:ln w="9525" algn="ctr">
            <a:noFill/>
            <a:miter lim="800000"/>
            <a:headEnd/>
            <a:tailEnd/>
          </a:ln>
          <a:effectLst/>
        </p:spPr>
        <p:txBody>
          <a:bodyPr anchor="ctr"/>
          <a:lstStyle/>
          <a:p>
            <a:pPr algn="ctr" eaLnBrk="0" fontAlgn="base" hangingPunct="0">
              <a:spcBef>
                <a:spcPct val="0"/>
              </a:spcBef>
              <a:buFontTx/>
              <a:buNone/>
            </a:pPr>
            <a:r>
              <a:rPr lang="en-GB" sz="2400"/>
              <a:t>But, different media have different constraints about multiple nodes accessing the medium</a:t>
            </a:r>
          </a:p>
        </p:txBody>
      </p:sp>
      <p:sp>
        <p:nvSpPr>
          <p:cNvPr id="701446" name="Line 6"/>
          <p:cNvSpPr>
            <a:spLocks noChangeShapeType="1"/>
          </p:cNvSpPr>
          <p:nvPr/>
        </p:nvSpPr>
        <p:spPr bwMode="auto">
          <a:xfrm flipV="1">
            <a:off x="3924300" y="5229225"/>
            <a:ext cx="3168650" cy="863600"/>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GB"/>
              <a:t>The MAC sub-layer</a:t>
            </a:r>
          </a:p>
        </p:txBody>
      </p:sp>
      <p:sp>
        <p:nvSpPr>
          <p:cNvPr id="703491" name="Rectangle 3"/>
          <p:cNvSpPr>
            <a:spLocks noGrp="1" noChangeArrowheads="1"/>
          </p:cNvSpPr>
          <p:nvPr>
            <p:ph type="body" idx="1"/>
          </p:nvPr>
        </p:nvSpPr>
        <p:spPr/>
        <p:txBody>
          <a:bodyPr/>
          <a:lstStyle/>
          <a:p>
            <a:r>
              <a:rPr lang="en-GB" dirty="0"/>
              <a:t>We could hide this all in the physical layer:</a:t>
            </a:r>
          </a:p>
          <a:p>
            <a:pPr lvl="1"/>
            <a:r>
              <a:rPr lang="en-GB" sz="2400" dirty="0">
                <a:latin typeface="Courier New" pitchFamily="49" charset="0"/>
                <a:cs typeface="Courier New" pitchFamily="49" charset="0"/>
              </a:rPr>
              <a:t>send(bit b</a:t>
            </a:r>
            <a:r>
              <a:rPr lang="en-GB" sz="2400" dirty="0" smtClean="0">
                <a:latin typeface="Courier New" pitchFamily="49" charset="0"/>
                <a:cs typeface="Courier New" pitchFamily="49" charset="0"/>
              </a:rPr>
              <a:t>);</a:t>
            </a:r>
            <a:r>
              <a:rPr lang="en-GB" dirty="0" smtClean="0"/>
              <a:t> </a:t>
            </a:r>
            <a:r>
              <a:rPr lang="en-GB" dirty="0"/>
              <a:t>returns once the medium is reserved and the bit has been sent</a:t>
            </a:r>
          </a:p>
          <a:p>
            <a:r>
              <a:rPr lang="en-GB" b="1" dirty="0"/>
              <a:t>Very </a:t>
            </a:r>
            <a:r>
              <a:rPr lang="en-GB" dirty="0"/>
              <a:t>inefficient</a:t>
            </a:r>
          </a:p>
          <a:p>
            <a:r>
              <a:rPr lang="en-GB" dirty="0"/>
              <a:t>We want to reserve the medium for a longer space of time (i.e. at least the length of a single frame)</a:t>
            </a:r>
            <a:endParaRPr lang="en-GB"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GB" dirty="0"/>
              <a:t>Data Link Layer Overview</a:t>
            </a:r>
          </a:p>
        </p:txBody>
      </p:sp>
      <p:pic>
        <p:nvPicPr>
          <p:cNvPr id="529411" name="Picture 3" descr="phy_net_layer"/>
          <p:cNvPicPr>
            <a:picLocks noChangeAspect="1" noChangeArrowheads="1"/>
          </p:cNvPicPr>
          <p:nvPr/>
        </p:nvPicPr>
        <p:blipFill>
          <a:blip r:embed="rId3" cstate="print"/>
          <a:srcRect/>
          <a:stretch>
            <a:fillRect/>
          </a:stretch>
        </p:blipFill>
        <p:spPr bwMode="auto">
          <a:xfrm>
            <a:off x="1476375" y="1557338"/>
            <a:ext cx="6335713" cy="45116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5542" name="Picture 6" descr="MAC2"/>
          <p:cNvPicPr>
            <a:picLocks noChangeAspect="1" noChangeArrowheads="1"/>
          </p:cNvPicPr>
          <p:nvPr/>
        </p:nvPicPr>
        <p:blipFill>
          <a:blip r:embed="rId3" cstate="print"/>
          <a:srcRect/>
          <a:stretch>
            <a:fillRect/>
          </a:stretch>
        </p:blipFill>
        <p:spPr bwMode="auto">
          <a:xfrm>
            <a:off x="4787900" y="1125538"/>
            <a:ext cx="3925888" cy="4598987"/>
          </a:xfrm>
          <a:prstGeom prst="rect">
            <a:avLst/>
          </a:prstGeom>
          <a:noFill/>
        </p:spPr>
      </p:pic>
      <p:sp>
        <p:nvSpPr>
          <p:cNvPr id="705538" name="Rectangle 2"/>
          <p:cNvSpPr>
            <a:spLocks noGrp="1" noChangeArrowheads="1"/>
          </p:cNvSpPr>
          <p:nvPr>
            <p:ph type="title"/>
          </p:nvPr>
        </p:nvSpPr>
        <p:spPr/>
        <p:txBody>
          <a:bodyPr/>
          <a:lstStyle/>
          <a:p>
            <a:r>
              <a:rPr lang="en-GB"/>
              <a:t>The MAC sub-layer</a:t>
            </a:r>
          </a:p>
        </p:txBody>
      </p:sp>
      <p:sp>
        <p:nvSpPr>
          <p:cNvPr id="705540" name="Line 4"/>
          <p:cNvSpPr>
            <a:spLocks noChangeShapeType="1"/>
          </p:cNvSpPr>
          <p:nvPr/>
        </p:nvSpPr>
        <p:spPr bwMode="auto">
          <a:xfrm>
            <a:off x="3779838" y="3429000"/>
            <a:ext cx="1079500" cy="431800"/>
          </a:xfrm>
          <a:prstGeom prst="line">
            <a:avLst/>
          </a:prstGeom>
          <a:noFill/>
          <a:ln w="9525">
            <a:solidFill>
              <a:schemeClr val="tx1"/>
            </a:solidFill>
            <a:round/>
            <a:headEnd/>
            <a:tailEnd type="triangle" w="med" len="med"/>
          </a:ln>
          <a:effectLst/>
        </p:spPr>
        <p:txBody>
          <a:bodyPr/>
          <a:lstStyle/>
          <a:p>
            <a:endParaRPr lang="en-IN"/>
          </a:p>
        </p:txBody>
      </p:sp>
      <p:sp>
        <p:nvSpPr>
          <p:cNvPr id="705541" name="Rectangle 5"/>
          <p:cNvSpPr>
            <a:spLocks noChangeArrowheads="1"/>
          </p:cNvSpPr>
          <p:nvPr/>
        </p:nvSpPr>
        <p:spPr bwMode="auto">
          <a:xfrm>
            <a:off x="323850" y="2852738"/>
            <a:ext cx="3600450" cy="936625"/>
          </a:xfrm>
          <a:prstGeom prst="rect">
            <a:avLst/>
          </a:prstGeom>
          <a:noFill/>
          <a:ln w="9525" algn="ctr">
            <a:noFill/>
            <a:miter lim="800000"/>
            <a:headEnd/>
            <a:tailEnd/>
          </a:ln>
          <a:effectLst/>
        </p:spPr>
        <p:txBody>
          <a:bodyPr anchor="ctr"/>
          <a:lstStyle/>
          <a:p>
            <a:pPr algn="ctr" eaLnBrk="0" fontAlgn="base" hangingPunct="0">
              <a:spcBef>
                <a:spcPct val="0"/>
              </a:spcBef>
              <a:buFontTx/>
              <a:buNone/>
            </a:pPr>
            <a:r>
              <a:rPr lang="en-GB" sz="2400"/>
              <a:t>MAC layer provides medium-access service to the Data-Link layer</a:t>
            </a:r>
          </a:p>
        </p:txBody>
      </p:sp>
      <p:sp>
        <p:nvSpPr>
          <p:cNvPr id="705544" name="Rectangle 8"/>
          <p:cNvSpPr>
            <a:spLocks noChangeArrowheads="1"/>
          </p:cNvSpPr>
          <p:nvPr/>
        </p:nvSpPr>
        <p:spPr bwMode="auto">
          <a:xfrm>
            <a:off x="323850" y="5013325"/>
            <a:ext cx="3600450" cy="936625"/>
          </a:xfrm>
          <a:prstGeom prst="rect">
            <a:avLst/>
          </a:prstGeom>
          <a:noFill/>
          <a:ln w="9525" algn="ctr">
            <a:noFill/>
            <a:miter lim="800000"/>
            <a:headEnd/>
            <a:tailEnd/>
          </a:ln>
          <a:effectLst/>
        </p:spPr>
        <p:txBody>
          <a:bodyPr anchor="ctr"/>
          <a:lstStyle/>
          <a:p>
            <a:pPr algn="ctr" eaLnBrk="0" fontAlgn="base" hangingPunct="0">
              <a:spcBef>
                <a:spcPct val="0"/>
              </a:spcBef>
              <a:buFontTx/>
              <a:buNone/>
            </a:pPr>
            <a:r>
              <a:rPr lang="en-GB" sz="2400"/>
              <a:t>A separate </a:t>
            </a:r>
            <a:r>
              <a:rPr lang="en-GB" sz="2400" b="1"/>
              <a:t>protocol </a:t>
            </a:r>
            <a:r>
              <a:rPr lang="en-GB" sz="2400"/>
              <a:t>is needed to implement the </a:t>
            </a:r>
            <a:r>
              <a:rPr lang="en-GB" sz="2400" b="1"/>
              <a:t>service </a:t>
            </a:r>
            <a:r>
              <a:rPr lang="en-GB" sz="2400"/>
              <a:t>for each different transmission medium</a:t>
            </a:r>
          </a:p>
        </p:txBody>
      </p:sp>
      <p:sp>
        <p:nvSpPr>
          <p:cNvPr id="705545" name="Line 9"/>
          <p:cNvSpPr>
            <a:spLocks noChangeShapeType="1"/>
          </p:cNvSpPr>
          <p:nvPr/>
        </p:nvSpPr>
        <p:spPr bwMode="auto">
          <a:xfrm flipV="1">
            <a:off x="3635375" y="5661025"/>
            <a:ext cx="3529013" cy="288925"/>
          </a:xfrm>
          <a:prstGeom prst="line">
            <a:avLst/>
          </a:prstGeom>
          <a:noFill/>
          <a:ln w="9525">
            <a:solidFill>
              <a:schemeClr val="tx1"/>
            </a:solidFill>
            <a:round/>
            <a:headEnd/>
            <a:tailEnd type="triangle" w="med" len="med"/>
          </a:ln>
          <a:effectLst/>
        </p:spPr>
        <p:txBody>
          <a:bodyPr/>
          <a:lstStyle/>
          <a:p>
            <a:endParaRPr lang="en-IN"/>
          </a:p>
        </p:txBody>
      </p:sp>
      <p:sp>
        <p:nvSpPr>
          <p:cNvPr id="705546" name="Line 10"/>
          <p:cNvSpPr>
            <a:spLocks noChangeShapeType="1"/>
          </p:cNvSpPr>
          <p:nvPr/>
        </p:nvSpPr>
        <p:spPr bwMode="auto">
          <a:xfrm flipV="1">
            <a:off x="3635375" y="5229225"/>
            <a:ext cx="1152525" cy="720725"/>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GB"/>
              <a:t>Channel Allocation Problem</a:t>
            </a:r>
          </a:p>
        </p:txBody>
      </p:sp>
      <p:sp>
        <p:nvSpPr>
          <p:cNvPr id="726019" name="Rectangle 3"/>
          <p:cNvSpPr>
            <a:spLocks noGrp="1" noChangeArrowheads="1"/>
          </p:cNvSpPr>
          <p:nvPr>
            <p:ph type="body" idx="1"/>
          </p:nvPr>
        </p:nvSpPr>
        <p:spPr/>
        <p:txBody>
          <a:bodyPr/>
          <a:lstStyle/>
          <a:p>
            <a:pPr algn="just">
              <a:buNone/>
            </a:pPr>
            <a:r>
              <a:rPr lang="en-IN" i="1" dirty="0" smtClean="0">
                <a:solidFill>
                  <a:srgbClr val="FF0000"/>
                </a:solidFill>
              </a:rPr>
              <a:t>How  to  allocate  a multi-access  channel  among  competing users?</a:t>
            </a:r>
          </a:p>
          <a:p>
            <a:pPr algn="just"/>
            <a:endParaRPr lang="en-IN" sz="2800" dirty="0" smtClean="0"/>
          </a:p>
          <a:p>
            <a:pPr algn="just"/>
            <a:r>
              <a:rPr lang="en-IN" sz="2800" dirty="0" smtClean="0"/>
              <a:t>We need a set of rules  (i.e. a protocol)  to allow each user  to communicate and avoid interference. </a:t>
            </a:r>
          </a:p>
          <a:p>
            <a:pPr algn="just"/>
            <a:r>
              <a:rPr lang="en-IN" sz="2800" dirty="0" smtClean="0"/>
              <a:t>A variety of solutions to this problem that are used in practice. These solutions can be classified as either </a:t>
            </a:r>
            <a:r>
              <a:rPr lang="en-IN" sz="2800" b="1" i="1" dirty="0" smtClean="0"/>
              <a:t>static  or  dynamic.  </a:t>
            </a:r>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Static Channel Allocation </a:t>
            </a:r>
          </a:p>
        </p:txBody>
      </p:sp>
      <p:sp>
        <p:nvSpPr>
          <p:cNvPr id="8195" name="Rectangle 3"/>
          <p:cNvSpPr>
            <a:spLocks noGrp="1" noChangeArrowheads="1"/>
          </p:cNvSpPr>
          <p:nvPr>
            <p:ph type="body" idx="1"/>
          </p:nvPr>
        </p:nvSpPr>
        <p:spPr>
          <a:xfrm>
            <a:off x="152400" y="1447800"/>
            <a:ext cx="8763000" cy="5181600"/>
          </a:xfrm>
        </p:spPr>
        <p:txBody>
          <a:bodyPr/>
          <a:lstStyle/>
          <a:p>
            <a:r>
              <a:rPr lang="en-IN" sz="2800" b="1" i="1" dirty="0" smtClean="0"/>
              <a:t>With  a  static  approach, </a:t>
            </a:r>
            <a:r>
              <a:rPr lang="en-IN" sz="2800" i="1" dirty="0" smtClean="0"/>
              <a:t> the  channel's  capacity  is </a:t>
            </a:r>
            <a:r>
              <a:rPr lang="en-IN" sz="2800" dirty="0" smtClean="0"/>
              <a:t>essentially divided  into  fixed portions; each user  is  then allocated a portion for  all  time. </a:t>
            </a:r>
          </a:p>
          <a:p>
            <a:r>
              <a:rPr lang="en-IN" sz="2800" dirty="0" smtClean="0"/>
              <a:t> If  the  user  has  no  traffic  to  use  in  its  portion,  then  it  goes unused.</a:t>
            </a:r>
          </a:p>
          <a:p>
            <a:r>
              <a:rPr lang="en-IN" sz="2800" dirty="0" smtClean="0"/>
              <a:t>Generally,  a  static  allocation performs better when the traffic is predictable</a:t>
            </a: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Channel Allocation</a:t>
            </a:r>
            <a:r>
              <a:rPr lang="en-IN" dirty="0" smtClean="0"/>
              <a:t> Techniques</a:t>
            </a:r>
            <a:r>
              <a:rPr lang="en-US" dirty="0" smtClean="0"/>
              <a:t> </a:t>
            </a:r>
            <a:endParaRPr lang="en-IN" dirty="0"/>
          </a:p>
        </p:txBody>
      </p:sp>
      <p:sp>
        <p:nvSpPr>
          <p:cNvPr id="3" name="Content Placeholder 2"/>
          <p:cNvSpPr>
            <a:spLocks noGrp="1"/>
          </p:cNvSpPr>
          <p:nvPr>
            <p:ph idx="1"/>
          </p:nvPr>
        </p:nvSpPr>
        <p:spPr>
          <a:xfrm>
            <a:off x="179512" y="1484784"/>
            <a:ext cx="8784976" cy="5184576"/>
          </a:xfrm>
        </p:spPr>
        <p:txBody>
          <a:bodyPr>
            <a:normAutofit fontScale="85000" lnSpcReduction="20000"/>
          </a:bodyPr>
          <a:lstStyle/>
          <a:p>
            <a:r>
              <a:rPr lang="en-IN" dirty="0" smtClean="0"/>
              <a:t>Time Division Multiple Access (TDMA) </a:t>
            </a:r>
            <a:endParaRPr lang="en-IN" dirty="0"/>
          </a:p>
          <a:p>
            <a:pPr lvl="1"/>
            <a:r>
              <a:rPr lang="en-IN" dirty="0" smtClean="0"/>
              <a:t> The time axis is divided into time slots of a fixed length.</a:t>
            </a:r>
          </a:p>
          <a:p>
            <a:pPr lvl="1"/>
            <a:r>
              <a:rPr lang="en-IN" dirty="0" smtClean="0"/>
              <a:t> Each user is allocated a fixed set of time slots at which it can transmit</a:t>
            </a:r>
          </a:p>
          <a:p>
            <a:pPr lvl="1"/>
            <a:r>
              <a:rPr lang="en-IN" dirty="0" smtClean="0"/>
              <a:t> TDMA requires that users be </a:t>
            </a:r>
            <a:r>
              <a:rPr lang="en-IN" b="1" dirty="0" smtClean="0"/>
              <a:t>synchronized </a:t>
            </a:r>
            <a:r>
              <a:rPr lang="en-IN" dirty="0" smtClean="0"/>
              <a:t>to a common clock</a:t>
            </a:r>
          </a:p>
          <a:p>
            <a:pPr lvl="1"/>
            <a:r>
              <a:rPr lang="en-IN" dirty="0" smtClean="0"/>
              <a:t>Typically extra overhead bits are required for synchronization. </a:t>
            </a:r>
          </a:p>
          <a:p>
            <a:endParaRPr lang="en-IN" dirty="0" smtClean="0"/>
          </a:p>
          <a:p>
            <a:r>
              <a:rPr lang="en-IN" dirty="0" smtClean="0"/>
              <a:t>Frequency Division Multiple Access (FDMA)</a:t>
            </a:r>
          </a:p>
          <a:p>
            <a:pPr lvl="1"/>
            <a:r>
              <a:rPr lang="en-IN" dirty="0" smtClean="0"/>
              <a:t>The available frequency bandwidth is divided into disjoint frequency bands. A fixed band is allocated to each user. </a:t>
            </a:r>
          </a:p>
          <a:p>
            <a:pPr lvl="1"/>
            <a:r>
              <a:rPr lang="en-IN" dirty="0" smtClean="0"/>
              <a:t>FDMA requires a </a:t>
            </a:r>
            <a:r>
              <a:rPr lang="en-IN" b="1" dirty="0" smtClean="0"/>
              <a:t>guard band </a:t>
            </a:r>
            <a:r>
              <a:rPr lang="en-IN" dirty="0" smtClean="0"/>
              <a:t>between user frequency bands to avoid cross-talk. </a:t>
            </a:r>
          </a:p>
          <a:p>
            <a:pPr lvl="1"/>
            <a:endParaRPr lang="en-IN" dirty="0" smtClean="0"/>
          </a:p>
          <a:p>
            <a:r>
              <a:rPr lang="en-IN" dirty="0" smtClean="0"/>
              <a:t>Code Division Multiple Access (CDMA)</a:t>
            </a:r>
          </a:p>
          <a:p>
            <a:pPr lvl="1"/>
            <a:r>
              <a:rPr lang="en-IN" dirty="0" smtClean="0"/>
              <a:t> </a:t>
            </a:r>
            <a:r>
              <a:rPr lang="en-IN" dirty="0"/>
              <a:t>T</a:t>
            </a:r>
            <a:r>
              <a:rPr lang="en-IN" dirty="0" smtClean="0"/>
              <a:t>his technique is used in many wireless networks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normAutofit/>
          </a:bodyPr>
          <a:lstStyle/>
          <a:p>
            <a:r>
              <a:rPr lang="en-US" dirty="0" smtClean="0"/>
              <a:t>Static Channel Allocation: TDMA</a:t>
            </a:r>
            <a:endParaRPr lang="en-GB" dirty="0"/>
          </a:p>
        </p:txBody>
      </p:sp>
      <p:sp>
        <p:nvSpPr>
          <p:cNvPr id="728067" name="Rectangle 3"/>
          <p:cNvSpPr>
            <a:spLocks noGrp="1" noChangeArrowheads="1"/>
          </p:cNvSpPr>
          <p:nvPr>
            <p:ph type="body" idx="1"/>
          </p:nvPr>
        </p:nvSpPr>
        <p:spPr/>
        <p:txBody>
          <a:bodyPr/>
          <a:lstStyle/>
          <a:p>
            <a:r>
              <a:rPr lang="en-GB"/>
              <a:t>Multiplexing works with constant traffic</a:t>
            </a:r>
          </a:p>
          <a:p>
            <a:r>
              <a:rPr lang="en-GB"/>
              <a:t>Time-Division fails with heterogeneous traffic</a:t>
            </a:r>
          </a:p>
        </p:txBody>
      </p:sp>
      <p:pic>
        <p:nvPicPr>
          <p:cNvPr id="728068" name="Picture 4" descr="tdm"/>
          <p:cNvPicPr>
            <a:picLocks noChangeAspect="1" noChangeArrowheads="1"/>
          </p:cNvPicPr>
          <p:nvPr/>
        </p:nvPicPr>
        <p:blipFill>
          <a:blip r:embed="rId3" cstate="print"/>
          <a:srcRect/>
          <a:stretch>
            <a:fillRect/>
          </a:stretch>
        </p:blipFill>
        <p:spPr bwMode="auto">
          <a:xfrm>
            <a:off x="611188" y="3433763"/>
            <a:ext cx="7921625" cy="273208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GB"/>
              <a:t>Channel Allocation Problem</a:t>
            </a:r>
          </a:p>
        </p:txBody>
      </p:sp>
      <p:sp>
        <p:nvSpPr>
          <p:cNvPr id="730115" name="Rectangle 3"/>
          <p:cNvSpPr>
            <a:spLocks noGrp="1" noChangeArrowheads="1"/>
          </p:cNvSpPr>
          <p:nvPr>
            <p:ph type="body" idx="1"/>
          </p:nvPr>
        </p:nvSpPr>
        <p:spPr/>
        <p:txBody>
          <a:bodyPr/>
          <a:lstStyle/>
          <a:p>
            <a:r>
              <a:rPr lang="en-GB"/>
              <a:t>Multiplexing works with constant traffic</a:t>
            </a:r>
          </a:p>
          <a:p>
            <a:r>
              <a:rPr lang="en-GB"/>
              <a:t>Time-Division fails with heterogeneous traffic</a:t>
            </a:r>
          </a:p>
        </p:txBody>
      </p:sp>
      <p:pic>
        <p:nvPicPr>
          <p:cNvPr id="730117" name="Picture 5" descr="tdm_skewed"/>
          <p:cNvPicPr>
            <a:picLocks noChangeAspect="1" noChangeArrowheads="1"/>
          </p:cNvPicPr>
          <p:nvPr/>
        </p:nvPicPr>
        <p:blipFill>
          <a:blip r:embed="rId3" cstate="print"/>
          <a:srcRect/>
          <a:stretch>
            <a:fillRect/>
          </a:stretch>
        </p:blipFill>
        <p:spPr bwMode="auto">
          <a:xfrm>
            <a:off x="611188" y="3429000"/>
            <a:ext cx="7921625" cy="27336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normAutofit/>
          </a:bodyPr>
          <a:lstStyle/>
          <a:p>
            <a:r>
              <a:rPr lang="en-US" dirty="0" smtClean="0"/>
              <a:t>Static Channel Allocation: FDMA</a:t>
            </a:r>
            <a:endParaRPr lang="en-GB" dirty="0"/>
          </a:p>
        </p:txBody>
      </p:sp>
      <p:sp>
        <p:nvSpPr>
          <p:cNvPr id="738307" name="Rectangle 3"/>
          <p:cNvSpPr>
            <a:spLocks noGrp="1" noChangeArrowheads="1"/>
          </p:cNvSpPr>
          <p:nvPr>
            <p:ph type="body" idx="1"/>
          </p:nvPr>
        </p:nvSpPr>
        <p:spPr/>
        <p:txBody>
          <a:bodyPr/>
          <a:lstStyle/>
          <a:p>
            <a:r>
              <a:rPr lang="en-GB"/>
              <a:t>Multiplexing works with constant traffic</a:t>
            </a:r>
          </a:p>
          <a:p>
            <a:r>
              <a:rPr lang="en-GB"/>
              <a:t>Frequency-Division fails with bursty traffic</a:t>
            </a:r>
          </a:p>
        </p:txBody>
      </p:sp>
      <p:pic>
        <p:nvPicPr>
          <p:cNvPr id="738308" name="Picture 4" descr="fdm-non-skewed"/>
          <p:cNvPicPr>
            <a:picLocks noChangeAspect="1" noChangeArrowheads="1"/>
          </p:cNvPicPr>
          <p:nvPr/>
        </p:nvPicPr>
        <p:blipFill>
          <a:blip r:embed="rId3" cstate="print"/>
          <a:srcRect/>
          <a:stretch>
            <a:fillRect/>
          </a:stretch>
        </p:blipFill>
        <p:spPr bwMode="auto">
          <a:xfrm>
            <a:off x="611188" y="3406775"/>
            <a:ext cx="7993062" cy="27590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GB" dirty="0" smtClean="0"/>
              <a:t>Channel Allocation Problem</a:t>
            </a:r>
            <a:endParaRPr lang="en-GB" dirty="0"/>
          </a:p>
        </p:txBody>
      </p:sp>
      <p:sp>
        <p:nvSpPr>
          <p:cNvPr id="734211" name="Rectangle 3"/>
          <p:cNvSpPr>
            <a:spLocks noGrp="1" noChangeArrowheads="1"/>
          </p:cNvSpPr>
          <p:nvPr>
            <p:ph type="body" idx="1"/>
          </p:nvPr>
        </p:nvSpPr>
        <p:spPr/>
        <p:txBody>
          <a:bodyPr/>
          <a:lstStyle/>
          <a:p>
            <a:r>
              <a:rPr lang="en-GB"/>
              <a:t>Multiplexing works with constant traffic</a:t>
            </a:r>
          </a:p>
          <a:p>
            <a:r>
              <a:rPr lang="en-GB"/>
              <a:t>Frequency-Division fails with bursty traffic</a:t>
            </a:r>
          </a:p>
        </p:txBody>
      </p:sp>
      <p:pic>
        <p:nvPicPr>
          <p:cNvPr id="734213" name="Picture 5" descr="fdm-skewed"/>
          <p:cNvPicPr>
            <a:picLocks noChangeAspect="1" noChangeArrowheads="1"/>
          </p:cNvPicPr>
          <p:nvPr/>
        </p:nvPicPr>
        <p:blipFill>
          <a:blip r:embed="rId3" cstate="print"/>
          <a:srcRect/>
          <a:stretch>
            <a:fillRect/>
          </a:stretch>
        </p:blipFill>
        <p:spPr bwMode="auto">
          <a:xfrm>
            <a:off x="619125" y="3422650"/>
            <a:ext cx="7913688" cy="27305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GB"/>
              <a:t>Channel Allocation Problem</a:t>
            </a:r>
          </a:p>
        </p:txBody>
      </p:sp>
      <p:sp>
        <p:nvSpPr>
          <p:cNvPr id="736259" name="Rectangle 3"/>
          <p:cNvSpPr>
            <a:spLocks noGrp="1" noChangeArrowheads="1"/>
          </p:cNvSpPr>
          <p:nvPr>
            <p:ph type="body" idx="1"/>
          </p:nvPr>
        </p:nvSpPr>
        <p:spPr/>
        <p:txBody>
          <a:bodyPr/>
          <a:lstStyle/>
          <a:p>
            <a:r>
              <a:rPr lang="en-GB"/>
              <a:t>With bursty, heterogeneous traffic we must find a </a:t>
            </a:r>
            <a:r>
              <a:rPr lang="en-GB" b="1"/>
              <a:t>dynamic</a:t>
            </a:r>
            <a:r>
              <a:rPr lang="en-US"/>
              <a:t> </a:t>
            </a:r>
            <a:r>
              <a:rPr lang="en-GB"/>
              <a:t>way to allocate a node access to the channel</a:t>
            </a:r>
          </a:p>
          <a:p>
            <a:pPr lvl="1"/>
            <a:r>
              <a:rPr lang="en-GB"/>
              <a:t>When a node has no traffic to send it does not waste bandwidth</a:t>
            </a:r>
          </a:p>
          <a:p>
            <a:pPr lvl="1"/>
            <a:r>
              <a:rPr lang="en-GB"/>
              <a:t>When a node has traffic to send it can obtain all capacity of the channel, not just a slice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Channel Allocation </a:t>
            </a:r>
            <a:endParaRPr lang="en-IN" dirty="0"/>
          </a:p>
        </p:txBody>
      </p:sp>
      <p:sp>
        <p:nvSpPr>
          <p:cNvPr id="3" name="Content Placeholder 2"/>
          <p:cNvSpPr>
            <a:spLocks noGrp="1"/>
          </p:cNvSpPr>
          <p:nvPr>
            <p:ph idx="1"/>
          </p:nvPr>
        </p:nvSpPr>
        <p:spPr/>
        <p:txBody>
          <a:bodyPr/>
          <a:lstStyle/>
          <a:p>
            <a:r>
              <a:rPr lang="en-IN" sz="2800" dirty="0" smtClean="0"/>
              <a:t>With  a  dynamic  approach  the  allocation  of  the  channel  changes based  on  the  traffic  generated  by  the  users. </a:t>
            </a:r>
          </a:p>
          <a:p>
            <a:endParaRPr lang="en-IN" sz="2800" dirty="0" smtClean="0"/>
          </a:p>
          <a:p>
            <a:r>
              <a:rPr lang="en-IN" sz="2800" dirty="0" smtClean="0"/>
              <a:t>A dynamic channel allocation tries  to  get  better utilization  and  lower delay  on  a channel when  the traffic is </a:t>
            </a:r>
            <a:r>
              <a:rPr lang="en-IN" sz="2800" b="1" dirty="0" smtClean="0"/>
              <a:t>unpredictable</a:t>
            </a:r>
            <a:r>
              <a:rPr lang="en-IN" sz="2800" dirty="0" smtClean="0"/>
              <a:t>.</a:t>
            </a:r>
            <a:endParaRPr lang="en-US" sz="2800" dirty="0" smtClean="0"/>
          </a:p>
          <a:p>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a:bodyPr>
          <a:lstStyle/>
          <a:p>
            <a:r>
              <a:rPr lang="en-US" dirty="0" smtClean="0"/>
              <a:t>Data Link Layer Design Issues</a:t>
            </a:r>
            <a:endParaRPr lang="en-GB" dirty="0"/>
          </a:p>
        </p:txBody>
      </p:sp>
      <p:sp>
        <p:nvSpPr>
          <p:cNvPr id="531459" name="Rectangle 3"/>
          <p:cNvSpPr>
            <a:spLocks noGrp="1" noChangeArrowheads="1"/>
          </p:cNvSpPr>
          <p:nvPr>
            <p:ph type="body" idx="1"/>
          </p:nvPr>
        </p:nvSpPr>
        <p:spPr/>
        <p:txBody>
          <a:bodyPr/>
          <a:lstStyle/>
          <a:p>
            <a:r>
              <a:rPr lang="en-GB" dirty="0"/>
              <a:t>Error Control</a:t>
            </a:r>
          </a:p>
          <a:p>
            <a:pPr lvl="1"/>
            <a:r>
              <a:rPr lang="en-GB" dirty="0"/>
              <a:t>Correction and Detection Schemes</a:t>
            </a:r>
          </a:p>
          <a:p>
            <a:pPr lvl="1"/>
            <a:r>
              <a:rPr lang="en-GB" dirty="0" smtClean="0"/>
              <a:t>Framing</a:t>
            </a:r>
          </a:p>
          <a:p>
            <a:pPr lvl="2"/>
            <a:r>
              <a:rPr lang="en-US" dirty="0" smtClean="0"/>
              <a:t>DLL translates the physical layer's raw bit stream into discrete units (messages) called </a:t>
            </a:r>
            <a:r>
              <a:rPr lang="en-US" dirty="0" smtClean="0">
                <a:solidFill>
                  <a:srgbClr val="FF0000"/>
                </a:solidFill>
              </a:rPr>
              <a:t>frames</a:t>
            </a:r>
            <a:r>
              <a:rPr lang="en-US" dirty="0" smtClean="0">
                <a:solidFill>
                  <a:srgbClr val="C00000"/>
                </a:solidFill>
              </a:rPr>
              <a:t>. </a:t>
            </a:r>
            <a:r>
              <a:rPr lang="en-US" dirty="0" smtClean="0"/>
              <a:t> </a:t>
            </a:r>
            <a:endParaRPr lang="en-GB" dirty="0"/>
          </a:p>
          <a:p>
            <a:endParaRPr lang="en-GB" sz="2800" dirty="0" smtClean="0"/>
          </a:p>
          <a:p>
            <a:r>
              <a:rPr lang="en-GB" sz="2800" dirty="0" smtClean="0"/>
              <a:t>Flow </a:t>
            </a:r>
            <a:r>
              <a:rPr lang="en-GB" sz="2800" dirty="0"/>
              <a:t>Control</a:t>
            </a:r>
          </a:p>
          <a:p>
            <a:r>
              <a:rPr lang="en-GB" sz="2800" dirty="0"/>
              <a:t>Medium Access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fade">
                                      <p:cBhvr>
                                        <p:cTn id="12" dur="1000"/>
                                        <p:tgtEl>
                                          <p:spTgt spid="531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1459">
                                            <p:txEl>
                                              <p:pRg st="2" end="2"/>
                                            </p:txEl>
                                          </p:spTgt>
                                        </p:tgtEl>
                                        <p:attrNameLst>
                                          <p:attrName>style.visibility</p:attrName>
                                        </p:attrNameLst>
                                      </p:cBhvr>
                                      <p:to>
                                        <p:strVal val="visible"/>
                                      </p:to>
                                    </p:set>
                                    <p:animEffect transition="in" filter="fade">
                                      <p:cBhvr>
                                        <p:cTn id="17" dur="1000"/>
                                        <p:tgtEl>
                                          <p:spTgt spid="53145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31459">
                                            <p:txEl>
                                              <p:pRg st="3" end="3"/>
                                            </p:txEl>
                                          </p:spTgt>
                                        </p:tgtEl>
                                        <p:attrNameLst>
                                          <p:attrName>style.visibility</p:attrName>
                                        </p:attrNameLst>
                                      </p:cBhvr>
                                      <p:to>
                                        <p:strVal val="visible"/>
                                      </p:to>
                                    </p:set>
                                    <p:animEffect transition="in" filter="fade">
                                      <p:cBhvr>
                                        <p:cTn id="20" dur="1000"/>
                                        <p:tgtEl>
                                          <p:spTgt spid="531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1459">
                                            <p:txEl>
                                              <p:pRg st="5" end="5"/>
                                            </p:txEl>
                                          </p:spTgt>
                                        </p:tgtEl>
                                        <p:attrNameLst>
                                          <p:attrName>style.visibility</p:attrName>
                                        </p:attrNameLst>
                                      </p:cBhvr>
                                      <p:to>
                                        <p:strVal val="visible"/>
                                      </p:to>
                                    </p:set>
                                    <p:animEffect transition="in" filter="fade">
                                      <p:cBhvr>
                                        <p:cTn id="25" dur="1000"/>
                                        <p:tgtEl>
                                          <p:spTgt spid="53145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31459">
                                            <p:txEl>
                                              <p:pRg st="6" end="6"/>
                                            </p:txEl>
                                          </p:spTgt>
                                        </p:tgtEl>
                                        <p:attrNameLst>
                                          <p:attrName>style.visibility</p:attrName>
                                        </p:attrNameLst>
                                      </p:cBhvr>
                                      <p:to>
                                        <p:strVal val="visible"/>
                                      </p:to>
                                    </p:set>
                                    <p:animEffect transition="in" filter="fade">
                                      <p:cBhvr>
                                        <p:cTn id="30" dur="1000"/>
                                        <p:tgtEl>
                                          <p:spTgt spid="531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smtClean="0"/>
              <a:t>Dynamic Channel Allocation </a:t>
            </a:r>
          </a:p>
        </p:txBody>
      </p:sp>
      <p:sp>
        <p:nvSpPr>
          <p:cNvPr id="9219" name="Rectangle 3"/>
          <p:cNvSpPr>
            <a:spLocks noGrp="1" noChangeArrowheads="1"/>
          </p:cNvSpPr>
          <p:nvPr>
            <p:ph type="body" idx="1"/>
          </p:nvPr>
        </p:nvSpPr>
        <p:spPr>
          <a:xfrm>
            <a:off x="1558925" y="1709886"/>
            <a:ext cx="6845300" cy="4743450"/>
          </a:xfrm>
        </p:spPr>
        <p:txBody>
          <a:bodyPr>
            <a:normAutofit lnSpcReduction="10000"/>
          </a:bodyPr>
          <a:lstStyle/>
          <a:p>
            <a:pPr>
              <a:lnSpc>
                <a:spcPct val="90000"/>
              </a:lnSpc>
              <a:buFontTx/>
              <a:buAutoNum type="arabicPeriod"/>
            </a:pPr>
            <a:r>
              <a:rPr lang="en-US" sz="2800" dirty="0" smtClean="0"/>
              <a:t>Station Model.</a:t>
            </a:r>
          </a:p>
          <a:p>
            <a:pPr>
              <a:lnSpc>
                <a:spcPct val="90000"/>
              </a:lnSpc>
              <a:buFontTx/>
              <a:buAutoNum type="arabicPeriod"/>
            </a:pPr>
            <a:endParaRPr lang="en-US" sz="2800" dirty="0" smtClean="0"/>
          </a:p>
          <a:p>
            <a:pPr>
              <a:lnSpc>
                <a:spcPct val="90000"/>
              </a:lnSpc>
              <a:buFontTx/>
              <a:buAutoNum type="arabicPeriod"/>
            </a:pPr>
            <a:r>
              <a:rPr lang="en-US" sz="2800" dirty="0" smtClean="0"/>
              <a:t>Single Channel Assumption.</a:t>
            </a:r>
          </a:p>
          <a:p>
            <a:pPr>
              <a:lnSpc>
                <a:spcPct val="90000"/>
              </a:lnSpc>
              <a:buFontTx/>
              <a:buAutoNum type="arabicPeriod"/>
            </a:pPr>
            <a:endParaRPr lang="en-US" sz="2800" dirty="0" smtClean="0"/>
          </a:p>
          <a:p>
            <a:pPr>
              <a:lnSpc>
                <a:spcPct val="90000"/>
              </a:lnSpc>
              <a:buFontTx/>
              <a:buAutoNum type="arabicPeriod"/>
            </a:pPr>
            <a:r>
              <a:rPr lang="en-US" sz="2800" dirty="0" smtClean="0"/>
              <a:t>Collision Assumption.</a:t>
            </a:r>
          </a:p>
          <a:p>
            <a:pPr>
              <a:lnSpc>
                <a:spcPct val="90000"/>
              </a:lnSpc>
              <a:buFontTx/>
              <a:buAutoNum type="arabicPeriod"/>
            </a:pPr>
            <a:endParaRPr lang="en-US" sz="2800" dirty="0" smtClean="0"/>
          </a:p>
          <a:p>
            <a:pPr>
              <a:lnSpc>
                <a:spcPct val="90000"/>
              </a:lnSpc>
              <a:buFontTx/>
              <a:buAutoNum type="arabicPeriod"/>
            </a:pPr>
            <a:r>
              <a:rPr lang="en-US" sz="2800" dirty="0" smtClean="0">
                <a:solidFill>
                  <a:schemeClr val="accent2"/>
                </a:solidFill>
              </a:rPr>
              <a:t>(a)</a:t>
            </a:r>
            <a:r>
              <a:rPr lang="en-US" sz="2800" dirty="0" smtClean="0"/>
              <a:t> Continuous Time.</a:t>
            </a:r>
            <a:br>
              <a:rPr lang="en-US" sz="2800" dirty="0" smtClean="0"/>
            </a:br>
            <a:r>
              <a:rPr lang="en-US" sz="2800" dirty="0" smtClean="0">
                <a:solidFill>
                  <a:schemeClr val="accent2"/>
                </a:solidFill>
              </a:rPr>
              <a:t>(b)</a:t>
            </a:r>
            <a:r>
              <a:rPr lang="en-US" sz="2800" dirty="0" smtClean="0"/>
              <a:t> Slotted Time.</a:t>
            </a:r>
          </a:p>
          <a:p>
            <a:pPr>
              <a:lnSpc>
                <a:spcPct val="90000"/>
              </a:lnSpc>
              <a:buFontTx/>
              <a:buAutoNum type="arabicPeriod"/>
            </a:pPr>
            <a:endParaRPr lang="en-US" sz="2800" dirty="0" smtClean="0"/>
          </a:p>
          <a:p>
            <a:pPr>
              <a:lnSpc>
                <a:spcPct val="90000"/>
              </a:lnSpc>
              <a:buFontTx/>
              <a:buAutoNum type="arabicPeriod"/>
            </a:pPr>
            <a:r>
              <a:rPr lang="en-US" sz="2800" dirty="0" smtClean="0">
                <a:solidFill>
                  <a:schemeClr val="accent2"/>
                </a:solidFill>
              </a:rPr>
              <a:t>(a)</a:t>
            </a:r>
            <a:r>
              <a:rPr lang="en-US" sz="2800" dirty="0" smtClean="0"/>
              <a:t> Carrier Sense.</a:t>
            </a:r>
            <a:br>
              <a:rPr lang="en-US" sz="2800" dirty="0" smtClean="0"/>
            </a:br>
            <a:r>
              <a:rPr lang="en-US" sz="2800" dirty="0" smtClean="0">
                <a:solidFill>
                  <a:schemeClr val="accent2"/>
                </a:solidFill>
              </a:rPr>
              <a:t>(b)</a:t>
            </a:r>
            <a:r>
              <a:rPr lang="en-US" sz="2800" dirty="0" smtClean="0"/>
              <a:t> No Carrier Sense.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GB"/>
              <a:t>ALOHA Protocols</a:t>
            </a:r>
          </a:p>
        </p:txBody>
      </p:sp>
      <p:sp>
        <p:nvSpPr>
          <p:cNvPr id="713731" name="Rectangle 3"/>
          <p:cNvSpPr>
            <a:spLocks noGrp="1" noChangeArrowheads="1"/>
          </p:cNvSpPr>
          <p:nvPr>
            <p:ph type="body" idx="1"/>
          </p:nvPr>
        </p:nvSpPr>
        <p:spPr/>
        <p:txBody>
          <a:bodyPr/>
          <a:lstStyle/>
          <a:p>
            <a:r>
              <a:rPr lang="en-GB" dirty="0"/>
              <a:t>Classical shared-medium problem</a:t>
            </a:r>
          </a:p>
          <a:p>
            <a:pPr lvl="1"/>
            <a:r>
              <a:rPr lang="en-GB" dirty="0"/>
              <a:t>Radio towers all in range of central antenna</a:t>
            </a:r>
          </a:p>
          <a:p>
            <a:pPr lvl="1"/>
            <a:r>
              <a:rPr lang="en-GB" dirty="0"/>
              <a:t>Two concurrent senders = collision (both frames are lost entirely)</a:t>
            </a:r>
          </a:p>
          <a:p>
            <a:pPr lvl="1"/>
            <a:endParaRPr lang="en-GB" dirty="0"/>
          </a:p>
        </p:txBody>
      </p:sp>
      <p:pic>
        <p:nvPicPr>
          <p:cNvPr id="713732" name="Picture 4" descr="aloha-hawaii"/>
          <p:cNvPicPr>
            <a:picLocks noChangeAspect="1" noChangeArrowheads="1"/>
          </p:cNvPicPr>
          <p:nvPr/>
        </p:nvPicPr>
        <p:blipFill>
          <a:blip r:embed="rId3" cstate="print"/>
          <a:srcRect/>
          <a:stretch>
            <a:fillRect/>
          </a:stretch>
        </p:blipFill>
        <p:spPr bwMode="auto">
          <a:xfrm>
            <a:off x="1619250" y="3703660"/>
            <a:ext cx="5689600" cy="29400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GB" dirty="0"/>
              <a:t>ALOHA Protocols</a:t>
            </a:r>
          </a:p>
        </p:txBody>
      </p:sp>
      <p:sp>
        <p:nvSpPr>
          <p:cNvPr id="715779" name="Rectangle 3"/>
          <p:cNvSpPr>
            <a:spLocks noGrp="1" noChangeArrowheads="1"/>
          </p:cNvSpPr>
          <p:nvPr>
            <p:ph type="body" idx="1"/>
          </p:nvPr>
        </p:nvSpPr>
        <p:spPr/>
        <p:txBody>
          <a:bodyPr/>
          <a:lstStyle/>
          <a:p>
            <a:r>
              <a:rPr lang="en-GB" dirty="0"/>
              <a:t>Two General Problems:</a:t>
            </a:r>
          </a:p>
          <a:p>
            <a:pPr lvl="1"/>
            <a:r>
              <a:rPr lang="en-GB" dirty="0"/>
              <a:t>How to know when a collision has happened?</a:t>
            </a:r>
          </a:p>
          <a:p>
            <a:pPr lvl="1"/>
            <a:r>
              <a:rPr lang="en-GB" dirty="0"/>
              <a:t>How to share the medium in general when collisions cannot be predicted?</a:t>
            </a:r>
          </a:p>
          <a:p>
            <a:r>
              <a:rPr lang="en-GB" dirty="0"/>
              <a:t>Two General Solutions:</a:t>
            </a:r>
          </a:p>
          <a:p>
            <a:pPr lvl="1"/>
            <a:r>
              <a:rPr lang="en-GB" dirty="0"/>
              <a:t>Resend when a collision happens and hope for the best (Pure </a:t>
            </a:r>
            <a:r>
              <a:rPr lang="en-GB" dirty="0">
                <a:solidFill>
                  <a:srgbClr val="FF0000"/>
                </a:solidFill>
              </a:rPr>
              <a:t>ALOHA</a:t>
            </a:r>
            <a:r>
              <a:rPr lang="en-GB" dirty="0"/>
              <a:t>)</a:t>
            </a:r>
          </a:p>
          <a:p>
            <a:pPr lvl="1"/>
            <a:r>
              <a:rPr lang="en-GB" dirty="0"/>
              <a:t>Synchronise sending to a timer to reduce – but not eradicate - collisions (</a:t>
            </a:r>
            <a:r>
              <a:rPr lang="en-GB" dirty="0">
                <a:solidFill>
                  <a:srgbClr val="FF0000"/>
                </a:solidFill>
              </a:rPr>
              <a:t>Slotted ALOHA</a:t>
            </a:r>
            <a:r>
              <a:rPr lang="en-GB" dirty="0"/>
              <a:t>)</a:t>
            </a:r>
          </a:p>
          <a:p>
            <a:pPr lvl="1"/>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GB"/>
              <a:t>ALOHA – Collision Detection</a:t>
            </a:r>
          </a:p>
        </p:txBody>
      </p:sp>
      <p:sp>
        <p:nvSpPr>
          <p:cNvPr id="717827" name="Rectangle 3"/>
          <p:cNvSpPr>
            <a:spLocks noGrp="1" noChangeArrowheads="1"/>
          </p:cNvSpPr>
          <p:nvPr>
            <p:ph type="body" idx="1"/>
          </p:nvPr>
        </p:nvSpPr>
        <p:spPr>
          <a:xfrm>
            <a:off x="252413" y="1412875"/>
            <a:ext cx="9072562" cy="4648200"/>
          </a:xfrm>
        </p:spPr>
        <p:txBody>
          <a:bodyPr/>
          <a:lstStyle/>
          <a:p>
            <a:r>
              <a:rPr lang="en-GB" sz="2800"/>
              <a:t>Central station bounces ACK back to sender</a:t>
            </a:r>
          </a:p>
          <a:p>
            <a:r>
              <a:rPr lang="en-GB" sz="2800"/>
              <a:t>ACKs sent on separate frequency so never collide</a:t>
            </a:r>
          </a:p>
          <a:p>
            <a:r>
              <a:rPr lang="en-GB" sz="2800"/>
              <a:t>If ACK not received then sender assumes collision</a:t>
            </a:r>
          </a:p>
        </p:txBody>
      </p:sp>
      <p:pic>
        <p:nvPicPr>
          <p:cNvPr id="717829" name="Picture 5" descr="aloha-pure-acks"/>
          <p:cNvPicPr>
            <a:picLocks noChangeAspect="1" noChangeArrowheads="1"/>
          </p:cNvPicPr>
          <p:nvPr/>
        </p:nvPicPr>
        <p:blipFill>
          <a:blip r:embed="rId3" cstate="print"/>
          <a:srcRect/>
          <a:stretch>
            <a:fillRect/>
          </a:stretch>
        </p:blipFill>
        <p:spPr bwMode="auto">
          <a:xfrm>
            <a:off x="1281113" y="2997200"/>
            <a:ext cx="6553200" cy="33877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GB"/>
              <a:t>Pure ALOHA</a:t>
            </a:r>
          </a:p>
        </p:txBody>
      </p:sp>
      <p:sp>
        <p:nvSpPr>
          <p:cNvPr id="740355" name="Rectangle 3"/>
          <p:cNvSpPr>
            <a:spLocks noGrp="1" noChangeArrowheads="1"/>
          </p:cNvSpPr>
          <p:nvPr>
            <p:ph type="body" idx="1"/>
          </p:nvPr>
        </p:nvSpPr>
        <p:spPr/>
        <p:txBody>
          <a:bodyPr/>
          <a:lstStyle/>
          <a:p>
            <a:r>
              <a:rPr lang="en-GB" dirty="0"/>
              <a:t>On Collision…</a:t>
            </a:r>
          </a:p>
          <a:p>
            <a:pPr lvl="1"/>
            <a:r>
              <a:rPr lang="en-GB" dirty="0"/>
              <a:t>Wait </a:t>
            </a:r>
            <a:r>
              <a:rPr lang="en-GB" dirty="0">
                <a:solidFill>
                  <a:srgbClr val="FF0000"/>
                </a:solidFill>
              </a:rPr>
              <a:t>random</a:t>
            </a:r>
            <a:r>
              <a:rPr lang="en-GB" dirty="0"/>
              <a:t> amount of time and resend</a:t>
            </a:r>
          </a:p>
          <a:p>
            <a:pPr lvl="1"/>
            <a:r>
              <a:rPr lang="en-GB" dirty="0"/>
              <a:t>Randomisation is vital</a:t>
            </a:r>
          </a:p>
        </p:txBody>
      </p:sp>
      <p:pic>
        <p:nvPicPr>
          <p:cNvPr id="740357" name="Picture 5" descr="pure-aloha"/>
          <p:cNvPicPr>
            <a:picLocks noChangeAspect="1" noChangeArrowheads="1"/>
          </p:cNvPicPr>
          <p:nvPr/>
        </p:nvPicPr>
        <p:blipFill>
          <a:blip r:embed="rId3" cstate="print"/>
          <a:srcRect/>
          <a:stretch>
            <a:fillRect/>
          </a:stretch>
        </p:blipFill>
        <p:spPr bwMode="auto">
          <a:xfrm>
            <a:off x="676275" y="3681413"/>
            <a:ext cx="6343650" cy="261461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GB"/>
              <a:t>Pure ALOHA</a:t>
            </a:r>
          </a:p>
        </p:txBody>
      </p:sp>
      <p:sp>
        <p:nvSpPr>
          <p:cNvPr id="742403" name="Rectangle 3"/>
          <p:cNvSpPr>
            <a:spLocks noGrp="1" noChangeArrowheads="1"/>
          </p:cNvSpPr>
          <p:nvPr>
            <p:ph type="body" idx="1"/>
          </p:nvPr>
        </p:nvSpPr>
        <p:spPr/>
        <p:txBody>
          <a:bodyPr/>
          <a:lstStyle/>
          <a:p>
            <a:r>
              <a:rPr lang="en-GB"/>
              <a:t>On Collision…</a:t>
            </a:r>
          </a:p>
          <a:p>
            <a:pPr lvl="1"/>
            <a:r>
              <a:rPr lang="en-GB"/>
              <a:t>Wait random amount of time and resend</a:t>
            </a:r>
          </a:p>
          <a:p>
            <a:pPr lvl="1"/>
            <a:r>
              <a:rPr lang="en-GB"/>
              <a:t>Randomisation is vital</a:t>
            </a:r>
          </a:p>
        </p:txBody>
      </p:sp>
      <p:pic>
        <p:nvPicPr>
          <p:cNvPr id="742405" name="Picture 5" descr="pure-aloha-rand"/>
          <p:cNvPicPr>
            <a:picLocks noChangeAspect="1" noChangeArrowheads="1"/>
          </p:cNvPicPr>
          <p:nvPr/>
        </p:nvPicPr>
        <p:blipFill>
          <a:blip r:embed="rId3" cstate="print"/>
          <a:srcRect/>
          <a:stretch>
            <a:fillRect/>
          </a:stretch>
        </p:blipFill>
        <p:spPr bwMode="auto">
          <a:xfrm>
            <a:off x="669925" y="3416300"/>
            <a:ext cx="7934325" cy="287972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GB"/>
              <a:t>Pure ALOHA</a:t>
            </a:r>
          </a:p>
        </p:txBody>
      </p:sp>
      <p:sp>
        <p:nvSpPr>
          <p:cNvPr id="744451" name="Rectangle 3"/>
          <p:cNvSpPr>
            <a:spLocks noGrp="1" noChangeArrowheads="1"/>
          </p:cNvSpPr>
          <p:nvPr>
            <p:ph type="body" idx="1"/>
          </p:nvPr>
        </p:nvSpPr>
        <p:spPr/>
        <p:txBody>
          <a:bodyPr/>
          <a:lstStyle/>
          <a:p>
            <a:r>
              <a:rPr lang="en-GB" dirty="0"/>
              <a:t>Weakness: potential for collision is large</a:t>
            </a:r>
          </a:p>
          <a:p>
            <a:pPr lvl="1"/>
            <a:r>
              <a:rPr lang="en-GB" dirty="0"/>
              <a:t>For a frame-period of length </a:t>
            </a:r>
            <a:r>
              <a:rPr lang="en-GB" i="1" dirty="0">
                <a:latin typeface="Times New Roman" pitchFamily="18" charset="0"/>
                <a:cs typeface="Times New Roman" pitchFamily="18" charset="0"/>
              </a:rPr>
              <a:t>F</a:t>
            </a:r>
            <a:r>
              <a:rPr lang="en-GB" dirty="0"/>
              <a:t>, the frame is </a:t>
            </a:r>
            <a:r>
              <a:rPr lang="en-GB" i="1" dirty="0"/>
              <a:t>vulnerable</a:t>
            </a:r>
            <a:r>
              <a:rPr lang="en-GB" dirty="0"/>
              <a:t> for a period of </a:t>
            </a:r>
            <a:r>
              <a:rPr lang="en-GB" i="1" dirty="0">
                <a:latin typeface="Times New Roman" pitchFamily="18" charset="0"/>
                <a:cs typeface="Times New Roman" pitchFamily="18" charset="0"/>
              </a:rPr>
              <a:t>2F</a:t>
            </a:r>
            <a:endParaRPr lang="en-GB" dirty="0"/>
          </a:p>
        </p:txBody>
      </p:sp>
      <p:pic>
        <p:nvPicPr>
          <p:cNvPr id="744457" name="Picture 9" descr="pure-aloha-2f-vulnerability"/>
          <p:cNvPicPr>
            <a:picLocks noChangeAspect="1" noChangeArrowheads="1"/>
          </p:cNvPicPr>
          <p:nvPr/>
        </p:nvPicPr>
        <p:blipFill>
          <a:blip r:embed="rId3" cstate="print"/>
          <a:srcRect/>
          <a:stretch>
            <a:fillRect/>
          </a:stretch>
        </p:blipFill>
        <p:spPr bwMode="auto">
          <a:xfrm>
            <a:off x="514350" y="3081338"/>
            <a:ext cx="8353425" cy="3216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animEffect transition="in" filter="fade">
                                      <p:cBhvr>
                                        <p:cTn id="7" dur="2000"/>
                                        <p:tgtEl>
                                          <p:spTgt spid="7444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4451">
                                            <p:txEl>
                                              <p:pRg st="1" end="1"/>
                                            </p:txEl>
                                          </p:spTgt>
                                        </p:tgtEl>
                                        <p:attrNameLst>
                                          <p:attrName>style.visibility</p:attrName>
                                        </p:attrNameLst>
                                      </p:cBhvr>
                                      <p:to>
                                        <p:strVal val="visible"/>
                                      </p:to>
                                    </p:set>
                                    <p:animEffect transition="in" filter="fade">
                                      <p:cBhvr>
                                        <p:cTn id="10" dur="2000"/>
                                        <p:tgtEl>
                                          <p:spTgt spid="744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GB" dirty="0"/>
              <a:t>Slotted ALOHA</a:t>
            </a:r>
          </a:p>
        </p:txBody>
      </p:sp>
      <p:sp>
        <p:nvSpPr>
          <p:cNvPr id="746499" name="Rectangle 3"/>
          <p:cNvSpPr>
            <a:spLocks noGrp="1" noChangeArrowheads="1"/>
          </p:cNvSpPr>
          <p:nvPr>
            <p:ph type="body" idx="1"/>
          </p:nvPr>
        </p:nvSpPr>
        <p:spPr/>
        <p:txBody>
          <a:bodyPr/>
          <a:lstStyle/>
          <a:p>
            <a:r>
              <a:rPr lang="en-GB"/>
              <a:t>Time divided in to slots of size </a:t>
            </a:r>
            <a:r>
              <a:rPr lang="en-GB" i="1">
                <a:latin typeface="Times New Roman" pitchFamily="18" charset="0"/>
                <a:cs typeface="Times New Roman" pitchFamily="18" charset="0"/>
              </a:rPr>
              <a:t>F</a:t>
            </a:r>
          </a:p>
          <a:p>
            <a:pPr lvl="1"/>
            <a:r>
              <a:rPr lang="en-GB"/>
              <a:t>Frames delayed until beginning of the next slot</a:t>
            </a:r>
          </a:p>
        </p:txBody>
      </p:sp>
      <p:pic>
        <p:nvPicPr>
          <p:cNvPr id="746500" name="Picture 4" descr="slotted-aloha-1f-vulnerability"/>
          <p:cNvPicPr>
            <a:picLocks noChangeAspect="1" noChangeArrowheads="1"/>
          </p:cNvPicPr>
          <p:nvPr/>
        </p:nvPicPr>
        <p:blipFill>
          <a:blip r:embed="rId3" cstate="print"/>
          <a:srcRect/>
          <a:stretch>
            <a:fillRect/>
          </a:stretch>
        </p:blipFill>
        <p:spPr bwMode="auto">
          <a:xfrm>
            <a:off x="522288" y="3213100"/>
            <a:ext cx="8281987" cy="30797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GB" dirty="0"/>
              <a:t>Slotted vs. Pure ALOHA</a:t>
            </a:r>
          </a:p>
        </p:txBody>
      </p:sp>
      <p:sp>
        <p:nvSpPr>
          <p:cNvPr id="748547" name="Rectangle 3"/>
          <p:cNvSpPr>
            <a:spLocks noGrp="1" noChangeArrowheads="1"/>
          </p:cNvSpPr>
          <p:nvPr>
            <p:ph type="body" idx="1"/>
          </p:nvPr>
        </p:nvSpPr>
        <p:spPr/>
        <p:txBody>
          <a:bodyPr/>
          <a:lstStyle/>
          <a:p>
            <a:r>
              <a:rPr lang="en-GB" dirty="0"/>
              <a:t>Both use randomisation after collision</a:t>
            </a:r>
          </a:p>
          <a:p>
            <a:r>
              <a:rPr lang="en-GB" dirty="0"/>
              <a:t>Slotted reduces probability of collision</a:t>
            </a:r>
          </a:p>
          <a:p>
            <a:pPr lvl="1"/>
            <a:r>
              <a:rPr lang="en-GB" dirty="0"/>
              <a:t>If frame is ready in middle of period:</a:t>
            </a:r>
          </a:p>
          <a:p>
            <a:pPr lvl="2"/>
            <a:r>
              <a:rPr lang="en-GB" dirty="0"/>
              <a:t>In Pure </a:t>
            </a:r>
            <a:r>
              <a:rPr lang="en-GB" dirty="0" smtClean="0"/>
              <a:t>ALOHA: </a:t>
            </a:r>
            <a:r>
              <a:rPr lang="en-GB" dirty="0"/>
              <a:t>I will begin sending and destroy any currently sending frames</a:t>
            </a:r>
          </a:p>
          <a:p>
            <a:pPr lvl="2"/>
            <a:r>
              <a:rPr lang="en-GB" dirty="0"/>
              <a:t>In Slotted </a:t>
            </a:r>
            <a:r>
              <a:rPr lang="en-GB" dirty="0" smtClean="0"/>
              <a:t>ALOHA: </a:t>
            </a:r>
            <a:r>
              <a:rPr lang="en-GB" dirty="0"/>
              <a:t>I will wait and only destroy other waiting frames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fade">
                                      <p:cBhvr>
                                        <p:cTn id="7" dur="1000"/>
                                        <p:tgtEl>
                                          <p:spTgt spid="74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fade">
                                      <p:cBhvr>
                                        <p:cTn id="12" dur="1000"/>
                                        <p:tgtEl>
                                          <p:spTgt spid="74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8547">
                                            <p:txEl>
                                              <p:pRg st="2" end="2"/>
                                            </p:txEl>
                                          </p:spTgt>
                                        </p:tgtEl>
                                        <p:attrNameLst>
                                          <p:attrName>style.visibility</p:attrName>
                                        </p:attrNameLst>
                                      </p:cBhvr>
                                      <p:to>
                                        <p:strVal val="visible"/>
                                      </p:to>
                                    </p:set>
                                    <p:animEffect transition="in" filter="fade">
                                      <p:cBhvr>
                                        <p:cTn id="17" dur="1000"/>
                                        <p:tgtEl>
                                          <p:spTgt spid="74854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8547">
                                            <p:txEl>
                                              <p:pRg st="3" end="3"/>
                                            </p:txEl>
                                          </p:spTgt>
                                        </p:tgtEl>
                                        <p:attrNameLst>
                                          <p:attrName>style.visibility</p:attrName>
                                        </p:attrNameLst>
                                      </p:cBhvr>
                                      <p:to>
                                        <p:strVal val="visible"/>
                                      </p:to>
                                    </p:set>
                                    <p:animEffect transition="in" filter="fade">
                                      <p:cBhvr>
                                        <p:cTn id="20" dur="1000"/>
                                        <p:tgtEl>
                                          <p:spTgt spid="7485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48547">
                                            <p:txEl>
                                              <p:pRg st="4" end="4"/>
                                            </p:txEl>
                                          </p:spTgt>
                                        </p:tgtEl>
                                        <p:attrNameLst>
                                          <p:attrName>style.visibility</p:attrName>
                                        </p:attrNameLst>
                                      </p:cBhvr>
                                      <p:to>
                                        <p:strVal val="visible"/>
                                      </p:to>
                                    </p:set>
                                    <p:animEffect transition="in" filter="fade">
                                      <p:cBhvr>
                                        <p:cTn id="25" dur="1000"/>
                                        <p:tgtEl>
                                          <p:spTgt spid="74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normAutofit/>
          </a:bodyPr>
          <a:lstStyle/>
          <a:p>
            <a:r>
              <a:rPr lang="en-GB" sz="4000" b="1" dirty="0" smtClean="0">
                <a:cs typeface="Times New Roman" pitchFamily="18" charset="0"/>
              </a:rPr>
              <a:t>ALOHA: Throughput/Performance</a:t>
            </a:r>
            <a:endParaRPr lang="en-GB" sz="4000" b="1" dirty="0"/>
          </a:p>
        </p:txBody>
      </p:sp>
      <p:sp>
        <p:nvSpPr>
          <p:cNvPr id="750595" name="Rectangle 3"/>
          <p:cNvSpPr>
            <a:spLocks noGrp="1" noChangeArrowheads="1"/>
          </p:cNvSpPr>
          <p:nvPr>
            <p:ph type="body" idx="1"/>
          </p:nvPr>
        </p:nvSpPr>
        <p:spPr/>
        <p:txBody>
          <a:bodyPr/>
          <a:lstStyle/>
          <a:p>
            <a:r>
              <a:rPr lang="en-GB" dirty="0"/>
              <a:t>Reducing collisions increases throughput</a:t>
            </a:r>
          </a:p>
          <a:p>
            <a:pPr lvl="1"/>
            <a:r>
              <a:rPr lang="en-GB" dirty="0"/>
              <a:t>Throughput </a:t>
            </a:r>
            <a:r>
              <a:rPr lang="en-GB" i="1" dirty="0">
                <a:solidFill>
                  <a:srgbClr val="FF0000"/>
                </a:solidFill>
                <a:latin typeface="Times New Roman" pitchFamily="18" charset="0"/>
                <a:cs typeface="Times New Roman" pitchFamily="18" charset="0"/>
              </a:rPr>
              <a:t>S</a:t>
            </a:r>
            <a:r>
              <a:rPr lang="en-GB" dirty="0"/>
              <a:t> = Number of frames successfully received for a given unit time</a:t>
            </a:r>
          </a:p>
          <a:p>
            <a:pPr lvl="1"/>
            <a:r>
              <a:rPr lang="en-GB" dirty="0"/>
              <a:t>Generally:</a:t>
            </a:r>
          </a:p>
          <a:p>
            <a:pPr lvl="2"/>
            <a:r>
              <a:rPr lang="en-GB" i="1" dirty="0">
                <a:latin typeface="Times New Roman" pitchFamily="18" charset="0"/>
                <a:cs typeface="Times New Roman" pitchFamily="18" charset="0"/>
              </a:rPr>
              <a:t>G</a:t>
            </a:r>
            <a:r>
              <a:rPr lang="en-GB" dirty="0"/>
              <a:t> = </a:t>
            </a:r>
            <a:r>
              <a:rPr lang="en-GB" i="1" dirty="0"/>
              <a:t>offered</a:t>
            </a:r>
            <a:r>
              <a:rPr lang="en-GB" dirty="0"/>
              <a:t> load </a:t>
            </a:r>
            <a:r>
              <a:rPr lang="en-GB" dirty="0" smtClean="0"/>
              <a:t>(</a:t>
            </a:r>
            <a:r>
              <a:rPr lang="en-US" u="sng" dirty="0" smtClean="0">
                <a:latin typeface="+mj-lt"/>
              </a:rPr>
              <a:t>Average number </a:t>
            </a:r>
            <a:r>
              <a:rPr lang="en-US" dirty="0" smtClean="0">
                <a:latin typeface="+mj-lt"/>
              </a:rPr>
              <a:t>of frames generated by the </a:t>
            </a:r>
            <a:r>
              <a:rPr lang="en-US" dirty="0" smtClean="0">
                <a:solidFill>
                  <a:srgbClr val="FF0000"/>
                </a:solidFill>
                <a:latin typeface="+mj-lt"/>
              </a:rPr>
              <a:t>all</a:t>
            </a:r>
            <a:r>
              <a:rPr lang="en-US" dirty="0" smtClean="0">
                <a:latin typeface="+mj-lt"/>
              </a:rPr>
              <a:t> stations during </a:t>
            </a:r>
            <a:r>
              <a:rPr lang="en-US" dirty="0" smtClean="0">
                <a:solidFill>
                  <a:srgbClr val="FF0000"/>
                </a:solidFill>
                <a:latin typeface="+mj-lt"/>
              </a:rPr>
              <a:t>one</a:t>
            </a:r>
            <a:r>
              <a:rPr lang="en-US" dirty="0" smtClean="0">
                <a:latin typeface="+mj-lt"/>
              </a:rPr>
              <a:t> frame </a:t>
            </a:r>
            <a:r>
              <a:rPr lang="en-US" dirty="0" smtClean="0">
                <a:solidFill>
                  <a:srgbClr val="FF0000"/>
                </a:solidFill>
                <a:latin typeface="+mj-lt"/>
              </a:rPr>
              <a:t>transmission time</a:t>
            </a:r>
            <a:r>
              <a:rPr lang="en-GB" dirty="0" smtClean="0"/>
              <a:t>)</a:t>
            </a:r>
            <a:endParaRPr lang="en-GB" dirty="0"/>
          </a:p>
          <a:p>
            <a:pPr lvl="2"/>
            <a:r>
              <a:rPr lang="en-GB" i="1" dirty="0">
                <a:latin typeface="Times New Roman" pitchFamily="18" charset="0"/>
                <a:cs typeface="Times New Roman" pitchFamily="18" charset="0"/>
              </a:rPr>
              <a:t>P(s)</a:t>
            </a:r>
            <a:r>
              <a:rPr lang="en-GB" dirty="0"/>
              <a:t> = probability of success for a single </a:t>
            </a:r>
            <a:r>
              <a:rPr lang="en-GB" dirty="0">
                <a:solidFill>
                  <a:srgbClr val="FF0000"/>
                </a:solidFill>
              </a:rPr>
              <a:t>frame</a:t>
            </a:r>
          </a:p>
          <a:p>
            <a:pPr lvl="2" algn="ctr">
              <a:buNone/>
            </a:pPr>
            <a:r>
              <a:rPr lang="en-GB" b="1" i="1" dirty="0">
                <a:solidFill>
                  <a:srgbClr val="0070C0"/>
                </a:solidFill>
                <a:latin typeface="Times New Roman" pitchFamily="18" charset="0"/>
                <a:cs typeface="Times New Roman" pitchFamily="18" charset="0"/>
              </a:rPr>
              <a:t>S = G </a:t>
            </a:r>
            <a:r>
              <a:rPr lang="en-US" b="1" i="1" dirty="0">
                <a:solidFill>
                  <a:srgbClr val="0070C0"/>
                </a:solidFill>
                <a:latin typeface="Times New Roman" pitchFamily="18" charset="0"/>
                <a:cs typeface="Times New Roman" pitchFamily="18" charset="0"/>
              </a:rPr>
              <a:t>×</a:t>
            </a:r>
            <a:r>
              <a:rPr lang="en-GB" b="1" i="1" dirty="0">
                <a:solidFill>
                  <a:srgbClr val="0070C0"/>
                </a:solidFill>
                <a:latin typeface="Times New Roman" pitchFamily="18" charset="0"/>
                <a:cs typeface="Times New Roman" pitchFamily="18" charset="0"/>
              </a:rPr>
              <a:t> P(s</a:t>
            </a:r>
            <a:r>
              <a:rPr lang="en-GB" b="1" i="1" dirty="0" smtClean="0">
                <a:solidFill>
                  <a:srgbClr val="0070C0"/>
                </a:solidFill>
                <a:latin typeface="Times New Roman" pitchFamily="18" charset="0"/>
                <a:cs typeface="Times New Roman" pitchFamily="18" charset="0"/>
              </a:rPr>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Effect transition="in" filter="fade">
                                      <p:cBhvr>
                                        <p:cTn id="7" dur="1000"/>
                                        <p:tgtEl>
                                          <p:spTgt spid="75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0595">
                                            <p:txEl>
                                              <p:pRg st="1" end="1"/>
                                            </p:txEl>
                                          </p:spTgt>
                                        </p:tgtEl>
                                        <p:attrNameLst>
                                          <p:attrName>style.visibility</p:attrName>
                                        </p:attrNameLst>
                                      </p:cBhvr>
                                      <p:to>
                                        <p:strVal val="visible"/>
                                      </p:to>
                                    </p:set>
                                    <p:animEffect transition="in" filter="fade">
                                      <p:cBhvr>
                                        <p:cTn id="12" dur="1000"/>
                                        <p:tgtEl>
                                          <p:spTgt spid="75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0595">
                                            <p:txEl>
                                              <p:pRg st="2" end="2"/>
                                            </p:txEl>
                                          </p:spTgt>
                                        </p:tgtEl>
                                        <p:attrNameLst>
                                          <p:attrName>style.visibility</p:attrName>
                                        </p:attrNameLst>
                                      </p:cBhvr>
                                      <p:to>
                                        <p:strVal val="visible"/>
                                      </p:to>
                                    </p:set>
                                    <p:animEffect transition="in" filter="fade">
                                      <p:cBhvr>
                                        <p:cTn id="17" dur="1000"/>
                                        <p:tgtEl>
                                          <p:spTgt spid="75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0595">
                                            <p:txEl>
                                              <p:pRg st="3" end="3"/>
                                            </p:txEl>
                                          </p:spTgt>
                                        </p:tgtEl>
                                        <p:attrNameLst>
                                          <p:attrName>style.visibility</p:attrName>
                                        </p:attrNameLst>
                                      </p:cBhvr>
                                      <p:to>
                                        <p:strVal val="visible"/>
                                      </p:to>
                                    </p:set>
                                    <p:animEffect transition="in" filter="fade">
                                      <p:cBhvr>
                                        <p:cTn id="22" dur="1000"/>
                                        <p:tgtEl>
                                          <p:spTgt spid="750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0595">
                                            <p:txEl>
                                              <p:pRg st="4" end="4"/>
                                            </p:txEl>
                                          </p:spTgt>
                                        </p:tgtEl>
                                        <p:attrNameLst>
                                          <p:attrName>style.visibility</p:attrName>
                                        </p:attrNameLst>
                                      </p:cBhvr>
                                      <p:to>
                                        <p:strVal val="visible"/>
                                      </p:to>
                                    </p:set>
                                    <p:animEffect transition="in" filter="fade">
                                      <p:cBhvr>
                                        <p:cTn id="27" dur="1000"/>
                                        <p:tgtEl>
                                          <p:spTgt spid="750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0595">
                                            <p:txEl>
                                              <p:pRg st="5" end="5"/>
                                            </p:txEl>
                                          </p:spTgt>
                                        </p:tgtEl>
                                        <p:attrNameLst>
                                          <p:attrName>style.visibility</p:attrName>
                                        </p:attrNameLst>
                                      </p:cBhvr>
                                      <p:to>
                                        <p:strVal val="visible"/>
                                      </p:to>
                                    </p:set>
                                    <p:animEffect transition="in" filter="fade">
                                      <p:cBhvr>
                                        <p:cTn id="32" dur="1000"/>
                                        <p:tgtEl>
                                          <p:spTgt spid="75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Overview of DLL</a:t>
            </a:r>
            <a:endParaRPr lang="en-IN" sz="3600" b="1" dirty="0"/>
          </a:p>
        </p:txBody>
      </p:sp>
      <p:pic>
        <p:nvPicPr>
          <p:cNvPr id="4" name="Picture 3"/>
          <p:cNvPicPr>
            <a:picLocks noChangeAspect="1" noChangeArrowheads="1"/>
          </p:cNvPicPr>
          <p:nvPr/>
        </p:nvPicPr>
        <p:blipFill>
          <a:blip r:embed="rId2" cstate="print"/>
          <a:srcRect/>
          <a:stretch>
            <a:fillRect/>
          </a:stretch>
        </p:blipFill>
        <p:spPr bwMode="auto">
          <a:xfrm>
            <a:off x="533400" y="2481943"/>
            <a:ext cx="7620000" cy="3918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611188" y="260350"/>
            <a:ext cx="7848600" cy="1143000"/>
          </a:xfrm>
        </p:spPr>
        <p:txBody>
          <a:bodyPr>
            <a:normAutofit/>
          </a:bodyPr>
          <a:lstStyle/>
          <a:p>
            <a:r>
              <a:rPr lang="en-GB" sz="3600" b="1" dirty="0" smtClean="0">
                <a:cs typeface="Times New Roman" pitchFamily="18" charset="0"/>
              </a:rPr>
              <a:t>ALOHA: Throughput/Performance</a:t>
            </a:r>
            <a:endParaRPr lang="en-GB" sz="3600" b="1" dirty="0"/>
          </a:p>
        </p:txBody>
      </p:sp>
      <p:sp>
        <p:nvSpPr>
          <p:cNvPr id="754691" name="Rectangle 3"/>
          <p:cNvSpPr>
            <a:spLocks noGrp="1" noChangeArrowheads="1"/>
          </p:cNvSpPr>
          <p:nvPr>
            <p:ph type="body" idx="1"/>
          </p:nvPr>
        </p:nvSpPr>
        <p:spPr/>
        <p:txBody>
          <a:bodyPr/>
          <a:lstStyle/>
          <a:p>
            <a:r>
              <a:rPr lang="en-GB" dirty="0">
                <a:cs typeface="Times New Roman" pitchFamily="18" charset="0"/>
              </a:rPr>
              <a:t>We can also increase </a:t>
            </a:r>
            <a:r>
              <a:rPr lang="en-GB" i="1" dirty="0">
                <a:latin typeface="Times New Roman" pitchFamily="18" charset="0"/>
                <a:cs typeface="Times New Roman" pitchFamily="18" charset="0"/>
              </a:rPr>
              <a:t>S</a:t>
            </a:r>
            <a:r>
              <a:rPr lang="en-GB" dirty="0">
                <a:cs typeface="Times New Roman" pitchFamily="18" charset="0"/>
              </a:rPr>
              <a:t> by increasing </a:t>
            </a:r>
            <a:r>
              <a:rPr lang="en-GB" i="1" dirty="0">
                <a:latin typeface="Times New Roman" pitchFamily="18" charset="0"/>
                <a:cs typeface="Times New Roman" pitchFamily="18" charset="0"/>
              </a:rPr>
              <a:t>G</a:t>
            </a:r>
          </a:p>
          <a:p>
            <a:r>
              <a:rPr lang="en-GB" dirty="0">
                <a:cs typeface="Times New Roman" pitchFamily="18" charset="0"/>
              </a:rPr>
              <a:t>But </a:t>
            </a:r>
            <a:r>
              <a:rPr lang="en-GB" i="1" dirty="0">
                <a:latin typeface="Times New Roman" pitchFamily="18" charset="0"/>
                <a:cs typeface="Times New Roman" pitchFamily="18" charset="0"/>
              </a:rPr>
              <a:t>P(s)</a:t>
            </a:r>
            <a:r>
              <a:rPr lang="en-GB" dirty="0">
                <a:cs typeface="Times New Roman" pitchFamily="18" charset="0"/>
              </a:rPr>
              <a:t> is a function of </a:t>
            </a:r>
            <a:r>
              <a:rPr lang="en-GB" i="1" dirty="0">
                <a:latin typeface="Times New Roman" pitchFamily="18" charset="0"/>
                <a:cs typeface="Times New Roman" pitchFamily="18" charset="0"/>
              </a:rPr>
              <a:t>G</a:t>
            </a:r>
          </a:p>
          <a:p>
            <a:pPr lvl="1"/>
            <a:r>
              <a:rPr lang="en-GB" dirty="0">
                <a:cs typeface="Times New Roman" pitchFamily="18" charset="0"/>
              </a:rPr>
              <a:t>For Pure ALOHA: </a:t>
            </a:r>
            <a:r>
              <a:rPr lang="en-GB" i="1" dirty="0">
                <a:latin typeface="Times New Roman" pitchFamily="18" charset="0"/>
                <a:cs typeface="Times New Roman" pitchFamily="18" charset="0"/>
              </a:rPr>
              <a:t>P(s) = e</a:t>
            </a:r>
            <a:r>
              <a:rPr lang="en-GB" i="1" baseline="30000" dirty="0">
                <a:latin typeface="Times New Roman" pitchFamily="18" charset="0"/>
                <a:cs typeface="Times New Roman" pitchFamily="18" charset="0"/>
              </a:rPr>
              <a:t>-2G</a:t>
            </a:r>
            <a:r>
              <a:rPr lang="en-GB" i="1" dirty="0">
                <a:latin typeface="Times New Roman" pitchFamily="18" charset="0"/>
                <a:cs typeface="Times New Roman" pitchFamily="18" charset="0"/>
              </a:rPr>
              <a:t>, </a:t>
            </a:r>
            <a:r>
              <a:rPr lang="en-GB" i="1" dirty="0" smtClean="0">
                <a:latin typeface="Times New Roman" pitchFamily="18" charset="0"/>
                <a:cs typeface="Times New Roman" pitchFamily="18" charset="0"/>
              </a:rPr>
              <a:t>	</a:t>
            </a:r>
            <a:r>
              <a:rPr lang="en-GB" i="1" dirty="0" smtClean="0">
                <a:solidFill>
                  <a:srgbClr val="FF0000"/>
                </a:solidFill>
                <a:latin typeface="Times New Roman" pitchFamily="18" charset="0"/>
                <a:cs typeface="Times New Roman" pitchFamily="18" charset="0"/>
              </a:rPr>
              <a:t>S </a:t>
            </a:r>
            <a:r>
              <a:rPr lang="en-GB" i="1" dirty="0">
                <a:solidFill>
                  <a:srgbClr val="FF0000"/>
                </a:solidFill>
                <a:latin typeface="Times New Roman" pitchFamily="18" charset="0"/>
                <a:cs typeface="Times New Roman" pitchFamily="18" charset="0"/>
              </a:rPr>
              <a:t>= Ge</a:t>
            </a:r>
            <a:r>
              <a:rPr lang="en-GB" i="1" baseline="30000" dirty="0">
                <a:solidFill>
                  <a:srgbClr val="FF0000"/>
                </a:solidFill>
                <a:latin typeface="Times New Roman" pitchFamily="18" charset="0"/>
                <a:cs typeface="Times New Roman" pitchFamily="18" charset="0"/>
              </a:rPr>
              <a:t>-2G</a:t>
            </a:r>
          </a:p>
          <a:p>
            <a:pPr lvl="1"/>
            <a:r>
              <a:rPr lang="en-GB" dirty="0">
                <a:cs typeface="Times New Roman" pitchFamily="18" charset="0"/>
              </a:rPr>
              <a:t>For Slotted ALOHA: </a:t>
            </a:r>
            <a:r>
              <a:rPr lang="en-GB" i="1" dirty="0">
                <a:latin typeface="Times New Roman" pitchFamily="18" charset="0"/>
                <a:cs typeface="Times New Roman" pitchFamily="18" charset="0"/>
              </a:rPr>
              <a:t>P(s) = e</a:t>
            </a:r>
            <a:r>
              <a:rPr lang="en-GB" i="1" baseline="30000" dirty="0">
                <a:latin typeface="Times New Roman" pitchFamily="18" charset="0"/>
                <a:cs typeface="Times New Roman" pitchFamily="18" charset="0"/>
              </a:rPr>
              <a:t>-G</a:t>
            </a:r>
            <a:r>
              <a:rPr lang="en-GB" i="1" dirty="0">
                <a:latin typeface="Times New Roman" pitchFamily="18" charset="0"/>
                <a:cs typeface="Times New Roman" pitchFamily="18" charset="0"/>
              </a:rPr>
              <a:t>, </a:t>
            </a:r>
            <a:r>
              <a:rPr lang="en-GB" i="1" dirty="0" smtClean="0">
                <a:latin typeface="Times New Roman" pitchFamily="18" charset="0"/>
                <a:cs typeface="Times New Roman" pitchFamily="18" charset="0"/>
              </a:rPr>
              <a:t>	</a:t>
            </a:r>
            <a:r>
              <a:rPr lang="en-GB" i="1" dirty="0" smtClean="0">
                <a:solidFill>
                  <a:srgbClr val="FF0000"/>
                </a:solidFill>
                <a:latin typeface="Times New Roman" pitchFamily="18" charset="0"/>
                <a:cs typeface="Times New Roman" pitchFamily="18" charset="0"/>
              </a:rPr>
              <a:t>S </a:t>
            </a:r>
            <a:r>
              <a:rPr lang="en-GB" i="1" dirty="0">
                <a:solidFill>
                  <a:srgbClr val="FF0000"/>
                </a:solidFill>
                <a:latin typeface="Times New Roman" pitchFamily="18" charset="0"/>
                <a:cs typeface="Times New Roman" pitchFamily="18" charset="0"/>
              </a:rPr>
              <a:t>= </a:t>
            </a:r>
            <a:r>
              <a:rPr lang="en-GB" i="1" dirty="0" err="1">
                <a:solidFill>
                  <a:srgbClr val="FF0000"/>
                </a:solidFill>
                <a:latin typeface="Times New Roman" pitchFamily="18" charset="0"/>
                <a:cs typeface="Times New Roman" pitchFamily="18" charset="0"/>
              </a:rPr>
              <a:t>Ge</a:t>
            </a:r>
            <a:r>
              <a:rPr lang="en-GB" i="1" baseline="30000" dirty="0">
                <a:solidFill>
                  <a:srgbClr val="FF0000"/>
                </a:solidFill>
                <a:latin typeface="Times New Roman" pitchFamily="18" charset="0"/>
                <a:cs typeface="Times New Roman" pitchFamily="18" charset="0"/>
              </a:rPr>
              <a:t>-G</a:t>
            </a:r>
            <a:endParaRPr lang="en-US" dirty="0">
              <a:solidFill>
                <a:srgbClr val="FF0000"/>
              </a:solidFill>
              <a:cs typeface="Times New Roman" pitchFamily="18" charset="0"/>
            </a:endParaRPr>
          </a:p>
          <a:p>
            <a:endParaRPr lang="en-GB" i="1" dirty="0">
              <a:latin typeface="Times New Roman" pitchFamily="18" charset="0"/>
              <a:cs typeface="Times New Roman" pitchFamily="18" charset="0"/>
            </a:endParaRPr>
          </a:p>
          <a:p>
            <a:pPr lvl="1"/>
            <a:endParaRPr lang="en-GB" dirty="0"/>
          </a:p>
          <a:p>
            <a:endParaRPr lang="en-GB" dirty="0"/>
          </a:p>
        </p:txBody>
      </p:sp>
      <p:pic>
        <p:nvPicPr>
          <p:cNvPr id="754692" name="Picture 4" descr="4-03"/>
          <p:cNvPicPr>
            <a:picLocks noChangeAspect="1" noChangeArrowheads="1"/>
          </p:cNvPicPr>
          <p:nvPr/>
        </p:nvPicPr>
        <p:blipFill>
          <a:blip r:embed="rId3" cstate="print"/>
          <a:srcRect l="4053" t="10379" r="4053" b="9003"/>
          <a:stretch>
            <a:fillRect/>
          </a:stretch>
        </p:blipFill>
        <p:spPr bwMode="auto">
          <a:xfrm>
            <a:off x="1331913" y="3964011"/>
            <a:ext cx="6192837" cy="2822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fade">
                                      <p:cBhvr>
                                        <p:cTn id="7" dur="1000"/>
                                        <p:tgtEl>
                                          <p:spTgt spid="75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4691">
                                            <p:txEl>
                                              <p:pRg st="1" end="1"/>
                                            </p:txEl>
                                          </p:spTgt>
                                        </p:tgtEl>
                                        <p:attrNameLst>
                                          <p:attrName>style.visibility</p:attrName>
                                        </p:attrNameLst>
                                      </p:cBhvr>
                                      <p:to>
                                        <p:strVal val="visible"/>
                                      </p:to>
                                    </p:set>
                                    <p:animEffect transition="in" filter="fade">
                                      <p:cBhvr>
                                        <p:cTn id="12" dur="1000"/>
                                        <p:tgtEl>
                                          <p:spTgt spid="7546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54691">
                                            <p:txEl>
                                              <p:pRg st="2" end="2"/>
                                            </p:txEl>
                                          </p:spTgt>
                                        </p:tgtEl>
                                        <p:attrNameLst>
                                          <p:attrName>style.visibility</p:attrName>
                                        </p:attrNameLst>
                                      </p:cBhvr>
                                      <p:to>
                                        <p:strVal val="visible"/>
                                      </p:to>
                                    </p:set>
                                    <p:animEffect transition="in" filter="fade">
                                      <p:cBhvr>
                                        <p:cTn id="15" dur="1000"/>
                                        <p:tgtEl>
                                          <p:spTgt spid="7546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54691">
                                            <p:txEl>
                                              <p:pRg st="3" end="3"/>
                                            </p:txEl>
                                          </p:spTgt>
                                        </p:tgtEl>
                                        <p:attrNameLst>
                                          <p:attrName>style.visibility</p:attrName>
                                        </p:attrNameLst>
                                      </p:cBhvr>
                                      <p:to>
                                        <p:strVal val="visible"/>
                                      </p:to>
                                    </p:set>
                                    <p:animEffect transition="in" filter="fade">
                                      <p:cBhvr>
                                        <p:cTn id="18" dur="1000"/>
                                        <p:tgtEl>
                                          <p:spTgt spid="75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normAutofit/>
          </a:bodyPr>
          <a:lstStyle/>
          <a:p>
            <a:pPr>
              <a:defRPr/>
            </a:pPr>
            <a:r>
              <a:rPr lang="en-US" sz="4000" b="1" dirty="0" smtClean="0">
                <a:cs typeface="Times New Roman" pitchFamily="18" charset="0"/>
              </a:rPr>
              <a:t>Slotted  ALOHA – Efficiency</a:t>
            </a:r>
            <a:endParaRPr lang="en-US" sz="4000" b="1" dirty="0">
              <a:cs typeface="Times New Roman" pitchFamily="18" charset="0"/>
            </a:endParaRPr>
          </a:p>
        </p:txBody>
      </p:sp>
      <p:sp>
        <p:nvSpPr>
          <p:cNvPr id="8" name="Rectangle 3"/>
          <p:cNvSpPr txBox="1">
            <a:spLocks noChangeArrowheads="1"/>
          </p:cNvSpPr>
          <p:nvPr/>
        </p:nvSpPr>
        <p:spPr>
          <a:xfrm>
            <a:off x="609600" y="1500174"/>
            <a:ext cx="8177242" cy="521497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Suppose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N nodes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with many frames to send, each transmits a frame in any slot with probability </a:t>
            </a:r>
            <a:r>
              <a:rPr kumimoji="0" lang="en-US" sz="2800" b="1" i="1" u="none" strike="noStrike" kern="1200" cap="none" spc="0" normalizeH="0" baseline="0" noProof="0" dirty="0" smtClean="0">
                <a:ln>
                  <a:noFill/>
                </a:ln>
                <a:solidFill>
                  <a:srgbClr val="FF0000"/>
                </a:solidFill>
                <a:effectLst/>
                <a:uLnTx/>
                <a:uFillTx/>
                <a:latin typeface="+mn-lt"/>
                <a:ea typeface="+mn-ea"/>
                <a:cs typeface="+mn-cs"/>
              </a:rPr>
              <a:t>p</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(For simplicity, we consider the probability,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p,</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 as same as for all nodes.)</a:t>
            </a:r>
            <a:endParaRPr kumimoji="0" lang="en-US" sz="28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Probability that any given node has success transmitted in a slot   = </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node transmits and </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N-1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nodes do not transmit</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p(1-p)</a:t>
            </a:r>
            <a:r>
              <a:rPr kumimoji="0" lang="en-US" sz="2600" b="1" i="1" u="none" strike="noStrike" kern="1200" cap="none" spc="0" normalizeH="0" baseline="30000" noProof="0" dirty="0" smtClean="0">
                <a:ln>
                  <a:noFill/>
                </a:ln>
                <a:solidFill>
                  <a:schemeClr val="tx1"/>
                </a:solidFill>
                <a:effectLst/>
                <a:uLnTx/>
                <a:uFillTx/>
                <a:latin typeface="+mn-lt"/>
                <a:ea typeface="+mn-ea"/>
                <a:cs typeface="+mn-cs"/>
              </a:rPr>
              <a:t>N-1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Probability that any node has a success = </a:t>
            </a:r>
            <a:r>
              <a:rPr kumimoji="0" lang="en-US" sz="2600" b="1" i="1" u="none" strike="noStrike" kern="1200" cap="none" spc="0" normalizeH="0" baseline="0" noProof="0" dirty="0" err="1" smtClean="0">
                <a:ln>
                  <a:noFill/>
                </a:ln>
                <a:solidFill>
                  <a:schemeClr val="tx1"/>
                </a:solidFill>
                <a:effectLst/>
                <a:uLnTx/>
                <a:uFillTx/>
                <a:latin typeface="+mn-lt"/>
                <a:ea typeface="+mn-ea"/>
                <a:cs typeface="+mn-cs"/>
              </a:rPr>
              <a:t>Np</a:t>
            </a:r>
            <a:r>
              <a:rPr kumimoji="0" lang="en-US" sz="2600" b="1" i="1" u="none" strike="noStrike" kern="1200" cap="none" spc="0" normalizeH="0" baseline="0" noProof="0" dirty="0" smtClean="0">
                <a:ln>
                  <a:noFill/>
                </a:ln>
                <a:solidFill>
                  <a:schemeClr val="tx1"/>
                </a:solidFill>
                <a:effectLst/>
                <a:uLnTx/>
                <a:uFillTx/>
                <a:latin typeface="+mn-lt"/>
                <a:ea typeface="+mn-ea"/>
                <a:cs typeface="+mn-cs"/>
              </a:rPr>
              <a:t>(1-p)</a:t>
            </a:r>
            <a:r>
              <a:rPr kumimoji="0" lang="en-US" sz="2600" b="1" i="1" u="none" strike="noStrike" kern="1200" cap="none" spc="0" normalizeH="0" baseline="30000" noProof="0" dirty="0" smtClean="0">
                <a:ln>
                  <a:noFill/>
                </a:ln>
                <a:solidFill>
                  <a:schemeClr val="tx1"/>
                </a:solidFill>
                <a:effectLst/>
                <a:uLnTx/>
                <a:uFillTx/>
                <a:latin typeface="+mn-lt"/>
                <a:ea typeface="+mn-ea"/>
                <a:cs typeface="+mn-cs"/>
              </a:rPr>
              <a:t>N-1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This is </a:t>
            </a:r>
            <a:r>
              <a:rPr kumimoji="0" lang="en-US" sz="2400" b="0" i="1" u="none" strike="noStrike" kern="1200" cap="none" spc="0" normalizeH="0" baseline="0" noProof="0" dirty="0" smtClean="0">
                <a:ln>
                  <a:noFill/>
                </a:ln>
                <a:solidFill>
                  <a:srgbClr val="FF0000"/>
                </a:solidFill>
                <a:effectLst/>
                <a:uLnTx/>
                <a:uFillTx/>
                <a:latin typeface="+mn-lt"/>
                <a:ea typeface="+mn-ea"/>
                <a:cs typeface="+mn-cs"/>
              </a:rPr>
              <a:t>the efficiency</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 when there are N active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20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2000"/>
                                        <p:tgtEl>
                                          <p:spTgt spid="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cs typeface="Times New Roman" pitchFamily="18" charset="0"/>
              </a:rPr>
              <a:t>Slotted  ALOHA – Efficiency</a:t>
            </a:r>
            <a:endParaRPr lang="en-US" sz="4000" dirty="0"/>
          </a:p>
        </p:txBody>
      </p:sp>
      <p:sp>
        <p:nvSpPr>
          <p:cNvPr id="3" name="Content Placeholder 2"/>
          <p:cNvSpPr>
            <a:spLocks noGrp="1"/>
          </p:cNvSpPr>
          <p:nvPr>
            <p:ph idx="1"/>
          </p:nvPr>
        </p:nvSpPr>
        <p:spPr/>
        <p:txBody>
          <a:bodyPr>
            <a:normAutofit/>
          </a:bodyPr>
          <a:lstStyle/>
          <a:p>
            <a:r>
              <a:rPr lang="en-US" sz="2800" dirty="0" smtClean="0"/>
              <a:t>For </a:t>
            </a:r>
            <a:r>
              <a:rPr lang="en-US" sz="2800" b="1" dirty="0" smtClean="0">
                <a:solidFill>
                  <a:srgbClr val="FF0000"/>
                </a:solidFill>
              </a:rPr>
              <a:t>max</a:t>
            </a:r>
            <a:r>
              <a:rPr lang="en-US" sz="2800" dirty="0" smtClean="0"/>
              <a:t> efficiency with </a:t>
            </a:r>
            <a:r>
              <a:rPr lang="en-US" sz="2800" b="1" i="1" dirty="0" smtClean="0"/>
              <a:t>N</a:t>
            </a:r>
            <a:r>
              <a:rPr lang="en-US" sz="2800" dirty="0" smtClean="0"/>
              <a:t> nodes, find </a:t>
            </a:r>
            <a:r>
              <a:rPr lang="en-US" sz="2800" b="1" i="1" dirty="0" smtClean="0"/>
              <a:t>p*</a:t>
            </a:r>
            <a:r>
              <a:rPr lang="en-US" sz="2800" dirty="0" smtClean="0"/>
              <a:t> that maximizes </a:t>
            </a:r>
            <a:r>
              <a:rPr lang="en-US" sz="2800" b="1" i="1" dirty="0" err="1" smtClean="0"/>
              <a:t>Np</a:t>
            </a:r>
            <a:r>
              <a:rPr lang="en-US" sz="2800" b="1" i="1" dirty="0" smtClean="0"/>
              <a:t>(1-p)</a:t>
            </a:r>
            <a:r>
              <a:rPr lang="en-US" sz="2800" b="1" i="1" baseline="30000" dirty="0" smtClean="0"/>
              <a:t>N-1</a:t>
            </a:r>
          </a:p>
          <a:p>
            <a:endParaRPr lang="en-US" sz="2800" dirty="0" smtClean="0"/>
          </a:p>
          <a:p>
            <a:r>
              <a:rPr lang="en-US" sz="2800" dirty="0" smtClean="0"/>
              <a:t>For a higher number of nodes:</a:t>
            </a:r>
          </a:p>
          <a:p>
            <a:pPr algn="ctr">
              <a:buNone/>
            </a:pPr>
            <a:r>
              <a:rPr lang="en-US" sz="2800" dirty="0" smtClean="0">
                <a:solidFill>
                  <a:srgbClr val="FF0000"/>
                </a:solidFill>
              </a:rPr>
              <a:t> “take the limit of </a:t>
            </a:r>
            <a:r>
              <a:rPr lang="en-US" sz="2800" b="1" i="1" dirty="0" err="1" smtClean="0">
                <a:solidFill>
                  <a:srgbClr val="FF0000"/>
                </a:solidFill>
              </a:rPr>
              <a:t>Np</a:t>
            </a:r>
            <a:r>
              <a:rPr lang="en-US" sz="2800" b="1" i="1" dirty="0" smtClean="0">
                <a:solidFill>
                  <a:srgbClr val="FF0000"/>
                </a:solidFill>
              </a:rPr>
              <a:t>*(1-p*)</a:t>
            </a:r>
            <a:r>
              <a:rPr lang="en-US" sz="2800" b="1" i="1" baseline="30000" dirty="0" smtClean="0">
                <a:solidFill>
                  <a:srgbClr val="FF0000"/>
                </a:solidFill>
              </a:rPr>
              <a:t>N-1</a:t>
            </a:r>
            <a:r>
              <a:rPr lang="en-US" sz="2800" b="1" baseline="30000" dirty="0" smtClean="0">
                <a:solidFill>
                  <a:srgbClr val="FF0000"/>
                </a:solidFill>
              </a:rPr>
              <a:t> </a:t>
            </a:r>
            <a:r>
              <a:rPr lang="en-US" sz="2800" dirty="0" smtClean="0">
                <a:solidFill>
                  <a:srgbClr val="FF0000"/>
                </a:solidFill>
              </a:rPr>
              <a:t>as </a:t>
            </a:r>
            <a:r>
              <a:rPr lang="en-US" sz="2800" b="1" i="1" dirty="0" smtClean="0">
                <a:solidFill>
                  <a:srgbClr val="FF0000"/>
                </a:solidFill>
              </a:rPr>
              <a:t>N</a:t>
            </a:r>
            <a:r>
              <a:rPr lang="en-US" sz="2800" dirty="0" smtClean="0">
                <a:solidFill>
                  <a:srgbClr val="FF0000"/>
                </a:solidFill>
              </a:rPr>
              <a:t> goes to infinity”, </a:t>
            </a:r>
          </a:p>
          <a:p>
            <a:pPr algn="ctr">
              <a:buNone/>
            </a:pPr>
            <a:r>
              <a:rPr lang="en-US" sz="2800" dirty="0" smtClean="0"/>
              <a:t>	gives </a:t>
            </a:r>
            <a:r>
              <a:rPr lang="en-US" sz="2800" b="1" i="1" dirty="0" smtClean="0"/>
              <a:t>1/e = 0.37</a:t>
            </a:r>
            <a:endParaRPr lang="en-US" sz="2800" b="1" i="1" baseline="30000" dirty="0" smtClean="0"/>
          </a:p>
          <a:p>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miter lim="800000"/>
            <a:headEnd/>
            <a:tailEnd/>
          </a:ln>
        </p:spPr>
        <p:txBody>
          <a:bodyPr/>
          <a:lstStyle/>
          <a:p>
            <a:r>
              <a:rPr lang="en-US" smtClean="0">
                <a:latin typeface="Arial" pitchFamily="34" charset="0"/>
                <a:cs typeface="Arial" pitchFamily="34" charset="0"/>
              </a:rPr>
              <a:t>Data Link Layer</a:t>
            </a:r>
          </a:p>
        </p:txBody>
      </p:sp>
      <p:sp>
        <p:nvSpPr>
          <p:cNvPr id="68611" name="Rectangle 3"/>
          <p:cNvSpPr>
            <a:spLocks noGrp="1" noChangeArrowheads="1"/>
          </p:cNvSpPr>
          <p:nvPr>
            <p:ph type="body" idx="1"/>
          </p:nvPr>
        </p:nvSpPr>
        <p:spPr>
          <a:xfrm>
            <a:off x="533400" y="1328738"/>
            <a:ext cx="8264525" cy="4648200"/>
          </a:xfrm>
        </p:spPr>
        <p:txBody>
          <a:bodyPr/>
          <a:lstStyle/>
          <a:p>
            <a:pPr algn="ctr">
              <a:buFont typeface="ZapfDingbats"/>
              <a:buNone/>
            </a:pPr>
            <a:r>
              <a:rPr lang="en-US" sz="2000" b="1" dirty="0" smtClean="0"/>
              <a:t>P(successful transmission by given node) </a:t>
            </a:r>
          </a:p>
          <a:p>
            <a:pPr algn="ctr">
              <a:buFont typeface="ZapfDingbats"/>
              <a:buNone/>
            </a:pPr>
            <a:r>
              <a:rPr lang="en-US" sz="2000" b="1" dirty="0" smtClean="0"/>
              <a:t>= </a:t>
            </a:r>
          </a:p>
          <a:p>
            <a:pPr algn="ctr">
              <a:buFont typeface="ZapfDingbats"/>
              <a:buNone/>
            </a:pPr>
            <a:r>
              <a:rPr lang="en-US" sz="2000" b="1" dirty="0" smtClean="0"/>
              <a:t>P(node transmits)    </a:t>
            </a:r>
            <a:r>
              <a:rPr lang="en-US" sz="2000" b="1" baseline="16000" dirty="0" smtClean="0"/>
              <a:t>x</a:t>
            </a:r>
            <a:r>
              <a:rPr lang="en-US" sz="2000" b="1" dirty="0" smtClean="0"/>
              <a:t>      P(no other node transmits in [t</a:t>
            </a:r>
            <a:r>
              <a:rPr lang="en-US" sz="2000" b="1" baseline="-25000" dirty="0" smtClean="0"/>
              <a:t>0</a:t>
            </a:r>
            <a:r>
              <a:rPr lang="en-US" sz="2000" b="1" dirty="0" smtClean="0"/>
              <a:t>-1,t</a:t>
            </a:r>
            <a:r>
              <a:rPr lang="en-US" sz="2000" b="1" baseline="-25000" dirty="0" smtClean="0"/>
              <a:t>0</a:t>
            </a:r>
            <a:r>
              <a:rPr lang="en-US" sz="2000" b="1" dirty="0" smtClean="0"/>
              <a:t>]     </a:t>
            </a:r>
            <a:r>
              <a:rPr lang="en-US" sz="2000" b="1" baseline="16000" dirty="0" smtClean="0"/>
              <a:t>x</a:t>
            </a:r>
            <a:r>
              <a:rPr lang="en-US" sz="2000" b="1" dirty="0" smtClean="0"/>
              <a:t>      P(no other node transmits in [t</a:t>
            </a:r>
            <a:r>
              <a:rPr lang="en-US" sz="2000" b="1" baseline="-25000" dirty="0" smtClean="0"/>
              <a:t>0</a:t>
            </a:r>
            <a:r>
              <a:rPr lang="en-US" sz="2000" b="1" dirty="0" smtClean="0"/>
              <a:t>, t</a:t>
            </a:r>
            <a:r>
              <a:rPr lang="en-US" sz="2000" b="1" baseline="-25000" dirty="0" smtClean="0"/>
              <a:t>0</a:t>
            </a:r>
            <a:r>
              <a:rPr lang="en-US" sz="2000" b="1" dirty="0" smtClean="0"/>
              <a:t>+1] </a:t>
            </a:r>
          </a:p>
          <a:p>
            <a:pPr>
              <a:buFont typeface="ZapfDingbats"/>
              <a:buNone/>
            </a:pPr>
            <a:r>
              <a:rPr lang="en-US" sz="2000" dirty="0" smtClean="0"/>
              <a:t>                                      </a:t>
            </a:r>
          </a:p>
          <a:p>
            <a:pPr>
              <a:buFont typeface="ZapfDingbats"/>
              <a:buNone/>
            </a:pPr>
            <a:r>
              <a:rPr lang="en-US" sz="2400" i="1" dirty="0" smtClean="0"/>
              <a:t>= p </a:t>
            </a:r>
            <a:r>
              <a:rPr lang="en-US" sz="3600" i="1" baseline="16000" dirty="0" smtClean="0"/>
              <a:t>. 		</a:t>
            </a:r>
            <a:r>
              <a:rPr lang="en-US" sz="2400" i="1" dirty="0" smtClean="0"/>
              <a:t>(1-p)</a:t>
            </a:r>
            <a:r>
              <a:rPr lang="en-US" sz="2400" i="1" baseline="30000" dirty="0" smtClean="0"/>
              <a:t>N-1</a:t>
            </a:r>
            <a:r>
              <a:rPr lang="en-US" sz="3600" i="1" baseline="16000" dirty="0" smtClean="0"/>
              <a:t> . 	</a:t>
            </a:r>
            <a:r>
              <a:rPr lang="en-US" sz="2400" i="1" dirty="0" smtClean="0"/>
              <a:t>(1-p)</a:t>
            </a:r>
            <a:r>
              <a:rPr lang="en-US" sz="2400" i="1" baseline="30000" dirty="0" smtClean="0"/>
              <a:t>N-1</a:t>
            </a:r>
          </a:p>
          <a:p>
            <a:pPr>
              <a:buFont typeface="ZapfDingbats"/>
              <a:buNone/>
            </a:pPr>
            <a:r>
              <a:rPr lang="en-US" sz="2400" i="1" dirty="0" smtClean="0"/>
              <a:t>= p </a:t>
            </a:r>
            <a:r>
              <a:rPr lang="en-US" sz="3600" i="1" baseline="16000" dirty="0" smtClean="0"/>
              <a:t>. </a:t>
            </a:r>
            <a:r>
              <a:rPr lang="en-US" sz="2400" i="1" dirty="0" smtClean="0"/>
              <a:t>(1-p)</a:t>
            </a:r>
            <a:r>
              <a:rPr lang="en-US" sz="2400" b="1" i="1" baseline="30000" dirty="0" smtClean="0">
                <a:solidFill>
                  <a:srgbClr val="FF0000"/>
                </a:solidFill>
              </a:rPr>
              <a:t>2</a:t>
            </a:r>
            <a:r>
              <a:rPr lang="en-US" sz="2400" i="1" baseline="30000" dirty="0" smtClean="0"/>
              <a:t>(N-1)</a:t>
            </a:r>
            <a:r>
              <a:rPr lang="en-US" sz="3600" i="1" baseline="16000" dirty="0" smtClean="0"/>
              <a:t> </a:t>
            </a:r>
            <a:endParaRPr lang="en-US" sz="2400" i="1" dirty="0" smtClean="0"/>
          </a:p>
          <a:p>
            <a:pPr>
              <a:buFont typeface="ZapfDingbats"/>
              <a:buNone/>
            </a:pPr>
            <a:endParaRPr lang="en-US" baseline="16000" dirty="0" smtClean="0"/>
          </a:p>
          <a:p>
            <a:pPr>
              <a:buFont typeface="ZapfDingbats"/>
              <a:buNone/>
            </a:pPr>
            <a:r>
              <a:rPr lang="en-US" baseline="16000" dirty="0" smtClean="0"/>
              <a:t> … choosing optimum p and then letting </a:t>
            </a:r>
            <a:r>
              <a:rPr lang="en-US" b="1" i="1" baseline="16000" dirty="0" smtClean="0"/>
              <a:t>n -&gt; infinity </a:t>
            </a:r>
            <a:r>
              <a:rPr lang="en-US" baseline="16000" dirty="0" smtClean="0"/>
              <a:t>...</a:t>
            </a:r>
          </a:p>
          <a:p>
            <a:pPr>
              <a:buFont typeface="ZapfDingbats"/>
              <a:buNone/>
            </a:pPr>
            <a:r>
              <a:rPr lang="en-US" baseline="16000" dirty="0" smtClean="0"/>
              <a:t>                                     </a:t>
            </a:r>
          </a:p>
          <a:p>
            <a:pPr>
              <a:buFont typeface="ZapfDingbats"/>
              <a:buNone/>
            </a:pPr>
            <a:r>
              <a:rPr lang="en-US" b="1" i="1" baseline="16000" dirty="0" smtClean="0"/>
              <a:t>= 1/(2e) = 0.18 </a:t>
            </a:r>
            <a:r>
              <a:rPr lang="en-US" sz="2000" b="1" dirty="0" smtClean="0"/>
              <a:t>	</a:t>
            </a:r>
            <a:endParaRPr lang="en-US" sz="2400" b="1" i="1" dirty="0" smtClean="0"/>
          </a:p>
          <a:p>
            <a:endParaRPr lang="en-US" dirty="0" smtClean="0"/>
          </a:p>
        </p:txBody>
      </p:sp>
      <p:sp>
        <p:nvSpPr>
          <p:cNvPr id="68612" name="Text Box 4"/>
          <p:cNvSpPr txBox="1">
            <a:spLocks noChangeArrowheads="1"/>
          </p:cNvSpPr>
          <p:nvPr/>
        </p:nvSpPr>
        <p:spPr bwMode="auto">
          <a:xfrm>
            <a:off x="3276600" y="5715000"/>
            <a:ext cx="1931988" cy="457200"/>
          </a:xfrm>
          <a:prstGeom prst="rect">
            <a:avLst/>
          </a:prstGeom>
          <a:noFill/>
          <a:ln w="9525">
            <a:noFill/>
            <a:miter lim="800000"/>
            <a:headEnd/>
            <a:tailEnd/>
          </a:ln>
        </p:spPr>
        <p:txBody>
          <a:bodyPr wrap="none">
            <a:spAutoFit/>
          </a:bodyPr>
          <a:lstStyle/>
          <a:p>
            <a:r>
              <a:rPr lang="en-US" sz="2400">
                <a:solidFill>
                  <a:srgbClr val="FF0000"/>
                </a:solidFill>
              </a:rPr>
              <a:t>Even worse !</a:t>
            </a:r>
          </a:p>
        </p:txBody>
      </p:sp>
      <p:sp>
        <p:nvSpPr>
          <p:cNvPr id="8" name="Rectangle 2"/>
          <p:cNvSpPr txBox="1">
            <a:spLocks noChangeArrowheads="1"/>
          </p:cNvSpPr>
          <p:nvPr/>
        </p:nvSpPr>
        <p:spPr bwMode="auto">
          <a:xfrm>
            <a:off x="457200" y="0"/>
            <a:ext cx="8229600" cy="914400"/>
          </a:xfrm>
          <a:prstGeom prst="rect">
            <a:avLst/>
          </a:prstGeom>
          <a:noFill/>
          <a:ln w="9525">
            <a:noFill/>
            <a:miter lim="800000"/>
            <a:headEnd/>
            <a:tailEnd/>
          </a:ln>
        </p:spPr>
        <p:txBody>
          <a:bodyPr anchor="ctr"/>
          <a:lstStyle/>
          <a:p>
            <a:pPr algn="ctr">
              <a:spcBef>
                <a:spcPct val="0"/>
              </a:spcBef>
              <a:defRPr/>
            </a:pPr>
            <a:r>
              <a:rPr lang="en-US" sz="3600" b="1" dirty="0">
                <a:latin typeface="+mj-lt"/>
                <a:ea typeface="+mj-ea"/>
                <a:cs typeface="Times New Roman" pitchFamily="18" charset="0"/>
              </a:rPr>
              <a:t>PURE ALOHA – Efficiency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983179"/>
          </a:xfrm>
        </p:spPr>
        <p:txBody>
          <a:bodyPr/>
          <a:lstStyle/>
          <a:p>
            <a:pPr>
              <a:spcBef>
                <a:spcPct val="50000"/>
              </a:spcBef>
              <a:buClr>
                <a:schemeClr val="folHlink"/>
              </a:buClr>
              <a:buSzPct val="60000"/>
            </a:pPr>
            <a:r>
              <a:rPr lang="en-US" sz="2800" dirty="0" smtClean="0">
                <a:cs typeface="Times New Roman" pitchFamily="18" charset="0"/>
              </a:rPr>
              <a:t>Advantage of ALOHA protocols</a:t>
            </a:r>
          </a:p>
          <a:p>
            <a:pPr lvl="1">
              <a:spcBef>
                <a:spcPct val="50000"/>
              </a:spcBef>
              <a:buClr>
                <a:schemeClr val="hlink"/>
              </a:buClr>
              <a:buSzPct val="55000"/>
            </a:pPr>
            <a:r>
              <a:rPr lang="en-US" sz="1800" dirty="0" smtClean="0">
                <a:cs typeface="Times New Roman" pitchFamily="18" charset="0"/>
              </a:rPr>
              <a:t>A node that has frames to be transmitted  can </a:t>
            </a:r>
            <a:r>
              <a:rPr lang="en-US" sz="1800" b="1" dirty="0" smtClean="0">
                <a:cs typeface="Times New Roman" pitchFamily="18" charset="0"/>
              </a:rPr>
              <a:t>transmit continuously</a:t>
            </a:r>
            <a:r>
              <a:rPr lang="en-US" sz="1800" dirty="0" smtClean="0">
                <a:cs typeface="Times New Roman" pitchFamily="18" charset="0"/>
              </a:rPr>
              <a:t> at the </a:t>
            </a:r>
            <a:r>
              <a:rPr lang="en-US" sz="1800" b="1" dirty="0" smtClean="0">
                <a:cs typeface="Times New Roman" pitchFamily="18" charset="0"/>
              </a:rPr>
              <a:t>full rate of channel (R bps)</a:t>
            </a:r>
            <a:r>
              <a:rPr lang="en-US" sz="1800" dirty="0" smtClean="0">
                <a:cs typeface="Times New Roman" pitchFamily="18" charset="0"/>
              </a:rPr>
              <a:t> if it is the </a:t>
            </a:r>
            <a:r>
              <a:rPr lang="en-US" sz="1800" u="sng" dirty="0" smtClean="0">
                <a:cs typeface="Times New Roman" pitchFamily="18" charset="0"/>
              </a:rPr>
              <a:t>only node</a:t>
            </a:r>
            <a:r>
              <a:rPr lang="en-US" sz="1800" dirty="0" smtClean="0">
                <a:cs typeface="Times New Roman" pitchFamily="18" charset="0"/>
              </a:rPr>
              <a:t> with frames</a:t>
            </a:r>
          </a:p>
          <a:p>
            <a:pPr lvl="1">
              <a:spcBef>
                <a:spcPct val="50000"/>
              </a:spcBef>
              <a:buClr>
                <a:schemeClr val="hlink"/>
              </a:buClr>
              <a:buSzPct val="55000"/>
            </a:pPr>
            <a:r>
              <a:rPr lang="en-US" sz="1800" dirty="0" smtClean="0">
                <a:cs typeface="Times New Roman" pitchFamily="18" charset="0"/>
              </a:rPr>
              <a:t>Simple to be implemented</a:t>
            </a:r>
          </a:p>
          <a:p>
            <a:pPr lvl="1">
              <a:spcBef>
                <a:spcPct val="50000"/>
              </a:spcBef>
              <a:buClr>
                <a:schemeClr val="hlink"/>
              </a:buClr>
              <a:buSzPct val="55000"/>
            </a:pPr>
            <a:r>
              <a:rPr lang="en-US" sz="1800" b="1" dirty="0" smtClean="0">
                <a:cs typeface="Times New Roman" pitchFamily="18" charset="0"/>
              </a:rPr>
              <a:t>No master station is needed to control the medium</a:t>
            </a:r>
          </a:p>
          <a:p>
            <a:pPr>
              <a:spcBef>
                <a:spcPct val="50000"/>
              </a:spcBef>
              <a:buClr>
                <a:schemeClr val="folHlink"/>
              </a:buClr>
              <a:buSzPct val="60000"/>
            </a:pPr>
            <a:r>
              <a:rPr lang="en-US" sz="2800" dirty="0" smtClean="0">
                <a:cs typeface="Times New Roman" pitchFamily="18" charset="0"/>
              </a:rPr>
              <a:t>Disadvantage</a:t>
            </a:r>
          </a:p>
          <a:p>
            <a:pPr lvl="1">
              <a:spcBef>
                <a:spcPct val="50000"/>
              </a:spcBef>
              <a:buClr>
                <a:schemeClr val="hlink"/>
              </a:buClr>
              <a:buSzPct val="55000"/>
            </a:pPr>
            <a:r>
              <a:rPr lang="en-US" sz="1800" dirty="0" smtClean="0">
                <a:cs typeface="Times New Roman" pitchFamily="18" charset="0"/>
              </a:rPr>
              <a:t>If (M) nodes want to transmit, many collisions can occur and the rate allocated for each node will </a:t>
            </a:r>
            <a:r>
              <a:rPr lang="en-US" sz="1800" b="1" dirty="0" smtClean="0">
                <a:cs typeface="Times New Roman" pitchFamily="18" charset="0"/>
              </a:rPr>
              <a:t>not be on average R/M bps </a:t>
            </a:r>
          </a:p>
          <a:p>
            <a:pPr lvl="1">
              <a:spcBef>
                <a:spcPct val="50000"/>
              </a:spcBef>
              <a:buClr>
                <a:schemeClr val="hlink"/>
              </a:buClr>
              <a:buSzPct val="55000"/>
            </a:pPr>
            <a:r>
              <a:rPr lang="en-US" sz="1800" dirty="0" smtClean="0">
                <a:cs typeface="Times New Roman" pitchFamily="18" charset="0"/>
              </a:rPr>
              <a:t> This causes low channel utilization</a:t>
            </a:r>
          </a:p>
          <a:p>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29600" cy="1143000"/>
          </a:xfrm>
        </p:spPr>
        <p:txBody>
          <a:bodyPr>
            <a:noAutofit/>
          </a:bodyPr>
          <a:lstStyle/>
          <a:p>
            <a:r>
              <a:rPr lang="en-US" sz="3600" dirty="0" smtClean="0">
                <a:latin typeface="Times New Roman" pitchFamily="18" charset="0"/>
              </a:rPr>
              <a:t>Example – ALOHA and Slotted ALOHA</a:t>
            </a:r>
            <a:endParaRPr lang="en-US" sz="3600" dirty="0"/>
          </a:p>
        </p:txBody>
      </p:sp>
      <p:sp>
        <p:nvSpPr>
          <p:cNvPr id="3" name="Content Placeholder 2"/>
          <p:cNvSpPr>
            <a:spLocks noGrp="1"/>
          </p:cNvSpPr>
          <p:nvPr>
            <p:ph idx="1"/>
          </p:nvPr>
        </p:nvSpPr>
        <p:spPr/>
        <p:txBody>
          <a:bodyPr/>
          <a:lstStyle/>
          <a:p>
            <a:r>
              <a:rPr lang="en-US" dirty="0" smtClean="0">
                <a:latin typeface="Times New Roman" pitchFamily="18" charset="0"/>
              </a:rPr>
              <a:t>Suppose that a radio system uses a 9600 bps channels for sending call setup request messages to a base station. Suppose that packets are 120 bits long, that the timeout is 20ms, and that the </a:t>
            </a:r>
            <a:r>
              <a:rPr lang="en-US" dirty="0" err="1" smtClean="0">
                <a:latin typeface="Times New Roman" pitchFamily="18" charset="0"/>
              </a:rPr>
              <a:t>backoff</a:t>
            </a:r>
            <a:r>
              <a:rPr lang="en-US" dirty="0" smtClean="0">
                <a:latin typeface="Times New Roman" pitchFamily="18" charset="0"/>
              </a:rPr>
              <a:t> is uniformly distributed between 1 and 7. What is the maximum throughput possible with ALOHA and slotted ALOHA?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rPr>
              <a:t>Example – ALOHA and Slotted ALOHA</a:t>
            </a:r>
            <a:endParaRPr lang="en-US" sz="3600" dirty="0"/>
          </a:p>
        </p:txBody>
      </p:sp>
      <p:sp>
        <p:nvSpPr>
          <p:cNvPr id="3" name="Content Placeholder 2"/>
          <p:cNvSpPr>
            <a:spLocks noGrp="1"/>
          </p:cNvSpPr>
          <p:nvPr>
            <p:ph idx="1"/>
          </p:nvPr>
        </p:nvSpPr>
        <p:spPr/>
        <p:txBody>
          <a:bodyPr/>
          <a:lstStyle/>
          <a:p>
            <a:r>
              <a:rPr lang="en-US" dirty="0" smtClean="0">
                <a:latin typeface="Times New Roman" pitchFamily="18" charset="0"/>
              </a:rPr>
              <a:t>The system transmits packets at a rate of 9600 bits/second</a:t>
            </a:r>
          </a:p>
          <a:p>
            <a:r>
              <a:rPr lang="en-US" dirty="0" smtClean="0">
                <a:latin typeface="cmsy10"/>
              </a:rPr>
              <a:t>For</a:t>
            </a:r>
            <a:r>
              <a:rPr lang="en-US" dirty="0" smtClean="0">
                <a:latin typeface="Times New Roman" pitchFamily="18" charset="0"/>
              </a:rPr>
              <a:t>1 packet/120bits = 80 packets/second.</a:t>
            </a:r>
          </a:p>
          <a:p>
            <a:endParaRPr lang="en-US" dirty="0" smtClean="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33318"/>
            <a:ext cx="7772400" cy="6096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2800" dirty="0" smtClean="0"/>
              <a:t>Random Access – Carrier Sense Multiple Access (</a:t>
            </a:r>
            <a:r>
              <a:rPr lang="en-US" sz="2800" dirty="0" smtClean="0">
                <a:solidFill>
                  <a:srgbClr val="FF0000"/>
                </a:solidFill>
              </a:rPr>
              <a:t>CSMA</a:t>
            </a:r>
            <a:r>
              <a:rPr lang="en-US" sz="2800" dirty="0" smtClean="0"/>
              <a:t>)</a:t>
            </a:r>
          </a:p>
        </p:txBody>
      </p:sp>
      <p:sp>
        <p:nvSpPr>
          <p:cNvPr id="20483" name="Rectangle 3"/>
          <p:cNvSpPr>
            <a:spLocks noGrp="1" noChangeArrowheads="1"/>
          </p:cNvSpPr>
          <p:nvPr>
            <p:ph type="body" idx="1"/>
          </p:nvPr>
        </p:nvSpPr>
        <p:spPr bwMode="auto">
          <a:xfrm>
            <a:off x="685800" y="1052538"/>
            <a:ext cx="7958166" cy="559117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smtClean="0">
                <a:cs typeface="Times New Roman" pitchFamily="18" charset="0"/>
              </a:rPr>
              <a:t>To improve performance, avoid transmissions that are certain to cause collisions</a:t>
            </a:r>
          </a:p>
          <a:p>
            <a:pPr lvl="1"/>
            <a:r>
              <a:rPr lang="en-US" sz="1800" dirty="0" smtClean="0">
                <a:cs typeface="Times New Roman" pitchFamily="18" charset="0"/>
              </a:rPr>
              <a:t>Based on the fact that in LAN, propagation time is </a:t>
            </a:r>
            <a:r>
              <a:rPr lang="en-US" sz="1800" b="1" dirty="0" smtClean="0">
                <a:cs typeface="Times New Roman" pitchFamily="18" charset="0"/>
              </a:rPr>
              <a:t>very small</a:t>
            </a:r>
          </a:p>
          <a:p>
            <a:pPr eaLnBrk="1" hangingPunct="1">
              <a:buNone/>
            </a:pPr>
            <a:r>
              <a:rPr lang="en-US" sz="2000" dirty="0" smtClean="0">
                <a:cs typeface="Times New Roman" pitchFamily="18" charset="0"/>
                <a:sym typeface="Wingdings" pitchFamily="2" charset="2"/>
              </a:rPr>
              <a:t> If a frame was sent by a station, </a:t>
            </a:r>
            <a:r>
              <a:rPr lang="en-US" sz="2000" dirty="0" smtClean="0">
                <a:cs typeface="Times New Roman" pitchFamily="18" charset="0"/>
              </a:rPr>
              <a:t>All stations knows immediately so they can </a:t>
            </a:r>
            <a:r>
              <a:rPr lang="en-US" sz="2000" b="1" dirty="0" smtClean="0">
                <a:cs typeface="Times New Roman" pitchFamily="18" charset="0"/>
              </a:rPr>
              <a:t>wait  before start sending</a:t>
            </a:r>
          </a:p>
          <a:p>
            <a:pPr>
              <a:buNone/>
            </a:pPr>
            <a:r>
              <a:rPr lang="en-US" sz="2400" b="1" dirty="0" smtClean="0">
                <a:cs typeface="Times New Roman" pitchFamily="18" charset="0"/>
                <a:sym typeface="Wingdings" pitchFamily="2" charset="2"/>
              </a:rPr>
              <a:t> </a:t>
            </a:r>
            <a:r>
              <a:rPr lang="en-US" sz="2000" dirty="0" smtClean="0">
                <a:cs typeface="Times New Roman" pitchFamily="18" charset="0"/>
              </a:rPr>
              <a:t>A station with frames to be sent, should </a:t>
            </a:r>
            <a:r>
              <a:rPr lang="en-US" sz="2000" b="1" dirty="0" smtClean="0">
                <a:solidFill>
                  <a:srgbClr val="FF0000"/>
                </a:solidFill>
                <a:cs typeface="Times New Roman" pitchFamily="18" charset="0"/>
              </a:rPr>
              <a:t>sense the medium</a:t>
            </a:r>
            <a:r>
              <a:rPr lang="en-US" sz="2000" dirty="0" smtClean="0">
                <a:solidFill>
                  <a:srgbClr val="FF0000"/>
                </a:solidFill>
                <a:cs typeface="Times New Roman" pitchFamily="18" charset="0"/>
              </a:rPr>
              <a:t> </a:t>
            </a:r>
            <a:r>
              <a:rPr lang="en-US" sz="2000" dirty="0" smtClean="0">
                <a:cs typeface="Times New Roman" pitchFamily="18" charset="0"/>
              </a:rPr>
              <a:t>for the presence of another transmission (carrier) before it starts its own transmission</a:t>
            </a:r>
            <a:endParaRPr lang="en-US" sz="2400" b="1" dirty="0" smtClean="0">
              <a:cs typeface="Times New Roman" pitchFamily="18" charset="0"/>
            </a:endParaRPr>
          </a:p>
          <a:p>
            <a:pPr eaLnBrk="1" hangingPunct="1"/>
            <a:r>
              <a:rPr lang="en-US" sz="2000" dirty="0" smtClean="0">
                <a:cs typeface="Times New Roman" pitchFamily="18" charset="0"/>
              </a:rPr>
              <a:t>This can </a:t>
            </a:r>
            <a:r>
              <a:rPr lang="en-US" sz="2000" b="1" dirty="0" smtClean="0">
                <a:cs typeface="Times New Roman" pitchFamily="18" charset="0"/>
              </a:rPr>
              <a:t>reduce</a:t>
            </a:r>
            <a:r>
              <a:rPr lang="en-US" sz="2000" dirty="0" smtClean="0">
                <a:cs typeface="Times New Roman" pitchFamily="18" charset="0"/>
              </a:rPr>
              <a:t> the possibility of collision but it </a:t>
            </a:r>
            <a:r>
              <a:rPr lang="en-US" sz="2000" u="sng" dirty="0" smtClean="0">
                <a:cs typeface="Times New Roman" pitchFamily="18" charset="0"/>
              </a:rPr>
              <a:t>cannot eliminate</a:t>
            </a:r>
            <a:r>
              <a:rPr lang="en-US" sz="2000" dirty="0" smtClean="0">
                <a:cs typeface="Times New Roman" pitchFamily="18" charset="0"/>
              </a:rPr>
              <a:t> it.</a:t>
            </a:r>
          </a:p>
          <a:p>
            <a:pPr lvl="1" eaLnBrk="1" hangingPunct="1"/>
            <a:r>
              <a:rPr lang="en-US" sz="2000" dirty="0" smtClean="0">
                <a:cs typeface="Times New Roman" pitchFamily="18" charset="0"/>
              </a:rPr>
              <a:t>Collision can only happen when more than one station begin transmitting within a short time (the </a:t>
            </a:r>
            <a:r>
              <a:rPr lang="en-US" sz="2000" b="1" dirty="0" smtClean="0">
                <a:cs typeface="Times New Roman" pitchFamily="18" charset="0"/>
              </a:rPr>
              <a:t>propagation time</a:t>
            </a:r>
            <a:r>
              <a:rPr lang="en-US" sz="2000" dirty="0" smtClean="0">
                <a:cs typeface="Times New Roman" pitchFamily="18" charset="0"/>
              </a:rPr>
              <a:t> period)</a:t>
            </a:r>
          </a:p>
          <a:p>
            <a:pPr lvl="1" eaLnBrk="1" hangingPunct="1"/>
            <a:endParaRPr lang="en-US" sz="1800" dirty="0" smtClean="0">
              <a:cs typeface="Times New Roman" pitchFamily="18" charset="0"/>
            </a:endParaRPr>
          </a:p>
          <a:p>
            <a:pPr lvl="1" eaLnBrk="1" hangingPunct="1"/>
            <a:endParaRPr lang="en-US" sz="3200" dirty="0" smtClean="0">
              <a:cs typeface="Times New Roman" pitchFamily="18" charset="0"/>
            </a:endParaRPr>
          </a:p>
          <a:p>
            <a:pPr lvl="1" eaLnBrk="1" hangingPunct="1"/>
            <a:endParaRPr lang="en-US" sz="3200" dirty="0" smtClean="0">
              <a:cs typeface="Times New Roman" pitchFamily="18" charset="0"/>
            </a:endParaRPr>
          </a:p>
          <a:p>
            <a:pPr lvl="1" eaLnBrk="1" hangingPunct="1"/>
            <a:endParaRPr lang="en-US" sz="3200" dirty="0" smtClean="0">
              <a:cs typeface="Times New Roman" pitchFamily="18" charset="0"/>
            </a:endParaRPr>
          </a:p>
          <a:p>
            <a:pPr lvl="1" eaLnBrk="1" hangingPunct="1"/>
            <a:endParaRPr lang="en-US" sz="3200" dirty="0" smtClean="0">
              <a:cs typeface="Times New Roman" pitchFamily="18" charset="0"/>
            </a:endParaRPr>
          </a:p>
        </p:txBody>
      </p:sp>
      <p:pic>
        <p:nvPicPr>
          <p:cNvPr id="20484" name="Picture 4"/>
          <p:cNvPicPr>
            <a:picLocks noChangeAspect="1" noChangeArrowheads="1"/>
          </p:cNvPicPr>
          <p:nvPr/>
        </p:nvPicPr>
        <p:blipFill>
          <a:blip r:embed="rId2"/>
          <a:srcRect/>
          <a:stretch>
            <a:fillRect/>
          </a:stretch>
        </p:blipFill>
        <p:spPr bwMode="auto">
          <a:xfrm>
            <a:off x="1752599" y="4214818"/>
            <a:ext cx="5941671" cy="2571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fade">
                                      <p:cBhvr>
                                        <p:cTn id="10" dur="1000"/>
                                        <p:tgtEl>
                                          <p:spTgt spid="20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fade">
                                      <p:cBhvr>
                                        <p:cTn id="15" dur="1000"/>
                                        <p:tgtEl>
                                          <p:spTgt spid="20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fade">
                                      <p:cBhvr>
                                        <p:cTn id="20" dur="1000"/>
                                        <p:tgtEl>
                                          <p:spTgt spid="20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Effect transition="in" filter="fade">
                                      <p:cBhvr>
                                        <p:cTn id="25" dur="1000"/>
                                        <p:tgtEl>
                                          <p:spTgt spid="2048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3">
                                            <p:txEl>
                                              <p:pRg st="5" end="5"/>
                                            </p:txEl>
                                          </p:spTgt>
                                        </p:tgtEl>
                                        <p:attrNameLst>
                                          <p:attrName>style.visibility</p:attrName>
                                        </p:attrNameLst>
                                      </p:cBhvr>
                                      <p:to>
                                        <p:strVal val="visible"/>
                                      </p:to>
                                    </p:set>
                                    <p:animEffect transition="in" filter="fade">
                                      <p:cBhvr>
                                        <p:cTn id="28" dur="1000"/>
                                        <p:tgtEl>
                                          <p:spTgt spid="20483">
                                            <p:txEl>
                                              <p:pRg st="5" end="5"/>
                                            </p:txEl>
                                          </p:spTgt>
                                        </p:tgtEl>
                                      </p:cBhvr>
                                    </p:animEffect>
                                  </p:childTnLst>
                                </p:cTn>
                              </p:par>
                              <p:par>
                                <p:cTn id="29" presetID="10" presetClass="exit" presetSubtype="0" fill="hold" nodeType="withEffect">
                                  <p:stCondLst>
                                    <p:cond delay="0"/>
                                  </p:stCondLst>
                                  <p:childTnLst>
                                    <p:animEffect transition="out" filter="fade">
                                      <p:cBhvr>
                                        <p:cTn id="30" dur="1000"/>
                                        <p:tgtEl>
                                          <p:spTgt spid="20483">
                                            <p:txEl>
                                              <p:pRg st="0" end="0"/>
                                            </p:txEl>
                                          </p:spTgt>
                                        </p:tgtEl>
                                      </p:cBhvr>
                                    </p:animEffect>
                                    <p:set>
                                      <p:cBhvr>
                                        <p:cTn id="31" dur="1" fill="hold">
                                          <p:stCondLst>
                                            <p:cond delay="999"/>
                                          </p:stCondLst>
                                        </p:cTn>
                                        <p:tgtEl>
                                          <p:spTgt spid="20483">
                                            <p:txEl>
                                              <p:pRg st="0" end="0"/>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20483">
                                            <p:txEl>
                                              <p:pRg st="1" end="1"/>
                                            </p:txEl>
                                          </p:spTgt>
                                        </p:tgtEl>
                                      </p:cBhvr>
                                    </p:animEffect>
                                    <p:set>
                                      <p:cBhvr>
                                        <p:cTn id="34" dur="1" fill="hold">
                                          <p:stCondLst>
                                            <p:cond delay="999"/>
                                          </p:stCondLst>
                                        </p:cTn>
                                        <p:tgtEl>
                                          <p:spTgt spid="20483">
                                            <p:txEl>
                                              <p:pRg st="1" end="1"/>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000"/>
                                        <p:tgtEl>
                                          <p:spTgt spid="20483">
                                            <p:txEl>
                                              <p:pRg st="2" end="2"/>
                                            </p:txEl>
                                          </p:spTgt>
                                        </p:tgtEl>
                                      </p:cBhvr>
                                    </p:animEffect>
                                    <p:set>
                                      <p:cBhvr>
                                        <p:cTn id="37" dur="1" fill="hold">
                                          <p:stCondLst>
                                            <p:cond delay="999"/>
                                          </p:stCondLst>
                                        </p:cTn>
                                        <p:tgtEl>
                                          <p:spTgt spid="20483">
                                            <p:txEl>
                                              <p:pRg st="2" end="2"/>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20484"/>
                                        </p:tgtEl>
                                        <p:attrNameLst>
                                          <p:attrName>style.visibility</p:attrName>
                                        </p:attrNameLst>
                                      </p:cBhvr>
                                      <p:to>
                                        <p:strVal val="visible"/>
                                      </p:to>
                                    </p:set>
                                    <p:anim calcmode="lin" valueType="num">
                                      <p:cBhvr>
                                        <p:cTn id="42" dur="1000" fill="hold"/>
                                        <p:tgtEl>
                                          <p:spTgt spid="20484"/>
                                        </p:tgtEl>
                                        <p:attrNameLst>
                                          <p:attrName>ppt_w</p:attrName>
                                        </p:attrNameLst>
                                      </p:cBhvr>
                                      <p:tavLst>
                                        <p:tav tm="0">
                                          <p:val>
                                            <p:strVal val="#ppt_w*0.70"/>
                                          </p:val>
                                        </p:tav>
                                        <p:tav tm="100000">
                                          <p:val>
                                            <p:strVal val="#ppt_w"/>
                                          </p:val>
                                        </p:tav>
                                      </p:tavLst>
                                    </p:anim>
                                    <p:anim calcmode="lin" valueType="num">
                                      <p:cBhvr>
                                        <p:cTn id="43" dur="1000" fill="hold"/>
                                        <p:tgtEl>
                                          <p:spTgt spid="20484"/>
                                        </p:tgtEl>
                                        <p:attrNameLst>
                                          <p:attrName>ppt_h</p:attrName>
                                        </p:attrNameLst>
                                      </p:cBhvr>
                                      <p:tavLst>
                                        <p:tav tm="0">
                                          <p:val>
                                            <p:strVal val="#ppt_h"/>
                                          </p:val>
                                        </p:tav>
                                        <p:tav tm="100000">
                                          <p:val>
                                            <p:strVal val="#ppt_h"/>
                                          </p:val>
                                        </p:tav>
                                      </p:tavLst>
                                    </p:anim>
                                    <p:animEffect transition="in" filter="fade">
                                      <p:cBhvr>
                                        <p:cTn id="44"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533400" y="228600"/>
            <a:ext cx="8610600" cy="609600"/>
          </a:xfrm>
          <a:prstGeom prst="rect">
            <a:avLst/>
          </a:prstGeom>
          <a:noFill/>
          <a:ln w="9525">
            <a:noFill/>
            <a:miter lim="800000"/>
            <a:headEnd/>
            <a:tailEnd/>
          </a:ln>
        </p:spPr>
        <p:txBody>
          <a:bodyPr/>
          <a:lstStyle/>
          <a:p>
            <a:pPr eaLnBrk="1" hangingPunct="1"/>
            <a:r>
              <a:rPr lang="en-US" sz="3200" dirty="0">
                <a:solidFill>
                  <a:srgbClr val="FF0000"/>
                </a:solidFill>
              </a:rPr>
              <a:t>Random Access </a:t>
            </a:r>
            <a:r>
              <a:rPr lang="en-US" sz="3200" dirty="0">
                <a:solidFill>
                  <a:schemeClr val="tx2"/>
                </a:solidFill>
              </a:rPr>
              <a:t>– Carrier Sense Multiple Access (CSMA)</a:t>
            </a:r>
          </a:p>
        </p:txBody>
      </p:sp>
      <p:sp>
        <p:nvSpPr>
          <p:cNvPr id="21507" name="Rectangle 5"/>
          <p:cNvSpPr>
            <a:spLocks noChangeArrowheads="1"/>
          </p:cNvSpPr>
          <p:nvPr/>
        </p:nvSpPr>
        <p:spPr bwMode="auto">
          <a:xfrm>
            <a:off x="838200" y="1066800"/>
            <a:ext cx="7467600" cy="707886"/>
          </a:xfrm>
          <a:prstGeom prst="rect">
            <a:avLst/>
          </a:prstGeom>
          <a:noFill/>
          <a:ln w="9525">
            <a:noFill/>
            <a:miter lim="800000"/>
            <a:headEnd/>
            <a:tailEnd/>
          </a:ln>
        </p:spPr>
        <p:txBody>
          <a:bodyPr>
            <a:spAutoFit/>
          </a:bodyPr>
          <a:lstStyle/>
          <a:p>
            <a:pPr>
              <a:buFont typeface="Wingdings" pitchFamily="2" charset="2"/>
              <a:buChar char="§"/>
            </a:pPr>
            <a:r>
              <a:rPr lang="en-US" sz="2000" dirty="0"/>
              <a:t> Vulnerable time for CSMA is the </a:t>
            </a:r>
            <a:r>
              <a:rPr lang="en-US" sz="2000" b="1" u="sng" dirty="0"/>
              <a:t>maximum propagation time</a:t>
            </a:r>
            <a:endParaRPr lang="en-US" sz="2000" u="sng" dirty="0"/>
          </a:p>
          <a:p>
            <a:pPr>
              <a:buFont typeface="Wingdings" pitchFamily="2" charset="2"/>
              <a:buChar char="§"/>
            </a:pPr>
            <a:r>
              <a:rPr lang="en-US" sz="2000" dirty="0"/>
              <a:t> The longer the propagation delay, the </a:t>
            </a:r>
            <a:r>
              <a:rPr lang="en-US" sz="2000" u="sng" dirty="0"/>
              <a:t>worse the performance</a:t>
            </a:r>
            <a:r>
              <a:rPr lang="en-US" sz="2000" dirty="0"/>
              <a:t> of the </a:t>
            </a:r>
            <a:r>
              <a:rPr lang="en-US" sz="2000" dirty="0" smtClean="0"/>
              <a:t>protocol</a:t>
            </a:r>
            <a:endParaRPr lang="en-US" sz="2000" dirty="0"/>
          </a:p>
        </p:txBody>
      </p:sp>
      <p:pic>
        <p:nvPicPr>
          <p:cNvPr id="21508" name="Picture 6"/>
          <p:cNvPicPr>
            <a:picLocks noChangeAspect="1" noChangeArrowheads="1"/>
          </p:cNvPicPr>
          <p:nvPr/>
        </p:nvPicPr>
        <p:blipFill>
          <a:blip r:embed="rId2"/>
          <a:srcRect/>
          <a:stretch>
            <a:fillRect/>
          </a:stretch>
        </p:blipFill>
        <p:spPr bwMode="auto">
          <a:xfrm>
            <a:off x="500034" y="1071546"/>
            <a:ext cx="7958166" cy="48799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1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 calcmode="lin" valueType="num">
                                      <p:cBhvr>
                                        <p:cTn id="17" dur="1000" fill="hold"/>
                                        <p:tgtEl>
                                          <p:spTgt spid="21508"/>
                                        </p:tgtEl>
                                        <p:attrNameLst>
                                          <p:attrName>ppt_w</p:attrName>
                                        </p:attrNameLst>
                                      </p:cBhvr>
                                      <p:tavLst>
                                        <p:tav tm="0">
                                          <p:val>
                                            <p:strVal val="#ppt_w*0.70"/>
                                          </p:val>
                                        </p:tav>
                                        <p:tav tm="100000">
                                          <p:val>
                                            <p:strVal val="#ppt_w"/>
                                          </p:val>
                                        </p:tav>
                                      </p:tavLst>
                                    </p:anim>
                                    <p:anim calcmode="lin" valueType="num">
                                      <p:cBhvr>
                                        <p:cTn id="18" dur="1000" fill="hold"/>
                                        <p:tgtEl>
                                          <p:spTgt spid="21508"/>
                                        </p:tgtEl>
                                        <p:attrNameLst>
                                          <p:attrName>ppt_h</p:attrName>
                                        </p:attrNameLst>
                                      </p:cBhvr>
                                      <p:tavLst>
                                        <p:tav tm="0">
                                          <p:val>
                                            <p:strVal val="#ppt_h"/>
                                          </p:val>
                                        </p:tav>
                                        <p:tav tm="100000">
                                          <p:val>
                                            <p:strVal val="#ppt_h"/>
                                          </p:val>
                                        </p:tav>
                                      </p:tavLst>
                                    </p:anim>
                                    <p:animEffect transition="in" filter="fade">
                                      <p:cBhvr>
                                        <p:cTn id="19" dur="1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685800" y="228600"/>
            <a:ext cx="777240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mn-lt"/>
              </a:rPr>
              <a:t>Types of CSMA Protocols</a:t>
            </a:r>
            <a:endParaRPr lang="en-US" sz="3200" smtClean="0">
              <a:solidFill>
                <a:srgbClr val="000000"/>
              </a:solidFill>
              <a:latin typeface="+mn-lt"/>
              <a:cs typeface="Times New Roman" pitchFamily="18" charset="0"/>
            </a:endParaRPr>
          </a:p>
        </p:txBody>
      </p:sp>
      <p:sp>
        <p:nvSpPr>
          <p:cNvPr id="22531" name="Rectangle 3"/>
          <p:cNvSpPr>
            <a:spLocks noGrp="1" noChangeArrowheads="1"/>
          </p:cNvSpPr>
          <p:nvPr>
            <p:ph type="body" idx="1"/>
          </p:nvPr>
        </p:nvSpPr>
        <p:spPr bwMode="auto">
          <a:xfrm>
            <a:off x="685800" y="990600"/>
            <a:ext cx="7772400" cy="5486400"/>
          </a:xfrm>
          <a:noFill/>
          <a:ln>
            <a:miter lim="800000"/>
            <a:headEnd/>
            <a:tailEnd/>
          </a:ln>
        </p:spPr>
        <p:txBody>
          <a:bodyPr vert="horz" wrap="square" lIns="91440" tIns="45720" rIns="91440" bIns="45720" numCol="1" anchor="t" anchorCtr="0" compatLnSpc="1">
            <a:prstTxWarp prst="textNoShape">
              <a:avLst/>
            </a:prstTxWarp>
          </a:bodyPr>
          <a:lstStyle/>
          <a:p>
            <a:pPr marL="990600" lvl="1" indent="-533400" eaLnBrk="1" hangingPunct="1">
              <a:buFont typeface="Wingdings" pitchFamily="2" charset="2"/>
              <a:buAutoNum type="arabicPeriod"/>
            </a:pPr>
            <a:endParaRPr lang="en-US" sz="2000" b="1" smtClean="0">
              <a:solidFill>
                <a:srgbClr val="0000FF"/>
              </a:solidFill>
              <a:cs typeface="Times New Roman" pitchFamily="18" charset="0"/>
            </a:endParaRPr>
          </a:p>
          <a:p>
            <a:pPr marL="990600" lvl="1" indent="-533400" eaLnBrk="1" hangingPunct="1">
              <a:buFont typeface="Wingdings" pitchFamily="2" charset="2"/>
              <a:buNone/>
            </a:pPr>
            <a:r>
              <a:rPr lang="en-US" sz="2400" smtClean="0">
                <a:cs typeface="Times New Roman" pitchFamily="18" charset="0"/>
              </a:rPr>
              <a:t>Different CSMA protocols that determine:</a:t>
            </a:r>
          </a:p>
          <a:p>
            <a:pPr marL="990600" lvl="1" indent="-533400" eaLnBrk="1" hangingPunct="1">
              <a:buSzPct val="95000"/>
              <a:buFont typeface="Wingdings" pitchFamily="2" charset="2"/>
              <a:buChar char="§"/>
            </a:pPr>
            <a:r>
              <a:rPr lang="en-US" sz="2400" smtClean="0">
                <a:cs typeface="Times New Roman" pitchFamily="18" charset="0"/>
              </a:rPr>
              <a:t>What a station should do when the medium is </a:t>
            </a:r>
            <a:r>
              <a:rPr lang="en-US" sz="2400" b="1" smtClean="0">
                <a:cs typeface="Times New Roman" pitchFamily="18" charset="0"/>
              </a:rPr>
              <a:t>idle</a:t>
            </a:r>
            <a:r>
              <a:rPr lang="en-US" sz="2400" smtClean="0">
                <a:cs typeface="Times New Roman" pitchFamily="18" charset="0"/>
              </a:rPr>
              <a:t>?</a:t>
            </a:r>
          </a:p>
          <a:p>
            <a:pPr marL="990600" lvl="1" indent="-533400" eaLnBrk="1" hangingPunct="1">
              <a:buSzPct val="95000"/>
              <a:buFont typeface="Wingdings" pitchFamily="2" charset="2"/>
              <a:buChar char="§"/>
            </a:pPr>
            <a:r>
              <a:rPr lang="en-US" sz="2400" smtClean="0">
                <a:cs typeface="Times New Roman" pitchFamily="18" charset="0"/>
              </a:rPr>
              <a:t>What a station should do when the medium is </a:t>
            </a:r>
            <a:r>
              <a:rPr lang="en-US" sz="2400" b="1" smtClean="0">
                <a:cs typeface="Times New Roman" pitchFamily="18" charset="0"/>
              </a:rPr>
              <a:t>busy</a:t>
            </a:r>
            <a:r>
              <a:rPr lang="en-US" sz="2400" smtClean="0">
                <a:cs typeface="Times New Roman" pitchFamily="18" charset="0"/>
              </a:rPr>
              <a:t>? </a:t>
            </a:r>
          </a:p>
          <a:p>
            <a:pPr marL="990600" lvl="1" indent="-533400" eaLnBrk="1" hangingPunct="1">
              <a:buFont typeface="Wingdings" pitchFamily="2" charset="2"/>
              <a:buAutoNum type="arabicPeriod"/>
            </a:pPr>
            <a:endParaRPr lang="en-US" sz="2400" smtClean="0">
              <a:cs typeface="Times New Roman" pitchFamily="18" charset="0"/>
            </a:endParaRPr>
          </a:p>
          <a:p>
            <a:pPr marL="1371600" lvl="2" indent="-457200" eaLnBrk="1" hangingPunct="1">
              <a:buFont typeface="Wingdings" pitchFamily="2" charset="2"/>
              <a:buAutoNum type="arabicPeriod"/>
            </a:pPr>
            <a:r>
              <a:rPr lang="en-US" smtClean="0">
                <a:cs typeface="Times New Roman" pitchFamily="18" charset="0"/>
              </a:rPr>
              <a:t>Non-Persistent CSMA</a:t>
            </a:r>
          </a:p>
          <a:p>
            <a:pPr marL="1371600" lvl="2" indent="-457200" eaLnBrk="1" hangingPunct="1">
              <a:buFont typeface="Wingdings" pitchFamily="2" charset="2"/>
              <a:buAutoNum type="arabicPeriod"/>
            </a:pPr>
            <a:r>
              <a:rPr lang="en-US" smtClean="0">
                <a:cs typeface="Times New Roman" pitchFamily="18" charset="0"/>
              </a:rPr>
              <a:t>1-Persistent CSMA</a:t>
            </a:r>
          </a:p>
          <a:p>
            <a:pPr marL="1371600" lvl="2" indent="-457200" eaLnBrk="1" hangingPunct="1">
              <a:buFont typeface="Wingdings" pitchFamily="2" charset="2"/>
              <a:buAutoNum type="arabicPeriod"/>
            </a:pPr>
            <a:r>
              <a:rPr lang="en-US" smtClean="0">
                <a:cs typeface="Times New Roman" pitchFamily="18" charset="0"/>
              </a:rPr>
              <a:t>p-Persistent CSMA</a:t>
            </a:r>
          </a:p>
          <a:p>
            <a:pPr marL="609600" indent="-609600" eaLnBrk="1" hangingPunct="1">
              <a:buFont typeface="Wingdings" pitchFamily="2" charset="2"/>
              <a:buAutoNum type="arabicPeriod"/>
            </a:pPr>
            <a:endParaRPr lang="en-US" sz="2400" smtClean="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normAutofit fontScale="90000"/>
          </a:bodyPr>
          <a:lstStyle/>
          <a:p>
            <a:r>
              <a:rPr lang="en-US" b="1" dirty="0" smtClean="0"/>
              <a:t>Functions of the Data Link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838200"/>
            <a:ext cx="8153400" cy="2133600"/>
          </a:xfrm>
        </p:spPr>
        <p:txBody>
          <a:bodyPr>
            <a:noAutofit/>
          </a:bodyPr>
          <a:lstStyle/>
          <a:p>
            <a:pPr algn="just"/>
            <a:r>
              <a:rPr lang="en-US" sz="2400" b="0" dirty="0" smtClean="0"/>
              <a:t>Dealing with transmission </a:t>
            </a:r>
            <a:r>
              <a:rPr lang="en-US" sz="2400" b="0" dirty="0" smtClean="0">
                <a:solidFill>
                  <a:srgbClr val="FF0000"/>
                </a:solidFill>
              </a:rPr>
              <a:t>errors</a:t>
            </a:r>
            <a:r>
              <a:rPr lang="en-US" sz="2400" b="0" dirty="0" smtClean="0"/>
              <a:t>.</a:t>
            </a:r>
          </a:p>
          <a:p>
            <a:pPr algn="just"/>
            <a:r>
              <a:rPr lang="en-US" sz="2400" b="0" dirty="0" smtClean="0">
                <a:solidFill>
                  <a:srgbClr val="FF0000"/>
                </a:solidFill>
              </a:rPr>
              <a:t>Regulating the flow of data </a:t>
            </a:r>
            <a:r>
              <a:rPr lang="en-US" sz="2400" b="0" dirty="0" smtClean="0"/>
              <a:t>so that slow receivers are not swamped by fast senders</a:t>
            </a:r>
          </a:p>
          <a:p>
            <a:pPr algn="just"/>
            <a:r>
              <a:rPr lang="en-US" sz="2400" dirty="0" smtClean="0"/>
              <a:t>Providing a well-defined service interface to the network layer.</a:t>
            </a:r>
          </a:p>
        </p:txBody>
      </p:sp>
      <p:sp>
        <p:nvSpPr>
          <p:cNvPr id="5" name="Rectangle 4"/>
          <p:cNvSpPr/>
          <p:nvPr/>
        </p:nvSpPr>
        <p:spPr>
          <a:xfrm>
            <a:off x="304800" y="2714620"/>
            <a:ext cx="8382000" cy="1039708"/>
          </a:xfrm>
          <a:prstGeom prst="rect">
            <a:avLst/>
          </a:prstGeom>
        </p:spPr>
        <p:txBody>
          <a:bodyPr wrap="square">
            <a:spAutoFit/>
          </a:bodyPr>
          <a:lstStyle/>
          <a:p>
            <a:pPr algn="just">
              <a:lnSpc>
                <a:spcPct val="114000"/>
              </a:lnSpc>
            </a:pPr>
            <a:r>
              <a:rPr lang="en-US" dirty="0" smtClean="0">
                <a:solidFill>
                  <a:srgbClr val="002060"/>
                </a:solidFill>
                <a:latin typeface="Book Antiqua" pitchFamily="18" charset="0"/>
                <a:cs typeface="Tahoma" pitchFamily="34" charset="0"/>
              </a:rPr>
              <a:t>For this, the data link layer takes the packets it gets from the network layer and encapsulates them into frames for transmission. Each frame contains a frame header, a payload field for holding the packet, and a frame trailer</a:t>
            </a:r>
            <a:endParaRPr lang="en-US" dirty="0">
              <a:solidFill>
                <a:srgbClr val="002060"/>
              </a:solidFill>
              <a:latin typeface="Book Antiqua" pitchFamily="18" charset="0"/>
              <a:cs typeface="Tahoma" pitchFamily="34" charset="0"/>
            </a:endParaRPr>
          </a:p>
        </p:txBody>
      </p:sp>
      <p:pic>
        <p:nvPicPr>
          <p:cNvPr id="6" name="Picture 4" descr="3-01"/>
          <p:cNvPicPr>
            <a:picLocks noChangeAspect="1" noChangeArrowheads="1"/>
          </p:cNvPicPr>
          <p:nvPr/>
        </p:nvPicPr>
        <p:blipFill>
          <a:blip r:embed="rId2" cstate="print"/>
          <a:srcRect/>
          <a:stretch>
            <a:fillRect/>
          </a:stretch>
        </p:blipFill>
        <p:spPr bwMode="auto">
          <a:xfrm>
            <a:off x="914400" y="4191000"/>
            <a:ext cx="6781800" cy="22647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par>
                          <p:cTn id="18" fill="hold">
                            <p:stCondLst>
                              <p:cond delay="1000"/>
                            </p:stCondLst>
                            <p:childTnLst>
                              <p:par>
                                <p:cTn id="19" presetID="10" presetClass="exit" presetSubtype="0" fill="hold" grpId="1" nodeType="afterEffect">
                                  <p:stCondLst>
                                    <p:cond delay="0"/>
                                  </p:stCondLst>
                                  <p:childTnLst>
                                    <p:animEffect transition="out" filter="fade">
                                      <p:cBhvr>
                                        <p:cTn id="20" dur="1000"/>
                                        <p:tgtEl>
                                          <p:spTgt spid="3">
                                            <p:txEl>
                                              <p:pRg st="0" end="0"/>
                                            </p:txEl>
                                          </p:spTgt>
                                        </p:tgtEl>
                                      </p:cBhvr>
                                    </p:animEffect>
                                    <p:set>
                                      <p:cBhvr>
                                        <p:cTn id="21" dur="1" fill="hold">
                                          <p:stCondLst>
                                            <p:cond delay="999"/>
                                          </p:stCondLst>
                                        </p:cTn>
                                        <p:tgtEl>
                                          <p:spTgt spid="3">
                                            <p:txEl>
                                              <p:pRg st="0" end="0"/>
                                            </p:txEl>
                                          </p:spTgt>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grpId="1" nodeType="afterEffect">
                                  <p:stCondLst>
                                    <p:cond delay="0"/>
                                  </p:stCondLst>
                                  <p:childTnLst>
                                    <p:animEffect transition="out" filter="fade">
                                      <p:cBhvr>
                                        <p:cTn id="24" dur="1000"/>
                                        <p:tgtEl>
                                          <p:spTgt spid="3">
                                            <p:txEl>
                                              <p:pRg st="1" end="1"/>
                                            </p:txEl>
                                          </p:spTgt>
                                        </p:tgtEl>
                                      </p:cBhvr>
                                    </p:animEffect>
                                    <p:set>
                                      <p:cBhvr>
                                        <p:cTn id="25" dur="1" fill="hold">
                                          <p:stCondLst>
                                            <p:cond delay="999"/>
                                          </p:stCondLst>
                                        </p:cTn>
                                        <p:tgtEl>
                                          <p:spTgt spid="3">
                                            <p:txEl>
                                              <p:pRg st="1" end="1"/>
                                            </p:txEl>
                                          </p:spTgt>
                                        </p:tgtEl>
                                        <p:attrNameLst>
                                          <p:attrName>style.visibility</p:attrName>
                                        </p:attrNameLst>
                                      </p:cBhvr>
                                      <p:to>
                                        <p:strVal val="hidden"/>
                                      </p:to>
                                    </p:set>
                                  </p:childTnLst>
                                </p:cTn>
                              </p:par>
                            </p:childTnLst>
                          </p:cTn>
                        </p:par>
                        <p:par>
                          <p:cTn id="26" fill="hold">
                            <p:stCondLst>
                              <p:cond delay="3000"/>
                            </p:stCondLst>
                            <p:childTnLst>
                              <p:par>
                                <p:cTn id="27" presetID="10" presetClass="exit" presetSubtype="0" fill="hold" grpId="1" nodeType="afterEffect">
                                  <p:stCondLst>
                                    <p:cond delay="0"/>
                                  </p:stCondLst>
                                  <p:childTnLst>
                                    <p:animEffect transition="out" filter="fade">
                                      <p:cBhvr>
                                        <p:cTn id="28" dur="1000"/>
                                        <p:tgtEl>
                                          <p:spTgt spid="3">
                                            <p:txEl>
                                              <p:pRg st="2" end="2"/>
                                            </p:txEl>
                                          </p:spTgt>
                                        </p:tgtEl>
                                      </p:cBhvr>
                                    </p:animEffect>
                                    <p:set>
                                      <p:cBhvr>
                                        <p:cTn id="29" dur="1" fill="hold">
                                          <p:stCondLst>
                                            <p:cond delay="999"/>
                                          </p:stCondLst>
                                        </p:cTn>
                                        <p:tgtEl>
                                          <p:spTgt spid="3">
                                            <p:txEl>
                                              <p:pRg st="2" end="2"/>
                                            </p:txEl>
                                          </p:spTgt>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406400" y="152400"/>
            <a:ext cx="8204200" cy="838200"/>
          </a:xfrm>
          <a:prstGeom prst="rect">
            <a:avLst/>
          </a:prstGeom>
          <a:noFill/>
          <a:ln w="9525">
            <a:noFill/>
            <a:miter lim="800000"/>
            <a:headEnd/>
            <a:tailEnd/>
          </a:ln>
        </p:spPr>
        <p:txBody>
          <a:bodyPr anchor="b"/>
          <a:lstStyle/>
          <a:p>
            <a:pPr eaLnBrk="1" hangingPunct="1"/>
            <a:r>
              <a:rPr lang="en-GB" sz="4400">
                <a:solidFill>
                  <a:schemeClr val="tx2"/>
                </a:solidFill>
              </a:rPr>
              <a:t>Nonpersistent CSMA</a:t>
            </a:r>
            <a:endParaRPr lang="en-US" sz="4400">
              <a:solidFill>
                <a:schemeClr val="tx2"/>
              </a:solidFill>
            </a:endParaRPr>
          </a:p>
        </p:txBody>
      </p:sp>
      <p:sp>
        <p:nvSpPr>
          <p:cNvPr id="23555" name="Rectangle 7"/>
          <p:cNvSpPr>
            <a:spLocks noChangeArrowheads="1"/>
          </p:cNvSpPr>
          <p:nvPr/>
        </p:nvSpPr>
        <p:spPr bwMode="auto">
          <a:xfrm>
            <a:off x="533400" y="1295400"/>
            <a:ext cx="8178800" cy="5181600"/>
          </a:xfrm>
          <a:prstGeom prst="rect">
            <a:avLst/>
          </a:prstGeom>
          <a:noFill/>
          <a:ln w="9525">
            <a:noFill/>
            <a:miter lim="800000"/>
            <a:headEnd/>
            <a:tailEnd/>
          </a:ln>
        </p:spPr>
        <p:txBody>
          <a:bodyPr/>
          <a:lstStyle/>
          <a:p>
            <a:pPr marL="457200" indent="-457200" eaLnBrk="1" hangingPunct="1">
              <a:lnSpc>
                <a:spcPct val="90000"/>
              </a:lnSpc>
              <a:spcBef>
                <a:spcPct val="20000"/>
              </a:spcBef>
              <a:buClr>
                <a:schemeClr val="folHlink"/>
              </a:buClr>
              <a:buSzPct val="60000"/>
              <a:buFont typeface="Wingdings" pitchFamily="2" charset="2"/>
              <a:buChar char="§"/>
            </a:pPr>
            <a:r>
              <a:rPr lang="en-US" sz="2000" dirty="0"/>
              <a:t>A station with frames to be sent, should sense the medium</a:t>
            </a:r>
          </a:p>
          <a:p>
            <a:pPr marL="914400" lvl="1" indent="-457200" eaLnBrk="1" hangingPunct="1">
              <a:lnSpc>
                <a:spcPct val="90000"/>
              </a:lnSpc>
              <a:spcBef>
                <a:spcPct val="20000"/>
              </a:spcBef>
              <a:buClr>
                <a:schemeClr val="folHlink"/>
              </a:buClr>
              <a:buSzPct val="60000"/>
              <a:buFont typeface="Wingdings" pitchFamily="2" charset="2"/>
              <a:buAutoNum type="arabicPeriod"/>
            </a:pPr>
            <a:r>
              <a:rPr lang="en-US" sz="2000" dirty="0"/>
              <a:t>If medium is idle, </a:t>
            </a:r>
            <a:r>
              <a:rPr lang="en-US" sz="2000" b="1" dirty="0"/>
              <a:t>transmit</a:t>
            </a:r>
            <a:r>
              <a:rPr lang="en-US" sz="2000" dirty="0"/>
              <a:t>; otherwise, </a:t>
            </a:r>
            <a:r>
              <a:rPr lang="en-GB" sz="2000" dirty="0"/>
              <a:t>go to 2</a:t>
            </a:r>
          </a:p>
          <a:p>
            <a:pPr marL="914400" lvl="1" indent="-457200" eaLnBrk="1" hangingPunct="1">
              <a:lnSpc>
                <a:spcPct val="90000"/>
              </a:lnSpc>
              <a:spcBef>
                <a:spcPct val="20000"/>
              </a:spcBef>
              <a:buClr>
                <a:schemeClr val="folHlink"/>
              </a:buClr>
              <a:buSzPct val="60000"/>
              <a:buFont typeface="Wingdings" pitchFamily="2" charset="2"/>
              <a:buAutoNum type="arabicPeriod"/>
            </a:pPr>
            <a:r>
              <a:rPr lang="en-US" sz="2000" dirty="0"/>
              <a:t>If medium is busy, (</a:t>
            </a:r>
            <a:r>
              <a:rPr lang="en-US" sz="2000" b="1" dirty="0" err="1"/>
              <a:t>backoff</a:t>
            </a:r>
            <a:r>
              <a:rPr lang="en-US" sz="2000" dirty="0"/>
              <a:t>) wait a </a:t>
            </a:r>
            <a:r>
              <a:rPr lang="en-US" sz="2000" b="1" i="1" dirty="0"/>
              <a:t>random</a:t>
            </a:r>
            <a:r>
              <a:rPr lang="en-US" sz="2000" b="1" dirty="0"/>
              <a:t> amount of time </a:t>
            </a:r>
            <a:r>
              <a:rPr lang="en-US" sz="2000" dirty="0"/>
              <a:t>and repeat </a:t>
            </a:r>
            <a:r>
              <a:rPr lang="en-US" sz="2000" b="1" dirty="0"/>
              <a:t>1</a:t>
            </a:r>
          </a:p>
          <a:p>
            <a:pPr marL="457200" indent="-457200" eaLnBrk="1" hangingPunct="1">
              <a:lnSpc>
                <a:spcPct val="90000"/>
              </a:lnSpc>
              <a:spcBef>
                <a:spcPct val="20000"/>
              </a:spcBef>
              <a:buClr>
                <a:schemeClr val="folHlink"/>
              </a:buClr>
              <a:buSzPct val="60000"/>
              <a:buFont typeface="Wingdings" pitchFamily="2" charset="2"/>
              <a:buChar char="§"/>
            </a:pPr>
            <a:r>
              <a:rPr lang="en-US" sz="2000" dirty="0"/>
              <a:t>Non-persistent Stations are </a:t>
            </a:r>
            <a:r>
              <a:rPr lang="en-US" sz="2000" b="1" dirty="0"/>
              <a:t>deferential (respect others)</a:t>
            </a:r>
            <a:endParaRPr lang="en-GB" sz="2000" dirty="0"/>
          </a:p>
          <a:p>
            <a:pPr marL="457200" indent="-457200" eaLnBrk="1" hangingPunct="1">
              <a:lnSpc>
                <a:spcPct val="90000"/>
              </a:lnSpc>
              <a:spcBef>
                <a:spcPct val="20000"/>
              </a:spcBef>
              <a:buClr>
                <a:schemeClr val="folHlink"/>
              </a:buClr>
              <a:buSzPct val="60000"/>
              <a:buFont typeface="Wingdings" pitchFamily="2" charset="2"/>
              <a:buChar char="§"/>
            </a:pPr>
            <a:r>
              <a:rPr lang="en-GB" sz="2000" dirty="0"/>
              <a:t>Performance:</a:t>
            </a:r>
          </a:p>
          <a:p>
            <a:pPr marL="914400" lvl="1" indent="-457200" eaLnBrk="1" hangingPunct="1">
              <a:lnSpc>
                <a:spcPct val="90000"/>
              </a:lnSpc>
              <a:spcBef>
                <a:spcPct val="20000"/>
              </a:spcBef>
              <a:buClr>
                <a:schemeClr val="folHlink"/>
              </a:buClr>
              <a:buSzPct val="60000"/>
              <a:buFont typeface="Wingdings" pitchFamily="2" charset="2"/>
              <a:buChar char="§"/>
            </a:pPr>
            <a:r>
              <a:rPr lang="en-GB" sz="2000" dirty="0"/>
              <a:t>Random</a:t>
            </a:r>
            <a:r>
              <a:rPr lang="en-US" sz="2000" dirty="0"/>
              <a:t> delays reduces probability of collisions because two stations with data to be transmitted will wait for different amount of times.</a:t>
            </a:r>
            <a:endParaRPr lang="en-GB" sz="2000" dirty="0"/>
          </a:p>
          <a:p>
            <a:pPr marL="914400" lvl="1" indent="-457200" eaLnBrk="1" hangingPunct="1">
              <a:lnSpc>
                <a:spcPct val="90000"/>
              </a:lnSpc>
              <a:spcBef>
                <a:spcPct val="20000"/>
              </a:spcBef>
              <a:buClr>
                <a:schemeClr val="folHlink"/>
              </a:buClr>
              <a:buSzPct val="60000"/>
              <a:buFont typeface="Wingdings" pitchFamily="2" charset="2"/>
              <a:buChar char="§"/>
            </a:pPr>
            <a:r>
              <a:rPr lang="en-GB" sz="2000" dirty="0"/>
              <a:t>Bandwidth</a:t>
            </a:r>
            <a:r>
              <a:rPr lang="en-US" sz="2000" dirty="0"/>
              <a:t> is </a:t>
            </a:r>
            <a:r>
              <a:rPr lang="en-US" sz="2000" b="1" dirty="0"/>
              <a:t>wasted</a:t>
            </a:r>
            <a:r>
              <a:rPr lang="en-US" sz="2000" dirty="0"/>
              <a:t> if waiting time (</a:t>
            </a:r>
            <a:r>
              <a:rPr lang="en-US" sz="2000" dirty="0" err="1"/>
              <a:t>backoff</a:t>
            </a:r>
            <a:r>
              <a:rPr lang="en-US" sz="2000" dirty="0"/>
              <a:t>) is large because medium will remain idle following end of transmission</a:t>
            </a:r>
            <a:r>
              <a:rPr lang="en-GB" sz="2000" dirty="0"/>
              <a:t> even</a:t>
            </a:r>
            <a:r>
              <a:rPr lang="en-US" sz="2000" dirty="0"/>
              <a:t> if one or more stations have frames to send </a:t>
            </a:r>
          </a:p>
        </p:txBody>
      </p:sp>
      <p:pic>
        <p:nvPicPr>
          <p:cNvPr id="23556" name="Picture 9"/>
          <p:cNvPicPr>
            <a:picLocks noChangeAspect="1" noChangeArrowheads="1"/>
          </p:cNvPicPr>
          <p:nvPr/>
        </p:nvPicPr>
        <p:blipFill>
          <a:blip r:embed="rId2"/>
          <a:srcRect/>
          <a:stretch>
            <a:fillRect/>
          </a:stretch>
        </p:blipFill>
        <p:spPr bwMode="auto">
          <a:xfrm>
            <a:off x="1905000" y="4572008"/>
            <a:ext cx="6836612" cy="2285992"/>
          </a:xfrm>
          <a:prstGeom prst="rect">
            <a:avLst/>
          </a:prstGeom>
          <a:noFill/>
          <a:ln w="9525">
            <a:noFill/>
            <a:miter lim="800000"/>
            <a:headEnd/>
            <a:tailEnd/>
          </a:ln>
        </p:spPr>
      </p:pic>
      <p:sp>
        <p:nvSpPr>
          <p:cNvPr id="23557" name="Line 10"/>
          <p:cNvSpPr>
            <a:spLocks noChangeShapeType="1"/>
          </p:cNvSpPr>
          <p:nvPr/>
        </p:nvSpPr>
        <p:spPr bwMode="auto">
          <a:xfrm>
            <a:off x="2819400" y="5257800"/>
            <a:ext cx="533400" cy="457200"/>
          </a:xfrm>
          <a:prstGeom prst="line">
            <a:avLst/>
          </a:prstGeom>
          <a:noFill/>
          <a:ln w="9525">
            <a:solidFill>
              <a:schemeClr val="tx1"/>
            </a:solidFill>
            <a:round/>
            <a:headEnd/>
            <a:tailEnd type="triangle" w="med" len="med"/>
          </a:ln>
        </p:spPr>
        <p:txBody>
          <a:bodyPr/>
          <a:lstStyle/>
          <a:p>
            <a:endParaRPr lang="en-US"/>
          </a:p>
        </p:txBody>
      </p:sp>
      <p:sp>
        <p:nvSpPr>
          <p:cNvPr id="23558" name="Line 11"/>
          <p:cNvSpPr>
            <a:spLocks noChangeShapeType="1"/>
          </p:cNvSpPr>
          <p:nvPr/>
        </p:nvSpPr>
        <p:spPr bwMode="auto">
          <a:xfrm>
            <a:off x="2895600" y="5257800"/>
            <a:ext cx="1676400" cy="457200"/>
          </a:xfrm>
          <a:prstGeom prst="line">
            <a:avLst/>
          </a:prstGeom>
          <a:noFill/>
          <a:ln w="9525">
            <a:solidFill>
              <a:schemeClr val="tx1"/>
            </a:solidFill>
            <a:round/>
            <a:headEnd/>
            <a:tailEnd type="triangle" w="med" len="med"/>
          </a:ln>
        </p:spPr>
        <p:txBody>
          <a:bodyPr/>
          <a:lstStyle/>
          <a:p>
            <a:endParaRPr lang="en-US"/>
          </a:p>
        </p:txBody>
      </p:sp>
      <p:sp>
        <p:nvSpPr>
          <p:cNvPr id="23559" name="Line 12"/>
          <p:cNvSpPr>
            <a:spLocks noChangeShapeType="1"/>
          </p:cNvSpPr>
          <p:nvPr/>
        </p:nvSpPr>
        <p:spPr bwMode="auto">
          <a:xfrm flipH="1" flipV="1">
            <a:off x="1600200" y="5257799"/>
            <a:ext cx="809627" cy="45719"/>
          </a:xfrm>
          <a:prstGeom prst="line">
            <a:avLst/>
          </a:prstGeom>
          <a:noFill/>
          <a:ln w="9525">
            <a:solidFill>
              <a:schemeClr val="tx1"/>
            </a:solidFill>
            <a:round/>
            <a:headEnd/>
            <a:tailEnd type="triangle" w="med" len="med"/>
          </a:ln>
        </p:spPr>
        <p:txBody>
          <a:bodyPr/>
          <a:lstStyle/>
          <a:p>
            <a:endParaRPr lang="en-US"/>
          </a:p>
        </p:txBody>
      </p:sp>
      <p:sp>
        <p:nvSpPr>
          <p:cNvPr id="23560" name="Text Box 13"/>
          <p:cNvSpPr txBox="1">
            <a:spLocks noChangeArrowheads="1"/>
          </p:cNvSpPr>
          <p:nvPr/>
        </p:nvSpPr>
        <p:spPr bwMode="auto">
          <a:xfrm>
            <a:off x="533400" y="4973654"/>
            <a:ext cx="857252" cy="738664"/>
          </a:xfrm>
          <a:prstGeom prst="rect">
            <a:avLst/>
          </a:prstGeom>
          <a:noFill/>
          <a:ln w="9525">
            <a:noFill/>
            <a:miter lim="800000"/>
            <a:headEnd/>
            <a:tailEnd/>
          </a:ln>
        </p:spPr>
        <p:txBody>
          <a:bodyPr wrap="square">
            <a:spAutoFit/>
          </a:bodyPr>
          <a:lstStyle/>
          <a:p>
            <a:pPr>
              <a:spcBef>
                <a:spcPct val="50000"/>
              </a:spcBef>
            </a:pPr>
            <a:r>
              <a:rPr lang="en-US" sz="1400" b="1" dirty="0"/>
              <a:t>Random Waiting times</a:t>
            </a:r>
          </a:p>
        </p:txBody>
      </p:sp>
      <p:sp>
        <p:nvSpPr>
          <p:cNvPr id="23561" name="Freeform 14"/>
          <p:cNvSpPr>
            <a:spLocks/>
          </p:cNvSpPr>
          <p:nvPr/>
        </p:nvSpPr>
        <p:spPr bwMode="auto">
          <a:xfrm>
            <a:off x="4013200" y="6324600"/>
            <a:ext cx="1422400" cy="177800"/>
          </a:xfrm>
          <a:custGeom>
            <a:avLst/>
            <a:gdLst>
              <a:gd name="T0" fmla="*/ 2147483647 w 896"/>
              <a:gd name="T1" fmla="*/ 0 h 112"/>
              <a:gd name="T2" fmla="*/ 2147483647 w 896"/>
              <a:gd name="T3" fmla="*/ 2147483647 h 112"/>
              <a:gd name="T4" fmla="*/ 2147483647 w 896"/>
              <a:gd name="T5" fmla="*/ 2147483647 h 112"/>
              <a:gd name="T6" fmla="*/ 2147483647 w 896"/>
              <a:gd name="T7" fmla="*/ 0 h 112"/>
              <a:gd name="T8" fmla="*/ 0 60000 65536"/>
              <a:gd name="T9" fmla="*/ 0 60000 65536"/>
              <a:gd name="T10" fmla="*/ 0 60000 65536"/>
              <a:gd name="T11" fmla="*/ 0 60000 65536"/>
              <a:gd name="T12" fmla="*/ 0 w 896"/>
              <a:gd name="T13" fmla="*/ 0 h 112"/>
              <a:gd name="T14" fmla="*/ 896 w 896"/>
              <a:gd name="T15" fmla="*/ 112 h 112"/>
            </a:gdLst>
            <a:ahLst/>
            <a:cxnLst>
              <a:cxn ang="T8">
                <a:pos x="T0" y="T1"/>
              </a:cxn>
              <a:cxn ang="T9">
                <a:pos x="T2" y="T3"/>
              </a:cxn>
              <a:cxn ang="T10">
                <a:pos x="T4" y="T5"/>
              </a:cxn>
              <a:cxn ang="T11">
                <a:pos x="T6" y="T7"/>
              </a:cxn>
            </a:cxnLst>
            <a:rect l="T12" t="T13" r="T14" b="T15"/>
            <a:pathLst>
              <a:path w="896" h="112">
                <a:moveTo>
                  <a:pt x="112" y="0"/>
                </a:moveTo>
                <a:cubicBezTo>
                  <a:pt x="56" y="40"/>
                  <a:pt x="0" y="80"/>
                  <a:pt x="112" y="96"/>
                </a:cubicBezTo>
                <a:cubicBezTo>
                  <a:pt x="224" y="112"/>
                  <a:pt x="672" y="112"/>
                  <a:pt x="784" y="96"/>
                </a:cubicBezTo>
                <a:cubicBezTo>
                  <a:pt x="896" y="80"/>
                  <a:pt x="784" y="16"/>
                  <a:pt x="784" y="0"/>
                </a:cubicBezTo>
              </a:path>
            </a:pathLst>
          </a:custGeom>
          <a:noFill/>
          <a:ln w="9525">
            <a:solidFill>
              <a:schemeClr val="tx1"/>
            </a:solidFill>
            <a:round/>
            <a:headEnd/>
            <a:tailEnd/>
          </a:ln>
        </p:spPr>
        <p:txBody>
          <a:bodyPr/>
          <a:lstStyle/>
          <a:p>
            <a:endParaRPr lang="en-US"/>
          </a:p>
        </p:txBody>
      </p:sp>
      <p:sp>
        <p:nvSpPr>
          <p:cNvPr id="23562" name="Line 15"/>
          <p:cNvSpPr>
            <a:spLocks noChangeShapeType="1"/>
          </p:cNvSpPr>
          <p:nvPr/>
        </p:nvSpPr>
        <p:spPr bwMode="auto">
          <a:xfrm flipV="1">
            <a:off x="4953000" y="5867400"/>
            <a:ext cx="1447800" cy="609600"/>
          </a:xfrm>
          <a:prstGeom prst="line">
            <a:avLst/>
          </a:prstGeom>
          <a:noFill/>
          <a:ln w="9525">
            <a:solidFill>
              <a:schemeClr val="tx1"/>
            </a:solidFill>
            <a:round/>
            <a:headEnd type="triangle" w="med" len="med"/>
            <a:tailEnd/>
          </a:ln>
        </p:spPr>
        <p:txBody>
          <a:bodyPr/>
          <a:lstStyle/>
          <a:p>
            <a:endParaRPr lang="en-US"/>
          </a:p>
        </p:txBody>
      </p:sp>
      <p:sp>
        <p:nvSpPr>
          <p:cNvPr id="23563" name="Text Box 16"/>
          <p:cNvSpPr txBox="1">
            <a:spLocks noChangeArrowheads="1"/>
          </p:cNvSpPr>
          <p:nvPr/>
        </p:nvSpPr>
        <p:spPr bwMode="auto">
          <a:xfrm>
            <a:off x="6172200" y="5638800"/>
            <a:ext cx="2133600" cy="369332"/>
          </a:xfrm>
          <a:prstGeom prst="rect">
            <a:avLst/>
          </a:prstGeom>
          <a:noFill/>
          <a:ln w="9525">
            <a:noFill/>
            <a:miter lim="800000"/>
            <a:headEnd/>
            <a:tailEnd/>
          </a:ln>
        </p:spPr>
        <p:txBody>
          <a:bodyPr>
            <a:spAutoFit/>
          </a:bodyPr>
          <a:lstStyle/>
          <a:p>
            <a:pPr>
              <a:spcBef>
                <a:spcPct val="50000"/>
              </a:spcBef>
            </a:pPr>
            <a:r>
              <a:rPr lang="en-US" dirty="0"/>
              <a:t>Wasted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2000"/>
                                        <p:tgtEl>
                                          <p:spTgt spid="235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fade">
                                      <p:cBhvr>
                                        <p:cTn id="10" dur="2000"/>
                                        <p:tgtEl>
                                          <p:spTgt spid="235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fade">
                                      <p:cBhvr>
                                        <p:cTn id="13" dur="2000"/>
                                        <p:tgtEl>
                                          <p:spTgt spid="235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fade">
                                      <p:cBhvr>
                                        <p:cTn id="18" dur="2000"/>
                                        <p:tgtEl>
                                          <p:spTgt spid="23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 calcmode="lin" valueType="num">
                                      <p:cBhvr>
                                        <p:cTn id="23" dur="1000" fill="hold"/>
                                        <p:tgtEl>
                                          <p:spTgt spid="23555">
                                            <p:txEl>
                                              <p:pRg st="4" end="4"/>
                                            </p:txEl>
                                          </p:spTgt>
                                        </p:tgtEl>
                                        <p:attrNameLst>
                                          <p:attrName>ppt_w</p:attrName>
                                        </p:attrNameLst>
                                      </p:cBhvr>
                                      <p:tavLst>
                                        <p:tav tm="0">
                                          <p:val>
                                            <p:strVal val="#ppt_w*0.70"/>
                                          </p:val>
                                        </p:tav>
                                        <p:tav tm="100000">
                                          <p:val>
                                            <p:strVal val="#ppt_w"/>
                                          </p:val>
                                        </p:tav>
                                      </p:tavLst>
                                    </p:anim>
                                    <p:anim calcmode="lin" valueType="num">
                                      <p:cBhvr>
                                        <p:cTn id="24" dur="1000" fill="hold"/>
                                        <p:tgtEl>
                                          <p:spTgt spid="23555">
                                            <p:txEl>
                                              <p:pRg st="4" end="4"/>
                                            </p:txEl>
                                          </p:spTgt>
                                        </p:tgtEl>
                                        <p:attrNameLst>
                                          <p:attrName>ppt_h</p:attrName>
                                        </p:attrNameLst>
                                      </p:cBhvr>
                                      <p:tavLst>
                                        <p:tav tm="0">
                                          <p:val>
                                            <p:strVal val="#ppt_h"/>
                                          </p:val>
                                        </p:tav>
                                        <p:tav tm="100000">
                                          <p:val>
                                            <p:strVal val="#ppt_h"/>
                                          </p:val>
                                        </p:tav>
                                      </p:tavLst>
                                    </p:anim>
                                    <p:animEffect transition="in" filter="fade">
                                      <p:cBhvr>
                                        <p:cTn id="25" dur="1000"/>
                                        <p:tgtEl>
                                          <p:spTgt spid="23555">
                                            <p:txEl>
                                              <p:pRg st="4" end="4"/>
                                            </p:txEl>
                                          </p:spTgt>
                                        </p:tgtEl>
                                      </p:cBhvr>
                                    </p:animEffect>
                                  </p:childTnLst>
                                </p:cTn>
                              </p:par>
                              <p:par>
                                <p:cTn id="26" presetID="55" presetClass="entr" presetSubtype="0" fill="hold" nodeType="withEffect">
                                  <p:stCondLst>
                                    <p:cond delay="0"/>
                                  </p:stCondLst>
                                  <p:childTnLst>
                                    <p:set>
                                      <p:cBhvr>
                                        <p:cTn id="27" dur="1" fill="hold">
                                          <p:stCondLst>
                                            <p:cond delay="0"/>
                                          </p:stCondLst>
                                        </p:cTn>
                                        <p:tgtEl>
                                          <p:spTgt spid="23555">
                                            <p:txEl>
                                              <p:pRg st="5" end="5"/>
                                            </p:txEl>
                                          </p:spTgt>
                                        </p:tgtEl>
                                        <p:attrNameLst>
                                          <p:attrName>style.visibility</p:attrName>
                                        </p:attrNameLst>
                                      </p:cBhvr>
                                      <p:to>
                                        <p:strVal val="visible"/>
                                      </p:to>
                                    </p:set>
                                    <p:anim calcmode="lin" valueType="num">
                                      <p:cBhvr>
                                        <p:cTn id="28" dur="1000" fill="hold"/>
                                        <p:tgtEl>
                                          <p:spTgt spid="23555">
                                            <p:txEl>
                                              <p:pRg st="5" end="5"/>
                                            </p:txEl>
                                          </p:spTgt>
                                        </p:tgtEl>
                                        <p:attrNameLst>
                                          <p:attrName>ppt_w</p:attrName>
                                        </p:attrNameLst>
                                      </p:cBhvr>
                                      <p:tavLst>
                                        <p:tav tm="0">
                                          <p:val>
                                            <p:strVal val="#ppt_w*0.70"/>
                                          </p:val>
                                        </p:tav>
                                        <p:tav tm="100000">
                                          <p:val>
                                            <p:strVal val="#ppt_w"/>
                                          </p:val>
                                        </p:tav>
                                      </p:tavLst>
                                    </p:anim>
                                    <p:anim calcmode="lin" valueType="num">
                                      <p:cBhvr>
                                        <p:cTn id="29" dur="1000" fill="hold"/>
                                        <p:tgtEl>
                                          <p:spTgt spid="23555">
                                            <p:txEl>
                                              <p:pRg st="5" end="5"/>
                                            </p:txEl>
                                          </p:spTgt>
                                        </p:tgtEl>
                                        <p:attrNameLst>
                                          <p:attrName>ppt_h</p:attrName>
                                        </p:attrNameLst>
                                      </p:cBhvr>
                                      <p:tavLst>
                                        <p:tav tm="0">
                                          <p:val>
                                            <p:strVal val="#ppt_h"/>
                                          </p:val>
                                        </p:tav>
                                        <p:tav tm="100000">
                                          <p:val>
                                            <p:strVal val="#ppt_h"/>
                                          </p:val>
                                        </p:tav>
                                      </p:tavLst>
                                    </p:anim>
                                    <p:animEffect transition="in" filter="fade">
                                      <p:cBhvr>
                                        <p:cTn id="30" dur="1000"/>
                                        <p:tgtEl>
                                          <p:spTgt spid="23555">
                                            <p:txEl>
                                              <p:pRg st="5" end="5"/>
                                            </p:txEl>
                                          </p:spTgt>
                                        </p:tgtEl>
                                      </p:cBhvr>
                                    </p:animEffect>
                                  </p:childTnLst>
                                </p:cTn>
                              </p:par>
                              <p:par>
                                <p:cTn id="31" presetID="55" presetClass="entr" presetSubtype="0" fill="hold" nodeType="with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anim calcmode="lin" valueType="num">
                                      <p:cBhvr>
                                        <p:cTn id="33" dur="1000" fill="hold"/>
                                        <p:tgtEl>
                                          <p:spTgt spid="23555">
                                            <p:txEl>
                                              <p:pRg st="6" end="6"/>
                                            </p:txEl>
                                          </p:spTgt>
                                        </p:tgtEl>
                                        <p:attrNameLst>
                                          <p:attrName>ppt_w</p:attrName>
                                        </p:attrNameLst>
                                      </p:cBhvr>
                                      <p:tavLst>
                                        <p:tav tm="0">
                                          <p:val>
                                            <p:strVal val="#ppt_w*0.70"/>
                                          </p:val>
                                        </p:tav>
                                        <p:tav tm="100000">
                                          <p:val>
                                            <p:strVal val="#ppt_w"/>
                                          </p:val>
                                        </p:tav>
                                      </p:tavLst>
                                    </p:anim>
                                    <p:anim calcmode="lin" valueType="num">
                                      <p:cBhvr>
                                        <p:cTn id="34" dur="1000" fill="hold"/>
                                        <p:tgtEl>
                                          <p:spTgt spid="23555">
                                            <p:txEl>
                                              <p:pRg st="6" end="6"/>
                                            </p:txEl>
                                          </p:spTgt>
                                        </p:tgtEl>
                                        <p:attrNameLst>
                                          <p:attrName>ppt_h</p:attrName>
                                        </p:attrNameLst>
                                      </p:cBhvr>
                                      <p:tavLst>
                                        <p:tav tm="0">
                                          <p:val>
                                            <p:strVal val="#ppt_h"/>
                                          </p:val>
                                        </p:tav>
                                        <p:tav tm="100000">
                                          <p:val>
                                            <p:strVal val="#ppt_h"/>
                                          </p:val>
                                        </p:tav>
                                      </p:tavLst>
                                    </p:anim>
                                    <p:animEffect transition="in" filter="fade">
                                      <p:cBhvr>
                                        <p:cTn id="35" dur="1000"/>
                                        <p:tgtEl>
                                          <p:spTgt spid="2355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1000"/>
                                        <p:tgtEl>
                                          <p:spTgt spid="23555">
                                            <p:txEl>
                                              <p:pRg st="0" end="0"/>
                                            </p:txEl>
                                          </p:spTgt>
                                        </p:tgtEl>
                                      </p:cBhvr>
                                    </p:animEffect>
                                    <p:set>
                                      <p:cBhvr>
                                        <p:cTn id="40" dur="1" fill="hold">
                                          <p:stCondLst>
                                            <p:cond delay="999"/>
                                          </p:stCondLst>
                                        </p:cTn>
                                        <p:tgtEl>
                                          <p:spTgt spid="23555">
                                            <p:txEl>
                                              <p:pRg st="0" end="0"/>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0"/>
                                        <p:tgtEl>
                                          <p:spTgt spid="23555">
                                            <p:txEl>
                                              <p:pRg st="1" end="1"/>
                                            </p:txEl>
                                          </p:spTgt>
                                        </p:tgtEl>
                                      </p:cBhvr>
                                    </p:animEffect>
                                    <p:set>
                                      <p:cBhvr>
                                        <p:cTn id="43" dur="1" fill="hold">
                                          <p:stCondLst>
                                            <p:cond delay="999"/>
                                          </p:stCondLst>
                                        </p:cTn>
                                        <p:tgtEl>
                                          <p:spTgt spid="23555">
                                            <p:txEl>
                                              <p:pRg st="1" end="1"/>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1000"/>
                                        <p:tgtEl>
                                          <p:spTgt spid="23555">
                                            <p:txEl>
                                              <p:pRg st="2" end="2"/>
                                            </p:txEl>
                                          </p:spTgt>
                                        </p:tgtEl>
                                      </p:cBhvr>
                                    </p:animEffect>
                                    <p:set>
                                      <p:cBhvr>
                                        <p:cTn id="46" dur="1" fill="hold">
                                          <p:stCondLst>
                                            <p:cond delay="999"/>
                                          </p:stCondLst>
                                        </p:cTn>
                                        <p:tgtEl>
                                          <p:spTgt spid="23555">
                                            <p:txEl>
                                              <p:pRg st="2" end="2"/>
                                            </p:txEl>
                                          </p:spTgt>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1000"/>
                                        <p:tgtEl>
                                          <p:spTgt spid="23555">
                                            <p:txEl>
                                              <p:pRg st="3" end="3"/>
                                            </p:txEl>
                                          </p:spTgt>
                                        </p:tgtEl>
                                      </p:cBhvr>
                                    </p:animEffect>
                                    <p:set>
                                      <p:cBhvr>
                                        <p:cTn id="49" dur="1" fill="hold">
                                          <p:stCondLst>
                                            <p:cond delay="999"/>
                                          </p:stCondLst>
                                        </p:cTn>
                                        <p:tgtEl>
                                          <p:spTgt spid="23555">
                                            <p:txEl>
                                              <p:pRg st="3" end="3"/>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23555">
                                            <p:txEl>
                                              <p:pRg st="4" end="4"/>
                                            </p:txEl>
                                          </p:spTgt>
                                        </p:tgtEl>
                                      </p:cBhvr>
                                    </p:animEffect>
                                    <p:set>
                                      <p:cBhvr>
                                        <p:cTn id="52" dur="1" fill="hold">
                                          <p:stCondLst>
                                            <p:cond delay="999"/>
                                          </p:stCondLst>
                                        </p:cTn>
                                        <p:tgtEl>
                                          <p:spTgt spid="23555">
                                            <p:txEl>
                                              <p:pRg st="4" end="4"/>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23555">
                                            <p:txEl>
                                              <p:pRg st="5" end="5"/>
                                            </p:txEl>
                                          </p:spTgt>
                                        </p:tgtEl>
                                      </p:cBhvr>
                                    </p:animEffect>
                                    <p:set>
                                      <p:cBhvr>
                                        <p:cTn id="55" dur="1" fill="hold">
                                          <p:stCondLst>
                                            <p:cond delay="999"/>
                                          </p:stCondLst>
                                        </p:cTn>
                                        <p:tgtEl>
                                          <p:spTgt spid="23555">
                                            <p:txEl>
                                              <p:pRg st="5" end="5"/>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23555">
                                            <p:txEl>
                                              <p:pRg st="6" end="6"/>
                                            </p:txEl>
                                          </p:spTgt>
                                        </p:tgtEl>
                                      </p:cBhvr>
                                    </p:animEffect>
                                    <p:set>
                                      <p:cBhvr>
                                        <p:cTn id="58" dur="1" fill="hold">
                                          <p:stCondLst>
                                            <p:cond delay="999"/>
                                          </p:stCondLst>
                                        </p:cTn>
                                        <p:tgtEl>
                                          <p:spTgt spid="23555">
                                            <p:txEl>
                                              <p:pRg st="6" end="6"/>
                                            </p:txEl>
                                          </p:spTgt>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3556"/>
                                        </p:tgtEl>
                                        <p:attrNameLst>
                                          <p:attrName>style.visibility</p:attrName>
                                        </p:attrNameLst>
                                      </p:cBhvr>
                                      <p:to>
                                        <p:strVal val="visible"/>
                                      </p:to>
                                    </p:set>
                                    <p:animEffect transition="in" filter="fade">
                                      <p:cBhvr>
                                        <p:cTn id="61" dur="1000"/>
                                        <p:tgtEl>
                                          <p:spTgt spid="235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559"/>
                                        </p:tgtEl>
                                        <p:attrNameLst>
                                          <p:attrName>style.visibility</p:attrName>
                                        </p:attrNameLst>
                                      </p:cBhvr>
                                      <p:to>
                                        <p:strVal val="visible"/>
                                      </p:to>
                                    </p:set>
                                    <p:animEffect transition="in" filter="fade">
                                      <p:cBhvr>
                                        <p:cTn id="64" dur="1000"/>
                                        <p:tgtEl>
                                          <p:spTgt spid="235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560"/>
                                        </p:tgtEl>
                                        <p:attrNameLst>
                                          <p:attrName>style.visibility</p:attrName>
                                        </p:attrNameLst>
                                      </p:cBhvr>
                                      <p:to>
                                        <p:strVal val="visible"/>
                                      </p:to>
                                    </p:set>
                                    <p:animEffect transition="in" filter="fade">
                                      <p:cBhvr>
                                        <p:cTn id="67" dur="10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P spid="235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06400" y="152400"/>
            <a:ext cx="8204200" cy="1143000"/>
          </a:xfrm>
          <a:prstGeom prst="rect">
            <a:avLst/>
          </a:prstGeom>
          <a:noFill/>
          <a:ln w="9525">
            <a:noFill/>
            <a:miter lim="800000"/>
            <a:headEnd/>
            <a:tailEnd/>
          </a:ln>
        </p:spPr>
        <p:txBody>
          <a:bodyPr anchor="b"/>
          <a:lstStyle/>
          <a:p>
            <a:pPr eaLnBrk="1" hangingPunct="1"/>
            <a:r>
              <a:rPr lang="en-GB" sz="4400">
                <a:solidFill>
                  <a:schemeClr val="tx2"/>
                </a:solidFill>
              </a:rPr>
              <a:t>1-persistent CSMA</a:t>
            </a:r>
            <a:endParaRPr lang="en-US" sz="4400">
              <a:solidFill>
                <a:schemeClr val="tx2"/>
              </a:solidFill>
            </a:endParaRPr>
          </a:p>
        </p:txBody>
      </p:sp>
      <p:sp>
        <p:nvSpPr>
          <p:cNvPr id="24579" name="Rectangle 3"/>
          <p:cNvSpPr>
            <a:spLocks noChangeArrowheads="1"/>
          </p:cNvSpPr>
          <p:nvPr/>
        </p:nvSpPr>
        <p:spPr bwMode="auto">
          <a:xfrm>
            <a:off x="457200" y="1371600"/>
            <a:ext cx="8178800" cy="46863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US" sz="2000" dirty="0"/>
              <a:t>To avoid idle channel time, 1-persistent protocol used</a:t>
            </a:r>
            <a:endParaRPr lang="en-GB" sz="2000" dirty="0"/>
          </a:p>
          <a:p>
            <a:pPr marL="457200" indent="-457200" eaLnBrk="1" hangingPunct="1">
              <a:spcBef>
                <a:spcPct val="20000"/>
              </a:spcBef>
              <a:buClr>
                <a:schemeClr val="folHlink"/>
              </a:buClr>
              <a:buSzPct val="60000"/>
              <a:buFont typeface="Wingdings" pitchFamily="2" charset="2"/>
              <a:buChar char="n"/>
            </a:pPr>
            <a:r>
              <a:rPr lang="en-GB" sz="2000" dirty="0"/>
              <a:t>Station </a:t>
            </a:r>
            <a:r>
              <a:rPr lang="en-US" sz="2000" dirty="0"/>
              <a:t>wishing to </a:t>
            </a:r>
            <a:r>
              <a:rPr lang="en-US" sz="2000" dirty="0" smtClean="0"/>
              <a:t>transmit, </a:t>
            </a:r>
            <a:r>
              <a:rPr lang="en-US" sz="2000" dirty="0"/>
              <a:t>listens to the medium:</a:t>
            </a:r>
          </a:p>
          <a:p>
            <a:pPr marL="838200" lvl="1" indent="-381000" eaLnBrk="1" hangingPunct="1">
              <a:spcBef>
                <a:spcPct val="20000"/>
              </a:spcBef>
              <a:buClr>
                <a:schemeClr val="folHlink"/>
              </a:buClr>
              <a:buSzPct val="60000"/>
              <a:buFontTx/>
              <a:buAutoNum type="arabicPeriod"/>
            </a:pPr>
            <a:r>
              <a:rPr lang="en-US" sz="2000" dirty="0"/>
              <a:t>If medium idle, </a:t>
            </a:r>
            <a:r>
              <a:rPr lang="en-US" sz="2000" b="1" dirty="0"/>
              <a:t>transmit</a:t>
            </a:r>
            <a:r>
              <a:rPr lang="en-US" sz="2000" dirty="0"/>
              <a:t> immediately; </a:t>
            </a:r>
          </a:p>
          <a:p>
            <a:pPr marL="838200" lvl="1" indent="-381000" eaLnBrk="1" hangingPunct="1">
              <a:spcBef>
                <a:spcPct val="20000"/>
              </a:spcBef>
              <a:buClr>
                <a:schemeClr val="folHlink"/>
              </a:buClr>
              <a:buSzPct val="60000"/>
              <a:buFontTx/>
              <a:buAutoNum type="arabicPeriod"/>
            </a:pPr>
            <a:r>
              <a:rPr lang="en-US" sz="2000" dirty="0"/>
              <a:t>If medium busy, </a:t>
            </a:r>
            <a:r>
              <a:rPr lang="en-US" sz="2000" b="1" dirty="0"/>
              <a:t>continuously listen</a:t>
            </a:r>
            <a:r>
              <a:rPr lang="en-US" sz="2000" dirty="0"/>
              <a:t> until medium becomes idle; then transmit immediately with probability 1</a:t>
            </a:r>
          </a:p>
          <a:p>
            <a:pPr marL="457200" indent="-457200" eaLnBrk="1" hangingPunct="1">
              <a:spcBef>
                <a:spcPct val="20000"/>
              </a:spcBef>
              <a:buClr>
                <a:schemeClr val="folHlink"/>
              </a:buClr>
              <a:buSzPct val="60000"/>
              <a:buFont typeface="Wingdings" pitchFamily="2" charset="2"/>
              <a:buChar char="§"/>
            </a:pPr>
            <a:r>
              <a:rPr lang="en-US" sz="2000" dirty="0"/>
              <a:t>Performance</a:t>
            </a:r>
          </a:p>
          <a:p>
            <a:pPr marL="838200" lvl="1" indent="-381000" eaLnBrk="1" hangingPunct="1">
              <a:spcBef>
                <a:spcPct val="20000"/>
              </a:spcBef>
              <a:buClr>
                <a:schemeClr val="folHlink"/>
              </a:buClr>
              <a:buSzPct val="60000"/>
              <a:buFont typeface="Wingdings" pitchFamily="2" charset="2"/>
              <a:buChar char="§"/>
            </a:pPr>
            <a:r>
              <a:rPr lang="en-US" sz="2000" dirty="0"/>
              <a:t>1-persistent stations are </a:t>
            </a:r>
            <a:r>
              <a:rPr lang="en-US" sz="2000" b="1" dirty="0"/>
              <a:t>selfish</a:t>
            </a:r>
            <a:endParaRPr lang="en-GB" sz="2000" b="1" dirty="0"/>
          </a:p>
          <a:p>
            <a:pPr marL="838200" lvl="1" indent="-381000" eaLnBrk="1" hangingPunct="1">
              <a:spcBef>
                <a:spcPct val="20000"/>
              </a:spcBef>
              <a:buClr>
                <a:schemeClr val="folHlink"/>
              </a:buClr>
              <a:buSzPct val="60000"/>
              <a:buFont typeface="Wingdings" pitchFamily="2" charset="2"/>
              <a:buChar char="§"/>
            </a:pPr>
            <a:r>
              <a:rPr lang="en-US" sz="2000" dirty="0"/>
              <a:t>If two or more stations becomes ready at the same time</a:t>
            </a:r>
            <a:r>
              <a:rPr lang="en-GB" sz="2000" dirty="0"/>
              <a:t>, </a:t>
            </a:r>
            <a:r>
              <a:rPr lang="en-US" sz="2000" b="1" dirty="0"/>
              <a:t>collision guaranteed</a:t>
            </a:r>
            <a:endParaRPr lang="en-GB" sz="2000" b="1" dirty="0"/>
          </a:p>
          <a:p>
            <a:pPr marL="838200" lvl="1" indent="-381000" eaLnBrk="1" hangingPunct="1">
              <a:spcBef>
                <a:spcPct val="20000"/>
              </a:spcBef>
              <a:buClr>
                <a:schemeClr val="hlink"/>
              </a:buClr>
              <a:buSzPct val="55000"/>
              <a:buFont typeface="Wingdings" pitchFamily="2" charset="2"/>
              <a:buNone/>
            </a:pPr>
            <a:endParaRPr lang="en-US" sz="2000" b="1" dirty="0"/>
          </a:p>
          <a:p>
            <a:pPr marL="457200" indent="-457200" eaLnBrk="1" hangingPunct="1">
              <a:spcBef>
                <a:spcPct val="20000"/>
              </a:spcBef>
              <a:buClr>
                <a:schemeClr val="folHlink"/>
              </a:buClr>
              <a:buSzPct val="60000"/>
              <a:buFont typeface="Wingdings" pitchFamily="2" charset="2"/>
              <a:buChar char="n"/>
            </a:pPr>
            <a:endParaRPr lang="en-US" sz="2000" dirty="0"/>
          </a:p>
        </p:txBody>
      </p:sp>
      <p:pic>
        <p:nvPicPr>
          <p:cNvPr id="24580" name="Picture 4"/>
          <p:cNvPicPr>
            <a:picLocks noChangeAspect="1" noChangeArrowheads="1"/>
          </p:cNvPicPr>
          <p:nvPr/>
        </p:nvPicPr>
        <p:blipFill>
          <a:blip r:embed="rId2"/>
          <a:srcRect/>
          <a:stretch>
            <a:fillRect/>
          </a:stretch>
        </p:blipFill>
        <p:spPr bwMode="auto">
          <a:xfrm>
            <a:off x="1524000" y="4648200"/>
            <a:ext cx="6096000"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06400" y="152400"/>
            <a:ext cx="8204200" cy="533400"/>
          </a:xfrm>
          <a:prstGeom prst="rect">
            <a:avLst/>
          </a:prstGeom>
          <a:noFill/>
          <a:ln w="9525">
            <a:noFill/>
            <a:miter lim="800000"/>
            <a:headEnd/>
            <a:tailEnd/>
          </a:ln>
        </p:spPr>
        <p:txBody>
          <a:bodyPr anchor="b"/>
          <a:lstStyle/>
          <a:p>
            <a:pPr eaLnBrk="1" hangingPunct="1"/>
            <a:r>
              <a:rPr lang="en-GB" sz="4400">
                <a:solidFill>
                  <a:schemeClr val="tx2"/>
                </a:solidFill>
              </a:rPr>
              <a:t>P-persistent CSMA</a:t>
            </a:r>
            <a:endParaRPr lang="en-US" sz="4400">
              <a:solidFill>
                <a:schemeClr val="tx2"/>
              </a:solidFill>
            </a:endParaRPr>
          </a:p>
        </p:txBody>
      </p:sp>
      <p:sp>
        <p:nvSpPr>
          <p:cNvPr id="25603" name="Rectangle 5"/>
          <p:cNvSpPr>
            <a:spLocks noChangeArrowheads="1"/>
          </p:cNvSpPr>
          <p:nvPr/>
        </p:nvSpPr>
        <p:spPr bwMode="auto">
          <a:xfrm>
            <a:off x="457200" y="685800"/>
            <a:ext cx="8178800" cy="46863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GB" sz="2000" dirty="0"/>
              <a:t>Time is divided to slots where each Time</a:t>
            </a:r>
            <a:r>
              <a:rPr lang="en-US" sz="2000" dirty="0"/>
              <a:t> unit (slot) typically equals </a:t>
            </a:r>
            <a:r>
              <a:rPr lang="en-US" sz="2000" b="1" dirty="0"/>
              <a:t>maximum propagation delay</a:t>
            </a:r>
            <a:endParaRPr lang="en-GB" sz="2000" dirty="0"/>
          </a:p>
          <a:p>
            <a:pPr marL="457200" indent="-457200" eaLnBrk="1" hangingPunct="1">
              <a:spcBef>
                <a:spcPct val="20000"/>
              </a:spcBef>
              <a:buClr>
                <a:schemeClr val="folHlink"/>
              </a:buClr>
              <a:buSzPct val="60000"/>
              <a:buFont typeface="Wingdings" pitchFamily="2" charset="2"/>
              <a:buChar char="n"/>
            </a:pPr>
            <a:r>
              <a:rPr lang="en-GB" sz="2000" dirty="0"/>
              <a:t>Station </a:t>
            </a:r>
            <a:r>
              <a:rPr lang="en-US" sz="2000" dirty="0"/>
              <a:t>wishing to transmit listens to the medium:</a:t>
            </a:r>
          </a:p>
          <a:p>
            <a:pPr marL="457200" indent="-457200" eaLnBrk="1" hangingPunct="1">
              <a:spcBef>
                <a:spcPct val="20000"/>
              </a:spcBef>
              <a:buClr>
                <a:schemeClr val="folHlink"/>
              </a:buClr>
              <a:buSzPct val="60000"/>
              <a:buFontTx/>
              <a:buAutoNum type="arabicPeriod"/>
            </a:pPr>
            <a:r>
              <a:rPr lang="en-GB" sz="2000" dirty="0"/>
              <a:t>If</a:t>
            </a:r>
            <a:r>
              <a:rPr lang="en-US" sz="2000" dirty="0"/>
              <a:t> medium idle, </a:t>
            </a:r>
          </a:p>
          <a:p>
            <a:pPr marL="838200" lvl="1" indent="-381000" eaLnBrk="1" hangingPunct="1">
              <a:spcBef>
                <a:spcPct val="20000"/>
              </a:spcBef>
              <a:buClr>
                <a:schemeClr val="tx1"/>
              </a:buClr>
              <a:buSzPct val="95000"/>
              <a:buFont typeface="Wingdings" pitchFamily="2" charset="2"/>
              <a:buChar char="§"/>
            </a:pPr>
            <a:r>
              <a:rPr lang="en-US" sz="2000" dirty="0"/>
              <a:t>transmit with probability (</a:t>
            </a:r>
            <a:r>
              <a:rPr lang="en-US" sz="2000" b="1" dirty="0"/>
              <a:t>p</a:t>
            </a:r>
            <a:r>
              <a:rPr lang="en-US" sz="2000" dirty="0"/>
              <a:t>), OR</a:t>
            </a:r>
          </a:p>
          <a:p>
            <a:pPr marL="838200" lvl="1" indent="-381000" eaLnBrk="1" hangingPunct="1">
              <a:spcBef>
                <a:spcPct val="20000"/>
              </a:spcBef>
              <a:buClr>
                <a:schemeClr val="tx1"/>
              </a:buClr>
              <a:buSzPct val="95000"/>
              <a:buFont typeface="Wingdings" pitchFamily="2" charset="2"/>
              <a:buChar char="§"/>
            </a:pPr>
            <a:r>
              <a:rPr lang="en-US" sz="2000" dirty="0"/>
              <a:t>wait </a:t>
            </a:r>
            <a:r>
              <a:rPr lang="en-US" sz="2000" b="1" dirty="0"/>
              <a:t>one time unit (slot) </a:t>
            </a:r>
            <a:r>
              <a:rPr lang="en-US" sz="2000" dirty="0"/>
              <a:t>with probability (</a:t>
            </a:r>
            <a:r>
              <a:rPr lang="en-US" sz="2000" b="1" dirty="0"/>
              <a:t>1 – p</a:t>
            </a:r>
            <a:r>
              <a:rPr lang="en-US" sz="2000" dirty="0"/>
              <a:t>), then repeat 1.</a:t>
            </a:r>
            <a:endParaRPr lang="en-GB" sz="2000" dirty="0"/>
          </a:p>
          <a:p>
            <a:pPr marL="457200" indent="-457200" eaLnBrk="1" hangingPunct="1">
              <a:spcBef>
                <a:spcPct val="20000"/>
              </a:spcBef>
              <a:buClr>
                <a:schemeClr val="folHlink"/>
              </a:buClr>
              <a:buSzPct val="60000"/>
              <a:buFontTx/>
              <a:buAutoNum type="arabicPeriod"/>
            </a:pPr>
            <a:r>
              <a:rPr lang="en-US" sz="2000" dirty="0"/>
              <a:t>If medium busy, </a:t>
            </a:r>
            <a:r>
              <a:rPr lang="en-US" sz="2000" b="1" dirty="0"/>
              <a:t>continuously listen until</a:t>
            </a:r>
            <a:r>
              <a:rPr lang="en-US" sz="2000" dirty="0"/>
              <a:t> </a:t>
            </a:r>
            <a:r>
              <a:rPr lang="en-US" sz="2000" b="1" dirty="0"/>
              <a:t>idle</a:t>
            </a:r>
            <a:r>
              <a:rPr lang="en-US" sz="2000" dirty="0"/>
              <a:t> and repeat step </a:t>
            </a:r>
            <a:r>
              <a:rPr lang="en-US" sz="2000" b="1" dirty="0"/>
              <a:t>1</a:t>
            </a:r>
          </a:p>
          <a:p>
            <a:pPr marL="457200" indent="-457200" eaLnBrk="1" hangingPunct="1">
              <a:spcBef>
                <a:spcPct val="20000"/>
              </a:spcBef>
              <a:buClr>
                <a:schemeClr val="folHlink"/>
              </a:buClr>
              <a:buSzPct val="60000"/>
              <a:buFontTx/>
              <a:buAutoNum type="arabicPeriod"/>
            </a:pPr>
            <a:r>
              <a:rPr lang="en-US" sz="2000" dirty="0"/>
              <a:t>Performance</a:t>
            </a:r>
          </a:p>
          <a:p>
            <a:pPr marL="838200" lvl="1" indent="-381000" eaLnBrk="1" hangingPunct="1">
              <a:spcBef>
                <a:spcPct val="20000"/>
              </a:spcBef>
              <a:buClr>
                <a:schemeClr val="folHlink"/>
              </a:buClr>
              <a:buSzPct val="60000"/>
              <a:buFont typeface="Wingdings" pitchFamily="2" charset="2"/>
              <a:buChar char="n"/>
            </a:pPr>
            <a:r>
              <a:rPr lang="en-US" sz="2000" dirty="0"/>
              <a:t>Reduces the possibility of collisions</a:t>
            </a:r>
            <a:r>
              <a:rPr lang="en-GB" sz="2000" dirty="0"/>
              <a:t> like </a:t>
            </a:r>
            <a:r>
              <a:rPr lang="en-GB" sz="2000" b="1" dirty="0" err="1"/>
              <a:t>nonpersistent</a:t>
            </a:r>
            <a:endParaRPr lang="en-GB" sz="2000" b="1" dirty="0"/>
          </a:p>
          <a:p>
            <a:pPr marL="838200" lvl="1" indent="-381000" eaLnBrk="1" hangingPunct="1">
              <a:spcBef>
                <a:spcPct val="20000"/>
              </a:spcBef>
              <a:buClr>
                <a:schemeClr val="folHlink"/>
              </a:buClr>
              <a:buSzPct val="60000"/>
              <a:buFont typeface="Wingdings" pitchFamily="2" charset="2"/>
              <a:buChar char="n"/>
            </a:pPr>
            <a:r>
              <a:rPr lang="en-US" sz="2000" dirty="0"/>
              <a:t>Reduces channel idle time</a:t>
            </a:r>
            <a:r>
              <a:rPr lang="en-GB" sz="2000" dirty="0"/>
              <a:t> like </a:t>
            </a:r>
            <a:r>
              <a:rPr lang="en-US" sz="2000" b="1" dirty="0"/>
              <a:t>1-persistent</a:t>
            </a:r>
            <a:endParaRPr lang="en-GB" sz="2000" b="1" dirty="0"/>
          </a:p>
          <a:p>
            <a:pPr marL="838200" lvl="1" indent="-381000" eaLnBrk="1" hangingPunct="1">
              <a:spcBef>
                <a:spcPct val="20000"/>
              </a:spcBef>
              <a:buClr>
                <a:schemeClr val="folHlink"/>
              </a:buClr>
              <a:buSzPct val="60000"/>
              <a:buFontTx/>
              <a:buAutoNum type="arabicPeriod"/>
            </a:pPr>
            <a:endParaRPr lang="en-US" sz="2000" b="1" dirty="0"/>
          </a:p>
          <a:p>
            <a:pPr marL="457200" indent="-457200" eaLnBrk="1" hangingPunct="1">
              <a:spcBef>
                <a:spcPct val="20000"/>
              </a:spcBef>
              <a:buClr>
                <a:schemeClr val="folHlink"/>
              </a:buClr>
              <a:buSzPct val="60000"/>
              <a:buFont typeface="Wingdings" pitchFamily="2" charset="2"/>
              <a:buNone/>
            </a:pPr>
            <a:endParaRPr lang="en-GB" sz="2000" dirty="0"/>
          </a:p>
        </p:txBody>
      </p:sp>
      <p:pic>
        <p:nvPicPr>
          <p:cNvPr id="25604" name="Picture 6"/>
          <p:cNvPicPr>
            <a:picLocks noChangeAspect="1" noChangeArrowheads="1"/>
          </p:cNvPicPr>
          <p:nvPr/>
        </p:nvPicPr>
        <p:blipFill>
          <a:blip r:embed="rId2"/>
          <a:srcRect/>
          <a:stretch>
            <a:fillRect/>
          </a:stretch>
        </p:blipFill>
        <p:spPr bwMode="auto">
          <a:xfrm>
            <a:off x="914400" y="4572000"/>
            <a:ext cx="6249988"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6"/>
          <p:cNvSpPr txBox="1">
            <a:spLocks noChangeArrowheads="1"/>
          </p:cNvSpPr>
          <p:nvPr/>
        </p:nvSpPr>
        <p:spPr bwMode="auto">
          <a:xfrm>
            <a:off x="304800" y="430213"/>
            <a:ext cx="4410695" cy="369332"/>
          </a:xfrm>
          <a:prstGeom prst="rect">
            <a:avLst/>
          </a:prstGeom>
          <a:noFill/>
          <a:ln w="9525">
            <a:noFill/>
            <a:miter lim="800000"/>
            <a:headEnd/>
            <a:tailEnd/>
          </a:ln>
        </p:spPr>
        <p:txBody>
          <a:bodyPr wrap="none">
            <a:spAutoFit/>
          </a:bodyPr>
          <a:lstStyle/>
          <a:p>
            <a:r>
              <a:rPr lang="en-US" b="1" i="1"/>
              <a:t>Flow diagram for three persistence methods</a:t>
            </a:r>
          </a:p>
        </p:txBody>
      </p:sp>
      <p:pic>
        <p:nvPicPr>
          <p:cNvPr id="26630" name="Picture 8"/>
          <p:cNvPicPr>
            <a:picLocks noChangeAspect="1" noChangeArrowheads="1"/>
          </p:cNvPicPr>
          <p:nvPr/>
        </p:nvPicPr>
        <p:blipFill>
          <a:blip r:embed="rId2"/>
          <a:srcRect/>
          <a:stretch>
            <a:fillRect/>
          </a:stretch>
        </p:blipFill>
        <p:spPr bwMode="auto">
          <a:xfrm>
            <a:off x="1870075" y="1173163"/>
            <a:ext cx="5064125" cy="4922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GB"/>
              <a:t>CSMA Performance</a:t>
            </a:r>
          </a:p>
        </p:txBody>
      </p:sp>
      <p:pic>
        <p:nvPicPr>
          <p:cNvPr id="763909" name="Picture 5" descr="4-04"/>
          <p:cNvPicPr>
            <a:picLocks noChangeAspect="1" noChangeArrowheads="1"/>
          </p:cNvPicPr>
          <p:nvPr/>
        </p:nvPicPr>
        <p:blipFill>
          <a:blip r:embed="rId3" cstate="print"/>
          <a:srcRect/>
          <a:stretch>
            <a:fillRect/>
          </a:stretch>
        </p:blipFill>
        <p:spPr bwMode="auto">
          <a:xfrm>
            <a:off x="611188" y="1785938"/>
            <a:ext cx="7993062" cy="3875087"/>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33400" y="228600"/>
            <a:ext cx="8129588" cy="1143000"/>
          </a:xfrm>
          <a:prstGeom prst="rect">
            <a:avLst/>
          </a:prstGeom>
          <a:noFill/>
          <a:ln w="9525">
            <a:noFill/>
            <a:miter lim="800000"/>
            <a:headEnd/>
            <a:tailEnd/>
          </a:ln>
        </p:spPr>
        <p:txBody>
          <a:bodyPr anchor="ctr"/>
          <a:lstStyle/>
          <a:p>
            <a:pPr eaLnBrk="1" hangingPunct="1"/>
            <a:r>
              <a:rPr lang="en-US" sz="4400" dirty="0">
                <a:solidFill>
                  <a:schemeClr val="tx2"/>
                </a:solidFill>
              </a:rPr>
              <a:t>CSMA/CD (Collision Detection)</a:t>
            </a:r>
          </a:p>
        </p:txBody>
      </p:sp>
      <p:sp>
        <p:nvSpPr>
          <p:cNvPr id="28675" name="Rectangle 3"/>
          <p:cNvSpPr>
            <a:spLocks noChangeArrowheads="1"/>
          </p:cNvSpPr>
          <p:nvPr/>
        </p:nvSpPr>
        <p:spPr bwMode="auto">
          <a:xfrm>
            <a:off x="522288" y="1433513"/>
            <a:ext cx="8264525" cy="50228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
            </a:pPr>
            <a:r>
              <a:rPr lang="en-US" sz="2400" b="1" i="1" dirty="0">
                <a:latin typeface="Times New Roman" pitchFamily="18" charset="0"/>
              </a:rPr>
              <a:t>CSMA (all previous methods) has an inefficiency:</a:t>
            </a:r>
          </a:p>
          <a:p>
            <a:pPr marL="742950" lvl="1" indent="-285750" eaLnBrk="1" hangingPunct="1">
              <a:spcBef>
                <a:spcPct val="20000"/>
              </a:spcBef>
              <a:buClr>
                <a:schemeClr val="folHlink"/>
              </a:buClr>
              <a:buSzPct val="60000"/>
              <a:buFont typeface="Wingdings" pitchFamily="2" charset="2"/>
              <a:buChar char="§"/>
            </a:pPr>
            <a:r>
              <a:rPr lang="en-US" sz="2400" dirty="0">
                <a:latin typeface="Times New Roman" pitchFamily="18" charset="0"/>
              </a:rPr>
              <a:t>If a collision has occurred, the channel is </a:t>
            </a:r>
            <a:r>
              <a:rPr lang="en-US" sz="2400" b="1" dirty="0">
                <a:latin typeface="Times New Roman" pitchFamily="18" charset="0"/>
              </a:rPr>
              <a:t>unstable</a:t>
            </a:r>
            <a:r>
              <a:rPr lang="en-US" sz="2400" dirty="0">
                <a:latin typeface="Times New Roman" pitchFamily="18" charset="0"/>
              </a:rPr>
              <a:t> until colliding packets have </a:t>
            </a:r>
            <a:r>
              <a:rPr lang="en-US" sz="2400" b="1" u="sng" dirty="0">
                <a:latin typeface="Times New Roman" pitchFamily="18" charset="0"/>
              </a:rPr>
              <a:t>been fully transmitted</a:t>
            </a:r>
          </a:p>
          <a:p>
            <a:pPr marL="342900" indent="-342900" eaLnBrk="1" hangingPunct="1">
              <a:spcBef>
                <a:spcPct val="20000"/>
              </a:spcBef>
              <a:buClr>
                <a:schemeClr val="folHlink"/>
              </a:buClr>
              <a:buSzPct val="60000"/>
              <a:buFont typeface="Wingdings" pitchFamily="2" charset="2"/>
              <a:buChar char="§"/>
            </a:pPr>
            <a:endParaRPr lang="en-US" sz="2400" b="1" i="1" dirty="0" smtClean="0">
              <a:latin typeface="Times New Roman" pitchFamily="18" charset="0"/>
            </a:endParaRPr>
          </a:p>
          <a:p>
            <a:pPr marL="342900" indent="-342900" eaLnBrk="1" hangingPunct="1">
              <a:spcBef>
                <a:spcPct val="20000"/>
              </a:spcBef>
              <a:buClr>
                <a:schemeClr val="folHlink"/>
              </a:buClr>
              <a:buSzPct val="60000"/>
              <a:buFont typeface="Wingdings" pitchFamily="2" charset="2"/>
              <a:buChar char="§"/>
            </a:pPr>
            <a:r>
              <a:rPr lang="en-US" sz="2400" b="1" i="1" dirty="0" smtClean="0">
                <a:latin typeface="Times New Roman" pitchFamily="18" charset="0"/>
              </a:rPr>
              <a:t>CSMA/CD </a:t>
            </a:r>
            <a:r>
              <a:rPr lang="en-US" sz="2400" i="1" dirty="0">
                <a:latin typeface="Times New Roman" pitchFamily="18" charset="0"/>
              </a:rPr>
              <a:t>(</a:t>
            </a:r>
            <a:r>
              <a:rPr lang="en-US" sz="2400" i="1" dirty="0">
                <a:solidFill>
                  <a:srgbClr val="000000"/>
                </a:solidFill>
                <a:latin typeface="Times New Roman" pitchFamily="18" charset="0"/>
              </a:rPr>
              <a:t>Carrier Sense Multiple Access with Collision</a:t>
            </a:r>
          </a:p>
          <a:p>
            <a:pPr marL="342900" indent="-342900" eaLnBrk="1" hangingPunct="1">
              <a:spcBef>
                <a:spcPct val="20000"/>
              </a:spcBef>
              <a:buClr>
                <a:schemeClr val="folHlink"/>
              </a:buClr>
              <a:buSzPct val="60000"/>
              <a:buFont typeface="Wingdings" pitchFamily="2" charset="2"/>
              <a:buNone/>
            </a:pPr>
            <a:r>
              <a:rPr lang="en-US" sz="2400" i="1" dirty="0">
                <a:solidFill>
                  <a:srgbClr val="000000"/>
                </a:solidFill>
                <a:latin typeface="Times New Roman" pitchFamily="18" charset="0"/>
              </a:rPr>
              <a:t>Detection)</a:t>
            </a:r>
            <a:r>
              <a:rPr lang="en-US" sz="2400" b="1" i="1" dirty="0">
                <a:latin typeface="Times New Roman" pitchFamily="18" charset="0"/>
              </a:rPr>
              <a:t> overcomes this as follows:</a:t>
            </a:r>
          </a:p>
          <a:p>
            <a:pPr marL="742950" lvl="1" indent="-285750" eaLnBrk="1" hangingPunct="1">
              <a:spcBef>
                <a:spcPct val="20000"/>
              </a:spcBef>
              <a:buClr>
                <a:schemeClr val="folHlink"/>
              </a:buClr>
              <a:buSzPct val="60000"/>
              <a:buFont typeface="Wingdings" pitchFamily="2" charset="2"/>
              <a:buChar char="§"/>
            </a:pPr>
            <a:r>
              <a:rPr lang="en-US" sz="2400" dirty="0">
                <a:latin typeface="Times New Roman" pitchFamily="18" charset="0"/>
              </a:rPr>
              <a:t>While transmitting, the sender is </a:t>
            </a:r>
            <a:r>
              <a:rPr lang="en-US" sz="2400" b="1" dirty="0">
                <a:latin typeface="Times New Roman" pitchFamily="18" charset="0"/>
              </a:rPr>
              <a:t>listening to medium </a:t>
            </a:r>
            <a:r>
              <a:rPr lang="en-US" sz="2400" dirty="0">
                <a:latin typeface="Times New Roman" pitchFamily="18" charset="0"/>
              </a:rPr>
              <a:t>for collisions. </a:t>
            </a:r>
          </a:p>
          <a:p>
            <a:pPr marL="742950" lvl="1" indent="-285750" eaLnBrk="1" hangingPunct="1">
              <a:spcBef>
                <a:spcPct val="20000"/>
              </a:spcBef>
              <a:buClr>
                <a:schemeClr val="folHlink"/>
              </a:buClr>
              <a:buSzPct val="60000"/>
              <a:buFont typeface="Wingdings" pitchFamily="2" charset="2"/>
              <a:buChar char="§"/>
            </a:pPr>
            <a:r>
              <a:rPr lang="en-US" sz="2400" dirty="0">
                <a:latin typeface="Times New Roman" pitchFamily="18" charset="0"/>
              </a:rPr>
              <a:t>Sender </a:t>
            </a:r>
            <a:r>
              <a:rPr lang="en-US" sz="2400" b="1" dirty="0">
                <a:latin typeface="Times New Roman" pitchFamily="18" charset="0"/>
              </a:rPr>
              <a:t>stops transmission</a:t>
            </a:r>
            <a:r>
              <a:rPr lang="en-US" sz="2400" dirty="0">
                <a:latin typeface="Times New Roman" pitchFamily="18" charset="0"/>
              </a:rPr>
              <a:t> if collision has occurred </a:t>
            </a:r>
            <a:r>
              <a:rPr lang="en-US" sz="2400" b="1" dirty="0">
                <a:latin typeface="Times New Roman" pitchFamily="18" charset="0"/>
              </a:rPr>
              <a:t>reducing channel wastage</a:t>
            </a:r>
            <a:r>
              <a:rPr lang="en-US" sz="2400" dirty="0">
                <a:latin typeface="Times New Roman" pitchFamily="18" charset="0"/>
              </a:rPr>
              <a:t> .</a:t>
            </a:r>
            <a:endParaRPr lang="en-US" sz="2400" i="1" dirty="0">
              <a:latin typeface="Times New Roman" pitchFamily="18" charset="0"/>
            </a:endParaRPr>
          </a:p>
          <a:p>
            <a:pPr marL="342900" indent="-342900" eaLnBrk="1" hangingPunct="1">
              <a:spcBef>
                <a:spcPct val="20000"/>
              </a:spcBef>
              <a:buClr>
                <a:schemeClr val="folHlink"/>
              </a:buClr>
              <a:buSzPct val="60000"/>
              <a:buFont typeface="Wingdings" pitchFamily="2" charset="2"/>
              <a:buNone/>
            </a:pPr>
            <a:r>
              <a:rPr lang="en-US" sz="2000" dirty="0">
                <a:solidFill>
                  <a:srgbClr val="FF0000"/>
                </a:solidFill>
                <a:latin typeface="Comic Sans MS" pitchFamily="66" charset="0"/>
              </a:rPr>
              <a:t>CSMA/CD is Widely used for </a:t>
            </a:r>
            <a:r>
              <a:rPr lang="en-US" sz="2000" b="1" dirty="0">
                <a:solidFill>
                  <a:srgbClr val="FF0000"/>
                </a:solidFill>
                <a:latin typeface="Comic Sans MS" pitchFamily="66" charset="0"/>
              </a:rPr>
              <a:t>bus topology LANs</a:t>
            </a:r>
            <a:r>
              <a:rPr lang="en-US" sz="2000" dirty="0">
                <a:solidFill>
                  <a:srgbClr val="FF0000"/>
                </a:solidFill>
                <a:latin typeface="Comic Sans MS" pitchFamily="66" charset="0"/>
              </a:rPr>
              <a:t> (IEEE 802.3, Ethernet).</a:t>
            </a:r>
          </a:p>
          <a:p>
            <a:pPr marL="342900" indent="-342900" eaLnBrk="1" hangingPunct="1">
              <a:spcBef>
                <a:spcPct val="20000"/>
              </a:spcBef>
              <a:buClr>
                <a:schemeClr val="folHlink"/>
              </a:buClr>
              <a:buSzPct val="60000"/>
              <a:buFont typeface="Wingdings" pitchFamily="2" charset="2"/>
              <a:buNone/>
            </a:pPr>
            <a:endParaRPr lang="en-US" sz="2400" dirty="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1000"/>
                                        <p:tgtEl>
                                          <p:spTgt spid="286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animEffect transition="in" filter="fade">
                                      <p:cBhvr>
                                        <p:cTn id="15" dur="1000"/>
                                        <p:tgtEl>
                                          <p:spTgt spid="2867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675">
                                            <p:txEl>
                                              <p:pRg st="4" end="4"/>
                                            </p:txEl>
                                          </p:spTgt>
                                        </p:tgtEl>
                                        <p:attrNameLst>
                                          <p:attrName>style.visibility</p:attrName>
                                        </p:attrNameLst>
                                      </p:cBhvr>
                                      <p:to>
                                        <p:strVal val="visible"/>
                                      </p:to>
                                    </p:set>
                                    <p:animEffect transition="in" filter="fade">
                                      <p:cBhvr>
                                        <p:cTn id="18" dur="1000"/>
                                        <p:tgtEl>
                                          <p:spTgt spid="2867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animEffect transition="in" filter="fade">
                                      <p:cBhvr>
                                        <p:cTn id="21" dur="1000"/>
                                        <p:tgtEl>
                                          <p:spTgt spid="2867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5">
                                            <p:txEl>
                                              <p:pRg st="6" end="6"/>
                                            </p:txEl>
                                          </p:spTgt>
                                        </p:tgtEl>
                                        <p:attrNameLst>
                                          <p:attrName>style.visibility</p:attrName>
                                        </p:attrNameLst>
                                      </p:cBhvr>
                                      <p:to>
                                        <p:strVal val="visible"/>
                                      </p:to>
                                    </p:set>
                                    <p:animEffect transition="in" filter="fade">
                                      <p:cBhvr>
                                        <p:cTn id="24" dur="1000"/>
                                        <p:tgtEl>
                                          <p:spTgt spid="2867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animEffect transition="in" filter="fade">
                                      <p:cBhvr>
                                        <p:cTn id="29" dur="10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09600" y="395310"/>
            <a:ext cx="777240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latin typeface="+mn-lt"/>
              </a:rPr>
              <a:t>CSMA/CD Protocol</a:t>
            </a:r>
          </a:p>
        </p:txBody>
      </p:sp>
      <p:sp>
        <p:nvSpPr>
          <p:cNvPr id="30723" name="Rectangle 3"/>
          <p:cNvSpPr>
            <a:spLocks noGrp="1" noChangeArrowheads="1"/>
          </p:cNvSpPr>
          <p:nvPr>
            <p:ph type="body" idx="1"/>
          </p:nvPr>
        </p:nvSpPr>
        <p:spPr bwMode="auto">
          <a:xfrm>
            <a:off x="685800" y="1233510"/>
            <a:ext cx="8172480" cy="54102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dirty="0" smtClean="0">
                <a:solidFill>
                  <a:srgbClr val="000000"/>
                </a:solidFill>
              </a:rPr>
              <a:t> </a:t>
            </a:r>
            <a:r>
              <a:rPr lang="en-US" sz="2400" dirty="0" smtClean="0">
                <a:solidFill>
                  <a:srgbClr val="000000"/>
                </a:solidFill>
              </a:rPr>
              <a:t>Use one of the CSMA persistence algorithm for transmission</a:t>
            </a:r>
          </a:p>
          <a:p>
            <a:pPr algn="ctr" eaLnBrk="1" hangingPunct="1">
              <a:buFont typeface="Wingdings" pitchFamily="2" charset="2"/>
              <a:buNone/>
            </a:pPr>
            <a:r>
              <a:rPr lang="en-US" sz="2400" b="1" i="1" dirty="0" smtClean="0">
                <a:solidFill>
                  <a:srgbClr val="0000FF"/>
                </a:solidFill>
              </a:rPr>
              <a:t>(non-persistent, 1-persistent, p-persistent) </a:t>
            </a:r>
          </a:p>
          <a:p>
            <a:pPr algn="just" eaLnBrk="1" hangingPunct="1"/>
            <a:endParaRPr lang="en-US" sz="2400" dirty="0" smtClean="0">
              <a:solidFill>
                <a:srgbClr val="000000"/>
              </a:solidFill>
            </a:endParaRPr>
          </a:p>
          <a:p>
            <a:pPr algn="just" eaLnBrk="1" hangingPunct="1"/>
            <a:r>
              <a:rPr lang="en-US" sz="2400" dirty="0" smtClean="0">
                <a:solidFill>
                  <a:srgbClr val="000000"/>
                </a:solidFill>
              </a:rPr>
              <a:t>If a collision is detected by a station during its transmission then it should do the following:</a:t>
            </a:r>
          </a:p>
          <a:p>
            <a:pPr lvl="1" algn="just" eaLnBrk="1" hangingPunct="1"/>
            <a:r>
              <a:rPr lang="en-US" sz="2000" b="1" dirty="0" smtClean="0">
                <a:solidFill>
                  <a:srgbClr val="000000"/>
                </a:solidFill>
              </a:rPr>
              <a:t>Abort transmission</a:t>
            </a:r>
            <a:r>
              <a:rPr lang="en-US" sz="2000" dirty="0" smtClean="0">
                <a:solidFill>
                  <a:srgbClr val="000000"/>
                </a:solidFill>
              </a:rPr>
              <a:t> and</a:t>
            </a:r>
            <a:r>
              <a:rPr lang="en-US" sz="2000" b="1" dirty="0" smtClean="0">
                <a:solidFill>
                  <a:srgbClr val="000000"/>
                </a:solidFill>
              </a:rPr>
              <a:t> </a:t>
            </a:r>
          </a:p>
          <a:p>
            <a:pPr lvl="1" algn="just" eaLnBrk="1" hangingPunct="1"/>
            <a:r>
              <a:rPr lang="en-US" sz="2000" b="1" dirty="0" smtClean="0">
                <a:solidFill>
                  <a:srgbClr val="000000"/>
                </a:solidFill>
              </a:rPr>
              <a:t>Transmit</a:t>
            </a:r>
            <a:r>
              <a:rPr lang="en-US" sz="2000" dirty="0" smtClean="0">
                <a:solidFill>
                  <a:srgbClr val="000000"/>
                </a:solidFill>
              </a:rPr>
              <a:t> a </a:t>
            </a:r>
            <a:r>
              <a:rPr lang="en-US" sz="2000" b="1" i="1" dirty="0" smtClean="0">
                <a:solidFill>
                  <a:srgbClr val="0000FF"/>
                </a:solidFill>
              </a:rPr>
              <a:t>jam signal </a:t>
            </a:r>
            <a:r>
              <a:rPr lang="en-US" sz="2000" dirty="0" smtClean="0">
                <a:solidFill>
                  <a:srgbClr val="0000FF"/>
                </a:solidFill>
              </a:rPr>
              <a:t>(48 bit) </a:t>
            </a:r>
            <a:r>
              <a:rPr lang="en-US" sz="2000" b="1" i="1" dirty="0" smtClean="0">
                <a:solidFill>
                  <a:srgbClr val="0000FF"/>
                </a:solidFill>
              </a:rPr>
              <a:t> </a:t>
            </a:r>
            <a:r>
              <a:rPr lang="en-US" sz="2000" dirty="0" smtClean="0">
                <a:solidFill>
                  <a:srgbClr val="000000"/>
                </a:solidFill>
              </a:rPr>
              <a:t>to notify other stations of collision so that they will </a:t>
            </a:r>
            <a:r>
              <a:rPr lang="en-US" sz="2000" b="1" dirty="0" smtClean="0">
                <a:solidFill>
                  <a:srgbClr val="000000"/>
                </a:solidFill>
              </a:rPr>
              <a:t>discard the transmitted frame</a:t>
            </a:r>
            <a:r>
              <a:rPr lang="en-US" sz="2000" dirty="0" smtClean="0">
                <a:solidFill>
                  <a:srgbClr val="000000"/>
                </a:solidFill>
              </a:rPr>
              <a:t> also to make sure that the collision signal will stay until detected by </a:t>
            </a:r>
            <a:r>
              <a:rPr lang="en-US" sz="2000" u="sng" dirty="0" smtClean="0">
                <a:solidFill>
                  <a:srgbClr val="000000"/>
                </a:solidFill>
              </a:rPr>
              <a:t>the furthest station</a:t>
            </a:r>
          </a:p>
          <a:p>
            <a:pPr lvl="1" algn="just" eaLnBrk="1" hangingPunct="1"/>
            <a:r>
              <a:rPr lang="en-US" sz="2000" dirty="0" smtClean="0">
                <a:solidFill>
                  <a:srgbClr val="000000"/>
                </a:solidFill>
              </a:rPr>
              <a:t>After sending the </a:t>
            </a:r>
            <a:r>
              <a:rPr lang="en-US" sz="2000" b="1" i="1" dirty="0" smtClean="0">
                <a:solidFill>
                  <a:srgbClr val="0000FF"/>
                </a:solidFill>
              </a:rPr>
              <a:t>jam signal</a:t>
            </a:r>
            <a:r>
              <a:rPr lang="en-US" sz="2000" dirty="0" smtClean="0">
                <a:solidFill>
                  <a:srgbClr val="000000"/>
                </a:solidFill>
              </a:rPr>
              <a:t>, </a:t>
            </a:r>
            <a:r>
              <a:rPr lang="en-US" sz="2000" b="1" dirty="0" err="1" smtClean="0">
                <a:solidFill>
                  <a:srgbClr val="000000"/>
                </a:solidFill>
              </a:rPr>
              <a:t>backoff</a:t>
            </a:r>
            <a:r>
              <a:rPr lang="en-US" sz="2000" b="1" dirty="0" smtClean="0">
                <a:solidFill>
                  <a:srgbClr val="000000"/>
                </a:solidFill>
              </a:rPr>
              <a:t> (wait) for a </a:t>
            </a:r>
            <a:r>
              <a:rPr lang="en-US" sz="2000" b="1" i="1" dirty="0" smtClean="0">
                <a:solidFill>
                  <a:srgbClr val="000000"/>
                </a:solidFill>
              </a:rPr>
              <a:t>random</a:t>
            </a:r>
            <a:r>
              <a:rPr lang="en-US" sz="2000" dirty="0" smtClean="0">
                <a:solidFill>
                  <a:srgbClr val="000000"/>
                </a:solidFill>
              </a:rPr>
              <a:t> amount of time, then</a:t>
            </a:r>
          </a:p>
          <a:p>
            <a:pPr lvl="1" algn="just" eaLnBrk="1" hangingPunct="1"/>
            <a:r>
              <a:rPr lang="en-US" sz="2000" dirty="0" smtClean="0">
                <a:solidFill>
                  <a:srgbClr val="000000"/>
                </a:solidFill>
              </a:rPr>
              <a:t>Transmit the frame again</a:t>
            </a:r>
          </a:p>
          <a:p>
            <a:pPr algn="just"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bg/>
                                          </p:spTgt>
                                        </p:tgtEl>
                                        <p:attrNameLst>
                                          <p:attrName>style.visibility</p:attrName>
                                        </p:attrNameLst>
                                      </p:cBhvr>
                                      <p:to>
                                        <p:strVal val="visible"/>
                                      </p:to>
                                    </p:set>
                                    <p:animEffect transition="in" filter="fade">
                                      <p:cBhvr>
                                        <p:cTn id="7" dur="1000"/>
                                        <p:tgtEl>
                                          <p:spTgt spid="3072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fade">
                                      <p:cBhvr>
                                        <p:cTn id="12" dur="1000"/>
                                        <p:tgtEl>
                                          <p:spTgt spid="3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Effect transition="in" filter="fade">
                                      <p:cBhvr>
                                        <p:cTn id="17" dur="1000"/>
                                        <p:tgtEl>
                                          <p:spTgt spid="307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10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10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fade">
                                      <p:cBhvr>
                                        <p:cTn id="32" dur="1000"/>
                                        <p:tgtEl>
                                          <p:spTgt spid="30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fade">
                                      <p:cBhvr>
                                        <p:cTn id="37" dur="1000"/>
                                        <p:tgtEl>
                                          <p:spTgt spid="30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fade">
                                      <p:cBhvr>
                                        <p:cTn id="42" dur="1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685800" y="228600"/>
            <a:ext cx="777240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mn-lt"/>
              </a:rPr>
              <a:t>CSMA/CD</a:t>
            </a:r>
          </a:p>
        </p:txBody>
      </p:sp>
      <p:sp>
        <p:nvSpPr>
          <p:cNvPr id="31747" name="Rectangle 3"/>
          <p:cNvSpPr>
            <a:spLocks noGrp="1" noChangeArrowheads="1"/>
          </p:cNvSpPr>
          <p:nvPr>
            <p:ph type="body" idx="1"/>
          </p:nvPr>
        </p:nvSpPr>
        <p:spPr bwMode="auto">
          <a:xfrm>
            <a:off x="685800" y="10668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b="1" i="1" smtClean="0">
                <a:solidFill>
                  <a:srgbClr val="3333CE"/>
                </a:solidFill>
              </a:rPr>
              <a:t>Question: </a:t>
            </a:r>
            <a:r>
              <a:rPr lang="en-US" sz="2000" smtClean="0">
                <a:solidFill>
                  <a:srgbClr val="000000"/>
                </a:solidFill>
              </a:rPr>
              <a:t>How long does it take to detect a collision?</a:t>
            </a:r>
          </a:p>
          <a:p>
            <a:pPr eaLnBrk="1" hangingPunct="1"/>
            <a:r>
              <a:rPr lang="en-US" sz="2000" b="1" i="1" smtClean="0">
                <a:solidFill>
                  <a:srgbClr val="3333CE"/>
                </a:solidFill>
              </a:rPr>
              <a:t>Answer: </a:t>
            </a:r>
            <a:r>
              <a:rPr lang="en-US" sz="2000" i="1" smtClean="0">
                <a:solidFill>
                  <a:srgbClr val="000000"/>
                </a:solidFill>
              </a:rPr>
              <a:t>In the </a:t>
            </a:r>
            <a:r>
              <a:rPr lang="en-US" sz="2000" b="1" i="1" smtClean="0">
                <a:solidFill>
                  <a:srgbClr val="000000"/>
                </a:solidFill>
              </a:rPr>
              <a:t>worst case</a:t>
            </a:r>
            <a:r>
              <a:rPr lang="en-US" sz="2000" smtClean="0">
                <a:solidFill>
                  <a:srgbClr val="000000"/>
                </a:solidFill>
              </a:rPr>
              <a:t>, </a:t>
            </a:r>
            <a:r>
              <a:rPr lang="en-US" sz="2000" b="1" smtClean="0">
                <a:solidFill>
                  <a:srgbClr val="000000"/>
                </a:solidFill>
              </a:rPr>
              <a:t>twice the maximum propagation delay of the medium</a:t>
            </a:r>
          </a:p>
          <a:p>
            <a:pPr eaLnBrk="1" hangingPunct="1"/>
            <a:endParaRPr lang="en-US" sz="2000" b="1" smtClean="0"/>
          </a:p>
        </p:txBody>
      </p:sp>
      <p:pic>
        <p:nvPicPr>
          <p:cNvPr id="31748" name="Picture 4"/>
          <p:cNvPicPr>
            <a:picLocks noChangeAspect="1" noChangeArrowheads="1"/>
          </p:cNvPicPr>
          <p:nvPr/>
        </p:nvPicPr>
        <p:blipFill>
          <a:blip r:embed="rId2"/>
          <a:srcRect/>
          <a:stretch>
            <a:fillRect/>
          </a:stretch>
        </p:blipFill>
        <p:spPr bwMode="auto">
          <a:xfrm>
            <a:off x="609600" y="2514600"/>
            <a:ext cx="7620000" cy="3429000"/>
          </a:xfrm>
          <a:prstGeom prst="rect">
            <a:avLst/>
          </a:prstGeom>
          <a:noFill/>
          <a:ln w="9525">
            <a:noFill/>
            <a:miter lim="800000"/>
            <a:headEnd/>
            <a:tailEnd/>
          </a:ln>
        </p:spPr>
      </p:pic>
      <p:sp>
        <p:nvSpPr>
          <p:cNvPr id="31749" name="Text Box 5"/>
          <p:cNvSpPr txBox="1">
            <a:spLocks noChangeArrowheads="1"/>
          </p:cNvSpPr>
          <p:nvPr/>
        </p:nvSpPr>
        <p:spPr bwMode="auto">
          <a:xfrm>
            <a:off x="3200400" y="1981200"/>
            <a:ext cx="3733800" cy="336550"/>
          </a:xfrm>
          <a:prstGeom prst="rect">
            <a:avLst/>
          </a:prstGeom>
          <a:noFill/>
          <a:ln w="9525">
            <a:noFill/>
            <a:miter lim="800000"/>
            <a:headEnd/>
            <a:tailEnd/>
          </a:ln>
        </p:spPr>
        <p:txBody>
          <a:bodyPr>
            <a:spAutoFit/>
          </a:bodyPr>
          <a:lstStyle/>
          <a:p>
            <a:pPr>
              <a:spcBef>
                <a:spcPct val="50000"/>
              </a:spcBef>
            </a:pPr>
            <a:r>
              <a:rPr lang="en-US" sz="1400"/>
              <a:t>Note: </a:t>
            </a:r>
            <a:r>
              <a:rPr lang="en-US" sz="1600" b="1"/>
              <a:t>a = maximum propagation delay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mn-lt"/>
              </a:rPr>
              <a:t>CSMA/CD</a:t>
            </a:r>
          </a:p>
        </p:txBody>
      </p:sp>
      <p:sp>
        <p:nvSpPr>
          <p:cNvPr id="32771"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buFont typeface="Wingdings" pitchFamily="2" charset="2"/>
              <a:buChar char="§"/>
            </a:pPr>
            <a:r>
              <a:rPr lang="en-US" sz="3600" dirty="0" smtClean="0">
                <a:solidFill>
                  <a:srgbClr val="000000"/>
                </a:solidFill>
              </a:rPr>
              <a:t>Restrictions of CSMA / CD:</a:t>
            </a:r>
          </a:p>
          <a:p>
            <a:pPr lvl="1" eaLnBrk="1" hangingPunct="1">
              <a:buFont typeface="Wingdings" pitchFamily="2" charset="2"/>
              <a:buChar char="§"/>
            </a:pPr>
            <a:r>
              <a:rPr lang="en-US" sz="2400" dirty="0" smtClean="0">
                <a:solidFill>
                  <a:srgbClr val="000000"/>
                </a:solidFill>
              </a:rPr>
              <a:t>Packet </a:t>
            </a:r>
            <a:r>
              <a:rPr lang="en-US" sz="2400" b="1" dirty="0" smtClean="0">
                <a:solidFill>
                  <a:srgbClr val="000000"/>
                </a:solidFill>
              </a:rPr>
              <a:t>transmission time</a:t>
            </a:r>
            <a:r>
              <a:rPr lang="en-US" sz="2400" dirty="0" smtClean="0">
                <a:solidFill>
                  <a:srgbClr val="000000"/>
                </a:solidFill>
              </a:rPr>
              <a:t> should be </a:t>
            </a:r>
            <a:r>
              <a:rPr lang="en-US" sz="2400" b="1" dirty="0" smtClean="0">
                <a:solidFill>
                  <a:srgbClr val="000000"/>
                </a:solidFill>
              </a:rPr>
              <a:t>at least</a:t>
            </a:r>
            <a:r>
              <a:rPr lang="en-US" sz="2400" dirty="0" smtClean="0">
                <a:solidFill>
                  <a:srgbClr val="000000"/>
                </a:solidFill>
              </a:rPr>
              <a:t> as long as the time needed to detect a collision (2 * maximum propagation delay + </a:t>
            </a:r>
            <a:r>
              <a:rPr lang="en-US" sz="2400" i="1" dirty="0" smtClean="0">
                <a:solidFill>
                  <a:srgbClr val="000000"/>
                </a:solidFill>
              </a:rPr>
              <a:t>jam sequence</a:t>
            </a:r>
            <a:r>
              <a:rPr lang="en-US" sz="2400" dirty="0" smtClean="0">
                <a:solidFill>
                  <a:srgbClr val="000000"/>
                </a:solidFill>
              </a:rPr>
              <a:t> transmission time)</a:t>
            </a:r>
          </a:p>
          <a:p>
            <a:pPr lvl="1" eaLnBrk="1" hangingPunct="1">
              <a:buFont typeface="Wingdings" pitchFamily="2" charset="2"/>
              <a:buChar char="§"/>
            </a:pPr>
            <a:endParaRPr lang="en-US" sz="2400" dirty="0" smtClean="0">
              <a:solidFill>
                <a:srgbClr val="000000"/>
              </a:solidFill>
            </a:endParaRPr>
          </a:p>
          <a:p>
            <a:pPr lvl="1" eaLnBrk="1" hangingPunct="1">
              <a:buFont typeface="Wingdings" pitchFamily="2" charset="2"/>
              <a:buChar char="§"/>
            </a:pPr>
            <a:r>
              <a:rPr lang="en-US" sz="2400" dirty="0" smtClean="0">
                <a:solidFill>
                  <a:srgbClr val="000000"/>
                </a:solidFill>
              </a:rPr>
              <a:t>Otherwise, CSMA/CD does not have an advantage over CSMA</a:t>
            </a:r>
          </a:p>
          <a:p>
            <a:pPr eaLnBrk="1" hangingPunct="1">
              <a:buFont typeface="Wingdings" pitchFamily="2" charset="2"/>
              <a:buChar char="§"/>
            </a:pPr>
            <a:endParaRPr lang="en-US" sz="2000" dirty="0" smtClean="0">
              <a:solidFill>
                <a:srgbClr val="000000"/>
              </a:solidFill>
            </a:endParaRPr>
          </a:p>
          <a:p>
            <a:pPr eaLnBrk="1" hangingPunct="1"/>
            <a:endParaRPr lang="en-US" sz="36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762000" y="304800"/>
            <a:ext cx="7772400" cy="766746"/>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3600" dirty="0" smtClean="0">
                <a:solidFill>
                  <a:srgbClr val="000000"/>
                </a:solidFill>
                <a:latin typeface="+mn-lt"/>
                <a:cs typeface="Times New Roman" pitchFamily="18" charset="0"/>
              </a:rPr>
              <a:t>Exponential </a:t>
            </a:r>
            <a:r>
              <a:rPr lang="en-US" sz="3600" dirty="0" err="1" smtClean="0">
                <a:solidFill>
                  <a:srgbClr val="000000"/>
                </a:solidFill>
                <a:latin typeface="+mn-lt"/>
                <a:cs typeface="Times New Roman" pitchFamily="18" charset="0"/>
              </a:rPr>
              <a:t>Backoff</a:t>
            </a:r>
            <a:r>
              <a:rPr lang="en-US" sz="3600" dirty="0" smtClean="0">
                <a:solidFill>
                  <a:srgbClr val="000000"/>
                </a:solidFill>
                <a:latin typeface="+mn-lt"/>
                <a:cs typeface="Times New Roman" pitchFamily="18" charset="0"/>
              </a:rPr>
              <a:t> Algorithm</a:t>
            </a:r>
            <a:r>
              <a:rPr lang="en-US" sz="3600" b="1" dirty="0" smtClean="0">
                <a:solidFill>
                  <a:srgbClr val="000000"/>
                </a:solidFill>
                <a:latin typeface="+mn-lt"/>
              </a:rPr>
              <a:t/>
            </a:r>
            <a:br>
              <a:rPr lang="en-US" sz="3600" b="1" dirty="0" smtClean="0">
                <a:solidFill>
                  <a:srgbClr val="000000"/>
                </a:solidFill>
                <a:latin typeface="+mn-lt"/>
              </a:rPr>
            </a:br>
            <a:endParaRPr lang="en-US" sz="3600" b="1" dirty="0" smtClean="0">
              <a:solidFill>
                <a:srgbClr val="000000"/>
              </a:solidFill>
              <a:latin typeface="+mn-lt"/>
            </a:endParaRPr>
          </a:p>
        </p:txBody>
      </p:sp>
      <p:sp>
        <p:nvSpPr>
          <p:cNvPr id="33795" name="Rectangle 3"/>
          <p:cNvSpPr>
            <a:spLocks noGrp="1" noChangeArrowheads="1"/>
          </p:cNvSpPr>
          <p:nvPr>
            <p:ph type="body" idx="1"/>
          </p:nvPr>
        </p:nvSpPr>
        <p:spPr bwMode="auto">
          <a:xfrm>
            <a:off x="762000" y="1300186"/>
            <a:ext cx="7772400" cy="54864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sz="2000" dirty="0" smtClean="0">
                <a:solidFill>
                  <a:srgbClr val="000000"/>
                </a:solidFill>
              </a:rPr>
              <a:t>Ethernet uses the </a:t>
            </a:r>
            <a:r>
              <a:rPr lang="en-US" sz="2000" dirty="0" smtClean="0">
                <a:solidFill>
                  <a:srgbClr val="3333CE"/>
                </a:solidFill>
              </a:rPr>
              <a:t>exponential </a:t>
            </a:r>
            <a:r>
              <a:rPr lang="en-US" sz="2000" dirty="0" err="1" smtClean="0">
                <a:solidFill>
                  <a:srgbClr val="3333CE"/>
                </a:solidFill>
              </a:rPr>
              <a:t>backoff</a:t>
            </a:r>
            <a:r>
              <a:rPr lang="en-US" sz="2000" dirty="0" smtClean="0">
                <a:solidFill>
                  <a:srgbClr val="3333CE"/>
                </a:solidFill>
              </a:rPr>
              <a:t> algorithms </a:t>
            </a:r>
            <a:r>
              <a:rPr lang="en-US" sz="2000" dirty="0" smtClean="0">
                <a:solidFill>
                  <a:srgbClr val="000000"/>
                </a:solidFill>
              </a:rPr>
              <a:t>to determine </a:t>
            </a:r>
            <a:r>
              <a:rPr lang="en-US" sz="2000" b="1" u="sng" dirty="0" smtClean="0">
                <a:solidFill>
                  <a:srgbClr val="000000"/>
                </a:solidFill>
              </a:rPr>
              <a:t>the  best duration of the random waiting period after the collision happens</a:t>
            </a:r>
          </a:p>
          <a:p>
            <a:pPr eaLnBrk="1" hangingPunct="1">
              <a:lnSpc>
                <a:spcPct val="90000"/>
              </a:lnSpc>
            </a:pPr>
            <a:r>
              <a:rPr lang="en-US" sz="2400" b="1" dirty="0" smtClean="0">
                <a:solidFill>
                  <a:srgbClr val="3333CE"/>
                </a:solidFill>
              </a:rPr>
              <a:t>Algorithm:</a:t>
            </a:r>
          </a:p>
          <a:p>
            <a:pPr lvl="1" eaLnBrk="1" hangingPunct="1">
              <a:lnSpc>
                <a:spcPct val="90000"/>
              </a:lnSpc>
              <a:buFont typeface="Wingdings" pitchFamily="2" charset="2"/>
              <a:buChar char="§"/>
            </a:pPr>
            <a:r>
              <a:rPr lang="en-US" sz="2000" dirty="0" smtClean="0">
                <a:solidFill>
                  <a:srgbClr val="000000"/>
                </a:solidFill>
              </a:rPr>
              <a:t>Set “</a:t>
            </a:r>
            <a:r>
              <a:rPr lang="en-US" sz="2000" b="1" dirty="0" smtClean="0">
                <a:solidFill>
                  <a:srgbClr val="000000"/>
                </a:solidFill>
              </a:rPr>
              <a:t>slot time</a:t>
            </a:r>
            <a:r>
              <a:rPr lang="en-US" sz="2000" dirty="0" smtClean="0">
                <a:solidFill>
                  <a:srgbClr val="000000"/>
                </a:solidFill>
              </a:rPr>
              <a:t>” equal to 2*maximum propagation delay + Jam sequence transmission time (= 51.2 </a:t>
            </a:r>
            <a:r>
              <a:rPr lang="en-US" sz="2000" dirty="0" err="1" smtClean="0">
                <a:solidFill>
                  <a:srgbClr val="000000"/>
                </a:solidFill>
              </a:rPr>
              <a:t>usec</a:t>
            </a:r>
            <a:r>
              <a:rPr lang="en-US" sz="2000" dirty="0" smtClean="0">
                <a:solidFill>
                  <a:srgbClr val="000000"/>
                </a:solidFill>
              </a:rPr>
              <a:t> for Ethernet </a:t>
            </a:r>
            <a:r>
              <a:rPr lang="en-US" sz="2000" b="1" dirty="0" smtClean="0">
                <a:solidFill>
                  <a:srgbClr val="000000"/>
                </a:solidFill>
              </a:rPr>
              <a:t>10-Mbps</a:t>
            </a:r>
            <a:r>
              <a:rPr lang="en-US" sz="2000" dirty="0" smtClean="0">
                <a:solidFill>
                  <a:srgbClr val="000000"/>
                </a:solidFill>
              </a:rPr>
              <a:t> LAN)</a:t>
            </a:r>
          </a:p>
          <a:p>
            <a:pPr lvl="1" eaLnBrk="1" hangingPunct="1">
              <a:lnSpc>
                <a:spcPct val="90000"/>
              </a:lnSpc>
              <a:buFont typeface="Wingdings" pitchFamily="2" charset="2"/>
              <a:buChar char="§"/>
            </a:pPr>
            <a:r>
              <a:rPr lang="en-US" sz="2000" dirty="0" smtClean="0">
                <a:solidFill>
                  <a:srgbClr val="000000"/>
                </a:solidFill>
              </a:rPr>
              <a:t>After </a:t>
            </a:r>
            <a:r>
              <a:rPr lang="en-US" sz="2000" dirty="0" err="1" smtClean="0">
                <a:solidFill>
                  <a:srgbClr val="000000"/>
                </a:solidFill>
              </a:rPr>
              <a:t>K</a:t>
            </a:r>
            <a:r>
              <a:rPr lang="en-US" sz="2000" baseline="30000" dirty="0" err="1" smtClean="0">
                <a:solidFill>
                  <a:srgbClr val="000000"/>
                </a:solidFill>
              </a:rPr>
              <a:t>th</a:t>
            </a:r>
            <a:r>
              <a:rPr lang="en-US" sz="2000" dirty="0" smtClean="0">
                <a:solidFill>
                  <a:srgbClr val="000000"/>
                </a:solidFill>
              </a:rPr>
              <a:t> collision, select a random number (R) between 0 and </a:t>
            </a:r>
          </a:p>
          <a:p>
            <a:pPr lvl="1" eaLnBrk="1" hangingPunct="1">
              <a:lnSpc>
                <a:spcPct val="90000"/>
              </a:lnSpc>
              <a:buFont typeface="Wingdings" pitchFamily="2" charset="2"/>
              <a:buNone/>
            </a:pPr>
            <a:r>
              <a:rPr lang="en-US" sz="2000" dirty="0" smtClean="0">
                <a:solidFill>
                  <a:srgbClr val="000000"/>
                </a:solidFill>
              </a:rPr>
              <a:t>     2</a:t>
            </a:r>
            <a:r>
              <a:rPr lang="en-US" sz="2000" baseline="30000" dirty="0" smtClean="0">
                <a:solidFill>
                  <a:srgbClr val="000000"/>
                </a:solidFill>
              </a:rPr>
              <a:t>k</a:t>
            </a:r>
            <a:r>
              <a:rPr lang="en-US" sz="2000" dirty="0" smtClean="0">
                <a:solidFill>
                  <a:srgbClr val="000000"/>
                </a:solidFill>
              </a:rPr>
              <a:t> –1 and </a:t>
            </a:r>
            <a:r>
              <a:rPr lang="en-US" sz="2000" b="1" dirty="0" smtClean="0">
                <a:solidFill>
                  <a:srgbClr val="000000"/>
                </a:solidFill>
              </a:rPr>
              <a:t>wait</a:t>
            </a:r>
            <a:r>
              <a:rPr lang="en-US" sz="2000" dirty="0" smtClean="0">
                <a:solidFill>
                  <a:srgbClr val="000000"/>
                </a:solidFill>
              </a:rPr>
              <a:t> for a period equal to (R</a:t>
            </a:r>
            <a:r>
              <a:rPr lang="en-US" sz="2000" b="1" dirty="0" smtClean="0">
                <a:solidFill>
                  <a:srgbClr val="000000"/>
                </a:solidFill>
              </a:rPr>
              <a:t>*slot time</a:t>
            </a:r>
            <a:r>
              <a:rPr lang="en-US" sz="2000" dirty="0" smtClean="0">
                <a:solidFill>
                  <a:srgbClr val="000000"/>
                </a:solidFill>
              </a:rPr>
              <a:t>) then </a:t>
            </a:r>
            <a:r>
              <a:rPr lang="en-US" sz="2000" b="1" dirty="0" smtClean="0">
                <a:solidFill>
                  <a:srgbClr val="000000"/>
                </a:solidFill>
              </a:rPr>
              <a:t>retransmit </a:t>
            </a:r>
            <a:r>
              <a:rPr lang="en-US" sz="2000" dirty="0" smtClean="0">
                <a:solidFill>
                  <a:srgbClr val="000000"/>
                </a:solidFill>
              </a:rPr>
              <a:t>when the medium is </a:t>
            </a:r>
            <a:r>
              <a:rPr lang="en-US" sz="2000" b="1" dirty="0" smtClean="0">
                <a:solidFill>
                  <a:srgbClr val="000000"/>
                </a:solidFill>
              </a:rPr>
              <a:t>idle, for example:</a:t>
            </a:r>
          </a:p>
          <a:p>
            <a:pPr lvl="2" eaLnBrk="1" hangingPunct="1">
              <a:lnSpc>
                <a:spcPct val="90000"/>
              </a:lnSpc>
              <a:buFont typeface="Wingdings" pitchFamily="2" charset="2"/>
              <a:buChar char="§"/>
            </a:pPr>
            <a:r>
              <a:rPr lang="en-US" sz="1800" dirty="0" smtClean="0">
                <a:solidFill>
                  <a:srgbClr val="000000"/>
                </a:solidFill>
              </a:rPr>
              <a:t>After first collision (K=1), select a number (R) between 0 and 2</a:t>
            </a:r>
            <a:r>
              <a:rPr lang="en-US" sz="1800" baseline="30000" dirty="0" smtClean="0">
                <a:solidFill>
                  <a:srgbClr val="000000"/>
                </a:solidFill>
              </a:rPr>
              <a:t>1</a:t>
            </a:r>
            <a:r>
              <a:rPr lang="en-US" sz="1800" dirty="0" smtClean="0">
                <a:solidFill>
                  <a:srgbClr val="000000"/>
                </a:solidFill>
              </a:rPr>
              <a:t> –1 {0 ,1} and wait for a period equal to R*slot times (Wait for a period 0 </a:t>
            </a:r>
            <a:r>
              <a:rPr lang="en-US" sz="1800" dirty="0" err="1" smtClean="0">
                <a:solidFill>
                  <a:srgbClr val="000000"/>
                </a:solidFill>
              </a:rPr>
              <a:t>usec</a:t>
            </a:r>
            <a:r>
              <a:rPr lang="en-US" sz="1800" dirty="0" smtClean="0">
                <a:solidFill>
                  <a:srgbClr val="000000"/>
                </a:solidFill>
              </a:rPr>
              <a:t> or 1x51.2 </a:t>
            </a:r>
            <a:r>
              <a:rPr lang="en-US" sz="1800" dirty="0" err="1" smtClean="0">
                <a:solidFill>
                  <a:srgbClr val="000000"/>
                </a:solidFill>
              </a:rPr>
              <a:t>usec</a:t>
            </a:r>
            <a:r>
              <a:rPr lang="en-US" sz="1800" dirty="0" smtClean="0">
                <a:solidFill>
                  <a:srgbClr val="000000"/>
                </a:solidFill>
              </a:rPr>
              <a:t>) then retransmit when the medium is idle </a:t>
            </a:r>
          </a:p>
          <a:p>
            <a:pPr lvl="1" eaLnBrk="1" hangingPunct="1">
              <a:lnSpc>
                <a:spcPct val="90000"/>
              </a:lnSpc>
              <a:buFont typeface="Wingdings" pitchFamily="2" charset="2"/>
              <a:buChar char="§"/>
            </a:pPr>
            <a:r>
              <a:rPr lang="en-US" sz="2000" dirty="0" smtClean="0">
                <a:solidFill>
                  <a:srgbClr val="000000"/>
                </a:solidFill>
              </a:rPr>
              <a:t>Do not increase random number range, if K=10</a:t>
            </a:r>
          </a:p>
          <a:p>
            <a:pPr lvl="2" eaLnBrk="1" hangingPunct="1">
              <a:lnSpc>
                <a:spcPct val="90000"/>
              </a:lnSpc>
              <a:buFont typeface="Wingdings" pitchFamily="2" charset="2"/>
              <a:buChar char="§"/>
            </a:pPr>
            <a:r>
              <a:rPr lang="en-US" sz="2000" dirty="0" smtClean="0">
                <a:solidFill>
                  <a:srgbClr val="000000"/>
                </a:solidFill>
                <a:sym typeface="Wingdings" pitchFamily="2" charset="2"/>
              </a:rPr>
              <a:t> Maximum interval {0 – 1023}</a:t>
            </a:r>
            <a:endParaRPr lang="en-US" sz="2000" dirty="0" smtClean="0">
              <a:solidFill>
                <a:srgbClr val="000000"/>
              </a:solidFill>
            </a:endParaRPr>
          </a:p>
          <a:p>
            <a:pPr lvl="1" eaLnBrk="1" hangingPunct="1">
              <a:lnSpc>
                <a:spcPct val="90000"/>
              </a:lnSpc>
              <a:buFont typeface="Wingdings" pitchFamily="2" charset="2"/>
              <a:buChar char="§"/>
            </a:pPr>
            <a:r>
              <a:rPr lang="en-US" sz="2000" dirty="0" smtClean="0">
                <a:solidFill>
                  <a:srgbClr val="000000"/>
                </a:solidFill>
              </a:rPr>
              <a:t>Give up after 16 unsuccessful attempts and report failure to higher layers</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317500" y="52388"/>
            <a:ext cx="8637588" cy="1431925"/>
          </a:xfrm>
        </p:spPr>
        <p:txBody>
          <a:bodyPr>
            <a:normAutofit/>
          </a:bodyPr>
          <a:lstStyle/>
          <a:p>
            <a:r>
              <a:rPr lang="en-US" sz="3600" b="1" dirty="0"/>
              <a:t>Services Provided to Network Layer</a:t>
            </a:r>
          </a:p>
        </p:txBody>
      </p:sp>
      <p:sp>
        <p:nvSpPr>
          <p:cNvPr id="40963" name="Rectangle 1027"/>
          <p:cNvSpPr>
            <a:spLocks noGrp="1" noChangeArrowheads="1"/>
          </p:cNvSpPr>
          <p:nvPr>
            <p:ph type="body" idx="1"/>
          </p:nvPr>
        </p:nvSpPr>
        <p:spPr>
          <a:xfrm>
            <a:off x="2746375" y="1941513"/>
            <a:ext cx="5791200" cy="4114800"/>
          </a:xfrm>
        </p:spPr>
        <p:txBody>
          <a:bodyPr/>
          <a:lstStyle/>
          <a:p>
            <a:pPr marL="609600" indent="-609600">
              <a:buFont typeface="Wingdings" pitchFamily="2" charset="2"/>
              <a:buNone/>
            </a:pPr>
            <a:r>
              <a:rPr lang="en-US">
                <a:solidFill>
                  <a:schemeClr val="accent2"/>
                </a:solidFill>
              </a:rPr>
              <a:t>(a)</a:t>
            </a:r>
            <a:r>
              <a:rPr lang="en-US"/>
              <a:t> Virtual communication.</a:t>
            </a:r>
          </a:p>
          <a:p>
            <a:pPr marL="609600" indent="-609600">
              <a:buFont typeface="Wingdings" pitchFamily="2" charset="2"/>
              <a:buNone/>
            </a:pPr>
            <a:r>
              <a:rPr lang="en-US">
                <a:solidFill>
                  <a:schemeClr val="accent2"/>
                </a:solidFill>
              </a:rPr>
              <a:t>(b)</a:t>
            </a:r>
            <a:r>
              <a:rPr lang="en-US"/>
              <a:t> Actual communication.</a:t>
            </a:r>
          </a:p>
        </p:txBody>
      </p:sp>
      <p:pic>
        <p:nvPicPr>
          <p:cNvPr id="40964" name="Picture 1028" descr="3-02"/>
          <p:cNvPicPr>
            <a:picLocks noChangeAspect="1" noChangeArrowheads="1"/>
          </p:cNvPicPr>
          <p:nvPr/>
        </p:nvPicPr>
        <p:blipFill>
          <a:blip r:embed="rId2" cstate="print"/>
          <a:srcRect/>
          <a:stretch>
            <a:fillRect/>
          </a:stretch>
        </p:blipFill>
        <p:spPr bwMode="auto">
          <a:xfrm>
            <a:off x="779343" y="1498600"/>
            <a:ext cx="6966070" cy="4234656"/>
          </a:xfrm>
          <a:prstGeom prst="rect">
            <a:avLst/>
          </a:prstGeom>
          <a:noFill/>
        </p:spPr>
      </p:pic>
      <p:sp>
        <p:nvSpPr>
          <p:cNvPr id="5" name="Rectangle 4"/>
          <p:cNvSpPr/>
          <p:nvPr/>
        </p:nvSpPr>
        <p:spPr>
          <a:xfrm>
            <a:off x="611560" y="5934670"/>
            <a:ext cx="8064896" cy="707886"/>
          </a:xfrm>
          <a:prstGeom prst="rect">
            <a:avLst/>
          </a:prstGeom>
        </p:spPr>
        <p:txBody>
          <a:bodyPr wrap="square">
            <a:spAutoFit/>
          </a:bodyPr>
          <a:lstStyle/>
          <a:p>
            <a:pPr algn="just"/>
            <a:r>
              <a:rPr lang="en-US" sz="2000" dirty="0" smtClean="0"/>
              <a:t>The principal service is transferring data from the network layer on the source machine to the network layer on the destination machine.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304800" y="381000"/>
            <a:ext cx="7481910" cy="523220"/>
          </a:xfrm>
          <a:prstGeom prst="rect">
            <a:avLst/>
          </a:prstGeom>
          <a:noFill/>
          <a:ln w="9525">
            <a:noFill/>
            <a:miter lim="800000"/>
            <a:headEnd/>
            <a:tailEnd/>
          </a:ln>
        </p:spPr>
        <p:txBody>
          <a:bodyPr wrap="square">
            <a:spAutoFit/>
          </a:bodyPr>
          <a:lstStyle/>
          <a:p>
            <a:pPr algn="ctr"/>
            <a:r>
              <a:rPr lang="en-US" sz="2800" dirty="0" smtClean="0">
                <a:latin typeface="+mj-lt"/>
              </a:rPr>
              <a:t>Flow Diagram: CSMA/CD</a:t>
            </a:r>
            <a:endParaRPr lang="en-US" sz="2800" dirty="0">
              <a:latin typeface="+mj-lt"/>
            </a:endParaRPr>
          </a:p>
        </p:txBody>
      </p:sp>
      <p:pic>
        <p:nvPicPr>
          <p:cNvPr id="34822" name="Picture 6"/>
          <p:cNvPicPr>
            <a:picLocks noChangeAspect="1" noChangeArrowheads="1"/>
          </p:cNvPicPr>
          <p:nvPr/>
        </p:nvPicPr>
        <p:blipFill>
          <a:blip r:embed="rId3"/>
          <a:srcRect/>
          <a:stretch>
            <a:fillRect/>
          </a:stretch>
        </p:blipFill>
        <p:spPr bwMode="auto">
          <a:xfrm>
            <a:off x="1166813" y="1025525"/>
            <a:ext cx="6297612" cy="5083175"/>
          </a:xfrm>
          <a:prstGeom prst="rect">
            <a:avLst/>
          </a:prstGeom>
          <a:noFill/>
          <a:ln w="9525">
            <a:noFill/>
            <a:miter lim="800000"/>
            <a:headEnd/>
            <a:tailEnd/>
          </a:ln>
        </p:spPr>
      </p:pic>
      <p:sp>
        <p:nvSpPr>
          <p:cNvPr id="34823" name="Text Box 7"/>
          <p:cNvSpPr txBox="1">
            <a:spLocks noChangeArrowheads="1"/>
          </p:cNvSpPr>
          <p:nvPr/>
        </p:nvSpPr>
        <p:spPr bwMode="auto">
          <a:xfrm>
            <a:off x="1219200" y="1562100"/>
            <a:ext cx="2743200" cy="136525"/>
          </a:xfrm>
          <a:prstGeom prst="rect">
            <a:avLst/>
          </a:prstGeom>
          <a:solidFill>
            <a:schemeClr val="bg1"/>
          </a:solidFill>
          <a:ln w="9525">
            <a:noFill/>
            <a:miter lim="800000"/>
            <a:headEnd/>
            <a:tailEnd/>
          </a:ln>
        </p:spPr>
        <p:txBody>
          <a:bodyPr/>
          <a:lstStyle/>
          <a:p>
            <a:pPr>
              <a:spcBef>
                <a:spcPct val="50000"/>
              </a:spcBef>
            </a:pPr>
            <a:endParaRPr lang="en-US"/>
          </a:p>
        </p:txBody>
      </p:sp>
      <p:sp>
        <p:nvSpPr>
          <p:cNvPr id="34824" name="Rectangle 9"/>
          <p:cNvSpPr>
            <a:spLocks noChangeArrowheads="1"/>
          </p:cNvSpPr>
          <p:nvPr/>
        </p:nvSpPr>
        <p:spPr bwMode="auto">
          <a:xfrm>
            <a:off x="990600" y="2895600"/>
            <a:ext cx="2133600" cy="3200400"/>
          </a:xfrm>
          <a:prstGeom prst="rect">
            <a:avLst/>
          </a:prstGeom>
          <a:solidFill>
            <a:schemeClr val="bg1"/>
          </a:solidFill>
          <a:ln w="9525">
            <a:noFill/>
            <a:miter lim="800000"/>
            <a:headEnd/>
            <a:tailEnd/>
          </a:ln>
        </p:spPr>
        <p:txBody>
          <a:bodyPr wrap="none" anchor="ctr"/>
          <a:lstStyle/>
          <a:p>
            <a:endParaRPr lang="en-US"/>
          </a:p>
        </p:txBody>
      </p:sp>
      <p:sp>
        <p:nvSpPr>
          <p:cNvPr id="34825" name="Text Box 10"/>
          <p:cNvSpPr txBox="1">
            <a:spLocks noChangeArrowheads="1"/>
          </p:cNvSpPr>
          <p:nvPr/>
        </p:nvSpPr>
        <p:spPr bwMode="auto">
          <a:xfrm>
            <a:off x="3276600" y="5181600"/>
            <a:ext cx="685800" cy="228600"/>
          </a:xfrm>
          <a:prstGeom prst="rect">
            <a:avLst/>
          </a:prstGeom>
          <a:solidFill>
            <a:schemeClr val="bg1"/>
          </a:solidFill>
          <a:ln w="9525">
            <a:noFill/>
            <a:miter lim="800000"/>
            <a:headEnd/>
            <a:tailEnd/>
          </a:ln>
        </p:spPr>
        <p:txBody>
          <a:bodyPr>
            <a:spAutoFit/>
          </a:bodyPr>
          <a:lstStyle/>
          <a:p>
            <a:pPr>
              <a:spcBef>
                <a:spcPct val="50000"/>
              </a:spcBef>
            </a:pPr>
            <a:r>
              <a:rPr lang="en-US" sz="900">
                <a:latin typeface="Arial" charset="0"/>
                <a:cs typeface="Arial" charset="0"/>
              </a:rPr>
              <a:t>N=N+1</a:t>
            </a:r>
          </a:p>
        </p:txBody>
      </p:sp>
      <p:sp>
        <p:nvSpPr>
          <p:cNvPr id="34826" name="Text Box 11"/>
          <p:cNvSpPr txBox="1">
            <a:spLocks noChangeArrowheads="1"/>
          </p:cNvSpPr>
          <p:nvPr/>
        </p:nvSpPr>
        <p:spPr bwMode="auto">
          <a:xfrm>
            <a:off x="6096000" y="1676400"/>
            <a:ext cx="685800" cy="228600"/>
          </a:xfrm>
          <a:prstGeom prst="rect">
            <a:avLst/>
          </a:prstGeom>
          <a:solidFill>
            <a:schemeClr val="bg1"/>
          </a:solidFill>
          <a:ln w="9525">
            <a:noFill/>
            <a:miter lim="800000"/>
            <a:headEnd/>
            <a:tailEnd/>
          </a:ln>
        </p:spPr>
        <p:txBody>
          <a:bodyPr>
            <a:spAutoFit/>
          </a:bodyPr>
          <a:lstStyle/>
          <a:p>
            <a:pPr>
              <a:spcBef>
                <a:spcPct val="50000"/>
              </a:spcBef>
            </a:pPr>
            <a:r>
              <a:rPr lang="en-US" sz="900">
                <a:latin typeface="Arial" charset="0"/>
                <a:cs typeface="Arial" charset="0"/>
              </a:rPr>
              <a:t>N=0</a:t>
            </a:r>
          </a:p>
        </p:txBody>
      </p:sp>
      <p:sp>
        <p:nvSpPr>
          <p:cNvPr id="34827" name="Line 12"/>
          <p:cNvSpPr>
            <a:spLocks noChangeShapeType="1"/>
          </p:cNvSpPr>
          <p:nvPr/>
        </p:nvSpPr>
        <p:spPr bwMode="auto">
          <a:xfrm flipH="1">
            <a:off x="2667000" y="5257800"/>
            <a:ext cx="457200" cy="0"/>
          </a:xfrm>
          <a:prstGeom prst="line">
            <a:avLst/>
          </a:prstGeom>
          <a:noFill/>
          <a:ln w="9525">
            <a:solidFill>
              <a:schemeClr val="tx1"/>
            </a:solidFill>
            <a:round/>
            <a:headEnd/>
            <a:tailEnd type="triangle" w="med" len="med"/>
          </a:ln>
        </p:spPr>
        <p:txBody>
          <a:bodyPr/>
          <a:lstStyle/>
          <a:p>
            <a:endParaRPr lang="en-US"/>
          </a:p>
        </p:txBody>
      </p:sp>
      <p:sp>
        <p:nvSpPr>
          <p:cNvPr id="34828" name="AutoShape 13"/>
          <p:cNvSpPr>
            <a:spLocks noChangeArrowheads="1"/>
          </p:cNvSpPr>
          <p:nvPr/>
        </p:nvSpPr>
        <p:spPr bwMode="auto">
          <a:xfrm>
            <a:off x="1739900" y="4953000"/>
            <a:ext cx="914400" cy="609600"/>
          </a:xfrm>
          <a:prstGeom prst="flowChartDecision">
            <a:avLst/>
          </a:prstGeom>
          <a:noFill/>
          <a:ln w="9525">
            <a:solidFill>
              <a:schemeClr val="tx1"/>
            </a:solidFill>
            <a:miter lim="800000"/>
            <a:headEnd/>
            <a:tailEnd/>
          </a:ln>
        </p:spPr>
        <p:txBody>
          <a:bodyPr wrap="none" anchor="ctr"/>
          <a:lstStyle/>
          <a:p>
            <a:endParaRPr lang="en-US"/>
          </a:p>
        </p:txBody>
      </p:sp>
      <p:sp>
        <p:nvSpPr>
          <p:cNvPr id="34829" name="Text Box 15"/>
          <p:cNvSpPr txBox="1">
            <a:spLocks noChangeArrowheads="1"/>
          </p:cNvSpPr>
          <p:nvPr/>
        </p:nvSpPr>
        <p:spPr bwMode="auto">
          <a:xfrm>
            <a:off x="1905000" y="5105400"/>
            <a:ext cx="685800" cy="228600"/>
          </a:xfrm>
          <a:prstGeom prst="rect">
            <a:avLst/>
          </a:prstGeom>
          <a:noFill/>
          <a:ln w="9525">
            <a:noFill/>
            <a:miter lim="800000"/>
            <a:headEnd/>
            <a:tailEnd/>
          </a:ln>
        </p:spPr>
        <p:txBody>
          <a:bodyPr>
            <a:spAutoFit/>
          </a:bodyPr>
          <a:lstStyle/>
          <a:p>
            <a:pPr>
              <a:spcBef>
                <a:spcPct val="50000"/>
              </a:spcBef>
            </a:pPr>
            <a:r>
              <a:rPr lang="en-US" sz="900">
                <a:latin typeface="Arial" charset="0"/>
                <a:cs typeface="Arial" charset="0"/>
              </a:rPr>
              <a:t>N==16</a:t>
            </a:r>
          </a:p>
        </p:txBody>
      </p:sp>
      <p:sp>
        <p:nvSpPr>
          <p:cNvPr id="34830" name="Line 16"/>
          <p:cNvSpPr>
            <a:spLocks noChangeShapeType="1"/>
          </p:cNvSpPr>
          <p:nvPr/>
        </p:nvSpPr>
        <p:spPr bwMode="auto">
          <a:xfrm>
            <a:off x="2209800" y="5562600"/>
            <a:ext cx="0" cy="228600"/>
          </a:xfrm>
          <a:prstGeom prst="line">
            <a:avLst/>
          </a:prstGeom>
          <a:noFill/>
          <a:ln w="9525">
            <a:solidFill>
              <a:schemeClr val="tx1"/>
            </a:solidFill>
            <a:round/>
            <a:headEnd/>
            <a:tailEnd type="triangle" w="med" len="med"/>
          </a:ln>
        </p:spPr>
        <p:txBody>
          <a:bodyPr/>
          <a:lstStyle/>
          <a:p>
            <a:endParaRPr lang="en-US"/>
          </a:p>
        </p:txBody>
      </p:sp>
      <p:sp>
        <p:nvSpPr>
          <p:cNvPr id="34831" name="Text Box 17"/>
          <p:cNvSpPr txBox="1">
            <a:spLocks noChangeArrowheads="1"/>
          </p:cNvSpPr>
          <p:nvPr/>
        </p:nvSpPr>
        <p:spPr bwMode="auto">
          <a:xfrm>
            <a:off x="1866900" y="5867400"/>
            <a:ext cx="838200" cy="274638"/>
          </a:xfrm>
          <a:prstGeom prst="rect">
            <a:avLst/>
          </a:prstGeom>
          <a:noFill/>
          <a:ln w="9525">
            <a:noFill/>
            <a:miter lim="800000"/>
            <a:headEnd/>
            <a:tailEnd/>
          </a:ln>
        </p:spPr>
        <p:txBody>
          <a:bodyPr>
            <a:spAutoFit/>
          </a:bodyPr>
          <a:lstStyle/>
          <a:p>
            <a:pPr>
              <a:spcBef>
                <a:spcPct val="50000"/>
              </a:spcBef>
            </a:pPr>
            <a:r>
              <a:rPr lang="en-US" sz="1200">
                <a:latin typeface="Arial" charset="0"/>
                <a:cs typeface="Arial" charset="0"/>
              </a:rPr>
              <a:t>Abort</a:t>
            </a:r>
          </a:p>
        </p:txBody>
      </p:sp>
      <p:sp>
        <p:nvSpPr>
          <p:cNvPr id="34832" name="Line 18"/>
          <p:cNvSpPr>
            <a:spLocks noChangeShapeType="1"/>
          </p:cNvSpPr>
          <p:nvPr/>
        </p:nvSpPr>
        <p:spPr bwMode="auto">
          <a:xfrm flipH="1">
            <a:off x="1447800" y="5257800"/>
            <a:ext cx="304800" cy="0"/>
          </a:xfrm>
          <a:prstGeom prst="line">
            <a:avLst/>
          </a:prstGeom>
          <a:noFill/>
          <a:ln w="9525">
            <a:solidFill>
              <a:schemeClr val="tx1"/>
            </a:solidFill>
            <a:round/>
            <a:headEnd/>
            <a:tailEnd type="triangle" w="med" len="med"/>
          </a:ln>
        </p:spPr>
        <p:txBody>
          <a:bodyPr/>
          <a:lstStyle/>
          <a:p>
            <a:endParaRPr lang="en-US"/>
          </a:p>
        </p:txBody>
      </p:sp>
      <p:sp>
        <p:nvSpPr>
          <p:cNvPr id="34833" name="AutoShape 20"/>
          <p:cNvSpPr>
            <a:spLocks noChangeArrowheads="1"/>
          </p:cNvSpPr>
          <p:nvPr/>
        </p:nvSpPr>
        <p:spPr bwMode="auto">
          <a:xfrm>
            <a:off x="533400" y="4953000"/>
            <a:ext cx="914400" cy="609600"/>
          </a:xfrm>
          <a:prstGeom prst="flowChartDecision">
            <a:avLst/>
          </a:prstGeom>
          <a:noFill/>
          <a:ln w="9525">
            <a:solidFill>
              <a:schemeClr val="tx1"/>
            </a:solidFill>
            <a:miter lim="800000"/>
            <a:headEnd/>
            <a:tailEnd/>
          </a:ln>
        </p:spPr>
        <p:txBody>
          <a:bodyPr wrap="none" anchor="ctr"/>
          <a:lstStyle/>
          <a:p>
            <a:endParaRPr lang="en-US"/>
          </a:p>
        </p:txBody>
      </p:sp>
      <p:sp>
        <p:nvSpPr>
          <p:cNvPr id="34834" name="Text Box 21"/>
          <p:cNvSpPr txBox="1">
            <a:spLocks noChangeArrowheads="1"/>
          </p:cNvSpPr>
          <p:nvPr/>
        </p:nvSpPr>
        <p:spPr bwMode="auto">
          <a:xfrm>
            <a:off x="609600" y="5105400"/>
            <a:ext cx="685800" cy="228600"/>
          </a:xfrm>
          <a:prstGeom prst="rect">
            <a:avLst/>
          </a:prstGeom>
          <a:noFill/>
          <a:ln w="9525">
            <a:noFill/>
            <a:miter lim="800000"/>
            <a:headEnd/>
            <a:tailEnd/>
          </a:ln>
        </p:spPr>
        <p:txBody>
          <a:bodyPr>
            <a:spAutoFit/>
          </a:bodyPr>
          <a:lstStyle/>
          <a:p>
            <a:pPr>
              <a:spcBef>
                <a:spcPct val="50000"/>
              </a:spcBef>
            </a:pPr>
            <a:r>
              <a:rPr lang="en-US" sz="900">
                <a:latin typeface="Arial" charset="0"/>
                <a:cs typeface="Arial" charset="0"/>
              </a:rPr>
              <a:t>N &lt; 10</a:t>
            </a:r>
          </a:p>
        </p:txBody>
      </p:sp>
      <p:sp>
        <p:nvSpPr>
          <p:cNvPr id="34835" name="Line 22"/>
          <p:cNvSpPr>
            <a:spLocks noChangeShapeType="1"/>
          </p:cNvSpPr>
          <p:nvPr/>
        </p:nvSpPr>
        <p:spPr bwMode="auto">
          <a:xfrm flipV="1">
            <a:off x="990600" y="4343400"/>
            <a:ext cx="0" cy="609600"/>
          </a:xfrm>
          <a:prstGeom prst="line">
            <a:avLst/>
          </a:prstGeom>
          <a:noFill/>
          <a:ln w="9525">
            <a:solidFill>
              <a:schemeClr val="tx1"/>
            </a:solidFill>
            <a:round/>
            <a:headEnd/>
            <a:tailEnd type="triangle" w="med" len="med"/>
          </a:ln>
        </p:spPr>
        <p:txBody>
          <a:bodyPr/>
          <a:lstStyle/>
          <a:p>
            <a:endParaRPr lang="en-US"/>
          </a:p>
        </p:txBody>
      </p:sp>
      <p:sp>
        <p:nvSpPr>
          <p:cNvPr id="34836" name="Text Box 23"/>
          <p:cNvSpPr txBox="1">
            <a:spLocks noChangeArrowheads="1"/>
          </p:cNvSpPr>
          <p:nvPr/>
        </p:nvSpPr>
        <p:spPr bwMode="auto">
          <a:xfrm>
            <a:off x="863600" y="4089400"/>
            <a:ext cx="457200" cy="254000"/>
          </a:xfrm>
          <a:prstGeom prst="rect">
            <a:avLst/>
          </a:prstGeom>
          <a:noFill/>
          <a:ln w="9525">
            <a:solidFill>
              <a:schemeClr val="tx1"/>
            </a:solidFill>
            <a:miter lim="800000"/>
            <a:headEnd/>
            <a:tailEnd/>
          </a:ln>
        </p:spPr>
        <p:txBody>
          <a:bodyPr>
            <a:spAutoFit/>
          </a:bodyPr>
          <a:lstStyle/>
          <a:p>
            <a:pPr>
              <a:spcBef>
                <a:spcPct val="50000"/>
              </a:spcBef>
            </a:pPr>
            <a:r>
              <a:rPr lang="en-US" sz="1000">
                <a:latin typeface="Arial" charset="0"/>
                <a:cs typeface="Arial" charset="0"/>
              </a:rPr>
              <a:t>K=N</a:t>
            </a:r>
          </a:p>
        </p:txBody>
      </p:sp>
      <p:sp>
        <p:nvSpPr>
          <p:cNvPr id="34837" name="Line 24"/>
          <p:cNvSpPr>
            <a:spLocks noChangeShapeType="1"/>
          </p:cNvSpPr>
          <p:nvPr/>
        </p:nvSpPr>
        <p:spPr bwMode="auto">
          <a:xfrm flipH="1">
            <a:off x="381000" y="5257800"/>
            <a:ext cx="152400" cy="0"/>
          </a:xfrm>
          <a:prstGeom prst="line">
            <a:avLst/>
          </a:prstGeom>
          <a:noFill/>
          <a:ln w="9525">
            <a:solidFill>
              <a:schemeClr val="tx1"/>
            </a:solidFill>
            <a:round/>
            <a:headEnd/>
            <a:tailEnd type="triangle" w="med" len="med"/>
          </a:ln>
        </p:spPr>
        <p:txBody>
          <a:bodyPr/>
          <a:lstStyle/>
          <a:p>
            <a:endParaRPr lang="en-US"/>
          </a:p>
        </p:txBody>
      </p:sp>
      <p:sp>
        <p:nvSpPr>
          <p:cNvPr id="34838" name="Line 25"/>
          <p:cNvSpPr>
            <a:spLocks noChangeShapeType="1"/>
          </p:cNvSpPr>
          <p:nvPr/>
        </p:nvSpPr>
        <p:spPr bwMode="auto">
          <a:xfrm flipV="1">
            <a:off x="393700" y="4394200"/>
            <a:ext cx="0" cy="838200"/>
          </a:xfrm>
          <a:prstGeom prst="line">
            <a:avLst/>
          </a:prstGeom>
          <a:noFill/>
          <a:ln w="9525">
            <a:solidFill>
              <a:schemeClr val="tx1"/>
            </a:solidFill>
            <a:round/>
            <a:headEnd/>
            <a:tailEnd type="triangle" w="med" len="med"/>
          </a:ln>
        </p:spPr>
        <p:txBody>
          <a:bodyPr/>
          <a:lstStyle/>
          <a:p>
            <a:endParaRPr lang="en-US"/>
          </a:p>
        </p:txBody>
      </p:sp>
      <p:sp>
        <p:nvSpPr>
          <p:cNvPr id="34839" name="Text Box 26"/>
          <p:cNvSpPr txBox="1">
            <a:spLocks noChangeArrowheads="1"/>
          </p:cNvSpPr>
          <p:nvPr/>
        </p:nvSpPr>
        <p:spPr bwMode="auto">
          <a:xfrm>
            <a:off x="139700" y="4114800"/>
            <a:ext cx="622300" cy="254000"/>
          </a:xfrm>
          <a:prstGeom prst="rect">
            <a:avLst/>
          </a:prstGeom>
          <a:noFill/>
          <a:ln w="9525">
            <a:solidFill>
              <a:schemeClr val="tx1"/>
            </a:solidFill>
            <a:miter lim="800000"/>
            <a:headEnd/>
            <a:tailEnd/>
          </a:ln>
        </p:spPr>
        <p:txBody>
          <a:bodyPr>
            <a:spAutoFit/>
          </a:bodyPr>
          <a:lstStyle/>
          <a:p>
            <a:pPr>
              <a:spcBef>
                <a:spcPct val="50000"/>
              </a:spcBef>
            </a:pPr>
            <a:r>
              <a:rPr lang="en-US" sz="1000">
                <a:latin typeface="Arial" charset="0"/>
                <a:cs typeface="Arial" charset="0"/>
              </a:rPr>
              <a:t>K=10</a:t>
            </a:r>
          </a:p>
        </p:txBody>
      </p:sp>
      <p:sp>
        <p:nvSpPr>
          <p:cNvPr id="34840" name="Line 27"/>
          <p:cNvSpPr>
            <a:spLocks noChangeShapeType="1"/>
          </p:cNvSpPr>
          <p:nvPr/>
        </p:nvSpPr>
        <p:spPr bwMode="auto">
          <a:xfrm flipV="1">
            <a:off x="1066800" y="3581400"/>
            <a:ext cx="0" cy="533400"/>
          </a:xfrm>
          <a:prstGeom prst="line">
            <a:avLst/>
          </a:prstGeom>
          <a:noFill/>
          <a:ln w="9525">
            <a:solidFill>
              <a:schemeClr val="tx1"/>
            </a:solidFill>
            <a:round/>
            <a:headEnd/>
            <a:tailEnd type="triangle" w="med" len="med"/>
          </a:ln>
        </p:spPr>
        <p:txBody>
          <a:bodyPr/>
          <a:lstStyle/>
          <a:p>
            <a:endParaRPr lang="en-US"/>
          </a:p>
        </p:txBody>
      </p:sp>
      <p:sp>
        <p:nvSpPr>
          <p:cNvPr id="34841" name="Line 28"/>
          <p:cNvSpPr>
            <a:spLocks noChangeShapeType="1"/>
          </p:cNvSpPr>
          <p:nvPr/>
        </p:nvSpPr>
        <p:spPr bwMode="auto">
          <a:xfrm flipV="1">
            <a:off x="381000" y="3810000"/>
            <a:ext cx="0" cy="304800"/>
          </a:xfrm>
          <a:prstGeom prst="line">
            <a:avLst/>
          </a:prstGeom>
          <a:noFill/>
          <a:ln w="9525">
            <a:solidFill>
              <a:schemeClr val="tx1"/>
            </a:solidFill>
            <a:round/>
            <a:headEnd/>
            <a:tailEnd/>
          </a:ln>
        </p:spPr>
        <p:txBody>
          <a:bodyPr/>
          <a:lstStyle/>
          <a:p>
            <a:endParaRPr lang="en-US"/>
          </a:p>
        </p:txBody>
      </p:sp>
      <p:sp>
        <p:nvSpPr>
          <p:cNvPr id="34842" name="Line 29"/>
          <p:cNvSpPr>
            <a:spLocks noChangeShapeType="1"/>
          </p:cNvSpPr>
          <p:nvPr/>
        </p:nvSpPr>
        <p:spPr bwMode="auto">
          <a:xfrm>
            <a:off x="381000" y="3810000"/>
            <a:ext cx="685800" cy="0"/>
          </a:xfrm>
          <a:prstGeom prst="line">
            <a:avLst/>
          </a:prstGeom>
          <a:noFill/>
          <a:ln w="9525">
            <a:solidFill>
              <a:schemeClr val="tx1"/>
            </a:solidFill>
            <a:round/>
            <a:headEnd/>
            <a:tailEnd type="triangle" w="med" len="med"/>
          </a:ln>
        </p:spPr>
        <p:txBody>
          <a:bodyPr/>
          <a:lstStyle/>
          <a:p>
            <a:endParaRPr lang="en-US"/>
          </a:p>
        </p:txBody>
      </p:sp>
      <p:sp>
        <p:nvSpPr>
          <p:cNvPr id="34843" name="Text Box 30"/>
          <p:cNvSpPr txBox="1">
            <a:spLocks noChangeArrowheads="1"/>
          </p:cNvSpPr>
          <p:nvPr/>
        </p:nvSpPr>
        <p:spPr bwMode="auto">
          <a:xfrm>
            <a:off x="457200" y="3200400"/>
            <a:ext cx="1219200" cy="374650"/>
          </a:xfrm>
          <a:prstGeom prst="rect">
            <a:avLst/>
          </a:prstGeom>
          <a:noFill/>
          <a:ln w="9525">
            <a:solidFill>
              <a:schemeClr val="tx1"/>
            </a:solidFill>
            <a:miter lim="800000"/>
            <a:headEnd/>
            <a:tailEnd/>
          </a:ln>
        </p:spPr>
        <p:txBody>
          <a:bodyPr>
            <a:spAutoFit/>
          </a:bodyPr>
          <a:lstStyle/>
          <a:p>
            <a:pPr algn="ctr">
              <a:spcBef>
                <a:spcPct val="50000"/>
              </a:spcBef>
            </a:pPr>
            <a:r>
              <a:rPr lang="en-US" sz="900" dirty="0">
                <a:latin typeface="Arial" charset="0"/>
                <a:cs typeface="Arial" charset="0"/>
              </a:rPr>
              <a:t>Choose R between </a:t>
            </a:r>
            <a:r>
              <a:rPr lang="en-US" sz="900" b="1" dirty="0">
                <a:latin typeface="Arial" charset="0"/>
                <a:cs typeface="Arial" charset="0"/>
              </a:rPr>
              <a:t>0 &amp; 2</a:t>
            </a:r>
            <a:r>
              <a:rPr lang="en-US" sz="900" b="1" baseline="30000" dirty="0">
                <a:latin typeface="Arial" charset="0"/>
                <a:cs typeface="Arial" charset="0"/>
              </a:rPr>
              <a:t>k</a:t>
            </a:r>
            <a:r>
              <a:rPr lang="en-US" sz="900" b="1" dirty="0">
                <a:latin typeface="Arial" charset="0"/>
                <a:cs typeface="Arial" charset="0"/>
              </a:rPr>
              <a:t> - 1</a:t>
            </a:r>
          </a:p>
        </p:txBody>
      </p:sp>
      <p:sp>
        <p:nvSpPr>
          <p:cNvPr id="34844" name="Line 31"/>
          <p:cNvSpPr>
            <a:spLocks noChangeShapeType="1"/>
          </p:cNvSpPr>
          <p:nvPr/>
        </p:nvSpPr>
        <p:spPr bwMode="auto">
          <a:xfrm flipV="1">
            <a:off x="1066800" y="2819400"/>
            <a:ext cx="0" cy="381000"/>
          </a:xfrm>
          <a:prstGeom prst="line">
            <a:avLst/>
          </a:prstGeom>
          <a:noFill/>
          <a:ln w="9525">
            <a:solidFill>
              <a:schemeClr val="tx1"/>
            </a:solidFill>
            <a:round/>
            <a:headEnd/>
            <a:tailEnd type="triangle" w="med" len="med"/>
          </a:ln>
        </p:spPr>
        <p:txBody>
          <a:bodyPr/>
          <a:lstStyle/>
          <a:p>
            <a:endParaRPr lang="en-US"/>
          </a:p>
        </p:txBody>
      </p:sp>
      <p:sp>
        <p:nvSpPr>
          <p:cNvPr id="34845" name="Text Box 33"/>
          <p:cNvSpPr txBox="1">
            <a:spLocks noChangeArrowheads="1"/>
          </p:cNvSpPr>
          <p:nvPr/>
        </p:nvSpPr>
        <p:spPr bwMode="auto">
          <a:xfrm>
            <a:off x="457200" y="2578100"/>
            <a:ext cx="1219200" cy="238125"/>
          </a:xfrm>
          <a:prstGeom prst="rect">
            <a:avLst/>
          </a:prstGeom>
          <a:noFill/>
          <a:ln w="9525">
            <a:solidFill>
              <a:schemeClr val="tx1"/>
            </a:solidFill>
            <a:miter lim="800000"/>
            <a:headEnd/>
            <a:tailEnd/>
          </a:ln>
        </p:spPr>
        <p:txBody>
          <a:bodyPr>
            <a:spAutoFit/>
          </a:bodyPr>
          <a:lstStyle/>
          <a:p>
            <a:pPr algn="ctr">
              <a:spcBef>
                <a:spcPct val="50000"/>
              </a:spcBef>
            </a:pPr>
            <a:r>
              <a:rPr lang="en-US" sz="900">
                <a:latin typeface="Arial" charset="0"/>
                <a:cs typeface="Arial" charset="0"/>
              </a:rPr>
              <a:t>Wait R*slot time</a:t>
            </a:r>
            <a:endParaRPr lang="en-US" sz="900" b="1">
              <a:latin typeface="Arial" charset="0"/>
              <a:cs typeface="Arial" charset="0"/>
            </a:endParaRPr>
          </a:p>
        </p:txBody>
      </p:sp>
      <p:sp>
        <p:nvSpPr>
          <p:cNvPr id="34846" name="Line 34"/>
          <p:cNvSpPr>
            <a:spLocks noChangeShapeType="1"/>
          </p:cNvSpPr>
          <p:nvPr/>
        </p:nvSpPr>
        <p:spPr bwMode="auto">
          <a:xfrm flipV="1">
            <a:off x="1066800" y="2019300"/>
            <a:ext cx="1588" cy="547688"/>
          </a:xfrm>
          <a:prstGeom prst="line">
            <a:avLst/>
          </a:prstGeom>
          <a:noFill/>
          <a:ln w="9525">
            <a:solidFill>
              <a:schemeClr val="tx1"/>
            </a:solidFill>
            <a:round/>
            <a:headEnd/>
            <a:tailEnd/>
          </a:ln>
        </p:spPr>
        <p:txBody>
          <a:bodyPr/>
          <a:lstStyle/>
          <a:p>
            <a:endParaRPr lang="en-US"/>
          </a:p>
        </p:txBody>
      </p:sp>
      <p:sp>
        <p:nvSpPr>
          <p:cNvPr id="34847" name="Line 36"/>
          <p:cNvSpPr>
            <a:spLocks noChangeShapeType="1"/>
          </p:cNvSpPr>
          <p:nvPr/>
        </p:nvSpPr>
        <p:spPr bwMode="auto">
          <a:xfrm flipH="1">
            <a:off x="1066800" y="2057400"/>
            <a:ext cx="1219200" cy="0"/>
          </a:xfrm>
          <a:prstGeom prst="line">
            <a:avLst/>
          </a:prstGeom>
          <a:noFill/>
          <a:ln w="9525">
            <a:solidFill>
              <a:schemeClr val="tx1"/>
            </a:solidFill>
            <a:round/>
            <a:headEnd/>
            <a:tailEnd/>
          </a:ln>
        </p:spPr>
        <p:txBody>
          <a:bodyPr/>
          <a:lstStyle/>
          <a:p>
            <a:endParaRPr lang="en-US"/>
          </a:p>
        </p:txBody>
      </p:sp>
      <p:sp>
        <p:nvSpPr>
          <p:cNvPr id="34848" name="Rectangle 37"/>
          <p:cNvSpPr>
            <a:spLocks noChangeArrowheads="1"/>
          </p:cNvSpPr>
          <p:nvPr/>
        </p:nvSpPr>
        <p:spPr bwMode="auto">
          <a:xfrm>
            <a:off x="2209800" y="2082800"/>
            <a:ext cx="304800" cy="1143000"/>
          </a:xfrm>
          <a:prstGeom prst="rect">
            <a:avLst/>
          </a:prstGeom>
          <a:solidFill>
            <a:schemeClr val="bg1"/>
          </a:solidFill>
          <a:ln w="9525">
            <a:noFill/>
            <a:miter lim="800000"/>
            <a:headEnd/>
            <a:tailEnd/>
          </a:ln>
        </p:spPr>
        <p:txBody>
          <a:bodyPr wrap="none" anchor="ctr"/>
          <a:lstStyle/>
          <a:p>
            <a:endParaRPr lang="en-US"/>
          </a:p>
        </p:txBody>
      </p:sp>
      <p:sp>
        <p:nvSpPr>
          <p:cNvPr id="34849" name="Text Box 38"/>
          <p:cNvSpPr txBox="1">
            <a:spLocks noChangeArrowheads="1"/>
          </p:cNvSpPr>
          <p:nvPr/>
        </p:nvSpPr>
        <p:spPr bwMode="auto">
          <a:xfrm>
            <a:off x="1447800" y="49530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No</a:t>
            </a:r>
          </a:p>
        </p:txBody>
      </p:sp>
      <p:sp>
        <p:nvSpPr>
          <p:cNvPr id="34850" name="Text Box 39"/>
          <p:cNvSpPr txBox="1">
            <a:spLocks noChangeArrowheads="1"/>
          </p:cNvSpPr>
          <p:nvPr/>
        </p:nvSpPr>
        <p:spPr bwMode="auto">
          <a:xfrm>
            <a:off x="304800" y="46482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No</a:t>
            </a:r>
          </a:p>
        </p:txBody>
      </p:sp>
      <p:sp>
        <p:nvSpPr>
          <p:cNvPr id="34851" name="Text Box 41"/>
          <p:cNvSpPr txBox="1">
            <a:spLocks noChangeArrowheads="1"/>
          </p:cNvSpPr>
          <p:nvPr/>
        </p:nvSpPr>
        <p:spPr bwMode="auto">
          <a:xfrm>
            <a:off x="2286000" y="55626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Yes</a:t>
            </a:r>
          </a:p>
        </p:txBody>
      </p:sp>
      <p:sp>
        <p:nvSpPr>
          <p:cNvPr id="34852" name="Text Box 42"/>
          <p:cNvSpPr txBox="1">
            <a:spLocks noChangeArrowheads="1"/>
          </p:cNvSpPr>
          <p:nvPr/>
        </p:nvSpPr>
        <p:spPr bwMode="auto">
          <a:xfrm>
            <a:off x="990600" y="45720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Yes</a:t>
            </a:r>
          </a:p>
        </p:txBody>
      </p:sp>
      <p:sp>
        <p:nvSpPr>
          <p:cNvPr id="34853" name="Rectangle 44"/>
          <p:cNvSpPr>
            <a:spLocks noChangeArrowheads="1"/>
          </p:cNvSpPr>
          <p:nvPr/>
        </p:nvSpPr>
        <p:spPr bwMode="auto">
          <a:xfrm>
            <a:off x="1295400" y="1143000"/>
            <a:ext cx="2057400" cy="8382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685800" y="228600"/>
            <a:ext cx="7772400" cy="5334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3200" dirty="0" smtClean="0">
                <a:solidFill>
                  <a:srgbClr val="000000"/>
                </a:solidFill>
                <a:cs typeface="Times New Roman" pitchFamily="18" charset="0"/>
              </a:rPr>
              <a:t>Exponential </a:t>
            </a:r>
            <a:r>
              <a:rPr lang="en-US" sz="3200" dirty="0" err="1" smtClean="0">
                <a:solidFill>
                  <a:srgbClr val="000000"/>
                </a:solidFill>
                <a:cs typeface="Times New Roman" pitchFamily="18" charset="0"/>
              </a:rPr>
              <a:t>Backoff</a:t>
            </a:r>
            <a:r>
              <a:rPr lang="en-US" sz="3200" dirty="0" smtClean="0">
                <a:solidFill>
                  <a:srgbClr val="000000"/>
                </a:solidFill>
                <a:cs typeface="Times New Roman" pitchFamily="18" charset="0"/>
              </a:rPr>
              <a:t> Algorithm</a:t>
            </a:r>
            <a:r>
              <a:rPr lang="en-US" sz="3200" dirty="0" smtClean="0">
                <a:solidFill>
                  <a:srgbClr val="000000"/>
                </a:solidFill>
              </a:rPr>
              <a:t/>
            </a:r>
            <a:br>
              <a:rPr lang="en-US" sz="3200" dirty="0" smtClean="0">
                <a:solidFill>
                  <a:srgbClr val="000000"/>
                </a:solidFill>
              </a:rPr>
            </a:br>
            <a:endParaRPr lang="en-US" sz="3200" dirty="0" smtClean="0">
              <a:solidFill>
                <a:srgbClr val="000000"/>
              </a:solidFill>
            </a:endParaRPr>
          </a:p>
        </p:txBody>
      </p:sp>
      <p:sp>
        <p:nvSpPr>
          <p:cNvPr id="35843" name="Rectangle 3"/>
          <p:cNvSpPr>
            <a:spLocks noGrp="1" noChangeArrowheads="1"/>
          </p:cNvSpPr>
          <p:nvPr>
            <p:ph type="body" idx="1"/>
          </p:nvPr>
        </p:nvSpPr>
        <p:spPr bwMode="auto">
          <a:xfrm>
            <a:off x="838200" y="914400"/>
            <a:ext cx="7772400" cy="5486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smtClean="0">
                <a:cs typeface="Times New Roman" pitchFamily="18" charset="0"/>
              </a:rPr>
              <a:t>Reduces the chance of two waiting stations picking the same random waiting time </a:t>
            </a:r>
          </a:p>
          <a:p>
            <a:pPr eaLnBrk="1" hangingPunct="1"/>
            <a:r>
              <a:rPr lang="en-US" sz="2400" dirty="0" smtClean="0">
                <a:cs typeface="Times New Roman" pitchFamily="18" charset="0"/>
              </a:rPr>
              <a:t>When network traffic is light, it results in </a:t>
            </a:r>
            <a:r>
              <a:rPr lang="en-US" sz="2400" b="1" dirty="0" smtClean="0">
                <a:cs typeface="Times New Roman" pitchFamily="18" charset="0"/>
              </a:rPr>
              <a:t>minimum</a:t>
            </a:r>
            <a:r>
              <a:rPr lang="en-US" sz="2400" dirty="0" smtClean="0">
                <a:cs typeface="Times New Roman" pitchFamily="18" charset="0"/>
              </a:rPr>
              <a:t> waiting time before transmission</a:t>
            </a:r>
          </a:p>
          <a:p>
            <a:pPr eaLnBrk="1" hangingPunct="1"/>
            <a:r>
              <a:rPr lang="en-GB" sz="2400" dirty="0" smtClean="0">
                <a:cs typeface="Times New Roman" pitchFamily="18" charset="0"/>
              </a:rPr>
              <a:t>As</a:t>
            </a:r>
            <a:r>
              <a:rPr lang="en-US" sz="2400" dirty="0" smtClean="0">
                <a:cs typeface="Times New Roman" pitchFamily="18" charset="0"/>
              </a:rPr>
              <a:t> congestion increases ( traffic is high), collisions increase, stations </a:t>
            </a:r>
            <a:r>
              <a:rPr lang="en-US" sz="2400" dirty="0" err="1" smtClean="0">
                <a:cs typeface="Times New Roman" pitchFamily="18" charset="0"/>
              </a:rPr>
              <a:t>backoff</a:t>
            </a:r>
            <a:r>
              <a:rPr lang="en-US" sz="2400" dirty="0" smtClean="0">
                <a:cs typeface="Times New Roman" pitchFamily="18" charset="0"/>
              </a:rPr>
              <a:t> by </a:t>
            </a:r>
            <a:r>
              <a:rPr lang="en-US" sz="2400" b="1" dirty="0" smtClean="0">
                <a:cs typeface="Times New Roman" pitchFamily="18" charset="0"/>
              </a:rPr>
              <a:t>larger amounts </a:t>
            </a:r>
            <a:r>
              <a:rPr lang="en-US" sz="2400" dirty="0" smtClean="0">
                <a:cs typeface="Times New Roman" pitchFamily="18" charset="0"/>
              </a:rPr>
              <a:t>to reduce the probability of collision.</a:t>
            </a:r>
          </a:p>
          <a:p>
            <a:pPr eaLnBrk="1" hangingPunct="1"/>
            <a:r>
              <a:rPr lang="en-GB" sz="2400" dirty="0" smtClean="0">
                <a:cs typeface="Times New Roman" pitchFamily="18" charset="0"/>
              </a:rPr>
              <a:t>Exponential Back off</a:t>
            </a:r>
            <a:r>
              <a:rPr lang="en-US" sz="2400" dirty="0" smtClean="0">
                <a:cs typeface="Times New Roman" pitchFamily="18" charset="0"/>
              </a:rPr>
              <a:t> algorithm </a:t>
            </a:r>
            <a:r>
              <a:rPr lang="en-GB" sz="2400" dirty="0" smtClean="0">
                <a:cs typeface="Times New Roman" pitchFamily="18" charset="0"/>
              </a:rPr>
              <a:t>gives</a:t>
            </a:r>
            <a:r>
              <a:rPr lang="en-US" sz="2400" dirty="0" smtClean="0">
                <a:cs typeface="Times New Roman" pitchFamily="18" charset="0"/>
              </a:rPr>
              <a:t> </a:t>
            </a:r>
            <a:r>
              <a:rPr lang="en-US" sz="2400" b="1" dirty="0" smtClean="0">
                <a:cs typeface="Times New Roman" pitchFamily="18" charset="0"/>
              </a:rPr>
              <a:t>last-in, first-out effect</a:t>
            </a:r>
            <a:endParaRPr lang="en-GB" sz="2400" b="1" dirty="0" smtClean="0">
              <a:cs typeface="Times New Roman" pitchFamily="18" charset="0"/>
            </a:endParaRPr>
          </a:p>
          <a:p>
            <a:pPr lvl="1" eaLnBrk="1" hangingPunct="1"/>
            <a:r>
              <a:rPr lang="en-GB" sz="2000" dirty="0" smtClean="0">
                <a:cs typeface="Times New Roman" pitchFamily="18" charset="0"/>
              </a:rPr>
              <a:t>Stations</a:t>
            </a:r>
            <a:r>
              <a:rPr lang="en-US" sz="2000" dirty="0" smtClean="0">
                <a:cs typeface="Times New Roman" pitchFamily="18" charset="0"/>
              </a:rPr>
              <a:t> with </a:t>
            </a:r>
            <a:r>
              <a:rPr lang="en-US" sz="2000" b="1" dirty="0" smtClean="0">
                <a:cs typeface="Times New Roman" pitchFamily="18" charset="0"/>
              </a:rPr>
              <a:t>no or few collisions</a:t>
            </a:r>
            <a:r>
              <a:rPr lang="en-US" sz="2000" dirty="0" smtClean="0">
                <a:cs typeface="Times New Roman" pitchFamily="18" charset="0"/>
              </a:rPr>
              <a:t> will have the chance to transmit before stations that have waited longer because of their previous unsuccessful transmission attempts.</a:t>
            </a:r>
          </a:p>
          <a:p>
            <a:pPr eaLnBrk="1" hangingPunct="1"/>
            <a:endParaRPr lang="en-US" sz="2400" dirty="0" smtClean="0">
              <a:cs typeface="Times New Roman" pitchFamily="18" charset="0"/>
            </a:endParaRPr>
          </a:p>
          <a:p>
            <a:pPr eaLnBrk="1" hangingPunct="1"/>
            <a:endParaRPr lang="en-US" sz="2400" dirty="0" smtClean="0">
              <a:cs typeface="Times New Roman" pitchFamily="18" charset="0"/>
            </a:endParaRPr>
          </a:p>
          <a:p>
            <a:pPr eaLnBrk="1" hangingPunct="1"/>
            <a:endParaRPr lang="en-US"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685800" y="609600"/>
            <a:ext cx="7772400" cy="5334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4000" dirty="0" smtClean="0">
                <a:latin typeface="+mn-lt"/>
                <a:cs typeface="Times New Roman" pitchFamily="18" charset="0"/>
              </a:rPr>
              <a:t>Performance of Random Access Protocols</a:t>
            </a:r>
          </a:p>
        </p:txBody>
      </p:sp>
      <p:sp>
        <p:nvSpPr>
          <p:cNvPr id="36867" name="Rectangle 3"/>
          <p:cNvSpPr>
            <a:spLocks noGrp="1" noChangeArrowheads="1"/>
          </p:cNvSpPr>
          <p:nvPr>
            <p:ph type="body" idx="1"/>
          </p:nvPr>
        </p:nvSpPr>
        <p:spPr bwMode="auto">
          <a:xfrm>
            <a:off x="609600" y="1814530"/>
            <a:ext cx="7772400" cy="4972056"/>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lnSpc>
                <a:spcPct val="90000"/>
              </a:lnSpc>
            </a:pPr>
            <a:r>
              <a:rPr lang="en-US" sz="2400" dirty="0" smtClean="0">
                <a:cs typeface="Times New Roman" pitchFamily="18" charset="0"/>
              </a:rPr>
              <a:t>Simple and easy to implement</a:t>
            </a:r>
          </a:p>
          <a:p>
            <a:pPr eaLnBrk="1" hangingPunct="1">
              <a:lnSpc>
                <a:spcPct val="90000"/>
              </a:lnSpc>
            </a:pPr>
            <a:r>
              <a:rPr lang="en-US" sz="2400" dirty="0" smtClean="0">
                <a:cs typeface="Times New Roman" pitchFamily="18" charset="0"/>
              </a:rPr>
              <a:t>Decentralized (no central device that can fail and bring down the entire system)</a:t>
            </a:r>
          </a:p>
          <a:p>
            <a:pPr eaLnBrk="1" hangingPunct="1">
              <a:lnSpc>
                <a:spcPct val="90000"/>
              </a:lnSpc>
            </a:pPr>
            <a:r>
              <a:rPr lang="en-US" sz="2400" dirty="0" smtClean="0">
                <a:cs typeface="Times New Roman" pitchFamily="18" charset="0"/>
              </a:rPr>
              <a:t>In low-traffic, packet transfer has low-delay </a:t>
            </a:r>
          </a:p>
          <a:p>
            <a:pPr eaLnBrk="1" hangingPunct="1">
              <a:lnSpc>
                <a:spcPct val="90000"/>
              </a:lnSpc>
            </a:pPr>
            <a:r>
              <a:rPr lang="en-US" sz="2400" dirty="0" smtClean="0">
                <a:cs typeface="Times New Roman" pitchFamily="18" charset="0"/>
              </a:rPr>
              <a:t>However, limited throughput and in heavier traffic, packet delay has no limit. </a:t>
            </a:r>
          </a:p>
          <a:p>
            <a:pPr eaLnBrk="1" hangingPunct="1">
              <a:lnSpc>
                <a:spcPct val="90000"/>
              </a:lnSpc>
            </a:pPr>
            <a:r>
              <a:rPr lang="en-US" sz="2400" dirty="0" smtClean="0">
                <a:cs typeface="Times New Roman" pitchFamily="18" charset="0"/>
              </a:rPr>
              <a:t>In some cases, a station </a:t>
            </a:r>
            <a:r>
              <a:rPr lang="en-US" sz="2400" u="sng" dirty="0" smtClean="0">
                <a:cs typeface="Times New Roman" pitchFamily="18" charset="0"/>
              </a:rPr>
              <a:t>may never</a:t>
            </a:r>
            <a:r>
              <a:rPr lang="en-US" sz="2400" dirty="0" smtClean="0">
                <a:cs typeface="Times New Roman" pitchFamily="18" charset="0"/>
              </a:rPr>
              <a:t> have a chance to transfer its packet. (</a:t>
            </a:r>
            <a:r>
              <a:rPr lang="en-US" sz="2400" b="1" dirty="0" smtClean="0">
                <a:cs typeface="Times New Roman" pitchFamily="18" charset="0"/>
              </a:rPr>
              <a:t>unfair protocol</a:t>
            </a:r>
            <a:r>
              <a:rPr lang="en-US" sz="2400" dirty="0" smtClean="0">
                <a:cs typeface="Times New Roman" pitchFamily="18" charset="0"/>
              </a:rPr>
              <a:t>)</a:t>
            </a:r>
          </a:p>
          <a:p>
            <a:pPr eaLnBrk="1" hangingPunct="1">
              <a:lnSpc>
                <a:spcPct val="90000"/>
              </a:lnSpc>
              <a:spcBef>
                <a:spcPct val="50000"/>
              </a:spcBef>
            </a:pPr>
            <a:r>
              <a:rPr lang="en-US" sz="2400" dirty="0" smtClean="0">
                <a:cs typeface="Times New Roman" pitchFamily="18" charset="0"/>
              </a:rPr>
              <a:t>A node that has frames to be transmitted  can </a:t>
            </a:r>
            <a:r>
              <a:rPr lang="en-US" sz="2400" b="1" dirty="0" smtClean="0">
                <a:cs typeface="Times New Roman" pitchFamily="18" charset="0"/>
              </a:rPr>
              <a:t>transmit continuously</a:t>
            </a:r>
            <a:r>
              <a:rPr lang="en-US" sz="2400" dirty="0" smtClean="0">
                <a:cs typeface="Times New Roman" pitchFamily="18" charset="0"/>
              </a:rPr>
              <a:t> at the </a:t>
            </a:r>
            <a:r>
              <a:rPr lang="en-US" sz="2400" b="1" dirty="0" smtClean="0">
                <a:cs typeface="Times New Roman" pitchFamily="18" charset="0"/>
              </a:rPr>
              <a:t>full rate of channel (R)</a:t>
            </a:r>
            <a:r>
              <a:rPr lang="en-US" sz="2400" dirty="0" smtClean="0">
                <a:cs typeface="Times New Roman" pitchFamily="18" charset="0"/>
              </a:rPr>
              <a:t> if it is the </a:t>
            </a:r>
            <a:r>
              <a:rPr lang="en-US" sz="2400" b="1" dirty="0" smtClean="0">
                <a:cs typeface="Times New Roman" pitchFamily="18" charset="0"/>
              </a:rPr>
              <a:t>only node with frames</a:t>
            </a:r>
          </a:p>
          <a:p>
            <a:pPr eaLnBrk="1" hangingPunct="1">
              <a:lnSpc>
                <a:spcPct val="90000"/>
              </a:lnSpc>
              <a:spcBef>
                <a:spcPct val="50000"/>
              </a:spcBef>
            </a:pPr>
            <a:r>
              <a:rPr lang="en-US" sz="2400" dirty="0" smtClean="0">
                <a:cs typeface="Times New Roman" pitchFamily="18" charset="0"/>
              </a:rPr>
              <a:t>If (M) nodes want to transmit, many collisions can occur and the rate for each node will </a:t>
            </a:r>
            <a:r>
              <a:rPr lang="en-US" sz="2400" b="1" u="sng" dirty="0" smtClean="0">
                <a:cs typeface="Times New Roman" pitchFamily="18" charset="0"/>
              </a:rPr>
              <a:t>not be on average R/M</a:t>
            </a:r>
          </a:p>
          <a:p>
            <a:pPr eaLnBrk="1" hangingPunct="1">
              <a:lnSpc>
                <a:spcPct val="90000"/>
              </a:lnSpc>
            </a:pPr>
            <a:endParaRPr lang="en-US" sz="2400" dirty="0" smtClean="0">
              <a:cs typeface="Times New Roman" pitchFamily="18" charset="0"/>
            </a:endParaRPr>
          </a:p>
          <a:p>
            <a:pPr eaLnBrk="1" hangingPunct="1">
              <a:lnSpc>
                <a:spcPct val="90000"/>
              </a:lnSpc>
            </a:pPr>
            <a:endParaRPr lang="en-US"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GB" dirty="0" smtClean="0"/>
              <a:t>DLL: So  Far...</a:t>
            </a:r>
            <a:endParaRPr lang="en-GB" dirty="0"/>
          </a:p>
        </p:txBody>
      </p:sp>
      <p:sp>
        <p:nvSpPr>
          <p:cNvPr id="855043" name="Rectangle 3"/>
          <p:cNvSpPr>
            <a:spLocks noGrp="1" noChangeArrowheads="1"/>
          </p:cNvSpPr>
          <p:nvPr>
            <p:ph type="body" idx="1"/>
          </p:nvPr>
        </p:nvSpPr>
        <p:spPr>
          <a:xfrm>
            <a:off x="395288" y="1412875"/>
            <a:ext cx="8305800" cy="5040313"/>
          </a:xfrm>
        </p:spPr>
        <p:txBody>
          <a:bodyPr/>
          <a:lstStyle/>
          <a:p>
            <a:r>
              <a:rPr lang="en-GB" dirty="0"/>
              <a:t>Error Control</a:t>
            </a:r>
          </a:p>
          <a:p>
            <a:pPr lvl="1"/>
            <a:r>
              <a:rPr lang="en-GB" dirty="0"/>
              <a:t>Detection/Correction</a:t>
            </a:r>
          </a:p>
          <a:p>
            <a:pPr lvl="1"/>
            <a:r>
              <a:rPr lang="en-GB" dirty="0"/>
              <a:t>Framing</a:t>
            </a:r>
          </a:p>
          <a:p>
            <a:r>
              <a:rPr lang="en-GB" dirty="0"/>
              <a:t>Flow Control</a:t>
            </a:r>
          </a:p>
          <a:p>
            <a:pPr lvl="1"/>
            <a:r>
              <a:rPr lang="en-GB" dirty="0"/>
              <a:t>Correctness (deadlock, duplication)</a:t>
            </a:r>
          </a:p>
          <a:p>
            <a:pPr lvl="1"/>
            <a:r>
              <a:rPr lang="en-GB" dirty="0"/>
              <a:t>Efficiency (channel utilisation, sliding windows)</a:t>
            </a:r>
          </a:p>
          <a:p>
            <a:r>
              <a:rPr lang="en-GB" dirty="0"/>
              <a:t>Medium Access</a:t>
            </a:r>
          </a:p>
          <a:p>
            <a:pPr lvl="1"/>
            <a:r>
              <a:rPr lang="en-GB" dirty="0"/>
              <a:t>Carrier Sense/Non-Sensed</a:t>
            </a:r>
          </a:p>
          <a:p>
            <a:pPr lvl="1"/>
            <a:r>
              <a:rPr lang="en-GB" dirty="0"/>
              <a:t>Collision Detection/Avoidance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C4EF16F2-7824-4E4A-835A-359531A30BBA}" type="slidenum">
              <a:rPr lang="en-US"/>
              <a:pPr/>
              <a:t>64</a:t>
            </a:fld>
            <a:endParaRPr lang="en-US"/>
          </a:p>
        </p:txBody>
      </p:sp>
      <p:sp>
        <p:nvSpPr>
          <p:cNvPr id="1077250" name="Rectangle 2"/>
          <p:cNvSpPr>
            <a:spLocks noGrp="1" noChangeArrowheads="1"/>
          </p:cNvSpPr>
          <p:nvPr>
            <p:ph type="title"/>
          </p:nvPr>
        </p:nvSpPr>
        <p:spPr/>
        <p:txBody>
          <a:bodyPr/>
          <a:lstStyle/>
          <a:p>
            <a:r>
              <a:rPr lang="en-US" dirty="0"/>
              <a:t>How To Bootstrap an End Host?</a:t>
            </a:r>
          </a:p>
        </p:txBody>
      </p:sp>
      <p:sp>
        <p:nvSpPr>
          <p:cNvPr id="1077251" name="Rectangle 3"/>
          <p:cNvSpPr>
            <a:spLocks noGrp="1" noChangeArrowheads="1"/>
          </p:cNvSpPr>
          <p:nvPr>
            <p:ph type="body" idx="1"/>
          </p:nvPr>
        </p:nvSpPr>
        <p:spPr>
          <a:xfrm>
            <a:off x="457200" y="1219200"/>
            <a:ext cx="8458200" cy="2786063"/>
          </a:xfrm>
        </p:spPr>
        <p:txBody>
          <a:bodyPr>
            <a:normAutofit/>
          </a:bodyPr>
          <a:lstStyle/>
          <a:p>
            <a:r>
              <a:rPr lang="en-US" sz="2800" dirty="0"/>
              <a:t>What IP address the host should use?</a:t>
            </a:r>
          </a:p>
          <a:p>
            <a:r>
              <a:rPr lang="en-US" sz="2800" dirty="0"/>
              <a:t>What local Domain Name System server to use?</a:t>
            </a:r>
          </a:p>
          <a:p>
            <a:r>
              <a:rPr lang="en-US" sz="2800" dirty="0"/>
              <a:t>How to send packets to remote destinations?</a:t>
            </a:r>
          </a:p>
          <a:p>
            <a:r>
              <a:rPr lang="en-US" sz="2800" dirty="0"/>
              <a:t>How to ensure incoming packets arrive?</a:t>
            </a:r>
          </a:p>
        </p:txBody>
      </p:sp>
      <p:sp>
        <p:nvSpPr>
          <p:cNvPr id="1077252" name="Line 4"/>
          <p:cNvSpPr>
            <a:spLocks noChangeShapeType="1"/>
          </p:cNvSpPr>
          <p:nvPr/>
        </p:nvSpPr>
        <p:spPr bwMode="auto">
          <a:xfrm>
            <a:off x="996950" y="5400675"/>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77253" name="Line 5"/>
          <p:cNvSpPr>
            <a:spLocks noChangeShapeType="1"/>
          </p:cNvSpPr>
          <p:nvPr/>
        </p:nvSpPr>
        <p:spPr bwMode="auto">
          <a:xfrm>
            <a:off x="13017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54" name="Line 6"/>
          <p:cNvSpPr>
            <a:spLocks noChangeShapeType="1"/>
          </p:cNvSpPr>
          <p:nvPr/>
        </p:nvSpPr>
        <p:spPr bwMode="auto">
          <a:xfrm>
            <a:off x="22161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55" name="Line 7"/>
          <p:cNvSpPr>
            <a:spLocks noChangeShapeType="1"/>
          </p:cNvSpPr>
          <p:nvPr/>
        </p:nvSpPr>
        <p:spPr bwMode="auto">
          <a:xfrm>
            <a:off x="32829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56" name="Rectangle 8"/>
          <p:cNvSpPr>
            <a:spLocks noChangeArrowheads="1"/>
          </p:cNvSpPr>
          <p:nvPr/>
        </p:nvSpPr>
        <p:spPr bwMode="auto">
          <a:xfrm>
            <a:off x="1000125" y="4811713"/>
            <a:ext cx="625475" cy="349250"/>
          </a:xfrm>
          <a:prstGeom prst="rect">
            <a:avLst/>
          </a:prstGeom>
          <a:solidFill>
            <a:srgbClr val="FF3300"/>
          </a:solidFill>
          <a:ln w="12700">
            <a:solidFill>
              <a:schemeClr val="tx1"/>
            </a:solidFill>
            <a:miter lim="800000"/>
            <a:headEnd/>
            <a:tailEnd/>
          </a:ln>
          <a:effectLst/>
        </p:spPr>
        <p:txBody>
          <a:bodyPr wrap="none" anchor="ctr">
            <a:spAutoFit/>
          </a:bodyPr>
          <a:lstStyle/>
          <a:p>
            <a:pPr eaLnBrk="0" hangingPunct="0"/>
            <a:r>
              <a:rPr lang="en-US" sz="1600">
                <a:solidFill>
                  <a:schemeClr val="bg1"/>
                </a:solidFill>
                <a:latin typeface="Helvetica" pitchFamily="34" charset="0"/>
              </a:rPr>
              <a:t>host</a:t>
            </a:r>
          </a:p>
        </p:txBody>
      </p:sp>
      <p:sp>
        <p:nvSpPr>
          <p:cNvPr id="1077257" name="Rectangle 9"/>
          <p:cNvSpPr>
            <a:spLocks noChangeArrowheads="1"/>
          </p:cNvSpPr>
          <p:nvPr/>
        </p:nvSpPr>
        <p:spPr bwMode="auto">
          <a:xfrm>
            <a:off x="1889125" y="4791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77258" name="Rectangle 10"/>
          <p:cNvSpPr>
            <a:spLocks noChangeArrowheads="1"/>
          </p:cNvSpPr>
          <p:nvPr/>
        </p:nvSpPr>
        <p:spPr bwMode="auto">
          <a:xfrm>
            <a:off x="2957513" y="4791075"/>
            <a:ext cx="623887"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DNS</a:t>
            </a:r>
          </a:p>
        </p:txBody>
      </p:sp>
      <p:sp>
        <p:nvSpPr>
          <p:cNvPr id="1077260" name="Text Box 12"/>
          <p:cNvSpPr txBox="1">
            <a:spLocks noChangeArrowheads="1"/>
          </p:cNvSpPr>
          <p:nvPr/>
        </p:nvSpPr>
        <p:spPr bwMode="auto">
          <a:xfrm>
            <a:off x="2520950" y="4714875"/>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77261" name="Line 13"/>
          <p:cNvSpPr>
            <a:spLocks noChangeShapeType="1"/>
          </p:cNvSpPr>
          <p:nvPr/>
        </p:nvSpPr>
        <p:spPr bwMode="auto">
          <a:xfrm>
            <a:off x="5645150" y="5400675"/>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77262" name="Line 14"/>
          <p:cNvSpPr>
            <a:spLocks noChangeShapeType="1"/>
          </p:cNvSpPr>
          <p:nvPr/>
        </p:nvSpPr>
        <p:spPr bwMode="auto">
          <a:xfrm>
            <a:off x="59499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63" name="Line 15"/>
          <p:cNvSpPr>
            <a:spLocks noChangeShapeType="1"/>
          </p:cNvSpPr>
          <p:nvPr/>
        </p:nvSpPr>
        <p:spPr bwMode="auto">
          <a:xfrm>
            <a:off x="68643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64" name="Line 16"/>
          <p:cNvSpPr>
            <a:spLocks noChangeShapeType="1"/>
          </p:cNvSpPr>
          <p:nvPr/>
        </p:nvSpPr>
        <p:spPr bwMode="auto">
          <a:xfrm>
            <a:off x="79311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77265" name="Rectangle 17"/>
          <p:cNvSpPr>
            <a:spLocks noChangeArrowheads="1"/>
          </p:cNvSpPr>
          <p:nvPr/>
        </p:nvSpPr>
        <p:spPr bwMode="auto">
          <a:xfrm>
            <a:off x="5641975" y="481012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77266" name="Rectangle 18"/>
          <p:cNvSpPr>
            <a:spLocks noChangeArrowheads="1"/>
          </p:cNvSpPr>
          <p:nvPr/>
        </p:nvSpPr>
        <p:spPr bwMode="auto">
          <a:xfrm>
            <a:off x="6537325" y="4791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77267" name="Rectangle 19"/>
          <p:cNvSpPr>
            <a:spLocks noChangeArrowheads="1"/>
          </p:cNvSpPr>
          <p:nvPr/>
        </p:nvSpPr>
        <p:spPr bwMode="auto">
          <a:xfrm>
            <a:off x="7605713" y="4791075"/>
            <a:ext cx="623887"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DNS</a:t>
            </a:r>
          </a:p>
        </p:txBody>
      </p:sp>
      <p:sp>
        <p:nvSpPr>
          <p:cNvPr id="1077269" name="Text Box 21"/>
          <p:cNvSpPr txBox="1">
            <a:spLocks noChangeArrowheads="1"/>
          </p:cNvSpPr>
          <p:nvPr/>
        </p:nvSpPr>
        <p:spPr bwMode="auto">
          <a:xfrm>
            <a:off x="7169150" y="4714875"/>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77271" name="AutoShape 23"/>
          <p:cNvSpPr>
            <a:spLocks noChangeArrowheads="1"/>
          </p:cNvSpPr>
          <p:nvPr/>
        </p:nvSpPr>
        <p:spPr bwMode="auto">
          <a:xfrm>
            <a:off x="4349750" y="6119813"/>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
        <p:nvSpPr>
          <p:cNvPr id="1077272" name="Line 24"/>
          <p:cNvSpPr>
            <a:spLocks noChangeShapeType="1"/>
          </p:cNvSpPr>
          <p:nvPr/>
        </p:nvSpPr>
        <p:spPr bwMode="auto">
          <a:xfrm>
            <a:off x="2843213" y="5360988"/>
            <a:ext cx="0" cy="755650"/>
          </a:xfrm>
          <a:prstGeom prst="line">
            <a:avLst/>
          </a:prstGeom>
          <a:noFill/>
          <a:ln w="12700">
            <a:solidFill>
              <a:schemeClr val="tx1"/>
            </a:solidFill>
            <a:round/>
            <a:headEnd/>
            <a:tailEnd/>
          </a:ln>
          <a:effectLst/>
        </p:spPr>
        <p:txBody>
          <a:bodyPr wrap="none" anchor="ctr"/>
          <a:lstStyle/>
          <a:p>
            <a:endParaRPr lang="en-US"/>
          </a:p>
        </p:txBody>
      </p:sp>
      <p:sp>
        <p:nvSpPr>
          <p:cNvPr id="1077273" name="AutoShape 25"/>
          <p:cNvSpPr>
            <a:spLocks noChangeArrowheads="1"/>
          </p:cNvSpPr>
          <p:nvPr/>
        </p:nvSpPr>
        <p:spPr bwMode="auto">
          <a:xfrm>
            <a:off x="6178550" y="6119813"/>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
        <p:nvSpPr>
          <p:cNvPr id="1077274" name="Line 26"/>
          <p:cNvSpPr>
            <a:spLocks noChangeShapeType="1"/>
          </p:cNvSpPr>
          <p:nvPr/>
        </p:nvSpPr>
        <p:spPr bwMode="auto">
          <a:xfrm flipH="1">
            <a:off x="6492875" y="5387975"/>
            <a:ext cx="0" cy="715963"/>
          </a:xfrm>
          <a:prstGeom prst="line">
            <a:avLst/>
          </a:prstGeom>
          <a:noFill/>
          <a:ln w="12700">
            <a:solidFill>
              <a:schemeClr val="tx1"/>
            </a:solidFill>
            <a:round/>
            <a:headEnd/>
            <a:tailEnd/>
          </a:ln>
          <a:effectLst/>
        </p:spPr>
        <p:txBody>
          <a:bodyPr wrap="none" anchor="ctr"/>
          <a:lstStyle/>
          <a:p>
            <a:endParaRPr lang="en-US"/>
          </a:p>
        </p:txBody>
      </p:sp>
      <p:sp>
        <p:nvSpPr>
          <p:cNvPr id="1077275" name="Line 27"/>
          <p:cNvSpPr>
            <a:spLocks noChangeShapeType="1"/>
          </p:cNvSpPr>
          <p:nvPr/>
        </p:nvSpPr>
        <p:spPr bwMode="auto">
          <a:xfrm>
            <a:off x="3130550" y="6272213"/>
            <a:ext cx="1219200" cy="0"/>
          </a:xfrm>
          <a:prstGeom prst="line">
            <a:avLst/>
          </a:prstGeom>
          <a:noFill/>
          <a:ln w="76200">
            <a:solidFill>
              <a:schemeClr val="tx1"/>
            </a:solidFill>
            <a:round/>
            <a:headEnd/>
            <a:tailEnd/>
          </a:ln>
          <a:effectLst/>
        </p:spPr>
        <p:txBody>
          <a:bodyPr wrap="none" anchor="ctr"/>
          <a:lstStyle/>
          <a:p>
            <a:endParaRPr lang="en-US"/>
          </a:p>
        </p:txBody>
      </p:sp>
      <p:sp>
        <p:nvSpPr>
          <p:cNvPr id="1077276" name="Line 28"/>
          <p:cNvSpPr>
            <a:spLocks noChangeShapeType="1"/>
          </p:cNvSpPr>
          <p:nvPr/>
        </p:nvSpPr>
        <p:spPr bwMode="auto">
          <a:xfrm>
            <a:off x="4959350" y="6272213"/>
            <a:ext cx="1219200" cy="0"/>
          </a:xfrm>
          <a:prstGeom prst="line">
            <a:avLst/>
          </a:prstGeom>
          <a:noFill/>
          <a:ln w="76200">
            <a:solidFill>
              <a:schemeClr val="tx1"/>
            </a:solidFill>
            <a:round/>
            <a:headEnd/>
            <a:tailEnd/>
          </a:ln>
          <a:effectLst/>
        </p:spPr>
        <p:txBody>
          <a:bodyPr wrap="none" anchor="ctr"/>
          <a:lstStyle/>
          <a:p>
            <a:endParaRPr lang="en-US"/>
          </a:p>
        </p:txBody>
      </p:sp>
      <p:sp>
        <p:nvSpPr>
          <p:cNvPr id="1077279" name="Text Box 31"/>
          <p:cNvSpPr txBox="1">
            <a:spLocks noChangeArrowheads="1"/>
          </p:cNvSpPr>
          <p:nvPr/>
        </p:nvSpPr>
        <p:spPr bwMode="auto">
          <a:xfrm>
            <a:off x="461963" y="5426075"/>
            <a:ext cx="1708150" cy="396875"/>
          </a:xfrm>
          <a:prstGeom prst="rect">
            <a:avLst/>
          </a:prstGeom>
          <a:noFill/>
          <a:ln w="38100" algn="ctr">
            <a:noFill/>
            <a:miter lim="800000"/>
            <a:headEnd/>
            <a:tailEnd/>
          </a:ln>
          <a:effectLst/>
        </p:spPr>
        <p:txBody>
          <a:bodyPr wrap="none">
            <a:spAutoFit/>
          </a:bodyPr>
          <a:lstStyle/>
          <a:p>
            <a:r>
              <a:rPr lang="en-US"/>
              <a:t>1.2.3.0/24</a:t>
            </a:r>
          </a:p>
        </p:txBody>
      </p:sp>
      <p:sp>
        <p:nvSpPr>
          <p:cNvPr id="1077280" name="Text Box 32"/>
          <p:cNvSpPr txBox="1">
            <a:spLocks noChangeArrowheads="1"/>
          </p:cNvSpPr>
          <p:nvPr/>
        </p:nvSpPr>
        <p:spPr bwMode="auto">
          <a:xfrm>
            <a:off x="6877050" y="5375275"/>
            <a:ext cx="1708150" cy="396875"/>
          </a:xfrm>
          <a:prstGeom prst="rect">
            <a:avLst/>
          </a:prstGeom>
          <a:noFill/>
          <a:ln w="38100" algn="ctr">
            <a:noFill/>
            <a:miter lim="800000"/>
            <a:headEnd/>
            <a:tailEnd/>
          </a:ln>
          <a:effectLst/>
        </p:spPr>
        <p:txBody>
          <a:bodyPr wrap="none">
            <a:spAutoFit/>
          </a:bodyPr>
          <a:lstStyle/>
          <a:p>
            <a:r>
              <a:rPr lang="en-US"/>
              <a:t>5.6.7.0/24</a:t>
            </a:r>
          </a:p>
        </p:txBody>
      </p:sp>
      <p:sp>
        <p:nvSpPr>
          <p:cNvPr id="1077281" name="Text Box 33"/>
          <p:cNvSpPr txBox="1">
            <a:spLocks noChangeArrowheads="1"/>
          </p:cNvSpPr>
          <p:nvPr/>
        </p:nvSpPr>
        <p:spPr bwMode="auto">
          <a:xfrm>
            <a:off x="1614488" y="4445000"/>
            <a:ext cx="1139825" cy="366713"/>
          </a:xfrm>
          <a:prstGeom prst="rect">
            <a:avLst/>
          </a:prstGeom>
          <a:noFill/>
          <a:ln w="9525" algn="ctr">
            <a:noFill/>
            <a:miter lim="800000"/>
            <a:headEnd/>
            <a:tailEnd/>
          </a:ln>
          <a:effectLst/>
        </p:spPr>
        <p:txBody>
          <a:bodyPr wrap="none">
            <a:spAutoFit/>
          </a:bodyPr>
          <a:lstStyle/>
          <a:p>
            <a:r>
              <a:rPr lang="en-US" sz="1800"/>
              <a:t>1.2.3.7</a:t>
            </a:r>
          </a:p>
        </p:txBody>
      </p:sp>
      <p:sp>
        <p:nvSpPr>
          <p:cNvPr id="1077282" name="Text Box 34"/>
          <p:cNvSpPr txBox="1">
            <a:spLocks noChangeArrowheads="1"/>
          </p:cNvSpPr>
          <p:nvPr/>
        </p:nvSpPr>
        <p:spPr bwMode="auto">
          <a:xfrm>
            <a:off x="2757488" y="4445000"/>
            <a:ext cx="1412875" cy="366713"/>
          </a:xfrm>
          <a:prstGeom prst="rect">
            <a:avLst/>
          </a:prstGeom>
          <a:noFill/>
          <a:ln w="9525" algn="ctr">
            <a:noFill/>
            <a:miter lim="800000"/>
            <a:headEnd/>
            <a:tailEnd/>
          </a:ln>
          <a:effectLst/>
        </p:spPr>
        <p:txBody>
          <a:bodyPr wrap="none">
            <a:spAutoFit/>
          </a:bodyPr>
          <a:lstStyle/>
          <a:p>
            <a:r>
              <a:rPr lang="en-US" sz="1800"/>
              <a:t>1.2.3.156</a:t>
            </a:r>
          </a:p>
        </p:txBody>
      </p:sp>
      <p:sp>
        <p:nvSpPr>
          <p:cNvPr id="1077283" name="Text Box 35"/>
          <p:cNvSpPr txBox="1">
            <a:spLocks noChangeArrowheads="1"/>
          </p:cNvSpPr>
          <p:nvPr/>
        </p:nvSpPr>
        <p:spPr bwMode="auto">
          <a:xfrm>
            <a:off x="962025" y="4389438"/>
            <a:ext cx="641350" cy="396875"/>
          </a:xfrm>
          <a:prstGeom prst="rect">
            <a:avLst/>
          </a:prstGeom>
          <a:noFill/>
          <a:ln w="38100" algn="ctr">
            <a:noFill/>
            <a:miter lim="800000"/>
            <a:headEnd/>
            <a:tailEnd/>
          </a:ln>
          <a:effectLst/>
        </p:spPr>
        <p:txBody>
          <a:bodyPr wrap="none">
            <a:spAutoFit/>
          </a:bodyPr>
          <a:lstStyle/>
          <a:p>
            <a:r>
              <a:rPr lang="en-US">
                <a:solidFill>
                  <a:srgbClr val="FF3300"/>
                </a:solidFill>
              </a:rPr>
              <a:t>???</a:t>
            </a:r>
          </a:p>
        </p:txBody>
      </p:sp>
      <p:sp>
        <p:nvSpPr>
          <p:cNvPr id="1077284" name="Text Box 36"/>
          <p:cNvSpPr txBox="1">
            <a:spLocks noChangeArrowheads="1"/>
          </p:cNvSpPr>
          <p:nvPr/>
        </p:nvSpPr>
        <p:spPr bwMode="auto">
          <a:xfrm>
            <a:off x="2767013" y="5734050"/>
            <a:ext cx="1276350" cy="366713"/>
          </a:xfrm>
          <a:prstGeom prst="rect">
            <a:avLst/>
          </a:prstGeom>
          <a:noFill/>
          <a:ln w="9525" algn="ctr">
            <a:noFill/>
            <a:miter lim="800000"/>
            <a:headEnd/>
            <a:tailEnd/>
          </a:ln>
          <a:effectLst/>
        </p:spPr>
        <p:txBody>
          <a:bodyPr wrap="none">
            <a:spAutoFit/>
          </a:bodyPr>
          <a:lstStyle/>
          <a:p>
            <a:r>
              <a:rPr lang="en-US" sz="1800"/>
              <a:t>1.2.3.19</a:t>
            </a:r>
          </a:p>
        </p:txBody>
      </p:sp>
      <p:sp>
        <p:nvSpPr>
          <p:cNvPr id="1077285" name="AutoShape 37"/>
          <p:cNvSpPr>
            <a:spLocks noChangeArrowheads="1"/>
          </p:cNvSpPr>
          <p:nvPr/>
        </p:nvSpPr>
        <p:spPr bwMode="auto">
          <a:xfrm>
            <a:off x="2541588" y="6116638"/>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768F62D6-DBC6-46AC-97D9-C2647B1E2C11}" type="slidenum">
              <a:rPr lang="en-US"/>
              <a:pPr/>
              <a:t>65</a:t>
            </a:fld>
            <a:endParaRPr lang="en-US"/>
          </a:p>
        </p:txBody>
      </p:sp>
      <p:sp>
        <p:nvSpPr>
          <p:cNvPr id="1085442" name="Rectangle 2"/>
          <p:cNvSpPr>
            <a:spLocks noGrp="1" noChangeArrowheads="1"/>
          </p:cNvSpPr>
          <p:nvPr>
            <p:ph type="title"/>
          </p:nvPr>
        </p:nvSpPr>
        <p:spPr/>
        <p:txBody>
          <a:bodyPr/>
          <a:lstStyle/>
          <a:p>
            <a:r>
              <a:rPr lang="en-US"/>
              <a:t>Avoiding Manual Configuration</a:t>
            </a:r>
          </a:p>
        </p:txBody>
      </p:sp>
      <p:sp>
        <p:nvSpPr>
          <p:cNvPr id="1085443" name="Rectangle 3"/>
          <p:cNvSpPr>
            <a:spLocks noGrp="1" noChangeArrowheads="1"/>
          </p:cNvSpPr>
          <p:nvPr>
            <p:ph type="body" idx="1"/>
          </p:nvPr>
        </p:nvSpPr>
        <p:spPr>
          <a:xfrm>
            <a:off x="457200" y="1219200"/>
            <a:ext cx="8458200" cy="3092450"/>
          </a:xfrm>
        </p:spPr>
        <p:txBody>
          <a:bodyPr>
            <a:normAutofit/>
          </a:bodyPr>
          <a:lstStyle/>
          <a:p>
            <a:r>
              <a:rPr lang="en-US" sz="2800" dirty="0">
                <a:solidFill>
                  <a:srgbClr val="FF0000"/>
                </a:solidFill>
              </a:rPr>
              <a:t>Dynamic Host Configuration Protocol </a:t>
            </a:r>
            <a:r>
              <a:rPr lang="en-US" sz="2800" dirty="0"/>
              <a:t>(DHCP)</a:t>
            </a:r>
          </a:p>
          <a:p>
            <a:pPr lvl="1"/>
            <a:r>
              <a:rPr lang="en-US" sz="2400" dirty="0"/>
              <a:t>End host learns how to send packets</a:t>
            </a:r>
          </a:p>
          <a:p>
            <a:pPr lvl="1"/>
            <a:r>
              <a:rPr lang="en-US" sz="2400" dirty="0"/>
              <a:t>Learn IP address, DNS servers, and gateway</a:t>
            </a:r>
          </a:p>
          <a:p>
            <a:r>
              <a:rPr lang="en-US" sz="2800" dirty="0">
                <a:solidFill>
                  <a:srgbClr val="FF0000"/>
                </a:solidFill>
              </a:rPr>
              <a:t>Address Resolution Protocol </a:t>
            </a:r>
            <a:r>
              <a:rPr lang="en-US" sz="2800" dirty="0"/>
              <a:t>(ARP)</a:t>
            </a:r>
          </a:p>
          <a:p>
            <a:pPr lvl="1"/>
            <a:r>
              <a:rPr lang="en-US" sz="2400" dirty="0"/>
              <a:t>Others learn how to send packets to the end host</a:t>
            </a:r>
          </a:p>
          <a:p>
            <a:pPr lvl="1"/>
            <a:r>
              <a:rPr lang="en-US" sz="2400" dirty="0"/>
              <a:t>Learn mapping between IP address and MAC address</a:t>
            </a:r>
          </a:p>
        </p:txBody>
      </p:sp>
      <p:sp>
        <p:nvSpPr>
          <p:cNvPr id="1085472" name="Line 32"/>
          <p:cNvSpPr>
            <a:spLocks noChangeShapeType="1"/>
          </p:cNvSpPr>
          <p:nvPr/>
        </p:nvSpPr>
        <p:spPr bwMode="auto">
          <a:xfrm>
            <a:off x="996950" y="5400675"/>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85473" name="Line 33"/>
          <p:cNvSpPr>
            <a:spLocks noChangeShapeType="1"/>
          </p:cNvSpPr>
          <p:nvPr/>
        </p:nvSpPr>
        <p:spPr bwMode="auto">
          <a:xfrm>
            <a:off x="13017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74" name="Line 34"/>
          <p:cNvSpPr>
            <a:spLocks noChangeShapeType="1"/>
          </p:cNvSpPr>
          <p:nvPr/>
        </p:nvSpPr>
        <p:spPr bwMode="auto">
          <a:xfrm>
            <a:off x="22161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75" name="Line 35"/>
          <p:cNvSpPr>
            <a:spLocks noChangeShapeType="1"/>
          </p:cNvSpPr>
          <p:nvPr/>
        </p:nvSpPr>
        <p:spPr bwMode="auto">
          <a:xfrm>
            <a:off x="32829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76" name="Rectangle 36"/>
          <p:cNvSpPr>
            <a:spLocks noChangeArrowheads="1"/>
          </p:cNvSpPr>
          <p:nvPr/>
        </p:nvSpPr>
        <p:spPr bwMode="auto">
          <a:xfrm>
            <a:off x="1000125" y="4811713"/>
            <a:ext cx="625475" cy="349250"/>
          </a:xfrm>
          <a:prstGeom prst="rect">
            <a:avLst/>
          </a:prstGeom>
          <a:solidFill>
            <a:srgbClr val="FF3300"/>
          </a:solidFill>
          <a:ln w="12700">
            <a:solidFill>
              <a:schemeClr val="tx1"/>
            </a:solidFill>
            <a:miter lim="800000"/>
            <a:headEnd/>
            <a:tailEnd/>
          </a:ln>
          <a:effectLst/>
        </p:spPr>
        <p:txBody>
          <a:bodyPr wrap="none" anchor="ctr">
            <a:spAutoFit/>
          </a:bodyPr>
          <a:lstStyle/>
          <a:p>
            <a:pPr eaLnBrk="0" hangingPunct="0"/>
            <a:r>
              <a:rPr lang="en-US" sz="1600">
                <a:solidFill>
                  <a:schemeClr val="bg1"/>
                </a:solidFill>
                <a:latin typeface="Helvetica" pitchFamily="34" charset="0"/>
              </a:rPr>
              <a:t>host</a:t>
            </a:r>
          </a:p>
        </p:txBody>
      </p:sp>
      <p:sp>
        <p:nvSpPr>
          <p:cNvPr id="1085477" name="Rectangle 37"/>
          <p:cNvSpPr>
            <a:spLocks noChangeArrowheads="1"/>
          </p:cNvSpPr>
          <p:nvPr/>
        </p:nvSpPr>
        <p:spPr bwMode="auto">
          <a:xfrm>
            <a:off x="1889125" y="4791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85478" name="Rectangle 38"/>
          <p:cNvSpPr>
            <a:spLocks noChangeArrowheads="1"/>
          </p:cNvSpPr>
          <p:nvPr/>
        </p:nvSpPr>
        <p:spPr bwMode="auto">
          <a:xfrm>
            <a:off x="2957513" y="4791075"/>
            <a:ext cx="623887"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DNS</a:t>
            </a:r>
          </a:p>
        </p:txBody>
      </p:sp>
      <p:sp>
        <p:nvSpPr>
          <p:cNvPr id="1085479" name="Text Box 39"/>
          <p:cNvSpPr txBox="1">
            <a:spLocks noChangeArrowheads="1"/>
          </p:cNvSpPr>
          <p:nvPr/>
        </p:nvSpPr>
        <p:spPr bwMode="auto">
          <a:xfrm>
            <a:off x="2520950" y="4714875"/>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85480" name="Line 40"/>
          <p:cNvSpPr>
            <a:spLocks noChangeShapeType="1"/>
          </p:cNvSpPr>
          <p:nvPr/>
        </p:nvSpPr>
        <p:spPr bwMode="auto">
          <a:xfrm>
            <a:off x="5645150" y="5400675"/>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85481" name="Line 41"/>
          <p:cNvSpPr>
            <a:spLocks noChangeShapeType="1"/>
          </p:cNvSpPr>
          <p:nvPr/>
        </p:nvSpPr>
        <p:spPr bwMode="auto">
          <a:xfrm>
            <a:off x="59499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82" name="Line 42"/>
          <p:cNvSpPr>
            <a:spLocks noChangeShapeType="1"/>
          </p:cNvSpPr>
          <p:nvPr/>
        </p:nvSpPr>
        <p:spPr bwMode="auto">
          <a:xfrm>
            <a:off x="68643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83" name="Line 43"/>
          <p:cNvSpPr>
            <a:spLocks noChangeShapeType="1"/>
          </p:cNvSpPr>
          <p:nvPr/>
        </p:nvSpPr>
        <p:spPr bwMode="auto">
          <a:xfrm>
            <a:off x="7931150" y="5095875"/>
            <a:ext cx="0" cy="304800"/>
          </a:xfrm>
          <a:prstGeom prst="line">
            <a:avLst/>
          </a:prstGeom>
          <a:noFill/>
          <a:ln w="12700">
            <a:solidFill>
              <a:schemeClr val="tx1"/>
            </a:solidFill>
            <a:round/>
            <a:headEnd/>
            <a:tailEnd/>
          </a:ln>
          <a:effectLst/>
        </p:spPr>
        <p:txBody>
          <a:bodyPr wrap="none" anchor="ctr"/>
          <a:lstStyle/>
          <a:p>
            <a:endParaRPr lang="en-US"/>
          </a:p>
        </p:txBody>
      </p:sp>
      <p:sp>
        <p:nvSpPr>
          <p:cNvPr id="1085484" name="Rectangle 44"/>
          <p:cNvSpPr>
            <a:spLocks noChangeArrowheads="1"/>
          </p:cNvSpPr>
          <p:nvPr/>
        </p:nvSpPr>
        <p:spPr bwMode="auto">
          <a:xfrm>
            <a:off x="5641975" y="481012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85485" name="Rectangle 45"/>
          <p:cNvSpPr>
            <a:spLocks noChangeArrowheads="1"/>
          </p:cNvSpPr>
          <p:nvPr/>
        </p:nvSpPr>
        <p:spPr bwMode="auto">
          <a:xfrm>
            <a:off x="6537325" y="4791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85486" name="Rectangle 46"/>
          <p:cNvSpPr>
            <a:spLocks noChangeArrowheads="1"/>
          </p:cNvSpPr>
          <p:nvPr/>
        </p:nvSpPr>
        <p:spPr bwMode="auto">
          <a:xfrm>
            <a:off x="7605713" y="4791075"/>
            <a:ext cx="623887"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DNS</a:t>
            </a:r>
          </a:p>
        </p:txBody>
      </p:sp>
      <p:sp>
        <p:nvSpPr>
          <p:cNvPr id="1085487" name="Text Box 47"/>
          <p:cNvSpPr txBox="1">
            <a:spLocks noChangeArrowheads="1"/>
          </p:cNvSpPr>
          <p:nvPr/>
        </p:nvSpPr>
        <p:spPr bwMode="auto">
          <a:xfrm>
            <a:off x="7169150" y="4714875"/>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85488" name="AutoShape 48"/>
          <p:cNvSpPr>
            <a:spLocks noChangeArrowheads="1"/>
          </p:cNvSpPr>
          <p:nvPr/>
        </p:nvSpPr>
        <p:spPr bwMode="auto">
          <a:xfrm>
            <a:off x="4349750" y="6119813"/>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
        <p:nvSpPr>
          <p:cNvPr id="1085489" name="Line 49"/>
          <p:cNvSpPr>
            <a:spLocks noChangeShapeType="1"/>
          </p:cNvSpPr>
          <p:nvPr/>
        </p:nvSpPr>
        <p:spPr bwMode="auto">
          <a:xfrm>
            <a:off x="2843213" y="5360988"/>
            <a:ext cx="0" cy="755650"/>
          </a:xfrm>
          <a:prstGeom prst="line">
            <a:avLst/>
          </a:prstGeom>
          <a:noFill/>
          <a:ln w="12700">
            <a:solidFill>
              <a:schemeClr val="tx1"/>
            </a:solidFill>
            <a:round/>
            <a:headEnd/>
            <a:tailEnd/>
          </a:ln>
          <a:effectLst/>
        </p:spPr>
        <p:txBody>
          <a:bodyPr wrap="none" anchor="ctr"/>
          <a:lstStyle/>
          <a:p>
            <a:endParaRPr lang="en-US"/>
          </a:p>
        </p:txBody>
      </p:sp>
      <p:sp>
        <p:nvSpPr>
          <p:cNvPr id="1085490" name="AutoShape 50"/>
          <p:cNvSpPr>
            <a:spLocks noChangeArrowheads="1"/>
          </p:cNvSpPr>
          <p:nvPr/>
        </p:nvSpPr>
        <p:spPr bwMode="auto">
          <a:xfrm>
            <a:off x="6178550" y="6119813"/>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
        <p:nvSpPr>
          <p:cNvPr id="1085491" name="Line 51"/>
          <p:cNvSpPr>
            <a:spLocks noChangeShapeType="1"/>
          </p:cNvSpPr>
          <p:nvPr/>
        </p:nvSpPr>
        <p:spPr bwMode="auto">
          <a:xfrm flipH="1">
            <a:off x="6492875" y="5387975"/>
            <a:ext cx="0" cy="715963"/>
          </a:xfrm>
          <a:prstGeom prst="line">
            <a:avLst/>
          </a:prstGeom>
          <a:noFill/>
          <a:ln w="12700">
            <a:solidFill>
              <a:schemeClr val="tx1"/>
            </a:solidFill>
            <a:round/>
            <a:headEnd/>
            <a:tailEnd/>
          </a:ln>
          <a:effectLst/>
        </p:spPr>
        <p:txBody>
          <a:bodyPr wrap="none" anchor="ctr"/>
          <a:lstStyle/>
          <a:p>
            <a:endParaRPr lang="en-US"/>
          </a:p>
        </p:txBody>
      </p:sp>
      <p:sp>
        <p:nvSpPr>
          <p:cNvPr id="1085492" name="Line 52"/>
          <p:cNvSpPr>
            <a:spLocks noChangeShapeType="1"/>
          </p:cNvSpPr>
          <p:nvPr/>
        </p:nvSpPr>
        <p:spPr bwMode="auto">
          <a:xfrm>
            <a:off x="3130550" y="6272213"/>
            <a:ext cx="1219200" cy="0"/>
          </a:xfrm>
          <a:prstGeom prst="line">
            <a:avLst/>
          </a:prstGeom>
          <a:noFill/>
          <a:ln w="76200">
            <a:solidFill>
              <a:schemeClr val="tx1"/>
            </a:solidFill>
            <a:round/>
            <a:headEnd/>
            <a:tailEnd/>
          </a:ln>
          <a:effectLst/>
        </p:spPr>
        <p:txBody>
          <a:bodyPr wrap="none" anchor="ctr"/>
          <a:lstStyle/>
          <a:p>
            <a:endParaRPr lang="en-US"/>
          </a:p>
        </p:txBody>
      </p:sp>
      <p:sp>
        <p:nvSpPr>
          <p:cNvPr id="1085493" name="Line 53"/>
          <p:cNvSpPr>
            <a:spLocks noChangeShapeType="1"/>
          </p:cNvSpPr>
          <p:nvPr/>
        </p:nvSpPr>
        <p:spPr bwMode="auto">
          <a:xfrm>
            <a:off x="4959350" y="6272213"/>
            <a:ext cx="1219200" cy="0"/>
          </a:xfrm>
          <a:prstGeom prst="line">
            <a:avLst/>
          </a:prstGeom>
          <a:noFill/>
          <a:ln w="76200">
            <a:solidFill>
              <a:schemeClr val="tx1"/>
            </a:solidFill>
            <a:round/>
            <a:headEnd/>
            <a:tailEnd/>
          </a:ln>
          <a:effectLst/>
        </p:spPr>
        <p:txBody>
          <a:bodyPr wrap="none" anchor="ctr"/>
          <a:lstStyle/>
          <a:p>
            <a:endParaRPr lang="en-US"/>
          </a:p>
        </p:txBody>
      </p:sp>
      <p:sp>
        <p:nvSpPr>
          <p:cNvPr id="1085494" name="Text Box 54"/>
          <p:cNvSpPr txBox="1">
            <a:spLocks noChangeArrowheads="1"/>
          </p:cNvSpPr>
          <p:nvPr/>
        </p:nvSpPr>
        <p:spPr bwMode="auto">
          <a:xfrm>
            <a:off x="461963" y="5426075"/>
            <a:ext cx="1708150" cy="396875"/>
          </a:xfrm>
          <a:prstGeom prst="rect">
            <a:avLst/>
          </a:prstGeom>
          <a:noFill/>
          <a:ln w="38100" algn="ctr">
            <a:noFill/>
            <a:miter lim="800000"/>
            <a:headEnd/>
            <a:tailEnd/>
          </a:ln>
          <a:effectLst/>
        </p:spPr>
        <p:txBody>
          <a:bodyPr wrap="none">
            <a:spAutoFit/>
          </a:bodyPr>
          <a:lstStyle/>
          <a:p>
            <a:r>
              <a:rPr lang="en-US"/>
              <a:t>1.2.3.0/24</a:t>
            </a:r>
          </a:p>
        </p:txBody>
      </p:sp>
      <p:sp>
        <p:nvSpPr>
          <p:cNvPr id="1085495" name="Text Box 55"/>
          <p:cNvSpPr txBox="1">
            <a:spLocks noChangeArrowheads="1"/>
          </p:cNvSpPr>
          <p:nvPr/>
        </p:nvSpPr>
        <p:spPr bwMode="auto">
          <a:xfrm>
            <a:off x="6877050" y="5375275"/>
            <a:ext cx="1708150" cy="396875"/>
          </a:xfrm>
          <a:prstGeom prst="rect">
            <a:avLst/>
          </a:prstGeom>
          <a:noFill/>
          <a:ln w="38100" algn="ctr">
            <a:noFill/>
            <a:miter lim="800000"/>
            <a:headEnd/>
            <a:tailEnd/>
          </a:ln>
          <a:effectLst/>
        </p:spPr>
        <p:txBody>
          <a:bodyPr wrap="none">
            <a:spAutoFit/>
          </a:bodyPr>
          <a:lstStyle/>
          <a:p>
            <a:r>
              <a:rPr lang="en-US"/>
              <a:t>5.6.7.0/24</a:t>
            </a:r>
          </a:p>
        </p:txBody>
      </p:sp>
      <p:sp>
        <p:nvSpPr>
          <p:cNvPr id="1085496" name="Text Box 56"/>
          <p:cNvSpPr txBox="1">
            <a:spLocks noChangeArrowheads="1"/>
          </p:cNvSpPr>
          <p:nvPr/>
        </p:nvSpPr>
        <p:spPr bwMode="auto">
          <a:xfrm>
            <a:off x="1614488" y="4445000"/>
            <a:ext cx="1139825" cy="366713"/>
          </a:xfrm>
          <a:prstGeom prst="rect">
            <a:avLst/>
          </a:prstGeom>
          <a:noFill/>
          <a:ln w="9525" algn="ctr">
            <a:noFill/>
            <a:miter lim="800000"/>
            <a:headEnd/>
            <a:tailEnd/>
          </a:ln>
          <a:effectLst/>
        </p:spPr>
        <p:txBody>
          <a:bodyPr wrap="none">
            <a:spAutoFit/>
          </a:bodyPr>
          <a:lstStyle/>
          <a:p>
            <a:r>
              <a:rPr lang="en-US" sz="1800"/>
              <a:t>1.2.3.7</a:t>
            </a:r>
          </a:p>
        </p:txBody>
      </p:sp>
      <p:sp>
        <p:nvSpPr>
          <p:cNvPr id="1085497" name="Text Box 57"/>
          <p:cNvSpPr txBox="1">
            <a:spLocks noChangeArrowheads="1"/>
          </p:cNvSpPr>
          <p:nvPr/>
        </p:nvSpPr>
        <p:spPr bwMode="auto">
          <a:xfrm>
            <a:off x="2757488" y="4445000"/>
            <a:ext cx="1412875" cy="366713"/>
          </a:xfrm>
          <a:prstGeom prst="rect">
            <a:avLst/>
          </a:prstGeom>
          <a:noFill/>
          <a:ln w="9525" algn="ctr">
            <a:noFill/>
            <a:miter lim="800000"/>
            <a:headEnd/>
            <a:tailEnd/>
          </a:ln>
          <a:effectLst/>
        </p:spPr>
        <p:txBody>
          <a:bodyPr wrap="none">
            <a:spAutoFit/>
          </a:bodyPr>
          <a:lstStyle/>
          <a:p>
            <a:r>
              <a:rPr lang="en-US" sz="1800"/>
              <a:t>1.2.3.156</a:t>
            </a:r>
          </a:p>
        </p:txBody>
      </p:sp>
      <p:sp>
        <p:nvSpPr>
          <p:cNvPr id="1085498" name="Text Box 58"/>
          <p:cNvSpPr txBox="1">
            <a:spLocks noChangeArrowheads="1"/>
          </p:cNvSpPr>
          <p:nvPr/>
        </p:nvSpPr>
        <p:spPr bwMode="auto">
          <a:xfrm>
            <a:off x="962025" y="4389438"/>
            <a:ext cx="641350" cy="396875"/>
          </a:xfrm>
          <a:prstGeom prst="rect">
            <a:avLst/>
          </a:prstGeom>
          <a:noFill/>
          <a:ln w="38100" algn="ctr">
            <a:noFill/>
            <a:miter lim="800000"/>
            <a:headEnd/>
            <a:tailEnd/>
          </a:ln>
          <a:effectLst/>
        </p:spPr>
        <p:txBody>
          <a:bodyPr wrap="none">
            <a:spAutoFit/>
          </a:bodyPr>
          <a:lstStyle/>
          <a:p>
            <a:r>
              <a:rPr lang="en-US">
                <a:solidFill>
                  <a:srgbClr val="FF3300"/>
                </a:solidFill>
              </a:rPr>
              <a:t>???</a:t>
            </a:r>
          </a:p>
        </p:txBody>
      </p:sp>
      <p:sp>
        <p:nvSpPr>
          <p:cNvPr id="1085499" name="Text Box 59"/>
          <p:cNvSpPr txBox="1">
            <a:spLocks noChangeArrowheads="1"/>
          </p:cNvSpPr>
          <p:nvPr/>
        </p:nvSpPr>
        <p:spPr bwMode="auto">
          <a:xfrm>
            <a:off x="2767013" y="5734050"/>
            <a:ext cx="1276350" cy="366713"/>
          </a:xfrm>
          <a:prstGeom prst="rect">
            <a:avLst/>
          </a:prstGeom>
          <a:noFill/>
          <a:ln w="9525" algn="ctr">
            <a:noFill/>
            <a:miter lim="800000"/>
            <a:headEnd/>
            <a:tailEnd/>
          </a:ln>
          <a:effectLst/>
        </p:spPr>
        <p:txBody>
          <a:bodyPr wrap="none">
            <a:spAutoFit/>
          </a:bodyPr>
          <a:lstStyle/>
          <a:p>
            <a:r>
              <a:rPr lang="en-US" sz="1800"/>
              <a:t>1.2.3.19</a:t>
            </a:r>
          </a:p>
        </p:txBody>
      </p:sp>
      <p:sp>
        <p:nvSpPr>
          <p:cNvPr id="1085500" name="AutoShape 60"/>
          <p:cNvSpPr>
            <a:spLocks noChangeArrowheads="1"/>
          </p:cNvSpPr>
          <p:nvPr/>
        </p:nvSpPr>
        <p:spPr bwMode="auto">
          <a:xfrm>
            <a:off x="2541588" y="6116638"/>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3AF675-630A-4610-A582-D78E38ACA044}" type="slidenum">
              <a:rPr lang="en-US"/>
              <a:pPr/>
              <a:t>66</a:t>
            </a:fld>
            <a:endParaRPr lang="en-US"/>
          </a:p>
        </p:txBody>
      </p:sp>
      <p:sp>
        <p:nvSpPr>
          <p:cNvPr id="1087490" name="Rectangle 2"/>
          <p:cNvSpPr>
            <a:spLocks noGrp="1" noChangeArrowheads="1"/>
          </p:cNvSpPr>
          <p:nvPr>
            <p:ph type="title"/>
          </p:nvPr>
        </p:nvSpPr>
        <p:spPr/>
        <p:txBody>
          <a:bodyPr/>
          <a:lstStyle/>
          <a:p>
            <a:r>
              <a:rPr lang="en-US"/>
              <a:t>MAC Address vs. IP Address</a:t>
            </a:r>
          </a:p>
        </p:txBody>
      </p:sp>
      <p:sp>
        <p:nvSpPr>
          <p:cNvPr id="1087491" name="Rectangle 3"/>
          <p:cNvSpPr>
            <a:spLocks noGrp="1" noChangeArrowheads="1"/>
          </p:cNvSpPr>
          <p:nvPr>
            <p:ph type="body" idx="1"/>
          </p:nvPr>
        </p:nvSpPr>
        <p:spPr/>
        <p:txBody>
          <a:bodyPr>
            <a:noAutofit/>
          </a:bodyPr>
          <a:lstStyle/>
          <a:p>
            <a:r>
              <a:rPr lang="en-US" sz="2400" dirty="0"/>
              <a:t>MAC addresses</a:t>
            </a:r>
          </a:p>
          <a:p>
            <a:pPr lvl="1"/>
            <a:r>
              <a:rPr lang="en-US" sz="2000" dirty="0"/>
              <a:t>Hard-coded in read-only memory when adaptor is built</a:t>
            </a:r>
          </a:p>
          <a:p>
            <a:pPr lvl="1"/>
            <a:r>
              <a:rPr lang="en-US" sz="2000" dirty="0"/>
              <a:t>Like a social security number</a:t>
            </a:r>
          </a:p>
          <a:p>
            <a:pPr lvl="1"/>
            <a:r>
              <a:rPr lang="en-US" sz="2000" dirty="0"/>
              <a:t>Flat name space of 48 bits (e.g., 00-0E-9B-6E-49-76)</a:t>
            </a:r>
          </a:p>
          <a:p>
            <a:pPr lvl="1"/>
            <a:r>
              <a:rPr lang="en-US" sz="2000" dirty="0"/>
              <a:t>Portable, and can stay the same as the host moves</a:t>
            </a:r>
          </a:p>
          <a:p>
            <a:pPr lvl="1"/>
            <a:r>
              <a:rPr lang="en-US" sz="2000" dirty="0"/>
              <a:t>Used to get packet between interfaces on same network</a:t>
            </a:r>
          </a:p>
          <a:p>
            <a:r>
              <a:rPr lang="en-US" sz="2400" dirty="0"/>
              <a:t>IP addresses</a:t>
            </a:r>
          </a:p>
          <a:p>
            <a:pPr lvl="1"/>
            <a:r>
              <a:rPr lang="en-US" sz="2000" dirty="0"/>
              <a:t>Configured, or learned dynamically</a:t>
            </a:r>
          </a:p>
          <a:p>
            <a:pPr lvl="1"/>
            <a:r>
              <a:rPr lang="en-US" sz="2000" dirty="0"/>
              <a:t>Like a postal mailing address</a:t>
            </a:r>
          </a:p>
          <a:p>
            <a:pPr lvl="1"/>
            <a:r>
              <a:rPr lang="en-US" sz="2000" dirty="0"/>
              <a:t>Hierarchical name space of 32 bits (e.g., 12.178.66.9)</a:t>
            </a:r>
          </a:p>
          <a:p>
            <a:pPr lvl="1"/>
            <a:r>
              <a:rPr lang="en-US" sz="2000" dirty="0"/>
              <a:t>Not portable, and depends on where the host is attached</a:t>
            </a:r>
          </a:p>
          <a:p>
            <a:pPr lvl="1"/>
            <a:r>
              <a:rPr lang="en-US" sz="2000" dirty="0"/>
              <a:t>Used to get a packet to destination IP subnet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7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7491">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74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749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749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749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7491">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63637F23-6563-4A48-BF4E-FDA6B1E089C2}" type="slidenum">
              <a:rPr lang="en-US"/>
              <a:pPr/>
              <a:t>67</a:t>
            </a:fld>
            <a:endParaRPr lang="en-US"/>
          </a:p>
        </p:txBody>
      </p:sp>
      <p:sp>
        <p:nvSpPr>
          <p:cNvPr id="1079298" name="Rectangle 2"/>
          <p:cNvSpPr>
            <a:spLocks noGrp="1" noChangeArrowheads="1"/>
          </p:cNvSpPr>
          <p:nvPr>
            <p:ph type="title"/>
          </p:nvPr>
        </p:nvSpPr>
        <p:spPr/>
        <p:txBody>
          <a:bodyPr/>
          <a:lstStyle/>
          <a:p>
            <a:r>
              <a:rPr lang="en-US"/>
              <a:t>MAC Addresses on a LAN</a:t>
            </a:r>
          </a:p>
        </p:txBody>
      </p:sp>
      <p:sp>
        <p:nvSpPr>
          <p:cNvPr id="1079301" name="Rectangle 5"/>
          <p:cNvSpPr>
            <a:spLocks noChangeArrowheads="1"/>
          </p:cNvSpPr>
          <p:nvPr/>
        </p:nvSpPr>
        <p:spPr bwMode="auto">
          <a:xfrm>
            <a:off x="7104063" y="3543300"/>
            <a:ext cx="269875" cy="2047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79302" name="Text Box 6"/>
          <p:cNvSpPr txBox="1">
            <a:spLocks noChangeArrowheads="1"/>
          </p:cNvSpPr>
          <p:nvPr/>
        </p:nvSpPr>
        <p:spPr bwMode="auto">
          <a:xfrm>
            <a:off x="7324725" y="3449638"/>
            <a:ext cx="1203325" cy="366712"/>
          </a:xfrm>
          <a:prstGeom prst="rect">
            <a:avLst/>
          </a:prstGeom>
          <a:noFill/>
          <a:ln w="9525">
            <a:noFill/>
            <a:miter lim="800000"/>
            <a:headEnd/>
            <a:tailEnd/>
          </a:ln>
          <a:effectLst/>
        </p:spPr>
        <p:txBody>
          <a:bodyPr wrap="none">
            <a:spAutoFit/>
          </a:bodyPr>
          <a:lstStyle/>
          <a:p>
            <a:pPr algn="l" eaLnBrk="0" hangingPunct="0"/>
            <a:r>
              <a:rPr lang="en-US" sz="1800" b="0">
                <a:solidFill>
                  <a:srgbClr val="FF0000"/>
                </a:solidFill>
                <a:latin typeface="Comic Sans MS" pitchFamily="66" charset="0"/>
              </a:rPr>
              <a:t>= adapter</a:t>
            </a:r>
          </a:p>
        </p:txBody>
      </p:sp>
      <p:grpSp>
        <p:nvGrpSpPr>
          <p:cNvPr id="2" name="Group 7"/>
          <p:cNvGrpSpPr>
            <a:grpSpLocks/>
          </p:cNvGrpSpPr>
          <p:nvPr/>
        </p:nvGrpSpPr>
        <p:grpSpPr bwMode="auto">
          <a:xfrm>
            <a:off x="781050" y="1606550"/>
            <a:ext cx="6061075" cy="4279900"/>
            <a:chOff x="201" y="1293"/>
            <a:chExt cx="3818" cy="2696"/>
          </a:xfrm>
        </p:grpSpPr>
        <p:graphicFrame>
          <p:nvGraphicFramePr>
            <p:cNvPr id="1079304" name="Object 8"/>
            <p:cNvGraphicFramePr>
              <a:graphicFrameLocks noChangeAspect="1"/>
            </p:cNvGraphicFramePr>
            <p:nvPr/>
          </p:nvGraphicFramePr>
          <p:xfrm>
            <a:off x="1869" y="1293"/>
            <a:ext cx="385" cy="328"/>
          </p:xfrm>
          <a:graphic>
            <a:graphicData uri="http://schemas.openxmlformats.org/presentationml/2006/ole">
              <p:oleObj spid="_x0000_s1026" name="Clip" r:id="rId3" imgW="1305000" imgH="1085760" progId="">
                <p:embed/>
              </p:oleObj>
            </a:graphicData>
          </a:graphic>
        </p:graphicFrame>
        <p:sp>
          <p:nvSpPr>
            <p:cNvPr id="1079305" name="Freeform 9"/>
            <p:cNvSpPr>
              <a:spLocks/>
            </p:cNvSpPr>
            <p:nvPr/>
          </p:nvSpPr>
          <p:spPr bwMode="auto">
            <a:xfrm>
              <a:off x="1356" y="2055"/>
              <a:ext cx="1289" cy="1291"/>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en-US"/>
            </a:p>
          </p:txBody>
        </p:sp>
        <p:graphicFrame>
          <p:nvGraphicFramePr>
            <p:cNvPr id="1079306" name="Object 10"/>
            <p:cNvGraphicFramePr>
              <a:graphicFrameLocks noChangeAspect="1"/>
            </p:cNvGraphicFramePr>
            <p:nvPr/>
          </p:nvGraphicFramePr>
          <p:xfrm>
            <a:off x="3255" y="2437"/>
            <a:ext cx="385" cy="328"/>
          </p:xfrm>
          <a:graphic>
            <a:graphicData uri="http://schemas.openxmlformats.org/presentationml/2006/ole">
              <p:oleObj spid="_x0000_s1027" name="Clip" r:id="rId4" imgW="1305000" imgH="1085760" progId="">
                <p:embed/>
              </p:oleObj>
            </a:graphicData>
          </a:graphic>
        </p:graphicFrame>
        <p:graphicFrame>
          <p:nvGraphicFramePr>
            <p:cNvPr id="1079307" name="Object 11"/>
            <p:cNvGraphicFramePr>
              <a:graphicFrameLocks noChangeAspect="1"/>
            </p:cNvGraphicFramePr>
            <p:nvPr/>
          </p:nvGraphicFramePr>
          <p:xfrm>
            <a:off x="1860" y="3661"/>
            <a:ext cx="385" cy="328"/>
          </p:xfrm>
          <a:graphic>
            <a:graphicData uri="http://schemas.openxmlformats.org/presentationml/2006/ole">
              <p:oleObj spid="_x0000_s1028" name="Clip" r:id="rId5" imgW="1305000" imgH="1085760" progId="">
                <p:embed/>
              </p:oleObj>
            </a:graphicData>
          </a:graphic>
        </p:graphicFrame>
        <p:graphicFrame>
          <p:nvGraphicFramePr>
            <p:cNvPr id="1079308" name="Object 12"/>
            <p:cNvGraphicFramePr>
              <a:graphicFrameLocks noChangeAspect="1"/>
            </p:cNvGraphicFramePr>
            <p:nvPr/>
          </p:nvGraphicFramePr>
          <p:xfrm>
            <a:off x="310" y="2338"/>
            <a:ext cx="385" cy="328"/>
          </p:xfrm>
          <a:graphic>
            <a:graphicData uri="http://schemas.openxmlformats.org/presentationml/2006/ole">
              <p:oleObj spid="_x0000_s1029" name="Clip" r:id="rId6" imgW="1305000" imgH="1085760" progId="">
                <p:embed/>
              </p:oleObj>
            </a:graphicData>
          </a:graphic>
        </p:graphicFrame>
        <p:sp>
          <p:nvSpPr>
            <p:cNvPr id="1079309" name="Rectangle 13"/>
            <p:cNvSpPr>
              <a:spLocks noChangeArrowheads="1"/>
            </p:cNvSpPr>
            <p:nvPr/>
          </p:nvSpPr>
          <p:spPr bwMode="auto">
            <a:xfrm>
              <a:off x="3130" y="2531"/>
              <a:ext cx="170" cy="129"/>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79310" name="Rectangle 14"/>
            <p:cNvSpPr>
              <a:spLocks noChangeArrowheads="1"/>
            </p:cNvSpPr>
            <p:nvPr/>
          </p:nvSpPr>
          <p:spPr bwMode="auto">
            <a:xfrm>
              <a:off x="654" y="2416"/>
              <a:ext cx="170" cy="129"/>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79311" name="Rectangle 15"/>
            <p:cNvSpPr>
              <a:spLocks noChangeArrowheads="1"/>
            </p:cNvSpPr>
            <p:nvPr/>
          </p:nvSpPr>
          <p:spPr bwMode="auto">
            <a:xfrm>
              <a:off x="2040" y="1604"/>
              <a:ext cx="121" cy="16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79312" name="Rectangle 16"/>
            <p:cNvSpPr>
              <a:spLocks noChangeArrowheads="1"/>
            </p:cNvSpPr>
            <p:nvPr/>
          </p:nvSpPr>
          <p:spPr bwMode="auto">
            <a:xfrm>
              <a:off x="1998" y="3501"/>
              <a:ext cx="121" cy="16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79313" name="Line 17"/>
            <p:cNvSpPr>
              <a:spLocks noChangeShapeType="1"/>
            </p:cNvSpPr>
            <p:nvPr/>
          </p:nvSpPr>
          <p:spPr bwMode="auto">
            <a:xfrm>
              <a:off x="819" y="2482"/>
              <a:ext cx="568" cy="0"/>
            </a:xfrm>
            <a:prstGeom prst="line">
              <a:avLst/>
            </a:prstGeom>
            <a:noFill/>
            <a:ln w="9525">
              <a:solidFill>
                <a:schemeClr val="tx1"/>
              </a:solidFill>
              <a:round/>
              <a:headEnd/>
              <a:tailEnd/>
            </a:ln>
            <a:effectLst/>
          </p:spPr>
          <p:txBody>
            <a:bodyPr wrap="none"/>
            <a:lstStyle/>
            <a:p>
              <a:endParaRPr lang="en-US"/>
            </a:p>
          </p:txBody>
        </p:sp>
        <p:sp>
          <p:nvSpPr>
            <p:cNvPr id="1079314" name="Line 18"/>
            <p:cNvSpPr>
              <a:spLocks noChangeShapeType="1"/>
            </p:cNvSpPr>
            <p:nvPr/>
          </p:nvSpPr>
          <p:spPr bwMode="auto">
            <a:xfrm>
              <a:off x="2085" y="1769"/>
              <a:ext cx="0" cy="413"/>
            </a:xfrm>
            <a:prstGeom prst="line">
              <a:avLst/>
            </a:prstGeom>
            <a:noFill/>
            <a:ln w="9525">
              <a:solidFill>
                <a:schemeClr val="tx1"/>
              </a:solidFill>
              <a:round/>
              <a:headEnd/>
              <a:tailEnd/>
            </a:ln>
            <a:effectLst/>
          </p:spPr>
          <p:txBody>
            <a:bodyPr wrap="none"/>
            <a:lstStyle/>
            <a:p>
              <a:endParaRPr lang="en-US"/>
            </a:p>
          </p:txBody>
        </p:sp>
        <p:sp>
          <p:nvSpPr>
            <p:cNvPr id="1079315" name="Line 19"/>
            <p:cNvSpPr>
              <a:spLocks noChangeShapeType="1"/>
            </p:cNvSpPr>
            <p:nvPr/>
          </p:nvSpPr>
          <p:spPr bwMode="auto">
            <a:xfrm flipH="1">
              <a:off x="2629" y="2588"/>
              <a:ext cx="502" cy="0"/>
            </a:xfrm>
            <a:prstGeom prst="line">
              <a:avLst/>
            </a:prstGeom>
            <a:noFill/>
            <a:ln w="9525">
              <a:solidFill>
                <a:schemeClr val="tx1"/>
              </a:solidFill>
              <a:round/>
              <a:headEnd/>
              <a:tailEnd/>
            </a:ln>
            <a:effectLst/>
          </p:spPr>
          <p:txBody>
            <a:bodyPr wrap="none"/>
            <a:lstStyle/>
            <a:p>
              <a:endParaRPr lang="en-US"/>
            </a:p>
          </p:txBody>
        </p:sp>
        <p:sp>
          <p:nvSpPr>
            <p:cNvPr id="1079316" name="Line 20"/>
            <p:cNvSpPr>
              <a:spLocks noChangeShapeType="1"/>
            </p:cNvSpPr>
            <p:nvPr/>
          </p:nvSpPr>
          <p:spPr bwMode="auto">
            <a:xfrm flipV="1">
              <a:off x="2061" y="3221"/>
              <a:ext cx="0" cy="276"/>
            </a:xfrm>
            <a:prstGeom prst="line">
              <a:avLst/>
            </a:prstGeom>
            <a:noFill/>
            <a:ln w="9525">
              <a:solidFill>
                <a:schemeClr val="tx1"/>
              </a:solidFill>
              <a:round/>
              <a:headEnd/>
              <a:tailEnd/>
            </a:ln>
            <a:effectLst/>
          </p:spPr>
          <p:txBody>
            <a:bodyPr wrap="none"/>
            <a:lstStyle/>
            <a:p>
              <a:endParaRPr lang="en-US"/>
            </a:p>
          </p:txBody>
        </p:sp>
        <p:sp>
          <p:nvSpPr>
            <p:cNvPr id="1079317" name="Text Box 21"/>
            <p:cNvSpPr txBox="1">
              <a:spLocks noChangeArrowheads="1"/>
            </p:cNvSpPr>
            <p:nvPr/>
          </p:nvSpPr>
          <p:spPr bwMode="auto">
            <a:xfrm>
              <a:off x="2287" y="1585"/>
              <a:ext cx="1196" cy="192"/>
            </a:xfrm>
            <a:prstGeom prst="rect">
              <a:avLst/>
            </a:prstGeom>
            <a:noFill/>
            <a:ln w="9525">
              <a:noFill/>
              <a:miter lim="800000"/>
              <a:headEnd/>
              <a:tailEnd/>
            </a:ln>
            <a:effectLst/>
          </p:spPr>
          <p:txBody>
            <a:bodyPr wrap="none">
              <a:spAutoFit/>
            </a:bodyPr>
            <a:lstStyle/>
            <a:p>
              <a:pPr algn="l" eaLnBrk="0" hangingPunct="0"/>
              <a:r>
                <a:rPr lang="en-US" sz="1400" b="0">
                  <a:latin typeface="Comic Sans MS" pitchFamily="66" charset="0"/>
                </a:rPr>
                <a:t>1A-2F-BB-76-09-AD</a:t>
              </a:r>
            </a:p>
          </p:txBody>
        </p:sp>
        <p:sp>
          <p:nvSpPr>
            <p:cNvPr id="1079318" name="Line 22"/>
            <p:cNvSpPr>
              <a:spLocks noChangeShapeType="1"/>
            </p:cNvSpPr>
            <p:nvPr/>
          </p:nvSpPr>
          <p:spPr bwMode="auto">
            <a:xfrm flipH="1" flipV="1">
              <a:off x="2166" y="1671"/>
              <a:ext cx="162" cy="8"/>
            </a:xfrm>
            <a:prstGeom prst="line">
              <a:avLst/>
            </a:prstGeom>
            <a:noFill/>
            <a:ln w="9525">
              <a:solidFill>
                <a:schemeClr val="tx1"/>
              </a:solidFill>
              <a:round/>
              <a:headEnd/>
              <a:tailEnd type="triangle" w="med" len="med"/>
            </a:ln>
            <a:effectLst/>
          </p:spPr>
          <p:txBody>
            <a:bodyPr wrap="none"/>
            <a:lstStyle/>
            <a:p>
              <a:endParaRPr lang="en-US"/>
            </a:p>
          </p:txBody>
        </p:sp>
        <p:sp>
          <p:nvSpPr>
            <p:cNvPr id="1079319" name="Line 23"/>
            <p:cNvSpPr>
              <a:spLocks noChangeShapeType="1"/>
            </p:cNvSpPr>
            <p:nvPr/>
          </p:nvSpPr>
          <p:spPr bwMode="auto">
            <a:xfrm flipV="1">
              <a:off x="3205" y="2653"/>
              <a:ext cx="0" cy="235"/>
            </a:xfrm>
            <a:prstGeom prst="line">
              <a:avLst/>
            </a:prstGeom>
            <a:noFill/>
            <a:ln w="9525">
              <a:solidFill>
                <a:schemeClr val="tx1"/>
              </a:solidFill>
              <a:round/>
              <a:headEnd/>
              <a:tailEnd type="triangle" w="med" len="med"/>
            </a:ln>
            <a:effectLst/>
          </p:spPr>
          <p:txBody>
            <a:bodyPr wrap="none"/>
            <a:lstStyle/>
            <a:p>
              <a:endParaRPr lang="en-US"/>
            </a:p>
          </p:txBody>
        </p:sp>
        <p:sp>
          <p:nvSpPr>
            <p:cNvPr id="1079320" name="Text Box 24"/>
            <p:cNvSpPr txBox="1">
              <a:spLocks noChangeArrowheads="1"/>
            </p:cNvSpPr>
            <p:nvPr/>
          </p:nvSpPr>
          <p:spPr bwMode="auto">
            <a:xfrm>
              <a:off x="2822" y="2899"/>
              <a:ext cx="1197" cy="192"/>
            </a:xfrm>
            <a:prstGeom prst="rect">
              <a:avLst/>
            </a:prstGeom>
            <a:noFill/>
            <a:ln w="9525">
              <a:noFill/>
              <a:miter lim="800000"/>
              <a:headEnd/>
              <a:tailEnd/>
            </a:ln>
            <a:effectLst/>
          </p:spPr>
          <p:txBody>
            <a:bodyPr wrap="none">
              <a:spAutoFit/>
            </a:bodyPr>
            <a:lstStyle/>
            <a:p>
              <a:pPr algn="l" eaLnBrk="0" hangingPunct="0"/>
              <a:r>
                <a:rPr lang="en-US" sz="1400" b="0">
                  <a:latin typeface="Comic Sans MS" pitchFamily="66" charset="0"/>
                </a:rPr>
                <a:t>58-23-D7-FA-20-B0</a:t>
              </a:r>
            </a:p>
          </p:txBody>
        </p:sp>
        <p:sp>
          <p:nvSpPr>
            <p:cNvPr id="1079321" name="Line 25"/>
            <p:cNvSpPr>
              <a:spLocks noChangeShapeType="1"/>
            </p:cNvSpPr>
            <p:nvPr/>
          </p:nvSpPr>
          <p:spPr bwMode="auto">
            <a:xfrm flipH="1">
              <a:off x="2126" y="3570"/>
              <a:ext cx="227" cy="0"/>
            </a:xfrm>
            <a:prstGeom prst="line">
              <a:avLst/>
            </a:prstGeom>
            <a:noFill/>
            <a:ln w="9525">
              <a:solidFill>
                <a:schemeClr val="tx1"/>
              </a:solidFill>
              <a:round/>
              <a:headEnd/>
              <a:tailEnd type="triangle" w="med" len="med"/>
            </a:ln>
            <a:effectLst/>
          </p:spPr>
          <p:txBody>
            <a:bodyPr wrap="none"/>
            <a:lstStyle/>
            <a:p>
              <a:endParaRPr lang="en-US"/>
            </a:p>
          </p:txBody>
        </p:sp>
        <p:sp>
          <p:nvSpPr>
            <p:cNvPr id="1079322" name="Text Box 26"/>
            <p:cNvSpPr txBox="1">
              <a:spLocks noChangeArrowheads="1"/>
            </p:cNvSpPr>
            <p:nvPr/>
          </p:nvSpPr>
          <p:spPr bwMode="auto">
            <a:xfrm>
              <a:off x="2392" y="3499"/>
              <a:ext cx="1131" cy="192"/>
            </a:xfrm>
            <a:prstGeom prst="rect">
              <a:avLst/>
            </a:prstGeom>
            <a:noFill/>
            <a:ln w="9525">
              <a:noFill/>
              <a:miter lim="800000"/>
              <a:headEnd/>
              <a:tailEnd/>
            </a:ln>
            <a:effectLst/>
          </p:spPr>
          <p:txBody>
            <a:bodyPr wrap="none">
              <a:spAutoFit/>
            </a:bodyPr>
            <a:lstStyle/>
            <a:p>
              <a:pPr algn="l" eaLnBrk="0" hangingPunct="0"/>
              <a:r>
                <a:rPr lang="en-US" sz="1400" b="0">
                  <a:latin typeface="Comic Sans MS" pitchFamily="66" charset="0"/>
                </a:rPr>
                <a:t>0C-C4-11-6F-E3-98</a:t>
              </a:r>
            </a:p>
          </p:txBody>
        </p:sp>
        <p:sp>
          <p:nvSpPr>
            <p:cNvPr id="1079323" name="Line 27"/>
            <p:cNvSpPr>
              <a:spLocks noChangeShapeType="1"/>
            </p:cNvSpPr>
            <p:nvPr/>
          </p:nvSpPr>
          <p:spPr bwMode="auto">
            <a:xfrm flipV="1">
              <a:off x="737" y="2545"/>
              <a:ext cx="0" cy="235"/>
            </a:xfrm>
            <a:prstGeom prst="line">
              <a:avLst/>
            </a:prstGeom>
            <a:noFill/>
            <a:ln w="9525">
              <a:solidFill>
                <a:schemeClr val="tx1"/>
              </a:solidFill>
              <a:round/>
              <a:headEnd/>
              <a:tailEnd type="triangle" w="med" len="med"/>
            </a:ln>
            <a:effectLst/>
          </p:spPr>
          <p:txBody>
            <a:bodyPr wrap="none"/>
            <a:lstStyle/>
            <a:p>
              <a:endParaRPr lang="en-US"/>
            </a:p>
          </p:txBody>
        </p:sp>
        <p:sp>
          <p:nvSpPr>
            <p:cNvPr id="1079324" name="Text Box 28"/>
            <p:cNvSpPr txBox="1">
              <a:spLocks noChangeArrowheads="1"/>
            </p:cNvSpPr>
            <p:nvPr/>
          </p:nvSpPr>
          <p:spPr bwMode="auto">
            <a:xfrm>
              <a:off x="201" y="2818"/>
              <a:ext cx="1152" cy="192"/>
            </a:xfrm>
            <a:prstGeom prst="rect">
              <a:avLst/>
            </a:prstGeom>
            <a:noFill/>
            <a:ln w="9525">
              <a:noFill/>
              <a:miter lim="800000"/>
              <a:headEnd/>
              <a:tailEnd/>
            </a:ln>
            <a:effectLst/>
          </p:spPr>
          <p:txBody>
            <a:bodyPr wrap="none">
              <a:spAutoFit/>
            </a:bodyPr>
            <a:lstStyle/>
            <a:p>
              <a:pPr algn="l" eaLnBrk="0" hangingPunct="0"/>
              <a:r>
                <a:rPr lang="en-US" sz="1400" b="0">
                  <a:latin typeface="Comic Sans MS" pitchFamily="66" charset="0"/>
                </a:rPr>
                <a:t>71-65-F7-2B-08-53</a:t>
              </a:r>
            </a:p>
          </p:txBody>
        </p:sp>
        <p:sp>
          <p:nvSpPr>
            <p:cNvPr id="1079325" name="Text Box 29"/>
            <p:cNvSpPr txBox="1">
              <a:spLocks noChangeArrowheads="1"/>
            </p:cNvSpPr>
            <p:nvPr/>
          </p:nvSpPr>
          <p:spPr bwMode="auto">
            <a:xfrm>
              <a:off x="1661" y="2284"/>
              <a:ext cx="544" cy="231"/>
            </a:xfrm>
            <a:prstGeom prst="rect">
              <a:avLst/>
            </a:prstGeom>
            <a:noFill/>
            <a:ln w="9525">
              <a:noFill/>
              <a:miter lim="800000"/>
              <a:headEnd/>
              <a:tailEnd/>
            </a:ln>
            <a:effectLst/>
          </p:spPr>
          <p:txBody>
            <a:bodyPr wrap="none">
              <a:spAutoFit/>
            </a:bodyPr>
            <a:lstStyle/>
            <a:p>
              <a:pPr algn="l" eaLnBrk="0" hangingPunct="0"/>
              <a:r>
                <a:rPr lang="en-US" sz="1800" b="0">
                  <a:latin typeface="Comic Sans MS" pitchFamily="66" charset="0"/>
                </a:rPr>
                <a:t>   LAN</a:t>
              </a: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3032CA79-0E61-4846-9EAB-55FD59405C52}" type="slidenum">
              <a:rPr lang="en-US"/>
              <a:pPr/>
              <a:t>68</a:t>
            </a:fld>
            <a:endParaRPr lang="en-US"/>
          </a:p>
        </p:txBody>
      </p:sp>
      <p:sp>
        <p:nvSpPr>
          <p:cNvPr id="1090562" name="Rectangle 2"/>
          <p:cNvSpPr>
            <a:spLocks noGrp="1" noChangeArrowheads="1"/>
          </p:cNvSpPr>
          <p:nvPr>
            <p:ph type="title"/>
          </p:nvPr>
        </p:nvSpPr>
        <p:spPr/>
        <p:txBody>
          <a:bodyPr/>
          <a:lstStyle/>
          <a:p>
            <a:r>
              <a:rPr lang="en-US"/>
              <a:t>Bootstrapping Problem</a:t>
            </a:r>
          </a:p>
        </p:txBody>
      </p:sp>
      <p:sp>
        <p:nvSpPr>
          <p:cNvPr id="1090563" name="Rectangle 3"/>
          <p:cNvSpPr>
            <a:spLocks noGrp="1" noChangeArrowheads="1"/>
          </p:cNvSpPr>
          <p:nvPr>
            <p:ph type="body" idx="1"/>
          </p:nvPr>
        </p:nvSpPr>
        <p:spPr>
          <a:xfrm>
            <a:off x="457200" y="1600200"/>
            <a:ext cx="8229600" cy="5043510"/>
          </a:xfrm>
        </p:spPr>
        <p:txBody>
          <a:bodyPr>
            <a:normAutofit/>
          </a:bodyPr>
          <a:lstStyle/>
          <a:p>
            <a:r>
              <a:rPr lang="en-US" sz="2800" dirty="0"/>
              <a:t>Host doesn’t have an IP address yet</a:t>
            </a:r>
          </a:p>
          <a:p>
            <a:pPr lvl="1"/>
            <a:r>
              <a:rPr lang="en-US" sz="2400" dirty="0"/>
              <a:t>So, host doesn’t know what source address to use</a:t>
            </a:r>
          </a:p>
          <a:p>
            <a:r>
              <a:rPr lang="en-US" sz="2800" dirty="0"/>
              <a:t>Host doesn’t know who to ask for an IP address</a:t>
            </a:r>
          </a:p>
          <a:p>
            <a:pPr lvl="1"/>
            <a:r>
              <a:rPr lang="en-US" sz="2400" dirty="0"/>
              <a:t>So, host doesn’t know what destination address to use</a:t>
            </a:r>
          </a:p>
          <a:p>
            <a:pPr lvl="1"/>
            <a:endParaRPr lang="en-US" sz="2400" dirty="0"/>
          </a:p>
          <a:p>
            <a:r>
              <a:rPr lang="en-US" sz="2800" dirty="0"/>
              <a:t>Solution: shout to discover a server who can help</a:t>
            </a:r>
          </a:p>
          <a:p>
            <a:pPr lvl="1"/>
            <a:r>
              <a:rPr lang="en-US" sz="2400" dirty="0"/>
              <a:t>Broadcast a server-discovery message</a:t>
            </a:r>
          </a:p>
          <a:p>
            <a:pPr lvl="1"/>
            <a:r>
              <a:rPr lang="en-US" sz="2400" dirty="0"/>
              <a:t>Server sends a reply offering an address</a:t>
            </a:r>
          </a:p>
        </p:txBody>
      </p:sp>
      <p:sp>
        <p:nvSpPr>
          <p:cNvPr id="1090564" name="Line 4"/>
          <p:cNvSpPr>
            <a:spLocks noChangeShapeType="1"/>
          </p:cNvSpPr>
          <p:nvPr/>
        </p:nvSpPr>
        <p:spPr bwMode="auto">
          <a:xfrm>
            <a:off x="2627313" y="5899150"/>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90565" name="Line 5"/>
          <p:cNvSpPr>
            <a:spLocks noChangeShapeType="1"/>
          </p:cNvSpPr>
          <p:nvPr/>
        </p:nvSpPr>
        <p:spPr bwMode="auto">
          <a:xfrm>
            <a:off x="2932113" y="5594350"/>
            <a:ext cx="0" cy="304800"/>
          </a:xfrm>
          <a:prstGeom prst="line">
            <a:avLst/>
          </a:prstGeom>
          <a:noFill/>
          <a:ln w="12700">
            <a:solidFill>
              <a:schemeClr val="tx1"/>
            </a:solidFill>
            <a:round/>
            <a:headEnd/>
            <a:tailEnd/>
          </a:ln>
          <a:effectLst/>
        </p:spPr>
        <p:txBody>
          <a:bodyPr wrap="none" anchor="ctr"/>
          <a:lstStyle/>
          <a:p>
            <a:endParaRPr lang="en-US"/>
          </a:p>
        </p:txBody>
      </p:sp>
      <p:sp>
        <p:nvSpPr>
          <p:cNvPr id="1090566" name="Line 6"/>
          <p:cNvSpPr>
            <a:spLocks noChangeShapeType="1"/>
          </p:cNvSpPr>
          <p:nvPr/>
        </p:nvSpPr>
        <p:spPr bwMode="auto">
          <a:xfrm>
            <a:off x="3846513" y="5594350"/>
            <a:ext cx="0" cy="304800"/>
          </a:xfrm>
          <a:prstGeom prst="line">
            <a:avLst/>
          </a:prstGeom>
          <a:noFill/>
          <a:ln w="12700">
            <a:solidFill>
              <a:schemeClr val="tx1"/>
            </a:solidFill>
            <a:round/>
            <a:headEnd/>
            <a:tailEnd/>
          </a:ln>
          <a:effectLst/>
        </p:spPr>
        <p:txBody>
          <a:bodyPr wrap="none" anchor="ctr"/>
          <a:lstStyle/>
          <a:p>
            <a:endParaRPr lang="en-US"/>
          </a:p>
        </p:txBody>
      </p:sp>
      <p:sp>
        <p:nvSpPr>
          <p:cNvPr id="1090567" name="Line 7"/>
          <p:cNvSpPr>
            <a:spLocks noChangeShapeType="1"/>
          </p:cNvSpPr>
          <p:nvPr/>
        </p:nvSpPr>
        <p:spPr bwMode="auto">
          <a:xfrm>
            <a:off x="4913313" y="5594350"/>
            <a:ext cx="0" cy="304800"/>
          </a:xfrm>
          <a:prstGeom prst="line">
            <a:avLst/>
          </a:prstGeom>
          <a:noFill/>
          <a:ln w="12700">
            <a:solidFill>
              <a:schemeClr val="tx1"/>
            </a:solidFill>
            <a:round/>
            <a:headEnd/>
            <a:tailEnd/>
          </a:ln>
          <a:effectLst/>
        </p:spPr>
        <p:txBody>
          <a:bodyPr wrap="none" anchor="ctr"/>
          <a:lstStyle/>
          <a:p>
            <a:endParaRPr lang="en-US"/>
          </a:p>
        </p:txBody>
      </p:sp>
      <p:sp>
        <p:nvSpPr>
          <p:cNvPr id="1090568" name="Rectangle 8"/>
          <p:cNvSpPr>
            <a:spLocks noChangeArrowheads="1"/>
          </p:cNvSpPr>
          <p:nvPr/>
        </p:nvSpPr>
        <p:spPr bwMode="auto">
          <a:xfrm>
            <a:off x="2624138" y="5308600"/>
            <a:ext cx="625475" cy="349250"/>
          </a:xfrm>
          <a:prstGeom prst="rect">
            <a:avLst/>
          </a:prstGeom>
          <a:solidFill>
            <a:srgbClr val="99CC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90569" name="Rectangle 9"/>
          <p:cNvSpPr>
            <a:spLocks noChangeArrowheads="1"/>
          </p:cNvSpPr>
          <p:nvPr/>
        </p:nvSpPr>
        <p:spPr bwMode="auto">
          <a:xfrm>
            <a:off x="3519488" y="5289550"/>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90570" name="Rectangle 10"/>
          <p:cNvSpPr>
            <a:spLocks noChangeArrowheads="1"/>
          </p:cNvSpPr>
          <p:nvPr/>
        </p:nvSpPr>
        <p:spPr bwMode="auto">
          <a:xfrm>
            <a:off x="4586288" y="5289550"/>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90571" name="Text Box 11"/>
          <p:cNvSpPr txBox="1">
            <a:spLocks noChangeArrowheads="1"/>
          </p:cNvSpPr>
          <p:nvPr/>
        </p:nvSpPr>
        <p:spPr bwMode="auto">
          <a:xfrm>
            <a:off x="4151313" y="5213350"/>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90572" name="Line 12"/>
          <p:cNvSpPr>
            <a:spLocks noChangeShapeType="1"/>
          </p:cNvSpPr>
          <p:nvPr/>
        </p:nvSpPr>
        <p:spPr bwMode="auto">
          <a:xfrm>
            <a:off x="4456113" y="5899150"/>
            <a:ext cx="0" cy="304800"/>
          </a:xfrm>
          <a:prstGeom prst="line">
            <a:avLst/>
          </a:prstGeom>
          <a:noFill/>
          <a:ln w="12700">
            <a:solidFill>
              <a:schemeClr val="tx1"/>
            </a:solidFill>
            <a:round/>
            <a:headEnd/>
            <a:tailEnd/>
          </a:ln>
          <a:effectLst/>
        </p:spPr>
        <p:txBody>
          <a:bodyPr wrap="none" anchor="ctr"/>
          <a:lstStyle/>
          <a:p>
            <a:endParaRPr lang="en-US"/>
          </a:p>
        </p:txBody>
      </p:sp>
      <p:sp>
        <p:nvSpPr>
          <p:cNvPr id="1090576" name="Rectangle 16"/>
          <p:cNvSpPr>
            <a:spLocks noChangeArrowheads="1"/>
          </p:cNvSpPr>
          <p:nvPr/>
        </p:nvSpPr>
        <p:spPr bwMode="auto">
          <a:xfrm>
            <a:off x="3722688" y="6191250"/>
            <a:ext cx="1433512" cy="349250"/>
          </a:xfrm>
          <a:prstGeom prst="rect">
            <a:avLst/>
          </a:prstGeom>
          <a:solidFill>
            <a:srgbClr val="99CC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DHCP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05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056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056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05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05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05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05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05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05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05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05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05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90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4" grpId="0" animBg="1"/>
      <p:bldP spid="1090565" grpId="0" animBg="1"/>
      <p:bldP spid="1090566" grpId="0" animBg="1"/>
      <p:bldP spid="1090567" grpId="0" animBg="1"/>
      <p:bldP spid="1090568" grpId="0" animBg="1"/>
      <p:bldP spid="1090569" grpId="0" animBg="1"/>
      <p:bldP spid="1090570" grpId="0" animBg="1"/>
      <p:bldP spid="1090571" grpId="0"/>
      <p:bldP spid="1090572" grpId="0" animBg="1"/>
      <p:bldP spid="10905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213BF65-9332-4CB1-BBCB-2EC112A7441D}" type="slidenum">
              <a:rPr lang="en-US"/>
              <a:pPr/>
              <a:t>69</a:t>
            </a:fld>
            <a:endParaRPr lang="en-US"/>
          </a:p>
        </p:txBody>
      </p:sp>
      <p:sp>
        <p:nvSpPr>
          <p:cNvPr id="1091586" name="Rectangle 2"/>
          <p:cNvSpPr>
            <a:spLocks noGrp="1" noChangeArrowheads="1"/>
          </p:cNvSpPr>
          <p:nvPr>
            <p:ph type="title"/>
          </p:nvPr>
        </p:nvSpPr>
        <p:spPr/>
        <p:txBody>
          <a:bodyPr/>
          <a:lstStyle/>
          <a:p>
            <a:r>
              <a:rPr lang="en-US"/>
              <a:t>Broadcasting</a:t>
            </a:r>
          </a:p>
        </p:txBody>
      </p:sp>
      <p:sp>
        <p:nvSpPr>
          <p:cNvPr id="1091587" name="Rectangle 3"/>
          <p:cNvSpPr>
            <a:spLocks noGrp="1" noChangeArrowheads="1"/>
          </p:cNvSpPr>
          <p:nvPr>
            <p:ph type="body" idx="1"/>
          </p:nvPr>
        </p:nvSpPr>
        <p:spPr/>
        <p:txBody>
          <a:bodyPr/>
          <a:lstStyle/>
          <a:p>
            <a:r>
              <a:rPr lang="en-US" dirty="0"/>
              <a:t>Broadcasting: sending to everyone</a:t>
            </a:r>
          </a:p>
          <a:p>
            <a:pPr lvl="1"/>
            <a:r>
              <a:rPr lang="en-US" dirty="0"/>
              <a:t>Special destination address: FF-FF-FF-FF-FF-FF</a:t>
            </a:r>
          </a:p>
          <a:p>
            <a:pPr lvl="1"/>
            <a:r>
              <a:rPr lang="en-US" dirty="0"/>
              <a:t>All adapters on the LAN receive the packet</a:t>
            </a:r>
          </a:p>
          <a:p>
            <a:r>
              <a:rPr lang="en-US" dirty="0"/>
              <a:t>Delivering a broadcast packet</a:t>
            </a:r>
          </a:p>
          <a:p>
            <a:pPr lvl="1"/>
            <a:r>
              <a:rPr lang="en-US" dirty="0"/>
              <a:t>Easy on a “shared media”</a:t>
            </a:r>
          </a:p>
          <a:p>
            <a:pPr lvl="1"/>
            <a:r>
              <a:rPr lang="en-US" dirty="0"/>
              <a:t>Like shouting in a room – everyone can hear you</a:t>
            </a:r>
          </a:p>
          <a:p>
            <a:pPr lvl="1"/>
            <a:r>
              <a:rPr lang="en-US" dirty="0"/>
              <a:t>E.g., Ethernet, wireless, and satellite links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15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15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15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1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17500" y="52388"/>
            <a:ext cx="8637588" cy="1431925"/>
          </a:xfrm>
        </p:spPr>
        <p:txBody>
          <a:bodyPr>
            <a:noAutofit/>
          </a:bodyPr>
          <a:lstStyle/>
          <a:p>
            <a:r>
              <a:rPr lang="en-US" sz="3200" dirty="0" smtClean="0"/>
              <a:t>Types of Services Provided To The Network Layer</a:t>
            </a:r>
            <a:endParaRPr lang="en-US" sz="3200" dirty="0"/>
          </a:p>
        </p:txBody>
      </p:sp>
      <p:sp>
        <p:nvSpPr>
          <p:cNvPr id="3075" name="Rectangle 3"/>
          <p:cNvSpPr>
            <a:spLocks noGrp="1" noChangeArrowheads="1"/>
          </p:cNvSpPr>
          <p:nvPr>
            <p:ph type="body" idx="1"/>
          </p:nvPr>
        </p:nvSpPr>
        <p:spPr/>
        <p:txBody>
          <a:bodyPr/>
          <a:lstStyle/>
          <a:p>
            <a:r>
              <a:rPr lang="en-US"/>
              <a:t>Unacknowledged Connectionless service</a:t>
            </a:r>
          </a:p>
          <a:p>
            <a:endParaRPr lang="en-US"/>
          </a:p>
          <a:p>
            <a:r>
              <a:rPr lang="en-US"/>
              <a:t>Acknowledged Connectionless service</a:t>
            </a:r>
          </a:p>
          <a:p>
            <a:endParaRPr lang="en-US"/>
          </a:p>
          <a:p>
            <a:r>
              <a:rPr lang="en-US"/>
              <a:t>Acknowledged Connection-Oriented service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52400"/>
            <a:ext cx="8229600" cy="1371600"/>
          </a:xfrm>
        </p:spPr>
        <p:txBody>
          <a:bodyPr/>
          <a:lstStyle/>
          <a:p>
            <a:r>
              <a:rPr lang="en-US"/>
              <a:t>What is DHCP?</a:t>
            </a:r>
          </a:p>
        </p:txBody>
      </p:sp>
      <p:sp>
        <p:nvSpPr>
          <p:cNvPr id="75779" name="Rectangle 3"/>
          <p:cNvSpPr>
            <a:spLocks noGrp="1" noChangeArrowheads="1"/>
          </p:cNvSpPr>
          <p:nvPr>
            <p:ph type="body" sz="half" idx="2"/>
          </p:nvPr>
        </p:nvSpPr>
        <p:spPr>
          <a:xfrm>
            <a:off x="3733800" y="1828800"/>
            <a:ext cx="5124480" cy="4648200"/>
          </a:xfrm>
        </p:spPr>
        <p:txBody>
          <a:bodyPr>
            <a:noAutofit/>
          </a:bodyPr>
          <a:lstStyle/>
          <a:p>
            <a:pPr>
              <a:lnSpc>
                <a:spcPct val="90000"/>
              </a:lnSpc>
            </a:pPr>
            <a:r>
              <a:rPr lang="en-US" sz="2400" dirty="0"/>
              <a:t>Dynamic Host Configuration Protocol</a:t>
            </a:r>
          </a:p>
          <a:p>
            <a:pPr>
              <a:lnSpc>
                <a:spcPct val="90000"/>
              </a:lnSpc>
            </a:pPr>
            <a:endParaRPr lang="en-US" sz="2400" dirty="0"/>
          </a:p>
          <a:p>
            <a:pPr>
              <a:lnSpc>
                <a:spcPct val="90000"/>
              </a:lnSpc>
            </a:pPr>
            <a:r>
              <a:rPr lang="en-US" sz="2400" dirty="0"/>
              <a:t>It is a method for assigning Internet Protocol (IP) addresses permanently or to individual computers in an organization’s network</a:t>
            </a:r>
          </a:p>
          <a:p>
            <a:pPr>
              <a:lnSpc>
                <a:spcPct val="90000"/>
              </a:lnSpc>
              <a:buFont typeface="Wingdings" pitchFamily="2" charset="2"/>
              <a:buNone/>
            </a:pPr>
            <a:endParaRPr lang="en-US" sz="2400" dirty="0"/>
          </a:p>
          <a:p>
            <a:pPr>
              <a:lnSpc>
                <a:spcPct val="90000"/>
              </a:lnSpc>
            </a:pPr>
            <a:r>
              <a:rPr lang="en-US" sz="2400" dirty="0"/>
              <a:t>DHCP lets a network administrator supervise and distribute IP addresses from a central point and automatically sends a new IP address when a computer is plugged into a different place in the network </a:t>
            </a:r>
          </a:p>
        </p:txBody>
      </p:sp>
      <p:pic>
        <p:nvPicPr>
          <p:cNvPr id="75783" name="Picture 7" descr="What-Is-DHCP-2"/>
          <p:cNvPicPr>
            <a:picLocks noGrp="1" noChangeAspect="1" noChangeArrowheads="1"/>
          </p:cNvPicPr>
          <p:nvPr>
            <p:ph sz="half" idx="1"/>
          </p:nvPr>
        </p:nvPicPr>
        <p:blipFill>
          <a:blip r:embed="rId2"/>
          <a:srcRect/>
          <a:stretch>
            <a:fillRect/>
          </a:stretch>
        </p:blipFill>
        <p:spPr>
          <a:xfrm>
            <a:off x="685800" y="2590800"/>
            <a:ext cx="2574925" cy="2667000"/>
          </a:xfrm>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Two types of IP Addresses</a:t>
            </a:r>
          </a:p>
        </p:txBody>
      </p:sp>
      <p:sp>
        <p:nvSpPr>
          <p:cNvPr id="76803" name="Rectangle 3"/>
          <p:cNvSpPr>
            <a:spLocks noGrp="1" noChangeArrowheads="1"/>
          </p:cNvSpPr>
          <p:nvPr>
            <p:ph type="body" idx="1"/>
          </p:nvPr>
        </p:nvSpPr>
        <p:spPr>
          <a:xfrm>
            <a:off x="457200" y="1905000"/>
            <a:ext cx="8229600" cy="4114800"/>
          </a:xfrm>
        </p:spPr>
        <p:txBody>
          <a:bodyPr/>
          <a:lstStyle/>
          <a:p>
            <a:r>
              <a:rPr lang="en-US" sz="2800" dirty="0"/>
              <a:t>DHCP is used to assign IP addresses to hosts or workstations on the network</a:t>
            </a:r>
          </a:p>
          <a:p>
            <a:r>
              <a:rPr lang="en-US" sz="2800" dirty="0"/>
              <a:t>Two types of IP addresses:</a:t>
            </a:r>
          </a:p>
          <a:p>
            <a:pPr lvl="1">
              <a:buClr>
                <a:srgbClr val="66FFFF"/>
              </a:buClr>
            </a:pPr>
            <a:r>
              <a:rPr lang="en-US" dirty="0"/>
              <a:t>Static </a:t>
            </a:r>
          </a:p>
          <a:p>
            <a:pPr lvl="2">
              <a:buClr>
                <a:srgbClr val="66FFFF"/>
              </a:buClr>
            </a:pPr>
            <a:r>
              <a:rPr lang="en-US" sz="2000" dirty="0"/>
              <a:t>Is a number that is assigned to a computer by an Internet service provider (ISP) to be its permanent address on the Internet </a:t>
            </a:r>
          </a:p>
          <a:p>
            <a:pPr lvl="1">
              <a:buClr>
                <a:srgbClr val="66FFFF"/>
              </a:buClr>
            </a:pPr>
            <a:r>
              <a:rPr lang="en-US" dirty="0"/>
              <a:t>Dynamic </a:t>
            </a:r>
          </a:p>
          <a:p>
            <a:pPr lvl="2">
              <a:buClr>
                <a:srgbClr val="66FFFF"/>
              </a:buClr>
            </a:pPr>
            <a:r>
              <a:rPr lang="en-US" sz="2000" dirty="0"/>
              <a:t>The temporary IP address is called a dynamic IP address</a:t>
            </a:r>
            <a:endParaRPr lang="en-US" dirty="0"/>
          </a:p>
          <a:p>
            <a:pPr lvl="1">
              <a:buClr>
                <a:srgbClr val="66FFFF"/>
              </a:buClr>
              <a:buFont typeface="Wingdings" pitchFamily="2" charset="2"/>
              <a:buChar char="ü"/>
            </a:pPr>
            <a:endParaRPr lang="en-US" dirty="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Why is DHCP Important?</a:t>
            </a:r>
          </a:p>
        </p:txBody>
      </p:sp>
      <p:sp>
        <p:nvSpPr>
          <p:cNvPr id="78851" name="Rectangle 3"/>
          <p:cNvSpPr>
            <a:spLocks noGrp="1" noChangeArrowheads="1"/>
          </p:cNvSpPr>
          <p:nvPr>
            <p:ph type="body" idx="1"/>
          </p:nvPr>
        </p:nvSpPr>
        <p:spPr/>
        <p:txBody>
          <a:bodyPr/>
          <a:lstStyle/>
          <a:p>
            <a:pPr>
              <a:lnSpc>
                <a:spcPct val="90000"/>
              </a:lnSpc>
            </a:pPr>
            <a:r>
              <a:rPr lang="en-US" sz="2800"/>
              <a:t>Important when it comes to adding a machine to a network</a:t>
            </a:r>
          </a:p>
          <a:p>
            <a:pPr>
              <a:lnSpc>
                <a:spcPct val="90000"/>
              </a:lnSpc>
            </a:pPr>
            <a:r>
              <a:rPr lang="en-US" sz="2800"/>
              <a:t>When computer requests an address, the administrator would have to manually configure the machine </a:t>
            </a:r>
          </a:p>
          <a:p>
            <a:pPr lvl="1">
              <a:lnSpc>
                <a:spcPct val="90000"/>
              </a:lnSpc>
              <a:buClr>
                <a:srgbClr val="66FFFF"/>
              </a:buClr>
              <a:buFont typeface="Wingdings" pitchFamily="2" charset="2"/>
              <a:buChar char="ü"/>
            </a:pPr>
            <a:r>
              <a:rPr lang="en-US" sz="2400"/>
              <a:t>Mistakes are easily made</a:t>
            </a:r>
          </a:p>
          <a:p>
            <a:pPr lvl="1">
              <a:lnSpc>
                <a:spcPct val="90000"/>
              </a:lnSpc>
              <a:buClr>
                <a:srgbClr val="66FFFF"/>
              </a:buClr>
              <a:buFont typeface="Wingdings" pitchFamily="2" charset="2"/>
              <a:buChar char="ü"/>
            </a:pPr>
            <a:r>
              <a:rPr lang="en-US" sz="2400"/>
              <a:t>Causes difficulty for both administrator as well as neighbors on the network</a:t>
            </a:r>
          </a:p>
          <a:p>
            <a:pPr>
              <a:lnSpc>
                <a:spcPct val="90000"/>
              </a:lnSpc>
            </a:pPr>
            <a:r>
              <a:rPr lang="en-US" sz="2800"/>
              <a:t>DHCP solves all the hassle of manually adding a machine to a network</a:t>
            </a:r>
          </a:p>
          <a:p>
            <a:pPr lvl="1">
              <a:lnSpc>
                <a:spcPct val="90000"/>
              </a:lnSpc>
              <a:buClr>
                <a:srgbClr val="66FFFF"/>
              </a:buClr>
              <a:buFont typeface="Wingdings" pitchFamily="2" charset="2"/>
              <a:buNone/>
            </a:pPr>
            <a:endParaRPr lang="en-US" sz="2400"/>
          </a:p>
          <a:p>
            <a:pPr lvl="1">
              <a:lnSpc>
                <a:spcPct val="90000"/>
              </a:lnSpc>
              <a:buClr>
                <a:srgbClr val="66FFFF"/>
              </a:buClr>
              <a:buFont typeface="Wingdings" pitchFamily="2" charset="2"/>
              <a:buChar char="§"/>
            </a:pPr>
            <a:endParaRPr lang="en-US"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How does DHCP work?</a:t>
            </a:r>
          </a:p>
        </p:txBody>
      </p:sp>
      <p:sp>
        <p:nvSpPr>
          <p:cNvPr id="79875" name="Rectangle 3"/>
          <p:cNvSpPr>
            <a:spLocks noGrp="1" noChangeArrowheads="1"/>
          </p:cNvSpPr>
          <p:nvPr>
            <p:ph type="body" idx="1"/>
          </p:nvPr>
        </p:nvSpPr>
        <p:spPr/>
        <p:txBody>
          <a:bodyPr/>
          <a:lstStyle/>
          <a:p>
            <a:pPr>
              <a:lnSpc>
                <a:spcPct val="90000"/>
              </a:lnSpc>
            </a:pPr>
            <a:r>
              <a:rPr lang="en-US" sz="2400"/>
              <a:t>When a client needs to start up TCP/IP operations, it broadcasts a request for address information </a:t>
            </a:r>
            <a:br>
              <a:rPr lang="en-US" sz="2400"/>
            </a:br>
            <a:endParaRPr lang="en-US" sz="2400"/>
          </a:p>
          <a:p>
            <a:pPr>
              <a:lnSpc>
                <a:spcPct val="90000"/>
              </a:lnSpc>
            </a:pPr>
            <a:r>
              <a:rPr lang="en-US" sz="2400"/>
              <a:t>The DHCP server will not reallocate the address during the lease period and will attempt to return the same address every time the client requests an address</a:t>
            </a:r>
          </a:p>
          <a:p>
            <a:pPr>
              <a:lnSpc>
                <a:spcPct val="90000"/>
              </a:lnSpc>
              <a:buFont typeface="Wingdings" pitchFamily="2" charset="2"/>
              <a:buNone/>
            </a:pPr>
            <a:r>
              <a:rPr lang="en-US" sz="2400"/>
              <a:t> </a:t>
            </a:r>
          </a:p>
          <a:p>
            <a:pPr>
              <a:lnSpc>
                <a:spcPct val="90000"/>
              </a:lnSpc>
            </a:pPr>
            <a:r>
              <a:rPr lang="en-US" sz="2400"/>
              <a:t>The client can extend its lease or send a message to the server before the lease expires it that it no longer needs the address so it can be released and assigned to another client on the network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Advantages of DHCP</a:t>
            </a:r>
          </a:p>
        </p:txBody>
      </p:sp>
      <p:sp>
        <p:nvSpPr>
          <p:cNvPr id="81923" name="Rectangle 3"/>
          <p:cNvSpPr>
            <a:spLocks noGrp="1" noChangeArrowheads="1"/>
          </p:cNvSpPr>
          <p:nvPr>
            <p:ph type="body" idx="1"/>
          </p:nvPr>
        </p:nvSpPr>
        <p:spPr/>
        <p:txBody>
          <a:bodyPr/>
          <a:lstStyle/>
          <a:p>
            <a:pPr>
              <a:lnSpc>
                <a:spcPct val="90000"/>
              </a:lnSpc>
            </a:pPr>
            <a:r>
              <a:rPr lang="en-US" sz="2800"/>
              <a:t> DHCP minimizes the administrative burden</a:t>
            </a:r>
          </a:p>
          <a:p>
            <a:pPr>
              <a:lnSpc>
                <a:spcPct val="90000"/>
              </a:lnSpc>
              <a:buFont typeface="Wingdings" pitchFamily="2" charset="2"/>
              <a:buNone/>
            </a:pPr>
            <a:endParaRPr lang="en-US" sz="2800"/>
          </a:p>
          <a:p>
            <a:pPr>
              <a:lnSpc>
                <a:spcPct val="90000"/>
              </a:lnSpc>
            </a:pPr>
            <a:r>
              <a:rPr lang="en-US" sz="2800"/>
              <a:t> By using DHCP there is no chance to conflict IP address</a:t>
            </a:r>
          </a:p>
          <a:p>
            <a:pPr>
              <a:lnSpc>
                <a:spcPct val="90000"/>
              </a:lnSpc>
              <a:buFont typeface="Wingdings" pitchFamily="2" charset="2"/>
              <a:buNone/>
            </a:pPr>
            <a:endParaRPr lang="en-US" sz="2800"/>
          </a:p>
          <a:p>
            <a:pPr>
              <a:lnSpc>
                <a:spcPct val="90000"/>
              </a:lnSpc>
            </a:pPr>
            <a:r>
              <a:rPr lang="en-US" sz="2800"/>
              <a:t>By using DHCP relay agent you provide IP address to another network</a:t>
            </a:r>
            <a:endParaRPr lang="en-US" sz="24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Disadvantages of DHCP</a:t>
            </a:r>
          </a:p>
        </p:txBody>
      </p:sp>
      <p:sp>
        <p:nvSpPr>
          <p:cNvPr id="82947" name="Rectangle 3"/>
          <p:cNvSpPr>
            <a:spLocks noGrp="1" noChangeArrowheads="1"/>
          </p:cNvSpPr>
          <p:nvPr>
            <p:ph type="body" idx="1"/>
          </p:nvPr>
        </p:nvSpPr>
        <p:spPr/>
        <p:txBody>
          <a:bodyPr/>
          <a:lstStyle/>
          <a:p>
            <a:r>
              <a:rPr lang="en-US" sz="2800"/>
              <a:t>When DHCP server is unavailable, client is unable to access enterprises network</a:t>
            </a:r>
          </a:p>
          <a:p>
            <a:endParaRPr lang="en-US" sz="2800"/>
          </a:p>
          <a:p>
            <a:r>
              <a:rPr lang="en-US" sz="2800"/>
              <a:t>Your machine name does not change when you get a new IP address </a:t>
            </a:r>
          </a:p>
          <a:p>
            <a:pP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Security problem</a:t>
            </a:r>
          </a:p>
        </p:txBody>
      </p:sp>
      <p:sp>
        <p:nvSpPr>
          <p:cNvPr id="83971" name="Rectangle 3"/>
          <p:cNvSpPr>
            <a:spLocks noGrp="1" noChangeArrowheads="1"/>
          </p:cNvSpPr>
          <p:nvPr>
            <p:ph type="body" idx="1"/>
          </p:nvPr>
        </p:nvSpPr>
        <p:spPr/>
        <p:txBody>
          <a:bodyPr/>
          <a:lstStyle/>
          <a:p>
            <a:r>
              <a:rPr lang="en-US"/>
              <a:t>DHCP is an unauthenticated protocol</a:t>
            </a:r>
          </a:p>
          <a:p>
            <a:pPr lvl="1">
              <a:buClr>
                <a:srgbClr val="66FFFF"/>
              </a:buClr>
              <a:buFont typeface="Wingdings" pitchFamily="2" charset="2"/>
              <a:buChar char="ü"/>
            </a:pPr>
            <a:r>
              <a:rPr lang="en-US" sz="2400"/>
              <a:t>When connecting to a network, the user is not required to provide credentials in order to obtain a lease</a:t>
            </a:r>
          </a:p>
          <a:p>
            <a:pPr lvl="1">
              <a:buClr>
                <a:srgbClr val="66FFFF"/>
              </a:buClr>
              <a:buFont typeface="Wingdings" pitchFamily="2" charset="2"/>
              <a:buChar char="ü"/>
            </a:pPr>
            <a:r>
              <a:rPr lang="en-US" sz="2400"/>
              <a:t>Malicious users with physical access to the DHCP-enabled network can instigate a denial-of-service attack on DHCP servers by requesting many leases from the server, thereby depleting the number of leases that are available to other DHCP clients</a:t>
            </a:r>
            <a:r>
              <a:rPr lang="en-US"/>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Easy to set-up and administer</a:t>
            </a:r>
          </a:p>
        </p:txBody>
      </p:sp>
      <p:sp>
        <p:nvSpPr>
          <p:cNvPr id="84995" name="Rectangle 3"/>
          <p:cNvSpPr>
            <a:spLocks noGrp="1" noChangeArrowheads="1"/>
          </p:cNvSpPr>
          <p:nvPr>
            <p:ph type="body" idx="1"/>
          </p:nvPr>
        </p:nvSpPr>
        <p:spPr/>
        <p:txBody>
          <a:bodyPr/>
          <a:lstStyle/>
          <a:p>
            <a:r>
              <a:rPr lang="en-US" sz="2800"/>
              <a:t>DHCP servers are easy to administer and can be set-up in just a few minutes </a:t>
            </a:r>
          </a:p>
          <a:p>
            <a:pPr>
              <a:buFont typeface="Wingdings" pitchFamily="2" charset="2"/>
              <a:buNone/>
            </a:pPr>
            <a:endParaRPr lang="en-US" sz="2800"/>
          </a:p>
          <a:p>
            <a:r>
              <a:rPr lang="en-US" sz="2800"/>
              <a:t>Client addresses are assigned automatically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Limitations </a:t>
            </a:r>
          </a:p>
        </p:txBody>
      </p:sp>
      <p:sp>
        <p:nvSpPr>
          <p:cNvPr id="86019" name="Rectangle 3"/>
          <p:cNvSpPr>
            <a:spLocks noGrp="1" noChangeArrowheads="1"/>
          </p:cNvSpPr>
          <p:nvPr>
            <p:ph type="body" idx="1"/>
          </p:nvPr>
        </p:nvSpPr>
        <p:spPr/>
        <p:txBody>
          <a:bodyPr/>
          <a:lstStyle/>
          <a:p>
            <a:r>
              <a:rPr lang="en-US"/>
              <a:t>Some machines on your network need to be at fixed addresses, for example servers and routers</a:t>
            </a:r>
          </a:p>
          <a:p>
            <a:r>
              <a:rPr lang="en-US"/>
              <a:t>You need to be able to assign a machine to run the DHCP server continually as it must be available at all times when clients need IP access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Conclusion</a:t>
            </a:r>
          </a:p>
        </p:txBody>
      </p:sp>
      <p:sp>
        <p:nvSpPr>
          <p:cNvPr id="88067" name="Rectangle 3"/>
          <p:cNvSpPr>
            <a:spLocks noGrp="1" noChangeArrowheads="1"/>
          </p:cNvSpPr>
          <p:nvPr>
            <p:ph type="body" idx="1"/>
          </p:nvPr>
        </p:nvSpPr>
        <p:spPr>
          <a:xfrm>
            <a:off x="457200" y="1828800"/>
            <a:ext cx="8229600" cy="4114800"/>
          </a:xfrm>
        </p:spPr>
        <p:txBody>
          <a:bodyPr/>
          <a:lstStyle/>
          <a:p>
            <a:pPr>
              <a:lnSpc>
                <a:spcPct val="80000"/>
              </a:lnSpc>
            </a:pPr>
            <a:r>
              <a:rPr lang="en-US" sz="2400"/>
              <a:t>Assigning client addresses automatically is by far the easiest option of the two:</a:t>
            </a:r>
          </a:p>
          <a:p>
            <a:pPr lvl="1">
              <a:lnSpc>
                <a:spcPct val="80000"/>
              </a:lnSpc>
              <a:buClr>
                <a:srgbClr val="66FFFF"/>
              </a:buClr>
              <a:buFont typeface="Wingdings" pitchFamily="2" charset="2"/>
              <a:buChar char="ü"/>
            </a:pPr>
            <a:r>
              <a:rPr lang="en-US" sz="2000"/>
              <a:t>Set-up automatically by DHCP server</a:t>
            </a:r>
          </a:p>
          <a:p>
            <a:pPr lvl="1">
              <a:lnSpc>
                <a:spcPct val="80000"/>
              </a:lnSpc>
              <a:buClr>
                <a:srgbClr val="66FFFF"/>
              </a:buClr>
              <a:buFont typeface="Wingdings" pitchFamily="2" charset="2"/>
              <a:buChar char="ü"/>
            </a:pPr>
            <a:r>
              <a:rPr lang="en-US" sz="2000"/>
              <a:t>Set-up manually</a:t>
            </a:r>
          </a:p>
          <a:p>
            <a:pPr lvl="1">
              <a:lnSpc>
                <a:spcPct val="80000"/>
              </a:lnSpc>
              <a:buClr>
                <a:srgbClr val="66FFFF"/>
              </a:buClr>
              <a:buFont typeface="Wingdings" pitchFamily="2" charset="2"/>
              <a:buNone/>
            </a:pPr>
            <a:endParaRPr lang="en-US" sz="2400"/>
          </a:p>
          <a:p>
            <a:pPr>
              <a:lnSpc>
                <a:spcPct val="80000"/>
              </a:lnSpc>
            </a:pPr>
            <a:r>
              <a:rPr lang="en-US" sz="2400"/>
              <a:t>To set-up clients automatically all you need to do is  set your TCP/IP control panels to receive automatically </a:t>
            </a:r>
          </a:p>
          <a:p>
            <a:pPr>
              <a:lnSpc>
                <a:spcPct val="80000"/>
              </a:lnSpc>
              <a:buFont typeface="Wingdings" pitchFamily="2" charset="2"/>
              <a:buNone/>
            </a:pPr>
            <a:endParaRPr lang="en-US" sz="2400"/>
          </a:p>
          <a:p>
            <a:pPr>
              <a:lnSpc>
                <a:spcPct val="80000"/>
              </a:lnSpc>
            </a:pPr>
            <a:r>
              <a:rPr lang="en-US" sz="2400"/>
              <a:t>If you intend to set up your client computers manually, make sure that the assigned IP address is in the same range of your default router address and that it is unique to your private network</a:t>
            </a:r>
            <a:r>
              <a:rPr lang="en-US" sz="2000"/>
              <a:t> </a:t>
            </a:r>
          </a:p>
          <a:p>
            <a:pPr lvl="1">
              <a:lnSpc>
                <a:spcPct val="80000"/>
              </a:lnSpc>
              <a:buClr>
                <a:srgbClr val="66FFFF"/>
              </a:buClr>
              <a:buFont typeface="Wingdings" pitchFamily="2" charset="2"/>
              <a:buChar char="ü"/>
            </a:pPr>
            <a:endParaRPr 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17500" y="52388"/>
            <a:ext cx="8637588" cy="1431925"/>
          </a:xfrm>
        </p:spPr>
        <p:txBody>
          <a:bodyPr>
            <a:normAutofit fontScale="90000"/>
          </a:bodyPr>
          <a:lstStyle/>
          <a:p>
            <a:r>
              <a:rPr lang="en-US"/>
              <a:t>Unacknowledged Connectionless service</a:t>
            </a:r>
          </a:p>
        </p:txBody>
      </p:sp>
      <p:sp>
        <p:nvSpPr>
          <p:cNvPr id="4099" name="Rectangle 3"/>
          <p:cNvSpPr>
            <a:spLocks noGrp="1" noChangeArrowheads="1"/>
          </p:cNvSpPr>
          <p:nvPr>
            <p:ph type="body" idx="1"/>
          </p:nvPr>
        </p:nvSpPr>
        <p:spPr/>
        <p:txBody>
          <a:bodyPr/>
          <a:lstStyle/>
          <a:p>
            <a:r>
              <a:rPr lang="en-US" dirty="0" smtClean="0"/>
              <a:t>Losses </a:t>
            </a:r>
            <a:r>
              <a:rPr lang="en-US" dirty="0"/>
              <a:t>are taken care of at higher layers</a:t>
            </a:r>
          </a:p>
          <a:p>
            <a:r>
              <a:rPr lang="en-US" dirty="0"/>
              <a:t>Used on reliable medium like coax cables or optical fiber, where the error rate is low.</a:t>
            </a:r>
          </a:p>
          <a:p>
            <a:r>
              <a:rPr lang="en-US" dirty="0"/>
              <a:t>Appropriate for voice, where delay is worse than bad data.</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4EEFF1D-1AC3-4751-B411-8FBBE88E088C}" type="slidenum">
              <a:rPr lang="en-US"/>
              <a:pPr/>
              <a:t>80</a:t>
            </a:fld>
            <a:endParaRPr lang="en-US"/>
          </a:p>
        </p:txBody>
      </p:sp>
      <p:sp>
        <p:nvSpPr>
          <p:cNvPr id="1096706" name="Rectangle 2"/>
          <p:cNvSpPr>
            <a:spLocks noGrp="1" noChangeArrowheads="1"/>
          </p:cNvSpPr>
          <p:nvPr>
            <p:ph type="title"/>
          </p:nvPr>
        </p:nvSpPr>
        <p:spPr/>
        <p:txBody>
          <a:bodyPr/>
          <a:lstStyle/>
          <a:p>
            <a:r>
              <a:rPr lang="en-US" dirty="0"/>
              <a:t>So, Now the Host Knows Things</a:t>
            </a:r>
          </a:p>
        </p:txBody>
      </p:sp>
      <p:sp>
        <p:nvSpPr>
          <p:cNvPr id="1096707" name="Rectangle 3"/>
          <p:cNvSpPr>
            <a:spLocks noGrp="1" noChangeArrowheads="1"/>
          </p:cNvSpPr>
          <p:nvPr>
            <p:ph type="body" idx="1"/>
          </p:nvPr>
        </p:nvSpPr>
        <p:spPr/>
        <p:txBody>
          <a:bodyPr>
            <a:normAutofit lnSpcReduction="10000"/>
          </a:bodyPr>
          <a:lstStyle/>
          <a:p>
            <a:r>
              <a:rPr lang="en-US"/>
              <a:t>IP address</a:t>
            </a:r>
          </a:p>
          <a:p>
            <a:r>
              <a:rPr lang="en-US"/>
              <a:t>Mask</a:t>
            </a:r>
          </a:p>
          <a:p>
            <a:r>
              <a:rPr lang="en-US"/>
              <a:t>Gateway router</a:t>
            </a:r>
          </a:p>
          <a:p>
            <a:r>
              <a:rPr lang="en-US"/>
              <a:t>DNS server</a:t>
            </a:r>
          </a:p>
          <a:p>
            <a:r>
              <a:rPr lang="en-US"/>
              <a:t>…</a:t>
            </a:r>
          </a:p>
          <a:p>
            <a:endParaRPr lang="en-US"/>
          </a:p>
          <a:p>
            <a:r>
              <a:rPr lang="en-US"/>
              <a:t>And can send packets to other IP addresses</a:t>
            </a:r>
          </a:p>
          <a:p>
            <a:pPr lvl="1"/>
            <a:r>
              <a:rPr lang="en-US"/>
              <a:t>But, how to learn the MAC address of the destination?</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4EEFF1D-1AC3-4751-B411-8FBBE88E088C}" type="slidenum">
              <a:rPr lang="en-US"/>
              <a:pPr/>
              <a:t>81</a:t>
            </a:fld>
            <a:endParaRPr lang="en-US"/>
          </a:p>
        </p:txBody>
      </p:sp>
      <p:sp>
        <p:nvSpPr>
          <p:cNvPr id="1096706" name="Rectangle 2"/>
          <p:cNvSpPr>
            <a:spLocks noGrp="1" noChangeArrowheads="1"/>
          </p:cNvSpPr>
          <p:nvPr>
            <p:ph type="title"/>
          </p:nvPr>
        </p:nvSpPr>
        <p:spPr/>
        <p:txBody>
          <a:bodyPr/>
          <a:lstStyle/>
          <a:p>
            <a:r>
              <a:rPr lang="en-US" dirty="0"/>
              <a:t>So, Now the Host Knows Things</a:t>
            </a:r>
          </a:p>
        </p:txBody>
      </p:sp>
      <p:sp>
        <p:nvSpPr>
          <p:cNvPr id="1096707" name="Rectangle 3"/>
          <p:cNvSpPr>
            <a:spLocks noGrp="1" noChangeArrowheads="1"/>
          </p:cNvSpPr>
          <p:nvPr>
            <p:ph type="body" idx="1"/>
          </p:nvPr>
        </p:nvSpPr>
        <p:spPr/>
        <p:txBody>
          <a:bodyPr>
            <a:normAutofit lnSpcReduction="10000"/>
          </a:bodyPr>
          <a:lstStyle/>
          <a:p>
            <a:r>
              <a:rPr lang="en-US"/>
              <a:t>IP address</a:t>
            </a:r>
          </a:p>
          <a:p>
            <a:r>
              <a:rPr lang="en-US"/>
              <a:t>Mask</a:t>
            </a:r>
          </a:p>
          <a:p>
            <a:r>
              <a:rPr lang="en-US"/>
              <a:t>Gateway router</a:t>
            </a:r>
          </a:p>
          <a:p>
            <a:r>
              <a:rPr lang="en-US"/>
              <a:t>DNS server</a:t>
            </a:r>
          </a:p>
          <a:p>
            <a:r>
              <a:rPr lang="en-US"/>
              <a:t>…</a:t>
            </a:r>
          </a:p>
          <a:p>
            <a:endParaRPr lang="en-US"/>
          </a:p>
          <a:p>
            <a:r>
              <a:rPr lang="en-US"/>
              <a:t>And can send packets to other IP addresses</a:t>
            </a:r>
          </a:p>
          <a:p>
            <a:pPr lvl="1"/>
            <a:r>
              <a:rPr lang="en-US"/>
              <a:t>But, how to learn the MAC address of the destination?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D891060-ADEF-427E-91C6-C0534C9BED62}" type="slidenum">
              <a:rPr lang="en-US"/>
              <a:pPr/>
              <a:t>82</a:t>
            </a:fld>
            <a:endParaRPr lang="en-US"/>
          </a:p>
        </p:txBody>
      </p:sp>
      <p:sp>
        <p:nvSpPr>
          <p:cNvPr id="10244" name="Rectangle 4"/>
          <p:cNvSpPr>
            <a:spLocks noGrp="1" noChangeArrowheads="1"/>
          </p:cNvSpPr>
          <p:nvPr>
            <p:ph type="title"/>
          </p:nvPr>
        </p:nvSpPr>
        <p:spPr/>
        <p:txBody>
          <a:bodyPr/>
          <a:lstStyle/>
          <a:p>
            <a:r>
              <a:rPr lang="en-US"/>
              <a:t>Address Resolution</a:t>
            </a:r>
          </a:p>
        </p:txBody>
      </p:sp>
      <p:sp>
        <p:nvSpPr>
          <p:cNvPr id="10245" name="Rectangle 5"/>
          <p:cNvSpPr>
            <a:spLocks noGrp="1" noChangeArrowheads="1"/>
          </p:cNvSpPr>
          <p:nvPr>
            <p:ph type="body" idx="1"/>
          </p:nvPr>
        </p:nvSpPr>
        <p:spPr>
          <a:xfrm>
            <a:off x="457200" y="1600200"/>
            <a:ext cx="8229600" cy="4900634"/>
          </a:xfrm>
        </p:spPr>
        <p:txBody>
          <a:bodyPr>
            <a:normAutofit fontScale="85000" lnSpcReduction="20000"/>
          </a:bodyPr>
          <a:lstStyle/>
          <a:p>
            <a:r>
              <a:rPr lang="en-US" dirty="0" smtClean="0"/>
              <a:t>Communication On an internetwork is done by sending data at layer three using a N/W layer address.</a:t>
            </a:r>
          </a:p>
          <a:p>
            <a:endParaRPr lang="en-US" dirty="0" smtClean="0"/>
          </a:p>
          <a:p>
            <a:r>
              <a:rPr lang="en-US" dirty="0" smtClean="0"/>
              <a:t>The actual transmission of data occurs at layer two using a DLL address.</a:t>
            </a:r>
          </a:p>
          <a:p>
            <a:endParaRPr lang="en-US" dirty="0" smtClean="0"/>
          </a:p>
          <a:p>
            <a:r>
              <a:rPr lang="en-US" dirty="0" smtClean="0"/>
              <a:t>It is necessary to define some way of being able to link these two addresses.</a:t>
            </a:r>
          </a:p>
          <a:p>
            <a:endParaRPr lang="en-US" dirty="0" smtClean="0"/>
          </a:p>
          <a:p>
            <a:r>
              <a:rPr lang="en-US" dirty="0" smtClean="0"/>
              <a:t>This is done by taking a network layer address and determining what DLL address goes with it, this process is called </a:t>
            </a:r>
            <a:r>
              <a:rPr lang="en-US" u="sng" dirty="0" smtClean="0"/>
              <a:t>address resolution.</a:t>
            </a:r>
          </a:p>
          <a:p>
            <a:endParaRPr lang="en-US" dirty="0" smtClean="0"/>
          </a:p>
          <a:p>
            <a:endParaRPr lang="en-US" u="sng" dirty="0" smtClean="0"/>
          </a:p>
          <a:p>
            <a:endParaRPr 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17500" y="52388"/>
            <a:ext cx="8637588" cy="1431925"/>
          </a:xfrm>
        </p:spPr>
        <p:txBody>
          <a:bodyPr>
            <a:normAutofit fontScale="90000"/>
          </a:bodyPr>
          <a:lstStyle/>
          <a:p>
            <a:r>
              <a:rPr lang="en-US" dirty="0" smtClean="0"/>
              <a:t>Why Addressing Is Done At Two Different Layers?</a:t>
            </a:r>
            <a:endParaRPr lang="en-US" dirty="0"/>
          </a:p>
        </p:txBody>
      </p:sp>
      <p:sp>
        <p:nvSpPr>
          <p:cNvPr id="67587" name="Rectangle 3"/>
          <p:cNvSpPr>
            <a:spLocks noGrp="1" noChangeArrowheads="1"/>
          </p:cNvSpPr>
          <p:nvPr>
            <p:ph type="body" idx="1"/>
          </p:nvPr>
        </p:nvSpPr>
        <p:spPr>
          <a:xfrm>
            <a:off x="328613" y="1604986"/>
            <a:ext cx="8208962" cy="5181600"/>
          </a:xfrm>
        </p:spPr>
        <p:txBody>
          <a:bodyPr/>
          <a:lstStyle/>
          <a:p>
            <a:r>
              <a:rPr lang="en-US" dirty="0"/>
              <a:t>As they are very different types of addresses those are used for diff. Purposes.</a:t>
            </a:r>
          </a:p>
          <a:p>
            <a:r>
              <a:rPr lang="en-US" dirty="0"/>
              <a:t>Layer two addresses(IEEE 802 MAC addresses)are used for local transmission b/w h/w devices that can communicate directly.</a:t>
            </a:r>
          </a:p>
          <a:p>
            <a:r>
              <a:rPr lang="en-US" dirty="0"/>
              <a:t>In contrast layer </a:t>
            </a:r>
            <a:r>
              <a:rPr lang="en-US" dirty="0" smtClean="0"/>
              <a:t>three </a:t>
            </a:r>
            <a:r>
              <a:rPr lang="en-US" dirty="0"/>
              <a:t>addresses(IP addresses) are used in internetworking.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304800"/>
            <a:ext cx="8637588" cy="762000"/>
          </a:xfrm>
        </p:spPr>
        <p:txBody>
          <a:bodyPr/>
          <a:lstStyle/>
          <a:p>
            <a:pPr algn="ctr"/>
            <a:r>
              <a:rPr lang="en-US" dirty="0" smtClean="0"/>
              <a:t>Why AR Is Necessary?</a:t>
            </a:r>
            <a:endParaRPr lang="en-US" dirty="0"/>
          </a:p>
        </p:txBody>
      </p:sp>
      <p:sp>
        <p:nvSpPr>
          <p:cNvPr id="68611" name="Rectangle 3"/>
          <p:cNvSpPr>
            <a:spLocks noGrp="1" noChangeArrowheads="1"/>
          </p:cNvSpPr>
          <p:nvPr>
            <p:ph type="body" idx="1"/>
          </p:nvPr>
        </p:nvSpPr>
        <p:spPr>
          <a:xfrm>
            <a:off x="328613" y="1219200"/>
            <a:ext cx="8208962" cy="4837113"/>
          </a:xfrm>
        </p:spPr>
        <p:txBody>
          <a:bodyPr>
            <a:normAutofit lnSpcReduction="10000"/>
          </a:bodyPr>
          <a:lstStyle/>
          <a:p>
            <a:pPr>
              <a:lnSpc>
                <a:spcPct val="90000"/>
              </a:lnSpc>
            </a:pPr>
            <a:endParaRPr lang="en-US" sz="2800"/>
          </a:p>
          <a:p>
            <a:pPr>
              <a:lnSpc>
                <a:spcPct val="90000"/>
              </a:lnSpc>
            </a:pPr>
            <a:r>
              <a:rPr lang="en-US"/>
              <a:t>If a client on the local n/w is accessing a server somewhere on the internet.</a:t>
            </a:r>
          </a:p>
          <a:p>
            <a:pPr>
              <a:lnSpc>
                <a:spcPct val="90000"/>
              </a:lnSpc>
            </a:pPr>
            <a:endParaRPr lang="en-US"/>
          </a:p>
          <a:p>
            <a:pPr>
              <a:lnSpc>
                <a:spcPct val="90000"/>
              </a:lnSpc>
            </a:pPr>
            <a:r>
              <a:rPr lang="en-US"/>
              <a:t> Logically  this connection can be made directly b/w the client and server.</a:t>
            </a:r>
          </a:p>
          <a:p>
            <a:pPr>
              <a:lnSpc>
                <a:spcPct val="90000"/>
              </a:lnSpc>
            </a:pPr>
            <a:endParaRPr lang="en-US"/>
          </a:p>
          <a:p>
            <a:pPr>
              <a:lnSpc>
                <a:spcPct val="90000"/>
              </a:lnSpc>
            </a:pPr>
            <a:r>
              <a:rPr lang="en-US"/>
              <a:t>But in reality is a sequence of physical links at layer two.</a:t>
            </a:r>
          </a:p>
          <a:p>
            <a:pPr>
              <a:lnSpc>
                <a:spcPct val="90000"/>
              </a:lnSpc>
              <a:buFont typeface="Wingdings" pitchFamily="2" charset="2"/>
              <a:buNone/>
            </a:pPr>
            <a:r>
              <a:rPr lang="en-US"/>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dirty="0"/>
              <a:t>Why AR is necessary?(Contd.)</a:t>
            </a:r>
          </a:p>
        </p:txBody>
      </p:sp>
      <p:sp>
        <p:nvSpPr>
          <p:cNvPr id="69635" name="Rectangle 1027"/>
          <p:cNvSpPr>
            <a:spLocks noGrp="1" noChangeArrowheads="1"/>
          </p:cNvSpPr>
          <p:nvPr>
            <p:ph type="body" idx="1"/>
          </p:nvPr>
        </p:nvSpPr>
        <p:spPr>
          <a:xfrm>
            <a:off x="328613" y="1941513"/>
            <a:ext cx="8208962" cy="4611687"/>
          </a:xfrm>
        </p:spPr>
        <p:txBody>
          <a:bodyPr/>
          <a:lstStyle/>
          <a:p>
            <a:r>
              <a:rPr lang="en-US" dirty="0"/>
              <a:t>At each step the decision of where to send the data is made based on a layer three address.</a:t>
            </a:r>
          </a:p>
          <a:p>
            <a:endParaRPr lang="en-US" dirty="0"/>
          </a:p>
          <a:p>
            <a:r>
              <a:rPr lang="en-US" dirty="0"/>
              <a:t>But the actual transmission must be performed using layer two address.</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E87F295E-E757-4C11-A340-62449BC254DF}" type="slidenum">
              <a:rPr lang="en-US"/>
              <a:pPr/>
              <a:t>86</a:t>
            </a:fld>
            <a:endParaRPr lang="en-US"/>
          </a:p>
        </p:txBody>
      </p:sp>
      <p:sp>
        <p:nvSpPr>
          <p:cNvPr id="1081346" name="Rectangle 2"/>
          <p:cNvSpPr>
            <a:spLocks noGrp="1" noChangeArrowheads="1"/>
          </p:cNvSpPr>
          <p:nvPr>
            <p:ph type="title"/>
          </p:nvPr>
        </p:nvSpPr>
        <p:spPr/>
        <p:txBody>
          <a:bodyPr/>
          <a:lstStyle/>
          <a:p>
            <a:r>
              <a:rPr lang="en-US" sz="3200"/>
              <a:t>Sending Packets Over a Link</a:t>
            </a:r>
            <a:endParaRPr lang="en-US"/>
          </a:p>
        </p:txBody>
      </p:sp>
      <p:sp>
        <p:nvSpPr>
          <p:cNvPr id="1081398" name="Rectangle 54"/>
          <p:cNvSpPr>
            <a:spLocks noGrp="1" noChangeArrowheads="1"/>
          </p:cNvSpPr>
          <p:nvPr>
            <p:ph type="body" idx="1"/>
          </p:nvPr>
        </p:nvSpPr>
        <p:spPr>
          <a:xfrm>
            <a:off x="423863" y="5003800"/>
            <a:ext cx="8458200" cy="1458913"/>
          </a:xfrm>
        </p:spPr>
        <p:txBody>
          <a:bodyPr>
            <a:normAutofit fontScale="92500" lnSpcReduction="10000"/>
          </a:bodyPr>
          <a:lstStyle/>
          <a:p>
            <a:r>
              <a:rPr lang="en-US"/>
              <a:t>Adaptors only understand MAC addresses</a:t>
            </a:r>
          </a:p>
          <a:p>
            <a:pPr lvl="1"/>
            <a:r>
              <a:rPr lang="en-US"/>
              <a:t>Translate the destination IP address to MAC address</a:t>
            </a:r>
          </a:p>
          <a:p>
            <a:pPr lvl="1"/>
            <a:r>
              <a:rPr lang="en-US"/>
              <a:t>Encapsulate the IP packet inside a link-level frame</a:t>
            </a:r>
          </a:p>
        </p:txBody>
      </p:sp>
      <p:sp>
        <p:nvSpPr>
          <p:cNvPr id="1081382" name="Line 38"/>
          <p:cNvSpPr>
            <a:spLocks noChangeShapeType="1"/>
          </p:cNvSpPr>
          <p:nvPr/>
        </p:nvSpPr>
        <p:spPr bwMode="auto">
          <a:xfrm>
            <a:off x="4683125" y="2733675"/>
            <a:ext cx="2590800" cy="0"/>
          </a:xfrm>
          <a:prstGeom prst="line">
            <a:avLst/>
          </a:prstGeom>
          <a:noFill/>
          <a:ln w="76200" cmpd="tri">
            <a:solidFill>
              <a:schemeClr val="tx1"/>
            </a:solidFill>
            <a:round/>
            <a:headEnd/>
            <a:tailEnd/>
          </a:ln>
          <a:effectLst/>
        </p:spPr>
        <p:txBody>
          <a:bodyPr wrap="none" anchor="ctr"/>
          <a:lstStyle/>
          <a:p>
            <a:endParaRPr lang="en-US"/>
          </a:p>
        </p:txBody>
      </p:sp>
      <p:sp>
        <p:nvSpPr>
          <p:cNvPr id="1081383" name="Line 39"/>
          <p:cNvSpPr>
            <a:spLocks noChangeShapeType="1"/>
          </p:cNvSpPr>
          <p:nvPr/>
        </p:nvSpPr>
        <p:spPr bwMode="auto">
          <a:xfrm>
            <a:off x="4987925" y="2428875"/>
            <a:ext cx="0" cy="304800"/>
          </a:xfrm>
          <a:prstGeom prst="line">
            <a:avLst/>
          </a:prstGeom>
          <a:noFill/>
          <a:ln w="12700">
            <a:solidFill>
              <a:schemeClr val="tx1"/>
            </a:solidFill>
            <a:round/>
            <a:headEnd/>
            <a:tailEnd/>
          </a:ln>
          <a:effectLst/>
        </p:spPr>
        <p:txBody>
          <a:bodyPr wrap="none" anchor="ctr"/>
          <a:lstStyle/>
          <a:p>
            <a:endParaRPr lang="en-US"/>
          </a:p>
        </p:txBody>
      </p:sp>
      <p:sp>
        <p:nvSpPr>
          <p:cNvPr id="1081384" name="Line 40"/>
          <p:cNvSpPr>
            <a:spLocks noChangeShapeType="1"/>
          </p:cNvSpPr>
          <p:nvPr/>
        </p:nvSpPr>
        <p:spPr bwMode="auto">
          <a:xfrm>
            <a:off x="5902325" y="2428875"/>
            <a:ext cx="0" cy="304800"/>
          </a:xfrm>
          <a:prstGeom prst="line">
            <a:avLst/>
          </a:prstGeom>
          <a:noFill/>
          <a:ln w="12700">
            <a:solidFill>
              <a:schemeClr val="tx1"/>
            </a:solidFill>
            <a:round/>
            <a:headEnd/>
            <a:tailEnd/>
          </a:ln>
          <a:effectLst/>
        </p:spPr>
        <p:txBody>
          <a:bodyPr wrap="none" anchor="ctr"/>
          <a:lstStyle/>
          <a:p>
            <a:endParaRPr lang="en-US"/>
          </a:p>
        </p:txBody>
      </p:sp>
      <p:sp>
        <p:nvSpPr>
          <p:cNvPr id="1081385" name="Line 41"/>
          <p:cNvSpPr>
            <a:spLocks noChangeShapeType="1"/>
          </p:cNvSpPr>
          <p:nvPr/>
        </p:nvSpPr>
        <p:spPr bwMode="auto">
          <a:xfrm>
            <a:off x="6969125" y="2428875"/>
            <a:ext cx="0" cy="304800"/>
          </a:xfrm>
          <a:prstGeom prst="line">
            <a:avLst/>
          </a:prstGeom>
          <a:noFill/>
          <a:ln w="12700">
            <a:solidFill>
              <a:schemeClr val="tx1"/>
            </a:solidFill>
            <a:round/>
            <a:headEnd/>
            <a:tailEnd/>
          </a:ln>
          <a:effectLst/>
        </p:spPr>
        <p:txBody>
          <a:bodyPr wrap="none" anchor="ctr"/>
          <a:lstStyle/>
          <a:p>
            <a:endParaRPr lang="en-US"/>
          </a:p>
        </p:txBody>
      </p:sp>
      <p:sp>
        <p:nvSpPr>
          <p:cNvPr id="1081386" name="Rectangle 42"/>
          <p:cNvSpPr>
            <a:spLocks noChangeArrowheads="1"/>
          </p:cNvSpPr>
          <p:nvPr/>
        </p:nvSpPr>
        <p:spPr bwMode="auto">
          <a:xfrm>
            <a:off x="4686300" y="2144713"/>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81387" name="Rectangle 43"/>
          <p:cNvSpPr>
            <a:spLocks noChangeArrowheads="1"/>
          </p:cNvSpPr>
          <p:nvPr/>
        </p:nvSpPr>
        <p:spPr bwMode="auto">
          <a:xfrm>
            <a:off x="5575300" y="2124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host</a:t>
            </a:r>
          </a:p>
        </p:txBody>
      </p:sp>
      <p:sp>
        <p:nvSpPr>
          <p:cNvPr id="1081388" name="Rectangle 44"/>
          <p:cNvSpPr>
            <a:spLocks noChangeArrowheads="1"/>
          </p:cNvSpPr>
          <p:nvPr/>
        </p:nvSpPr>
        <p:spPr bwMode="auto">
          <a:xfrm>
            <a:off x="6643688" y="2124075"/>
            <a:ext cx="625475" cy="349250"/>
          </a:xfrm>
          <a:prstGeom prst="rect">
            <a:avLst/>
          </a:prstGeom>
          <a:solidFill>
            <a:srgbClr val="CCFFFF"/>
          </a:solidFill>
          <a:ln w="12700">
            <a:solidFill>
              <a:schemeClr val="tx1"/>
            </a:solidFill>
            <a:miter lim="800000"/>
            <a:headEnd/>
            <a:tailEnd/>
          </a:ln>
          <a:effectLst/>
        </p:spPr>
        <p:txBody>
          <a:bodyPr wrap="none" anchor="ctr">
            <a:spAutoFit/>
          </a:bodyPr>
          <a:lstStyle/>
          <a:p>
            <a:pPr eaLnBrk="0" hangingPunct="0"/>
            <a:r>
              <a:rPr lang="en-US" sz="1600">
                <a:latin typeface="Helvetica" pitchFamily="34" charset="0"/>
              </a:rPr>
              <a:t>Web</a:t>
            </a:r>
          </a:p>
        </p:txBody>
      </p:sp>
      <p:sp>
        <p:nvSpPr>
          <p:cNvPr id="1081389" name="Text Box 45"/>
          <p:cNvSpPr txBox="1">
            <a:spLocks noChangeArrowheads="1"/>
          </p:cNvSpPr>
          <p:nvPr/>
        </p:nvSpPr>
        <p:spPr bwMode="auto">
          <a:xfrm>
            <a:off x="6207125" y="2047875"/>
            <a:ext cx="355600" cy="336550"/>
          </a:xfrm>
          <a:prstGeom prst="rect">
            <a:avLst/>
          </a:prstGeom>
          <a:noFill/>
          <a:ln w="12700">
            <a:noFill/>
            <a:miter lim="800000"/>
            <a:headEnd/>
            <a:tailEnd/>
          </a:ln>
          <a:effectLst/>
        </p:spPr>
        <p:txBody>
          <a:bodyPr wrap="none" anchor="ctr">
            <a:spAutoFit/>
          </a:bodyPr>
          <a:lstStyle/>
          <a:p>
            <a:pPr eaLnBrk="0" hangingPunct="0"/>
            <a:r>
              <a:rPr lang="en-US" sz="1600">
                <a:latin typeface="Helvetica" pitchFamily="34" charset="0"/>
              </a:rPr>
              <a:t>...</a:t>
            </a:r>
          </a:p>
        </p:txBody>
      </p:sp>
      <p:sp>
        <p:nvSpPr>
          <p:cNvPr id="1081390" name="Line 46"/>
          <p:cNvSpPr>
            <a:spLocks noChangeShapeType="1"/>
          </p:cNvSpPr>
          <p:nvPr/>
        </p:nvSpPr>
        <p:spPr bwMode="auto">
          <a:xfrm>
            <a:off x="6529388" y="2693988"/>
            <a:ext cx="0" cy="755650"/>
          </a:xfrm>
          <a:prstGeom prst="line">
            <a:avLst/>
          </a:prstGeom>
          <a:noFill/>
          <a:ln w="12700">
            <a:solidFill>
              <a:schemeClr val="tx1"/>
            </a:solidFill>
            <a:round/>
            <a:headEnd/>
            <a:tailEnd/>
          </a:ln>
          <a:effectLst/>
        </p:spPr>
        <p:txBody>
          <a:bodyPr wrap="none" anchor="ctr"/>
          <a:lstStyle/>
          <a:p>
            <a:endParaRPr lang="en-US"/>
          </a:p>
        </p:txBody>
      </p:sp>
      <p:sp>
        <p:nvSpPr>
          <p:cNvPr id="1081393" name="Text Box 49"/>
          <p:cNvSpPr txBox="1">
            <a:spLocks noChangeArrowheads="1"/>
          </p:cNvSpPr>
          <p:nvPr/>
        </p:nvSpPr>
        <p:spPr bwMode="auto">
          <a:xfrm>
            <a:off x="6443663" y="1778000"/>
            <a:ext cx="1412875" cy="366713"/>
          </a:xfrm>
          <a:prstGeom prst="rect">
            <a:avLst/>
          </a:prstGeom>
          <a:noFill/>
          <a:ln w="9525" algn="ctr">
            <a:noFill/>
            <a:miter lim="800000"/>
            <a:headEnd/>
            <a:tailEnd/>
          </a:ln>
          <a:effectLst/>
        </p:spPr>
        <p:txBody>
          <a:bodyPr wrap="none">
            <a:spAutoFit/>
          </a:bodyPr>
          <a:lstStyle/>
          <a:p>
            <a:r>
              <a:rPr lang="en-US" sz="1800"/>
              <a:t>1.2.3.156</a:t>
            </a:r>
          </a:p>
        </p:txBody>
      </p:sp>
      <p:sp>
        <p:nvSpPr>
          <p:cNvPr id="1081396" name="AutoShape 52"/>
          <p:cNvSpPr>
            <a:spLocks noChangeArrowheads="1"/>
          </p:cNvSpPr>
          <p:nvPr/>
        </p:nvSpPr>
        <p:spPr bwMode="auto">
          <a:xfrm>
            <a:off x="6227763" y="3449638"/>
            <a:ext cx="609600" cy="381000"/>
          </a:xfrm>
          <a:prstGeom prst="roundRect">
            <a:avLst>
              <a:gd name="adj" fmla="val 16667"/>
            </a:avLst>
          </a:prstGeom>
          <a:solidFill>
            <a:srgbClr val="FF99CC"/>
          </a:solidFill>
          <a:ln w="12700">
            <a:solidFill>
              <a:schemeClr val="tx1"/>
            </a:solidFill>
            <a:round/>
            <a:headEnd/>
            <a:tailEnd/>
          </a:ln>
          <a:effectLst/>
        </p:spPr>
        <p:txBody>
          <a:bodyPr wrap="none" anchor="ctr"/>
          <a:lstStyle/>
          <a:p>
            <a:pPr eaLnBrk="0" hangingPunct="0"/>
            <a:r>
              <a:rPr lang="en-US" sz="1600">
                <a:latin typeface="Helvetica" pitchFamily="34" charset="0"/>
              </a:rPr>
              <a:t>router</a:t>
            </a:r>
          </a:p>
        </p:txBody>
      </p:sp>
      <p:sp>
        <p:nvSpPr>
          <p:cNvPr id="1081397" name="Text Box 53"/>
          <p:cNvSpPr txBox="1">
            <a:spLocks noChangeArrowheads="1"/>
          </p:cNvSpPr>
          <p:nvPr/>
        </p:nvSpPr>
        <p:spPr bwMode="auto">
          <a:xfrm>
            <a:off x="4071938" y="1778000"/>
            <a:ext cx="1276350" cy="366713"/>
          </a:xfrm>
          <a:prstGeom prst="rect">
            <a:avLst/>
          </a:prstGeom>
          <a:noFill/>
          <a:ln w="9525" algn="ctr">
            <a:noFill/>
            <a:miter lim="800000"/>
            <a:headEnd/>
            <a:tailEnd/>
          </a:ln>
          <a:effectLst/>
        </p:spPr>
        <p:txBody>
          <a:bodyPr wrap="none">
            <a:spAutoFit/>
          </a:bodyPr>
          <a:lstStyle/>
          <a:p>
            <a:r>
              <a:rPr lang="en-US" sz="1800"/>
              <a:t>1.2.3.53</a:t>
            </a:r>
          </a:p>
        </p:txBody>
      </p:sp>
      <p:sp>
        <p:nvSpPr>
          <p:cNvPr id="1081400" name="Text Box 56"/>
          <p:cNvSpPr txBox="1">
            <a:spLocks noChangeArrowheads="1"/>
          </p:cNvSpPr>
          <p:nvPr/>
        </p:nvSpPr>
        <p:spPr bwMode="auto">
          <a:xfrm>
            <a:off x="1230313" y="2852738"/>
            <a:ext cx="1612900" cy="434975"/>
          </a:xfrm>
          <a:prstGeom prst="rect">
            <a:avLst/>
          </a:prstGeom>
          <a:solidFill>
            <a:srgbClr val="99CCFF"/>
          </a:solidFill>
          <a:ln w="38100" algn="ctr">
            <a:solidFill>
              <a:schemeClr val="tx1"/>
            </a:solidFill>
            <a:miter lim="800000"/>
            <a:headEnd/>
            <a:tailEnd/>
          </a:ln>
          <a:effectLst/>
        </p:spPr>
        <p:txBody>
          <a:bodyPr>
            <a:spAutoFit/>
          </a:bodyPr>
          <a:lstStyle/>
          <a:p>
            <a:r>
              <a:rPr lang="en-US"/>
              <a:t>1.2.3.53</a:t>
            </a:r>
          </a:p>
        </p:txBody>
      </p:sp>
      <p:sp>
        <p:nvSpPr>
          <p:cNvPr id="1081401" name="Text Box 57"/>
          <p:cNvSpPr txBox="1">
            <a:spLocks noChangeArrowheads="1"/>
          </p:cNvSpPr>
          <p:nvPr/>
        </p:nvSpPr>
        <p:spPr bwMode="auto">
          <a:xfrm>
            <a:off x="1230313" y="3276600"/>
            <a:ext cx="1612900" cy="434975"/>
          </a:xfrm>
          <a:prstGeom prst="rect">
            <a:avLst/>
          </a:prstGeom>
          <a:solidFill>
            <a:srgbClr val="99CCFF"/>
          </a:solidFill>
          <a:ln w="38100" algn="ctr">
            <a:solidFill>
              <a:schemeClr val="tx1"/>
            </a:solidFill>
            <a:miter lim="800000"/>
            <a:headEnd/>
            <a:tailEnd/>
          </a:ln>
          <a:effectLst/>
        </p:spPr>
        <p:txBody>
          <a:bodyPr>
            <a:spAutoFit/>
          </a:bodyPr>
          <a:lstStyle/>
          <a:p>
            <a:r>
              <a:rPr lang="en-US"/>
              <a:t>1.2.3.156</a:t>
            </a:r>
          </a:p>
        </p:txBody>
      </p:sp>
      <p:sp>
        <p:nvSpPr>
          <p:cNvPr id="1081402" name="Text Box 58"/>
          <p:cNvSpPr txBox="1">
            <a:spLocks noChangeArrowheads="1"/>
          </p:cNvSpPr>
          <p:nvPr/>
        </p:nvSpPr>
        <p:spPr bwMode="auto">
          <a:xfrm>
            <a:off x="1230313" y="3686175"/>
            <a:ext cx="1612900" cy="434975"/>
          </a:xfrm>
          <a:prstGeom prst="rect">
            <a:avLst/>
          </a:prstGeom>
          <a:solidFill>
            <a:srgbClr val="99CCFF"/>
          </a:solidFill>
          <a:ln w="38100" algn="ctr">
            <a:solidFill>
              <a:schemeClr val="tx1"/>
            </a:solidFill>
            <a:miter lim="800000"/>
            <a:headEnd/>
            <a:tailEnd/>
          </a:ln>
          <a:effectLst/>
        </p:spPr>
        <p:txBody>
          <a:bodyPr>
            <a:spAutoFit/>
          </a:bodyPr>
          <a:lstStyle/>
          <a:p>
            <a:endParaRPr lang="en-US"/>
          </a:p>
        </p:txBody>
      </p:sp>
      <p:sp>
        <p:nvSpPr>
          <p:cNvPr id="1081404" name="Text Box 60"/>
          <p:cNvSpPr txBox="1">
            <a:spLocks noChangeArrowheads="1"/>
          </p:cNvSpPr>
          <p:nvPr/>
        </p:nvSpPr>
        <p:spPr bwMode="auto">
          <a:xfrm>
            <a:off x="1382713" y="2354263"/>
            <a:ext cx="1298575" cy="396875"/>
          </a:xfrm>
          <a:prstGeom prst="rect">
            <a:avLst/>
          </a:prstGeom>
          <a:noFill/>
          <a:ln w="38100" algn="ctr">
            <a:noFill/>
            <a:miter lim="800000"/>
            <a:headEnd/>
            <a:tailEnd/>
          </a:ln>
          <a:effectLst/>
        </p:spPr>
        <p:txBody>
          <a:bodyPr wrap="none">
            <a:spAutoFit/>
          </a:bodyPr>
          <a:lstStyle/>
          <a:p>
            <a:r>
              <a:rPr lang="en-US">
                <a:latin typeface="Helvetica" pitchFamily="34" charset="0"/>
              </a:rPr>
              <a:t>IP packet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ARP: Address Resolution Protocol</a:t>
            </a:r>
            <a:endParaRPr lang="en-US" dirty="0"/>
          </a:p>
        </p:txBody>
      </p:sp>
      <p:sp>
        <p:nvSpPr>
          <p:cNvPr id="82951" name="Rectangle 7"/>
          <p:cNvSpPr>
            <a:spLocks noGrp="1" noChangeArrowheads="1"/>
          </p:cNvSpPr>
          <p:nvPr>
            <p:ph type="body" idx="1"/>
          </p:nvPr>
        </p:nvSpPr>
        <p:spPr/>
        <p:txBody>
          <a:bodyPr/>
          <a:lstStyle/>
          <a:p>
            <a:r>
              <a:rPr lang="en-US" dirty="0"/>
              <a:t>ARP  is a relatively simple request/reply </a:t>
            </a:r>
            <a:r>
              <a:rPr lang="en-US" dirty="0" smtClean="0"/>
              <a:t>protocol. </a:t>
            </a:r>
          </a:p>
          <a:p>
            <a:r>
              <a:rPr lang="en-US" dirty="0" smtClean="0"/>
              <a:t>The </a:t>
            </a:r>
            <a:r>
              <a:rPr lang="en-US" dirty="0"/>
              <a:t>source device broadcasts an ARP request looking for a particular device based on it IP address</a:t>
            </a:r>
            <a:r>
              <a:rPr lang="en-US" dirty="0" smtClean="0"/>
              <a:t>.</a:t>
            </a:r>
          </a:p>
          <a:p>
            <a:r>
              <a:rPr lang="en-US" dirty="0" smtClean="0"/>
              <a:t>The  </a:t>
            </a:r>
            <a:r>
              <a:rPr lang="en-US" dirty="0"/>
              <a:t>device responds with its h/w address in an ARP reply message.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3BDFBA29-0445-4A7F-B3F1-44C05EEA60A3}" type="slidenum">
              <a:rPr lang="en-US"/>
              <a:pPr/>
              <a:t>88</a:t>
            </a:fld>
            <a:endParaRPr lang="en-US"/>
          </a:p>
        </p:txBody>
      </p:sp>
      <p:sp>
        <p:nvSpPr>
          <p:cNvPr id="134146" name="Rectangle 2"/>
          <p:cNvSpPr>
            <a:spLocks noGrp="1" noChangeArrowheads="1"/>
          </p:cNvSpPr>
          <p:nvPr>
            <p:ph type="title"/>
          </p:nvPr>
        </p:nvSpPr>
        <p:spPr/>
        <p:txBody>
          <a:bodyPr/>
          <a:lstStyle/>
          <a:p>
            <a:r>
              <a:rPr lang="en-US" dirty="0" smtClean="0"/>
              <a:t>ARP: Address Resolution Protocol</a:t>
            </a:r>
            <a:endParaRPr lang="en-US" dirty="0"/>
          </a:p>
        </p:txBody>
      </p:sp>
      <p:sp>
        <p:nvSpPr>
          <p:cNvPr id="134147" name="Rectangle 3"/>
          <p:cNvSpPr>
            <a:spLocks noGrp="1" noChangeArrowheads="1"/>
          </p:cNvSpPr>
          <p:nvPr>
            <p:ph type="body" idx="1"/>
          </p:nvPr>
        </p:nvSpPr>
        <p:spPr>
          <a:xfrm>
            <a:off x="457200" y="1600200"/>
            <a:ext cx="8229600" cy="4900634"/>
          </a:xfrm>
        </p:spPr>
        <p:txBody>
          <a:bodyPr>
            <a:normAutofit/>
          </a:bodyPr>
          <a:lstStyle/>
          <a:p>
            <a:r>
              <a:rPr lang="en-US" sz="2800" dirty="0"/>
              <a:t>Note: </a:t>
            </a:r>
          </a:p>
          <a:p>
            <a:pPr lvl="1"/>
            <a:r>
              <a:rPr lang="en-US" sz="2400" dirty="0"/>
              <a:t>The Internet is based on IP addresses </a:t>
            </a:r>
          </a:p>
          <a:p>
            <a:pPr lvl="1"/>
            <a:r>
              <a:rPr lang="en-US" sz="2400" dirty="0"/>
              <a:t>Data link protocols (Ethernet, FDDI, ATM) may have different (MAC) addresses</a:t>
            </a:r>
          </a:p>
          <a:p>
            <a:r>
              <a:rPr lang="en-US" sz="2800" dirty="0"/>
              <a:t>The ARP and RARP protocols perform the </a:t>
            </a:r>
            <a:r>
              <a:rPr lang="en-US" sz="2800" dirty="0">
                <a:solidFill>
                  <a:srgbClr val="0000FF"/>
                </a:solidFill>
              </a:rPr>
              <a:t>translation between IP addresses and MAC layer </a:t>
            </a:r>
            <a:r>
              <a:rPr lang="en-US" sz="2800" dirty="0" smtClean="0">
                <a:solidFill>
                  <a:srgbClr val="0000FF"/>
                </a:solidFill>
              </a:rPr>
              <a:t>addresses</a:t>
            </a:r>
          </a:p>
        </p:txBody>
      </p:sp>
      <p:sp>
        <p:nvSpPr>
          <p:cNvPr id="134148" name="Rectangle 4"/>
          <p:cNvSpPr>
            <a:spLocks noChangeArrowheads="1"/>
          </p:cNvSpPr>
          <p:nvPr/>
        </p:nvSpPr>
        <p:spPr bwMode="auto">
          <a:xfrm>
            <a:off x="914400" y="4953000"/>
            <a:ext cx="1676400" cy="762000"/>
          </a:xfrm>
          <a:prstGeom prst="rect">
            <a:avLst/>
          </a:prstGeom>
          <a:noFill/>
          <a:ln w="9525">
            <a:noFill/>
            <a:miter lim="800000"/>
            <a:headEnd/>
            <a:tailEnd/>
          </a:ln>
          <a:effectLst/>
        </p:spPr>
        <p:txBody>
          <a:bodyPr wrap="none" lIns="91433" tIns="45717" rIns="91433" bIns="45717" anchor="ctr"/>
          <a:lstStyle/>
          <a:p>
            <a:endParaRPr lang="en-US"/>
          </a:p>
        </p:txBody>
      </p:sp>
      <p:sp>
        <p:nvSpPr>
          <p:cNvPr id="134149" name="Rectangle 5"/>
          <p:cNvSpPr>
            <a:spLocks noChangeArrowheads="1"/>
          </p:cNvSpPr>
          <p:nvPr/>
        </p:nvSpPr>
        <p:spPr bwMode="auto">
          <a:xfrm>
            <a:off x="1600200" y="5334000"/>
            <a:ext cx="914400" cy="914400"/>
          </a:xfrm>
          <a:prstGeom prst="rect">
            <a:avLst/>
          </a:prstGeom>
          <a:noFill/>
          <a:ln w="9525">
            <a:noFill/>
            <a:miter lim="800000"/>
            <a:headEnd/>
            <a:tailEnd/>
          </a:ln>
          <a:effectLst/>
        </p:spPr>
        <p:txBody>
          <a:bodyPr wrap="none" lIns="91433" tIns="45717" rIns="91433" bIns="45717" anchor="ctr"/>
          <a:lstStyle/>
          <a:p>
            <a:endParaRPr lang="en-US"/>
          </a:p>
        </p:txBody>
      </p:sp>
      <p:graphicFrame>
        <p:nvGraphicFramePr>
          <p:cNvPr id="134150" name="Object 6"/>
          <p:cNvGraphicFramePr>
            <a:graphicFrameLocks noChangeAspect="1"/>
          </p:cNvGraphicFramePr>
          <p:nvPr/>
        </p:nvGraphicFramePr>
        <p:xfrm>
          <a:off x="1785918" y="4857760"/>
          <a:ext cx="5676912" cy="1338773"/>
        </p:xfrm>
        <a:graphic>
          <a:graphicData uri="http://schemas.openxmlformats.org/presentationml/2006/ole">
            <p:oleObj spid="_x0000_s2050" name="VISIO" r:id="rId4" imgW="6939360" imgH="1427400" progId="">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2BEF4DA-B2B1-4B99-8B31-E9CB438164F3}" type="slidenum">
              <a:rPr lang="en-US"/>
              <a:pPr/>
              <a:t>89</a:t>
            </a:fld>
            <a:endParaRPr lang="en-US"/>
          </a:p>
        </p:txBody>
      </p:sp>
      <p:sp>
        <p:nvSpPr>
          <p:cNvPr id="1100802" name="Rectangle 2"/>
          <p:cNvSpPr>
            <a:spLocks noGrp="1" noChangeArrowheads="1"/>
          </p:cNvSpPr>
          <p:nvPr>
            <p:ph type="title"/>
          </p:nvPr>
        </p:nvSpPr>
        <p:spPr/>
        <p:txBody>
          <a:bodyPr/>
          <a:lstStyle/>
          <a:p>
            <a:r>
              <a:rPr lang="en-US" dirty="0"/>
              <a:t>Address Resolution </a:t>
            </a:r>
            <a:r>
              <a:rPr lang="en-US" dirty="0" smtClean="0"/>
              <a:t>Protocol</a:t>
            </a:r>
            <a:endParaRPr lang="en-US" dirty="0"/>
          </a:p>
        </p:txBody>
      </p:sp>
      <p:sp>
        <p:nvSpPr>
          <p:cNvPr id="1100803" name="Rectangle 3"/>
          <p:cNvSpPr>
            <a:spLocks noGrp="1" noChangeArrowheads="1"/>
          </p:cNvSpPr>
          <p:nvPr>
            <p:ph type="body" idx="1"/>
          </p:nvPr>
        </p:nvSpPr>
        <p:spPr/>
        <p:txBody>
          <a:bodyPr>
            <a:normAutofit fontScale="85000" lnSpcReduction="20000"/>
          </a:bodyPr>
          <a:lstStyle/>
          <a:p>
            <a:r>
              <a:rPr lang="en-US"/>
              <a:t>Every node maintains an ARP table</a:t>
            </a:r>
          </a:p>
          <a:p>
            <a:pPr lvl="1"/>
            <a:r>
              <a:rPr lang="en-US"/>
              <a:t>(IP address, MAC address) pair</a:t>
            </a:r>
          </a:p>
          <a:p>
            <a:r>
              <a:rPr lang="en-US"/>
              <a:t>Consult the table when sending a packet</a:t>
            </a:r>
          </a:p>
          <a:p>
            <a:pPr lvl="1"/>
            <a:r>
              <a:rPr lang="en-US"/>
              <a:t>Map destination IP address to destination MAC address</a:t>
            </a:r>
          </a:p>
          <a:p>
            <a:pPr lvl="1"/>
            <a:r>
              <a:rPr lang="en-US"/>
              <a:t>Encapsulate and transmit the data packet</a:t>
            </a:r>
          </a:p>
          <a:p>
            <a:pPr lvl="1"/>
            <a:endParaRPr lang="en-US"/>
          </a:p>
          <a:p>
            <a:r>
              <a:rPr lang="en-US"/>
              <a:t>But, what if the IP address is not in the table?</a:t>
            </a:r>
          </a:p>
          <a:p>
            <a:pPr lvl="1"/>
            <a:r>
              <a:rPr lang="en-US"/>
              <a:t>Sender broadcasts: “Who has IP address 1.2.3.156?”</a:t>
            </a:r>
          </a:p>
          <a:p>
            <a:pPr lvl="1"/>
            <a:r>
              <a:rPr lang="en-US"/>
              <a:t>Receiver responds: “MAC address </a:t>
            </a:r>
            <a:r>
              <a:rPr lang="en-US">
                <a:solidFill>
                  <a:schemeClr val="tx1"/>
                </a:solidFill>
              </a:rPr>
              <a:t>58-23-D7-FA-20-B0”</a:t>
            </a:r>
          </a:p>
          <a:p>
            <a:pPr lvl="1"/>
            <a:r>
              <a:rPr lang="en-US">
                <a:solidFill>
                  <a:schemeClr val="tx1"/>
                </a:solidFill>
              </a:rPr>
              <a:t>Sender caches the result in its ARP table</a:t>
            </a:r>
          </a:p>
          <a:p>
            <a:r>
              <a:rPr lang="en-US"/>
              <a:t>No need for network administrator to get involved</a:t>
            </a:r>
          </a:p>
          <a:p>
            <a:pPr lv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0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08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008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0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08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008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08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08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080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08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17500" y="52388"/>
            <a:ext cx="8637588" cy="1431925"/>
          </a:xfrm>
        </p:spPr>
        <p:txBody>
          <a:bodyPr>
            <a:normAutofit fontScale="90000"/>
          </a:bodyPr>
          <a:lstStyle/>
          <a:p>
            <a:r>
              <a:rPr lang="en-US"/>
              <a:t>Acknowledged Connectionless service</a:t>
            </a:r>
          </a:p>
        </p:txBody>
      </p:sp>
      <p:sp>
        <p:nvSpPr>
          <p:cNvPr id="5123" name="Rectangle 3"/>
          <p:cNvSpPr>
            <a:spLocks noGrp="1" noChangeArrowheads="1"/>
          </p:cNvSpPr>
          <p:nvPr>
            <p:ph type="body" idx="1"/>
          </p:nvPr>
        </p:nvSpPr>
        <p:spPr/>
        <p:txBody>
          <a:bodyPr/>
          <a:lstStyle/>
          <a:p>
            <a:pPr>
              <a:lnSpc>
                <a:spcPct val="90000"/>
              </a:lnSpc>
            </a:pPr>
            <a:r>
              <a:rPr lang="en-US" sz="2800" dirty="0"/>
              <a:t>Useful on unreliable medium like wireless.</a:t>
            </a:r>
          </a:p>
          <a:p>
            <a:pPr>
              <a:lnSpc>
                <a:spcPct val="90000"/>
              </a:lnSpc>
            </a:pPr>
            <a:r>
              <a:rPr lang="en-US" sz="2800" dirty="0"/>
              <a:t>Acknowledgements add delays.</a:t>
            </a:r>
          </a:p>
          <a:p>
            <a:pPr>
              <a:lnSpc>
                <a:spcPct val="90000"/>
              </a:lnSpc>
            </a:pPr>
            <a:r>
              <a:rPr lang="en-US" sz="2800" dirty="0"/>
              <a:t>Adding </a:t>
            </a:r>
            <a:r>
              <a:rPr lang="en-US" sz="2800" dirty="0" err="1"/>
              <a:t>ack</a:t>
            </a:r>
            <a:r>
              <a:rPr lang="en-US" sz="2800" dirty="0"/>
              <a:t> in the DLL rather than in the </a:t>
            </a:r>
            <a:r>
              <a:rPr lang="en-US" sz="2800" dirty="0" smtClean="0"/>
              <a:t>N/w Layer </a:t>
            </a:r>
            <a:r>
              <a:rPr lang="en-US" sz="2800" dirty="0"/>
              <a:t>is just an optimization and not a requirement. Leaving it for the NL is inefficient as a large message (packet) has to be resent in that case in contrast to small frames here.</a:t>
            </a:r>
          </a:p>
          <a:p>
            <a:pPr>
              <a:lnSpc>
                <a:spcPct val="90000"/>
              </a:lnSpc>
            </a:pPr>
            <a:r>
              <a:rPr lang="en-US" sz="2800" dirty="0"/>
              <a:t>On reliable channels, like fiber, the overhead associated with the </a:t>
            </a:r>
            <a:r>
              <a:rPr lang="en-US" sz="2800" dirty="0" err="1"/>
              <a:t>ack</a:t>
            </a:r>
            <a:r>
              <a:rPr lang="en-US" sz="2800" dirty="0"/>
              <a:t> is not justified.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fld id="{9A4994CB-6D00-485A-875F-B80466928DAC}" type="slidenum">
              <a:rPr lang="en-US"/>
              <a:pPr/>
              <a:t>90</a:t>
            </a:fld>
            <a:endParaRPr lang="en-US"/>
          </a:p>
        </p:txBody>
      </p:sp>
      <p:pic>
        <p:nvPicPr>
          <p:cNvPr id="1083394" name="Picture 2" descr="5"/>
          <p:cNvPicPr>
            <a:picLocks noChangeAspect="1" noChangeArrowheads="1"/>
          </p:cNvPicPr>
          <p:nvPr/>
        </p:nvPicPr>
        <p:blipFill>
          <a:blip r:embed="rId2"/>
          <a:srcRect/>
          <a:stretch>
            <a:fillRect/>
          </a:stretch>
        </p:blipFill>
        <p:spPr bwMode="auto">
          <a:xfrm>
            <a:off x="554038" y="2155825"/>
            <a:ext cx="8208962" cy="3192463"/>
          </a:xfrm>
          <a:prstGeom prst="rect">
            <a:avLst/>
          </a:prstGeom>
          <a:noFill/>
        </p:spPr>
      </p:pic>
      <p:sp>
        <p:nvSpPr>
          <p:cNvPr id="1083395" name="Rectangle 3"/>
          <p:cNvSpPr>
            <a:spLocks noGrp="1" noChangeArrowheads="1"/>
          </p:cNvSpPr>
          <p:nvPr>
            <p:ph type="title"/>
          </p:nvPr>
        </p:nvSpPr>
        <p:spPr/>
        <p:txBody>
          <a:bodyPr/>
          <a:lstStyle/>
          <a:p>
            <a:r>
              <a:rPr lang="en-US"/>
              <a:t>Example: A Sending a Packet to B</a:t>
            </a:r>
          </a:p>
        </p:txBody>
      </p:sp>
      <p:sp>
        <p:nvSpPr>
          <p:cNvPr id="1083396" name="Rectangle 4"/>
          <p:cNvSpPr>
            <a:spLocks noGrp="1" noChangeArrowheads="1"/>
          </p:cNvSpPr>
          <p:nvPr>
            <p:ph type="body" idx="4294967295"/>
          </p:nvPr>
        </p:nvSpPr>
        <p:spPr>
          <a:xfrm>
            <a:off x="461963" y="1239838"/>
            <a:ext cx="6529387" cy="500062"/>
          </a:xfrm>
        </p:spPr>
        <p:txBody>
          <a:bodyPr/>
          <a:lstStyle/>
          <a:p>
            <a:pPr>
              <a:buFontTx/>
              <a:buNone/>
            </a:pPr>
            <a:r>
              <a:rPr lang="en-US" sz="2400"/>
              <a:t>How does host A send an IP packet to host B?</a:t>
            </a:r>
            <a:endParaRPr lang="en-US"/>
          </a:p>
        </p:txBody>
      </p:sp>
      <p:sp>
        <p:nvSpPr>
          <p:cNvPr id="1083397" name="Text Box 5"/>
          <p:cNvSpPr txBox="1">
            <a:spLocks noChangeArrowheads="1"/>
          </p:cNvSpPr>
          <p:nvPr/>
        </p:nvSpPr>
        <p:spPr bwMode="auto">
          <a:xfrm>
            <a:off x="896938" y="3308350"/>
            <a:ext cx="406400"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A</a:t>
            </a:r>
            <a:endParaRPr lang="en-US" sz="1800" b="0">
              <a:latin typeface="Comic Sans MS" pitchFamily="66" charset="0"/>
            </a:endParaRPr>
          </a:p>
        </p:txBody>
      </p:sp>
      <p:sp>
        <p:nvSpPr>
          <p:cNvPr id="1083398" name="Text Box 6"/>
          <p:cNvSpPr txBox="1">
            <a:spLocks noChangeArrowheads="1"/>
          </p:cNvSpPr>
          <p:nvPr/>
        </p:nvSpPr>
        <p:spPr bwMode="auto">
          <a:xfrm>
            <a:off x="4084638" y="4602163"/>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R</a:t>
            </a:r>
            <a:endParaRPr lang="en-US" sz="1800" b="0">
              <a:latin typeface="Comic Sans MS" pitchFamily="66" charset="0"/>
            </a:endParaRPr>
          </a:p>
        </p:txBody>
      </p:sp>
      <p:sp>
        <p:nvSpPr>
          <p:cNvPr id="1083399" name="Text Box 7"/>
          <p:cNvSpPr txBox="1">
            <a:spLocks noChangeArrowheads="1"/>
          </p:cNvSpPr>
          <p:nvPr/>
        </p:nvSpPr>
        <p:spPr bwMode="auto">
          <a:xfrm>
            <a:off x="7942263" y="4891088"/>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B</a:t>
            </a:r>
            <a:endParaRPr lang="en-US" sz="1800" b="0">
              <a:latin typeface="Comic Sans MS" pitchFamily="66" charset="0"/>
            </a:endParaRPr>
          </a:p>
        </p:txBody>
      </p:sp>
      <p:sp>
        <p:nvSpPr>
          <p:cNvPr id="1083400" name="Text Box 8"/>
          <p:cNvSpPr txBox="1">
            <a:spLocks noChangeArrowheads="1"/>
          </p:cNvSpPr>
          <p:nvPr/>
        </p:nvSpPr>
        <p:spPr bwMode="auto">
          <a:xfrm>
            <a:off x="1614488" y="6172200"/>
            <a:ext cx="5770562" cy="396875"/>
          </a:xfrm>
          <a:prstGeom prst="rect">
            <a:avLst/>
          </a:prstGeom>
          <a:noFill/>
          <a:ln w="38100" algn="ctr">
            <a:noFill/>
            <a:miter lim="800000"/>
            <a:headEnd/>
            <a:tailEnd/>
          </a:ln>
          <a:effectLst/>
        </p:spPr>
        <p:txBody>
          <a:bodyPr wrap="none">
            <a:spAutoFit/>
          </a:bodyPr>
          <a:lstStyle/>
          <a:p>
            <a:r>
              <a:rPr lang="en-US">
                <a:solidFill>
                  <a:srgbClr val="CC0000"/>
                </a:solidFill>
                <a:latin typeface="Helvetica" pitchFamily="34" charset="0"/>
              </a:rPr>
              <a:t>A sends packet to R, and R sends packet to B.</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4C12C41A-2434-4589-9F7B-9A8F3833BDFE}" type="slidenum">
              <a:rPr lang="en-US"/>
              <a:pPr/>
              <a:t>91</a:t>
            </a:fld>
            <a:endParaRPr lang="en-US"/>
          </a:p>
        </p:txBody>
      </p:sp>
      <p:sp>
        <p:nvSpPr>
          <p:cNvPr id="1105922" name="Rectangle 2"/>
          <p:cNvSpPr>
            <a:spLocks noGrp="1" noChangeArrowheads="1"/>
          </p:cNvSpPr>
          <p:nvPr>
            <p:ph type="title"/>
          </p:nvPr>
        </p:nvSpPr>
        <p:spPr>
          <a:xfrm>
            <a:off x="457200" y="142852"/>
            <a:ext cx="8229600" cy="1143000"/>
          </a:xfrm>
        </p:spPr>
        <p:txBody>
          <a:bodyPr/>
          <a:lstStyle/>
          <a:p>
            <a:r>
              <a:rPr lang="en-US" dirty="0"/>
              <a:t>Host A Sends Packet Through R</a:t>
            </a:r>
          </a:p>
        </p:txBody>
      </p:sp>
      <p:sp>
        <p:nvSpPr>
          <p:cNvPr id="1105923" name="Rectangle 3"/>
          <p:cNvSpPr>
            <a:spLocks noGrp="1" noChangeArrowheads="1"/>
          </p:cNvSpPr>
          <p:nvPr>
            <p:ph type="body" idx="1"/>
          </p:nvPr>
        </p:nvSpPr>
        <p:spPr>
          <a:xfrm>
            <a:off x="457200" y="1219200"/>
            <a:ext cx="8458200" cy="2093913"/>
          </a:xfrm>
        </p:spPr>
        <p:txBody>
          <a:bodyPr>
            <a:normAutofit lnSpcReduction="10000"/>
          </a:bodyPr>
          <a:lstStyle/>
          <a:p>
            <a:r>
              <a:rPr lang="en-US" dirty="0"/>
              <a:t>Host A learns the MAC address of R’s interface</a:t>
            </a:r>
          </a:p>
          <a:p>
            <a:pPr lvl="1"/>
            <a:r>
              <a:rPr lang="en-US" dirty="0"/>
              <a:t>ARP request: broadcast request for 111.111.111.110</a:t>
            </a:r>
          </a:p>
          <a:p>
            <a:pPr lvl="1"/>
            <a:r>
              <a:rPr lang="en-US" dirty="0"/>
              <a:t>ARP response: R responds with E6-E9-00-17-BB-4B</a:t>
            </a:r>
          </a:p>
          <a:p>
            <a:r>
              <a:rPr lang="en-US" dirty="0"/>
              <a:t>Host A encapsulates the packet and sends to R</a:t>
            </a:r>
          </a:p>
        </p:txBody>
      </p:sp>
      <p:pic>
        <p:nvPicPr>
          <p:cNvPr id="1105924" name="Picture 4" descr="5"/>
          <p:cNvPicPr>
            <a:picLocks noChangeAspect="1" noChangeArrowheads="1"/>
          </p:cNvPicPr>
          <p:nvPr/>
        </p:nvPicPr>
        <p:blipFill>
          <a:blip r:embed="rId2"/>
          <a:srcRect/>
          <a:stretch>
            <a:fillRect/>
          </a:stretch>
        </p:blipFill>
        <p:spPr bwMode="auto">
          <a:xfrm>
            <a:off x="554038" y="3505200"/>
            <a:ext cx="8208962" cy="3192463"/>
          </a:xfrm>
          <a:prstGeom prst="rect">
            <a:avLst/>
          </a:prstGeom>
          <a:noFill/>
        </p:spPr>
      </p:pic>
      <p:sp>
        <p:nvSpPr>
          <p:cNvPr id="1105925" name="Text Box 5"/>
          <p:cNvSpPr txBox="1">
            <a:spLocks noChangeArrowheads="1"/>
          </p:cNvSpPr>
          <p:nvPr/>
        </p:nvSpPr>
        <p:spPr bwMode="auto">
          <a:xfrm>
            <a:off x="896938" y="4657725"/>
            <a:ext cx="406400"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A</a:t>
            </a:r>
            <a:endParaRPr lang="en-US" sz="1800" b="0">
              <a:latin typeface="Comic Sans MS" pitchFamily="66" charset="0"/>
            </a:endParaRPr>
          </a:p>
        </p:txBody>
      </p:sp>
      <p:sp>
        <p:nvSpPr>
          <p:cNvPr id="1105926" name="Text Box 6"/>
          <p:cNvSpPr txBox="1">
            <a:spLocks noChangeArrowheads="1"/>
          </p:cNvSpPr>
          <p:nvPr/>
        </p:nvSpPr>
        <p:spPr bwMode="auto">
          <a:xfrm>
            <a:off x="4084638" y="5951538"/>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R</a:t>
            </a:r>
            <a:endParaRPr lang="en-US" sz="1800" b="0">
              <a:latin typeface="Comic Sans MS" pitchFamily="66" charset="0"/>
            </a:endParaRPr>
          </a:p>
        </p:txBody>
      </p:sp>
      <p:sp>
        <p:nvSpPr>
          <p:cNvPr id="1105927" name="Text Box 7"/>
          <p:cNvSpPr txBox="1">
            <a:spLocks noChangeArrowheads="1"/>
          </p:cNvSpPr>
          <p:nvPr/>
        </p:nvSpPr>
        <p:spPr bwMode="auto">
          <a:xfrm>
            <a:off x="7942263" y="6240463"/>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B</a:t>
            </a:r>
            <a:endParaRPr lang="en-US" sz="1800" b="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E2DFBAF0-18D1-464A-8E85-6E1D726626A2}" type="slidenum">
              <a:rPr lang="en-US"/>
              <a:pPr/>
              <a:t>92</a:t>
            </a:fld>
            <a:endParaRPr lang="en-US"/>
          </a:p>
        </p:txBody>
      </p:sp>
      <p:sp>
        <p:nvSpPr>
          <p:cNvPr id="1107976" name="Rectangle 8"/>
          <p:cNvSpPr>
            <a:spLocks noGrp="1" noChangeArrowheads="1"/>
          </p:cNvSpPr>
          <p:nvPr>
            <p:ph type="title"/>
          </p:nvPr>
        </p:nvSpPr>
        <p:spPr>
          <a:xfrm>
            <a:off x="457200" y="71414"/>
            <a:ext cx="8229600" cy="1143000"/>
          </a:xfrm>
        </p:spPr>
        <p:txBody>
          <a:bodyPr/>
          <a:lstStyle/>
          <a:p>
            <a:r>
              <a:rPr lang="en-US" dirty="0"/>
              <a:t>R Sends Packet to B</a:t>
            </a:r>
          </a:p>
        </p:txBody>
      </p:sp>
      <p:sp>
        <p:nvSpPr>
          <p:cNvPr id="1107977" name="Rectangle 9"/>
          <p:cNvSpPr>
            <a:spLocks noGrp="1" noChangeArrowheads="1"/>
          </p:cNvSpPr>
          <p:nvPr>
            <p:ph type="body" idx="1"/>
          </p:nvPr>
        </p:nvSpPr>
        <p:spPr>
          <a:xfrm>
            <a:off x="457200" y="1219200"/>
            <a:ext cx="8458200" cy="2286000"/>
          </a:xfrm>
        </p:spPr>
        <p:txBody>
          <a:bodyPr/>
          <a:lstStyle/>
          <a:p>
            <a:r>
              <a:rPr lang="en-US" dirty="0"/>
              <a:t>Router R’s learns the MAC address of host B</a:t>
            </a:r>
          </a:p>
          <a:p>
            <a:pPr lvl="1"/>
            <a:r>
              <a:rPr lang="en-US" dirty="0"/>
              <a:t>ARP request: broadcast request for 222.222.222.222</a:t>
            </a:r>
          </a:p>
          <a:p>
            <a:pPr lvl="1"/>
            <a:r>
              <a:rPr lang="en-US" dirty="0"/>
              <a:t>ARP response: B responds with 49-BD-D2-C7-56-2A</a:t>
            </a:r>
          </a:p>
          <a:p>
            <a:r>
              <a:rPr lang="en-US" dirty="0"/>
              <a:t>Router R encapsulates the packet and sends to B</a:t>
            </a:r>
          </a:p>
        </p:txBody>
      </p:sp>
      <p:pic>
        <p:nvPicPr>
          <p:cNvPr id="1107972" name="Picture 4" descr="5"/>
          <p:cNvPicPr>
            <a:picLocks noChangeAspect="1" noChangeArrowheads="1"/>
          </p:cNvPicPr>
          <p:nvPr/>
        </p:nvPicPr>
        <p:blipFill>
          <a:blip r:embed="rId2"/>
          <a:srcRect/>
          <a:stretch>
            <a:fillRect/>
          </a:stretch>
        </p:blipFill>
        <p:spPr bwMode="auto">
          <a:xfrm>
            <a:off x="554038" y="3505200"/>
            <a:ext cx="8208962" cy="3192463"/>
          </a:xfrm>
          <a:prstGeom prst="rect">
            <a:avLst/>
          </a:prstGeom>
          <a:noFill/>
        </p:spPr>
      </p:pic>
      <p:sp>
        <p:nvSpPr>
          <p:cNvPr id="1107973" name="Text Box 5"/>
          <p:cNvSpPr txBox="1">
            <a:spLocks noChangeArrowheads="1"/>
          </p:cNvSpPr>
          <p:nvPr/>
        </p:nvSpPr>
        <p:spPr bwMode="auto">
          <a:xfrm>
            <a:off x="896938" y="4657725"/>
            <a:ext cx="406400"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A</a:t>
            </a:r>
            <a:endParaRPr lang="en-US" sz="1800" b="0">
              <a:latin typeface="Comic Sans MS" pitchFamily="66" charset="0"/>
            </a:endParaRPr>
          </a:p>
        </p:txBody>
      </p:sp>
      <p:sp>
        <p:nvSpPr>
          <p:cNvPr id="1107974" name="Text Box 6"/>
          <p:cNvSpPr txBox="1">
            <a:spLocks noChangeArrowheads="1"/>
          </p:cNvSpPr>
          <p:nvPr/>
        </p:nvSpPr>
        <p:spPr bwMode="auto">
          <a:xfrm>
            <a:off x="4084638" y="5951538"/>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R</a:t>
            </a:r>
            <a:endParaRPr lang="en-US" sz="1800" b="0">
              <a:latin typeface="Comic Sans MS" pitchFamily="66" charset="0"/>
            </a:endParaRPr>
          </a:p>
        </p:txBody>
      </p:sp>
      <p:sp>
        <p:nvSpPr>
          <p:cNvPr id="1107975" name="Text Box 7"/>
          <p:cNvSpPr txBox="1">
            <a:spLocks noChangeArrowheads="1"/>
          </p:cNvSpPr>
          <p:nvPr/>
        </p:nvSpPr>
        <p:spPr bwMode="auto">
          <a:xfrm>
            <a:off x="7942263" y="6240463"/>
            <a:ext cx="376237" cy="457200"/>
          </a:xfrm>
          <a:prstGeom prst="rect">
            <a:avLst/>
          </a:prstGeom>
          <a:noFill/>
          <a:ln w="9525">
            <a:noFill/>
            <a:miter lim="800000"/>
            <a:headEnd/>
            <a:tailEnd/>
          </a:ln>
          <a:effectLst/>
        </p:spPr>
        <p:txBody>
          <a:bodyPr wrap="none">
            <a:spAutoFit/>
          </a:bodyPr>
          <a:lstStyle/>
          <a:p>
            <a:pPr algn="l" eaLnBrk="0" hangingPunct="0">
              <a:spcBef>
                <a:spcPct val="50000"/>
              </a:spcBef>
            </a:pPr>
            <a:r>
              <a:rPr lang="en-US" sz="2400" b="0">
                <a:solidFill>
                  <a:srgbClr val="FF0000"/>
                </a:solidFill>
                <a:latin typeface="Comic Sans MS" pitchFamily="66" charset="0"/>
              </a:rPr>
              <a:t>B</a:t>
            </a:r>
            <a:endParaRPr lang="en-US" sz="1800" b="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79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797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797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79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7"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DC1C8C-FCBA-4486-ABE8-28B97B318257}" type="slidenum">
              <a:rPr lang="en-US"/>
              <a:pPr/>
              <a:t>93</a:t>
            </a:fld>
            <a:endParaRPr lang="en-US"/>
          </a:p>
        </p:txBody>
      </p:sp>
      <p:sp>
        <p:nvSpPr>
          <p:cNvPr id="1127426" name="Rectangle 2"/>
          <p:cNvSpPr>
            <a:spLocks noGrp="1" noChangeArrowheads="1"/>
          </p:cNvSpPr>
          <p:nvPr>
            <p:ph type="title"/>
          </p:nvPr>
        </p:nvSpPr>
        <p:spPr/>
        <p:txBody>
          <a:bodyPr/>
          <a:lstStyle/>
          <a:p>
            <a:r>
              <a:rPr lang="en-US"/>
              <a:t>Conclusion</a:t>
            </a:r>
          </a:p>
        </p:txBody>
      </p:sp>
      <p:sp>
        <p:nvSpPr>
          <p:cNvPr id="1127427" name="Rectangle 3"/>
          <p:cNvSpPr>
            <a:spLocks noGrp="1" noChangeArrowheads="1"/>
          </p:cNvSpPr>
          <p:nvPr>
            <p:ph type="body" idx="1"/>
          </p:nvPr>
        </p:nvSpPr>
        <p:spPr/>
        <p:txBody>
          <a:bodyPr>
            <a:normAutofit/>
          </a:bodyPr>
          <a:lstStyle/>
          <a:p>
            <a:r>
              <a:rPr lang="en-US" dirty="0"/>
              <a:t>Important control functions</a:t>
            </a:r>
          </a:p>
          <a:p>
            <a:pPr lvl="1"/>
            <a:r>
              <a:rPr lang="en-US" dirty="0"/>
              <a:t>Bootstrapping</a:t>
            </a:r>
          </a:p>
          <a:p>
            <a:pPr lvl="1"/>
            <a:r>
              <a:rPr lang="en-US" dirty="0"/>
              <a:t>Error reporting and monitoring</a:t>
            </a:r>
          </a:p>
          <a:p>
            <a:r>
              <a:rPr lang="en-US" dirty="0"/>
              <a:t>Internet control protocols</a:t>
            </a:r>
          </a:p>
          <a:p>
            <a:pPr lvl="1"/>
            <a:r>
              <a:rPr lang="en-US" dirty="0"/>
              <a:t>Dynamic Host Configuration Protocol (DHCP)</a:t>
            </a:r>
          </a:p>
          <a:p>
            <a:pPr lvl="1"/>
            <a:r>
              <a:rPr lang="en-US" dirty="0"/>
              <a:t>Address Resolution Protocol (ARP)</a:t>
            </a:r>
          </a:p>
          <a:p>
            <a:pPr lvl="1"/>
            <a:r>
              <a:rPr lang="en-US" dirty="0"/>
              <a:t>Internet Control Message Protocol (ICMP</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4260</Words>
  <Application>Microsoft Office PowerPoint</Application>
  <PresentationFormat>On-screen Show (4:3)</PresentationFormat>
  <Paragraphs>642</Paragraphs>
  <Slides>93</Slides>
  <Notes>30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96" baseType="lpstr">
      <vt:lpstr>Office Theme</vt:lpstr>
      <vt:lpstr>Clip</vt:lpstr>
      <vt:lpstr>VISIO</vt:lpstr>
      <vt:lpstr>DATA LINK LAYER</vt:lpstr>
      <vt:lpstr>Data Link Layer Overview</vt:lpstr>
      <vt:lpstr>Data Link Layer Design Issues</vt:lpstr>
      <vt:lpstr>Overview of DLL</vt:lpstr>
      <vt:lpstr>Functions of the Data Link Layer</vt:lpstr>
      <vt:lpstr>Services Provided to Network Layer</vt:lpstr>
      <vt:lpstr>Types of Services Provided To The Network Layer</vt:lpstr>
      <vt:lpstr>Unacknowledged Connectionless service</vt:lpstr>
      <vt:lpstr>Acknowledged Connectionless service</vt:lpstr>
      <vt:lpstr>Acknowledged Connection-oriented Service</vt:lpstr>
      <vt:lpstr>Placement of Data Link Protocol</vt:lpstr>
      <vt:lpstr>Multiple Access</vt:lpstr>
      <vt:lpstr>Medium Access Control</vt:lpstr>
      <vt:lpstr>MAC Overview</vt:lpstr>
      <vt:lpstr>MAC</vt:lpstr>
      <vt:lpstr>The MAC sub-layer</vt:lpstr>
      <vt:lpstr>The MAC sub-layer</vt:lpstr>
      <vt:lpstr>The MAC sub-layer</vt:lpstr>
      <vt:lpstr>The MAC sub-layer</vt:lpstr>
      <vt:lpstr>The MAC sub-layer</vt:lpstr>
      <vt:lpstr>Channel Allocation Problem</vt:lpstr>
      <vt:lpstr>Static Channel Allocation </vt:lpstr>
      <vt:lpstr>Static Channel Allocation Techniques </vt:lpstr>
      <vt:lpstr>Static Channel Allocation: TDMA</vt:lpstr>
      <vt:lpstr>Channel Allocation Problem</vt:lpstr>
      <vt:lpstr>Static Channel Allocation: FDMA</vt:lpstr>
      <vt:lpstr>Channel Allocation Problem</vt:lpstr>
      <vt:lpstr>Channel Allocation Problem</vt:lpstr>
      <vt:lpstr>Dynamic Channel Allocation </vt:lpstr>
      <vt:lpstr>Dynamic Channel Allocation </vt:lpstr>
      <vt:lpstr>ALOHA Protocols</vt:lpstr>
      <vt:lpstr>ALOHA Protocols</vt:lpstr>
      <vt:lpstr>ALOHA – Collision Detection</vt:lpstr>
      <vt:lpstr>Pure ALOHA</vt:lpstr>
      <vt:lpstr>Pure ALOHA</vt:lpstr>
      <vt:lpstr>Pure ALOHA</vt:lpstr>
      <vt:lpstr>Slotted ALOHA</vt:lpstr>
      <vt:lpstr>Slotted vs. Pure ALOHA</vt:lpstr>
      <vt:lpstr>ALOHA: Throughput/Performance</vt:lpstr>
      <vt:lpstr>ALOHA: Throughput/Performance</vt:lpstr>
      <vt:lpstr>Slotted  ALOHA – Efficiency</vt:lpstr>
      <vt:lpstr>Slotted  ALOHA – Efficiency</vt:lpstr>
      <vt:lpstr>Slide 43</vt:lpstr>
      <vt:lpstr>Slide 44</vt:lpstr>
      <vt:lpstr>Example – ALOHA and Slotted ALOHA</vt:lpstr>
      <vt:lpstr>Example – ALOHA and Slotted ALOHA</vt:lpstr>
      <vt:lpstr>Random Access – Carrier Sense Multiple Access (CSMA)</vt:lpstr>
      <vt:lpstr>Slide 48</vt:lpstr>
      <vt:lpstr>Types of CSMA Protocols</vt:lpstr>
      <vt:lpstr>Slide 50</vt:lpstr>
      <vt:lpstr>Slide 51</vt:lpstr>
      <vt:lpstr>Slide 52</vt:lpstr>
      <vt:lpstr>Slide 53</vt:lpstr>
      <vt:lpstr>CSMA Performance</vt:lpstr>
      <vt:lpstr>Slide 55</vt:lpstr>
      <vt:lpstr>CSMA/CD Protocol</vt:lpstr>
      <vt:lpstr>CSMA/CD</vt:lpstr>
      <vt:lpstr>CSMA/CD</vt:lpstr>
      <vt:lpstr>Exponential Backoff Algorithm </vt:lpstr>
      <vt:lpstr>Slide 60</vt:lpstr>
      <vt:lpstr>Exponential Backoff Algorithm </vt:lpstr>
      <vt:lpstr>Performance of Random Access Protocols</vt:lpstr>
      <vt:lpstr>DLL: So  Far...</vt:lpstr>
      <vt:lpstr>How To Bootstrap an End Host?</vt:lpstr>
      <vt:lpstr>Avoiding Manual Configuration</vt:lpstr>
      <vt:lpstr>MAC Address vs. IP Address</vt:lpstr>
      <vt:lpstr>MAC Addresses on a LAN</vt:lpstr>
      <vt:lpstr>Bootstrapping Problem</vt:lpstr>
      <vt:lpstr>Broadcasting</vt:lpstr>
      <vt:lpstr>What is DHCP?</vt:lpstr>
      <vt:lpstr>Two types of IP Addresses</vt:lpstr>
      <vt:lpstr>Why is DHCP Important?</vt:lpstr>
      <vt:lpstr>How does DHCP work?</vt:lpstr>
      <vt:lpstr>Advantages of DHCP</vt:lpstr>
      <vt:lpstr>Disadvantages of DHCP</vt:lpstr>
      <vt:lpstr>Security problem</vt:lpstr>
      <vt:lpstr>Easy to set-up and administer</vt:lpstr>
      <vt:lpstr>Limitations </vt:lpstr>
      <vt:lpstr>Conclusion</vt:lpstr>
      <vt:lpstr>So, Now the Host Knows Things</vt:lpstr>
      <vt:lpstr>So, Now the Host Knows Things</vt:lpstr>
      <vt:lpstr>Address Resolution</vt:lpstr>
      <vt:lpstr>Why Addressing Is Done At Two Different Layers?</vt:lpstr>
      <vt:lpstr>Why AR Is Necessary?</vt:lpstr>
      <vt:lpstr>Why AR is necessary?(Contd.)</vt:lpstr>
      <vt:lpstr>Sending Packets Over a Link</vt:lpstr>
      <vt:lpstr>ARP: Address Resolution Protocol</vt:lpstr>
      <vt:lpstr>ARP: Address Resolution Protocol</vt:lpstr>
      <vt:lpstr>Address Resolution Protocol</vt:lpstr>
      <vt:lpstr>Example: A Sending a Packet to B</vt:lpstr>
      <vt:lpstr>Host A Sends Packet Through R</vt:lpstr>
      <vt:lpstr>R Sends Packet to B</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dc:title>
  <dc:creator>binny</dc:creator>
  <cp:lastModifiedBy>bansidhar.joshi</cp:lastModifiedBy>
  <cp:revision>33</cp:revision>
  <dcterms:created xsi:type="dcterms:W3CDTF">2016-11-18T01:28:59Z</dcterms:created>
  <dcterms:modified xsi:type="dcterms:W3CDTF">2018-11-27T05:04:32Z</dcterms:modified>
</cp:coreProperties>
</file>