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29"/>
  </p:notesMasterIdLst>
  <p:sldIdLst>
    <p:sldId id="303" r:id="rId2"/>
    <p:sldId id="304" r:id="rId3"/>
    <p:sldId id="257" r:id="rId4"/>
    <p:sldId id="306" r:id="rId5"/>
    <p:sldId id="307" r:id="rId6"/>
    <p:sldId id="305" r:id="rId7"/>
    <p:sldId id="260" r:id="rId8"/>
    <p:sldId id="262" r:id="rId9"/>
    <p:sldId id="322" r:id="rId10"/>
    <p:sldId id="308" r:id="rId11"/>
    <p:sldId id="309" r:id="rId12"/>
    <p:sldId id="310" r:id="rId13"/>
    <p:sldId id="266" r:id="rId14"/>
    <p:sldId id="311" r:id="rId15"/>
    <p:sldId id="312" r:id="rId16"/>
    <p:sldId id="314" r:id="rId17"/>
    <p:sldId id="315" r:id="rId18"/>
    <p:sldId id="271" r:id="rId19"/>
    <p:sldId id="272" r:id="rId20"/>
    <p:sldId id="273" r:id="rId21"/>
    <p:sldId id="316" r:id="rId22"/>
    <p:sldId id="317" r:id="rId23"/>
    <p:sldId id="318" r:id="rId24"/>
    <p:sldId id="319" r:id="rId25"/>
    <p:sldId id="320" r:id="rId26"/>
    <p:sldId id="321" r:id="rId27"/>
    <p:sldId id="296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8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A9AF69-DED0-4E82-BC74-732B9E726BC7}" type="datetimeFigureOut">
              <a:rPr lang="en-IN" smtClean="0"/>
              <a:t>27-09-2021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8B80CC-EDB5-48CB-B5A2-2BA8CBF9B6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4031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8637073" cy="2618554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8404" y="3564467"/>
            <a:ext cx="8637072" cy="1071095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C8B22-1886-4BED-8851-47ABE907F19C}" type="datetime1">
              <a:rPr lang="en-IN" smtClean="0"/>
              <a:t>27-09-2021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7124" y="329307"/>
            <a:ext cx="5943668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24392" y="134930"/>
            <a:ext cx="811019" cy="503578"/>
          </a:xfrm>
        </p:spPr>
        <p:txBody>
          <a:bodyPr/>
          <a:lstStyle/>
          <a:p>
            <a:fld id="{BBD0BF76-E763-4964-B6E3-972F78D927E1}" type="slidenum">
              <a:rPr lang="en-IN" smtClean="0"/>
              <a:t>‹#›</a:t>
            </a:fld>
            <a:endParaRPr lang="en-IN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46695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12B28-0D14-4134-892D-D930B37B7E37}" type="datetime1">
              <a:rPr lang="en-IN" smtClean="0"/>
              <a:t>27-09-2021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0BF76-E763-4964-B6E3-972F78D927E1}" type="slidenum">
              <a:rPr lang="en-IN" smtClean="0"/>
              <a:t>‹#›</a:t>
            </a:fld>
            <a:endParaRPr lang="en-IN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49097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4709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0270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285D4-DF63-44D5-93A2-3D07B77923F4}" type="datetime1">
              <a:rPr lang="en-IN" smtClean="0"/>
              <a:t>27-09-2021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0BF76-E763-4964-B6E3-972F78D927E1}" type="slidenum">
              <a:rPr lang="en-IN" smtClean="0"/>
              <a:t>‹#›</a:t>
            </a:fld>
            <a:endParaRPr lang="en-IN"/>
          </a:p>
        </p:txBody>
      </p:sp>
      <p:pic>
        <p:nvPicPr>
          <p:cNvPr id="17" name="Picture 16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59215" b="36435"/>
          <a:stretch/>
        </p:blipFill>
        <p:spPr>
          <a:xfrm rot="5400000">
            <a:off x="8642279" y="3046916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81601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F0A670EC-6432-4355-8928-51A0EBFD714A}" type="datetime1">
              <a:rPr lang="en-IN" smtClean="0"/>
              <a:t>27-09-2021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0BF76-E763-4964-B6E3-972F78D927E1}" type="slidenum">
              <a:rPr lang="en-IN" smtClean="0"/>
              <a:t>‹#›</a:t>
            </a:fld>
            <a:endParaRPr lang="en-IN"/>
          </a:p>
        </p:txBody>
      </p:sp>
      <p:pic>
        <p:nvPicPr>
          <p:cNvPr id="24" name="Picture 2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ED437BC9-F492-4388-ACDB-AF391015F77E}"/>
              </a:ext>
            </a:extLst>
          </p:cNvPr>
          <p:cNvSpPr/>
          <p:nvPr userDrawn="1"/>
        </p:nvSpPr>
        <p:spPr>
          <a:xfrm>
            <a:off x="11001940" y="113546"/>
            <a:ext cx="914400" cy="9144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37B6607E-50CC-4737-A31D-24BF273E41BC}"/>
              </a:ext>
            </a:extLst>
          </p:cNvPr>
          <p:cNvSpPr txBox="1"/>
          <p:nvPr userDrawn="1"/>
        </p:nvSpPr>
        <p:spPr>
          <a:xfrm>
            <a:off x="5317588" y="6386732"/>
            <a:ext cx="25875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>
                <a:solidFill>
                  <a:srgbClr val="002060"/>
                </a:solidFill>
              </a:rPr>
              <a:t>Data Structure 2020</a:t>
            </a:r>
          </a:p>
        </p:txBody>
      </p:sp>
    </p:spTree>
    <p:extLst>
      <p:ext uri="{BB962C8B-B14F-4D97-AF65-F5344CB8AC3E}">
        <p14:creationId xmlns:p14="http://schemas.microsoft.com/office/powerpoint/2010/main" val="1357652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7" y="1756129"/>
            <a:ext cx="8619060" cy="2050065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29166" y="3806195"/>
            <a:ext cx="861906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65531-E6B0-44EA-A599-00762B3811ED}" type="datetime1">
              <a:rPr lang="en-IN" smtClean="0"/>
              <a:t>27-09-2021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0BF76-E763-4964-B6E3-972F78D927E1}" type="slidenum">
              <a:rPr lang="en-IN" smtClean="0"/>
              <a:t>‹#›</a:t>
            </a:fld>
            <a:endParaRPr lang="en-IN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24224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052" y="958037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9166" y="2165621"/>
            <a:ext cx="4645152" cy="32938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606" y="2171769"/>
            <a:ext cx="4645152" cy="32870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91564-111E-40D1-826F-A964E986D66D}" type="datetime1">
              <a:rPr lang="en-IN" smtClean="0"/>
              <a:t>27-09-2021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0BF76-E763-4964-B6E3-972F78D927E1}" type="slidenum">
              <a:rPr lang="en-IN" smtClean="0"/>
              <a:t>‹#›</a:t>
            </a:fld>
            <a:endParaRPr lang="en-IN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70293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6" y="953336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2169727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9166" y="2974448"/>
            <a:ext cx="4645152" cy="24938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337" y="2173181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337" y="2971669"/>
            <a:ext cx="4645152" cy="2487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2FA25-8946-46EC-B31C-C5D0CC00A65A}" type="datetime1">
              <a:rPr lang="en-IN" smtClean="0"/>
              <a:t>27-09-2021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0BF76-E763-4964-B6E3-972F78D927E1}" type="slidenum">
              <a:rPr lang="en-IN" smtClean="0"/>
              <a:t>‹#›</a:t>
            </a:fld>
            <a:endParaRPr lang="en-IN"/>
          </a:p>
        </p:txBody>
      </p:sp>
      <p:pic>
        <p:nvPicPr>
          <p:cNvPr id="18" name="Picture 1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19870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E75BD-3777-4133-ADCE-DC7252B488C5}" type="datetime1">
              <a:rPr lang="en-IN" smtClean="0"/>
              <a:t>27-09-2021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0BF76-E763-4964-B6E3-972F78D927E1}" type="slidenum">
              <a:rPr lang="en-IN" smtClean="0"/>
              <a:t>‹#›</a:t>
            </a:fld>
            <a:endParaRPr lang="en-IN"/>
          </a:p>
        </p:txBody>
      </p:sp>
      <p:pic>
        <p:nvPicPr>
          <p:cNvPr id="14" name="Picture 1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23972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C8339-48FD-423A-8474-A32443EBD318}" type="datetime1">
              <a:rPr lang="en-IN" smtClean="0"/>
              <a:t>27-09-2021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0BF76-E763-4964-B6E3-972F78D927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5229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291" y="952578"/>
            <a:ext cx="3275013" cy="2322176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3334" y="952578"/>
            <a:ext cx="6012470" cy="4505221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291" y="3274754"/>
            <a:ext cx="3275013" cy="2178918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B3C02-7942-4869-80D9-38C05425C1DB}" type="datetime1">
              <a:rPr lang="en-IN" smtClean="0"/>
              <a:t>27-09-2021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0BF76-E763-4964-B6E3-972F78D927E1}" type="slidenum">
              <a:rPr lang="en-IN" smtClean="0"/>
              <a:t>‹#›</a:t>
            </a:fld>
            <a:endParaRPr lang="en-IN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2083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24" y="1129513"/>
            <a:ext cx="5854872" cy="192420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8247" y="3053721"/>
            <a:ext cx="5846486" cy="209601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5300" y="5469856"/>
            <a:ext cx="5849605" cy="320123"/>
          </a:xfrm>
        </p:spPr>
        <p:txBody>
          <a:bodyPr/>
          <a:lstStyle>
            <a:lvl1pPr algn="l">
              <a:defRPr/>
            </a:lvl1pPr>
          </a:lstStyle>
          <a:p>
            <a:fld id="{5ACC9FA0-193B-4ED0-9A97-E2D47017C7AD}" type="datetime1">
              <a:rPr lang="en-IN" smtClean="0"/>
              <a:t>27-09-2021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300" y="318640"/>
            <a:ext cx="4877818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6794" y="137408"/>
            <a:ext cx="811019" cy="503578"/>
          </a:xfrm>
        </p:spPr>
        <p:txBody>
          <a:bodyPr/>
          <a:lstStyle/>
          <a:p>
            <a:fld id="{BBD0BF76-E763-4964-B6E3-972F78D927E1}" type="slidenum">
              <a:rPr lang="en-IN" smtClean="0"/>
              <a:t>‹#›</a:t>
            </a:fld>
            <a:endParaRPr lang="en-IN"/>
          </a:p>
        </p:txBody>
      </p:sp>
      <p:pic>
        <p:nvPicPr>
          <p:cNvPr id="22" name="Picture 2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48549" b="36564"/>
          <a:stretch/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50301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8DED0D-4406-4029-AC6E-72FB60F1297E}" type="datetime1">
              <a:rPr lang="en-IN" smtClean="0"/>
              <a:t>27-09-2021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18076" y="137408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BBD0BF76-E763-4964-B6E3-972F78D927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4645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harles_E._Leiserson" TargetMode="External"/><Relationship Id="rId7" Type="http://schemas.openxmlformats.org/officeDocument/2006/relationships/hyperlink" Target="https://en.wikipedia.org/wiki/Special:BookSources/0-262-03384-4" TargetMode="External"/><Relationship Id="rId2" Type="http://schemas.openxmlformats.org/officeDocument/2006/relationships/hyperlink" Target="https://en.wikipedia.org/wiki/Thomas_H._Corme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ISBN_(identifier)" TargetMode="External"/><Relationship Id="rId5" Type="http://schemas.openxmlformats.org/officeDocument/2006/relationships/hyperlink" Target="https://en.wikipedia.org/wiki/Clifford_Stein" TargetMode="External"/><Relationship Id="rId4" Type="http://schemas.openxmlformats.org/officeDocument/2006/relationships/hyperlink" Target="https://en.wikipedia.org/wiki/Ron_Rivest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708FD51-4C67-49A5-8DEE-4C0608E4AE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7460" y="998625"/>
            <a:ext cx="8637073" cy="1342469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b="1" dirty="0"/>
              <a:t>Data Structures (15B11CI311)</a:t>
            </a:r>
            <a:r>
              <a:rPr lang="en-US" sz="5400" b="1" dirty="0"/>
              <a:t/>
            </a:r>
            <a:br>
              <a:rPr lang="en-US" sz="5400" b="1" dirty="0"/>
            </a:br>
            <a:r>
              <a:rPr lang="en-US" sz="3100" b="1" dirty="0"/>
              <a:t/>
            </a:r>
            <a:br>
              <a:rPr lang="en-US" sz="3100" b="1" dirty="0"/>
            </a:br>
            <a:r>
              <a:rPr lang="en-US" sz="3100" dirty="0"/>
              <a:t>Odd </a:t>
            </a:r>
            <a:r>
              <a:rPr lang="en-US" sz="3100"/>
              <a:t>Semester </a:t>
            </a:r>
            <a:r>
              <a:rPr lang="en-US" sz="3100" smtClean="0"/>
              <a:t>2021</a:t>
            </a:r>
            <a:endParaRPr lang="en-IN" sz="3100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1DB62C41-2131-4126-987A-5AE49F2AF2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3840" y="4871471"/>
            <a:ext cx="9369236" cy="1071095"/>
          </a:xfrm>
        </p:spPr>
        <p:txBody>
          <a:bodyPr>
            <a:noAutofit/>
          </a:bodyPr>
          <a:lstStyle/>
          <a:p>
            <a:pPr algn="ctr"/>
            <a:r>
              <a:rPr lang="en-US" sz="2000" dirty="0"/>
              <a:t>3</a:t>
            </a:r>
            <a:r>
              <a:rPr lang="en-US" sz="2000" baseline="30000" dirty="0"/>
              <a:t>rd</a:t>
            </a:r>
            <a:r>
              <a:rPr lang="en-US" sz="2000" dirty="0"/>
              <a:t> Semester , Computer Science and Engineering</a:t>
            </a:r>
          </a:p>
          <a:p>
            <a:pPr algn="ctr"/>
            <a:r>
              <a:rPr lang="en-US" sz="2000" dirty="0"/>
              <a:t>Jaypee Institute Of Information Technology (JIIT), Noida</a:t>
            </a:r>
          </a:p>
        </p:txBody>
      </p:sp>
      <p:pic>
        <p:nvPicPr>
          <p:cNvPr id="2050" name="Picture 2" descr="Jaypee Institute of Information Technology - Wikipedia">
            <a:extLst>
              <a:ext uri="{FF2B5EF4-FFF2-40B4-BE49-F238E27FC236}">
                <a16:creationId xmlns="" xmlns:a16="http://schemas.microsoft.com/office/drawing/2014/main" id="{42622B0E-5F06-4CBC-B256-77E0A38725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4578" y="2771185"/>
            <a:ext cx="1342836" cy="167019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578846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8794" y="824248"/>
            <a:ext cx="9754751" cy="5080428"/>
          </a:xfrm>
        </p:spPr>
        <p:txBody>
          <a:bodyPr>
            <a:normAutofit/>
          </a:bodyPr>
          <a:lstStyle/>
          <a:p>
            <a:pPr algn="just"/>
            <a:r>
              <a:rPr lang="en-US" b="1" dirty="0"/>
              <a:t>Full binary tree: </a:t>
            </a:r>
            <a:r>
              <a:rPr lang="en-US" dirty="0"/>
              <a:t>A binary tree in which each node has exactly zero or two children.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>
              <a:buNone/>
            </a:pP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="" xmlns:a16="http://schemas.microsoft.com/office/drawing/2014/main" id="{167E2952-B8C5-46D8-B36E-E8522B241CC5}"/>
              </a:ext>
            </a:extLst>
          </p:cNvPr>
          <p:cNvSpPr txBox="1">
            <a:spLocks/>
          </p:cNvSpPr>
          <p:nvPr/>
        </p:nvSpPr>
        <p:spPr>
          <a:xfrm>
            <a:off x="1107584" y="21691"/>
            <a:ext cx="9603275" cy="6565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Terminology of Binary Tree</a:t>
            </a:r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990E44B9-3255-40D9-9323-1B243E21D5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0979" y="1219733"/>
            <a:ext cx="6810042" cy="4418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3231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8794" y="824248"/>
            <a:ext cx="9754751" cy="5080428"/>
          </a:xfrm>
        </p:spPr>
        <p:txBody>
          <a:bodyPr>
            <a:normAutofit/>
          </a:bodyPr>
          <a:lstStyle/>
          <a:p>
            <a:pPr algn="just"/>
            <a:r>
              <a:rPr lang="en-US" b="1" dirty="0"/>
              <a:t>Complete binary tree: </a:t>
            </a:r>
            <a:r>
              <a:rPr lang="en-US" dirty="0"/>
              <a:t>A binary tree, which is completely filled, with the possible exception of the bottom level, which is filled from left to right.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>
              <a:buNone/>
            </a:pP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="" xmlns:a16="http://schemas.microsoft.com/office/drawing/2014/main" id="{167E2952-B8C5-46D8-B36E-E8522B241CC5}"/>
              </a:ext>
            </a:extLst>
          </p:cNvPr>
          <p:cNvSpPr txBox="1">
            <a:spLocks/>
          </p:cNvSpPr>
          <p:nvPr/>
        </p:nvSpPr>
        <p:spPr>
          <a:xfrm>
            <a:off x="1107584" y="21691"/>
            <a:ext cx="9603275" cy="6565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Terminology of Binary Tree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BAB98031-3ED9-4153-B6E8-2E92958240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0063" y="1732180"/>
            <a:ext cx="8009274" cy="4172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2412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8794" y="824248"/>
            <a:ext cx="9754751" cy="5080428"/>
          </a:xfrm>
        </p:spPr>
        <p:txBody>
          <a:bodyPr>
            <a:normAutofit/>
          </a:bodyPr>
          <a:lstStyle/>
          <a:p>
            <a:pPr algn="just"/>
            <a:r>
              <a:rPr lang="en-US" b="1" dirty="0"/>
              <a:t>Complete binary tree: </a:t>
            </a:r>
            <a:r>
              <a:rPr lang="en-US" dirty="0"/>
              <a:t>In a complete binary tree, nodes can be numbered from 1 to </a:t>
            </a:r>
            <a:r>
              <a:rPr lang="en-IN" sz="2000" dirty="0"/>
              <a:t>2</a:t>
            </a:r>
            <a:r>
              <a:rPr lang="en-IN" sz="2000" baseline="30000" dirty="0"/>
              <a:t>h</a:t>
            </a:r>
            <a:r>
              <a:rPr lang="en-IN" sz="2000" dirty="0"/>
              <a:t> – 1.</a:t>
            </a:r>
          </a:p>
          <a:p>
            <a:pPr algn="just"/>
            <a:r>
              <a:rPr lang="en-IN" dirty="0"/>
              <a:t>Numbers are labelled from top to bottom and left to right. </a:t>
            </a:r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>
              <a:buNone/>
            </a:pP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="" xmlns:a16="http://schemas.microsoft.com/office/drawing/2014/main" id="{167E2952-B8C5-46D8-B36E-E8522B241CC5}"/>
              </a:ext>
            </a:extLst>
          </p:cNvPr>
          <p:cNvSpPr txBox="1">
            <a:spLocks/>
          </p:cNvSpPr>
          <p:nvPr/>
        </p:nvSpPr>
        <p:spPr>
          <a:xfrm>
            <a:off x="1107584" y="21691"/>
            <a:ext cx="9603275" cy="6565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Terminology of Binary Tree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3848973B-471B-4D58-BCA0-93BCFB2660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6949" y="2173080"/>
            <a:ext cx="7398439" cy="3561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2262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0118" y="90666"/>
            <a:ext cx="9603275" cy="1049235"/>
          </a:xfrm>
        </p:spPr>
        <p:txBody>
          <a:bodyPr/>
          <a:lstStyle/>
          <a:p>
            <a:r>
              <a:rPr lang="en-US" dirty="0"/>
              <a:t>Representation of Binary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0118" y="1995720"/>
            <a:ext cx="10380370" cy="150795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There are two ways for representation of binary tree.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dirty="0"/>
              <a:t>Array representation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dirty="0"/>
              <a:t>Linked List representation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2203" y="5906"/>
            <a:ext cx="9603275" cy="1049235"/>
          </a:xfrm>
        </p:spPr>
        <p:txBody>
          <a:bodyPr/>
          <a:lstStyle/>
          <a:p>
            <a:r>
              <a:rPr lang="en-IN" dirty="0"/>
              <a:t>Array Representation </a:t>
            </a:r>
            <a:r>
              <a:rPr lang="en-US" dirty="0"/>
              <a:t>of Binary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2886" y="802105"/>
            <a:ext cx="5938967" cy="5165558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 single dimensional array can be used to represent a binary tree.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BT =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Parent of node </a:t>
            </a:r>
            <a:r>
              <a:rPr lang="en-IN" dirty="0" err="1">
                <a:solidFill>
                  <a:srgbClr val="FF0000"/>
                </a:solidFill>
              </a:rPr>
              <a:t>i</a:t>
            </a:r>
            <a:r>
              <a:rPr lang="en-IN" dirty="0"/>
              <a:t> is node </a:t>
            </a:r>
            <a:r>
              <a:rPr lang="en-IN" dirty="0" err="1">
                <a:solidFill>
                  <a:srgbClr val="FF0000"/>
                </a:solidFill>
              </a:rPr>
              <a:t>i</a:t>
            </a:r>
            <a:r>
              <a:rPr lang="en-IN" dirty="0">
                <a:solidFill>
                  <a:srgbClr val="FF0000"/>
                </a:solidFill>
              </a:rPr>
              <a:t> / 2 </a:t>
            </a:r>
            <a:r>
              <a:rPr lang="en-IN" dirty="0"/>
              <a:t>, unless node </a:t>
            </a:r>
            <a:r>
              <a:rPr lang="en-IN" dirty="0">
                <a:solidFill>
                  <a:srgbClr val="FF0000"/>
                </a:solidFill>
              </a:rPr>
              <a:t>1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Node </a:t>
            </a:r>
            <a:r>
              <a:rPr lang="en-IN" dirty="0">
                <a:solidFill>
                  <a:srgbClr val="FF0000"/>
                </a:solidFill>
              </a:rPr>
              <a:t>1</a:t>
            </a:r>
            <a:r>
              <a:rPr lang="en-IN" dirty="0"/>
              <a:t> is the root and has no parent.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Left child of node </a:t>
            </a:r>
            <a:r>
              <a:rPr lang="en-IN" dirty="0" err="1">
                <a:solidFill>
                  <a:srgbClr val="FF0000"/>
                </a:solidFill>
              </a:rPr>
              <a:t>i</a:t>
            </a:r>
            <a:r>
              <a:rPr lang="en-IN" dirty="0"/>
              <a:t> is node </a:t>
            </a:r>
            <a:r>
              <a:rPr lang="en-IN" dirty="0">
                <a:solidFill>
                  <a:srgbClr val="FF0000"/>
                </a:solidFill>
              </a:rPr>
              <a:t>2i</a:t>
            </a:r>
            <a:r>
              <a:rPr lang="en-IN" dirty="0"/>
              <a:t>, unless </a:t>
            </a:r>
            <a:r>
              <a:rPr lang="en-IN" dirty="0">
                <a:solidFill>
                  <a:srgbClr val="FF0000"/>
                </a:solidFill>
              </a:rPr>
              <a:t>n</a:t>
            </a:r>
            <a:r>
              <a:rPr lang="en-IN" dirty="0"/>
              <a:t>, where </a:t>
            </a:r>
            <a:r>
              <a:rPr lang="en-IN" dirty="0">
                <a:solidFill>
                  <a:srgbClr val="FF0000"/>
                </a:solidFill>
              </a:rPr>
              <a:t>n</a:t>
            </a:r>
            <a:r>
              <a:rPr lang="en-IN" dirty="0"/>
              <a:t> is the number of nodes.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If </a:t>
            </a:r>
            <a:r>
              <a:rPr lang="en-IN" dirty="0">
                <a:solidFill>
                  <a:srgbClr val="FF0000"/>
                </a:solidFill>
              </a:rPr>
              <a:t>2i &gt; n</a:t>
            </a:r>
            <a:r>
              <a:rPr lang="en-IN" dirty="0"/>
              <a:t>, node </a:t>
            </a:r>
            <a:r>
              <a:rPr lang="en-IN" dirty="0" err="1">
                <a:solidFill>
                  <a:srgbClr val="FF0000"/>
                </a:solidFill>
              </a:rPr>
              <a:t>i</a:t>
            </a:r>
            <a:r>
              <a:rPr lang="en-IN" dirty="0"/>
              <a:t> has no left child.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Right child of node </a:t>
            </a:r>
            <a:r>
              <a:rPr lang="en-IN" dirty="0" err="1">
                <a:solidFill>
                  <a:srgbClr val="FF0000"/>
                </a:solidFill>
              </a:rPr>
              <a:t>i</a:t>
            </a:r>
            <a:r>
              <a:rPr lang="en-IN" dirty="0"/>
              <a:t> is node </a:t>
            </a:r>
            <a:r>
              <a:rPr lang="en-IN" dirty="0">
                <a:solidFill>
                  <a:srgbClr val="FF0000"/>
                </a:solidFill>
              </a:rPr>
              <a:t>2i+1</a:t>
            </a:r>
            <a:r>
              <a:rPr lang="en-IN" dirty="0"/>
              <a:t>, unless </a:t>
            </a:r>
            <a:r>
              <a:rPr lang="en-IN" dirty="0">
                <a:solidFill>
                  <a:srgbClr val="FF0000"/>
                </a:solidFill>
              </a:rPr>
              <a:t>2i+1 &gt; n</a:t>
            </a:r>
            <a:r>
              <a:rPr lang="en-IN" dirty="0"/>
              <a:t>, where </a:t>
            </a:r>
            <a:r>
              <a:rPr lang="en-IN" dirty="0">
                <a:solidFill>
                  <a:srgbClr val="FF0000"/>
                </a:solidFill>
              </a:rPr>
              <a:t>n</a:t>
            </a:r>
            <a:r>
              <a:rPr lang="en-IN" dirty="0"/>
              <a:t> is the number of nodes.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If </a:t>
            </a:r>
            <a:r>
              <a:rPr lang="en-IN" dirty="0">
                <a:solidFill>
                  <a:srgbClr val="FF0000"/>
                </a:solidFill>
              </a:rPr>
              <a:t>2i + 1 &gt; n</a:t>
            </a:r>
            <a:r>
              <a:rPr lang="en-IN" dirty="0"/>
              <a:t>, node </a:t>
            </a:r>
            <a:r>
              <a:rPr lang="en-IN" dirty="0" err="1">
                <a:solidFill>
                  <a:srgbClr val="FF0000"/>
                </a:solidFill>
              </a:rPr>
              <a:t>i</a:t>
            </a:r>
            <a:r>
              <a:rPr lang="en-IN" dirty="0"/>
              <a:t> has no right child.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8" name="Table 8">
            <a:extLst>
              <a:ext uri="{FF2B5EF4-FFF2-40B4-BE49-F238E27FC236}">
                <a16:creationId xmlns="" xmlns:a16="http://schemas.microsoft.com/office/drawing/2014/main" id="{3852A3FE-4C13-4503-AC60-8CEC677C93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8234065"/>
              </p:ext>
            </p:extLst>
          </p:nvPr>
        </p:nvGraphicFramePr>
        <p:xfrm>
          <a:off x="1856995" y="1521555"/>
          <a:ext cx="8478010" cy="4423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7801">
                  <a:extLst>
                    <a:ext uri="{9D8B030D-6E8A-4147-A177-3AD203B41FA5}">
                      <a16:colId xmlns="" xmlns:a16="http://schemas.microsoft.com/office/drawing/2014/main" val="1294288921"/>
                    </a:ext>
                  </a:extLst>
                </a:gridCol>
                <a:gridCol w="847801">
                  <a:extLst>
                    <a:ext uri="{9D8B030D-6E8A-4147-A177-3AD203B41FA5}">
                      <a16:colId xmlns="" xmlns:a16="http://schemas.microsoft.com/office/drawing/2014/main" val="2858122085"/>
                    </a:ext>
                  </a:extLst>
                </a:gridCol>
                <a:gridCol w="847801">
                  <a:extLst>
                    <a:ext uri="{9D8B030D-6E8A-4147-A177-3AD203B41FA5}">
                      <a16:colId xmlns="" xmlns:a16="http://schemas.microsoft.com/office/drawing/2014/main" val="3722677716"/>
                    </a:ext>
                  </a:extLst>
                </a:gridCol>
                <a:gridCol w="847801">
                  <a:extLst>
                    <a:ext uri="{9D8B030D-6E8A-4147-A177-3AD203B41FA5}">
                      <a16:colId xmlns="" xmlns:a16="http://schemas.microsoft.com/office/drawing/2014/main" val="672409925"/>
                    </a:ext>
                  </a:extLst>
                </a:gridCol>
                <a:gridCol w="847801">
                  <a:extLst>
                    <a:ext uri="{9D8B030D-6E8A-4147-A177-3AD203B41FA5}">
                      <a16:colId xmlns="" xmlns:a16="http://schemas.microsoft.com/office/drawing/2014/main" val="2124180062"/>
                    </a:ext>
                  </a:extLst>
                </a:gridCol>
                <a:gridCol w="847801">
                  <a:extLst>
                    <a:ext uri="{9D8B030D-6E8A-4147-A177-3AD203B41FA5}">
                      <a16:colId xmlns="" xmlns:a16="http://schemas.microsoft.com/office/drawing/2014/main" val="437248075"/>
                    </a:ext>
                  </a:extLst>
                </a:gridCol>
                <a:gridCol w="847801">
                  <a:extLst>
                    <a:ext uri="{9D8B030D-6E8A-4147-A177-3AD203B41FA5}">
                      <a16:colId xmlns="" xmlns:a16="http://schemas.microsoft.com/office/drawing/2014/main" val="2718040044"/>
                    </a:ext>
                  </a:extLst>
                </a:gridCol>
                <a:gridCol w="847801">
                  <a:extLst>
                    <a:ext uri="{9D8B030D-6E8A-4147-A177-3AD203B41FA5}">
                      <a16:colId xmlns="" xmlns:a16="http://schemas.microsoft.com/office/drawing/2014/main" val="583623297"/>
                    </a:ext>
                  </a:extLst>
                </a:gridCol>
                <a:gridCol w="847801">
                  <a:extLst>
                    <a:ext uri="{9D8B030D-6E8A-4147-A177-3AD203B41FA5}">
                      <a16:colId xmlns="" xmlns:a16="http://schemas.microsoft.com/office/drawing/2014/main" val="2188502253"/>
                    </a:ext>
                  </a:extLst>
                </a:gridCol>
                <a:gridCol w="847801">
                  <a:extLst>
                    <a:ext uri="{9D8B030D-6E8A-4147-A177-3AD203B41FA5}">
                      <a16:colId xmlns="" xmlns:a16="http://schemas.microsoft.com/office/drawing/2014/main" val="578438456"/>
                    </a:ext>
                  </a:extLst>
                </a:gridCol>
              </a:tblGrid>
              <a:tr h="44238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060154657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8C8C2258-AD46-4F7B-AD69-4CBE7FE6A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1853" y="2249747"/>
            <a:ext cx="5317873" cy="2770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2224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0118" y="90666"/>
            <a:ext cx="9603275" cy="1049235"/>
          </a:xfrm>
        </p:spPr>
        <p:txBody>
          <a:bodyPr/>
          <a:lstStyle/>
          <a:p>
            <a:r>
              <a:rPr lang="en-US" dirty="0"/>
              <a:t>Linked Representation of Binary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2886" y="946484"/>
            <a:ext cx="5688639" cy="5052381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Each node of a binary tree has one data field and two pointers, one for the right child node and other for the left child node.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struct node{</a:t>
            </a:r>
          </a:p>
          <a:p>
            <a:pPr marL="0" indent="0">
              <a:buNone/>
            </a:pPr>
            <a:r>
              <a:rPr lang="en-US" dirty="0"/>
              <a:t>	int data;</a:t>
            </a:r>
          </a:p>
          <a:p>
            <a:pPr marL="0" indent="0">
              <a:buNone/>
            </a:pPr>
            <a:r>
              <a:rPr lang="en-US" dirty="0"/>
              <a:t>	node *</a:t>
            </a:r>
            <a:r>
              <a:rPr lang="en-US" dirty="0" err="1"/>
              <a:t>lchild</a:t>
            </a:r>
            <a:r>
              <a:rPr lang="en-US" dirty="0"/>
              <a:t>;</a:t>
            </a:r>
            <a:r>
              <a:rPr lang="en-US" b="1" dirty="0"/>
              <a:t> </a:t>
            </a:r>
          </a:p>
          <a:p>
            <a:pPr marL="0" indent="0">
              <a:buNone/>
            </a:pPr>
            <a:r>
              <a:rPr lang="en-US" dirty="0"/>
              <a:t>	node *</a:t>
            </a:r>
            <a:r>
              <a:rPr lang="en-US" dirty="0" err="1"/>
              <a:t>rchild</a:t>
            </a:r>
            <a:r>
              <a:rPr lang="en-US" dirty="0"/>
              <a:t>;</a:t>
            </a:r>
            <a:r>
              <a:rPr lang="en-US" b="1" dirty="0"/>
              <a:t> </a:t>
            </a:r>
          </a:p>
          <a:p>
            <a:pPr marL="0" indent="0">
              <a:buNone/>
            </a:pPr>
            <a:r>
              <a:rPr lang="en-US" b="1" dirty="0"/>
              <a:t>    </a:t>
            </a:r>
            <a:r>
              <a:rPr lang="en-US" dirty="0"/>
              <a:t>};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If any node has its left or right child empty then it’s respective link will have a null value.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In a leaf node, both links has a null value.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="" xmlns:a16="http://schemas.microsoft.com/office/drawing/2014/main" id="{B899C3A6-D921-4628-B9CC-80DA10368F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8757" y="1139901"/>
            <a:ext cx="4615036" cy="3692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C9C3EF16-03B7-45BA-A17C-F1F9CC224B1F}"/>
              </a:ext>
            </a:extLst>
          </p:cNvPr>
          <p:cNvSpPr txBox="1"/>
          <p:nvPr/>
        </p:nvSpPr>
        <p:spPr>
          <a:xfrm>
            <a:off x="6702274" y="5071768"/>
            <a:ext cx="512463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Source: https://nptel.ac.in/content/storage2/courses/106103069/Module_9/array_rep_btree.htm</a:t>
            </a:r>
          </a:p>
        </p:txBody>
      </p:sp>
    </p:spTree>
    <p:extLst>
      <p:ext uri="{BB962C8B-B14F-4D97-AF65-F5344CB8AC3E}">
        <p14:creationId xmlns:p14="http://schemas.microsoft.com/office/powerpoint/2010/main" val="27051754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09DC47A0-FCC8-497D-BFAF-A19D72D85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0BF76-E763-4964-B6E3-972F78D927E1}" type="slidenum">
              <a:rPr lang="en-IN" smtClean="0"/>
              <a:t>16</a:t>
            </a:fld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B63C3603-933B-40CD-819E-8D872AE9ACC9}"/>
              </a:ext>
            </a:extLst>
          </p:cNvPr>
          <p:cNvSpPr txBox="1"/>
          <p:nvPr/>
        </p:nvSpPr>
        <p:spPr>
          <a:xfrm>
            <a:off x="1040119" y="1139901"/>
            <a:ext cx="5055882" cy="43630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#include &lt;iostream&gt;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 using namespace std;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 struct node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{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 int data;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 node *</a:t>
            </a: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lchild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;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 node *</a:t>
            </a: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rchild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;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};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struct node *</a:t>
            </a: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buildtree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(int);	/* builds the tree */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int a[] = { 3, 5, 9, 6, 8, 20, 10, 0, 0, 9,0,0,0,0,0};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 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E3EBF0CE-C9EC-4A90-987D-D2CA68571D73}"/>
              </a:ext>
            </a:extLst>
          </p:cNvPr>
          <p:cNvSpPr txBox="1"/>
          <p:nvPr/>
        </p:nvSpPr>
        <p:spPr>
          <a:xfrm>
            <a:off x="6422246" y="994139"/>
            <a:ext cx="5055882" cy="51630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node *</a:t>
            </a: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buildtree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(int n) {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 node *temp = NULL;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 if(n&gt;</a:t>
            </a: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sizeof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(a)/</a:t>
            </a: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sizeof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(int))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       return temp;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 else if (a[n])  {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     temp = new node;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     temp-&gt;data = a[n];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     temp-&gt;</a:t>
            </a: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lchild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= </a:t>
            </a: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buildtree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(2*n + 1);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     temp-&gt;</a:t>
            </a: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rchild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= </a:t>
            </a: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buildtree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(2*n + 2);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   }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   else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     return temp;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   }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="" xmlns:a16="http://schemas.microsoft.com/office/drawing/2014/main" id="{2F7925FB-52AF-44D1-A27A-A2428B408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0118" y="90666"/>
            <a:ext cx="9603275" cy="1049235"/>
          </a:xfrm>
        </p:spPr>
        <p:txBody>
          <a:bodyPr/>
          <a:lstStyle/>
          <a:p>
            <a:r>
              <a:rPr lang="en-US" dirty="0"/>
              <a:t>Building Binary Tree with Array Representation</a:t>
            </a:r>
          </a:p>
        </p:txBody>
      </p:sp>
    </p:spTree>
    <p:extLst>
      <p:ext uri="{BB962C8B-B14F-4D97-AF65-F5344CB8AC3E}">
        <p14:creationId xmlns:p14="http://schemas.microsoft.com/office/powerpoint/2010/main" val="13364996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09DC47A0-FCC8-497D-BFAF-A19D72D85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0BF76-E763-4964-B6E3-972F78D927E1}" type="slidenum">
              <a:rPr lang="en-IN" smtClean="0"/>
              <a:t>17</a:t>
            </a:fld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B63C3603-933B-40CD-819E-8D872AE9ACC9}"/>
              </a:ext>
            </a:extLst>
          </p:cNvPr>
          <p:cNvSpPr txBox="1"/>
          <p:nvPr/>
        </p:nvSpPr>
        <p:spPr>
          <a:xfrm>
            <a:off x="1040119" y="1139901"/>
            <a:ext cx="5055882" cy="39640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void </a:t>
            </a: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inorder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(node *root)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{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   if (root != NULL)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	{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	  </a:t>
            </a: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inorder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(root-&gt;</a:t>
            </a: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lchild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);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	  </a:t>
            </a: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cout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&lt;&lt;root-&gt;data;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	  </a:t>
            </a: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inorder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(root-&gt;</a:t>
            </a: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rchild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);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	}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}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 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E3EBF0CE-C9EC-4A90-987D-D2CA68571D73}"/>
              </a:ext>
            </a:extLst>
          </p:cNvPr>
          <p:cNvSpPr txBox="1"/>
          <p:nvPr/>
        </p:nvSpPr>
        <p:spPr>
          <a:xfrm>
            <a:off x="6422246" y="994139"/>
            <a:ext cx="5055882" cy="39599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 int main()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{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 node *root;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 </a:t>
            </a: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cout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&lt;&lt;</a:t>
            </a: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sizeof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(a)&lt;&lt;</a:t>
            </a: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endl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;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 root = </a:t>
            </a: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buildtree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(0);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 </a:t>
            </a: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cout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&lt;&lt;"\n </a:t>
            </a: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Inorder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Traversal\n";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 </a:t>
            </a: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inorder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(root);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 return 0;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}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="" xmlns:a16="http://schemas.microsoft.com/office/drawing/2014/main" id="{2B61E6C1-D99E-4CFA-B704-8BAAD599F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0118" y="90666"/>
            <a:ext cx="9603275" cy="1049235"/>
          </a:xfrm>
        </p:spPr>
        <p:txBody>
          <a:bodyPr/>
          <a:lstStyle/>
          <a:p>
            <a:r>
              <a:rPr lang="en-US" dirty="0"/>
              <a:t>Building Binary Tree with Array Representation</a:t>
            </a:r>
          </a:p>
        </p:txBody>
      </p:sp>
    </p:spTree>
    <p:extLst>
      <p:ext uri="{BB962C8B-B14F-4D97-AF65-F5344CB8AC3E}">
        <p14:creationId xmlns:p14="http://schemas.microsoft.com/office/powerpoint/2010/main" val="18217292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513" y="0"/>
            <a:ext cx="9603275" cy="1049235"/>
          </a:xfrm>
        </p:spPr>
        <p:txBody>
          <a:bodyPr/>
          <a:lstStyle/>
          <a:p>
            <a:r>
              <a:rPr lang="en-US" dirty="0"/>
              <a:t> Binary Tree Traversal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8642" y="798491"/>
            <a:ext cx="10174310" cy="5345636"/>
          </a:xfrm>
        </p:spPr>
        <p:txBody>
          <a:bodyPr>
            <a:normAutofit fontScale="92500" lnSpcReduction="10000"/>
          </a:bodyPr>
          <a:lstStyle/>
          <a:p>
            <a:r>
              <a:rPr lang="en-US" sz="3200" dirty="0"/>
              <a:t>A traversal is a process that visits all the nodes in the tree exactly once.</a:t>
            </a:r>
          </a:p>
          <a:p>
            <a:pPr lvl="1"/>
            <a:r>
              <a:rPr lang="en-US" sz="2800" dirty="0"/>
              <a:t>depth-first traversal</a:t>
            </a:r>
          </a:p>
          <a:p>
            <a:pPr lvl="2"/>
            <a:r>
              <a:rPr lang="en-US" sz="2400" dirty="0"/>
              <a:t>Preorder traversal </a:t>
            </a:r>
          </a:p>
          <a:p>
            <a:pPr lvl="2"/>
            <a:r>
              <a:rPr lang="en-US" sz="2400" dirty="0" err="1"/>
              <a:t>Inorder</a:t>
            </a:r>
            <a:r>
              <a:rPr lang="en-US" sz="2400" dirty="0"/>
              <a:t> traversal </a:t>
            </a:r>
          </a:p>
          <a:p>
            <a:pPr lvl="2"/>
            <a:r>
              <a:rPr lang="en-US" sz="2400" dirty="0" err="1"/>
              <a:t>Postorder</a:t>
            </a:r>
            <a:r>
              <a:rPr lang="en-US" sz="2400" dirty="0"/>
              <a:t> traversal</a:t>
            </a:r>
          </a:p>
          <a:p>
            <a:pPr lvl="1"/>
            <a:r>
              <a:rPr lang="en-US" sz="2800" dirty="0"/>
              <a:t>breadth-first traversal</a:t>
            </a:r>
          </a:p>
          <a:p>
            <a:pPr lvl="2"/>
            <a:r>
              <a:rPr lang="en-US" sz="2400" dirty="0"/>
              <a:t>Level order traversal</a:t>
            </a:r>
          </a:p>
          <a:p>
            <a:r>
              <a:rPr lang="en-US" sz="2800" dirty="0"/>
              <a:t>Applications:</a:t>
            </a:r>
          </a:p>
          <a:p>
            <a:pPr lvl="1"/>
            <a:r>
              <a:rPr lang="en-US" sz="2600" dirty="0"/>
              <a:t>Determine height of the tree</a:t>
            </a:r>
          </a:p>
          <a:p>
            <a:pPr lvl="1"/>
            <a:r>
              <a:rPr lang="en-US" sz="2600" dirty="0"/>
              <a:t>Finding the number of nodes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148" y="0"/>
            <a:ext cx="9603275" cy="1049235"/>
          </a:xfrm>
        </p:spPr>
        <p:txBody>
          <a:bodyPr/>
          <a:lstStyle/>
          <a:p>
            <a:r>
              <a:rPr lang="en-US" dirty="0"/>
              <a:t>Preorder Traversal</a:t>
            </a:r>
          </a:p>
        </p:txBody>
      </p:sp>
      <p:pic>
        <p:nvPicPr>
          <p:cNvPr id="4" name="Content Placeholder 3" descr="tree1.bmp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04004" y="1298433"/>
            <a:ext cx="3667125" cy="3267075"/>
          </a:xfrm>
        </p:spPr>
      </p:pic>
      <p:sp>
        <p:nvSpPr>
          <p:cNvPr id="5" name="Rectangle 4"/>
          <p:cNvSpPr/>
          <p:nvPr/>
        </p:nvSpPr>
        <p:spPr>
          <a:xfrm>
            <a:off x="1865548" y="5075168"/>
            <a:ext cx="702468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Preorder - 8, 5, 9, 7, 1, 12, 2, 4, 11, 3</a:t>
            </a:r>
          </a:p>
        </p:txBody>
      </p:sp>
      <p:sp>
        <p:nvSpPr>
          <p:cNvPr id="7" name="Rectangle 6"/>
          <p:cNvSpPr/>
          <p:nvPr/>
        </p:nvSpPr>
        <p:spPr>
          <a:xfrm>
            <a:off x="1143148" y="1298433"/>
            <a:ext cx="6332473" cy="3243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>
                <a:latin typeface="Arial"/>
              </a:rPr>
              <a:t>Traverse the nodes in the following order recursively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>
                <a:latin typeface="Arial"/>
              </a:rPr>
              <a:t>Visit the root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>
                <a:latin typeface="Arial"/>
              </a:rPr>
              <a:t>Traverse the left subtree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>
                <a:latin typeface="Arial"/>
              </a:rPr>
              <a:t>Traverse the right subtree</a:t>
            </a:r>
            <a:endParaRPr lang="en-US" sz="2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17FDDBE-AFDC-4F3D-9D4A-24515A467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0" y="953325"/>
            <a:ext cx="9603275" cy="728720"/>
          </a:xfrm>
        </p:spPr>
        <p:txBody>
          <a:bodyPr/>
          <a:lstStyle/>
          <a:p>
            <a:r>
              <a:rPr lang="en-US" dirty="0"/>
              <a:t>Lecture: </a:t>
            </a:r>
            <a:r>
              <a:rPr lang="en-US" dirty="0" smtClean="0"/>
              <a:t>21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565CBF5-F48B-4171-8308-1553BF0C39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1682044"/>
            <a:ext cx="9603275" cy="378430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Topics to be covered:</a:t>
            </a:r>
          </a:p>
          <a:p>
            <a:r>
              <a:rPr lang="en-IN" dirty="0"/>
              <a:t>Binary tree and its structure</a:t>
            </a:r>
          </a:p>
          <a:p>
            <a:r>
              <a:rPr lang="en-US" dirty="0"/>
              <a:t>Basic Operation of Binary Tree</a:t>
            </a:r>
          </a:p>
          <a:p>
            <a:r>
              <a:rPr lang="en-US" dirty="0"/>
              <a:t>Recursive Traversal Algorithms</a:t>
            </a:r>
          </a:p>
          <a:p>
            <a:pPr marL="0" indent="0">
              <a:buNone/>
            </a:pPr>
            <a:endParaRPr lang="en-US" dirty="0"/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AF3D2279-FC6A-4CF0-A091-C27659B1A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0BF76-E763-4964-B6E3-972F78D927E1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2298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7432" y="1026695"/>
            <a:ext cx="10135672" cy="479658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3900" dirty="0"/>
              <a:t>void preorder(node * root) </a:t>
            </a:r>
          </a:p>
          <a:p>
            <a:pPr marL="457200" lvl="1" indent="0">
              <a:buNone/>
            </a:pPr>
            <a:r>
              <a:rPr lang="en-US" sz="3700" dirty="0"/>
              <a:t>{</a:t>
            </a:r>
            <a:br>
              <a:rPr lang="en-US" sz="3700" dirty="0"/>
            </a:br>
            <a:r>
              <a:rPr lang="en-US" sz="3700" dirty="0"/>
              <a:t>    if(root != NULL)</a:t>
            </a:r>
            <a:br>
              <a:rPr lang="en-US" sz="3700" dirty="0"/>
            </a:br>
            <a:r>
              <a:rPr lang="en-US" sz="3700" dirty="0"/>
              <a:t>    {</a:t>
            </a:r>
          </a:p>
          <a:p>
            <a:pPr lvl="2">
              <a:buNone/>
            </a:pPr>
            <a:r>
              <a:rPr lang="en-US" sz="3300" dirty="0"/>
              <a:t>   </a:t>
            </a:r>
            <a:r>
              <a:rPr lang="en-US" sz="3300" dirty="0" err="1"/>
              <a:t>cout</a:t>
            </a:r>
            <a:r>
              <a:rPr lang="en-US" sz="3300" dirty="0"/>
              <a:t>&lt;&lt;root-&gt;data; </a:t>
            </a:r>
            <a:br>
              <a:rPr lang="en-US" sz="3300" dirty="0"/>
            </a:br>
            <a:r>
              <a:rPr lang="en-US" sz="3300" dirty="0"/>
              <a:t>preorder(root-&gt; </a:t>
            </a:r>
            <a:r>
              <a:rPr lang="en-US" sz="3300" dirty="0" err="1"/>
              <a:t>lchild</a:t>
            </a:r>
            <a:r>
              <a:rPr lang="en-US" sz="3300" dirty="0"/>
              <a:t>);</a:t>
            </a:r>
            <a:br>
              <a:rPr lang="en-US" sz="3300" dirty="0"/>
            </a:br>
            <a:r>
              <a:rPr lang="en-US" sz="3300" dirty="0"/>
              <a:t>preorder(root-&gt;</a:t>
            </a:r>
            <a:r>
              <a:rPr lang="en-US" sz="3300" dirty="0" err="1"/>
              <a:t>rchild</a:t>
            </a:r>
            <a:r>
              <a:rPr lang="en-US" sz="3300" dirty="0"/>
              <a:t>);</a:t>
            </a:r>
          </a:p>
          <a:p>
            <a:pPr lvl="2">
              <a:buNone/>
            </a:pPr>
            <a:r>
              <a:rPr lang="en-US" sz="3300" dirty="0"/>
              <a:t>}</a:t>
            </a:r>
          </a:p>
          <a:p>
            <a:pPr lvl="1">
              <a:buNone/>
            </a:pPr>
            <a:r>
              <a:rPr lang="en-US" sz="3500" dirty="0"/>
              <a:t>}</a:t>
            </a:r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="" xmlns:a16="http://schemas.microsoft.com/office/drawing/2014/main" id="{C3D4DAC4-7352-4EB7-8D2F-811ADA888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148" y="0"/>
            <a:ext cx="9603275" cy="1049235"/>
          </a:xfrm>
        </p:spPr>
        <p:txBody>
          <a:bodyPr/>
          <a:lstStyle/>
          <a:p>
            <a:r>
              <a:rPr lang="en-US" dirty="0"/>
              <a:t>Preorder Traversal: Recursive Implementation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148" y="0"/>
            <a:ext cx="9603275" cy="1049235"/>
          </a:xfrm>
        </p:spPr>
        <p:txBody>
          <a:bodyPr/>
          <a:lstStyle/>
          <a:p>
            <a:r>
              <a:rPr lang="en-US" dirty="0" err="1"/>
              <a:t>Inorder</a:t>
            </a:r>
            <a:r>
              <a:rPr lang="en-US" dirty="0"/>
              <a:t> Traversal</a:t>
            </a:r>
          </a:p>
        </p:txBody>
      </p:sp>
      <p:pic>
        <p:nvPicPr>
          <p:cNvPr id="4" name="Content Placeholder 3" descr="tree1.bmp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04004" y="1298433"/>
            <a:ext cx="3667125" cy="3267075"/>
          </a:xfrm>
        </p:spPr>
      </p:pic>
      <p:sp>
        <p:nvSpPr>
          <p:cNvPr id="5" name="Rectangle 4"/>
          <p:cNvSpPr/>
          <p:nvPr/>
        </p:nvSpPr>
        <p:spPr>
          <a:xfrm>
            <a:off x="1865548" y="5075168"/>
            <a:ext cx="673453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err="1"/>
              <a:t>Inorder</a:t>
            </a:r>
            <a:r>
              <a:rPr lang="en-US" sz="3200" dirty="0"/>
              <a:t> - 9, 5, 1, 7, 2, 12, 8, 4, 3, 11</a:t>
            </a:r>
          </a:p>
        </p:txBody>
      </p:sp>
      <p:sp>
        <p:nvSpPr>
          <p:cNvPr id="7" name="Rectangle 6"/>
          <p:cNvSpPr/>
          <p:nvPr/>
        </p:nvSpPr>
        <p:spPr>
          <a:xfrm>
            <a:off x="1143148" y="1298433"/>
            <a:ext cx="6332473" cy="3243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>
                <a:latin typeface="Arial"/>
              </a:rPr>
              <a:t>Traverse the nodes in the following order recursively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>
                <a:latin typeface="Arial"/>
              </a:rPr>
              <a:t>Traverse the left subtree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>
                <a:latin typeface="Arial"/>
              </a:rPr>
              <a:t>Visit the root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>
                <a:latin typeface="Arial"/>
              </a:rPr>
              <a:t>Traverse the right subtree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313388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7432" y="1026695"/>
            <a:ext cx="10135672" cy="479658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3900" dirty="0"/>
              <a:t>void </a:t>
            </a:r>
            <a:r>
              <a:rPr lang="en-US" sz="3900" dirty="0" err="1"/>
              <a:t>Inorder</a:t>
            </a:r>
            <a:r>
              <a:rPr lang="en-US" sz="3900" dirty="0"/>
              <a:t>(node * root) </a:t>
            </a:r>
          </a:p>
          <a:p>
            <a:pPr marL="457200" lvl="1" indent="0">
              <a:buNone/>
            </a:pPr>
            <a:r>
              <a:rPr lang="en-US" sz="3700" dirty="0"/>
              <a:t>{</a:t>
            </a:r>
            <a:br>
              <a:rPr lang="en-US" sz="3700" dirty="0"/>
            </a:br>
            <a:r>
              <a:rPr lang="en-US" sz="3700" dirty="0"/>
              <a:t>    if(root != NULL)</a:t>
            </a:r>
            <a:br>
              <a:rPr lang="en-US" sz="3700" dirty="0"/>
            </a:br>
            <a:r>
              <a:rPr lang="en-US" sz="3700" dirty="0"/>
              <a:t>    {</a:t>
            </a:r>
          </a:p>
          <a:p>
            <a:pPr lvl="2">
              <a:buNone/>
            </a:pPr>
            <a:r>
              <a:rPr lang="en-US" sz="3300" dirty="0"/>
              <a:t>  </a:t>
            </a:r>
            <a:r>
              <a:rPr lang="en-US" sz="3300" dirty="0" err="1"/>
              <a:t>Inorder</a:t>
            </a:r>
            <a:r>
              <a:rPr lang="en-US" sz="3300" dirty="0"/>
              <a:t>(root-&gt; </a:t>
            </a:r>
            <a:r>
              <a:rPr lang="en-US" sz="3300" dirty="0" err="1"/>
              <a:t>lchild</a:t>
            </a:r>
            <a:r>
              <a:rPr lang="en-US" sz="3300" dirty="0"/>
              <a:t>);</a:t>
            </a:r>
          </a:p>
          <a:p>
            <a:pPr lvl="2">
              <a:buNone/>
            </a:pPr>
            <a:r>
              <a:rPr lang="en-US" sz="3300" dirty="0"/>
              <a:t>	</a:t>
            </a:r>
            <a:r>
              <a:rPr lang="en-US" sz="3300" dirty="0" err="1"/>
              <a:t>cout</a:t>
            </a:r>
            <a:r>
              <a:rPr lang="en-US" sz="3300" dirty="0"/>
              <a:t>&lt;&lt;root-&gt;data; </a:t>
            </a:r>
            <a:br>
              <a:rPr lang="en-US" sz="3300" dirty="0"/>
            </a:br>
            <a:r>
              <a:rPr lang="en-US" sz="3300" dirty="0" err="1"/>
              <a:t>Inorder</a:t>
            </a:r>
            <a:r>
              <a:rPr lang="en-US" sz="3300" dirty="0"/>
              <a:t>(root-&gt;</a:t>
            </a:r>
            <a:r>
              <a:rPr lang="en-US" sz="3300" dirty="0" err="1"/>
              <a:t>rchild</a:t>
            </a:r>
            <a:r>
              <a:rPr lang="en-US" sz="3300" dirty="0"/>
              <a:t>);</a:t>
            </a:r>
          </a:p>
          <a:p>
            <a:pPr lvl="2">
              <a:buNone/>
            </a:pPr>
            <a:r>
              <a:rPr lang="en-US" sz="3300" dirty="0"/>
              <a:t>}</a:t>
            </a:r>
          </a:p>
          <a:p>
            <a:pPr lvl="1">
              <a:buNone/>
            </a:pPr>
            <a:r>
              <a:rPr lang="en-US" sz="3500" dirty="0"/>
              <a:t>}</a:t>
            </a:r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="" xmlns:a16="http://schemas.microsoft.com/office/drawing/2014/main" id="{C3D4DAC4-7352-4EB7-8D2F-811ADA888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148" y="0"/>
            <a:ext cx="9603275" cy="1049235"/>
          </a:xfrm>
        </p:spPr>
        <p:txBody>
          <a:bodyPr/>
          <a:lstStyle/>
          <a:p>
            <a:r>
              <a:rPr lang="en-US" dirty="0" err="1"/>
              <a:t>Inorder</a:t>
            </a:r>
            <a:r>
              <a:rPr lang="en-US" dirty="0"/>
              <a:t> Traversal: Recursive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42732270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148" y="0"/>
            <a:ext cx="9603275" cy="1049235"/>
          </a:xfrm>
        </p:spPr>
        <p:txBody>
          <a:bodyPr/>
          <a:lstStyle/>
          <a:p>
            <a:r>
              <a:rPr lang="en-US" dirty="0" err="1"/>
              <a:t>Postorder</a:t>
            </a:r>
            <a:r>
              <a:rPr lang="en-US" dirty="0"/>
              <a:t> Traversal</a:t>
            </a:r>
          </a:p>
        </p:txBody>
      </p:sp>
      <p:pic>
        <p:nvPicPr>
          <p:cNvPr id="4" name="Content Placeholder 3" descr="tree1.bmp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04004" y="1298433"/>
            <a:ext cx="3667125" cy="3267075"/>
          </a:xfrm>
        </p:spPr>
      </p:pic>
      <p:sp>
        <p:nvSpPr>
          <p:cNvPr id="5" name="Rectangle 4"/>
          <p:cNvSpPr/>
          <p:nvPr/>
        </p:nvSpPr>
        <p:spPr>
          <a:xfrm>
            <a:off x="1865548" y="5075168"/>
            <a:ext cx="720261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err="1"/>
              <a:t>Postorder</a:t>
            </a:r>
            <a:r>
              <a:rPr lang="en-US" sz="3200" dirty="0"/>
              <a:t> - 9, 1, 2, 12, 7, 5, 3, 11, 4, 8</a:t>
            </a:r>
          </a:p>
        </p:txBody>
      </p:sp>
      <p:sp>
        <p:nvSpPr>
          <p:cNvPr id="7" name="Rectangle 6"/>
          <p:cNvSpPr/>
          <p:nvPr/>
        </p:nvSpPr>
        <p:spPr>
          <a:xfrm>
            <a:off x="1143148" y="1298433"/>
            <a:ext cx="6332473" cy="32441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>
                <a:latin typeface="Arial"/>
              </a:rPr>
              <a:t>Traverse the nodes in the following order recursively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>
                <a:latin typeface="Arial"/>
              </a:rPr>
              <a:t>Traverse the left subtree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>
                <a:latin typeface="Arial"/>
              </a:rPr>
              <a:t>Traverse the right subtree</a:t>
            </a:r>
            <a:endParaRPr lang="en-US" sz="2800" dirty="0"/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>
                <a:latin typeface="Arial"/>
              </a:rPr>
              <a:t>Visit the root</a:t>
            </a:r>
          </a:p>
        </p:txBody>
      </p:sp>
    </p:spTree>
    <p:extLst>
      <p:ext uri="{BB962C8B-B14F-4D97-AF65-F5344CB8AC3E}">
        <p14:creationId xmlns:p14="http://schemas.microsoft.com/office/powerpoint/2010/main" val="18046865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7432" y="1026695"/>
            <a:ext cx="10135672" cy="479658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3900" dirty="0"/>
              <a:t>void </a:t>
            </a:r>
            <a:r>
              <a:rPr lang="en-US" sz="3900" dirty="0" err="1"/>
              <a:t>Postorder</a:t>
            </a:r>
            <a:r>
              <a:rPr lang="en-US" sz="3900" dirty="0"/>
              <a:t>(node * root) </a:t>
            </a:r>
          </a:p>
          <a:p>
            <a:pPr marL="457200" lvl="1" indent="0">
              <a:buNone/>
            </a:pPr>
            <a:r>
              <a:rPr lang="en-US" sz="3700" dirty="0"/>
              <a:t>{</a:t>
            </a:r>
            <a:br>
              <a:rPr lang="en-US" sz="3700" dirty="0"/>
            </a:br>
            <a:r>
              <a:rPr lang="en-US" sz="3700" dirty="0"/>
              <a:t>    if(root != NULL)</a:t>
            </a:r>
            <a:br>
              <a:rPr lang="en-US" sz="3700" dirty="0"/>
            </a:br>
            <a:r>
              <a:rPr lang="en-US" sz="3700" dirty="0"/>
              <a:t>    {</a:t>
            </a:r>
          </a:p>
          <a:p>
            <a:pPr lvl="2">
              <a:buNone/>
            </a:pPr>
            <a:r>
              <a:rPr lang="en-US" sz="3300" dirty="0"/>
              <a:t>  </a:t>
            </a:r>
            <a:r>
              <a:rPr lang="en-US" sz="3300" dirty="0" err="1"/>
              <a:t>Postorder</a:t>
            </a:r>
            <a:r>
              <a:rPr lang="en-US" sz="3300" dirty="0"/>
              <a:t>(root-&gt; </a:t>
            </a:r>
            <a:r>
              <a:rPr lang="en-US" sz="3300" dirty="0" err="1"/>
              <a:t>lchild</a:t>
            </a:r>
            <a:r>
              <a:rPr lang="en-US" sz="3300" dirty="0"/>
              <a:t>);	</a:t>
            </a:r>
            <a:br>
              <a:rPr lang="en-US" sz="3300" dirty="0"/>
            </a:br>
            <a:r>
              <a:rPr lang="en-US" sz="3300" dirty="0" err="1"/>
              <a:t>Postorder</a:t>
            </a:r>
            <a:r>
              <a:rPr lang="en-US" sz="3300" dirty="0"/>
              <a:t>(root-&gt;</a:t>
            </a:r>
            <a:r>
              <a:rPr lang="en-US" sz="3300" dirty="0" err="1"/>
              <a:t>rchild</a:t>
            </a:r>
            <a:r>
              <a:rPr lang="en-US" sz="3300" dirty="0"/>
              <a:t>);</a:t>
            </a:r>
          </a:p>
          <a:p>
            <a:pPr lvl="2">
              <a:buNone/>
            </a:pPr>
            <a:r>
              <a:rPr lang="en-US" sz="3300" dirty="0"/>
              <a:t>   </a:t>
            </a:r>
            <a:r>
              <a:rPr lang="en-US" sz="3300" dirty="0" err="1"/>
              <a:t>cout</a:t>
            </a:r>
            <a:r>
              <a:rPr lang="en-US" sz="3300" dirty="0"/>
              <a:t>&lt;&lt;root-&gt;data;</a:t>
            </a:r>
          </a:p>
          <a:p>
            <a:pPr lvl="2">
              <a:buNone/>
            </a:pPr>
            <a:r>
              <a:rPr lang="en-US" sz="3300" dirty="0"/>
              <a:t>}</a:t>
            </a:r>
          </a:p>
          <a:p>
            <a:pPr lvl="1">
              <a:buNone/>
            </a:pPr>
            <a:r>
              <a:rPr lang="en-US" sz="3500" dirty="0"/>
              <a:t>}</a:t>
            </a:r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="" xmlns:a16="http://schemas.microsoft.com/office/drawing/2014/main" id="{C3D4DAC4-7352-4EB7-8D2F-811ADA888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148" y="0"/>
            <a:ext cx="9603275" cy="1049235"/>
          </a:xfrm>
        </p:spPr>
        <p:txBody>
          <a:bodyPr/>
          <a:lstStyle/>
          <a:p>
            <a:r>
              <a:rPr lang="en-US" dirty="0" err="1"/>
              <a:t>Postorder</a:t>
            </a:r>
            <a:r>
              <a:rPr lang="en-US" dirty="0"/>
              <a:t> Traversal: Recursive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26931805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148" y="0"/>
            <a:ext cx="9603275" cy="1049235"/>
          </a:xfrm>
        </p:spPr>
        <p:txBody>
          <a:bodyPr/>
          <a:lstStyle/>
          <a:p>
            <a:r>
              <a:rPr lang="en-US" dirty="0" err="1"/>
              <a:t>Levelorder</a:t>
            </a:r>
            <a:r>
              <a:rPr lang="en-US" dirty="0"/>
              <a:t> Traversal</a:t>
            </a:r>
          </a:p>
        </p:txBody>
      </p:sp>
      <p:pic>
        <p:nvPicPr>
          <p:cNvPr id="4" name="Content Placeholder 3" descr="tree1.bmp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04004" y="1298433"/>
            <a:ext cx="3667125" cy="3267075"/>
          </a:xfrm>
        </p:spPr>
      </p:pic>
      <p:sp>
        <p:nvSpPr>
          <p:cNvPr id="5" name="Rectangle 4"/>
          <p:cNvSpPr/>
          <p:nvPr/>
        </p:nvSpPr>
        <p:spPr>
          <a:xfrm>
            <a:off x="3626627" y="5438754"/>
            <a:ext cx="742222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err="1"/>
              <a:t>Levelorder</a:t>
            </a:r>
            <a:r>
              <a:rPr lang="en-US" sz="3200" dirty="0"/>
              <a:t> - 8, 5, 4, 9, 7, 11, 1, 12, 3, 2</a:t>
            </a:r>
          </a:p>
        </p:txBody>
      </p:sp>
      <p:sp>
        <p:nvSpPr>
          <p:cNvPr id="7" name="Rectangle 6"/>
          <p:cNvSpPr/>
          <p:nvPr/>
        </p:nvSpPr>
        <p:spPr>
          <a:xfrm>
            <a:off x="1143148" y="945509"/>
            <a:ext cx="6960856" cy="45364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>
                <a:latin typeface="Arial"/>
              </a:rPr>
              <a:t>Traverse the nodes in the following order recursively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>
                <a:latin typeface="Arial"/>
              </a:rPr>
              <a:t>Visit the root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>
                <a:latin typeface="Arial"/>
              </a:rPr>
              <a:t>Insert its children into a Queue (FIFO)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>
                <a:latin typeface="Arial"/>
              </a:rPr>
              <a:t>Remove a node from queue and call it root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008079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7432" y="850233"/>
            <a:ext cx="10135672" cy="526181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dirty="0"/>
              <a:t>void </a:t>
            </a:r>
            <a:r>
              <a:rPr lang="en-US" sz="1800" dirty="0" err="1"/>
              <a:t>Levelorder</a:t>
            </a:r>
            <a:r>
              <a:rPr lang="en-US" sz="1800" dirty="0"/>
              <a:t> (node *root) {  </a:t>
            </a:r>
          </a:p>
          <a:p>
            <a:pPr marL="0" indent="0">
              <a:buNone/>
            </a:pPr>
            <a:r>
              <a:rPr lang="en-US" sz="1800" dirty="0"/>
              <a:t>  if (root != NULL)     {</a:t>
            </a:r>
          </a:p>
          <a:p>
            <a:pPr marL="0" indent="0">
              <a:buNone/>
            </a:pPr>
            <a:r>
              <a:rPr lang="en-US" sz="1800" dirty="0"/>
              <a:t>      </a:t>
            </a:r>
            <a:r>
              <a:rPr lang="en-US" sz="1800" dirty="0" err="1"/>
              <a:t>cout</a:t>
            </a:r>
            <a:r>
              <a:rPr lang="en-US" sz="1800" dirty="0"/>
              <a:t>&lt;&lt; root-&gt;data;</a:t>
            </a:r>
          </a:p>
          <a:p>
            <a:pPr marL="0" indent="0">
              <a:buNone/>
            </a:pPr>
            <a:r>
              <a:rPr lang="en-US" sz="1800" dirty="0"/>
              <a:t>      if (root-&gt;</a:t>
            </a:r>
            <a:r>
              <a:rPr lang="en-US" sz="1800" dirty="0" err="1"/>
              <a:t>lchild</a:t>
            </a:r>
            <a:r>
              <a:rPr lang="en-US" sz="1800" dirty="0"/>
              <a:t>)</a:t>
            </a:r>
          </a:p>
          <a:p>
            <a:pPr marL="0" indent="0">
              <a:buNone/>
            </a:pPr>
            <a:r>
              <a:rPr lang="en-US" sz="1800" dirty="0"/>
              <a:t>	    </a:t>
            </a:r>
            <a:r>
              <a:rPr lang="en-US" sz="1800" dirty="0" err="1"/>
              <a:t>Q.push</a:t>
            </a:r>
            <a:r>
              <a:rPr lang="en-US" sz="1800" dirty="0"/>
              <a:t> (root-&gt;</a:t>
            </a:r>
            <a:r>
              <a:rPr lang="en-US" sz="1800" dirty="0" err="1"/>
              <a:t>lchild</a:t>
            </a:r>
            <a:r>
              <a:rPr lang="en-US" sz="1800" dirty="0"/>
              <a:t>);</a:t>
            </a:r>
          </a:p>
          <a:p>
            <a:pPr marL="0" indent="0">
              <a:buNone/>
            </a:pPr>
            <a:r>
              <a:rPr lang="en-US" sz="1800" dirty="0"/>
              <a:t>      if (root-&gt;</a:t>
            </a:r>
            <a:r>
              <a:rPr lang="en-US" sz="1800" dirty="0" err="1"/>
              <a:t>lchild</a:t>
            </a:r>
            <a:r>
              <a:rPr lang="en-US" sz="1800" dirty="0"/>
              <a:t>)</a:t>
            </a:r>
          </a:p>
          <a:p>
            <a:pPr marL="0" indent="0">
              <a:buNone/>
            </a:pPr>
            <a:r>
              <a:rPr lang="en-US" sz="1800" dirty="0"/>
              <a:t>	    </a:t>
            </a:r>
            <a:r>
              <a:rPr lang="en-US" sz="1800" dirty="0" err="1"/>
              <a:t>Q.push</a:t>
            </a:r>
            <a:r>
              <a:rPr lang="en-US" sz="1800" dirty="0"/>
              <a:t> (root-&gt;</a:t>
            </a:r>
            <a:r>
              <a:rPr lang="en-US" sz="1800" dirty="0" err="1"/>
              <a:t>rchild</a:t>
            </a:r>
            <a:r>
              <a:rPr lang="en-US" sz="1800" dirty="0"/>
              <a:t>);</a:t>
            </a:r>
          </a:p>
          <a:p>
            <a:pPr marL="0" indent="0">
              <a:buNone/>
            </a:pPr>
            <a:r>
              <a:rPr lang="en-US" sz="1800" dirty="0"/>
              <a:t>       node *temp = </a:t>
            </a:r>
            <a:r>
              <a:rPr lang="en-US" sz="1800" dirty="0" err="1"/>
              <a:t>Q.front</a:t>
            </a:r>
            <a:r>
              <a:rPr lang="en-US" sz="1800" dirty="0"/>
              <a:t>();</a:t>
            </a:r>
          </a:p>
          <a:p>
            <a:pPr marL="0" indent="0">
              <a:buNone/>
            </a:pPr>
            <a:r>
              <a:rPr lang="en-US" sz="1800" dirty="0"/>
              <a:t>       </a:t>
            </a:r>
            <a:r>
              <a:rPr lang="en-US" sz="1800" dirty="0" err="1"/>
              <a:t>Q.pop</a:t>
            </a:r>
            <a:r>
              <a:rPr lang="en-US" sz="1800" dirty="0"/>
              <a:t>();</a:t>
            </a:r>
          </a:p>
          <a:p>
            <a:pPr marL="0" indent="0">
              <a:buNone/>
            </a:pPr>
            <a:r>
              <a:rPr lang="en-US" sz="1800" dirty="0"/>
              <a:t>       </a:t>
            </a:r>
            <a:r>
              <a:rPr lang="en-US" sz="1800" dirty="0" err="1"/>
              <a:t>Levelorder</a:t>
            </a:r>
            <a:r>
              <a:rPr lang="en-US" sz="1800" dirty="0"/>
              <a:t> (temp);</a:t>
            </a:r>
          </a:p>
          <a:p>
            <a:pPr marL="0" indent="0">
              <a:buNone/>
            </a:pPr>
            <a:r>
              <a:rPr lang="en-US" sz="1800" dirty="0"/>
              <a:t>    }</a:t>
            </a:r>
          </a:p>
          <a:p>
            <a:pPr marL="0" indent="0">
              <a:buNone/>
            </a:pPr>
            <a:r>
              <a:rPr lang="en-US" sz="1800" dirty="0"/>
              <a:t>}</a:t>
            </a:r>
          </a:p>
        </p:txBody>
      </p:sp>
      <p:sp>
        <p:nvSpPr>
          <p:cNvPr id="7" name="Title 1">
            <a:extLst>
              <a:ext uri="{FF2B5EF4-FFF2-40B4-BE49-F238E27FC236}">
                <a16:creationId xmlns="" xmlns:a16="http://schemas.microsoft.com/office/drawing/2014/main" id="{C3D4DAC4-7352-4EB7-8D2F-811ADA888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148" y="0"/>
            <a:ext cx="9603275" cy="1049235"/>
          </a:xfrm>
        </p:spPr>
        <p:txBody>
          <a:bodyPr/>
          <a:lstStyle/>
          <a:p>
            <a:r>
              <a:rPr lang="en-US" dirty="0" err="1"/>
              <a:t>Levelorder</a:t>
            </a:r>
            <a:r>
              <a:rPr lang="en-US" dirty="0"/>
              <a:t> Traversal: Recursive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20274375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="" xmlns:a16="http://schemas.microsoft.com/office/drawing/2014/main" id="{2AABC11F-285F-41E7-A0DB-05FE2122DAFC}"/>
              </a:ext>
            </a:extLst>
          </p:cNvPr>
          <p:cNvSpPr>
            <a:spLocks noGrp="1"/>
          </p:cNvSpPr>
          <p:nvPr/>
        </p:nvSpPr>
        <p:spPr>
          <a:xfrm>
            <a:off x="658542" y="1781712"/>
            <a:ext cx="10988026" cy="329457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IN" sz="1800" b="0" i="1" u="none" strike="noStrike" dirty="0" err="1">
                <a:solidFill>
                  <a:srgbClr val="002060"/>
                </a:solidFill>
                <a:effectLst/>
                <a:latin typeface="+mj-lt"/>
                <a:hlinkClick r:id="rId2" tooltip="Thomas H. Cormen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Cormen</a:t>
            </a:r>
            <a:r>
              <a:rPr lang="en-IN" sz="1800" b="0" i="1" u="none" strike="noStrike" dirty="0">
                <a:solidFill>
                  <a:srgbClr val="002060"/>
                </a:solidFill>
                <a:effectLst/>
                <a:latin typeface="+mj-lt"/>
                <a:hlinkClick r:id="rId2" tooltip="Thomas H. Cormen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, Thomas H.</a:t>
            </a:r>
            <a:r>
              <a:rPr lang="en-IN" sz="1800" b="0" i="1" dirty="0">
                <a:solidFill>
                  <a:srgbClr val="002060"/>
                </a:solidFill>
                <a:effectLst/>
                <a:latin typeface="+mj-lt"/>
              </a:rPr>
              <a:t>; </a:t>
            </a:r>
            <a:r>
              <a:rPr lang="en-IN" sz="1800" b="0" i="1" u="none" strike="noStrike" dirty="0" err="1">
                <a:solidFill>
                  <a:srgbClr val="002060"/>
                </a:solidFill>
                <a:effectLst/>
                <a:latin typeface="+mj-lt"/>
                <a:hlinkClick r:id="rId3" tooltip="Charles E. Leiserson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Leiserson</a:t>
            </a:r>
            <a:r>
              <a:rPr lang="en-IN" sz="1800" b="0" i="1" u="none" strike="noStrike" dirty="0">
                <a:solidFill>
                  <a:srgbClr val="002060"/>
                </a:solidFill>
                <a:effectLst/>
                <a:latin typeface="+mj-lt"/>
                <a:hlinkClick r:id="rId3" tooltip="Charles E. Leiserson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, Charles E.</a:t>
            </a:r>
            <a:r>
              <a:rPr lang="en-IN" sz="1800" b="0" i="1" dirty="0">
                <a:solidFill>
                  <a:srgbClr val="002060"/>
                </a:solidFill>
                <a:effectLst/>
                <a:latin typeface="+mj-lt"/>
              </a:rPr>
              <a:t>; </a:t>
            </a:r>
            <a:r>
              <a:rPr lang="en-IN" sz="1800" b="0" i="1" u="none" strike="noStrike" dirty="0" err="1">
                <a:solidFill>
                  <a:srgbClr val="002060"/>
                </a:solidFill>
                <a:effectLst/>
                <a:latin typeface="+mj-lt"/>
                <a:hlinkClick r:id="rId4" tooltip="Ron Rivest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Rivest</a:t>
            </a:r>
            <a:r>
              <a:rPr lang="en-IN" sz="1800" b="0" i="1" u="none" strike="noStrike" dirty="0">
                <a:solidFill>
                  <a:srgbClr val="002060"/>
                </a:solidFill>
                <a:effectLst/>
                <a:latin typeface="+mj-lt"/>
                <a:hlinkClick r:id="rId4" tooltip="Ron Rivest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, Ronald L.</a:t>
            </a:r>
            <a:r>
              <a:rPr lang="en-IN" sz="1800" b="0" i="1" dirty="0">
                <a:solidFill>
                  <a:srgbClr val="002060"/>
                </a:solidFill>
                <a:effectLst/>
                <a:latin typeface="+mj-lt"/>
              </a:rPr>
              <a:t>; </a:t>
            </a:r>
            <a:r>
              <a:rPr lang="en-IN" sz="1800" b="0" i="1" u="none" strike="noStrike" dirty="0">
                <a:solidFill>
                  <a:srgbClr val="002060"/>
                </a:solidFill>
                <a:effectLst/>
                <a:latin typeface="+mj-lt"/>
                <a:hlinkClick r:id="rId5" tooltip="Clifford Stein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Stein, Clifford</a:t>
            </a:r>
            <a:r>
              <a:rPr lang="en-IN" sz="1800" b="0" i="1" dirty="0">
                <a:solidFill>
                  <a:srgbClr val="002060"/>
                </a:solidFill>
                <a:effectLst/>
                <a:latin typeface="+mj-lt"/>
              </a:rPr>
              <a:t> (2009) [1990]</a:t>
            </a:r>
          </a:p>
          <a:p>
            <a:r>
              <a:rPr lang="en-IN" sz="1800" b="0" i="1" dirty="0">
                <a:solidFill>
                  <a:srgbClr val="002060"/>
                </a:solidFill>
                <a:effectLst/>
                <a:latin typeface="+mj-lt"/>
              </a:rPr>
              <a:t>Introduction to Algorithms (3rd ed.). MIT Press and McGraw-Hill. </a:t>
            </a:r>
            <a:r>
              <a:rPr lang="en-IN" sz="1800" b="0" i="1" u="none" strike="noStrike" dirty="0">
                <a:solidFill>
                  <a:srgbClr val="002060"/>
                </a:solidFill>
                <a:effectLst/>
                <a:latin typeface="+mj-lt"/>
                <a:hlinkClick r:id="rId6" tooltip="ISBN (identifier)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ISBN</a:t>
            </a:r>
            <a:r>
              <a:rPr lang="en-IN" sz="1800" b="0" i="1" dirty="0">
                <a:solidFill>
                  <a:srgbClr val="002060"/>
                </a:solidFill>
                <a:effectLst/>
                <a:latin typeface="+mj-lt"/>
              </a:rPr>
              <a:t> </a:t>
            </a:r>
            <a:r>
              <a:rPr lang="en-IN" sz="1800" b="0" i="1" u="none" strike="noStrike" dirty="0">
                <a:solidFill>
                  <a:srgbClr val="002060"/>
                </a:solidFill>
                <a:effectLst/>
                <a:latin typeface="+mj-lt"/>
                <a:hlinkClick r:id="rId7" tooltip="Special:BookSources/0-262-03384-4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0-262-03384-4</a:t>
            </a:r>
            <a:r>
              <a:rPr lang="en-IN" sz="1800" b="0" i="1" dirty="0">
                <a:solidFill>
                  <a:srgbClr val="002060"/>
                </a:solidFill>
                <a:effectLst/>
                <a:latin typeface="+mj-lt"/>
              </a:rPr>
              <a:t>. 1320 pp.</a:t>
            </a:r>
          </a:p>
          <a:p>
            <a:r>
              <a:rPr lang="en-IN" sz="1800" dirty="0">
                <a:solidFill>
                  <a:srgbClr val="002060"/>
                </a:solidFill>
              </a:rPr>
              <a:t>Adam Drozdek, Data Structures and Algorithms in C++ (2</a:t>
            </a:r>
            <a:r>
              <a:rPr lang="en-IN" sz="1800" baseline="30000" dirty="0">
                <a:solidFill>
                  <a:srgbClr val="002060"/>
                </a:solidFill>
              </a:rPr>
              <a:t>nd</a:t>
            </a:r>
            <a:r>
              <a:rPr lang="en-IN" sz="1800" dirty="0">
                <a:solidFill>
                  <a:srgbClr val="002060"/>
                </a:solidFill>
              </a:rPr>
              <a:t> Edition), 2001</a:t>
            </a:r>
          </a:p>
          <a:p>
            <a:endParaRPr lang="en-IN" sz="1600" i="1" dirty="0">
              <a:solidFill>
                <a:srgbClr val="00206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41361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AEFE40A-2DC6-4FB3-86FB-85A948741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7584" y="21691"/>
            <a:ext cx="9603275" cy="656535"/>
          </a:xfrm>
        </p:spPr>
        <p:txBody>
          <a:bodyPr/>
          <a:lstStyle/>
          <a:p>
            <a:r>
              <a:rPr lang="en-US" dirty="0"/>
              <a:t>Tree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8262ECD-FDE7-4C26-B9C8-DE1936ABF1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0400" y="920049"/>
            <a:ext cx="7785052" cy="5143867"/>
          </a:xfrm>
        </p:spPr>
        <p:txBody>
          <a:bodyPr>
            <a:normAutofit fontScale="92500"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/>
              <a:t>A </a:t>
            </a:r>
            <a:r>
              <a:rPr lang="en-US" sz="2400" b="1" dirty="0"/>
              <a:t>tree</a:t>
            </a:r>
            <a:r>
              <a:rPr lang="en-US" sz="2400" dirty="0"/>
              <a:t> is a finite set of nodes, arranged in a hierarchal order. Each node is associated with some value.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sz="2400" dirty="0"/>
              <a:t>The node at the top of the hierarchy is the known as </a:t>
            </a:r>
            <a:r>
              <a:rPr lang="en-IN" sz="2400" b="1" dirty="0"/>
              <a:t>root</a:t>
            </a:r>
            <a:r>
              <a:rPr lang="en-IN" sz="2400" dirty="0"/>
              <a:t>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sz="2400" dirty="0"/>
              <a:t>The nodes are connected in a </a:t>
            </a:r>
            <a:r>
              <a:rPr lang="en-IN" sz="2400" b="1" dirty="0"/>
              <a:t>parent-child</a:t>
            </a:r>
            <a:r>
              <a:rPr lang="en-IN" sz="2400" dirty="0"/>
              <a:t> relationship.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sz="2400" dirty="0"/>
              <a:t>The next nodes in the hierarchy after the root element are the </a:t>
            </a:r>
            <a:r>
              <a:rPr lang="en-IN" sz="2400" b="1" dirty="0"/>
              <a:t>children</a:t>
            </a:r>
            <a:r>
              <a:rPr lang="en-IN" sz="2400" dirty="0"/>
              <a:t> of the root, i.e. root will be the </a:t>
            </a:r>
            <a:r>
              <a:rPr lang="en-IN" sz="2400" b="1" dirty="0"/>
              <a:t>parent</a:t>
            </a:r>
            <a:r>
              <a:rPr lang="en-IN" sz="2400" dirty="0"/>
              <a:t> of these nodes.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sz="2400" dirty="0"/>
              <a:t>The next hierarchy nodes are the </a:t>
            </a:r>
            <a:r>
              <a:rPr lang="en-IN" sz="2400" b="1" dirty="0"/>
              <a:t>grandchildren</a:t>
            </a:r>
            <a:r>
              <a:rPr lang="en-IN" sz="2400" dirty="0"/>
              <a:t> of the root, and so on.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3A08DA8E-234F-425C-AE33-43361BB41F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4669" y="2191567"/>
            <a:ext cx="3012068" cy="2474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541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AEFE40A-2DC6-4FB3-86FB-85A948741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7584" y="21691"/>
            <a:ext cx="9603275" cy="656535"/>
          </a:xfrm>
        </p:spPr>
        <p:txBody>
          <a:bodyPr/>
          <a:lstStyle/>
          <a:p>
            <a:r>
              <a:rPr lang="en-US" dirty="0"/>
              <a:t>Tree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8262ECD-FDE7-4C26-B9C8-DE1936ABF1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0400" y="920049"/>
            <a:ext cx="7785052" cy="5400542"/>
          </a:xfrm>
        </p:spPr>
        <p:txBody>
          <a:bodyPr>
            <a:normAutofit fontScale="92500" lnSpcReduction="10000"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IN" sz="2400" dirty="0"/>
              <a:t>The nodes, having same parent are known as </a:t>
            </a:r>
            <a:r>
              <a:rPr lang="en-IN" sz="2400" b="1" dirty="0"/>
              <a:t>siblings</a:t>
            </a:r>
            <a:r>
              <a:rPr lang="en-IN" sz="2400" dirty="0"/>
              <a:t>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sz="2400" dirty="0"/>
              <a:t>Similarly, </a:t>
            </a:r>
            <a:r>
              <a:rPr lang="en-IN" sz="2400" b="1" dirty="0"/>
              <a:t>ancestors</a:t>
            </a:r>
            <a:r>
              <a:rPr lang="en-IN" sz="2400" dirty="0"/>
              <a:t> and </a:t>
            </a:r>
            <a:r>
              <a:rPr lang="en-IN" sz="2400" b="1" dirty="0"/>
              <a:t>descendants</a:t>
            </a:r>
            <a:r>
              <a:rPr lang="en-IN" sz="2400" dirty="0"/>
              <a:t> can be defined in a tree.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sz="2400" dirty="0"/>
              <a:t>Nodes, having no children are known as </a:t>
            </a:r>
            <a:r>
              <a:rPr lang="en-IN" sz="2400" b="1" dirty="0"/>
              <a:t>leaves</a:t>
            </a:r>
            <a:r>
              <a:rPr lang="en-IN" sz="2400" dirty="0"/>
              <a:t>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sz="2400" dirty="0"/>
              <a:t>A tree can be partitioned into </a:t>
            </a:r>
            <a:r>
              <a:rPr lang="en-IN" sz="2400" b="1" dirty="0"/>
              <a:t>subtrees</a:t>
            </a:r>
            <a:r>
              <a:rPr lang="en-IN" sz="2400" dirty="0"/>
              <a:t>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sz="2400" dirty="0"/>
              <a:t>Trees are useful when hierarchically ordered data is required like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IN" sz="2200" dirty="0"/>
              <a:t>Employees of a corporation</a:t>
            </a:r>
          </a:p>
          <a:p>
            <a:pPr lvl="2" algn="just">
              <a:buFont typeface="Wingdings" panose="05000000000000000000" pitchFamily="2" charset="2"/>
              <a:buChar char="Ø"/>
            </a:pPr>
            <a:r>
              <a:rPr lang="en-IN" sz="2000" dirty="0"/>
              <a:t>President, vice presidents, managers, and so on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IN" sz="2200" dirty="0"/>
              <a:t>Java’s classes</a:t>
            </a:r>
          </a:p>
          <a:p>
            <a:pPr lvl="2" algn="just">
              <a:buFont typeface="Wingdings" panose="05000000000000000000" pitchFamily="2" charset="2"/>
              <a:buChar char="Ø"/>
            </a:pPr>
            <a:r>
              <a:rPr lang="en-IN" sz="2000" dirty="0"/>
              <a:t>Object is at the top of the hierarchy</a:t>
            </a:r>
          </a:p>
          <a:p>
            <a:pPr lvl="2" algn="just">
              <a:buFont typeface="Wingdings" panose="05000000000000000000" pitchFamily="2" charset="2"/>
              <a:buChar char="Ø"/>
            </a:pPr>
            <a:r>
              <a:rPr lang="en-IN" sz="2000" dirty="0"/>
              <a:t>Subclasses of Object are next, and so 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3A08DA8E-234F-425C-AE33-43361BB41F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4669" y="2191567"/>
            <a:ext cx="3012068" cy="2474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650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AEFE40A-2DC6-4FB3-86FB-85A948741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7584" y="21691"/>
            <a:ext cx="9603275" cy="656535"/>
          </a:xfrm>
        </p:spPr>
        <p:txBody>
          <a:bodyPr/>
          <a:lstStyle/>
          <a:p>
            <a:r>
              <a:rPr lang="en-US" dirty="0"/>
              <a:t>Tree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8262ECD-FDE7-4C26-B9C8-DE1936ABF1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0400" y="920049"/>
            <a:ext cx="6888281" cy="5400542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IN" sz="2400" dirty="0"/>
              <a:t>Each hierarchical level is given a number, i.e. 1, 2, and so on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sz="2400" dirty="0"/>
              <a:t>The root is at level </a:t>
            </a:r>
            <a:r>
              <a:rPr lang="en-IN" sz="2400" dirty="0">
                <a:solidFill>
                  <a:srgbClr val="FF0000"/>
                </a:solidFill>
              </a:rPr>
              <a:t>1</a:t>
            </a:r>
            <a:r>
              <a:rPr lang="en-IN" sz="2400" dirty="0"/>
              <a:t> and its children at level </a:t>
            </a:r>
            <a:r>
              <a:rPr lang="en-IN" sz="2400" dirty="0">
                <a:solidFill>
                  <a:srgbClr val="FF0000"/>
                </a:solidFill>
              </a:rPr>
              <a:t>2</a:t>
            </a:r>
            <a:r>
              <a:rPr lang="en-IN" sz="2400" dirty="0"/>
              <a:t> and so on.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sz="2400" dirty="0"/>
              <a:t>In some text, level starts at </a:t>
            </a:r>
            <a:r>
              <a:rPr lang="en-IN" sz="2400" dirty="0">
                <a:solidFill>
                  <a:srgbClr val="FF0000"/>
                </a:solidFill>
              </a:rPr>
              <a:t>0</a:t>
            </a:r>
            <a:r>
              <a:rPr lang="en-IN" sz="2400" dirty="0"/>
              <a:t>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sz="2400" b="1" dirty="0"/>
              <a:t>Note</a:t>
            </a:r>
            <a:r>
              <a:rPr lang="en-IN" sz="2400" dirty="0"/>
              <a:t>: here, we will consider the label at </a:t>
            </a:r>
            <a:r>
              <a:rPr lang="en-IN" sz="2400" dirty="0">
                <a:solidFill>
                  <a:srgbClr val="FF0000"/>
                </a:solidFill>
              </a:rPr>
              <a:t>1</a:t>
            </a:r>
            <a:r>
              <a:rPr lang="en-IN" sz="2400" dirty="0"/>
              <a:t>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rgbClr val="FF0000"/>
                </a:solidFill>
              </a:rPr>
              <a:t>Height</a:t>
            </a:r>
            <a:r>
              <a:rPr lang="en-IN" sz="2400" dirty="0"/>
              <a:t> = </a:t>
            </a:r>
            <a:r>
              <a:rPr lang="en-IN" sz="2400" dirty="0">
                <a:solidFill>
                  <a:srgbClr val="FF0000"/>
                </a:solidFill>
              </a:rPr>
              <a:t>Depth</a:t>
            </a:r>
            <a:r>
              <a:rPr lang="en-IN" sz="2400" dirty="0"/>
              <a:t> = </a:t>
            </a:r>
            <a:r>
              <a:rPr lang="en-IN" sz="2400" dirty="0">
                <a:solidFill>
                  <a:srgbClr val="FF0000"/>
                </a:solidFill>
              </a:rPr>
              <a:t>Number</a:t>
            </a:r>
            <a:r>
              <a:rPr lang="en-IN" sz="2400" dirty="0"/>
              <a:t> </a:t>
            </a:r>
            <a:r>
              <a:rPr lang="en-IN" sz="2400" dirty="0">
                <a:solidFill>
                  <a:srgbClr val="FF0000"/>
                </a:solidFill>
              </a:rPr>
              <a:t>of</a:t>
            </a:r>
            <a:r>
              <a:rPr lang="en-IN" sz="2400" dirty="0"/>
              <a:t> </a:t>
            </a:r>
            <a:r>
              <a:rPr lang="en-IN" sz="2400" dirty="0">
                <a:solidFill>
                  <a:srgbClr val="FF0000"/>
                </a:solidFill>
              </a:rPr>
              <a:t>levels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rgbClr val="FF0000"/>
                </a:solidFill>
              </a:rPr>
              <a:t>Node Degree = Number of Children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rgbClr val="FF0000"/>
                </a:solidFill>
              </a:rPr>
              <a:t>Tree Degree = Maximum Node Degree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071B030D-C299-4BE6-B801-E65F99EE84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9116" y="1496747"/>
            <a:ext cx="3873945" cy="2874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026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AEFE40A-2DC6-4FB3-86FB-85A948741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7584" y="21691"/>
            <a:ext cx="9603275" cy="656535"/>
          </a:xfrm>
        </p:spPr>
        <p:txBody>
          <a:bodyPr/>
          <a:lstStyle/>
          <a:p>
            <a:r>
              <a:rPr lang="en-US" dirty="0"/>
              <a:t>Binary Tree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8262ECD-FDE7-4C26-B9C8-DE1936ABF1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8316" y="1112554"/>
            <a:ext cx="9955368" cy="4340180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b="1" dirty="0"/>
              <a:t>Binary Tree</a:t>
            </a:r>
            <a:r>
              <a:rPr lang="en-US" dirty="0"/>
              <a:t> is a tree which is either empty or has at most two subtrees, each of the subtrees also being a binary tree.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/>
              <a:t>It means each node in a binary tree can have 0, 1 or 2 subtrees.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FF4D9637-1FBC-4C2E-8512-BA04753077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3220" y="2574087"/>
            <a:ext cx="5569639" cy="331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1715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2997" y="373775"/>
            <a:ext cx="9603275" cy="1049235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10" name="Title 1">
            <a:extLst>
              <a:ext uri="{FF2B5EF4-FFF2-40B4-BE49-F238E27FC236}">
                <a16:creationId xmlns="" xmlns:a16="http://schemas.microsoft.com/office/drawing/2014/main" id="{B42FFCA3-EA0E-403C-9895-2131162F1DE6}"/>
              </a:ext>
            </a:extLst>
          </p:cNvPr>
          <p:cNvSpPr txBox="1">
            <a:spLocks/>
          </p:cNvSpPr>
          <p:nvPr/>
        </p:nvSpPr>
        <p:spPr>
          <a:xfrm>
            <a:off x="1107584" y="21691"/>
            <a:ext cx="9603275" cy="6565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Difference between A Binary Tree and A Tree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80FD9033-6C43-4F4F-BD3F-B3ED76CA327C}"/>
              </a:ext>
            </a:extLst>
          </p:cNvPr>
          <p:cNvSpPr txBox="1"/>
          <p:nvPr/>
        </p:nvSpPr>
        <p:spPr>
          <a:xfrm>
            <a:off x="1267326" y="1030311"/>
            <a:ext cx="9443533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IN" sz="2000" dirty="0"/>
              <a:t>Each node in a binary tree has a maximum degree 2, while node degree in a tree has no limit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IN" sz="2000" dirty="0"/>
              <a:t>A binary tree may be empty; a tree cannot </a:t>
            </a:r>
            <a:r>
              <a:rPr lang="en-US" sz="2000" dirty="0"/>
              <a:t>be empty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IN" sz="2000" dirty="0"/>
              <a:t>The subtrees of a binary tree are ordered, while in a tree nodes are not ordered.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IN" sz="2000" dirty="0"/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IN" sz="2000" dirty="0"/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IN" sz="2000" dirty="0"/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IN" sz="2000" dirty="0"/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IN" sz="2000" dirty="0"/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IN" sz="2000" dirty="0"/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IN" sz="2000" dirty="0"/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US" sz="2000" dirty="0"/>
          </a:p>
          <a:p>
            <a:pPr marL="800100" lvl="1" indent="-342900" algn="just">
              <a:buFont typeface="Wingdings" panose="05000000000000000000" pitchFamily="2" charset="2"/>
              <a:buChar char="Ø"/>
            </a:pPr>
            <a:r>
              <a:rPr lang="en-IN" sz="2000" dirty="0"/>
              <a:t>These two binary trees are different</a:t>
            </a:r>
          </a:p>
          <a:p>
            <a:pPr marL="800100" lvl="1" indent="-342900" algn="just">
              <a:buFont typeface="Wingdings" panose="05000000000000000000" pitchFamily="2" charset="2"/>
              <a:buChar char="Ø"/>
            </a:pPr>
            <a:r>
              <a:rPr lang="en-IN" sz="2000" dirty="0"/>
              <a:t>In terms of a tree, these are the same</a:t>
            </a:r>
            <a:endParaRPr lang="en-US" sz="2000" dirty="0"/>
          </a:p>
        </p:txBody>
      </p:sp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3E1A2FBB-C1DB-417E-9D03-3462AFAF24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1754" y="2717906"/>
            <a:ext cx="1266092" cy="172649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8E10AA0E-68EC-408E-9CA2-3C6B1B9E76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8910" y="2804428"/>
            <a:ext cx="1214937" cy="172009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8794" y="824248"/>
            <a:ext cx="9754751" cy="5319878"/>
          </a:xfrm>
        </p:spPr>
        <p:txBody>
          <a:bodyPr>
            <a:normAutofit fontScale="92500"/>
          </a:bodyPr>
          <a:lstStyle/>
          <a:p>
            <a:r>
              <a:rPr lang="en-US" sz="2800" dirty="0"/>
              <a:t>Minimum number of nodes in a binary tree with height </a:t>
            </a:r>
            <a:r>
              <a:rPr lang="en-US" sz="2800" dirty="0">
                <a:solidFill>
                  <a:srgbClr val="FF0000"/>
                </a:solidFill>
              </a:rPr>
              <a:t>h</a:t>
            </a:r>
            <a:r>
              <a:rPr lang="en-US" sz="2800" dirty="0"/>
              <a:t>:</a:t>
            </a:r>
          </a:p>
          <a:p>
            <a:pPr lvl="1"/>
            <a:r>
              <a:rPr lang="en-IN" sz="2400" dirty="0"/>
              <a:t>At least one node at each of the h levels</a:t>
            </a:r>
          </a:p>
          <a:p>
            <a:pPr lvl="1"/>
            <a:r>
              <a:rPr lang="en-IN" sz="2400" b="1" dirty="0"/>
              <a:t>Minimum number of nodes </a:t>
            </a:r>
            <a:r>
              <a:rPr lang="en-IN" sz="2400" dirty="0"/>
              <a:t>= h</a:t>
            </a:r>
          </a:p>
          <a:p>
            <a:pPr lvl="1"/>
            <a:endParaRPr lang="en-IN" sz="2400" dirty="0"/>
          </a:p>
          <a:p>
            <a:pPr marL="457200" lvl="1" indent="0">
              <a:buNone/>
            </a:pPr>
            <a:endParaRPr lang="en-IN" sz="2400" dirty="0"/>
          </a:p>
          <a:p>
            <a:r>
              <a:rPr lang="en-US" sz="2800" dirty="0"/>
              <a:t>Maximum number of nodes in a binary tree with height </a:t>
            </a:r>
            <a:r>
              <a:rPr lang="en-US" sz="2800" dirty="0">
                <a:solidFill>
                  <a:srgbClr val="FF0000"/>
                </a:solidFill>
              </a:rPr>
              <a:t>h</a:t>
            </a:r>
            <a:r>
              <a:rPr lang="en-US" sz="2800" dirty="0"/>
              <a:t>:</a:t>
            </a:r>
          </a:p>
          <a:p>
            <a:pPr lvl="1"/>
            <a:r>
              <a:rPr lang="en-IN" sz="2400" dirty="0"/>
              <a:t>All possible nodes at each of the h levels</a:t>
            </a:r>
          </a:p>
          <a:p>
            <a:pPr lvl="1"/>
            <a:r>
              <a:rPr lang="en-IN" sz="2400" b="1" dirty="0"/>
              <a:t>Maximum number of nodes </a:t>
            </a:r>
            <a:r>
              <a:rPr lang="en-IN" sz="2400" dirty="0"/>
              <a:t>= 1 + 2 + 4 + 8 + . . . + 2</a:t>
            </a:r>
            <a:r>
              <a:rPr lang="en-IN" sz="2400" baseline="30000" dirty="0"/>
              <a:t>h-1</a:t>
            </a:r>
          </a:p>
          <a:p>
            <a:pPr marL="3657600" lvl="8" indent="0">
              <a:buNone/>
            </a:pPr>
            <a:r>
              <a:rPr lang="en-IN" sz="2400" dirty="0"/>
              <a:t>                 = 2</a:t>
            </a:r>
            <a:r>
              <a:rPr lang="en-IN" sz="2400" baseline="30000" dirty="0"/>
              <a:t>h</a:t>
            </a:r>
            <a:r>
              <a:rPr lang="en-IN" sz="2400" dirty="0"/>
              <a:t> - 1</a:t>
            </a:r>
          </a:p>
        </p:txBody>
      </p:sp>
      <p:sp>
        <p:nvSpPr>
          <p:cNvPr id="4" name="Title 1">
            <a:extLst>
              <a:ext uri="{FF2B5EF4-FFF2-40B4-BE49-F238E27FC236}">
                <a16:creationId xmlns="" xmlns:a16="http://schemas.microsoft.com/office/drawing/2014/main" id="{167E2952-B8C5-46D8-B36E-E8522B241CC5}"/>
              </a:ext>
            </a:extLst>
          </p:cNvPr>
          <p:cNvSpPr txBox="1">
            <a:spLocks/>
          </p:cNvSpPr>
          <p:nvPr/>
        </p:nvSpPr>
        <p:spPr>
          <a:xfrm>
            <a:off x="1107584" y="21691"/>
            <a:ext cx="9603275" cy="6565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Properties in Binary Tree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5EFF51AF-2FAE-4900-95C3-4B7E620720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7811" y="1477941"/>
            <a:ext cx="1100871" cy="165534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86F1D0D3-51C4-44A7-BC8A-5AC7807411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7811" y="3989064"/>
            <a:ext cx="4248016" cy="204468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1845" y="1477941"/>
            <a:ext cx="9754751" cy="2721057"/>
          </a:xfrm>
        </p:spPr>
        <p:txBody>
          <a:bodyPr>
            <a:normAutofit/>
          </a:bodyPr>
          <a:lstStyle/>
          <a:p>
            <a:r>
              <a:rPr lang="en-US" sz="2800" dirty="0"/>
              <a:t>Let n be the number of nodes in a binary tree with height </a:t>
            </a:r>
            <a:r>
              <a:rPr lang="en-US" sz="2800" dirty="0">
                <a:solidFill>
                  <a:srgbClr val="FF0000"/>
                </a:solidFill>
              </a:rPr>
              <a:t>h</a:t>
            </a:r>
            <a:r>
              <a:rPr lang="en-US" sz="2800" dirty="0"/>
              <a:t>:</a:t>
            </a:r>
          </a:p>
          <a:p>
            <a:pPr lvl="1"/>
            <a:r>
              <a:rPr lang="en-IN" sz="2400" dirty="0"/>
              <a:t>h &lt; =  n &lt; = 2</a:t>
            </a:r>
            <a:r>
              <a:rPr lang="en-IN" sz="2400" baseline="30000" dirty="0"/>
              <a:t>h</a:t>
            </a:r>
            <a:r>
              <a:rPr lang="en-IN" sz="2400" dirty="0"/>
              <a:t> – 1</a:t>
            </a:r>
          </a:p>
          <a:p>
            <a:pPr lvl="1"/>
            <a:r>
              <a:rPr lang="en-IN" sz="2400" dirty="0"/>
              <a:t>log</a:t>
            </a:r>
            <a:r>
              <a:rPr lang="en-IN" sz="2400" baseline="-25000" dirty="0"/>
              <a:t>2</a:t>
            </a:r>
            <a:r>
              <a:rPr lang="en-IN" sz="2400" dirty="0"/>
              <a:t>(n+1) &lt; = h &lt; = n</a:t>
            </a:r>
          </a:p>
          <a:p>
            <a:pPr marL="457200" lvl="1" indent="0">
              <a:buNone/>
            </a:pPr>
            <a:endParaRPr lang="en-IN" sz="2400" dirty="0"/>
          </a:p>
        </p:txBody>
      </p:sp>
      <p:sp>
        <p:nvSpPr>
          <p:cNvPr id="4" name="Title 1">
            <a:extLst>
              <a:ext uri="{FF2B5EF4-FFF2-40B4-BE49-F238E27FC236}">
                <a16:creationId xmlns="" xmlns:a16="http://schemas.microsoft.com/office/drawing/2014/main" id="{167E2952-B8C5-46D8-B36E-E8522B241CC5}"/>
              </a:ext>
            </a:extLst>
          </p:cNvPr>
          <p:cNvSpPr txBox="1">
            <a:spLocks/>
          </p:cNvSpPr>
          <p:nvPr/>
        </p:nvSpPr>
        <p:spPr>
          <a:xfrm>
            <a:off x="1107584" y="21691"/>
            <a:ext cx="9603275" cy="6565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Properties in Binary Tree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45814486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2CB663"/>
      </a:accent4>
      <a:accent5>
        <a:srgbClr val="DF8822"/>
      </a:accent5>
      <a:accent6>
        <a:srgbClr val="BC410A"/>
      </a:accent6>
      <a:hlink>
        <a:srgbClr val="5977C4"/>
      </a:hlink>
      <a:folHlink>
        <a:srgbClr val="A1A9BF"/>
      </a:folHlink>
    </a:clrScheme>
    <a:fontScheme name="Gallery">
      <a:majorFont>
        <a:latin typeface="Century Gothic" panose="020B0502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E050AC27-895F-4B90-991D-A6818FC89AB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1454</TotalTime>
  <Words>1050</Words>
  <Application>Microsoft Office PowerPoint</Application>
  <PresentationFormat>Widescreen</PresentationFormat>
  <Paragraphs>237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Century Gothic</vt:lpstr>
      <vt:lpstr>Mangal</vt:lpstr>
      <vt:lpstr>Wingdings</vt:lpstr>
      <vt:lpstr>Gallery</vt:lpstr>
      <vt:lpstr>Data Structures (15B11CI311)  Odd Semester 2021</vt:lpstr>
      <vt:lpstr>Lecture: 21</vt:lpstr>
      <vt:lpstr>Tree</vt:lpstr>
      <vt:lpstr>Tree</vt:lpstr>
      <vt:lpstr>Tree</vt:lpstr>
      <vt:lpstr>Binary Tree</vt:lpstr>
      <vt:lpstr> </vt:lpstr>
      <vt:lpstr> </vt:lpstr>
      <vt:lpstr> </vt:lpstr>
      <vt:lpstr> </vt:lpstr>
      <vt:lpstr> </vt:lpstr>
      <vt:lpstr> </vt:lpstr>
      <vt:lpstr>Representation of Binary Tree</vt:lpstr>
      <vt:lpstr>Array Representation of Binary Tree</vt:lpstr>
      <vt:lpstr>Linked Representation of Binary Tree</vt:lpstr>
      <vt:lpstr>Building Binary Tree with Array Representation</vt:lpstr>
      <vt:lpstr>Building Binary Tree with Array Representation</vt:lpstr>
      <vt:lpstr> Binary Tree Traversal </vt:lpstr>
      <vt:lpstr>Preorder Traversal</vt:lpstr>
      <vt:lpstr>Preorder Traversal: Recursive Implementation</vt:lpstr>
      <vt:lpstr>Inorder Traversal</vt:lpstr>
      <vt:lpstr>Inorder Traversal: Recursive Implementation</vt:lpstr>
      <vt:lpstr>Postorder Traversal</vt:lpstr>
      <vt:lpstr>Postorder Traversal: Recursive Implementation</vt:lpstr>
      <vt:lpstr>Levelorder Traversal</vt:lpstr>
      <vt:lpstr>Levelorder Traversal: Recursive Implementation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Enter Title</dc:title>
  <dc:creator>hp</dc:creator>
  <cp:lastModifiedBy>Microsoft account</cp:lastModifiedBy>
  <cp:revision>285</cp:revision>
  <dcterms:created xsi:type="dcterms:W3CDTF">2020-06-20T13:41:26Z</dcterms:created>
  <dcterms:modified xsi:type="dcterms:W3CDTF">2021-09-27T05:14:26Z</dcterms:modified>
</cp:coreProperties>
</file>