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303" r:id="rId2"/>
    <p:sldId id="304" r:id="rId3"/>
    <p:sldId id="257" r:id="rId4"/>
    <p:sldId id="305" r:id="rId5"/>
    <p:sldId id="306" r:id="rId6"/>
    <p:sldId id="259" r:id="rId7"/>
    <p:sldId id="279" r:id="rId8"/>
    <p:sldId id="266" r:id="rId9"/>
    <p:sldId id="280" r:id="rId10"/>
    <p:sldId id="307" r:id="rId11"/>
    <p:sldId id="308" r:id="rId12"/>
    <p:sldId id="309" r:id="rId13"/>
    <p:sldId id="310" r:id="rId14"/>
    <p:sldId id="267" r:id="rId15"/>
    <p:sldId id="268" r:id="rId16"/>
    <p:sldId id="281" r:id="rId17"/>
    <p:sldId id="311" r:id="rId18"/>
    <p:sldId id="282" r:id="rId19"/>
    <p:sldId id="283" r:id="rId20"/>
    <p:sldId id="312" r:id="rId21"/>
    <p:sldId id="313" r:id="rId22"/>
    <p:sldId id="314" r:id="rId23"/>
    <p:sldId id="298" r:id="rId24"/>
    <p:sldId id="299" r:id="rId25"/>
    <p:sldId id="300" r:id="rId26"/>
    <p:sldId id="301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AF69-DED0-4E82-BC74-732B9E726BC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0CC-EDB5-48CB-B5A2-2BA8CBF9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B22-1886-4BED-8851-47ABE907F19C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28-0D14-4134-892D-D930B37B7E37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5D4-DF63-44D5-93A2-3D07B77923F4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A670EC-6432-4355-8928-51A0EBFD714A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5531-E6B0-44EA-A599-00762B3811ED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564-111E-40D1-826F-A964E986D66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A25-8946-46EC-B31C-C5D0CC00A65A}" type="datetime1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5BD-3777-4133-ADCE-DC7252B488C5}" type="datetime1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8339-48FD-423A-8474-A32443EBD318}" type="datetime1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C02-7942-4869-80D9-38C05425C1DB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CC9FA0-193B-4ED0-9A97-E2D47017C7A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0D-4406-4029-AC6E-72FB60F1297E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wlovas/15122-r11/lectures/18-avl.pdf" TargetMode="External"/><Relationship Id="rId7" Type="http://schemas.openxmlformats.org/officeDocument/2006/relationships/hyperlink" Target="http://dpnm.postech.ac.kr/cs233/" TargetMode="External"/><Relationship Id="rId2" Type="http://schemas.openxmlformats.org/officeDocument/2006/relationships/hyperlink" Target="https://nptel.ac.in/courses/106/103/10610306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avl-tree" TargetMode="External"/><Relationship Id="rId5" Type="http://schemas.openxmlformats.org/officeDocument/2006/relationships/hyperlink" Target="https://www.javatpoint.com/deletion-in-avl-tree" TargetMode="External"/><Relationship Id="rId4" Type="http://schemas.openxmlformats.org/officeDocument/2006/relationships/hyperlink" Target="https://www.gatevidyalay.com/avl-tree-avl-tree-example-avl-tree-rot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xmlns="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55F394-CE58-4C54-9B04-1C41C9249035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Insertion/Deletion in an AVL Tree (</a:t>
            </a:r>
            <a:r>
              <a:rPr lang="en-US" sz="3200" b="1" u="sng" dirty="0"/>
              <a:t>Case-01)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Text Box 93">
            <a:extLst>
              <a:ext uri="{FF2B5EF4-FFF2-40B4-BE49-F238E27FC236}">
                <a16:creationId xmlns:a16="http://schemas.microsoft.com/office/drawing/2014/main" xmlns="" id="{8C3E7E0B-B408-42E2-925E-AC1FC2FD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732" y="940031"/>
            <a:ext cx="1600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Insert(9)</a:t>
            </a:r>
          </a:p>
        </p:txBody>
      </p:sp>
      <p:grpSp>
        <p:nvGrpSpPr>
          <p:cNvPr id="12" name="Group 136">
            <a:extLst>
              <a:ext uri="{FF2B5EF4-FFF2-40B4-BE49-F238E27FC236}">
                <a16:creationId xmlns:a16="http://schemas.microsoft.com/office/drawing/2014/main" xmlns="" id="{269FBBB3-E168-4302-A2A4-010FD28C38BA}"/>
              </a:ext>
            </a:extLst>
          </p:cNvPr>
          <p:cNvGrpSpPr>
            <a:grpSpLocks/>
          </p:cNvGrpSpPr>
          <p:nvPr/>
        </p:nvGrpSpPr>
        <p:grpSpPr bwMode="auto">
          <a:xfrm>
            <a:off x="1909783" y="1019554"/>
            <a:ext cx="8372433" cy="4529150"/>
            <a:chOff x="912" y="985"/>
            <a:chExt cx="4121" cy="1991"/>
          </a:xfrm>
        </p:grpSpPr>
        <p:grpSp>
          <p:nvGrpSpPr>
            <p:cNvPr id="13" name="Group 96">
              <a:extLst>
                <a:ext uri="{FF2B5EF4-FFF2-40B4-BE49-F238E27FC236}">
                  <a16:creationId xmlns:a16="http://schemas.microsoft.com/office/drawing/2014/main" xmlns="" id="{0312AC7F-DC1F-4E23-8531-C3E5EEBCB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40" name="Text Box 97">
                <a:extLst>
                  <a:ext uri="{FF2B5EF4-FFF2-40B4-BE49-F238E27FC236}">
                    <a16:creationId xmlns:a16="http://schemas.microsoft.com/office/drawing/2014/main" xmlns="" id="{667CC3F5-4FA4-4AF5-ACDB-7D59B4542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98">
                <a:extLst>
                  <a:ext uri="{FF2B5EF4-FFF2-40B4-BE49-F238E27FC236}">
                    <a16:creationId xmlns:a16="http://schemas.microsoft.com/office/drawing/2014/main" xmlns="" id="{FADFDCEA-B7E6-46EA-932A-B4644FCCF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2" name="Text Box 99">
                <a:extLst>
                  <a:ext uri="{FF2B5EF4-FFF2-40B4-BE49-F238E27FC236}">
                    <a16:creationId xmlns:a16="http://schemas.microsoft.com/office/drawing/2014/main" xmlns="" id="{EF0612DA-D41C-4238-92FE-6E7456E8C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3" name="Text Box 100">
                <a:extLst>
                  <a:ext uri="{FF2B5EF4-FFF2-40B4-BE49-F238E27FC236}">
                    <a16:creationId xmlns:a16="http://schemas.microsoft.com/office/drawing/2014/main" xmlns="" id="{6AB558D5-0769-4ED1-B309-2AC19173B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1">
                <a:extLst>
                  <a:ext uri="{FF2B5EF4-FFF2-40B4-BE49-F238E27FC236}">
                    <a16:creationId xmlns:a16="http://schemas.microsoft.com/office/drawing/2014/main" xmlns="" id="{CCB821C0-D89D-43D8-8CC8-1768183DF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5" name="Text Box 102">
                <a:extLst>
                  <a:ext uri="{FF2B5EF4-FFF2-40B4-BE49-F238E27FC236}">
                    <a16:creationId xmlns:a16="http://schemas.microsoft.com/office/drawing/2014/main" xmlns="" id="{0DFC021F-EA0B-415C-B747-B82CC818D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6" name="Text Box 103">
                <a:extLst>
                  <a:ext uri="{FF2B5EF4-FFF2-40B4-BE49-F238E27FC236}">
                    <a16:creationId xmlns:a16="http://schemas.microsoft.com/office/drawing/2014/main" xmlns="" id="{A52A78A9-C6EF-46DA-BE81-A9C101666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7" name="Text Box 104">
                <a:extLst>
                  <a:ext uri="{FF2B5EF4-FFF2-40B4-BE49-F238E27FC236}">
                    <a16:creationId xmlns:a16="http://schemas.microsoft.com/office/drawing/2014/main" xmlns="" id="{5B133D75-B5A5-44AB-AE6A-CA2E0C45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8" name="Text Box 105">
                <a:extLst>
                  <a:ext uri="{FF2B5EF4-FFF2-40B4-BE49-F238E27FC236}">
                    <a16:creationId xmlns:a16="http://schemas.microsoft.com/office/drawing/2014/main" xmlns="" id="{DAF85133-183A-48C5-AEA2-E10338B64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9" name="Text Box 106">
                <a:extLst>
                  <a:ext uri="{FF2B5EF4-FFF2-40B4-BE49-F238E27FC236}">
                    <a16:creationId xmlns:a16="http://schemas.microsoft.com/office/drawing/2014/main" xmlns="" id="{A4465003-A24A-433B-8A97-3A6DE486E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0" name="Text Box 107">
                <a:extLst>
                  <a:ext uri="{FF2B5EF4-FFF2-40B4-BE49-F238E27FC236}">
                    <a16:creationId xmlns:a16="http://schemas.microsoft.com/office/drawing/2014/main" xmlns="" id="{7667A1CD-EE42-4C98-82C5-4D6324DB4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51" name="Text Box 108">
                <a:extLst>
                  <a:ext uri="{FF2B5EF4-FFF2-40B4-BE49-F238E27FC236}">
                    <a16:creationId xmlns:a16="http://schemas.microsoft.com/office/drawing/2014/main" xmlns="" id="{23B17F66-2B94-491B-A370-E12F2459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2" name="Text Box 109">
                <a:extLst>
                  <a:ext uri="{FF2B5EF4-FFF2-40B4-BE49-F238E27FC236}">
                    <a16:creationId xmlns:a16="http://schemas.microsoft.com/office/drawing/2014/main" xmlns="" id="{FDA2EAFA-806D-48AA-BCBE-42C25C1D6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14" name="Group 110">
              <a:extLst>
                <a:ext uri="{FF2B5EF4-FFF2-40B4-BE49-F238E27FC236}">
                  <a16:creationId xmlns:a16="http://schemas.microsoft.com/office/drawing/2014/main" xmlns="" id="{D7CB30C8-8D88-4456-A710-CDD2E6B4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15" name="Line 111">
                <a:extLst>
                  <a:ext uri="{FF2B5EF4-FFF2-40B4-BE49-F238E27FC236}">
                    <a16:creationId xmlns:a16="http://schemas.microsoft.com/office/drawing/2014/main" xmlns="" id="{FB8CC0D5-52B6-4AE4-84ED-208B572EA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12">
                <a:extLst>
                  <a:ext uri="{FF2B5EF4-FFF2-40B4-BE49-F238E27FC236}">
                    <a16:creationId xmlns:a16="http://schemas.microsoft.com/office/drawing/2014/main" xmlns="" id="{72CA1C19-C46B-4788-97D1-5AA3C2A44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13">
                <a:extLst>
                  <a:ext uri="{FF2B5EF4-FFF2-40B4-BE49-F238E27FC236}">
                    <a16:creationId xmlns:a16="http://schemas.microsoft.com/office/drawing/2014/main" xmlns="" id="{F78792F6-2E7F-4B98-8220-50B4FE144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14">
                <a:extLst>
                  <a:ext uri="{FF2B5EF4-FFF2-40B4-BE49-F238E27FC236}">
                    <a16:creationId xmlns:a16="http://schemas.microsoft.com/office/drawing/2014/main" xmlns="" id="{22FDD911-3DDB-4BF3-9141-F929DD269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15">
                <a:extLst>
                  <a:ext uri="{FF2B5EF4-FFF2-40B4-BE49-F238E27FC236}">
                    <a16:creationId xmlns:a16="http://schemas.microsoft.com/office/drawing/2014/main" xmlns="" id="{8ACB3CAA-3991-401C-8BDC-D44F7F72F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16">
                <a:extLst>
                  <a:ext uri="{FF2B5EF4-FFF2-40B4-BE49-F238E27FC236}">
                    <a16:creationId xmlns:a16="http://schemas.microsoft.com/office/drawing/2014/main" xmlns="" id="{65BD6B76-DE1E-4390-B047-FE88153A5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17">
                <a:extLst>
                  <a:ext uri="{FF2B5EF4-FFF2-40B4-BE49-F238E27FC236}">
                    <a16:creationId xmlns:a16="http://schemas.microsoft.com/office/drawing/2014/main" xmlns="" id="{43CC0427-5F09-4B52-BD93-9C5E845D9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18">
                <a:extLst>
                  <a:ext uri="{FF2B5EF4-FFF2-40B4-BE49-F238E27FC236}">
                    <a16:creationId xmlns:a16="http://schemas.microsoft.com/office/drawing/2014/main" xmlns="" id="{72A37425-0EB4-413C-9818-BB00BC4D0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119">
                <a:extLst>
                  <a:ext uri="{FF2B5EF4-FFF2-40B4-BE49-F238E27FC236}">
                    <a16:creationId xmlns:a16="http://schemas.microsoft.com/office/drawing/2014/main" xmlns="" id="{C214DAA9-95B6-49C7-B365-5FCD64D2E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20">
                <a:extLst>
                  <a:ext uri="{FF2B5EF4-FFF2-40B4-BE49-F238E27FC236}">
                    <a16:creationId xmlns:a16="http://schemas.microsoft.com/office/drawing/2014/main" xmlns="" id="{E9C1A4CE-3C1C-434D-82CB-63AC2ACE8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21">
                <a:extLst>
                  <a:ext uri="{FF2B5EF4-FFF2-40B4-BE49-F238E27FC236}">
                    <a16:creationId xmlns:a16="http://schemas.microsoft.com/office/drawing/2014/main" xmlns="" id="{95182189-1EAC-487A-9255-B9C366B0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122">
                <a:extLst>
                  <a:ext uri="{FF2B5EF4-FFF2-40B4-BE49-F238E27FC236}">
                    <a16:creationId xmlns:a16="http://schemas.microsoft.com/office/drawing/2014/main" xmlns="" id="{0FF18E7C-918E-49CA-B7EC-C32461F1D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Oval 123">
                <a:extLst>
                  <a:ext uri="{FF2B5EF4-FFF2-40B4-BE49-F238E27FC236}">
                    <a16:creationId xmlns:a16="http://schemas.microsoft.com/office/drawing/2014/main" xmlns="" id="{02089147-9D44-4E67-820C-4279B87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8" name="Oval 124">
                <a:extLst>
                  <a:ext uri="{FF2B5EF4-FFF2-40B4-BE49-F238E27FC236}">
                    <a16:creationId xmlns:a16="http://schemas.microsoft.com/office/drawing/2014/main" xmlns="" id="{7B2C087B-5158-46D8-B556-A1BEC623B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9" name="Oval 125">
                <a:extLst>
                  <a:ext uri="{FF2B5EF4-FFF2-40B4-BE49-F238E27FC236}">
                    <a16:creationId xmlns:a16="http://schemas.microsoft.com/office/drawing/2014/main" xmlns="" id="{0675E35E-048C-4AFD-A555-597720173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30" name="Oval 126">
                <a:extLst>
                  <a:ext uri="{FF2B5EF4-FFF2-40B4-BE49-F238E27FC236}">
                    <a16:creationId xmlns:a16="http://schemas.microsoft.com/office/drawing/2014/main" xmlns="" id="{145A468F-A0D0-42E3-9E27-63379EF2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31" name="Oval 127">
                <a:extLst>
                  <a:ext uri="{FF2B5EF4-FFF2-40B4-BE49-F238E27FC236}">
                    <a16:creationId xmlns:a16="http://schemas.microsoft.com/office/drawing/2014/main" xmlns="" id="{155C7333-F94B-4E5E-B22C-B4762297D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32" name="Oval 128">
                <a:extLst>
                  <a:ext uri="{FF2B5EF4-FFF2-40B4-BE49-F238E27FC236}">
                    <a16:creationId xmlns:a16="http://schemas.microsoft.com/office/drawing/2014/main" xmlns="" id="{7DAC7DB2-73A4-4E0F-8DA9-C30DBEB8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33" name="Oval 129">
                <a:extLst>
                  <a:ext uri="{FF2B5EF4-FFF2-40B4-BE49-F238E27FC236}">
                    <a16:creationId xmlns:a16="http://schemas.microsoft.com/office/drawing/2014/main" xmlns="" id="{EDA9E467-61BF-40D9-8923-32DE49FD3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34" name="Oval 130">
                <a:extLst>
                  <a:ext uri="{FF2B5EF4-FFF2-40B4-BE49-F238E27FC236}">
                    <a16:creationId xmlns:a16="http://schemas.microsoft.com/office/drawing/2014/main" xmlns="" id="{4C65DE3B-BEF9-4E9A-AFE5-C30885C82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35" name="Oval 131">
                <a:extLst>
                  <a:ext uri="{FF2B5EF4-FFF2-40B4-BE49-F238E27FC236}">
                    <a16:creationId xmlns:a16="http://schemas.microsoft.com/office/drawing/2014/main" xmlns="" id="{2848EA42-1CE4-43FA-B941-5A055370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36" name="Oval 132">
                <a:extLst>
                  <a:ext uri="{FF2B5EF4-FFF2-40B4-BE49-F238E27FC236}">
                    <a16:creationId xmlns:a16="http://schemas.microsoft.com/office/drawing/2014/main" xmlns="" id="{AC84ED39-8BE2-45A3-85FF-423B57AA0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37" name="Oval 133">
                <a:extLst>
                  <a:ext uri="{FF2B5EF4-FFF2-40B4-BE49-F238E27FC236}">
                    <a16:creationId xmlns:a16="http://schemas.microsoft.com/office/drawing/2014/main" xmlns="" id="{0ADC5C9D-E534-4187-84BB-F7127B53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8" name="Oval 134">
                <a:extLst>
                  <a:ext uri="{FF2B5EF4-FFF2-40B4-BE49-F238E27FC236}">
                    <a16:creationId xmlns:a16="http://schemas.microsoft.com/office/drawing/2014/main" xmlns="" id="{BA9E3145-5472-420B-927E-BFBE3A24A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Oval 135">
                <a:extLst>
                  <a:ext uri="{FF2B5EF4-FFF2-40B4-BE49-F238E27FC236}">
                    <a16:creationId xmlns:a16="http://schemas.microsoft.com/office/drawing/2014/main" xmlns="" id="{DBFFA44E-516A-4377-84C7-C26A0DAD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26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55F394-CE58-4C54-9B04-1C41C9249035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Insertion/Deletion in an AVL Tree </a:t>
            </a:r>
            <a:r>
              <a:rPr lang="en-US" sz="3200" b="1" u="sng" dirty="0"/>
              <a:t>Case-01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Text Box 93">
            <a:extLst>
              <a:ext uri="{FF2B5EF4-FFF2-40B4-BE49-F238E27FC236}">
                <a16:creationId xmlns:a16="http://schemas.microsoft.com/office/drawing/2014/main" xmlns="" id="{8C3E7E0B-B408-42E2-925E-AC1FC2FD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732" y="940031"/>
            <a:ext cx="1600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Insert(9)</a:t>
            </a:r>
          </a:p>
        </p:txBody>
      </p:sp>
      <p:grpSp>
        <p:nvGrpSpPr>
          <p:cNvPr id="12" name="Group 136">
            <a:extLst>
              <a:ext uri="{FF2B5EF4-FFF2-40B4-BE49-F238E27FC236}">
                <a16:creationId xmlns:a16="http://schemas.microsoft.com/office/drawing/2014/main" xmlns="" id="{269FBBB3-E168-4302-A2A4-010FD28C38BA}"/>
              </a:ext>
            </a:extLst>
          </p:cNvPr>
          <p:cNvGrpSpPr>
            <a:grpSpLocks/>
          </p:cNvGrpSpPr>
          <p:nvPr/>
        </p:nvGrpSpPr>
        <p:grpSpPr bwMode="auto">
          <a:xfrm>
            <a:off x="1909783" y="1019554"/>
            <a:ext cx="8372433" cy="4529150"/>
            <a:chOff x="912" y="985"/>
            <a:chExt cx="4121" cy="1991"/>
          </a:xfrm>
        </p:grpSpPr>
        <p:grpSp>
          <p:nvGrpSpPr>
            <p:cNvPr id="13" name="Group 96">
              <a:extLst>
                <a:ext uri="{FF2B5EF4-FFF2-40B4-BE49-F238E27FC236}">
                  <a16:creationId xmlns:a16="http://schemas.microsoft.com/office/drawing/2014/main" xmlns="" id="{0312AC7F-DC1F-4E23-8531-C3E5EEBCB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40" name="Text Box 97">
                <a:extLst>
                  <a:ext uri="{FF2B5EF4-FFF2-40B4-BE49-F238E27FC236}">
                    <a16:creationId xmlns:a16="http://schemas.microsoft.com/office/drawing/2014/main" xmlns="" id="{667CC3F5-4FA4-4AF5-ACDB-7D59B4542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98">
                <a:extLst>
                  <a:ext uri="{FF2B5EF4-FFF2-40B4-BE49-F238E27FC236}">
                    <a16:creationId xmlns:a16="http://schemas.microsoft.com/office/drawing/2014/main" xmlns="" id="{FADFDCEA-B7E6-46EA-932A-B4644FCCF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2" name="Text Box 99">
                <a:extLst>
                  <a:ext uri="{FF2B5EF4-FFF2-40B4-BE49-F238E27FC236}">
                    <a16:creationId xmlns:a16="http://schemas.microsoft.com/office/drawing/2014/main" xmlns="" id="{EF0612DA-D41C-4238-92FE-6E7456E8C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3" name="Text Box 100">
                <a:extLst>
                  <a:ext uri="{FF2B5EF4-FFF2-40B4-BE49-F238E27FC236}">
                    <a16:creationId xmlns:a16="http://schemas.microsoft.com/office/drawing/2014/main" xmlns="" id="{6AB558D5-0769-4ED1-B309-2AC19173B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1">
                <a:extLst>
                  <a:ext uri="{FF2B5EF4-FFF2-40B4-BE49-F238E27FC236}">
                    <a16:creationId xmlns:a16="http://schemas.microsoft.com/office/drawing/2014/main" xmlns="" id="{CCB821C0-D89D-43D8-8CC8-1768183DF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5" name="Text Box 102">
                <a:extLst>
                  <a:ext uri="{FF2B5EF4-FFF2-40B4-BE49-F238E27FC236}">
                    <a16:creationId xmlns:a16="http://schemas.microsoft.com/office/drawing/2014/main" xmlns="" id="{0DFC021F-EA0B-415C-B747-B82CC818D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6" name="Text Box 103">
                <a:extLst>
                  <a:ext uri="{FF2B5EF4-FFF2-40B4-BE49-F238E27FC236}">
                    <a16:creationId xmlns:a16="http://schemas.microsoft.com/office/drawing/2014/main" xmlns="" id="{A52A78A9-C6EF-46DA-BE81-A9C101666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7" name="Text Box 104">
                <a:extLst>
                  <a:ext uri="{FF2B5EF4-FFF2-40B4-BE49-F238E27FC236}">
                    <a16:creationId xmlns:a16="http://schemas.microsoft.com/office/drawing/2014/main" xmlns="" id="{5B133D75-B5A5-44AB-AE6A-CA2E0C45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8" name="Text Box 105">
                <a:extLst>
                  <a:ext uri="{FF2B5EF4-FFF2-40B4-BE49-F238E27FC236}">
                    <a16:creationId xmlns:a16="http://schemas.microsoft.com/office/drawing/2014/main" xmlns="" id="{DAF85133-183A-48C5-AEA2-E10338B64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9" name="Text Box 106">
                <a:extLst>
                  <a:ext uri="{FF2B5EF4-FFF2-40B4-BE49-F238E27FC236}">
                    <a16:creationId xmlns:a16="http://schemas.microsoft.com/office/drawing/2014/main" xmlns="" id="{A4465003-A24A-433B-8A97-3A6DE486E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0" name="Text Box 107">
                <a:extLst>
                  <a:ext uri="{FF2B5EF4-FFF2-40B4-BE49-F238E27FC236}">
                    <a16:creationId xmlns:a16="http://schemas.microsoft.com/office/drawing/2014/main" xmlns="" id="{7667A1CD-EE42-4C98-82C5-4D6324DB4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51" name="Text Box 108">
                <a:extLst>
                  <a:ext uri="{FF2B5EF4-FFF2-40B4-BE49-F238E27FC236}">
                    <a16:creationId xmlns:a16="http://schemas.microsoft.com/office/drawing/2014/main" xmlns="" id="{23B17F66-2B94-491B-A370-E12F2459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2" name="Text Box 109">
                <a:extLst>
                  <a:ext uri="{FF2B5EF4-FFF2-40B4-BE49-F238E27FC236}">
                    <a16:creationId xmlns:a16="http://schemas.microsoft.com/office/drawing/2014/main" xmlns="" id="{FDA2EAFA-806D-48AA-BCBE-42C25C1D6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14" name="Group 110">
              <a:extLst>
                <a:ext uri="{FF2B5EF4-FFF2-40B4-BE49-F238E27FC236}">
                  <a16:creationId xmlns:a16="http://schemas.microsoft.com/office/drawing/2014/main" xmlns="" id="{D7CB30C8-8D88-4456-A710-CDD2E6B4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15" name="Line 111">
                <a:extLst>
                  <a:ext uri="{FF2B5EF4-FFF2-40B4-BE49-F238E27FC236}">
                    <a16:creationId xmlns:a16="http://schemas.microsoft.com/office/drawing/2014/main" xmlns="" id="{FB8CC0D5-52B6-4AE4-84ED-208B572EA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12">
                <a:extLst>
                  <a:ext uri="{FF2B5EF4-FFF2-40B4-BE49-F238E27FC236}">
                    <a16:creationId xmlns:a16="http://schemas.microsoft.com/office/drawing/2014/main" xmlns="" id="{72CA1C19-C46B-4788-97D1-5AA3C2A44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13">
                <a:extLst>
                  <a:ext uri="{FF2B5EF4-FFF2-40B4-BE49-F238E27FC236}">
                    <a16:creationId xmlns:a16="http://schemas.microsoft.com/office/drawing/2014/main" xmlns="" id="{F78792F6-2E7F-4B98-8220-50B4FE144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14">
                <a:extLst>
                  <a:ext uri="{FF2B5EF4-FFF2-40B4-BE49-F238E27FC236}">
                    <a16:creationId xmlns:a16="http://schemas.microsoft.com/office/drawing/2014/main" xmlns="" id="{22FDD911-3DDB-4BF3-9141-F929DD269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15">
                <a:extLst>
                  <a:ext uri="{FF2B5EF4-FFF2-40B4-BE49-F238E27FC236}">
                    <a16:creationId xmlns:a16="http://schemas.microsoft.com/office/drawing/2014/main" xmlns="" id="{8ACB3CAA-3991-401C-8BDC-D44F7F72F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16">
                <a:extLst>
                  <a:ext uri="{FF2B5EF4-FFF2-40B4-BE49-F238E27FC236}">
                    <a16:creationId xmlns:a16="http://schemas.microsoft.com/office/drawing/2014/main" xmlns="" id="{65BD6B76-DE1E-4390-B047-FE88153A5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17">
                <a:extLst>
                  <a:ext uri="{FF2B5EF4-FFF2-40B4-BE49-F238E27FC236}">
                    <a16:creationId xmlns:a16="http://schemas.microsoft.com/office/drawing/2014/main" xmlns="" id="{43CC0427-5F09-4B52-BD93-9C5E845D9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18">
                <a:extLst>
                  <a:ext uri="{FF2B5EF4-FFF2-40B4-BE49-F238E27FC236}">
                    <a16:creationId xmlns:a16="http://schemas.microsoft.com/office/drawing/2014/main" xmlns="" id="{72A37425-0EB4-413C-9818-BB00BC4D0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119">
                <a:extLst>
                  <a:ext uri="{FF2B5EF4-FFF2-40B4-BE49-F238E27FC236}">
                    <a16:creationId xmlns:a16="http://schemas.microsoft.com/office/drawing/2014/main" xmlns="" id="{C214DAA9-95B6-49C7-B365-5FCD64D2E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20">
                <a:extLst>
                  <a:ext uri="{FF2B5EF4-FFF2-40B4-BE49-F238E27FC236}">
                    <a16:creationId xmlns:a16="http://schemas.microsoft.com/office/drawing/2014/main" xmlns="" id="{E9C1A4CE-3C1C-434D-82CB-63AC2ACE8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21">
                <a:extLst>
                  <a:ext uri="{FF2B5EF4-FFF2-40B4-BE49-F238E27FC236}">
                    <a16:creationId xmlns:a16="http://schemas.microsoft.com/office/drawing/2014/main" xmlns="" id="{95182189-1EAC-487A-9255-B9C366B0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122">
                <a:extLst>
                  <a:ext uri="{FF2B5EF4-FFF2-40B4-BE49-F238E27FC236}">
                    <a16:creationId xmlns:a16="http://schemas.microsoft.com/office/drawing/2014/main" xmlns="" id="{0FF18E7C-918E-49CA-B7EC-C32461F1D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Oval 123">
                <a:extLst>
                  <a:ext uri="{FF2B5EF4-FFF2-40B4-BE49-F238E27FC236}">
                    <a16:creationId xmlns:a16="http://schemas.microsoft.com/office/drawing/2014/main" xmlns="" id="{02089147-9D44-4E67-820C-4279B87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8" name="Oval 124">
                <a:extLst>
                  <a:ext uri="{FF2B5EF4-FFF2-40B4-BE49-F238E27FC236}">
                    <a16:creationId xmlns:a16="http://schemas.microsoft.com/office/drawing/2014/main" xmlns="" id="{7B2C087B-5158-46D8-B556-A1BEC623B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9" name="Oval 125">
                <a:extLst>
                  <a:ext uri="{FF2B5EF4-FFF2-40B4-BE49-F238E27FC236}">
                    <a16:creationId xmlns:a16="http://schemas.microsoft.com/office/drawing/2014/main" xmlns="" id="{0675E35E-048C-4AFD-A555-597720173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30" name="Oval 126">
                <a:extLst>
                  <a:ext uri="{FF2B5EF4-FFF2-40B4-BE49-F238E27FC236}">
                    <a16:creationId xmlns:a16="http://schemas.microsoft.com/office/drawing/2014/main" xmlns="" id="{145A468F-A0D0-42E3-9E27-63379EF2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31" name="Oval 127">
                <a:extLst>
                  <a:ext uri="{FF2B5EF4-FFF2-40B4-BE49-F238E27FC236}">
                    <a16:creationId xmlns:a16="http://schemas.microsoft.com/office/drawing/2014/main" xmlns="" id="{155C7333-F94B-4E5E-B22C-B4762297D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32" name="Oval 128">
                <a:extLst>
                  <a:ext uri="{FF2B5EF4-FFF2-40B4-BE49-F238E27FC236}">
                    <a16:creationId xmlns:a16="http://schemas.microsoft.com/office/drawing/2014/main" xmlns="" id="{7DAC7DB2-73A4-4E0F-8DA9-C30DBEB8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33" name="Oval 129">
                <a:extLst>
                  <a:ext uri="{FF2B5EF4-FFF2-40B4-BE49-F238E27FC236}">
                    <a16:creationId xmlns:a16="http://schemas.microsoft.com/office/drawing/2014/main" xmlns="" id="{EDA9E467-61BF-40D9-8923-32DE49FD3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34" name="Oval 130">
                <a:extLst>
                  <a:ext uri="{FF2B5EF4-FFF2-40B4-BE49-F238E27FC236}">
                    <a16:creationId xmlns:a16="http://schemas.microsoft.com/office/drawing/2014/main" xmlns="" id="{4C65DE3B-BEF9-4E9A-AFE5-C30885C82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35" name="Oval 131">
                <a:extLst>
                  <a:ext uri="{FF2B5EF4-FFF2-40B4-BE49-F238E27FC236}">
                    <a16:creationId xmlns:a16="http://schemas.microsoft.com/office/drawing/2014/main" xmlns="" id="{2848EA42-1CE4-43FA-B941-5A055370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36" name="Oval 132">
                <a:extLst>
                  <a:ext uri="{FF2B5EF4-FFF2-40B4-BE49-F238E27FC236}">
                    <a16:creationId xmlns:a16="http://schemas.microsoft.com/office/drawing/2014/main" xmlns="" id="{AC84ED39-8BE2-45A3-85FF-423B57AA0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37" name="Oval 133">
                <a:extLst>
                  <a:ext uri="{FF2B5EF4-FFF2-40B4-BE49-F238E27FC236}">
                    <a16:creationId xmlns:a16="http://schemas.microsoft.com/office/drawing/2014/main" xmlns="" id="{0ADC5C9D-E534-4187-84BB-F7127B53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8" name="Oval 134">
                <a:extLst>
                  <a:ext uri="{FF2B5EF4-FFF2-40B4-BE49-F238E27FC236}">
                    <a16:creationId xmlns:a16="http://schemas.microsoft.com/office/drawing/2014/main" xmlns="" id="{BA9E3145-5472-420B-927E-BFBE3A24A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Oval 135">
                <a:extLst>
                  <a:ext uri="{FF2B5EF4-FFF2-40B4-BE49-F238E27FC236}">
                    <a16:creationId xmlns:a16="http://schemas.microsoft.com/office/drawing/2014/main" xmlns="" id="{DBFFA44E-516A-4377-84C7-C26A0DAD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grpSp>
        <p:nvGrpSpPr>
          <p:cNvPr id="54" name="Group 95">
            <a:extLst>
              <a:ext uri="{FF2B5EF4-FFF2-40B4-BE49-F238E27FC236}">
                <a16:creationId xmlns:a16="http://schemas.microsoft.com/office/drawing/2014/main" xmlns="" id="{63473BE0-D4B4-48E9-83EB-FDDF3A55413A}"/>
              </a:ext>
            </a:extLst>
          </p:cNvPr>
          <p:cNvGrpSpPr>
            <a:grpSpLocks/>
          </p:cNvGrpSpPr>
          <p:nvPr/>
        </p:nvGrpSpPr>
        <p:grpSpPr bwMode="auto">
          <a:xfrm>
            <a:off x="4882495" y="3547974"/>
            <a:ext cx="993088" cy="1008912"/>
            <a:chOff x="2404" y="2496"/>
            <a:chExt cx="476" cy="432"/>
          </a:xfrm>
          <a:solidFill>
            <a:schemeClr val="accent2"/>
          </a:solidFill>
        </p:grpSpPr>
        <p:sp>
          <p:nvSpPr>
            <p:cNvPr id="55" name="Oval 87">
              <a:extLst>
                <a:ext uri="{FF2B5EF4-FFF2-40B4-BE49-F238E27FC236}">
                  <a16:creationId xmlns:a16="http://schemas.microsoft.com/office/drawing/2014/main" xmlns="" id="{4C0DD064-7084-40BC-8961-30E58857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56" name="Line 88">
              <a:extLst>
                <a:ext uri="{FF2B5EF4-FFF2-40B4-BE49-F238E27FC236}">
                  <a16:creationId xmlns:a16="http://schemas.microsoft.com/office/drawing/2014/main" xmlns="" id="{06037FA5-66CB-479F-9B7B-7646A0E12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96"/>
              <a:ext cx="144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Text Box 89">
              <a:extLst>
                <a:ext uri="{FF2B5EF4-FFF2-40B4-BE49-F238E27FC236}">
                  <a16:creationId xmlns:a16="http://schemas.microsoft.com/office/drawing/2014/main" xmlns="" id="{47B2801E-4E42-48CA-9E96-E96831016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678"/>
              <a:ext cx="20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0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55F394-CE58-4C54-9B04-1C41C9249035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Insertion/Deletion in an AVL Tree </a:t>
            </a:r>
            <a:r>
              <a:rPr lang="en-US" sz="3200" b="1" u="sng" dirty="0"/>
              <a:t>Case-02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Text Box 93">
            <a:extLst>
              <a:ext uri="{FF2B5EF4-FFF2-40B4-BE49-F238E27FC236}">
                <a16:creationId xmlns:a16="http://schemas.microsoft.com/office/drawing/2014/main" xmlns="" id="{8C3E7E0B-B408-42E2-925E-AC1FC2FD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732" y="940031"/>
            <a:ext cx="16005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Insert(4)</a:t>
            </a:r>
          </a:p>
        </p:txBody>
      </p:sp>
      <p:grpSp>
        <p:nvGrpSpPr>
          <p:cNvPr id="12" name="Group 136">
            <a:extLst>
              <a:ext uri="{FF2B5EF4-FFF2-40B4-BE49-F238E27FC236}">
                <a16:creationId xmlns:a16="http://schemas.microsoft.com/office/drawing/2014/main" xmlns="" id="{269FBBB3-E168-4302-A2A4-010FD28C38BA}"/>
              </a:ext>
            </a:extLst>
          </p:cNvPr>
          <p:cNvGrpSpPr>
            <a:grpSpLocks/>
          </p:cNvGrpSpPr>
          <p:nvPr/>
        </p:nvGrpSpPr>
        <p:grpSpPr bwMode="auto">
          <a:xfrm>
            <a:off x="1909783" y="1019554"/>
            <a:ext cx="8372433" cy="4529150"/>
            <a:chOff x="912" y="985"/>
            <a:chExt cx="4121" cy="1991"/>
          </a:xfrm>
        </p:grpSpPr>
        <p:grpSp>
          <p:nvGrpSpPr>
            <p:cNvPr id="13" name="Group 96">
              <a:extLst>
                <a:ext uri="{FF2B5EF4-FFF2-40B4-BE49-F238E27FC236}">
                  <a16:creationId xmlns:a16="http://schemas.microsoft.com/office/drawing/2014/main" xmlns="" id="{0312AC7F-DC1F-4E23-8531-C3E5EEBCB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40" name="Text Box 97">
                <a:extLst>
                  <a:ext uri="{FF2B5EF4-FFF2-40B4-BE49-F238E27FC236}">
                    <a16:creationId xmlns:a16="http://schemas.microsoft.com/office/drawing/2014/main" xmlns="" id="{667CC3F5-4FA4-4AF5-ACDB-7D59B4542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98">
                <a:extLst>
                  <a:ext uri="{FF2B5EF4-FFF2-40B4-BE49-F238E27FC236}">
                    <a16:creationId xmlns:a16="http://schemas.microsoft.com/office/drawing/2014/main" xmlns="" id="{FADFDCEA-B7E6-46EA-932A-B4644FCCF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2" name="Text Box 99">
                <a:extLst>
                  <a:ext uri="{FF2B5EF4-FFF2-40B4-BE49-F238E27FC236}">
                    <a16:creationId xmlns:a16="http://schemas.microsoft.com/office/drawing/2014/main" xmlns="" id="{EF0612DA-D41C-4238-92FE-6E7456E8C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3" name="Text Box 100">
                <a:extLst>
                  <a:ext uri="{FF2B5EF4-FFF2-40B4-BE49-F238E27FC236}">
                    <a16:creationId xmlns:a16="http://schemas.microsoft.com/office/drawing/2014/main" xmlns="" id="{6AB558D5-0769-4ED1-B309-2AC19173B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1">
                <a:extLst>
                  <a:ext uri="{FF2B5EF4-FFF2-40B4-BE49-F238E27FC236}">
                    <a16:creationId xmlns:a16="http://schemas.microsoft.com/office/drawing/2014/main" xmlns="" id="{CCB821C0-D89D-43D8-8CC8-1768183DF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5" name="Text Box 102">
                <a:extLst>
                  <a:ext uri="{FF2B5EF4-FFF2-40B4-BE49-F238E27FC236}">
                    <a16:creationId xmlns:a16="http://schemas.microsoft.com/office/drawing/2014/main" xmlns="" id="{0DFC021F-EA0B-415C-B747-B82CC818D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6" name="Text Box 103">
                <a:extLst>
                  <a:ext uri="{FF2B5EF4-FFF2-40B4-BE49-F238E27FC236}">
                    <a16:creationId xmlns:a16="http://schemas.microsoft.com/office/drawing/2014/main" xmlns="" id="{A52A78A9-C6EF-46DA-BE81-A9C101666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7" name="Text Box 104">
                <a:extLst>
                  <a:ext uri="{FF2B5EF4-FFF2-40B4-BE49-F238E27FC236}">
                    <a16:creationId xmlns:a16="http://schemas.microsoft.com/office/drawing/2014/main" xmlns="" id="{5B133D75-B5A5-44AB-AE6A-CA2E0C45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8" name="Text Box 105">
                <a:extLst>
                  <a:ext uri="{FF2B5EF4-FFF2-40B4-BE49-F238E27FC236}">
                    <a16:creationId xmlns:a16="http://schemas.microsoft.com/office/drawing/2014/main" xmlns="" id="{DAF85133-183A-48C5-AEA2-E10338B64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9" name="Text Box 106">
                <a:extLst>
                  <a:ext uri="{FF2B5EF4-FFF2-40B4-BE49-F238E27FC236}">
                    <a16:creationId xmlns:a16="http://schemas.microsoft.com/office/drawing/2014/main" xmlns="" id="{A4465003-A24A-433B-8A97-3A6DE486E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0" name="Text Box 107">
                <a:extLst>
                  <a:ext uri="{FF2B5EF4-FFF2-40B4-BE49-F238E27FC236}">
                    <a16:creationId xmlns:a16="http://schemas.microsoft.com/office/drawing/2014/main" xmlns="" id="{7667A1CD-EE42-4C98-82C5-4D6324DB4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51" name="Text Box 108">
                <a:extLst>
                  <a:ext uri="{FF2B5EF4-FFF2-40B4-BE49-F238E27FC236}">
                    <a16:creationId xmlns:a16="http://schemas.microsoft.com/office/drawing/2014/main" xmlns="" id="{23B17F66-2B94-491B-A370-E12F2459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2" name="Text Box 109">
                <a:extLst>
                  <a:ext uri="{FF2B5EF4-FFF2-40B4-BE49-F238E27FC236}">
                    <a16:creationId xmlns:a16="http://schemas.microsoft.com/office/drawing/2014/main" xmlns="" id="{FDA2EAFA-806D-48AA-BCBE-42C25C1D6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14" name="Group 110">
              <a:extLst>
                <a:ext uri="{FF2B5EF4-FFF2-40B4-BE49-F238E27FC236}">
                  <a16:creationId xmlns:a16="http://schemas.microsoft.com/office/drawing/2014/main" xmlns="" id="{D7CB30C8-8D88-4456-A710-CDD2E6B4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15" name="Line 111">
                <a:extLst>
                  <a:ext uri="{FF2B5EF4-FFF2-40B4-BE49-F238E27FC236}">
                    <a16:creationId xmlns:a16="http://schemas.microsoft.com/office/drawing/2014/main" xmlns="" id="{FB8CC0D5-52B6-4AE4-84ED-208B572EA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12">
                <a:extLst>
                  <a:ext uri="{FF2B5EF4-FFF2-40B4-BE49-F238E27FC236}">
                    <a16:creationId xmlns:a16="http://schemas.microsoft.com/office/drawing/2014/main" xmlns="" id="{72CA1C19-C46B-4788-97D1-5AA3C2A44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13">
                <a:extLst>
                  <a:ext uri="{FF2B5EF4-FFF2-40B4-BE49-F238E27FC236}">
                    <a16:creationId xmlns:a16="http://schemas.microsoft.com/office/drawing/2014/main" xmlns="" id="{F78792F6-2E7F-4B98-8220-50B4FE144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14">
                <a:extLst>
                  <a:ext uri="{FF2B5EF4-FFF2-40B4-BE49-F238E27FC236}">
                    <a16:creationId xmlns:a16="http://schemas.microsoft.com/office/drawing/2014/main" xmlns="" id="{22FDD911-3DDB-4BF3-9141-F929DD269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15">
                <a:extLst>
                  <a:ext uri="{FF2B5EF4-FFF2-40B4-BE49-F238E27FC236}">
                    <a16:creationId xmlns:a16="http://schemas.microsoft.com/office/drawing/2014/main" xmlns="" id="{8ACB3CAA-3991-401C-8BDC-D44F7F72F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16">
                <a:extLst>
                  <a:ext uri="{FF2B5EF4-FFF2-40B4-BE49-F238E27FC236}">
                    <a16:creationId xmlns:a16="http://schemas.microsoft.com/office/drawing/2014/main" xmlns="" id="{65BD6B76-DE1E-4390-B047-FE88153A5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17">
                <a:extLst>
                  <a:ext uri="{FF2B5EF4-FFF2-40B4-BE49-F238E27FC236}">
                    <a16:creationId xmlns:a16="http://schemas.microsoft.com/office/drawing/2014/main" xmlns="" id="{43CC0427-5F09-4B52-BD93-9C5E845D9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18">
                <a:extLst>
                  <a:ext uri="{FF2B5EF4-FFF2-40B4-BE49-F238E27FC236}">
                    <a16:creationId xmlns:a16="http://schemas.microsoft.com/office/drawing/2014/main" xmlns="" id="{72A37425-0EB4-413C-9818-BB00BC4D0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119">
                <a:extLst>
                  <a:ext uri="{FF2B5EF4-FFF2-40B4-BE49-F238E27FC236}">
                    <a16:creationId xmlns:a16="http://schemas.microsoft.com/office/drawing/2014/main" xmlns="" id="{C214DAA9-95B6-49C7-B365-5FCD64D2E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20">
                <a:extLst>
                  <a:ext uri="{FF2B5EF4-FFF2-40B4-BE49-F238E27FC236}">
                    <a16:creationId xmlns:a16="http://schemas.microsoft.com/office/drawing/2014/main" xmlns="" id="{E9C1A4CE-3C1C-434D-82CB-63AC2ACE8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21">
                <a:extLst>
                  <a:ext uri="{FF2B5EF4-FFF2-40B4-BE49-F238E27FC236}">
                    <a16:creationId xmlns:a16="http://schemas.microsoft.com/office/drawing/2014/main" xmlns="" id="{95182189-1EAC-487A-9255-B9C366B0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122">
                <a:extLst>
                  <a:ext uri="{FF2B5EF4-FFF2-40B4-BE49-F238E27FC236}">
                    <a16:creationId xmlns:a16="http://schemas.microsoft.com/office/drawing/2014/main" xmlns="" id="{0FF18E7C-918E-49CA-B7EC-C32461F1D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Oval 123">
                <a:extLst>
                  <a:ext uri="{FF2B5EF4-FFF2-40B4-BE49-F238E27FC236}">
                    <a16:creationId xmlns:a16="http://schemas.microsoft.com/office/drawing/2014/main" xmlns="" id="{02089147-9D44-4E67-820C-4279B87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8" name="Oval 124">
                <a:extLst>
                  <a:ext uri="{FF2B5EF4-FFF2-40B4-BE49-F238E27FC236}">
                    <a16:creationId xmlns:a16="http://schemas.microsoft.com/office/drawing/2014/main" xmlns="" id="{7B2C087B-5158-46D8-B556-A1BEC623B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9" name="Oval 125">
                <a:extLst>
                  <a:ext uri="{FF2B5EF4-FFF2-40B4-BE49-F238E27FC236}">
                    <a16:creationId xmlns:a16="http://schemas.microsoft.com/office/drawing/2014/main" xmlns="" id="{0675E35E-048C-4AFD-A555-597720173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30" name="Oval 126">
                <a:extLst>
                  <a:ext uri="{FF2B5EF4-FFF2-40B4-BE49-F238E27FC236}">
                    <a16:creationId xmlns:a16="http://schemas.microsoft.com/office/drawing/2014/main" xmlns="" id="{145A468F-A0D0-42E3-9E27-63379EF2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31" name="Oval 127">
                <a:extLst>
                  <a:ext uri="{FF2B5EF4-FFF2-40B4-BE49-F238E27FC236}">
                    <a16:creationId xmlns:a16="http://schemas.microsoft.com/office/drawing/2014/main" xmlns="" id="{155C7333-F94B-4E5E-B22C-B4762297D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32" name="Oval 128">
                <a:extLst>
                  <a:ext uri="{FF2B5EF4-FFF2-40B4-BE49-F238E27FC236}">
                    <a16:creationId xmlns:a16="http://schemas.microsoft.com/office/drawing/2014/main" xmlns="" id="{7DAC7DB2-73A4-4E0F-8DA9-C30DBEB8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33" name="Oval 129">
                <a:extLst>
                  <a:ext uri="{FF2B5EF4-FFF2-40B4-BE49-F238E27FC236}">
                    <a16:creationId xmlns:a16="http://schemas.microsoft.com/office/drawing/2014/main" xmlns="" id="{EDA9E467-61BF-40D9-8923-32DE49FD3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34" name="Oval 130">
                <a:extLst>
                  <a:ext uri="{FF2B5EF4-FFF2-40B4-BE49-F238E27FC236}">
                    <a16:creationId xmlns:a16="http://schemas.microsoft.com/office/drawing/2014/main" xmlns="" id="{4C65DE3B-BEF9-4E9A-AFE5-C30885C82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35" name="Oval 131">
                <a:extLst>
                  <a:ext uri="{FF2B5EF4-FFF2-40B4-BE49-F238E27FC236}">
                    <a16:creationId xmlns:a16="http://schemas.microsoft.com/office/drawing/2014/main" xmlns="" id="{2848EA42-1CE4-43FA-B941-5A055370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36" name="Oval 132">
                <a:extLst>
                  <a:ext uri="{FF2B5EF4-FFF2-40B4-BE49-F238E27FC236}">
                    <a16:creationId xmlns:a16="http://schemas.microsoft.com/office/drawing/2014/main" xmlns="" id="{AC84ED39-8BE2-45A3-85FF-423B57AA0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37" name="Oval 133">
                <a:extLst>
                  <a:ext uri="{FF2B5EF4-FFF2-40B4-BE49-F238E27FC236}">
                    <a16:creationId xmlns:a16="http://schemas.microsoft.com/office/drawing/2014/main" xmlns="" id="{0ADC5C9D-E534-4187-84BB-F7127B53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8" name="Oval 134">
                <a:extLst>
                  <a:ext uri="{FF2B5EF4-FFF2-40B4-BE49-F238E27FC236}">
                    <a16:creationId xmlns:a16="http://schemas.microsoft.com/office/drawing/2014/main" xmlns="" id="{BA9E3145-5472-420B-927E-BFBE3A24A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Oval 135">
                <a:extLst>
                  <a:ext uri="{FF2B5EF4-FFF2-40B4-BE49-F238E27FC236}">
                    <a16:creationId xmlns:a16="http://schemas.microsoft.com/office/drawing/2014/main" xmlns="" id="{DBFFA44E-516A-4377-84C7-C26A0DAD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4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55F394-CE58-4C54-9B04-1C41C9249035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Insertion/Deletion in an AVL Tree </a:t>
            </a:r>
            <a:r>
              <a:rPr lang="en-US" sz="3200" b="1" u="sng" dirty="0"/>
              <a:t>Case-02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Text Box 93">
            <a:extLst>
              <a:ext uri="{FF2B5EF4-FFF2-40B4-BE49-F238E27FC236}">
                <a16:creationId xmlns:a16="http://schemas.microsoft.com/office/drawing/2014/main" xmlns="" id="{8C3E7E0B-B408-42E2-925E-AC1FC2FD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66" y="1473005"/>
            <a:ext cx="357181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Insert(4)</a:t>
            </a:r>
          </a:p>
          <a:p>
            <a:pPr eaLnBrk="1" hangingPunct="1"/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Tree becomes unbalanced</a:t>
            </a:r>
          </a:p>
          <a:p>
            <a:pPr eaLnBrk="1" hangingPunct="1"/>
            <a:endParaRPr lang="en-US" altLang="ko-KR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2000" dirty="0">
                <a:solidFill>
                  <a:srgbClr val="0000FF"/>
                </a:solidFill>
                <a:latin typeface="Arial" panose="020B0604020202020204" pitchFamily="34" charset="0"/>
              </a:rPr>
              <a:t>Perform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</a:rPr>
              <a:t>Rotation</a:t>
            </a:r>
          </a:p>
        </p:txBody>
      </p:sp>
      <p:grpSp>
        <p:nvGrpSpPr>
          <p:cNvPr id="12" name="Group 136">
            <a:extLst>
              <a:ext uri="{FF2B5EF4-FFF2-40B4-BE49-F238E27FC236}">
                <a16:creationId xmlns:a16="http://schemas.microsoft.com/office/drawing/2014/main" xmlns="" id="{269FBBB3-E168-4302-A2A4-010FD28C38BA}"/>
              </a:ext>
            </a:extLst>
          </p:cNvPr>
          <p:cNvGrpSpPr>
            <a:grpSpLocks/>
          </p:cNvGrpSpPr>
          <p:nvPr/>
        </p:nvGrpSpPr>
        <p:grpSpPr bwMode="auto">
          <a:xfrm>
            <a:off x="1909783" y="1019554"/>
            <a:ext cx="8372433" cy="4529150"/>
            <a:chOff x="912" y="985"/>
            <a:chExt cx="4121" cy="1991"/>
          </a:xfrm>
        </p:grpSpPr>
        <p:grpSp>
          <p:nvGrpSpPr>
            <p:cNvPr id="13" name="Group 96">
              <a:extLst>
                <a:ext uri="{FF2B5EF4-FFF2-40B4-BE49-F238E27FC236}">
                  <a16:creationId xmlns:a16="http://schemas.microsoft.com/office/drawing/2014/main" xmlns="" id="{0312AC7F-DC1F-4E23-8531-C3E5EEBCB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40" name="Text Box 97">
                <a:extLst>
                  <a:ext uri="{FF2B5EF4-FFF2-40B4-BE49-F238E27FC236}">
                    <a16:creationId xmlns:a16="http://schemas.microsoft.com/office/drawing/2014/main" xmlns="" id="{667CC3F5-4FA4-4AF5-ACDB-7D59B4542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162" cy="1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1" name="Text Box 98">
                <a:extLst>
                  <a:ext uri="{FF2B5EF4-FFF2-40B4-BE49-F238E27FC236}">
                    <a16:creationId xmlns:a16="http://schemas.microsoft.com/office/drawing/2014/main" xmlns="" id="{FADFDCEA-B7E6-46EA-932A-B4644FCCF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162" cy="1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2</a:t>
                </a:r>
              </a:p>
            </p:txBody>
          </p:sp>
          <p:sp>
            <p:nvSpPr>
              <p:cNvPr id="42" name="Text Box 99">
                <a:extLst>
                  <a:ext uri="{FF2B5EF4-FFF2-40B4-BE49-F238E27FC236}">
                    <a16:creationId xmlns:a16="http://schemas.microsoft.com/office/drawing/2014/main" xmlns="" id="{EF0612DA-D41C-4238-92FE-6E7456E8C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39" cy="1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0">
                <a:extLst>
                  <a:ext uri="{FF2B5EF4-FFF2-40B4-BE49-F238E27FC236}">
                    <a16:creationId xmlns:a16="http://schemas.microsoft.com/office/drawing/2014/main" xmlns="" id="{6AB558D5-0769-4ED1-B309-2AC19173B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1">
                <a:extLst>
                  <a:ext uri="{FF2B5EF4-FFF2-40B4-BE49-F238E27FC236}">
                    <a16:creationId xmlns:a16="http://schemas.microsoft.com/office/drawing/2014/main" xmlns="" id="{CCB821C0-D89D-43D8-8CC8-1768183DF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162" cy="1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5" name="Text Box 102">
                <a:extLst>
                  <a:ext uri="{FF2B5EF4-FFF2-40B4-BE49-F238E27FC236}">
                    <a16:creationId xmlns:a16="http://schemas.microsoft.com/office/drawing/2014/main" xmlns="" id="{0DFC021F-EA0B-415C-B747-B82CC818D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6" name="Text Box 103">
                <a:extLst>
                  <a:ext uri="{FF2B5EF4-FFF2-40B4-BE49-F238E27FC236}">
                    <a16:creationId xmlns:a16="http://schemas.microsoft.com/office/drawing/2014/main" xmlns="" id="{A52A78A9-C6EF-46DA-BE81-A9C101666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7" name="Text Box 104">
                <a:extLst>
                  <a:ext uri="{FF2B5EF4-FFF2-40B4-BE49-F238E27FC236}">
                    <a16:creationId xmlns:a16="http://schemas.microsoft.com/office/drawing/2014/main" xmlns="" id="{5B133D75-B5A5-44AB-AE6A-CA2E0C45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8" name="Text Box 105">
                <a:extLst>
                  <a:ext uri="{FF2B5EF4-FFF2-40B4-BE49-F238E27FC236}">
                    <a16:creationId xmlns:a16="http://schemas.microsoft.com/office/drawing/2014/main" xmlns="" id="{DAF85133-183A-48C5-AEA2-E10338B64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9" name="Text Box 106">
                <a:extLst>
                  <a:ext uri="{FF2B5EF4-FFF2-40B4-BE49-F238E27FC236}">
                    <a16:creationId xmlns:a16="http://schemas.microsoft.com/office/drawing/2014/main" xmlns="" id="{A4465003-A24A-433B-8A97-3A6DE486E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0" name="Text Box 107">
                <a:extLst>
                  <a:ext uri="{FF2B5EF4-FFF2-40B4-BE49-F238E27FC236}">
                    <a16:creationId xmlns:a16="http://schemas.microsoft.com/office/drawing/2014/main" xmlns="" id="{7667A1CD-EE42-4C98-82C5-4D6324DB4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51" name="Text Box 108">
                <a:extLst>
                  <a:ext uri="{FF2B5EF4-FFF2-40B4-BE49-F238E27FC236}">
                    <a16:creationId xmlns:a16="http://schemas.microsoft.com/office/drawing/2014/main" xmlns="" id="{23B17F66-2B94-491B-A370-E12F24595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52" name="Text Box 109">
                <a:extLst>
                  <a:ext uri="{FF2B5EF4-FFF2-40B4-BE49-F238E27FC236}">
                    <a16:creationId xmlns:a16="http://schemas.microsoft.com/office/drawing/2014/main" xmlns="" id="{FDA2EAFA-806D-48AA-BCBE-42C25C1D6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14" name="Group 110">
              <a:extLst>
                <a:ext uri="{FF2B5EF4-FFF2-40B4-BE49-F238E27FC236}">
                  <a16:creationId xmlns:a16="http://schemas.microsoft.com/office/drawing/2014/main" xmlns="" id="{D7CB30C8-8D88-4456-A710-CDD2E6B4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15" name="Line 111">
                <a:extLst>
                  <a:ext uri="{FF2B5EF4-FFF2-40B4-BE49-F238E27FC236}">
                    <a16:creationId xmlns:a16="http://schemas.microsoft.com/office/drawing/2014/main" xmlns="" id="{FB8CC0D5-52B6-4AE4-84ED-208B572EA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12">
                <a:extLst>
                  <a:ext uri="{FF2B5EF4-FFF2-40B4-BE49-F238E27FC236}">
                    <a16:creationId xmlns:a16="http://schemas.microsoft.com/office/drawing/2014/main" xmlns="" id="{72CA1C19-C46B-4788-97D1-5AA3C2A44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13">
                <a:extLst>
                  <a:ext uri="{FF2B5EF4-FFF2-40B4-BE49-F238E27FC236}">
                    <a16:creationId xmlns:a16="http://schemas.microsoft.com/office/drawing/2014/main" xmlns="" id="{F78792F6-2E7F-4B98-8220-50B4FE144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14">
                <a:extLst>
                  <a:ext uri="{FF2B5EF4-FFF2-40B4-BE49-F238E27FC236}">
                    <a16:creationId xmlns:a16="http://schemas.microsoft.com/office/drawing/2014/main" xmlns="" id="{22FDD911-3DDB-4BF3-9141-F929DD269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115">
                <a:extLst>
                  <a:ext uri="{FF2B5EF4-FFF2-40B4-BE49-F238E27FC236}">
                    <a16:creationId xmlns:a16="http://schemas.microsoft.com/office/drawing/2014/main" xmlns="" id="{8ACB3CAA-3991-401C-8BDC-D44F7F72F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116">
                <a:extLst>
                  <a:ext uri="{FF2B5EF4-FFF2-40B4-BE49-F238E27FC236}">
                    <a16:creationId xmlns:a16="http://schemas.microsoft.com/office/drawing/2014/main" xmlns="" id="{65BD6B76-DE1E-4390-B047-FE88153A5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117">
                <a:extLst>
                  <a:ext uri="{FF2B5EF4-FFF2-40B4-BE49-F238E27FC236}">
                    <a16:creationId xmlns:a16="http://schemas.microsoft.com/office/drawing/2014/main" xmlns="" id="{43CC0427-5F09-4B52-BD93-9C5E845D9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118">
                <a:extLst>
                  <a:ext uri="{FF2B5EF4-FFF2-40B4-BE49-F238E27FC236}">
                    <a16:creationId xmlns:a16="http://schemas.microsoft.com/office/drawing/2014/main" xmlns="" id="{72A37425-0EB4-413C-9818-BB00BC4D0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119">
                <a:extLst>
                  <a:ext uri="{FF2B5EF4-FFF2-40B4-BE49-F238E27FC236}">
                    <a16:creationId xmlns:a16="http://schemas.microsoft.com/office/drawing/2014/main" xmlns="" id="{C214DAA9-95B6-49C7-B365-5FCD64D2E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20">
                <a:extLst>
                  <a:ext uri="{FF2B5EF4-FFF2-40B4-BE49-F238E27FC236}">
                    <a16:creationId xmlns:a16="http://schemas.microsoft.com/office/drawing/2014/main" xmlns="" id="{E9C1A4CE-3C1C-434D-82CB-63AC2ACE8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21">
                <a:extLst>
                  <a:ext uri="{FF2B5EF4-FFF2-40B4-BE49-F238E27FC236}">
                    <a16:creationId xmlns:a16="http://schemas.microsoft.com/office/drawing/2014/main" xmlns="" id="{95182189-1EAC-487A-9255-B9C366B0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122">
                <a:extLst>
                  <a:ext uri="{FF2B5EF4-FFF2-40B4-BE49-F238E27FC236}">
                    <a16:creationId xmlns:a16="http://schemas.microsoft.com/office/drawing/2014/main" xmlns="" id="{0FF18E7C-918E-49CA-B7EC-C32461F1D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Oval 123">
                <a:extLst>
                  <a:ext uri="{FF2B5EF4-FFF2-40B4-BE49-F238E27FC236}">
                    <a16:creationId xmlns:a16="http://schemas.microsoft.com/office/drawing/2014/main" xmlns="" id="{02089147-9D44-4E67-820C-4279B87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8" name="Oval 124">
                <a:extLst>
                  <a:ext uri="{FF2B5EF4-FFF2-40B4-BE49-F238E27FC236}">
                    <a16:creationId xmlns:a16="http://schemas.microsoft.com/office/drawing/2014/main" xmlns="" id="{7B2C087B-5158-46D8-B556-A1BEC623B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9" name="Oval 125">
                <a:extLst>
                  <a:ext uri="{FF2B5EF4-FFF2-40B4-BE49-F238E27FC236}">
                    <a16:creationId xmlns:a16="http://schemas.microsoft.com/office/drawing/2014/main" xmlns="" id="{0675E35E-048C-4AFD-A555-597720173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30" name="Oval 126">
                <a:extLst>
                  <a:ext uri="{FF2B5EF4-FFF2-40B4-BE49-F238E27FC236}">
                    <a16:creationId xmlns:a16="http://schemas.microsoft.com/office/drawing/2014/main" xmlns="" id="{145A468F-A0D0-42E3-9E27-63379EF24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31" name="Oval 127">
                <a:extLst>
                  <a:ext uri="{FF2B5EF4-FFF2-40B4-BE49-F238E27FC236}">
                    <a16:creationId xmlns:a16="http://schemas.microsoft.com/office/drawing/2014/main" xmlns="" id="{155C7333-F94B-4E5E-B22C-B4762297D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32" name="Oval 128">
                <a:extLst>
                  <a:ext uri="{FF2B5EF4-FFF2-40B4-BE49-F238E27FC236}">
                    <a16:creationId xmlns:a16="http://schemas.microsoft.com/office/drawing/2014/main" xmlns="" id="{7DAC7DB2-73A4-4E0F-8DA9-C30DBEB8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33" name="Oval 129">
                <a:extLst>
                  <a:ext uri="{FF2B5EF4-FFF2-40B4-BE49-F238E27FC236}">
                    <a16:creationId xmlns:a16="http://schemas.microsoft.com/office/drawing/2014/main" xmlns="" id="{EDA9E467-61BF-40D9-8923-32DE49FD3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34" name="Oval 130">
                <a:extLst>
                  <a:ext uri="{FF2B5EF4-FFF2-40B4-BE49-F238E27FC236}">
                    <a16:creationId xmlns:a16="http://schemas.microsoft.com/office/drawing/2014/main" xmlns="" id="{4C65DE3B-BEF9-4E9A-AFE5-C30885C82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35" name="Oval 131">
                <a:extLst>
                  <a:ext uri="{FF2B5EF4-FFF2-40B4-BE49-F238E27FC236}">
                    <a16:creationId xmlns:a16="http://schemas.microsoft.com/office/drawing/2014/main" xmlns="" id="{2848EA42-1CE4-43FA-B941-5A055370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36" name="Oval 132">
                <a:extLst>
                  <a:ext uri="{FF2B5EF4-FFF2-40B4-BE49-F238E27FC236}">
                    <a16:creationId xmlns:a16="http://schemas.microsoft.com/office/drawing/2014/main" xmlns="" id="{AC84ED39-8BE2-45A3-85FF-423B57AA0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37" name="Oval 133">
                <a:extLst>
                  <a:ext uri="{FF2B5EF4-FFF2-40B4-BE49-F238E27FC236}">
                    <a16:creationId xmlns:a16="http://schemas.microsoft.com/office/drawing/2014/main" xmlns="" id="{0ADC5C9D-E534-4187-84BB-F7127B53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8" name="Oval 134">
                <a:extLst>
                  <a:ext uri="{FF2B5EF4-FFF2-40B4-BE49-F238E27FC236}">
                    <a16:creationId xmlns:a16="http://schemas.microsoft.com/office/drawing/2014/main" xmlns="" id="{BA9E3145-5472-420B-927E-BFBE3A24A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Oval 135">
                <a:extLst>
                  <a:ext uri="{FF2B5EF4-FFF2-40B4-BE49-F238E27FC236}">
                    <a16:creationId xmlns:a16="http://schemas.microsoft.com/office/drawing/2014/main" xmlns="" id="{DBFFA44E-516A-4377-84C7-C26A0DAD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grpSp>
        <p:nvGrpSpPr>
          <p:cNvPr id="53" name="Group 95">
            <a:extLst>
              <a:ext uri="{FF2B5EF4-FFF2-40B4-BE49-F238E27FC236}">
                <a16:creationId xmlns:a16="http://schemas.microsoft.com/office/drawing/2014/main" xmlns="" id="{FD639858-AB73-452D-8D76-55E6A5213C32}"/>
              </a:ext>
            </a:extLst>
          </p:cNvPr>
          <p:cNvGrpSpPr>
            <a:grpSpLocks/>
          </p:cNvGrpSpPr>
          <p:nvPr/>
        </p:nvGrpSpPr>
        <p:grpSpPr bwMode="auto">
          <a:xfrm>
            <a:off x="2715525" y="4557212"/>
            <a:ext cx="1041073" cy="941184"/>
            <a:chOff x="2404" y="2525"/>
            <a:chExt cx="499" cy="403"/>
          </a:xfrm>
          <a:solidFill>
            <a:schemeClr val="accent2"/>
          </a:solidFill>
        </p:grpSpPr>
        <p:sp>
          <p:nvSpPr>
            <p:cNvPr id="54" name="Oval 87">
              <a:extLst>
                <a:ext uri="{FF2B5EF4-FFF2-40B4-BE49-F238E27FC236}">
                  <a16:creationId xmlns:a16="http://schemas.microsoft.com/office/drawing/2014/main" xmlns="" id="{A47B13B4-51AF-4F26-BB94-F9EC84D52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55" name="Line 88">
              <a:extLst>
                <a:ext uri="{FF2B5EF4-FFF2-40B4-BE49-F238E27FC236}">
                  <a16:creationId xmlns:a16="http://schemas.microsoft.com/office/drawing/2014/main" xmlns="" id="{19E4031C-CE94-4462-962E-68DB82EFC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525"/>
              <a:ext cx="167" cy="21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Text Box 89">
              <a:extLst>
                <a:ext uri="{FF2B5EF4-FFF2-40B4-BE49-F238E27FC236}">
                  <a16:creationId xmlns:a16="http://schemas.microsoft.com/office/drawing/2014/main" xmlns="" id="{8B605A48-773A-41A2-BDC7-37B07A781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678"/>
              <a:ext cx="206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BD3FD1DF-22A5-4526-8769-8514003BBDDF}"/>
              </a:ext>
            </a:extLst>
          </p:cNvPr>
          <p:cNvCxnSpPr/>
          <p:nvPr/>
        </p:nvCxnSpPr>
        <p:spPr>
          <a:xfrm>
            <a:off x="2930416" y="2488668"/>
            <a:ext cx="6656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65" y="0"/>
            <a:ext cx="9603275" cy="1049235"/>
          </a:xfrm>
        </p:spPr>
        <p:txBody>
          <a:bodyPr/>
          <a:lstStyle/>
          <a:p>
            <a:r>
              <a:rPr lang="en-US" b="1" dirty="0"/>
              <a:t>AVL Tree Rotations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avl5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033"/>
          <a:stretch/>
        </p:blipFill>
        <p:spPr>
          <a:xfrm>
            <a:off x="1262270" y="1386301"/>
            <a:ext cx="9667460" cy="408539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pPr fontAlgn="base"/>
            <a:r>
              <a:rPr lang="en-US" b="1" u="sng" dirty="0"/>
              <a:t>Case-01: Left Rotation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7F226E-5590-4FBC-A107-0EA6FAF7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904875"/>
            <a:ext cx="847725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pPr fontAlgn="base"/>
            <a:r>
              <a:rPr lang="en-US" b="1" u="sng" dirty="0"/>
              <a:t>Case-02: Right Rotation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E76189-27D8-46FC-9E3F-7049255E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023937"/>
            <a:ext cx="843915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pPr fontAlgn="base"/>
            <a:r>
              <a:rPr lang="en-US" b="1" u="sng" dirty="0"/>
              <a:t>Case-01: Right Rotation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81C612-29F6-45DF-A243-93628C58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76998"/>
            <a:ext cx="9603275" cy="4153239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Similarly, we can do the rotation for Left rotation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ADBC7BA-CC9B-459D-B810-5D35C000C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48"/>
          <a:stretch/>
        </p:blipFill>
        <p:spPr>
          <a:xfrm>
            <a:off x="478788" y="1115796"/>
            <a:ext cx="10741664" cy="40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pPr fontAlgn="base"/>
            <a:r>
              <a:rPr lang="en-US" b="1" u="sng" dirty="0"/>
              <a:t>Case-03: LR Rotation</a:t>
            </a:r>
            <a:endParaRPr lang="en-US" b="1" dirty="0"/>
          </a:p>
        </p:txBody>
      </p:sp>
      <p:pic>
        <p:nvPicPr>
          <p:cNvPr id="5" name="Content Placeholder 4" descr="ravl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16" y="901521"/>
            <a:ext cx="9148484" cy="491972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pPr fontAlgn="base"/>
            <a:r>
              <a:rPr lang="en-US" b="1" u="sng" dirty="0"/>
              <a:t>Case-04: RL Rotation</a:t>
            </a:r>
            <a:endParaRPr lang="en-US" b="1" dirty="0"/>
          </a:p>
        </p:txBody>
      </p:sp>
      <p:pic>
        <p:nvPicPr>
          <p:cNvPr id="6" name="Content Placeholder 5" descr="ravl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109" y="1262130"/>
            <a:ext cx="8575956" cy="463283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FDDBE-AFDC-4F3D-9D4A-24515A46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  <a:r>
              <a:rPr lang="en-US"/>
              <a:t>: </a:t>
            </a:r>
            <a:r>
              <a:rPr lang="en-US" smtClean="0"/>
              <a:t>26-27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CBF5-F48B-4171-8308-1553BF0C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2044"/>
            <a:ext cx="9603275" cy="3784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covered:</a:t>
            </a:r>
          </a:p>
          <a:p>
            <a:r>
              <a:rPr lang="en-IN" dirty="0"/>
              <a:t>AVL Tree</a:t>
            </a:r>
          </a:p>
          <a:p>
            <a:r>
              <a:rPr lang="en-US" dirty="0"/>
              <a:t>Operations on AVL Tree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3D2279-FC6A-4CF0-A091-C27659B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9" y="0"/>
            <a:ext cx="9603275" cy="1049235"/>
          </a:xfrm>
        </p:spPr>
        <p:txBody>
          <a:bodyPr/>
          <a:lstStyle/>
          <a:p>
            <a:pPr fontAlgn="base"/>
            <a:r>
              <a:rPr lang="en-US" b="1" u="sng" dirty="0"/>
              <a:t>Case-01: LR Rotation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81C612-29F6-45DF-A243-93628C58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76998"/>
            <a:ext cx="9603275" cy="4153239"/>
          </a:xfrm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Similarly, we can do the rotation for RL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1FEB82-4748-438D-9150-93BD2005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49" y="827763"/>
            <a:ext cx="9915985" cy="46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8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55F394-CE58-4C54-9B04-1C41C9249035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Insertion in an AVL Tree: Example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Text Box 93">
            <a:extLst>
              <a:ext uri="{FF2B5EF4-FFF2-40B4-BE49-F238E27FC236}">
                <a16:creationId xmlns:a16="http://schemas.microsoft.com/office/drawing/2014/main" xmlns="" id="{8C3E7E0B-B408-42E2-925E-AC1FC2FD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732" y="940031"/>
            <a:ext cx="938043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 the following elements in an AVL tree and do the required rotations to balance it.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10, 7, 27, 9, 40, 3, 8, 30, 45, 1, 5, 20, 35, 60, 25, 4, 29, </a:t>
            </a:r>
          </a:p>
        </p:txBody>
      </p:sp>
    </p:spTree>
    <p:extLst>
      <p:ext uri="{BB962C8B-B14F-4D97-AF65-F5344CB8AC3E}">
        <p14:creationId xmlns:p14="http://schemas.microsoft.com/office/powerpoint/2010/main" val="29917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193182"/>
            <a:ext cx="10045521" cy="5937161"/>
          </a:xfrm>
        </p:spPr>
        <p:txBody>
          <a:bodyPr>
            <a:normAutofit fontScale="92500" lnSpcReduction="20000"/>
          </a:bodyPr>
          <a:lstStyle/>
          <a:p>
            <a:pPr algn="just" fontAlgn="base"/>
            <a:endParaRPr lang="en-US" sz="3200" dirty="0"/>
          </a:p>
          <a:p>
            <a:pPr algn="just" fontAlgn="base"/>
            <a:r>
              <a:rPr lang="en-US" sz="3200" dirty="0"/>
              <a:t>Perform the deletion in AVL tree like Binary Search Tree</a:t>
            </a:r>
          </a:p>
          <a:p>
            <a:pPr algn="just" fontAlgn="base"/>
            <a:r>
              <a:rPr lang="en-US" sz="3200" dirty="0"/>
              <a:t>After performing the operation, check the balance factor of each node</a:t>
            </a:r>
          </a:p>
          <a:p>
            <a:pPr lvl="1" algn="just" fontAlgn="base"/>
            <a:r>
              <a:rPr lang="en-US" sz="2800" b="1" u="sng" dirty="0"/>
              <a:t>Case-01:</a:t>
            </a:r>
            <a:endParaRPr lang="en-US" sz="2800" dirty="0"/>
          </a:p>
          <a:p>
            <a:pPr lvl="2" algn="just" fontAlgn="base"/>
            <a:r>
              <a:rPr lang="en-US" sz="2400" dirty="0"/>
              <a:t>The balance factor of each node is either 0 or 1 or -1</a:t>
            </a:r>
          </a:p>
          <a:p>
            <a:pPr lvl="2" algn="just" fontAlgn="base"/>
            <a:r>
              <a:rPr lang="en-US" sz="2400" dirty="0"/>
              <a:t>The operation is concluded</a:t>
            </a:r>
          </a:p>
          <a:p>
            <a:pPr lvl="1" algn="just" fontAlgn="base"/>
            <a:r>
              <a:rPr lang="en-US" sz="2800" b="1" u="sng" dirty="0"/>
              <a:t>Case-02:</a:t>
            </a:r>
            <a:endParaRPr lang="en-US" sz="2800" dirty="0"/>
          </a:p>
          <a:p>
            <a:pPr lvl="2" algn="just" fontAlgn="base"/>
            <a:r>
              <a:rPr lang="en-US" sz="2400" dirty="0"/>
              <a:t>The balance factor of at least one node is not 0 or 1 or -1</a:t>
            </a:r>
          </a:p>
          <a:p>
            <a:pPr lvl="2" algn="just" fontAlgn="base"/>
            <a:r>
              <a:rPr lang="en-US" sz="2400" dirty="0"/>
              <a:t>That is, the AVL tree is not balanced</a:t>
            </a:r>
          </a:p>
          <a:p>
            <a:pPr lvl="2" algn="just" fontAlgn="base"/>
            <a:r>
              <a:rPr lang="en-US" sz="2400" dirty="0"/>
              <a:t>Perform suitable </a:t>
            </a:r>
            <a:r>
              <a:rPr lang="en-US" sz="2400" dirty="0">
                <a:solidFill>
                  <a:srgbClr val="FF0000"/>
                </a:solidFill>
              </a:rPr>
              <a:t>Rotations,</a:t>
            </a:r>
            <a:r>
              <a:rPr lang="en-US" sz="2400" dirty="0"/>
              <a:t> as described previously, to balance the tree</a:t>
            </a:r>
          </a:p>
          <a:p>
            <a:pPr algn="just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55F394-CE58-4C54-9B04-1C41C9249035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Deletion in an AVL Tree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210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1278" y="985652"/>
            <a:ext cx="9712267" cy="4480693"/>
          </a:xfrm>
        </p:spPr>
        <p:txBody>
          <a:bodyPr/>
          <a:lstStyle/>
          <a:p>
            <a:r>
              <a:rPr lang="en-US" dirty="0"/>
              <a:t>Delete 30 from the below AVL tree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464" y="1633874"/>
            <a:ext cx="4178449" cy="3650646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xmlns="" id="{B1EDE6FD-8661-4680-994B-06425B46729B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Deletion in an AVL Tree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173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xmlns="" id="{80853352-886C-472F-B782-580050ACB3F2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Deletion in an AVL Tree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746A9BFB-A05B-42A9-902D-4DDFF5AE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78" y="985652"/>
            <a:ext cx="9712267" cy="4480693"/>
          </a:xfrm>
        </p:spPr>
        <p:txBody>
          <a:bodyPr/>
          <a:lstStyle/>
          <a:p>
            <a:r>
              <a:rPr lang="en-US" dirty="0"/>
              <a:t>Delete 30 from the below AVL tree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CD47B6-28D5-42AE-B576-5F29D109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24012"/>
            <a:ext cx="111918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18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00" y="1556555"/>
            <a:ext cx="4315428" cy="41249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313774-3C20-426B-B53F-17A3C545AE4C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Deletion in an AVL Tree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xmlns="" id="{BA08F407-21C3-4FED-B4F2-92D80355B0A9}"/>
              </a:ext>
            </a:extLst>
          </p:cNvPr>
          <p:cNvSpPr txBox="1">
            <a:spLocks/>
          </p:cNvSpPr>
          <p:nvPr/>
        </p:nvSpPr>
        <p:spPr>
          <a:xfrm>
            <a:off x="1021278" y="985652"/>
            <a:ext cx="9712267" cy="4480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55 from the below AVL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14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xmlns="" id="{11B83CD5-7858-41BB-9B55-E74187EC494C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Deletion in an AVL Tree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81A0F542-0E85-47D0-81BF-3DBD3673B2EE}"/>
              </a:ext>
            </a:extLst>
          </p:cNvPr>
          <p:cNvSpPr txBox="1">
            <a:spLocks/>
          </p:cNvSpPr>
          <p:nvPr/>
        </p:nvSpPr>
        <p:spPr>
          <a:xfrm>
            <a:off x="1021278" y="985652"/>
            <a:ext cx="9712267" cy="4480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55 from the below AVL tree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0D0CB10-1345-413D-8AF5-91E2BCF3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485900"/>
            <a:ext cx="11744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2171768"/>
            <a:ext cx="10083162" cy="331463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https://nptel.ac.in/courses/106/103/106103069/</a:t>
            </a:r>
            <a:endParaRPr lang="en-US" dirty="0"/>
          </a:p>
          <a:p>
            <a:r>
              <a:rPr lang="en-US" dirty="0">
                <a:hlinkClick r:id="rId3"/>
              </a:rPr>
              <a:t>https://www.cs.cmu.edu/~wlovas/15122-r11/lectures/18-avl.pdf</a:t>
            </a:r>
            <a:endParaRPr lang="en-US" dirty="0"/>
          </a:p>
          <a:p>
            <a:r>
              <a:rPr lang="en-US" dirty="0">
                <a:hlinkClick r:id="rId4"/>
              </a:rPr>
              <a:t>https://www.gatevidyalay.com/avl-tree-avl-tree-example-avl-tree-rotation/</a:t>
            </a:r>
            <a:endParaRPr lang="en-US" dirty="0"/>
          </a:p>
          <a:p>
            <a:r>
              <a:rPr lang="en-US" dirty="0">
                <a:hlinkClick r:id="rId5"/>
              </a:rPr>
              <a:t>https://www.javatpoint.com/deletion-in-avl-tree</a:t>
            </a:r>
            <a:endParaRPr lang="en-US" dirty="0"/>
          </a:p>
          <a:p>
            <a:r>
              <a:rPr lang="en-US" dirty="0">
                <a:hlinkClick r:id="rId6"/>
              </a:rPr>
              <a:t>https://www.javatpoint.com/avl-tree</a:t>
            </a:r>
            <a:endParaRPr lang="en-US" dirty="0"/>
          </a:p>
          <a:p>
            <a:r>
              <a:rPr lang="en-US" dirty="0">
                <a:hlinkClick r:id="rId7"/>
              </a:rPr>
              <a:t>http://dpnm.postech.ac.kr/cs233/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b="1" dirty="0"/>
              <a:t>AVL Tree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3" y="978794"/>
            <a:ext cx="10187189" cy="497124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Searching in a BST has O(n) worst-case runtime complexity, when n is the height of the tree</a:t>
            </a:r>
          </a:p>
          <a:p>
            <a:pPr algn="just" eaLnBrk="1" hangingPunct="1"/>
            <a:r>
              <a:rPr lang="en-US" altLang="ko-KR" sz="2400" dirty="0"/>
              <a:t>If we can maintain the height of a binary tree equals to O(log n), then search operation can be performed in O(log n)</a:t>
            </a:r>
          </a:p>
          <a:p>
            <a:pPr algn="just" eaLnBrk="1" hangingPunct="1"/>
            <a:r>
              <a:rPr lang="en-US" altLang="ko-KR" sz="2400" dirty="0"/>
              <a:t>The trees with a </a:t>
            </a:r>
            <a:r>
              <a:rPr lang="en-US" altLang="ko-KR" sz="2400" dirty="0">
                <a:solidFill>
                  <a:srgbClr val="FF3300"/>
                </a:solidFill>
              </a:rPr>
              <a:t>worst-case height of O(log n)</a:t>
            </a:r>
            <a:r>
              <a:rPr lang="en-US" altLang="ko-KR" sz="2400" dirty="0"/>
              <a:t> are called </a:t>
            </a:r>
            <a:r>
              <a:rPr lang="en-US" altLang="ko-KR" sz="2400" b="1" dirty="0">
                <a:solidFill>
                  <a:srgbClr val="0000FF"/>
                </a:solidFill>
              </a:rPr>
              <a:t>balanced trees</a:t>
            </a:r>
          </a:p>
          <a:p>
            <a:pPr algn="just" eaLnBrk="1" hangingPunct="1"/>
            <a:r>
              <a:rPr lang="en-US" altLang="ko-KR" sz="2400" dirty="0"/>
              <a:t>An example of a balanced tree is </a:t>
            </a:r>
            <a:r>
              <a:rPr lang="en-US" altLang="ko-KR" sz="2400" b="1" dirty="0">
                <a:solidFill>
                  <a:srgbClr val="0000FF"/>
                </a:solidFill>
              </a:rPr>
              <a:t>AVL</a:t>
            </a:r>
            <a:r>
              <a:rPr lang="en-US" altLang="ko-KR" sz="2400" dirty="0"/>
              <a:t> (</a:t>
            </a:r>
            <a:r>
              <a:rPr lang="en-US" altLang="ko-KR" sz="2400" b="1" dirty="0">
                <a:solidFill>
                  <a:srgbClr val="0000FF"/>
                </a:solidFill>
              </a:rPr>
              <a:t>A</a:t>
            </a:r>
            <a:r>
              <a:rPr lang="en-US" altLang="ko-KR" sz="2400" dirty="0"/>
              <a:t>delson-</a:t>
            </a:r>
            <a:r>
              <a:rPr lang="en-US" altLang="ko-KR" sz="2400" b="1" dirty="0" err="1">
                <a:solidFill>
                  <a:srgbClr val="0000FF"/>
                </a:solidFill>
              </a:rPr>
              <a:t>V</a:t>
            </a:r>
            <a:r>
              <a:rPr lang="en-US" altLang="ko-KR" sz="2400" dirty="0" err="1"/>
              <a:t>elsky</a:t>
            </a:r>
            <a:r>
              <a:rPr lang="en-US" altLang="ko-KR" sz="2400" dirty="0"/>
              <a:t> and </a:t>
            </a:r>
            <a:r>
              <a:rPr lang="en-US" altLang="ko-KR" sz="2400" b="1" dirty="0">
                <a:solidFill>
                  <a:srgbClr val="0000FF"/>
                </a:solidFill>
              </a:rPr>
              <a:t>L</a:t>
            </a:r>
            <a:r>
              <a:rPr lang="en-US" altLang="ko-KR" sz="2400" dirty="0"/>
              <a:t>andis) tree</a:t>
            </a:r>
          </a:p>
        </p:txBody>
      </p:sp>
    </p:spTree>
    <p:extLst>
      <p:ext uri="{BB962C8B-B14F-4D97-AF65-F5344CB8AC3E}">
        <p14:creationId xmlns:p14="http://schemas.microsoft.com/office/powerpoint/2010/main" val="327354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b="1" dirty="0"/>
              <a:t>Definition of AVL Tree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3" y="978794"/>
            <a:ext cx="10187189" cy="497124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It is a Binary Tree</a:t>
            </a:r>
          </a:p>
          <a:p>
            <a:pPr algn="just" eaLnBrk="1" hangingPunct="1"/>
            <a:r>
              <a:rPr lang="en-IN" altLang="ko-KR" sz="3200" dirty="0"/>
              <a:t>If T</a:t>
            </a:r>
            <a:r>
              <a:rPr lang="en-IN" altLang="ko-KR" sz="3200" baseline="-25000" dirty="0"/>
              <a:t>L</a:t>
            </a:r>
            <a:r>
              <a:rPr lang="en-IN" altLang="ko-KR" sz="3200" dirty="0"/>
              <a:t> and T</a:t>
            </a:r>
            <a:r>
              <a:rPr lang="en-IN" altLang="ko-KR" sz="3200" baseline="-25000" dirty="0"/>
              <a:t>R</a:t>
            </a:r>
            <a:r>
              <a:rPr lang="en-IN" altLang="ko-KR" sz="3200" dirty="0"/>
              <a:t> are the left and right subtrees of a nonempty binary tree (T), then T will be an AVL tree if and only if</a:t>
            </a:r>
          </a:p>
          <a:p>
            <a:pPr lvl="1" algn="just"/>
            <a:r>
              <a:rPr lang="en-IN" altLang="ko-KR" sz="2800" dirty="0">
                <a:solidFill>
                  <a:srgbClr val="FF0000"/>
                </a:solidFill>
              </a:rPr>
              <a:t>T</a:t>
            </a:r>
            <a:r>
              <a:rPr lang="en-IN" altLang="ko-KR" sz="2800" baseline="-25000" dirty="0">
                <a:solidFill>
                  <a:srgbClr val="FF0000"/>
                </a:solidFill>
              </a:rPr>
              <a:t>L</a:t>
            </a:r>
            <a:r>
              <a:rPr lang="en-IN" altLang="ko-KR" sz="2800" dirty="0">
                <a:solidFill>
                  <a:srgbClr val="FF0000"/>
                </a:solidFill>
              </a:rPr>
              <a:t> and T</a:t>
            </a:r>
            <a:r>
              <a:rPr lang="en-IN" altLang="ko-KR" sz="2800" baseline="-25000" dirty="0">
                <a:solidFill>
                  <a:srgbClr val="FF0000"/>
                </a:solidFill>
              </a:rPr>
              <a:t>R</a:t>
            </a:r>
            <a:r>
              <a:rPr lang="en-IN" altLang="ko-KR" sz="2800" dirty="0">
                <a:solidFill>
                  <a:srgbClr val="FF0000"/>
                </a:solidFill>
              </a:rPr>
              <a:t> are also AVL trees, and</a:t>
            </a:r>
          </a:p>
          <a:p>
            <a:pPr lvl="1" algn="just"/>
            <a:r>
              <a:rPr lang="en-IN" altLang="ko-KR" sz="2800" dirty="0">
                <a:solidFill>
                  <a:srgbClr val="FF0000"/>
                </a:solidFill>
              </a:rPr>
              <a:t>|</a:t>
            </a:r>
            <a:r>
              <a:rPr lang="en-IN" altLang="ko-KR" sz="2800" dirty="0" err="1">
                <a:solidFill>
                  <a:srgbClr val="FF0000"/>
                </a:solidFill>
              </a:rPr>
              <a:t>h</a:t>
            </a:r>
            <a:r>
              <a:rPr lang="en-IN" altLang="ko-KR" sz="2800" baseline="-25000" dirty="0" err="1">
                <a:solidFill>
                  <a:srgbClr val="FF0000"/>
                </a:solidFill>
              </a:rPr>
              <a:t>L</a:t>
            </a:r>
            <a:r>
              <a:rPr lang="en-IN" altLang="ko-KR" sz="2800" dirty="0">
                <a:solidFill>
                  <a:srgbClr val="FF0000"/>
                </a:solidFill>
              </a:rPr>
              <a:t> – </a:t>
            </a:r>
            <a:r>
              <a:rPr lang="en-IN" altLang="ko-KR" sz="2800" dirty="0" err="1">
                <a:solidFill>
                  <a:srgbClr val="FF0000"/>
                </a:solidFill>
              </a:rPr>
              <a:t>h</a:t>
            </a:r>
            <a:r>
              <a:rPr lang="en-IN" altLang="ko-KR" sz="2800" baseline="-25000" dirty="0" err="1">
                <a:solidFill>
                  <a:srgbClr val="FF0000"/>
                </a:solidFill>
              </a:rPr>
              <a:t>R</a:t>
            </a:r>
            <a:r>
              <a:rPr lang="en-IN" altLang="ko-KR" sz="2800" dirty="0">
                <a:solidFill>
                  <a:srgbClr val="FF0000"/>
                </a:solidFill>
              </a:rPr>
              <a:t>| ≤ 1 </a:t>
            </a:r>
            <a:r>
              <a:rPr lang="en-IN" altLang="ko-KR" sz="2800" dirty="0"/>
              <a:t>where </a:t>
            </a:r>
            <a:r>
              <a:rPr lang="en-IN" altLang="ko-KR" sz="2800" dirty="0" err="1"/>
              <a:t>h</a:t>
            </a:r>
            <a:r>
              <a:rPr lang="en-IN" altLang="ko-KR" sz="2800" baseline="-25000" dirty="0" err="1"/>
              <a:t>L</a:t>
            </a:r>
            <a:r>
              <a:rPr lang="en-IN" altLang="ko-KR" sz="2800" dirty="0"/>
              <a:t> and </a:t>
            </a:r>
            <a:r>
              <a:rPr lang="en-IN" altLang="ko-KR" sz="2800" dirty="0" err="1"/>
              <a:t>h</a:t>
            </a:r>
            <a:r>
              <a:rPr lang="en-IN" altLang="ko-KR" sz="2800" baseline="-25000" dirty="0" err="1"/>
              <a:t>R</a:t>
            </a:r>
            <a:r>
              <a:rPr lang="en-IN" altLang="ko-KR" sz="2800" dirty="0"/>
              <a:t> are the heights of T</a:t>
            </a:r>
            <a:r>
              <a:rPr lang="en-IN" altLang="ko-KR" sz="2800" baseline="-25000" dirty="0"/>
              <a:t>L</a:t>
            </a:r>
            <a:r>
              <a:rPr lang="en-IN" altLang="ko-KR" sz="2800" dirty="0"/>
              <a:t> and T</a:t>
            </a:r>
            <a:r>
              <a:rPr lang="en-IN" altLang="ko-KR" sz="2800" baseline="-25000" dirty="0"/>
              <a:t>R</a:t>
            </a:r>
            <a:r>
              <a:rPr lang="en-IN" altLang="ko-KR" sz="2800" dirty="0"/>
              <a:t> respectively</a:t>
            </a:r>
          </a:p>
          <a:p>
            <a:pPr algn="just"/>
            <a:r>
              <a:rPr lang="en-IN" altLang="ko-KR" sz="3200" dirty="0"/>
              <a:t>An AVL search tree is a binary search tree that is also an AVL tree</a:t>
            </a:r>
          </a:p>
          <a:p>
            <a:pPr algn="just"/>
            <a:endParaRPr lang="en-IN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8910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b="1" dirty="0"/>
              <a:t>Properties of AVL Tree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3" y="978794"/>
            <a:ext cx="10187189" cy="4971245"/>
          </a:xfrm>
        </p:spPr>
        <p:txBody>
          <a:bodyPr>
            <a:normAutofit/>
          </a:bodyPr>
          <a:lstStyle/>
          <a:p>
            <a:pPr algn="just"/>
            <a:r>
              <a:rPr lang="en-IN" sz="3200" dirty="0"/>
              <a:t>Height of an AVL tree with n nodes: O(log n)</a:t>
            </a:r>
          </a:p>
          <a:p>
            <a:pPr algn="just"/>
            <a:r>
              <a:rPr lang="en-IN" sz="3200" dirty="0"/>
              <a:t>Search time complexity in an n-node AVL tree = O(height) = O(log n) </a:t>
            </a:r>
          </a:p>
          <a:p>
            <a:pPr algn="just"/>
            <a:r>
              <a:rPr lang="en-IN" sz="3200" dirty="0"/>
              <a:t>Insertion into an AVL tree can be done in O(log n) time and resultant tree is also AVL tree</a:t>
            </a:r>
          </a:p>
          <a:p>
            <a:pPr algn="just"/>
            <a:r>
              <a:rPr lang="en-IN" sz="3200" dirty="0"/>
              <a:t>Deletion from an AVL tree can also be done in O(log n) time and resultant tree is also AVL tree</a:t>
            </a:r>
          </a:p>
        </p:txBody>
      </p:sp>
    </p:spTree>
    <p:extLst>
      <p:ext uri="{BB962C8B-B14F-4D97-AF65-F5344CB8AC3E}">
        <p14:creationId xmlns:p14="http://schemas.microsoft.com/office/powerpoint/2010/main" val="96023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5" y="875763"/>
            <a:ext cx="9890975" cy="5190186"/>
          </a:xfrm>
        </p:spPr>
        <p:txBody>
          <a:bodyPr>
            <a:normAutofit/>
          </a:bodyPr>
          <a:lstStyle/>
          <a:p>
            <a:r>
              <a:rPr lang="en-IN" dirty="0"/>
              <a:t>Generally represented using the linked representation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balance factor </a:t>
            </a:r>
            <a:r>
              <a:rPr lang="en-IN" dirty="0"/>
              <a:t>(bf) is used with each node to perform the insertion and deletion</a:t>
            </a:r>
          </a:p>
          <a:p>
            <a:r>
              <a:rPr lang="en-IN" dirty="0"/>
              <a:t>The balance factor </a:t>
            </a:r>
            <a:r>
              <a:rPr lang="en-IN" dirty="0">
                <a:solidFill>
                  <a:srgbClr val="FF0000"/>
                </a:solidFill>
              </a:rPr>
              <a:t>bf(x) </a:t>
            </a:r>
            <a:r>
              <a:rPr lang="en-IN" dirty="0"/>
              <a:t>of a node x is defined as</a:t>
            </a:r>
          </a:p>
          <a:p>
            <a:pPr lvl="1"/>
            <a:r>
              <a:rPr lang="en-IN" dirty="0"/>
              <a:t>bf(x) = height(x-&gt;</a:t>
            </a:r>
            <a:r>
              <a:rPr lang="en-IN" dirty="0" err="1"/>
              <a:t>lchild</a:t>
            </a:r>
            <a:r>
              <a:rPr lang="en-IN" dirty="0"/>
              <a:t>) – height(x-&gt;</a:t>
            </a:r>
            <a:r>
              <a:rPr lang="en-IN" dirty="0" err="1"/>
              <a:t>rchild</a:t>
            </a:r>
            <a:r>
              <a:rPr lang="en-IN" dirty="0"/>
              <a:t>)</a:t>
            </a:r>
          </a:p>
          <a:p>
            <a:r>
              <a:rPr lang="en-IN" dirty="0"/>
              <a:t>Balance factor of each node in an AVL tree must be –1, 0, or 1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struct AVL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         int data;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    AVL *</a:t>
            </a:r>
            <a:r>
              <a:rPr lang="en-US" dirty="0" err="1">
                <a:solidFill>
                  <a:srgbClr val="FF0000"/>
                </a:solidFill>
              </a:rPr>
              <a:t>lchild</a:t>
            </a:r>
            <a:r>
              <a:rPr lang="en-US" dirty="0">
                <a:solidFill>
                  <a:srgbClr val="FF0000"/>
                </a:solidFill>
              </a:rPr>
              <a:t>, *</a:t>
            </a:r>
            <a:r>
              <a:rPr lang="en-US" dirty="0" err="1">
                <a:solidFill>
                  <a:srgbClr val="FF0000"/>
                </a:solidFill>
              </a:rPr>
              <a:t>rchild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             int bf;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      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4118" y="79747"/>
            <a:ext cx="5575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Representation Of AVL Tree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92" y="167712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1A64335-AEB9-46F7-80B0-0115E4E9D894}"/>
              </a:ext>
            </a:extLst>
          </p:cNvPr>
          <p:cNvSpPr/>
          <p:nvPr/>
        </p:nvSpPr>
        <p:spPr>
          <a:xfrm>
            <a:off x="1134118" y="79747"/>
            <a:ext cx="5944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AVL Tree with Balance Factor</a:t>
            </a:r>
          </a:p>
        </p:txBody>
      </p:sp>
      <p:grpSp>
        <p:nvGrpSpPr>
          <p:cNvPr id="9" name="Group 85">
            <a:extLst>
              <a:ext uri="{FF2B5EF4-FFF2-40B4-BE49-F238E27FC236}">
                <a16:creationId xmlns:a16="http://schemas.microsoft.com/office/drawing/2014/main" xmlns="" id="{EC4ED6AF-8920-4128-881E-0E427AC7E59C}"/>
              </a:ext>
            </a:extLst>
          </p:cNvPr>
          <p:cNvGrpSpPr>
            <a:grpSpLocks/>
          </p:cNvGrpSpPr>
          <p:nvPr/>
        </p:nvGrpSpPr>
        <p:grpSpPr bwMode="auto">
          <a:xfrm>
            <a:off x="1816099" y="1303338"/>
            <a:ext cx="8675437" cy="4167020"/>
            <a:chOff x="981" y="1148"/>
            <a:chExt cx="3800" cy="1924"/>
          </a:xfrm>
        </p:grpSpPr>
        <p:sp>
          <p:nvSpPr>
            <p:cNvPr id="10" name="Line 86">
              <a:extLst>
                <a:ext uri="{FF2B5EF4-FFF2-40B4-BE49-F238E27FC236}">
                  <a16:creationId xmlns:a16="http://schemas.microsoft.com/office/drawing/2014/main" xmlns="" id="{9B44AA2D-2595-453C-BD9F-6B769E3B3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6" y="1329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87">
              <a:extLst>
                <a:ext uri="{FF2B5EF4-FFF2-40B4-BE49-F238E27FC236}">
                  <a16:creationId xmlns:a16="http://schemas.microsoft.com/office/drawing/2014/main" xmlns="" id="{62A5DE1C-0B0F-45FD-91F9-6DBE27CEB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5" y="1329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88">
              <a:extLst>
                <a:ext uri="{FF2B5EF4-FFF2-40B4-BE49-F238E27FC236}">
                  <a16:creationId xmlns:a16="http://schemas.microsoft.com/office/drawing/2014/main" xmlns="" id="{FC6629BD-8AF7-41BB-B69F-305F671E0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1" y="1765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89">
              <a:extLst>
                <a:ext uri="{FF2B5EF4-FFF2-40B4-BE49-F238E27FC236}">
                  <a16:creationId xmlns:a16="http://schemas.microsoft.com/office/drawing/2014/main" xmlns="" id="{7A64D89B-A25C-4294-B156-60B172EF2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90">
              <a:extLst>
                <a:ext uri="{FF2B5EF4-FFF2-40B4-BE49-F238E27FC236}">
                  <a16:creationId xmlns:a16="http://schemas.microsoft.com/office/drawing/2014/main" xmlns="" id="{BF3A6958-BF11-4C81-93D8-9665D181E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7" y="1765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91">
              <a:extLst>
                <a:ext uri="{FF2B5EF4-FFF2-40B4-BE49-F238E27FC236}">
                  <a16:creationId xmlns:a16="http://schemas.microsoft.com/office/drawing/2014/main" xmlns="" id="{54BF0673-F8BA-44BF-9327-3EF4CF719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2201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92">
              <a:extLst>
                <a:ext uri="{FF2B5EF4-FFF2-40B4-BE49-F238E27FC236}">
                  <a16:creationId xmlns:a16="http://schemas.microsoft.com/office/drawing/2014/main" xmlns="" id="{47C96F86-669E-4B73-A813-A3E1F8650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93">
              <a:extLst>
                <a:ext uri="{FF2B5EF4-FFF2-40B4-BE49-F238E27FC236}">
                  <a16:creationId xmlns:a16="http://schemas.microsoft.com/office/drawing/2014/main" xmlns="" id="{F75441DF-C73A-4C02-9255-6AD07F1E7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94">
              <a:extLst>
                <a:ext uri="{FF2B5EF4-FFF2-40B4-BE49-F238E27FC236}">
                  <a16:creationId xmlns:a16="http://schemas.microsoft.com/office/drawing/2014/main" xmlns="" id="{25E47AD7-B103-4EEC-8B9B-C582A31FE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220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95">
              <a:extLst>
                <a:ext uri="{FF2B5EF4-FFF2-40B4-BE49-F238E27FC236}">
                  <a16:creationId xmlns:a16="http://schemas.microsoft.com/office/drawing/2014/main" xmlns="" id="{557BD79D-8833-4066-B1F8-4002F0334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96">
              <a:extLst>
                <a:ext uri="{FF2B5EF4-FFF2-40B4-BE49-F238E27FC236}">
                  <a16:creationId xmlns:a16="http://schemas.microsoft.com/office/drawing/2014/main" xmlns="" id="{73654628-CFF8-4FDB-8347-10FE9A6FC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" y="2201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97">
              <a:extLst>
                <a:ext uri="{FF2B5EF4-FFF2-40B4-BE49-F238E27FC236}">
                  <a16:creationId xmlns:a16="http://schemas.microsoft.com/office/drawing/2014/main" xmlns="" id="{1122C07A-3B66-4006-A077-8FC9CDA6D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26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Oval 98">
              <a:extLst>
                <a:ext uri="{FF2B5EF4-FFF2-40B4-BE49-F238E27FC236}">
                  <a16:creationId xmlns:a16="http://schemas.microsoft.com/office/drawing/2014/main" xmlns="" id="{E987CA9D-06D5-45F7-B3F2-CBA4CC662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148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23" name="Oval 99">
              <a:extLst>
                <a:ext uri="{FF2B5EF4-FFF2-40B4-BE49-F238E27FC236}">
                  <a16:creationId xmlns:a16="http://schemas.microsoft.com/office/drawing/2014/main" xmlns="" id="{92FEC12A-B7D1-44A0-9A70-03D6CE09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24" name="Oval 100">
              <a:extLst>
                <a:ext uri="{FF2B5EF4-FFF2-40B4-BE49-F238E27FC236}">
                  <a16:creationId xmlns:a16="http://schemas.microsoft.com/office/drawing/2014/main" xmlns="" id="{EDC3F8BD-F59B-4510-97FD-EE1200092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25" name="Oval 101">
              <a:extLst>
                <a:ext uri="{FF2B5EF4-FFF2-40B4-BE49-F238E27FC236}">
                  <a16:creationId xmlns:a16="http://schemas.microsoft.com/office/drawing/2014/main" xmlns="" id="{4858DF75-7E58-494E-BBC1-C12DC9B1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26" name="Oval 102">
              <a:extLst>
                <a:ext uri="{FF2B5EF4-FFF2-40B4-BE49-F238E27FC236}">
                  <a16:creationId xmlns:a16="http://schemas.microsoft.com/office/drawing/2014/main" xmlns="" id="{02B08E46-34A5-463F-893D-D09F337D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27" name="Oval 103">
              <a:extLst>
                <a:ext uri="{FF2B5EF4-FFF2-40B4-BE49-F238E27FC236}">
                  <a16:creationId xmlns:a16="http://schemas.microsoft.com/office/drawing/2014/main" xmlns="" id="{CE2B5326-CA89-40F3-95AB-DF4DE4D85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28" name="Oval 104">
              <a:extLst>
                <a:ext uri="{FF2B5EF4-FFF2-40B4-BE49-F238E27FC236}">
                  <a16:creationId xmlns:a16="http://schemas.microsoft.com/office/drawing/2014/main" xmlns="" id="{323AF1F4-9C99-4B3E-9608-5644CE94C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289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29" name="Oval 105">
              <a:extLst>
                <a:ext uri="{FF2B5EF4-FFF2-40B4-BE49-F238E27FC236}">
                  <a16:creationId xmlns:a16="http://schemas.microsoft.com/office/drawing/2014/main" xmlns="" id="{49F79E05-9BDE-446C-A243-CD8CBF09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0" name="Oval 106">
              <a:extLst>
                <a:ext uri="{FF2B5EF4-FFF2-40B4-BE49-F238E27FC236}">
                  <a16:creationId xmlns:a16="http://schemas.microsoft.com/office/drawing/2014/main" xmlns="" id="{B41CE36B-64AF-4597-876A-C34222CD5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1" name="Oval 107">
              <a:extLst>
                <a:ext uri="{FF2B5EF4-FFF2-40B4-BE49-F238E27FC236}">
                  <a16:creationId xmlns:a16="http://schemas.microsoft.com/office/drawing/2014/main" xmlns="" id="{F075A962-8C4B-40E3-83B0-D7F18AB82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2" name="Oval 108">
              <a:extLst>
                <a:ext uri="{FF2B5EF4-FFF2-40B4-BE49-F238E27FC236}">
                  <a16:creationId xmlns:a16="http://schemas.microsoft.com/office/drawing/2014/main" xmlns="" id="{879EFD20-B13A-429D-9FCD-108A377C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33" name="Oval 109">
              <a:extLst>
                <a:ext uri="{FF2B5EF4-FFF2-40B4-BE49-F238E27FC236}">
                  <a16:creationId xmlns:a16="http://schemas.microsoft.com/office/drawing/2014/main" xmlns="" id="{D987861E-81F0-45FA-8778-3970254F0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34" name="Oval 110">
              <a:extLst>
                <a:ext uri="{FF2B5EF4-FFF2-40B4-BE49-F238E27FC236}">
                  <a16:creationId xmlns:a16="http://schemas.microsoft.com/office/drawing/2014/main" xmlns="" id="{5C28893F-6775-464E-AC99-C40C43567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35" name="Group 83">
            <a:extLst>
              <a:ext uri="{FF2B5EF4-FFF2-40B4-BE49-F238E27FC236}">
                <a16:creationId xmlns:a16="http://schemas.microsoft.com/office/drawing/2014/main" xmlns="" id="{B03FEF5F-F6CC-4BC1-BCE0-2125CD1B71F1}"/>
              </a:ext>
            </a:extLst>
          </p:cNvPr>
          <p:cNvGrpSpPr>
            <a:grpSpLocks/>
          </p:cNvGrpSpPr>
          <p:nvPr/>
        </p:nvGrpSpPr>
        <p:grpSpPr bwMode="auto">
          <a:xfrm>
            <a:off x="1447799" y="1196975"/>
            <a:ext cx="9272867" cy="3965675"/>
            <a:chOff x="912" y="998"/>
            <a:chExt cx="4121" cy="1847"/>
          </a:xfrm>
        </p:grpSpPr>
        <p:sp>
          <p:nvSpPr>
            <p:cNvPr id="36" name="Text Box 53">
              <a:extLst>
                <a:ext uri="{FF2B5EF4-FFF2-40B4-BE49-F238E27FC236}">
                  <a16:creationId xmlns:a16="http://schemas.microsoft.com/office/drawing/2014/main" xmlns="" id="{2605FB1C-E74C-4E7C-9D15-C1D6437BE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99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37" name="Text Box 54">
              <a:extLst>
                <a:ext uri="{FF2B5EF4-FFF2-40B4-BE49-F238E27FC236}">
                  <a16:creationId xmlns:a16="http://schemas.microsoft.com/office/drawing/2014/main" xmlns="" id="{F38AD7A9-EA9F-4EEA-9105-1B1D0EB21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38" name="Text Box 55">
              <a:extLst>
                <a:ext uri="{FF2B5EF4-FFF2-40B4-BE49-F238E27FC236}">
                  <a16:creationId xmlns:a16="http://schemas.microsoft.com/office/drawing/2014/main" xmlns="" id="{B892BDB8-08BD-4A88-9F4A-2D3E07215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39" name="Text Box 56">
              <a:extLst>
                <a:ext uri="{FF2B5EF4-FFF2-40B4-BE49-F238E27FC236}">
                  <a16:creationId xmlns:a16="http://schemas.microsoft.com/office/drawing/2014/main" xmlns="" id="{2EC588FE-B0CF-43F5-9DF9-1A8675597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0" name="Text Box 57">
              <a:extLst>
                <a:ext uri="{FF2B5EF4-FFF2-40B4-BE49-F238E27FC236}">
                  <a16:creationId xmlns:a16="http://schemas.microsoft.com/office/drawing/2014/main" xmlns="" id="{A34F7EEF-D129-45E3-B984-FED0CDD00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1" name="Text Box 58">
              <a:extLst>
                <a:ext uri="{FF2B5EF4-FFF2-40B4-BE49-F238E27FC236}">
                  <a16:creationId xmlns:a16="http://schemas.microsoft.com/office/drawing/2014/main" xmlns="" id="{57479551-4F47-4B20-BB7E-C58BA7AC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2" name="Text Box 59">
              <a:extLst>
                <a:ext uri="{FF2B5EF4-FFF2-40B4-BE49-F238E27FC236}">
                  <a16:creationId xmlns:a16="http://schemas.microsoft.com/office/drawing/2014/main" xmlns="" id="{63BB4C07-9D85-480F-8410-A32EBF587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43" name="Text Box 60">
              <a:extLst>
                <a:ext uri="{FF2B5EF4-FFF2-40B4-BE49-F238E27FC236}">
                  <a16:creationId xmlns:a16="http://schemas.microsoft.com/office/drawing/2014/main" xmlns="" id="{F20EA384-1F91-4A73-B8E8-9C3988849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44" name="Text Box 61">
              <a:extLst>
                <a:ext uri="{FF2B5EF4-FFF2-40B4-BE49-F238E27FC236}">
                  <a16:creationId xmlns:a16="http://schemas.microsoft.com/office/drawing/2014/main" xmlns="" id="{8762B775-7DAD-4E90-A918-E6DF978A4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04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45" name="Text Box 62">
              <a:extLst>
                <a:ext uri="{FF2B5EF4-FFF2-40B4-BE49-F238E27FC236}">
                  <a16:creationId xmlns:a16="http://schemas.microsoft.com/office/drawing/2014/main" xmlns="" id="{ADD4F37E-0330-49B4-A11F-570DACB8E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" y="230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6" name="Text Box 64">
              <a:extLst>
                <a:ext uri="{FF2B5EF4-FFF2-40B4-BE49-F238E27FC236}">
                  <a16:creationId xmlns:a16="http://schemas.microsoft.com/office/drawing/2014/main" xmlns="" id="{FE405A25-61A7-48D5-B238-871811802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186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47" name="Text Box 66">
              <a:extLst>
                <a:ext uri="{FF2B5EF4-FFF2-40B4-BE49-F238E27FC236}">
                  <a16:creationId xmlns:a16="http://schemas.microsoft.com/office/drawing/2014/main" xmlns="" id="{3AFCE75F-E1EF-41E7-A1C2-AB3E9B016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" y="21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8" name="Text Box 68">
              <a:extLst>
                <a:ext uri="{FF2B5EF4-FFF2-40B4-BE49-F238E27FC236}">
                  <a16:creationId xmlns:a16="http://schemas.microsoft.com/office/drawing/2014/main" xmlns="" id="{C007E7FE-874D-412B-B31E-F455723D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595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5891" y="0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AVL Tree Operations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5890" y="1193201"/>
            <a:ext cx="9603275" cy="2576694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Searching</a:t>
            </a:r>
          </a:p>
          <a:p>
            <a:pPr lvl="1" fontAlgn="base"/>
            <a:r>
              <a:rPr lang="en-US" sz="2600" dirty="0"/>
              <a:t>Similar to Binary Search Tree in O(log n)</a:t>
            </a:r>
          </a:p>
          <a:p>
            <a:pPr fontAlgn="base"/>
            <a:r>
              <a:rPr lang="en-US" sz="2800" dirty="0"/>
              <a:t>Insertion</a:t>
            </a:r>
          </a:p>
          <a:p>
            <a:pPr fontAlgn="base"/>
            <a:r>
              <a:rPr lang="en-US" sz="2800" dirty="0"/>
              <a:t>Deletion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193182"/>
            <a:ext cx="10045521" cy="5937161"/>
          </a:xfrm>
        </p:spPr>
        <p:txBody>
          <a:bodyPr>
            <a:normAutofit fontScale="92500" lnSpcReduction="20000"/>
          </a:bodyPr>
          <a:lstStyle/>
          <a:p>
            <a:pPr algn="just" fontAlgn="base"/>
            <a:endParaRPr lang="en-US" sz="3200" dirty="0"/>
          </a:p>
          <a:p>
            <a:pPr algn="just" fontAlgn="base"/>
            <a:r>
              <a:rPr lang="en-US" sz="3200" dirty="0"/>
              <a:t>Perform the Insertion or deletion in AVL tree like Binary Search Tree</a:t>
            </a:r>
          </a:p>
          <a:p>
            <a:pPr algn="just" fontAlgn="base"/>
            <a:r>
              <a:rPr lang="en-US" sz="3200" dirty="0"/>
              <a:t>After performing the operation, check the balance factor of each node</a:t>
            </a:r>
          </a:p>
          <a:p>
            <a:pPr lvl="1" algn="just" fontAlgn="base"/>
            <a:r>
              <a:rPr lang="en-US" sz="2800" b="1" u="sng" dirty="0"/>
              <a:t>Case-01:</a:t>
            </a:r>
            <a:endParaRPr lang="en-US" sz="2800" dirty="0"/>
          </a:p>
          <a:p>
            <a:pPr lvl="2" algn="just" fontAlgn="base"/>
            <a:r>
              <a:rPr lang="en-US" sz="2400" dirty="0"/>
              <a:t>The balance factor of each node is either 0 or 1 or -1</a:t>
            </a:r>
          </a:p>
          <a:p>
            <a:pPr lvl="2" algn="just" fontAlgn="base"/>
            <a:r>
              <a:rPr lang="en-US" sz="2400" dirty="0"/>
              <a:t>The operation is concluded</a:t>
            </a:r>
          </a:p>
          <a:p>
            <a:pPr lvl="1" algn="just" fontAlgn="base"/>
            <a:r>
              <a:rPr lang="en-US" sz="2800" b="1" u="sng" dirty="0"/>
              <a:t>Case-02:</a:t>
            </a:r>
            <a:endParaRPr lang="en-US" sz="2800" dirty="0"/>
          </a:p>
          <a:p>
            <a:pPr lvl="2" algn="just" fontAlgn="base"/>
            <a:r>
              <a:rPr lang="en-US" sz="2400" dirty="0"/>
              <a:t>The balance factor of at least one node is not 0 or 1 or -1</a:t>
            </a:r>
          </a:p>
          <a:p>
            <a:pPr lvl="2" algn="just" fontAlgn="base"/>
            <a:r>
              <a:rPr lang="en-US" sz="2400" dirty="0"/>
              <a:t>That is, the AVL tree is not balanced</a:t>
            </a:r>
          </a:p>
          <a:p>
            <a:pPr lvl="2" algn="just" fontAlgn="base"/>
            <a:r>
              <a:rPr lang="en-US" sz="2400" dirty="0"/>
              <a:t>Perform suitable </a:t>
            </a:r>
            <a:r>
              <a:rPr lang="en-US" sz="2400" dirty="0">
                <a:solidFill>
                  <a:srgbClr val="FF0000"/>
                </a:solidFill>
              </a:rPr>
              <a:t>Rotations</a:t>
            </a:r>
            <a:r>
              <a:rPr lang="en-US" sz="2400" dirty="0"/>
              <a:t> to balance the tree</a:t>
            </a:r>
          </a:p>
          <a:p>
            <a:pPr algn="just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55F394-CE58-4C54-9B04-1C41C9249035}"/>
              </a:ext>
            </a:extLst>
          </p:cNvPr>
          <p:cNvSpPr txBox="1">
            <a:spLocks/>
          </p:cNvSpPr>
          <p:nvPr/>
        </p:nvSpPr>
        <p:spPr>
          <a:xfrm>
            <a:off x="985891" y="0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Insertion/Deletion in an AVL Tree</a:t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6761</TotalTime>
  <Words>913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Century Gothic</vt:lpstr>
      <vt:lpstr>굴림</vt:lpstr>
      <vt:lpstr>Gallery</vt:lpstr>
      <vt:lpstr>Data Structures (15B11CI311)  Odd Semester 2021</vt:lpstr>
      <vt:lpstr>Lecture: 26-27</vt:lpstr>
      <vt:lpstr>AVL Tree</vt:lpstr>
      <vt:lpstr>Definition of AVL Tree</vt:lpstr>
      <vt:lpstr>Properties of AVL Tree</vt:lpstr>
      <vt:lpstr> </vt:lpstr>
      <vt:lpstr> </vt:lpstr>
      <vt:lpstr> AVL Tree Operations </vt:lpstr>
      <vt:lpstr> </vt:lpstr>
      <vt:lpstr> </vt:lpstr>
      <vt:lpstr> </vt:lpstr>
      <vt:lpstr> </vt:lpstr>
      <vt:lpstr> </vt:lpstr>
      <vt:lpstr>AVL Tree Rotations </vt:lpstr>
      <vt:lpstr>Case-01: Left Rotation</vt:lpstr>
      <vt:lpstr>Case-02: Right Rotation</vt:lpstr>
      <vt:lpstr>Case-01: Right Rotation</vt:lpstr>
      <vt:lpstr>Case-03: LR Rotation</vt:lpstr>
      <vt:lpstr>Case-04: RL Rotation</vt:lpstr>
      <vt:lpstr>Case-01: LR Rotation</vt:lpstr>
      <vt:lpstr> </vt:lpstr>
      <vt:lpstr> </vt:lpstr>
      <vt:lpstr> </vt:lpstr>
      <vt:lpstr>PowerPoint Presentation</vt:lpstr>
      <vt:lpstr> </vt:lpstr>
      <vt:lpstr> 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Mukesh Saraswat</dc:creator>
  <cp:lastModifiedBy>Microsoft account</cp:lastModifiedBy>
  <cp:revision>422</cp:revision>
  <dcterms:created xsi:type="dcterms:W3CDTF">2020-06-20T13:41:26Z</dcterms:created>
  <dcterms:modified xsi:type="dcterms:W3CDTF">2021-09-27T05:16:50Z</dcterms:modified>
</cp:coreProperties>
</file>