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sldIdLst>
    <p:sldId id="303" r:id="rId2"/>
    <p:sldId id="304" r:id="rId3"/>
    <p:sldId id="257" r:id="rId4"/>
    <p:sldId id="259" r:id="rId5"/>
    <p:sldId id="305" r:id="rId6"/>
    <p:sldId id="306" r:id="rId7"/>
    <p:sldId id="307" r:id="rId8"/>
    <p:sldId id="308" r:id="rId9"/>
    <p:sldId id="309" r:id="rId10"/>
    <p:sldId id="267" r:id="rId11"/>
    <p:sldId id="310" r:id="rId12"/>
    <p:sldId id="260" r:id="rId13"/>
    <p:sldId id="262" r:id="rId14"/>
    <p:sldId id="263" r:id="rId15"/>
    <p:sldId id="311" r:id="rId16"/>
    <p:sldId id="268" r:id="rId17"/>
    <p:sldId id="269" r:id="rId18"/>
    <p:sldId id="270" r:id="rId19"/>
    <p:sldId id="312" r:id="rId20"/>
    <p:sldId id="29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9AF69-DED0-4E82-BC74-732B9E726BC7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B80CC-EDB5-48CB-B5A2-2BA8CBF9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03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8B22-1886-4BED-8851-47ABE907F19C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69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2B28-0D14-4134-892D-D930B37B7E37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0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85D4-DF63-44D5-93A2-3D07B77923F4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6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0A670EC-6432-4355-8928-51A0EBFD714A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D437BC9-F492-4388-ACDB-AF391015F77E}"/>
              </a:ext>
            </a:extLst>
          </p:cNvPr>
          <p:cNvSpPr/>
          <p:nvPr userDrawn="1"/>
        </p:nvSpPr>
        <p:spPr>
          <a:xfrm>
            <a:off x="11001940" y="113546"/>
            <a:ext cx="914400" cy="91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7B6607E-50CC-4737-A31D-24BF273E41BC}"/>
              </a:ext>
            </a:extLst>
          </p:cNvPr>
          <p:cNvSpPr txBox="1"/>
          <p:nvPr userDrawn="1"/>
        </p:nvSpPr>
        <p:spPr>
          <a:xfrm>
            <a:off x="5317588" y="6386732"/>
            <a:ext cx="2587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Data Structure 2020</a:t>
            </a:r>
          </a:p>
        </p:txBody>
      </p:sp>
    </p:spTree>
    <p:extLst>
      <p:ext uri="{BB962C8B-B14F-4D97-AF65-F5344CB8AC3E}">
        <p14:creationId xmlns:p14="http://schemas.microsoft.com/office/powerpoint/2010/main" val="135765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5531-E6B0-44EA-A599-00762B3811ED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422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1564-111E-40D1-826F-A964E986D66D}" type="datetime1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29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FA25-8946-46EC-B31C-C5D0CC00A65A}" type="datetime1">
              <a:rPr lang="en-IN" smtClean="0"/>
              <a:t>27-09-2021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87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75BD-3777-4133-ADCE-DC7252B488C5}" type="datetime1">
              <a:rPr lang="en-IN" smtClean="0"/>
              <a:t>27-09-2021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97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8339-48FD-423A-8474-A32443EBD318}" type="datetime1">
              <a:rPr lang="en-IN" smtClean="0"/>
              <a:t>27-09-2021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3C02-7942-4869-80D9-38C05425C1DB}" type="datetime1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08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ACC9FA0-193B-4ED0-9A97-E2D47017C7AD}" type="datetime1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30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DED0D-4406-4029-AC6E-72FB60F1297E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4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iterative-postorder-traversal/" TargetMode="External"/><Relationship Id="rId13" Type="http://schemas.openxmlformats.org/officeDocument/2006/relationships/hyperlink" Target="https://www.javatpoint.com/binary-search-tree" TargetMode="External"/><Relationship Id="rId3" Type="http://schemas.openxmlformats.org/officeDocument/2006/relationships/hyperlink" Target="https://en.wikipedia.org/wiki/Charles_E._Leiserson" TargetMode="External"/><Relationship Id="rId7" Type="http://schemas.openxmlformats.org/officeDocument/2006/relationships/hyperlink" Target="https://en.wikipedia.org/wiki/Special:BookSources/0-262-03384-4" TargetMode="External"/><Relationship Id="rId12" Type="http://schemas.openxmlformats.org/officeDocument/2006/relationships/hyperlink" Target="http://web.eecs.umich.edu/~akamil/teaching/su02/080802.ppt" TargetMode="External"/><Relationship Id="rId2" Type="http://schemas.openxmlformats.org/officeDocument/2006/relationships/hyperlink" Target="https://en.wikipedia.org/wiki/Thomas_H._Corm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SBN_(identifier)" TargetMode="External"/><Relationship Id="rId11" Type="http://schemas.openxmlformats.org/officeDocument/2006/relationships/hyperlink" Target="https://www.cs.cmu.edu/~adamchik/15-121/lectures/Trees/trees.html" TargetMode="External"/><Relationship Id="rId5" Type="http://schemas.openxmlformats.org/officeDocument/2006/relationships/hyperlink" Target="https://en.wikipedia.org/wiki/Clifford_Stein" TargetMode="External"/><Relationship Id="rId10" Type="http://schemas.openxmlformats.org/officeDocument/2006/relationships/hyperlink" Target="https://www.tutorialspoint.com/cplusplus-program-to-perform-preorder-non-recursive-traversal-of-a-given-binary-tree" TargetMode="External"/><Relationship Id="rId4" Type="http://schemas.openxmlformats.org/officeDocument/2006/relationships/hyperlink" Target="https://en.wikipedia.org/wiki/Ron_Rivest" TargetMode="External"/><Relationship Id="rId9" Type="http://schemas.openxmlformats.org/officeDocument/2006/relationships/hyperlink" Target="https://www.tutorialspoint.com/cplusplus-program-to-perform-inorder-non-recursive-traversal-of-a-given-binary-tre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08FD51-4C67-49A5-8DEE-4C0608E4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0" y="998625"/>
            <a:ext cx="8637073" cy="13424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Data Structures (15B11CI311)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3100" dirty="0"/>
              <a:t>Odd Semester </a:t>
            </a:r>
            <a:r>
              <a:rPr lang="en-US" sz="3100" dirty="0" smtClean="0"/>
              <a:t>2021</a:t>
            </a:r>
            <a:endParaRPr lang="en-IN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B62C41-2131-4126-987A-5AE49F2AF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840" y="4871471"/>
            <a:ext cx="9369236" cy="1071095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Semester , Computer Science and Engineering</a:t>
            </a:r>
          </a:p>
          <a:p>
            <a:pPr algn="ctr"/>
            <a:r>
              <a:rPr lang="en-US" sz="2000" dirty="0"/>
              <a:t>Jaypee Institute Of Information Technology (JIIT), Noida</a:t>
            </a:r>
          </a:p>
        </p:txBody>
      </p:sp>
      <p:pic>
        <p:nvPicPr>
          <p:cNvPr id="2050" name="Picture 2" descr="Jaypee Institute of Information Technology - Wikipedia">
            <a:extLst>
              <a:ext uri="{FF2B5EF4-FFF2-40B4-BE49-F238E27FC236}">
                <a16:creationId xmlns:a16="http://schemas.microsoft.com/office/drawing/2014/main" xmlns="" id="{42622B0E-5F06-4CBC-B256-77E0A387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78" y="2771185"/>
            <a:ext cx="1342836" cy="1670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88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965" y="0"/>
            <a:ext cx="9603275" cy="1049235"/>
          </a:xfrm>
        </p:spPr>
        <p:txBody>
          <a:bodyPr/>
          <a:lstStyle/>
          <a:p>
            <a:r>
              <a:rPr lang="en-US" b="1" dirty="0"/>
              <a:t>Searching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916" y="953036"/>
            <a:ext cx="10354614" cy="5177307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Searching in a BST has O(h) worst-case runtime complexity, where h is the height of the tree. </a:t>
            </a:r>
          </a:p>
          <a:p>
            <a:pPr algn="just"/>
            <a:r>
              <a:rPr lang="en-US" sz="2800" dirty="0"/>
              <a:t>Minimum number of levels in a n node BST: O(log n) </a:t>
            </a:r>
          </a:p>
          <a:p>
            <a:pPr lvl="1" algn="just"/>
            <a:r>
              <a:rPr lang="en-US" sz="2600" dirty="0"/>
              <a:t>It takes at least O(log n) comparisons to find a particular node. </a:t>
            </a:r>
          </a:p>
          <a:p>
            <a:pPr algn="just"/>
            <a:r>
              <a:rPr lang="en-US" sz="2800" dirty="0"/>
              <a:t>In worst case: O(n)</a:t>
            </a:r>
          </a:p>
          <a:p>
            <a:pPr lvl="1" algn="just"/>
            <a:r>
              <a:rPr lang="en-US" sz="2600" dirty="0"/>
              <a:t>When the tree is right or left skewed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C7D84-76BA-415F-B2E5-64FF1CB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116368"/>
            <a:ext cx="9603275" cy="1049235"/>
          </a:xfrm>
        </p:spPr>
        <p:txBody>
          <a:bodyPr/>
          <a:lstStyle/>
          <a:p>
            <a:r>
              <a:rPr lang="en-IN" sz="3200" dirty="0"/>
              <a:t>Insert into BST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792818-8BEF-47FE-9802-A69A648D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11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8351474-A346-4D15-A13A-F7B695393312}"/>
              </a:ext>
            </a:extLst>
          </p:cNvPr>
          <p:cNvSpPr txBox="1"/>
          <p:nvPr/>
        </p:nvSpPr>
        <p:spPr>
          <a:xfrm>
            <a:off x="850033" y="6133095"/>
            <a:ext cx="10472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Data Structures A Pseudocode Approach with C, Second Edition by Richard F. </a:t>
            </a:r>
            <a:r>
              <a:rPr lang="en-US" dirty="0" err="1"/>
              <a:t>Gilberg</a:t>
            </a:r>
            <a:r>
              <a:rPr lang="en-US" dirty="0"/>
              <a:t> Behrouz A. </a:t>
            </a:r>
            <a:r>
              <a:rPr lang="en-US" dirty="0" err="1"/>
              <a:t>Forouzan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B87033E-FE99-4FBE-A6A0-62DC5A8A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20" y="1186643"/>
            <a:ext cx="9603275" cy="3294576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To insert new node, follow the branches to an empty sub-tree and then insert the new node.</a:t>
            </a:r>
          </a:p>
          <a:p>
            <a:pPr algn="just"/>
            <a:r>
              <a:rPr lang="en-IN" sz="3200" dirty="0"/>
              <a:t>Insertion takes place at a leaf or a leaf like node: a node that has only one null subtree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69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997" y="373775"/>
            <a:ext cx="9603275" cy="104923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91674" y="1043189"/>
            <a:ext cx="9741872" cy="442315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Elements to be inserted: </a:t>
            </a:r>
          </a:p>
          <a:p>
            <a:pPr lvl="1" algn="just"/>
            <a:r>
              <a:rPr lang="en-US" sz="2200" b="1" dirty="0"/>
              <a:t>43, 10, 79, 90, 12, 54, 11, 9, 50</a:t>
            </a:r>
          </a:p>
          <a:p>
            <a:pPr algn="just"/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0EEEC9D-AB37-41B9-8018-23171217FF59}"/>
              </a:ext>
            </a:extLst>
          </p:cNvPr>
          <p:cNvSpPr txBox="1">
            <a:spLocks/>
          </p:cNvSpPr>
          <p:nvPr/>
        </p:nvSpPr>
        <p:spPr>
          <a:xfrm>
            <a:off x="1125820" y="11636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Insert into BST</a:t>
            </a:r>
          </a:p>
        </p:txBody>
      </p:sp>
      <p:pic>
        <p:nvPicPr>
          <p:cNvPr id="6" name="Content Placeholder 4" descr="bst1.PNG">
            <a:extLst>
              <a:ext uri="{FF2B5EF4-FFF2-40B4-BE49-F238E27FC236}">
                <a16:creationId xmlns:a16="http://schemas.microsoft.com/office/drawing/2014/main" xmlns="" id="{3140A3B0-3D5A-45C1-93DD-6F7F13B34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99" y="2144333"/>
            <a:ext cx="11098002" cy="3670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F55DDA6-FC92-4696-9BF6-A1258BA226F2}"/>
              </a:ext>
            </a:extLst>
          </p:cNvPr>
          <p:cNvSpPr txBox="1"/>
          <p:nvPr/>
        </p:nvSpPr>
        <p:spPr>
          <a:xfrm>
            <a:off x="3565358" y="6114893"/>
            <a:ext cx="6733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https://www.javatpoint.com/binary-search-tree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 descr="bst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14" y="2092424"/>
            <a:ext cx="11728172" cy="3799267"/>
          </a:xfr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xmlns="" id="{7683D7DC-8D35-47F9-BC78-473216CEA78B}"/>
              </a:ext>
            </a:extLst>
          </p:cNvPr>
          <p:cNvSpPr txBox="1">
            <a:spLocks/>
          </p:cNvSpPr>
          <p:nvPr/>
        </p:nvSpPr>
        <p:spPr>
          <a:xfrm>
            <a:off x="991674" y="1043189"/>
            <a:ext cx="9741872" cy="4423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/>
              <a:t>Elements to be inserted: </a:t>
            </a:r>
          </a:p>
          <a:p>
            <a:pPr lvl="1" algn="just"/>
            <a:r>
              <a:rPr lang="en-US" sz="2200" b="1"/>
              <a:t>43, 10, 79, 90, 12, 54, 11, 9, 50</a:t>
            </a:r>
          </a:p>
          <a:p>
            <a:pPr algn="just"/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76CB420-0068-4A15-9A78-77C8F20BDE12}"/>
              </a:ext>
            </a:extLst>
          </p:cNvPr>
          <p:cNvSpPr txBox="1">
            <a:spLocks/>
          </p:cNvSpPr>
          <p:nvPr/>
        </p:nvSpPr>
        <p:spPr>
          <a:xfrm>
            <a:off x="1125820" y="11636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Insert into BST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B197F0-9133-4CB1-B3F8-FAB975C5ED97}"/>
              </a:ext>
            </a:extLst>
          </p:cNvPr>
          <p:cNvSpPr txBox="1"/>
          <p:nvPr/>
        </p:nvSpPr>
        <p:spPr>
          <a:xfrm>
            <a:off x="3565358" y="6114893"/>
            <a:ext cx="6733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https://www.javatpoint.com/binary-search-tree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Content Placeholder 5" descr="bst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510" y="2133259"/>
            <a:ext cx="8807196" cy="3891829"/>
          </a:xfrm>
        </p:spPr>
      </p:pic>
      <p:sp>
        <p:nvSpPr>
          <p:cNvPr id="5" name="Content Placeholder 8">
            <a:extLst>
              <a:ext uri="{FF2B5EF4-FFF2-40B4-BE49-F238E27FC236}">
                <a16:creationId xmlns:a16="http://schemas.microsoft.com/office/drawing/2014/main" xmlns="" id="{190F7D61-384D-43C6-90E5-A02DDD00EAF5}"/>
              </a:ext>
            </a:extLst>
          </p:cNvPr>
          <p:cNvSpPr txBox="1">
            <a:spLocks/>
          </p:cNvSpPr>
          <p:nvPr/>
        </p:nvSpPr>
        <p:spPr>
          <a:xfrm>
            <a:off x="991674" y="1043189"/>
            <a:ext cx="9741872" cy="4423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/>
              <a:t>Elements to be inserted: </a:t>
            </a:r>
          </a:p>
          <a:p>
            <a:pPr lvl="1" algn="just"/>
            <a:r>
              <a:rPr lang="en-US" sz="2200" b="1"/>
              <a:t>43, 10, 79, 90, 12, 54, 11, 9, 50</a:t>
            </a:r>
          </a:p>
          <a:p>
            <a:pPr algn="just"/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B649F2BB-ED69-42F7-A522-6F2733C2138D}"/>
              </a:ext>
            </a:extLst>
          </p:cNvPr>
          <p:cNvSpPr txBox="1">
            <a:spLocks/>
          </p:cNvSpPr>
          <p:nvPr/>
        </p:nvSpPr>
        <p:spPr>
          <a:xfrm>
            <a:off x="1125820" y="11636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Insert into BST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977C639-59E5-4A14-95BA-80D915B7141E}"/>
              </a:ext>
            </a:extLst>
          </p:cNvPr>
          <p:cNvSpPr txBox="1"/>
          <p:nvPr/>
        </p:nvSpPr>
        <p:spPr>
          <a:xfrm>
            <a:off x="3565358" y="6114893"/>
            <a:ext cx="6733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https://www.javatpoint.com/binary-search-tree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C7D84-76BA-415F-B2E5-64FF1CB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116368"/>
            <a:ext cx="9603275" cy="1049235"/>
          </a:xfrm>
        </p:spPr>
        <p:txBody>
          <a:bodyPr/>
          <a:lstStyle/>
          <a:p>
            <a:r>
              <a:rPr lang="en-IN" sz="3200" dirty="0"/>
              <a:t>Insert into BST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792818-8BEF-47FE-9802-A69A648D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15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8351474-A346-4D15-A13A-F7B695393312}"/>
              </a:ext>
            </a:extLst>
          </p:cNvPr>
          <p:cNvSpPr txBox="1"/>
          <p:nvPr/>
        </p:nvSpPr>
        <p:spPr>
          <a:xfrm>
            <a:off x="850033" y="6133095"/>
            <a:ext cx="10472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Data Structures A Pseudocode Approach with C, Second Edition by Richard F. </a:t>
            </a:r>
            <a:r>
              <a:rPr lang="en-US" dirty="0" err="1"/>
              <a:t>Gilberg</a:t>
            </a:r>
            <a:r>
              <a:rPr lang="en-US" dirty="0"/>
              <a:t> Behrouz A. </a:t>
            </a:r>
            <a:r>
              <a:rPr lang="en-US" dirty="0" err="1"/>
              <a:t>Forouzan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DCD6A-A53F-4C68-B479-E28C26186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782759"/>
            <a:ext cx="8792256" cy="3105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25B24ED-90BB-4A7D-BB87-447AF4EDB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77" y="3858817"/>
            <a:ext cx="8808299" cy="22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36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149" y="0"/>
            <a:ext cx="9603275" cy="1049235"/>
          </a:xfrm>
        </p:spPr>
        <p:txBody>
          <a:bodyPr/>
          <a:lstStyle/>
          <a:p>
            <a:r>
              <a:rPr lang="en-US" dirty="0"/>
              <a:t> Deletion in BST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01521" y="875763"/>
            <a:ext cx="10406129" cy="512579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Following are the cases to delete the node from a BST</a:t>
            </a:r>
          </a:p>
          <a:p>
            <a:pPr lvl="1"/>
            <a:r>
              <a:rPr lang="en-US" sz="2400" dirty="0"/>
              <a:t>The node which is to be deleted is not available in the tree;</a:t>
            </a:r>
          </a:p>
          <a:p>
            <a:pPr lvl="1"/>
            <a:r>
              <a:rPr lang="en-US" sz="2400" dirty="0"/>
              <a:t>The node which is to be deleted is a leaf node</a:t>
            </a:r>
          </a:p>
          <a:p>
            <a:pPr lvl="2"/>
            <a:r>
              <a:rPr lang="en-US" sz="2000" dirty="0"/>
              <a:t>Delete the node</a:t>
            </a:r>
          </a:p>
          <a:p>
            <a:r>
              <a:rPr lang="en-US" sz="2800" dirty="0"/>
              <a:t>The node which is to be deleted has only one child</a:t>
            </a:r>
          </a:p>
          <a:p>
            <a:pPr lvl="1"/>
            <a:r>
              <a:rPr lang="en-IN" sz="2400" dirty="0"/>
              <a:t>Delete the node and attach the subtree to the deleted node’s parent</a:t>
            </a:r>
            <a:endParaRPr lang="en-US" sz="2400" dirty="0"/>
          </a:p>
          <a:p>
            <a:r>
              <a:rPr lang="en-US" sz="2800" dirty="0"/>
              <a:t>The node which is to be deleted has two children</a:t>
            </a:r>
          </a:p>
          <a:p>
            <a:pPr lvl="1">
              <a:spcAft>
                <a:spcPct val="0"/>
              </a:spcAft>
            </a:pPr>
            <a:r>
              <a:rPr lang="en-US" altLang="en-US" sz="2400" dirty="0"/>
              <a:t>Find the largest node in the deleted node’s left sub tree and move its data to replace the deleted node’s data. OR</a:t>
            </a:r>
          </a:p>
          <a:p>
            <a:pPr lvl="1">
              <a:spcAft>
                <a:spcPct val="0"/>
              </a:spcAft>
            </a:pPr>
            <a:r>
              <a:rPr lang="en-US" altLang="en-US" sz="2400" dirty="0"/>
              <a:t>Find the smallest node on the deleted node’s right sub tree and move its data to replace the deleted node’s data.</a:t>
            </a:r>
          </a:p>
          <a:p>
            <a:pPr lvl="1">
              <a:spcAft>
                <a:spcPct val="0"/>
              </a:spcAft>
            </a:pPr>
            <a:r>
              <a:rPr lang="en-US" altLang="en-US" sz="2400" dirty="0"/>
              <a:t>Either of these moves preserves the integrity of the binary search tree.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 descr="db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241" y="1300766"/>
            <a:ext cx="9888920" cy="468797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909AF21D-DE8B-4285-AF53-F38DDADE1887}"/>
              </a:ext>
            </a:extLst>
          </p:cNvPr>
          <p:cNvSpPr txBox="1">
            <a:spLocks/>
          </p:cNvSpPr>
          <p:nvPr/>
        </p:nvSpPr>
        <p:spPr>
          <a:xfrm>
            <a:off x="1143149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Deletion in BST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91" y="0"/>
            <a:ext cx="9603275" cy="104923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70" y="862885"/>
            <a:ext cx="10161430" cy="5228822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db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943" y="1530282"/>
            <a:ext cx="9424657" cy="37974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BAE49685-420F-4F50-8F53-085F274E8A91}"/>
              </a:ext>
            </a:extLst>
          </p:cNvPr>
          <p:cNvSpPr txBox="1">
            <a:spLocks/>
          </p:cNvSpPr>
          <p:nvPr/>
        </p:nvSpPr>
        <p:spPr>
          <a:xfrm>
            <a:off x="1143149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Deletion in BST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91" y="0"/>
            <a:ext cx="9603275" cy="104923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70" y="862885"/>
            <a:ext cx="10161430" cy="5228822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AE49685-420F-4F50-8F53-085F274E8A91}"/>
              </a:ext>
            </a:extLst>
          </p:cNvPr>
          <p:cNvSpPr txBox="1">
            <a:spLocks/>
          </p:cNvSpPr>
          <p:nvPr/>
        </p:nvSpPr>
        <p:spPr>
          <a:xfrm>
            <a:off x="1143149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Deletion in BST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FBC5967-A1FA-4DCC-9323-08CAB5A1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427" y="78574"/>
            <a:ext cx="5306604" cy="5950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0682DF0-652D-41A2-87AC-200A82B1B9C0}"/>
              </a:ext>
            </a:extLst>
          </p:cNvPr>
          <p:cNvSpPr txBox="1"/>
          <p:nvPr/>
        </p:nvSpPr>
        <p:spPr>
          <a:xfrm>
            <a:off x="850033" y="6133095"/>
            <a:ext cx="10472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Data Structures A Pseudocode Approach with C, Second Edition by Richard F. </a:t>
            </a:r>
            <a:r>
              <a:rPr lang="en-US" dirty="0" err="1"/>
              <a:t>Gilberg</a:t>
            </a:r>
            <a:r>
              <a:rPr lang="en-US" dirty="0"/>
              <a:t> Behrouz A. </a:t>
            </a:r>
            <a:r>
              <a:rPr lang="en-US" dirty="0" err="1"/>
              <a:t>Forouzan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9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7FDDBE-AFDC-4F3D-9D4A-24515A46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</a:t>
            </a:r>
            <a:r>
              <a:rPr lang="en-US"/>
              <a:t>: </a:t>
            </a:r>
            <a:r>
              <a:rPr lang="en-US" smtClean="0"/>
              <a:t>24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65CBF5-F48B-4171-8308-1553BF0C3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82044"/>
            <a:ext cx="9603275" cy="37843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Topics to be covered:</a:t>
            </a:r>
          </a:p>
          <a:p>
            <a:r>
              <a:rPr lang="en-IN" dirty="0"/>
              <a:t>Introduction to BST</a:t>
            </a:r>
          </a:p>
          <a:p>
            <a:r>
              <a:rPr lang="en-US" dirty="0"/>
              <a:t>Operations on BST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3D2279-FC6A-4CF0-A091-C27659B1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2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AABC11F-285F-41E7-A0DB-05FE2122DAFC}"/>
              </a:ext>
            </a:extLst>
          </p:cNvPr>
          <p:cNvSpPr>
            <a:spLocks noGrp="1"/>
          </p:cNvSpPr>
          <p:nvPr/>
        </p:nvSpPr>
        <p:spPr>
          <a:xfrm>
            <a:off x="658542" y="1781712"/>
            <a:ext cx="10988026" cy="42272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0" i="1" u="none" strike="noStrike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Thomas H. Corme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Cormen</a:t>
            </a:r>
            <a:r>
              <a:rPr lang="en-IN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Thomas H. Corme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, Thomas H.</a:t>
            </a:r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 </a:t>
            </a:r>
            <a:r>
              <a:rPr lang="en-IN" b="0" i="1" u="none" strike="noStrike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Charles E. Leisers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Leiserson</a:t>
            </a:r>
            <a:r>
              <a:rPr lang="en-IN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Charles E. Leisers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, Charles E.</a:t>
            </a:r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 </a:t>
            </a:r>
            <a:r>
              <a:rPr lang="en-IN" b="0" i="1" u="none" strike="noStrike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Ron Rivest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Rivest</a:t>
            </a:r>
            <a:r>
              <a:rPr lang="en-IN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Ron Rivest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, Ronald L.</a:t>
            </a:r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 </a:t>
            </a:r>
            <a:r>
              <a:rPr lang="en-IN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Clifford Stei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Stein, Clifford</a:t>
            </a:r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(2009) [1990]</a:t>
            </a:r>
          </a:p>
          <a:p>
            <a:pPr algn="just"/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Introduction to Algorithms (3rd ed.). MIT Press and McGraw-Hill. </a:t>
            </a:r>
            <a:r>
              <a:rPr lang="en-IN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ISBN (identifier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ISBN</a:t>
            </a:r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 tooltip="Special:BookSources/0-262-03384-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0-262-03384-4</a:t>
            </a:r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1320 pp.</a:t>
            </a:r>
          </a:p>
          <a:p>
            <a:pPr algn="just"/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Drozdek, Data Structures and Algorithms in C++ (2</a:t>
            </a:r>
            <a:r>
              <a:rPr lang="en-IN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Edition), 2001</a:t>
            </a:r>
          </a:p>
          <a:p>
            <a:pPr algn="just"/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 Pseudocode Approach with C, Second Edition by Richard F. 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Gilberg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Behrouz A. 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Forouzan</a:t>
            </a:r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https://www.geeksforgeeks.org/iterative-postorder-traversal/</a:t>
            </a:r>
            <a:endParaRPr lang="fr-FR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https://www.tutorialspoint.com/cplusplus-program-to-perform-inorder-non-recursive-traversal-of-a-given-binary-tree</a:t>
            </a:r>
            <a:endParaRPr lang="fr-FR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https://www.tutorialspoint.com/cplusplus-program-to-perform-preorder-non-recursive-traversal-of-a-given-binary-tree</a:t>
            </a:r>
            <a:endParaRPr lang="fr-FR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hlinkClick r:id="rId11"/>
              </a:rPr>
              <a:t>[1]https://www.cs.cmu.edu/~adamchik/15-121/lectures/Trees/trees.html</a:t>
            </a:r>
            <a:endParaRPr lang="en-US" b="1" dirty="0">
              <a:hlinkClick r:id="rId12"/>
            </a:endParaRPr>
          </a:p>
          <a:p>
            <a:r>
              <a:rPr lang="en-US" b="1" dirty="0">
                <a:solidFill>
                  <a:srgbClr val="0070C0"/>
                </a:solidFill>
                <a:hlinkClick r:id="rId13"/>
              </a:rPr>
              <a:t>[2]https://www.javatpoint.com/binary-search-tree</a:t>
            </a:r>
            <a:endParaRPr lang="en-US" b="1" dirty="0">
              <a:solidFill>
                <a:srgbClr val="0070C0"/>
              </a:solidFill>
              <a:hlinkClick r:id="rId12"/>
            </a:endParaRPr>
          </a:p>
          <a:p>
            <a:r>
              <a:rPr lang="en-US" b="1" dirty="0">
                <a:hlinkClick r:id="rId12"/>
              </a:rPr>
              <a:t>[3] http://web.eecs.umich.edu/~akamil/teaching/su02/080802.ppt</a:t>
            </a:r>
          </a:p>
          <a:p>
            <a:pPr algn="just"/>
            <a:endParaRPr lang="fr-FR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800" dirty="0">
              <a:solidFill>
                <a:srgbClr val="002060"/>
              </a:solidFill>
            </a:endParaRPr>
          </a:p>
          <a:p>
            <a:pPr algn="just"/>
            <a:endParaRPr lang="fr-FR" sz="1800" dirty="0">
              <a:solidFill>
                <a:srgbClr val="002060"/>
              </a:solidFill>
            </a:endParaRPr>
          </a:p>
          <a:p>
            <a:pPr algn="just"/>
            <a:endParaRPr lang="fr-FR" sz="1800" dirty="0">
              <a:solidFill>
                <a:srgbClr val="002060"/>
              </a:solidFill>
            </a:endParaRPr>
          </a:p>
          <a:p>
            <a:pPr algn="just"/>
            <a:endParaRPr lang="fr-FR" sz="1800" dirty="0">
              <a:solidFill>
                <a:srgbClr val="002060"/>
              </a:solidFill>
            </a:endParaRPr>
          </a:p>
          <a:p>
            <a:pPr algn="just"/>
            <a:endParaRPr lang="en-IN" sz="1800" dirty="0">
              <a:solidFill>
                <a:srgbClr val="002060"/>
              </a:solidFill>
            </a:endParaRPr>
          </a:p>
          <a:p>
            <a:pPr algn="just"/>
            <a:endParaRPr lang="en-IN" sz="1600" i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136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EFE40A-2DC6-4FB3-86FB-85A94874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13" y="0"/>
            <a:ext cx="9603275" cy="1049235"/>
          </a:xfrm>
        </p:spPr>
        <p:txBody>
          <a:bodyPr/>
          <a:lstStyle/>
          <a:p>
            <a:r>
              <a:rPr lang="en-US" dirty="0"/>
              <a:t>Binary Search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262ECD-FDE7-4C26-B9C8-DE1936AB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764" y="978794"/>
            <a:ext cx="7786974" cy="4971245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A Binary Search Tree is a binary tree with the following properties:</a:t>
            </a:r>
          </a:p>
          <a:p>
            <a:pPr lvl="1" algn="just"/>
            <a:r>
              <a:rPr lang="en-IN" sz="2400" dirty="0"/>
              <a:t>The left sub-tree nodes contain less value than the root node value.</a:t>
            </a:r>
          </a:p>
          <a:p>
            <a:pPr lvl="1" algn="just"/>
            <a:r>
              <a:rPr lang="en-IN" sz="2400" dirty="0"/>
              <a:t>The right sub-tree nodes contain greater or equal value to the root node value.</a:t>
            </a:r>
          </a:p>
          <a:p>
            <a:pPr lvl="1" algn="just"/>
            <a:r>
              <a:rPr lang="en-IN" sz="2400" dirty="0"/>
              <a:t>Each sub-tree is itself a binary search tree.</a:t>
            </a:r>
          </a:p>
          <a:p>
            <a:pPr algn="just"/>
            <a:r>
              <a:rPr lang="en-IN" sz="2800" dirty="0"/>
              <a:t>It is used to search the data efficiently along with insertion and deletion.</a:t>
            </a:r>
          </a:p>
          <a:p>
            <a:pPr lvl="1" algn="just"/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3E8DB00-7A08-4F2C-8BE3-7C49C459E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997" y="1637388"/>
            <a:ext cx="2191075" cy="206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4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1D2B74E6-A81C-420B-8D78-27E22799F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11068"/>
            <a:ext cx="9603275" cy="3294576"/>
          </a:xfrm>
        </p:spPr>
        <p:txBody>
          <a:bodyPr/>
          <a:lstStyle/>
          <a:p>
            <a:r>
              <a:rPr lang="en-US" dirty="0"/>
              <a:t>Some of the Valid BST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E912C490-A1CB-4D4F-B9C1-868308FF11F1}"/>
              </a:ext>
            </a:extLst>
          </p:cNvPr>
          <p:cNvSpPr txBox="1">
            <a:spLocks/>
          </p:cNvSpPr>
          <p:nvPr/>
        </p:nvSpPr>
        <p:spPr>
          <a:xfrm>
            <a:off x="1104513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Binary Search Tree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6D03180-7096-48CD-B4A4-ED8DF6F31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55" y="2239710"/>
            <a:ext cx="735357" cy="7161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2AD66B5-0984-41A9-9320-81DB65E64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997" y="2239710"/>
            <a:ext cx="2206070" cy="2506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74673FC-097E-4BD3-ACDA-71E99A238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210" y="2284891"/>
            <a:ext cx="2078182" cy="25705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A81B555-3DBC-4BD8-AA36-9BA201A67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807" y="1837282"/>
            <a:ext cx="3357063" cy="34657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3E578F-4B71-4150-B67F-27D8BD9A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0"/>
            <a:ext cx="9603275" cy="1049235"/>
          </a:xfrm>
        </p:spPr>
        <p:txBody>
          <a:bodyPr/>
          <a:lstStyle/>
          <a:p>
            <a:r>
              <a:rPr lang="en-US" altLang="en-US" sz="3200" dirty="0">
                <a:ea typeface="Microsoft YaHei" panose="020B0503020204020204" pitchFamily="34" charset="-122"/>
              </a:rPr>
              <a:t>BST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FA5D0D-6B79-4C79-BF9A-69932EA5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186643"/>
            <a:ext cx="9603275" cy="329457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 Traversals: </a:t>
            </a:r>
          </a:p>
          <a:p>
            <a:pPr lvl="1"/>
            <a:r>
              <a:rPr lang="en-US" sz="3000" dirty="0"/>
              <a:t>Like binary tree </a:t>
            </a:r>
            <a:r>
              <a:rPr lang="en-US" sz="3000" dirty="0" err="1"/>
              <a:t>Inorder</a:t>
            </a:r>
            <a:r>
              <a:rPr lang="en-US" sz="3000" dirty="0"/>
              <a:t>, Preorder and post order traversals</a:t>
            </a:r>
          </a:p>
          <a:p>
            <a:r>
              <a:rPr lang="en-US" sz="3200" dirty="0"/>
              <a:t> Searches</a:t>
            </a:r>
          </a:p>
          <a:p>
            <a:r>
              <a:rPr lang="en-US" sz="3200" dirty="0"/>
              <a:t> Insertion</a:t>
            </a:r>
          </a:p>
          <a:p>
            <a:r>
              <a:rPr lang="en-US" sz="3200" dirty="0"/>
              <a:t> Deletion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3EE438A-780C-47F0-95A9-88B9B2D7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4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C7D84-76BA-415F-B2E5-64FF1CB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116368"/>
            <a:ext cx="9603275" cy="1049235"/>
          </a:xfrm>
        </p:spPr>
        <p:txBody>
          <a:bodyPr/>
          <a:lstStyle/>
          <a:p>
            <a:r>
              <a:rPr lang="en-US" dirty="0"/>
              <a:t>Search a node in a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69A994-10F9-4548-9F3E-B89F560CD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20" y="1186643"/>
            <a:ext cx="9603275" cy="3294576"/>
          </a:xfrm>
        </p:spPr>
        <p:txBody>
          <a:bodyPr>
            <a:normAutofit/>
          </a:bodyPr>
          <a:lstStyle/>
          <a:p>
            <a:r>
              <a:rPr lang="en-IN" sz="3200" dirty="0"/>
              <a:t>Smallest node</a:t>
            </a:r>
          </a:p>
          <a:p>
            <a:r>
              <a:rPr lang="en-IN" sz="3200" dirty="0"/>
              <a:t>Largest node</a:t>
            </a:r>
          </a:p>
          <a:p>
            <a:r>
              <a:rPr lang="en-IN" sz="3200" dirty="0"/>
              <a:t>A requested node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792818-8BEF-47FE-9802-A69A648D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2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C7D84-76BA-415F-B2E5-64FF1CB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116368"/>
            <a:ext cx="9603275" cy="1049235"/>
          </a:xfrm>
        </p:spPr>
        <p:txBody>
          <a:bodyPr/>
          <a:lstStyle/>
          <a:p>
            <a:r>
              <a:rPr lang="en-IN" sz="3200" dirty="0"/>
              <a:t>Find the smallest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792818-8BEF-47FE-9802-A69A648D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895940-EB97-4AFF-A813-64FEA8668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98" y="1186643"/>
            <a:ext cx="10072944" cy="34334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8351474-A346-4D15-A13A-F7B695393312}"/>
              </a:ext>
            </a:extLst>
          </p:cNvPr>
          <p:cNvSpPr txBox="1"/>
          <p:nvPr/>
        </p:nvSpPr>
        <p:spPr>
          <a:xfrm>
            <a:off x="1719379" y="5348191"/>
            <a:ext cx="10472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Data Structures A Pseudocode Approach with C, Second Edition by Richard F. </a:t>
            </a:r>
            <a:r>
              <a:rPr lang="en-US" dirty="0" err="1"/>
              <a:t>Gilberg</a:t>
            </a:r>
            <a:r>
              <a:rPr lang="en-US" dirty="0"/>
              <a:t> Behrouz A. </a:t>
            </a:r>
            <a:r>
              <a:rPr lang="en-US" dirty="0" err="1"/>
              <a:t>Forouzan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6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C7D84-76BA-415F-B2E5-64FF1CB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116368"/>
            <a:ext cx="9603275" cy="1049235"/>
          </a:xfrm>
        </p:spPr>
        <p:txBody>
          <a:bodyPr/>
          <a:lstStyle/>
          <a:p>
            <a:r>
              <a:rPr lang="en-IN" sz="3200" dirty="0"/>
              <a:t>Find the Largest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792818-8BEF-47FE-9802-A69A648D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8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8351474-A346-4D15-A13A-F7B695393312}"/>
              </a:ext>
            </a:extLst>
          </p:cNvPr>
          <p:cNvSpPr txBox="1"/>
          <p:nvPr/>
        </p:nvSpPr>
        <p:spPr>
          <a:xfrm>
            <a:off x="1719379" y="5348191"/>
            <a:ext cx="10472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Data Structures A Pseudocode Approach with C, Second Edition by Richard F. </a:t>
            </a:r>
            <a:r>
              <a:rPr lang="en-US" dirty="0" err="1"/>
              <a:t>Gilberg</a:t>
            </a:r>
            <a:r>
              <a:rPr lang="en-US" dirty="0"/>
              <a:t> Behrouz A. </a:t>
            </a:r>
            <a:r>
              <a:rPr lang="en-US" dirty="0" err="1"/>
              <a:t>Forouzan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9E6BB61-E07F-476F-8362-9CD7FE00A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1315454"/>
            <a:ext cx="10382994" cy="35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8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C7D84-76BA-415F-B2E5-64FF1CB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116368"/>
            <a:ext cx="9603275" cy="1049235"/>
          </a:xfrm>
        </p:spPr>
        <p:txBody>
          <a:bodyPr/>
          <a:lstStyle/>
          <a:p>
            <a:r>
              <a:rPr lang="en-IN" sz="3200" dirty="0"/>
              <a:t>Find the Requested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792818-8BEF-47FE-9802-A69A648D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9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8351474-A346-4D15-A13A-F7B695393312}"/>
              </a:ext>
            </a:extLst>
          </p:cNvPr>
          <p:cNvSpPr txBox="1"/>
          <p:nvPr/>
        </p:nvSpPr>
        <p:spPr>
          <a:xfrm>
            <a:off x="850033" y="6133095"/>
            <a:ext cx="10472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Data Structures A Pseudocode Approach with C, Second Edition by Richard F. </a:t>
            </a:r>
            <a:r>
              <a:rPr lang="en-US" dirty="0" err="1"/>
              <a:t>Gilberg</a:t>
            </a:r>
            <a:r>
              <a:rPr lang="en-US" dirty="0"/>
              <a:t> Behrouz A. </a:t>
            </a:r>
            <a:r>
              <a:rPr lang="en-US" dirty="0" err="1"/>
              <a:t>Forouzan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7BAAFF-79BF-4F89-B33C-AF316A3F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49" y="901271"/>
            <a:ext cx="7935639" cy="523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988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3732</TotalTime>
  <Words>646</Words>
  <Application>Microsoft Office PowerPoint</Application>
  <PresentationFormat>Widescreen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Microsoft YaHei</vt:lpstr>
      <vt:lpstr>Arial</vt:lpstr>
      <vt:lpstr>Calibri</vt:lpstr>
      <vt:lpstr>Century Gothic</vt:lpstr>
      <vt:lpstr>Gallery</vt:lpstr>
      <vt:lpstr>Data Structures (15B11CI311)  Odd Semester 2021</vt:lpstr>
      <vt:lpstr>Lecture: 24</vt:lpstr>
      <vt:lpstr>Binary Search Tree</vt:lpstr>
      <vt:lpstr> </vt:lpstr>
      <vt:lpstr>BST Operations</vt:lpstr>
      <vt:lpstr>Search a node in a BST</vt:lpstr>
      <vt:lpstr>Find the smallest node</vt:lpstr>
      <vt:lpstr>Find the Largest node</vt:lpstr>
      <vt:lpstr>Find the Requested node</vt:lpstr>
      <vt:lpstr>Searching </vt:lpstr>
      <vt:lpstr>Insert into BST</vt:lpstr>
      <vt:lpstr> </vt:lpstr>
      <vt:lpstr> </vt:lpstr>
      <vt:lpstr> </vt:lpstr>
      <vt:lpstr>Insert into BST</vt:lpstr>
      <vt:lpstr> Deletion in BST</vt:lpstr>
      <vt:lpstr> </vt:lpstr>
      <vt:lpstr> </vt:lpstr>
      <vt:lpstr> 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Title</dc:title>
  <dc:creator>hp</dc:creator>
  <cp:lastModifiedBy>Microsoft account</cp:lastModifiedBy>
  <cp:revision>349</cp:revision>
  <dcterms:created xsi:type="dcterms:W3CDTF">2020-06-20T13:41:26Z</dcterms:created>
  <dcterms:modified xsi:type="dcterms:W3CDTF">2021-09-27T05:16:08Z</dcterms:modified>
</cp:coreProperties>
</file>