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303" r:id="rId2"/>
    <p:sldId id="304" r:id="rId3"/>
    <p:sldId id="257" r:id="rId4"/>
    <p:sldId id="259" r:id="rId5"/>
    <p:sldId id="305" r:id="rId6"/>
    <p:sldId id="306" r:id="rId7"/>
    <p:sldId id="307" r:id="rId8"/>
    <p:sldId id="308" r:id="rId9"/>
    <p:sldId id="309" r:id="rId10"/>
    <p:sldId id="267" r:id="rId11"/>
    <p:sldId id="310" r:id="rId12"/>
    <p:sldId id="260" r:id="rId13"/>
    <p:sldId id="262" r:id="rId14"/>
    <p:sldId id="263" r:id="rId15"/>
    <p:sldId id="311" r:id="rId16"/>
    <p:sldId id="268" r:id="rId17"/>
    <p:sldId id="269" r:id="rId18"/>
    <p:sldId id="270" r:id="rId19"/>
    <p:sldId id="312" r:id="rId20"/>
    <p:sldId id="313" r:id="rId21"/>
    <p:sldId id="314" r:id="rId22"/>
    <p:sldId id="315" r:id="rId23"/>
    <p:sldId id="316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terative-postorder-traversal/" TargetMode="External"/><Relationship Id="rId13" Type="http://schemas.openxmlformats.org/officeDocument/2006/relationships/hyperlink" Target="https://www.javatpoint.com/binary-search-tree" TargetMode="External"/><Relationship Id="rId3" Type="http://schemas.openxmlformats.org/officeDocument/2006/relationships/hyperlink" Target="https://en.wikipedia.org/wiki/Charles_E._Leiserson" TargetMode="External"/><Relationship Id="rId7" Type="http://schemas.openxmlformats.org/officeDocument/2006/relationships/hyperlink" Target="https://en.wikipedia.org/wiki/Special:BookSources/0-262-03384-4" TargetMode="External"/><Relationship Id="rId12" Type="http://schemas.openxmlformats.org/officeDocument/2006/relationships/hyperlink" Target="http://web.eecs.umich.edu/~akamil/teaching/su02/080802.ppt" TargetMode="External"/><Relationship Id="rId2" Type="http://schemas.openxmlformats.org/officeDocument/2006/relationships/hyperlink" Target="https://en.wikipedia.org/wiki/Thomas_H._Cor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11" Type="http://schemas.openxmlformats.org/officeDocument/2006/relationships/hyperlink" Target="https://www.cs.cmu.edu/~adamchik/15-121/lectures/Trees/trees.html" TargetMode="External"/><Relationship Id="rId5" Type="http://schemas.openxmlformats.org/officeDocument/2006/relationships/hyperlink" Target="https://en.wikipedia.org/wiki/Clifford_Stein" TargetMode="External"/><Relationship Id="rId10" Type="http://schemas.openxmlformats.org/officeDocument/2006/relationships/hyperlink" Target="https://www.tutorialspoint.com/cplusplus-program-to-perform-preorder-non-recursive-traversal-of-a-given-binary-tree" TargetMode="External"/><Relationship Id="rId4" Type="http://schemas.openxmlformats.org/officeDocument/2006/relationships/hyperlink" Target="https://en.wikipedia.org/wiki/Ron_Rivest" TargetMode="External"/><Relationship Id="rId9" Type="http://schemas.openxmlformats.org/officeDocument/2006/relationships/hyperlink" Target="https://www.tutorialspoint.com/cplusplus-program-to-perform-inorder-non-recursive-traversal-of-a-given-binary-tre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65" y="0"/>
            <a:ext cx="9603275" cy="1049235"/>
          </a:xfrm>
        </p:spPr>
        <p:txBody>
          <a:bodyPr/>
          <a:lstStyle/>
          <a:p>
            <a:r>
              <a:rPr lang="en-US" b="1" dirty="0"/>
              <a:t>Searching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953036"/>
            <a:ext cx="10354614" cy="51773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Searching in a BST has O(h) worst-case runtime complexity, where h is the height of the tree. </a:t>
            </a:r>
          </a:p>
          <a:p>
            <a:pPr algn="just"/>
            <a:r>
              <a:rPr lang="en-US" sz="2800" dirty="0"/>
              <a:t>Minimum number of levels in a n node BST: O(log n) </a:t>
            </a:r>
          </a:p>
          <a:p>
            <a:pPr lvl="1" algn="just"/>
            <a:r>
              <a:rPr lang="en-US" sz="2600" dirty="0"/>
              <a:t>It takes at least O(log n) comparisons to find a particular node. </a:t>
            </a:r>
          </a:p>
          <a:p>
            <a:pPr algn="just"/>
            <a:r>
              <a:rPr lang="en-US" sz="2800" dirty="0"/>
              <a:t>In worst case: O(n)</a:t>
            </a:r>
          </a:p>
          <a:p>
            <a:pPr lvl="1" algn="just"/>
            <a:r>
              <a:rPr lang="en-US" sz="2600" dirty="0"/>
              <a:t>When the tree is right or left skewed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Insert into BST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11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87033E-FE99-4FBE-A6A0-62DC5A8A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186643"/>
            <a:ext cx="9603275" cy="3294576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To insert new node, follow the branches to an empty sub-tree and then insert the new node.</a:t>
            </a:r>
          </a:p>
          <a:p>
            <a:pPr algn="just"/>
            <a:r>
              <a:rPr lang="en-IN" sz="3200" dirty="0"/>
              <a:t>Insertion takes place at a leaf or a leaf like node: a node that has only one null subtree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997" y="373775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1674" y="1043189"/>
            <a:ext cx="9741872" cy="442315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Elements to be inserted: </a:t>
            </a:r>
          </a:p>
          <a:p>
            <a:pPr lvl="1" algn="just"/>
            <a:r>
              <a:rPr lang="en-US" sz="2200" b="1" dirty="0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EEEC9D-AB37-41B9-8018-23171217FF59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pic>
        <p:nvPicPr>
          <p:cNvPr id="6" name="Content Placeholder 4" descr="bst1.PNG">
            <a:extLst>
              <a:ext uri="{FF2B5EF4-FFF2-40B4-BE49-F238E27FC236}">
                <a16:creationId xmlns:a16="http://schemas.microsoft.com/office/drawing/2014/main" id="{3140A3B0-3D5A-45C1-93DD-6F7F13B3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9" y="2144333"/>
            <a:ext cx="11098002" cy="3670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5DDA6-FC92-4696-9BF6-A1258BA226F2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bs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4" y="2092424"/>
            <a:ext cx="11728172" cy="3799267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683D7DC-8D35-47F9-BC78-473216CEA78B}"/>
              </a:ext>
            </a:extLst>
          </p:cNvPr>
          <p:cNvSpPr txBox="1">
            <a:spLocks/>
          </p:cNvSpPr>
          <p:nvPr/>
        </p:nvSpPr>
        <p:spPr>
          <a:xfrm>
            <a:off x="991674" y="1043189"/>
            <a:ext cx="9741872" cy="442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Elements to be inserted: </a:t>
            </a:r>
          </a:p>
          <a:p>
            <a:pPr lvl="1" algn="just"/>
            <a:r>
              <a:rPr lang="en-US" sz="2200" b="1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6CB420-0068-4A15-9A78-77C8F20BDE12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197F0-9133-4CB1-B3F8-FAB975C5ED97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 descr="bs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10" y="2133259"/>
            <a:ext cx="8807196" cy="3891829"/>
          </a:xfr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90F7D61-384D-43C6-90E5-A02DDD00EAF5}"/>
              </a:ext>
            </a:extLst>
          </p:cNvPr>
          <p:cNvSpPr txBox="1">
            <a:spLocks/>
          </p:cNvSpPr>
          <p:nvPr/>
        </p:nvSpPr>
        <p:spPr>
          <a:xfrm>
            <a:off x="991674" y="1043189"/>
            <a:ext cx="9741872" cy="442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Elements to be inserted: </a:t>
            </a:r>
          </a:p>
          <a:p>
            <a:pPr lvl="1" algn="just"/>
            <a:r>
              <a:rPr lang="en-US" sz="2200" b="1"/>
              <a:t>43, 10, 79, 90, 12, 54, 11, 9, 50</a:t>
            </a:r>
          </a:p>
          <a:p>
            <a:pPr algn="just"/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49F2BB-ED69-42F7-A522-6F2733C2138D}"/>
              </a:ext>
            </a:extLst>
          </p:cNvPr>
          <p:cNvSpPr txBox="1">
            <a:spLocks/>
          </p:cNvSpPr>
          <p:nvPr/>
        </p:nvSpPr>
        <p:spPr>
          <a:xfrm>
            <a:off x="112582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 into BST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7C639-59E5-4A14-95BA-80D915B7141E}"/>
              </a:ext>
            </a:extLst>
          </p:cNvPr>
          <p:cNvSpPr txBox="1"/>
          <p:nvPr/>
        </p:nvSpPr>
        <p:spPr>
          <a:xfrm>
            <a:off x="3565358" y="6114893"/>
            <a:ext cx="673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https://www.javatpoint.com/binary-search-tree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Insert into BST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DCD6A-A53F-4C68-B479-E28C2618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782759"/>
            <a:ext cx="8792256" cy="310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B24ED-90BB-4A7D-BB87-447AF4ED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77" y="3858817"/>
            <a:ext cx="8808299" cy="2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3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r>
              <a:rPr lang="en-US" dirty="0"/>
              <a:t> Deletion in BST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1521" y="875763"/>
            <a:ext cx="10406129" cy="5125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Following are the cases to delete the node from a BST</a:t>
            </a:r>
          </a:p>
          <a:p>
            <a:pPr lvl="1"/>
            <a:r>
              <a:rPr lang="en-US" sz="2400" dirty="0"/>
              <a:t>The node which is to be deleted is not available in the tree;</a:t>
            </a:r>
          </a:p>
          <a:p>
            <a:pPr lvl="1"/>
            <a:r>
              <a:rPr lang="en-US" sz="2400" dirty="0"/>
              <a:t>The node which is to be deleted is a leaf node</a:t>
            </a:r>
          </a:p>
          <a:p>
            <a:pPr lvl="2"/>
            <a:r>
              <a:rPr lang="en-US" sz="2000" dirty="0"/>
              <a:t>Delete the node</a:t>
            </a:r>
          </a:p>
          <a:p>
            <a:r>
              <a:rPr lang="en-US" sz="2800" dirty="0"/>
              <a:t>The node which is to be deleted has only one child</a:t>
            </a:r>
          </a:p>
          <a:p>
            <a:pPr lvl="1"/>
            <a:r>
              <a:rPr lang="en-IN" sz="2400" dirty="0"/>
              <a:t>Delete the node and attach the subtree to the deleted node’s parent</a:t>
            </a:r>
            <a:endParaRPr lang="en-US" sz="2400" dirty="0"/>
          </a:p>
          <a:p>
            <a:r>
              <a:rPr lang="en-US" sz="2800" dirty="0"/>
              <a:t>The node which is to be deleted has two children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Find the largest node in the deleted node’s left sub tree and move its data to replace the deleted node’s data. OR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Find the smallest node on the deleted node’s right sub tree and move its data to replace the deleted node’s data.</a:t>
            </a:r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Either of these moves preserves the integrity of the binary search tree.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db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41" y="1300766"/>
            <a:ext cx="9888920" cy="46879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9AF21D-DE8B-4285-AF53-F38DDADE1887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91" y="0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862885"/>
            <a:ext cx="10161430" cy="522882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db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43" y="1530282"/>
            <a:ext cx="9424657" cy="3797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E49685-420F-4F50-8F53-085F274E8A91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91" y="0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862885"/>
            <a:ext cx="10161430" cy="522882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E49685-420F-4F50-8F53-085F274E8A91}"/>
              </a:ext>
            </a:extLst>
          </p:cNvPr>
          <p:cNvSpPr txBox="1">
            <a:spLocks/>
          </p:cNvSpPr>
          <p:nvPr/>
        </p:nvSpPr>
        <p:spPr>
          <a:xfrm>
            <a:off x="11431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Deletion in BST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C5967-A1FA-4DCC-9323-08CAB5A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27" y="78574"/>
            <a:ext cx="5306604" cy="595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82DF0-652D-41A2-87AC-200A82B1B9C0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en-US"/>
              <a:t>: 24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Introduction to BST</a:t>
            </a:r>
          </a:p>
          <a:p>
            <a:r>
              <a:rPr lang="en-US" dirty="0"/>
              <a:t>Operations on BST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6271-3B1F-4C4B-88CD-BAF4387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8523-1E34-4574-9CC2-13B16782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85, 12,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57B8-9495-475C-9B29-C5A8AFD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89E33-BE43-4543-91F1-3B6E40F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68" y="2171769"/>
            <a:ext cx="310558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DAEE-06B9-49AE-B444-496D41A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2999-1102-457F-A29A-0D044241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1-100 keys in BST. We need to Search for 55. Which of the following sequence can not be the seq. of nodes examined?</a:t>
            </a:r>
          </a:p>
          <a:p>
            <a:pPr lvl="1"/>
            <a:r>
              <a:rPr lang="en-US" dirty="0"/>
              <a:t>10,75,64,43,60,55,55</a:t>
            </a:r>
          </a:p>
          <a:p>
            <a:pPr lvl="1"/>
            <a:r>
              <a:rPr lang="en-US" dirty="0"/>
              <a:t>90,12,68,34,62,45,55</a:t>
            </a:r>
          </a:p>
          <a:p>
            <a:pPr lvl="1"/>
            <a:r>
              <a:rPr lang="en-US" dirty="0"/>
              <a:t>9,85,47,68,43,57,55</a:t>
            </a:r>
          </a:p>
          <a:p>
            <a:pPr lvl="1"/>
            <a:r>
              <a:rPr lang="en-US" dirty="0"/>
              <a:t>79,14,72,56,16,53,55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7FBA-172F-4582-A78E-F9AD434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0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E8B2-AC87-4CA1-B289-E141B02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FEC8-7173-4969-84A2-28745AF7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numbers 7, 5, 1, 8, 3, 6, 0, 9, 4, 2 are inserted in that order into an initially empty binary search tree. The binary search tree uses the usual ordering on natural numbers. What is the in-order traversal sequence of the resultant tree?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1DDE-A1A2-43F8-9B88-1417A6A5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2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F51-3551-4AA8-9F2D-9E9DDF7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1765-38D2-496A-B07E-1F0FE9DA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142" y="803496"/>
            <a:ext cx="4876800" cy="525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// A BST node</a:t>
            </a:r>
          </a:p>
          <a:p>
            <a:pPr marL="0" indent="0">
              <a:buNone/>
            </a:pPr>
            <a:r>
              <a:rPr lang="en-US" sz="1000" dirty="0"/>
              <a:t>struct node { </a:t>
            </a:r>
          </a:p>
          <a:p>
            <a:pPr marL="0" indent="0">
              <a:buNone/>
            </a:pPr>
            <a:r>
              <a:rPr lang="en-US" sz="1000" dirty="0"/>
              <a:t>   int data;</a:t>
            </a:r>
          </a:p>
          <a:p>
            <a:pPr marL="0" indent="0">
              <a:buNone/>
            </a:pPr>
            <a:r>
              <a:rPr lang="en-US" sz="1000" dirty="0"/>
              <a:t>   struct node *left, *right;</a:t>
            </a:r>
          </a:p>
          <a:p>
            <a:pPr marL="0" indent="0">
              <a:buNone/>
            </a:pPr>
            <a:r>
              <a:rPr lang="en-US" sz="1000" dirty="0"/>
              <a:t>};</a:t>
            </a:r>
          </a:p>
          <a:p>
            <a:pPr marL="0" indent="0">
              <a:buNone/>
            </a:pPr>
            <a:r>
              <a:rPr lang="en-US" sz="1000" dirty="0"/>
              <a:t>int count = 0;</a:t>
            </a:r>
          </a:p>
          <a:p>
            <a:pPr marL="0" indent="0">
              <a:buNone/>
            </a:pPr>
            <a:r>
              <a:rPr lang="en-US" sz="1000" dirty="0"/>
              <a:t>void print(struct node *root, int k)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if (root != NULL &amp;&amp; count &lt;= k)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    print(root-&gt;right, k);</a:t>
            </a:r>
          </a:p>
          <a:p>
            <a:pPr marL="0" indent="0">
              <a:buNone/>
            </a:pPr>
            <a:r>
              <a:rPr lang="en-US" sz="1000" dirty="0"/>
              <a:t>        count++;</a:t>
            </a:r>
          </a:p>
          <a:p>
            <a:pPr marL="0" indent="0">
              <a:buNone/>
            </a:pPr>
            <a:r>
              <a:rPr lang="en-US" sz="1000" dirty="0"/>
              <a:t>        if (count == k)</a:t>
            </a:r>
          </a:p>
          <a:p>
            <a:pPr marL="0" indent="0">
              <a:buNone/>
            </a:pPr>
            <a:r>
              <a:rPr lang="en-US" sz="1000" dirty="0"/>
              <a:t>          </a:t>
            </a:r>
            <a:r>
              <a:rPr lang="en-US" sz="1000" dirty="0" err="1"/>
              <a:t>printf</a:t>
            </a:r>
            <a:r>
              <a:rPr lang="en-US" sz="1000" dirty="0"/>
              <a:t>("%d ", root-&gt;data);</a:t>
            </a:r>
          </a:p>
          <a:p>
            <a:pPr marL="0" indent="0">
              <a:buNone/>
            </a:pPr>
            <a:r>
              <a:rPr lang="en-US" sz="1000" dirty="0"/>
              <a:t>       print(root-&gt;left, k);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A6E66-CDC7-444A-AB61-8C3AEF5E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23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CACC4-5EFA-4058-97F8-D235914BA1D1}"/>
              </a:ext>
            </a:extLst>
          </p:cNvPr>
          <p:cNvSpPr/>
          <p:nvPr/>
        </p:nvSpPr>
        <p:spPr>
          <a:xfrm>
            <a:off x="403412" y="16226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Consider the following code snippet in C. The function print() receives root of a Binary Search Tree (BST) and a positive integer k as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F143C-5233-41F4-9537-339AEF34B5B6}"/>
              </a:ext>
            </a:extLst>
          </p:cNvPr>
          <p:cNvSpPr/>
          <p:nvPr/>
        </p:nvSpPr>
        <p:spPr>
          <a:xfrm>
            <a:off x="726142" y="30590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is the output of print(root, 3) where root represent root of the following BST.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F155F-DDDD-499E-A310-D6D554937F41}"/>
              </a:ext>
            </a:extLst>
          </p:cNvPr>
          <p:cNvSpPr/>
          <p:nvPr/>
        </p:nvSpPr>
        <p:spPr>
          <a:xfrm>
            <a:off x="2097741" y="42184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          15</a:t>
            </a:r>
          </a:p>
          <a:p>
            <a:r>
              <a:rPr lang="en-US" dirty="0"/>
              <a:t>                /   \  </a:t>
            </a:r>
          </a:p>
          <a:p>
            <a:r>
              <a:rPr lang="en-US" dirty="0"/>
              <a:t>              10      20</a:t>
            </a:r>
          </a:p>
          <a:p>
            <a:r>
              <a:rPr lang="en-US" dirty="0"/>
              <a:t>             /  \    /    \</a:t>
            </a:r>
          </a:p>
          <a:p>
            <a:r>
              <a:rPr lang="en-US" dirty="0"/>
              <a:t>            8  12   16  25 </a:t>
            </a:r>
          </a:p>
        </p:txBody>
      </p:sp>
    </p:spTree>
    <p:extLst>
      <p:ext uri="{BB962C8B-B14F-4D97-AF65-F5344CB8AC3E}">
        <p14:creationId xmlns:p14="http://schemas.microsoft.com/office/powerpoint/2010/main" val="221147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ABC11F-285F-41E7-A0DB-05FE2122DAFC}"/>
              </a:ext>
            </a:extLst>
          </p:cNvPr>
          <p:cNvSpPr>
            <a:spLocks noGrp="1"/>
          </p:cNvSpPr>
          <p:nvPr/>
        </p:nvSpPr>
        <p:spPr>
          <a:xfrm>
            <a:off x="658542" y="1781712"/>
            <a:ext cx="10988026" cy="4227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Cormen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Thomas H.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Leiserson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Charles E.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Rivest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Ronald L.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Clifford Ste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Stein, Clifford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(2009) [1990]</a:t>
            </a:r>
          </a:p>
          <a:p>
            <a:pPr algn="just"/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Algorithms (3rd ed.). MIT Press and McGraw-Hill.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ISBN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Special:BookSources/0-262-03384-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0-262-03384-4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1320 pp.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Drozdek, Data Structures and Algorithms in C++ (2</a:t>
            </a:r>
            <a:r>
              <a:rPr lang="en-IN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Edition), 2001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 Pseudocode Approach with C, Second Edition by Richard F.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Gilberg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Behrouz A.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Forouzan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https://www.geeksforgeeks.org/iterative-postorder-traversal/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https://www.tutorialspoint.com/cplusplus-program-to-perform-inorder-non-recursive-traversal-of-a-given-binary-tree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https://www.tutorialspoint.com/cplusplus-program-to-perform-preorder-non-recursive-traversal-of-a-given-binary-tree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linkClick r:id="rId11"/>
              </a:rPr>
              <a:t>[1]https://www.cs.cmu.edu/~adamchik/15-121/lectures/Trees/trees.html</a:t>
            </a:r>
            <a:endParaRPr lang="en-US" b="1" dirty="0">
              <a:hlinkClick r:id="rId12"/>
            </a:endParaRPr>
          </a:p>
          <a:p>
            <a:r>
              <a:rPr lang="en-US" b="1" dirty="0">
                <a:solidFill>
                  <a:srgbClr val="0070C0"/>
                </a:solidFill>
                <a:hlinkClick r:id="rId13"/>
              </a:rPr>
              <a:t>[2]https://www.javatpoint.com/binary-search-tree</a:t>
            </a:r>
            <a:endParaRPr lang="en-US" b="1" dirty="0">
              <a:solidFill>
                <a:srgbClr val="0070C0"/>
              </a:solidFill>
              <a:hlinkClick r:id="rId12"/>
            </a:endParaRPr>
          </a:p>
          <a:p>
            <a:r>
              <a:rPr lang="en-US" b="1" dirty="0">
                <a:hlinkClick r:id="rId12"/>
              </a:rPr>
              <a:t>[3] http://web.eecs.umich.edu/~akamil/teaching/su02/080802.ppt</a:t>
            </a:r>
          </a:p>
          <a:p>
            <a:pPr algn="just"/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en-IN" sz="1800" dirty="0">
              <a:solidFill>
                <a:srgbClr val="002060"/>
              </a:solidFill>
            </a:endParaRPr>
          </a:p>
          <a:p>
            <a:pPr algn="just"/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3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Binary Search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4" y="978794"/>
            <a:ext cx="7786974" cy="497124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 Binary Search Tree is a binary tree with the following properties:</a:t>
            </a:r>
          </a:p>
          <a:p>
            <a:pPr lvl="1" algn="just"/>
            <a:r>
              <a:rPr lang="en-IN" sz="2400" dirty="0"/>
              <a:t>The left sub-tree nodes contain less value than the root node value.</a:t>
            </a:r>
          </a:p>
          <a:p>
            <a:pPr lvl="1" algn="just"/>
            <a:r>
              <a:rPr lang="en-IN" sz="2400" dirty="0"/>
              <a:t>The right sub-tree nodes contain greater or equal value to the root node value.</a:t>
            </a:r>
          </a:p>
          <a:p>
            <a:pPr lvl="1" algn="just"/>
            <a:r>
              <a:rPr lang="en-IN" sz="2400" dirty="0"/>
              <a:t>Each sub-tree is itself a binary search tree.</a:t>
            </a:r>
          </a:p>
          <a:p>
            <a:pPr algn="just"/>
            <a:r>
              <a:rPr lang="en-IN" sz="2800" dirty="0"/>
              <a:t>It is used to search the data efficiently along with insertion and deletion.</a:t>
            </a:r>
          </a:p>
          <a:p>
            <a:pPr lvl="1" algn="just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8DB00-7A08-4F2C-8BE3-7C49C459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97" y="1637388"/>
            <a:ext cx="2191075" cy="20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B74E6-A81C-420B-8D78-27E22799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11068"/>
            <a:ext cx="9603275" cy="3294576"/>
          </a:xfrm>
        </p:spPr>
        <p:txBody>
          <a:bodyPr/>
          <a:lstStyle/>
          <a:p>
            <a:r>
              <a:rPr lang="en-US" dirty="0"/>
              <a:t>Some of the Valid BST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2C490-A1CB-4D4F-B9C1-868308FF11F1}"/>
              </a:ext>
            </a:extLst>
          </p:cNvPr>
          <p:cNvSpPr txBox="1">
            <a:spLocks/>
          </p:cNvSpPr>
          <p:nvPr/>
        </p:nvSpPr>
        <p:spPr>
          <a:xfrm>
            <a:off x="1104513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Binary Search Tree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03180-7096-48CD-B4A4-ED8DF6F3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2239710"/>
            <a:ext cx="735357" cy="71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D66B5-0984-41A9-9320-81DB65E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97" y="2239710"/>
            <a:ext cx="2206070" cy="2506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4673FC-097E-4BD3-ACDA-71E99A23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10" y="2284891"/>
            <a:ext cx="2078182" cy="2570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1B555-3DBC-4BD8-AA36-9BA201A6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807" y="1837282"/>
            <a:ext cx="3357063" cy="3465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78F-4B71-4150-B67F-27D8BD9A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/>
          <a:lstStyle/>
          <a:p>
            <a:r>
              <a:rPr lang="en-US" altLang="en-US" sz="3200" dirty="0">
                <a:ea typeface="Microsoft YaHei" panose="020B0503020204020204" pitchFamily="34" charset="-122"/>
              </a:rPr>
              <a:t>BST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D0D-6B79-4C79-BF9A-69932EA5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86643"/>
            <a:ext cx="9603275" cy="329457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Traversals: </a:t>
            </a:r>
          </a:p>
          <a:p>
            <a:pPr lvl="1"/>
            <a:r>
              <a:rPr lang="en-US" sz="3000" dirty="0"/>
              <a:t>Like binary tree </a:t>
            </a:r>
            <a:r>
              <a:rPr lang="en-US" sz="3000" dirty="0" err="1"/>
              <a:t>Inorder</a:t>
            </a:r>
            <a:r>
              <a:rPr lang="en-US" sz="3000" dirty="0"/>
              <a:t>, Preorder and post order traversals</a:t>
            </a:r>
          </a:p>
          <a:p>
            <a:r>
              <a:rPr lang="en-US" sz="3200" dirty="0"/>
              <a:t> Searches</a:t>
            </a:r>
          </a:p>
          <a:p>
            <a:r>
              <a:rPr lang="en-US" sz="3200" dirty="0"/>
              <a:t> Insertion</a:t>
            </a:r>
          </a:p>
          <a:p>
            <a:r>
              <a:rPr lang="en-US" sz="3200" dirty="0"/>
              <a:t> Deletion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E438A-780C-47F0-95A9-88B9B2D7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4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US" dirty="0"/>
              <a:t>Search a node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A994-10F9-4548-9F3E-B89F560C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186643"/>
            <a:ext cx="9603275" cy="3294576"/>
          </a:xfrm>
        </p:spPr>
        <p:txBody>
          <a:bodyPr>
            <a:normAutofit/>
          </a:bodyPr>
          <a:lstStyle/>
          <a:p>
            <a:r>
              <a:rPr lang="en-IN" sz="3200" dirty="0"/>
              <a:t>Smallest node</a:t>
            </a:r>
          </a:p>
          <a:p>
            <a:r>
              <a:rPr lang="en-IN" sz="3200" dirty="0"/>
              <a:t>Largest node</a:t>
            </a:r>
          </a:p>
          <a:p>
            <a:r>
              <a:rPr lang="en-IN" sz="3200" dirty="0"/>
              <a:t>A requested node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smallest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95940-EB97-4AFF-A813-64FEA866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98" y="1186643"/>
            <a:ext cx="10072944" cy="3433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51474-A346-4D15-A13A-F7B695393312}"/>
              </a:ext>
            </a:extLst>
          </p:cNvPr>
          <p:cNvSpPr txBox="1"/>
          <p:nvPr/>
        </p:nvSpPr>
        <p:spPr>
          <a:xfrm>
            <a:off x="1719379" y="5348191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6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Largest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1474-A346-4D15-A13A-F7B695393312}"/>
              </a:ext>
            </a:extLst>
          </p:cNvPr>
          <p:cNvSpPr txBox="1"/>
          <p:nvPr/>
        </p:nvSpPr>
        <p:spPr>
          <a:xfrm>
            <a:off x="1719379" y="5348191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6BB61-E07F-476F-8362-9CD7FE00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315454"/>
            <a:ext cx="10382994" cy="35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D84-76BA-415F-B2E5-64FF1CB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16368"/>
            <a:ext cx="9603275" cy="1049235"/>
          </a:xfrm>
        </p:spPr>
        <p:txBody>
          <a:bodyPr/>
          <a:lstStyle/>
          <a:p>
            <a:r>
              <a:rPr lang="en-IN" sz="3200" dirty="0"/>
              <a:t>Find the Requested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2818-8BEF-47FE-9802-A69A648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1474-A346-4D15-A13A-F7B695393312}"/>
              </a:ext>
            </a:extLst>
          </p:cNvPr>
          <p:cNvSpPr txBox="1"/>
          <p:nvPr/>
        </p:nvSpPr>
        <p:spPr>
          <a:xfrm>
            <a:off x="850033" y="6133095"/>
            <a:ext cx="1047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Data Structures A Pseudocode Approach with C, Second Edition by Richard F. </a:t>
            </a:r>
            <a:r>
              <a:rPr lang="en-US" dirty="0" err="1"/>
              <a:t>Gilberg</a:t>
            </a:r>
            <a:r>
              <a:rPr lang="en-US" dirty="0"/>
              <a:t> Behrouz A. </a:t>
            </a:r>
            <a:r>
              <a:rPr lang="en-US" dirty="0" err="1"/>
              <a:t>Forouzan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AAFF-79BF-4F89-B33C-AF316A3F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49" y="901271"/>
            <a:ext cx="7935639" cy="52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88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3769</TotalTime>
  <Words>1113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Microsoft YaHei</vt:lpstr>
      <vt:lpstr>Arial</vt:lpstr>
      <vt:lpstr>Calibri</vt:lpstr>
      <vt:lpstr>Century Gothic</vt:lpstr>
      <vt:lpstr>Gallery</vt:lpstr>
      <vt:lpstr>Data Structures (15B11CI311)  Odd Semester 2021</vt:lpstr>
      <vt:lpstr>Lecture: 24</vt:lpstr>
      <vt:lpstr>Binary Search Tree</vt:lpstr>
      <vt:lpstr> </vt:lpstr>
      <vt:lpstr>BST Operations</vt:lpstr>
      <vt:lpstr>Search a node in a BST</vt:lpstr>
      <vt:lpstr>Find the smallest node</vt:lpstr>
      <vt:lpstr>Find the Largest node</vt:lpstr>
      <vt:lpstr>Find the Requested node</vt:lpstr>
      <vt:lpstr>Searching </vt:lpstr>
      <vt:lpstr>Insert into BST</vt:lpstr>
      <vt:lpstr> </vt:lpstr>
      <vt:lpstr> </vt:lpstr>
      <vt:lpstr> </vt:lpstr>
      <vt:lpstr>Insert into BST</vt:lpstr>
      <vt:lpstr> Deletion in BST</vt:lpstr>
      <vt:lpstr> </vt:lpstr>
      <vt:lpstr> </vt:lpstr>
      <vt:lpstr> </vt:lpstr>
      <vt:lpstr>Question 1</vt:lpstr>
      <vt:lpstr>Question 2</vt:lpstr>
      <vt:lpstr>Question 3 </vt:lpstr>
      <vt:lpstr>Question 4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hp</dc:creator>
  <cp:lastModifiedBy>Raju Pal</cp:lastModifiedBy>
  <cp:revision>354</cp:revision>
  <dcterms:created xsi:type="dcterms:W3CDTF">2020-06-20T13:41:26Z</dcterms:created>
  <dcterms:modified xsi:type="dcterms:W3CDTF">2022-10-07T04:03:39Z</dcterms:modified>
</cp:coreProperties>
</file>