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sldIdLst>
    <p:sldId id="303" r:id="rId2"/>
    <p:sldId id="304"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6" r:id="rId39"/>
    <p:sldId id="307" r:id="rId40"/>
    <p:sldId id="30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9AF69-DED0-4E82-BC74-732B9E726BC7}" type="datetimeFigureOut">
              <a:rPr lang="en-IN" smtClean="0"/>
              <a:pPr/>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B80CC-EDB5-48CB-B5A2-2BA8CBF9B64F}" type="slidenum">
              <a:rPr lang="en-IN" smtClean="0"/>
              <a:pPr/>
              <a:t>‹#›</a:t>
            </a:fld>
            <a:endParaRPr lang="en-IN"/>
          </a:p>
        </p:txBody>
      </p:sp>
    </p:spTree>
    <p:extLst>
      <p:ext uri="{BB962C8B-B14F-4D97-AF65-F5344CB8AC3E}">
        <p14:creationId xmlns:p14="http://schemas.microsoft.com/office/powerpoint/2010/main" xmlns="" val="197403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1C8B22-1886-4BED-8851-47ABE907F19C}" type="datetime1">
              <a:rPr lang="en-IN" smtClean="0"/>
              <a:pPr/>
              <a:t>15-11-2022</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12B28-0D14-4134-892D-D930B37B7E37}" type="datetime1">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285D4-DF63-44D5-93A2-3D07B77923F4}" type="datetime1">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xmlns=""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200"/>
            </a:lvl1pPr>
          </a:lstStyle>
          <a:p>
            <a:fld id="{F0A670EC-6432-4355-8928-51A0EBFD714A}" type="datetime1">
              <a:rPr lang="en-IN" smtClean="0"/>
              <a:pPr/>
              <a:t>15-11-2022</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a16="http://schemas.microsoft.com/office/drawing/2014/main" xmlns="" id="{ED437BC9-F492-4388-ACDB-AF391015F77E}"/>
              </a:ext>
            </a:extLst>
          </p:cNvPr>
          <p:cNvSpPr/>
          <p:nvPr userDrawn="1"/>
        </p:nvSpPr>
        <p:spPr>
          <a:xfrm>
            <a:off x="11001940" y="113546"/>
            <a:ext cx="914400" cy="914400"/>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a:t>
            </a:r>
            <a:r>
              <a:rPr lang="en-IN" sz="2000" b="1" dirty="0" smtClean="0">
                <a:solidFill>
                  <a:srgbClr val="002060"/>
                </a:solidFill>
              </a:rPr>
              <a:t>2021</a:t>
            </a:r>
            <a:endParaRPr lang="en-IN" sz="2000" b="1" dirty="0">
              <a:solidFill>
                <a:srgbClr val="002060"/>
              </a:solidFill>
            </a:endParaRPr>
          </a:p>
        </p:txBody>
      </p:sp>
    </p:spTree>
    <p:extLst>
      <p:ext uri="{BB962C8B-B14F-4D97-AF65-F5344CB8AC3E}">
        <p14:creationId xmlns:p14="http://schemas.microsoft.com/office/powerpoint/2010/main" xmlns=""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F765531-E6B0-44EA-A599-00762B3811ED}" type="datetime1">
              <a:rPr lang="en-IN" smtClean="0"/>
              <a:pPr/>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91564-111E-40D1-826F-A964E986D66D}" type="datetime1">
              <a:rPr lang="en-IN" smtClean="0"/>
              <a:pPr/>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2FA25-8946-46EC-B31C-C5D0CC00A65A}" type="datetime1">
              <a:rPr lang="en-IN" smtClean="0"/>
              <a:pPr/>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E75BD-3777-4133-ADCE-DC7252B488C5}" type="datetime1">
              <a:rPr lang="en-IN" smtClean="0"/>
              <a:pPr/>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C8339-48FD-423A-8474-A32443EBD318}" type="datetime1">
              <a:rPr lang="en-IN" smtClean="0"/>
              <a:pPr/>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pPr/>
              <a:t>‹#›</a:t>
            </a:fld>
            <a:endParaRPr lang="en-IN"/>
          </a:p>
        </p:txBody>
      </p:sp>
    </p:spTree>
    <p:extLst>
      <p:ext uri="{BB962C8B-B14F-4D97-AF65-F5344CB8AC3E}">
        <p14:creationId xmlns:p14="http://schemas.microsoft.com/office/powerpoint/2010/main" xmlns=""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4B3C02-7942-4869-80D9-38C05425C1DB}" type="datetime1">
              <a:rPr lang="en-IN" smtClean="0"/>
              <a:pPr/>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ACC9FA0-193B-4ED0-9A97-E2D47017C7AD}" type="datetime1">
              <a:rPr lang="en-IN" smtClean="0"/>
              <a:pPr/>
              <a:t>15-11-2022</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xmlns=""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8DED0D-4406-4029-AC6E-72FB60F1297E}" type="datetime1">
              <a:rPr lang="en-IN" smtClean="0"/>
              <a:pPr/>
              <a:t>15-11-2022</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pPr/>
              <a:t>‹#›</a:t>
            </a:fld>
            <a:endParaRPr lang="en-IN"/>
          </a:p>
        </p:txBody>
      </p:sp>
    </p:spTree>
    <p:extLst>
      <p:ext uri="{BB962C8B-B14F-4D97-AF65-F5344CB8AC3E}">
        <p14:creationId xmlns:p14="http://schemas.microsoft.com/office/powerpoint/2010/main" xmlns=""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a:t>Data Structures </a:t>
            </a:r>
            <a:r>
              <a:rPr lang="en-US" sz="4000" b="1" dirty="0" smtClean="0"/>
              <a:t>and Algorithms</a:t>
            </a:r>
            <a:r>
              <a:rPr lang="en-US" sz="5400" b="1" dirty="0"/>
              <a:t/>
            </a:r>
            <a:br>
              <a:rPr lang="en-US" sz="5400" b="1" dirty="0"/>
            </a:br>
            <a:r>
              <a:rPr lang="en-US" sz="3100" b="1" dirty="0"/>
              <a:t/>
            </a:r>
            <a:br>
              <a:rPr lang="en-US" sz="3100" b="1" dirty="0"/>
            </a:br>
            <a:r>
              <a:rPr lang="en-US" sz="3100" dirty="0"/>
              <a:t>Odd Semester </a:t>
            </a:r>
            <a:r>
              <a:rPr lang="en-US" sz="3100" dirty="0" smtClean="0"/>
              <a:t>2021</a:t>
            </a:r>
            <a:endParaRPr lang="en-IN" sz="3100" dirty="0"/>
          </a:p>
        </p:txBody>
      </p:sp>
      <p:sp>
        <p:nvSpPr>
          <p:cNvPr id="3" name="Subtitle 2">
            <a:extLst>
              <a:ext uri="{FF2B5EF4-FFF2-40B4-BE49-F238E27FC236}">
                <a16:creationId xmlns:a16="http://schemas.microsoft.com/office/drawing/2014/main" xmlns=""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000" dirty="0"/>
              <a:t>3</a:t>
            </a:r>
            <a:r>
              <a:rPr lang="en-US" sz="2000" baseline="30000" dirty="0"/>
              <a:t>rd</a:t>
            </a:r>
            <a:r>
              <a:rPr lang="en-US" sz="2000" dirty="0"/>
              <a:t> Semester , Computer Science and Engineering</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xmlns=""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578846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8CF7E-D710-4F6B-9826-559D2FF7E438}"/>
              </a:ext>
            </a:extLst>
          </p:cNvPr>
          <p:cNvSpPr>
            <a:spLocks noGrp="1"/>
          </p:cNvSpPr>
          <p:nvPr>
            <p:ph type="title"/>
          </p:nvPr>
        </p:nvSpPr>
        <p:spPr/>
        <p:txBody>
          <a:bodyPr/>
          <a:lstStyle/>
          <a:p>
            <a:r>
              <a:rPr lang="en-US" dirty="0"/>
              <a:t>Mapping Keys</a:t>
            </a:r>
            <a:endParaRPr lang="en-IN" dirty="0"/>
          </a:p>
        </p:txBody>
      </p:sp>
      <p:pic>
        <p:nvPicPr>
          <p:cNvPr id="4" name="Content Placeholder 3">
            <a:extLst>
              <a:ext uri="{FF2B5EF4-FFF2-40B4-BE49-F238E27FC236}">
                <a16:creationId xmlns:a16="http://schemas.microsoft.com/office/drawing/2014/main" xmlns="" id="{96E8C89D-C386-4B90-92BD-EE928651D2CD}"/>
              </a:ext>
            </a:extLst>
          </p:cNvPr>
          <p:cNvPicPr>
            <a:picLocks noGrp="1" noChangeAspect="1"/>
          </p:cNvPicPr>
          <p:nvPr>
            <p:ph idx="1"/>
          </p:nvPr>
        </p:nvPicPr>
        <p:blipFill>
          <a:blip r:embed="rId2"/>
          <a:stretch>
            <a:fillRect/>
          </a:stretch>
        </p:blipFill>
        <p:spPr>
          <a:xfrm>
            <a:off x="1799254" y="1622939"/>
            <a:ext cx="8392937" cy="4044083"/>
          </a:xfrm>
          <a:prstGeom prst="rect">
            <a:avLst/>
          </a:prstGeom>
        </p:spPr>
      </p:pic>
      <p:sp>
        <p:nvSpPr>
          <p:cNvPr id="3" name="Slide Number Placeholder 2">
            <a:extLst>
              <a:ext uri="{FF2B5EF4-FFF2-40B4-BE49-F238E27FC236}">
                <a16:creationId xmlns:a16="http://schemas.microsoft.com/office/drawing/2014/main" xmlns="" id="{BF42CED0-33EC-42A6-AFBD-B72CF75E4341}"/>
              </a:ext>
            </a:extLst>
          </p:cNvPr>
          <p:cNvSpPr>
            <a:spLocks noGrp="1"/>
          </p:cNvSpPr>
          <p:nvPr>
            <p:ph type="sldNum" sz="quarter" idx="12"/>
          </p:nvPr>
        </p:nvSpPr>
        <p:spPr/>
        <p:txBody>
          <a:bodyPr/>
          <a:lstStyle/>
          <a:p>
            <a:fld id="{BBD0BF76-E763-4964-B6E3-972F78D927E1}" type="slidenum">
              <a:rPr lang="en-IN" smtClean="0"/>
              <a:pPr/>
              <a:t>10</a:t>
            </a:fld>
            <a:endParaRPr lang="en-IN"/>
          </a:p>
        </p:txBody>
      </p:sp>
      <p:sp>
        <p:nvSpPr>
          <p:cNvPr id="6" name="TextBox 5">
            <a:extLst>
              <a:ext uri="{FF2B5EF4-FFF2-40B4-BE49-F238E27FC236}">
                <a16:creationId xmlns:a16="http://schemas.microsoft.com/office/drawing/2014/main" xmlns="" id="{0DB81DB7-3515-4F29-B8F1-111262539E52}"/>
              </a:ext>
            </a:extLst>
          </p:cNvPr>
          <p:cNvSpPr txBox="1"/>
          <p:nvPr/>
        </p:nvSpPr>
        <p:spPr>
          <a:xfrm>
            <a:off x="1495373" y="5904676"/>
            <a:ext cx="8873067" cy="276999"/>
          </a:xfrm>
          <a:prstGeom prst="rect">
            <a:avLst/>
          </a:prstGeom>
          <a:noFill/>
        </p:spPr>
        <p:txBody>
          <a:bodyPr wrap="square" rtlCol="0">
            <a:spAutoFit/>
          </a:bodyPr>
          <a:lstStyle/>
          <a:p>
            <a:r>
              <a:rPr lang="en-US" sz="1200" dirty="0"/>
              <a:t>Source: </a:t>
            </a:r>
            <a:r>
              <a:rPr lang="en-US" sz="1200" dirty="0" err="1"/>
              <a:t>Cormen</a:t>
            </a:r>
            <a:r>
              <a:rPr lang="en-US" sz="1200" dirty="0"/>
              <a:t>, Thomas H., et al. Introduction to algorithms. MIT press, 2009.</a:t>
            </a:r>
            <a:endParaRPr lang="en-IN" sz="1200" dirty="0"/>
          </a:p>
        </p:txBody>
      </p:sp>
    </p:spTree>
    <p:extLst>
      <p:ext uri="{BB962C8B-B14F-4D97-AF65-F5344CB8AC3E}">
        <p14:creationId xmlns:p14="http://schemas.microsoft.com/office/powerpoint/2010/main" xmlns="" val="357625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004C0-6663-4A71-94E4-CBFD74F427F4}"/>
              </a:ext>
            </a:extLst>
          </p:cNvPr>
          <p:cNvSpPr>
            <a:spLocks noGrp="1"/>
          </p:cNvSpPr>
          <p:nvPr>
            <p:ph type="title"/>
          </p:nvPr>
        </p:nvSpPr>
        <p:spPr/>
        <p:txBody>
          <a:bodyPr/>
          <a:lstStyle/>
          <a:p>
            <a:r>
              <a:rPr lang="en-US" dirty="0"/>
              <a:t>Hash Function</a:t>
            </a:r>
            <a:endParaRPr lang="en-IN" dirty="0"/>
          </a:p>
        </p:txBody>
      </p:sp>
      <p:sp>
        <p:nvSpPr>
          <p:cNvPr id="3" name="Content Placeholder 2">
            <a:extLst>
              <a:ext uri="{FF2B5EF4-FFF2-40B4-BE49-F238E27FC236}">
                <a16:creationId xmlns:a16="http://schemas.microsoft.com/office/drawing/2014/main" xmlns="" id="{7FEF117A-49AB-4184-89E4-97C3717539C9}"/>
              </a:ext>
            </a:extLst>
          </p:cNvPr>
          <p:cNvSpPr>
            <a:spLocks noGrp="1"/>
          </p:cNvSpPr>
          <p:nvPr>
            <p:ph idx="1"/>
          </p:nvPr>
        </p:nvSpPr>
        <p:spPr>
          <a:xfrm>
            <a:off x="1130270" y="1693333"/>
            <a:ext cx="9603275" cy="3773012"/>
          </a:xfrm>
        </p:spPr>
        <p:txBody>
          <a:bodyPr/>
          <a:lstStyle/>
          <a:p>
            <a:r>
              <a:rPr lang="en-US" dirty="0"/>
              <a:t>The hash function is used to	map the key into the index of hash table.</a:t>
            </a:r>
          </a:p>
          <a:p>
            <a:r>
              <a:rPr lang="en-US" dirty="0"/>
              <a:t>Given a set of elements, a hash function which maps each item into a unique slot is known as a </a:t>
            </a:r>
            <a:r>
              <a:rPr lang="en-US" b="1" i="1" dirty="0"/>
              <a:t>perfect hash function</a:t>
            </a:r>
            <a:r>
              <a:rPr lang="en-US" dirty="0"/>
              <a:t>.</a:t>
            </a:r>
          </a:p>
          <a:p>
            <a:r>
              <a:rPr lang="en-US" dirty="0"/>
              <a:t>Given a set of elements, unfortunately there is no systematic way to build a perfect hash function.</a:t>
            </a:r>
          </a:p>
          <a:p>
            <a:r>
              <a:rPr lang="en-US" dirty="0"/>
              <a:t>Our goal is to create a hash	 function that minimizes the no. of collisions, which is easy to compute, and evenly distributes the elements in the hash table.	</a:t>
            </a:r>
            <a:endParaRPr lang="en-IN" dirty="0"/>
          </a:p>
        </p:txBody>
      </p:sp>
      <p:sp>
        <p:nvSpPr>
          <p:cNvPr id="4" name="Slide Number Placeholder 3">
            <a:extLst>
              <a:ext uri="{FF2B5EF4-FFF2-40B4-BE49-F238E27FC236}">
                <a16:creationId xmlns:a16="http://schemas.microsoft.com/office/drawing/2014/main" xmlns="" id="{7FB6A52F-AD91-4F97-A245-92C1ACB10CD9}"/>
              </a:ext>
            </a:extLst>
          </p:cNvPr>
          <p:cNvSpPr>
            <a:spLocks noGrp="1"/>
          </p:cNvSpPr>
          <p:nvPr>
            <p:ph type="sldNum" sz="quarter" idx="12"/>
          </p:nvPr>
        </p:nvSpPr>
        <p:spPr/>
        <p:txBody>
          <a:bodyPr/>
          <a:lstStyle/>
          <a:p>
            <a:fld id="{BBD0BF76-E763-4964-B6E3-972F78D927E1}" type="slidenum">
              <a:rPr lang="en-IN" smtClean="0"/>
              <a:pPr/>
              <a:t>11</a:t>
            </a:fld>
            <a:endParaRPr lang="en-IN"/>
          </a:p>
        </p:txBody>
      </p:sp>
    </p:spTree>
    <p:extLst>
      <p:ext uri="{BB962C8B-B14F-4D97-AF65-F5344CB8AC3E}">
        <p14:creationId xmlns:p14="http://schemas.microsoft.com/office/powerpoint/2010/main" xmlns="" val="332180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CEAAB-90EC-440C-85C8-AFC1D8A15EA4}"/>
              </a:ext>
            </a:extLst>
          </p:cNvPr>
          <p:cNvSpPr>
            <a:spLocks noGrp="1"/>
          </p:cNvSpPr>
          <p:nvPr>
            <p:ph type="title"/>
          </p:nvPr>
        </p:nvSpPr>
        <p:spPr>
          <a:xfrm>
            <a:off x="1130270" y="953324"/>
            <a:ext cx="9603275" cy="638409"/>
          </a:xfrm>
        </p:spPr>
        <p:txBody>
          <a:bodyPr/>
          <a:lstStyle/>
          <a:p>
            <a:pPr marL="0" indent="0">
              <a:buNone/>
            </a:pPr>
            <a:r>
              <a:rPr lang="en-US" dirty="0"/>
              <a:t>Features of a good Hash Function</a:t>
            </a:r>
          </a:p>
        </p:txBody>
      </p:sp>
      <p:sp>
        <p:nvSpPr>
          <p:cNvPr id="3" name="Content Placeholder 2">
            <a:extLst>
              <a:ext uri="{FF2B5EF4-FFF2-40B4-BE49-F238E27FC236}">
                <a16:creationId xmlns:a16="http://schemas.microsoft.com/office/drawing/2014/main" xmlns="" id="{545D8208-362C-46D3-81CC-0725BBF0E4C3}"/>
              </a:ext>
            </a:extLst>
          </p:cNvPr>
          <p:cNvSpPr>
            <a:spLocks noGrp="1"/>
          </p:cNvSpPr>
          <p:nvPr>
            <p:ph idx="1"/>
          </p:nvPr>
        </p:nvSpPr>
        <p:spPr>
          <a:xfrm>
            <a:off x="1130270" y="1749778"/>
            <a:ext cx="9603275" cy="3716567"/>
          </a:xfrm>
        </p:spPr>
        <p:txBody>
          <a:bodyPr/>
          <a:lstStyle/>
          <a:p>
            <a:r>
              <a:rPr lang="en-US" dirty="0"/>
              <a:t>Addresses (or index values) generated from the key are distributed uniformly and randomly.</a:t>
            </a:r>
          </a:p>
          <a:p>
            <a:r>
              <a:rPr lang="en-US" dirty="0"/>
              <a:t>If there is small variation in key values then it will cause large variation in indexes so that they are distributed evenly.</a:t>
            </a:r>
          </a:p>
          <a:p>
            <a:r>
              <a:rPr lang="en-US" dirty="0"/>
              <a:t>The hash function should minimize the collisions.</a:t>
            </a:r>
          </a:p>
          <a:p>
            <a:endParaRPr lang="en-IN" dirty="0"/>
          </a:p>
        </p:txBody>
      </p:sp>
      <p:sp>
        <p:nvSpPr>
          <p:cNvPr id="4" name="Slide Number Placeholder 3">
            <a:extLst>
              <a:ext uri="{FF2B5EF4-FFF2-40B4-BE49-F238E27FC236}">
                <a16:creationId xmlns:a16="http://schemas.microsoft.com/office/drawing/2014/main" xmlns="" id="{A86091D0-FF1A-46B6-B394-0AE484C38171}"/>
              </a:ext>
            </a:extLst>
          </p:cNvPr>
          <p:cNvSpPr>
            <a:spLocks noGrp="1"/>
          </p:cNvSpPr>
          <p:nvPr>
            <p:ph type="sldNum" sz="quarter" idx="12"/>
          </p:nvPr>
        </p:nvSpPr>
        <p:spPr/>
        <p:txBody>
          <a:bodyPr/>
          <a:lstStyle/>
          <a:p>
            <a:fld id="{BBD0BF76-E763-4964-B6E3-972F78D927E1}" type="slidenum">
              <a:rPr lang="en-IN" smtClean="0"/>
              <a:pPr/>
              <a:t>12</a:t>
            </a:fld>
            <a:endParaRPr lang="en-IN"/>
          </a:p>
        </p:txBody>
      </p:sp>
    </p:spTree>
    <p:extLst>
      <p:ext uri="{BB962C8B-B14F-4D97-AF65-F5344CB8AC3E}">
        <p14:creationId xmlns:p14="http://schemas.microsoft.com/office/powerpoint/2010/main" xmlns="" val="104220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184D2-3A1F-48B5-8F79-E6C284234095}"/>
              </a:ext>
            </a:extLst>
          </p:cNvPr>
          <p:cNvSpPr>
            <a:spLocks noGrp="1"/>
          </p:cNvSpPr>
          <p:nvPr>
            <p:ph type="title"/>
          </p:nvPr>
        </p:nvSpPr>
        <p:spPr/>
        <p:txBody>
          <a:bodyPr/>
          <a:lstStyle/>
          <a:p>
            <a:r>
              <a:rPr lang="en-US" dirty="0"/>
              <a:t>Some Hash Function Methods</a:t>
            </a:r>
            <a:endParaRPr lang="en-IN" dirty="0"/>
          </a:p>
        </p:txBody>
      </p:sp>
      <p:sp>
        <p:nvSpPr>
          <p:cNvPr id="3" name="Content Placeholder 2">
            <a:extLst>
              <a:ext uri="{FF2B5EF4-FFF2-40B4-BE49-F238E27FC236}">
                <a16:creationId xmlns:a16="http://schemas.microsoft.com/office/drawing/2014/main" xmlns="" id="{5034D0DC-0225-4040-BDA0-C9648DF0AEA6}"/>
              </a:ext>
            </a:extLst>
          </p:cNvPr>
          <p:cNvSpPr>
            <a:spLocks noGrp="1"/>
          </p:cNvSpPr>
          <p:nvPr>
            <p:ph idx="1"/>
          </p:nvPr>
        </p:nvSpPr>
        <p:spPr>
          <a:xfrm>
            <a:off x="1130270" y="1704622"/>
            <a:ext cx="9603275" cy="3761723"/>
          </a:xfrm>
        </p:spPr>
        <p:txBody>
          <a:bodyPr/>
          <a:lstStyle/>
          <a:p>
            <a:pPr marL="0" indent="0">
              <a:buNone/>
            </a:pPr>
            <a:r>
              <a:rPr lang="en-US" dirty="0"/>
              <a:t>There are many methods to implement hash functions:</a:t>
            </a:r>
          </a:p>
          <a:p>
            <a:r>
              <a:rPr lang="en-US" b="1" dirty="0"/>
              <a:t>Division Method</a:t>
            </a:r>
          </a:p>
          <a:p>
            <a:pPr marL="0" indent="0">
              <a:buNone/>
            </a:pPr>
            <a:r>
              <a:rPr lang="en-US" b="1" dirty="0"/>
              <a:t>	</a:t>
            </a:r>
            <a:r>
              <a:rPr lang="en-US" dirty="0"/>
              <a:t>Hash Function: Hash(Key)= Key % M</a:t>
            </a:r>
          </a:p>
          <a:p>
            <a:pPr marL="0" indent="0">
              <a:buNone/>
            </a:pPr>
            <a:r>
              <a:rPr lang="en-US" dirty="0"/>
              <a:t>	where M is hash table size</a:t>
            </a:r>
          </a:p>
          <a:p>
            <a:pPr marL="0" indent="0">
              <a:buNone/>
            </a:pPr>
            <a:r>
              <a:rPr lang="en-US" dirty="0"/>
              <a:t>   Key is divided by M, and the remainder is used as the hash address.</a:t>
            </a:r>
          </a:p>
          <a:p>
            <a:pPr marL="0" indent="0">
              <a:buNone/>
            </a:pPr>
            <a:r>
              <a:rPr lang="en-US" dirty="0"/>
              <a:t>  The most appropriate hash table size is prime numbers.</a:t>
            </a:r>
          </a:p>
          <a:p>
            <a:pPr marL="0" indent="0">
              <a:buNone/>
            </a:pPr>
            <a:endParaRPr lang="en-US" dirty="0"/>
          </a:p>
          <a:p>
            <a:pPr marL="0" indent="0">
              <a:buNone/>
            </a:pPr>
            <a:endParaRPr lang="en-US" dirty="0"/>
          </a:p>
          <a:p>
            <a:pPr marL="0" indent="0">
              <a:buNone/>
            </a:pPr>
            <a:endParaRPr lang="en-US" dirty="0"/>
          </a:p>
          <a:p>
            <a:endParaRPr lang="en-US" b="1" dirty="0"/>
          </a:p>
          <a:p>
            <a:pPr marL="457200" lvl="1" indent="0">
              <a:buNone/>
            </a:pPr>
            <a:endParaRPr lang="en-US" dirty="0"/>
          </a:p>
          <a:p>
            <a:endParaRPr lang="en-IN" dirty="0"/>
          </a:p>
        </p:txBody>
      </p:sp>
      <p:sp>
        <p:nvSpPr>
          <p:cNvPr id="4" name="Slide Number Placeholder 3">
            <a:extLst>
              <a:ext uri="{FF2B5EF4-FFF2-40B4-BE49-F238E27FC236}">
                <a16:creationId xmlns:a16="http://schemas.microsoft.com/office/drawing/2014/main" xmlns="" id="{EF16369A-D4EC-4A91-ABAF-4EE9A61ADC36}"/>
              </a:ext>
            </a:extLst>
          </p:cNvPr>
          <p:cNvSpPr>
            <a:spLocks noGrp="1"/>
          </p:cNvSpPr>
          <p:nvPr>
            <p:ph type="sldNum" sz="quarter" idx="12"/>
          </p:nvPr>
        </p:nvSpPr>
        <p:spPr/>
        <p:txBody>
          <a:bodyPr/>
          <a:lstStyle/>
          <a:p>
            <a:fld id="{BBD0BF76-E763-4964-B6E3-972F78D927E1}" type="slidenum">
              <a:rPr lang="en-IN" smtClean="0"/>
              <a:pPr/>
              <a:t>13</a:t>
            </a:fld>
            <a:endParaRPr lang="en-IN"/>
          </a:p>
        </p:txBody>
      </p:sp>
    </p:spTree>
    <p:extLst>
      <p:ext uri="{BB962C8B-B14F-4D97-AF65-F5344CB8AC3E}">
        <p14:creationId xmlns:p14="http://schemas.microsoft.com/office/powerpoint/2010/main" xmlns="" val="113245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A9E4D-CFF8-420D-ABD3-BF5EDDE9EC14}"/>
              </a:ext>
            </a:extLst>
          </p:cNvPr>
          <p:cNvSpPr>
            <a:spLocks noGrp="1"/>
          </p:cNvSpPr>
          <p:nvPr>
            <p:ph type="title"/>
          </p:nvPr>
        </p:nvSpPr>
        <p:spPr/>
        <p:txBody>
          <a:bodyPr/>
          <a:lstStyle/>
          <a:p>
            <a:r>
              <a:rPr lang="en-US" dirty="0"/>
              <a:t>Example</a:t>
            </a:r>
            <a:endParaRPr lang="en-IN" dirty="0"/>
          </a:p>
        </p:txBody>
      </p:sp>
      <p:pic>
        <p:nvPicPr>
          <p:cNvPr id="1026" name="Picture 2">
            <a:extLst>
              <a:ext uri="{FF2B5EF4-FFF2-40B4-BE49-F238E27FC236}">
                <a16:creationId xmlns:a16="http://schemas.microsoft.com/office/drawing/2014/main" xmlns="" id="{BDAF8074-54C2-4329-BC9C-BDFB21E87555}"/>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88977" y="1477941"/>
            <a:ext cx="4418133" cy="419073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AC00BA39-BE22-432B-B626-C8259E32B751}"/>
              </a:ext>
            </a:extLst>
          </p:cNvPr>
          <p:cNvSpPr txBox="1"/>
          <p:nvPr/>
        </p:nvSpPr>
        <p:spPr>
          <a:xfrm>
            <a:off x="1130270" y="5916289"/>
            <a:ext cx="9684486" cy="276999"/>
          </a:xfrm>
          <a:prstGeom prst="rect">
            <a:avLst/>
          </a:prstGeom>
          <a:noFill/>
        </p:spPr>
        <p:txBody>
          <a:bodyPr wrap="square" rtlCol="0">
            <a:spAutoFit/>
          </a:bodyPr>
          <a:lstStyle/>
          <a:p>
            <a:r>
              <a:rPr lang="en-IN" sz="1200" dirty="0"/>
              <a:t>Source: http://faculty.cs.niu.edu/~freedman/340/340notes/340hash.htm</a:t>
            </a:r>
          </a:p>
        </p:txBody>
      </p:sp>
      <p:sp>
        <p:nvSpPr>
          <p:cNvPr id="3" name="Slide Number Placeholder 2">
            <a:extLst>
              <a:ext uri="{FF2B5EF4-FFF2-40B4-BE49-F238E27FC236}">
                <a16:creationId xmlns:a16="http://schemas.microsoft.com/office/drawing/2014/main" xmlns="" id="{37AF52D1-06DD-44C3-A8DA-8E3A5BDC3760}"/>
              </a:ext>
            </a:extLst>
          </p:cNvPr>
          <p:cNvSpPr>
            <a:spLocks noGrp="1"/>
          </p:cNvSpPr>
          <p:nvPr>
            <p:ph type="sldNum" sz="quarter" idx="12"/>
          </p:nvPr>
        </p:nvSpPr>
        <p:spPr/>
        <p:txBody>
          <a:bodyPr/>
          <a:lstStyle/>
          <a:p>
            <a:fld id="{BBD0BF76-E763-4964-B6E3-972F78D927E1}" type="slidenum">
              <a:rPr lang="en-IN" smtClean="0"/>
              <a:pPr/>
              <a:t>14</a:t>
            </a:fld>
            <a:endParaRPr lang="en-IN"/>
          </a:p>
        </p:txBody>
      </p:sp>
    </p:spTree>
    <p:extLst>
      <p:ext uri="{BB962C8B-B14F-4D97-AF65-F5344CB8AC3E}">
        <p14:creationId xmlns:p14="http://schemas.microsoft.com/office/powerpoint/2010/main" xmlns="" val="417101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8EF80-8F06-4902-BEA3-43320A371DC6}"/>
              </a:ext>
            </a:extLst>
          </p:cNvPr>
          <p:cNvSpPr>
            <a:spLocks noGrp="1"/>
          </p:cNvSpPr>
          <p:nvPr>
            <p:ph type="title"/>
          </p:nvPr>
        </p:nvSpPr>
        <p:spPr/>
        <p:txBody>
          <a:bodyPr/>
          <a:lstStyle/>
          <a:p>
            <a:r>
              <a:rPr lang="en-US" dirty="0"/>
              <a:t>Some Hash Function Methods</a:t>
            </a:r>
            <a:endParaRPr lang="en-IN" dirty="0"/>
          </a:p>
        </p:txBody>
      </p:sp>
      <p:sp>
        <p:nvSpPr>
          <p:cNvPr id="3" name="Content Placeholder 2">
            <a:extLst>
              <a:ext uri="{FF2B5EF4-FFF2-40B4-BE49-F238E27FC236}">
                <a16:creationId xmlns:a16="http://schemas.microsoft.com/office/drawing/2014/main" xmlns="" id="{D51F8ED4-EC26-4725-B083-37A0F72446BE}"/>
              </a:ext>
            </a:extLst>
          </p:cNvPr>
          <p:cNvSpPr>
            <a:spLocks noGrp="1"/>
          </p:cNvSpPr>
          <p:nvPr>
            <p:ph idx="1"/>
          </p:nvPr>
        </p:nvSpPr>
        <p:spPr>
          <a:xfrm>
            <a:off x="1130270" y="1840089"/>
            <a:ext cx="9603275" cy="3626256"/>
          </a:xfrm>
        </p:spPr>
        <p:txBody>
          <a:bodyPr/>
          <a:lstStyle/>
          <a:p>
            <a:r>
              <a:rPr lang="en-US" b="1" dirty="0"/>
              <a:t>Mid-square Hashing</a:t>
            </a:r>
          </a:p>
          <a:p>
            <a:pPr marL="0" indent="0">
              <a:buNone/>
            </a:pPr>
            <a:r>
              <a:rPr lang="en-IN" dirty="0"/>
              <a:t>Take the square of key and take middle digits of squared key as address.</a:t>
            </a:r>
          </a:p>
          <a:p>
            <a:pPr marL="0" indent="0">
              <a:buNone/>
            </a:pPr>
            <a:r>
              <a:rPr lang="en-IN" dirty="0"/>
              <a:t>     </a:t>
            </a:r>
            <a:r>
              <a:rPr lang="en-IN" dirty="0" err="1"/>
              <a:t>Eg.</a:t>
            </a:r>
            <a:r>
              <a:rPr lang="en-IN" dirty="0"/>
              <a:t> Key= 2341    Square= 5480281   Hashed Address= 802</a:t>
            </a:r>
          </a:p>
          <a:p>
            <a:pPr marL="0" indent="0">
              <a:buNone/>
            </a:pPr>
            <a:r>
              <a:rPr lang="en-IN" dirty="0"/>
              <a:t>The problem is when key is large. It will be difficult to store the squared    value. </a:t>
            </a:r>
          </a:p>
          <a:p>
            <a:pPr marL="0" indent="0">
              <a:buNone/>
            </a:pPr>
            <a:r>
              <a:rPr lang="en-IN" dirty="0"/>
              <a:t>So, this method is used when key size is &lt;= 4 digits.</a:t>
            </a:r>
          </a:p>
        </p:txBody>
      </p:sp>
      <p:sp>
        <p:nvSpPr>
          <p:cNvPr id="4" name="Slide Number Placeholder 3">
            <a:extLst>
              <a:ext uri="{FF2B5EF4-FFF2-40B4-BE49-F238E27FC236}">
                <a16:creationId xmlns:a16="http://schemas.microsoft.com/office/drawing/2014/main" xmlns="" id="{87211EA5-AD3A-48DE-97E2-4583677671CC}"/>
              </a:ext>
            </a:extLst>
          </p:cNvPr>
          <p:cNvSpPr>
            <a:spLocks noGrp="1"/>
          </p:cNvSpPr>
          <p:nvPr>
            <p:ph type="sldNum" sz="quarter" idx="12"/>
          </p:nvPr>
        </p:nvSpPr>
        <p:spPr/>
        <p:txBody>
          <a:bodyPr/>
          <a:lstStyle/>
          <a:p>
            <a:fld id="{BBD0BF76-E763-4964-B6E3-972F78D927E1}" type="slidenum">
              <a:rPr lang="en-IN" smtClean="0"/>
              <a:pPr/>
              <a:t>15</a:t>
            </a:fld>
            <a:endParaRPr lang="en-IN"/>
          </a:p>
        </p:txBody>
      </p:sp>
    </p:spTree>
    <p:extLst>
      <p:ext uri="{BB962C8B-B14F-4D97-AF65-F5344CB8AC3E}">
        <p14:creationId xmlns:p14="http://schemas.microsoft.com/office/powerpoint/2010/main" xmlns="" val="285566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8EF80-8F06-4902-BEA3-43320A371DC6}"/>
              </a:ext>
            </a:extLst>
          </p:cNvPr>
          <p:cNvSpPr>
            <a:spLocks noGrp="1"/>
          </p:cNvSpPr>
          <p:nvPr>
            <p:ph type="title"/>
          </p:nvPr>
        </p:nvSpPr>
        <p:spPr/>
        <p:txBody>
          <a:bodyPr/>
          <a:lstStyle/>
          <a:p>
            <a:r>
              <a:rPr lang="en-US" dirty="0"/>
              <a:t>Some Hash Function Methods</a:t>
            </a:r>
            <a:endParaRPr lang="en-IN" dirty="0"/>
          </a:p>
        </p:txBody>
      </p:sp>
      <p:sp>
        <p:nvSpPr>
          <p:cNvPr id="3" name="Content Placeholder 2">
            <a:extLst>
              <a:ext uri="{FF2B5EF4-FFF2-40B4-BE49-F238E27FC236}">
                <a16:creationId xmlns:a16="http://schemas.microsoft.com/office/drawing/2014/main" xmlns="" id="{D51F8ED4-EC26-4725-B083-37A0F72446BE}"/>
              </a:ext>
            </a:extLst>
          </p:cNvPr>
          <p:cNvSpPr>
            <a:spLocks noGrp="1"/>
          </p:cNvSpPr>
          <p:nvPr>
            <p:ph idx="1"/>
          </p:nvPr>
        </p:nvSpPr>
        <p:spPr>
          <a:xfrm>
            <a:off x="949647" y="1591733"/>
            <a:ext cx="10644041" cy="4560711"/>
          </a:xfrm>
        </p:spPr>
        <p:txBody>
          <a:bodyPr>
            <a:normAutofit fontScale="85000" lnSpcReduction="10000"/>
          </a:bodyPr>
          <a:lstStyle/>
          <a:p>
            <a:r>
              <a:rPr lang="en-US" b="1" dirty="0"/>
              <a:t>Folding Method</a:t>
            </a:r>
          </a:p>
          <a:p>
            <a:pPr marL="0" indent="0">
              <a:buNone/>
            </a:pPr>
            <a:r>
              <a:rPr lang="en-US" dirty="0"/>
              <a:t>In this method, key is divided into subparts of equal length (besides the last part) which are combined or folded to form a new address.</a:t>
            </a:r>
          </a:p>
          <a:p>
            <a:pPr marL="0" indent="0">
              <a:buNone/>
            </a:pPr>
            <a:r>
              <a:rPr lang="en-US" dirty="0"/>
              <a:t>Fold Shift:  Key value is divided into various parts of the size of address. Then add those parts.</a:t>
            </a:r>
          </a:p>
          <a:p>
            <a:pPr marL="0" indent="0">
              <a:buNone/>
            </a:pPr>
            <a:r>
              <a:rPr lang="en-US" dirty="0"/>
              <a:t>Fold Boundary: Key value is divided into various parts of the size of address. Then parts are added on fixed boundary.</a:t>
            </a:r>
          </a:p>
          <a:p>
            <a:pPr marL="0" indent="0">
              <a:buNone/>
            </a:pPr>
            <a:r>
              <a:rPr lang="en-US" dirty="0" err="1"/>
              <a:t>Eg</a:t>
            </a:r>
            <a:r>
              <a:rPr lang="en-US" dirty="0"/>
              <a:t>: Key is 876743</a:t>
            </a:r>
          </a:p>
          <a:p>
            <a:pPr marL="0" indent="0">
              <a:buNone/>
            </a:pPr>
            <a:r>
              <a:rPr lang="en-US" dirty="0"/>
              <a:t>For fold shift, the sum is 87+67+43= 197</a:t>
            </a:r>
          </a:p>
          <a:p>
            <a:pPr marL="0" indent="0">
              <a:buNone/>
            </a:pPr>
            <a:r>
              <a:rPr lang="en-US" dirty="0"/>
              <a:t>Discard 1 , address is 97</a:t>
            </a:r>
          </a:p>
          <a:p>
            <a:pPr marL="0" indent="0">
              <a:buNone/>
            </a:pPr>
            <a:r>
              <a:rPr lang="en-US" dirty="0"/>
              <a:t>For fold boundary, the sum is 78+76+34= 188</a:t>
            </a:r>
          </a:p>
          <a:p>
            <a:pPr marL="0" indent="0">
              <a:buNone/>
            </a:pPr>
            <a:r>
              <a:rPr lang="en-US" dirty="0"/>
              <a:t>Discard 1 , address is 88</a:t>
            </a:r>
          </a:p>
        </p:txBody>
      </p:sp>
      <p:sp>
        <p:nvSpPr>
          <p:cNvPr id="4" name="Slide Number Placeholder 3">
            <a:extLst>
              <a:ext uri="{FF2B5EF4-FFF2-40B4-BE49-F238E27FC236}">
                <a16:creationId xmlns:a16="http://schemas.microsoft.com/office/drawing/2014/main" xmlns="" id="{09E8DEDC-E5CE-4898-8231-9BB6344D92C9}"/>
              </a:ext>
            </a:extLst>
          </p:cNvPr>
          <p:cNvSpPr>
            <a:spLocks noGrp="1"/>
          </p:cNvSpPr>
          <p:nvPr>
            <p:ph type="sldNum" sz="quarter" idx="12"/>
          </p:nvPr>
        </p:nvSpPr>
        <p:spPr/>
        <p:txBody>
          <a:bodyPr/>
          <a:lstStyle/>
          <a:p>
            <a:fld id="{BBD0BF76-E763-4964-B6E3-972F78D927E1}" type="slidenum">
              <a:rPr lang="en-IN" smtClean="0"/>
              <a:pPr/>
              <a:t>16</a:t>
            </a:fld>
            <a:endParaRPr lang="en-IN"/>
          </a:p>
        </p:txBody>
      </p:sp>
    </p:spTree>
    <p:extLst>
      <p:ext uri="{BB962C8B-B14F-4D97-AF65-F5344CB8AC3E}">
        <p14:creationId xmlns:p14="http://schemas.microsoft.com/office/powerpoint/2010/main" xmlns="" val="48229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B961D-8328-4089-94CF-422ECA35D047}"/>
              </a:ext>
            </a:extLst>
          </p:cNvPr>
          <p:cNvSpPr>
            <a:spLocks noGrp="1"/>
          </p:cNvSpPr>
          <p:nvPr>
            <p:ph type="title"/>
          </p:nvPr>
        </p:nvSpPr>
        <p:spPr/>
        <p:txBody>
          <a:bodyPr/>
          <a:lstStyle/>
          <a:p>
            <a:r>
              <a:rPr lang="en-US" dirty="0"/>
              <a:t>Some Terms</a:t>
            </a:r>
            <a:endParaRPr lang="en-IN" dirty="0"/>
          </a:p>
        </p:txBody>
      </p:sp>
      <p:sp>
        <p:nvSpPr>
          <p:cNvPr id="3" name="Content Placeholder 2">
            <a:extLst>
              <a:ext uri="{FF2B5EF4-FFF2-40B4-BE49-F238E27FC236}">
                <a16:creationId xmlns:a16="http://schemas.microsoft.com/office/drawing/2014/main" xmlns="" id="{FC9253FB-6C46-412E-A193-253FFADEE46B}"/>
              </a:ext>
            </a:extLst>
          </p:cNvPr>
          <p:cNvSpPr>
            <a:spLocks noGrp="1"/>
          </p:cNvSpPr>
          <p:nvPr>
            <p:ph idx="1"/>
          </p:nvPr>
        </p:nvSpPr>
        <p:spPr>
          <a:xfrm>
            <a:off x="1130270" y="1885244"/>
            <a:ext cx="9603275" cy="3581101"/>
          </a:xfrm>
        </p:spPr>
        <p:txBody>
          <a:bodyPr/>
          <a:lstStyle/>
          <a:p>
            <a:r>
              <a:rPr lang="en-US" b="1" dirty="0"/>
              <a:t>Load Factor:  </a:t>
            </a:r>
            <a:r>
              <a:rPr lang="en-US" dirty="0"/>
              <a:t> It is the no. of elements in hash table divided by size of the table. </a:t>
            </a:r>
          </a:p>
          <a:p>
            <a:r>
              <a:rPr lang="en-US" b="1" dirty="0"/>
              <a:t>Probe: </a:t>
            </a:r>
            <a:r>
              <a:rPr lang="en-US" dirty="0"/>
              <a:t>Each action of address calculation and checking for success.</a:t>
            </a:r>
          </a:p>
          <a:p>
            <a:r>
              <a:rPr lang="en-US" b="1" dirty="0"/>
              <a:t>Collision: </a:t>
            </a:r>
            <a:r>
              <a:rPr lang="en-US" dirty="0"/>
              <a:t>The two or more keys hashing to the same address is known as collisions. </a:t>
            </a:r>
            <a:endParaRPr lang="en-IN" b="1" dirty="0"/>
          </a:p>
        </p:txBody>
      </p:sp>
      <p:sp>
        <p:nvSpPr>
          <p:cNvPr id="4" name="Slide Number Placeholder 3">
            <a:extLst>
              <a:ext uri="{FF2B5EF4-FFF2-40B4-BE49-F238E27FC236}">
                <a16:creationId xmlns:a16="http://schemas.microsoft.com/office/drawing/2014/main" xmlns="" id="{FB7975BF-934D-4E26-A943-A67FDD49EBAF}"/>
              </a:ext>
            </a:extLst>
          </p:cNvPr>
          <p:cNvSpPr>
            <a:spLocks noGrp="1"/>
          </p:cNvSpPr>
          <p:nvPr>
            <p:ph type="sldNum" sz="quarter" idx="12"/>
          </p:nvPr>
        </p:nvSpPr>
        <p:spPr/>
        <p:txBody>
          <a:bodyPr/>
          <a:lstStyle/>
          <a:p>
            <a:fld id="{BBD0BF76-E763-4964-B6E3-972F78D927E1}" type="slidenum">
              <a:rPr lang="en-IN" smtClean="0"/>
              <a:pPr/>
              <a:t>17</a:t>
            </a:fld>
            <a:endParaRPr lang="en-IN"/>
          </a:p>
        </p:txBody>
      </p:sp>
    </p:spTree>
    <p:extLst>
      <p:ext uri="{BB962C8B-B14F-4D97-AF65-F5344CB8AC3E}">
        <p14:creationId xmlns:p14="http://schemas.microsoft.com/office/powerpoint/2010/main" xmlns="" val="73926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F5B4B-FB57-4514-AAE3-E9CB66AAC6BA}"/>
              </a:ext>
            </a:extLst>
          </p:cNvPr>
          <p:cNvSpPr>
            <a:spLocks noGrp="1"/>
          </p:cNvSpPr>
          <p:nvPr>
            <p:ph type="title"/>
          </p:nvPr>
        </p:nvSpPr>
        <p:spPr/>
        <p:txBody>
          <a:bodyPr/>
          <a:lstStyle/>
          <a:p>
            <a:r>
              <a:rPr lang="en-US" dirty="0"/>
              <a:t>Collision Resolution Techniques</a:t>
            </a:r>
            <a:endParaRPr lang="en-IN" dirty="0"/>
          </a:p>
        </p:txBody>
      </p:sp>
      <p:sp>
        <p:nvSpPr>
          <p:cNvPr id="3" name="Content Placeholder 2">
            <a:extLst>
              <a:ext uri="{FF2B5EF4-FFF2-40B4-BE49-F238E27FC236}">
                <a16:creationId xmlns:a16="http://schemas.microsoft.com/office/drawing/2014/main" xmlns="" id="{E768A322-73ED-461A-97B1-945A23316BCC}"/>
              </a:ext>
            </a:extLst>
          </p:cNvPr>
          <p:cNvSpPr>
            <a:spLocks noGrp="1"/>
          </p:cNvSpPr>
          <p:nvPr>
            <p:ph idx="1"/>
          </p:nvPr>
        </p:nvSpPr>
        <p:spPr>
          <a:xfrm>
            <a:off x="1130270" y="1783644"/>
            <a:ext cx="9603275" cy="3682701"/>
          </a:xfrm>
        </p:spPr>
        <p:txBody>
          <a:bodyPr/>
          <a:lstStyle/>
          <a:p>
            <a:r>
              <a:rPr lang="en-US" dirty="0"/>
              <a:t>The process of finding the alternate location is known as collision resolution.</a:t>
            </a:r>
          </a:p>
          <a:p>
            <a:r>
              <a:rPr lang="en-US" dirty="0"/>
              <a:t>There are many collision resolution methods:</a:t>
            </a:r>
          </a:p>
          <a:p>
            <a:pPr lvl="1"/>
            <a:r>
              <a:rPr lang="en-US" b="1" dirty="0"/>
              <a:t>Direct Chaining: </a:t>
            </a:r>
            <a:r>
              <a:rPr lang="en-US" dirty="0"/>
              <a:t>Linked list implementation</a:t>
            </a:r>
          </a:p>
          <a:p>
            <a:pPr lvl="2"/>
            <a:r>
              <a:rPr lang="en-US" dirty="0"/>
              <a:t>Separate chaining  </a:t>
            </a:r>
          </a:p>
          <a:p>
            <a:pPr lvl="1"/>
            <a:r>
              <a:rPr lang="en-US" b="1" dirty="0"/>
              <a:t>Open Addressing:</a:t>
            </a:r>
            <a:r>
              <a:rPr lang="en-US" dirty="0"/>
              <a:t>	Array-based implementation </a:t>
            </a:r>
          </a:p>
          <a:p>
            <a:pPr lvl="2"/>
            <a:r>
              <a:rPr lang="en-US" dirty="0"/>
              <a:t>Linear probing (linear search) </a:t>
            </a:r>
          </a:p>
          <a:p>
            <a:pPr lvl="2"/>
            <a:r>
              <a:rPr lang="en-US" dirty="0"/>
              <a:t>Quadratic probing (nonlinear search) </a:t>
            </a:r>
          </a:p>
          <a:p>
            <a:pPr lvl="2"/>
            <a:r>
              <a:rPr lang="en-US" dirty="0"/>
              <a:t>Double hashing (use two hash functions)</a:t>
            </a:r>
          </a:p>
          <a:p>
            <a:endParaRPr lang="en-IN" dirty="0"/>
          </a:p>
        </p:txBody>
      </p:sp>
      <p:sp>
        <p:nvSpPr>
          <p:cNvPr id="4" name="Slide Number Placeholder 3">
            <a:extLst>
              <a:ext uri="{FF2B5EF4-FFF2-40B4-BE49-F238E27FC236}">
                <a16:creationId xmlns:a16="http://schemas.microsoft.com/office/drawing/2014/main" xmlns="" id="{CA43B0BE-9695-4055-8423-A50615E8E75A}"/>
              </a:ext>
            </a:extLst>
          </p:cNvPr>
          <p:cNvSpPr>
            <a:spLocks noGrp="1"/>
          </p:cNvSpPr>
          <p:nvPr>
            <p:ph type="sldNum" sz="quarter" idx="12"/>
          </p:nvPr>
        </p:nvSpPr>
        <p:spPr/>
        <p:txBody>
          <a:bodyPr/>
          <a:lstStyle/>
          <a:p>
            <a:fld id="{BBD0BF76-E763-4964-B6E3-972F78D927E1}" type="slidenum">
              <a:rPr lang="en-IN" smtClean="0"/>
              <a:pPr/>
              <a:t>18</a:t>
            </a:fld>
            <a:endParaRPr lang="en-IN"/>
          </a:p>
        </p:txBody>
      </p:sp>
    </p:spTree>
    <p:extLst>
      <p:ext uri="{BB962C8B-B14F-4D97-AF65-F5344CB8AC3E}">
        <p14:creationId xmlns:p14="http://schemas.microsoft.com/office/powerpoint/2010/main" xmlns="" val="205504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CECE6-B02D-4C77-9480-89BB22E23C7F}"/>
              </a:ext>
            </a:extLst>
          </p:cNvPr>
          <p:cNvSpPr>
            <a:spLocks noGrp="1"/>
          </p:cNvSpPr>
          <p:nvPr>
            <p:ph type="title"/>
          </p:nvPr>
        </p:nvSpPr>
        <p:spPr/>
        <p:txBody>
          <a:bodyPr/>
          <a:lstStyle/>
          <a:p>
            <a:r>
              <a:rPr lang="en-US" dirty="0"/>
              <a:t>Separate Chaining</a:t>
            </a:r>
            <a:endParaRPr lang="en-IN" dirty="0"/>
          </a:p>
        </p:txBody>
      </p:sp>
      <p:sp>
        <p:nvSpPr>
          <p:cNvPr id="3" name="Content Placeholder 2">
            <a:extLst>
              <a:ext uri="{FF2B5EF4-FFF2-40B4-BE49-F238E27FC236}">
                <a16:creationId xmlns:a16="http://schemas.microsoft.com/office/drawing/2014/main" xmlns="" id="{667D41D9-D016-4733-ABAC-2C19BEFCFBBB}"/>
              </a:ext>
            </a:extLst>
          </p:cNvPr>
          <p:cNvSpPr>
            <a:spLocks noGrp="1"/>
          </p:cNvSpPr>
          <p:nvPr>
            <p:ph idx="1"/>
          </p:nvPr>
        </p:nvSpPr>
        <p:spPr>
          <a:xfrm>
            <a:off x="1130270" y="1648178"/>
            <a:ext cx="9603275" cy="3818167"/>
          </a:xfrm>
        </p:spPr>
        <p:txBody>
          <a:bodyPr>
            <a:normAutofit lnSpcReduction="10000"/>
          </a:bodyPr>
          <a:lstStyle/>
          <a:p>
            <a:r>
              <a:rPr lang="en-US" dirty="0"/>
              <a:t>Collision resolution by separate chaining combines linked representation with hash table. </a:t>
            </a:r>
          </a:p>
          <a:p>
            <a:r>
              <a:rPr lang="en-US" dirty="0"/>
              <a:t>When two or more records are hashed to the same location, these records are inserted into a singly-linked list called a chain.</a:t>
            </a:r>
          </a:p>
          <a:p>
            <a:r>
              <a:rPr lang="en-IN" dirty="0"/>
              <a:t>However, pointers are needed to handle to form a chain. The extra memory is required to store pointers.</a:t>
            </a:r>
          </a:p>
          <a:p>
            <a:r>
              <a:rPr lang="en-US" dirty="0"/>
              <a:t>M</a:t>
            </a:r>
            <a:r>
              <a:rPr lang="en-US" sz="2000" dirty="0"/>
              <a:t>ore items can be stored than the siz</a:t>
            </a:r>
            <a:r>
              <a:rPr lang="en-US" dirty="0"/>
              <a:t>e of </a:t>
            </a:r>
            <a:r>
              <a:rPr lang="en-US" sz="2000" dirty="0"/>
              <a:t>hash table.</a:t>
            </a:r>
          </a:p>
          <a:p>
            <a:r>
              <a:rPr lang="en-US" sz="2000" dirty="0"/>
              <a:t>The hash table slot will not hold </a:t>
            </a:r>
            <a:r>
              <a:rPr lang="en-US" dirty="0"/>
              <a:t>the key </a:t>
            </a:r>
            <a:r>
              <a:rPr lang="en-US" sz="2000" dirty="0"/>
              <a:t>element. They will now store the address of a </a:t>
            </a:r>
            <a:r>
              <a:rPr lang="en-US" dirty="0"/>
              <a:t>key </a:t>
            </a:r>
            <a:r>
              <a:rPr lang="en-US" sz="2000" dirty="0"/>
              <a:t>element.</a:t>
            </a:r>
          </a:p>
          <a:p>
            <a:endParaRPr lang="en-US" sz="2000" dirty="0"/>
          </a:p>
          <a:p>
            <a:endParaRPr lang="en-US" sz="2000" dirty="0"/>
          </a:p>
          <a:p>
            <a:endParaRPr lang="en-IN" dirty="0"/>
          </a:p>
        </p:txBody>
      </p:sp>
      <p:sp>
        <p:nvSpPr>
          <p:cNvPr id="4" name="Slide Number Placeholder 3">
            <a:extLst>
              <a:ext uri="{FF2B5EF4-FFF2-40B4-BE49-F238E27FC236}">
                <a16:creationId xmlns:a16="http://schemas.microsoft.com/office/drawing/2014/main" xmlns="" id="{F2C5FC03-29CD-4465-B217-D54158F99D91}"/>
              </a:ext>
            </a:extLst>
          </p:cNvPr>
          <p:cNvSpPr>
            <a:spLocks noGrp="1"/>
          </p:cNvSpPr>
          <p:nvPr>
            <p:ph type="sldNum" sz="quarter" idx="12"/>
          </p:nvPr>
        </p:nvSpPr>
        <p:spPr/>
        <p:txBody>
          <a:bodyPr/>
          <a:lstStyle/>
          <a:p>
            <a:fld id="{BBD0BF76-E763-4964-B6E3-972F78D927E1}" type="slidenum">
              <a:rPr lang="en-IN" smtClean="0"/>
              <a:pPr/>
              <a:t>19</a:t>
            </a:fld>
            <a:endParaRPr lang="en-IN"/>
          </a:p>
        </p:txBody>
      </p:sp>
    </p:spTree>
    <p:extLst>
      <p:ext uri="{BB962C8B-B14F-4D97-AF65-F5344CB8AC3E}">
        <p14:creationId xmlns:p14="http://schemas.microsoft.com/office/powerpoint/2010/main" xmlns="" val="74254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FDDBE-AFDC-4F3D-9D4A-24515A4677AC}"/>
              </a:ext>
            </a:extLst>
          </p:cNvPr>
          <p:cNvSpPr>
            <a:spLocks noGrp="1"/>
          </p:cNvSpPr>
          <p:nvPr>
            <p:ph type="title"/>
          </p:nvPr>
        </p:nvSpPr>
        <p:spPr/>
        <p:txBody>
          <a:bodyPr/>
          <a:lstStyle/>
          <a:p>
            <a:r>
              <a:rPr lang="en-US" dirty="0"/>
              <a:t>Lecture: </a:t>
            </a:r>
            <a:r>
              <a:rPr lang="en-US" dirty="0" smtClean="0"/>
              <a:t>13-15</a:t>
            </a:r>
            <a:endParaRPr lang="en-IN" dirty="0"/>
          </a:p>
        </p:txBody>
      </p:sp>
      <p:sp>
        <p:nvSpPr>
          <p:cNvPr id="3" name="Content Placeholder 2">
            <a:extLst>
              <a:ext uri="{FF2B5EF4-FFF2-40B4-BE49-F238E27FC236}">
                <a16:creationId xmlns:a16="http://schemas.microsoft.com/office/drawing/2014/main" xmlns="" id="{F565CBF5-F48B-4171-8308-1553BF0C39C0}"/>
              </a:ext>
            </a:extLst>
          </p:cNvPr>
          <p:cNvSpPr>
            <a:spLocks noGrp="1"/>
          </p:cNvSpPr>
          <p:nvPr>
            <p:ph idx="1"/>
          </p:nvPr>
        </p:nvSpPr>
        <p:spPr>
          <a:xfrm>
            <a:off x="1130270" y="1682044"/>
            <a:ext cx="9603275" cy="3784301"/>
          </a:xfrm>
        </p:spPr>
        <p:txBody>
          <a:bodyPr/>
          <a:lstStyle/>
          <a:p>
            <a:pPr marL="0" indent="0">
              <a:buNone/>
            </a:pPr>
            <a:r>
              <a:rPr lang="en-US" dirty="0"/>
              <a:t>Topics to be covered:</a:t>
            </a:r>
          </a:p>
          <a:p>
            <a:r>
              <a:rPr lang="en-US" dirty="0"/>
              <a:t>Hashing concept</a:t>
            </a:r>
          </a:p>
          <a:p>
            <a:r>
              <a:rPr lang="en-US" dirty="0"/>
              <a:t>Hash Table</a:t>
            </a:r>
          </a:p>
          <a:p>
            <a:r>
              <a:rPr lang="en-US" dirty="0"/>
              <a:t>Hash Function</a:t>
            </a:r>
          </a:p>
          <a:p>
            <a:r>
              <a:rPr lang="en-US" dirty="0"/>
              <a:t>Collision Resolution Techniques</a:t>
            </a:r>
          </a:p>
          <a:p>
            <a:r>
              <a:rPr lang="en-US" dirty="0"/>
              <a:t>Hashing Applications</a:t>
            </a:r>
          </a:p>
          <a:p>
            <a:endParaRPr lang="en-US" dirty="0"/>
          </a:p>
          <a:p>
            <a:endParaRPr lang="en-IN" dirty="0"/>
          </a:p>
        </p:txBody>
      </p:sp>
      <p:sp>
        <p:nvSpPr>
          <p:cNvPr id="4" name="Slide Number Placeholder 3">
            <a:extLst>
              <a:ext uri="{FF2B5EF4-FFF2-40B4-BE49-F238E27FC236}">
                <a16:creationId xmlns:a16="http://schemas.microsoft.com/office/drawing/2014/main" xmlns="" id="{AF3D2279-FC6A-4CF0-A091-C27659B1A71A}"/>
              </a:ext>
            </a:extLst>
          </p:cNvPr>
          <p:cNvSpPr>
            <a:spLocks noGrp="1"/>
          </p:cNvSpPr>
          <p:nvPr>
            <p:ph type="sldNum" sz="quarter" idx="12"/>
          </p:nvPr>
        </p:nvSpPr>
        <p:spPr/>
        <p:txBody>
          <a:bodyPr/>
          <a:lstStyle/>
          <a:p>
            <a:fld id="{BBD0BF76-E763-4964-B6E3-972F78D927E1}" type="slidenum">
              <a:rPr lang="en-IN" smtClean="0"/>
              <a:pPr/>
              <a:t>2</a:t>
            </a:fld>
            <a:endParaRPr lang="en-IN"/>
          </a:p>
        </p:txBody>
      </p:sp>
    </p:spTree>
    <p:extLst>
      <p:ext uri="{BB962C8B-B14F-4D97-AF65-F5344CB8AC3E}">
        <p14:creationId xmlns:p14="http://schemas.microsoft.com/office/powerpoint/2010/main" xmlns="" val="1442298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CECE6-B02D-4C77-9480-89BB22E23C7F}"/>
              </a:ext>
            </a:extLst>
          </p:cNvPr>
          <p:cNvSpPr>
            <a:spLocks noGrp="1"/>
          </p:cNvSpPr>
          <p:nvPr>
            <p:ph type="title"/>
          </p:nvPr>
        </p:nvSpPr>
        <p:spPr/>
        <p:txBody>
          <a:bodyPr/>
          <a:lstStyle/>
          <a:p>
            <a:r>
              <a:rPr lang="en-US" dirty="0"/>
              <a:t>Separate Chaining</a:t>
            </a:r>
            <a:endParaRPr lang="en-IN" dirty="0"/>
          </a:p>
        </p:txBody>
      </p:sp>
      <p:pic>
        <p:nvPicPr>
          <p:cNvPr id="2050" name="Picture 2">
            <a:extLst>
              <a:ext uri="{FF2B5EF4-FFF2-40B4-BE49-F238E27FC236}">
                <a16:creationId xmlns:a16="http://schemas.microsoft.com/office/drawing/2014/main" xmlns="" id="{754A59FA-3EF2-4701-83EA-CC5C11F79E6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616993" y="1614311"/>
            <a:ext cx="7744341" cy="430612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D15F7131-BB2B-4921-A555-4167B745561E}"/>
              </a:ext>
            </a:extLst>
          </p:cNvPr>
          <p:cNvSpPr txBox="1"/>
          <p:nvPr/>
        </p:nvSpPr>
        <p:spPr>
          <a:xfrm>
            <a:off x="1130270" y="6104256"/>
            <a:ext cx="9740930" cy="276999"/>
          </a:xfrm>
          <a:prstGeom prst="rect">
            <a:avLst/>
          </a:prstGeom>
          <a:noFill/>
        </p:spPr>
        <p:txBody>
          <a:bodyPr wrap="square" rtlCol="0">
            <a:spAutoFit/>
          </a:bodyPr>
          <a:lstStyle/>
          <a:p>
            <a:r>
              <a:rPr lang="en-IN" sz="1200" dirty="0"/>
              <a:t>Source: http://faculty.cs.niu.edu/~freedman/340/340notes/340hash.htm</a:t>
            </a:r>
          </a:p>
        </p:txBody>
      </p:sp>
      <p:sp>
        <p:nvSpPr>
          <p:cNvPr id="3" name="Slide Number Placeholder 2">
            <a:extLst>
              <a:ext uri="{FF2B5EF4-FFF2-40B4-BE49-F238E27FC236}">
                <a16:creationId xmlns:a16="http://schemas.microsoft.com/office/drawing/2014/main" xmlns="" id="{EC04517F-2588-44EF-BF7A-66B0A34696BB}"/>
              </a:ext>
            </a:extLst>
          </p:cNvPr>
          <p:cNvSpPr>
            <a:spLocks noGrp="1"/>
          </p:cNvSpPr>
          <p:nvPr>
            <p:ph type="sldNum" sz="quarter" idx="12"/>
          </p:nvPr>
        </p:nvSpPr>
        <p:spPr/>
        <p:txBody>
          <a:bodyPr/>
          <a:lstStyle/>
          <a:p>
            <a:fld id="{BBD0BF76-E763-4964-B6E3-972F78D927E1}" type="slidenum">
              <a:rPr lang="en-IN" smtClean="0"/>
              <a:pPr/>
              <a:t>20</a:t>
            </a:fld>
            <a:endParaRPr lang="en-IN"/>
          </a:p>
        </p:txBody>
      </p:sp>
    </p:spTree>
    <p:extLst>
      <p:ext uri="{BB962C8B-B14F-4D97-AF65-F5344CB8AC3E}">
        <p14:creationId xmlns:p14="http://schemas.microsoft.com/office/powerpoint/2010/main" xmlns="" val="286083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80473-FC1E-482A-8291-59C4DFEBBBA8}"/>
              </a:ext>
            </a:extLst>
          </p:cNvPr>
          <p:cNvSpPr>
            <a:spLocks noGrp="1"/>
          </p:cNvSpPr>
          <p:nvPr>
            <p:ph type="title"/>
          </p:nvPr>
        </p:nvSpPr>
        <p:spPr/>
        <p:txBody>
          <a:bodyPr/>
          <a:lstStyle/>
          <a:p>
            <a:r>
              <a:rPr lang="en-US" dirty="0"/>
              <a:t>Separate Chaining</a:t>
            </a:r>
            <a:endParaRPr lang="en-IN" dirty="0"/>
          </a:p>
        </p:txBody>
      </p:sp>
      <p:sp>
        <p:nvSpPr>
          <p:cNvPr id="3" name="Content Placeholder 2">
            <a:extLst>
              <a:ext uri="{FF2B5EF4-FFF2-40B4-BE49-F238E27FC236}">
                <a16:creationId xmlns:a16="http://schemas.microsoft.com/office/drawing/2014/main" xmlns="" id="{60D2744D-2C7D-4718-BDED-F4FCCF44F2BE}"/>
              </a:ext>
            </a:extLst>
          </p:cNvPr>
          <p:cNvSpPr>
            <a:spLocks noGrp="1"/>
          </p:cNvSpPr>
          <p:nvPr>
            <p:ph idx="1"/>
          </p:nvPr>
        </p:nvSpPr>
        <p:spPr>
          <a:xfrm>
            <a:off x="1130270" y="1580444"/>
            <a:ext cx="10384397" cy="4324232"/>
          </a:xfrm>
        </p:spPr>
        <p:txBody>
          <a:bodyPr/>
          <a:lstStyle/>
          <a:p>
            <a:r>
              <a:rPr lang="en-US" dirty="0"/>
              <a:t>When a new element is hashed to same address, it can be  inserted either at the front or at the end of the list. </a:t>
            </a:r>
          </a:p>
          <a:p>
            <a:r>
              <a:rPr lang="en-US" dirty="0"/>
              <a:t>New elements are sometimes inserted at the front of the list, since it may be convenient and it happens frequently that the recently inserted elements are more probably to be accessed in near future.  </a:t>
            </a:r>
          </a:p>
          <a:p>
            <a:r>
              <a:rPr lang="en-US" dirty="0"/>
              <a:t> Average length of linked list= X/Y, where X is size of array, Y is no. of linked list.</a:t>
            </a:r>
          </a:p>
          <a:p>
            <a:r>
              <a:rPr lang="en-US" dirty="0"/>
              <a:t>Analysis of Chaining:</a:t>
            </a:r>
          </a:p>
          <a:p>
            <a:pPr lvl="1"/>
            <a:r>
              <a:rPr lang="en-US" dirty="0"/>
              <a:t>If Y is too large, then there can be too many empty chains</a:t>
            </a:r>
          </a:p>
          <a:p>
            <a:pPr lvl="1"/>
            <a:r>
              <a:rPr lang="en-US" dirty="0"/>
              <a:t>If Y is too small, then chains can be too long.</a:t>
            </a:r>
          </a:p>
          <a:p>
            <a:endParaRPr lang="en-IN" dirty="0"/>
          </a:p>
        </p:txBody>
      </p:sp>
      <p:sp>
        <p:nvSpPr>
          <p:cNvPr id="4" name="Slide Number Placeholder 3">
            <a:extLst>
              <a:ext uri="{FF2B5EF4-FFF2-40B4-BE49-F238E27FC236}">
                <a16:creationId xmlns:a16="http://schemas.microsoft.com/office/drawing/2014/main" xmlns="" id="{8AA579E9-2DEE-44F5-9038-B22C7E8F5593}"/>
              </a:ext>
            </a:extLst>
          </p:cNvPr>
          <p:cNvSpPr>
            <a:spLocks noGrp="1"/>
          </p:cNvSpPr>
          <p:nvPr>
            <p:ph type="sldNum" sz="quarter" idx="12"/>
          </p:nvPr>
        </p:nvSpPr>
        <p:spPr/>
        <p:txBody>
          <a:bodyPr/>
          <a:lstStyle/>
          <a:p>
            <a:fld id="{BBD0BF76-E763-4964-B6E3-972F78D927E1}" type="slidenum">
              <a:rPr lang="en-IN" smtClean="0"/>
              <a:pPr/>
              <a:t>21</a:t>
            </a:fld>
            <a:endParaRPr lang="en-IN"/>
          </a:p>
        </p:txBody>
      </p:sp>
    </p:spTree>
    <p:extLst>
      <p:ext uri="{BB962C8B-B14F-4D97-AF65-F5344CB8AC3E}">
        <p14:creationId xmlns:p14="http://schemas.microsoft.com/office/powerpoint/2010/main" xmlns="" val="303840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7E27A0-A84B-41B6-9F00-2BF420509AB5}"/>
              </a:ext>
            </a:extLst>
          </p:cNvPr>
          <p:cNvSpPr>
            <a:spLocks noGrp="1"/>
          </p:cNvSpPr>
          <p:nvPr>
            <p:ph type="title"/>
          </p:nvPr>
        </p:nvSpPr>
        <p:spPr/>
        <p:txBody>
          <a:bodyPr/>
          <a:lstStyle/>
          <a:p>
            <a:r>
              <a:rPr lang="en-US" dirty="0"/>
              <a:t>Open addressing</a:t>
            </a:r>
            <a:endParaRPr lang="en-IN" dirty="0"/>
          </a:p>
        </p:txBody>
      </p:sp>
      <p:sp>
        <p:nvSpPr>
          <p:cNvPr id="3" name="Content Placeholder 2">
            <a:extLst>
              <a:ext uri="{FF2B5EF4-FFF2-40B4-BE49-F238E27FC236}">
                <a16:creationId xmlns:a16="http://schemas.microsoft.com/office/drawing/2014/main" xmlns="" id="{0B2B92D9-25C7-452E-8C98-3463BA9EF77F}"/>
              </a:ext>
            </a:extLst>
          </p:cNvPr>
          <p:cNvSpPr>
            <a:spLocks noGrp="1"/>
          </p:cNvSpPr>
          <p:nvPr>
            <p:ph idx="1"/>
          </p:nvPr>
        </p:nvSpPr>
        <p:spPr>
          <a:xfrm>
            <a:off x="1130270" y="1862667"/>
            <a:ext cx="10090886" cy="3603678"/>
          </a:xfrm>
        </p:spPr>
        <p:txBody>
          <a:bodyPr>
            <a:normAutofit/>
          </a:bodyPr>
          <a:lstStyle/>
          <a:p>
            <a:r>
              <a:rPr lang="en-US" dirty="0"/>
              <a:t>Separate chaining has the disadvantage of requiring pointers. This tends to slow down the algorithm a bit because time is required to allocate new cells, and also it requires the implementation of second data structure. </a:t>
            </a:r>
          </a:p>
          <a:p>
            <a:r>
              <a:rPr lang="en-US" dirty="0"/>
              <a:t>Open addressing is also known as closed hashing.</a:t>
            </a:r>
          </a:p>
          <a:p>
            <a:r>
              <a:rPr lang="en-US" dirty="0"/>
              <a:t>In open addressing method, all the keys are stored in the hash table itself.</a:t>
            </a:r>
          </a:p>
          <a:p>
            <a:r>
              <a:rPr lang="en-US" dirty="0"/>
              <a:t>A collision is resolved by probing.</a:t>
            </a:r>
          </a:p>
          <a:p>
            <a:r>
              <a:rPr lang="en-US" dirty="0"/>
              <a:t> If a collision occurs, then hash table is examined or probed until an available empty slot is found.</a:t>
            </a:r>
          </a:p>
          <a:p>
            <a:pPr marL="0" indent="0">
              <a:buNone/>
            </a:pPr>
            <a:endParaRPr lang="en-IN" dirty="0"/>
          </a:p>
        </p:txBody>
      </p:sp>
      <p:sp>
        <p:nvSpPr>
          <p:cNvPr id="4" name="Slide Number Placeholder 3">
            <a:extLst>
              <a:ext uri="{FF2B5EF4-FFF2-40B4-BE49-F238E27FC236}">
                <a16:creationId xmlns:a16="http://schemas.microsoft.com/office/drawing/2014/main" xmlns="" id="{7447FD89-1C17-4F1C-87C8-B0B1214C0F3C}"/>
              </a:ext>
            </a:extLst>
          </p:cNvPr>
          <p:cNvSpPr>
            <a:spLocks noGrp="1"/>
          </p:cNvSpPr>
          <p:nvPr>
            <p:ph type="sldNum" sz="quarter" idx="12"/>
          </p:nvPr>
        </p:nvSpPr>
        <p:spPr/>
        <p:txBody>
          <a:bodyPr/>
          <a:lstStyle/>
          <a:p>
            <a:fld id="{BBD0BF76-E763-4964-B6E3-972F78D927E1}" type="slidenum">
              <a:rPr lang="en-IN" smtClean="0"/>
              <a:pPr/>
              <a:t>22</a:t>
            </a:fld>
            <a:endParaRPr lang="en-IN"/>
          </a:p>
        </p:txBody>
      </p:sp>
    </p:spTree>
    <p:extLst>
      <p:ext uri="{BB962C8B-B14F-4D97-AF65-F5344CB8AC3E}">
        <p14:creationId xmlns:p14="http://schemas.microsoft.com/office/powerpoint/2010/main" xmlns="" val="157190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7E27A0-A84B-41B6-9F00-2BF420509AB5}"/>
              </a:ext>
            </a:extLst>
          </p:cNvPr>
          <p:cNvSpPr>
            <a:spLocks noGrp="1"/>
          </p:cNvSpPr>
          <p:nvPr>
            <p:ph type="title"/>
          </p:nvPr>
        </p:nvSpPr>
        <p:spPr/>
        <p:txBody>
          <a:bodyPr/>
          <a:lstStyle/>
          <a:p>
            <a:r>
              <a:rPr lang="en-US" dirty="0"/>
              <a:t>Open Addressing</a:t>
            </a:r>
            <a:endParaRPr lang="en-IN" dirty="0"/>
          </a:p>
        </p:txBody>
      </p:sp>
      <p:sp>
        <p:nvSpPr>
          <p:cNvPr id="3" name="Content Placeholder 2">
            <a:extLst>
              <a:ext uri="{FF2B5EF4-FFF2-40B4-BE49-F238E27FC236}">
                <a16:creationId xmlns:a16="http://schemas.microsoft.com/office/drawing/2014/main" xmlns="" id="{0B2B92D9-25C7-452E-8C98-3463BA9EF77F}"/>
              </a:ext>
            </a:extLst>
          </p:cNvPr>
          <p:cNvSpPr>
            <a:spLocks noGrp="1"/>
          </p:cNvSpPr>
          <p:nvPr>
            <p:ph idx="1"/>
          </p:nvPr>
        </p:nvSpPr>
        <p:spPr>
          <a:xfrm>
            <a:off x="1130270" y="1862666"/>
            <a:ext cx="10090886" cy="4042009"/>
          </a:xfrm>
        </p:spPr>
        <p:txBody>
          <a:bodyPr>
            <a:normAutofit/>
          </a:bodyPr>
          <a:lstStyle/>
          <a:p>
            <a:r>
              <a:rPr lang="en-US" dirty="0"/>
              <a:t>With open addressing, for every key k, the probe sequence is  	h(k)+C(0),h(k)+C(1),……..h(k)+C(</a:t>
            </a:r>
            <a:r>
              <a:rPr lang="en-US" dirty="0" err="1"/>
              <a:t>i</a:t>
            </a:r>
            <a:r>
              <a:rPr lang="en-US" dirty="0"/>
              <a:t>) </a:t>
            </a:r>
          </a:p>
          <a:p>
            <a:pPr marL="0" indent="0">
              <a:buNone/>
            </a:pPr>
            <a:r>
              <a:rPr lang="en-US" dirty="0"/>
              <a:t> where h(k) is the hashing function, C(</a:t>
            </a:r>
            <a:r>
              <a:rPr lang="en-US" dirty="0" err="1"/>
              <a:t>i</a:t>
            </a:r>
            <a:r>
              <a:rPr lang="en-US" dirty="0"/>
              <a:t>) is the probing function with </a:t>
            </a:r>
            <a:r>
              <a:rPr lang="en-US" dirty="0" err="1"/>
              <a:t>i</a:t>
            </a:r>
            <a:r>
              <a:rPr lang="en-US" baseline="30000" dirty="0" err="1"/>
              <a:t>th</a:t>
            </a:r>
            <a:r>
              <a:rPr lang="en-US" baseline="30000" dirty="0"/>
              <a:t> </a:t>
            </a:r>
            <a:r>
              <a:rPr lang="en-US" dirty="0"/>
              <a:t> probe. </a:t>
            </a:r>
            <a:endParaRPr lang="en-US" baseline="30000" dirty="0"/>
          </a:p>
          <a:p>
            <a:r>
              <a:rPr lang="en-US" dirty="0"/>
              <a:t>The probe sequence depend on the key to be inserted.</a:t>
            </a:r>
          </a:p>
          <a:p>
            <a:pPr eaLnBrk="1" hangingPunct="1"/>
            <a:r>
              <a:rPr lang="en-US" dirty="0"/>
              <a:t>The three common collision resolution techniques:</a:t>
            </a:r>
          </a:p>
          <a:p>
            <a:pPr lvl="1" eaLnBrk="1" hangingPunct="1"/>
            <a:r>
              <a:rPr lang="en-US" sz="2000" dirty="0"/>
              <a:t>Linear Probing</a:t>
            </a:r>
          </a:p>
          <a:p>
            <a:pPr lvl="1" eaLnBrk="1" hangingPunct="1"/>
            <a:r>
              <a:rPr lang="en-US" sz="2000" dirty="0"/>
              <a:t>Quadratic probing </a:t>
            </a:r>
          </a:p>
          <a:p>
            <a:pPr lvl="1" eaLnBrk="1" hangingPunct="1"/>
            <a:r>
              <a:rPr lang="en-US" sz="2000" dirty="0"/>
              <a:t>Double hashing</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xmlns="" id="{86B6B2A3-DC85-4F97-B9CF-CFFCE5A829FA}"/>
              </a:ext>
            </a:extLst>
          </p:cNvPr>
          <p:cNvSpPr>
            <a:spLocks noGrp="1"/>
          </p:cNvSpPr>
          <p:nvPr>
            <p:ph type="sldNum" sz="quarter" idx="12"/>
          </p:nvPr>
        </p:nvSpPr>
        <p:spPr/>
        <p:txBody>
          <a:bodyPr/>
          <a:lstStyle/>
          <a:p>
            <a:fld id="{BBD0BF76-E763-4964-B6E3-972F78D927E1}" type="slidenum">
              <a:rPr lang="en-IN" smtClean="0"/>
              <a:pPr/>
              <a:t>23</a:t>
            </a:fld>
            <a:endParaRPr lang="en-IN"/>
          </a:p>
        </p:txBody>
      </p:sp>
    </p:spTree>
    <p:extLst>
      <p:ext uri="{BB962C8B-B14F-4D97-AF65-F5344CB8AC3E}">
        <p14:creationId xmlns:p14="http://schemas.microsoft.com/office/powerpoint/2010/main" xmlns="" val="247835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6D790-00AC-4CC8-A1D8-1A97A04A8CAB}"/>
              </a:ext>
            </a:extLst>
          </p:cNvPr>
          <p:cNvSpPr>
            <a:spLocks noGrp="1"/>
          </p:cNvSpPr>
          <p:nvPr>
            <p:ph type="title"/>
          </p:nvPr>
        </p:nvSpPr>
        <p:spPr/>
        <p:txBody>
          <a:bodyPr/>
          <a:lstStyle/>
          <a:p>
            <a:r>
              <a:rPr lang="en-US" dirty="0"/>
              <a:t>Linear Probing</a:t>
            </a:r>
            <a:endParaRPr lang="en-IN" dirty="0"/>
          </a:p>
        </p:txBody>
      </p:sp>
      <p:sp>
        <p:nvSpPr>
          <p:cNvPr id="3" name="Content Placeholder 2">
            <a:extLst>
              <a:ext uri="{FF2B5EF4-FFF2-40B4-BE49-F238E27FC236}">
                <a16:creationId xmlns:a16="http://schemas.microsoft.com/office/drawing/2014/main" xmlns="" id="{91E988CE-5949-4F22-AE64-2F793F4592B5}"/>
              </a:ext>
            </a:extLst>
          </p:cNvPr>
          <p:cNvSpPr>
            <a:spLocks noGrp="1"/>
          </p:cNvSpPr>
          <p:nvPr>
            <p:ph idx="1"/>
          </p:nvPr>
        </p:nvSpPr>
        <p:spPr>
          <a:xfrm>
            <a:off x="1130270" y="1704622"/>
            <a:ext cx="9603275" cy="4200054"/>
          </a:xfrm>
        </p:spPr>
        <p:txBody>
          <a:bodyPr>
            <a:normAutofit/>
          </a:bodyPr>
          <a:lstStyle/>
          <a:p>
            <a:r>
              <a:rPr lang="en-US" dirty="0"/>
              <a:t>In linear probing, the collision is resolved by storing the element in the next empty slot. </a:t>
            </a:r>
          </a:p>
          <a:p>
            <a:r>
              <a:rPr lang="en-US" dirty="0"/>
              <a:t>It is implemented by using </a:t>
            </a:r>
            <a:r>
              <a:rPr lang="en-US" b="1" dirty="0"/>
              <a:t>linear search </a:t>
            </a:r>
            <a:r>
              <a:rPr lang="en-US" dirty="0"/>
              <a:t>for an empty slot. </a:t>
            </a:r>
          </a:p>
          <a:p>
            <a:r>
              <a:rPr lang="en-US" dirty="0"/>
              <a:t>When we reach the end of table, the search is wrapped around to start.</a:t>
            </a:r>
          </a:p>
          <a:p>
            <a:r>
              <a:rPr lang="en-US" dirty="0"/>
              <a:t>The function used for linear probing is as follows:</a:t>
            </a:r>
          </a:p>
          <a:p>
            <a:pPr marL="457200" lvl="1" indent="0">
              <a:buNone/>
            </a:pPr>
            <a:r>
              <a:rPr lang="en-US" dirty="0"/>
              <a:t>		(H(k)+p(</a:t>
            </a:r>
            <a:r>
              <a:rPr lang="en-US" dirty="0" err="1"/>
              <a:t>i</a:t>
            </a:r>
            <a:r>
              <a:rPr lang="en-US" dirty="0"/>
              <a:t>)) MOD M</a:t>
            </a:r>
          </a:p>
          <a:p>
            <a:pPr marL="457200" lvl="1" indent="0">
              <a:buNone/>
            </a:pPr>
            <a:r>
              <a:rPr lang="en-US" dirty="0"/>
              <a:t>As p(</a:t>
            </a:r>
            <a:r>
              <a:rPr lang="en-US" dirty="0" err="1"/>
              <a:t>i</a:t>
            </a:r>
            <a:r>
              <a:rPr lang="en-US" dirty="0"/>
              <a:t>)=</a:t>
            </a:r>
            <a:r>
              <a:rPr lang="en-US" dirty="0" err="1"/>
              <a:t>i</a:t>
            </a:r>
            <a:r>
              <a:rPr lang="en-US" dirty="0"/>
              <a:t> for linear probing, the function becomes</a:t>
            </a:r>
          </a:p>
          <a:p>
            <a:pPr marL="457200" lvl="1" indent="0">
              <a:buNone/>
            </a:pPr>
            <a:r>
              <a:rPr lang="en-US" b="1" dirty="0"/>
              <a:t>                     (H(k)+</a:t>
            </a:r>
            <a:r>
              <a:rPr lang="en-US" b="1" dirty="0" err="1"/>
              <a:t>i</a:t>
            </a:r>
            <a:r>
              <a:rPr lang="en-US" b="1" dirty="0"/>
              <a:t>) MOD M</a:t>
            </a:r>
          </a:p>
          <a:p>
            <a:pPr marL="457200" lvl="1" indent="0">
              <a:buNone/>
            </a:pPr>
            <a:r>
              <a:rPr lang="en-US" dirty="0"/>
              <a:t>where H(k)=k MOD M, M is table size, </a:t>
            </a:r>
            <a:r>
              <a:rPr lang="en-US" dirty="0" err="1"/>
              <a:t>i</a:t>
            </a:r>
            <a:r>
              <a:rPr lang="en-US" dirty="0"/>
              <a:t>={0,1,2,… M-1}</a:t>
            </a:r>
            <a:endParaRPr lang="en-IN" dirty="0"/>
          </a:p>
        </p:txBody>
      </p:sp>
      <p:sp>
        <p:nvSpPr>
          <p:cNvPr id="4" name="Slide Number Placeholder 3">
            <a:extLst>
              <a:ext uri="{FF2B5EF4-FFF2-40B4-BE49-F238E27FC236}">
                <a16:creationId xmlns:a16="http://schemas.microsoft.com/office/drawing/2014/main" xmlns="" id="{AC120346-8B0D-423B-A3AA-5B514B99547E}"/>
              </a:ext>
            </a:extLst>
          </p:cNvPr>
          <p:cNvSpPr>
            <a:spLocks noGrp="1"/>
          </p:cNvSpPr>
          <p:nvPr>
            <p:ph type="sldNum" sz="quarter" idx="12"/>
          </p:nvPr>
        </p:nvSpPr>
        <p:spPr/>
        <p:txBody>
          <a:bodyPr/>
          <a:lstStyle/>
          <a:p>
            <a:fld id="{BBD0BF76-E763-4964-B6E3-972F78D927E1}" type="slidenum">
              <a:rPr lang="en-IN" smtClean="0"/>
              <a:pPr/>
              <a:t>24</a:t>
            </a:fld>
            <a:endParaRPr lang="en-IN"/>
          </a:p>
        </p:txBody>
      </p:sp>
    </p:spTree>
    <p:extLst>
      <p:ext uri="{BB962C8B-B14F-4D97-AF65-F5344CB8AC3E}">
        <p14:creationId xmlns:p14="http://schemas.microsoft.com/office/powerpoint/2010/main" xmlns="" val="2755158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EA341-F3A6-48C8-8659-0172F491706F}"/>
              </a:ext>
            </a:extLst>
          </p:cNvPr>
          <p:cNvSpPr>
            <a:spLocks noGrp="1"/>
          </p:cNvSpPr>
          <p:nvPr>
            <p:ph type="title"/>
          </p:nvPr>
        </p:nvSpPr>
        <p:spPr/>
        <p:txBody>
          <a:bodyPr/>
          <a:lstStyle/>
          <a:p>
            <a:r>
              <a:rPr lang="en-US" dirty="0"/>
              <a:t>Example</a:t>
            </a:r>
            <a:endParaRPr lang="en-IN" dirty="0"/>
          </a:p>
        </p:txBody>
      </p:sp>
      <p:sp>
        <p:nvSpPr>
          <p:cNvPr id="4" name="TextBox 3">
            <a:extLst>
              <a:ext uri="{FF2B5EF4-FFF2-40B4-BE49-F238E27FC236}">
                <a16:creationId xmlns:a16="http://schemas.microsoft.com/office/drawing/2014/main" xmlns="" id="{9B4E84C8-B2C1-49BA-ABC9-4DAD26062006}"/>
              </a:ext>
            </a:extLst>
          </p:cNvPr>
          <p:cNvSpPr txBox="1"/>
          <p:nvPr/>
        </p:nvSpPr>
        <p:spPr>
          <a:xfrm>
            <a:off x="1332088" y="6118578"/>
            <a:ext cx="10701868" cy="276999"/>
          </a:xfrm>
          <a:prstGeom prst="rect">
            <a:avLst/>
          </a:prstGeom>
          <a:noFill/>
        </p:spPr>
        <p:txBody>
          <a:bodyPr wrap="square" rtlCol="0">
            <a:spAutoFit/>
          </a:bodyPr>
          <a:lstStyle/>
          <a:p>
            <a:r>
              <a:rPr lang="en-US" sz="1200" b="0" i="0" u="none" strike="noStrike" dirty="0">
                <a:effectLst/>
              </a:rPr>
              <a:t>Source: Weiss, Mark Allen. "Data Structures And Problem Solving Using C+."</a:t>
            </a:r>
            <a:endParaRPr lang="en-IN" sz="1200" dirty="0"/>
          </a:p>
        </p:txBody>
      </p:sp>
      <p:pic>
        <p:nvPicPr>
          <p:cNvPr id="8" name="Picture 3">
            <a:extLst>
              <a:ext uri="{FF2B5EF4-FFF2-40B4-BE49-F238E27FC236}">
                <a16:creationId xmlns:a16="http://schemas.microsoft.com/office/drawing/2014/main" xmlns="" id="{73378E99-63CB-4474-ADDD-5D85BDC9858F}"/>
              </a:ext>
            </a:extLst>
          </p:cNvPr>
          <p:cNvPicPr>
            <a:picLocks noChangeAspect="1" noChangeArrowheads="1"/>
          </p:cNvPicPr>
          <p:nvPr/>
        </p:nvPicPr>
        <p:blipFill>
          <a:blip r:embed="rId2" cstate="print"/>
          <a:srcRect/>
          <a:stretch>
            <a:fillRect/>
          </a:stretch>
        </p:blipFill>
        <p:spPr bwMode="auto">
          <a:xfrm>
            <a:off x="3810001" y="953325"/>
            <a:ext cx="5272325" cy="5093202"/>
          </a:xfrm>
          <a:prstGeom prst="rect">
            <a:avLst/>
          </a:prstGeom>
          <a:noFill/>
          <a:ln w="9525">
            <a:noFill/>
            <a:miter lim="800000"/>
            <a:headEnd/>
            <a:tailEnd/>
          </a:ln>
        </p:spPr>
      </p:pic>
      <p:sp>
        <p:nvSpPr>
          <p:cNvPr id="6" name="Slide Number Placeholder 5">
            <a:extLst>
              <a:ext uri="{FF2B5EF4-FFF2-40B4-BE49-F238E27FC236}">
                <a16:creationId xmlns:a16="http://schemas.microsoft.com/office/drawing/2014/main" xmlns="" id="{373A641D-B777-40F5-A699-4ED989DECA83}"/>
              </a:ext>
            </a:extLst>
          </p:cNvPr>
          <p:cNvSpPr>
            <a:spLocks noGrp="1"/>
          </p:cNvSpPr>
          <p:nvPr>
            <p:ph type="sldNum" sz="quarter" idx="12"/>
          </p:nvPr>
        </p:nvSpPr>
        <p:spPr/>
        <p:txBody>
          <a:bodyPr/>
          <a:lstStyle/>
          <a:p>
            <a:fld id="{BBD0BF76-E763-4964-B6E3-972F78D927E1}" type="slidenum">
              <a:rPr lang="en-IN" smtClean="0"/>
              <a:pPr/>
              <a:t>25</a:t>
            </a:fld>
            <a:endParaRPr lang="en-IN"/>
          </a:p>
        </p:txBody>
      </p:sp>
    </p:spTree>
    <p:extLst>
      <p:ext uri="{BB962C8B-B14F-4D97-AF65-F5344CB8AC3E}">
        <p14:creationId xmlns:p14="http://schemas.microsoft.com/office/powerpoint/2010/main" xmlns="" val="1206012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2F6F2-C205-4D1F-BE4B-896BAF04031E}"/>
              </a:ext>
            </a:extLst>
          </p:cNvPr>
          <p:cNvSpPr>
            <a:spLocks noGrp="1"/>
          </p:cNvSpPr>
          <p:nvPr>
            <p:ph type="title"/>
          </p:nvPr>
        </p:nvSpPr>
        <p:spPr/>
        <p:txBody>
          <a:bodyPr/>
          <a:lstStyle/>
          <a:p>
            <a:r>
              <a:rPr lang="en-US" dirty="0"/>
              <a:t>Linear Probing</a:t>
            </a:r>
            <a:endParaRPr lang="en-IN" dirty="0"/>
          </a:p>
        </p:txBody>
      </p:sp>
      <p:sp>
        <p:nvSpPr>
          <p:cNvPr id="3" name="Content Placeholder 2">
            <a:extLst>
              <a:ext uri="{FF2B5EF4-FFF2-40B4-BE49-F238E27FC236}">
                <a16:creationId xmlns:a16="http://schemas.microsoft.com/office/drawing/2014/main" xmlns="" id="{BD6F5212-86E7-4A2B-8DA1-1B7C652807BF}"/>
              </a:ext>
            </a:extLst>
          </p:cNvPr>
          <p:cNvSpPr>
            <a:spLocks noGrp="1"/>
          </p:cNvSpPr>
          <p:nvPr>
            <p:ph idx="1"/>
          </p:nvPr>
        </p:nvSpPr>
        <p:spPr>
          <a:xfrm>
            <a:off x="1130270" y="1603022"/>
            <a:ext cx="9603275" cy="3863323"/>
          </a:xfrm>
        </p:spPr>
        <p:txBody>
          <a:bodyPr>
            <a:normAutofit lnSpcReduction="10000"/>
          </a:bodyPr>
          <a:lstStyle/>
          <a:p>
            <a:r>
              <a:rPr lang="en-US" dirty="0"/>
              <a:t>The </a:t>
            </a:r>
            <a:r>
              <a:rPr lang="en-US" b="1" dirty="0"/>
              <a:t>search algorithm </a:t>
            </a:r>
            <a:r>
              <a:rPr lang="en-US" dirty="0"/>
              <a:t>follows the same probe sequence as </a:t>
            </a:r>
            <a:r>
              <a:rPr lang="en-US" b="1" dirty="0"/>
              <a:t>insert algorithm</a:t>
            </a:r>
            <a:r>
              <a:rPr lang="en-US" dirty="0"/>
              <a:t>.</a:t>
            </a:r>
          </a:p>
          <a:p>
            <a:r>
              <a:rPr lang="en-US" dirty="0"/>
              <a:t>If an empty slot is reached then, the item is not found</a:t>
            </a:r>
          </a:p>
          <a:p>
            <a:r>
              <a:rPr lang="en-US" dirty="0"/>
              <a:t>Otherwise, the match is found.</a:t>
            </a:r>
          </a:p>
          <a:p>
            <a:r>
              <a:rPr lang="en-US" dirty="0"/>
              <a:t>Example, </a:t>
            </a:r>
          </a:p>
          <a:p>
            <a:r>
              <a:rPr lang="en-US" dirty="0"/>
              <a:t>We have to search 58 then we will start at slot 8. The item at slot 8 is not 58, so we will try slot 9. Again, 58 is not at slot 9 , so we will try at slot 0 and then slot 1 until we the item is found.  (4 probes)</a:t>
            </a:r>
          </a:p>
          <a:p>
            <a:r>
              <a:rPr lang="en-US" dirty="0"/>
              <a:t>Now, we have to search 19, we will try slots 9, 0, 1, and 2 before the empty slot is reached at 3. Thus 19 is not found.  (5 probes)</a:t>
            </a:r>
          </a:p>
          <a:p>
            <a:endParaRPr lang="en-IN" dirty="0"/>
          </a:p>
        </p:txBody>
      </p:sp>
      <p:sp>
        <p:nvSpPr>
          <p:cNvPr id="4" name="Slide Number Placeholder 3">
            <a:extLst>
              <a:ext uri="{FF2B5EF4-FFF2-40B4-BE49-F238E27FC236}">
                <a16:creationId xmlns:a16="http://schemas.microsoft.com/office/drawing/2014/main" xmlns="" id="{48FC8828-9EFF-47DA-BB0C-EB6FE23D4F98}"/>
              </a:ext>
            </a:extLst>
          </p:cNvPr>
          <p:cNvSpPr>
            <a:spLocks noGrp="1"/>
          </p:cNvSpPr>
          <p:nvPr>
            <p:ph type="sldNum" sz="quarter" idx="12"/>
          </p:nvPr>
        </p:nvSpPr>
        <p:spPr/>
        <p:txBody>
          <a:bodyPr/>
          <a:lstStyle/>
          <a:p>
            <a:fld id="{BBD0BF76-E763-4964-B6E3-972F78D927E1}" type="slidenum">
              <a:rPr lang="en-IN" smtClean="0"/>
              <a:pPr/>
              <a:t>26</a:t>
            </a:fld>
            <a:endParaRPr lang="en-IN"/>
          </a:p>
        </p:txBody>
      </p:sp>
    </p:spTree>
    <p:extLst>
      <p:ext uri="{BB962C8B-B14F-4D97-AF65-F5344CB8AC3E}">
        <p14:creationId xmlns:p14="http://schemas.microsoft.com/office/powerpoint/2010/main" xmlns="" val="2124724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38669-98E1-4A67-A377-9AE9E69DAC46}"/>
              </a:ext>
            </a:extLst>
          </p:cNvPr>
          <p:cNvSpPr>
            <a:spLocks noGrp="1"/>
          </p:cNvSpPr>
          <p:nvPr>
            <p:ph type="title"/>
          </p:nvPr>
        </p:nvSpPr>
        <p:spPr/>
        <p:txBody>
          <a:bodyPr/>
          <a:lstStyle/>
          <a:p>
            <a:r>
              <a:rPr lang="en-US" dirty="0"/>
              <a:t>Linear Probing</a:t>
            </a:r>
            <a:endParaRPr lang="en-IN" dirty="0"/>
          </a:p>
        </p:txBody>
      </p:sp>
      <p:sp>
        <p:nvSpPr>
          <p:cNvPr id="3" name="Content Placeholder 2">
            <a:extLst>
              <a:ext uri="{FF2B5EF4-FFF2-40B4-BE49-F238E27FC236}">
                <a16:creationId xmlns:a16="http://schemas.microsoft.com/office/drawing/2014/main" xmlns="" id="{A2B0A38B-0B0D-47CB-96D8-B1B23CE30F16}"/>
              </a:ext>
            </a:extLst>
          </p:cNvPr>
          <p:cNvSpPr>
            <a:spLocks noGrp="1"/>
          </p:cNvSpPr>
          <p:nvPr>
            <p:ph idx="1"/>
          </p:nvPr>
        </p:nvSpPr>
        <p:spPr>
          <a:xfrm>
            <a:off x="1130270" y="1591733"/>
            <a:ext cx="9931460" cy="3874612"/>
          </a:xfrm>
        </p:spPr>
        <p:txBody>
          <a:bodyPr/>
          <a:lstStyle/>
          <a:p>
            <a:r>
              <a:rPr lang="en-US" dirty="0"/>
              <a:t>Standard deletion can’t be performed here because, an element in the hash table not only represents itself, but it also serves as a placeholder  and connects other elements during collision resolution. </a:t>
            </a:r>
          </a:p>
          <a:p>
            <a:r>
              <a:rPr lang="en-US" dirty="0"/>
              <a:t>Suppose, if we want to delete 89 from the table, then all the remaining search operations might fail. </a:t>
            </a:r>
          </a:p>
          <a:p>
            <a:r>
              <a:rPr lang="en-US" b="1" dirty="0"/>
              <a:t>Lazy deletion </a:t>
            </a:r>
            <a:r>
              <a:rPr lang="en-US" dirty="0"/>
              <a:t>is implemented. That means elements are marked as deleted rather than removing them physically from the hash table. This information can be stored as an extra data member. Each element can be either active or deleted. </a:t>
            </a:r>
            <a:endParaRPr lang="en-IN" dirty="0"/>
          </a:p>
        </p:txBody>
      </p:sp>
      <p:sp>
        <p:nvSpPr>
          <p:cNvPr id="4" name="Slide Number Placeholder 3">
            <a:extLst>
              <a:ext uri="{FF2B5EF4-FFF2-40B4-BE49-F238E27FC236}">
                <a16:creationId xmlns:a16="http://schemas.microsoft.com/office/drawing/2014/main" xmlns="" id="{83F8310F-D083-4F06-B1A6-2ADF91EF3AB8}"/>
              </a:ext>
            </a:extLst>
          </p:cNvPr>
          <p:cNvSpPr>
            <a:spLocks noGrp="1"/>
          </p:cNvSpPr>
          <p:nvPr>
            <p:ph type="sldNum" sz="quarter" idx="12"/>
          </p:nvPr>
        </p:nvSpPr>
        <p:spPr/>
        <p:txBody>
          <a:bodyPr/>
          <a:lstStyle/>
          <a:p>
            <a:fld id="{BBD0BF76-E763-4964-B6E3-972F78D927E1}" type="slidenum">
              <a:rPr lang="en-IN" smtClean="0"/>
              <a:pPr/>
              <a:t>27</a:t>
            </a:fld>
            <a:endParaRPr lang="en-IN"/>
          </a:p>
        </p:txBody>
      </p:sp>
    </p:spTree>
    <p:extLst>
      <p:ext uri="{BB962C8B-B14F-4D97-AF65-F5344CB8AC3E}">
        <p14:creationId xmlns:p14="http://schemas.microsoft.com/office/powerpoint/2010/main" xmlns="" val="1476396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3719F-F788-439A-8F6C-C432AB9E8637}"/>
              </a:ext>
            </a:extLst>
          </p:cNvPr>
          <p:cNvSpPr>
            <a:spLocks noGrp="1"/>
          </p:cNvSpPr>
          <p:nvPr>
            <p:ph type="title"/>
          </p:nvPr>
        </p:nvSpPr>
        <p:spPr/>
        <p:txBody>
          <a:bodyPr/>
          <a:lstStyle/>
          <a:p>
            <a:r>
              <a:rPr lang="en-US" dirty="0"/>
              <a:t>Linear Probing</a:t>
            </a:r>
            <a:endParaRPr lang="en-IN" dirty="0"/>
          </a:p>
        </p:txBody>
      </p:sp>
      <p:sp>
        <p:nvSpPr>
          <p:cNvPr id="3" name="Content Placeholder 2">
            <a:extLst>
              <a:ext uri="{FF2B5EF4-FFF2-40B4-BE49-F238E27FC236}">
                <a16:creationId xmlns:a16="http://schemas.microsoft.com/office/drawing/2014/main" xmlns="" id="{CF7C5A68-BC1D-4B30-AB2C-D22999DE9A9A}"/>
              </a:ext>
            </a:extLst>
          </p:cNvPr>
          <p:cNvSpPr>
            <a:spLocks noGrp="1"/>
          </p:cNvSpPr>
          <p:nvPr>
            <p:ph idx="1"/>
          </p:nvPr>
        </p:nvSpPr>
        <p:spPr>
          <a:xfrm>
            <a:off x="1130270" y="1659467"/>
            <a:ext cx="10327952" cy="3806878"/>
          </a:xfrm>
        </p:spPr>
        <p:txBody>
          <a:bodyPr>
            <a:normAutofit/>
          </a:bodyPr>
          <a:lstStyle/>
          <a:p>
            <a:r>
              <a:rPr lang="en-US" dirty="0"/>
              <a:t>One of the problems with linear probing is that elements tend to cluster together in the hash table. It means that the table contains blocks of consecutively occupied cells that is called </a:t>
            </a:r>
            <a:r>
              <a:rPr lang="en-US" b="1" dirty="0"/>
              <a:t>primary clustering</a:t>
            </a:r>
            <a:r>
              <a:rPr lang="en-US" dirty="0"/>
              <a:t>.</a:t>
            </a:r>
          </a:p>
          <a:p>
            <a:r>
              <a:rPr lang="en-US" dirty="0"/>
              <a:t>Clusters can get close to each other, and can form a larger cluster. Therefore, one part in the table might be quite dense, and another part might be having relatively few items. </a:t>
            </a:r>
          </a:p>
          <a:p>
            <a:r>
              <a:rPr lang="en-US" dirty="0"/>
              <a:t>Any key which is hashed into cluster will require excessive attempts for collision resolution causing long probe searches therefore results in  poor overall efficiency. </a:t>
            </a:r>
          </a:p>
          <a:p>
            <a:endParaRPr lang="en-IN" dirty="0"/>
          </a:p>
        </p:txBody>
      </p:sp>
      <p:sp>
        <p:nvSpPr>
          <p:cNvPr id="4" name="Slide Number Placeholder 3">
            <a:extLst>
              <a:ext uri="{FF2B5EF4-FFF2-40B4-BE49-F238E27FC236}">
                <a16:creationId xmlns:a16="http://schemas.microsoft.com/office/drawing/2014/main" xmlns="" id="{7D5C6F5A-CA55-4064-B563-D8B6F77A55C2}"/>
              </a:ext>
            </a:extLst>
          </p:cNvPr>
          <p:cNvSpPr>
            <a:spLocks noGrp="1"/>
          </p:cNvSpPr>
          <p:nvPr>
            <p:ph type="sldNum" sz="quarter" idx="12"/>
          </p:nvPr>
        </p:nvSpPr>
        <p:spPr/>
        <p:txBody>
          <a:bodyPr/>
          <a:lstStyle/>
          <a:p>
            <a:fld id="{BBD0BF76-E763-4964-B6E3-972F78D927E1}" type="slidenum">
              <a:rPr lang="en-IN" smtClean="0"/>
              <a:pPr/>
              <a:t>28</a:t>
            </a:fld>
            <a:endParaRPr lang="en-IN"/>
          </a:p>
        </p:txBody>
      </p:sp>
    </p:spTree>
    <p:extLst>
      <p:ext uri="{BB962C8B-B14F-4D97-AF65-F5344CB8AC3E}">
        <p14:creationId xmlns:p14="http://schemas.microsoft.com/office/powerpoint/2010/main" xmlns="" val="905261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4F0F6-8647-49C2-BCFE-3D249C7BF6C7}"/>
              </a:ext>
            </a:extLst>
          </p:cNvPr>
          <p:cNvSpPr>
            <a:spLocks noGrp="1"/>
          </p:cNvSpPr>
          <p:nvPr>
            <p:ph type="title"/>
          </p:nvPr>
        </p:nvSpPr>
        <p:spPr/>
        <p:txBody>
          <a:bodyPr/>
          <a:lstStyle/>
          <a:p>
            <a:r>
              <a:rPr lang="en-US" dirty="0"/>
              <a:t>Quadratic Probing</a:t>
            </a:r>
            <a:endParaRPr lang="en-IN" dirty="0"/>
          </a:p>
        </p:txBody>
      </p:sp>
      <p:sp>
        <p:nvSpPr>
          <p:cNvPr id="3" name="Content Placeholder 2">
            <a:extLst>
              <a:ext uri="{FF2B5EF4-FFF2-40B4-BE49-F238E27FC236}">
                <a16:creationId xmlns:a16="http://schemas.microsoft.com/office/drawing/2014/main" xmlns="" id="{DF624B64-68AC-4324-B500-F76335061C7B}"/>
              </a:ext>
            </a:extLst>
          </p:cNvPr>
          <p:cNvSpPr>
            <a:spLocks noGrp="1"/>
          </p:cNvSpPr>
          <p:nvPr>
            <p:ph idx="1"/>
          </p:nvPr>
        </p:nvSpPr>
        <p:spPr>
          <a:xfrm>
            <a:off x="1062536" y="1625600"/>
            <a:ext cx="10553730" cy="4459111"/>
          </a:xfrm>
        </p:spPr>
        <p:txBody>
          <a:bodyPr>
            <a:normAutofit/>
          </a:bodyPr>
          <a:lstStyle/>
          <a:p>
            <a:r>
              <a:rPr lang="en-US" dirty="0"/>
              <a:t>The primary clustering can be eliminated by using Quadratic Probing method by examining certain slots away from the original probed position. </a:t>
            </a:r>
          </a:p>
          <a:p>
            <a:r>
              <a:rPr lang="en-US" dirty="0"/>
              <a:t>Here, Collision Function is F(</a:t>
            </a:r>
            <a:r>
              <a:rPr lang="en-US" dirty="0" err="1"/>
              <a:t>i</a:t>
            </a:r>
            <a:r>
              <a:rPr lang="en-US" dirty="0"/>
              <a:t>)=i</a:t>
            </a:r>
            <a:r>
              <a:rPr lang="en-US" baseline="30000" dirty="0"/>
              <a:t>2  </a:t>
            </a:r>
            <a:r>
              <a:rPr lang="en-US" dirty="0"/>
              <a:t> is quadratic.</a:t>
            </a:r>
          </a:p>
          <a:p>
            <a:r>
              <a:rPr lang="en-US" dirty="0"/>
              <a:t>That means subsequent probes are quadratic no. of positions away from original probe point.</a:t>
            </a:r>
          </a:p>
          <a:p>
            <a:r>
              <a:rPr lang="en-US" dirty="0"/>
              <a:t>If we are searching for key k, then we will check  H(k), H(k)+ 1</a:t>
            </a:r>
            <a:r>
              <a:rPr lang="en-US" baseline="30000" dirty="0"/>
              <a:t>2</a:t>
            </a:r>
            <a:r>
              <a:rPr lang="en-US" dirty="0"/>
              <a:t>, H(k)+2</a:t>
            </a:r>
            <a:r>
              <a:rPr lang="en-US" baseline="30000" dirty="0"/>
              <a:t>2</a:t>
            </a:r>
            <a:r>
              <a:rPr lang="en-US" dirty="0"/>
              <a:t>…. H(k)+i</a:t>
            </a:r>
            <a:r>
              <a:rPr lang="en-US" baseline="30000" dirty="0"/>
              <a:t>2</a:t>
            </a:r>
            <a:r>
              <a:rPr lang="en-US" dirty="0"/>
              <a:t> (wraparound) until k is found or an empty slot is found.</a:t>
            </a:r>
          </a:p>
          <a:p>
            <a:r>
              <a:rPr lang="en-US" dirty="0"/>
              <a:t>The function used for quadratic probing is as follows:</a:t>
            </a:r>
          </a:p>
          <a:p>
            <a:pPr marL="457200" lvl="1" indent="0">
              <a:buNone/>
            </a:pPr>
            <a:r>
              <a:rPr lang="en-US" dirty="0"/>
              <a:t>		</a:t>
            </a:r>
            <a:r>
              <a:rPr lang="en-US" b="1" dirty="0"/>
              <a:t> (H(k)+i</a:t>
            </a:r>
            <a:r>
              <a:rPr lang="en-US" b="1" baseline="30000" dirty="0"/>
              <a:t>2</a:t>
            </a:r>
            <a:r>
              <a:rPr lang="en-US" b="1" dirty="0"/>
              <a:t>) MOD M</a:t>
            </a:r>
          </a:p>
          <a:p>
            <a:pPr marL="457200" lvl="1" indent="0">
              <a:buNone/>
            </a:pPr>
            <a:r>
              <a:rPr lang="en-US" dirty="0"/>
              <a:t>where H(k)=k MOD M, M is table size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xmlns="" id="{D71A6C20-C269-40AC-8C93-AA139E2F2D66}"/>
              </a:ext>
            </a:extLst>
          </p:cNvPr>
          <p:cNvSpPr>
            <a:spLocks noGrp="1"/>
          </p:cNvSpPr>
          <p:nvPr>
            <p:ph type="sldNum" sz="quarter" idx="12"/>
          </p:nvPr>
        </p:nvSpPr>
        <p:spPr/>
        <p:txBody>
          <a:bodyPr/>
          <a:lstStyle/>
          <a:p>
            <a:fld id="{BBD0BF76-E763-4964-B6E3-972F78D927E1}" type="slidenum">
              <a:rPr lang="en-IN" smtClean="0"/>
              <a:pPr/>
              <a:t>29</a:t>
            </a:fld>
            <a:endParaRPr lang="en-IN"/>
          </a:p>
        </p:txBody>
      </p:sp>
    </p:spTree>
    <p:extLst>
      <p:ext uri="{BB962C8B-B14F-4D97-AF65-F5344CB8AC3E}">
        <p14:creationId xmlns:p14="http://schemas.microsoft.com/office/powerpoint/2010/main" xmlns="" val="85459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EFE40A-2DC6-4FB3-86FB-85A948741D5D}"/>
              </a:ext>
            </a:extLst>
          </p:cNvPr>
          <p:cNvSpPr>
            <a:spLocks noGrp="1"/>
          </p:cNvSpPr>
          <p:nvPr>
            <p:ph type="title"/>
          </p:nvPr>
        </p:nvSpPr>
        <p:spPr/>
        <p:txBody>
          <a:bodyPr/>
          <a:lstStyle/>
          <a:p>
            <a:r>
              <a:rPr lang="en-US" dirty="0"/>
              <a:t>Hashing</a:t>
            </a:r>
            <a:endParaRPr lang="en-IN" dirty="0"/>
          </a:p>
        </p:txBody>
      </p:sp>
      <p:sp>
        <p:nvSpPr>
          <p:cNvPr id="3" name="Content Placeholder 2">
            <a:extLst>
              <a:ext uri="{FF2B5EF4-FFF2-40B4-BE49-F238E27FC236}">
                <a16:creationId xmlns:a16="http://schemas.microsoft.com/office/drawing/2014/main" xmlns="" id="{08262ECD-FDE7-4C26-B9C8-DE1936ABF1C2}"/>
              </a:ext>
            </a:extLst>
          </p:cNvPr>
          <p:cNvSpPr>
            <a:spLocks noGrp="1"/>
          </p:cNvSpPr>
          <p:nvPr>
            <p:ph idx="1"/>
          </p:nvPr>
        </p:nvSpPr>
        <p:spPr>
          <a:xfrm>
            <a:off x="1130270" y="1648178"/>
            <a:ext cx="9603275" cy="3818167"/>
          </a:xfrm>
        </p:spPr>
        <p:txBody>
          <a:bodyPr/>
          <a:lstStyle/>
          <a:p>
            <a:pPr algn="just"/>
            <a:r>
              <a:rPr lang="en-US" dirty="0"/>
              <a:t>In linear and binary search, we need to perform several operations to locate a particular target data. The operations are computation of search index, comparison of target with the data at that index and modifying the index in case target is not found. </a:t>
            </a:r>
          </a:p>
          <a:p>
            <a:pPr algn="just"/>
            <a:r>
              <a:rPr lang="en-US" dirty="0"/>
              <a:t>In ideal case, we expect to search the target in or fewer steps. One way to achieve this is we should obtain the address where the data is stored.</a:t>
            </a:r>
          </a:p>
          <a:p>
            <a:pPr algn="just"/>
            <a:r>
              <a:rPr lang="en-US" b="1" dirty="0"/>
              <a:t>Hashing</a:t>
            </a:r>
            <a:r>
              <a:rPr lang="en-US" dirty="0"/>
              <a:t> is a technique to find the address where the data is located with the help of  a key by using mathematical function called hash function.</a:t>
            </a:r>
          </a:p>
          <a:p>
            <a:pPr algn="just"/>
            <a:r>
              <a:rPr lang="en-US" dirty="0"/>
              <a:t>The process of mapping key to address is called as hashing.</a:t>
            </a:r>
            <a:endParaRPr lang="en-IN" dirty="0"/>
          </a:p>
        </p:txBody>
      </p:sp>
      <p:sp>
        <p:nvSpPr>
          <p:cNvPr id="4" name="Slide Number Placeholder 3">
            <a:extLst>
              <a:ext uri="{FF2B5EF4-FFF2-40B4-BE49-F238E27FC236}">
                <a16:creationId xmlns:a16="http://schemas.microsoft.com/office/drawing/2014/main" xmlns="" id="{923A8FD3-66FC-449E-AE3B-C6EC317664F3}"/>
              </a:ext>
            </a:extLst>
          </p:cNvPr>
          <p:cNvSpPr>
            <a:spLocks noGrp="1"/>
          </p:cNvSpPr>
          <p:nvPr>
            <p:ph type="sldNum" sz="quarter" idx="12"/>
          </p:nvPr>
        </p:nvSpPr>
        <p:spPr/>
        <p:txBody>
          <a:bodyPr/>
          <a:lstStyle/>
          <a:p>
            <a:fld id="{BBD0BF76-E763-4964-B6E3-972F78D927E1}" type="slidenum">
              <a:rPr lang="en-IN" smtClean="0"/>
              <a:pPr/>
              <a:t>3</a:t>
            </a:fld>
            <a:endParaRPr lang="en-IN"/>
          </a:p>
        </p:txBody>
      </p:sp>
    </p:spTree>
    <p:extLst>
      <p:ext uri="{BB962C8B-B14F-4D97-AF65-F5344CB8AC3E}">
        <p14:creationId xmlns:p14="http://schemas.microsoft.com/office/powerpoint/2010/main" xmlns="" val="3273541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74DEF-19A6-4096-AEBA-806F1E127D66}"/>
              </a:ext>
            </a:extLst>
          </p:cNvPr>
          <p:cNvSpPr>
            <a:spLocks noGrp="1"/>
          </p:cNvSpPr>
          <p:nvPr>
            <p:ph type="title"/>
          </p:nvPr>
        </p:nvSpPr>
        <p:spPr/>
        <p:txBody>
          <a:bodyPr/>
          <a:lstStyle/>
          <a:p>
            <a:r>
              <a:rPr lang="en-US" dirty="0"/>
              <a:t>Example</a:t>
            </a:r>
            <a:endParaRPr lang="en-IN" dirty="0"/>
          </a:p>
        </p:txBody>
      </p:sp>
      <p:pic>
        <p:nvPicPr>
          <p:cNvPr id="5" name="Picture 3">
            <a:extLst>
              <a:ext uri="{FF2B5EF4-FFF2-40B4-BE49-F238E27FC236}">
                <a16:creationId xmlns:a16="http://schemas.microsoft.com/office/drawing/2014/main" xmlns="" id="{C8857C9B-9402-4390-A58C-7EE5BC76EEDA}"/>
              </a:ext>
            </a:extLst>
          </p:cNvPr>
          <p:cNvPicPr>
            <a:picLocks noChangeAspect="1" noChangeArrowheads="1"/>
          </p:cNvPicPr>
          <p:nvPr/>
        </p:nvPicPr>
        <p:blipFill>
          <a:blip r:embed="rId2" cstate="print"/>
          <a:srcRect/>
          <a:stretch>
            <a:fillRect/>
          </a:stretch>
        </p:blipFill>
        <p:spPr bwMode="auto">
          <a:xfrm>
            <a:off x="4545070" y="843844"/>
            <a:ext cx="5310130" cy="5158923"/>
          </a:xfrm>
          <a:prstGeom prst="rect">
            <a:avLst/>
          </a:prstGeom>
          <a:noFill/>
          <a:ln w="9525">
            <a:noFill/>
            <a:miter lim="800000"/>
            <a:headEnd/>
            <a:tailEnd/>
          </a:ln>
        </p:spPr>
      </p:pic>
      <p:sp>
        <p:nvSpPr>
          <p:cNvPr id="7" name="TextBox 6">
            <a:extLst>
              <a:ext uri="{FF2B5EF4-FFF2-40B4-BE49-F238E27FC236}">
                <a16:creationId xmlns:a16="http://schemas.microsoft.com/office/drawing/2014/main" xmlns="" id="{0BA71C0F-E530-4D2C-ACF1-AEE2FA3F0CE7}"/>
              </a:ext>
            </a:extLst>
          </p:cNvPr>
          <p:cNvSpPr txBox="1"/>
          <p:nvPr/>
        </p:nvSpPr>
        <p:spPr>
          <a:xfrm>
            <a:off x="1332088" y="6118578"/>
            <a:ext cx="10701868" cy="276999"/>
          </a:xfrm>
          <a:prstGeom prst="rect">
            <a:avLst/>
          </a:prstGeom>
          <a:noFill/>
        </p:spPr>
        <p:txBody>
          <a:bodyPr wrap="square" rtlCol="0">
            <a:spAutoFit/>
          </a:bodyPr>
          <a:lstStyle/>
          <a:p>
            <a:r>
              <a:rPr lang="en-US" sz="1200" b="0" i="0" u="none" strike="noStrike" dirty="0">
                <a:effectLst/>
              </a:rPr>
              <a:t>Source: Weiss, Mark Allen. "Data Structures And Problem Solving Using C+."</a:t>
            </a:r>
            <a:endParaRPr lang="en-IN" sz="1200" dirty="0"/>
          </a:p>
        </p:txBody>
      </p:sp>
      <p:sp>
        <p:nvSpPr>
          <p:cNvPr id="8" name="Slide Number Placeholder 7">
            <a:extLst>
              <a:ext uri="{FF2B5EF4-FFF2-40B4-BE49-F238E27FC236}">
                <a16:creationId xmlns:a16="http://schemas.microsoft.com/office/drawing/2014/main" xmlns="" id="{78E4CA77-0C1F-481A-8172-07DA89817DF3}"/>
              </a:ext>
            </a:extLst>
          </p:cNvPr>
          <p:cNvSpPr>
            <a:spLocks noGrp="1"/>
          </p:cNvSpPr>
          <p:nvPr>
            <p:ph type="sldNum" sz="quarter" idx="12"/>
          </p:nvPr>
        </p:nvSpPr>
        <p:spPr/>
        <p:txBody>
          <a:bodyPr/>
          <a:lstStyle/>
          <a:p>
            <a:fld id="{BBD0BF76-E763-4964-B6E3-972F78D927E1}" type="slidenum">
              <a:rPr lang="en-IN" smtClean="0"/>
              <a:pPr/>
              <a:t>30</a:t>
            </a:fld>
            <a:endParaRPr lang="en-IN"/>
          </a:p>
        </p:txBody>
      </p:sp>
    </p:spTree>
    <p:extLst>
      <p:ext uri="{BB962C8B-B14F-4D97-AF65-F5344CB8AC3E}">
        <p14:creationId xmlns:p14="http://schemas.microsoft.com/office/powerpoint/2010/main" xmlns="" val="52705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86F2C-5691-4DF0-8ABF-3733C3260274}"/>
              </a:ext>
            </a:extLst>
          </p:cNvPr>
          <p:cNvSpPr>
            <a:spLocks noGrp="1"/>
          </p:cNvSpPr>
          <p:nvPr>
            <p:ph type="title"/>
          </p:nvPr>
        </p:nvSpPr>
        <p:spPr/>
        <p:txBody>
          <a:bodyPr/>
          <a:lstStyle/>
          <a:p>
            <a:r>
              <a:rPr lang="en-US" dirty="0"/>
              <a:t>Quadratic Probing </a:t>
            </a:r>
            <a:endParaRPr lang="en-IN" dirty="0"/>
          </a:p>
        </p:txBody>
      </p:sp>
      <p:sp>
        <p:nvSpPr>
          <p:cNvPr id="3" name="Content Placeholder 2">
            <a:extLst>
              <a:ext uri="{FF2B5EF4-FFF2-40B4-BE49-F238E27FC236}">
                <a16:creationId xmlns:a16="http://schemas.microsoft.com/office/drawing/2014/main" xmlns="" id="{7B30B0A1-D455-4E1A-8E4D-FF5D4FE914F5}"/>
              </a:ext>
            </a:extLst>
          </p:cNvPr>
          <p:cNvSpPr>
            <a:spLocks noGrp="1"/>
          </p:cNvSpPr>
          <p:nvPr>
            <p:ph idx="1"/>
          </p:nvPr>
        </p:nvSpPr>
        <p:spPr>
          <a:xfrm>
            <a:off x="1130270" y="1772356"/>
            <a:ext cx="9603275" cy="3693989"/>
          </a:xfrm>
        </p:spPr>
        <p:txBody>
          <a:bodyPr/>
          <a:lstStyle/>
          <a:p>
            <a:r>
              <a:rPr lang="en-US" dirty="0"/>
              <a:t>Does quadratic probing guarantee that if  we are inserting K and the hash table is not full, will K be inserted? </a:t>
            </a:r>
          </a:p>
          <a:p>
            <a:r>
              <a:rPr lang="en-US" dirty="0"/>
              <a:t> If the hash table size is prime no. and load factor doesn’t exceeds 0.5, then we have a guarantee that there is success in insertion of a new item K.</a:t>
            </a:r>
          </a:p>
          <a:p>
            <a:r>
              <a:rPr lang="en-US" dirty="0"/>
              <a:t>But even  if the table size is one more than half full then insertion could fail.</a:t>
            </a:r>
          </a:p>
          <a:p>
            <a:endParaRPr lang="en-IN" dirty="0"/>
          </a:p>
        </p:txBody>
      </p:sp>
      <p:sp>
        <p:nvSpPr>
          <p:cNvPr id="4" name="Slide Number Placeholder 3">
            <a:extLst>
              <a:ext uri="{FF2B5EF4-FFF2-40B4-BE49-F238E27FC236}">
                <a16:creationId xmlns:a16="http://schemas.microsoft.com/office/drawing/2014/main" xmlns="" id="{BF55E56E-67ED-4F62-9D08-36A05D09B7E2}"/>
              </a:ext>
            </a:extLst>
          </p:cNvPr>
          <p:cNvSpPr>
            <a:spLocks noGrp="1"/>
          </p:cNvSpPr>
          <p:nvPr>
            <p:ph type="sldNum" sz="quarter" idx="12"/>
          </p:nvPr>
        </p:nvSpPr>
        <p:spPr/>
        <p:txBody>
          <a:bodyPr/>
          <a:lstStyle/>
          <a:p>
            <a:fld id="{BBD0BF76-E763-4964-B6E3-972F78D927E1}" type="slidenum">
              <a:rPr lang="en-IN" smtClean="0"/>
              <a:pPr/>
              <a:t>31</a:t>
            </a:fld>
            <a:endParaRPr lang="en-IN"/>
          </a:p>
        </p:txBody>
      </p:sp>
    </p:spTree>
    <p:extLst>
      <p:ext uri="{BB962C8B-B14F-4D97-AF65-F5344CB8AC3E}">
        <p14:creationId xmlns:p14="http://schemas.microsoft.com/office/powerpoint/2010/main" xmlns="" val="3723366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F680-0874-406E-94D4-D8EF25E1903C}"/>
              </a:ext>
            </a:extLst>
          </p:cNvPr>
          <p:cNvSpPr>
            <a:spLocks noGrp="1"/>
          </p:cNvSpPr>
          <p:nvPr>
            <p:ph type="title"/>
          </p:nvPr>
        </p:nvSpPr>
        <p:spPr/>
        <p:txBody>
          <a:bodyPr/>
          <a:lstStyle/>
          <a:p>
            <a:r>
              <a:rPr lang="en-US" dirty="0">
                <a:solidFill>
                  <a:schemeClr val="accent1">
                    <a:lumMod val="75000"/>
                  </a:schemeClr>
                </a:solidFill>
              </a:rPr>
              <a:t>Analysis of Quadratic Probing</a:t>
            </a:r>
            <a:endParaRPr lang="en-IN" dirty="0"/>
          </a:p>
        </p:txBody>
      </p:sp>
      <p:sp>
        <p:nvSpPr>
          <p:cNvPr id="3" name="Content Placeholder 2">
            <a:extLst>
              <a:ext uri="{FF2B5EF4-FFF2-40B4-BE49-F238E27FC236}">
                <a16:creationId xmlns:a16="http://schemas.microsoft.com/office/drawing/2014/main" xmlns="" id="{A270C756-4D64-48D4-A520-21BA34944A88}"/>
              </a:ext>
            </a:extLst>
          </p:cNvPr>
          <p:cNvSpPr>
            <a:spLocks noGrp="1"/>
          </p:cNvSpPr>
          <p:nvPr>
            <p:ph idx="1"/>
          </p:nvPr>
        </p:nvSpPr>
        <p:spPr>
          <a:xfrm>
            <a:off x="1130271" y="1794933"/>
            <a:ext cx="9278086" cy="3671412"/>
          </a:xfrm>
        </p:spPr>
        <p:txBody>
          <a:bodyPr/>
          <a:lstStyle/>
          <a:p>
            <a:r>
              <a:rPr lang="en-US" dirty="0"/>
              <a:t> In quadratic probing, items which hash to the same address will follow  the same path or alternative cells, which is called as </a:t>
            </a:r>
            <a:r>
              <a:rPr lang="en-US" b="1" dirty="0"/>
              <a:t>secondary clustering</a:t>
            </a:r>
            <a:r>
              <a:rPr lang="en-US" dirty="0"/>
              <a:t>. </a:t>
            </a:r>
          </a:p>
          <a:p>
            <a:r>
              <a:rPr lang="en-IN" dirty="0"/>
              <a:t>Technique which can remove secondary clustering is </a:t>
            </a:r>
            <a:r>
              <a:rPr lang="en-IN" b="1" dirty="0"/>
              <a:t>double hashing</a:t>
            </a:r>
            <a:r>
              <a:rPr lang="en-IN" dirty="0"/>
              <a:t>.</a:t>
            </a:r>
          </a:p>
        </p:txBody>
      </p:sp>
      <p:sp>
        <p:nvSpPr>
          <p:cNvPr id="6" name="Slide Number Placeholder 5">
            <a:extLst>
              <a:ext uri="{FF2B5EF4-FFF2-40B4-BE49-F238E27FC236}">
                <a16:creationId xmlns:a16="http://schemas.microsoft.com/office/drawing/2014/main" xmlns="" id="{0A9A4A25-3D9E-4874-8EED-C345B535E61B}"/>
              </a:ext>
            </a:extLst>
          </p:cNvPr>
          <p:cNvSpPr>
            <a:spLocks noGrp="1"/>
          </p:cNvSpPr>
          <p:nvPr>
            <p:ph type="sldNum" sz="quarter" idx="12"/>
          </p:nvPr>
        </p:nvSpPr>
        <p:spPr/>
        <p:txBody>
          <a:bodyPr/>
          <a:lstStyle/>
          <a:p>
            <a:fld id="{BBD0BF76-E763-4964-B6E3-972F78D927E1}" type="slidenum">
              <a:rPr lang="en-IN" smtClean="0"/>
              <a:pPr/>
              <a:t>32</a:t>
            </a:fld>
            <a:endParaRPr lang="en-IN"/>
          </a:p>
        </p:txBody>
      </p:sp>
    </p:spTree>
    <p:extLst>
      <p:ext uri="{BB962C8B-B14F-4D97-AF65-F5344CB8AC3E}">
        <p14:creationId xmlns:p14="http://schemas.microsoft.com/office/powerpoint/2010/main" xmlns="" val="600563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848C5-F256-4DA5-8895-E9CA7F71B4E0}"/>
              </a:ext>
            </a:extLst>
          </p:cNvPr>
          <p:cNvSpPr>
            <a:spLocks noGrp="1"/>
          </p:cNvSpPr>
          <p:nvPr>
            <p:ph type="title"/>
          </p:nvPr>
        </p:nvSpPr>
        <p:spPr/>
        <p:txBody>
          <a:bodyPr/>
          <a:lstStyle/>
          <a:p>
            <a:r>
              <a:rPr lang="en-US" dirty="0"/>
              <a:t>Double Hashing</a:t>
            </a:r>
            <a:endParaRPr lang="en-IN" dirty="0"/>
          </a:p>
        </p:txBody>
      </p:sp>
      <p:sp>
        <p:nvSpPr>
          <p:cNvPr id="3" name="Content Placeholder 2">
            <a:extLst>
              <a:ext uri="{FF2B5EF4-FFF2-40B4-BE49-F238E27FC236}">
                <a16:creationId xmlns:a16="http://schemas.microsoft.com/office/drawing/2014/main" xmlns="" id="{870063A4-B8ED-4408-86C3-C62CAF1CC20D}"/>
              </a:ext>
            </a:extLst>
          </p:cNvPr>
          <p:cNvSpPr>
            <a:spLocks noGrp="1"/>
          </p:cNvSpPr>
          <p:nvPr>
            <p:ph idx="1"/>
          </p:nvPr>
        </p:nvSpPr>
        <p:spPr>
          <a:xfrm>
            <a:off x="1130270" y="1806222"/>
            <a:ext cx="9603275" cy="3660123"/>
          </a:xfrm>
        </p:spPr>
        <p:txBody>
          <a:bodyPr/>
          <a:lstStyle/>
          <a:p>
            <a:r>
              <a:rPr lang="en-US" dirty="0"/>
              <a:t>When a collision occurs, we apply a second hash function in double hashing.</a:t>
            </a:r>
          </a:p>
          <a:p>
            <a:r>
              <a:rPr lang="en-IN" dirty="0"/>
              <a:t>The function used for double hashing is as follows:</a:t>
            </a:r>
          </a:p>
          <a:p>
            <a:pPr marL="0" indent="0">
              <a:buNone/>
            </a:pPr>
            <a:r>
              <a:rPr lang="pt-BR" dirty="0"/>
              <a:t>	</a:t>
            </a:r>
            <a:r>
              <a:rPr lang="pt-BR" b="1" dirty="0"/>
              <a:t>H(k,i)=</a:t>
            </a:r>
            <a:r>
              <a:rPr lang="pt-BR" dirty="0"/>
              <a:t>	(</a:t>
            </a:r>
            <a:r>
              <a:rPr lang="pt-BR" b="1" dirty="0"/>
              <a:t>H1(k) + i H2(k) ) mod M</a:t>
            </a:r>
          </a:p>
          <a:p>
            <a:pPr marL="0" indent="0">
              <a:buNone/>
            </a:pPr>
            <a:r>
              <a:rPr lang="pt-BR" dirty="0"/>
              <a:t>	where , M is table size and   i=0,1,... </a:t>
            </a:r>
          </a:p>
          <a:p>
            <a:r>
              <a:rPr lang="pt-BR" dirty="0"/>
              <a:t>The size of hash table should be a prime number.</a:t>
            </a:r>
          </a:p>
          <a:p>
            <a:endParaRPr lang="pt-BR" dirty="0"/>
          </a:p>
          <a:p>
            <a:endParaRPr lang="en-IN" dirty="0"/>
          </a:p>
        </p:txBody>
      </p:sp>
      <p:sp>
        <p:nvSpPr>
          <p:cNvPr id="4" name="Slide Number Placeholder 3">
            <a:extLst>
              <a:ext uri="{FF2B5EF4-FFF2-40B4-BE49-F238E27FC236}">
                <a16:creationId xmlns:a16="http://schemas.microsoft.com/office/drawing/2014/main" xmlns="" id="{70FD116D-AF0C-4CE7-A85E-AAE62A99BA27}"/>
              </a:ext>
            </a:extLst>
          </p:cNvPr>
          <p:cNvSpPr>
            <a:spLocks noGrp="1"/>
          </p:cNvSpPr>
          <p:nvPr>
            <p:ph type="sldNum" sz="quarter" idx="12"/>
          </p:nvPr>
        </p:nvSpPr>
        <p:spPr/>
        <p:txBody>
          <a:bodyPr/>
          <a:lstStyle/>
          <a:p>
            <a:fld id="{BBD0BF76-E763-4964-B6E3-972F78D927E1}" type="slidenum">
              <a:rPr lang="en-IN" smtClean="0"/>
              <a:pPr/>
              <a:t>33</a:t>
            </a:fld>
            <a:endParaRPr lang="en-IN"/>
          </a:p>
        </p:txBody>
      </p:sp>
    </p:spTree>
    <p:extLst>
      <p:ext uri="{BB962C8B-B14F-4D97-AF65-F5344CB8AC3E}">
        <p14:creationId xmlns:p14="http://schemas.microsoft.com/office/powerpoint/2010/main" xmlns="" val="219667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075CD-D494-4464-8EFA-CA4B3075562E}"/>
              </a:ext>
            </a:extLst>
          </p:cNvPr>
          <p:cNvSpPr>
            <a:spLocks noGrp="1"/>
          </p:cNvSpPr>
          <p:nvPr>
            <p:ph type="title"/>
          </p:nvPr>
        </p:nvSpPr>
        <p:spPr>
          <a:xfrm>
            <a:off x="1130270" y="175449"/>
            <a:ext cx="9603275" cy="484951"/>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xmlns="" id="{5ADA5821-8BF2-41B4-885B-1392D6E6550E}"/>
              </a:ext>
            </a:extLst>
          </p:cNvPr>
          <p:cNvSpPr>
            <a:spLocks noGrp="1"/>
          </p:cNvSpPr>
          <p:nvPr>
            <p:ph idx="1"/>
          </p:nvPr>
        </p:nvSpPr>
        <p:spPr>
          <a:xfrm>
            <a:off x="1130270" y="846667"/>
            <a:ext cx="10418263" cy="5249333"/>
          </a:xfrm>
        </p:spPr>
        <p:txBody>
          <a:bodyPr>
            <a:normAutofit fontScale="92500" lnSpcReduction="20000"/>
          </a:bodyPr>
          <a:lstStyle/>
          <a:p>
            <a:pPr marL="0" indent="0">
              <a:buNone/>
            </a:pPr>
            <a:r>
              <a:rPr lang="en-US" dirty="0"/>
              <a:t>Given, Table size=11, h1(k) = k Mod 11, h2(key) = 7- (k mod 7)</a:t>
            </a:r>
          </a:p>
          <a:p>
            <a:pPr marL="0" indent="0">
              <a:buNone/>
            </a:pPr>
            <a:r>
              <a:rPr lang="en-US" dirty="0"/>
              <a:t>Insert following keys: 47, 14, 91, 25</a:t>
            </a:r>
          </a:p>
          <a:p>
            <a:pPr marL="0" indent="0">
              <a:buNone/>
            </a:pPr>
            <a:r>
              <a:rPr lang="en-US" dirty="0">
                <a:solidFill>
                  <a:srgbClr val="CC0000"/>
                </a:solidFill>
                <a:latin typeface="+mj-lt"/>
              </a:rPr>
              <a:t> H(</a:t>
            </a:r>
            <a:r>
              <a:rPr lang="en-US" dirty="0" err="1">
                <a:solidFill>
                  <a:srgbClr val="CC0000"/>
                </a:solidFill>
                <a:latin typeface="+mj-lt"/>
              </a:rPr>
              <a:t>k,i</a:t>
            </a:r>
            <a:r>
              <a:rPr lang="en-US" dirty="0">
                <a:solidFill>
                  <a:srgbClr val="CC0000"/>
                </a:solidFill>
                <a:latin typeface="+mj-lt"/>
              </a:rPr>
              <a:t>) = (H</a:t>
            </a:r>
            <a:r>
              <a:rPr lang="en-US" baseline="-25000" dirty="0">
                <a:solidFill>
                  <a:srgbClr val="CC0000"/>
                </a:solidFill>
                <a:latin typeface="+mj-lt"/>
              </a:rPr>
              <a:t>1</a:t>
            </a:r>
            <a:r>
              <a:rPr lang="en-US" dirty="0">
                <a:solidFill>
                  <a:srgbClr val="CC0000"/>
                </a:solidFill>
                <a:latin typeface="+mj-lt"/>
              </a:rPr>
              <a:t>(k) + </a:t>
            </a:r>
            <a:r>
              <a:rPr lang="en-US" dirty="0" err="1">
                <a:solidFill>
                  <a:srgbClr val="CC0000"/>
                </a:solidFill>
                <a:latin typeface="+mj-lt"/>
              </a:rPr>
              <a:t>i</a:t>
            </a:r>
            <a:r>
              <a:rPr lang="en-US" dirty="0">
                <a:solidFill>
                  <a:srgbClr val="CC0000"/>
                </a:solidFill>
                <a:latin typeface="+mj-lt"/>
              </a:rPr>
              <a:t> H</a:t>
            </a:r>
            <a:r>
              <a:rPr lang="en-US" baseline="-25000" dirty="0">
                <a:solidFill>
                  <a:srgbClr val="CC0000"/>
                </a:solidFill>
                <a:latin typeface="+mj-lt"/>
              </a:rPr>
              <a:t>2</a:t>
            </a:r>
            <a:r>
              <a:rPr lang="en-US" dirty="0">
                <a:solidFill>
                  <a:srgbClr val="CC0000"/>
                </a:solidFill>
                <a:latin typeface="+mj-lt"/>
              </a:rPr>
              <a:t>(k) ) mod 11</a:t>
            </a:r>
            <a:endParaRPr lang="en-US" dirty="0"/>
          </a:p>
          <a:p>
            <a:pPr marL="0" indent="0">
              <a:buNone/>
            </a:pPr>
            <a:r>
              <a:rPr lang="da-DK" dirty="0"/>
              <a:t>H(47,0)= 47 mod 11 = 3 </a:t>
            </a:r>
          </a:p>
          <a:p>
            <a:pPr marL="0" indent="0">
              <a:buNone/>
            </a:pPr>
            <a:r>
              <a:rPr lang="da-DK" dirty="0"/>
              <a:t>H(14,0)=14 mod 11 = 3 </a:t>
            </a:r>
          </a:p>
          <a:p>
            <a:pPr marL="0" indent="0">
              <a:buNone/>
            </a:pPr>
            <a:r>
              <a:rPr lang="da-DK" dirty="0"/>
              <a:t>H(14,1)=  (3 + 7- (14 mod 7)) mod 11 = 10 </a:t>
            </a:r>
          </a:p>
          <a:p>
            <a:pPr marL="0" indent="0">
              <a:buNone/>
            </a:pPr>
            <a:r>
              <a:rPr lang="da-DK" dirty="0"/>
              <a:t>H(91,0)= 91 mod 11 = 3 </a:t>
            </a:r>
          </a:p>
          <a:p>
            <a:pPr marL="0" indent="0">
              <a:buNone/>
            </a:pPr>
            <a:r>
              <a:rPr lang="da-DK" dirty="0"/>
              <a:t>H(91,1)= (3 +7 –(91 mod 7)) mod 11 =10 </a:t>
            </a:r>
          </a:p>
          <a:p>
            <a:pPr marL="0" indent="0">
              <a:buNone/>
            </a:pPr>
            <a:r>
              <a:rPr lang="da-DK" dirty="0"/>
              <a:t>H(91,2)= 3+ 2* 7 mod 11 = 6 </a:t>
            </a:r>
          </a:p>
          <a:p>
            <a:pPr marL="0" indent="0">
              <a:buNone/>
            </a:pPr>
            <a:r>
              <a:rPr lang="da-DK" dirty="0"/>
              <a:t>H(25,0)= 25 mod 11 = 3  </a:t>
            </a:r>
          </a:p>
          <a:p>
            <a:pPr marL="0" indent="0">
              <a:buNone/>
            </a:pPr>
            <a:r>
              <a:rPr lang="da-DK" dirty="0"/>
              <a:t>H(25,1)=(3 + 7- (25 mod 7)) mod 11=6</a:t>
            </a:r>
          </a:p>
          <a:p>
            <a:pPr marL="0" indent="0">
              <a:buNone/>
            </a:pPr>
            <a:r>
              <a:rPr lang="da-DK" dirty="0"/>
              <a:t>H(25,2)= (3 + 2 * 7- (25 mod 7)) mod 11= 9</a:t>
            </a:r>
            <a:endParaRPr lang="en-US" dirty="0"/>
          </a:p>
          <a:p>
            <a:pPr marL="0" indent="0">
              <a:buNone/>
            </a:pPr>
            <a:endParaRPr lang="en-US" dirty="0"/>
          </a:p>
          <a:p>
            <a:pPr marL="0" indent="0">
              <a:buNone/>
            </a:pPr>
            <a:endParaRPr lang="en-US" dirty="0"/>
          </a:p>
          <a:p>
            <a:endParaRPr lang="en-IN" dirty="0"/>
          </a:p>
        </p:txBody>
      </p:sp>
      <p:graphicFrame>
        <p:nvGraphicFramePr>
          <p:cNvPr id="20" name="Group 4">
            <a:extLst>
              <a:ext uri="{FF2B5EF4-FFF2-40B4-BE49-F238E27FC236}">
                <a16:creationId xmlns:a16="http://schemas.microsoft.com/office/drawing/2014/main" xmlns="" id="{275E3D9B-EDE8-4431-A6CC-E76A02AC018A}"/>
              </a:ext>
            </a:extLst>
          </p:cNvPr>
          <p:cNvGraphicFramePr>
            <a:graphicFrameLocks noGrp="1"/>
          </p:cNvGraphicFramePr>
          <p:nvPr>
            <p:extLst>
              <p:ext uri="{D42A27DB-BD31-4B8C-83A1-F6EECF244321}">
                <p14:modId xmlns:p14="http://schemas.microsoft.com/office/powerpoint/2010/main" xmlns="" val="3456904285"/>
              </p:ext>
            </p:extLst>
          </p:nvPr>
        </p:nvGraphicFramePr>
        <p:xfrm>
          <a:off x="9172576" y="1327151"/>
          <a:ext cx="701675" cy="3770313"/>
        </p:xfrm>
        <a:graphic>
          <a:graphicData uri="http://schemas.openxmlformats.org/drawingml/2006/table">
            <a:tbl>
              <a:tblPr/>
              <a:tblGrid>
                <a:gridCol w="701675">
                  <a:extLst>
                    <a:ext uri="{9D8B030D-6E8A-4147-A177-3AD203B41FA5}">
                      <a16:colId xmlns:a16="http://schemas.microsoft.com/office/drawing/2014/main" xmlns="" val="20000"/>
                    </a:ext>
                  </a:extLst>
                </a:gridCol>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47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91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0"/>
                  </a:ext>
                </a:extLst>
              </a:tr>
            </a:tbl>
          </a:graphicData>
        </a:graphic>
      </p:graphicFrame>
      <p:sp>
        <p:nvSpPr>
          <p:cNvPr id="21" name="Text Box 34">
            <a:extLst>
              <a:ext uri="{FF2B5EF4-FFF2-40B4-BE49-F238E27FC236}">
                <a16:creationId xmlns:a16="http://schemas.microsoft.com/office/drawing/2014/main" xmlns="" id="{5991CCB2-C8AC-4F94-8891-B153E3EB7675}"/>
              </a:ext>
            </a:extLst>
          </p:cNvPr>
          <p:cNvSpPr txBox="1">
            <a:spLocks noChangeArrowheads="1"/>
          </p:cNvSpPr>
          <p:nvPr/>
        </p:nvSpPr>
        <p:spPr bwMode="auto">
          <a:xfrm>
            <a:off x="8865443" y="1331913"/>
            <a:ext cx="376492" cy="366712"/>
          </a:xfrm>
          <a:prstGeom prst="rect">
            <a:avLst/>
          </a:prstGeom>
          <a:noFill/>
          <a:ln w="9525">
            <a:noFill/>
            <a:miter lim="800000"/>
            <a:headEnd/>
            <a:tailEnd/>
          </a:ln>
          <a:effectLst/>
        </p:spPr>
        <p:txBody>
          <a:bodyPr wrap="none">
            <a:spAutoFit/>
          </a:bodyPr>
          <a:lstStyle/>
          <a:p>
            <a:r>
              <a:rPr lang="en-US"/>
              <a:t>0</a:t>
            </a:r>
          </a:p>
        </p:txBody>
      </p:sp>
      <p:sp>
        <p:nvSpPr>
          <p:cNvPr id="22" name="Text Box 35">
            <a:extLst>
              <a:ext uri="{FF2B5EF4-FFF2-40B4-BE49-F238E27FC236}">
                <a16:creationId xmlns:a16="http://schemas.microsoft.com/office/drawing/2014/main" xmlns="" id="{541CD35B-BC7A-44C2-924A-6EF1A75AF34F}"/>
              </a:ext>
            </a:extLst>
          </p:cNvPr>
          <p:cNvSpPr txBox="1">
            <a:spLocks noChangeArrowheads="1"/>
          </p:cNvSpPr>
          <p:nvPr/>
        </p:nvSpPr>
        <p:spPr bwMode="auto">
          <a:xfrm>
            <a:off x="8886825" y="4394201"/>
            <a:ext cx="311150" cy="366713"/>
          </a:xfrm>
          <a:prstGeom prst="rect">
            <a:avLst/>
          </a:prstGeom>
          <a:noFill/>
          <a:ln w="9525">
            <a:noFill/>
            <a:miter lim="800000"/>
            <a:headEnd/>
            <a:tailEnd/>
          </a:ln>
          <a:effectLst/>
        </p:spPr>
        <p:txBody>
          <a:bodyPr wrap="none">
            <a:spAutoFit/>
          </a:bodyPr>
          <a:lstStyle/>
          <a:p>
            <a:r>
              <a:rPr lang="en-US"/>
              <a:t>9</a:t>
            </a:r>
          </a:p>
        </p:txBody>
      </p:sp>
      <p:sp>
        <p:nvSpPr>
          <p:cNvPr id="23" name="Text Box 36">
            <a:extLst>
              <a:ext uri="{FF2B5EF4-FFF2-40B4-BE49-F238E27FC236}">
                <a16:creationId xmlns:a16="http://schemas.microsoft.com/office/drawing/2014/main" xmlns="" id="{81337B51-A7A7-49A1-84F9-BB2C2E737EDE}"/>
              </a:ext>
            </a:extLst>
          </p:cNvPr>
          <p:cNvSpPr txBox="1">
            <a:spLocks noChangeArrowheads="1"/>
          </p:cNvSpPr>
          <p:nvPr/>
        </p:nvSpPr>
        <p:spPr bwMode="auto">
          <a:xfrm>
            <a:off x="8845551" y="2692401"/>
            <a:ext cx="352425" cy="366713"/>
          </a:xfrm>
          <a:prstGeom prst="rect">
            <a:avLst/>
          </a:prstGeom>
          <a:noFill/>
          <a:ln w="9525">
            <a:noFill/>
            <a:miter lim="800000"/>
            <a:headEnd/>
            <a:tailEnd/>
          </a:ln>
          <a:effectLst/>
        </p:spPr>
        <p:txBody>
          <a:bodyPr>
            <a:spAutoFit/>
          </a:bodyPr>
          <a:lstStyle/>
          <a:p>
            <a:r>
              <a:rPr lang="en-US"/>
              <a:t>4</a:t>
            </a:r>
          </a:p>
        </p:txBody>
      </p:sp>
      <p:sp>
        <p:nvSpPr>
          <p:cNvPr id="24" name="Rectangle 37">
            <a:extLst>
              <a:ext uri="{FF2B5EF4-FFF2-40B4-BE49-F238E27FC236}">
                <a16:creationId xmlns:a16="http://schemas.microsoft.com/office/drawing/2014/main" xmlns="" id="{E02326ED-17D0-42CF-B6ED-0B58D2CE1DA3}"/>
              </a:ext>
            </a:extLst>
          </p:cNvPr>
          <p:cNvSpPr>
            <a:spLocks noChangeArrowheads="1"/>
          </p:cNvSpPr>
          <p:nvPr/>
        </p:nvSpPr>
        <p:spPr bwMode="auto">
          <a:xfrm>
            <a:off x="8886825" y="2012951"/>
            <a:ext cx="311150" cy="366713"/>
          </a:xfrm>
          <a:prstGeom prst="rect">
            <a:avLst/>
          </a:prstGeom>
          <a:noFill/>
          <a:ln w="9525">
            <a:noFill/>
            <a:miter lim="800000"/>
            <a:headEnd/>
            <a:tailEnd/>
          </a:ln>
          <a:effectLst/>
        </p:spPr>
        <p:txBody>
          <a:bodyPr wrap="none">
            <a:spAutoFit/>
          </a:bodyPr>
          <a:lstStyle/>
          <a:p>
            <a:r>
              <a:rPr lang="en-US"/>
              <a:t>2</a:t>
            </a:r>
          </a:p>
        </p:txBody>
      </p:sp>
      <p:sp>
        <p:nvSpPr>
          <p:cNvPr id="25" name="Rectangle 38">
            <a:extLst>
              <a:ext uri="{FF2B5EF4-FFF2-40B4-BE49-F238E27FC236}">
                <a16:creationId xmlns:a16="http://schemas.microsoft.com/office/drawing/2014/main" xmlns="" id="{05064C6D-6A91-4ED2-8F0C-873BD25A1572}"/>
              </a:ext>
            </a:extLst>
          </p:cNvPr>
          <p:cNvSpPr>
            <a:spLocks noChangeArrowheads="1"/>
          </p:cNvSpPr>
          <p:nvPr/>
        </p:nvSpPr>
        <p:spPr bwMode="auto">
          <a:xfrm>
            <a:off x="8886825" y="2352676"/>
            <a:ext cx="311150" cy="366713"/>
          </a:xfrm>
          <a:prstGeom prst="rect">
            <a:avLst/>
          </a:prstGeom>
          <a:noFill/>
          <a:ln w="9525">
            <a:noFill/>
            <a:miter lim="800000"/>
            <a:headEnd/>
            <a:tailEnd/>
          </a:ln>
          <a:effectLst/>
        </p:spPr>
        <p:txBody>
          <a:bodyPr wrap="none">
            <a:spAutoFit/>
          </a:bodyPr>
          <a:lstStyle/>
          <a:p>
            <a:r>
              <a:rPr lang="en-US"/>
              <a:t>3</a:t>
            </a:r>
          </a:p>
        </p:txBody>
      </p:sp>
      <p:sp>
        <p:nvSpPr>
          <p:cNvPr id="26" name="Text Box 39">
            <a:extLst>
              <a:ext uri="{FF2B5EF4-FFF2-40B4-BE49-F238E27FC236}">
                <a16:creationId xmlns:a16="http://schemas.microsoft.com/office/drawing/2014/main" xmlns="" id="{9EFEFB87-CF3D-4278-A8D5-A4643C731F52}"/>
              </a:ext>
            </a:extLst>
          </p:cNvPr>
          <p:cNvSpPr txBox="1">
            <a:spLocks noChangeArrowheads="1"/>
          </p:cNvSpPr>
          <p:nvPr/>
        </p:nvSpPr>
        <p:spPr bwMode="auto">
          <a:xfrm>
            <a:off x="8886825" y="1673226"/>
            <a:ext cx="311150" cy="366713"/>
          </a:xfrm>
          <a:prstGeom prst="rect">
            <a:avLst/>
          </a:prstGeom>
          <a:noFill/>
          <a:ln w="9525">
            <a:noFill/>
            <a:miter lim="800000"/>
            <a:headEnd/>
            <a:tailEnd/>
          </a:ln>
          <a:effectLst/>
        </p:spPr>
        <p:txBody>
          <a:bodyPr wrap="none">
            <a:spAutoFit/>
          </a:bodyPr>
          <a:lstStyle/>
          <a:p>
            <a:r>
              <a:rPr lang="en-US" dirty="0"/>
              <a:t>1</a:t>
            </a:r>
          </a:p>
        </p:txBody>
      </p:sp>
      <p:sp>
        <p:nvSpPr>
          <p:cNvPr id="27" name="Text Box 40">
            <a:extLst>
              <a:ext uri="{FF2B5EF4-FFF2-40B4-BE49-F238E27FC236}">
                <a16:creationId xmlns:a16="http://schemas.microsoft.com/office/drawing/2014/main" xmlns="" id="{FF0C74F9-F9DF-4273-A09D-2B260846C5E0}"/>
              </a:ext>
            </a:extLst>
          </p:cNvPr>
          <p:cNvSpPr txBox="1">
            <a:spLocks noChangeArrowheads="1"/>
          </p:cNvSpPr>
          <p:nvPr/>
        </p:nvSpPr>
        <p:spPr bwMode="auto">
          <a:xfrm>
            <a:off x="8845551" y="3033713"/>
            <a:ext cx="352425" cy="366712"/>
          </a:xfrm>
          <a:prstGeom prst="rect">
            <a:avLst/>
          </a:prstGeom>
          <a:noFill/>
          <a:ln w="9525">
            <a:noFill/>
            <a:miter lim="800000"/>
            <a:headEnd/>
            <a:tailEnd/>
          </a:ln>
          <a:effectLst/>
        </p:spPr>
        <p:txBody>
          <a:bodyPr>
            <a:spAutoFit/>
          </a:bodyPr>
          <a:lstStyle/>
          <a:p>
            <a:r>
              <a:rPr lang="en-US"/>
              <a:t>5</a:t>
            </a:r>
          </a:p>
        </p:txBody>
      </p:sp>
      <p:sp>
        <p:nvSpPr>
          <p:cNvPr id="28" name="Text Box 41">
            <a:extLst>
              <a:ext uri="{FF2B5EF4-FFF2-40B4-BE49-F238E27FC236}">
                <a16:creationId xmlns:a16="http://schemas.microsoft.com/office/drawing/2014/main" xmlns="" id="{8B273A9B-D58A-49E2-843F-D62F58FFCCE9}"/>
              </a:ext>
            </a:extLst>
          </p:cNvPr>
          <p:cNvSpPr txBox="1">
            <a:spLocks noChangeArrowheads="1"/>
          </p:cNvSpPr>
          <p:nvPr/>
        </p:nvSpPr>
        <p:spPr bwMode="auto">
          <a:xfrm>
            <a:off x="8845551" y="3373438"/>
            <a:ext cx="352425" cy="366712"/>
          </a:xfrm>
          <a:prstGeom prst="rect">
            <a:avLst/>
          </a:prstGeom>
          <a:noFill/>
          <a:ln w="9525">
            <a:noFill/>
            <a:miter lim="800000"/>
            <a:headEnd/>
            <a:tailEnd/>
          </a:ln>
          <a:effectLst/>
        </p:spPr>
        <p:txBody>
          <a:bodyPr>
            <a:spAutoFit/>
          </a:bodyPr>
          <a:lstStyle/>
          <a:p>
            <a:r>
              <a:rPr lang="en-US"/>
              <a:t>6</a:t>
            </a:r>
          </a:p>
        </p:txBody>
      </p:sp>
      <p:sp>
        <p:nvSpPr>
          <p:cNvPr id="29" name="Text Box 42">
            <a:extLst>
              <a:ext uri="{FF2B5EF4-FFF2-40B4-BE49-F238E27FC236}">
                <a16:creationId xmlns:a16="http://schemas.microsoft.com/office/drawing/2014/main" xmlns="" id="{A743D6CB-6DF8-4C58-B2D9-2E7C92FE15E3}"/>
              </a:ext>
            </a:extLst>
          </p:cNvPr>
          <p:cNvSpPr txBox="1">
            <a:spLocks noChangeArrowheads="1"/>
          </p:cNvSpPr>
          <p:nvPr/>
        </p:nvSpPr>
        <p:spPr bwMode="auto">
          <a:xfrm>
            <a:off x="8845551" y="3713163"/>
            <a:ext cx="352425" cy="366712"/>
          </a:xfrm>
          <a:prstGeom prst="rect">
            <a:avLst/>
          </a:prstGeom>
          <a:noFill/>
          <a:ln w="9525">
            <a:noFill/>
            <a:miter lim="800000"/>
            <a:headEnd/>
            <a:tailEnd/>
          </a:ln>
          <a:effectLst/>
        </p:spPr>
        <p:txBody>
          <a:bodyPr>
            <a:spAutoFit/>
          </a:bodyPr>
          <a:lstStyle/>
          <a:p>
            <a:r>
              <a:rPr lang="en-US"/>
              <a:t>7</a:t>
            </a:r>
          </a:p>
        </p:txBody>
      </p:sp>
      <p:sp>
        <p:nvSpPr>
          <p:cNvPr id="30" name="Text Box 43">
            <a:extLst>
              <a:ext uri="{FF2B5EF4-FFF2-40B4-BE49-F238E27FC236}">
                <a16:creationId xmlns:a16="http://schemas.microsoft.com/office/drawing/2014/main" xmlns="" id="{82BCB857-D718-4EB2-9EBB-E0B2C9CB9032}"/>
              </a:ext>
            </a:extLst>
          </p:cNvPr>
          <p:cNvSpPr txBox="1">
            <a:spLocks noChangeArrowheads="1"/>
          </p:cNvSpPr>
          <p:nvPr/>
        </p:nvSpPr>
        <p:spPr bwMode="auto">
          <a:xfrm>
            <a:off x="8845551" y="4052888"/>
            <a:ext cx="352425" cy="366712"/>
          </a:xfrm>
          <a:prstGeom prst="rect">
            <a:avLst/>
          </a:prstGeom>
          <a:noFill/>
          <a:ln w="9525">
            <a:noFill/>
            <a:miter lim="800000"/>
            <a:headEnd/>
            <a:tailEnd/>
          </a:ln>
          <a:effectLst/>
        </p:spPr>
        <p:txBody>
          <a:bodyPr>
            <a:spAutoFit/>
          </a:bodyPr>
          <a:lstStyle/>
          <a:p>
            <a:r>
              <a:rPr lang="en-US"/>
              <a:t>8</a:t>
            </a:r>
          </a:p>
        </p:txBody>
      </p:sp>
      <p:sp>
        <p:nvSpPr>
          <p:cNvPr id="31" name="Text Box 44">
            <a:extLst>
              <a:ext uri="{FF2B5EF4-FFF2-40B4-BE49-F238E27FC236}">
                <a16:creationId xmlns:a16="http://schemas.microsoft.com/office/drawing/2014/main" xmlns="" id="{66D5049F-D820-4075-BAAC-C0E80BB7E486}"/>
              </a:ext>
            </a:extLst>
          </p:cNvPr>
          <p:cNvSpPr txBox="1">
            <a:spLocks noChangeArrowheads="1"/>
          </p:cNvSpPr>
          <p:nvPr/>
        </p:nvSpPr>
        <p:spPr bwMode="auto">
          <a:xfrm>
            <a:off x="8705851" y="4733926"/>
            <a:ext cx="492125" cy="366713"/>
          </a:xfrm>
          <a:prstGeom prst="rect">
            <a:avLst/>
          </a:prstGeom>
          <a:noFill/>
          <a:ln w="9525">
            <a:noFill/>
            <a:miter lim="800000"/>
            <a:headEnd/>
            <a:tailEnd/>
          </a:ln>
          <a:effectLst/>
        </p:spPr>
        <p:txBody>
          <a:bodyPr>
            <a:spAutoFit/>
          </a:bodyPr>
          <a:lstStyle/>
          <a:p>
            <a:r>
              <a:rPr lang="en-US" dirty="0"/>
              <a:t>10</a:t>
            </a:r>
          </a:p>
        </p:txBody>
      </p:sp>
      <p:sp>
        <p:nvSpPr>
          <p:cNvPr id="35" name="Freeform 48">
            <a:extLst>
              <a:ext uri="{FF2B5EF4-FFF2-40B4-BE49-F238E27FC236}">
                <a16:creationId xmlns:a16="http://schemas.microsoft.com/office/drawing/2014/main" xmlns="" id="{410EB3E4-F086-434B-B31A-53A22DF0A965}"/>
              </a:ext>
            </a:extLst>
          </p:cNvPr>
          <p:cNvSpPr>
            <a:spLocks/>
          </p:cNvSpPr>
          <p:nvPr/>
        </p:nvSpPr>
        <p:spPr bwMode="auto">
          <a:xfrm rot="10800000">
            <a:off x="8469667" y="3601156"/>
            <a:ext cx="327025" cy="1316126"/>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36" name="Freeform 49">
            <a:extLst>
              <a:ext uri="{FF2B5EF4-FFF2-40B4-BE49-F238E27FC236}">
                <a16:creationId xmlns:a16="http://schemas.microsoft.com/office/drawing/2014/main" xmlns="" id="{396F9178-78A5-4742-BBBE-1BAD2EBF63DD}"/>
              </a:ext>
            </a:extLst>
          </p:cNvPr>
          <p:cNvSpPr>
            <a:spLocks/>
          </p:cNvSpPr>
          <p:nvPr/>
        </p:nvSpPr>
        <p:spPr bwMode="auto">
          <a:xfrm>
            <a:off x="9910411" y="2536032"/>
            <a:ext cx="701675" cy="2363346"/>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38" name="Freeform 49">
            <a:extLst>
              <a:ext uri="{FF2B5EF4-FFF2-40B4-BE49-F238E27FC236}">
                <a16:creationId xmlns:a16="http://schemas.microsoft.com/office/drawing/2014/main" xmlns="" id="{DE7635CC-271D-4C9E-A6AC-EFB9DEBAD6B6}"/>
              </a:ext>
            </a:extLst>
          </p:cNvPr>
          <p:cNvSpPr>
            <a:spLocks/>
          </p:cNvSpPr>
          <p:nvPr/>
        </p:nvSpPr>
        <p:spPr bwMode="auto">
          <a:xfrm>
            <a:off x="9927343" y="3578578"/>
            <a:ext cx="327025" cy="1027288"/>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39" name="Slide Number Placeholder 38">
            <a:extLst>
              <a:ext uri="{FF2B5EF4-FFF2-40B4-BE49-F238E27FC236}">
                <a16:creationId xmlns:a16="http://schemas.microsoft.com/office/drawing/2014/main" xmlns="" id="{B1353FBD-FFEB-4279-9A95-244269110F7B}"/>
              </a:ext>
            </a:extLst>
          </p:cNvPr>
          <p:cNvSpPr>
            <a:spLocks noGrp="1"/>
          </p:cNvSpPr>
          <p:nvPr>
            <p:ph type="sldNum" sz="quarter" idx="12"/>
          </p:nvPr>
        </p:nvSpPr>
        <p:spPr/>
        <p:txBody>
          <a:bodyPr/>
          <a:lstStyle/>
          <a:p>
            <a:fld id="{BBD0BF76-E763-4964-B6E3-972F78D927E1}" type="slidenum">
              <a:rPr lang="en-IN" smtClean="0"/>
              <a:pPr/>
              <a:t>34</a:t>
            </a:fld>
            <a:endParaRPr lang="en-IN"/>
          </a:p>
        </p:txBody>
      </p:sp>
    </p:spTree>
    <p:extLst>
      <p:ext uri="{BB962C8B-B14F-4D97-AF65-F5344CB8AC3E}">
        <p14:creationId xmlns:p14="http://schemas.microsoft.com/office/powerpoint/2010/main" xmlns="" val="14035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82089-CAAE-4294-9E63-CB1CEE3994F9}"/>
              </a:ext>
            </a:extLst>
          </p:cNvPr>
          <p:cNvSpPr>
            <a:spLocks noGrp="1"/>
          </p:cNvSpPr>
          <p:nvPr>
            <p:ph type="title"/>
          </p:nvPr>
        </p:nvSpPr>
        <p:spPr/>
        <p:txBody>
          <a:bodyPr/>
          <a:lstStyle/>
          <a:p>
            <a:r>
              <a:rPr lang="en-US" dirty="0"/>
              <a:t>Double Hashing</a:t>
            </a:r>
            <a:endParaRPr lang="en-IN" dirty="0"/>
          </a:p>
        </p:txBody>
      </p:sp>
      <p:sp>
        <p:nvSpPr>
          <p:cNvPr id="3" name="Content Placeholder 2">
            <a:extLst>
              <a:ext uri="{FF2B5EF4-FFF2-40B4-BE49-F238E27FC236}">
                <a16:creationId xmlns:a16="http://schemas.microsoft.com/office/drawing/2014/main" xmlns="" id="{E0D3653A-487C-4ED0-969D-3F8937520E12}"/>
              </a:ext>
            </a:extLst>
          </p:cNvPr>
          <p:cNvSpPr>
            <a:spLocks noGrp="1"/>
          </p:cNvSpPr>
          <p:nvPr>
            <p:ph idx="1"/>
          </p:nvPr>
        </p:nvSpPr>
        <p:spPr>
          <a:xfrm>
            <a:off x="1130270" y="1783644"/>
            <a:ext cx="10169908" cy="3682701"/>
          </a:xfrm>
        </p:spPr>
        <p:txBody>
          <a:bodyPr/>
          <a:lstStyle/>
          <a:p>
            <a:r>
              <a:rPr lang="en-US" dirty="0"/>
              <a:t>When table size is prime or power of 2, it  improves over linear or quadratic probing as max m</a:t>
            </a:r>
            <a:r>
              <a:rPr lang="en-US" baseline="30000" dirty="0"/>
              <a:t>2</a:t>
            </a:r>
            <a:r>
              <a:rPr lang="en-US" dirty="0"/>
              <a:t> probe sequences are used in double hashing, rather than m, since each  h1(k),h2(k) pair yields a different probe sequence.</a:t>
            </a:r>
          </a:p>
          <a:p>
            <a:r>
              <a:rPr lang="en-US" dirty="0"/>
              <a:t>However, double hashing is somewhat more complicated to implement than quadratic probing.</a:t>
            </a:r>
            <a:endParaRPr lang="en-IN" dirty="0"/>
          </a:p>
        </p:txBody>
      </p:sp>
      <p:sp>
        <p:nvSpPr>
          <p:cNvPr id="4" name="Slide Number Placeholder 3">
            <a:extLst>
              <a:ext uri="{FF2B5EF4-FFF2-40B4-BE49-F238E27FC236}">
                <a16:creationId xmlns:a16="http://schemas.microsoft.com/office/drawing/2014/main" xmlns="" id="{3F2772D9-E363-411B-A739-37895E7CA219}"/>
              </a:ext>
            </a:extLst>
          </p:cNvPr>
          <p:cNvSpPr>
            <a:spLocks noGrp="1"/>
          </p:cNvSpPr>
          <p:nvPr>
            <p:ph type="sldNum" sz="quarter" idx="12"/>
          </p:nvPr>
        </p:nvSpPr>
        <p:spPr/>
        <p:txBody>
          <a:bodyPr/>
          <a:lstStyle/>
          <a:p>
            <a:fld id="{BBD0BF76-E763-4964-B6E3-972F78D927E1}" type="slidenum">
              <a:rPr lang="en-IN" smtClean="0"/>
              <a:pPr/>
              <a:t>35</a:t>
            </a:fld>
            <a:endParaRPr lang="en-IN"/>
          </a:p>
        </p:txBody>
      </p:sp>
    </p:spTree>
    <p:extLst>
      <p:ext uri="{BB962C8B-B14F-4D97-AF65-F5344CB8AC3E}">
        <p14:creationId xmlns:p14="http://schemas.microsoft.com/office/powerpoint/2010/main" xmlns="" val="3678088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DF6636-4124-492C-8698-8DA429B842E0}"/>
              </a:ext>
            </a:extLst>
          </p:cNvPr>
          <p:cNvSpPr>
            <a:spLocks noGrp="1"/>
          </p:cNvSpPr>
          <p:nvPr>
            <p:ph type="title"/>
          </p:nvPr>
        </p:nvSpPr>
        <p:spPr>
          <a:xfrm>
            <a:off x="1130270" y="795278"/>
            <a:ext cx="9603275" cy="1049235"/>
          </a:xfrm>
        </p:spPr>
        <p:txBody>
          <a:bodyPr/>
          <a:lstStyle/>
          <a:p>
            <a:r>
              <a:rPr lang="en-US" dirty="0"/>
              <a:t>Comparison of Open Addressing Methods</a:t>
            </a:r>
            <a:endParaRPr lang="en-IN" dirty="0"/>
          </a:p>
        </p:txBody>
      </p:sp>
      <p:pic>
        <p:nvPicPr>
          <p:cNvPr id="4" name="Content Placeholder 3">
            <a:extLst>
              <a:ext uri="{FF2B5EF4-FFF2-40B4-BE49-F238E27FC236}">
                <a16:creationId xmlns:a16="http://schemas.microsoft.com/office/drawing/2014/main" xmlns="" id="{4206915E-1D91-49EC-96CB-C07E877E85FA}"/>
              </a:ext>
            </a:extLst>
          </p:cNvPr>
          <p:cNvPicPr>
            <a:picLocks noGrp="1" noChangeAspect="1"/>
          </p:cNvPicPr>
          <p:nvPr>
            <p:ph idx="1"/>
          </p:nvPr>
        </p:nvPicPr>
        <p:blipFill>
          <a:blip r:embed="rId2"/>
          <a:stretch>
            <a:fillRect/>
          </a:stretch>
        </p:blipFill>
        <p:spPr>
          <a:xfrm>
            <a:off x="1328296" y="1634682"/>
            <a:ext cx="9858993" cy="4084068"/>
          </a:xfrm>
          <a:prstGeom prst="rect">
            <a:avLst/>
          </a:prstGeom>
        </p:spPr>
      </p:pic>
      <p:sp>
        <p:nvSpPr>
          <p:cNvPr id="5" name="TextBox 4">
            <a:extLst>
              <a:ext uri="{FF2B5EF4-FFF2-40B4-BE49-F238E27FC236}">
                <a16:creationId xmlns:a16="http://schemas.microsoft.com/office/drawing/2014/main" xmlns="" id="{3E053263-A789-44E4-99A5-A5A6BC1B66E1}"/>
              </a:ext>
            </a:extLst>
          </p:cNvPr>
          <p:cNvSpPr txBox="1"/>
          <p:nvPr/>
        </p:nvSpPr>
        <p:spPr>
          <a:xfrm>
            <a:off x="1328296" y="5813405"/>
            <a:ext cx="8353778" cy="276999"/>
          </a:xfrm>
          <a:prstGeom prst="rect">
            <a:avLst/>
          </a:prstGeom>
          <a:noFill/>
        </p:spPr>
        <p:txBody>
          <a:bodyPr wrap="square" rtlCol="0">
            <a:spAutoFit/>
          </a:bodyPr>
          <a:lstStyle/>
          <a:p>
            <a:r>
              <a:rPr lang="en-US" sz="1200" dirty="0"/>
              <a:t>Source: </a:t>
            </a:r>
            <a:r>
              <a:rPr lang="en-US" sz="1200" b="0" i="0" u="none" strike="noStrike" dirty="0" err="1">
                <a:effectLst/>
              </a:rPr>
              <a:t>Karumanchi</a:t>
            </a:r>
            <a:r>
              <a:rPr lang="en-US" sz="1200" b="0" i="0" u="none" strike="noStrike" dirty="0">
                <a:effectLst/>
              </a:rPr>
              <a:t>, Narasimha. </a:t>
            </a:r>
            <a:r>
              <a:rPr lang="en-US" sz="1200" b="0" i="1" u="none" strike="noStrike" dirty="0">
                <a:effectLst/>
              </a:rPr>
              <a:t>Data Structures and Algorithms Made Easy</a:t>
            </a:r>
            <a:endParaRPr lang="en-IN" sz="1200" dirty="0"/>
          </a:p>
        </p:txBody>
      </p:sp>
      <p:sp>
        <p:nvSpPr>
          <p:cNvPr id="6" name="Slide Number Placeholder 5">
            <a:extLst>
              <a:ext uri="{FF2B5EF4-FFF2-40B4-BE49-F238E27FC236}">
                <a16:creationId xmlns:a16="http://schemas.microsoft.com/office/drawing/2014/main" xmlns="" id="{CFCD4C23-517E-4BE8-AA73-C47753B7DBC4}"/>
              </a:ext>
            </a:extLst>
          </p:cNvPr>
          <p:cNvSpPr>
            <a:spLocks noGrp="1"/>
          </p:cNvSpPr>
          <p:nvPr>
            <p:ph type="sldNum" sz="quarter" idx="12"/>
          </p:nvPr>
        </p:nvSpPr>
        <p:spPr/>
        <p:txBody>
          <a:bodyPr/>
          <a:lstStyle/>
          <a:p>
            <a:fld id="{BBD0BF76-E763-4964-B6E3-972F78D927E1}" type="slidenum">
              <a:rPr lang="en-IN" smtClean="0"/>
              <a:pPr/>
              <a:t>36</a:t>
            </a:fld>
            <a:endParaRPr lang="en-IN"/>
          </a:p>
        </p:txBody>
      </p:sp>
    </p:spTree>
    <p:extLst>
      <p:ext uri="{BB962C8B-B14F-4D97-AF65-F5344CB8AC3E}">
        <p14:creationId xmlns:p14="http://schemas.microsoft.com/office/powerpoint/2010/main" xmlns="" val="440411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E92A6-794A-41F9-A85A-6AC464252826}"/>
              </a:ext>
            </a:extLst>
          </p:cNvPr>
          <p:cNvSpPr>
            <a:spLocks noGrp="1"/>
          </p:cNvSpPr>
          <p:nvPr>
            <p:ph type="title"/>
          </p:nvPr>
        </p:nvSpPr>
        <p:spPr/>
        <p:txBody>
          <a:bodyPr/>
          <a:lstStyle/>
          <a:p>
            <a:r>
              <a:rPr lang="en-US" dirty="0"/>
              <a:t>Hashing Applications</a:t>
            </a:r>
            <a:endParaRPr lang="en-IN" dirty="0"/>
          </a:p>
        </p:txBody>
      </p:sp>
      <p:sp>
        <p:nvSpPr>
          <p:cNvPr id="3" name="Content Placeholder 2">
            <a:extLst>
              <a:ext uri="{FF2B5EF4-FFF2-40B4-BE49-F238E27FC236}">
                <a16:creationId xmlns:a16="http://schemas.microsoft.com/office/drawing/2014/main" xmlns="" id="{498BC456-3365-4C7F-8181-0EDE66BC37DE}"/>
              </a:ext>
            </a:extLst>
          </p:cNvPr>
          <p:cNvSpPr>
            <a:spLocks noGrp="1"/>
          </p:cNvSpPr>
          <p:nvPr>
            <p:ph idx="1"/>
          </p:nvPr>
        </p:nvSpPr>
        <p:spPr>
          <a:xfrm>
            <a:off x="1130270" y="1693333"/>
            <a:ext cx="9752219" cy="3773012"/>
          </a:xfrm>
        </p:spPr>
        <p:txBody>
          <a:bodyPr/>
          <a:lstStyle/>
          <a:p>
            <a:r>
              <a:rPr lang="en-US" dirty="0"/>
              <a:t>Hash tables are used by compilers to keep track of variables declared in source code. The data structure is known as symbol table. </a:t>
            </a:r>
          </a:p>
          <a:p>
            <a:r>
              <a:rPr lang="en-US" dirty="0"/>
              <a:t>Another application is game programs. As the program look through different lines of play, it monitors positions that it has experienced by computing a hash function on the basis of position </a:t>
            </a:r>
          </a:p>
          <a:p>
            <a:r>
              <a:rPr lang="en-US" dirty="0"/>
              <a:t>Hashing is also used in online spelling checkers.</a:t>
            </a:r>
            <a:endParaRPr lang="en-IN" dirty="0"/>
          </a:p>
        </p:txBody>
      </p:sp>
      <p:sp>
        <p:nvSpPr>
          <p:cNvPr id="4" name="Slide Number Placeholder 3">
            <a:extLst>
              <a:ext uri="{FF2B5EF4-FFF2-40B4-BE49-F238E27FC236}">
                <a16:creationId xmlns:a16="http://schemas.microsoft.com/office/drawing/2014/main" xmlns="" id="{C12A307F-9DAB-4BA8-971D-AC17336D010F}"/>
              </a:ext>
            </a:extLst>
          </p:cNvPr>
          <p:cNvSpPr>
            <a:spLocks noGrp="1"/>
          </p:cNvSpPr>
          <p:nvPr>
            <p:ph type="sldNum" sz="quarter" idx="12"/>
          </p:nvPr>
        </p:nvSpPr>
        <p:spPr/>
        <p:txBody>
          <a:bodyPr/>
          <a:lstStyle/>
          <a:p>
            <a:fld id="{BBD0BF76-E763-4964-B6E3-972F78D927E1}" type="slidenum">
              <a:rPr lang="en-IN" smtClean="0"/>
              <a:pPr/>
              <a:t>37</a:t>
            </a:fld>
            <a:endParaRPr lang="en-IN"/>
          </a:p>
        </p:txBody>
      </p:sp>
    </p:spTree>
    <p:extLst>
      <p:ext uri="{BB962C8B-B14F-4D97-AF65-F5344CB8AC3E}">
        <p14:creationId xmlns:p14="http://schemas.microsoft.com/office/powerpoint/2010/main" xmlns="" val="2558506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2B947-2584-4037-B763-916D6873C86D}"/>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xmlns="" id="{5867820B-B54A-4CA2-B995-2B99AF8100D6}"/>
              </a:ext>
            </a:extLst>
          </p:cNvPr>
          <p:cNvSpPr>
            <a:spLocks noGrp="1"/>
          </p:cNvSpPr>
          <p:nvPr>
            <p:ph idx="1"/>
          </p:nvPr>
        </p:nvSpPr>
        <p:spPr>
          <a:xfrm>
            <a:off x="1130270" y="1772356"/>
            <a:ext cx="10350530" cy="3693989"/>
          </a:xfrm>
        </p:spPr>
        <p:txBody>
          <a:bodyPr/>
          <a:lstStyle/>
          <a:p>
            <a:r>
              <a:rPr lang="en-US" dirty="0"/>
              <a:t>Consider the keys {2451, 8253, 6173, 7389, 4344, 9699, 1889} and H(k)=k Mod 10. Show the Hash table for the following:</a:t>
            </a:r>
          </a:p>
          <a:p>
            <a:pPr marL="0" indent="0">
              <a:buNone/>
            </a:pPr>
            <a:r>
              <a:rPr lang="en-US" dirty="0"/>
              <a:t>1. Open Addressing using linear probing.</a:t>
            </a:r>
          </a:p>
          <a:p>
            <a:pPr marL="0" indent="0">
              <a:buNone/>
            </a:pPr>
            <a:r>
              <a:rPr lang="en-US" dirty="0"/>
              <a:t>2. Open Addressing using quadratic probing.</a:t>
            </a:r>
          </a:p>
          <a:p>
            <a:pPr marL="0" indent="0">
              <a:buNone/>
            </a:pPr>
            <a:r>
              <a:rPr lang="en-US" dirty="0"/>
              <a:t>3. Open Addressing using double hashing, h2(k)=7- (k mod 7).</a:t>
            </a:r>
            <a:endParaRPr lang="en-IN" dirty="0"/>
          </a:p>
        </p:txBody>
      </p:sp>
      <p:sp>
        <p:nvSpPr>
          <p:cNvPr id="4" name="Slide Number Placeholder 3">
            <a:extLst>
              <a:ext uri="{FF2B5EF4-FFF2-40B4-BE49-F238E27FC236}">
                <a16:creationId xmlns:a16="http://schemas.microsoft.com/office/drawing/2014/main" xmlns="" id="{DE8BF728-CACD-4140-9D41-652068EC4FCB}"/>
              </a:ext>
            </a:extLst>
          </p:cNvPr>
          <p:cNvSpPr>
            <a:spLocks noGrp="1"/>
          </p:cNvSpPr>
          <p:nvPr>
            <p:ph type="sldNum" sz="quarter" idx="12"/>
          </p:nvPr>
        </p:nvSpPr>
        <p:spPr/>
        <p:txBody>
          <a:bodyPr/>
          <a:lstStyle/>
          <a:p>
            <a:fld id="{BBD0BF76-E763-4964-B6E3-972F78D927E1}" type="slidenum">
              <a:rPr lang="en-IN" smtClean="0"/>
              <a:pPr/>
              <a:t>38</a:t>
            </a:fld>
            <a:endParaRPr lang="en-IN"/>
          </a:p>
        </p:txBody>
      </p:sp>
    </p:spTree>
    <p:extLst>
      <p:ext uri="{BB962C8B-B14F-4D97-AF65-F5344CB8AC3E}">
        <p14:creationId xmlns:p14="http://schemas.microsoft.com/office/powerpoint/2010/main" xmlns="" val="1605480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D63D5-9CF3-48D4-B251-15D50DAE4B97}"/>
              </a:ext>
            </a:extLst>
          </p:cNvPr>
          <p:cNvSpPr>
            <a:spLocks noGrp="1"/>
          </p:cNvSpPr>
          <p:nvPr>
            <p:ph type="title"/>
          </p:nvPr>
        </p:nvSpPr>
        <p:spPr/>
        <p:txBody>
          <a:bodyPr/>
          <a:lstStyle/>
          <a:p>
            <a:r>
              <a:rPr lang="en-US" dirty="0"/>
              <a:t>Solution</a:t>
            </a:r>
            <a:endParaRPr lang="en-IN" dirty="0"/>
          </a:p>
        </p:txBody>
      </p:sp>
      <p:sp>
        <p:nvSpPr>
          <p:cNvPr id="4" name="Slide Number Placeholder 3">
            <a:extLst>
              <a:ext uri="{FF2B5EF4-FFF2-40B4-BE49-F238E27FC236}">
                <a16:creationId xmlns:a16="http://schemas.microsoft.com/office/drawing/2014/main" xmlns="" id="{10092754-3CAF-440E-AC86-6473BA78E35A}"/>
              </a:ext>
            </a:extLst>
          </p:cNvPr>
          <p:cNvSpPr>
            <a:spLocks noGrp="1"/>
          </p:cNvSpPr>
          <p:nvPr>
            <p:ph type="sldNum" sz="quarter" idx="12"/>
          </p:nvPr>
        </p:nvSpPr>
        <p:spPr/>
        <p:txBody>
          <a:bodyPr/>
          <a:lstStyle/>
          <a:p>
            <a:fld id="{BBD0BF76-E763-4964-B6E3-972F78D927E1}" type="slidenum">
              <a:rPr lang="en-IN" smtClean="0"/>
              <a:pPr/>
              <a:t>39</a:t>
            </a:fld>
            <a:endParaRPr lang="en-IN"/>
          </a:p>
        </p:txBody>
      </p:sp>
      <p:graphicFrame>
        <p:nvGraphicFramePr>
          <p:cNvPr id="5" name="Table 5">
            <a:extLst>
              <a:ext uri="{FF2B5EF4-FFF2-40B4-BE49-F238E27FC236}">
                <a16:creationId xmlns:a16="http://schemas.microsoft.com/office/drawing/2014/main" xmlns="" id="{3E26EABE-5B87-4B50-BB23-95FB48E67EC4}"/>
              </a:ext>
            </a:extLst>
          </p:cNvPr>
          <p:cNvGraphicFramePr>
            <a:graphicFrameLocks noGrp="1"/>
          </p:cNvGraphicFramePr>
          <p:nvPr>
            <p:extLst>
              <p:ext uri="{D42A27DB-BD31-4B8C-83A1-F6EECF244321}">
                <p14:modId xmlns:p14="http://schemas.microsoft.com/office/powerpoint/2010/main" xmlns="" val="3202927793"/>
              </p:ext>
            </p:extLst>
          </p:nvPr>
        </p:nvGraphicFramePr>
        <p:xfrm>
          <a:off x="1636888" y="1646617"/>
          <a:ext cx="4809068" cy="4348480"/>
        </p:xfrm>
        <a:graphic>
          <a:graphicData uri="http://schemas.openxmlformats.org/drawingml/2006/table">
            <a:tbl>
              <a:tblPr firstRow="1" bandRow="1">
                <a:tableStyleId>{5940675A-B579-460E-94D1-54222C63F5DA}</a:tableStyleId>
              </a:tblPr>
              <a:tblGrid>
                <a:gridCol w="642959">
                  <a:extLst>
                    <a:ext uri="{9D8B030D-6E8A-4147-A177-3AD203B41FA5}">
                      <a16:colId xmlns:a16="http://schemas.microsoft.com/office/drawing/2014/main" xmlns="" val="3828568445"/>
                    </a:ext>
                  </a:extLst>
                </a:gridCol>
                <a:gridCol w="1388703">
                  <a:extLst>
                    <a:ext uri="{9D8B030D-6E8A-4147-A177-3AD203B41FA5}">
                      <a16:colId xmlns:a16="http://schemas.microsoft.com/office/drawing/2014/main" xmlns="" val="2415250566"/>
                    </a:ext>
                  </a:extLst>
                </a:gridCol>
                <a:gridCol w="1388703">
                  <a:extLst>
                    <a:ext uri="{9D8B030D-6E8A-4147-A177-3AD203B41FA5}">
                      <a16:colId xmlns:a16="http://schemas.microsoft.com/office/drawing/2014/main" xmlns="" val="1320541650"/>
                    </a:ext>
                  </a:extLst>
                </a:gridCol>
                <a:gridCol w="1388703">
                  <a:extLst>
                    <a:ext uri="{9D8B030D-6E8A-4147-A177-3AD203B41FA5}">
                      <a16:colId xmlns:a16="http://schemas.microsoft.com/office/drawing/2014/main" xmlns="" val="3506396511"/>
                    </a:ext>
                  </a:extLst>
                </a:gridCol>
              </a:tblGrid>
              <a:tr h="370840">
                <a:tc>
                  <a:txBody>
                    <a:bodyPr/>
                    <a:lstStyle/>
                    <a:p>
                      <a:endParaRPr lang="en-IN" dirty="0"/>
                    </a:p>
                  </a:txBody>
                  <a:tcPr/>
                </a:tc>
                <a:tc>
                  <a:txBody>
                    <a:bodyPr/>
                    <a:lstStyle/>
                    <a:p>
                      <a:r>
                        <a:rPr lang="en-US" dirty="0"/>
                        <a:t>Linear probing</a:t>
                      </a:r>
                      <a:endParaRPr lang="en-IN" dirty="0"/>
                    </a:p>
                  </a:txBody>
                  <a:tcPr/>
                </a:tc>
                <a:tc>
                  <a:txBody>
                    <a:bodyPr/>
                    <a:lstStyle/>
                    <a:p>
                      <a:r>
                        <a:rPr lang="en-US" dirty="0"/>
                        <a:t>Quadratic Probing</a:t>
                      </a:r>
                      <a:endParaRPr lang="en-IN" dirty="0"/>
                    </a:p>
                  </a:txBody>
                  <a:tcPr/>
                </a:tc>
                <a:tc>
                  <a:txBody>
                    <a:bodyPr/>
                    <a:lstStyle/>
                    <a:p>
                      <a:r>
                        <a:rPr lang="en-US" dirty="0"/>
                        <a:t>Double Hashing</a:t>
                      </a:r>
                      <a:endParaRPr lang="en-IN" dirty="0"/>
                    </a:p>
                  </a:txBody>
                  <a:tcPr/>
                </a:tc>
                <a:extLst>
                  <a:ext uri="{0D108BD9-81ED-4DB2-BD59-A6C34878D82A}">
                    <a16:rowId xmlns:a16="http://schemas.microsoft.com/office/drawing/2014/main" xmlns="" val="3718816086"/>
                  </a:ext>
                </a:extLst>
              </a:tr>
              <a:tr h="370840">
                <a:tc>
                  <a:txBody>
                    <a:bodyPr/>
                    <a:lstStyle/>
                    <a:p>
                      <a:r>
                        <a:rPr lang="en-US" dirty="0"/>
                        <a:t>0</a:t>
                      </a:r>
                      <a:endParaRPr lang="en-IN" dirty="0"/>
                    </a:p>
                  </a:txBody>
                  <a:tcPr/>
                </a:tc>
                <a:tc>
                  <a:txBody>
                    <a:bodyPr/>
                    <a:lstStyle/>
                    <a:p>
                      <a:r>
                        <a:rPr lang="en-US" dirty="0"/>
                        <a:t>9699</a:t>
                      </a:r>
                      <a:endParaRPr lang="en-IN" dirty="0"/>
                    </a:p>
                  </a:txBody>
                  <a:tcPr/>
                </a:tc>
                <a:tc>
                  <a:txBody>
                    <a:bodyPr/>
                    <a:lstStyle/>
                    <a:p>
                      <a:r>
                        <a:rPr lang="en-US" dirty="0"/>
                        <a:t>9699</a:t>
                      </a:r>
                      <a:endParaRPr lang="en-IN" dirty="0"/>
                    </a:p>
                  </a:txBody>
                  <a:tcPr/>
                </a:tc>
                <a:tc>
                  <a:txBody>
                    <a:bodyPr/>
                    <a:lstStyle/>
                    <a:p>
                      <a:r>
                        <a:rPr lang="en-US" dirty="0"/>
                        <a:t>1889</a:t>
                      </a:r>
                      <a:endParaRPr lang="en-IN" dirty="0"/>
                    </a:p>
                  </a:txBody>
                  <a:tcPr/>
                </a:tc>
                <a:extLst>
                  <a:ext uri="{0D108BD9-81ED-4DB2-BD59-A6C34878D82A}">
                    <a16:rowId xmlns:a16="http://schemas.microsoft.com/office/drawing/2014/main" xmlns="" val="1146767195"/>
                  </a:ext>
                </a:extLst>
              </a:tr>
              <a:tr h="370840">
                <a:tc>
                  <a:txBody>
                    <a:bodyPr/>
                    <a:lstStyle/>
                    <a:p>
                      <a:r>
                        <a:rPr lang="en-US" dirty="0"/>
                        <a:t>1</a:t>
                      </a:r>
                      <a:endParaRPr lang="en-IN" dirty="0"/>
                    </a:p>
                  </a:txBody>
                  <a:tcPr/>
                </a:tc>
                <a:tc>
                  <a:txBody>
                    <a:bodyPr/>
                    <a:lstStyle/>
                    <a:p>
                      <a:r>
                        <a:rPr lang="en-US" dirty="0"/>
                        <a:t>2451</a:t>
                      </a:r>
                      <a:endParaRPr lang="en-IN" dirty="0"/>
                    </a:p>
                  </a:txBody>
                  <a:tcPr/>
                </a:tc>
                <a:tc>
                  <a:txBody>
                    <a:bodyPr/>
                    <a:lstStyle/>
                    <a:p>
                      <a:r>
                        <a:rPr lang="en-US" dirty="0"/>
                        <a:t>2451</a:t>
                      </a:r>
                      <a:endParaRPr lang="en-IN" dirty="0"/>
                    </a:p>
                  </a:txBody>
                  <a:tcPr/>
                </a:tc>
                <a:tc>
                  <a:txBody>
                    <a:bodyPr/>
                    <a:lstStyle/>
                    <a:p>
                      <a:r>
                        <a:rPr lang="en-US" dirty="0"/>
                        <a:t>2451</a:t>
                      </a:r>
                      <a:endParaRPr lang="en-IN" dirty="0"/>
                    </a:p>
                  </a:txBody>
                  <a:tcPr/>
                </a:tc>
                <a:extLst>
                  <a:ext uri="{0D108BD9-81ED-4DB2-BD59-A6C34878D82A}">
                    <a16:rowId xmlns:a16="http://schemas.microsoft.com/office/drawing/2014/main" xmlns="" val="2085197303"/>
                  </a:ext>
                </a:extLst>
              </a:tr>
              <a:tr h="370840">
                <a:tc>
                  <a:txBody>
                    <a:bodyPr/>
                    <a:lstStyle/>
                    <a:p>
                      <a:r>
                        <a:rPr lang="en-US" dirty="0"/>
                        <a:t>2</a:t>
                      </a:r>
                      <a:endParaRPr lang="en-IN" dirty="0"/>
                    </a:p>
                  </a:txBody>
                  <a:tcPr/>
                </a:tc>
                <a:tc>
                  <a:txBody>
                    <a:bodyPr/>
                    <a:lstStyle/>
                    <a:p>
                      <a:r>
                        <a:rPr lang="en-US" dirty="0"/>
                        <a:t>1889</a:t>
                      </a:r>
                      <a:endParaRPr lang="en-IN" dirty="0"/>
                    </a:p>
                  </a:txBody>
                  <a:tcPr/>
                </a:tc>
                <a:tc>
                  <a:txBody>
                    <a:bodyPr/>
                    <a:lstStyle/>
                    <a:p>
                      <a:endParaRPr lang="en-IN" dirty="0"/>
                    </a:p>
                  </a:txBody>
                  <a:tcPr/>
                </a:tc>
                <a:tc>
                  <a:txBody>
                    <a:bodyPr/>
                    <a:lstStyle/>
                    <a:p>
                      <a:r>
                        <a:rPr lang="en-US" dirty="0"/>
                        <a:t>9699</a:t>
                      </a:r>
                      <a:endParaRPr lang="en-IN" dirty="0"/>
                    </a:p>
                  </a:txBody>
                  <a:tcPr/>
                </a:tc>
                <a:extLst>
                  <a:ext uri="{0D108BD9-81ED-4DB2-BD59-A6C34878D82A}">
                    <a16:rowId xmlns:a16="http://schemas.microsoft.com/office/drawing/2014/main" xmlns="" val="3359364242"/>
                  </a:ext>
                </a:extLst>
              </a:tr>
              <a:tr h="370840">
                <a:tc>
                  <a:txBody>
                    <a:bodyPr/>
                    <a:lstStyle/>
                    <a:p>
                      <a:r>
                        <a:rPr lang="en-US" dirty="0"/>
                        <a:t>3</a:t>
                      </a:r>
                      <a:endParaRPr lang="en-IN" dirty="0"/>
                    </a:p>
                  </a:txBody>
                  <a:tcPr/>
                </a:tc>
                <a:tc>
                  <a:txBody>
                    <a:bodyPr/>
                    <a:lstStyle/>
                    <a:p>
                      <a:r>
                        <a:rPr lang="en-US" dirty="0"/>
                        <a:t>8253</a:t>
                      </a:r>
                      <a:endParaRPr lang="en-IN" dirty="0"/>
                    </a:p>
                  </a:txBody>
                  <a:tcPr/>
                </a:tc>
                <a:tc>
                  <a:txBody>
                    <a:bodyPr/>
                    <a:lstStyle/>
                    <a:p>
                      <a:r>
                        <a:rPr lang="en-US" dirty="0"/>
                        <a:t>8253</a:t>
                      </a:r>
                      <a:endParaRPr lang="en-IN" dirty="0"/>
                    </a:p>
                  </a:txBody>
                  <a:tcPr/>
                </a:tc>
                <a:tc>
                  <a:txBody>
                    <a:bodyPr/>
                    <a:lstStyle/>
                    <a:p>
                      <a:r>
                        <a:rPr lang="en-US" dirty="0"/>
                        <a:t>8253</a:t>
                      </a:r>
                      <a:endParaRPr lang="en-IN" dirty="0"/>
                    </a:p>
                  </a:txBody>
                  <a:tcPr/>
                </a:tc>
                <a:extLst>
                  <a:ext uri="{0D108BD9-81ED-4DB2-BD59-A6C34878D82A}">
                    <a16:rowId xmlns:a16="http://schemas.microsoft.com/office/drawing/2014/main" xmlns="" val="3427474038"/>
                  </a:ext>
                </a:extLst>
              </a:tr>
              <a:tr h="370840">
                <a:tc>
                  <a:txBody>
                    <a:bodyPr/>
                    <a:lstStyle/>
                    <a:p>
                      <a:r>
                        <a:rPr lang="en-US" dirty="0"/>
                        <a:t>4</a:t>
                      </a:r>
                      <a:endParaRPr lang="en-IN" dirty="0"/>
                    </a:p>
                  </a:txBody>
                  <a:tcPr/>
                </a:tc>
                <a:tc>
                  <a:txBody>
                    <a:bodyPr/>
                    <a:lstStyle/>
                    <a:p>
                      <a:r>
                        <a:rPr lang="en-US" dirty="0"/>
                        <a:t>6173</a:t>
                      </a:r>
                      <a:endParaRPr lang="en-IN" dirty="0"/>
                    </a:p>
                  </a:txBody>
                  <a:tcPr/>
                </a:tc>
                <a:tc>
                  <a:txBody>
                    <a:bodyPr/>
                    <a:lstStyle/>
                    <a:p>
                      <a:r>
                        <a:rPr lang="en-US" dirty="0"/>
                        <a:t>6173</a:t>
                      </a:r>
                      <a:endParaRPr lang="en-IN" dirty="0"/>
                    </a:p>
                  </a:txBody>
                  <a:tcPr/>
                </a:tc>
                <a:tc>
                  <a:txBody>
                    <a:bodyPr/>
                    <a:lstStyle/>
                    <a:p>
                      <a:r>
                        <a:rPr lang="en-US" dirty="0"/>
                        <a:t>6173</a:t>
                      </a:r>
                      <a:endParaRPr lang="en-IN" dirty="0"/>
                    </a:p>
                  </a:txBody>
                  <a:tcPr/>
                </a:tc>
                <a:extLst>
                  <a:ext uri="{0D108BD9-81ED-4DB2-BD59-A6C34878D82A}">
                    <a16:rowId xmlns:a16="http://schemas.microsoft.com/office/drawing/2014/main" xmlns="" val="1450876023"/>
                  </a:ext>
                </a:extLst>
              </a:tr>
              <a:tr h="370840">
                <a:tc>
                  <a:txBody>
                    <a:bodyPr/>
                    <a:lstStyle/>
                    <a:p>
                      <a:r>
                        <a:rPr lang="en-US" dirty="0"/>
                        <a:t>5</a:t>
                      </a:r>
                      <a:endParaRPr lang="en-IN" dirty="0"/>
                    </a:p>
                  </a:txBody>
                  <a:tcPr/>
                </a:tc>
                <a:tc>
                  <a:txBody>
                    <a:bodyPr/>
                    <a:lstStyle/>
                    <a:p>
                      <a:r>
                        <a:rPr lang="en-US" dirty="0"/>
                        <a:t>4344</a:t>
                      </a:r>
                      <a:endParaRPr lang="en-IN" dirty="0"/>
                    </a:p>
                  </a:txBody>
                  <a:tcPr/>
                </a:tc>
                <a:tc>
                  <a:txBody>
                    <a:bodyPr/>
                    <a:lstStyle/>
                    <a:p>
                      <a:r>
                        <a:rPr lang="en-US" dirty="0"/>
                        <a:t>4344</a:t>
                      </a:r>
                      <a:endParaRPr lang="en-IN" dirty="0"/>
                    </a:p>
                  </a:txBody>
                  <a:tcPr/>
                </a:tc>
                <a:tc>
                  <a:txBody>
                    <a:bodyPr/>
                    <a:lstStyle/>
                    <a:p>
                      <a:endParaRPr lang="en-IN" dirty="0"/>
                    </a:p>
                  </a:txBody>
                  <a:tcPr/>
                </a:tc>
                <a:extLst>
                  <a:ext uri="{0D108BD9-81ED-4DB2-BD59-A6C34878D82A}">
                    <a16:rowId xmlns:a16="http://schemas.microsoft.com/office/drawing/2014/main" xmlns="" val="4038204867"/>
                  </a:ext>
                </a:extLst>
              </a:tr>
              <a:tr h="370840">
                <a:tc>
                  <a:txBody>
                    <a:bodyPr/>
                    <a:lstStyle/>
                    <a:p>
                      <a:r>
                        <a:rPr lang="en-US" dirty="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4144878241"/>
                  </a:ext>
                </a:extLst>
              </a:tr>
              <a:tr h="370840">
                <a:tc>
                  <a:txBody>
                    <a:bodyPr/>
                    <a:lstStyle/>
                    <a:p>
                      <a:r>
                        <a:rPr lang="en-US" dirty="0"/>
                        <a:t>7</a:t>
                      </a:r>
                      <a:endParaRPr lang="en-IN" dirty="0"/>
                    </a:p>
                  </a:txBody>
                  <a:tcPr/>
                </a:tc>
                <a:tc>
                  <a:txBody>
                    <a:bodyPr/>
                    <a:lstStyle/>
                    <a:p>
                      <a:endParaRPr lang="en-IN" dirty="0"/>
                    </a:p>
                  </a:txBody>
                  <a:tcPr/>
                </a:tc>
                <a:tc>
                  <a:txBody>
                    <a:bodyPr/>
                    <a:lstStyle/>
                    <a:p>
                      <a:endParaRPr lang="en-IN" dirty="0"/>
                    </a:p>
                  </a:txBody>
                  <a:tcPr/>
                </a:tc>
                <a:tc>
                  <a:txBody>
                    <a:bodyPr/>
                    <a:lstStyle/>
                    <a:p>
                      <a:r>
                        <a:rPr lang="en-US" dirty="0"/>
                        <a:t>4344</a:t>
                      </a:r>
                      <a:endParaRPr lang="en-IN" dirty="0"/>
                    </a:p>
                  </a:txBody>
                  <a:tcPr/>
                </a:tc>
                <a:extLst>
                  <a:ext uri="{0D108BD9-81ED-4DB2-BD59-A6C34878D82A}">
                    <a16:rowId xmlns:a16="http://schemas.microsoft.com/office/drawing/2014/main" xmlns="" val="2808094976"/>
                  </a:ext>
                </a:extLst>
              </a:tr>
              <a:tr h="370840">
                <a:tc>
                  <a:txBody>
                    <a:bodyPr/>
                    <a:lstStyle/>
                    <a:p>
                      <a:r>
                        <a:rPr lang="en-US" dirty="0"/>
                        <a:t>8</a:t>
                      </a:r>
                      <a:endParaRPr lang="en-IN" dirty="0"/>
                    </a:p>
                  </a:txBody>
                  <a:tcPr/>
                </a:tc>
                <a:tc>
                  <a:txBody>
                    <a:bodyPr/>
                    <a:lstStyle/>
                    <a:p>
                      <a:endParaRPr lang="en-IN" dirty="0"/>
                    </a:p>
                  </a:txBody>
                  <a:tcPr/>
                </a:tc>
                <a:tc>
                  <a:txBody>
                    <a:bodyPr/>
                    <a:lstStyle/>
                    <a:p>
                      <a:r>
                        <a:rPr lang="en-US" dirty="0"/>
                        <a:t>1889</a:t>
                      </a:r>
                      <a:endParaRPr lang="en-IN" dirty="0"/>
                    </a:p>
                  </a:txBody>
                  <a:tcPr/>
                </a:tc>
                <a:tc>
                  <a:txBody>
                    <a:bodyPr/>
                    <a:lstStyle/>
                    <a:p>
                      <a:endParaRPr lang="en-IN" dirty="0"/>
                    </a:p>
                  </a:txBody>
                  <a:tcPr/>
                </a:tc>
                <a:extLst>
                  <a:ext uri="{0D108BD9-81ED-4DB2-BD59-A6C34878D82A}">
                    <a16:rowId xmlns:a16="http://schemas.microsoft.com/office/drawing/2014/main" xmlns="" val="2794872949"/>
                  </a:ext>
                </a:extLst>
              </a:tr>
              <a:tr h="370840">
                <a:tc>
                  <a:txBody>
                    <a:bodyPr/>
                    <a:lstStyle/>
                    <a:p>
                      <a:r>
                        <a:rPr lang="en-US" dirty="0"/>
                        <a:t>9</a:t>
                      </a:r>
                      <a:endParaRPr lang="en-IN" dirty="0"/>
                    </a:p>
                  </a:txBody>
                  <a:tcPr/>
                </a:tc>
                <a:tc>
                  <a:txBody>
                    <a:bodyPr/>
                    <a:lstStyle/>
                    <a:p>
                      <a:r>
                        <a:rPr lang="en-US" dirty="0"/>
                        <a:t>7389</a:t>
                      </a:r>
                      <a:endParaRPr lang="en-IN" dirty="0"/>
                    </a:p>
                  </a:txBody>
                  <a:tcPr/>
                </a:tc>
                <a:tc>
                  <a:txBody>
                    <a:bodyPr/>
                    <a:lstStyle/>
                    <a:p>
                      <a:r>
                        <a:rPr lang="en-US" dirty="0"/>
                        <a:t>7389</a:t>
                      </a:r>
                      <a:endParaRPr lang="en-IN" dirty="0"/>
                    </a:p>
                  </a:txBody>
                  <a:tcPr/>
                </a:tc>
                <a:tc>
                  <a:txBody>
                    <a:bodyPr/>
                    <a:lstStyle/>
                    <a:p>
                      <a:r>
                        <a:rPr lang="en-US" dirty="0"/>
                        <a:t>7389</a:t>
                      </a:r>
                      <a:endParaRPr lang="en-IN" dirty="0"/>
                    </a:p>
                  </a:txBody>
                  <a:tcPr/>
                </a:tc>
                <a:extLst>
                  <a:ext uri="{0D108BD9-81ED-4DB2-BD59-A6C34878D82A}">
                    <a16:rowId xmlns:a16="http://schemas.microsoft.com/office/drawing/2014/main" xmlns="" val="766512238"/>
                  </a:ext>
                </a:extLst>
              </a:tr>
            </a:tbl>
          </a:graphicData>
        </a:graphic>
      </p:graphicFrame>
    </p:spTree>
    <p:extLst>
      <p:ext uri="{BB962C8B-B14F-4D97-AF65-F5344CB8AC3E}">
        <p14:creationId xmlns:p14="http://schemas.microsoft.com/office/powerpoint/2010/main" xmlns="" val="137100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BC81F-63D9-48CA-AF7E-CD8883E706ED}"/>
              </a:ext>
            </a:extLst>
          </p:cNvPr>
          <p:cNvSpPr>
            <a:spLocks noGrp="1"/>
          </p:cNvSpPr>
          <p:nvPr>
            <p:ph type="title"/>
          </p:nvPr>
        </p:nvSpPr>
        <p:spPr/>
        <p:txBody>
          <a:bodyPr/>
          <a:lstStyle/>
          <a:p>
            <a:r>
              <a:rPr lang="en-US" dirty="0"/>
              <a:t>Hashing Concept</a:t>
            </a:r>
            <a:endParaRPr lang="en-IN" dirty="0"/>
          </a:p>
        </p:txBody>
      </p:sp>
      <p:pic>
        <p:nvPicPr>
          <p:cNvPr id="4" name="Content Placeholder 3">
            <a:extLst>
              <a:ext uri="{FF2B5EF4-FFF2-40B4-BE49-F238E27FC236}">
                <a16:creationId xmlns:a16="http://schemas.microsoft.com/office/drawing/2014/main" xmlns="" id="{776FCF53-A50E-4C0C-8B52-79E4257F677C}"/>
              </a:ext>
            </a:extLst>
          </p:cNvPr>
          <p:cNvPicPr>
            <a:picLocks noGrp="1" noChangeAspect="1"/>
          </p:cNvPicPr>
          <p:nvPr>
            <p:ph idx="1"/>
          </p:nvPr>
        </p:nvPicPr>
        <p:blipFill>
          <a:blip r:embed="rId2"/>
          <a:stretch>
            <a:fillRect/>
          </a:stretch>
        </p:blipFill>
        <p:spPr>
          <a:xfrm>
            <a:off x="3156286" y="1569156"/>
            <a:ext cx="5807091" cy="4303952"/>
          </a:xfrm>
          <a:prstGeom prst="rect">
            <a:avLst/>
          </a:prstGeom>
        </p:spPr>
      </p:pic>
      <p:sp>
        <p:nvSpPr>
          <p:cNvPr id="5" name="TextBox 4">
            <a:extLst>
              <a:ext uri="{FF2B5EF4-FFF2-40B4-BE49-F238E27FC236}">
                <a16:creationId xmlns:a16="http://schemas.microsoft.com/office/drawing/2014/main" xmlns="" id="{7E4B1BD9-91ED-4FBA-AB27-11D9D39EAB95}"/>
              </a:ext>
            </a:extLst>
          </p:cNvPr>
          <p:cNvSpPr txBox="1"/>
          <p:nvPr/>
        </p:nvSpPr>
        <p:spPr>
          <a:xfrm>
            <a:off x="1408697" y="5904676"/>
            <a:ext cx="9744725" cy="276999"/>
          </a:xfrm>
          <a:prstGeom prst="rect">
            <a:avLst/>
          </a:prstGeom>
          <a:noFill/>
        </p:spPr>
        <p:txBody>
          <a:bodyPr wrap="square" rtlCol="0">
            <a:spAutoFit/>
          </a:bodyPr>
          <a:lstStyle/>
          <a:p>
            <a:r>
              <a:rPr lang="en-US" sz="1200" dirty="0"/>
              <a:t>Source: </a:t>
            </a:r>
            <a:r>
              <a:rPr lang="en-US" sz="1200" b="0" i="0" dirty="0" err="1">
                <a:solidFill>
                  <a:srgbClr val="222222"/>
                </a:solidFill>
                <a:effectLst/>
                <a:latin typeface="Arial" panose="020B0604020202020204" pitchFamily="34" charset="0"/>
              </a:rPr>
              <a:t>Gilberg</a:t>
            </a:r>
            <a:r>
              <a:rPr lang="en-US" sz="1200" b="0" i="0" dirty="0">
                <a:solidFill>
                  <a:srgbClr val="222222"/>
                </a:solidFill>
                <a:effectLst/>
                <a:latin typeface="Arial" panose="020B0604020202020204" pitchFamily="34" charset="0"/>
              </a:rPr>
              <a:t>, Richard F., and Behrouz A. </a:t>
            </a:r>
            <a:r>
              <a:rPr lang="en-US" sz="1200" b="0" i="0" dirty="0" err="1">
                <a:solidFill>
                  <a:srgbClr val="222222"/>
                </a:solidFill>
                <a:effectLst/>
                <a:latin typeface="Arial" panose="020B0604020202020204" pitchFamily="34" charset="0"/>
              </a:rPr>
              <a:t>Forouzan</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Data Structures: A pseudocode approach with C</a:t>
            </a:r>
            <a:r>
              <a:rPr lang="en-US" sz="1200" b="0" i="0" dirty="0">
                <a:solidFill>
                  <a:srgbClr val="222222"/>
                </a:solidFill>
                <a:effectLst/>
                <a:latin typeface="Arial" panose="020B0604020202020204" pitchFamily="34" charset="0"/>
              </a:rPr>
              <a:t>. Nelson Education, 2004.</a:t>
            </a:r>
            <a:r>
              <a:rPr lang="en-US" sz="1200" dirty="0"/>
              <a:t> </a:t>
            </a:r>
            <a:endParaRPr lang="en-IN" sz="1200" dirty="0"/>
          </a:p>
        </p:txBody>
      </p:sp>
      <p:sp>
        <p:nvSpPr>
          <p:cNvPr id="3" name="Slide Number Placeholder 2">
            <a:extLst>
              <a:ext uri="{FF2B5EF4-FFF2-40B4-BE49-F238E27FC236}">
                <a16:creationId xmlns:a16="http://schemas.microsoft.com/office/drawing/2014/main" xmlns="" id="{1CAA7F7C-9100-4745-9637-0FA4D7D8ED7D}"/>
              </a:ext>
            </a:extLst>
          </p:cNvPr>
          <p:cNvSpPr>
            <a:spLocks noGrp="1"/>
          </p:cNvSpPr>
          <p:nvPr>
            <p:ph type="sldNum" sz="quarter" idx="12"/>
          </p:nvPr>
        </p:nvSpPr>
        <p:spPr/>
        <p:txBody>
          <a:bodyPr/>
          <a:lstStyle/>
          <a:p>
            <a:fld id="{BBD0BF76-E763-4964-B6E3-972F78D927E1}" type="slidenum">
              <a:rPr lang="en-IN" smtClean="0"/>
              <a:pPr/>
              <a:t>4</a:t>
            </a:fld>
            <a:endParaRPr lang="en-IN"/>
          </a:p>
        </p:txBody>
      </p:sp>
    </p:spTree>
    <p:extLst>
      <p:ext uri="{BB962C8B-B14F-4D97-AF65-F5344CB8AC3E}">
        <p14:creationId xmlns:p14="http://schemas.microsoft.com/office/powerpoint/2010/main" xmlns="" val="1251151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04A96-B07F-4022-8D3F-73A5D260CE9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CCAAA651-99F3-465E-A822-0FA90CE9BB97}"/>
              </a:ext>
            </a:extLst>
          </p:cNvPr>
          <p:cNvSpPr>
            <a:spLocks noGrp="1"/>
          </p:cNvSpPr>
          <p:nvPr>
            <p:ph idx="1"/>
          </p:nvPr>
        </p:nvSpPr>
        <p:spPr/>
        <p:txBody>
          <a:bodyPr/>
          <a:lstStyle/>
          <a:p>
            <a:r>
              <a:rPr lang="en-US" sz="2000" dirty="0" err="1"/>
              <a:t>Cormen</a:t>
            </a:r>
            <a:r>
              <a:rPr lang="en-US" sz="2000" dirty="0"/>
              <a:t>, Thomas H., et al. Introduction to algorithms. MIT press, 2009.</a:t>
            </a:r>
          </a:p>
          <a:p>
            <a:r>
              <a:rPr lang="en-US" sz="2000" b="0" i="0" u="none" strike="noStrike" dirty="0" err="1">
                <a:effectLst/>
              </a:rPr>
              <a:t>Karumanchi</a:t>
            </a:r>
            <a:r>
              <a:rPr lang="en-US" sz="2000" b="0" i="0" u="none" strike="noStrike" dirty="0">
                <a:effectLst/>
              </a:rPr>
              <a:t>, Narasimha. </a:t>
            </a:r>
            <a:r>
              <a:rPr lang="en-US" sz="2000" b="0" i="1" u="none" strike="noStrike" dirty="0">
                <a:effectLst/>
              </a:rPr>
              <a:t>Data Structures and Algorithms Made Easy</a:t>
            </a:r>
          </a:p>
          <a:p>
            <a:r>
              <a:rPr lang="en-US" sz="2000" b="0" i="0" u="none" strike="noStrike" dirty="0">
                <a:effectLst/>
              </a:rPr>
              <a:t>Weiss, Mark Allen. "Data Structures And Problem Solving Using C+."</a:t>
            </a:r>
            <a:endParaRPr lang="en-IN" sz="2000" dirty="0"/>
          </a:p>
          <a:p>
            <a:endParaRPr lang="en-US" sz="2000" b="0" i="1" u="none" strike="noStrike" dirty="0">
              <a:effectLst/>
            </a:endParaRPr>
          </a:p>
          <a:p>
            <a:endParaRPr lang="en-IN" sz="2000" dirty="0"/>
          </a:p>
          <a:p>
            <a:endParaRPr lang="en-US" sz="2000" dirty="0"/>
          </a:p>
          <a:p>
            <a:endParaRPr lang="en-IN" sz="2000" dirty="0"/>
          </a:p>
          <a:p>
            <a:endParaRPr lang="en-IN" dirty="0"/>
          </a:p>
        </p:txBody>
      </p:sp>
      <p:sp>
        <p:nvSpPr>
          <p:cNvPr id="4" name="Slide Number Placeholder 3">
            <a:extLst>
              <a:ext uri="{FF2B5EF4-FFF2-40B4-BE49-F238E27FC236}">
                <a16:creationId xmlns:a16="http://schemas.microsoft.com/office/drawing/2014/main" xmlns="" id="{63F20C26-3BB2-4462-B089-63098A1AACE4}"/>
              </a:ext>
            </a:extLst>
          </p:cNvPr>
          <p:cNvSpPr>
            <a:spLocks noGrp="1"/>
          </p:cNvSpPr>
          <p:nvPr>
            <p:ph type="sldNum" sz="quarter" idx="12"/>
          </p:nvPr>
        </p:nvSpPr>
        <p:spPr/>
        <p:txBody>
          <a:bodyPr/>
          <a:lstStyle/>
          <a:p>
            <a:fld id="{BBD0BF76-E763-4964-B6E3-972F78D927E1}" type="slidenum">
              <a:rPr lang="en-IN" smtClean="0"/>
              <a:pPr/>
              <a:t>40</a:t>
            </a:fld>
            <a:endParaRPr lang="en-IN"/>
          </a:p>
        </p:txBody>
      </p:sp>
    </p:spTree>
    <p:extLst>
      <p:ext uri="{BB962C8B-B14F-4D97-AF65-F5344CB8AC3E}">
        <p14:creationId xmlns:p14="http://schemas.microsoft.com/office/powerpoint/2010/main" xmlns="" val="288965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BBDCD-54C5-4519-984D-FD0BFA1DF7DE}"/>
              </a:ext>
            </a:extLst>
          </p:cNvPr>
          <p:cNvSpPr>
            <a:spLocks noGrp="1"/>
          </p:cNvSpPr>
          <p:nvPr>
            <p:ph type="title"/>
          </p:nvPr>
        </p:nvSpPr>
        <p:spPr/>
        <p:txBody>
          <a:bodyPr/>
          <a:lstStyle/>
          <a:p>
            <a:r>
              <a:rPr lang="en-US" dirty="0"/>
              <a:t>Components of Hashing</a:t>
            </a:r>
            <a:endParaRPr lang="en-IN" dirty="0"/>
          </a:p>
        </p:txBody>
      </p:sp>
      <p:sp>
        <p:nvSpPr>
          <p:cNvPr id="3" name="Content Placeholder 2">
            <a:extLst>
              <a:ext uri="{FF2B5EF4-FFF2-40B4-BE49-F238E27FC236}">
                <a16:creationId xmlns:a16="http://schemas.microsoft.com/office/drawing/2014/main" xmlns="" id="{89D8E1C0-C8AE-4F3B-A820-17EF37C85402}"/>
              </a:ext>
            </a:extLst>
          </p:cNvPr>
          <p:cNvSpPr>
            <a:spLocks noGrp="1"/>
          </p:cNvSpPr>
          <p:nvPr>
            <p:ph idx="1"/>
          </p:nvPr>
        </p:nvSpPr>
        <p:spPr/>
        <p:txBody>
          <a:bodyPr/>
          <a:lstStyle/>
          <a:p>
            <a:pPr marL="0" indent="0">
              <a:buNone/>
            </a:pPr>
            <a:r>
              <a:rPr lang="en-US" dirty="0"/>
              <a:t>There are four key components of hashing:</a:t>
            </a:r>
          </a:p>
          <a:p>
            <a:pPr marL="457200" indent="-457200">
              <a:buFont typeface="+mj-lt"/>
              <a:buAutoNum type="arabicPeriod"/>
            </a:pPr>
            <a:r>
              <a:rPr lang="en-US" dirty="0"/>
              <a:t>Hash Table</a:t>
            </a:r>
          </a:p>
          <a:p>
            <a:pPr marL="457200" indent="-457200">
              <a:buFont typeface="+mj-lt"/>
              <a:buAutoNum type="arabicPeriod"/>
            </a:pPr>
            <a:r>
              <a:rPr lang="en-US" dirty="0"/>
              <a:t>Hash Functions</a:t>
            </a:r>
          </a:p>
          <a:p>
            <a:pPr marL="457200" indent="-457200">
              <a:buFont typeface="+mj-lt"/>
              <a:buAutoNum type="arabicPeriod"/>
            </a:pPr>
            <a:r>
              <a:rPr lang="en-US" dirty="0"/>
              <a:t>Collisions</a:t>
            </a:r>
          </a:p>
          <a:p>
            <a:pPr marL="457200" indent="-457200">
              <a:buFont typeface="+mj-lt"/>
              <a:buAutoNum type="arabicPeriod"/>
            </a:pPr>
            <a:r>
              <a:rPr lang="en-US" dirty="0"/>
              <a:t>Collision Resolution Techniques</a:t>
            </a:r>
            <a:endParaRPr lang="en-IN" dirty="0"/>
          </a:p>
        </p:txBody>
      </p:sp>
      <p:sp>
        <p:nvSpPr>
          <p:cNvPr id="4" name="Slide Number Placeholder 3">
            <a:extLst>
              <a:ext uri="{FF2B5EF4-FFF2-40B4-BE49-F238E27FC236}">
                <a16:creationId xmlns:a16="http://schemas.microsoft.com/office/drawing/2014/main" xmlns="" id="{14EFB953-C048-44F6-AC6F-616ADD0004B6}"/>
              </a:ext>
            </a:extLst>
          </p:cNvPr>
          <p:cNvSpPr>
            <a:spLocks noGrp="1"/>
          </p:cNvSpPr>
          <p:nvPr>
            <p:ph type="sldNum" sz="quarter" idx="12"/>
          </p:nvPr>
        </p:nvSpPr>
        <p:spPr/>
        <p:txBody>
          <a:bodyPr/>
          <a:lstStyle/>
          <a:p>
            <a:fld id="{BBD0BF76-E763-4964-B6E3-972F78D927E1}" type="slidenum">
              <a:rPr lang="en-IN" smtClean="0"/>
              <a:pPr/>
              <a:t>5</a:t>
            </a:fld>
            <a:endParaRPr lang="en-IN"/>
          </a:p>
        </p:txBody>
      </p:sp>
    </p:spTree>
    <p:extLst>
      <p:ext uri="{BB962C8B-B14F-4D97-AF65-F5344CB8AC3E}">
        <p14:creationId xmlns:p14="http://schemas.microsoft.com/office/powerpoint/2010/main" xmlns="" val="787019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C846CB-2944-4578-9A55-529CF7A0E3C1}"/>
              </a:ext>
            </a:extLst>
          </p:cNvPr>
          <p:cNvSpPr>
            <a:spLocks noGrp="1"/>
          </p:cNvSpPr>
          <p:nvPr>
            <p:ph type="title"/>
          </p:nvPr>
        </p:nvSpPr>
        <p:spPr/>
        <p:txBody>
          <a:bodyPr/>
          <a:lstStyle/>
          <a:p>
            <a:r>
              <a:rPr lang="en-US" dirty="0"/>
              <a:t>Hash Table</a:t>
            </a:r>
            <a:endParaRPr lang="en-IN" dirty="0"/>
          </a:p>
        </p:txBody>
      </p:sp>
      <p:sp>
        <p:nvSpPr>
          <p:cNvPr id="3" name="Content Placeholder 2">
            <a:extLst>
              <a:ext uri="{FF2B5EF4-FFF2-40B4-BE49-F238E27FC236}">
                <a16:creationId xmlns:a16="http://schemas.microsoft.com/office/drawing/2014/main" xmlns="" id="{4FFF1F7C-D9DF-4B0F-AF88-2F18012B0A12}"/>
              </a:ext>
            </a:extLst>
          </p:cNvPr>
          <p:cNvSpPr>
            <a:spLocks noGrp="1"/>
          </p:cNvSpPr>
          <p:nvPr>
            <p:ph idx="1"/>
          </p:nvPr>
        </p:nvSpPr>
        <p:spPr/>
        <p:txBody>
          <a:bodyPr/>
          <a:lstStyle/>
          <a:p>
            <a:r>
              <a:rPr lang="en-US" dirty="0"/>
              <a:t>Hash table is a data structure which stores keys and their associated values and it uses hash function for mapping keys with their associated values. </a:t>
            </a:r>
          </a:p>
          <a:p>
            <a:r>
              <a:rPr lang="en-US" dirty="0"/>
              <a:t>Hash table is an array [0 to M-1] having size </a:t>
            </a:r>
            <a:r>
              <a:rPr lang="en-US" i="1" dirty="0"/>
              <a:t>M</a:t>
            </a:r>
            <a:r>
              <a:rPr lang="en-US" dirty="0"/>
              <a:t>.</a:t>
            </a:r>
          </a:p>
          <a:p>
            <a:r>
              <a:rPr lang="en-US" dirty="0"/>
              <a:t>Insertion, deletion and search operations in hashing can be performed with constant time complexity (i.e. O(1)).</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xmlns="" id="{BF18D545-FDEF-48EC-9F01-77A1A2FE09E1}"/>
              </a:ext>
            </a:extLst>
          </p:cNvPr>
          <p:cNvSpPr>
            <a:spLocks noGrp="1"/>
          </p:cNvSpPr>
          <p:nvPr>
            <p:ph type="sldNum" sz="quarter" idx="12"/>
          </p:nvPr>
        </p:nvSpPr>
        <p:spPr/>
        <p:txBody>
          <a:bodyPr/>
          <a:lstStyle/>
          <a:p>
            <a:fld id="{BBD0BF76-E763-4964-B6E3-972F78D927E1}" type="slidenum">
              <a:rPr lang="en-IN" smtClean="0"/>
              <a:pPr/>
              <a:t>6</a:t>
            </a:fld>
            <a:endParaRPr lang="en-IN"/>
          </a:p>
        </p:txBody>
      </p:sp>
    </p:spTree>
    <p:extLst>
      <p:ext uri="{BB962C8B-B14F-4D97-AF65-F5344CB8AC3E}">
        <p14:creationId xmlns:p14="http://schemas.microsoft.com/office/powerpoint/2010/main" xmlns="" val="568271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F0FF3A-1B1A-4C53-8F28-CF0B7DCBADD5}"/>
              </a:ext>
            </a:extLst>
          </p:cNvPr>
          <p:cNvSpPr>
            <a:spLocks noGrp="1"/>
          </p:cNvSpPr>
          <p:nvPr>
            <p:ph type="title"/>
          </p:nvPr>
        </p:nvSpPr>
        <p:spPr/>
        <p:txBody>
          <a:bodyPr/>
          <a:lstStyle/>
          <a:p>
            <a:r>
              <a:rPr lang="en-US" dirty="0"/>
              <a:t>Direct Addressing</a:t>
            </a:r>
            <a:endParaRPr lang="en-IN" dirty="0"/>
          </a:p>
        </p:txBody>
      </p:sp>
      <p:sp>
        <p:nvSpPr>
          <p:cNvPr id="3" name="Content Placeholder 2">
            <a:extLst>
              <a:ext uri="{FF2B5EF4-FFF2-40B4-BE49-F238E27FC236}">
                <a16:creationId xmlns:a16="http://schemas.microsoft.com/office/drawing/2014/main" xmlns="" id="{5E6D493E-EE0A-4DAB-97EA-D3F16F8D676E}"/>
              </a:ext>
            </a:extLst>
          </p:cNvPr>
          <p:cNvSpPr>
            <a:spLocks noGrp="1"/>
          </p:cNvSpPr>
          <p:nvPr>
            <p:ph idx="1"/>
          </p:nvPr>
        </p:nvSpPr>
        <p:spPr>
          <a:xfrm>
            <a:off x="1130270" y="1704622"/>
            <a:ext cx="9603275" cy="3761723"/>
          </a:xfrm>
        </p:spPr>
        <p:txBody>
          <a:bodyPr/>
          <a:lstStyle/>
          <a:p>
            <a:r>
              <a:rPr lang="en-US" dirty="0"/>
              <a:t>Using an array, the element with key k is stored at a position k of the array. That means, given a key k, we find the element whose key is k by just looking in the kth position of	 the array. This	is called </a:t>
            </a:r>
            <a:r>
              <a:rPr lang="en-US" b="1" dirty="0"/>
              <a:t>direct	addressing</a:t>
            </a:r>
            <a:r>
              <a:rPr lang="en-US" dirty="0"/>
              <a:t>.</a:t>
            </a:r>
          </a:p>
          <a:p>
            <a:r>
              <a:rPr lang="en-US" dirty="0"/>
              <a:t>Key values are assumed to be unique.</a:t>
            </a:r>
          </a:p>
          <a:p>
            <a:r>
              <a:rPr lang="en-US" dirty="0"/>
              <a:t>Each key is taken from universe U</a:t>
            </a:r>
            <a:r>
              <a:rPr lang="en-US" sz="2000" dirty="0">
                <a:latin typeface="+mj-lt"/>
              </a:rPr>
              <a:t> = {0, 1, . . . , n - 1}</a:t>
            </a:r>
          </a:p>
          <a:p>
            <a:r>
              <a:rPr lang="en-US" sz="2000" dirty="0">
                <a:latin typeface="+mj-lt"/>
              </a:rPr>
              <a:t>Direct Address Table is represented as an array </a:t>
            </a:r>
            <a:r>
              <a:rPr lang="en-US" altLang="en-US" sz="2000" dirty="0"/>
              <a:t>T[0 . . . </a:t>
            </a:r>
            <a:r>
              <a:rPr lang="en-US" altLang="en-US" dirty="0"/>
              <a:t>n</a:t>
            </a:r>
            <a:r>
              <a:rPr lang="en-US" altLang="en-US" sz="2000" dirty="0"/>
              <a:t> - 1]</a:t>
            </a:r>
          </a:p>
          <a:p>
            <a:endParaRPr lang="en-US" altLang="en-US" sz="2000" dirty="0"/>
          </a:p>
          <a:p>
            <a:endParaRPr lang="en-US" sz="2000" dirty="0">
              <a:latin typeface="+mj-lt"/>
            </a:endParaRPr>
          </a:p>
          <a:p>
            <a:endParaRPr lang="en-US" sz="2000" dirty="0">
              <a:latin typeface="+mj-lt"/>
            </a:endParaRPr>
          </a:p>
          <a:p>
            <a:endParaRPr lang="en-US" dirty="0"/>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xmlns="" id="{E8816D23-A5B5-4847-812E-9A8ABAD01AC0}"/>
              </a:ext>
            </a:extLst>
          </p:cNvPr>
          <p:cNvSpPr>
            <a:spLocks noGrp="1"/>
          </p:cNvSpPr>
          <p:nvPr>
            <p:ph type="sldNum" sz="quarter" idx="12"/>
          </p:nvPr>
        </p:nvSpPr>
        <p:spPr/>
        <p:txBody>
          <a:bodyPr/>
          <a:lstStyle/>
          <a:p>
            <a:fld id="{BBD0BF76-E763-4964-B6E3-972F78D927E1}" type="slidenum">
              <a:rPr lang="en-IN" smtClean="0"/>
              <a:pPr/>
              <a:t>7</a:t>
            </a:fld>
            <a:endParaRPr lang="en-IN"/>
          </a:p>
        </p:txBody>
      </p:sp>
    </p:spTree>
    <p:extLst>
      <p:ext uri="{BB962C8B-B14F-4D97-AF65-F5344CB8AC3E}">
        <p14:creationId xmlns:p14="http://schemas.microsoft.com/office/powerpoint/2010/main" xmlns="" val="188745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9D43F-6CC3-4F88-971D-CE492E74D781}"/>
              </a:ext>
            </a:extLst>
          </p:cNvPr>
          <p:cNvSpPr>
            <a:spLocks noGrp="1"/>
          </p:cNvSpPr>
          <p:nvPr>
            <p:ph type="title"/>
          </p:nvPr>
        </p:nvSpPr>
        <p:spPr/>
        <p:txBody>
          <a:bodyPr/>
          <a:lstStyle/>
          <a:p>
            <a:r>
              <a:rPr lang="en-US" dirty="0"/>
              <a:t>Direct Addressing</a:t>
            </a:r>
            <a:endParaRPr lang="en-IN" dirty="0"/>
          </a:p>
        </p:txBody>
      </p:sp>
      <p:pic>
        <p:nvPicPr>
          <p:cNvPr id="4" name="Content Placeholder 3">
            <a:extLst>
              <a:ext uri="{FF2B5EF4-FFF2-40B4-BE49-F238E27FC236}">
                <a16:creationId xmlns:a16="http://schemas.microsoft.com/office/drawing/2014/main" xmlns="" id="{E14E6C79-1F4D-4CD6-873D-FB1992959DE1}"/>
              </a:ext>
            </a:extLst>
          </p:cNvPr>
          <p:cNvPicPr>
            <a:picLocks noGrp="1" noChangeAspect="1"/>
          </p:cNvPicPr>
          <p:nvPr>
            <p:ph idx="1"/>
          </p:nvPr>
        </p:nvPicPr>
        <p:blipFill>
          <a:blip r:embed="rId2"/>
          <a:stretch>
            <a:fillRect/>
          </a:stretch>
        </p:blipFill>
        <p:spPr>
          <a:xfrm>
            <a:off x="2119753" y="1670491"/>
            <a:ext cx="8480514" cy="4029940"/>
          </a:xfrm>
          <a:prstGeom prst="rect">
            <a:avLst/>
          </a:prstGeom>
        </p:spPr>
      </p:pic>
      <p:sp>
        <p:nvSpPr>
          <p:cNvPr id="5" name="TextBox 4">
            <a:extLst>
              <a:ext uri="{FF2B5EF4-FFF2-40B4-BE49-F238E27FC236}">
                <a16:creationId xmlns:a16="http://schemas.microsoft.com/office/drawing/2014/main" xmlns="" id="{BF60C83F-BE66-4F34-9E96-92A9B3BAC12E}"/>
              </a:ext>
            </a:extLst>
          </p:cNvPr>
          <p:cNvSpPr txBox="1"/>
          <p:nvPr/>
        </p:nvSpPr>
        <p:spPr>
          <a:xfrm>
            <a:off x="1495373" y="5904676"/>
            <a:ext cx="8873067" cy="276999"/>
          </a:xfrm>
          <a:prstGeom prst="rect">
            <a:avLst/>
          </a:prstGeom>
          <a:noFill/>
        </p:spPr>
        <p:txBody>
          <a:bodyPr wrap="square" rtlCol="0">
            <a:spAutoFit/>
          </a:bodyPr>
          <a:lstStyle/>
          <a:p>
            <a:r>
              <a:rPr lang="en-US" sz="1200" dirty="0"/>
              <a:t>Source: </a:t>
            </a:r>
            <a:r>
              <a:rPr lang="en-US" sz="1200" dirty="0" err="1"/>
              <a:t>Cormen</a:t>
            </a:r>
            <a:r>
              <a:rPr lang="en-US" sz="1200" dirty="0"/>
              <a:t>, Thomas H., et al. Introduction to algorithms. MIT press, 2009.</a:t>
            </a:r>
            <a:endParaRPr lang="en-IN" sz="1200" dirty="0"/>
          </a:p>
        </p:txBody>
      </p:sp>
      <p:sp>
        <p:nvSpPr>
          <p:cNvPr id="3" name="Slide Number Placeholder 2">
            <a:extLst>
              <a:ext uri="{FF2B5EF4-FFF2-40B4-BE49-F238E27FC236}">
                <a16:creationId xmlns:a16="http://schemas.microsoft.com/office/drawing/2014/main" xmlns="" id="{A99526FB-E77E-40D2-B52E-FC5A6D65C49C}"/>
              </a:ext>
            </a:extLst>
          </p:cNvPr>
          <p:cNvSpPr>
            <a:spLocks noGrp="1"/>
          </p:cNvSpPr>
          <p:nvPr>
            <p:ph type="sldNum" sz="quarter" idx="12"/>
          </p:nvPr>
        </p:nvSpPr>
        <p:spPr/>
        <p:txBody>
          <a:bodyPr/>
          <a:lstStyle/>
          <a:p>
            <a:fld id="{BBD0BF76-E763-4964-B6E3-972F78D927E1}" type="slidenum">
              <a:rPr lang="en-IN" smtClean="0"/>
              <a:pPr/>
              <a:t>8</a:t>
            </a:fld>
            <a:endParaRPr lang="en-IN"/>
          </a:p>
        </p:txBody>
      </p:sp>
    </p:spTree>
    <p:extLst>
      <p:ext uri="{BB962C8B-B14F-4D97-AF65-F5344CB8AC3E}">
        <p14:creationId xmlns:p14="http://schemas.microsoft.com/office/powerpoint/2010/main" xmlns="" val="326839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9394D-1B3B-4EFB-98CC-CBE13322DB7E}"/>
              </a:ext>
            </a:extLst>
          </p:cNvPr>
          <p:cNvSpPr>
            <a:spLocks noGrp="1"/>
          </p:cNvSpPr>
          <p:nvPr>
            <p:ph type="title"/>
          </p:nvPr>
        </p:nvSpPr>
        <p:spPr/>
        <p:txBody>
          <a:bodyPr/>
          <a:lstStyle/>
          <a:p>
            <a:r>
              <a:rPr lang="en-US" dirty="0"/>
              <a:t>Hash Table</a:t>
            </a:r>
            <a:endParaRPr lang="en-IN" dirty="0"/>
          </a:p>
        </p:txBody>
      </p:sp>
      <p:sp>
        <p:nvSpPr>
          <p:cNvPr id="3" name="Content Placeholder 2">
            <a:extLst>
              <a:ext uri="{FF2B5EF4-FFF2-40B4-BE49-F238E27FC236}">
                <a16:creationId xmlns:a16="http://schemas.microsoft.com/office/drawing/2014/main" xmlns="" id="{374C5795-761E-4BC8-89D3-AD103A5BBBB4}"/>
              </a:ext>
            </a:extLst>
          </p:cNvPr>
          <p:cNvSpPr>
            <a:spLocks noGrp="1"/>
          </p:cNvSpPr>
          <p:nvPr>
            <p:ph idx="1"/>
          </p:nvPr>
        </p:nvSpPr>
        <p:spPr>
          <a:xfrm>
            <a:off x="1130270" y="1794933"/>
            <a:ext cx="9931460" cy="3671412"/>
          </a:xfrm>
        </p:spPr>
        <p:txBody>
          <a:bodyPr/>
          <a:lstStyle/>
          <a:p>
            <a:r>
              <a:rPr lang="en-US" dirty="0"/>
              <a:t>The problem with Direct addressing is that if the universe U is large, then to store a table T of size |U| is not possible, considering the limited memory available on a computer.</a:t>
            </a:r>
          </a:p>
          <a:p>
            <a:r>
              <a:rPr lang="en-US" dirty="0"/>
              <a:t>In this	 case one approach is to use hash tables.	</a:t>
            </a:r>
          </a:p>
          <a:p>
            <a:r>
              <a:rPr lang="en-US" dirty="0"/>
              <a:t>With direct addressing, an element with key k is stored in slot k. With hashing, this element will be stored in the slot h(k)  i.e. we use a </a:t>
            </a:r>
            <a:r>
              <a:rPr lang="en-US" b="1" dirty="0"/>
              <a:t>hash function </a:t>
            </a:r>
            <a:r>
              <a:rPr lang="en-US" dirty="0"/>
              <a:t>h to map keys to their associated values. </a:t>
            </a:r>
            <a:endParaRPr lang="en-IN" dirty="0"/>
          </a:p>
        </p:txBody>
      </p:sp>
      <p:sp>
        <p:nvSpPr>
          <p:cNvPr id="4" name="Slide Number Placeholder 3">
            <a:extLst>
              <a:ext uri="{FF2B5EF4-FFF2-40B4-BE49-F238E27FC236}">
                <a16:creationId xmlns:a16="http://schemas.microsoft.com/office/drawing/2014/main" xmlns="" id="{8E1761B8-380A-4A24-ABA9-F783727C2777}"/>
              </a:ext>
            </a:extLst>
          </p:cNvPr>
          <p:cNvSpPr>
            <a:spLocks noGrp="1"/>
          </p:cNvSpPr>
          <p:nvPr>
            <p:ph type="sldNum" sz="quarter" idx="12"/>
          </p:nvPr>
        </p:nvSpPr>
        <p:spPr/>
        <p:txBody>
          <a:bodyPr/>
          <a:lstStyle/>
          <a:p>
            <a:fld id="{BBD0BF76-E763-4964-B6E3-972F78D927E1}" type="slidenum">
              <a:rPr lang="en-IN" smtClean="0"/>
              <a:pPr/>
              <a:t>9</a:t>
            </a:fld>
            <a:endParaRPr lang="en-IN"/>
          </a:p>
        </p:txBody>
      </p:sp>
    </p:spTree>
    <p:extLst>
      <p:ext uri="{BB962C8B-B14F-4D97-AF65-F5344CB8AC3E}">
        <p14:creationId xmlns:p14="http://schemas.microsoft.com/office/powerpoint/2010/main" xmlns="" val="8845898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948</TotalTime>
  <Words>2227</Words>
  <Application>Microsoft Office PowerPoint</Application>
  <PresentationFormat>Custom</PresentationFormat>
  <Paragraphs>301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Gallery</vt:lpstr>
      <vt:lpstr>Data Structures and Algorithms  Odd Semester 2021</vt:lpstr>
      <vt:lpstr>Lecture: 13-15</vt:lpstr>
      <vt:lpstr>Hashing</vt:lpstr>
      <vt:lpstr>Hashing Concept</vt:lpstr>
      <vt:lpstr>Components of Hashing</vt:lpstr>
      <vt:lpstr>Hash Table</vt:lpstr>
      <vt:lpstr>Direct Addressing</vt:lpstr>
      <vt:lpstr>Direct Addressing</vt:lpstr>
      <vt:lpstr>Hash Table</vt:lpstr>
      <vt:lpstr>Mapping Keys</vt:lpstr>
      <vt:lpstr>Hash Function</vt:lpstr>
      <vt:lpstr>Features of a good Hash Function</vt:lpstr>
      <vt:lpstr>Some Hash Function Methods</vt:lpstr>
      <vt:lpstr>Example</vt:lpstr>
      <vt:lpstr>Some Hash Function Methods</vt:lpstr>
      <vt:lpstr>Some Hash Function Methods</vt:lpstr>
      <vt:lpstr>Some Terms</vt:lpstr>
      <vt:lpstr>Collision Resolution Techniques</vt:lpstr>
      <vt:lpstr>Separate Chaining</vt:lpstr>
      <vt:lpstr>Separate Chaining</vt:lpstr>
      <vt:lpstr>Separate Chaining</vt:lpstr>
      <vt:lpstr>Open addressing</vt:lpstr>
      <vt:lpstr>Open Addressing</vt:lpstr>
      <vt:lpstr>Linear Probing</vt:lpstr>
      <vt:lpstr>Example</vt:lpstr>
      <vt:lpstr>Linear Probing</vt:lpstr>
      <vt:lpstr>Linear Probing</vt:lpstr>
      <vt:lpstr>Linear Probing</vt:lpstr>
      <vt:lpstr>Quadratic Probing</vt:lpstr>
      <vt:lpstr>Example</vt:lpstr>
      <vt:lpstr>Quadratic Probing </vt:lpstr>
      <vt:lpstr>Analysis of Quadratic Probing</vt:lpstr>
      <vt:lpstr>Double Hashing</vt:lpstr>
      <vt:lpstr>Example</vt:lpstr>
      <vt:lpstr>Double Hashing</vt:lpstr>
      <vt:lpstr>Comparison of Open Addressing Methods</vt:lpstr>
      <vt:lpstr>Hashing Applications</vt:lpstr>
      <vt:lpstr>Exercise</vt:lpstr>
      <vt:lpstr>Solution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Krishna Asawa</dc:creator>
  <cp:lastModifiedBy>akanksha.bhardwaj</cp:lastModifiedBy>
  <cp:revision>221</cp:revision>
  <dcterms:created xsi:type="dcterms:W3CDTF">2020-06-20T13:41:26Z</dcterms:created>
  <dcterms:modified xsi:type="dcterms:W3CDTF">2022-11-15T08:26:43Z</dcterms:modified>
</cp:coreProperties>
</file>