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110"/>
  </p:notesMasterIdLst>
  <p:sldIdLst>
    <p:sldId id="256"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257" r:id="rId42"/>
    <p:sldId id="258" r:id="rId43"/>
    <p:sldId id="259" r:id="rId44"/>
    <p:sldId id="260" r:id="rId45"/>
    <p:sldId id="261" r:id="rId46"/>
    <p:sldId id="262" r:id="rId47"/>
    <p:sldId id="263" r:id="rId48"/>
    <p:sldId id="264" r:id="rId49"/>
    <p:sldId id="265" r:id="rId50"/>
    <p:sldId id="266" r:id="rId51"/>
    <p:sldId id="267" r:id="rId52"/>
    <p:sldId id="268" r:id="rId53"/>
    <p:sldId id="269" r:id="rId54"/>
    <p:sldId id="270" r:id="rId55"/>
    <p:sldId id="271" r:id="rId56"/>
    <p:sldId id="272" r:id="rId57"/>
    <p:sldId id="273" r:id="rId58"/>
    <p:sldId id="274" r:id="rId59"/>
    <p:sldId id="275" r:id="rId60"/>
    <p:sldId id="276" r:id="rId61"/>
    <p:sldId id="277" r:id="rId62"/>
    <p:sldId id="278" r:id="rId63"/>
    <p:sldId id="279" r:id="rId64"/>
    <p:sldId id="280" r:id="rId65"/>
    <p:sldId id="281" r:id="rId66"/>
    <p:sldId id="282" r:id="rId67"/>
    <p:sldId id="283" r:id="rId68"/>
    <p:sldId id="284" r:id="rId69"/>
    <p:sldId id="285" r:id="rId70"/>
    <p:sldId id="286" r:id="rId71"/>
    <p:sldId id="287" r:id="rId72"/>
    <p:sldId id="288" r:id="rId73"/>
    <p:sldId id="289" r:id="rId74"/>
    <p:sldId id="290" r:id="rId75"/>
    <p:sldId id="291" r:id="rId76"/>
    <p:sldId id="292" r:id="rId77"/>
    <p:sldId id="293" r:id="rId78"/>
    <p:sldId id="294" r:id="rId79"/>
    <p:sldId id="295" r:id="rId80"/>
    <p:sldId id="296" r:id="rId81"/>
    <p:sldId id="297" r:id="rId82"/>
    <p:sldId id="298" r:id="rId83"/>
    <p:sldId id="299" r:id="rId84"/>
    <p:sldId id="300" r:id="rId85"/>
    <p:sldId id="301" r:id="rId86"/>
    <p:sldId id="302" r:id="rId87"/>
    <p:sldId id="303" r:id="rId88"/>
    <p:sldId id="304" r:id="rId89"/>
    <p:sldId id="305" r:id="rId90"/>
    <p:sldId id="306" r:id="rId91"/>
    <p:sldId id="307" r:id="rId92"/>
    <p:sldId id="308" r:id="rId93"/>
    <p:sldId id="309" r:id="rId94"/>
    <p:sldId id="310" r:id="rId95"/>
    <p:sldId id="311" r:id="rId96"/>
    <p:sldId id="312" r:id="rId97"/>
    <p:sldId id="313" r:id="rId98"/>
    <p:sldId id="314" r:id="rId99"/>
    <p:sldId id="315" r:id="rId100"/>
    <p:sldId id="316" r:id="rId101"/>
    <p:sldId id="317" r:id="rId102"/>
    <p:sldId id="318" r:id="rId103"/>
    <p:sldId id="319" r:id="rId104"/>
    <p:sldId id="320" r:id="rId105"/>
    <p:sldId id="321" r:id="rId106"/>
    <p:sldId id="322" r:id="rId107"/>
    <p:sldId id="323" r:id="rId108"/>
    <p:sldId id="324" r:id="rId109"/>
  </p:sldIdLst>
  <p:sldSz cx="9144000" cy="5143500" type="screen16x9"/>
  <p:notesSz cx="6858000" cy="9144000"/>
  <p:embeddedFontLst>
    <p:embeddedFont>
      <p:font typeface="Lucida Sans" pitchFamily="34" charset="0"/>
      <p:regular r:id="rId111"/>
      <p:bold r:id="rId112"/>
      <p:italic r:id="rId113"/>
      <p:boldItalic r:id="rId114"/>
    </p:embeddedFont>
    <p:embeddedFont>
      <p:font typeface="Constantia" pitchFamily="18" charset="0"/>
      <p:regular r:id="rId115"/>
      <p:bold r:id="rId116"/>
      <p:italic r:id="rId117"/>
      <p:boldItalic r:id="rId118"/>
    </p:embeddedFont>
    <p:embeddedFont>
      <p:font typeface="Calibri" pitchFamily="34" charset="0"/>
      <p:regular r:id="rId119"/>
      <p:bold r:id="rId120"/>
      <p:italic r:id="rId121"/>
      <p:boldItalic r:id="rId122"/>
    </p:embeddedFont>
    <p:embeddedFont>
      <p:font typeface="Noto Sans" charset="0"/>
      <p:regular r:id="rId123"/>
      <p:bold r:id="rId124"/>
      <p:italic r:id="rId125"/>
      <p:boldItalic r:id="rId1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5" d="100"/>
          <a:sy n="115" d="100"/>
        </p:scale>
        <p:origin x="-684"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font" Target="fonts/font7.fntdata"/><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font" Target="fonts/font2.fntdata"/><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font" Target="fonts/font13.fntdata"/><Relationship Id="rId128" Type="http://schemas.openxmlformats.org/officeDocument/2006/relationships/viewProps" Target="view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font" Target="fonts/font3.fntdata"/><Relationship Id="rId118" Type="http://schemas.openxmlformats.org/officeDocument/2006/relationships/font" Target="fonts/font8.fntdata"/><Relationship Id="rId126" Type="http://schemas.openxmlformats.org/officeDocument/2006/relationships/font" Target="fonts/font16.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font" Target="fonts/font11.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font" Target="fonts/font6.fntdata"/><Relationship Id="rId124" Type="http://schemas.openxmlformats.org/officeDocument/2006/relationships/font" Target="fonts/font14.fntdata"/><Relationship Id="rId12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font" Target="fonts/font4.fntdata"/><Relationship Id="rId119" Type="http://schemas.openxmlformats.org/officeDocument/2006/relationships/font" Target="fonts/font9.fntdata"/><Relationship Id="rId12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font" Target="fonts/font12.fntdata"/><Relationship Id="rId13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font" Target="fonts/font10.fntdata"/><Relationship Id="rId125" Type="http://schemas.openxmlformats.org/officeDocument/2006/relationships/font" Target="fonts/font15.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notesMaster" Target="notesMasters/notesMaster1.xml"/><Relationship Id="rId115" Type="http://schemas.openxmlformats.org/officeDocument/2006/relationships/font" Target="fonts/font5.fntdata"/><Relationship Id="rId61" Type="http://schemas.openxmlformats.org/officeDocument/2006/relationships/slide" Target="slides/slide58.xml"/><Relationship Id="rId82" Type="http://schemas.openxmlformats.org/officeDocument/2006/relationships/slide" Target="slides/slide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fld id="{9595974C-D663-44B5-BDA6-AFDB54236806}" type="slidenum">
              <a:rPr lang="en-US">
                <a:latin typeface="Times New Roman" pitchFamily="18" charset="0"/>
              </a:rPr>
              <a:pPr/>
              <a:t>32</a:t>
            </a:fld>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9802d551a0_0_5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g19802d551a0_0_5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9802d551a0_0_5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g19802d551a0_0_5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9802d551a0_0_5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g19802d551a0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9802d551a0_0_5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g19802d551a0_0_5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9802d551a0_0_5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g19802d551a0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9802d551a0_0_5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g19802d551a0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9802d551a0_0_6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2" name="Google Shape;362;g19802d551a0_0_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9802d551a0_0_6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5" name="Google Shape;395;g19802d551a0_0_6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9802d551a0_0_6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1" name="Google Shape;401;g19802d551a0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9802d551a0_0_7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8" name="Google Shape;408;g19802d551a0_0_70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9802d551a0_0_7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4" name="Google Shape;414;g19802d551a0_0_70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9802d551a0_0_7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0" name="Google Shape;420;g19802d551a0_0_7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9802d551a0_0_7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6" name="Google Shape;426;g19802d551a0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9802d551a0_0_7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3" name="Google Shape;433;g19802d551a0_0_7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9802d551a0_0_7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8" name="Google Shape;438;g19802d551a0_0_7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9802d551a0_0_7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4" name="Google Shape;444;g19802d551a0_0_7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9802d551a0_0_7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0" name="Google Shape;450;g19802d551a0_0_7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9802d551a0_0_7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7" name="Google Shape;457;g19802d551a0_0_7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9802d551a0_0_7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3" name="Google Shape;463;g19802d551a0_0_7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9802d551a0_0_7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9" name="Google Shape;469;g19802d551a0_0_7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sz="1400" b="0" i="0" u="none" strike="noStrike" cap="none">
              <a:solidFill>
                <a:srgbClr val="000000"/>
              </a:solidFill>
              <a:latin typeface="Arial"/>
              <a:ea typeface="Arial"/>
              <a:cs typeface="Arial"/>
              <a:sym typeface="Arial"/>
            </a:endParaRPr>
          </a:p>
        </p:txBody>
      </p:sp>
      <p:sp>
        <p:nvSpPr>
          <p:cNvPr id="300" name="Google Shape;30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9802d551a0_0_7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7" name="Google Shape;477;g19802d551a0_0_7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9802d551a0_0_7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4" name="Google Shape;484;g19802d551a0_0_7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9802d551a0_0_7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1" name="Google Shape;491;g19802d551a0_0_7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9802d551a0_0_7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7" name="Google Shape;497;g19802d551a0_0_77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9802d551a0_0_7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3" name="Google Shape;503;g19802d551a0_0_78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9802d551a0_0_7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9" name="Google Shape;509;g19802d551a0_0_78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9802d551a0_0_7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6" name="Google Shape;516;g19802d551a0_0_79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9802d551a0_0_7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3" name="Google Shape;523;g19802d551a0_0_79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9802d551a0_0_8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0" name="Google Shape;530;g19802d551a0_0_8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9802d551a0_0_8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7" name="Google Shape;537;g19802d551a0_0_8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9802d551a0_0_8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4" name="Google Shape;544;g19802d551a0_0_8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9802d551a0_0_8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1" name="Google Shape;551;g19802d551a0_0_8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9802d551a0_0_8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9" name="Google Shape;559;g19802d551a0_0_8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9802d551a0_0_8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7" name="Google Shape;567;g19802d551a0_0_8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9802d551a0_0_8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4" name="Google Shape;574;g19802d551a0_0_8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19802d551a0_0_8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1" name="Google Shape;581;g19802d551a0_0_8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9802d551a0_0_8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9" name="Google Shape;589;g19802d551a0_0_8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9802d551a0_0_8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7" name="Google Shape;597;g19802d551a0_0_86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9802d551a0_0_8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5" name="Google Shape;605;g19802d551a0_0_86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9802d551a0_0_8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2" name="Google Shape;612;g19802d551a0_0_8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9802d551a0_0_8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1" name="Google Shape;621;g19802d551a0_0_8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9802d551a0_0_8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7" name="Google Shape;627;g19802d551a0_0_88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9802d551a0_0_8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5" name="Google Shape;635;g19802d551a0_0_89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9802d551a0_0_9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3" name="Google Shape;643;g19802d551a0_0_90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19802d551a0_0_9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1" name="Google Shape;651;g19802d551a0_0_9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9802d551a0_0_9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0" name="Google Shape;660;g19802d551a0_0_9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9802d551a0_0_9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9" name="Google Shape;669;g19802d551a0_0_9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9802d551a0_0_9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8" name="Google Shape;678;g19802d551a0_0_9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9802d551a0_0_1509:notes"/>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Algorithms</a:t>
            </a:r>
            <a:endParaRPr/>
          </a:p>
        </p:txBody>
      </p:sp>
      <p:sp>
        <p:nvSpPr>
          <p:cNvPr id="685" name="Google Shape;685;g19802d551a0_0_1509: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
              <a:t>CS333 / class 22</a:t>
            </a:r>
            <a:endParaRPr/>
          </a:p>
        </p:txBody>
      </p:sp>
      <p:sp>
        <p:nvSpPr>
          <p:cNvPr id="686" name="Google Shape;686;g19802d551a0_0_15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87</a:t>
            </a:fld>
            <a:endParaRPr/>
          </a:p>
        </p:txBody>
      </p:sp>
      <p:sp>
        <p:nvSpPr>
          <p:cNvPr id="687" name="Google Shape;687;g19802d551a0_0_1509: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8" name="Google Shape;688;g19802d551a0_0_15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9802d551a0_0_1517:notes"/>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Algorithms</a:t>
            </a:r>
            <a:endParaRPr/>
          </a:p>
        </p:txBody>
      </p:sp>
      <p:sp>
        <p:nvSpPr>
          <p:cNvPr id="694" name="Google Shape;694;g19802d551a0_0_1517: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
              <a:t>CS333 / class 22</a:t>
            </a:r>
            <a:endParaRPr/>
          </a:p>
        </p:txBody>
      </p:sp>
      <p:sp>
        <p:nvSpPr>
          <p:cNvPr id="695" name="Google Shape;695;g19802d551a0_0_15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88</a:t>
            </a:fld>
            <a:endParaRPr/>
          </a:p>
        </p:txBody>
      </p:sp>
      <p:sp>
        <p:nvSpPr>
          <p:cNvPr id="696" name="Google Shape;696;g19802d551a0_0_1517: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7" name="Google Shape;697;g19802d551a0_0_15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9802d551a0_0_1525:notes"/>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Algorithms</a:t>
            </a:r>
            <a:endParaRPr/>
          </a:p>
        </p:txBody>
      </p:sp>
      <p:sp>
        <p:nvSpPr>
          <p:cNvPr id="703" name="Google Shape;703;g19802d551a0_0_152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
              <a:t>CS333 / class 22</a:t>
            </a:r>
            <a:endParaRPr/>
          </a:p>
        </p:txBody>
      </p:sp>
      <p:sp>
        <p:nvSpPr>
          <p:cNvPr id="704" name="Google Shape;704;g19802d551a0_0_15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89</a:t>
            </a:fld>
            <a:endParaRPr/>
          </a:p>
        </p:txBody>
      </p:sp>
      <p:sp>
        <p:nvSpPr>
          <p:cNvPr id="705" name="Google Shape;705;g19802d551a0_0_1525: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6" name="Google Shape;706;g19802d551a0_0_15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9802d551a0_0_1546:notes"/>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Algorithms</a:t>
            </a:r>
            <a:endParaRPr/>
          </a:p>
        </p:txBody>
      </p:sp>
      <p:sp>
        <p:nvSpPr>
          <p:cNvPr id="725" name="Google Shape;725;g19802d551a0_0_1546: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
              <a:t>CS333 / class 22</a:t>
            </a:r>
            <a:endParaRPr/>
          </a:p>
        </p:txBody>
      </p:sp>
      <p:sp>
        <p:nvSpPr>
          <p:cNvPr id="726" name="Google Shape;726;g19802d551a0_0_15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90</a:t>
            </a:fld>
            <a:endParaRPr/>
          </a:p>
        </p:txBody>
      </p:sp>
      <p:sp>
        <p:nvSpPr>
          <p:cNvPr id="727" name="Google Shape;727;g19802d551a0_0_1546: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8" name="Google Shape;728;g19802d551a0_0_15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9802d551a0_0_1569:notes"/>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Algorithms</a:t>
            </a:r>
            <a:endParaRPr/>
          </a:p>
        </p:txBody>
      </p:sp>
      <p:sp>
        <p:nvSpPr>
          <p:cNvPr id="749" name="Google Shape;749;g19802d551a0_0_1569: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
              <a:t>CS333 / class 22</a:t>
            </a:r>
            <a:endParaRPr/>
          </a:p>
        </p:txBody>
      </p:sp>
      <p:sp>
        <p:nvSpPr>
          <p:cNvPr id="750" name="Google Shape;750;g19802d551a0_0_156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91</a:t>
            </a:fld>
            <a:endParaRPr/>
          </a:p>
        </p:txBody>
      </p:sp>
      <p:sp>
        <p:nvSpPr>
          <p:cNvPr id="751" name="Google Shape;751;g19802d551a0_0_1569: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2" name="Google Shape;752;g19802d551a0_0_15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19802d551a0_0_1577:notes"/>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Algorithms</a:t>
            </a:r>
            <a:endParaRPr/>
          </a:p>
        </p:txBody>
      </p:sp>
      <p:sp>
        <p:nvSpPr>
          <p:cNvPr id="758" name="Google Shape;758;g19802d551a0_0_1577: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
              <a:t>CS333 / class 22</a:t>
            </a:r>
            <a:endParaRPr/>
          </a:p>
        </p:txBody>
      </p:sp>
      <p:sp>
        <p:nvSpPr>
          <p:cNvPr id="759" name="Google Shape;759;g19802d551a0_0_15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92</a:t>
            </a:fld>
            <a:endParaRPr/>
          </a:p>
        </p:txBody>
      </p:sp>
      <p:sp>
        <p:nvSpPr>
          <p:cNvPr id="760" name="Google Shape;760;g19802d551a0_0_1577: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1" name="Google Shape;761;g19802d551a0_0_15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19802d551a0_0_1585:notes"/>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Algorithms</a:t>
            </a:r>
            <a:endParaRPr/>
          </a:p>
        </p:txBody>
      </p:sp>
      <p:sp>
        <p:nvSpPr>
          <p:cNvPr id="767" name="Google Shape;767;g19802d551a0_0_158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
              <a:t>CS333 / class 22</a:t>
            </a:r>
            <a:endParaRPr/>
          </a:p>
        </p:txBody>
      </p:sp>
      <p:sp>
        <p:nvSpPr>
          <p:cNvPr id="768" name="Google Shape;768;g19802d551a0_0_15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93</a:t>
            </a:fld>
            <a:endParaRPr/>
          </a:p>
        </p:txBody>
      </p:sp>
      <p:sp>
        <p:nvSpPr>
          <p:cNvPr id="769" name="Google Shape;769;g19802d551a0_0_1585: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0" name="Google Shape;770;g19802d551a0_0_15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19802d551a0_0_1639:notes"/>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Algorithms</a:t>
            </a:r>
            <a:endParaRPr/>
          </a:p>
        </p:txBody>
      </p:sp>
      <p:sp>
        <p:nvSpPr>
          <p:cNvPr id="822" name="Google Shape;822;g19802d551a0_0_1639: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
              <a:t>CS333 / class 22</a:t>
            </a:r>
            <a:endParaRPr/>
          </a:p>
        </p:txBody>
      </p:sp>
      <p:sp>
        <p:nvSpPr>
          <p:cNvPr id="823" name="Google Shape;823;g19802d551a0_0_16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94</a:t>
            </a:fld>
            <a:endParaRPr/>
          </a:p>
        </p:txBody>
      </p:sp>
      <p:sp>
        <p:nvSpPr>
          <p:cNvPr id="824" name="Google Shape;824;g19802d551a0_0_1639: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5" name="Google Shape;825;g19802d551a0_0_16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9802d551a0_0_1715:notes"/>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Algorithms</a:t>
            </a:r>
            <a:endParaRPr/>
          </a:p>
        </p:txBody>
      </p:sp>
      <p:sp>
        <p:nvSpPr>
          <p:cNvPr id="899" name="Google Shape;899;g19802d551a0_0_171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
              <a:t>CS333 / class 22</a:t>
            </a:r>
            <a:endParaRPr/>
          </a:p>
        </p:txBody>
      </p:sp>
      <p:sp>
        <p:nvSpPr>
          <p:cNvPr id="900" name="Google Shape;900;g19802d551a0_0_17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95</a:t>
            </a:fld>
            <a:endParaRPr/>
          </a:p>
        </p:txBody>
      </p:sp>
      <p:sp>
        <p:nvSpPr>
          <p:cNvPr id="901" name="Google Shape;901;g19802d551a0_0_1715: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2" name="Google Shape;902;g19802d551a0_0_17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19802d551a0_0_1790:notes"/>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Algorithms</a:t>
            </a:r>
            <a:endParaRPr/>
          </a:p>
        </p:txBody>
      </p:sp>
      <p:sp>
        <p:nvSpPr>
          <p:cNvPr id="975" name="Google Shape;975;g19802d551a0_0_1790: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
              <a:t>CS333 / class 22</a:t>
            </a:r>
            <a:endParaRPr/>
          </a:p>
        </p:txBody>
      </p:sp>
      <p:sp>
        <p:nvSpPr>
          <p:cNvPr id="976" name="Google Shape;976;g19802d551a0_0_17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96</a:t>
            </a:fld>
            <a:endParaRPr/>
          </a:p>
        </p:txBody>
      </p:sp>
      <p:sp>
        <p:nvSpPr>
          <p:cNvPr id="977" name="Google Shape;977;g19802d551a0_0_1790: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8" name="Google Shape;978;g19802d551a0_0_17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19802d551a0_0_18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1" name="Google Shape;1051;g19802d551a0_0_18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19802d551a0_0_18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8" name="Google Shape;1058;g19802d551a0_0_18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19802d551a0_0_18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5" name="Google Shape;1065;g19802d551a0_0_18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9802d551a0_0_18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2" name="Google Shape;1072;g19802d551a0_0_18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19802d551a0_0_18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2" name="Google Shape;1082;g19802d551a0_0_18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19802d551a0_0_18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9" name="Google Shape;1089;g19802d551a0_0_18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9802d551a0_0_19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6" name="Google Shape;1096;g19802d551a0_0_19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9802d551a0_0_19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3" name="Google Shape;1103;g19802d551a0_0_19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9802d551a0_0_19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0" name="Google Shape;1110;g19802d551a0_0_19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19802d551a0_0_19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7" name="Google Shape;1117;g19802d551a0_0_19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8" name="Google Shape;1118;g19802d551a0_0_19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106</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00150"/>
            <a:ext cx="7467600" cy="36553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rot="5400000">
            <a:off x="7840980" y="764381"/>
            <a:ext cx="1508760" cy="382905"/>
          </a:xfrm>
          <a:prstGeom prst="rect">
            <a:avLst/>
          </a:prstGeom>
        </p:spPr>
        <p:txBody>
          <a:bodyPr lIns="73472" tIns="36736" rIns="73472" bIns="36736" rtlCol="0"/>
          <a:lstStyle>
            <a:lvl1pPr>
              <a:defRPr/>
            </a:lvl1pPr>
          </a:lstStyle>
          <a:p>
            <a:pPr>
              <a:defRPr/>
            </a:pPr>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1223D4A4-EC22-4687-90B4-8C0DDD246B45}" type="slidenum">
              <a:rPr lang="en-US"/>
              <a:pPr>
                <a:defRPr/>
              </a:pPr>
              <a:t>‹#›</a:t>
            </a:fld>
            <a:endParaRPr lang="en-US"/>
          </a:p>
        </p:txBody>
      </p:sp>
      <p:sp>
        <p:nvSpPr>
          <p:cNvPr id="6" name="Footer Placeholder 9"/>
          <p:cNvSpPr>
            <a:spLocks noGrp="1"/>
          </p:cNvSpPr>
          <p:nvPr>
            <p:ph type="ftr" sz="quarter" idx="12"/>
          </p:nvPr>
        </p:nvSpPr>
        <p:spPr>
          <a:xfrm rot="5400000">
            <a:off x="7390924" y="2757488"/>
            <a:ext cx="2400300" cy="365760"/>
          </a:xfrm>
          <a:prstGeom prst="rect">
            <a:avLst/>
          </a:prstGeom>
        </p:spPr>
        <p:txBody>
          <a:bodyPr lIns="73472" tIns="36736" rIns="73472" bIns="36736" rtlCol="0"/>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00150"/>
            <a:ext cx="3657600"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200150"/>
            <a:ext cx="3657600"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a:xfrm rot="5400000">
            <a:off x="7840980" y="764381"/>
            <a:ext cx="1508760" cy="382905"/>
          </a:xfrm>
          <a:prstGeom prst="rect">
            <a:avLst/>
          </a:prstGeom>
        </p:spPr>
        <p:txBody>
          <a:bodyPr lIns="73472" tIns="36736" rIns="73472" bIns="36736"/>
          <a:lstStyle>
            <a:lvl1pPr>
              <a:defRPr/>
            </a:lvl1pPr>
          </a:lstStyle>
          <a:p>
            <a:pPr>
              <a:defRPr/>
            </a:pPr>
            <a:endParaRPr lang="en-US"/>
          </a:p>
        </p:txBody>
      </p:sp>
      <p:sp>
        <p:nvSpPr>
          <p:cNvPr id="6" name="Footer Placeholder 2"/>
          <p:cNvSpPr>
            <a:spLocks noGrp="1"/>
          </p:cNvSpPr>
          <p:nvPr>
            <p:ph type="ftr" sz="quarter" idx="11"/>
          </p:nvPr>
        </p:nvSpPr>
        <p:spPr>
          <a:xfrm rot="5400000">
            <a:off x="7390924" y="2757488"/>
            <a:ext cx="2400300" cy="365760"/>
          </a:xfrm>
          <a:prstGeom prst="rect">
            <a:avLst/>
          </a:prstGeom>
        </p:spPr>
        <p:txBody>
          <a:bodyPr lIns="73472" tIns="36736" rIns="73472" bIns="36736"/>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EF7418E4-FA72-4FDE-81DD-0BF7AFC81A3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rtl="0">
              <a:lnSpc>
                <a:spcPct val="100000"/>
              </a:lnSpc>
              <a:spcBef>
                <a:spcPts val="640"/>
              </a:spcBef>
              <a:spcAft>
                <a:spcPts val="0"/>
              </a:spcAft>
              <a:buClr>
                <a:srgbClr val="888888"/>
              </a:buClr>
              <a:buSzPts val="3200"/>
              <a:buNone/>
              <a:defRPr>
                <a:solidFill>
                  <a:srgbClr val="888888"/>
                </a:solidFill>
              </a:defRPr>
            </a:lvl1pPr>
            <a:lvl2pPr lvl="1" algn="ctr" rtl="0">
              <a:lnSpc>
                <a:spcPct val="100000"/>
              </a:lnSpc>
              <a:spcBef>
                <a:spcPts val="560"/>
              </a:spcBef>
              <a:spcAft>
                <a:spcPts val="0"/>
              </a:spcAft>
              <a:buClr>
                <a:srgbClr val="888888"/>
              </a:buClr>
              <a:buSzPts val="2800"/>
              <a:buNone/>
              <a:defRPr>
                <a:solidFill>
                  <a:srgbClr val="888888"/>
                </a:solidFill>
              </a:defRPr>
            </a:lvl2pPr>
            <a:lvl3pPr lvl="2" algn="ctr" rtl="0">
              <a:lnSpc>
                <a:spcPct val="100000"/>
              </a:lnSpc>
              <a:spcBef>
                <a:spcPts val="480"/>
              </a:spcBef>
              <a:spcAft>
                <a:spcPts val="0"/>
              </a:spcAft>
              <a:buClr>
                <a:srgbClr val="888888"/>
              </a:buClr>
              <a:buSzPts val="2400"/>
              <a:buNone/>
              <a:defRPr>
                <a:solidFill>
                  <a:srgbClr val="888888"/>
                </a:solidFill>
              </a:defRPr>
            </a:lvl3pPr>
            <a:lvl4pPr lvl="3" algn="ctr" rtl="0">
              <a:lnSpc>
                <a:spcPct val="100000"/>
              </a:lnSpc>
              <a:spcBef>
                <a:spcPts val="400"/>
              </a:spcBef>
              <a:spcAft>
                <a:spcPts val="0"/>
              </a:spcAft>
              <a:buClr>
                <a:srgbClr val="888888"/>
              </a:buClr>
              <a:buSzPts val="2000"/>
              <a:buNone/>
              <a:defRPr>
                <a:solidFill>
                  <a:srgbClr val="888888"/>
                </a:solidFill>
              </a:defRPr>
            </a:lvl4pPr>
            <a:lvl5pPr lvl="4" algn="ctr" rtl="0">
              <a:lnSpc>
                <a:spcPct val="100000"/>
              </a:lnSpc>
              <a:spcBef>
                <a:spcPts val="400"/>
              </a:spcBef>
              <a:spcAft>
                <a:spcPts val="0"/>
              </a:spcAft>
              <a:buClr>
                <a:srgbClr val="888888"/>
              </a:buClr>
              <a:buSzPts val="2000"/>
              <a:buNone/>
              <a:defRPr>
                <a:solidFill>
                  <a:srgbClr val="888888"/>
                </a:solidFill>
              </a:defRPr>
            </a:lvl5pPr>
            <a:lvl6pPr lvl="5" algn="ctr" rtl="0">
              <a:lnSpc>
                <a:spcPct val="100000"/>
              </a:lnSpc>
              <a:spcBef>
                <a:spcPts val="400"/>
              </a:spcBef>
              <a:spcAft>
                <a:spcPts val="0"/>
              </a:spcAft>
              <a:buClr>
                <a:srgbClr val="888888"/>
              </a:buClr>
              <a:buSzPts val="2000"/>
              <a:buNone/>
              <a:defRPr>
                <a:solidFill>
                  <a:srgbClr val="888888"/>
                </a:solidFill>
              </a:defRPr>
            </a:lvl6pPr>
            <a:lvl7pPr lvl="6" algn="ctr" rtl="0">
              <a:lnSpc>
                <a:spcPct val="100000"/>
              </a:lnSpc>
              <a:spcBef>
                <a:spcPts val="400"/>
              </a:spcBef>
              <a:spcAft>
                <a:spcPts val="0"/>
              </a:spcAft>
              <a:buClr>
                <a:srgbClr val="888888"/>
              </a:buClr>
              <a:buSzPts val="2000"/>
              <a:buNone/>
              <a:defRPr>
                <a:solidFill>
                  <a:srgbClr val="888888"/>
                </a:solidFill>
              </a:defRPr>
            </a:lvl7pPr>
            <a:lvl8pPr lvl="7" algn="ctr" rtl="0">
              <a:lnSpc>
                <a:spcPct val="100000"/>
              </a:lnSpc>
              <a:spcBef>
                <a:spcPts val="400"/>
              </a:spcBef>
              <a:spcAft>
                <a:spcPts val="0"/>
              </a:spcAft>
              <a:buClr>
                <a:srgbClr val="888888"/>
              </a:buClr>
              <a:buSzPts val="2000"/>
              <a:buNone/>
              <a:defRPr>
                <a:solidFill>
                  <a:srgbClr val="888888"/>
                </a:solidFill>
              </a:defRPr>
            </a:lvl8pPr>
            <a:lvl9pPr lvl="8" algn="ctr" rtl="0">
              <a:lnSpc>
                <a:spcPct val="100000"/>
              </a:lnSpc>
              <a:spcBef>
                <a:spcPts val="400"/>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0"/>
              </a:spcBef>
              <a:spcAft>
                <a:spcPts val="0"/>
              </a:spcAft>
              <a:buClr>
                <a:schemeClr val="dk1"/>
              </a:buClr>
              <a:buSzPts val="4000"/>
              <a:buFont typeface="Calibri"/>
              <a:buNone/>
              <a:defRPr sz="4000" b="1"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722313" y="2180035"/>
            <a:ext cx="7772400" cy="11253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400"/>
              </a:spcBef>
              <a:spcAft>
                <a:spcPts val="0"/>
              </a:spcAft>
              <a:buClr>
                <a:srgbClr val="888888"/>
              </a:buClr>
              <a:buSzPts val="2000"/>
              <a:buNone/>
              <a:defRPr sz="2000">
                <a:solidFill>
                  <a:srgbClr val="888888"/>
                </a:solidFill>
              </a:defRPr>
            </a:lvl1pPr>
            <a:lvl2pPr marL="914400" lvl="1" indent="-228600" algn="l" rtl="0">
              <a:lnSpc>
                <a:spcPct val="100000"/>
              </a:lnSpc>
              <a:spcBef>
                <a:spcPts val="360"/>
              </a:spcBef>
              <a:spcAft>
                <a:spcPts val="0"/>
              </a:spcAft>
              <a:buClr>
                <a:srgbClr val="888888"/>
              </a:buClr>
              <a:buSzPts val="1800"/>
              <a:buNone/>
              <a:defRPr sz="1800">
                <a:solidFill>
                  <a:srgbClr val="888888"/>
                </a:solidFill>
              </a:defRPr>
            </a:lvl2pPr>
            <a:lvl3pPr marL="1371600" lvl="2" indent="-228600" algn="l" rtl="0">
              <a:lnSpc>
                <a:spcPct val="100000"/>
              </a:lnSpc>
              <a:spcBef>
                <a:spcPts val="320"/>
              </a:spcBef>
              <a:spcAft>
                <a:spcPts val="0"/>
              </a:spcAft>
              <a:buClr>
                <a:srgbClr val="888888"/>
              </a:buClr>
              <a:buSzPts val="1600"/>
              <a:buNone/>
              <a:defRPr sz="1600">
                <a:solidFill>
                  <a:srgbClr val="888888"/>
                </a:solidFill>
              </a:defRPr>
            </a:lvl3pPr>
            <a:lvl4pPr marL="1828800" lvl="3" indent="-228600" algn="l" rtl="0">
              <a:lnSpc>
                <a:spcPct val="100000"/>
              </a:lnSpc>
              <a:spcBef>
                <a:spcPts val="280"/>
              </a:spcBef>
              <a:spcAft>
                <a:spcPts val="0"/>
              </a:spcAft>
              <a:buClr>
                <a:srgbClr val="888888"/>
              </a:buClr>
              <a:buSzPts val="1400"/>
              <a:buNone/>
              <a:defRPr sz="1400">
                <a:solidFill>
                  <a:srgbClr val="888888"/>
                </a:solidFill>
              </a:defRPr>
            </a:lvl4pPr>
            <a:lvl5pPr marL="2286000" lvl="4" indent="-228600" algn="l" rtl="0">
              <a:lnSpc>
                <a:spcPct val="100000"/>
              </a:lnSpc>
              <a:spcBef>
                <a:spcPts val="280"/>
              </a:spcBef>
              <a:spcAft>
                <a:spcPts val="0"/>
              </a:spcAft>
              <a:buClr>
                <a:srgbClr val="888888"/>
              </a:buClr>
              <a:buSzPts val="1400"/>
              <a:buNone/>
              <a:defRPr sz="1400">
                <a:solidFill>
                  <a:srgbClr val="888888"/>
                </a:solidFill>
              </a:defRPr>
            </a:lvl5pPr>
            <a:lvl6pPr marL="2743200" lvl="5" indent="-228600" algn="l" rtl="0">
              <a:lnSpc>
                <a:spcPct val="100000"/>
              </a:lnSpc>
              <a:spcBef>
                <a:spcPts val="280"/>
              </a:spcBef>
              <a:spcAft>
                <a:spcPts val="0"/>
              </a:spcAft>
              <a:buClr>
                <a:srgbClr val="888888"/>
              </a:buClr>
              <a:buSzPts val="1400"/>
              <a:buNone/>
              <a:defRPr sz="1400">
                <a:solidFill>
                  <a:srgbClr val="888888"/>
                </a:solidFill>
              </a:defRPr>
            </a:lvl6pPr>
            <a:lvl7pPr marL="3200400" lvl="6" indent="-228600" algn="l" rtl="0">
              <a:lnSpc>
                <a:spcPct val="100000"/>
              </a:lnSpc>
              <a:spcBef>
                <a:spcPts val="280"/>
              </a:spcBef>
              <a:spcAft>
                <a:spcPts val="0"/>
              </a:spcAft>
              <a:buClr>
                <a:srgbClr val="888888"/>
              </a:buClr>
              <a:buSzPts val="1400"/>
              <a:buNone/>
              <a:defRPr sz="1400">
                <a:solidFill>
                  <a:srgbClr val="888888"/>
                </a:solidFill>
              </a:defRPr>
            </a:lvl7pPr>
            <a:lvl8pPr marL="3657600" lvl="7" indent="-228600" algn="l" rtl="0">
              <a:lnSpc>
                <a:spcPct val="100000"/>
              </a:lnSpc>
              <a:spcBef>
                <a:spcPts val="280"/>
              </a:spcBef>
              <a:spcAft>
                <a:spcPts val="0"/>
              </a:spcAft>
              <a:buClr>
                <a:srgbClr val="888888"/>
              </a:buClr>
              <a:buSzPts val="1400"/>
              <a:buNone/>
              <a:defRPr sz="1400">
                <a:solidFill>
                  <a:srgbClr val="888888"/>
                </a:solidFill>
              </a:defRPr>
            </a:lvl8pPr>
            <a:lvl9pPr marL="4114800" lvl="8" indent="-228600" algn="l" rtl="0">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76" name="Google Shape;76;p1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7" name="Google Shape;77;p1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1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1" name="Google Shape;81;p18"/>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lnSpc>
                <a:spcPct val="100000"/>
              </a:lnSpc>
              <a:spcBef>
                <a:spcPts val="560"/>
              </a:spcBef>
              <a:spcAft>
                <a:spcPts val="0"/>
              </a:spcAft>
              <a:buClr>
                <a:schemeClr val="dk1"/>
              </a:buClr>
              <a:buSzPts val="2800"/>
              <a:buChar char="•"/>
              <a:defRPr sz="2800"/>
            </a:lvl1pPr>
            <a:lvl2pPr marL="914400" lvl="1" indent="-381000" algn="l" rtl="0">
              <a:lnSpc>
                <a:spcPct val="100000"/>
              </a:lnSpc>
              <a:spcBef>
                <a:spcPts val="480"/>
              </a:spcBef>
              <a:spcAft>
                <a:spcPts val="0"/>
              </a:spcAft>
              <a:buClr>
                <a:schemeClr val="dk1"/>
              </a:buClr>
              <a:buSzPts val="2400"/>
              <a:buChar char="–"/>
              <a:defRPr sz="2400"/>
            </a:lvl2pPr>
            <a:lvl3pPr marL="1371600" lvl="2" indent="-355600" algn="l" rtl="0">
              <a:lnSpc>
                <a:spcPct val="100000"/>
              </a:lnSpc>
              <a:spcBef>
                <a:spcPts val="400"/>
              </a:spcBef>
              <a:spcAft>
                <a:spcPts val="0"/>
              </a:spcAft>
              <a:buClr>
                <a:schemeClr val="dk1"/>
              </a:buClr>
              <a:buSzPts val="2000"/>
              <a:buChar char="•"/>
              <a:defRPr sz="2000"/>
            </a:lvl3pPr>
            <a:lvl4pPr marL="1828800" lvl="3" indent="-342900" algn="l" rtl="0">
              <a:lnSpc>
                <a:spcPct val="100000"/>
              </a:lnSpc>
              <a:spcBef>
                <a:spcPts val="360"/>
              </a:spcBef>
              <a:spcAft>
                <a:spcPts val="0"/>
              </a:spcAft>
              <a:buClr>
                <a:schemeClr val="dk1"/>
              </a:buClr>
              <a:buSzPts val="1800"/>
              <a:buChar char="–"/>
              <a:defRPr sz="1800"/>
            </a:lvl4pPr>
            <a:lvl5pPr marL="2286000" lvl="4" indent="-342900" algn="l" rtl="0">
              <a:lnSpc>
                <a:spcPct val="100000"/>
              </a:lnSpc>
              <a:spcBef>
                <a:spcPts val="360"/>
              </a:spcBef>
              <a:spcAft>
                <a:spcPts val="0"/>
              </a:spcAft>
              <a:buClr>
                <a:schemeClr val="dk1"/>
              </a:buClr>
              <a:buSzPts val="1800"/>
              <a:buChar char="»"/>
              <a:defRPr sz="1800"/>
            </a:lvl5pPr>
            <a:lvl6pPr marL="2743200" lvl="5" indent="-342900" algn="l" rtl="0">
              <a:lnSpc>
                <a:spcPct val="100000"/>
              </a:lnSpc>
              <a:spcBef>
                <a:spcPts val="360"/>
              </a:spcBef>
              <a:spcAft>
                <a:spcPts val="0"/>
              </a:spcAft>
              <a:buClr>
                <a:schemeClr val="dk1"/>
              </a:buClr>
              <a:buSzPts val="1800"/>
              <a:buChar char="•"/>
              <a:defRPr sz="1800"/>
            </a:lvl6pPr>
            <a:lvl7pPr marL="3200400" lvl="6" indent="-342900" algn="l" rtl="0">
              <a:lnSpc>
                <a:spcPct val="100000"/>
              </a:lnSpc>
              <a:spcBef>
                <a:spcPts val="360"/>
              </a:spcBef>
              <a:spcAft>
                <a:spcPts val="0"/>
              </a:spcAft>
              <a:buClr>
                <a:schemeClr val="dk1"/>
              </a:buClr>
              <a:buSzPts val="1800"/>
              <a:buChar char="•"/>
              <a:defRPr sz="1800"/>
            </a:lvl7pPr>
            <a:lvl8pPr marL="3657600" lvl="7" indent="-342900" algn="l" rtl="0">
              <a:lnSpc>
                <a:spcPct val="100000"/>
              </a:lnSpc>
              <a:spcBef>
                <a:spcPts val="360"/>
              </a:spcBef>
              <a:spcAft>
                <a:spcPts val="0"/>
              </a:spcAft>
              <a:buClr>
                <a:schemeClr val="dk1"/>
              </a:buClr>
              <a:buSzPts val="1800"/>
              <a:buChar char="•"/>
              <a:defRPr sz="1800"/>
            </a:lvl8pPr>
            <a:lvl9pPr marL="4114800" lvl="8" indent="-342900" algn="l" rtl="0">
              <a:lnSpc>
                <a:spcPct val="100000"/>
              </a:lnSpc>
              <a:spcBef>
                <a:spcPts val="360"/>
              </a:spcBef>
              <a:spcAft>
                <a:spcPts val="0"/>
              </a:spcAft>
              <a:buClr>
                <a:schemeClr val="dk1"/>
              </a:buClr>
              <a:buSzPts val="1800"/>
              <a:buChar char="•"/>
              <a:defRPr sz="1800"/>
            </a:lvl9pPr>
          </a:lstStyle>
          <a:p>
            <a:endParaRPr/>
          </a:p>
        </p:txBody>
      </p:sp>
      <p:sp>
        <p:nvSpPr>
          <p:cNvPr id="82" name="Google Shape;82;p18"/>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lnSpc>
                <a:spcPct val="100000"/>
              </a:lnSpc>
              <a:spcBef>
                <a:spcPts val="560"/>
              </a:spcBef>
              <a:spcAft>
                <a:spcPts val="0"/>
              </a:spcAft>
              <a:buClr>
                <a:schemeClr val="dk1"/>
              </a:buClr>
              <a:buSzPts val="2800"/>
              <a:buChar char="•"/>
              <a:defRPr sz="2800"/>
            </a:lvl1pPr>
            <a:lvl2pPr marL="914400" lvl="1" indent="-381000" algn="l" rtl="0">
              <a:lnSpc>
                <a:spcPct val="100000"/>
              </a:lnSpc>
              <a:spcBef>
                <a:spcPts val="480"/>
              </a:spcBef>
              <a:spcAft>
                <a:spcPts val="0"/>
              </a:spcAft>
              <a:buClr>
                <a:schemeClr val="dk1"/>
              </a:buClr>
              <a:buSzPts val="2400"/>
              <a:buChar char="–"/>
              <a:defRPr sz="2400"/>
            </a:lvl2pPr>
            <a:lvl3pPr marL="1371600" lvl="2" indent="-355600" algn="l" rtl="0">
              <a:lnSpc>
                <a:spcPct val="100000"/>
              </a:lnSpc>
              <a:spcBef>
                <a:spcPts val="400"/>
              </a:spcBef>
              <a:spcAft>
                <a:spcPts val="0"/>
              </a:spcAft>
              <a:buClr>
                <a:schemeClr val="dk1"/>
              </a:buClr>
              <a:buSzPts val="2000"/>
              <a:buChar char="•"/>
              <a:defRPr sz="2000"/>
            </a:lvl3pPr>
            <a:lvl4pPr marL="1828800" lvl="3" indent="-342900" algn="l" rtl="0">
              <a:lnSpc>
                <a:spcPct val="100000"/>
              </a:lnSpc>
              <a:spcBef>
                <a:spcPts val="360"/>
              </a:spcBef>
              <a:spcAft>
                <a:spcPts val="0"/>
              </a:spcAft>
              <a:buClr>
                <a:schemeClr val="dk1"/>
              </a:buClr>
              <a:buSzPts val="1800"/>
              <a:buChar char="–"/>
              <a:defRPr sz="1800"/>
            </a:lvl4pPr>
            <a:lvl5pPr marL="2286000" lvl="4" indent="-342900" algn="l" rtl="0">
              <a:lnSpc>
                <a:spcPct val="100000"/>
              </a:lnSpc>
              <a:spcBef>
                <a:spcPts val="360"/>
              </a:spcBef>
              <a:spcAft>
                <a:spcPts val="0"/>
              </a:spcAft>
              <a:buClr>
                <a:schemeClr val="dk1"/>
              </a:buClr>
              <a:buSzPts val="1800"/>
              <a:buChar char="»"/>
              <a:defRPr sz="1800"/>
            </a:lvl5pPr>
            <a:lvl6pPr marL="2743200" lvl="5" indent="-342900" algn="l" rtl="0">
              <a:lnSpc>
                <a:spcPct val="100000"/>
              </a:lnSpc>
              <a:spcBef>
                <a:spcPts val="360"/>
              </a:spcBef>
              <a:spcAft>
                <a:spcPts val="0"/>
              </a:spcAft>
              <a:buClr>
                <a:schemeClr val="dk1"/>
              </a:buClr>
              <a:buSzPts val="1800"/>
              <a:buChar char="•"/>
              <a:defRPr sz="1800"/>
            </a:lvl6pPr>
            <a:lvl7pPr marL="3200400" lvl="6" indent="-342900" algn="l" rtl="0">
              <a:lnSpc>
                <a:spcPct val="100000"/>
              </a:lnSpc>
              <a:spcBef>
                <a:spcPts val="360"/>
              </a:spcBef>
              <a:spcAft>
                <a:spcPts val="0"/>
              </a:spcAft>
              <a:buClr>
                <a:schemeClr val="dk1"/>
              </a:buClr>
              <a:buSzPts val="1800"/>
              <a:buChar char="•"/>
              <a:defRPr sz="1800"/>
            </a:lvl7pPr>
            <a:lvl8pPr marL="3657600" lvl="7" indent="-342900" algn="l" rtl="0">
              <a:lnSpc>
                <a:spcPct val="100000"/>
              </a:lnSpc>
              <a:spcBef>
                <a:spcPts val="360"/>
              </a:spcBef>
              <a:spcAft>
                <a:spcPts val="0"/>
              </a:spcAft>
              <a:buClr>
                <a:schemeClr val="dk1"/>
              </a:buClr>
              <a:buSzPts val="1800"/>
              <a:buChar char="•"/>
              <a:defRPr sz="1800"/>
            </a:lvl8pPr>
            <a:lvl9pPr marL="4114800" lvl="8" indent="-342900" algn="l" rtl="0">
              <a:lnSpc>
                <a:spcPct val="100000"/>
              </a:lnSpc>
              <a:spcBef>
                <a:spcPts val="360"/>
              </a:spcBef>
              <a:spcAft>
                <a:spcPts val="0"/>
              </a:spcAft>
              <a:buClr>
                <a:schemeClr val="dk1"/>
              </a:buClr>
              <a:buSzPts val="1800"/>
              <a:buChar char="•"/>
              <a:defRPr sz="1800"/>
            </a:lvl9pPr>
          </a:lstStyle>
          <a:p>
            <a:endParaRPr/>
          </a:p>
        </p:txBody>
      </p:sp>
      <p:sp>
        <p:nvSpPr>
          <p:cNvPr id="83" name="Google Shape;83;p1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4400"/>
              <a:buFont typeface="Calibri"/>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457200" y="1151335"/>
            <a:ext cx="4040100" cy="4800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480"/>
              </a:spcBef>
              <a:spcAft>
                <a:spcPts val="0"/>
              </a:spcAft>
              <a:buClr>
                <a:schemeClr val="dk1"/>
              </a:buClr>
              <a:buSzPts val="2400"/>
              <a:buNone/>
              <a:defRPr sz="2400" b="1"/>
            </a:lvl1pPr>
            <a:lvl2pPr marL="914400" lvl="1" indent="-228600" algn="l" rtl="0">
              <a:lnSpc>
                <a:spcPct val="100000"/>
              </a:lnSpc>
              <a:spcBef>
                <a:spcPts val="400"/>
              </a:spcBef>
              <a:spcAft>
                <a:spcPts val="0"/>
              </a:spcAft>
              <a:buClr>
                <a:schemeClr val="dk1"/>
              </a:buClr>
              <a:buSzPts val="2000"/>
              <a:buNone/>
              <a:defRPr sz="2000" b="1"/>
            </a:lvl2pPr>
            <a:lvl3pPr marL="1371600" lvl="2" indent="-228600" algn="l" rtl="0">
              <a:lnSpc>
                <a:spcPct val="100000"/>
              </a:lnSpc>
              <a:spcBef>
                <a:spcPts val="360"/>
              </a:spcBef>
              <a:spcAft>
                <a:spcPts val="0"/>
              </a:spcAft>
              <a:buClr>
                <a:schemeClr val="dk1"/>
              </a:buClr>
              <a:buSzPts val="1800"/>
              <a:buNone/>
              <a:defRPr sz="1800" b="1"/>
            </a:lvl3pPr>
            <a:lvl4pPr marL="1828800" lvl="3" indent="-228600" algn="l" rtl="0">
              <a:lnSpc>
                <a:spcPct val="100000"/>
              </a:lnSpc>
              <a:spcBef>
                <a:spcPts val="320"/>
              </a:spcBef>
              <a:spcAft>
                <a:spcPts val="0"/>
              </a:spcAft>
              <a:buClr>
                <a:schemeClr val="dk1"/>
              </a:buClr>
              <a:buSzPts val="1600"/>
              <a:buNone/>
              <a:defRPr sz="1600" b="1"/>
            </a:lvl4pPr>
            <a:lvl5pPr marL="2286000" lvl="4" indent="-228600" algn="l" rtl="0">
              <a:lnSpc>
                <a:spcPct val="100000"/>
              </a:lnSpc>
              <a:spcBef>
                <a:spcPts val="320"/>
              </a:spcBef>
              <a:spcAft>
                <a:spcPts val="0"/>
              </a:spcAft>
              <a:buClr>
                <a:schemeClr val="dk1"/>
              </a:buClr>
              <a:buSzPts val="1600"/>
              <a:buNone/>
              <a:defRPr sz="1600" b="1"/>
            </a:lvl5pPr>
            <a:lvl6pPr marL="2743200" lvl="5" indent="-228600" algn="l" rtl="0">
              <a:lnSpc>
                <a:spcPct val="100000"/>
              </a:lnSpc>
              <a:spcBef>
                <a:spcPts val="320"/>
              </a:spcBef>
              <a:spcAft>
                <a:spcPts val="0"/>
              </a:spcAft>
              <a:buClr>
                <a:schemeClr val="dk1"/>
              </a:buClr>
              <a:buSzPts val="1600"/>
              <a:buNone/>
              <a:defRPr sz="1600" b="1"/>
            </a:lvl6pPr>
            <a:lvl7pPr marL="3200400" lvl="6" indent="-228600" algn="l" rtl="0">
              <a:lnSpc>
                <a:spcPct val="100000"/>
              </a:lnSpc>
              <a:spcBef>
                <a:spcPts val="320"/>
              </a:spcBef>
              <a:spcAft>
                <a:spcPts val="0"/>
              </a:spcAft>
              <a:buClr>
                <a:schemeClr val="dk1"/>
              </a:buClr>
              <a:buSzPts val="1600"/>
              <a:buNone/>
              <a:defRPr sz="1600" b="1"/>
            </a:lvl7pPr>
            <a:lvl8pPr marL="3657600" lvl="7" indent="-228600" algn="l" rtl="0">
              <a:lnSpc>
                <a:spcPct val="100000"/>
              </a:lnSpc>
              <a:spcBef>
                <a:spcPts val="320"/>
              </a:spcBef>
              <a:spcAft>
                <a:spcPts val="0"/>
              </a:spcAft>
              <a:buClr>
                <a:schemeClr val="dk1"/>
              </a:buClr>
              <a:buSzPts val="1600"/>
              <a:buNone/>
              <a:defRPr sz="1600" b="1"/>
            </a:lvl8pPr>
            <a:lvl9pPr marL="4114800" lvl="8" indent="-228600" algn="l" rtl="0">
              <a:lnSpc>
                <a:spcPct val="100000"/>
              </a:lnSpc>
              <a:spcBef>
                <a:spcPts val="320"/>
              </a:spcBef>
              <a:spcAft>
                <a:spcPts val="0"/>
              </a:spcAft>
              <a:buClr>
                <a:schemeClr val="dk1"/>
              </a:buClr>
              <a:buSzPts val="1600"/>
              <a:buNone/>
              <a:defRPr sz="1600" b="1"/>
            </a:lvl9pPr>
          </a:lstStyle>
          <a:p>
            <a:endParaRPr/>
          </a:p>
        </p:txBody>
      </p:sp>
      <p:sp>
        <p:nvSpPr>
          <p:cNvPr id="89" name="Google Shape;89;p1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rtl="0">
              <a:lnSpc>
                <a:spcPct val="100000"/>
              </a:lnSpc>
              <a:spcBef>
                <a:spcPts val="480"/>
              </a:spcBef>
              <a:spcAft>
                <a:spcPts val="0"/>
              </a:spcAft>
              <a:buClr>
                <a:schemeClr val="dk1"/>
              </a:buClr>
              <a:buSzPts val="2400"/>
              <a:buChar char="•"/>
              <a:defRPr sz="2400"/>
            </a:lvl1pPr>
            <a:lvl2pPr marL="914400" lvl="1" indent="-355600" algn="l" rtl="0">
              <a:lnSpc>
                <a:spcPct val="100000"/>
              </a:lnSpc>
              <a:spcBef>
                <a:spcPts val="400"/>
              </a:spcBef>
              <a:spcAft>
                <a:spcPts val="0"/>
              </a:spcAft>
              <a:buClr>
                <a:schemeClr val="dk1"/>
              </a:buClr>
              <a:buSzPts val="2000"/>
              <a:buChar char="–"/>
              <a:defRPr sz="2000"/>
            </a:lvl2pPr>
            <a:lvl3pPr marL="1371600" lvl="2" indent="-342900" algn="l" rtl="0">
              <a:lnSpc>
                <a:spcPct val="100000"/>
              </a:lnSpc>
              <a:spcBef>
                <a:spcPts val="360"/>
              </a:spcBef>
              <a:spcAft>
                <a:spcPts val="0"/>
              </a:spcAft>
              <a:buClr>
                <a:schemeClr val="dk1"/>
              </a:buClr>
              <a:buSzPts val="1800"/>
              <a:buChar char="•"/>
              <a:defRPr sz="1800"/>
            </a:lvl3pPr>
            <a:lvl4pPr marL="1828800" lvl="3" indent="-330200" algn="l" rtl="0">
              <a:lnSpc>
                <a:spcPct val="100000"/>
              </a:lnSpc>
              <a:spcBef>
                <a:spcPts val="320"/>
              </a:spcBef>
              <a:spcAft>
                <a:spcPts val="0"/>
              </a:spcAft>
              <a:buClr>
                <a:schemeClr val="dk1"/>
              </a:buClr>
              <a:buSzPts val="1600"/>
              <a:buChar char="–"/>
              <a:defRPr sz="1600"/>
            </a:lvl4pPr>
            <a:lvl5pPr marL="2286000" lvl="4" indent="-330200" algn="l" rtl="0">
              <a:lnSpc>
                <a:spcPct val="100000"/>
              </a:lnSpc>
              <a:spcBef>
                <a:spcPts val="320"/>
              </a:spcBef>
              <a:spcAft>
                <a:spcPts val="0"/>
              </a:spcAft>
              <a:buClr>
                <a:schemeClr val="dk1"/>
              </a:buClr>
              <a:buSzPts val="1600"/>
              <a:buChar char="»"/>
              <a:defRPr sz="1600"/>
            </a:lvl5pPr>
            <a:lvl6pPr marL="2743200" lvl="5" indent="-330200" algn="l" rtl="0">
              <a:lnSpc>
                <a:spcPct val="100000"/>
              </a:lnSpc>
              <a:spcBef>
                <a:spcPts val="320"/>
              </a:spcBef>
              <a:spcAft>
                <a:spcPts val="0"/>
              </a:spcAft>
              <a:buClr>
                <a:schemeClr val="dk1"/>
              </a:buClr>
              <a:buSzPts val="1600"/>
              <a:buChar char="•"/>
              <a:defRPr sz="1600"/>
            </a:lvl6pPr>
            <a:lvl7pPr marL="3200400" lvl="6" indent="-330200" algn="l" rtl="0">
              <a:lnSpc>
                <a:spcPct val="100000"/>
              </a:lnSpc>
              <a:spcBef>
                <a:spcPts val="320"/>
              </a:spcBef>
              <a:spcAft>
                <a:spcPts val="0"/>
              </a:spcAft>
              <a:buClr>
                <a:schemeClr val="dk1"/>
              </a:buClr>
              <a:buSzPts val="1600"/>
              <a:buChar char="•"/>
              <a:defRPr sz="1600"/>
            </a:lvl7pPr>
            <a:lvl8pPr marL="3657600" lvl="7" indent="-330200" algn="l" rtl="0">
              <a:lnSpc>
                <a:spcPct val="100000"/>
              </a:lnSpc>
              <a:spcBef>
                <a:spcPts val="320"/>
              </a:spcBef>
              <a:spcAft>
                <a:spcPts val="0"/>
              </a:spcAft>
              <a:buClr>
                <a:schemeClr val="dk1"/>
              </a:buClr>
              <a:buSzPts val="1600"/>
              <a:buChar char="•"/>
              <a:defRPr sz="1600"/>
            </a:lvl8pPr>
            <a:lvl9pPr marL="4114800" lvl="8" indent="-330200" algn="l" rtl="0">
              <a:lnSpc>
                <a:spcPct val="100000"/>
              </a:lnSpc>
              <a:spcBef>
                <a:spcPts val="320"/>
              </a:spcBef>
              <a:spcAft>
                <a:spcPts val="0"/>
              </a:spcAft>
              <a:buClr>
                <a:schemeClr val="dk1"/>
              </a:buClr>
              <a:buSzPts val="1600"/>
              <a:buChar char="•"/>
              <a:defRPr sz="1600"/>
            </a:lvl9pPr>
          </a:lstStyle>
          <a:p>
            <a:endParaRPr/>
          </a:p>
        </p:txBody>
      </p:sp>
      <p:sp>
        <p:nvSpPr>
          <p:cNvPr id="90" name="Google Shape;90;p19"/>
          <p:cNvSpPr txBox="1">
            <a:spLocks noGrp="1"/>
          </p:cNvSpPr>
          <p:nvPr>
            <p:ph type="body" idx="3"/>
          </p:nvPr>
        </p:nvSpPr>
        <p:spPr>
          <a:xfrm>
            <a:off x="4645025" y="1151335"/>
            <a:ext cx="4041900" cy="4800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480"/>
              </a:spcBef>
              <a:spcAft>
                <a:spcPts val="0"/>
              </a:spcAft>
              <a:buClr>
                <a:schemeClr val="dk1"/>
              </a:buClr>
              <a:buSzPts val="2400"/>
              <a:buNone/>
              <a:defRPr sz="2400" b="1"/>
            </a:lvl1pPr>
            <a:lvl2pPr marL="914400" lvl="1" indent="-228600" algn="l" rtl="0">
              <a:lnSpc>
                <a:spcPct val="100000"/>
              </a:lnSpc>
              <a:spcBef>
                <a:spcPts val="400"/>
              </a:spcBef>
              <a:spcAft>
                <a:spcPts val="0"/>
              </a:spcAft>
              <a:buClr>
                <a:schemeClr val="dk1"/>
              </a:buClr>
              <a:buSzPts val="2000"/>
              <a:buNone/>
              <a:defRPr sz="2000" b="1"/>
            </a:lvl2pPr>
            <a:lvl3pPr marL="1371600" lvl="2" indent="-228600" algn="l" rtl="0">
              <a:lnSpc>
                <a:spcPct val="100000"/>
              </a:lnSpc>
              <a:spcBef>
                <a:spcPts val="360"/>
              </a:spcBef>
              <a:spcAft>
                <a:spcPts val="0"/>
              </a:spcAft>
              <a:buClr>
                <a:schemeClr val="dk1"/>
              </a:buClr>
              <a:buSzPts val="1800"/>
              <a:buNone/>
              <a:defRPr sz="1800" b="1"/>
            </a:lvl3pPr>
            <a:lvl4pPr marL="1828800" lvl="3" indent="-228600" algn="l" rtl="0">
              <a:lnSpc>
                <a:spcPct val="100000"/>
              </a:lnSpc>
              <a:spcBef>
                <a:spcPts val="320"/>
              </a:spcBef>
              <a:spcAft>
                <a:spcPts val="0"/>
              </a:spcAft>
              <a:buClr>
                <a:schemeClr val="dk1"/>
              </a:buClr>
              <a:buSzPts val="1600"/>
              <a:buNone/>
              <a:defRPr sz="1600" b="1"/>
            </a:lvl4pPr>
            <a:lvl5pPr marL="2286000" lvl="4" indent="-228600" algn="l" rtl="0">
              <a:lnSpc>
                <a:spcPct val="100000"/>
              </a:lnSpc>
              <a:spcBef>
                <a:spcPts val="320"/>
              </a:spcBef>
              <a:spcAft>
                <a:spcPts val="0"/>
              </a:spcAft>
              <a:buClr>
                <a:schemeClr val="dk1"/>
              </a:buClr>
              <a:buSzPts val="1600"/>
              <a:buNone/>
              <a:defRPr sz="1600" b="1"/>
            </a:lvl5pPr>
            <a:lvl6pPr marL="2743200" lvl="5" indent="-228600" algn="l" rtl="0">
              <a:lnSpc>
                <a:spcPct val="100000"/>
              </a:lnSpc>
              <a:spcBef>
                <a:spcPts val="320"/>
              </a:spcBef>
              <a:spcAft>
                <a:spcPts val="0"/>
              </a:spcAft>
              <a:buClr>
                <a:schemeClr val="dk1"/>
              </a:buClr>
              <a:buSzPts val="1600"/>
              <a:buNone/>
              <a:defRPr sz="1600" b="1"/>
            </a:lvl6pPr>
            <a:lvl7pPr marL="3200400" lvl="6" indent="-228600" algn="l" rtl="0">
              <a:lnSpc>
                <a:spcPct val="100000"/>
              </a:lnSpc>
              <a:spcBef>
                <a:spcPts val="320"/>
              </a:spcBef>
              <a:spcAft>
                <a:spcPts val="0"/>
              </a:spcAft>
              <a:buClr>
                <a:schemeClr val="dk1"/>
              </a:buClr>
              <a:buSzPts val="1600"/>
              <a:buNone/>
              <a:defRPr sz="1600" b="1"/>
            </a:lvl7pPr>
            <a:lvl8pPr marL="3657600" lvl="7" indent="-228600" algn="l" rtl="0">
              <a:lnSpc>
                <a:spcPct val="100000"/>
              </a:lnSpc>
              <a:spcBef>
                <a:spcPts val="320"/>
              </a:spcBef>
              <a:spcAft>
                <a:spcPts val="0"/>
              </a:spcAft>
              <a:buClr>
                <a:schemeClr val="dk1"/>
              </a:buClr>
              <a:buSzPts val="1600"/>
              <a:buNone/>
              <a:defRPr sz="1600" b="1"/>
            </a:lvl8pPr>
            <a:lvl9pPr marL="4114800" lvl="8" indent="-228600" algn="l" rtl="0">
              <a:lnSpc>
                <a:spcPct val="100000"/>
              </a:lnSpc>
              <a:spcBef>
                <a:spcPts val="320"/>
              </a:spcBef>
              <a:spcAft>
                <a:spcPts val="0"/>
              </a:spcAft>
              <a:buClr>
                <a:schemeClr val="dk1"/>
              </a:buClr>
              <a:buSzPts val="1600"/>
              <a:buNone/>
              <a:defRPr sz="1600" b="1"/>
            </a:lvl9pPr>
          </a:lstStyle>
          <a:p>
            <a:endParaRPr/>
          </a:p>
        </p:txBody>
      </p:sp>
      <p:sp>
        <p:nvSpPr>
          <p:cNvPr id="91" name="Google Shape;91;p19"/>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rtl="0">
              <a:lnSpc>
                <a:spcPct val="100000"/>
              </a:lnSpc>
              <a:spcBef>
                <a:spcPts val="480"/>
              </a:spcBef>
              <a:spcAft>
                <a:spcPts val="0"/>
              </a:spcAft>
              <a:buClr>
                <a:schemeClr val="dk1"/>
              </a:buClr>
              <a:buSzPts val="2400"/>
              <a:buChar char="•"/>
              <a:defRPr sz="2400"/>
            </a:lvl1pPr>
            <a:lvl2pPr marL="914400" lvl="1" indent="-355600" algn="l" rtl="0">
              <a:lnSpc>
                <a:spcPct val="100000"/>
              </a:lnSpc>
              <a:spcBef>
                <a:spcPts val="400"/>
              </a:spcBef>
              <a:spcAft>
                <a:spcPts val="0"/>
              </a:spcAft>
              <a:buClr>
                <a:schemeClr val="dk1"/>
              </a:buClr>
              <a:buSzPts val="2000"/>
              <a:buChar char="–"/>
              <a:defRPr sz="2000"/>
            </a:lvl2pPr>
            <a:lvl3pPr marL="1371600" lvl="2" indent="-342900" algn="l" rtl="0">
              <a:lnSpc>
                <a:spcPct val="100000"/>
              </a:lnSpc>
              <a:spcBef>
                <a:spcPts val="360"/>
              </a:spcBef>
              <a:spcAft>
                <a:spcPts val="0"/>
              </a:spcAft>
              <a:buClr>
                <a:schemeClr val="dk1"/>
              </a:buClr>
              <a:buSzPts val="1800"/>
              <a:buChar char="•"/>
              <a:defRPr sz="1800"/>
            </a:lvl3pPr>
            <a:lvl4pPr marL="1828800" lvl="3" indent="-330200" algn="l" rtl="0">
              <a:lnSpc>
                <a:spcPct val="100000"/>
              </a:lnSpc>
              <a:spcBef>
                <a:spcPts val="320"/>
              </a:spcBef>
              <a:spcAft>
                <a:spcPts val="0"/>
              </a:spcAft>
              <a:buClr>
                <a:schemeClr val="dk1"/>
              </a:buClr>
              <a:buSzPts val="1600"/>
              <a:buChar char="–"/>
              <a:defRPr sz="1600"/>
            </a:lvl4pPr>
            <a:lvl5pPr marL="2286000" lvl="4" indent="-330200" algn="l" rtl="0">
              <a:lnSpc>
                <a:spcPct val="100000"/>
              </a:lnSpc>
              <a:spcBef>
                <a:spcPts val="320"/>
              </a:spcBef>
              <a:spcAft>
                <a:spcPts val="0"/>
              </a:spcAft>
              <a:buClr>
                <a:schemeClr val="dk1"/>
              </a:buClr>
              <a:buSzPts val="1600"/>
              <a:buChar char="»"/>
              <a:defRPr sz="1600"/>
            </a:lvl5pPr>
            <a:lvl6pPr marL="2743200" lvl="5" indent="-330200" algn="l" rtl="0">
              <a:lnSpc>
                <a:spcPct val="100000"/>
              </a:lnSpc>
              <a:spcBef>
                <a:spcPts val="320"/>
              </a:spcBef>
              <a:spcAft>
                <a:spcPts val="0"/>
              </a:spcAft>
              <a:buClr>
                <a:schemeClr val="dk1"/>
              </a:buClr>
              <a:buSzPts val="1600"/>
              <a:buChar char="•"/>
              <a:defRPr sz="1600"/>
            </a:lvl6pPr>
            <a:lvl7pPr marL="3200400" lvl="6" indent="-330200" algn="l" rtl="0">
              <a:lnSpc>
                <a:spcPct val="100000"/>
              </a:lnSpc>
              <a:spcBef>
                <a:spcPts val="320"/>
              </a:spcBef>
              <a:spcAft>
                <a:spcPts val="0"/>
              </a:spcAft>
              <a:buClr>
                <a:schemeClr val="dk1"/>
              </a:buClr>
              <a:buSzPts val="1600"/>
              <a:buChar char="•"/>
              <a:defRPr sz="1600"/>
            </a:lvl7pPr>
            <a:lvl8pPr marL="3657600" lvl="7" indent="-330200" algn="l" rtl="0">
              <a:lnSpc>
                <a:spcPct val="100000"/>
              </a:lnSpc>
              <a:spcBef>
                <a:spcPts val="320"/>
              </a:spcBef>
              <a:spcAft>
                <a:spcPts val="0"/>
              </a:spcAft>
              <a:buClr>
                <a:schemeClr val="dk1"/>
              </a:buClr>
              <a:buSzPts val="1600"/>
              <a:buChar char="•"/>
              <a:defRPr sz="1600"/>
            </a:lvl8pPr>
            <a:lvl9pPr marL="4114800" lvl="8" indent="-330200" algn="l" rtl="0">
              <a:lnSpc>
                <a:spcPct val="100000"/>
              </a:lnSpc>
              <a:spcBef>
                <a:spcPts val="320"/>
              </a:spcBef>
              <a:spcAft>
                <a:spcPts val="0"/>
              </a:spcAft>
              <a:buClr>
                <a:schemeClr val="dk1"/>
              </a:buClr>
              <a:buSzPts val="1600"/>
              <a:buChar char="•"/>
              <a:defRPr sz="1600"/>
            </a:lvl9pPr>
          </a:lstStyle>
          <a:p>
            <a:endParaRPr/>
          </a:p>
        </p:txBody>
      </p:sp>
      <p:sp>
        <p:nvSpPr>
          <p:cNvPr id="92" name="Google Shape;92;p1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04788"/>
            <a:ext cx="3008400" cy="8718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dk1"/>
              </a:buClr>
              <a:buSzPts val="2000"/>
              <a:buFont typeface="Calibri"/>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rtl="0">
              <a:lnSpc>
                <a:spcPct val="100000"/>
              </a:lnSpc>
              <a:spcBef>
                <a:spcPts val="640"/>
              </a:spcBef>
              <a:spcAft>
                <a:spcPts val="0"/>
              </a:spcAft>
              <a:buClr>
                <a:schemeClr val="dk1"/>
              </a:buClr>
              <a:buSzPts val="3200"/>
              <a:buChar char="•"/>
              <a:defRPr sz="3200"/>
            </a:lvl1pPr>
            <a:lvl2pPr marL="914400" lvl="1" indent="-406400" algn="l" rtl="0">
              <a:lnSpc>
                <a:spcPct val="100000"/>
              </a:lnSpc>
              <a:spcBef>
                <a:spcPts val="560"/>
              </a:spcBef>
              <a:spcAft>
                <a:spcPts val="0"/>
              </a:spcAft>
              <a:buClr>
                <a:schemeClr val="dk1"/>
              </a:buClr>
              <a:buSzPts val="2800"/>
              <a:buChar char="–"/>
              <a:defRPr sz="2800"/>
            </a:lvl2pPr>
            <a:lvl3pPr marL="1371600" lvl="2" indent="-381000" algn="l" rtl="0">
              <a:lnSpc>
                <a:spcPct val="100000"/>
              </a:lnSpc>
              <a:spcBef>
                <a:spcPts val="480"/>
              </a:spcBef>
              <a:spcAft>
                <a:spcPts val="0"/>
              </a:spcAft>
              <a:buClr>
                <a:schemeClr val="dk1"/>
              </a:buClr>
              <a:buSzPts val="2400"/>
              <a:buChar char="•"/>
              <a:defRPr sz="2400"/>
            </a:lvl3pPr>
            <a:lvl4pPr marL="1828800" lvl="3" indent="-355600" algn="l" rtl="0">
              <a:lnSpc>
                <a:spcPct val="100000"/>
              </a:lnSpc>
              <a:spcBef>
                <a:spcPts val="400"/>
              </a:spcBef>
              <a:spcAft>
                <a:spcPts val="0"/>
              </a:spcAft>
              <a:buClr>
                <a:schemeClr val="dk1"/>
              </a:buClr>
              <a:buSzPts val="2000"/>
              <a:buChar char="–"/>
              <a:defRPr sz="2000"/>
            </a:lvl4pPr>
            <a:lvl5pPr marL="2286000" lvl="4" indent="-355600" algn="l" rtl="0">
              <a:lnSpc>
                <a:spcPct val="100000"/>
              </a:lnSpc>
              <a:spcBef>
                <a:spcPts val="400"/>
              </a:spcBef>
              <a:spcAft>
                <a:spcPts val="0"/>
              </a:spcAft>
              <a:buClr>
                <a:schemeClr val="dk1"/>
              </a:buClr>
              <a:buSzPts val="2000"/>
              <a:buChar char="»"/>
              <a:defRPr sz="2000"/>
            </a:lvl5pPr>
            <a:lvl6pPr marL="2743200" lvl="5" indent="-355600" algn="l" rtl="0">
              <a:lnSpc>
                <a:spcPct val="100000"/>
              </a:lnSpc>
              <a:spcBef>
                <a:spcPts val="400"/>
              </a:spcBef>
              <a:spcAft>
                <a:spcPts val="0"/>
              </a:spcAft>
              <a:buClr>
                <a:schemeClr val="dk1"/>
              </a:buClr>
              <a:buSzPts val="2000"/>
              <a:buChar char="•"/>
              <a:defRPr sz="2000"/>
            </a:lvl6pPr>
            <a:lvl7pPr marL="3200400" lvl="6" indent="-355600" algn="l" rtl="0">
              <a:lnSpc>
                <a:spcPct val="100000"/>
              </a:lnSpc>
              <a:spcBef>
                <a:spcPts val="400"/>
              </a:spcBef>
              <a:spcAft>
                <a:spcPts val="0"/>
              </a:spcAft>
              <a:buClr>
                <a:schemeClr val="dk1"/>
              </a:buClr>
              <a:buSzPts val="2000"/>
              <a:buChar char="•"/>
              <a:defRPr sz="2000"/>
            </a:lvl7pPr>
            <a:lvl8pPr marL="3657600" lvl="7" indent="-355600" algn="l" rtl="0">
              <a:lnSpc>
                <a:spcPct val="100000"/>
              </a:lnSpc>
              <a:spcBef>
                <a:spcPts val="400"/>
              </a:spcBef>
              <a:spcAft>
                <a:spcPts val="0"/>
              </a:spcAft>
              <a:buClr>
                <a:schemeClr val="dk1"/>
              </a:buClr>
              <a:buSzPts val="2000"/>
              <a:buChar char="•"/>
              <a:defRPr sz="2000"/>
            </a:lvl8pPr>
            <a:lvl9pPr marL="4114800" lvl="8" indent="-355600" algn="l" rtl="0">
              <a:lnSpc>
                <a:spcPct val="100000"/>
              </a:lnSpc>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280"/>
              </a:spcBef>
              <a:spcAft>
                <a:spcPts val="0"/>
              </a:spcAft>
              <a:buClr>
                <a:schemeClr val="dk1"/>
              </a:buClr>
              <a:buSzPts val="1400"/>
              <a:buNone/>
              <a:defRPr sz="1400"/>
            </a:lvl1pPr>
            <a:lvl2pPr marL="914400" lvl="1" indent="-228600" algn="l" rtl="0">
              <a:lnSpc>
                <a:spcPct val="100000"/>
              </a:lnSpc>
              <a:spcBef>
                <a:spcPts val="240"/>
              </a:spcBef>
              <a:spcAft>
                <a:spcPts val="0"/>
              </a:spcAft>
              <a:buClr>
                <a:schemeClr val="dk1"/>
              </a:buClr>
              <a:buSzPts val="1200"/>
              <a:buNone/>
              <a:defRPr sz="1200"/>
            </a:lvl2pPr>
            <a:lvl3pPr marL="1371600" lvl="2" indent="-228600" algn="l" rtl="0">
              <a:lnSpc>
                <a:spcPct val="100000"/>
              </a:lnSpc>
              <a:spcBef>
                <a:spcPts val="200"/>
              </a:spcBef>
              <a:spcAft>
                <a:spcPts val="0"/>
              </a:spcAft>
              <a:buClr>
                <a:schemeClr val="dk1"/>
              </a:buClr>
              <a:buSzPts val="1000"/>
              <a:buNone/>
              <a:defRPr sz="1000"/>
            </a:lvl3pPr>
            <a:lvl4pPr marL="1828800" lvl="3" indent="-228600" algn="l" rtl="0">
              <a:lnSpc>
                <a:spcPct val="100000"/>
              </a:lnSpc>
              <a:spcBef>
                <a:spcPts val="180"/>
              </a:spcBef>
              <a:spcAft>
                <a:spcPts val="0"/>
              </a:spcAft>
              <a:buClr>
                <a:schemeClr val="dk1"/>
              </a:buClr>
              <a:buSzPts val="900"/>
              <a:buNone/>
              <a:defRPr sz="900"/>
            </a:lvl4pPr>
            <a:lvl5pPr marL="2286000" lvl="4" indent="-228600" algn="l" rtl="0">
              <a:lnSpc>
                <a:spcPct val="100000"/>
              </a:lnSpc>
              <a:spcBef>
                <a:spcPts val="180"/>
              </a:spcBef>
              <a:spcAft>
                <a:spcPts val="0"/>
              </a:spcAft>
              <a:buClr>
                <a:schemeClr val="dk1"/>
              </a:buClr>
              <a:buSzPts val="900"/>
              <a:buNone/>
              <a:defRPr sz="900"/>
            </a:lvl5pPr>
            <a:lvl6pPr marL="2743200" lvl="5" indent="-228600" algn="l" rtl="0">
              <a:lnSpc>
                <a:spcPct val="100000"/>
              </a:lnSpc>
              <a:spcBef>
                <a:spcPts val="180"/>
              </a:spcBef>
              <a:spcAft>
                <a:spcPts val="0"/>
              </a:spcAft>
              <a:buClr>
                <a:schemeClr val="dk1"/>
              </a:buClr>
              <a:buSzPts val="900"/>
              <a:buNone/>
              <a:defRPr sz="900"/>
            </a:lvl6pPr>
            <a:lvl7pPr marL="3200400" lvl="6" indent="-228600" algn="l" rtl="0">
              <a:lnSpc>
                <a:spcPct val="100000"/>
              </a:lnSpc>
              <a:spcBef>
                <a:spcPts val="180"/>
              </a:spcBef>
              <a:spcAft>
                <a:spcPts val="0"/>
              </a:spcAft>
              <a:buClr>
                <a:schemeClr val="dk1"/>
              </a:buClr>
              <a:buSzPts val="900"/>
              <a:buNone/>
              <a:defRPr sz="900"/>
            </a:lvl7pPr>
            <a:lvl8pPr marL="3657600" lvl="7" indent="-228600" algn="l" rtl="0">
              <a:lnSpc>
                <a:spcPct val="100000"/>
              </a:lnSpc>
              <a:spcBef>
                <a:spcPts val="180"/>
              </a:spcBef>
              <a:spcAft>
                <a:spcPts val="0"/>
              </a:spcAft>
              <a:buClr>
                <a:schemeClr val="dk1"/>
              </a:buClr>
              <a:buSzPts val="900"/>
              <a:buNone/>
              <a:defRPr sz="900"/>
            </a:lvl8pPr>
            <a:lvl9pPr marL="4114800" lvl="8" indent="-228600" algn="l" rtl="0">
              <a:lnSpc>
                <a:spcPct val="100000"/>
              </a:lnSpc>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dk1"/>
              </a:buClr>
              <a:buSzPts val="2000"/>
              <a:buFont typeface="Calibri"/>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sp>
      <p:sp>
        <p:nvSpPr>
          <p:cNvPr id="109" name="Google Shape;109;p22"/>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280"/>
              </a:spcBef>
              <a:spcAft>
                <a:spcPts val="0"/>
              </a:spcAft>
              <a:buClr>
                <a:schemeClr val="dk1"/>
              </a:buClr>
              <a:buSzPts val="1400"/>
              <a:buNone/>
              <a:defRPr sz="1400"/>
            </a:lvl1pPr>
            <a:lvl2pPr marL="914400" lvl="1" indent="-228600" algn="l" rtl="0">
              <a:lnSpc>
                <a:spcPct val="100000"/>
              </a:lnSpc>
              <a:spcBef>
                <a:spcPts val="240"/>
              </a:spcBef>
              <a:spcAft>
                <a:spcPts val="0"/>
              </a:spcAft>
              <a:buClr>
                <a:schemeClr val="dk1"/>
              </a:buClr>
              <a:buSzPts val="1200"/>
              <a:buNone/>
              <a:defRPr sz="1200"/>
            </a:lvl2pPr>
            <a:lvl3pPr marL="1371600" lvl="2" indent="-228600" algn="l" rtl="0">
              <a:lnSpc>
                <a:spcPct val="100000"/>
              </a:lnSpc>
              <a:spcBef>
                <a:spcPts val="200"/>
              </a:spcBef>
              <a:spcAft>
                <a:spcPts val="0"/>
              </a:spcAft>
              <a:buClr>
                <a:schemeClr val="dk1"/>
              </a:buClr>
              <a:buSzPts val="1000"/>
              <a:buNone/>
              <a:defRPr sz="1000"/>
            </a:lvl3pPr>
            <a:lvl4pPr marL="1828800" lvl="3" indent="-228600" algn="l" rtl="0">
              <a:lnSpc>
                <a:spcPct val="100000"/>
              </a:lnSpc>
              <a:spcBef>
                <a:spcPts val="180"/>
              </a:spcBef>
              <a:spcAft>
                <a:spcPts val="0"/>
              </a:spcAft>
              <a:buClr>
                <a:schemeClr val="dk1"/>
              </a:buClr>
              <a:buSzPts val="900"/>
              <a:buNone/>
              <a:defRPr sz="900"/>
            </a:lvl4pPr>
            <a:lvl5pPr marL="2286000" lvl="4" indent="-228600" algn="l" rtl="0">
              <a:lnSpc>
                <a:spcPct val="100000"/>
              </a:lnSpc>
              <a:spcBef>
                <a:spcPts val="180"/>
              </a:spcBef>
              <a:spcAft>
                <a:spcPts val="0"/>
              </a:spcAft>
              <a:buClr>
                <a:schemeClr val="dk1"/>
              </a:buClr>
              <a:buSzPts val="900"/>
              <a:buNone/>
              <a:defRPr sz="900"/>
            </a:lvl5pPr>
            <a:lvl6pPr marL="2743200" lvl="5" indent="-228600" algn="l" rtl="0">
              <a:lnSpc>
                <a:spcPct val="100000"/>
              </a:lnSpc>
              <a:spcBef>
                <a:spcPts val="180"/>
              </a:spcBef>
              <a:spcAft>
                <a:spcPts val="0"/>
              </a:spcAft>
              <a:buClr>
                <a:schemeClr val="dk1"/>
              </a:buClr>
              <a:buSzPts val="900"/>
              <a:buNone/>
              <a:defRPr sz="900"/>
            </a:lvl6pPr>
            <a:lvl7pPr marL="3200400" lvl="6" indent="-228600" algn="l" rtl="0">
              <a:lnSpc>
                <a:spcPct val="100000"/>
              </a:lnSpc>
              <a:spcBef>
                <a:spcPts val="180"/>
              </a:spcBef>
              <a:spcAft>
                <a:spcPts val="0"/>
              </a:spcAft>
              <a:buClr>
                <a:schemeClr val="dk1"/>
              </a:buClr>
              <a:buSzPts val="900"/>
              <a:buNone/>
              <a:defRPr sz="900"/>
            </a:lvl7pPr>
            <a:lvl8pPr marL="3657600" lvl="7" indent="-228600" algn="l" rtl="0">
              <a:lnSpc>
                <a:spcPct val="100000"/>
              </a:lnSpc>
              <a:spcBef>
                <a:spcPts val="180"/>
              </a:spcBef>
              <a:spcAft>
                <a:spcPts val="0"/>
              </a:spcAft>
              <a:buClr>
                <a:schemeClr val="dk1"/>
              </a:buClr>
              <a:buSzPts val="900"/>
              <a:buNone/>
              <a:defRPr sz="900"/>
            </a:lvl8pPr>
            <a:lvl9pPr marL="4114800" lvl="8" indent="-228600" algn="l" rtl="0">
              <a:lnSpc>
                <a:spcPct val="100000"/>
              </a:lnSpc>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874749" y="-1217400"/>
            <a:ext cx="3394500" cy="82296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49" y="1371628"/>
            <a:ext cx="4388700" cy="20574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272750" y="-609571"/>
            <a:ext cx="4388700" cy="60198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3" name="Google Shape;133;p2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4" name="Google Shape;134;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5" name="Google Shape;135;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6" name="Google Shape;136;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9" name="Google Shape;139;p2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0" name="Google Shape;140;p2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1" name="Google Shape;141;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2" name="Google Shape;142;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3" name="Google Shape;143;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6" name="Google Shape;146;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7" name="Google Shape;147;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8"/>
        <p:cNvGrpSpPr/>
        <p:nvPr/>
      </p:nvGrpSpPr>
      <p:grpSpPr>
        <a:xfrm>
          <a:off x="0" y="0"/>
          <a:ext cx="0" cy="0"/>
          <a:chOff x="0" y="0"/>
          <a:chExt cx="0" cy="0"/>
        </a:xfrm>
      </p:grpSpPr>
      <p:sp>
        <p:nvSpPr>
          <p:cNvPr id="149" name="Google Shape;149;p29"/>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0" name="Google Shape;150;p29"/>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151" name="Google Shape;151;p2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2" name="Google Shape;152;p2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3" name="Google Shape;153;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6" name="Google Shape;156;p30"/>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57" name="Google Shape;157;p3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8" name="Google Shape;158;p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9" name="Google Shape;159;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0"/>
        <p:cNvGrpSpPr/>
        <p:nvPr/>
      </p:nvGrpSpPr>
      <p:grpSpPr>
        <a:xfrm>
          <a:off x="0" y="0"/>
          <a:ext cx="0" cy="0"/>
          <a:chOff x="0" y="0"/>
          <a:chExt cx="0" cy="0"/>
        </a:xfrm>
      </p:grpSpPr>
      <p:sp>
        <p:nvSpPr>
          <p:cNvPr id="161" name="Google Shape;161;p31"/>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2" name="Google Shape;162;p31"/>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63" name="Google Shape;163;p31"/>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4" name="Google Shape;164;p31"/>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65" name="Google Shape;165;p31"/>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6" name="Google Shape;166;p3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7" name="Google Shape;167;p3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8" name="Google Shape;168;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1" name="Google Shape;171;p3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2" name="Google Shape;172;p3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3" name="Google Shape;173;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6" name="Google Shape;176;p33"/>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77" name="Google Shape;177;p33"/>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78" name="Google Shape;178;p3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9" name="Google Shape;179;p3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0" name="Google Shape;180;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3" name="Google Shape;183;p34"/>
          <p:cNvSpPr>
            <a:spLocks noGrp="1"/>
          </p:cNvSpPr>
          <p:nvPr>
            <p:ph type="pic" idx="2"/>
          </p:nvPr>
        </p:nvSpPr>
        <p:spPr>
          <a:xfrm>
            <a:off x="3887391" y="740569"/>
            <a:ext cx="4629300" cy="3655200"/>
          </a:xfrm>
          <a:prstGeom prst="rect">
            <a:avLst/>
          </a:prstGeom>
          <a:noFill/>
          <a:ln>
            <a:noFill/>
          </a:ln>
        </p:spPr>
      </p:sp>
      <p:sp>
        <p:nvSpPr>
          <p:cNvPr id="184" name="Google Shape;184;p34"/>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85" name="Google Shape;185;p3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6" name="Google Shape;186;p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7" name="Google Shape;187;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0" name="Google Shape;190;p35"/>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91" name="Google Shape;191;p3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2" name="Google Shape;192;p3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3" name="Google Shape;193;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6" name="Google Shape;196;p36"/>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97" name="Google Shape;197;p3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8" name="Google Shape;198;p3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9" name="Google Shape;199;p3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84" r:id="rId12"/>
    <p:sldLayoutId id="214748368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 name="Google Shape;127;p2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Google Shape;128;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29" name="Google Shape;129;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30" name="Google Shape;13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up"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3.xml"/><Relationship Id="rId1" Type="http://schemas.openxmlformats.org/officeDocument/2006/relationships/slideLayout" Target="../slideLayouts/slideLayout27.xml"/></Relationships>
</file>

<file path=ppt/slides/_rels/slide10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4.xml"/><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5.xml"/><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3" Type="http://schemas.openxmlformats.org/officeDocument/2006/relationships/hyperlink" Target="https://www.amazon.com/Thomas-H-Cormen/e/B000AQ24AS/ref=dp_byline_cont_book_1" TargetMode="External"/><Relationship Id="rId2" Type="http://schemas.openxmlformats.org/officeDocument/2006/relationships/notesSlide" Target="../notesSlides/notesSlide87.xml"/><Relationship Id="rId1" Type="http://schemas.openxmlformats.org/officeDocument/2006/relationships/slideLayout" Target="../slideLayouts/slideLayout25.xml"/><Relationship Id="rId6" Type="http://schemas.openxmlformats.org/officeDocument/2006/relationships/hyperlink" Target="https://www.amazon.com/Clifford-Stein/e/B001K6MOAW/ref=dp_byline_cont_book_4" TargetMode="External"/><Relationship Id="rId5" Type="http://schemas.openxmlformats.org/officeDocument/2006/relationships/hyperlink" Target="https://www.amazon.com/Ronald-L-Rivest/e/B000AQ24MQ/ref=dp_byline_cont_book_3" TargetMode="External"/><Relationship Id="rId4" Type="http://schemas.openxmlformats.org/officeDocument/2006/relationships/hyperlink" Target="https://www.amazon.com/Charles-E-Leiserson/e/B000AQ6W9W/ref=dp_byline_cont_book_2"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www.ms.unimelb.edu.au/~moshe/620-261/dijkstra/dijkstra.html" TargetMode="External"/><Relationship Id="rId2" Type="http://schemas.openxmlformats.org/officeDocument/2006/relationships/hyperlink" Target="http://ocw.mit.edu/OcwWeb/Electrical-Engineering-and-Computer-Science/6-046JFall-2005/CourseHome/" TargetMode="Externa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7.xml"/><Relationship Id="rId1" Type="http://schemas.openxmlformats.org/officeDocument/2006/relationships/slideLayout" Target="../slideLayouts/slideLayout15.xml"/><Relationship Id="rId4" Type="http://schemas.openxmlformats.org/officeDocument/2006/relationships/image" Target="../media/image48.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IN" dirty="0" smtClean="0"/>
              <a:t>Algorithms</a:t>
            </a:r>
            <a:endParaRPr/>
          </a:p>
        </p:txBody>
      </p:sp>
      <p:sp>
        <p:nvSpPr>
          <p:cNvPr id="205" name="Google Shape;205;p3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0"/>
          <p:cNvSpPr txBox="1">
            <a:spLocks noGrp="1"/>
          </p:cNvSpPr>
          <p:nvPr>
            <p:ph type="body" idx="1"/>
          </p:nvPr>
        </p:nvSpPr>
        <p:spPr>
          <a:xfrm>
            <a:off x="152400" y="685800"/>
            <a:ext cx="5105400" cy="4229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200"/>
              <a:buFont typeface="Times New Roman"/>
              <a:buChar char="•"/>
            </a:pPr>
            <a:r>
              <a:rPr lang="en-US" sz="2200" b="0" i="0" u="none">
                <a:solidFill>
                  <a:schemeClr val="dk1"/>
                </a:solidFill>
                <a:latin typeface="Times New Roman"/>
                <a:ea typeface="Times New Roman"/>
                <a:cs typeface="Times New Roman"/>
                <a:sym typeface="Times New Roman"/>
              </a:rPr>
              <a:t>The backtracking strategy is as follows:</a:t>
            </a:r>
            <a:endParaRPr/>
          </a:p>
          <a:p>
            <a:pPr marL="871537" marR="0" lvl="1" indent="-514349" algn="l" rtl="0">
              <a:lnSpc>
                <a:spcPct val="100000"/>
              </a:lnSpc>
              <a:spcBef>
                <a:spcPts val="440"/>
              </a:spcBef>
              <a:spcAft>
                <a:spcPts val="0"/>
              </a:spcAft>
              <a:buClr>
                <a:schemeClr val="dk1"/>
              </a:buClr>
              <a:buSzPts val="2200"/>
              <a:buFont typeface="Times New Roman"/>
              <a:buAutoNum type="arabicParenR"/>
            </a:pPr>
            <a:r>
              <a:rPr lang="en-US" sz="2200" b="0" i="0" u="none" strike="noStrike" cap="none">
                <a:solidFill>
                  <a:schemeClr val="dk1"/>
                </a:solidFill>
                <a:latin typeface="Times New Roman"/>
                <a:ea typeface="Times New Roman"/>
                <a:cs typeface="Times New Roman"/>
                <a:sym typeface="Times New Roman"/>
              </a:rPr>
              <a:t>Place a queen on the first available square in row 1.</a:t>
            </a:r>
            <a:endParaRPr/>
          </a:p>
          <a:p>
            <a:pPr marL="871537" marR="0" lvl="1" indent="-514349" algn="l" rtl="0">
              <a:lnSpc>
                <a:spcPct val="100000"/>
              </a:lnSpc>
              <a:spcBef>
                <a:spcPts val="440"/>
              </a:spcBef>
              <a:spcAft>
                <a:spcPts val="0"/>
              </a:spcAft>
              <a:buClr>
                <a:schemeClr val="dk1"/>
              </a:buClr>
              <a:buSzPts val="2200"/>
              <a:buFont typeface="Times New Roman"/>
              <a:buAutoNum type="arabicParenR"/>
            </a:pPr>
            <a:r>
              <a:rPr lang="en-US" sz="2200" b="0" i="0" u="none" strike="noStrike" cap="none">
                <a:solidFill>
                  <a:schemeClr val="dk1"/>
                </a:solidFill>
                <a:latin typeface="Times New Roman"/>
                <a:ea typeface="Times New Roman"/>
                <a:cs typeface="Times New Roman"/>
                <a:sym typeface="Times New Roman"/>
              </a:rPr>
              <a:t>Move onto the next row, placing a queen on the first available square there (that doesn't conflict with the previously placed queens).</a:t>
            </a:r>
            <a:endParaRPr/>
          </a:p>
          <a:p>
            <a:pPr marL="871537" marR="0" lvl="1" indent="-514349" algn="l" rtl="0">
              <a:lnSpc>
                <a:spcPct val="100000"/>
              </a:lnSpc>
              <a:spcBef>
                <a:spcPts val="440"/>
              </a:spcBef>
              <a:spcAft>
                <a:spcPts val="0"/>
              </a:spcAft>
              <a:buClr>
                <a:schemeClr val="dk1"/>
              </a:buClr>
              <a:buSzPts val="2200"/>
              <a:buFont typeface="Times New Roman"/>
              <a:buAutoNum type="arabicParenR"/>
            </a:pPr>
            <a:r>
              <a:rPr lang="en-US" sz="2200" b="0" i="0" u="none" strike="noStrike" cap="none">
                <a:solidFill>
                  <a:schemeClr val="dk1"/>
                </a:solidFill>
                <a:latin typeface="Times New Roman"/>
                <a:ea typeface="Times New Roman"/>
                <a:cs typeface="Times New Roman"/>
                <a:sym typeface="Times New Roman"/>
              </a:rPr>
              <a:t>Continue in this fashion until either: </a:t>
            </a:r>
            <a:endParaRPr/>
          </a:p>
          <a:p>
            <a:pPr marL="1117600" marR="0" lvl="2" indent="-514350" algn="l" rtl="0">
              <a:lnSpc>
                <a:spcPct val="100000"/>
              </a:lnSpc>
              <a:spcBef>
                <a:spcPts val="440"/>
              </a:spcBef>
              <a:spcAft>
                <a:spcPts val="0"/>
              </a:spcAft>
              <a:buClr>
                <a:schemeClr val="dk1"/>
              </a:buClr>
              <a:buSzPts val="2200"/>
              <a:buFont typeface="Times New Roman"/>
              <a:buAutoNum type="alphaLcParenR"/>
            </a:pPr>
            <a:r>
              <a:rPr lang="en-US" sz="2200" b="0" i="0" u="none" strike="noStrike" cap="none">
                <a:solidFill>
                  <a:schemeClr val="dk1"/>
                </a:solidFill>
                <a:latin typeface="Times New Roman"/>
                <a:ea typeface="Times New Roman"/>
                <a:cs typeface="Times New Roman"/>
                <a:sym typeface="Times New Roman"/>
              </a:rPr>
              <a:t>you have solved the problem, or </a:t>
            </a:r>
            <a:endParaRPr/>
          </a:p>
          <a:p>
            <a:pPr marL="1117600" marR="0" lvl="2" indent="-514350" algn="l" rtl="0">
              <a:lnSpc>
                <a:spcPct val="100000"/>
              </a:lnSpc>
              <a:spcBef>
                <a:spcPts val="440"/>
              </a:spcBef>
              <a:spcAft>
                <a:spcPts val="0"/>
              </a:spcAft>
              <a:buClr>
                <a:schemeClr val="dk1"/>
              </a:buClr>
              <a:buSzPts val="2200"/>
              <a:buFont typeface="Times New Roman"/>
              <a:buAutoNum type="alphaLcParenR"/>
            </a:pPr>
            <a:r>
              <a:rPr lang="en-US" sz="2200" b="0" i="0" u="none" strike="noStrike" cap="none">
                <a:solidFill>
                  <a:schemeClr val="dk1"/>
                </a:solidFill>
                <a:latin typeface="Times New Roman"/>
                <a:ea typeface="Times New Roman"/>
                <a:cs typeface="Times New Roman"/>
                <a:sym typeface="Times New Roman"/>
              </a:rPr>
              <a:t>you get stuck. </a:t>
            </a:r>
            <a:endParaRPr/>
          </a:p>
          <a:p>
            <a:pPr marL="1328737" marR="0" lvl="3" indent="-514349" algn="l" rtl="0">
              <a:lnSpc>
                <a:spcPct val="100000"/>
              </a:lnSpc>
              <a:spcBef>
                <a:spcPts val="44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When you get stuck, remove the queens that got you there, until you get to a row where there is another valid square to try.</a:t>
            </a:r>
            <a:endParaRPr/>
          </a:p>
        </p:txBody>
      </p:sp>
      <p:sp>
        <p:nvSpPr>
          <p:cNvPr id="371" name="Google Shape;371;p30"/>
          <p:cNvSpPr txBox="1">
            <a:spLocks noGrp="1"/>
          </p:cNvSpPr>
          <p:nvPr>
            <p:ph type="title"/>
          </p:nvPr>
        </p:nvSpPr>
        <p:spPr>
          <a:xfrm>
            <a:off x="228600" y="0"/>
            <a:ext cx="8553450" cy="7429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Backtracking – Eight Queens Problem</a:t>
            </a:r>
            <a:endParaRPr/>
          </a:p>
        </p:txBody>
      </p:sp>
      <p:sp>
        <p:nvSpPr>
          <p:cNvPr id="372" name="Google Shape;372;p30"/>
          <p:cNvSpPr txBox="1"/>
          <p:nvPr/>
        </p:nvSpPr>
        <p:spPr>
          <a:xfrm>
            <a:off x="5638800" y="3771900"/>
            <a:ext cx="3505200"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Animated Example: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400"/>
              <a:buFont typeface="Times New Roman"/>
              <a:buNone/>
            </a:pPr>
            <a:r>
              <a:rPr lang="en-US" sz="2400" b="0" i="0" u="sng" strike="noStrike" cap="none">
                <a:solidFill>
                  <a:schemeClr val="hlink"/>
                </a:solidFill>
                <a:latin typeface="Times New Roman"/>
                <a:ea typeface="Times New Roman"/>
                <a:cs typeface="Times New Roman"/>
                <a:sym typeface="Times New Roman"/>
                <a:hlinkClick r:id="rId3"/>
              </a:rPr>
              <a:t>http://www.hbmeyer.de/backtrack/achtdamen/eight.htm#up</a:t>
            </a:r>
            <a:endParaRPr sz="1400" b="0" i="0" u="none" strike="noStrike" cap="none">
              <a:solidFill>
                <a:srgbClr val="000000"/>
              </a:solidFill>
              <a:latin typeface="Arial"/>
              <a:ea typeface="Arial"/>
              <a:cs typeface="Arial"/>
              <a:sym typeface="Arial"/>
            </a:endParaRPr>
          </a:p>
        </p:txBody>
      </p:sp>
      <p:pic>
        <p:nvPicPr>
          <p:cNvPr id="373" name="Google Shape;373;p30" descr="chess_board.png"/>
          <p:cNvPicPr preferRelativeResize="0"/>
          <p:nvPr/>
        </p:nvPicPr>
        <p:blipFill rotWithShape="1">
          <a:blip r:embed="rId4">
            <a:alphaModFix/>
          </a:blip>
          <a:srcRect/>
          <a:stretch/>
        </p:blipFill>
        <p:spPr>
          <a:xfrm>
            <a:off x="5410200" y="742951"/>
            <a:ext cx="3529012" cy="2659856"/>
          </a:xfrm>
          <a:prstGeom prst="rect">
            <a:avLst/>
          </a:prstGeom>
          <a:noFill/>
          <a:ln>
            <a:noFill/>
          </a:ln>
        </p:spPr>
      </p:pic>
      <p:sp>
        <p:nvSpPr>
          <p:cNvPr id="374" name="Google Shape;374;p30"/>
          <p:cNvSpPr txBox="1"/>
          <p:nvPr/>
        </p:nvSpPr>
        <p:spPr>
          <a:xfrm>
            <a:off x="5334000" y="704850"/>
            <a:ext cx="60960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D03030"/>
              </a:buClr>
              <a:buSzPts val="3200"/>
              <a:buFont typeface="Aharoni"/>
              <a:buNone/>
            </a:pPr>
            <a:r>
              <a:rPr lang="en-US" sz="3200" b="1" i="0" u="none" strike="noStrike" cap="none">
                <a:solidFill>
                  <a:srgbClr val="D03030"/>
                </a:solidFill>
                <a:latin typeface="Aharoni"/>
                <a:ea typeface="Aharoni"/>
                <a:cs typeface="Aharoni"/>
                <a:sym typeface="Aharoni"/>
              </a:rPr>
              <a:t>Q</a:t>
            </a:r>
            <a:endParaRPr sz="1400" b="0" i="0" u="none" strike="noStrike" cap="none">
              <a:solidFill>
                <a:srgbClr val="000000"/>
              </a:solidFill>
              <a:latin typeface="Arial"/>
              <a:ea typeface="Arial"/>
              <a:cs typeface="Arial"/>
              <a:sym typeface="Arial"/>
            </a:endParaRPr>
          </a:p>
        </p:txBody>
      </p:sp>
      <p:sp>
        <p:nvSpPr>
          <p:cNvPr id="375" name="Google Shape;375;p30"/>
          <p:cNvSpPr txBox="1"/>
          <p:nvPr/>
        </p:nvSpPr>
        <p:spPr>
          <a:xfrm>
            <a:off x="6248400" y="1047750"/>
            <a:ext cx="60960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D03030"/>
              </a:buClr>
              <a:buSzPts val="3200"/>
              <a:buFont typeface="Aharoni"/>
              <a:buNone/>
            </a:pPr>
            <a:r>
              <a:rPr lang="en-US" sz="3200" b="1" i="0" u="none" strike="noStrike" cap="none">
                <a:solidFill>
                  <a:srgbClr val="D03030"/>
                </a:solidFill>
                <a:latin typeface="Aharoni"/>
                <a:ea typeface="Aharoni"/>
                <a:cs typeface="Aharoni"/>
                <a:sym typeface="Aharoni"/>
              </a:rPr>
              <a:t>Q</a:t>
            </a:r>
            <a:endParaRPr sz="1400" b="0" i="0" u="none" strike="noStrike" cap="none">
              <a:solidFill>
                <a:srgbClr val="000000"/>
              </a:solidFill>
              <a:latin typeface="Arial"/>
              <a:ea typeface="Arial"/>
              <a:cs typeface="Arial"/>
              <a:sym typeface="Arial"/>
            </a:endParaRPr>
          </a:p>
        </p:txBody>
      </p:sp>
      <p:sp>
        <p:nvSpPr>
          <p:cNvPr id="376" name="Google Shape;376;p30"/>
          <p:cNvSpPr txBox="1"/>
          <p:nvPr/>
        </p:nvSpPr>
        <p:spPr>
          <a:xfrm>
            <a:off x="7086600" y="1390650"/>
            <a:ext cx="60960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D03030"/>
              </a:buClr>
              <a:buSzPts val="3200"/>
              <a:buFont typeface="Aharoni"/>
              <a:buNone/>
            </a:pPr>
            <a:r>
              <a:rPr lang="en-US" sz="3200" b="1" i="0" u="none" strike="noStrike" cap="none">
                <a:solidFill>
                  <a:srgbClr val="D03030"/>
                </a:solidFill>
                <a:latin typeface="Aharoni"/>
                <a:ea typeface="Aharoni"/>
                <a:cs typeface="Aharoni"/>
                <a:sym typeface="Aharoni"/>
              </a:rPr>
              <a:t>Q</a:t>
            </a:r>
            <a:endParaRPr sz="1400" b="0" i="0" u="none" strike="noStrike" cap="none">
              <a:solidFill>
                <a:srgbClr val="000000"/>
              </a:solidFill>
              <a:latin typeface="Arial"/>
              <a:ea typeface="Arial"/>
              <a:cs typeface="Arial"/>
              <a:sym typeface="Arial"/>
            </a:endParaRPr>
          </a:p>
        </p:txBody>
      </p:sp>
      <p:sp>
        <p:nvSpPr>
          <p:cNvPr id="377" name="Google Shape;377;p30"/>
          <p:cNvSpPr txBox="1"/>
          <p:nvPr/>
        </p:nvSpPr>
        <p:spPr>
          <a:xfrm>
            <a:off x="5791200" y="1676400"/>
            <a:ext cx="60960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D03030"/>
              </a:buClr>
              <a:buSzPts val="3200"/>
              <a:buFont typeface="Aharoni"/>
              <a:buNone/>
            </a:pPr>
            <a:r>
              <a:rPr lang="en-US" sz="3200" b="1" i="0" u="none" strike="noStrike" cap="none">
                <a:solidFill>
                  <a:srgbClr val="D03030"/>
                </a:solidFill>
                <a:latin typeface="Aharoni"/>
                <a:ea typeface="Aharoni"/>
                <a:cs typeface="Aharoni"/>
                <a:sym typeface="Aharoni"/>
              </a:rPr>
              <a:t>Q</a:t>
            </a:r>
            <a:endParaRPr sz="1400" b="0" i="0" u="none" strike="noStrike" cap="none">
              <a:solidFill>
                <a:srgbClr val="000000"/>
              </a:solidFill>
              <a:latin typeface="Arial"/>
              <a:ea typeface="Arial"/>
              <a:cs typeface="Arial"/>
              <a:sym typeface="Arial"/>
            </a:endParaRPr>
          </a:p>
        </p:txBody>
      </p:sp>
      <p:sp>
        <p:nvSpPr>
          <p:cNvPr id="378" name="Google Shape;378;p30"/>
          <p:cNvSpPr txBox="1"/>
          <p:nvPr/>
        </p:nvSpPr>
        <p:spPr>
          <a:xfrm>
            <a:off x="6705600" y="2019300"/>
            <a:ext cx="60960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D03030"/>
              </a:buClr>
              <a:buSzPts val="3200"/>
              <a:buFont typeface="Aharoni"/>
              <a:buNone/>
            </a:pPr>
            <a:r>
              <a:rPr lang="en-US" sz="3200" b="1" i="0" u="none" strike="noStrike" cap="none">
                <a:solidFill>
                  <a:srgbClr val="D03030"/>
                </a:solidFill>
                <a:latin typeface="Aharoni"/>
                <a:ea typeface="Aharoni"/>
                <a:cs typeface="Aharoni"/>
                <a:sym typeface="Aharoni"/>
              </a:rPr>
              <a:t>Q</a:t>
            </a:r>
            <a:endParaRPr sz="1400" b="0" i="0" u="none" strike="noStrike" cap="none">
              <a:solidFill>
                <a:srgbClr val="000000"/>
              </a:solidFill>
              <a:latin typeface="Arial"/>
              <a:ea typeface="Arial"/>
              <a:cs typeface="Arial"/>
              <a:sym typeface="Arial"/>
            </a:endParaRPr>
          </a:p>
        </p:txBody>
      </p:sp>
      <p:sp>
        <p:nvSpPr>
          <p:cNvPr id="379" name="Google Shape;379;p30"/>
          <p:cNvSpPr txBox="1"/>
          <p:nvPr/>
        </p:nvSpPr>
        <p:spPr>
          <a:xfrm>
            <a:off x="8458200" y="2000250"/>
            <a:ext cx="60960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D03030"/>
              </a:buClr>
              <a:buSzPts val="3200"/>
              <a:buFont typeface="Aharoni"/>
              <a:buNone/>
            </a:pPr>
            <a:r>
              <a:rPr lang="en-US" sz="3200" b="1" i="0" u="none" strike="noStrike" cap="none">
                <a:solidFill>
                  <a:srgbClr val="D03030"/>
                </a:solidFill>
                <a:latin typeface="Aharoni"/>
                <a:ea typeface="Aharoni"/>
                <a:cs typeface="Aharoni"/>
                <a:sym typeface="Aharoni"/>
              </a:rPr>
              <a:t>Q</a:t>
            </a:r>
            <a:endParaRPr sz="1400" b="0" i="0" u="none" strike="noStrike" cap="none">
              <a:solidFill>
                <a:srgbClr val="000000"/>
              </a:solidFill>
              <a:latin typeface="Arial"/>
              <a:ea typeface="Arial"/>
              <a:cs typeface="Arial"/>
              <a:sym typeface="Arial"/>
            </a:endParaRPr>
          </a:p>
        </p:txBody>
      </p:sp>
      <p:sp>
        <p:nvSpPr>
          <p:cNvPr id="380" name="Google Shape;380;p30"/>
          <p:cNvSpPr txBox="1"/>
          <p:nvPr/>
        </p:nvSpPr>
        <p:spPr>
          <a:xfrm>
            <a:off x="6172200" y="2628900"/>
            <a:ext cx="2259012" cy="10771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D03030"/>
              </a:buClr>
              <a:buSzPts val="3200"/>
              <a:buFont typeface="Aharoni"/>
              <a:buNone/>
            </a:pPr>
            <a:r>
              <a:rPr lang="en-US" sz="3200" b="1" i="1" u="none" strike="noStrike" cap="none">
                <a:solidFill>
                  <a:srgbClr val="D03030"/>
                </a:solidFill>
                <a:latin typeface="Aharoni"/>
                <a:ea typeface="Aharoni"/>
                <a:cs typeface="Aharoni"/>
                <a:sym typeface="Aharoni"/>
              </a:rPr>
              <a:t>Continue…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378"/>
                                        </p:tgtEl>
                                      </p:cBhvr>
                                    </p:animEffect>
                                    <p:set>
                                      <p:cBhvr>
                                        <p:cTn id="27" dur="1" fill="hold">
                                          <p:stCondLst>
                                            <p:cond delay="2000"/>
                                          </p:stCondLst>
                                        </p:cTn>
                                        <p:tgtEl>
                                          <p:spTgt spid="37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7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80"/>
                                        </p:tgtEl>
                                        <p:attrNameLst>
                                          <p:attrName>style.visibility</p:attrName>
                                        </p:attrNameLst>
                                      </p:cBhvr>
                                      <p:to>
                                        <p:strVal val="visible"/>
                                      </p:to>
                                    </p:set>
                                    <p:anim calcmode="lin" valueType="num">
                                      <p:cBhvr additive="base">
                                        <p:cTn id="36" dur="500"/>
                                        <p:tgtEl>
                                          <p:spTgt spid="3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9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SzPts val="1100"/>
              <a:buFont typeface="Times New Roman"/>
              <a:buNone/>
            </a:pPr>
            <a:fld id="{00000000-1234-1234-1234-123412341234}" type="slidenum">
              <a:rPr lang="en" sz="11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100"/>
                <a:buFont typeface="Times New Roman"/>
                <a:buNone/>
              </a:pPr>
              <a:t>100</a:t>
            </a:fld>
            <a:endParaRPr sz="1100">
              <a:solidFill>
                <a:schemeClr val="dk1"/>
              </a:solidFill>
              <a:latin typeface="Times New Roman"/>
              <a:ea typeface="Times New Roman"/>
              <a:cs typeface="Times New Roman"/>
              <a:sym typeface="Times New Roman"/>
            </a:endParaRPr>
          </a:p>
        </p:txBody>
      </p:sp>
      <p:sp>
        <p:nvSpPr>
          <p:cNvPr id="1075" name="Google Shape;1075;p99"/>
          <p:cNvSpPr txBox="1">
            <a:spLocks noGrp="1"/>
          </p:cNvSpPr>
          <p:nvPr>
            <p:ph type="title"/>
          </p:nvPr>
        </p:nvSpPr>
        <p:spPr>
          <a:xfrm>
            <a:off x="1657350" y="0"/>
            <a:ext cx="5829300" cy="857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Calibri"/>
              <a:buNone/>
            </a:pPr>
            <a:r>
              <a:rPr lang="en" sz="3000"/>
              <a:t>LCS DP –step 2:Recursive Solution</a:t>
            </a:r>
            <a:endParaRPr/>
          </a:p>
        </p:txBody>
      </p:sp>
      <p:sp>
        <p:nvSpPr>
          <p:cNvPr id="1076" name="Google Shape;1076;p99"/>
          <p:cNvSpPr txBox="1">
            <a:spLocks noGrp="1"/>
          </p:cNvSpPr>
          <p:nvPr>
            <p:ph type="body" idx="1"/>
          </p:nvPr>
        </p:nvSpPr>
        <p:spPr>
          <a:xfrm>
            <a:off x="1428750" y="742950"/>
            <a:ext cx="6343800" cy="314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
              <a:t>What the theorem says:</a:t>
            </a:r>
            <a:endParaRPr/>
          </a:p>
          <a:p>
            <a:pPr marL="520700" lvl="1" indent="-177800" algn="l" rtl="0">
              <a:lnSpc>
                <a:spcPct val="90000"/>
              </a:lnSpc>
              <a:spcBef>
                <a:spcPts val="400"/>
              </a:spcBef>
              <a:spcAft>
                <a:spcPts val="0"/>
              </a:spcAft>
              <a:buClr>
                <a:schemeClr val="dk1"/>
              </a:buClr>
              <a:buSzPts val="1800"/>
              <a:buChar char="•"/>
            </a:pPr>
            <a:r>
              <a:rPr lang="en"/>
              <a:t>If </a:t>
            </a:r>
            <a:r>
              <a:rPr lang="en" i="1"/>
              <a:t>x</a:t>
            </a:r>
            <a:r>
              <a:rPr lang="en" i="1" baseline="-25000"/>
              <a:t>m</a:t>
            </a:r>
            <a:r>
              <a:rPr lang="en"/>
              <a:t>= </a:t>
            </a:r>
            <a:r>
              <a:rPr lang="en" i="1"/>
              <a:t>y</a:t>
            </a:r>
            <a:r>
              <a:rPr lang="en" i="1" baseline="-25000"/>
              <a:t>n, </a:t>
            </a:r>
            <a:r>
              <a:rPr lang="en"/>
              <a:t>find LCS of </a:t>
            </a:r>
            <a:r>
              <a:rPr lang="en" i="1"/>
              <a:t>X</a:t>
            </a:r>
            <a:r>
              <a:rPr lang="en" i="1" baseline="-25000"/>
              <a:t>m</a:t>
            </a:r>
            <a:r>
              <a:rPr lang="en" baseline="-25000"/>
              <a:t>-1</a:t>
            </a:r>
            <a:r>
              <a:rPr lang="en"/>
              <a:t> and </a:t>
            </a:r>
            <a:r>
              <a:rPr lang="en" i="1"/>
              <a:t>Y</a:t>
            </a:r>
            <a:r>
              <a:rPr lang="en" i="1" baseline="-25000"/>
              <a:t>n</a:t>
            </a:r>
            <a:r>
              <a:rPr lang="en" baseline="-25000"/>
              <a:t>-1</a:t>
            </a:r>
            <a:r>
              <a:rPr lang="en"/>
              <a:t>, then append </a:t>
            </a:r>
            <a:r>
              <a:rPr lang="en" i="1"/>
              <a:t>x</a:t>
            </a:r>
            <a:r>
              <a:rPr lang="en" i="1" baseline="-25000"/>
              <a:t>m</a:t>
            </a:r>
            <a:r>
              <a:rPr lang="en"/>
              <a:t>.</a:t>
            </a:r>
            <a:endParaRPr/>
          </a:p>
          <a:p>
            <a:pPr marL="520700" lvl="1" indent="-177800" algn="l" rtl="0">
              <a:lnSpc>
                <a:spcPct val="90000"/>
              </a:lnSpc>
              <a:spcBef>
                <a:spcPts val="400"/>
              </a:spcBef>
              <a:spcAft>
                <a:spcPts val="0"/>
              </a:spcAft>
              <a:buClr>
                <a:schemeClr val="dk1"/>
              </a:buClr>
              <a:buSzPts val="1800"/>
              <a:buChar char="•"/>
            </a:pPr>
            <a:r>
              <a:rPr lang="en"/>
              <a:t>If </a:t>
            </a:r>
            <a:r>
              <a:rPr lang="en" i="1"/>
              <a:t>x</a:t>
            </a:r>
            <a:r>
              <a:rPr lang="en" i="1" baseline="-25000"/>
              <a:t>m </a:t>
            </a:r>
            <a:r>
              <a:rPr lang="en"/>
              <a:t>≠ </a:t>
            </a:r>
            <a:r>
              <a:rPr lang="en" i="1"/>
              <a:t>y</a:t>
            </a:r>
            <a:r>
              <a:rPr lang="en" i="1" baseline="-25000"/>
              <a:t>n, </a:t>
            </a:r>
            <a:r>
              <a:rPr lang="en"/>
              <a:t>find LCS of </a:t>
            </a:r>
            <a:r>
              <a:rPr lang="en" i="1"/>
              <a:t>X</a:t>
            </a:r>
            <a:r>
              <a:rPr lang="en" i="1" baseline="-25000"/>
              <a:t>m</a:t>
            </a:r>
            <a:r>
              <a:rPr lang="en" baseline="-25000"/>
              <a:t>-1</a:t>
            </a:r>
            <a:r>
              <a:rPr lang="en"/>
              <a:t> and </a:t>
            </a:r>
            <a:r>
              <a:rPr lang="en" i="1"/>
              <a:t>Y</a:t>
            </a:r>
            <a:r>
              <a:rPr lang="en" i="1" baseline="-25000"/>
              <a:t>n</a:t>
            </a:r>
            <a:r>
              <a:rPr lang="en"/>
              <a:t> and LCS of </a:t>
            </a:r>
            <a:r>
              <a:rPr lang="en" i="1"/>
              <a:t>X</a:t>
            </a:r>
            <a:r>
              <a:rPr lang="en" i="1" baseline="-25000"/>
              <a:t>m</a:t>
            </a:r>
            <a:r>
              <a:rPr lang="en"/>
              <a:t> and </a:t>
            </a:r>
            <a:r>
              <a:rPr lang="en" i="1"/>
              <a:t>Y</a:t>
            </a:r>
            <a:r>
              <a:rPr lang="en" i="1" baseline="-25000"/>
              <a:t>n</a:t>
            </a:r>
            <a:r>
              <a:rPr lang="en" baseline="-25000"/>
              <a:t>-1</a:t>
            </a:r>
            <a:r>
              <a:rPr lang="en"/>
              <a:t>, take which one is longer.</a:t>
            </a:r>
            <a:endParaRPr/>
          </a:p>
          <a:p>
            <a:pPr marL="177800" lvl="0" indent="-171450" algn="l" rtl="0">
              <a:lnSpc>
                <a:spcPct val="90000"/>
              </a:lnSpc>
              <a:spcBef>
                <a:spcPts val="800"/>
              </a:spcBef>
              <a:spcAft>
                <a:spcPts val="0"/>
              </a:spcAft>
              <a:buClr>
                <a:schemeClr val="dk1"/>
              </a:buClr>
              <a:buSzPts val="2100"/>
              <a:buChar char="•"/>
            </a:pPr>
            <a:r>
              <a:rPr lang="en"/>
              <a:t>Overlapping substructure: </a:t>
            </a:r>
            <a:endParaRPr/>
          </a:p>
          <a:p>
            <a:pPr marL="520700" lvl="1" indent="-177800" algn="l" rtl="0">
              <a:lnSpc>
                <a:spcPct val="90000"/>
              </a:lnSpc>
              <a:spcBef>
                <a:spcPts val="400"/>
              </a:spcBef>
              <a:spcAft>
                <a:spcPts val="0"/>
              </a:spcAft>
              <a:buClr>
                <a:schemeClr val="dk1"/>
              </a:buClr>
              <a:buSzPts val="1800"/>
              <a:buChar char="•"/>
            </a:pPr>
            <a:r>
              <a:rPr lang="en"/>
              <a:t>Both LCS of </a:t>
            </a:r>
            <a:r>
              <a:rPr lang="en" i="1"/>
              <a:t>X</a:t>
            </a:r>
            <a:r>
              <a:rPr lang="en" i="1" baseline="-25000"/>
              <a:t>m</a:t>
            </a:r>
            <a:r>
              <a:rPr lang="en" baseline="-25000"/>
              <a:t>-1</a:t>
            </a:r>
            <a:r>
              <a:rPr lang="en"/>
              <a:t> and </a:t>
            </a:r>
            <a:r>
              <a:rPr lang="en" i="1"/>
              <a:t>Y</a:t>
            </a:r>
            <a:r>
              <a:rPr lang="en" i="1" baseline="-25000"/>
              <a:t>n</a:t>
            </a:r>
            <a:r>
              <a:rPr lang="en"/>
              <a:t> and LCS of </a:t>
            </a:r>
            <a:r>
              <a:rPr lang="en" i="1"/>
              <a:t>X</a:t>
            </a:r>
            <a:r>
              <a:rPr lang="en" i="1" baseline="-25000"/>
              <a:t>m</a:t>
            </a:r>
            <a:r>
              <a:rPr lang="en"/>
              <a:t> and </a:t>
            </a:r>
            <a:r>
              <a:rPr lang="en" i="1"/>
              <a:t>Y</a:t>
            </a:r>
            <a:r>
              <a:rPr lang="en" i="1" baseline="-25000"/>
              <a:t>n</a:t>
            </a:r>
            <a:r>
              <a:rPr lang="en" baseline="-25000"/>
              <a:t>-1 </a:t>
            </a:r>
            <a:r>
              <a:rPr lang="en"/>
              <a:t>will need to solve LCS of </a:t>
            </a:r>
            <a:r>
              <a:rPr lang="en" i="1"/>
              <a:t>X</a:t>
            </a:r>
            <a:r>
              <a:rPr lang="en" i="1" baseline="-25000"/>
              <a:t>m</a:t>
            </a:r>
            <a:r>
              <a:rPr lang="en" baseline="-25000"/>
              <a:t>-1</a:t>
            </a:r>
            <a:r>
              <a:rPr lang="en"/>
              <a:t> and </a:t>
            </a:r>
            <a:r>
              <a:rPr lang="en" i="1"/>
              <a:t>Y</a:t>
            </a:r>
            <a:r>
              <a:rPr lang="en" i="1" baseline="-25000"/>
              <a:t>n</a:t>
            </a:r>
            <a:r>
              <a:rPr lang="en" baseline="-25000"/>
              <a:t>-1</a:t>
            </a:r>
            <a:r>
              <a:rPr lang="en"/>
              <a:t>.</a:t>
            </a:r>
            <a:endParaRPr/>
          </a:p>
          <a:p>
            <a:pPr marL="177800" lvl="0" indent="-171450" algn="l" rtl="0">
              <a:lnSpc>
                <a:spcPct val="90000"/>
              </a:lnSpc>
              <a:spcBef>
                <a:spcPts val="800"/>
              </a:spcBef>
              <a:spcAft>
                <a:spcPts val="0"/>
              </a:spcAft>
              <a:buClr>
                <a:schemeClr val="dk1"/>
              </a:buClr>
              <a:buSzPts val="2100"/>
              <a:buChar char="•"/>
            </a:pPr>
            <a:r>
              <a:rPr lang="en" i="1"/>
              <a:t>c</a:t>
            </a:r>
            <a:r>
              <a:rPr lang="en"/>
              <a:t>[</a:t>
            </a:r>
            <a:r>
              <a:rPr lang="en" i="1"/>
              <a:t>i</a:t>
            </a:r>
            <a:r>
              <a:rPr lang="en"/>
              <a:t>,</a:t>
            </a:r>
            <a:r>
              <a:rPr lang="en" i="1"/>
              <a:t>j</a:t>
            </a:r>
            <a:r>
              <a:rPr lang="en"/>
              <a:t>] is the length of LCS of </a:t>
            </a:r>
            <a:r>
              <a:rPr lang="en" i="1"/>
              <a:t>X</a:t>
            </a:r>
            <a:r>
              <a:rPr lang="en" i="1" baseline="-25000"/>
              <a:t>i</a:t>
            </a:r>
            <a:r>
              <a:rPr lang="en"/>
              <a:t> and </a:t>
            </a:r>
            <a:r>
              <a:rPr lang="en" i="1"/>
              <a:t>Y</a:t>
            </a:r>
            <a:r>
              <a:rPr lang="en" i="1" baseline="-25000"/>
              <a:t>j</a:t>
            </a:r>
            <a:r>
              <a:rPr lang="en"/>
              <a:t> .</a:t>
            </a:r>
            <a:endParaRPr/>
          </a:p>
          <a:p>
            <a:pPr marL="520700" lvl="1" indent="-63500" algn="l" rtl="0">
              <a:lnSpc>
                <a:spcPct val="90000"/>
              </a:lnSpc>
              <a:spcBef>
                <a:spcPts val="400"/>
              </a:spcBef>
              <a:spcAft>
                <a:spcPts val="0"/>
              </a:spcAft>
              <a:buClr>
                <a:schemeClr val="dk1"/>
              </a:buClr>
              <a:buSzPts val="1800"/>
              <a:buNone/>
            </a:pPr>
            <a:endParaRPr/>
          </a:p>
        </p:txBody>
      </p:sp>
      <p:grpSp>
        <p:nvGrpSpPr>
          <p:cNvPr id="1077" name="Google Shape;1077;p99"/>
          <p:cNvGrpSpPr/>
          <p:nvPr/>
        </p:nvGrpSpPr>
        <p:grpSpPr>
          <a:xfrm>
            <a:off x="2114551" y="3886200"/>
            <a:ext cx="4643438" cy="1071563"/>
            <a:chOff x="816" y="3264"/>
            <a:chExt cx="3900" cy="900"/>
          </a:xfrm>
        </p:grpSpPr>
        <p:sp>
          <p:nvSpPr>
            <p:cNvPr id="1078" name="Google Shape;1078;p99"/>
            <p:cNvSpPr txBox="1"/>
            <p:nvPr/>
          </p:nvSpPr>
          <p:spPr>
            <a:xfrm>
              <a:off x="816" y="3264"/>
              <a:ext cx="3900" cy="9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 sz="1800" b="0" i="1" u="none" strike="noStrike" cap="none">
                  <a:solidFill>
                    <a:schemeClr val="dk1"/>
                  </a:solidFill>
                  <a:latin typeface="Times New Roman"/>
                  <a:ea typeface="Times New Roman"/>
                  <a:cs typeface="Times New Roman"/>
                  <a:sym typeface="Times New Roman"/>
                </a:rPr>
                <a:t>c</a:t>
              </a:r>
              <a:r>
                <a:rPr lang="en" sz="1800" b="0" i="0" u="none" strike="noStrike" cap="none">
                  <a:solidFill>
                    <a:schemeClr val="dk1"/>
                  </a:solidFill>
                  <a:latin typeface="Times New Roman"/>
                  <a:ea typeface="Times New Roman"/>
                  <a:cs typeface="Times New Roman"/>
                  <a:sym typeface="Times New Roman"/>
                </a:rPr>
                <a:t>[</a:t>
              </a:r>
              <a:r>
                <a:rPr lang="en" sz="1800" b="0" i="1" u="none" strike="noStrike" cap="none">
                  <a:solidFill>
                    <a:schemeClr val="dk1"/>
                  </a:solidFill>
                  <a:latin typeface="Times New Roman"/>
                  <a:ea typeface="Times New Roman"/>
                  <a:cs typeface="Times New Roman"/>
                  <a:sym typeface="Times New Roman"/>
                </a:rPr>
                <a:t>i</a:t>
              </a:r>
              <a:r>
                <a:rPr lang="en" sz="1800" b="0" i="0" u="none" strike="noStrike" cap="none">
                  <a:solidFill>
                    <a:schemeClr val="dk1"/>
                  </a:solidFill>
                  <a:latin typeface="Times New Roman"/>
                  <a:ea typeface="Times New Roman"/>
                  <a:cs typeface="Times New Roman"/>
                  <a:sym typeface="Times New Roman"/>
                </a:rPr>
                <a:t>,</a:t>
              </a:r>
              <a:r>
                <a:rPr lang="en" sz="1800" b="0" i="1" u="none" strike="noStrike" cap="none">
                  <a:solidFill>
                    <a:schemeClr val="dk1"/>
                  </a:solidFill>
                  <a:latin typeface="Times New Roman"/>
                  <a:ea typeface="Times New Roman"/>
                  <a:cs typeface="Times New Roman"/>
                  <a:sym typeface="Times New Roman"/>
                </a:rPr>
                <a:t>j</a:t>
              </a:r>
              <a:r>
                <a:rPr lang="en" sz="1800" b="0" i="0" u="none" strike="noStrike" cap="none">
                  <a:solidFill>
                    <a:schemeClr val="dk1"/>
                  </a:solidFill>
                  <a:latin typeface="Times New Roman"/>
                  <a:ea typeface="Times New Roman"/>
                  <a:cs typeface="Times New Roman"/>
                  <a:sym typeface="Times New Roman"/>
                </a:rPr>
                <a:t>]=  0                                   if </a:t>
              </a:r>
              <a:r>
                <a:rPr lang="en" sz="1800" b="0" i="1" u="none" strike="noStrike" cap="none">
                  <a:solidFill>
                    <a:schemeClr val="dk1"/>
                  </a:solidFill>
                  <a:latin typeface="Times New Roman"/>
                  <a:ea typeface="Times New Roman"/>
                  <a:cs typeface="Times New Roman"/>
                  <a:sym typeface="Times New Roman"/>
                </a:rPr>
                <a:t>i</a:t>
              </a:r>
              <a:r>
                <a:rPr lang="en" sz="1800" b="0" i="0" u="none" strike="noStrike" cap="none">
                  <a:solidFill>
                    <a:schemeClr val="dk1"/>
                  </a:solidFill>
                  <a:latin typeface="Times New Roman"/>
                  <a:ea typeface="Times New Roman"/>
                  <a:cs typeface="Times New Roman"/>
                  <a:sym typeface="Times New Roman"/>
                </a:rPr>
                <a:t>=0, or </a:t>
              </a:r>
              <a:r>
                <a:rPr lang="en" sz="1800" b="0" i="1" u="none" strike="noStrike" cap="none">
                  <a:solidFill>
                    <a:schemeClr val="dk1"/>
                  </a:solidFill>
                  <a:latin typeface="Times New Roman"/>
                  <a:ea typeface="Times New Roman"/>
                  <a:cs typeface="Times New Roman"/>
                  <a:sym typeface="Times New Roman"/>
                </a:rPr>
                <a:t>j</a:t>
              </a:r>
              <a:r>
                <a:rPr lang="en" sz="1800" b="0" i="0" u="none" strike="noStrike" cap="none">
                  <a:solidFill>
                    <a:schemeClr val="dk1"/>
                  </a:solidFill>
                  <a:latin typeface="Times New Roman"/>
                  <a:ea typeface="Times New Roman"/>
                  <a:cs typeface="Times New Roman"/>
                  <a:sym typeface="Times New Roman"/>
                </a:rPr>
                <a:t>=0</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 sz="1800" b="0" i="0" u="none" strike="noStrike" cap="none">
                  <a:solidFill>
                    <a:schemeClr val="dk1"/>
                  </a:solidFill>
                  <a:latin typeface="Times New Roman"/>
                  <a:ea typeface="Times New Roman"/>
                  <a:cs typeface="Times New Roman"/>
                  <a:sym typeface="Times New Roman"/>
                </a:rPr>
                <a:t>            </a:t>
              </a:r>
              <a:r>
                <a:rPr lang="en" sz="1800" b="0" i="1" u="none" strike="noStrike" cap="none">
                  <a:solidFill>
                    <a:schemeClr val="dk1"/>
                  </a:solidFill>
                  <a:latin typeface="Times New Roman"/>
                  <a:ea typeface="Times New Roman"/>
                  <a:cs typeface="Times New Roman"/>
                  <a:sym typeface="Times New Roman"/>
                </a:rPr>
                <a:t>c</a:t>
              </a:r>
              <a:r>
                <a:rPr lang="en" sz="1800" b="0" i="0" u="none" strike="noStrike" cap="none">
                  <a:solidFill>
                    <a:schemeClr val="dk1"/>
                  </a:solidFill>
                  <a:latin typeface="Times New Roman"/>
                  <a:ea typeface="Times New Roman"/>
                  <a:cs typeface="Times New Roman"/>
                  <a:sym typeface="Times New Roman"/>
                </a:rPr>
                <a:t>[</a:t>
              </a:r>
              <a:r>
                <a:rPr lang="en" sz="1800" b="0" i="1" u="none" strike="noStrike" cap="none">
                  <a:solidFill>
                    <a:schemeClr val="dk1"/>
                  </a:solidFill>
                  <a:latin typeface="Times New Roman"/>
                  <a:ea typeface="Times New Roman"/>
                  <a:cs typeface="Times New Roman"/>
                  <a:sym typeface="Times New Roman"/>
                </a:rPr>
                <a:t>i</a:t>
              </a:r>
              <a:r>
                <a:rPr lang="en" sz="1800" b="0" i="0" u="none" strike="noStrike" cap="none">
                  <a:solidFill>
                    <a:schemeClr val="dk1"/>
                  </a:solidFill>
                  <a:latin typeface="Times New Roman"/>
                  <a:ea typeface="Times New Roman"/>
                  <a:cs typeface="Times New Roman"/>
                  <a:sym typeface="Times New Roman"/>
                </a:rPr>
                <a:t>-1,</a:t>
              </a:r>
              <a:r>
                <a:rPr lang="en" sz="1800" b="0" i="1" u="none" strike="noStrike" cap="none">
                  <a:solidFill>
                    <a:schemeClr val="dk1"/>
                  </a:solidFill>
                  <a:latin typeface="Times New Roman"/>
                  <a:ea typeface="Times New Roman"/>
                  <a:cs typeface="Times New Roman"/>
                  <a:sym typeface="Times New Roman"/>
                </a:rPr>
                <a:t>j</a:t>
              </a:r>
              <a:r>
                <a:rPr lang="en" sz="1800" b="0" i="0" u="none" strike="noStrike" cap="none">
                  <a:solidFill>
                    <a:schemeClr val="dk1"/>
                  </a:solidFill>
                  <a:latin typeface="Times New Roman"/>
                  <a:ea typeface="Times New Roman"/>
                  <a:cs typeface="Times New Roman"/>
                  <a:sym typeface="Times New Roman"/>
                </a:rPr>
                <a:t>-1]+1                   if </a:t>
              </a:r>
              <a:r>
                <a:rPr lang="en" sz="1800" b="0" i="1" u="none" strike="noStrike" cap="none">
                  <a:solidFill>
                    <a:schemeClr val="dk1"/>
                  </a:solidFill>
                  <a:latin typeface="Times New Roman"/>
                  <a:ea typeface="Times New Roman"/>
                  <a:cs typeface="Times New Roman"/>
                  <a:sym typeface="Times New Roman"/>
                </a:rPr>
                <a:t>i</a:t>
              </a:r>
              <a:r>
                <a:rPr lang="en" sz="1800" b="0" i="0" u="none" strike="noStrike" cap="none">
                  <a:solidFill>
                    <a:schemeClr val="dk1"/>
                  </a:solidFill>
                  <a:latin typeface="Times New Roman"/>
                  <a:ea typeface="Times New Roman"/>
                  <a:cs typeface="Times New Roman"/>
                  <a:sym typeface="Times New Roman"/>
                </a:rPr>
                <a:t>,</a:t>
              </a:r>
              <a:r>
                <a:rPr lang="en" sz="1800" b="0" i="1" u="none" strike="noStrike" cap="none">
                  <a:solidFill>
                    <a:schemeClr val="dk1"/>
                  </a:solidFill>
                  <a:latin typeface="Times New Roman"/>
                  <a:ea typeface="Times New Roman"/>
                  <a:cs typeface="Times New Roman"/>
                  <a:sym typeface="Times New Roman"/>
                </a:rPr>
                <a:t>j</a:t>
              </a:r>
              <a:r>
                <a:rPr lang="en" sz="1800" b="0" i="0" u="none" strike="noStrike" cap="none">
                  <a:solidFill>
                    <a:schemeClr val="dk1"/>
                  </a:solidFill>
                  <a:latin typeface="Times New Roman"/>
                  <a:ea typeface="Times New Roman"/>
                  <a:cs typeface="Times New Roman"/>
                  <a:sym typeface="Times New Roman"/>
                </a:rPr>
                <a:t>&gt;0 and </a:t>
              </a:r>
              <a:r>
                <a:rPr lang="en" sz="1800" b="0" i="1" u="none" strike="noStrike" cap="none">
                  <a:solidFill>
                    <a:schemeClr val="dk1"/>
                  </a:solidFill>
                  <a:latin typeface="Times New Roman"/>
                  <a:ea typeface="Times New Roman"/>
                  <a:cs typeface="Times New Roman"/>
                  <a:sym typeface="Times New Roman"/>
                </a:rPr>
                <a:t>x</a:t>
              </a:r>
              <a:r>
                <a:rPr lang="en" sz="1800" b="0" i="1" u="none" strike="noStrike" cap="none" baseline="-25000">
                  <a:solidFill>
                    <a:schemeClr val="dk1"/>
                  </a:solidFill>
                  <a:latin typeface="Times New Roman"/>
                  <a:ea typeface="Times New Roman"/>
                  <a:cs typeface="Times New Roman"/>
                  <a:sym typeface="Times New Roman"/>
                </a:rPr>
                <a:t>i</a:t>
              </a:r>
              <a:r>
                <a:rPr lang="en" sz="1800" b="0" i="0" u="none" strike="noStrike" cap="none">
                  <a:solidFill>
                    <a:schemeClr val="dk1"/>
                  </a:solidFill>
                  <a:latin typeface="Times New Roman"/>
                  <a:ea typeface="Times New Roman"/>
                  <a:cs typeface="Times New Roman"/>
                  <a:sym typeface="Times New Roman"/>
                </a:rPr>
                <a:t>= </a:t>
              </a:r>
              <a:r>
                <a:rPr lang="en" sz="1800" b="0" i="1" u="none" strike="noStrike" cap="none">
                  <a:solidFill>
                    <a:schemeClr val="dk1"/>
                  </a:solidFill>
                  <a:latin typeface="Times New Roman"/>
                  <a:ea typeface="Times New Roman"/>
                  <a:cs typeface="Times New Roman"/>
                  <a:sym typeface="Times New Roman"/>
                </a:rPr>
                <a:t>y</a:t>
              </a:r>
              <a:r>
                <a:rPr lang="en" sz="1800" b="0" i="1" u="none" strike="noStrike" cap="none" baseline="-25000">
                  <a:solidFill>
                    <a:schemeClr val="dk1"/>
                  </a:solidFill>
                  <a:latin typeface="Times New Roman"/>
                  <a:ea typeface="Times New Roman"/>
                  <a:cs typeface="Times New Roman"/>
                  <a:sym typeface="Times New Roman"/>
                </a:rPr>
                <a:t>j,</a:t>
              </a:r>
              <a:r>
                <a:rPr lang="en" sz="1800" b="0" i="0" u="none" strike="noStrike" cap="none">
                  <a:solidFill>
                    <a:schemeClr val="dk1"/>
                  </a:solidFill>
                  <a:latin typeface="Times New Roman"/>
                  <a:ea typeface="Times New Roman"/>
                  <a:cs typeface="Times New Roman"/>
                  <a:sym typeface="Times New Roman"/>
                </a:rPr>
                <a:t>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 sz="1800" b="0" i="0" u="none" strike="noStrike" cap="none">
                  <a:solidFill>
                    <a:schemeClr val="dk1"/>
                  </a:solidFill>
                  <a:latin typeface="Times New Roman"/>
                  <a:ea typeface="Times New Roman"/>
                  <a:cs typeface="Times New Roman"/>
                  <a:sym typeface="Times New Roman"/>
                </a:rPr>
                <a:t>            max{</a:t>
              </a:r>
              <a:r>
                <a:rPr lang="en" sz="1800" b="0" i="1" u="none" strike="noStrike" cap="none">
                  <a:solidFill>
                    <a:schemeClr val="dk1"/>
                  </a:solidFill>
                  <a:latin typeface="Times New Roman"/>
                  <a:ea typeface="Times New Roman"/>
                  <a:cs typeface="Times New Roman"/>
                  <a:sym typeface="Times New Roman"/>
                </a:rPr>
                <a:t>c</a:t>
              </a:r>
              <a:r>
                <a:rPr lang="en" sz="1800" b="0" i="0" u="none" strike="noStrike" cap="none">
                  <a:solidFill>
                    <a:schemeClr val="dk1"/>
                  </a:solidFill>
                  <a:latin typeface="Times New Roman"/>
                  <a:ea typeface="Times New Roman"/>
                  <a:cs typeface="Times New Roman"/>
                  <a:sym typeface="Times New Roman"/>
                </a:rPr>
                <a:t>[</a:t>
              </a:r>
              <a:r>
                <a:rPr lang="en" sz="1800" b="0" i="1" u="none" strike="noStrike" cap="none">
                  <a:solidFill>
                    <a:schemeClr val="dk1"/>
                  </a:solidFill>
                  <a:latin typeface="Times New Roman"/>
                  <a:ea typeface="Times New Roman"/>
                  <a:cs typeface="Times New Roman"/>
                  <a:sym typeface="Times New Roman"/>
                </a:rPr>
                <a:t>i</a:t>
              </a:r>
              <a:r>
                <a:rPr lang="en" sz="1800" b="0" i="0" u="none" strike="noStrike" cap="none">
                  <a:solidFill>
                    <a:schemeClr val="dk1"/>
                  </a:solidFill>
                  <a:latin typeface="Times New Roman"/>
                  <a:ea typeface="Times New Roman"/>
                  <a:cs typeface="Times New Roman"/>
                  <a:sym typeface="Times New Roman"/>
                </a:rPr>
                <a:t>-1,</a:t>
              </a:r>
              <a:r>
                <a:rPr lang="en" sz="1800" b="0" i="1" u="none" strike="noStrike" cap="none">
                  <a:solidFill>
                    <a:schemeClr val="dk1"/>
                  </a:solidFill>
                  <a:latin typeface="Times New Roman"/>
                  <a:ea typeface="Times New Roman"/>
                  <a:cs typeface="Times New Roman"/>
                  <a:sym typeface="Times New Roman"/>
                </a:rPr>
                <a:t>j</a:t>
              </a:r>
              <a:r>
                <a:rPr lang="en" sz="1800" b="0" i="0" u="none" strike="noStrike" cap="none">
                  <a:solidFill>
                    <a:schemeClr val="dk1"/>
                  </a:solidFill>
                  <a:latin typeface="Times New Roman"/>
                  <a:ea typeface="Times New Roman"/>
                  <a:cs typeface="Times New Roman"/>
                  <a:sym typeface="Times New Roman"/>
                </a:rPr>
                <a:t>], </a:t>
              </a:r>
              <a:r>
                <a:rPr lang="en" sz="1800" b="0" i="1" u="none" strike="noStrike" cap="none">
                  <a:solidFill>
                    <a:schemeClr val="dk1"/>
                  </a:solidFill>
                  <a:latin typeface="Times New Roman"/>
                  <a:ea typeface="Times New Roman"/>
                  <a:cs typeface="Times New Roman"/>
                  <a:sym typeface="Times New Roman"/>
                </a:rPr>
                <a:t>c</a:t>
              </a:r>
              <a:r>
                <a:rPr lang="en" sz="1800" b="0" i="0" u="none" strike="noStrike" cap="none">
                  <a:solidFill>
                    <a:schemeClr val="dk1"/>
                  </a:solidFill>
                  <a:latin typeface="Times New Roman"/>
                  <a:ea typeface="Times New Roman"/>
                  <a:cs typeface="Times New Roman"/>
                  <a:sym typeface="Times New Roman"/>
                </a:rPr>
                <a:t>[</a:t>
              </a:r>
              <a:r>
                <a:rPr lang="en" sz="1800" b="0" i="1" u="none" strike="noStrike" cap="none">
                  <a:solidFill>
                    <a:schemeClr val="dk1"/>
                  </a:solidFill>
                  <a:latin typeface="Times New Roman"/>
                  <a:ea typeface="Times New Roman"/>
                  <a:cs typeface="Times New Roman"/>
                  <a:sym typeface="Times New Roman"/>
                </a:rPr>
                <a:t>i</a:t>
              </a:r>
              <a:r>
                <a:rPr lang="en" sz="1800" b="0" i="0" u="none" strike="noStrike" cap="none">
                  <a:solidFill>
                    <a:schemeClr val="dk1"/>
                  </a:solidFill>
                  <a:latin typeface="Times New Roman"/>
                  <a:ea typeface="Times New Roman"/>
                  <a:cs typeface="Times New Roman"/>
                  <a:sym typeface="Times New Roman"/>
                </a:rPr>
                <a:t>,</a:t>
              </a:r>
              <a:r>
                <a:rPr lang="en" sz="1800" b="0" i="1" u="none" strike="noStrike" cap="none">
                  <a:solidFill>
                    <a:schemeClr val="dk1"/>
                  </a:solidFill>
                  <a:latin typeface="Times New Roman"/>
                  <a:ea typeface="Times New Roman"/>
                  <a:cs typeface="Times New Roman"/>
                  <a:sym typeface="Times New Roman"/>
                </a:rPr>
                <a:t>j</a:t>
              </a:r>
              <a:r>
                <a:rPr lang="en" sz="1800" b="0" i="0" u="none" strike="noStrike" cap="none">
                  <a:solidFill>
                    <a:schemeClr val="dk1"/>
                  </a:solidFill>
                  <a:latin typeface="Times New Roman"/>
                  <a:ea typeface="Times New Roman"/>
                  <a:cs typeface="Times New Roman"/>
                  <a:sym typeface="Times New Roman"/>
                </a:rPr>
                <a:t>-1]}   if </a:t>
              </a:r>
              <a:r>
                <a:rPr lang="en" sz="1800" b="0" i="1" u="none" strike="noStrike" cap="none">
                  <a:solidFill>
                    <a:schemeClr val="dk1"/>
                  </a:solidFill>
                  <a:latin typeface="Times New Roman"/>
                  <a:ea typeface="Times New Roman"/>
                  <a:cs typeface="Times New Roman"/>
                  <a:sym typeface="Times New Roman"/>
                </a:rPr>
                <a:t>i</a:t>
              </a:r>
              <a:r>
                <a:rPr lang="en" sz="1800" b="0" i="0" u="none" strike="noStrike" cap="none">
                  <a:solidFill>
                    <a:schemeClr val="dk1"/>
                  </a:solidFill>
                  <a:latin typeface="Times New Roman"/>
                  <a:ea typeface="Times New Roman"/>
                  <a:cs typeface="Times New Roman"/>
                  <a:sym typeface="Times New Roman"/>
                </a:rPr>
                <a:t>,</a:t>
              </a:r>
              <a:r>
                <a:rPr lang="en" sz="1800" b="0" i="1" u="none" strike="noStrike" cap="none">
                  <a:solidFill>
                    <a:schemeClr val="dk1"/>
                  </a:solidFill>
                  <a:latin typeface="Times New Roman"/>
                  <a:ea typeface="Times New Roman"/>
                  <a:cs typeface="Times New Roman"/>
                  <a:sym typeface="Times New Roman"/>
                </a:rPr>
                <a:t>j</a:t>
              </a:r>
              <a:r>
                <a:rPr lang="en" sz="1800" b="0" i="0" u="none" strike="noStrike" cap="none">
                  <a:solidFill>
                    <a:schemeClr val="dk1"/>
                  </a:solidFill>
                  <a:latin typeface="Times New Roman"/>
                  <a:ea typeface="Times New Roman"/>
                  <a:cs typeface="Times New Roman"/>
                  <a:sym typeface="Times New Roman"/>
                </a:rPr>
                <a:t>&gt;0 and </a:t>
              </a:r>
              <a:r>
                <a:rPr lang="en" sz="1800" b="0" i="1" u="none" strike="noStrike" cap="none">
                  <a:solidFill>
                    <a:schemeClr val="dk1"/>
                  </a:solidFill>
                  <a:latin typeface="Times New Roman"/>
                  <a:ea typeface="Times New Roman"/>
                  <a:cs typeface="Times New Roman"/>
                  <a:sym typeface="Times New Roman"/>
                </a:rPr>
                <a:t>x</a:t>
              </a:r>
              <a:r>
                <a:rPr lang="en" sz="1800" b="0" i="1" u="none" strike="noStrike" cap="none" baseline="-25000">
                  <a:solidFill>
                    <a:schemeClr val="dk1"/>
                  </a:solidFill>
                  <a:latin typeface="Times New Roman"/>
                  <a:ea typeface="Times New Roman"/>
                  <a:cs typeface="Times New Roman"/>
                  <a:sym typeface="Times New Roman"/>
                </a:rPr>
                <a:t>i </a:t>
              </a:r>
              <a:r>
                <a:rPr lang="en" sz="1800" b="0" i="0" u="none" strike="noStrike" cap="none">
                  <a:solidFill>
                    <a:schemeClr val="dk1"/>
                  </a:solidFill>
                  <a:latin typeface="Times New Roman"/>
                  <a:ea typeface="Times New Roman"/>
                  <a:cs typeface="Times New Roman"/>
                  <a:sym typeface="Times New Roman"/>
                </a:rPr>
                <a:t>≠ </a:t>
              </a:r>
              <a:r>
                <a:rPr lang="en" sz="1800" b="0" i="1" u="none" strike="noStrike" cap="none">
                  <a:solidFill>
                    <a:schemeClr val="dk1"/>
                  </a:solidFill>
                  <a:latin typeface="Times New Roman"/>
                  <a:ea typeface="Times New Roman"/>
                  <a:cs typeface="Times New Roman"/>
                  <a:sym typeface="Times New Roman"/>
                </a:rPr>
                <a:t>y</a:t>
              </a:r>
              <a:r>
                <a:rPr lang="en" sz="1800" b="0" i="1" u="none" strike="noStrike" cap="none" baseline="-25000">
                  <a:solidFill>
                    <a:schemeClr val="dk1"/>
                  </a:solidFill>
                  <a:latin typeface="Times New Roman"/>
                  <a:ea typeface="Times New Roman"/>
                  <a:cs typeface="Times New Roman"/>
                  <a:sym typeface="Times New Roman"/>
                </a:rPr>
                <a:t>j,</a:t>
              </a:r>
              <a:r>
                <a:rPr lang="en" sz="1800" b="0" i="0" u="none" strike="noStrike" cap="none">
                  <a:solidFill>
                    <a:schemeClr val="dk1"/>
                  </a:solidFill>
                  <a:latin typeface="Times New Roman"/>
                  <a:ea typeface="Times New Roman"/>
                  <a:cs typeface="Times New Roman"/>
                  <a:sym typeface="Times New Roman"/>
                </a:rPr>
                <a:t> </a:t>
              </a:r>
              <a:endParaRPr sz="1100" b="0" i="0" u="none" strike="noStrike" cap="none">
                <a:solidFill>
                  <a:srgbClr val="000000"/>
                </a:solidFill>
                <a:latin typeface="Arial"/>
                <a:ea typeface="Arial"/>
                <a:cs typeface="Arial"/>
                <a:sym typeface="Arial"/>
              </a:endParaRPr>
            </a:p>
          </p:txBody>
        </p:sp>
        <p:sp>
          <p:nvSpPr>
            <p:cNvPr id="1079" name="Google Shape;1079;p99"/>
            <p:cNvSpPr/>
            <p:nvPr/>
          </p:nvSpPr>
          <p:spPr>
            <a:xfrm>
              <a:off x="1344" y="3360"/>
              <a:ext cx="0" cy="600"/>
            </a:xfrm>
            <a:prstGeom prst="leftBrace">
              <a:avLst>
                <a:gd name="adj1" fmla="val 100000"/>
                <a:gd name="adj2" fmla="val 50000"/>
              </a:avLst>
            </a:prstGeom>
            <a:no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SzPts val="1800"/>
                <a:buFont typeface="Times New Roman"/>
                <a:buNone/>
              </a:pPr>
              <a:endParaRPr sz="1800" b="0" i="0" u="none" strike="noStrike" cap="none">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7"/>
                                        </p:tgtEl>
                                        <p:attrNameLst>
                                          <p:attrName>style.visibility</p:attrName>
                                        </p:attrNameLst>
                                      </p:cBhvr>
                                      <p:to>
                                        <p:strVal val="visible"/>
                                      </p:to>
                                    </p:set>
                                    <p:anim calcmode="lin" valueType="num">
                                      <p:cBhvr additive="base">
                                        <p:cTn id="7" dur="500"/>
                                        <p:tgtEl>
                                          <p:spTgt spid="10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10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SzPts val="1100"/>
              <a:buFont typeface="Times New Roman"/>
              <a:buNone/>
            </a:pPr>
            <a:fld id="{00000000-1234-1234-1234-123412341234}" type="slidenum">
              <a:rPr lang="en" sz="11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100"/>
                <a:buFont typeface="Times New Roman"/>
                <a:buNone/>
              </a:pPr>
              <a:t>101</a:t>
            </a:fld>
            <a:endParaRPr sz="1100">
              <a:solidFill>
                <a:schemeClr val="dk1"/>
              </a:solidFill>
              <a:latin typeface="Times New Roman"/>
              <a:ea typeface="Times New Roman"/>
              <a:cs typeface="Times New Roman"/>
              <a:sym typeface="Times New Roman"/>
            </a:endParaRPr>
          </a:p>
        </p:txBody>
      </p:sp>
      <p:sp>
        <p:nvSpPr>
          <p:cNvPr id="1085" name="Google Shape;1085;p100"/>
          <p:cNvSpPr txBox="1">
            <a:spLocks noGrp="1"/>
          </p:cNvSpPr>
          <p:nvPr>
            <p:ph type="title"/>
          </p:nvPr>
        </p:nvSpPr>
        <p:spPr>
          <a:xfrm>
            <a:off x="1657350" y="285750"/>
            <a:ext cx="5829300" cy="857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100"/>
              <a:buFont typeface="Calibri"/>
              <a:buNone/>
            </a:pPr>
            <a:r>
              <a:rPr lang="en" sz="2100"/>
              <a:t>LCS DP-- step 3:Computing the Length of  LCS</a:t>
            </a:r>
            <a:endParaRPr/>
          </a:p>
        </p:txBody>
      </p:sp>
      <p:sp>
        <p:nvSpPr>
          <p:cNvPr id="1086" name="Google Shape;1086;p100"/>
          <p:cNvSpPr txBox="1">
            <a:spLocks noGrp="1"/>
          </p:cNvSpPr>
          <p:nvPr>
            <p:ph type="body" idx="1"/>
          </p:nvPr>
        </p:nvSpPr>
        <p:spPr>
          <a:xfrm>
            <a:off x="1657350" y="1200150"/>
            <a:ext cx="5829300" cy="30861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 i="1"/>
              <a:t>c</a:t>
            </a:r>
            <a:r>
              <a:rPr lang="en"/>
              <a:t>[0</a:t>
            </a:r>
            <a:r>
              <a:rPr lang="en" i="1"/>
              <a:t>..m,</a:t>
            </a:r>
            <a:r>
              <a:rPr lang="en"/>
              <a:t>0</a:t>
            </a:r>
            <a:r>
              <a:rPr lang="en" i="1"/>
              <a:t>..n</a:t>
            </a:r>
            <a:r>
              <a:rPr lang="en"/>
              <a:t>], where </a:t>
            </a:r>
            <a:r>
              <a:rPr lang="en" i="1"/>
              <a:t>c</a:t>
            </a:r>
            <a:r>
              <a:rPr lang="en"/>
              <a:t>[</a:t>
            </a:r>
            <a:r>
              <a:rPr lang="en" i="1"/>
              <a:t>i</a:t>
            </a:r>
            <a:r>
              <a:rPr lang="en"/>
              <a:t>,</a:t>
            </a:r>
            <a:r>
              <a:rPr lang="en" i="1"/>
              <a:t>j</a:t>
            </a:r>
            <a:r>
              <a:rPr lang="en"/>
              <a:t>] is defined as above.</a:t>
            </a:r>
            <a:endParaRPr/>
          </a:p>
          <a:p>
            <a:pPr marL="520700" lvl="1" indent="-177800" algn="l" rtl="0">
              <a:lnSpc>
                <a:spcPct val="90000"/>
              </a:lnSpc>
              <a:spcBef>
                <a:spcPts val="400"/>
              </a:spcBef>
              <a:spcAft>
                <a:spcPts val="0"/>
              </a:spcAft>
              <a:buClr>
                <a:schemeClr val="dk1"/>
              </a:buClr>
              <a:buSzPts val="1800"/>
              <a:buChar char="•"/>
            </a:pPr>
            <a:r>
              <a:rPr lang="en" i="1"/>
              <a:t>c</a:t>
            </a:r>
            <a:r>
              <a:rPr lang="en"/>
              <a:t>[</a:t>
            </a:r>
            <a:r>
              <a:rPr lang="en" i="1"/>
              <a:t>m</a:t>
            </a:r>
            <a:r>
              <a:rPr lang="en"/>
              <a:t>,</a:t>
            </a:r>
            <a:r>
              <a:rPr lang="en" i="1"/>
              <a:t>n</a:t>
            </a:r>
            <a:r>
              <a:rPr lang="en"/>
              <a:t>] is the answer (length of LCS).</a:t>
            </a:r>
            <a:endParaRPr/>
          </a:p>
          <a:p>
            <a:pPr marL="177800" lvl="0" indent="-171450" algn="l" rtl="0">
              <a:lnSpc>
                <a:spcPct val="90000"/>
              </a:lnSpc>
              <a:spcBef>
                <a:spcPts val="800"/>
              </a:spcBef>
              <a:spcAft>
                <a:spcPts val="0"/>
              </a:spcAft>
              <a:buClr>
                <a:schemeClr val="dk1"/>
              </a:buClr>
              <a:buSzPts val="2100"/>
              <a:buChar char="•"/>
            </a:pPr>
            <a:r>
              <a:rPr lang="en" i="1"/>
              <a:t>b</a:t>
            </a:r>
            <a:r>
              <a:rPr lang="en"/>
              <a:t>[1</a:t>
            </a:r>
            <a:r>
              <a:rPr lang="en" i="1"/>
              <a:t>..m,</a:t>
            </a:r>
            <a:r>
              <a:rPr lang="en"/>
              <a:t>1</a:t>
            </a:r>
            <a:r>
              <a:rPr lang="en" i="1"/>
              <a:t>..n</a:t>
            </a:r>
            <a:r>
              <a:rPr lang="en"/>
              <a:t>], where </a:t>
            </a:r>
            <a:r>
              <a:rPr lang="en" i="1"/>
              <a:t>b</a:t>
            </a:r>
            <a:r>
              <a:rPr lang="en"/>
              <a:t>[</a:t>
            </a:r>
            <a:r>
              <a:rPr lang="en" i="1"/>
              <a:t>i</a:t>
            </a:r>
            <a:r>
              <a:rPr lang="en"/>
              <a:t>,</a:t>
            </a:r>
            <a:r>
              <a:rPr lang="en" i="1"/>
              <a:t>j</a:t>
            </a:r>
            <a:r>
              <a:rPr lang="en"/>
              <a:t>] points to the table entry corresponding to the optimal subproblem solution chosen when computing </a:t>
            </a:r>
            <a:r>
              <a:rPr lang="en" i="1"/>
              <a:t>c</a:t>
            </a:r>
            <a:r>
              <a:rPr lang="en"/>
              <a:t>[</a:t>
            </a:r>
            <a:r>
              <a:rPr lang="en" i="1"/>
              <a:t>i</a:t>
            </a:r>
            <a:r>
              <a:rPr lang="en"/>
              <a:t>,</a:t>
            </a:r>
            <a:r>
              <a:rPr lang="en" i="1"/>
              <a:t>j</a:t>
            </a:r>
            <a:r>
              <a:rPr lang="en"/>
              <a:t>]. </a:t>
            </a:r>
            <a:endParaRPr/>
          </a:p>
          <a:p>
            <a:pPr marL="520700" lvl="1" indent="-177800" algn="l" rtl="0">
              <a:lnSpc>
                <a:spcPct val="90000"/>
              </a:lnSpc>
              <a:spcBef>
                <a:spcPts val="400"/>
              </a:spcBef>
              <a:spcAft>
                <a:spcPts val="0"/>
              </a:spcAft>
              <a:buClr>
                <a:schemeClr val="dk1"/>
              </a:buClr>
              <a:buSzPts val="1800"/>
              <a:buChar char="•"/>
            </a:pPr>
            <a:r>
              <a:rPr lang="en"/>
              <a:t>From </a:t>
            </a:r>
            <a:r>
              <a:rPr lang="en" i="1"/>
              <a:t>b</a:t>
            </a:r>
            <a:r>
              <a:rPr lang="en"/>
              <a:t>[</a:t>
            </a:r>
            <a:r>
              <a:rPr lang="en" i="1"/>
              <a:t>m</a:t>
            </a:r>
            <a:r>
              <a:rPr lang="en"/>
              <a:t>,</a:t>
            </a:r>
            <a:r>
              <a:rPr lang="en" i="1"/>
              <a:t>n</a:t>
            </a:r>
            <a:r>
              <a:rPr lang="en"/>
              <a:t>] backward to find the LCS.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0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SzPts val="1100"/>
              <a:buFont typeface="Times New Roman"/>
              <a:buNone/>
            </a:pPr>
            <a:fld id="{00000000-1234-1234-1234-123412341234}" type="slidenum">
              <a:rPr lang="en" sz="11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100"/>
                <a:buFont typeface="Times New Roman"/>
                <a:buNone/>
              </a:pPr>
              <a:t>102</a:t>
            </a:fld>
            <a:endParaRPr sz="1100">
              <a:solidFill>
                <a:schemeClr val="dk1"/>
              </a:solidFill>
              <a:latin typeface="Times New Roman"/>
              <a:ea typeface="Times New Roman"/>
              <a:cs typeface="Times New Roman"/>
              <a:sym typeface="Times New Roman"/>
            </a:endParaRPr>
          </a:p>
        </p:txBody>
      </p:sp>
      <p:sp>
        <p:nvSpPr>
          <p:cNvPr id="1092" name="Google Shape;1092;p101"/>
          <p:cNvSpPr txBox="1"/>
          <p:nvPr/>
        </p:nvSpPr>
        <p:spPr>
          <a:xfrm>
            <a:off x="1143000" y="0"/>
            <a:ext cx="6858000" cy="5694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chemeClr val="dk1"/>
              </a:buClr>
              <a:buSzPts val="700"/>
              <a:buFont typeface="Arial"/>
              <a:buNone/>
            </a:pPr>
            <a:r>
              <a:rPr lang="en" sz="700" b="1" i="0" u="none" strike="noStrike" cap="none">
                <a:solidFill>
                  <a:schemeClr val="dk1"/>
                </a:solidFill>
                <a:latin typeface="Arial"/>
                <a:ea typeface="Arial"/>
                <a:cs typeface="Arial"/>
                <a:sym typeface="Arial"/>
              </a:rPr>
              <a:t>LCS computation example</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900"/>
              </a:spcBef>
              <a:spcAft>
                <a:spcPts val="0"/>
              </a:spcAft>
              <a:buClr>
                <a:schemeClr val="dk1"/>
              </a:buClr>
              <a:buSzPts val="1800"/>
              <a:buFont typeface="Times New Roman"/>
              <a:buNone/>
            </a:pPr>
            <a:endParaRPr sz="1800" b="0" i="0" u="none" strike="noStrike" cap="none">
              <a:solidFill>
                <a:schemeClr val="dk1"/>
              </a:solidFill>
              <a:latin typeface="Times New Roman"/>
              <a:ea typeface="Times New Roman"/>
              <a:cs typeface="Times New Roman"/>
              <a:sym typeface="Times New Roman"/>
            </a:endParaRPr>
          </a:p>
        </p:txBody>
      </p:sp>
      <p:pic>
        <p:nvPicPr>
          <p:cNvPr id="1093" name="Google Shape;1093;p101" descr="fig15-6"/>
          <p:cNvPicPr preferRelativeResize="0"/>
          <p:nvPr/>
        </p:nvPicPr>
        <p:blipFill rotWithShape="1">
          <a:blip r:embed="rId3">
            <a:alphaModFix/>
          </a:blip>
          <a:srcRect/>
          <a:stretch/>
        </p:blipFill>
        <p:spPr>
          <a:xfrm>
            <a:off x="1657350" y="295275"/>
            <a:ext cx="6057899" cy="4824413"/>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10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SzPts val="1100"/>
              <a:buFont typeface="Times New Roman"/>
              <a:buNone/>
            </a:pPr>
            <a:fld id="{00000000-1234-1234-1234-123412341234}" type="slidenum">
              <a:rPr lang="en" sz="11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100"/>
                <a:buFont typeface="Times New Roman"/>
                <a:buNone/>
              </a:pPr>
              <a:t>103</a:t>
            </a:fld>
            <a:endParaRPr sz="1100">
              <a:solidFill>
                <a:schemeClr val="dk1"/>
              </a:solidFill>
              <a:latin typeface="Times New Roman"/>
              <a:ea typeface="Times New Roman"/>
              <a:cs typeface="Times New Roman"/>
              <a:sym typeface="Times New Roman"/>
            </a:endParaRPr>
          </a:p>
        </p:txBody>
      </p:sp>
      <p:pic>
        <p:nvPicPr>
          <p:cNvPr id="1099" name="Google Shape;1099;p102" descr="LCS_length"/>
          <p:cNvPicPr preferRelativeResize="0">
            <a:picLocks noGrp="1"/>
          </p:cNvPicPr>
          <p:nvPr>
            <p:ph type="body" idx="1"/>
          </p:nvPr>
        </p:nvPicPr>
        <p:blipFill rotWithShape="1">
          <a:blip r:embed="rId3">
            <a:alphaModFix/>
          </a:blip>
          <a:srcRect/>
          <a:stretch/>
        </p:blipFill>
        <p:spPr>
          <a:xfrm>
            <a:off x="2000250" y="710804"/>
            <a:ext cx="4282800" cy="3861300"/>
          </a:xfrm>
          <a:prstGeom prst="rect">
            <a:avLst/>
          </a:prstGeom>
          <a:noFill/>
          <a:ln>
            <a:noFill/>
          </a:ln>
        </p:spPr>
      </p:pic>
      <p:sp>
        <p:nvSpPr>
          <p:cNvPr id="1100" name="Google Shape;1100;p102"/>
          <p:cNvSpPr txBox="1"/>
          <p:nvPr/>
        </p:nvSpPr>
        <p:spPr>
          <a:xfrm>
            <a:off x="3486151" y="133351"/>
            <a:ext cx="2270400" cy="392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LCS DP Algorithm</a:t>
            </a:r>
            <a:r>
              <a:rPr lang="en" sz="1800" b="0" i="0" u="none" strike="noStrike" cap="none">
                <a:solidFill>
                  <a:schemeClr val="dk1"/>
                </a:solidFill>
                <a:latin typeface="Times New Roman"/>
                <a:ea typeface="Times New Roman"/>
                <a:cs typeface="Times New Roman"/>
                <a:sym typeface="Times New Roman"/>
              </a:rPr>
              <a:t> </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0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SzPts val="1100"/>
              <a:buFont typeface="Times New Roman"/>
              <a:buNone/>
            </a:pPr>
            <a:fld id="{00000000-1234-1234-1234-123412341234}" type="slidenum">
              <a:rPr lang="en" sz="11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100"/>
                <a:buFont typeface="Times New Roman"/>
                <a:buNone/>
              </a:pPr>
              <a:t>104</a:t>
            </a:fld>
            <a:endParaRPr sz="1100">
              <a:solidFill>
                <a:schemeClr val="dk1"/>
              </a:solidFill>
              <a:latin typeface="Times New Roman"/>
              <a:ea typeface="Times New Roman"/>
              <a:cs typeface="Times New Roman"/>
              <a:sym typeface="Times New Roman"/>
            </a:endParaRPr>
          </a:p>
        </p:txBody>
      </p:sp>
      <p:sp>
        <p:nvSpPr>
          <p:cNvPr id="1106" name="Google Shape;1106;p103"/>
          <p:cNvSpPr txBox="1">
            <a:spLocks noGrp="1"/>
          </p:cNvSpPr>
          <p:nvPr>
            <p:ph type="title"/>
          </p:nvPr>
        </p:nvSpPr>
        <p:spPr>
          <a:xfrm>
            <a:off x="1600200" y="285750"/>
            <a:ext cx="5829300" cy="857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Calibri"/>
              <a:buNone/>
            </a:pPr>
            <a:r>
              <a:rPr lang="en" sz="3000"/>
              <a:t>LCS DP –step 4: Constructing LCS</a:t>
            </a:r>
            <a:endParaRPr/>
          </a:p>
        </p:txBody>
      </p:sp>
      <p:pic>
        <p:nvPicPr>
          <p:cNvPr id="1107" name="Google Shape;1107;p103" descr="print_LCS"/>
          <p:cNvPicPr preferRelativeResize="0">
            <a:picLocks noGrp="1"/>
          </p:cNvPicPr>
          <p:nvPr>
            <p:ph type="body" idx="1"/>
          </p:nvPr>
        </p:nvPicPr>
        <p:blipFill rotWithShape="1">
          <a:blip r:embed="rId3">
            <a:alphaModFix/>
          </a:blip>
          <a:srcRect/>
          <a:stretch/>
        </p:blipFill>
        <p:spPr>
          <a:xfrm>
            <a:off x="2000251" y="1257300"/>
            <a:ext cx="5017200" cy="308610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10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SzPts val="1100"/>
              <a:buFont typeface="Times New Roman"/>
              <a:buNone/>
            </a:pPr>
            <a:fld id="{00000000-1234-1234-1234-123412341234}" type="slidenum">
              <a:rPr lang="en" sz="11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100"/>
                <a:buFont typeface="Times New Roman"/>
                <a:buNone/>
              </a:pPr>
              <a:t>105</a:t>
            </a:fld>
            <a:endParaRPr sz="1100">
              <a:solidFill>
                <a:schemeClr val="dk1"/>
              </a:solidFill>
              <a:latin typeface="Times New Roman"/>
              <a:ea typeface="Times New Roman"/>
              <a:cs typeface="Times New Roman"/>
              <a:sym typeface="Times New Roman"/>
            </a:endParaRPr>
          </a:p>
        </p:txBody>
      </p:sp>
      <p:sp>
        <p:nvSpPr>
          <p:cNvPr id="1113" name="Google Shape;1113;p10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LCS space saving version</a:t>
            </a:r>
            <a:endParaRPr/>
          </a:p>
        </p:txBody>
      </p:sp>
      <p:sp>
        <p:nvSpPr>
          <p:cNvPr id="1114" name="Google Shape;1114;p10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80000"/>
              </a:lnSpc>
              <a:spcBef>
                <a:spcPts val="0"/>
              </a:spcBef>
              <a:spcAft>
                <a:spcPts val="0"/>
              </a:spcAft>
              <a:buClr>
                <a:schemeClr val="dk1"/>
              </a:buClr>
              <a:buSzPts val="1800"/>
              <a:buNone/>
            </a:pPr>
            <a:r>
              <a:rPr lang="en" sz="1800"/>
              <a:t>Remove array b.</a:t>
            </a:r>
            <a:endParaRPr/>
          </a:p>
          <a:p>
            <a:pPr marL="0" lvl="0" indent="0" algn="l" rtl="0">
              <a:lnSpc>
                <a:spcPct val="80000"/>
              </a:lnSpc>
              <a:spcBef>
                <a:spcPts val="800"/>
              </a:spcBef>
              <a:spcAft>
                <a:spcPts val="0"/>
              </a:spcAft>
              <a:buClr>
                <a:schemeClr val="dk1"/>
              </a:buClr>
              <a:buSzPts val="1800"/>
              <a:buNone/>
            </a:pPr>
            <a:r>
              <a:rPr lang="en" sz="1800"/>
              <a:t> Print_LCS_without_b(c,X,</a:t>
            </a:r>
            <a:r>
              <a:rPr lang="en" sz="1800" i="1"/>
              <a:t>i</a:t>
            </a:r>
            <a:r>
              <a:rPr lang="en" sz="1800"/>
              <a:t>,</a:t>
            </a:r>
            <a:r>
              <a:rPr lang="en" sz="1800" i="1"/>
              <a:t>j</a:t>
            </a:r>
            <a:r>
              <a:rPr lang="en" sz="1800"/>
              <a:t>){</a:t>
            </a:r>
            <a:endParaRPr/>
          </a:p>
          <a:p>
            <a:pPr marL="342900" lvl="1" indent="0" algn="l" rtl="0">
              <a:lnSpc>
                <a:spcPct val="80000"/>
              </a:lnSpc>
              <a:spcBef>
                <a:spcPts val="400"/>
              </a:spcBef>
              <a:spcAft>
                <a:spcPts val="0"/>
              </a:spcAft>
              <a:buClr>
                <a:schemeClr val="dk1"/>
              </a:buClr>
              <a:buSzPts val="1500"/>
              <a:buNone/>
            </a:pPr>
            <a:r>
              <a:rPr lang="en" sz="1500"/>
              <a:t>If (i=0 or j=0) return;</a:t>
            </a:r>
            <a:endParaRPr/>
          </a:p>
          <a:p>
            <a:pPr marL="342900" lvl="1" indent="0" algn="l" rtl="0">
              <a:lnSpc>
                <a:spcPct val="80000"/>
              </a:lnSpc>
              <a:spcBef>
                <a:spcPts val="400"/>
              </a:spcBef>
              <a:spcAft>
                <a:spcPts val="0"/>
              </a:spcAft>
              <a:buClr>
                <a:schemeClr val="dk1"/>
              </a:buClr>
              <a:buSzPts val="1500"/>
              <a:buNone/>
            </a:pPr>
            <a:r>
              <a:rPr lang="en" sz="1500"/>
              <a:t>If (c[i,j]==c[i-1,j-1]+1)</a:t>
            </a:r>
            <a:endParaRPr/>
          </a:p>
          <a:p>
            <a:pPr marL="685800" lvl="2" indent="0" algn="l" rtl="0">
              <a:lnSpc>
                <a:spcPct val="80000"/>
              </a:lnSpc>
              <a:spcBef>
                <a:spcPts val="400"/>
              </a:spcBef>
              <a:spcAft>
                <a:spcPts val="0"/>
              </a:spcAft>
              <a:buClr>
                <a:schemeClr val="dk1"/>
              </a:buClr>
              <a:buSzPts val="1400"/>
              <a:buNone/>
            </a:pPr>
            <a:r>
              <a:rPr lang="en" sz="1400"/>
              <a:t>{Print_LCS_without_b(c,X,i-1,j-1); print x</a:t>
            </a:r>
            <a:r>
              <a:rPr lang="en" sz="1400" baseline="-25000"/>
              <a:t>i</a:t>
            </a:r>
            <a:r>
              <a:rPr lang="en" sz="1400"/>
              <a:t>}</a:t>
            </a:r>
            <a:endParaRPr/>
          </a:p>
          <a:p>
            <a:pPr marL="342900" lvl="1" indent="0" algn="l" rtl="0">
              <a:lnSpc>
                <a:spcPct val="80000"/>
              </a:lnSpc>
              <a:spcBef>
                <a:spcPts val="400"/>
              </a:spcBef>
              <a:spcAft>
                <a:spcPts val="0"/>
              </a:spcAft>
              <a:buClr>
                <a:schemeClr val="dk1"/>
              </a:buClr>
              <a:buSzPts val="1500"/>
              <a:buNone/>
            </a:pPr>
            <a:r>
              <a:rPr lang="en" sz="1500"/>
              <a:t>else if(c[i,j]==c[i-1,j]) </a:t>
            </a:r>
            <a:endParaRPr/>
          </a:p>
          <a:p>
            <a:pPr marL="685800" lvl="2" indent="0" algn="l" rtl="0">
              <a:lnSpc>
                <a:spcPct val="80000"/>
              </a:lnSpc>
              <a:spcBef>
                <a:spcPts val="400"/>
              </a:spcBef>
              <a:spcAft>
                <a:spcPts val="0"/>
              </a:spcAft>
              <a:buClr>
                <a:schemeClr val="dk1"/>
              </a:buClr>
              <a:buSzPts val="1400"/>
              <a:buNone/>
            </a:pPr>
            <a:r>
              <a:rPr lang="en" sz="1400"/>
              <a:t>{Print_LCS_without_b(c,X,i-1,j);}</a:t>
            </a:r>
            <a:endParaRPr/>
          </a:p>
          <a:p>
            <a:pPr marL="342900" lvl="1" indent="0" algn="l" rtl="0">
              <a:lnSpc>
                <a:spcPct val="80000"/>
              </a:lnSpc>
              <a:spcBef>
                <a:spcPts val="400"/>
              </a:spcBef>
              <a:spcAft>
                <a:spcPts val="0"/>
              </a:spcAft>
              <a:buClr>
                <a:schemeClr val="dk1"/>
              </a:buClr>
              <a:buSzPts val="1500"/>
              <a:buNone/>
            </a:pPr>
            <a:r>
              <a:rPr lang="en" sz="1500"/>
              <a:t>else</a:t>
            </a:r>
            <a:endParaRPr/>
          </a:p>
          <a:p>
            <a:pPr marL="685800" lvl="2" indent="0" algn="l" rtl="0">
              <a:lnSpc>
                <a:spcPct val="80000"/>
              </a:lnSpc>
              <a:spcBef>
                <a:spcPts val="400"/>
              </a:spcBef>
              <a:spcAft>
                <a:spcPts val="0"/>
              </a:spcAft>
              <a:buClr>
                <a:schemeClr val="dk1"/>
              </a:buClr>
              <a:buSzPts val="1400"/>
              <a:buNone/>
            </a:pPr>
            <a:r>
              <a:rPr lang="en" sz="1400"/>
              <a:t>{Print_LCS_without_b(c,X,i,j-1);}</a:t>
            </a:r>
            <a:endParaRPr/>
          </a:p>
          <a:p>
            <a:pPr marL="0" lvl="0" indent="0" algn="l" rtl="0">
              <a:lnSpc>
                <a:spcPct val="80000"/>
              </a:lnSpc>
              <a:spcBef>
                <a:spcPts val="800"/>
              </a:spcBef>
              <a:spcAft>
                <a:spcPts val="0"/>
              </a:spcAft>
              <a:buClr>
                <a:schemeClr val="dk1"/>
              </a:buClr>
              <a:buSzPts val="1800"/>
              <a:buNone/>
            </a:pPr>
            <a:r>
              <a:rPr lang="en" sz="1800"/>
              <a:t>}</a:t>
            </a:r>
            <a:endParaRPr sz="18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10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References </a:t>
            </a:r>
            <a:endParaRPr/>
          </a:p>
        </p:txBody>
      </p:sp>
      <p:sp>
        <p:nvSpPr>
          <p:cNvPr id="1121" name="Google Shape;1121;p10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77800" lvl="0" indent="-177800" algn="l" rtl="0">
              <a:lnSpc>
                <a:spcPct val="90000"/>
              </a:lnSpc>
              <a:spcBef>
                <a:spcPts val="0"/>
              </a:spcBef>
              <a:spcAft>
                <a:spcPts val="0"/>
              </a:spcAft>
              <a:buClr>
                <a:schemeClr val="dk1"/>
              </a:buClr>
              <a:buSzPts val="2100"/>
              <a:buNone/>
            </a:pPr>
            <a:r>
              <a:rPr lang="en" b="1"/>
              <a:t>1. Introduction to Algorithms, 3rd Edition (The MIT Press) 3rd Edition</a:t>
            </a:r>
            <a:endParaRPr/>
          </a:p>
          <a:p>
            <a:pPr marL="177800" lvl="0" indent="-177800" algn="l" rtl="0">
              <a:lnSpc>
                <a:spcPct val="90000"/>
              </a:lnSpc>
              <a:spcBef>
                <a:spcPts val="800"/>
              </a:spcBef>
              <a:spcAft>
                <a:spcPts val="0"/>
              </a:spcAft>
              <a:buClr>
                <a:schemeClr val="dk1"/>
              </a:buClr>
              <a:buSzPts val="2100"/>
              <a:buNone/>
            </a:pPr>
            <a:r>
              <a:rPr lang="en"/>
              <a:t>    by </a:t>
            </a:r>
            <a:r>
              <a:rPr lang="en" u="sng">
                <a:solidFill>
                  <a:schemeClr val="hlink"/>
                </a:solidFill>
                <a:hlinkClick r:id="rId3"/>
              </a:rPr>
              <a:t>Thomas H. Cormen</a:t>
            </a:r>
            <a:r>
              <a:rPr lang="en"/>
              <a:t>, </a:t>
            </a:r>
            <a:r>
              <a:rPr lang="en" u="sng">
                <a:solidFill>
                  <a:schemeClr val="hlink"/>
                </a:solidFill>
                <a:hlinkClick r:id="rId4"/>
              </a:rPr>
              <a:t>Charles E. Leiserson</a:t>
            </a:r>
            <a:r>
              <a:rPr lang="en"/>
              <a:t>,  </a:t>
            </a:r>
            <a:r>
              <a:rPr lang="en" u="sng">
                <a:solidFill>
                  <a:schemeClr val="hlink"/>
                </a:solidFill>
                <a:hlinkClick r:id="rId5"/>
              </a:rPr>
              <a:t>Ronald L. Rivest</a:t>
            </a:r>
            <a:r>
              <a:rPr lang="en"/>
              <a:t> , </a:t>
            </a:r>
            <a:r>
              <a:rPr lang="en" u="sng">
                <a:solidFill>
                  <a:schemeClr val="hlink"/>
                </a:solidFill>
                <a:hlinkClick r:id="rId6"/>
              </a:rPr>
              <a:t>Clifford Stein</a:t>
            </a:r>
            <a:endParaRPr/>
          </a:p>
          <a:p>
            <a:pPr marL="177800" lvl="0" indent="-177800" algn="l" rtl="0">
              <a:lnSpc>
                <a:spcPct val="90000"/>
              </a:lnSpc>
              <a:spcBef>
                <a:spcPts val="800"/>
              </a:spcBef>
              <a:spcAft>
                <a:spcPts val="0"/>
              </a:spcAft>
              <a:buClr>
                <a:schemeClr val="dk1"/>
              </a:buClr>
              <a:buSzPts val="2100"/>
              <a:buNone/>
            </a:pPr>
            <a:r>
              <a:rPr lang="en"/>
              <a:t>    (Presented Examples  and Pseudo codes are according to ref. 1)</a:t>
            </a:r>
            <a:endParaRPr/>
          </a:p>
        </p:txBody>
      </p:sp>
      <p:sp>
        <p:nvSpPr>
          <p:cNvPr id="1122" name="Google Shape;1122;p10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pPr marL="0" lvl="0" indent="0" algn="r" rtl="0">
                <a:lnSpc>
                  <a:spcPct val="100000"/>
                </a:lnSpc>
                <a:spcBef>
                  <a:spcPts val="0"/>
                </a:spcBef>
                <a:spcAft>
                  <a:spcPts val="0"/>
                </a:spcAft>
                <a:buSzPts val="900"/>
                <a:buNone/>
              </a:pPr>
              <a:t>106</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1"/>
          <p:cNvSpPr txBox="1">
            <a:spLocks noGrp="1"/>
          </p:cNvSpPr>
          <p:nvPr>
            <p:ph type="body" idx="1"/>
          </p:nvPr>
        </p:nvSpPr>
        <p:spPr>
          <a:xfrm>
            <a:off x="0" y="742950"/>
            <a:ext cx="7162800" cy="440055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342900" marR="0" lvl="0" indent="-342900" algn="l" rtl="0">
              <a:lnSpc>
                <a:spcPct val="90000"/>
              </a:lnSpc>
              <a:spcBef>
                <a:spcPts val="0"/>
              </a:spcBef>
              <a:spcAft>
                <a:spcPts val="0"/>
              </a:spcAft>
              <a:buClr>
                <a:schemeClr val="dk1"/>
              </a:buClr>
              <a:buSzPts val="1700"/>
              <a:buFont typeface="Times New Roman"/>
              <a:buNone/>
            </a:pPr>
            <a:r>
              <a:rPr lang="en-US" sz="1700" b="1" i="0" u="none">
                <a:solidFill>
                  <a:schemeClr val="dk1"/>
                </a:solidFill>
                <a:latin typeface="Times New Roman"/>
                <a:ea typeface="Times New Roman"/>
                <a:cs typeface="Times New Roman"/>
                <a:sym typeface="Times New Roman"/>
              </a:rPr>
              <a:t>void solveItRec(int perm[], int location, struct onesquare usedList[])  {</a:t>
            </a:r>
            <a:endParaRPr/>
          </a:p>
          <a:p>
            <a:pPr marL="342900" marR="0" lvl="0" indent="-342900" algn="l" rtl="0">
              <a:lnSpc>
                <a:spcPct val="90000"/>
              </a:lnSpc>
              <a:spcBef>
                <a:spcPts val="340"/>
              </a:spcBef>
              <a:spcAft>
                <a:spcPts val="0"/>
              </a:spcAft>
              <a:buClr>
                <a:schemeClr val="dk1"/>
              </a:buClr>
              <a:buSzPts val="1700"/>
              <a:buFont typeface="Times New Roman"/>
              <a:buNone/>
            </a:pPr>
            <a:endParaRPr sz="1700" b="0" i="0" u="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if (location == SIZE) {</a:t>
            </a:r>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printSol(perm);</a:t>
            </a:r>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a:t>
            </a:r>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for (int i=0; i&lt;SIZE; i++) {</a:t>
            </a:r>
            <a:endParaRPr/>
          </a:p>
          <a:p>
            <a:pPr marL="342900" marR="0" lvl="0" indent="-342900" algn="l" rtl="0">
              <a:lnSpc>
                <a:spcPct val="90000"/>
              </a:lnSpc>
              <a:spcBef>
                <a:spcPts val="340"/>
              </a:spcBef>
              <a:spcAft>
                <a:spcPts val="0"/>
              </a:spcAft>
              <a:buClr>
                <a:schemeClr val="dk1"/>
              </a:buClr>
              <a:buSzPts val="1700"/>
              <a:buFont typeface="Times New Roman"/>
              <a:buNone/>
            </a:pPr>
            <a:endParaRPr sz="1700" b="0" i="0" u="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if (usedList[i] == false) {</a:t>
            </a:r>
            <a:endParaRPr/>
          </a:p>
          <a:p>
            <a:pPr marL="342900" marR="0" lvl="0" indent="-342900" algn="l" rtl="0">
              <a:lnSpc>
                <a:spcPct val="90000"/>
              </a:lnSpc>
              <a:spcBef>
                <a:spcPts val="340"/>
              </a:spcBef>
              <a:spcAft>
                <a:spcPts val="0"/>
              </a:spcAft>
              <a:buClr>
                <a:schemeClr val="dk1"/>
              </a:buClr>
              <a:buSzPts val="1700"/>
              <a:buFont typeface="Times New Roman"/>
              <a:buNone/>
            </a:pPr>
            <a:endParaRPr sz="1700" b="0" i="0" u="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if (!conflict(perm, location, i)) {</a:t>
            </a:r>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a:t>
            </a:r>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perm[location] = i;</a:t>
            </a:r>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usedList[i] = true;</a:t>
            </a:r>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if( solveItRec(perm, location+1, usedList))</a:t>
            </a:r>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usedList[i] = false;</a:t>
            </a:r>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                                       </a:t>
            </a:r>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    </a:t>
            </a:r>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    </a:t>
            </a:r>
            <a:endParaRPr/>
          </a:p>
          <a:p>
            <a:pPr marL="342900" marR="0" lvl="0" indent="-342900" algn="l" rtl="0">
              <a:lnSpc>
                <a:spcPct val="9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a:t>
            </a:r>
            <a:endParaRPr/>
          </a:p>
        </p:txBody>
      </p:sp>
      <p:sp>
        <p:nvSpPr>
          <p:cNvPr id="386" name="Google Shape;386;p31"/>
          <p:cNvSpPr txBox="1"/>
          <p:nvPr/>
        </p:nvSpPr>
        <p:spPr>
          <a:xfrm>
            <a:off x="990600" y="0"/>
            <a:ext cx="8382000"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7030A0"/>
              </a:buClr>
              <a:buSzPts val="1600"/>
              <a:buFont typeface="Times New Roman"/>
              <a:buNone/>
            </a:pPr>
            <a:r>
              <a:rPr lang="en-US" sz="1600" b="1" i="0" u="none" strike="noStrike" cap="none">
                <a:solidFill>
                  <a:srgbClr val="7030A0"/>
                </a:solidFill>
                <a:latin typeface="Times New Roman"/>
                <a:ea typeface="Times New Roman"/>
                <a:cs typeface="Times New Roman"/>
                <a:sym typeface="Times New Roman"/>
              </a:rPr>
              <a:t>perm[] </a:t>
            </a:r>
            <a:r>
              <a:rPr lang="en-US" sz="1600" b="0" i="0" u="none" strike="noStrike" cap="none">
                <a:solidFill>
                  <a:schemeClr val="dk1"/>
                </a:solidFill>
                <a:latin typeface="Times New Roman"/>
                <a:ea typeface="Times New Roman"/>
                <a:cs typeface="Times New Roman"/>
                <a:sym typeface="Times New Roman"/>
              </a:rPr>
              <a:t>- stores a valid permutation of queens from index 0 to location-1.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7030A0"/>
              </a:buClr>
              <a:buSzPts val="1600"/>
              <a:buFont typeface="Times New Roman"/>
              <a:buNone/>
            </a:pPr>
            <a:r>
              <a:rPr lang="en-US" sz="1600" b="1" i="0" u="none" strike="noStrike" cap="none">
                <a:solidFill>
                  <a:srgbClr val="7030A0"/>
                </a:solidFill>
                <a:latin typeface="Times New Roman"/>
                <a:ea typeface="Times New Roman"/>
                <a:cs typeface="Times New Roman"/>
                <a:sym typeface="Times New Roman"/>
              </a:rPr>
              <a:t>location</a:t>
            </a:r>
            <a:r>
              <a:rPr lang="en-US" sz="1600" b="0" i="0" u="none" strike="noStrike" cap="none">
                <a:solidFill>
                  <a:schemeClr val="dk1"/>
                </a:solidFill>
                <a:latin typeface="Times New Roman"/>
                <a:ea typeface="Times New Roman"/>
                <a:cs typeface="Times New Roman"/>
                <a:sym typeface="Times New Roman"/>
              </a:rPr>
              <a:t> – the column we are placing the next queen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7030A0"/>
              </a:buClr>
              <a:buSzPts val="1600"/>
              <a:buFont typeface="Times New Roman"/>
              <a:buNone/>
            </a:pPr>
            <a:r>
              <a:rPr lang="en-US" sz="1600" b="1" i="0" u="none" strike="noStrike" cap="none">
                <a:solidFill>
                  <a:srgbClr val="7030A0"/>
                </a:solidFill>
                <a:latin typeface="Times New Roman"/>
                <a:ea typeface="Times New Roman"/>
                <a:cs typeface="Times New Roman"/>
                <a:sym typeface="Times New Roman"/>
              </a:rPr>
              <a:t>usedList[] </a:t>
            </a:r>
            <a:r>
              <a:rPr lang="en-US" sz="1600" b="0" i="0" u="none" strike="noStrike" cap="none">
                <a:solidFill>
                  <a:schemeClr val="dk1"/>
                </a:solidFill>
                <a:latin typeface="Times New Roman"/>
                <a:ea typeface="Times New Roman"/>
                <a:cs typeface="Times New Roman"/>
                <a:sym typeface="Times New Roman"/>
              </a:rPr>
              <a:t>– keeps track of the rows in which the queens have already been placed.</a:t>
            </a:r>
            <a:endParaRPr sz="1400" b="0" i="0" u="none" strike="noStrike" cap="none">
              <a:solidFill>
                <a:srgbClr val="000000"/>
              </a:solidFill>
              <a:latin typeface="Arial"/>
              <a:ea typeface="Arial"/>
              <a:cs typeface="Arial"/>
              <a:sym typeface="Arial"/>
            </a:endParaRPr>
          </a:p>
        </p:txBody>
      </p:sp>
      <p:sp>
        <p:nvSpPr>
          <p:cNvPr id="387" name="Google Shape;387;p31"/>
          <p:cNvSpPr txBox="1"/>
          <p:nvPr/>
        </p:nvSpPr>
        <p:spPr>
          <a:xfrm>
            <a:off x="2895600" y="1208484"/>
            <a:ext cx="5791200" cy="338514"/>
          </a:xfrm>
          <a:prstGeom prst="rect">
            <a:avLst/>
          </a:prstGeom>
          <a:noFill/>
          <a:ln w="9525" cap="flat" cmpd="sng">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Found a solution to the problem, so print it!</a:t>
            </a:r>
            <a:endParaRPr sz="1400" b="0" i="0" u="none" strike="noStrike" cap="none">
              <a:solidFill>
                <a:srgbClr val="000000"/>
              </a:solidFill>
              <a:latin typeface="Arial"/>
              <a:ea typeface="Arial"/>
              <a:cs typeface="Arial"/>
              <a:sym typeface="Arial"/>
            </a:endParaRPr>
          </a:p>
        </p:txBody>
      </p:sp>
      <p:cxnSp>
        <p:nvCxnSpPr>
          <p:cNvPr id="388" name="Google Shape;388;p31"/>
          <p:cNvCxnSpPr/>
          <p:nvPr/>
        </p:nvCxnSpPr>
        <p:spPr>
          <a:xfrm flipH="1">
            <a:off x="2362200" y="1462087"/>
            <a:ext cx="457200" cy="23813"/>
          </a:xfrm>
          <a:prstGeom prst="straightConnector1">
            <a:avLst/>
          </a:prstGeom>
          <a:noFill/>
          <a:ln w="31750" cap="flat" cmpd="sng">
            <a:solidFill>
              <a:srgbClr val="C00000"/>
            </a:solidFill>
            <a:prstDash val="solid"/>
            <a:miter lim="800000"/>
            <a:headEnd type="none" w="sm" len="sm"/>
            <a:tailEnd type="stealth" w="med" len="med"/>
          </a:ln>
        </p:spPr>
      </p:cxnSp>
      <p:sp>
        <p:nvSpPr>
          <p:cNvPr id="389" name="Google Shape;389;p31"/>
          <p:cNvSpPr txBox="1"/>
          <p:nvPr/>
        </p:nvSpPr>
        <p:spPr>
          <a:xfrm>
            <a:off x="3048000" y="1714500"/>
            <a:ext cx="6248400" cy="338514"/>
          </a:xfrm>
          <a:prstGeom prst="rect">
            <a:avLst/>
          </a:prstGeom>
          <a:noFill/>
          <a:ln w="9525" cap="flat" cmpd="sng">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Loop through possible rows to place this queen.</a:t>
            </a:r>
            <a:endParaRPr sz="1400" b="0" i="0" u="none" strike="noStrike" cap="none">
              <a:solidFill>
                <a:srgbClr val="000000"/>
              </a:solidFill>
              <a:latin typeface="Arial"/>
              <a:ea typeface="Arial"/>
              <a:cs typeface="Arial"/>
              <a:sym typeface="Arial"/>
            </a:endParaRPr>
          </a:p>
        </p:txBody>
      </p:sp>
      <p:cxnSp>
        <p:nvCxnSpPr>
          <p:cNvPr id="390" name="Google Shape;390;p31"/>
          <p:cNvCxnSpPr/>
          <p:nvPr/>
        </p:nvCxnSpPr>
        <p:spPr>
          <a:xfrm flipH="1">
            <a:off x="2514600" y="1909762"/>
            <a:ext cx="533400" cy="33338"/>
          </a:xfrm>
          <a:prstGeom prst="straightConnector1">
            <a:avLst/>
          </a:prstGeom>
          <a:noFill/>
          <a:ln w="31750" cap="flat" cmpd="sng">
            <a:solidFill>
              <a:srgbClr val="C00000"/>
            </a:solidFill>
            <a:prstDash val="solid"/>
            <a:miter lim="800000"/>
            <a:headEnd type="none" w="sm" len="sm"/>
            <a:tailEnd type="stealth" w="med" len="med"/>
          </a:ln>
        </p:spPr>
      </p:cxnSp>
      <p:sp>
        <p:nvSpPr>
          <p:cNvPr id="391" name="Google Shape;391;p31"/>
          <p:cNvSpPr txBox="1"/>
          <p:nvPr/>
        </p:nvSpPr>
        <p:spPr>
          <a:xfrm>
            <a:off x="3810000" y="2171700"/>
            <a:ext cx="5181600" cy="338514"/>
          </a:xfrm>
          <a:prstGeom prst="rect">
            <a:avLst/>
          </a:prstGeom>
          <a:noFill/>
          <a:ln w="9525" cap="flat" cmpd="sng">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Only try this row if it hasn’t been used</a:t>
            </a:r>
            <a:endParaRPr sz="1400" b="0" i="0" u="none" strike="noStrike" cap="none">
              <a:solidFill>
                <a:srgbClr val="000000"/>
              </a:solidFill>
              <a:latin typeface="Arial"/>
              <a:ea typeface="Arial"/>
              <a:cs typeface="Arial"/>
              <a:sym typeface="Arial"/>
            </a:endParaRPr>
          </a:p>
        </p:txBody>
      </p:sp>
      <p:cxnSp>
        <p:nvCxnSpPr>
          <p:cNvPr id="392" name="Google Shape;392;p31"/>
          <p:cNvCxnSpPr/>
          <p:nvPr/>
        </p:nvCxnSpPr>
        <p:spPr>
          <a:xfrm flipH="1">
            <a:off x="3200400" y="2299097"/>
            <a:ext cx="609600" cy="44053"/>
          </a:xfrm>
          <a:prstGeom prst="straightConnector1">
            <a:avLst/>
          </a:prstGeom>
          <a:noFill/>
          <a:ln w="31750" cap="flat" cmpd="sng">
            <a:solidFill>
              <a:srgbClr val="C00000"/>
            </a:solidFill>
            <a:prstDash val="solid"/>
            <a:miter lim="800000"/>
            <a:headEnd type="none" w="sm" len="sm"/>
            <a:tailEnd type="stealth" w="med" len="med"/>
          </a:ln>
        </p:spPr>
      </p:cxnSp>
      <p:sp>
        <p:nvSpPr>
          <p:cNvPr id="393" name="Google Shape;393;p31"/>
          <p:cNvSpPr txBox="1"/>
          <p:nvPr/>
        </p:nvSpPr>
        <p:spPr>
          <a:xfrm>
            <a:off x="4191000" y="2571750"/>
            <a:ext cx="4724400" cy="584735"/>
          </a:xfrm>
          <a:prstGeom prst="rect">
            <a:avLst/>
          </a:prstGeom>
          <a:noFill/>
          <a:ln w="9525" cap="flat" cmpd="sng">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Check if this position conflicts with any previous queens on the diagonal</a:t>
            </a:r>
            <a:endParaRPr sz="1400" b="0" i="0" u="none" strike="noStrike" cap="none">
              <a:solidFill>
                <a:srgbClr val="000000"/>
              </a:solidFill>
              <a:latin typeface="Arial"/>
              <a:ea typeface="Arial"/>
              <a:cs typeface="Arial"/>
              <a:sym typeface="Arial"/>
            </a:endParaRPr>
          </a:p>
        </p:txBody>
      </p:sp>
      <p:cxnSp>
        <p:nvCxnSpPr>
          <p:cNvPr id="394" name="Google Shape;394;p31"/>
          <p:cNvCxnSpPr/>
          <p:nvPr/>
        </p:nvCxnSpPr>
        <p:spPr>
          <a:xfrm flipH="1">
            <a:off x="3505200" y="2790825"/>
            <a:ext cx="685800" cy="9525"/>
          </a:xfrm>
          <a:prstGeom prst="straightConnector1">
            <a:avLst/>
          </a:prstGeom>
          <a:noFill/>
          <a:ln w="31750" cap="flat" cmpd="sng">
            <a:solidFill>
              <a:srgbClr val="C00000"/>
            </a:solidFill>
            <a:prstDash val="solid"/>
            <a:miter lim="800000"/>
            <a:headEnd type="none" w="sm" len="sm"/>
            <a:tailEnd type="stealth" w="med" len="med"/>
          </a:ln>
        </p:spPr>
      </p:cxnSp>
      <p:sp>
        <p:nvSpPr>
          <p:cNvPr id="395" name="Google Shape;395;p31"/>
          <p:cNvSpPr txBox="1"/>
          <p:nvPr/>
        </p:nvSpPr>
        <p:spPr>
          <a:xfrm>
            <a:off x="4876800" y="3257551"/>
            <a:ext cx="4114800" cy="1323399"/>
          </a:xfrm>
          <a:prstGeom prst="rect">
            <a:avLst/>
          </a:prstGeom>
          <a:noFill/>
          <a:ln w="9525" cap="flat" cmpd="sng">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Gill Sans"/>
              <a:buAutoNum type="arabicParenR"/>
            </a:pPr>
            <a:r>
              <a:rPr lang="en-US" sz="1600" b="0" i="0" u="none" strike="noStrike" cap="none">
                <a:solidFill>
                  <a:schemeClr val="dk1"/>
                </a:solidFill>
                <a:latin typeface="Times New Roman"/>
                <a:ea typeface="Times New Roman"/>
                <a:cs typeface="Times New Roman"/>
                <a:sym typeface="Times New Roman"/>
              </a:rPr>
              <a:t>mark the queen in this row</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600"/>
              <a:buFont typeface="Gill Sans"/>
              <a:buAutoNum type="arabicParenR"/>
            </a:pPr>
            <a:r>
              <a:rPr lang="en-US" sz="1600" b="0" i="0" u="none" strike="noStrike" cap="none">
                <a:solidFill>
                  <a:schemeClr val="dk1"/>
                </a:solidFill>
                <a:latin typeface="Times New Roman"/>
                <a:ea typeface="Times New Roman"/>
                <a:cs typeface="Times New Roman"/>
                <a:sym typeface="Times New Roman"/>
              </a:rPr>
              <a:t>mark the row as used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600"/>
              <a:buFont typeface="Gill Sans"/>
              <a:buAutoNum type="arabicParenR"/>
            </a:pPr>
            <a:r>
              <a:rPr lang="en-US" sz="1600" b="0" i="0" u="none" strike="noStrike" cap="none">
                <a:solidFill>
                  <a:schemeClr val="dk1"/>
                </a:solidFill>
                <a:latin typeface="Times New Roman"/>
                <a:ea typeface="Times New Roman"/>
                <a:cs typeface="Times New Roman"/>
                <a:sym typeface="Times New Roman"/>
              </a:rPr>
              <a:t>solve the next column location recursively</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600"/>
              <a:buFont typeface="Gill Sans"/>
              <a:buAutoNum type="arabicParenR"/>
            </a:pPr>
            <a:r>
              <a:rPr lang="en-US" sz="1600" b="0" i="0" u="none" strike="noStrike" cap="none">
                <a:solidFill>
                  <a:schemeClr val="dk1"/>
                </a:solidFill>
                <a:latin typeface="Times New Roman"/>
                <a:ea typeface="Times New Roman"/>
                <a:cs typeface="Times New Roman"/>
                <a:sym typeface="Times New Roman"/>
              </a:rPr>
              <a:t>un-mark the row as used, so we can get ALL possible valid solutions.</a:t>
            </a:r>
            <a:endParaRPr sz="1400" b="0" i="0" u="none" strike="noStrike" cap="none">
              <a:solidFill>
                <a:srgbClr val="000000"/>
              </a:solidFill>
              <a:latin typeface="Arial"/>
              <a:ea typeface="Arial"/>
              <a:cs typeface="Arial"/>
              <a:sym typeface="Arial"/>
            </a:endParaRPr>
          </a:p>
        </p:txBody>
      </p:sp>
      <p:cxnSp>
        <p:nvCxnSpPr>
          <p:cNvPr id="396" name="Google Shape;396;p31"/>
          <p:cNvCxnSpPr/>
          <p:nvPr/>
        </p:nvCxnSpPr>
        <p:spPr>
          <a:xfrm rot="10800000">
            <a:off x="3962400" y="3371850"/>
            <a:ext cx="838200" cy="57150"/>
          </a:xfrm>
          <a:prstGeom prst="straightConnector1">
            <a:avLst/>
          </a:prstGeom>
          <a:noFill/>
          <a:ln w="31750" cap="flat" cmpd="sng">
            <a:solidFill>
              <a:srgbClr val="C00000"/>
            </a:solidFill>
            <a:prstDash val="solid"/>
            <a:miter lim="800000"/>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ctrTitle"/>
          </p:nvPr>
        </p:nvSpPr>
        <p:spPr>
          <a:xfrm>
            <a:off x="685800" y="1714500"/>
            <a:ext cx="7772400" cy="857250"/>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2"/>
              </a:buClr>
              <a:buSzPct val="100000"/>
              <a:buFont typeface="Lucida Sans"/>
              <a:buNone/>
            </a:pPr>
            <a:r>
              <a:rPr lang="en-US" sz="3600" dirty="0"/>
              <a:t>Greedy </a:t>
            </a:r>
            <a:r>
              <a:rPr lang="en-US" sz="3600" dirty="0" smtClean="0"/>
              <a:t>Algorithm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body" idx="1"/>
          </p:nvPr>
        </p:nvSpPr>
        <p:spPr>
          <a:xfrm>
            <a:off x="457200" y="1110997"/>
            <a:ext cx="8229600" cy="3394472"/>
          </a:xfrm>
          <a:prstGeom prst="rect">
            <a:avLst/>
          </a:prstGeom>
          <a:noFill/>
          <a:ln>
            <a:noFill/>
          </a:ln>
        </p:spPr>
        <p:txBody>
          <a:bodyPr spcFirstLastPara="1" wrap="square" lIns="91425" tIns="45700" rIns="91425" bIns="45700" anchor="t" anchorCtr="0">
            <a:normAutofit lnSpcReduction="10000"/>
          </a:bodyPr>
          <a:lstStyle/>
          <a:p>
            <a:pPr marL="365760" lvl="0" indent="-256032" algn="just" rtl="0">
              <a:spcBef>
                <a:spcPts val="0"/>
              </a:spcBef>
              <a:spcAft>
                <a:spcPts val="0"/>
              </a:spcAft>
              <a:buSzPts val="1632"/>
              <a:buChar char="🞂"/>
            </a:pPr>
            <a:r>
              <a:rPr lang="en-US" sz="2400"/>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a:t>
            </a:r>
            <a:r>
              <a:rPr lang="en-US" sz="2400">
                <a:solidFill>
                  <a:srgbClr val="00006C"/>
                </a:solidFill>
              </a:rPr>
              <a:t>to maximize the haul</a:t>
            </a:r>
            <a:r>
              <a:rPr lang="en-US" sz="2400"/>
              <a:t>?</a:t>
            </a:r>
            <a:endParaRPr/>
          </a:p>
        </p:txBody>
      </p:sp>
      <p:sp>
        <p:nvSpPr>
          <p:cNvPr id="131" name="Google Shape;131;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The Knapsack Problem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body" idx="1"/>
          </p:nvPr>
        </p:nvSpPr>
        <p:spPr>
          <a:xfrm>
            <a:off x="457200" y="1200150"/>
            <a:ext cx="8229600" cy="3714750"/>
          </a:xfrm>
          <a:prstGeom prst="rect">
            <a:avLst/>
          </a:prstGeom>
          <a:noFill/>
          <a:ln>
            <a:noFill/>
          </a:ln>
        </p:spPr>
        <p:txBody>
          <a:bodyPr spcFirstLastPara="1" wrap="square" lIns="91425" tIns="45700" rIns="91425" bIns="45700" anchor="t" anchorCtr="0">
            <a:normAutofit fontScale="92500" lnSpcReduction="10000"/>
          </a:bodyPr>
          <a:lstStyle/>
          <a:p>
            <a:pPr marL="365760" lvl="0" indent="-256032" algn="just" rtl="0">
              <a:spcBef>
                <a:spcPts val="0"/>
              </a:spcBef>
              <a:spcAft>
                <a:spcPts val="0"/>
              </a:spcAft>
              <a:buSzPts val="1632"/>
              <a:buChar char="🞂"/>
            </a:pPr>
            <a:r>
              <a:rPr lang="en-US" sz="2400"/>
              <a:t>The </a:t>
            </a:r>
            <a:r>
              <a:rPr lang="en-US" sz="2400" i="1">
                <a:solidFill>
                  <a:schemeClr val="dk2"/>
                </a:solidFill>
              </a:rPr>
              <a:t>0-1 knapsack problem</a:t>
            </a:r>
            <a:r>
              <a:rPr lang="en-US" sz="2400"/>
              <a:t>:</a:t>
            </a:r>
            <a:endParaRPr/>
          </a:p>
          <a:p>
            <a:pPr marL="621792" lvl="1" indent="-228600" algn="just" rtl="0">
              <a:spcBef>
                <a:spcPts val="324"/>
              </a:spcBef>
              <a:spcAft>
                <a:spcPts val="0"/>
              </a:spcAft>
              <a:buSzPts val="2400"/>
              <a:buChar char="◦"/>
            </a:pPr>
            <a:r>
              <a:rPr lang="en-US" sz="2400"/>
              <a:t>The thief must choose among </a:t>
            </a:r>
            <a:r>
              <a:rPr lang="en-US" sz="2400" i="1"/>
              <a:t>n</a:t>
            </a:r>
            <a:r>
              <a:rPr lang="en-US" sz="2400"/>
              <a:t> items, where the </a:t>
            </a:r>
            <a:r>
              <a:rPr lang="en-US" sz="2400" i="1"/>
              <a:t>i</a:t>
            </a:r>
            <a:r>
              <a:rPr lang="en-US" sz="2400" baseline="30000"/>
              <a:t>th</a:t>
            </a:r>
            <a:r>
              <a:rPr lang="en-US" sz="2400"/>
              <a:t> item worth </a:t>
            </a:r>
            <a:r>
              <a:rPr lang="en-US" sz="2400" i="1"/>
              <a:t>v</a:t>
            </a:r>
            <a:r>
              <a:rPr lang="en-US" sz="2400" i="1" baseline="-25000"/>
              <a:t>i</a:t>
            </a:r>
            <a:r>
              <a:rPr lang="en-US" sz="2400" i="1"/>
              <a:t> </a:t>
            </a:r>
            <a:r>
              <a:rPr lang="en-US" sz="2400"/>
              <a:t>dollars and weighs </a:t>
            </a:r>
            <a:r>
              <a:rPr lang="en-US" sz="2400" i="1"/>
              <a:t>w</a:t>
            </a:r>
            <a:r>
              <a:rPr lang="en-US" sz="2400" i="1" baseline="-25000"/>
              <a:t>i</a:t>
            </a:r>
            <a:r>
              <a:rPr lang="en-US" sz="2400"/>
              <a:t> pounds</a:t>
            </a:r>
            <a:endParaRPr/>
          </a:p>
          <a:p>
            <a:pPr marL="621792" lvl="1" indent="-228600" algn="just" rtl="0">
              <a:spcBef>
                <a:spcPts val="324"/>
              </a:spcBef>
              <a:spcAft>
                <a:spcPts val="0"/>
              </a:spcAft>
              <a:buSzPts val="2400"/>
              <a:buChar char="◦"/>
            </a:pPr>
            <a:r>
              <a:rPr lang="en-US" sz="2400"/>
              <a:t>Carrying at most </a:t>
            </a:r>
            <a:r>
              <a:rPr lang="en-US" sz="2400" i="1"/>
              <a:t>W</a:t>
            </a:r>
            <a:r>
              <a:rPr lang="en-US" sz="2400"/>
              <a:t> pounds, maximize value</a:t>
            </a:r>
            <a:endParaRPr/>
          </a:p>
          <a:p>
            <a:pPr marL="859536" lvl="2" indent="-228600" algn="just" rtl="0">
              <a:spcBef>
                <a:spcPts val="350"/>
              </a:spcBef>
              <a:spcAft>
                <a:spcPts val="0"/>
              </a:spcAft>
              <a:buSzPts val="2100"/>
              <a:buChar char="●"/>
            </a:pPr>
            <a:r>
              <a:rPr lang="en-US" i="1"/>
              <a:t>v</a:t>
            </a:r>
            <a:r>
              <a:rPr lang="en-US" i="1" baseline="-25000"/>
              <a:t>i</a:t>
            </a:r>
            <a:r>
              <a:rPr lang="en-US" i="1"/>
              <a:t>, w</a:t>
            </a:r>
            <a:r>
              <a:rPr lang="en-US" i="1" baseline="-25000"/>
              <a:t>i</a:t>
            </a:r>
            <a:r>
              <a:rPr lang="en-US" i="1"/>
              <a:t>, </a:t>
            </a:r>
            <a:r>
              <a:rPr lang="en-US"/>
              <a:t>and </a:t>
            </a:r>
            <a:r>
              <a:rPr lang="en-US" i="1"/>
              <a:t>W </a:t>
            </a:r>
            <a:r>
              <a:rPr lang="en-US"/>
              <a:t>are all integers</a:t>
            </a:r>
            <a:endParaRPr/>
          </a:p>
          <a:p>
            <a:pPr marL="859536" lvl="2" indent="-228600" algn="just" rtl="0">
              <a:spcBef>
                <a:spcPts val="350"/>
              </a:spcBef>
              <a:spcAft>
                <a:spcPts val="0"/>
              </a:spcAft>
              <a:buSzPts val="2100"/>
              <a:buChar char="●"/>
            </a:pPr>
            <a:r>
              <a:rPr lang="en-US"/>
              <a:t>“0-1” each item must be taken or left in entirety</a:t>
            </a:r>
            <a:endParaRPr/>
          </a:p>
          <a:p>
            <a:pPr marL="365760" lvl="0" indent="-256032" algn="just" rtl="0">
              <a:spcBef>
                <a:spcPts val="400"/>
              </a:spcBef>
              <a:spcAft>
                <a:spcPts val="0"/>
              </a:spcAft>
              <a:buSzPts val="1632"/>
              <a:buChar char="🞂"/>
            </a:pPr>
            <a:r>
              <a:rPr lang="en-US" sz="2400"/>
              <a:t>The </a:t>
            </a:r>
            <a:r>
              <a:rPr lang="en-US" sz="2400" i="1">
                <a:solidFill>
                  <a:schemeClr val="dk2"/>
                </a:solidFill>
              </a:rPr>
              <a:t>fractional knapsack problem</a:t>
            </a:r>
            <a:r>
              <a:rPr lang="en-US" sz="2400"/>
              <a:t>:</a:t>
            </a:r>
            <a:endParaRPr/>
          </a:p>
          <a:p>
            <a:pPr marL="621792" lvl="1" indent="-228600" algn="just" rtl="0">
              <a:spcBef>
                <a:spcPts val="324"/>
              </a:spcBef>
              <a:spcAft>
                <a:spcPts val="0"/>
              </a:spcAft>
              <a:buSzPts val="2400"/>
              <a:buChar char="◦"/>
            </a:pPr>
            <a:r>
              <a:rPr lang="en-US" sz="2400"/>
              <a:t>Thief can take fractions of items</a:t>
            </a:r>
            <a:endParaRPr/>
          </a:p>
          <a:p>
            <a:pPr marL="621792" lvl="1" indent="-228600" algn="just" rtl="0">
              <a:spcBef>
                <a:spcPts val="324"/>
              </a:spcBef>
              <a:spcAft>
                <a:spcPts val="0"/>
              </a:spcAft>
              <a:buSzPts val="2400"/>
              <a:buChar char="◦"/>
            </a:pPr>
            <a:r>
              <a:rPr lang="en-US" sz="2400"/>
              <a:t>Think of items in 0-1 problem as gold ingots, in fractional problem as buckets of gold dust</a:t>
            </a:r>
            <a:endParaRPr/>
          </a:p>
        </p:txBody>
      </p:sp>
      <p:sp>
        <p:nvSpPr>
          <p:cNvPr id="137" name="Google Shape;137;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The Knapsack Problem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body" idx="1"/>
          </p:nvPr>
        </p:nvSpPr>
        <p:spPr>
          <a:xfrm>
            <a:off x="457200" y="1143000"/>
            <a:ext cx="8229600" cy="3543300"/>
          </a:xfrm>
          <a:prstGeom prst="rect">
            <a:avLst/>
          </a:prstGeom>
          <a:noFill/>
          <a:ln>
            <a:noFill/>
          </a:ln>
        </p:spPr>
        <p:txBody>
          <a:bodyPr spcFirstLastPara="1" wrap="square" lIns="91425" tIns="45700" rIns="91425" bIns="45700" anchor="t" anchorCtr="0">
            <a:normAutofit fontScale="77500" lnSpcReduction="20000"/>
          </a:bodyPr>
          <a:lstStyle/>
          <a:p>
            <a:pPr marL="365760" lvl="0" indent="-256031" algn="l" rtl="0">
              <a:spcBef>
                <a:spcPts val="0"/>
              </a:spcBef>
              <a:spcAft>
                <a:spcPts val="0"/>
              </a:spcAft>
              <a:buSzPts val="1496"/>
              <a:buChar char="🞂"/>
            </a:pPr>
            <a:r>
              <a:rPr lang="en-US" sz="2200"/>
              <a:t>Both variations exhibit optimal substructure</a:t>
            </a:r>
            <a:endParaRPr/>
          </a:p>
          <a:p>
            <a:pPr marL="365760" lvl="0" indent="-256031" algn="l" rtl="0">
              <a:spcBef>
                <a:spcPts val="400"/>
              </a:spcBef>
              <a:spcAft>
                <a:spcPts val="0"/>
              </a:spcAft>
              <a:buSzPts val="1496"/>
              <a:buChar char="🞂"/>
            </a:pPr>
            <a:r>
              <a:rPr lang="en-US" sz="2200"/>
              <a:t>To show this for the 0-1 problem, consider the most valuable load weighing at most </a:t>
            </a:r>
            <a:r>
              <a:rPr lang="en-US" sz="2200" i="1"/>
              <a:t>W</a:t>
            </a:r>
            <a:r>
              <a:rPr lang="en-US" sz="2200"/>
              <a:t> pounds</a:t>
            </a:r>
            <a:endParaRPr/>
          </a:p>
          <a:p>
            <a:pPr marL="621792" lvl="1" indent="-228600" algn="l" rtl="0">
              <a:spcBef>
                <a:spcPts val="324"/>
              </a:spcBef>
              <a:spcAft>
                <a:spcPts val="0"/>
              </a:spcAft>
              <a:buSzPts val="2200"/>
              <a:buChar char="◦"/>
            </a:pPr>
            <a:r>
              <a:rPr lang="en-US" sz="2200" i="1">
                <a:solidFill>
                  <a:schemeClr val="accent1"/>
                </a:solidFill>
              </a:rPr>
              <a:t>If we remove item j from the load, what do we know about the remaining load?</a:t>
            </a:r>
            <a:endParaRPr/>
          </a:p>
          <a:p>
            <a:pPr marL="621792" lvl="1" indent="-228600" algn="l" rtl="0">
              <a:spcBef>
                <a:spcPts val="324"/>
              </a:spcBef>
              <a:spcAft>
                <a:spcPts val="0"/>
              </a:spcAft>
              <a:buSzPts val="2200"/>
              <a:buChar char="◦"/>
            </a:pPr>
            <a:r>
              <a:rPr lang="en-US" sz="2200"/>
              <a:t>A: remainder must be the most valuable load weighing at most </a:t>
            </a:r>
            <a:r>
              <a:rPr lang="en-US" sz="2200" i="1"/>
              <a:t>W</a:t>
            </a:r>
            <a:r>
              <a:rPr lang="en-US" sz="2200"/>
              <a:t> - </a:t>
            </a:r>
            <a:r>
              <a:rPr lang="en-US" sz="2200" i="1"/>
              <a:t>w</a:t>
            </a:r>
            <a:r>
              <a:rPr lang="en-US" sz="2200" i="1" baseline="-25000"/>
              <a:t>j</a:t>
            </a:r>
            <a:r>
              <a:rPr lang="en-US" sz="2200" i="1"/>
              <a:t> </a:t>
            </a:r>
            <a:r>
              <a:rPr lang="en-US" sz="2200"/>
              <a:t>that thief could take from museum, excluding item j </a:t>
            </a:r>
            <a:endParaRPr/>
          </a:p>
          <a:p>
            <a:pPr marL="365760" lvl="0" indent="-256031" algn="just" rtl="0">
              <a:spcBef>
                <a:spcPts val="400"/>
              </a:spcBef>
              <a:spcAft>
                <a:spcPts val="0"/>
              </a:spcAft>
              <a:buSzPts val="1496"/>
              <a:buChar char="🞂"/>
            </a:pPr>
            <a:r>
              <a:rPr lang="en-US" sz="2200"/>
              <a:t>Fractional Knapsack</a:t>
            </a:r>
            <a:endParaRPr/>
          </a:p>
          <a:p>
            <a:pPr marL="621792" lvl="1" indent="-228600" algn="just" rtl="0">
              <a:spcBef>
                <a:spcPts val="324"/>
              </a:spcBef>
              <a:spcAft>
                <a:spcPts val="0"/>
              </a:spcAft>
              <a:buSzPts val="2200"/>
              <a:buChar char="◦"/>
            </a:pPr>
            <a:r>
              <a:rPr lang="en-US" sz="2200"/>
              <a:t>Consider optimal load of weight </a:t>
            </a:r>
            <a:r>
              <a:rPr lang="en-US" sz="2200" i="1"/>
              <a:t>W</a:t>
            </a:r>
            <a:endParaRPr/>
          </a:p>
          <a:p>
            <a:pPr marL="621792" lvl="1" indent="-228600" algn="just" rtl="0">
              <a:spcBef>
                <a:spcPts val="324"/>
              </a:spcBef>
              <a:spcAft>
                <a:spcPts val="0"/>
              </a:spcAft>
              <a:buSzPts val="2200"/>
              <a:buChar char="◦"/>
            </a:pPr>
            <a:r>
              <a:rPr lang="en-US" sz="2200"/>
              <a:t>If we remove weight </a:t>
            </a:r>
            <a:r>
              <a:rPr lang="en-US" sz="2200" i="1"/>
              <a:t>w</a:t>
            </a:r>
            <a:r>
              <a:rPr lang="en-US" sz="2200"/>
              <a:t> of item</a:t>
            </a:r>
            <a:r>
              <a:rPr lang="en-US" sz="2200" i="1"/>
              <a:t> j</a:t>
            </a:r>
            <a:r>
              <a:rPr lang="en-US" sz="2200"/>
              <a:t> , the remaining load is the optimal load weighing </a:t>
            </a:r>
            <a:r>
              <a:rPr lang="en-US" sz="2200" i="1"/>
              <a:t>W-w</a:t>
            </a:r>
            <a:r>
              <a:rPr lang="en-US" sz="2200"/>
              <a:t> that the thief can take from the original </a:t>
            </a:r>
            <a:r>
              <a:rPr lang="en-US" sz="2200" i="1"/>
              <a:t>n-1</a:t>
            </a:r>
            <a:r>
              <a:rPr lang="en-US" sz="2200"/>
              <a:t> original items plus </a:t>
            </a:r>
            <a:r>
              <a:rPr lang="en-US" sz="2200" i="1"/>
              <a:t>w</a:t>
            </a:r>
            <a:r>
              <a:rPr lang="en-US" sz="2200" i="1" baseline="-25000"/>
              <a:t>j</a:t>
            </a:r>
            <a:r>
              <a:rPr lang="en-US" sz="2200" i="1"/>
              <a:t> - w</a:t>
            </a:r>
            <a:r>
              <a:rPr lang="en-US" sz="2200"/>
              <a:t> pounds of item</a:t>
            </a:r>
            <a:r>
              <a:rPr lang="en-US" sz="2200" i="1"/>
              <a:t> j</a:t>
            </a:r>
            <a:endParaRPr/>
          </a:p>
          <a:p>
            <a:pPr marL="365760" lvl="0" indent="-161035" algn="l" rtl="0">
              <a:spcBef>
                <a:spcPts val="400"/>
              </a:spcBef>
              <a:spcAft>
                <a:spcPts val="0"/>
              </a:spcAft>
              <a:buSzPts val="1496"/>
              <a:buNone/>
            </a:pPr>
            <a:endParaRPr sz="2200" i="1"/>
          </a:p>
        </p:txBody>
      </p:sp>
      <p:sp>
        <p:nvSpPr>
          <p:cNvPr id="143" name="Google Shape;143;p1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ts val="3200"/>
              <a:buFont typeface="Lucida Sans"/>
              <a:buNone/>
            </a:pPr>
            <a:r>
              <a:rPr lang="en-US" sz="3200"/>
              <a:t>The Knapsack Problem and Optimal Substructure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0"/>
          <p:cNvPicPr preferRelativeResize="0"/>
          <p:nvPr/>
        </p:nvPicPr>
        <p:blipFill rotWithShape="1">
          <a:blip r:embed="rId3">
            <a:alphaModFix/>
          </a:blip>
          <a:srcRect/>
          <a:stretch/>
        </p:blipFill>
        <p:spPr>
          <a:xfrm>
            <a:off x="2411760" y="411511"/>
            <a:ext cx="5082306" cy="41225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p:nvPr/>
        </p:nvSpPr>
        <p:spPr>
          <a:xfrm>
            <a:off x="0" y="257175"/>
            <a:ext cx="8991600" cy="542925"/>
          </a:xfrm>
          <a:prstGeom prst="rect">
            <a:avLst/>
          </a:prstGeom>
          <a:noFill/>
          <a:ln>
            <a:noFill/>
          </a:ln>
        </p:spPr>
        <p:txBody>
          <a:bodyPr spcFirstLastPara="1" wrap="square" lIns="90475" tIns="44450" rIns="90475" bIns="44450" anchor="b" anchorCtr="0">
            <a:noAutofit/>
          </a:bodyPr>
          <a:lstStyle/>
          <a:p>
            <a:pPr marL="0" marR="0" lvl="0" indent="0" algn="ctr" rtl="0">
              <a:spcBef>
                <a:spcPts val="0"/>
              </a:spcBef>
              <a:spcAft>
                <a:spcPts val="0"/>
              </a:spcAft>
              <a:buNone/>
            </a:pPr>
            <a:r>
              <a:rPr lang="en-US" sz="3600" i="0">
                <a:solidFill>
                  <a:schemeClr val="dk2"/>
                </a:solidFill>
                <a:latin typeface="Lucida Sans"/>
                <a:ea typeface="Lucida Sans"/>
                <a:cs typeface="Lucida Sans"/>
                <a:sym typeface="Lucida Sans"/>
              </a:rPr>
              <a:t>Fractional KS Using Greedy</a:t>
            </a:r>
            <a:endParaRPr/>
          </a:p>
        </p:txBody>
      </p:sp>
      <p:sp>
        <p:nvSpPr>
          <p:cNvPr id="154" name="Google Shape;154;p21"/>
          <p:cNvSpPr/>
          <p:nvPr/>
        </p:nvSpPr>
        <p:spPr>
          <a:xfrm>
            <a:off x="304800" y="1085850"/>
            <a:ext cx="8534400" cy="1543050"/>
          </a:xfrm>
          <a:prstGeom prst="rect">
            <a:avLst/>
          </a:prstGeom>
          <a:noFill/>
          <a:ln>
            <a:noFill/>
          </a:ln>
        </p:spPr>
        <p:txBody>
          <a:bodyPr spcFirstLastPara="1" wrap="square" lIns="90475" tIns="44450" rIns="90475" bIns="44450" anchor="t" anchorCtr="0">
            <a:noAutofit/>
          </a:bodyPr>
          <a:lstStyle/>
          <a:p>
            <a:pPr marL="342900" marR="0" lvl="0" indent="-342900" algn="l" rtl="0">
              <a:spcBef>
                <a:spcPts val="0"/>
              </a:spcBef>
              <a:spcAft>
                <a:spcPts val="0"/>
              </a:spcAft>
              <a:buClr>
                <a:schemeClr val="accent1"/>
              </a:buClr>
              <a:buSzPts val="1870"/>
              <a:buFont typeface="Times New Roman"/>
              <a:buChar char="●"/>
            </a:pPr>
            <a:r>
              <a:rPr lang="en-US" sz="2200" i="0">
                <a:solidFill>
                  <a:schemeClr val="dk1"/>
                </a:solidFill>
                <a:latin typeface="Times New Roman"/>
                <a:ea typeface="Times New Roman"/>
                <a:cs typeface="Times New Roman"/>
                <a:sym typeface="Times New Roman"/>
              </a:rPr>
              <a:t>What is the greedy selection criterion?</a:t>
            </a:r>
            <a:endParaRPr/>
          </a:p>
          <a:p>
            <a:pPr marL="742950" marR="0" lvl="1" indent="-285750" algn="l" rtl="0">
              <a:spcBef>
                <a:spcPts val="440"/>
              </a:spcBef>
              <a:spcAft>
                <a:spcPts val="0"/>
              </a:spcAft>
              <a:buClr>
                <a:schemeClr val="dk2"/>
              </a:buClr>
              <a:buSzPts val="1870"/>
              <a:buFont typeface="Times New Roman"/>
              <a:buChar char="■"/>
            </a:pPr>
            <a:r>
              <a:rPr lang="en-US" sz="2200" b="0" i="0" u="none" strike="noStrike" cap="none">
                <a:solidFill>
                  <a:schemeClr val="dk1"/>
                </a:solidFill>
                <a:latin typeface="Times New Roman"/>
                <a:ea typeface="Times New Roman"/>
                <a:cs typeface="Times New Roman"/>
                <a:sym typeface="Times New Roman"/>
              </a:rPr>
              <a:t>Pick the heaviest item first?</a:t>
            </a:r>
            <a:endParaRPr/>
          </a:p>
          <a:p>
            <a:pPr marL="742950" marR="0" lvl="1" indent="-285750" algn="l" rtl="0">
              <a:spcBef>
                <a:spcPts val="440"/>
              </a:spcBef>
              <a:spcAft>
                <a:spcPts val="0"/>
              </a:spcAft>
              <a:buClr>
                <a:schemeClr val="dk2"/>
              </a:buClr>
              <a:buSzPts val="1870"/>
              <a:buFont typeface="Times New Roman"/>
              <a:buChar char="■"/>
            </a:pPr>
            <a:r>
              <a:rPr lang="en-US" sz="2200" b="0" i="0" u="none" strike="noStrike" cap="none">
                <a:solidFill>
                  <a:schemeClr val="dk1"/>
                </a:solidFill>
                <a:latin typeface="Times New Roman"/>
                <a:ea typeface="Times New Roman"/>
                <a:cs typeface="Times New Roman"/>
                <a:sym typeface="Times New Roman"/>
              </a:rPr>
              <a:t>Pick the lightest item first?</a:t>
            </a:r>
            <a:endParaRPr/>
          </a:p>
          <a:p>
            <a:pPr marL="342900" marR="0" lvl="0" indent="-342900" algn="l" rtl="0">
              <a:spcBef>
                <a:spcPts val="440"/>
              </a:spcBef>
              <a:spcAft>
                <a:spcPts val="0"/>
              </a:spcAft>
              <a:buClr>
                <a:schemeClr val="accent1"/>
              </a:buClr>
              <a:buSzPts val="1870"/>
              <a:buFont typeface="Times New Roman"/>
              <a:buChar char="●"/>
            </a:pPr>
            <a:r>
              <a:rPr lang="en-US" sz="2200" i="0">
                <a:solidFill>
                  <a:srgbClr val="00006C"/>
                </a:solidFill>
                <a:latin typeface="Times New Roman"/>
                <a:ea typeface="Times New Roman"/>
                <a:cs typeface="Times New Roman"/>
                <a:sym typeface="Times New Roman"/>
              </a:rPr>
              <a:t>Greedy strategy</a:t>
            </a:r>
            <a:r>
              <a:rPr lang="en-US" sz="2200" i="0">
                <a:solidFill>
                  <a:schemeClr val="dk1"/>
                </a:solidFill>
                <a:latin typeface="Times New Roman"/>
                <a:ea typeface="Times New Roman"/>
                <a:cs typeface="Times New Roman"/>
                <a:sym typeface="Times New Roman"/>
              </a:rPr>
              <a:t>: take in order of dollars/pound (benefit/weight)</a:t>
            </a:r>
            <a:endParaRPr/>
          </a:p>
        </p:txBody>
      </p:sp>
      <p:pic>
        <p:nvPicPr>
          <p:cNvPr id="155" name="Google Shape;155;p21"/>
          <p:cNvPicPr preferRelativeResize="0"/>
          <p:nvPr/>
        </p:nvPicPr>
        <p:blipFill rotWithShape="1">
          <a:blip r:embed="rId3">
            <a:alphaModFix/>
          </a:blip>
          <a:srcRect/>
          <a:stretch/>
        </p:blipFill>
        <p:spPr>
          <a:xfrm>
            <a:off x="533400" y="2400300"/>
            <a:ext cx="3094038" cy="2400300"/>
          </a:xfrm>
          <a:prstGeom prst="rect">
            <a:avLst/>
          </a:prstGeom>
          <a:noFill/>
          <a:ln>
            <a:noFill/>
          </a:ln>
        </p:spPr>
      </p:pic>
      <p:sp>
        <p:nvSpPr>
          <p:cNvPr id="156" name="Google Shape;156;p21"/>
          <p:cNvSpPr/>
          <p:nvPr/>
        </p:nvSpPr>
        <p:spPr>
          <a:xfrm>
            <a:off x="3962400" y="2343150"/>
            <a:ext cx="2819400" cy="3000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a:solidFill>
                  <a:schemeClr val="dk1"/>
                </a:solidFill>
                <a:latin typeface="Times New Roman"/>
                <a:ea typeface="Times New Roman"/>
                <a:cs typeface="Times New Roman"/>
                <a:sym typeface="Times New Roman"/>
              </a:rPr>
              <a:t>benefit/weight = [6, 5, 4]</a:t>
            </a:r>
            <a:endParaRPr sz="1800" b="1">
              <a:solidFill>
                <a:schemeClr val="dk1"/>
              </a:solidFill>
              <a:latin typeface="Lucida Sans"/>
              <a:ea typeface="Lucida Sans"/>
              <a:cs typeface="Lucida Sans"/>
              <a:sym typeface="Lucida Sans"/>
            </a:endParaRPr>
          </a:p>
        </p:txBody>
      </p:sp>
      <p:sp>
        <p:nvSpPr>
          <p:cNvPr id="157" name="Google Shape;157;p21"/>
          <p:cNvSpPr/>
          <p:nvPr/>
        </p:nvSpPr>
        <p:spPr>
          <a:xfrm>
            <a:off x="3962400" y="2743200"/>
            <a:ext cx="4419600" cy="806054"/>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a:solidFill>
                  <a:srgbClr val="C00000"/>
                </a:solidFill>
                <a:latin typeface="Lucida Sans"/>
                <a:ea typeface="Lucida Sans"/>
                <a:cs typeface="Lucida Sans"/>
                <a:sym typeface="Lucida Sans"/>
              </a:rPr>
              <a:t>Fractional KS:</a:t>
            </a:r>
            <a:endParaRPr sz="1800" b="1" i="0">
              <a:solidFill>
                <a:srgbClr val="C00000"/>
              </a:solidFill>
              <a:latin typeface="Lucida Sans"/>
              <a:ea typeface="Lucida Sans"/>
              <a:cs typeface="Lucida Sans"/>
              <a:sym typeface="Lucida Sans"/>
            </a:endParaRPr>
          </a:p>
          <a:p>
            <a:pPr marL="0" marR="0" lvl="0" indent="0" algn="l" rtl="0">
              <a:spcBef>
                <a:spcPts val="600"/>
              </a:spcBef>
              <a:spcAft>
                <a:spcPts val="0"/>
              </a:spcAft>
              <a:buNone/>
            </a:pPr>
            <a:r>
              <a:rPr lang="en-US" sz="1800" i="0">
                <a:solidFill>
                  <a:schemeClr val="dk1"/>
                </a:solidFill>
                <a:latin typeface="Lucida Sans"/>
                <a:ea typeface="Lucida Sans"/>
                <a:cs typeface="Lucida Sans"/>
                <a:sym typeface="Lucida Sans"/>
              </a:rPr>
              <a:t>Optimal Solution = [1, 1, 2/3]</a:t>
            </a:r>
            <a:endParaRPr/>
          </a:p>
          <a:p>
            <a:pPr marL="0" marR="0" lvl="0" indent="0" algn="l" rtl="0">
              <a:spcBef>
                <a:spcPts val="600"/>
              </a:spcBef>
              <a:spcAft>
                <a:spcPts val="0"/>
              </a:spcAft>
              <a:buNone/>
            </a:pPr>
            <a:r>
              <a:rPr lang="en-US" sz="1800" i="0">
                <a:solidFill>
                  <a:schemeClr val="dk1"/>
                </a:solidFill>
                <a:latin typeface="Lucida Sans"/>
                <a:ea typeface="Lucida Sans"/>
                <a:cs typeface="Lucida Sans"/>
                <a:sym typeface="Lucida Sans"/>
              </a:rPr>
              <a:t>Total benefit  = 60 + 100 + 120*(2/3) = 240</a:t>
            </a:r>
            <a:endParaRPr sz="1800">
              <a:solidFill>
                <a:schemeClr val="dk1"/>
              </a:solidFill>
              <a:latin typeface="Lucida Sans"/>
              <a:ea typeface="Lucida Sans"/>
              <a:cs typeface="Lucida Sans"/>
              <a:sym typeface="Lucida Sans"/>
            </a:endParaRPr>
          </a:p>
        </p:txBody>
      </p:sp>
      <p:sp>
        <p:nvSpPr>
          <p:cNvPr id="158" name="Google Shape;158;p21"/>
          <p:cNvSpPr/>
          <p:nvPr/>
        </p:nvSpPr>
        <p:spPr>
          <a:xfrm>
            <a:off x="3962400" y="3651648"/>
            <a:ext cx="4419600" cy="1221581"/>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a:solidFill>
                  <a:srgbClr val="C00000"/>
                </a:solidFill>
                <a:latin typeface="Lucida Sans"/>
                <a:ea typeface="Lucida Sans"/>
                <a:cs typeface="Lucida Sans"/>
                <a:sym typeface="Lucida Sans"/>
              </a:rPr>
              <a:t>0/1 KS:</a:t>
            </a:r>
            <a:endParaRPr sz="1800" b="1" i="0">
              <a:solidFill>
                <a:srgbClr val="C00000"/>
              </a:solidFill>
              <a:latin typeface="Lucida Sans"/>
              <a:ea typeface="Lucida Sans"/>
              <a:cs typeface="Lucida Sans"/>
              <a:sym typeface="Lucida Sans"/>
            </a:endParaRPr>
          </a:p>
          <a:p>
            <a:pPr marL="0" marR="0" lvl="0" indent="0" algn="l" rtl="0">
              <a:spcBef>
                <a:spcPts val="600"/>
              </a:spcBef>
              <a:spcAft>
                <a:spcPts val="0"/>
              </a:spcAft>
              <a:buNone/>
            </a:pPr>
            <a:r>
              <a:rPr lang="en-US" sz="1800" i="0">
                <a:solidFill>
                  <a:schemeClr val="dk1"/>
                </a:solidFill>
                <a:latin typeface="Lucida Sans"/>
                <a:ea typeface="Lucida Sans"/>
                <a:cs typeface="Lucida Sans"/>
                <a:sym typeface="Lucida Sans"/>
              </a:rPr>
              <a:t>Optimal Solution = [1, 1, 0]</a:t>
            </a:r>
            <a:endParaRPr/>
          </a:p>
          <a:p>
            <a:pPr marL="0" marR="0" lvl="0" indent="0" algn="l" rtl="0">
              <a:spcBef>
                <a:spcPts val="600"/>
              </a:spcBef>
              <a:spcAft>
                <a:spcPts val="0"/>
              </a:spcAft>
              <a:buNone/>
            </a:pPr>
            <a:r>
              <a:rPr lang="en-US" sz="1800" i="0">
                <a:solidFill>
                  <a:schemeClr val="dk1"/>
                </a:solidFill>
                <a:latin typeface="Lucida Sans"/>
                <a:ea typeface="Lucida Sans"/>
                <a:cs typeface="Lucida Sans"/>
                <a:sym typeface="Lucida Sans"/>
              </a:rPr>
              <a:t>Total benefit  = 60 + 100 = 160</a:t>
            </a:r>
            <a:endParaRPr/>
          </a:p>
          <a:p>
            <a:pPr marL="0" marR="0" lvl="0" indent="0" algn="l" rtl="0">
              <a:spcBef>
                <a:spcPts val="0"/>
              </a:spcBef>
              <a:spcAft>
                <a:spcPts val="0"/>
              </a:spcAft>
              <a:buNone/>
            </a:pPr>
            <a:endParaRPr sz="1800" i="0">
              <a:solidFill>
                <a:schemeClr val="dk1"/>
              </a:solidFill>
              <a:latin typeface="Lucida Sans"/>
              <a:ea typeface="Lucida Sans"/>
              <a:cs typeface="Lucida Sans"/>
              <a:sym typeface="Lucida Sans"/>
            </a:endParaRPr>
          </a:p>
          <a:p>
            <a:pPr marL="0" marR="0" lvl="0" indent="0" algn="ctr" rtl="0">
              <a:spcBef>
                <a:spcPts val="0"/>
              </a:spcBef>
              <a:spcAft>
                <a:spcPts val="0"/>
              </a:spcAft>
              <a:buNone/>
            </a:pPr>
            <a:r>
              <a:rPr lang="en-US" sz="1800" b="1" i="0">
                <a:solidFill>
                  <a:srgbClr val="C00000"/>
                </a:solidFill>
                <a:latin typeface="Lucida Sans"/>
                <a:ea typeface="Lucida Sans"/>
                <a:cs typeface="Lucida Sans"/>
                <a:sym typeface="Lucida Sans"/>
              </a:rPr>
              <a:t>Greedy doesn’t work for 0/1 KS</a:t>
            </a:r>
            <a:endParaRPr sz="1800" b="1" i="0">
              <a:solidFill>
                <a:srgbClr val="C00000"/>
              </a:solidFill>
              <a:latin typeface="Lucida Sans"/>
              <a:ea typeface="Lucida Sans"/>
              <a:cs typeface="Lucida Sans"/>
              <a:sym typeface="Lucid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body" idx="1"/>
          </p:nvPr>
        </p:nvSpPr>
        <p:spPr>
          <a:xfrm>
            <a:off x="457200" y="1200150"/>
            <a:ext cx="8229600" cy="3257550"/>
          </a:xfrm>
          <a:prstGeom prst="rect">
            <a:avLst/>
          </a:prstGeom>
          <a:noFill/>
          <a:ln>
            <a:noFill/>
          </a:ln>
        </p:spPr>
        <p:txBody>
          <a:bodyPr spcFirstLastPara="1" wrap="square" lIns="91425" tIns="45700" rIns="91425" bIns="45700" anchor="t" anchorCtr="0">
            <a:normAutofit fontScale="85000" lnSpcReduction="20000"/>
          </a:bodyPr>
          <a:lstStyle/>
          <a:p>
            <a:pPr marL="109728" lvl="0" indent="0" algn="l" rtl="0">
              <a:spcBef>
                <a:spcPts val="0"/>
              </a:spcBef>
              <a:spcAft>
                <a:spcPts val="0"/>
              </a:spcAft>
              <a:buSzPct val="68000"/>
              <a:buNone/>
            </a:pPr>
            <a:r>
              <a:rPr lang="en-US" sz="2400"/>
              <a:t>Q1. Find the optimal solution to the following knapsack instance</a:t>
            </a:r>
            <a:endParaRPr/>
          </a:p>
          <a:p>
            <a:pPr marL="621792" lvl="1" indent="-228600" algn="l" rtl="0">
              <a:spcBef>
                <a:spcPts val="324"/>
              </a:spcBef>
              <a:spcAft>
                <a:spcPts val="0"/>
              </a:spcAft>
              <a:buSzPct val="100000"/>
              <a:buChar char="◦"/>
            </a:pPr>
            <a:r>
              <a:rPr lang="en-US" sz="2400"/>
              <a:t>No. of items n=8 </a:t>
            </a:r>
            <a:endParaRPr/>
          </a:p>
          <a:p>
            <a:pPr marL="621792" lvl="1" indent="-228600" algn="l" rtl="0">
              <a:spcBef>
                <a:spcPts val="324"/>
              </a:spcBef>
              <a:spcAft>
                <a:spcPts val="0"/>
              </a:spcAft>
              <a:buSzPct val="100000"/>
              <a:buChar char="◦"/>
            </a:pPr>
            <a:r>
              <a:rPr lang="en-US" sz="2400"/>
              <a:t>KS capacity W = 16</a:t>
            </a:r>
            <a:endParaRPr/>
          </a:p>
          <a:p>
            <a:pPr marL="621792" lvl="1" indent="-228600" algn="l" rtl="0">
              <a:spcBef>
                <a:spcPts val="324"/>
              </a:spcBef>
              <a:spcAft>
                <a:spcPts val="0"/>
              </a:spcAft>
              <a:buSzPct val="100000"/>
              <a:buChar char="◦"/>
            </a:pPr>
            <a:r>
              <a:rPr lang="en-US" sz="2400"/>
              <a:t>Profit (p1, p2 …. p8) = (10, 8, 5, 15, 7, 6, 18, 3)</a:t>
            </a:r>
            <a:endParaRPr/>
          </a:p>
          <a:p>
            <a:pPr marL="621792" lvl="1" indent="-228600" algn="l" rtl="0">
              <a:spcBef>
                <a:spcPts val="324"/>
              </a:spcBef>
              <a:spcAft>
                <a:spcPts val="0"/>
              </a:spcAft>
              <a:buSzPct val="100000"/>
              <a:buChar char="◦"/>
            </a:pPr>
            <a:r>
              <a:rPr lang="en-US" sz="2400"/>
              <a:t>Weight (w1,w2….. w8) = (2, 4, 3, 5, 7, 1, 4, 1)</a:t>
            </a:r>
            <a:endParaRPr/>
          </a:p>
          <a:p>
            <a:pPr marL="365760" lvl="0" indent="-256032" algn="l" rtl="0">
              <a:spcBef>
                <a:spcPts val="400"/>
              </a:spcBef>
              <a:spcAft>
                <a:spcPts val="0"/>
              </a:spcAft>
              <a:buSzPct val="68000"/>
              <a:buFont typeface="Times New Roman"/>
              <a:buNone/>
            </a:pPr>
            <a:r>
              <a:rPr lang="en-US" sz="2400"/>
              <a:t>Q2. You are studying for an exam and you have to study N questions. The questions take {t1, t2, t3,…., tn} time(in hours) and carry {m1, m2, m3,…., mn} marks. You can study for a maximum of T hours. You can either study a question or leave it. Choose the questions in such a way that your score is maximized. Provide a solution.</a:t>
            </a:r>
            <a:endParaRPr sz="2400"/>
          </a:p>
        </p:txBody>
      </p:sp>
      <p:sp>
        <p:nvSpPr>
          <p:cNvPr id="164" name="Google Shape;164;p2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Excercise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222885" y="205740"/>
            <a:ext cx="8698230" cy="617220"/>
          </a:xfrm>
        </p:spPr>
        <p:txBody>
          <a:bodyPr lIns="0" tIns="0" rIns="0" bIns="0" anchor="t">
            <a:normAutofit/>
          </a:bodyPr>
          <a:lstStyle/>
          <a:p>
            <a:pPr>
              <a:lnSpc>
                <a:spcPct val="95000"/>
              </a:lnSpc>
              <a:defRPr/>
            </a:pPr>
            <a:r>
              <a:rPr lang="en-US" sz="3500" b="1" dirty="0">
                <a:solidFill>
                  <a:srgbClr val="3B62AF"/>
                </a:solidFill>
                <a:latin typeface="Arial" charset="0"/>
              </a:rPr>
              <a:t>Single-Source Shortest Path Problem </a:t>
            </a:r>
          </a:p>
        </p:txBody>
      </p:sp>
      <p:sp>
        <p:nvSpPr>
          <p:cNvPr id="11267" name="Rectangle 2"/>
          <p:cNvSpPr>
            <a:spLocks noGrp="1" noChangeArrowheads="1"/>
          </p:cNvSpPr>
          <p:nvPr>
            <p:ph sz="quarter" idx="1"/>
          </p:nvPr>
        </p:nvSpPr>
        <p:spPr>
          <a:xfrm>
            <a:off x="320040" y="1080135"/>
            <a:ext cx="8698230" cy="3703320"/>
          </a:xfrm>
        </p:spPr>
        <p:txBody>
          <a:bodyPr lIns="0" tIns="0" rIns="0" bIns="0"/>
          <a:lstStyle/>
          <a:p>
            <a:pPr marL="0" indent="0">
              <a:lnSpc>
                <a:spcPct val="95000"/>
              </a:lnSpc>
              <a:spcBef>
                <a:spcPct val="0"/>
              </a:spcBef>
              <a:buNone/>
            </a:pPr>
            <a:r>
              <a:rPr lang="en-US" b="1" u="sng" dirty="0" smtClean="0">
                <a:solidFill>
                  <a:srgbClr val="444444"/>
                </a:solidFill>
                <a:latin typeface="Arial" pitchFamily="34" charset="0"/>
              </a:rPr>
              <a:t>Single-Source Shortest Path Problem</a:t>
            </a:r>
            <a:r>
              <a:rPr lang="en-US" b="1" dirty="0" smtClean="0">
                <a:solidFill>
                  <a:srgbClr val="444444"/>
                </a:solidFill>
                <a:latin typeface="Arial" pitchFamily="34" charset="0"/>
              </a:rPr>
              <a:t> </a:t>
            </a:r>
            <a:r>
              <a:rPr lang="en-US" dirty="0" smtClean="0">
                <a:solidFill>
                  <a:srgbClr val="444444"/>
                </a:solidFill>
                <a:latin typeface="Arial" pitchFamily="34" charset="0"/>
              </a:rPr>
              <a:t>- The problem of finding shortest paths from a source vertex </a:t>
            </a:r>
            <a:r>
              <a:rPr lang="en-US" i="1" dirty="0" smtClean="0">
                <a:solidFill>
                  <a:srgbClr val="444444"/>
                </a:solidFill>
                <a:latin typeface="Arial" pitchFamily="34" charset="0"/>
              </a:rPr>
              <a:t>v</a:t>
            </a:r>
            <a:r>
              <a:rPr lang="en-US" dirty="0" smtClean="0">
                <a:solidFill>
                  <a:srgbClr val="444444"/>
                </a:solidFill>
                <a:latin typeface="Arial" pitchFamily="34" charset="0"/>
              </a:rPr>
              <a:t> to all other vertices in the graph.</a:t>
            </a:r>
          </a:p>
        </p:txBody>
      </p:sp>
      <p:pic>
        <p:nvPicPr>
          <p:cNvPr id="11268" name="Picture 4"/>
          <p:cNvPicPr>
            <a:picLocks noChangeAspect="1" noChangeArrowheads="1"/>
          </p:cNvPicPr>
          <p:nvPr/>
        </p:nvPicPr>
        <p:blipFill>
          <a:blip r:embed="rId2"/>
          <a:srcRect/>
          <a:stretch>
            <a:fillRect/>
          </a:stretch>
        </p:blipFill>
        <p:spPr bwMode="auto">
          <a:xfrm>
            <a:off x="2341722" y="2314575"/>
            <a:ext cx="3807618" cy="188702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2"/>
          <p:cNvSpPr txBox="1">
            <a:spLocks noGrp="1"/>
          </p:cNvSpPr>
          <p:nvPr>
            <p:ph type="title"/>
          </p:nvPr>
        </p:nvSpPr>
        <p:spPr>
          <a:xfrm>
            <a:off x="685800" y="285750"/>
            <a:ext cx="77724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Backtracking</a:t>
            </a:r>
            <a:endParaRPr/>
          </a:p>
        </p:txBody>
      </p:sp>
      <p:sp>
        <p:nvSpPr>
          <p:cNvPr id="291" name="Google Shape;291;p22"/>
          <p:cNvSpPr txBox="1">
            <a:spLocks noGrp="1"/>
          </p:cNvSpPr>
          <p:nvPr>
            <p:ph type="body" idx="1"/>
          </p:nvPr>
        </p:nvSpPr>
        <p:spPr>
          <a:xfrm>
            <a:off x="685800" y="1200150"/>
            <a:ext cx="7772400" cy="308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Suppose you have to make a series of </a:t>
            </a:r>
            <a:r>
              <a:rPr lang="en-US" sz="2400" b="0" i="1" u="none" strike="noStrike" cap="none">
                <a:solidFill>
                  <a:schemeClr val="dk1"/>
                </a:solidFill>
                <a:latin typeface="Times New Roman"/>
                <a:ea typeface="Times New Roman"/>
                <a:cs typeface="Times New Roman"/>
                <a:sym typeface="Times New Roman"/>
              </a:rPr>
              <a:t>decisions,</a:t>
            </a:r>
            <a:r>
              <a:rPr lang="en-US" sz="2400" b="0" i="0" u="none" strike="noStrike" cap="none">
                <a:solidFill>
                  <a:schemeClr val="dk1"/>
                </a:solidFill>
                <a:latin typeface="Times New Roman"/>
                <a:ea typeface="Times New Roman"/>
                <a:cs typeface="Times New Roman"/>
                <a:sym typeface="Times New Roman"/>
              </a:rPr>
              <a:t> among various </a:t>
            </a:r>
            <a:r>
              <a:rPr lang="en-US" sz="2400" b="0" i="1" u="none" strike="noStrike" cap="none">
                <a:solidFill>
                  <a:schemeClr val="dk1"/>
                </a:solidFill>
                <a:latin typeface="Times New Roman"/>
                <a:ea typeface="Times New Roman"/>
                <a:cs typeface="Times New Roman"/>
                <a:sym typeface="Times New Roman"/>
              </a:rPr>
              <a:t>choices,</a:t>
            </a:r>
            <a:r>
              <a:rPr lang="en-US" sz="2400" b="0" i="0" u="none" strike="noStrike" cap="none">
                <a:solidFill>
                  <a:schemeClr val="dk1"/>
                </a:solidFill>
                <a:latin typeface="Times New Roman"/>
                <a:ea typeface="Times New Roman"/>
                <a:cs typeface="Times New Roman"/>
                <a:sym typeface="Times New Roman"/>
              </a:rPr>
              <a:t> where</a:t>
            </a:r>
            <a:endParaRPr/>
          </a:p>
          <a:p>
            <a:pPr marL="742950" marR="0" lvl="1" indent="-285750" algn="l" rtl="0">
              <a:lnSpc>
                <a:spcPct val="10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You don’t have enough information to know what to choose</a:t>
            </a:r>
            <a:endParaRPr/>
          </a:p>
          <a:p>
            <a:pPr marL="742950" marR="0" lvl="1" indent="-285750" algn="l" rtl="0">
              <a:lnSpc>
                <a:spcPct val="10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Each decision leads to a new set of choices</a:t>
            </a:r>
            <a:endParaRPr/>
          </a:p>
          <a:p>
            <a:pPr marL="742950" marR="0" lvl="1" indent="-285750" algn="l" rtl="0">
              <a:lnSpc>
                <a:spcPct val="10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Some sequence of choices (possibly more than one) may be a solution to your problem</a:t>
            </a:r>
            <a:endParaRPr/>
          </a:p>
          <a:p>
            <a:pPr marL="342900" marR="0" lvl="0" indent="-342900" algn="l" rtl="0">
              <a:lnSpc>
                <a:spcPct val="100000"/>
              </a:lnSpc>
              <a:spcBef>
                <a:spcPts val="480"/>
              </a:spcBef>
              <a:spcAft>
                <a:spcPts val="0"/>
              </a:spcAft>
              <a:buClr>
                <a:schemeClr val="dk2"/>
              </a:buClr>
              <a:buSzPts val="2400"/>
              <a:buFont typeface="Times New Roman"/>
              <a:buChar char="•"/>
            </a:pPr>
            <a:r>
              <a:rPr lang="en-US" sz="2400" b="0" i="0" u="none" strike="noStrike" cap="none">
                <a:solidFill>
                  <a:schemeClr val="dk2"/>
                </a:solidFill>
                <a:latin typeface="Times New Roman"/>
                <a:ea typeface="Times New Roman"/>
                <a:cs typeface="Times New Roman"/>
                <a:sym typeface="Times New Roman"/>
              </a:rPr>
              <a:t>Backtracking</a:t>
            </a:r>
            <a:r>
              <a:rPr lang="en-US" sz="2400" b="0" i="0" u="none" strike="noStrike" cap="none">
                <a:solidFill>
                  <a:schemeClr val="dk1"/>
                </a:solidFill>
                <a:latin typeface="Times New Roman"/>
                <a:ea typeface="Times New Roman"/>
                <a:cs typeface="Times New Roman"/>
                <a:sym typeface="Times New Roman"/>
              </a:rPr>
              <a:t> is a methodical way of trying out various sequences of decisions, until you find the correct one that “works”.</a:t>
            </a:r>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b="1" dirty="0" err="1">
                <a:solidFill>
                  <a:srgbClr val="3B62AF"/>
                </a:solidFill>
                <a:latin typeface="Arial" charset="0"/>
              </a:rPr>
              <a:t>Dijkstra's</a:t>
            </a:r>
            <a:r>
              <a:rPr lang="en-US" sz="3500" b="1" dirty="0">
                <a:solidFill>
                  <a:srgbClr val="3B62AF"/>
                </a:solidFill>
                <a:latin typeface="Arial" charset="0"/>
              </a:rPr>
              <a:t> algorithm </a:t>
            </a:r>
          </a:p>
        </p:txBody>
      </p:sp>
      <p:sp>
        <p:nvSpPr>
          <p:cNvPr id="12291" name="Rectangle 2"/>
          <p:cNvSpPr>
            <a:spLocks noGrp="1" noChangeArrowheads="1"/>
          </p:cNvSpPr>
          <p:nvPr>
            <p:ph sz="quarter" idx="1"/>
          </p:nvPr>
        </p:nvSpPr>
        <p:spPr>
          <a:xfrm>
            <a:off x="220028" y="878681"/>
            <a:ext cx="8398193" cy="3704392"/>
          </a:xfrm>
        </p:spPr>
        <p:txBody>
          <a:bodyPr lIns="0" tIns="0" rIns="0" bIns="0"/>
          <a:lstStyle/>
          <a:p>
            <a:pPr marL="0" indent="0">
              <a:lnSpc>
                <a:spcPct val="95000"/>
              </a:lnSpc>
              <a:spcBef>
                <a:spcPct val="0"/>
              </a:spcBef>
              <a:buNone/>
            </a:pPr>
            <a:r>
              <a:rPr lang="en-US" b="1" u="sng" dirty="0" err="1" smtClean="0">
                <a:solidFill>
                  <a:srgbClr val="444444"/>
                </a:solidFill>
                <a:latin typeface="Arial" pitchFamily="34" charset="0"/>
              </a:rPr>
              <a:t>Dijkstra's</a:t>
            </a:r>
            <a:r>
              <a:rPr lang="en-US" b="1" u="sng" dirty="0" smtClean="0">
                <a:solidFill>
                  <a:srgbClr val="444444"/>
                </a:solidFill>
                <a:latin typeface="Arial" pitchFamily="34" charset="0"/>
              </a:rPr>
              <a:t> algorithm</a:t>
            </a:r>
            <a:r>
              <a:rPr lang="en-US" b="1" dirty="0" smtClean="0">
                <a:solidFill>
                  <a:srgbClr val="444444"/>
                </a:solidFill>
                <a:latin typeface="Arial" pitchFamily="34" charset="0"/>
              </a:rPr>
              <a:t> </a:t>
            </a:r>
            <a:r>
              <a:rPr lang="en-US" dirty="0" smtClean="0">
                <a:solidFill>
                  <a:srgbClr val="444444"/>
                </a:solidFill>
                <a:latin typeface="Arial" pitchFamily="34" charset="0"/>
              </a:rPr>
              <a:t>-</a:t>
            </a:r>
            <a:r>
              <a:rPr lang="en-US" b="1" dirty="0" smtClean="0">
                <a:solidFill>
                  <a:srgbClr val="444444"/>
                </a:solidFill>
                <a:latin typeface="Arial" pitchFamily="34" charset="0"/>
              </a:rPr>
              <a:t> </a:t>
            </a:r>
            <a:r>
              <a:rPr lang="en-US" dirty="0" smtClean="0">
                <a:solidFill>
                  <a:srgbClr val="444444"/>
                </a:solidFill>
                <a:latin typeface="Arial" pitchFamily="34" charset="0"/>
              </a:rPr>
              <a:t>is a solution to the single-source shortest path problem in graph theory. </a:t>
            </a:r>
            <a:endParaRPr lang="en-US" dirty="0" smtClean="0"/>
          </a:p>
          <a:p>
            <a:pPr marL="0" indent="0">
              <a:lnSpc>
                <a:spcPct val="95000"/>
              </a:lnSpc>
              <a:spcBef>
                <a:spcPct val="0"/>
              </a:spcBef>
              <a:buNone/>
            </a:pPr>
            <a:r>
              <a:rPr lang="en-US" dirty="0" smtClean="0">
                <a:solidFill>
                  <a:srgbClr val="444444"/>
                </a:solidFill>
                <a:latin typeface="Arial" pitchFamily="34" charset="0"/>
              </a:rPr>
              <a:t> </a:t>
            </a:r>
            <a:endParaRPr lang="en-US" dirty="0" smtClean="0"/>
          </a:p>
          <a:p>
            <a:pPr marL="0" indent="0">
              <a:lnSpc>
                <a:spcPct val="95000"/>
              </a:lnSpc>
              <a:spcBef>
                <a:spcPct val="0"/>
              </a:spcBef>
              <a:buNone/>
            </a:pPr>
            <a:r>
              <a:rPr lang="en-US" dirty="0" smtClean="0">
                <a:solidFill>
                  <a:srgbClr val="444444"/>
                </a:solidFill>
                <a:latin typeface="Arial" pitchFamily="34" charset="0"/>
              </a:rPr>
              <a:t>Works on both directed and undirected graphs. However, all edges must have nonnegative weights.</a:t>
            </a:r>
          </a:p>
          <a:p>
            <a:pPr marL="0" indent="0">
              <a:lnSpc>
                <a:spcPct val="95000"/>
              </a:lnSpc>
              <a:spcBef>
                <a:spcPct val="0"/>
              </a:spcBef>
              <a:buNone/>
            </a:pPr>
            <a:endParaRPr lang="en-US" dirty="0" smtClean="0">
              <a:solidFill>
                <a:srgbClr val="444444"/>
              </a:solidFill>
              <a:latin typeface="Arial" pitchFamily="34" charset="0"/>
            </a:endParaRPr>
          </a:p>
          <a:p>
            <a:pPr marL="0" indent="0">
              <a:lnSpc>
                <a:spcPct val="95000"/>
              </a:lnSpc>
              <a:spcBef>
                <a:spcPct val="0"/>
              </a:spcBef>
              <a:buNone/>
            </a:pPr>
            <a:r>
              <a:rPr lang="en-US" dirty="0" smtClean="0">
                <a:solidFill>
                  <a:srgbClr val="990000"/>
                </a:solidFill>
                <a:latin typeface="Arial" pitchFamily="34" charset="0"/>
              </a:rPr>
              <a:t>Approach:</a:t>
            </a:r>
            <a:r>
              <a:rPr lang="en-US" dirty="0" smtClean="0">
                <a:solidFill>
                  <a:srgbClr val="444444"/>
                </a:solidFill>
                <a:latin typeface="Arial" pitchFamily="34" charset="0"/>
              </a:rPr>
              <a:t> Greedy</a:t>
            </a:r>
          </a:p>
          <a:p>
            <a:pPr marL="0" indent="0">
              <a:lnSpc>
                <a:spcPct val="95000"/>
              </a:lnSpc>
              <a:spcBef>
                <a:spcPct val="0"/>
              </a:spcBef>
              <a:buNone/>
            </a:pPr>
            <a:endParaRPr lang="en-US" dirty="0" smtClean="0">
              <a:solidFill>
                <a:srgbClr val="444444"/>
              </a:solidFill>
              <a:latin typeface="Arial" pitchFamily="34" charset="0"/>
            </a:endParaRPr>
          </a:p>
          <a:p>
            <a:pPr marL="0" indent="0">
              <a:lnSpc>
                <a:spcPct val="95000"/>
              </a:lnSpc>
              <a:spcBef>
                <a:spcPct val="0"/>
              </a:spcBef>
              <a:buNone/>
            </a:pPr>
            <a:r>
              <a:rPr lang="en-US" dirty="0" smtClean="0">
                <a:solidFill>
                  <a:srgbClr val="990000"/>
                </a:solidFill>
                <a:latin typeface="Arial" pitchFamily="34" charset="0"/>
              </a:rPr>
              <a:t>Input:</a:t>
            </a:r>
            <a:r>
              <a:rPr lang="en-US" dirty="0" smtClean="0">
                <a:solidFill>
                  <a:srgbClr val="444444"/>
                </a:solidFill>
                <a:latin typeface="Arial" pitchFamily="34" charset="0"/>
              </a:rPr>
              <a:t> Weighted graph G={E,V} and source vertex </a:t>
            </a:r>
            <a:r>
              <a:rPr lang="en-US" i="1" dirty="0" err="1" smtClean="0">
                <a:solidFill>
                  <a:srgbClr val="444444"/>
                </a:solidFill>
                <a:latin typeface="Arial" pitchFamily="34" charset="0"/>
              </a:rPr>
              <a:t>v</a:t>
            </a:r>
            <a:r>
              <a:rPr lang="en-US" dirty="0" err="1" smtClean="0">
                <a:latin typeface="Constantia" pitchFamily="18" charset="0"/>
              </a:rPr>
              <a:t>∈</a:t>
            </a:r>
            <a:r>
              <a:rPr lang="en-US" dirty="0" err="1" smtClean="0">
                <a:solidFill>
                  <a:srgbClr val="444444"/>
                </a:solidFill>
                <a:latin typeface="Arial" pitchFamily="34" charset="0"/>
              </a:rPr>
              <a:t>V</a:t>
            </a:r>
            <a:r>
              <a:rPr lang="en-US" dirty="0" smtClean="0">
                <a:solidFill>
                  <a:srgbClr val="444444"/>
                </a:solidFill>
                <a:latin typeface="Arial" pitchFamily="34" charset="0"/>
              </a:rPr>
              <a:t>, such that all edge weights are nonnegative</a:t>
            </a:r>
            <a:endParaRPr lang="en-US" dirty="0" smtClean="0"/>
          </a:p>
          <a:p>
            <a:pPr marL="0" indent="0">
              <a:lnSpc>
                <a:spcPct val="95000"/>
              </a:lnSpc>
              <a:spcBef>
                <a:spcPct val="0"/>
              </a:spcBef>
              <a:buNone/>
            </a:pPr>
            <a:r>
              <a:rPr lang="en-US" dirty="0" smtClean="0">
                <a:solidFill>
                  <a:srgbClr val="444444"/>
                </a:solidFill>
                <a:latin typeface="Arial" pitchFamily="34" charset="0"/>
              </a:rPr>
              <a:t> </a:t>
            </a:r>
            <a:endParaRPr lang="en-US" dirty="0" smtClean="0"/>
          </a:p>
          <a:p>
            <a:pPr marL="0" indent="0">
              <a:lnSpc>
                <a:spcPct val="95000"/>
              </a:lnSpc>
              <a:spcBef>
                <a:spcPct val="0"/>
              </a:spcBef>
              <a:buNone/>
            </a:pPr>
            <a:r>
              <a:rPr lang="en-US" dirty="0" smtClean="0">
                <a:solidFill>
                  <a:srgbClr val="990000"/>
                </a:solidFill>
                <a:latin typeface="Arial" pitchFamily="34" charset="0"/>
              </a:rPr>
              <a:t>Output:</a:t>
            </a:r>
            <a:r>
              <a:rPr lang="en-US" dirty="0" smtClean="0">
                <a:solidFill>
                  <a:srgbClr val="444444"/>
                </a:solidFill>
                <a:latin typeface="Arial" pitchFamily="34" charset="0"/>
              </a:rPr>
              <a:t> Lengths of shortest paths (or the shortest paths themselves) from a given source vertex</a:t>
            </a:r>
            <a:r>
              <a:rPr lang="en-US" i="1" dirty="0" smtClean="0">
                <a:solidFill>
                  <a:srgbClr val="444444"/>
                </a:solidFill>
                <a:latin typeface="Arial" pitchFamily="34" charset="0"/>
              </a:rPr>
              <a:t> </a:t>
            </a:r>
            <a:r>
              <a:rPr lang="en-US" i="1" dirty="0" err="1" smtClean="0">
                <a:solidFill>
                  <a:srgbClr val="444444"/>
                </a:solidFill>
                <a:latin typeface="Arial" pitchFamily="34" charset="0"/>
              </a:rPr>
              <a:t>v</a:t>
            </a:r>
            <a:r>
              <a:rPr lang="en-US" dirty="0" err="1" smtClean="0">
                <a:latin typeface="Constantia" pitchFamily="18" charset="0"/>
              </a:rPr>
              <a:t>∈</a:t>
            </a:r>
            <a:r>
              <a:rPr lang="en-US" dirty="0" err="1" smtClean="0">
                <a:solidFill>
                  <a:srgbClr val="444444"/>
                </a:solidFill>
                <a:latin typeface="Arial" pitchFamily="34" charset="0"/>
              </a:rPr>
              <a:t>V</a:t>
            </a:r>
            <a:r>
              <a:rPr lang="en-US" dirty="0" smtClean="0">
                <a:solidFill>
                  <a:srgbClr val="444444"/>
                </a:solidFill>
                <a:latin typeface="Arial" pitchFamily="34" charset="0"/>
              </a:rPr>
              <a:t>  to all other vertices</a:t>
            </a:r>
            <a:endParaRPr lang="en-US" dirty="0" smtClean="0"/>
          </a:p>
          <a:p>
            <a:pPr marL="0" indent="0">
              <a:lnSpc>
                <a:spcPct val="95000"/>
              </a:lnSpc>
              <a:spcBef>
                <a:spcPct val="0"/>
              </a:spcBef>
              <a:buNone/>
            </a:pPr>
            <a:endParaRPr lang="en-US" b="1" dirty="0" smtClean="0">
              <a:solidFill>
                <a:srgbClr val="444444"/>
              </a:solidFill>
              <a:latin typeface="Arial" pitchFamily="34" charset="0"/>
            </a:endParaRPr>
          </a:p>
          <a:p>
            <a:pPr marL="0" indent="0">
              <a:lnSpc>
                <a:spcPct val="95000"/>
              </a:lnSpc>
              <a:spcBef>
                <a:spcPct val="0"/>
              </a:spcBef>
              <a:buNone/>
            </a:pPr>
            <a:endParaRPr lang="en-US" b="1" u="sng" dirty="0" smtClean="0">
              <a:solidFill>
                <a:srgbClr val="444444"/>
              </a:solidFill>
              <a:latin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b="1" dirty="0" err="1">
                <a:solidFill>
                  <a:srgbClr val="3B62AF"/>
                </a:solidFill>
                <a:latin typeface="Arial" charset="0"/>
              </a:rPr>
              <a:t>Dijkstra's</a:t>
            </a:r>
            <a:r>
              <a:rPr lang="en-US" sz="3500" b="1" dirty="0">
                <a:solidFill>
                  <a:srgbClr val="3B62AF"/>
                </a:solidFill>
                <a:latin typeface="Arial" charset="0"/>
              </a:rPr>
              <a:t> algorithm - </a:t>
            </a:r>
            <a:r>
              <a:rPr lang="en-US" sz="3500" b="1" dirty="0" err="1" smtClean="0">
                <a:solidFill>
                  <a:srgbClr val="3B62AF"/>
                </a:solidFill>
                <a:latin typeface="Arial" charset="0"/>
              </a:rPr>
              <a:t>Pseudocode</a:t>
            </a:r>
            <a:endParaRPr lang="en-US" sz="3500" b="1" dirty="0">
              <a:solidFill>
                <a:srgbClr val="3B62AF"/>
              </a:solidFill>
              <a:latin typeface="Arial" charset="0"/>
            </a:endParaRPr>
          </a:p>
        </p:txBody>
      </p:sp>
      <p:sp>
        <p:nvSpPr>
          <p:cNvPr id="13315" name="Text Box 4"/>
          <p:cNvSpPr txBox="1">
            <a:spLocks noChangeArrowheads="1"/>
          </p:cNvSpPr>
          <p:nvPr/>
        </p:nvSpPr>
        <p:spPr bwMode="auto">
          <a:xfrm>
            <a:off x="388620" y="1285875"/>
            <a:ext cx="8298180" cy="3333220"/>
          </a:xfrm>
          <a:prstGeom prst="rect">
            <a:avLst/>
          </a:prstGeom>
          <a:noFill/>
          <a:ln w="9525">
            <a:noFill/>
            <a:miter lim="800000"/>
            <a:headEnd/>
            <a:tailEnd/>
          </a:ln>
        </p:spPr>
        <p:txBody>
          <a:bodyPr lIns="0" tIns="0" rIns="0" bIns="0">
            <a:spAutoFit/>
          </a:bodyPr>
          <a:lstStyle/>
          <a:p>
            <a:pPr>
              <a:lnSpc>
                <a:spcPct val="95000"/>
              </a:lnSpc>
            </a:pPr>
            <a:r>
              <a:rPr lang="en-US" sz="1600" dirty="0">
                <a:solidFill>
                  <a:srgbClr val="674EA7"/>
                </a:solidFill>
                <a:latin typeface="Constantia" pitchFamily="18" charset="0"/>
              </a:rPr>
              <a:t>dist[s] ←0        			</a:t>
            </a:r>
            <a:r>
              <a:rPr lang="en-US" sz="1600" dirty="0">
                <a:solidFill>
                  <a:srgbClr val="C00000"/>
                </a:solidFill>
                <a:latin typeface="Constantia" pitchFamily="18" charset="0"/>
              </a:rPr>
              <a:t>(distance to source vertex is zero)</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for  all </a:t>
            </a:r>
            <a:r>
              <a:rPr lang="en-US" sz="1600" dirty="0">
                <a:solidFill>
                  <a:srgbClr val="674EA7"/>
                </a:solidFill>
                <a:latin typeface="Constantia" pitchFamily="18" charset="0"/>
              </a:rPr>
              <a:t>v ∈ V–{s}</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        do  </a:t>
            </a:r>
            <a:r>
              <a:rPr lang="en-US" sz="1600" dirty="0">
                <a:solidFill>
                  <a:srgbClr val="674EA7"/>
                </a:solidFill>
                <a:latin typeface="Constantia" pitchFamily="18" charset="0"/>
              </a:rPr>
              <a:t>dist[v] ←∞ 		</a:t>
            </a:r>
            <a:r>
              <a:rPr lang="en-US" sz="1600" dirty="0">
                <a:solidFill>
                  <a:srgbClr val="C00000"/>
                </a:solidFill>
                <a:latin typeface="Constantia" pitchFamily="18" charset="0"/>
              </a:rPr>
              <a:t>(set all other distances to infinity)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674EA7"/>
                </a:solidFill>
                <a:latin typeface="Constantia" pitchFamily="18" charset="0"/>
              </a:rPr>
              <a:t>S←∅ 				</a:t>
            </a:r>
            <a:r>
              <a:rPr lang="en-US" sz="1600" dirty="0">
                <a:solidFill>
                  <a:srgbClr val="C00000"/>
                </a:solidFill>
                <a:latin typeface="Constantia" pitchFamily="18" charset="0"/>
              </a:rPr>
              <a:t>(S, the set of visited vertices is initially empty)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674EA7"/>
                </a:solidFill>
                <a:latin typeface="Constantia" pitchFamily="18" charset="0"/>
              </a:rPr>
              <a:t>Q←V </a:t>
            </a:r>
            <a:r>
              <a:rPr lang="en-US" sz="1600" dirty="0">
                <a:solidFill>
                  <a:srgbClr val="C00000"/>
                </a:solidFill>
                <a:latin typeface="Constantia" pitchFamily="18" charset="0"/>
              </a:rPr>
              <a:t> 				(Q, the queue initially contains all vertices) </a:t>
            </a:r>
            <a:r>
              <a:rPr lang="en-US" sz="1600" dirty="0">
                <a:solidFill>
                  <a:srgbClr val="674EA7"/>
                </a:solidFill>
                <a:latin typeface="Constantia" pitchFamily="18" charset="0"/>
              </a:rPr>
              <a:t>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while </a:t>
            </a:r>
            <a:r>
              <a:rPr lang="en-US" sz="1600" dirty="0">
                <a:solidFill>
                  <a:srgbClr val="674EA7"/>
                </a:solidFill>
                <a:latin typeface="Constantia" pitchFamily="18" charset="0"/>
              </a:rPr>
              <a:t>Q ≠∅ 			</a:t>
            </a:r>
            <a:r>
              <a:rPr lang="en-US" sz="1600" dirty="0">
                <a:solidFill>
                  <a:srgbClr val="C00000"/>
                </a:solidFill>
                <a:latin typeface="Constantia" pitchFamily="18" charset="0"/>
              </a:rPr>
              <a:t>(while the queue is not empty)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do  </a:t>
            </a:r>
            <a:r>
              <a:rPr lang="en-US" sz="1600" dirty="0">
                <a:solidFill>
                  <a:srgbClr val="674EA7"/>
                </a:solidFill>
                <a:latin typeface="Constantia" pitchFamily="18" charset="0"/>
              </a:rPr>
              <a:t> u ← </a:t>
            </a:r>
            <a:r>
              <a:rPr lang="en-US" sz="1600" dirty="0" err="1">
                <a:solidFill>
                  <a:srgbClr val="444444"/>
                </a:solidFill>
                <a:latin typeface="Constantia" pitchFamily="18" charset="0"/>
              </a:rPr>
              <a:t>mindistance</a:t>
            </a:r>
            <a:r>
              <a:rPr lang="en-US" sz="1600" dirty="0">
                <a:solidFill>
                  <a:srgbClr val="674EA7"/>
                </a:solidFill>
                <a:latin typeface="Constantia" pitchFamily="18" charset="0"/>
              </a:rPr>
              <a:t>(</a:t>
            </a:r>
            <a:r>
              <a:rPr lang="en-US" sz="1600" dirty="0" err="1">
                <a:solidFill>
                  <a:srgbClr val="674EA7"/>
                </a:solidFill>
                <a:latin typeface="Constantia" pitchFamily="18" charset="0"/>
              </a:rPr>
              <a:t>Q,dist</a:t>
            </a:r>
            <a:r>
              <a:rPr lang="en-US" sz="1600" dirty="0">
                <a:solidFill>
                  <a:srgbClr val="674EA7"/>
                </a:solidFill>
                <a:latin typeface="Constantia" pitchFamily="18" charset="0"/>
              </a:rPr>
              <a:t>)	</a:t>
            </a:r>
            <a:r>
              <a:rPr lang="en-US" sz="1600" dirty="0">
                <a:solidFill>
                  <a:srgbClr val="C00000"/>
                </a:solidFill>
                <a:latin typeface="Constantia" pitchFamily="18" charset="0"/>
              </a:rPr>
              <a:t>(select the element of Q with the min. distance)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    </a:t>
            </a:r>
            <a:r>
              <a:rPr lang="en-US" sz="1600" dirty="0">
                <a:solidFill>
                  <a:srgbClr val="674EA7"/>
                </a:solidFill>
                <a:latin typeface="Constantia" pitchFamily="18" charset="0"/>
              </a:rPr>
              <a:t>  S←S∪{u} 			</a:t>
            </a:r>
            <a:r>
              <a:rPr lang="en-US" sz="1600" dirty="0">
                <a:solidFill>
                  <a:srgbClr val="C00000"/>
                </a:solidFill>
                <a:latin typeface="Constantia" pitchFamily="18" charset="0"/>
              </a:rPr>
              <a:t>(add u to list of visited vertices)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       for all </a:t>
            </a:r>
            <a:r>
              <a:rPr lang="en-US" sz="1600" dirty="0">
                <a:solidFill>
                  <a:srgbClr val="674EA7"/>
                </a:solidFill>
                <a:latin typeface="Constantia" pitchFamily="18" charset="0"/>
              </a:rPr>
              <a:t>v ∈ neighbors[u]		</a:t>
            </a:r>
            <a:r>
              <a:rPr lang="en-US" sz="1600" dirty="0">
                <a:solidFill>
                  <a:srgbClr val="C00000"/>
                </a:solidFill>
                <a:latin typeface="Constantia" pitchFamily="18" charset="0"/>
              </a:rPr>
              <a:t>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              do  if   </a:t>
            </a:r>
            <a:r>
              <a:rPr lang="en-US" sz="1600" dirty="0">
                <a:solidFill>
                  <a:srgbClr val="674EA7"/>
                </a:solidFill>
                <a:latin typeface="Constantia" pitchFamily="18" charset="0"/>
              </a:rPr>
              <a:t>dist[v] &gt; dist[u] + w(u, v) 		</a:t>
            </a:r>
            <a:r>
              <a:rPr lang="en-US" sz="1600" dirty="0">
                <a:solidFill>
                  <a:srgbClr val="C00000"/>
                </a:solidFill>
                <a:latin typeface="Constantia" pitchFamily="18" charset="0"/>
              </a:rPr>
              <a:t>(if new shortest path found)</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                         then      </a:t>
            </a:r>
            <a:r>
              <a:rPr lang="en-US" sz="1600" dirty="0">
                <a:solidFill>
                  <a:srgbClr val="674EA7"/>
                </a:solidFill>
                <a:latin typeface="Constantia" pitchFamily="18" charset="0"/>
              </a:rPr>
              <a:t>d[v] ←d[u] + w(u, v)	</a:t>
            </a:r>
            <a:r>
              <a:rPr lang="en-US" sz="1600" dirty="0">
                <a:solidFill>
                  <a:srgbClr val="C00000"/>
                </a:solidFill>
                <a:latin typeface="Constantia" pitchFamily="18" charset="0"/>
              </a:rPr>
              <a:t>(set new value of shortest path)</a:t>
            </a:r>
          </a:p>
          <a:p>
            <a:pPr>
              <a:lnSpc>
                <a:spcPct val="95000"/>
              </a:lnSpc>
            </a:pPr>
            <a:r>
              <a:rPr lang="en-US" sz="1600" dirty="0">
                <a:solidFill>
                  <a:srgbClr val="444444"/>
                </a:solidFill>
                <a:latin typeface="Constantia" pitchFamily="18" charset="0"/>
              </a:rPr>
              <a:t>		</a:t>
            </a:r>
            <a:r>
              <a:rPr lang="en-US" sz="1600" dirty="0">
                <a:solidFill>
                  <a:srgbClr val="C00000"/>
                </a:solidFill>
                <a:latin typeface="Constantia" pitchFamily="18" charset="0"/>
              </a:rPr>
              <a:t>(if desired, add </a:t>
            </a:r>
            <a:r>
              <a:rPr lang="en-US" sz="1600" dirty="0" err="1">
                <a:solidFill>
                  <a:srgbClr val="C00000"/>
                </a:solidFill>
                <a:latin typeface="Constantia" pitchFamily="18" charset="0"/>
              </a:rPr>
              <a:t>traceback</a:t>
            </a:r>
            <a:r>
              <a:rPr lang="en-US" sz="1600" dirty="0">
                <a:solidFill>
                  <a:srgbClr val="C00000"/>
                </a:solidFill>
                <a:latin typeface="Constantia" pitchFamily="18" charset="0"/>
              </a:rPr>
              <a:t> code)</a:t>
            </a:r>
            <a:endParaRPr lang="en-US" sz="1600" dirty="0">
              <a:solidFill>
                <a:srgbClr val="444444"/>
              </a:solidFill>
              <a:latin typeface="Constantia" pitchFamily="18" charset="0"/>
            </a:endParaRPr>
          </a:p>
          <a:p>
            <a:pPr>
              <a:lnSpc>
                <a:spcPct val="95000"/>
              </a:lnSpc>
            </a:pPr>
            <a:r>
              <a:rPr lang="en-US" sz="1600" dirty="0">
                <a:solidFill>
                  <a:srgbClr val="444444"/>
                </a:solidFill>
                <a:latin typeface="Constantia" pitchFamily="18" charset="0"/>
              </a:rPr>
              <a:t>return </a:t>
            </a:r>
            <a:r>
              <a:rPr lang="en-US" sz="1600" dirty="0">
                <a:solidFill>
                  <a:srgbClr val="674EA7"/>
                </a:solidFill>
                <a:latin typeface="Constantia" pitchFamily="18" charset="0"/>
              </a:rPr>
              <a:t>dist</a:t>
            </a:r>
            <a:endParaRPr lang="en-US" sz="1600" dirty="0">
              <a:solidFill>
                <a:srgbClr val="C00000"/>
              </a:solidFill>
              <a:latin typeface="Constantia" pitchFamily="18" charset="0"/>
            </a:endParaRPr>
          </a:p>
          <a:p>
            <a:pPr>
              <a:lnSpc>
                <a:spcPct val="95000"/>
              </a:lnSpc>
            </a:pPr>
            <a:endParaRPr lang="en-US" sz="1600" dirty="0">
              <a:solidFill>
                <a:srgbClr val="674EA7"/>
              </a:solidFill>
              <a:latin typeface="Constanti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dirty="0" err="1">
                <a:solidFill>
                  <a:srgbClr val="3B62AF"/>
                </a:solidFill>
                <a:latin typeface="Arial" charset="0"/>
              </a:rPr>
              <a:t>Dijkstra</a:t>
            </a:r>
            <a:r>
              <a:rPr lang="en-US" sz="3500" dirty="0">
                <a:solidFill>
                  <a:srgbClr val="3B62AF"/>
                </a:solidFill>
                <a:latin typeface="Arial" charset="0"/>
              </a:rPr>
              <a:t> Animated Example</a:t>
            </a:r>
          </a:p>
        </p:txBody>
      </p:sp>
      <p:pic>
        <p:nvPicPr>
          <p:cNvPr id="14339" name="Picture 4"/>
          <p:cNvPicPr>
            <a:picLocks noChangeAspect="1" noChangeArrowheads="1"/>
          </p:cNvPicPr>
          <p:nvPr/>
        </p:nvPicPr>
        <p:blipFill>
          <a:blip r:embed="rId2"/>
          <a:srcRect/>
          <a:stretch>
            <a:fillRect/>
          </a:stretch>
        </p:blipFill>
        <p:spPr bwMode="auto">
          <a:xfrm>
            <a:off x="457200" y="797242"/>
            <a:ext cx="8229600" cy="352329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dirty="0" err="1">
                <a:solidFill>
                  <a:srgbClr val="3B62AF"/>
                </a:solidFill>
                <a:latin typeface="Arial" charset="0"/>
              </a:rPr>
              <a:t>Dijkstra</a:t>
            </a:r>
            <a:r>
              <a:rPr lang="en-US" sz="3500" dirty="0">
                <a:solidFill>
                  <a:srgbClr val="3B62AF"/>
                </a:solidFill>
                <a:latin typeface="Arial" charset="0"/>
              </a:rPr>
              <a:t> Animated Example</a:t>
            </a:r>
          </a:p>
        </p:txBody>
      </p:sp>
      <p:pic>
        <p:nvPicPr>
          <p:cNvPr id="15363" name="Picture 5"/>
          <p:cNvPicPr>
            <a:picLocks noChangeAspect="1" noChangeArrowheads="1"/>
          </p:cNvPicPr>
          <p:nvPr/>
        </p:nvPicPr>
        <p:blipFill>
          <a:blip r:embed="rId2"/>
          <a:srcRect/>
          <a:stretch>
            <a:fillRect/>
          </a:stretch>
        </p:blipFill>
        <p:spPr bwMode="auto">
          <a:xfrm>
            <a:off x="320040" y="565785"/>
            <a:ext cx="7912418" cy="306681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dirty="0" err="1">
                <a:solidFill>
                  <a:srgbClr val="3B62AF"/>
                </a:solidFill>
                <a:latin typeface="Arial" charset="0"/>
              </a:rPr>
              <a:t>Dijkstra</a:t>
            </a:r>
            <a:r>
              <a:rPr lang="en-US" sz="3500" dirty="0">
                <a:solidFill>
                  <a:srgbClr val="3B62AF"/>
                </a:solidFill>
                <a:latin typeface="Arial" charset="0"/>
              </a:rPr>
              <a:t> Animated Example</a:t>
            </a:r>
          </a:p>
        </p:txBody>
      </p:sp>
      <p:pic>
        <p:nvPicPr>
          <p:cNvPr id="16387" name="Picture 5"/>
          <p:cNvPicPr>
            <a:picLocks noChangeAspect="1" noChangeArrowheads="1"/>
          </p:cNvPicPr>
          <p:nvPr/>
        </p:nvPicPr>
        <p:blipFill>
          <a:blip r:embed="rId2"/>
          <a:srcRect/>
          <a:stretch>
            <a:fillRect/>
          </a:stretch>
        </p:blipFill>
        <p:spPr bwMode="auto">
          <a:xfrm>
            <a:off x="251460" y="681514"/>
            <a:ext cx="8246745" cy="353615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dirty="0" err="1">
                <a:solidFill>
                  <a:srgbClr val="3B62AF"/>
                </a:solidFill>
                <a:latin typeface="Arial" charset="0"/>
              </a:rPr>
              <a:t>Dijkstra</a:t>
            </a:r>
            <a:r>
              <a:rPr lang="en-US" sz="3500" dirty="0">
                <a:solidFill>
                  <a:srgbClr val="3B62AF"/>
                </a:solidFill>
                <a:latin typeface="Arial" charset="0"/>
              </a:rPr>
              <a:t> Animated Example</a:t>
            </a:r>
          </a:p>
        </p:txBody>
      </p:sp>
      <p:pic>
        <p:nvPicPr>
          <p:cNvPr id="17411" name="Picture 5"/>
          <p:cNvPicPr>
            <a:picLocks noChangeAspect="1" noChangeArrowheads="1"/>
          </p:cNvPicPr>
          <p:nvPr/>
        </p:nvPicPr>
        <p:blipFill>
          <a:blip r:embed="rId2"/>
          <a:srcRect/>
          <a:stretch>
            <a:fillRect/>
          </a:stretch>
        </p:blipFill>
        <p:spPr bwMode="auto">
          <a:xfrm>
            <a:off x="251460" y="720090"/>
            <a:ext cx="8246745" cy="353615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dirty="0" err="1">
                <a:solidFill>
                  <a:srgbClr val="3B62AF"/>
                </a:solidFill>
                <a:latin typeface="Arial" charset="0"/>
              </a:rPr>
              <a:t>Dijkstra</a:t>
            </a:r>
            <a:r>
              <a:rPr lang="en-US" sz="3500" dirty="0">
                <a:solidFill>
                  <a:srgbClr val="3B62AF"/>
                </a:solidFill>
                <a:latin typeface="Arial" charset="0"/>
              </a:rPr>
              <a:t> Animated Example</a:t>
            </a:r>
          </a:p>
        </p:txBody>
      </p:sp>
      <p:pic>
        <p:nvPicPr>
          <p:cNvPr id="18435" name="Picture 5"/>
          <p:cNvPicPr>
            <a:picLocks noChangeAspect="1" noChangeArrowheads="1"/>
          </p:cNvPicPr>
          <p:nvPr/>
        </p:nvPicPr>
        <p:blipFill>
          <a:blip r:embed="rId2"/>
          <a:srcRect/>
          <a:stretch>
            <a:fillRect/>
          </a:stretch>
        </p:blipFill>
        <p:spPr bwMode="auto">
          <a:xfrm>
            <a:off x="371475" y="681514"/>
            <a:ext cx="8246745" cy="3536156"/>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dirty="0" err="1">
                <a:solidFill>
                  <a:srgbClr val="3B62AF"/>
                </a:solidFill>
                <a:latin typeface="Arial" charset="0"/>
              </a:rPr>
              <a:t>Dijkstra</a:t>
            </a:r>
            <a:r>
              <a:rPr lang="en-US" sz="3500" dirty="0">
                <a:solidFill>
                  <a:srgbClr val="3B62AF"/>
                </a:solidFill>
                <a:latin typeface="Arial" charset="0"/>
              </a:rPr>
              <a:t> Animated Example</a:t>
            </a:r>
          </a:p>
        </p:txBody>
      </p:sp>
      <p:pic>
        <p:nvPicPr>
          <p:cNvPr id="19459" name="Picture 5"/>
          <p:cNvPicPr>
            <a:picLocks noChangeAspect="1" noChangeArrowheads="1"/>
          </p:cNvPicPr>
          <p:nvPr/>
        </p:nvPicPr>
        <p:blipFill>
          <a:blip r:embed="rId2"/>
          <a:srcRect/>
          <a:stretch>
            <a:fillRect/>
          </a:stretch>
        </p:blipFill>
        <p:spPr bwMode="auto">
          <a:xfrm>
            <a:off x="371475" y="681514"/>
            <a:ext cx="8246745" cy="353615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dirty="0" err="1">
                <a:solidFill>
                  <a:srgbClr val="3B62AF"/>
                </a:solidFill>
                <a:latin typeface="Arial" charset="0"/>
              </a:rPr>
              <a:t>Dijkstra</a:t>
            </a:r>
            <a:r>
              <a:rPr lang="en-US" sz="3500" dirty="0">
                <a:solidFill>
                  <a:srgbClr val="3B62AF"/>
                </a:solidFill>
                <a:latin typeface="Arial" charset="0"/>
              </a:rPr>
              <a:t> Animated Example</a:t>
            </a:r>
          </a:p>
        </p:txBody>
      </p:sp>
      <p:pic>
        <p:nvPicPr>
          <p:cNvPr id="20483" name="Picture 5"/>
          <p:cNvPicPr>
            <a:picLocks noChangeAspect="1" noChangeArrowheads="1"/>
          </p:cNvPicPr>
          <p:nvPr/>
        </p:nvPicPr>
        <p:blipFill>
          <a:blip r:embed="rId2"/>
          <a:srcRect/>
          <a:stretch>
            <a:fillRect/>
          </a:stretch>
        </p:blipFill>
        <p:spPr bwMode="auto">
          <a:xfrm>
            <a:off x="448628" y="803672"/>
            <a:ext cx="8246745" cy="353615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dirty="0" err="1">
                <a:solidFill>
                  <a:srgbClr val="3B62AF"/>
                </a:solidFill>
                <a:latin typeface="Arial" charset="0"/>
              </a:rPr>
              <a:t>Dijkstra</a:t>
            </a:r>
            <a:r>
              <a:rPr lang="en-US" sz="3500" dirty="0">
                <a:solidFill>
                  <a:srgbClr val="3B62AF"/>
                </a:solidFill>
                <a:latin typeface="Arial" charset="0"/>
              </a:rPr>
              <a:t> Animated Example</a:t>
            </a:r>
          </a:p>
        </p:txBody>
      </p:sp>
      <p:pic>
        <p:nvPicPr>
          <p:cNvPr id="21507" name="Picture 5"/>
          <p:cNvPicPr>
            <a:picLocks noChangeAspect="1" noChangeArrowheads="1"/>
          </p:cNvPicPr>
          <p:nvPr/>
        </p:nvPicPr>
        <p:blipFill>
          <a:blip r:embed="rId2"/>
          <a:srcRect/>
          <a:stretch>
            <a:fillRect/>
          </a:stretch>
        </p:blipFill>
        <p:spPr bwMode="auto">
          <a:xfrm>
            <a:off x="302895" y="803672"/>
            <a:ext cx="8246745" cy="353615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3"/>
          <p:cNvSpPr txBox="1">
            <a:spLocks noGrp="1"/>
          </p:cNvSpPr>
          <p:nvPr>
            <p:ph type="title"/>
          </p:nvPr>
        </p:nvSpPr>
        <p:spPr>
          <a:xfrm>
            <a:off x="685800" y="457200"/>
            <a:ext cx="77724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Backtracking</a:t>
            </a:r>
            <a:endParaRPr/>
          </a:p>
        </p:txBody>
      </p:sp>
      <p:sp>
        <p:nvSpPr>
          <p:cNvPr id="297" name="Google Shape;297;p23"/>
          <p:cNvSpPr txBox="1">
            <a:spLocks noGrp="1"/>
          </p:cNvSpPr>
          <p:nvPr>
            <p:ph type="body" idx="1"/>
          </p:nvPr>
        </p:nvSpPr>
        <p:spPr>
          <a:xfrm>
            <a:off x="685800" y="1485900"/>
            <a:ext cx="7772400" cy="30861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A50021"/>
              </a:buClr>
              <a:buSzPts val="2400"/>
              <a:buFont typeface="Times New Roman"/>
              <a:buChar char="•"/>
            </a:pPr>
            <a:r>
              <a:rPr lang="en-US" sz="2400" b="0" i="0" u="none">
                <a:solidFill>
                  <a:srgbClr val="A50021"/>
                </a:solidFill>
                <a:latin typeface="Times New Roman"/>
                <a:ea typeface="Times New Roman"/>
                <a:cs typeface="Times New Roman"/>
                <a:sym typeface="Times New Roman"/>
              </a:rPr>
              <a:t>Backtracking</a:t>
            </a:r>
            <a:r>
              <a:rPr lang="en-US" sz="2400" b="0" i="0" u="none">
                <a:solidFill>
                  <a:schemeClr val="dk1"/>
                </a:solidFill>
                <a:latin typeface="Times New Roman"/>
                <a:ea typeface="Times New Roman"/>
                <a:cs typeface="Times New Roman"/>
                <a:sym typeface="Times New Roman"/>
              </a:rPr>
              <a:t> is used to solve problems in which a sequence of objects is chosen from a specified set so that the sequence satisfies some criterion.</a:t>
            </a:r>
            <a:endParaRPr/>
          </a:p>
          <a:p>
            <a:pPr marL="342900" marR="0" lvl="0" indent="-342900" algn="just" rtl="0">
              <a:lnSpc>
                <a:spcPct val="100000"/>
              </a:lnSpc>
              <a:spcBef>
                <a:spcPts val="480"/>
              </a:spcBef>
              <a:spcAft>
                <a:spcPts val="0"/>
              </a:spcAft>
              <a:buClr>
                <a:srgbClr val="A50021"/>
              </a:buClr>
              <a:buSzPts val="2400"/>
              <a:buFont typeface="Times New Roman"/>
              <a:buChar char="•"/>
            </a:pPr>
            <a:r>
              <a:rPr lang="en-US" sz="2400" b="0" i="0" u="none">
                <a:solidFill>
                  <a:srgbClr val="A50021"/>
                </a:solidFill>
                <a:latin typeface="Times New Roman"/>
                <a:ea typeface="Times New Roman"/>
                <a:cs typeface="Times New Roman"/>
                <a:sym typeface="Times New Roman"/>
              </a:rPr>
              <a:t>Backtracking</a:t>
            </a:r>
            <a:r>
              <a:rPr lang="en-US" sz="2400" b="0" i="0" u="none">
                <a:solidFill>
                  <a:schemeClr val="dk1"/>
                </a:solidFill>
                <a:latin typeface="Times New Roman"/>
                <a:ea typeface="Times New Roman"/>
                <a:cs typeface="Times New Roman"/>
                <a:sym typeface="Times New Roman"/>
              </a:rPr>
              <a:t> is a modified </a:t>
            </a:r>
            <a:r>
              <a:rPr lang="en-US" sz="2400" b="0" i="0" u="none">
                <a:solidFill>
                  <a:schemeClr val="accent2"/>
                </a:solidFill>
                <a:latin typeface="Times New Roman"/>
                <a:ea typeface="Times New Roman"/>
                <a:cs typeface="Times New Roman"/>
                <a:sym typeface="Times New Roman"/>
              </a:rPr>
              <a:t>depth-first search</a:t>
            </a:r>
            <a:r>
              <a:rPr lang="en-US" sz="2400" b="0" i="0" u="none">
                <a:solidFill>
                  <a:schemeClr val="dk1"/>
                </a:solidFill>
                <a:latin typeface="Times New Roman"/>
                <a:ea typeface="Times New Roman"/>
                <a:cs typeface="Times New Roman"/>
                <a:sym typeface="Times New Roman"/>
              </a:rPr>
              <a:t> of a tree.</a:t>
            </a:r>
            <a:endParaRPr/>
          </a:p>
          <a:p>
            <a:pPr marL="342900" marR="0" lvl="0" indent="-342900" algn="just" rtl="0">
              <a:lnSpc>
                <a:spcPct val="100000"/>
              </a:lnSpc>
              <a:spcBef>
                <a:spcPts val="480"/>
              </a:spcBef>
              <a:spcAft>
                <a:spcPts val="0"/>
              </a:spcAft>
              <a:buClr>
                <a:srgbClr val="A50021"/>
              </a:buClr>
              <a:buSzPts val="2400"/>
              <a:buFont typeface="Times New Roman"/>
              <a:buChar char="•"/>
            </a:pPr>
            <a:r>
              <a:rPr lang="en-US" sz="2400" b="0" i="0" u="none">
                <a:solidFill>
                  <a:srgbClr val="A50021"/>
                </a:solidFill>
                <a:latin typeface="Times New Roman"/>
                <a:ea typeface="Times New Roman"/>
                <a:cs typeface="Times New Roman"/>
                <a:sym typeface="Times New Roman"/>
              </a:rPr>
              <a:t>It</a:t>
            </a:r>
            <a:r>
              <a:rPr lang="en-US" sz="2400" b="0" i="0" u="none">
                <a:solidFill>
                  <a:schemeClr val="dk1"/>
                </a:solidFill>
                <a:latin typeface="Times New Roman"/>
                <a:ea typeface="Times New Roman"/>
                <a:cs typeface="Times New Roman"/>
                <a:sym typeface="Times New Roman"/>
              </a:rPr>
              <a:t> is the procedure whereby, after determining that a node can lead to nothing but dead nodes, we go back (“backtrack”) to the node’s parent and proceed with the search on the next child.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dirty="0" err="1">
                <a:solidFill>
                  <a:srgbClr val="3B62AF"/>
                </a:solidFill>
                <a:latin typeface="Arial" charset="0"/>
              </a:rPr>
              <a:t>Dijkstra</a:t>
            </a:r>
            <a:r>
              <a:rPr lang="en-US" sz="3500" dirty="0">
                <a:solidFill>
                  <a:srgbClr val="3B62AF"/>
                </a:solidFill>
                <a:latin typeface="Arial" charset="0"/>
              </a:rPr>
              <a:t> Animated Example</a:t>
            </a:r>
          </a:p>
        </p:txBody>
      </p:sp>
      <p:pic>
        <p:nvPicPr>
          <p:cNvPr id="22531" name="Picture 5"/>
          <p:cNvPicPr>
            <a:picLocks noChangeAspect="1" noChangeArrowheads="1"/>
          </p:cNvPicPr>
          <p:nvPr/>
        </p:nvPicPr>
        <p:blipFill>
          <a:blip r:embed="rId2"/>
          <a:srcRect/>
          <a:stretch>
            <a:fillRect/>
          </a:stretch>
        </p:blipFill>
        <p:spPr bwMode="auto">
          <a:xfrm>
            <a:off x="448628" y="803672"/>
            <a:ext cx="8246745" cy="353615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dirty="0" err="1">
                <a:solidFill>
                  <a:srgbClr val="3B62AF"/>
                </a:solidFill>
                <a:latin typeface="Arial" charset="0"/>
              </a:rPr>
              <a:t>Dijkstra</a:t>
            </a:r>
            <a:r>
              <a:rPr lang="en-US" sz="3500" dirty="0">
                <a:solidFill>
                  <a:srgbClr val="3B62AF"/>
                </a:solidFill>
                <a:latin typeface="Arial" charset="0"/>
              </a:rPr>
              <a:t> Animated Example</a:t>
            </a:r>
          </a:p>
        </p:txBody>
      </p:sp>
      <p:pic>
        <p:nvPicPr>
          <p:cNvPr id="23555" name="Picture 5"/>
          <p:cNvPicPr>
            <a:picLocks noChangeAspect="1" noChangeArrowheads="1"/>
          </p:cNvPicPr>
          <p:nvPr/>
        </p:nvPicPr>
        <p:blipFill>
          <a:blip r:embed="rId2"/>
          <a:srcRect/>
          <a:stretch>
            <a:fillRect/>
          </a:stretch>
        </p:blipFill>
        <p:spPr bwMode="auto">
          <a:xfrm>
            <a:off x="448628" y="803672"/>
            <a:ext cx="8246745" cy="353615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dirty="0">
                <a:solidFill>
                  <a:srgbClr val="3B62AF"/>
                </a:solidFill>
                <a:latin typeface="Arial" charset="0"/>
              </a:rPr>
              <a:t>Implementations and Running Times    </a:t>
            </a:r>
          </a:p>
        </p:txBody>
      </p:sp>
      <p:sp>
        <p:nvSpPr>
          <p:cNvPr id="24579" name="Rectangle 2"/>
          <p:cNvSpPr>
            <a:spLocks noGrp="1" noChangeArrowheads="1"/>
          </p:cNvSpPr>
          <p:nvPr>
            <p:ph sz="quarter" idx="1"/>
          </p:nvPr>
        </p:nvSpPr>
        <p:spPr>
          <a:xfrm>
            <a:off x="250032" y="968693"/>
            <a:ext cx="8299608" cy="3705463"/>
          </a:xfrm>
        </p:spPr>
        <p:txBody>
          <a:bodyPr lIns="0" tIns="0" rIns="0" bIns="0"/>
          <a:lstStyle/>
          <a:p>
            <a:pPr marL="0" indent="0">
              <a:lnSpc>
                <a:spcPct val="95000"/>
              </a:lnSpc>
              <a:spcBef>
                <a:spcPct val="0"/>
              </a:spcBef>
              <a:buNone/>
            </a:pPr>
            <a:r>
              <a:rPr lang="en-US" dirty="0" smtClean="0">
                <a:solidFill>
                  <a:srgbClr val="444444"/>
                </a:solidFill>
                <a:latin typeface="Arial" pitchFamily="34" charset="0"/>
              </a:rPr>
              <a:t>The simplest implementation is to store vertices in an array or linked list. This will produce a running time of </a:t>
            </a:r>
            <a:endParaRPr lang="en-US" dirty="0" smtClean="0"/>
          </a:p>
          <a:p>
            <a:pPr marL="0" indent="0">
              <a:lnSpc>
                <a:spcPct val="95000"/>
              </a:lnSpc>
              <a:spcBef>
                <a:spcPct val="0"/>
              </a:spcBef>
              <a:buNone/>
            </a:pPr>
            <a:r>
              <a:rPr lang="en-US" dirty="0" smtClean="0">
                <a:solidFill>
                  <a:srgbClr val="444444"/>
                </a:solidFill>
                <a:latin typeface="Arial" pitchFamily="34" charset="0"/>
              </a:rPr>
              <a:t> </a:t>
            </a:r>
            <a:endParaRPr lang="en-US" dirty="0" smtClean="0"/>
          </a:p>
          <a:p>
            <a:pPr marL="0" indent="0">
              <a:lnSpc>
                <a:spcPct val="95000"/>
              </a:lnSpc>
              <a:spcBef>
                <a:spcPct val="0"/>
              </a:spcBef>
              <a:buNone/>
            </a:pPr>
            <a:r>
              <a:rPr lang="en-US" dirty="0" smtClean="0">
                <a:solidFill>
                  <a:srgbClr val="444444"/>
                </a:solidFill>
                <a:latin typeface="Arial" pitchFamily="34" charset="0"/>
              </a:rPr>
              <a:t>O(|V|^2 + |E|)</a:t>
            </a:r>
            <a:endParaRPr lang="en-US" dirty="0" smtClean="0"/>
          </a:p>
          <a:p>
            <a:pPr marL="0" indent="0">
              <a:lnSpc>
                <a:spcPct val="95000"/>
              </a:lnSpc>
              <a:spcBef>
                <a:spcPct val="0"/>
              </a:spcBef>
              <a:buNone/>
            </a:pPr>
            <a:endParaRPr lang="en-US" dirty="0" smtClean="0">
              <a:solidFill>
                <a:srgbClr val="444444"/>
              </a:solidFill>
              <a:latin typeface="Arial" pitchFamily="34" charset="0"/>
            </a:endParaRPr>
          </a:p>
          <a:p>
            <a:pPr marL="0" indent="0">
              <a:lnSpc>
                <a:spcPct val="95000"/>
              </a:lnSpc>
              <a:spcBef>
                <a:spcPct val="0"/>
              </a:spcBef>
              <a:buNone/>
            </a:pPr>
            <a:r>
              <a:rPr lang="en-US" dirty="0" smtClean="0">
                <a:solidFill>
                  <a:srgbClr val="444444"/>
                </a:solidFill>
                <a:latin typeface="Arial" pitchFamily="34" charset="0"/>
              </a:rPr>
              <a:t>For sparse graphs, or graphs with very few edges and many nodes, it can be implemented more efficiently storing the graph in an adjacency list using a binary heap or priority queue. This will produce a running time of</a:t>
            </a:r>
            <a:endParaRPr lang="en-US" dirty="0" smtClean="0"/>
          </a:p>
          <a:p>
            <a:pPr marL="0" indent="0">
              <a:lnSpc>
                <a:spcPct val="95000"/>
              </a:lnSpc>
              <a:spcBef>
                <a:spcPct val="0"/>
              </a:spcBef>
              <a:buNone/>
            </a:pPr>
            <a:endParaRPr lang="en-US" dirty="0" smtClean="0">
              <a:solidFill>
                <a:srgbClr val="444444"/>
              </a:solidFill>
              <a:latin typeface="Arial" pitchFamily="34" charset="0"/>
            </a:endParaRPr>
          </a:p>
          <a:p>
            <a:pPr marL="0" indent="0">
              <a:lnSpc>
                <a:spcPct val="95000"/>
              </a:lnSpc>
              <a:spcBef>
                <a:spcPct val="0"/>
              </a:spcBef>
              <a:buNone/>
            </a:pPr>
            <a:r>
              <a:rPr lang="en-US" i="1" dirty="0" smtClean="0">
                <a:solidFill>
                  <a:srgbClr val="444444"/>
                </a:solidFill>
                <a:latin typeface="Arial" pitchFamily="34" charset="0"/>
              </a:rPr>
              <a:t>O</a:t>
            </a:r>
            <a:r>
              <a:rPr lang="en-US" dirty="0" smtClean="0">
                <a:solidFill>
                  <a:srgbClr val="444444"/>
                </a:solidFill>
                <a:latin typeface="Arial" pitchFamily="34" charset="0"/>
              </a:rPr>
              <a:t>((|</a:t>
            </a:r>
            <a:r>
              <a:rPr lang="en-US" i="1" dirty="0" smtClean="0">
                <a:solidFill>
                  <a:srgbClr val="444444"/>
                </a:solidFill>
                <a:latin typeface="Arial" pitchFamily="34" charset="0"/>
              </a:rPr>
              <a:t>E</a:t>
            </a:r>
            <a:r>
              <a:rPr lang="en-US" dirty="0" smtClean="0">
                <a:solidFill>
                  <a:srgbClr val="444444"/>
                </a:solidFill>
                <a:latin typeface="Arial" pitchFamily="34" charset="0"/>
              </a:rPr>
              <a:t>|+|</a:t>
            </a:r>
            <a:r>
              <a:rPr lang="en-US" i="1" dirty="0" smtClean="0">
                <a:solidFill>
                  <a:srgbClr val="444444"/>
                </a:solidFill>
                <a:latin typeface="Arial" pitchFamily="34" charset="0"/>
              </a:rPr>
              <a:t>V</a:t>
            </a:r>
            <a:r>
              <a:rPr lang="en-US" dirty="0" smtClean="0">
                <a:solidFill>
                  <a:srgbClr val="444444"/>
                </a:solidFill>
                <a:latin typeface="Arial" pitchFamily="34" charset="0"/>
              </a:rPr>
              <a:t>|) log |</a:t>
            </a:r>
            <a:r>
              <a:rPr lang="en-US" i="1" dirty="0" smtClean="0">
                <a:solidFill>
                  <a:srgbClr val="444444"/>
                </a:solidFill>
                <a:latin typeface="Arial" pitchFamily="34" charset="0"/>
              </a:rPr>
              <a:t>V</a:t>
            </a:r>
            <a:r>
              <a:rPr lang="en-US" dirty="0" smtClean="0">
                <a:solidFill>
                  <a:srgbClr val="444444"/>
                </a:solidFill>
                <a:latin typeface="Arial" pitchFamily="34"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dirty="0" err="1">
                <a:solidFill>
                  <a:srgbClr val="3B62AF"/>
                </a:solidFill>
                <a:latin typeface="Arial" charset="0"/>
              </a:rPr>
              <a:t>Dijkstra's</a:t>
            </a:r>
            <a:r>
              <a:rPr lang="en-US" sz="3500" dirty="0">
                <a:solidFill>
                  <a:srgbClr val="3B62AF"/>
                </a:solidFill>
                <a:latin typeface="Arial" charset="0"/>
              </a:rPr>
              <a:t> Algorithm - Why It Works</a:t>
            </a:r>
          </a:p>
        </p:txBody>
      </p:sp>
      <p:sp>
        <p:nvSpPr>
          <p:cNvPr id="25603" name="Rectangle 2"/>
          <p:cNvSpPr>
            <a:spLocks noGrp="1" noChangeArrowheads="1"/>
          </p:cNvSpPr>
          <p:nvPr>
            <p:ph sz="quarter" idx="1"/>
          </p:nvPr>
        </p:nvSpPr>
        <p:spPr>
          <a:xfrm>
            <a:off x="200025" y="1294447"/>
            <a:ext cx="8486775" cy="2511743"/>
          </a:xfrm>
        </p:spPr>
        <p:txBody>
          <a:bodyPr lIns="0" tIns="0" rIns="0" bIns="0"/>
          <a:lstStyle/>
          <a:p>
            <a:pPr marL="0" indent="0">
              <a:lnSpc>
                <a:spcPct val="95000"/>
              </a:lnSpc>
              <a:spcBef>
                <a:spcPct val="0"/>
              </a:spcBef>
            </a:pPr>
            <a:r>
              <a:rPr lang="en-US" dirty="0" smtClean="0">
                <a:solidFill>
                  <a:srgbClr val="444444"/>
                </a:solidFill>
                <a:latin typeface="Arial" pitchFamily="34" charset="0"/>
              </a:rPr>
              <a:t> As with all greedy algorithms, we need to make sure that it is a correct algorithm (e.g., it </a:t>
            </a:r>
            <a:r>
              <a:rPr lang="en-US" i="1" dirty="0" smtClean="0">
                <a:solidFill>
                  <a:srgbClr val="444444"/>
                </a:solidFill>
                <a:latin typeface="Arial" pitchFamily="34" charset="0"/>
              </a:rPr>
              <a:t>always </a:t>
            </a:r>
            <a:r>
              <a:rPr lang="en-US" dirty="0" smtClean="0">
                <a:solidFill>
                  <a:srgbClr val="444444"/>
                </a:solidFill>
                <a:latin typeface="Arial" pitchFamily="34" charset="0"/>
              </a:rPr>
              <a:t>returns the right solution if it is given correct input).</a:t>
            </a:r>
          </a:p>
          <a:p>
            <a:pPr marL="0" indent="0">
              <a:lnSpc>
                <a:spcPct val="95000"/>
              </a:lnSpc>
              <a:spcBef>
                <a:spcPct val="0"/>
              </a:spcBef>
            </a:pPr>
            <a:endParaRPr lang="en-US" dirty="0" smtClean="0">
              <a:solidFill>
                <a:srgbClr val="444444"/>
              </a:solidFill>
              <a:latin typeface="Arial" pitchFamily="34" charset="0"/>
            </a:endParaRPr>
          </a:p>
          <a:p>
            <a:pPr marL="0" indent="0">
              <a:lnSpc>
                <a:spcPct val="95000"/>
              </a:lnSpc>
              <a:spcBef>
                <a:spcPct val="0"/>
              </a:spcBef>
            </a:pPr>
            <a:r>
              <a:rPr lang="en-US" dirty="0" smtClean="0">
                <a:solidFill>
                  <a:srgbClr val="444444"/>
                </a:solidFill>
                <a:latin typeface="Arial" pitchFamily="34" charset="0"/>
              </a:rPr>
              <a:t> A formal proof would take longer than this presentation, but we can understand how the argument works intuitively. </a:t>
            </a:r>
          </a:p>
          <a:p>
            <a:pPr marL="0" indent="0">
              <a:lnSpc>
                <a:spcPct val="95000"/>
              </a:lnSpc>
              <a:spcBef>
                <a:spcPct val="0"/>
              </a:spcBef>
            </a:pPr>
            <a:endParaRPr lang="en-US" dirty="0" smtClean="0">
              <a:solidFill>
                <a:srgbClr val="444444"/>
              </a:solidFill>
              <a:latin typeface="Arial" pitchFamily="34" charset="0"/>
            </a:endParaRPr>
          </a:p>
          <a:p>
            <a:pPr marL="0" indent="0">
              <a:lnSpc>
                <a:spcPct val="95000"/>
              </a:lnSpc>
              <a:spcBef>
                <a:spcPct val="0"/>
              </a:spcBef>
            </a:pPr>
            <a:r>
              <a:rPr lang="en-US" dirty="0" smtClean="0">
                <a:solidFill>
                  <a:srgbClr val="444444"/>
                </a:solidFill>
                <a:latin typeface="Arial" pitchFamily="34" charset="0"/>
              </a:rPr>
              <a:t> If you can’t sleep unless you see a proof, see the second reference or ask us where you can find 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71181"/>
            <a:ext cx="7468077" cy="3963709"/>
          </a:xfrm>
        </p:spPr>
        <p:txBody>
          <a:bodyPr>
            <a:normAutofit fontScale="92500" lnSpcReduction="10000"/>
          </a:bodyPr>
          <a:lstStyle/>
          <a:p>
            <a:pPr marL="244904" indent="-244904">
              <a:spcBef>
                <a:spcPts val="536"/>
              </a:spcBef>
              <a:buFont typeface="Wingdings"/>
              <a:buChar char=""/>
              <a:defRPr/>
            </a:pPr>
            <a:r>
              <a:rPr lang="en-US" dirty="0" smtClean="0"/>
              <a:t>To understand how it works, we’ll go over the previous example again. However, we need two mathematical results first:</a:t>
            </a:r>
          </a:p>
          <a:p>
            <a:pPr marL="244904" indent="-244904">
              <a:spcBef>
                <a:spcPts val="536"/>
              </a:spcBef>
              <a:buFont typeface="Wingdings"/>
              <a:buChar char=""/>
              <a:defRPr/>
            </a:pPr>
            <a:endParaRPr lang="en-US" dirty="0" smtClean="0"/>
          </a:p>
          <a:p>
            <a:pPr marL="244904" indent="-244904">
              <a:spcBef>
                <a:spcPts val="536"/>
              </a:spcBef>
              <a:buFont typeface="Wingdings"/>
              <a:buChar char=""/>
              <a:defRPr/>
            </a:pPr>
            <a:r>
              <a:rPr lang="en-US" b="1" dirty="0" smtClean="0"/>
              <a:t>Lemma 1</a:t>
            </a:r>
            <a:r>
              <a:rPr lang="en-US" dirty="0" smtClean="0"/>
              <a:t>: Triangle inequality</a:t>
            </a:r>
            <a:br>
              <a:rPr lang="en-US" dirty="0" smtClean="0"/>
            </a:br>
            <a:r>
              <a:rPr lang="en-US" dirty="0" smtClean="0"/>
              <a:t>If </a:t>
            </a:r>
            <a:r>
              <a:rPr lang="el-GR" dirty="0" smtClean="0">
                <a:latin typeface="Calibri"/>
              </a:rPr>
              <a:t>δ</a:t>
            </a:r>
            <a:r>
              <a:rPr lang="es-MX" dirty="0" smtClean="0">
                <a:latin typeface="Calibri"/>
              </a:rPr>
              <a:t>(</a:t>
            </a:r>
            <a:r>
              <a:rPr lang="es-MX" dirty="0" err="1" smtClean="0">
                <a:latin typeface="Calibri"/>
              </a:rPr>
              <a:t>u,v</a:t>
            </a:r>
            <a:r>
              <a:rPr lang="es-MX" dirty="0" smtClean="0">
                <a:latin typeface="Calibri"/>
              </a:rPr>
              <a:t>) </a:t>
            </a:r>
            <a:r>
              <a:rPr lang="es-MX" dirty="0" err="1" smtClean="0">
                <a:latin typeface="Calibri"/>
              </a:rPr>
              <a:t>is</a:t>
            </a:r>
            <a:r>
              <a:rPr lang="es-MX" dirty="0" smtClean="0">
                <a:latin typeface="Calibri"/>
              </a:rPr>
              <a:t> </a:t>
            </a:r>
            <a:r>
              <a:rPr lang="es-MX" dirty="0" err="1" smtClean="0">
                <a:latin typeface="Calibri"/>
              </a:rPr>
              <a:t>the</a:t>
            </a:r>
            <a:r>
              <a:rPr lang="es-MX" dirty="0" smtClean="0">
                <a:latin typeface="Calibri"/>
              </a:rPr>
              <a:t> </a:t>
            </a:r>
            <a:r>
              <a:rPr lang="es-MX" dirty="0" err="1" smtClean="0">
                <a:latin typeface="Calibri"/>
              </a:rPr>
              <a:t>shortest</a:t>
            </a:r>
            <a:r>
              <a:rPr lang="es-MX" dirty="0" smtClean="0">
                <a:latin typeface="Calibri"/>
              </a:rPr>
              <a:t> </a:t>
            </a:r>
            <a:r>
              <a:rPr lang="es-MX" dirty="0" err="1" smtClean="0">
                <a:latin typeface="Calibri"/>
              </a:rPr>
              <a:t>path</a:t>
            </a:r>
            <a:r>
              <a:rPr lang="es-MX" dirty="0" smtClean="0">
                <a:latin typeface="Calibri"/>
              </a:rPr>
              <a:t> </a:t>
            </a:r>
            <a:r>
              <a:rPr lang="es-MX" dirty="0" err="1" smtClean="0">
                <a:latin typeface="Calibri"/>
              </a:rPr>
              <a:t>length</a:t>
            </a:r>
            <a:r>
              <a:rPr lang="es-MX" dirty="0" smtClean="0">
                <a:latin typeface="Calibri"/>
              </a:rPr>
              <a:t> </a:t>
            </a:r>
            <a:r>
              <a:rPr lang="es-MX" dirty="0" err="1" smtClean="0">
                <a:latin typeface="Calibri"/>
              </a:rPr>
              <a:t>between</a:t>
            </a:r>
            <a:r>
              <a:rPr lang="es-MX" dirty="0" smtClean="0">
                <a:latin typeface="Calibri"/>
              </a:rPr>
              <a:t> u and v,</a:t>
            </a:r>
            <a:br>
              <a:rPr lang="es-MX" dirty="0" smtClean="0">
                <a:latin typeface="Calibri"/>
              </a:rPr>
            </a:br>
            <a:r>
              <a:rPr lang="el-GR" dirty="0" smtClean="0">
                <a:latin typeface="Calibri"/>
              </a:rPr>
              <a:t> δ</a:t>
            </a:r>
            <a:r>
              <a:rPr lang="es-MX" dirty="0" smtClean="0">
                <a:latin typeface="Calibri"/>
              </a:rPr>
              <a:t>(</a:t>
            </a:r>
            <a:r>
              <a:rPr lang="es-MX" dirty="0" err="1" smtClean="0">
                <a:latin typeface="Calibri"/>
              </a:rPr>
              <a:t>u,v</a:t>
            </a:r>
            <a:r>
              <a:rPr lang="es-MX" dirty="0" smtClean="0">
                <a:latin typeface="Calibri"/>
              </a:rPr>
              <a:t>) ≤ </a:t>
            </a:r>
            <a:r>
              <a:rPr lang="el-GR" dirty="0" smtClean="0">
                <a:latin typeface="Calibri"/>
              </a:rPr>
              <a:t>δ</a:t>
            </a:r>
            <a:r>
              <a:rPr lang="es-MX" dirty="0" smtClean="0">
                <a:latin typeface="Calibri"/>
              </a:rPr>
              <a:t>(</a:t>
            </a:r>
            <a:r>
              <a:rPr lang="es-MX" dirty="0" err="1" smtClean="0">
                <a:latin typeface="Calibri"/>
              </a:rPr>
              <a:t>u,x</a:t>
            </a:r>
            <a:r>
              <a:rPr lang="es-MX" dirty="0" smtClean="0">
                <a:latin typeface="Calibri"/>
              </a:rPr>
              <a:t>) + </a:t>
            </a:r>
            <a:r>
              <a:rPr lang="el-GR" dirty="0" smtClean="0">
                <a:latin typeface="Calibri"/>
              </a:rPr>
              <a:t>δ</a:t>
            </a:r>
            <a:r>
              <a:rPr lang="es-MX" dirty="0" smtClean="0">
                <a:latin typeface="Calibri"/>
              </a:rPr>
              <a:t>(</a:t>
            </a:r>
            <a:r>
              <a:rPr lang="es-MX" dirty="0" err="1" smtClean="0">
                <a:latin typeface="Calibri"/>
              </a:rPr>
              <a:t>x,v</a:t>
            </a:r>
            <a:r>
              <a:rPr lang="es-MX" dirty="0" smtClean="0">
                <a:latin typeface="Calibri"/>
              </a:rPr>
              <a:t>) </a:t>
            </a:r>
          </a:p>
          <a:p>
            <a:pPr marL="244904" indent="-244904">
              <a:spcBef>
                <a:spcPts val="536"/>
              </a:spcBef>
              <a:buFont typeface="Wingdings"/>
              <a:buChar char=""/>
              <a:defRPr/>
            </a:pPr>
            <a:r>
              <a:rPr lang="en-US" b="1" dirty="0" smtClean="0"/>
              <a:t>Lemma 2</a:t>
            </a:r>
            <a:r>
              <a:rPr lang="en-US" dirty="0" smtClean="0"/>
              <a:t>: </a:t>
            </a:r>
            <a:br>
              <a:rPr lang="en-US" dirty="0" smtClean="0"/>
            </a:br>
            <a:r>
              <a:rPr lang="es-MX" dirty="0" err="1" smtClean="0"/>
              <a:t>The</a:t>
            </a:r>
            <a:r>
              <a:rPr lang="es-MX" dirty="0" smtClean="0"/>
              <a:t> </a:t>
            </a:r>
            <a:r>
              <a:rPr lang="es-MX" dirty="0" err="1" smtClean="0"/>
              <a:t>subpath</a:t>
            </a:r>
            <a:r>
              <a:rPr lang="es-MX" dirty="0" smtClean="0"/>
              <a:t> of </a:t>
            </a:r>
            <a:r>
              <a:rPr lang="es-MX" dirty="0" err="1" smtClean="0"/>
              <a:t>any</a:t>
            </a:r>
            <a:r>
              <a:rPr lang="es-MX" dirty="0" smtClean="0"/>
              <a:t> </a:t>
            </a:r>
            <a:r>
              <a:rPr lang="es-MX" dirty="0" err="1" smtClean="0"/>
              <a:t>shortest</a:t>
            </a:r>
            <a:r>
              <a:rPr lang="es-MX" dirty="0" smtClean="0"/>
              <a:t> </a:t>
            </a:r>
            <a:r>
              <a:rPr lang="es-MX" dirty="0" err="1" smtClean="0"/>
              <a:t>path</a:t>
            </a:r>
            <a:r>
              <a:rPr lang="es-MX" dirty="0" smtClean="0"/>
              <a:t> </a:t>
            </a:r>
            <a:r>
              <a:rPr lang="es-MX" dirty="0" err="1" smtClean="0"/>
              <a:t>is</a:t>
            </a:r>
            <a:r>
              <a:rPr lang="es-MX" dirty="0" smtClean="0"/>
              <a:t> </a:t>
            </a:r>
            <a:r>
              <a:rPr lang="es-MX" dirty="0" err="1" smtClean="0"/>
              <a:t>itself</a:t>
            </a:r>
            <a:r>
              <a:rPr lang="es-MX" dirty="0" smtClean="0"/>
              <a:t> a </a:t>
            </a:r>
            <a:r>
              <a:rPr lang="es-MX" dirty="0" err="1" smtClean="0"/>
              <a:t>shortest</a:t>
            </a:r>
            <a:r>
              <a:rPr lang="es-MX" dirty="0" smtClean="0"/>
              <a:t> </a:t>
            </a:r>
            <a:r>
              <a:rPr lang="es-MX" dirty="0" err="1" smtClean="0"/>
              <a:t>path</a:t>
            </a:r>
            <a:r>
              <a:rPr lang="es-MX" dirty="0" smtClean="0"/>
              <a:t>.</a:t>
            </a:r>
          </a:p>
          <a:p>
            <a:pPr marL="244904" indent="-244904">
              <a:spcBef>
                <a:spcPts val="536"/>
              </a:spcBef>
              <a:buFont typeface="Wingdings"/>
              <a:buChar char=""/>
              <a:defRPr/>
            </a:pPr>
            <a:endParaRPr lang="es-MX" dirty="0" smtClean="0">
              <a:latin typeface="Calibri"/>
            </a:endParaRPr>
          </a:p>
          <a:p>
            <a:pPr marL="244904" indent="-244904">
              <a:spcBef>
                <a:spcPts val="536"/>
              </a:spcBef>
              <a:buFont typeface="Wingdings"/>
              <a:buChar char=""/>
              <a:defRPr/>
            </a:pPr>
            <a:r>
              <a:rPr lang="es-MX" dirty="0" err="1" smtClean="0">
                <a:latin typeface="Calibri"/>
              </a:rPr>
              <a:t>The</a:t>
            </a:r>
            <a:r>
              <a:rPr lang="es-MX" dirty="0" smtClean="0">
                <a:latin typeface="Calibri"/>
              </a:rPr>
              <a:t> </a:t>
            </a:r>
            <a:r>
              <a:rPr lang="es-MX" dirty="0" err="1" smtClean="0">
                <a:latin typeface="Calibri"/>
              </a:rPr>
              <a:t>key</a:t>
            </a:r>
            <a:r>
              <a:rPr lang="es-MX" dirty="0" smtClean="0">
                <a:latin typeface="Calibri"/>
              </a:rPr>
              <a:t> </a:t>
            </a:r>
            <a:r>
              <a:rPr lang="es-MX" dirty="0" err="1" smtClean="0">
                <a:latin typeface="Calibri"/>
              </a:rPr>
              <a:t>is</a:t>
            </a:r>
            <a:r>
              <a:rPr lang="es-MX" dirty="0" smtClean="0">
                <a:latin typeface="Calibri"/>
              </a:rPr>
              <a:t> </a:t>
            </a:r>
            <a:r>
              <a:rPr lang="es-MX" dirty="0" err="1" smtClean="0">
                <a:latin typeface="Calibri"/>
              </a:rPr>
              <a:t>to</a:t>
            </a:r>
            <a:r>
              <a:rPr lang="es-MX" dirty="0" smtClean="0">
                <a:latin typeface="Calibri"/>
              </a:rPr>
              <a:t> </a:t>
            </a:r>
            <a:r>
              <a:rPr lang="es-MX" dirty="0" err="1" smtClean="0">
                <a:latin typeface="Calibri"/>
              </a:rPr>
              <a:t>understand</a:t>
            </a:r>
            <a:r>
              <a:rPr lang="es-MX" dirty="0" smtClean="0">
                <a:latin typeface="Calibri"/>
              </a:rPr>
              <a:t> </a:t>
            </a:r>
            <a:r>
              <a:rPr lang="es-MX" dirty="0" err="1" smtClean="0">
                <a:latin typeface="Calibri"/>
              </a:rPr>
              <a:t>why</a:t>
            </a:r>
            <a:r>
              <a:rPr lang="es-MX" dirty="0" smtClean="0">
                <a:latin typeface="Calibri"/>
              </a:rPr>
              <a:t> </a:t>
            </a:r>
            <a:r>
              <a:rPr lang="es-MX" dirty="0" err="1" smtClean="0">
                <a:latin typeface="Calibri"/>
              </a:rPr>
              <a:t>we</a:t>
            </a:r>
            <a:r>
              <a:rPr lang="es-MX" dirty="0" smtClean="0">
                <a:latin typeface="Calibri"/>
              </a:rPr>
              <a:t> can </a:t>
            </a:r>
            <a:r>
              <a:rPr lang="es-MX" dirty="0" err="1" smtClean="0">
                <a:latin typeface="Calibri"/>
              </a:rPr>
              <a:t>claim</a:t>
            </a:r>
            <a:r>
              <a:rPr lang="es-MX" dirty="0" smtClean="0">
                <a:latin typeface="Calibri"/>
              </a:rPr>
              <a:t> </a:t>
            </a:r>
            <a:r>
              <a:rPr lang="es-MX" dirty="0" err="1" smtClean="0">
                <a:latin typeface="Calibri"/>
              </a:rPr>
              <a:t>that</a:t>
            </a:r>
            <a:r>
              <a:rPr lang="es-MX" dirty="0" smtClean="0">
                <a:latin typeface="Calibri"/>
              </a:rPr>
              <a:t> </a:t>
            </a:r>
            <a:r>
              <a:rPr lang="es-MX" dirty="0" err="1" smtClean="0">
                <a:latin typeface="Calibri"/>
              </a:rPr>
              <a:t>anytime</a:t>
            </a:r>
            <a:r>
              <a:rPr lang="es-MX" dirty="0" smtClean="0">
                <a:latin typeface="Calibri"/>
              </a:rPr>
              <a:t> </a:t>
            </a:r>
            <a:r>
              <a:rPr lang="es-MX" dirty="0" err="1" smtClean="0">
                <a:latin typeface="Calibri"/>
              </a:rPr>
              <a:t>we</a:t>
            </a:r>
            <a:r>
              <a:rPr lang="es-MX" dirty="0" smtClean="0">
                <a:latin typeface="Calibri"/>
              </a:rPr>
              <a:t> </a:t>
            </a:r>
            <a:r>
              <a:rPr lang="es-MX" dirty="0" err="1" smtClean="0">
                <a:latin typeface="Calibri"/>
              </a:rPr>
              <a:t>put</a:t>
            </a:r>
            <a:r>
              <a:rPr lang="es-MX" dirty="0" smtClean="0">
                <a:latin typeface="Calibri"/>
              </a:rPr>
              <a:t> a new </a:t>
            </a:r>
            <a:r>
              <a:rPr lang="es-MX" dirty="0" err="1" smtClean="0">
                <a:latin typeface="Calibri"/>
              </a:rPr>
              <a:t>vertex</a:t>
            </a:r>
            <a:r>
              <a:rPr lang="es-MX" dirty="0" smtClean="0">
                <a:latin typeface="Calibri"/>
              </a:rPr>
              <a:t> in S, </a:t>
            </a:r>
            <a:r>
              <a:rPr lang="es-MX" dirty="0" err="1" smtClean="0">
                <a:latin typeface="Calibri"/>
              </a:rPr>
              <a:t>we</a:t>
            </a:r>
            <a:r>
              <a:rPr lang="es-MX" dirty="0" smtClean="0">
                <a:latin typeface="Calibri"/>
              </a:rPr>
              <a:t> can </a:t>
            </a:r>
            <a:r>
              <a:rPr lang="es-MX" dirty="0" err="1" smtClean="0">
                <a:latin typeface="Calibri"/>
              </a:rPr>
              <a:t>say</a:t>
            </a:r>
            <a:r>
              <a:rPr lang="es-MX" dirty="0" smtClean="0">
                <a:latin typeface="Calibri"/>
              </a:rPr>
              <a:t> </a:t>
            </a:r>
            <a:r>
              <a:rPr lang="es-MX" dirty="0" err="1" smtClean="0">
                <a:latin typeface="Calibri"/>
              </a:rPr>
              <a:t>that</a:t>
            </a:r>
            <a:r>
              <a:rPr lang="es-MX" dirty="0" smtClean="0">
                <a:latin typeface="Calibri"/>
              </a:rPr>
              <a:t> </a:t>
            </a:r>
            <a:r>
              <a:rPr lang="es-MX" dirty="0" err="1" smtClean="0">
                <a:latin typeface="Calibri"/>
              </a:rPr>
              <a:t>we</a:t>
            </a:r>
            <a:r>
              <a:rPr lang="es-MX" dirty="0" smtClean="0">
                <a:latin typeface="Calibri"/>
              </a:rPr>
              <a:t> </a:t>
            </a:r>
            <a:r>
              <a:rPr lang="es-MX" dirty="0" err="1" smtClean="0">
                <a:latin typeface="Calibri"/>
              </a:rPr>
              <a:t>already</a:t>
            </a:r>
            <a:r>
              <a:rPr lang="es-MX" dirty="0" smtClean="0">
                <a:latin typeface="Calibri"/>
              </a:rPr>
              <a:t> </a:t>
            </a:r>
            <a:r>
              <a:rPr lang="es-MX" dirty="0" err="1" smtClean="0">
                <a:latin typeface="Calibri"/>
              </a:rPr>
              <a:t>know</a:t>
            </a:r>
            <a:r>
              <a:rPr lang="es-MX" dirty="0" smtClean="0">
                <a:latin typeface="Calibri"/>
              </a:rPr>
              <a:t> </a:t>
            </a:r>
            <a:r>
              <a:rPr lang="es-MX" dirty="0" err="1" smtClean="0">
                <a:latin typeface="Calibri"/>
              </a:rPr>
              <a:t>the</a:t>
            </a:r>
            <a:r>
              <a:rPr lang="es-MX" dirty="0" smtClean="0">
                <a:latin typeface="Calibri"/>
              </a:rPr>
              <a:t> </a:t>
            </a:r>
            <a:r>
              <a:rPr lang="es-MX" dirty="0" err="1" smtClean="0">
                <a:latin typeface="Calibri"/>
              </a:rPr>
              <a:t>shortest</a:t>
            </a:r>
            <a:r>
              <a:rPr lang="es-MX" dirty="0" smtClean="0">
                <a:latin typeface="Calibri"/>
              </a:rPr>
              <a:t> </a:t>
            </a:r>
            <a:r>
              <a:rPr lang="es-MX" dirty="0" err="1" smtClean="0">
                <a:latin typeface="Calibri"/>
              </a:rPr>
              <a:t>path</a:t>
            </a:r>
            <a:r>
              <a:rPr lang="es-MX" dirty="0" smtClean="0">
                <a:latin typeface="Calibri"/>
              </a:rPr>
              <a:t> </a:t>
            </a:r>
            <a:r>
              <a:rPr lang="es-MX" dirty="0" err="1" smtClean="0">
                <a:latin typeface="Calibri"/>
              </a:rPr>
              <a:t>to</a:t>
            </a:r>
            <a:r>
              <a:rPr lang="es-MX" dirty="0" smtClean="0">
                <a:latin typeface="Calibri"/>
              </a:rPr>
              <a:t> </a:t>
            </a:r>
            <a:r>
              <a:rPr lang="es-MX" dirty="0" err="1" smtClean="0">
                <a:latin typeface="Calibri"/>
              </a:rPr>
              <a:t>it</a:t>
            </a:r>
            <a:r>
              <a:rPr lang="es-MX" dirty="0" smtClean="0">
                <a:latin typeface="Calibri"/>
              </a:rPr>
              <a:t>.</a:t>
            </a:r>
          </a:p>
          <a:p>
            <a:pPr marL="244904" indent="-244904">
              <a:spcBef>
                <a:spcPts val="536"/>
              </a:spcBef>
              <a:buFont typeface="Wingdings"/>
              <a:buChar char=""/>
              <a:defRPr/>
            </a:pPr>
            <a:r>
              <a:rPr lang="es-MX" dirty="0" err="1" smtClean="0">
                <a:latin typeface="Calibri"/>
              </a:rPr>
              <a:t>Now</a:t>
            </a:r>
            <a:r>
              <a:rPr lang="es-MX" dirty="0" smtClean="0">
                <a:latin typeface="Calibri"/>
              </a:rPr>
              <a:t>, back </a:t>
            </a:r>
            <a:r>
              <a:rPr lang="es-MX" dirty="0" err="1" smtClean="0">
                <a:latin typeface="Calibri"/>
              </a:rPr>
              <a:t>to</a:t>
            </a:r>
            <a:r>
              <a:rPr lang="es-MX" dirty="0" smtClean="0">
                <a:latin typeface="Calibri"/>
              </a:rPr>
              <a:t> </a:t>
            </a:r>
            <a:r>
              <a:rPr lang="es-MX" dirty="0" err="1" smtClean="0">
                <a:latin typeface="Calibri"/>
              </a:rPr>
              <a:t>the</a:t>
            </a:r>
            <a:r>
              <a:rPr lang="es-MX" dirty="0" smtClean="0">
                <a:latin typeface="Calibri"/>
              </a:rPr>
              <a:t> </a:t>
            </a:r>
            <a:r>
              <a:rPr lang="es-MX" dirty="0" err="1" smtClean="0">
                <a:latin typeface="Calibri"/>
              </a:rPr>
              <a:t>example</a:t>
            </a:r>
            <a:r>
              <a:rPr lang="es-MX" dirty="0" smtClean="0">
                <a:latin typeface="Calibri"/>
              </a:rPr>
              <a:t>…</a:t>
            </a:r>
          </a:p>
          <a:p>
            <a:pPr marL="244904" indent="-244904">
              <a:spcBef>
                <a:spcPts val="536"/>
              </a:spcBef>
              <a:buNone/>
              <a:defRPr/>
            </a:pPr>
            <a:endParaRPr lang="es-MX" dirty="0" smtClean="0">
              <a:latin typeface="Calibri"/>
            </a:endParaRPr>
          </a:p>
          <a:p>
            <a:pPr marL="244904" indent="-244904">
              <a:spcBef>
                <a:spcPts val="536"/>
              </a:spcBef>
              <a:buFont typeface="Wingdings"/>
              <a:buChar char=""/>
              <a:defRPr/>
            </a:pPr>
            <a:endParaRPr lang="en-US" dirty="0" smtClean="0"/>
          </a:p>
          <a:p>
            <a:pPr marL="244904" indent="-244904">
              <a:spcBef>
                <a:spcPts val="536"/>
              </a:spcBef>
              <a:buFont typeface="Wingdings"/>
              <a:buChar char=""/>
              <a:defRPr/>
            </a:pPr>
            <a:endParaRPr lang="en-US" dirty="0" smtClean="0"/>
          </a:p>
          <a:p>
            <a:pPr marL="244904" indent="-244904">
              <a:spcBef>
                <a:spcPts val="536"/>
              </a:spcBef>
              <a:buFont typeface="Wingdings"/>
              <a:buChar char=""/>
              <a:defRPr/>
            </a:pPr>
            <a:endParaRPr lang="en-US" dirty="0" smtClean="0"/>
          </a:p>
          <a:p>
            <a:pPr marL="244904" indent="-244904">
              <a:spcBef>
                <a:spcPts val="536"/>
              </a:spcBef>
              <a:buFont typeface="Wingdings"/>
              <a:buChar char=""/>
              <a:defRPr/>
            </a:pPr>
            <a:endParaRPr lang="en-US" dirty="0"/>
          </a:p>
        </p:txBody>
      </p:sp>
      <p:sp>
        <p:nvSpPr>
          <p:cNvPr id="4" name="Rectangle 1"/>
          <p:cNvSpPr txBox="1">
            <a:spLocks noChangeArrowheads="1"/>
          </p:cNvSpPr>
          <p:nvPr/>
        </p:nvSpPr>
        <p:spPr>
          <a:xfrm>
            <a:off x="222885" y="205740"/>
            <a:ext cx="8698230" cy="617220"/>
          </a:xfrm>
          <a:prstGeom prst="rect">
            <a:avLst/>
          </a:prstGeom>
        </p:spPr>
        <p:txBody>
          <a:bodyPr lIns="0" tIns="0" rIns="0" bIns="0">
            <a:normAutofit/>
          </a:bodyPr>
          <a:lstStyle/>
          <a:p>
            <a:pPr>
              <a:lnSpc>
                <a:spcPct val="95000"/>
              </a:lnSpc>
              <a:defRPr/>
            </a:pPr>
            <a:r>
              <a:rPr lang="en-US" sz="3500" cap="small" dirty="0" err="1">
                <a:solidFill>
                  <a:srgbClr val="3B62AF"/>
                </a:solidFill>
                <a:latin typeface="Arial" charset="0"/>
                <a:ea typeface="+mj-ea"/>
                <a:cs typeface="+mj-cs"/>
              </a:rPr>
              <a:t>Dijkstra's</a:t>
            </a:r>
            <a:r>
              <a:rPr lang="en-US" sz="3500" cap="small" dirty="0">
                <a:solidFill>
                  <a:srgbClr val="3B62AF"/>
                </a:solidFill>
                <a:latin typeface="Arial" charset="0"/>
                <a:ea typeface="+mj-ea"/>
                <a:cs typeface="+mj-cs"/>
              </a:rPr>
              <a:t> Algorithm - Why It Works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sz="quarter" idx="1"/>
          </p:nvPr>
        </p:nvSpPr>
        <p:spPr>
          <a:xfrm>
            <a:off x="457200" y="1200150"/>
            <a:ext cx="7468077" cy="3655100"/>
          </a:xfrm>
        </p:spPr>
        <p:txBody>
          <a:bodyPr/>
          <a:lstStyle/>
          <a:p>
            <a:r>
              <a:rPr lang="en-US" smtClean="0"/>
              <a:t>As mentioned, Dijkstra’s algorithm calculates the shortest path to every vertex. </a:t>
            </a:r>
          </a:p>
          <a:p>
            <a:r>
              <a:rPr lang="en-US" smtClean="0"/>
              <a:t>However, it is about as computationally expensive to calculate the shortest path from vertex </a:t>
            </a:r>
            <a:r>
              <a:rPr lang="en-US" i="1" smtClean="0"/>
              <a:t>u </a:t>
            </a:r>
            <a:r>
              <a:rPr lang="en-US" smtClean="0"/>
              <a:t>to every vertex using Dijkstra’s as it is to calculate the shortest path to some particular vertex </a:t>
            </a:r>
            <a:r>
              <a:rPr lang="en-US" i="1" smtClean="0"/>
              <a:t>v</a:t>
            </a:r>
            <a:r>
              <a:rPr lang="en-US" smtClean="0"/>
              <a:t>.</a:t>
            </a:r>
          </a:p>
          <a:p>
            <a:r>
              <a:rPr lang="en-US" smtClean="0"/>
              <a:t>Therefore, anytime we want to know the optimal path to some other vertex from a determined origin, we can use Dijkstra’s algorithm.</a:t>
            </a:r>
          </a:p>
        </p:txBody>
      </p:sp>
      <p:sp>
        <p:nvSpPr>
          <p:cNvPr id="4" name="Rectangle 1"/>
          <p:cNvSpPr txBox="1">
            <a:spLocks noChangeArrowheads="1"/>
          </p:cNvSpPr>
          <p:nvPr/>
        </p:nvSpPr>
        <p:spPr>
          <a:xfrm>
            <a:off x="222885" y="205740"/>
            <a:ext cx="8698230" cy="617220"/>
          </a:xfrm>
          <a:prstGeom prst="rect">
            <a:avLst/>
          </a:prstGeom>
        </p:spPr>
        <p:txBody>
          <a:bodyPr lIns="0" tIns="0" rIns="0" bIns="0">
            <a:normAutofit/>
          </a:bodyPr>
          <a:lstStyle/>
          <a:p>
            <a:pPr>
              <a:lnSpc>
                <a:spcPct val="95000"/>
              </a:lnSpc>
              <a:defRPr/>
            </a:pPr>
            <a:r>
              <a:rPr lang="en-US" sz="3500" cap="small" dirty="0" err="1">
                <a:solidFill>
                  <a:srgbClr val="3B62AF"/>
                </a:solidFill>
                <a:latin typeface="Arial" charset="0"/>
                <a:ea typeface="+mj-ea"/>
                <a:cs typeface="+mj-cs"/>
              </a:rPr>
              <a:t>Dijkstra's</a:t>
            </a:r>
            <a:r>
              <a:rPr lang="en-US" sz="3500" cap="small" dirty="0">
                <a:solidFill>
                  <a:srgbClr val="3B62AF"/>
                </a:solidFill>
                <a:latin typeface="Arial" charset="0"/>
                <a:ea typeface="+mj-ea"/>
                <a:cs typeface="+mj-cs"/>
              </a:rPr>
              <a:t> Algorithm - Why use it?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222885" y="205740"/>
            <a:ext cx="8698230" cy="617220"/>
          </a:xfrm>
        </p:spPr>
        <p:txBody>
          <a:bodyPr lIns="0" tIns="0" rIns="0" bIns="0" anchor="t"/>
          <a:lstStyle/>
          <a:p>
            <a:pPr>
              <a:lnSpc>
                <a:spcPct val="95000"/>
              </a:lnSpc>
              <a:defRPr/>
            </a:pPr>
            <a:r>
              <a:rPr lang="en-US" sz="3500" dirty="0">
                <a:solidFill>
                  <a:srgbClr val="3B62AF"/>
                </a:solidFill>
                <a:latin typeface="Arial" charset="0"/>
              </a:rPr>
              <a:t>Applications of </a:t>
            </a:r>
            <a:r>
              <a:rPr lang="en-US" sz="3500" dirty="0" err="1">
                <a:solidFill>
                  <a:srgbClr val="3B62AF"/>
                </a:solidFill>
                <a:latin typeface="Arial" charset="0"/>
              </a:rPr>
              <a:t>Dijkstra's</a:t>
            </a:r>
            <a:r>
              <a:rPr lang="en-US" sz="3500" dirty="0">
                <a:solidFill>
                  <a:srgbClr val="3B62AF"/>
                </a:solidFill>
                <a:latin typeface="Arial" charset="0"/>
              </a:rPr>
              <a:t> Algorithm</a:t>
            </a:r>
          </a:p>
        </p:txBody>
      </p:sp>
      <p:sp>
        <p:nvSpPr>
          <p:cNvPr id="28675" name="Rectangle 2"/>
          <p:cNvSpPr>
            <a:spLocks noGrp="1" noChangeArrowheads="1"/>
          </p:cNvSpPr>
          <p:nvPr>
            <p:ph sz="quarter" idx="1"/>
          </p:nvPr>
        </p:nvSpPr>
        <p:spPr>
          <a:xfrm>
            <a:off x="220028" y="810102"/>
            <a:ext cx="8703945" cy="3705463"/>
          </a:xfrm>
        </p:spPr>
        <p:txBody>
          <a:bodyPr lIns="0" tIns="0" rIns="0" bIns="0"/>
          <a:lstStyle/>
          <a:p>
            <a:pPr marL="0" indent="0">
              <a:lnSpc>
                <a:spcPct val="95000"/>
              </a:lnSpc>
              <a:spcBef>
                <a:spcPct val="0"/>
              </a:spcBef>
              <a:buNone/>
            </a:pPr>
            <a:r>
              <a:rPr lang="en-US" dirty="0" smtClean="0">
                <a:solidFill>
                  <a:srgbClr val="444444"/>
                </a:solidFill>
                <a:latin typeface="Arial" pitchFamily="34" charset="0"/>
              </a:rPr>
              <a:t>- Traffic Information Systems are most prominent use  </a:t>
            </a:r>
            <a:endParaRPr lang="en-US" dirty="0" smtClean="0"/>
          </a:p>
          <a:p>
            <a:pPr marL="0" indent="0">
              <a:lnSpc>
                <a:spcPct val="95000"/>
              </a:lnSpc>
              <a:spcBef>
                <a:spcPct val="0"/>
              </a:spcBef>
              <a:buNone/>
            </a:pPr>
            <a:r>
              <a:rPr lang="en-US" dirty="0" smtClean="0">
                <a:solidFill>
                  <a:srgbClr val="444444"/>
                </a:solidFill>
                <a:latin typeface="Arial" pitchFamily="34" charset="0"/>
              </a:rPr>
              <a:t>- Mapping (Map Quest, Google Maps) </a:t>
            </a:r>
            <a:endParaRPr lang="en-US" dirty="0" smtClean="0"/>
          </a:p>
          <a:p>
            <a:pPr marL="0" indent="0">
              <a:lnSpc>
                <a:spcPct val="95000"/>
              </a:lnSpc>
              <a:spcBef>
                <a:spcPct val="0"/>
              </a:spcBef>
              <a:buNone/>
            </a:pPr>
            <a:r>
              <a:rPr lang="en-US" dirty="0" smtClean="0">
                <a:solidFill>
                  <a:srgbClr val="444444"/>
                </a:solidFill>
                <a:latin typeface="Arial" pitchFamily="34" charset="0"/>
              </a:rPr>
              <a:t>- Routing Systems</a:t>
            </a:r>
          </a:p>
        </p:txBody>
      </p:sp>
      <p:pic>
        <p:nvPicPr>
          <p:cNvPr id="28676" name="Picture 4"/>
          <p:cNvPicPr>
            <a:picLocks noChangeAspect="1" noChangeArrowheads="1"/>
          </p:cNvPicPr>
          <p:nvPr/>
        </p:nvPicPr>
        <p:blipFill>
          <a:blip r:embed="rId2"/>
          <a:srcRect/>
          <a:stretch>
            <a:fillRect/>
          </a:stretch>
        </p:blipFill>
        <p:spPr bwMode="auto">
          <a:xfrm>
            <a:off x="695802" y="1802368"/>
            <a:ext cx="3413283" cy="2496741"/>
          </a:xfrm>
          <a:prstGeom prst="rect">
            <a:avLst/>
          </a:prstGeom>
          <a:noFill/>
          <a:ln w="9525">
            <a:noFill/>
            <a:miter lim="800000"/>
            <a:headEnd/>
            <a:tailEnd/>
          </a:ln>
        </p:spPr>
      </p:pic>
      <p:pic>
        <p:nvPicPr>
          <p:cNvPr id="28677" name="Picture 5"/>
          <p:cNvPicPr>
            <a:picLocks noChangeAspect="1" noChangeArrowheads="1"/>
          </p:cNvPicPr>
          <p:nvPr/>
        </p:nvPicPr>
        <p:blipFill>
          <a:blip r:embed="rId3"/>
          <a:srcRect/>
          <a:stretch>
            <a:fillRect/>
          </a:stretch>
        </p:blipFill>
        <p:spPr bwMode="auto">
          <a:xfrm>
            <a:off x="4753452" y="1552695"/>
            <a:ext cx="3760470" cy="307002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lIns="0" tIns="0" rIns="0" bIns="0" anchor="t"/>
          <a:lstStyle/>
          <a:p>
            <a:pPr>
              <a:lnSpc>
                <a:spcPct val="95000"/>
              </a:lnSpc>
              <a:defRPr/>
            </a:pPr>
            <a:r>
              <a:rPr lang="en-US" sz="3500" dirty="0">
                <a:solidFill>
                  <a:srgbClr val="3B62AF"/>
                </a:solidFill>
                <a:latin typeface="Arial" charset="0"/>
              </a:rPr>
              <a:t>Applications of </a:t>
            </a:r>
            <a:r>
              <a:rPr lang="en-US" sz="3500" dirty="0" err="1">
                <a:solidFill>
                  <a:srgbClr val="3B62AF"/>
                </a:solidFill>
                <a:latin typeface="Arial" charset="0"/>
              </a:rPr>
              <a:t>Dijkstra's</a:t>
            </a:r>
            <a:r>
              <a:rPr lang="en-US" sz="3500" dirty="0">
                <a:solidFill>
                  <a:srgbClr val="3B62AF"/>
                </a:solidFill>
                <a:latin typeface="Arial" charset="0"/>
              </a:rPr>
              <a:t> Algorithm</a:t>
            </a:r>
          </a:p>
        </p:txBody>
      </p:sp>
      <p:sp>
        <p:nvSpPr>
          <p:cNvPr id="22530" name="Rectangle 2"/>
          <p:cNvSpPr>
            <a:spLocks noGrp="1" noChangeArrowheads="1"/>
          </p:cNvSpPr>
          <p:nvPr>
            <p:ph sz="quarter" idx="1"/>
          </p:nvPr>
        </p:nvSpPr>
        <p:spPr/>
        <p:txBody>
          <a:bodyPr lIns="0" tIns="0" rIns="0" bIns="0">
            <a:normAutofit fontScale="85000" lnSpcReduction="10000"/>
          </a:bodyPr>
          <a:lstStyle/>
          <a:p>
            <a:pPr marL="0" indent="0">
              <a:lnSpc>
                <a:spcPct val="95000"/>
              </a:lnSpc>
              <a:spcBef>
                <a:spcPct val="0"/>
              </a:spcBef>
              <a:buFont typeface="Wingdings"/>
              <a:buChar char=""/>
              <a:defRPr/>
            </a:pPr>
            <a:r>
              <a:rPr lang="en-US" dirty="0" smtClean="0">
                <a:solidFill>
                  <a:srgbClr val="444444"/>
                </a:solidFill>
                <a:latin typeface="Arial" charset="0"/>
              </a:rPr>
              <a:t> One particularly relevant this week: epidemiology</a:t>
            </a:r>
          </a:p>
          <a:p>
            <a:pPr marL="0" indent="0">
              <a:lnSpc>
                <a:spcPct val="95000"/>
              </a:lnSpc>
              <a:spcBef>
                <a:spcPct val="0"/>
              </a:spcBef>
              <a:buFont typeface="Wingdings"/>
              <a:buChar char=""/>
              <a:defRPr/>
            </a:pPr>
            <a:endParaRPr lang="en-US" dirty="0" smtClean="0">
              <a:solidFill>
                <a:srgbClr val="444444"/>
              </a:solidFill>
              <a:latin typeface="Arial" charset="0"/>
            </a:endParaRPr>
          </a:p>
          <a:p>
            <a:pPr marL="0" indent="0">
              <a:lnSpc>
                <a:spcPct val="95000"/>
              </a:lnSpc>
              <a:spcBef>
                <a:spcPct val="0"/>
              </a:spcBef>
              <a:buFont typeface="Wingdings"/>
              <a:buChar char=""/>
              <a:defRPr/>
            </a:pPr>
            <a:r>
              <a:rPr lang="en-US" dirty="0" smtClean="0">
                <a:solidFill>
                  <a:srgbClr val="444444"/>
                </a:solidFill>
                <a:latin typeface="Arial" charset="0"/>
              </a:rPr>
              <a:t> Prof. Lauren Meyers (Biology Dept.) uses networks to model the spread of infectious diseases and design prevention and response strategies.</a:t>
            </a:r>
          </a:p>
          <a:p>
            <a:pPr marL="0" indent="0">
              <a:lnSpc>
                <a:spcPct val="95000"/>
              </a:lnSpc>
              <a:spcBef>
                <a:spcPct val="0"/>
              </a:spcBef>
              <a:buFont typeface="Wingdings"/>
              <a:buChar char=""/>
              <a:defRPr/>
            </a:pPr>
            <a:endParaRPr lang="en-US" dirty="0" smtClean="0">
              <a:solidFill>
                <a:srgbClr val="444444"/>
              </a:solidFill>
              <a:latin typeface="Arial" charset="0"/>
            </a:endParaRPr>
          </a:p>
          <a:p>
            <a:pPr marL="0" indent="0">
              <a:lnSpc>
                <a:spcPct val="95000"/>
              </a:lnSpc>
              <a:spcBef>
                <a:spcPct val="0"/>
              </a:spcBef>
              <a:buFont typeface="Wingdings"/>
              <a:buChar char=""/>
              <a:defRPr/>
            </a:pPr>
            <a:r>
              <a:rPr lang="en-US" dirty="0" smtClean="0">
                <a:solidFill>
                  <a:srgbClr val="444444"/>
                </a:solidFill>
                <a:latin typeface="Arial" charset="0"/>
              </a:rPr>
              <a:t> Vertices represent individuals, and edges their possible contacts. It is useful to calculate how a particular individual is connected to others.</a:t>
            </a:r>
          </a:p>
          <a:p>
            <a:pPr marL="0" indent="0">
              <a:lnSpc>
                <a:spcPct val="95000"/>
              </a:lnSpc>
              <a:spcBef>
                <a:spcPct val="0"/>
              </a:spcBef>
              <a:buNone/>
              <a:defRPr/>
            </a:pPr>
            <a:endParaRPr lang="en-US" dirty="0" smtClean="0">
              <a:solidFill>
                <a:srgbClr val="444444"/>
              </a:solidFill>
              <a:latin typeface="Arial" charset="0"/>
            </a:endParaRPr>
          </a:p>
          <a:p>
            <a:pPr marL="0" indent="0">
              <a:lnSpc>
                <a:spcPct val="95000"/>
              </a:lnSpc>
              <a:spcBef>
                <a:spcPct val="0"/>
              </a:spcBef>
              <a:buFont typeface="Wingdings"/>
              <a:buChar char=""/>
              <a:defRPr/>
            </a:pPr>
            <a:r>
              <a:rPr lang="en-US" dirty="0" smtClean="0">
                <a:solidFill>
                  <a:srgbClr val="444444"/>
                </a:solidFill>
                <a:latin typeface="Arial" charset="0"/>
              </a:rPr>
              <a:t> Knowing the shortest path lengths to other individuals can be a relevant indicator of the potential of a particular individual to infect others.</a:t>
            </a:r>
          </a:p>
          <a:p>
            <a:pPr marL="0" indent="0">
              <a:lnSpc>
                <a:spcPct val="95000"/>
              </a:lnSpc>
              <a:spcBef>
                <a:spcPct val="0"/>
              </a:spcBef>
              <a:buFont typeface="Wingdings"/>
              <a:buChar char=""/>
              <a:defRPr/>
            </a:pPr>
            <a:endParaRPr lang="en-US" dirty="0" smtClean="0">
              <a:solidFill>
                <a:srgbClr val="444444"/>
              </a:solidFill>
              <a:latin typeface="Arial" charset="0"/>
            </a:endParaRPr>
          </a:p>
          <a:p>
            <a:pPr marL="0" indent="0">
              <a:lnSpc>
                <a:spcPct val="95000"/>
              </a:lnSpc>
              <a:spcBef>
                <a:spcPct val="0"/>
              </a:spcBef>
              <a:buFont typeface="Wingdings"/>
              <a:buChar char=""/>
              <a:defRPr/>
            </a:pPr>
            <a:endParaRPr lang="en-US" dirty="0" smtClean="0">
              <a:solidFill>
                <a:srgbClr val="444444"/>
              </a:solidFill>
              <a:latin typeface="Arial" charset="0"/>
            </a:endParaRPr>
          </a:p>
          <a:p>
            <a:pPr marL="0" indent="0">
              <a:lnSpc>
                <a:spcPct val="95000"/>
              </a:lnSpc>
              <a:spcBef>
                <a:spcPct val="0"/>
              </a:spcBef>
              <a:buNone/>
              <a:defRPr/>
            </a:pPr>
            <a:endParaRPr lang="en-US" dirty="0" smtClean="0">
              <a:solidFill>
                <a:srgbClr val="444444"/>
              </a:solidFill>
              <a:latin typeface="Arial" charset="0"/>
            </a:endParaRPr>
          </a:p>
          <a:p>
            <a:pPr marL="0" indent="0">
              <a:lnSpc>
                <a:spcPct val="95000"/>
              </a:lnSpc>
              <a:spcBef>
                <a:spcPct val="0"/>
              </a:spcBef>
              <a:buNone/>
              <a:defRPr/>
            </a:pPr>
            <a:endParaRPr lang="en-US" dirty="0">
              <a:solidFill>
                <a:srgbClr val="444444"/>
              </a:solidFill>
              <a:latin typeface="Arial" charset="0"/>
            </a:endParaRPr>
          </a:p>
        </p:txBody>
      </p:sp>
      <p:pic>
        <p:nvPicPr>
          <p:cNvPr id="29700" name="Picture 4"/>
          <p:cNvPicPr>
            <a:picLocks noGrp="1" noChangeAspect="1" noChangeArrowheads="1"/>
          </p:cNvPicPr>
          <p:nvPr>
            <p:ph sz="quarter" idx="2"/>
          </p:nvPr>
        </p:nvPicPr>
        <p:blipFill>
          <a:blip r:embed="rId2"/>
          <a:srcRect/>
          <a:stretch>
            <a:fillRect/>
          </a:stretch>
        </p:blipFill>
        <p:spPr>
          <a:xfrm>
            <a:off x="4503420" y="1183005"/>
            <a:ext cx="3657600" cy="2858929"/>
          </a:xfr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sz="quarter" idx="1"/>
          </p:nvPr>
        </p:nvSpPr>
        <p:spPr>
          <a:xfrm>
            <a:off x="457200" y="1200150"/>
            <a:ext cx="7468077" cy="3655100"/>
          </a:xfrm>
        </p:spPr>
        <p:txBody>
          <a:bodyPr/>
          <a:lstStyle/>
          <a:p>
            <a:r>
              <a:rPr lang="en-US" sz="1600" dirty="0" err="1" smtClean="0"/>
              <a:t>Dijkstra’s</a:t>
            </a:r>
            <a:r>
              <a:rPr lang="en-US" sz="1600" dirty="0" smtClean="0"/>
              <a:t> original paper:</a:t>
            </a:r>
            <a:br>
              <a:rPr lang="en-US" sz="1600" dirty="0" smtClean="0"/>
            </a:br>
            <a:r>
              <a:rPr lang="en-US" sz="1600" u="sng" dirty="0" smtClean="0"/>
              <a:t>E. W. </a:t>
            </a:r>
            <a:r>
              <a:rPr lang="en-US" sz="1600" u="sng" dirty="0" err="1" smtClean="0"/>
              <a:t>Dijkstra</a:t>
            </a:r>
            <a:r>
              <a:rPr lang="en-US" sz="1600" dirty="0" smtClean="0"/>
              <a:t>. (1959) </a:t>
            </a:r>
            <a:r>
              <a:rPr lang="en-US" sz="1600" i="1" dirty="0" smtClean="0"/>
              <a:t>A Note on Two Problems in Connection with Graphs.</a:t>
            </a:r>
            <a:r>
              <a:rPr lang="en-US" sz="1600" dirty="0" smtClean="0"/>
              <a:t> </a:t>
            </a:r>
            <a:r>
              <a:rPr lang="en-US" sz="1600" dirty="0" err="1" smtClean="0"/>
              <a:t>Numerische</a:t>
            </a:r>
            <a:r>
              <a:rPr lang="en-US" sz="1600" dirty="0" smtClean="0"/>
              <a:t> </a:t>
            </a:r>
            <a:r>
              <a:rPr lang="en-US" sz="1600" dirty="0" err="1" smtClean="0"/>
              <a:t>Mathematik</a:t>
            </a:r>
            <a:r>
              <a:rPr lang="en-US" sz="1600" dirty="0" smtClean="0"/>
              <a:t>, 1. 269-271. </a:t>
            </a:r>
          </a:p>
          <a:p>
            <a:r>
              <a:rPr lang="en-US" sz="1600" dirty="0" smtClean="0"/>
              <a:t>MIT </a:t>
            </a:r>
            <a:r>
              <a:rPr lang="en-US" sz="1600" dirty="0" err="1" smtClean="0"/>
              <a:t>OpenCourseware</a:t>
            </a:r>
            <a:r>
              <a:rPr lang="en-US" sz="1600" dirty="0" smtClean="0"/>
              <a:t>, 6.046J Introduction to Algorithms.</a:t>
            </a:r>
            <a:br>
              <a:rPr lang="en-US" sz="1600" dirty="0" smtClean="0"/>
            </a:br>
            <a:r>
              <a:rPr lang="en-US" sz="1600" dirty="0" smtClean="0"/>
              <a:t>&lt; </a:t>
            </a:r>
            <a:r>
              <a:rPr lang="en-US" sz="1600" dirty="0" smtClean="0">
                <a:hlinkClick r:id="rId2"/>
              </a:rPr>
              <a:t>http://ocw.mit.edu/OcwWeb/Electrical-Engineering-and-Computer-Science/6-046JFall-2005/CourseHome/</a:t>
            </a:r>
            <a:r>
              <a:rPr lang="en-US" sz="1600" dirty="0" smtClean="0"/>
              <a:t>&gt; Accessed 4/25/09</a:t>
            </a:r>
          </a:p>
          <a:p>
            <a:r>
              <a:rPr lang="en-US" sz="1600" u="sng" dirty="0" smtClean="0"/>
              <a:t>Meyers, L.A.</a:t>
            </a:r>
            <a:r>
              <a:rPr lang="en-US" sz="1600" dirty="0" smtClean="0"/>
              <a:t> (2007) Contact network epidemiology: Bond percolation applied to infectious disease prediction and control. </a:t>
            </a:r>
            <a:r>
              <a:rPr lang="en-US" sz="1600" i="1" dirty="0" smtClean="0"/>
              <a:t>Bulletin of the American Mathematical Society</a:t>
            </a:r>
            <a:r>
              <a:rPr lang="en-US" sz="1600" dirty="0" smtClean="0"/>
              <a:t> </a:t>
            </a:r>
            <a:r>
              <a:rPr lang="en-US" sz="1600" b="1" dirty="0" smtClean="0"/>
              <a:t>44</a:t>
            </a:r>
            <a:r>
              <a:rPr lang="en-US" sz="1600" dirty="0" smtClean="0"/>
              <a:t>: 63-86.</a:t>
            </a:r>
          </a:p>
          <a:p>
            <a:r>
              <a:rPr lang="en-US" sz="1600" dirty="0" smtClean="0"/>
              <a:t>Department of Mathematics, University of Melbourne. </a:t>
            </a:r>
            <a:r>
              <a:rPr lang="en-US" sz="1600" i="1" dirty="0" err="1" smtClean="0"/>
              <a:t>Dijkstra’s</a:t>
            </a:r>
            <a:r>
              <a:rPr lang="en-US" sz="1600" i="1" dirty="0" smtClean="0"/>
              <a:t> Algorithm.</a:t>
            </a:r>
            <a:br>
              <a:rPr lang="en-US" sz="1600" i="1" dirty="0" smtClean="0"/>
            </a:br>
            <a:r>
              <a:rPr lang="en-US" sz="1600" i="1" dirty="0" smtClean="0"/>
              <a:t>&lt;</a:t>
            </a:r>
            <a:r>
              <a:rPr lang="en-US" sz="1600" dirty="0" smtClean="0">
                <a:hlinkClick r:id="rId3"/>
              </a:rPr>
              <a:t>http://www.ms.unimelb.edu.au/~moshe/620-261/dijkstra/dijkstra.html</a:t>
            </a:r>
            <a:r>
              <a:rPr lang="en-US" sz="1600" dirty="0" smtClean="0"/>
              <a:t> &gt; Accessed 4/25/09</a:t>
            </a:r>
          </a:p>
          <a:p>
            <a:endParaRPr lang="en-US" sz="1600" dirty="0" smtClean="0"/>
          </a:p>
          <a:p>
            <a:endParaRPr lang="en-US" sz="1600" dirty="0" smtClean="0"/>
          </a:p>
        </p:txBody>
      </p:sp>
      <p:sp>
        <p:nvSpPr>
          <p:cNvPr id="5" name="Rectangle 1"/>
          <p:cNvSpPr>
            <a:spLocks noGrp="1" noChangeArrowheads="1"/>
          </p:cNvSpPr>
          <p:nvPr>
            <p:ph type="title"/>
          </p:nvPr>
        </p:nvSpPr>
        <p:spPr>
          <a:xfrm>
            <a:off x="222885" y="257175"/>
            <a:ext cx="8698230" cy="617220"/>
          </a:xfrm>
        </p:spPr>
        <p:txBody>
          <a:bodyPr lIns="0" tIns="0" rIns="0" bIns="0" anchor="t"/>
          <a:lstStyle/>
          <a:p>
            <a:pPr>
              <a:lnSpc>
                <a:spcPct val="95000"/>
              </a:lnSpc>
              <a:defRPr/>
            </a:pPr>
            <a:r>
              <a:rPr lang="en-US" sz="3500" dirty="0" smtClean="0">
                <a:solidFill>
                  <a:srgbClr val="3B62AF"/>
                </a:solidFill>
                <a:latin typeface="Arial" charset="0"/>
              </a:rPr>
              <a:t>References</a:t>
            </a:r>
            <a:endParaRPr lang="en-US" sz="3500" dirty="0">
              <a:solidFill>
                <a:srgbClr val="3B62AF"/>
              </a:solidFill>
              <a:latin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5400" b="1"/>
              <a:t>Module 06: </a:t>
            </a:r>
            <a:br>
              <a:rPr lang="en" sz="5400" b="1"/>
            </a:br>
            <a:r>
              <a:rPr lang="en" sz="5400" b="1"/>
              <a:t>Dynamic Programming</a:t>
            </a:r>
            <a:endParaRPr sz="5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4"/>
          <p:cNvSpPr txBox="1">
            <a:spLocks noGrp="1"/>
          </p:cNvSpPr>
          <p:nvPr>
            <p:ph type="title"/>
          </p:nvPr>
        </p:nvSpPr>
        <p:spPr>
          <a:xfrm>
            <a:off x="685800" y="457200"/>
            <a:ext cx="77724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Backtracking (animation)</a:t>
            </a:r>
            <a:endParaRPr/>
          </a:p>
        </p:txBody>
      </p:sp>
      <p:sp>
        <p:nvSpPr>
          <p:cNvPr id="304" name="Google Shape;304;p24"/>
          <p:cNvSpPr txBox="1"/>
          <p:nvPr/>
        </p:nvSpPr>
        <p:spPr>
          <a:xfrm>
            <a:off x="533400" y="2800350"/>
            <a:ext cx="9906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start</a:t>
            </a:r>
            <a:endParaRPr sz="1400" b="0" i="0" u="none" strike="noStrike" cap="none">
              <a:solidFill>
                <a:srgbClr val="000000"/>
              </a:solidFill>
              <a:latin typeface="Arial"/>
              <a:ea typeface="Arial"/>
              <a:cs typeface="Arial"/>
              <a:sym typeface="Arial"/>
            </a:endParaRPr>
          </a:p>
        </p:txBody>
      </p:sp>
      <p:cxnSp>
        <p:nvCxnSpPr>
          <p:cNvPr id="305" name="Google Shape;305;p24"/>
          <p:cNvCxnSpPr/>
          <p:nvPr/>
        </p:nvCxnSpPr>
        <p:spPr>
          <a:xfrm>
            <a:off x="1443038" y="2971800"/>
            <a:ext cx="758825" cy="0"/>
          </a:xfrm>
          <a:prstGeom prst="straightConnector1">
            <a:avLst/>
          </a:prstGeom>
          <a:noFill/>
          <a:ln w="15875" cap="flat" cmpd="sng">
            <a:solidFill>
              <a:schemeClr val="dk1"/>
            </a:solidFill>
            <a:prstDash val="solid"/>
            <a:miter lim="800000"/>
            <a:headEnd type="none" w="sm" len="sm"/>
            <a:tailEnd type="triangle" w="lg" len="lg"/>
          </a:ln>
        </p:spPr>
      </p:cxnSp>
      <p:sp>
        <p:nvSpPr>
          <p:cNvPr id="306" name="Google Shape;306;p24"/>
          <p:cNvSpPr txBox="1"/>
          <p:nvPr/>
        </p:nvSpPr>
        <p:spPr>
          <a:xfrm>
            <a:off x="2209800" y="2800350"/>
            <a:ext cx="4572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307" name="Google Shape;307;p24"/>
          <p:cNvCxnSpPr/>
          <p:nvPr/>
        </p:nvCxnSpPr>
        <p:spPr>
          <a:xfrm rot="10800000" flipH="1">
            <a:off x="2438400" y="1885950"/>
            <a:ext cx="914400" cy="914400"/>
          </a:xfrm>
          <a:prstGeom prst="straightConnector1">
            <a:avLst/>
          </a:prstGeom>
          <a:noFill/>
          <a:ln w="15875" cap="flat" cmpd="sng">
            <a:solidFill>
              <a:schemeClr val="dk1"/>
            </a:solidFill>
            <a:prstDash val="solid"/>
            <a:miter lim="800000"/>
            <a:headEnd type="none" w="sm" len="sm"/>
            <a:tailEnd type="triangle" w="lg" len="lg"/>
          </a:ln>
        </p:spPr>
      </p:cxnSp>
      <p:cxnSp>
        <p:nvCxnSpPr>
          <p:cNvPr id="308" name="Google Shape;308;p24"/>
          <p:cNvCxnSpPr/>
          <p:nvPr/>
        </p:nvCxnSpPr>
        <p:spPr>
          <a:xfrm>
            <a:off x="2514600" y="2971800"/>
            <a:ext cx="762000" cy="0"/>
          </a:xfrm>
          <a:prstGeom prst="straightConnector1">
            <a:avLst/>
          </a:prstGeom>
          <a:noFill/>
          <a:ln w="15875" cap="flat" cmpd="sng">
            <a:solidFill>
              <a:schemeClr val="dk1"/>
            </a:solidFill>
            <a:prstDash val="solid"/>
            <a:miter lim="800000"/>
            <a:headEnd type="none" w="sm" len="sm"/>
            <a:tailEnd type="triangle" w="lg" len="lg"/>
          </a:ln>
        </p:spPr>
      </p:cxnSp>
      <p:sp>
        <p:nvSpPr>
          <p:cNvPr id="309" name="Google Shape;309;p24"/>
          <p:cNvSpPr txBox="1"/>
          <p:nvPr/>
        </p:nvSpPr>
        <p:spPr>
          <a:xfrm>
            <a:off x="3352800" y="1714500"/>
            <a:ext cx="3810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310" name="Google Shape;310;p24"/>
          <p:cNvCxnSpPr/>
          <p:nvPr/>
        </p:nvCxnSpPr>
        <p:spPr>
          <a:xfrm rot="10800000" flipH="1">
            <a:off x="3657600" y="1543050"/>
            <a:ext cx="838200" cy="228600"/>
          </a:xfrm>
          <a:prstGeom prst="straightConnector1">
            <a:avLst/>
          </a:prstGeom>
          <a:noFill/>
          <a:ln w="15875" cap="flat" cmpd="sng">
            <a:solidFill>
              <a:schemeClr val="dk1"/>
            </a:solidFill>
            <a:prstDash val="solid"/>
            <a:miter lim="800000"/>
            <a:headEnd type="none" w="sm" len="sm"/>
            <a:tailEnd type="triangle" w="lg" len="lg"/>
          </a:ln>
        </p:spPr>
      </p:cxnSp>
      <p:cxnSp>
        <p:nvCxnSpPr>
          <p:cNvPr id="311" name="Google Shape;311;p24"/>
          <p:cNvCxnSpPr/>
          <p:nvPr/>
        </p:nvCxnSpPr>
        <p:spPr>
          <a:xfrm>
            <a:off x="3657600" y="1943100"/>
            <a:ext cx="685800" cy="171450"/>
          </a:xfrm>
          <a:prstGeom prst="straightConnector1">
            <a:avLst/>
          </a:prstGeom>
          <a:noFill/>
          <a:ln w="15875" cap="flat" cmpd="sng">
            <a:solidFill>
              <a:schemeClr val="dk1"/>
            </a:solidFill>
            <a:prstDash val="solid"/>
            <a:miter lim="800000"/>
            <a:headEnd type="none" w="sm" len="sm"/>
            <a:tailEnd type="triangle" w="lg" len="lg"/>
          </a:ln>
        </p:spPr>
      </p:cxnSp>
      <p:sp>
        <p:nvSpPr>
          <p:cNvPr id="312" name="Google Shape;312;p24"/>
          <p:cNvSpPr txBox="1"/>
          <p:nvPr/>
        </p:nvSpPr>
        <p:spPr>
          <a:xfrm>
            <a:off x="4343400" y="2000250"/>
            <a:ext cx="16002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dead end</a:t>
            </a:r>
            <a:endParaRPr sz="1400" b="0" i="0" u="none" strike="noStrike" cap="none">
              <a:solidFill>
                <a:srgbClr val="000000"/>
              </a:solidFill>
              <a:latin typeface="Arial"/>
              <a:ea typeface="Arial"/>
              <a:cs typeface="Arial"/>
              <a:sym typeface="Arial"/>
            </a:endParaRPr>
          </a:p>
        </p:txBody>
      </p:sp>
      <p:sp>
        <p:nvSpPr>
          <p:cNvPr id="313" name="Google Shape;313;p24"/>
          <p:cNvSpPr txBox="1"/>
          <p:nvPr/>
        </p:nvSpPr>
        <p:spPr>
          <a:xfrm>
            <a:off x="4495800" y="1371600"/>
            <a:ext cx="16002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dead end</a:t>
            </a:r>
            <a:endParaRPr sz="1400" b="0" i="0" u="none" strike="noStrike" cap="none">
              <a:solidFill>
                <a:srgbClr val="000000"/>
              </a:solidFill>
              <a:latin typeface="Arial"/>
              <a:ea typeface="Arial"/>
              <a:cs typeface="Arial"/>
              <a:sym typeface="Arial"/>
            </a:endParaRPr>
          </a:p>
        </p:txBody>
      </p:sp>
      <p:cxnSp>
        <p:nvCxnSpPr>
          <p:cNvPr id="314" name="Google Shape;314;p24"/>
          <p:cNvCxnSpPr/>
          <p:nvPr/>
        </p:nvCxnSpPr>
        <p:spPr>
          <a:xfrm flipH="1">
            <a:off x="3733800" y="1657350"/>
            <a:ext cx="838200" cy="228600"/>
          </a:xfrm>
          <a:prstGeom prst="straightConnector1">
            <a:avLst/>
          </a:prstGeom>
          <a:noFill/>
          <a:ln w="15875" cap="flat" cmpd="sng">
            <a:solidFill>
              <a:schemeClr val="dk1"/>
            </a:solidFill>
            <a:prstDash val="solid"/>
            <a:miter lim="800000"/>
            <a:headEnd type="none" w="sm" len="sm"/>
            <a:tailEnd type="triangle" w="lg" len="lg"/>
          </a:ln>
        </p:spPr>
      </p:cxnSp>
      <p:cxnSp>
        <p:nvCxnSpPr>
          <p:cNvPr id="315" name="Google Shape;315;p24"/>
          <p:cNvCxnSpPr/>
          <p:nvPr/>
        </p:nvCxnSpPr>
        <p:spPr>
          <a:xfrm rot="10800000">
            <a:off x="3581400" y="2057400"/>
            <a:ext cx="762000" cy="171450"/>
          </a:xfrm>
          <a:prstGeom prst="straightConnector1">
            <a:avLst/>
          </a:prstGeom>
          <a:noFill/>
          <a:ln w="15875" cap="flat" cmpd="sng">
            <a:solidFill>
              <a:schemeClr val="dk1"/>
            </a:solidFill>
            <a:prstDash val="solid"/>
            <a:miter lim="800000"/>
            <a:headEnd type="none" w="sm" len="sm"/>
            <a:tailEnd type="triangle" w="lg" len="lg"/>
          </a:ln>
        </p:spPr>
      </p:cxnSp>
      <p:cxnSp>
        <p:nvCxnSpPr>
          <p:cNvPr id="316" name="Google Shape;316;p24"/>
          <p:cNvCxnSpPr/>
          <p:nvPr/>
        </p:nvCxnSpPr>
        <p:spPr>
          <a:xfrm flipH="1">
            <a:off x="2590800" y="2114550"/>
            <a:ext cx="762000" cy="742950"/>
          </a:xfrm>
          <a:prstGeom prst="straightConnector1">
            <a:avLst/>
          </a:prstGeom>
          <a:noFill/>
          <a:ln w="15875" cap="flat" cmpd="sng">
            <a:solidFill>
              <a:schemeClr val="dk1"/>
            </a:solidFill>
            <a:prstDash val="solid"/>
            <a:miter lim="800000"/>
            <a:headEnd type="none" w="sm" len="sm"/>
            <a:tailEnd type="triangle" w="lg" len="lg"/>
          </a:ln>
        </p:spPr>
      </p:cxnSp>
      <p:sp>
        <p:nvSpPr>
          <p:cNvPr id="317" name="Google Shape;317;p24"/>
          <p:cNvSpPr txBox="1"/>
          <p:nvPr/>
        </p:nvSpPr>
        <p:spPr>
          <a:xfrm>
            <a:off x="3276600" y="2800350"/>
            <a:ext cx="4572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318" name="Google Shape;318;p24"/>
          <p:cNvCxnSpPr/>
          <p:nvPr/>
        </p:nvCxnSpPr>
        <p:spPr>
          <a:xfrm rot="10800000" flipH="1">
            <a:off x="3657600" y="2743200"/>
            <a:ext cx="685800" cy="171450"/>
          </a:xfrm>
          <a:prstGeom prst="straightConnector1">
            <a:avLst/>
          </a:prstGeom>
          <a:noFill/>
          <a:ln w="15875" cap="flat" cmpd="sng">
            <a:solidFill>
              <a:schemeClr val="dk1"/>
            </a:solidFill>
            <a:prstDash val="solid"/>
            <a:miter lim="800000"/>
            <a:headEnd type="none" w="sm" len="sm"/>
            <a:tailEnd type="triangle" w="lg" len="lg"/>
          </a:ln>
        </p:spPr>
      </p:cxnSp>
      <p:sp>
        <p:nvSpPr>
          <p:cNvPr id="319" name="Google Shape;319;p24"/>
          <p:cNvSpPr txBox="1"/>
          <p:nvPr/>
        </p:nvSpPr>
        <p:spPr>
          <a:xfrm>
            <a:off x="4343400" y="2628900"/>
            <a:ext cx="4572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320" name="Google Shape;320;p24"/>
          <p:cNvCxnSpPr/>
          <p:nvPr/>
        </p:nvCxnSpPr>
        <p:spPr>
          <a:xfrm rot="10800000" flipH="1">
            <a:off x="4648200" y="2343150"/>
            <a:ext cx="1524000" cy="285750"/>
          </a:xfrm>
          <a:prstGeom prst="straightConnector1">
            <a:avLst/>
          </a:prstGeom>
          <a:noFill/>
          <a:ln w="15875" cap="flat" cmpd="sng">
            <a:solidFill>
              <a:schemeClr val="dk1"/>
            </a:solidFill>
            <a:prstDash val="solid"/>
            <a:miter lim="800000"/>
            <a:headEnd type="none" w="sm" len="sm"/>
            <a:tailEnd type="triangle" w="lg" len="lg"/>
          </a:ln>
        </p:spPr>
      </p:cxnSp>
      <p:cxnSp>
        <p:nvCxnSpPr>
          <p:cNvPr id="321" name="Google Shape;321;p24"/>
          <p:cNvCxnSpPr/>
          <p:nvPr/>
        </p:nvCxnSpPr>
        <p:spPr>
          <a:xfrm>
            <a:off x="4724400" y="2800350"/>
            <a:ext cx="1371600" cy="228600"/>
          </a:xfrm>
          <a:prstGeom prst="straightConnector1">
            <a:avLst/>
          </a:prstGeom>
          <a:noFill/>
          <a:ln w="15875" cap="flat" cmpd="sng">
            <a:solidFill>
              <a:schemeClr val="dk1"/>
            </a:solidFill>
            <a:prstDash val="solid"/>
            <a:miter lim="800000"/>
            <a:headEnd type="none" w="sm" len="sm"/>
            <a:tailEnd type="triangle" w="lg" len="lg"/>
          </a:ln>
        </p:spPr>
      </p:cxnSp>
      <p:sp>
        <p:nvSpPr>
          <p:cNvPr id="322" name="Google Shape;322;p24"/>
          <p:cNvSpPr txBox="1"/>
          <p:nvPr/>
        </p:nvSpPr>
        <p:spPr>
          <a:xfrm>
            <a:off x="6019800" y="2914650"/>
            <a:ext cx="16002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dead end</a:t>
            </a:r>
            <a:endParaRPr sz="1400" b="0" i="0" u="none" strike="noStrike" cap="none">
              <a:solidFill>
                <a:srgbClr val="000000"/>
              </a:solidFill>
              <a:latin typeface="Arial"/>
              <a:ea typeface="Arial"/>
              <a:cs typeface="Arial"/>
              <a:sym typeface="Arial"/>
            </a:endParaRPr>
          </a:p>
        </p:txBody>
      </p:sp>
      <p:sp>
        <p:nvSpPr>
          <p:cNvPr id="323" name="Google Shape;323;p24"/>
          <p:cNvSpPr txBox="1"/>
          <p:nvPr/>
        </p:nvSpPr>
        <p:spPr>
          <a:xfrm>
            <a:off x="6172200" y="2171700"/>
            <a:ext cx="16002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dead end</a:t>
            </a:r>
            <a:endParaRPr sz="1400" b="0" i="0" u="none" strike="noStrike" cap="none">
              <a:solidFill>
                <a:srgbClr val="000000"/>
              </a:solidFill>
              <a:latin typeface="Arial"/>
              <a:ea typeface="Arial"/>
              <a:cs typeface="Arial"/>
              <a:sym typeface="Arial"/>
            </a:endParaRPr>
          </a:p>
        </p:txBody>
      </p:sp>
      <p:cxnSp>
        <p:nvCxnSpPr>
          <p:cNvPr id="324" name="Google Shape;324;p24"/>
          <p:cNvCxnSpPr/>
          <p:nvPr/>
        </p:nvCxnSpPr>
        <p:spPr>
          <a:xfrm flipH="1">
            <a:off x="4724400" y="2457450"/>
            <a:ext cx="1524000" cy="285750"/>
          </a:xfrm>
          <a:prstGeom prst="straightConnector1">
            <a:avLst/>
          </a:prstGeom>
          <a:noFill/>
          <a:ln w="15875" cap="flat" cmpd="sng">
            <a:solidFill>
              <a:schemeClr val="dk1"/>
            </a:solidFill>
            <a:prstDash val="solid"/>
            <a:miter lim="800000"/>
            <a:headEnd type="none" w="sm" len="sm"/>
            <a:tailEnd type="triangle" w="lg" len="lg"/>
          </a:ln>
        </p:spPr>
      </p:cxnSp>
      <p:cxnSp>
        <p:nvCxnSpPr>
          <p:cNvPr id="325" name="Google Shape;325;p24"/>
          <p:cNvCxnSpPr/>
          <p:nvPr/>
        </p:nvCxnSpPr>
        <p:spPr>
          <a:xfrm rot="10800000">
            <a:off x="4648200" y="2914650"/>
            <a:ext cx="1295400" cy="228600"/>
          </a:xfrm>
          <a:prstGeom prst="straightConnector1">
            <a:avLst/>
          </a:prstGeom>
          <a:noFill/>
          <a:ln w="15875" cap="flat" cmpd="sng">
            <a:solidFill>
              <a:schemeClr val="dk1"/>
            </a:solidFill>
            <a:prstDash val="solid"/>
            <a:miter lim="800000"/>
            <a:headEnd type="none" w="sm" len="sm"/>
            <a:tailEnd type="triangle" w="lg" len="lg"/>
          </a:ln>
        </p:spPr>
      </p:cxnSp>
      <p:cxnSp>
        <p:nvCxnSpPr>
          <p:cNvPr id="326" name="Google Shape;326;p24"/>
          <p:cNvCxnSpPr/>
          <p:nvPr/>
        </p:nvCxnSpPr>
        <p:spPr>
          <a:xfrm flipH="1">
            <a:off x="3657600" y="2857500"/>
            <a:ext cx="685800" cy="171450"/>
          </a:xfrm>
          <a:prstGeom prst="straightConnector1">
            <a:avLst/>
          </a:prstGeom>
          <a:noFill/>
          <a:ln w="15875" cap="flat" cmpd="sng">
            <a:solidFill>
              <a:schemeClr val="dk1"/>
            </a:solidFill>
            <a:prstDash val="solid"/>
            <a:miter lim="800000"/>
            <a:headEnd type="none" w="sm" len="sm"/>
            <a:tailEnd type="triangle" w="lg" len="lg"/>
          </a:ln>
        </p:spPr>
      </p:cxnSp>
      <p:cxnSp>
        <p:nvCxnSpPr>
          <p:cNvPr id="327" name="Google Shape;327;p24"/>
          <p:cNvCxnSpPr/>
          <p:nvPr/>
        </p:nvCxnSpPr>
        <p:spPr>
          <a:xfrm>
            <a:off x="3505200" y="3143250"/>
            <a:ext cx="762000" cy="571500"/>
          </a:xfrm>
          <a:prstGeom prst="straightConnector1">
            <a:avLst/>
          </a:prstGeom>
          <a:noFill/>
          <a:ln w="15875" cap="flat" cmpd="sng">
            <a:solidFill>
              <a:schemeClr val="dk1"/>
            </a:solidFill>
            <a:prstDash val="solid"/>
            <a:miter lim="800000"/>
            <a:headEnd type="none" w="sm" len="sm"/>
            <a:tailEnd type="triangle" w="lg" len="lg"/>
          </a:ln>
        </p:spPr>
      </p:cxnSp>
      <p:sp>
        <p:nvSpPr>
          <p:cNvPr id="328" name="Google Shape;328;p24"/>
          <p:cNvSpPr txBox="1"/>
          <p:nvPr/>
        </p:nvSpPr>
        <p:spPr>
          <a:xfrm>
            <a:off x="4191000" y="3600450"/>
            <a:ext cx="4572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329" name="Google Shape;329;p24"/>
          <p:cNvCxnSpPr/>
          <p:nvPr/>
        </p:nvCxnSpPr>
        <p:spPr>
          <a:xfrm rot="10800000" flipH="1">
            <a:off x="4495800" y="3429000"/>
            <a:ext cx="838200" cy="228600"/>
          </a:xfrm>
          <a:prstGeom prst="straightConnector1">
            <a:avLst/>
          </a:prstGeom>
          <a:noFill/>
          <a:ln w="15875" cap="flat" cmpd="sng">
            <a:solidFill>
              <a:schemeClr val="dk1"/>
            </a:solidFill>
            <a:prstDash val="solid"/>
            <a:miter lim="800000"/>
            <a:headEnd type="none" w="sm" len="sm"/>
            <a:tailEnd type="triangle" w="lg" len="lg"/>
          </a:ln>
        </p:spPr>
      </p:cxnSp>
      <p:cxnSp>
        <p:nvCxnSpPr>
          <p:cNvPr id="330" name="Google Shape;330;p24"/>
          <p:cNvCxnSpPr/>
          <p:nvPr/>
        </p:nvCxnSpPr>
        <p:spPr>
          <a:xfrm>
            <a:off x="4495800" y="3829050"/>
            <a:ext cx="762000" cy="285750"/>
          </a:xfrm>
          <a:prstGeom prst="straightConnector1">
            <a:avLst/>
          </a:prstGeom>
          <a:noFill/>
          <a:ln w="15875" cap="flat" cmpd="sng">
            <a:solidFill>
              <a:schemeClr val="dk1"/>
            </a:solidFill>
            <a:prstDash val="solid"/>
            <a:miter lim="800000"/>
            <a:headEnd type="none" w="sm" len="sm"/>
            <a:tailEnd type="triangle" w="lg" len="lg"/>
          </a:ln>
        </p:spPr>
      </p:cxnSp>
      <p:sp>
        <p:nvSpPr>
          <p:cNvPr id="331" name="Google Shape;331;p24"/>
          <p:cNvSpPr txBox="1"/>
          <p:nvPr/>
        </p:nvSpPr>
        <p:spPr>
          <a:xfrm>
            <a:off x="5181600" y="4000500"/>
            <a:ext cx="16002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400"/>
              <a:buFont typeface="Times New Roman"/>
              <a:buNone/>
            </a:pPr>
            <a:r>
              <a:rPr lang="en-US" sz="2400" b="1" i="0" u="none" strike="noStrike" cap="none">
                <a:solidFill>
                  <a:srgbClr val="FF0000"/>
                </a:solidFill>
                <a:latin typeface="Times New Roman"/>
                <a:ea typeface="Times New Roman"/>
                <a:cs typeface="Times New Roman"/>
                <a:sym typeface="Times New Roman"/>
              </a:rPr>
              <a:t>success!</a:t>
            </a:r>
            <a:endParaRPr sz="1400" b="0" i="0" u="none" strike="noStrike" cap="none">
              <a:solidFill>
                <a:srgbClr val="000000"/>
              </a:solidFill>
              <a:latin typeface="Arial"/>
              <a:ea typeface="Arial"/>
              <a:cs typeface="Arial"/>
              <a:sym typeface="Arial"/>
            </a:endParaRPr>
          </a:p>
        </p:txBody>
      </p:sp>
      <p:sp>
        <p:nvSpPr>
          <p:cNvPr id="332" name="Google Shape;332;p24"/>
          <p:cNvSpPr txBox="1"/>
          <p:nvPr/>
        </p:nvSpPr>
        <p:spPr>
          <a:xfrm>
            <a:off x="5334000" y="3257550"/>
            <a:ext cx="16002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dead end</a:t>
            </a:r>
            <a:endParaRPr sz="1400" b="0" i="0" u="none" strike="noStrike" cap="none">
              <a:solidFill>
                <a:srgbClr val="000000"/>
              </a:solidFill>
              <a:latin typeface="Arial"/>
              <a:ea typeface="Arial"/>
              <a:cs typeface="Arial"/>
              <a:sym typeface="Arial"/>
            </a:endParaRPr>
          </a:p>
        </p:txBody>
      </p:sp>
      <p:cxnSp>
        <p:nvCxnSpPr>
          <p:cNvPr id="333" name="Google Shape;333;p24"/>
          <p:cNvCxnSpPr/>
          <p:nvPr/>
        </p:nvCxnSpPr>
        <p:spPr>
          <a:xfrm flipH="1">
            <a:off x="4572000" y="3543300"/>
            <a:ext cx="838200" cy="228600"/>
          </a:xfrm>
          <a:prstGeom prst="straightConnector1">
            <a:avLst/>
          </a:prstGeom>
          <a:noFill/>
          <a:ln w="15875" cap="flat" cmpd="sng">
            <a:solidFill>
              <a:schemeClr val="dk1"/>
            </a:solidFill>
            <a:prstDash val="solid"/>
            <a:miter lim="800000"/>
            <a:headEnd type="none" w="sm" len="sm"/>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fade">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5"/>
                                        </p:tgtEl>
                                        <p:attrNameLst>
                                          <p:attrName>style.visibility</p:attrName>
                                        </p:attrNameLst>
                                      </p:cBhvr>
                                      <p:to>
                                        <p:strVal val="visible"/>
                                      </p:to>
                                    </p:set>
                                    <p:animEffect transition="in" filter="fade">
                                      <p:cBhvr>
                                        <p:cTn id="12" dur="500"/>
                                        <p:tgtEl>
                                          <p:spTgt spid="3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6"/>
                                        </p:tgtEl>
                                        <p:attrNameLst>
                                          <p:attrName>style.visibility</p:attrName>
                                        </p:attrNameLst>
                                      </p:cBhvr>
                                      <p:to>
                                        <p:strVal val="visible"/>
                                      </p:to>
                                    </p:set>
                                    <p:animEffect transition="in" filter="fade">
                                      <p:cBhvr>
                                        <p:cTn id="17" dur="500"/>
                                        <p:tgtEl>
                                          <p:spTgt spid="30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
                                        </p:tgtEl>
                                        <p:attrNameLst>
                                          <p:attrName>style.visibility</p:attrName>
                                        </p:attrNameLst>
                                      </p:cBhvr>
                                      <p:to>
                                        <p:strVal val="visible"/>
                                      </p:to>
                                    </p:set>
                                    <p:animEffect transition="in" filter="fade">
                                      <p:cBhvr>
                                        <p:cTn id="22" dur="500"/>
                                        <p:tgtEl>
                                          <p:spTgt spid="30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9"/>
                                        </p:tgtEl>
                                        <p:attrNameLst>
                                          <p:attrName>style.visibility</p:attrName>
                                        </p:attrNameLst>
                                      </p:cBhvr>
                                      <p:to>
                                        <p:strVal val="visible"/>
                                      </p:to>
                                    </p:set>
                                    <p:animEffect transition="in" filter="fade">
                                      <p:cBhvr>
                                        <p:cTn id="27" dur="500"/>
                                        <p:tgtEl>
                                          <p:spTgt spid="30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0"/>
                                        </p:tgtEl>
                                        <p:attrNameLst>
                                          <p:attrName>style.visibility</p:attrName>
                                        </p:attrNameLst>
                                      </p:cBhvr>
                                      <p:to>
                                        <p:strVal val="visible"/>
                                      </p:to>
                                    </p:set>
                                    <p:animEffect transition="in" filter="fade">
                                      <p:cBhvr>
                                        <p:cTn id="32" dur="500"/>
                                        <p:tgtEl>
                                          <p:spTgt spid="3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3"/>
                                        </p:tgtEl>
                                        <p:attrNameLst>
                                          <p:attrName>style.visibility</p:attrName>
                                        </p:attrNameLst>
                                      </p:cBhvr>
                                      <p:to>
                                        <p:strVal val="visible"/>
                                      </p:to>
                                    </p:set>
                                    <p:animEffect transition="in" filter="fade">
                                      <p:cBhvr>
                                        <p:cTn id="37" dur="500"/>
                                        <p:tgtEl>
                                          <p:spTgt spid="3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4"/>
                                        </p:tgtEl>
                                        <p:attrNameLst>
                                          <p:attrName>style.visibility</p:attrName>
                                        </p:attrNameLst>
                                      </p:cBhvr>
                                      <p:to>
                                        <p:strVal val="visible"/>
                                      </p:to>
                                    </p:set>
                                    <p:animEffect transition="in" filter="fade">
                                      <p:cBhvr>
                                        <p:cTn id="42" dur="500"/>
                                        <p:tgtEl>
                                          <p:spTgt spid="3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1"/>
                                        </p:tgtEl>
                                        <p:attrNameLst>
                                          <p:attrName>style.visibility</p:attrName>
                                        </p:attrNameLst>
                                      </p:cBhvr>
                                      <p:to>
                                        <p:strVal val="visible"/>
                                      </p:to>
                                    </p:set>
                                    <p:animEffect transition="in" filter="fade">
                                      <p:cBhvr>
                                        <p:cTn id="47" dur="500"/>
                                        <p:tgtEl>
                                          <p:spTgt spid="3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12"/>
                                        </p:tgtEl>
                                        <p:attrNameLst>
                                          <p:attrName>style.visibility</p:attrName>
                                        </p:attrNameLst>
                                      </p:cBhvr>
                                      <p:to>
                                        <p:strVal val="visible"/>
                                      </p:to>
                                    </p:set>
                                    <p:animEffect transition="in" filter="fade">
                                      <p:cBhvr>
                                        <p:cTn id="52" dur="500"/>
                                        <p:tgtEl>
                                          <p:spTgt spid="3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15"/>
                                        </p:tgtEl>
                                        <p:attrNameLst>
                                          <p:attrName>style.visibility</p:attrName>
                                        </p:attrNameLst>
                                      </p:cBhvr>
                                      <p:to>
                                        <p:strVal val="visible"/>
                                      </p:to>
                                    </p:set>
                                    <p:animEffect transition="in" filter="fade">
                                      <p:cBhvr>
                                        <p:cTn id="57" dur="500"/>
                                        <p:tgtEl>
                                          <p:spTgt spid="3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16"/>
                                        </p:tgtEl>
                                        <p:attrNameLst>
                                          <p:attrName>style.visibility</p:attrName>
                                        </p:attrNameLst>
                                      </p:cBhvr>
                                      <p:to>
                                        <p:strVal val="visible"/>
                                      </p:to>
                                    </p:set>
                                    <p:animEffect transition="in" filter="fade">
                                      <p:cBhvr>
                                        <p:cTn id="62" dur="500"/>
                                        <p:tgtEl>
                                          <p:spTgt spid="3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08"/>
                                        </p:tgtEl>
                                        <p:attrNameLst>
                                          <p:attrName>style.visibility</p:attrName>
                                        </p:attrNameLst>
                                      </p:cBhvr>
                                      <p:to>
                                        <p:strVal val="visible"/>
                                      </p:to>
                                    </p:set>
                                    <p:animEffect transition="in" filter="fade">
                                      <p:cBhvr>
                                        <p:cTn id="67" dur="500"/>
                                        <p:tgtEl>
                                          <p:spTgt spid="30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17"/>
                                        </p:tgtEl>
                                        <p:attrNameLst>
                                          <p:attrName>style.visibility</p:attrName>
                                        </p:attrNameLst>
                                      </p:cBhvr>
                                      <p:to>
                                        <p:strVal val="visible"/>
                                      </p:to>
                                    </p:set>
                                    <p:animEffect transition="in" filter="fade">
                                      <p:cBhvr>
                                        <p:cTn id="72" dur="500"/>
                                        <p:tgtEl>
                                          <p:spTgt spid="31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18"/>
                                        </p:tgtEl>
                                        <p:attrNameLst>
                                          <p:attrName>style.visibility</p:attrName>
                                        </p:attrNameLst>
                                      </p:cBhvr>
                                      <p:to>
                                        <p:strVal val="visible"/>
                                      </p:to>
                                    </p:set>
                                    <p:animEffect transition="in" filter="fade">
                                      <p:cBhvr>
                                        <p:cTn id="77" dur="500"/>
                                        <p:tgtEl>
                                          <p:spTgt spid="31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19"/>
                                        </p:tgtEl>
                                        <p:attrNameLst>
                                          <p:attrName>style.visibility</p:attrName>
                                        </p:attrNameLst>
                                      </p:cBhvr>
                                      <p:to>
                                        <p:strVal val="visible"/>
                                      </p:to>
                                    </p:set>
                                    <p:animEffect transition="in" filter="fade">
                                      <p:cBhvr>
                                        <p:cTn id="82" dur="500"/>
                                        <p:tgtEl>
                                          <p:spTgt spid="31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20"/>
                                        </p:tgtEl>
                                        <p:attrNameLst>
                                          <p:attrName>style.visibility</p:attrName>
                                        </p:attrNameLst>
                                      </p:cBhvr>
                                      <p:to>
                                        <p:strVal val="visible"/>
                                      </p:to>
                                    </p:set>
                                    <p:animEffect transition="in" filter="fade">
                                      <p:cBhvr>
                                        <p:cTn id="87" dur="500"/>
                                        <p:tgtEl>
                                          <p:spTgt spid="3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23"/>
                                        </p:tgtEl>
                                        <p:attrNameLst>
                                          <p:attrName>style.visibility</p:attrName>
                                        </p:attrNameLst>
                                      </p:cBhvr>
                                      <p:to>
                                        <p:strVal val="visible"/>
                                      </p:to>
                                    </p:set>
                                    <p:animEffect transition="in" filter="fade">
                                      <p:cBhvr>
                                        <p:cTn id="92" dur="500"/>
                                        <p:tgtEl>
                                          <p:spTgt spid="32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24"/>
                                        </p:tgtEl>
                                        <p:attrNameLst>
                                          <p:attrName>style.visibility</p:attrName>
                                        </p:attrNameLst>
                                      </p:cBhvr>
                                      <p:to>
                                        <p:strVal val="visible"/>
                                      </p:to>
                                    </p:set>
                                    <p:animEffect transition="in" filter="fade">
                                      <p:cBhvr>
                                        <p:cTn id="97" dur="500"/>
                                        <p:tgtEl>
                                          <p:spTgt spid="32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321"/>
                                        </p:tgtEl>
                                        <p:attrNameLst>
                                          <p:attrName>style.visibility</p:attrName>
                                        </p:attrNameLst>
                                      </p:cBhvr>
                                      <p:to>
                                        <p:strVal val="visible"/>
                                      </p:to>
                                    </p:set>
                                    <p:animEffect transition="in" filter="fade">
                                      <p:cBhvr>
                                        <p:cTn id="102" dur="500"/>
                                        <p:tgtEl>
                                          <p:spTgt spid="32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322"/>
                                        </p:tgtEl>
                                        <p:attrNameLst>
                                          <p:attrName>style.visibility</p:attrName>
                                        </p:attrNameLst>
                                      </p:cBhvr>
                                      <p:to>
                                        <p:strVal val="visible"/>
                                      </p:to>
                                    </p:set>
                                    <p:animEffect transition="in" filter="fade">
                                      <p:cBhvr>
                                        <p:cTn id="107" dur="500"/>
                                        <p:tgtEl>
                                          <p:spTgt spid="32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25"/>
                                        </p:tgtEl>
                                        <p:attrNameLst>
                                          <p:attrName>style.visibility</p:attrName>
                                        </p:attrNameLst>
                                      </p:cBhvr>
                                      <p:to>
                                        <p:strVal val="visible"/>
                                      </p:to>
                                    </p:set>
                                    <p:animEffect transition="in" filter="fade">
                                      <p:cBhvr>
                                        <p:cTn id="112" dur="500"/>
                                        <p:tgtEl>
                                          <p:spTgt spid="32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26"/>
                                        </p:tgtEl>
                                        <p:attrNameLst>
                                          <p:attrName>style.visibility</p:attrName>
                                        </p:attrNameLst>
                                      </p:cBhvr>
                                      <p:to>
                                        <p:strVal val="visible"/>
                                      </p:to>
                                    </p:set>
                                    <p:animEffect transition="in" filter="fade">
                                      <p:cBhvr>
                                        <p:cTn id="117" dur="500"/>
                                        <p:tgtEl>
                                          <p:spTgt spid="32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327"/>
                                        </p:tgtEl>
                                        <p:attrNameLst>
                                          <p:attrName>style.visibility</p:attrName>
                                        </p:attrNameLst>
                                      </p:cBhvr>
                                      <p:to>
                                        <p:strVal val="visible"/>
                                      </p:to>
                                    </p:set>
                                    <p:animEffect transition="in" filter="fade">
                                      <p:cBhvr>
                                        <p:cTn id="122" dur="500"/>
                                        <p:tgtEl>
                                          <p:spTgt spid="32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328"/>
                                        </p:tgtEl>
                                        <p:attrNameLst>
                                          <p:attrName>style.visibility</p:attrName>
                                        </p:attrNameLst>
                                      </p:cBhvr>
                                      <p:to>
                                        <p:strVal val="visible"/>
                                      </p:to>
                                    </p:set>
                                    <p:animEffect transition="in" filter="fade">
                                      <p:cBhvr>
                                        <p:cTn id="127" dur="500"/>
                                        <p:tgtEl>
                                          <p:spTgt spid="32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29"/>
                                        </p:tgtEl>
                                        <p:attrNameLst>
                                          <p:attrName>style.visibility</p:attrName>
                                        </p:attrNameLst>
                                      </p:cBhvr>
                                      <p:to>
                                        <p:strVal val="visible"/>
                                      </p:to>
                                    </p:set>
                                    <p:animEffect transition="in" filter="fade">
                                      <p:cBhvr>
                                        <p:cTn id="132" dur="500"/>
                                        <p:tgtEl>
                                          <p:spTgt spid="329"/>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332"/>
                                        </p:tgtEl>
                                        <p:attrNameLst>
                                          <p:attrName>style.visibility</p:attrName>
                                        </p:attrNameLst>
                                      </p:cBhvr>
                                      <p:to>
                                        <p:strVal val="visible"/>
                                      </p:to>
                                    </p:set>
                                    <p:animEffect transition="in" filter="fade">
                                      <p:cBhvr>
                                        <p:cTn id="137" dur="500"/>
                                        <p:tgtEl>
                                          <p:spTgt spid="332"/>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333"/>
                                        </p:tgtEl>
                                        <p:attrNameLst>
                                          <p:attrName>style.visibility</p:attrName>
                                        </p:attrNameLst>
                                      </p:cBhvr>
                                      <p:to>
                                        <p:strVal val="visible"/>
                                      </p:to>
                                    </p:set>
                                    <p:animEffect transition="in" filter="fade">
                                      <p:cBhvr>
                                        <p:cTn id="142" dur="500"/>
                                        <p:tgtEl>
                                          <p:spTgt spid="333"/>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330"/>
                                        </p:tgtEl>
                                        <p:attrNameLst>
                                          <p:attrName>style.visibility</p:attrName>
                                        </p:attrNameLst>
                                      </p:cBhvr>
                                      <p:to>
                                        <p:strVal val="visible"/>
                                      </p:to>
                                    </p:set>
                                    <p:animEffect transition="in" filter="fade">
                                      <p:cBhvr>
                                        <p:cTn id="147" dur="500"/>
                                        <p:tgtEl>
                                          <p:spTgt spid="330"/>
                                        </p:tgtEl>
                                      </p:cBhvr>
                                    </p:animEffect>
                                  </p:childTnLst>
                                </p:cTn>
                              </p:par>
                            </p:childTnLst>
                          </p:cTn>
                        </p:par>
                      </p:childTnLst>
                    </p:cTn>
                  </p:par>
                  <p:par>
                    <p:cTn id="148" fill="hold">
                      <p:stCondLst>
                        <p:cond delay="indefinite"/>
                      </p:stCondLst>
                      <p:childTnLst>
                        <p:par>
                          <p:cTn id="149" fill="hold">
                            <p:stCondLst>
                              <p:cond delay="0"/>
                            </p:stCondLst>
                            <p:childTnLst>
                              <p:par>
                                <p:cTn id="150" presetID="23" presetClass="entr" presetSubtype="16" fill="hold" nodeType="clickEffect">
                                  <p:stCondLst>
                                    <p:cond delay="0"/>
                                  </p:stCondLst>
                                  <p:childTnLst>
                                    <p:set>
                                      <p:cBhvr>
                                        <p:cTn id="151" dur="1" fill="hold">
                                          <p:stCondLst>
                                            <p:cond delay="0"/>
                                          </p:stCondLst>
                                        </p:cTn>
                                        <p:tgtEl>
                                          <p:spTgt spid="331"/>
                                        </p:tgtEl>
                                        <p:attrNameLst>
                                          <p:attrName>style.visibility</p:attrName>
                                        </p:attrNameLst>
                                      </p:cBhvr>
                                      <p:to>
                                        <p:strVal val="visible"/>
                                      </p:to>
                                    </p:set>
                                    <p:anim calcmode="lin" valueType="num">
                                      <p:cBhvr additive="base">
                                        <p:cTn id="152" dur="500"/>
                                        <p:tgtEl>
                                          <p:spTgt spid="331"/>
                                        </p:tgtEl>
                                        <p:attrNameLst>
                                          <p:attrName>ppt_w</p:attrName>
                                        </p:attrNameLst>
                                      </p:cBhvr>
                                      <p:tavLst>
                                        <p:tav tm="0">
                                          <p:val>
                                            <p:strVal val="0"/>
                                          </p:val>
                                        </p:tav>
                                        <p:tav tm="100000">
                                          <p:val>
                                            <p:strVal val="#ppt_w"/>
                                          </p:val>
                                        </p:tav>
                                      </p:tavLst>
                                    </p:anim>
                                    <p:anim calcmode="lin" valueType="num">
                                      <p:cBhvr additive="base">
                                        <p:cTn id="153" dur="500"/>
                                        <p:tgtEl>
                                          <p:spTgt spid="33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b="1"/>
              <a:t>Module Outline:</a:t>
            </a:r>
            <a:endParaRPr/>
          </a:p>
        </p:txBody>
      </p:sp>
      <p:sp>
        <p:nvSpPr>
          <p:cNvPr id="216" name="Google Shape;216;p39"/>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77500" lnSpcReduction="20000"/>
          </a:bodyPr>
          <a:lstStyle/>
          <a:p>
            <a:pPr marL="514350" lvl="0" indent="-483869" algn="l" rtl="0">
              <a:lnSpc>
                <a:spcPct val="100000"/>
              </a:lnSpc>
              <a:spcBef>
                <a:spcPts val="0"/>
              </a:spcBef>
              <a:spcAft>
                <a:spcPts val="0"/>
              </a:spcAft>
              <a:buClr>
                <a:schemeClr val="dk1"/>
              </a:buClr>
              <a:buSzPct val="100000"/>
              <a:buFont typeface="Calibri"/>
              <a:buAutoNum type="arabicPeriod"/>
            </a:pPr>
            <a:r>
              <a:rPr lang="en"/>
              <a:t>Fundamentals of Dynamic programming based solution approach</a:t>
            </a:r>
            <a:endParaRPr/>
          </a:p>
          <a:p>
            <a:pPr marL="514350" lvl="0" indent="-483869" algn="l" rtl="0">
              <a:lnSpc>
                <a:spcPct val="100000"/>
              </a:lnSpc>
              <a:spcBef>
                <a:spcPts val="592"/>
              </a:spcBef>
              <a:spcAft>
                <a:spcPts val="0"/>
              </a:spcAft>
              <a:buClr>
                <a:schemeClr val="dk1"/>
              </a:buClr>
              <a:buSzPct val="100000"/>
              <a:buFont typeface="Calibri"/>
              <a:buAutoNum type="arabicPeriod"/>
            </a:pPr>
            <a:r>
              <a:rPr lang="en"/>
              <a:t>0/1 Knapsack</a:t>
            </a:r>
            <a:endParaRPr/>
          </a:p>
          <a:p>
            <a:pPr marL="514350" lvl="0" indent="-483869" algn="l" rtl="0">
              <a:lnSpc>
                <a:spcPct val="100000"/>
              </a:lnSpc>
              <a:spcBef>
                <a:spcPts val="592"/>
              </a:spcBef>
              <a:spcAft>
                <a:spcPts val="0"/>
              </a:spcAft>
              <a:buClr>
                <a:schemeClr val="dk1"/>
              </a:buClr>
              <a:buSzPct val="100000"/>
              <a:buFont typeface="Calibri"/>
              <a:buAutoNum type="arabicPeriod"/>
            </a:pPr>
            <a:r>
              <a:rPr lang="en"/>
              <a:t>Coinage problem</a:t>
            </a:r>
            <a:endParaRPr/>
          </a:p>
          <a:p>
            <a:pPr marL="514350" lvl="0" indent="-483869" algn="l" rtl="0">
              <a:lnSpc>
                <a:spcPct val="100000"/>
              </a:lnSpc>
              <a:spcBef>
                <a:spcPts val="592"/>
              </a:spcBef>
              <a:spcAft>
                <a:spcPts val="0"/>
              </a:spcAft>
              <a:buClr>
                <a:schemeClr val="dk1"/>
              </a:buClr>
              <a:buSzPct val="100000"/>
              <a:buFont typeface="Calibri"/>
              <a:buAutoNum type="arabicPeriod"/>
            </a:pPr>
            <a:r>
              <a:rPr lang="en"/>
              <a:t>Shortest path using Floyd Warshall</a:t>
            </a:r>
            <a:endParaRPr/>
          </a:p>
          <a:p>
            <a:pPr marL="514350" lvl="0" indent="-483869" algn="l" rtl="0">
              <a:lnSpc>
                <a:spcPct val="100000"/>
              </a:lnSpc>
              <a:spcBef>
                <a:spcPts val="592"/>
              </a:spcBef>
              <a:spcAft>
                <a:spcPts val="0"/>
              </a:spcAft>
              <a:buClr>
                <a:schemeClr val="dk1"/>
              </a:buClr>
              <a:buSzPct val="100000"/>
              <a:buFont typeface="Calibri"/>
              <a:buAutoNum type="arabicPeriod"/>
            </a:pPr>
            <a:r>
              <a:rPr lang="en"/>
              <a:t>Matrix Chain Multiplication</a:t>
            </a:r>
            <a:endParaRPr/>
          </a:p>
          <a:p>
            <a:pPr marL="514350" lvl="0" indent="-483869" algn="l" rtl="0">
              <a:lnSpc>
                <a:spcPct val="100000"/>
              </a:lnSpc>
              <a:spcBef>
                <a:spcPts val="592"/>
              </a:spcBef>
              <a:spcAft>
                <a:spcPts val="0"/>
              </a:spcAft>
              <a:buClr>
                <a:schemeClr val="dk1"/>
              </a:buClr>
              <a:buSzPct val="100000"/>
              <a:buFont typeface="Calibri"/>
              <a:buAutoNum type="arabicPeriod"/>
            </a:pPr>
            <a:r>
              <a:rPr lang="en"/>
              <a:t>Longest common subsequence </a:t>
            </a:r>
            <a:endParaRPr/>
          </a:p>
          <a:p>
            <a:pPr marL="514350" lvl="0" indent="-483869" algn="l" rtl="0">
              <a:lnSpc>
                <a:spcPct val="100000"/>
              </a:lnSpc>
              <a:spcBef>
                <a:spcPts val="592"/>
              </a:spcBef>
              <a:spcAft>
                <a:spcPts val="0"/>
              </a:spcAft>
              <a:buClr>
                <a:schemeClr val="dk1"/>
              </a:buClr>
              <a:buSzPct val="100000"/>
              <a:buFont typeface="Calibri"/>
              <a:buAutoNum type="arabicPeriod"/>
            </a:pPr>
            <a:r>
              <a:rPr lang="en"/>
              <a:t>Longest increasing sequence</a:t>
            </a:r>
            <a:endParaRPr/>
          </a:p>
          <a:p>
            <a:pPr marL="514350" lvl="0" indent="-483869" algn="l" rtl="0">
              <a:lnSpc>
                <a:spcPct val="100000"/>
              </a:lnSpc>
              <a:spcBef>
                <a:spcPts val="592"/>
              </a:spcBef>
              <a:spcAft>
                <a:spcPts val="0"/>
              </a:spcAft>
              <a:buClr>
                <a:schemeClr val="dk1"/>
              </a:buClr>
              <a:buSzPct val="100000"/>
              <a:buFont typeface="Calibri"/>
              <a:buAutoNum type="arabicPeriod"/>
            </a:pPr>
            <a:r>
              <a:rPr lang="en"/>
              <a:t>String editing</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pPr marL="0" lvl="0" indent="0" algn="r" rtl="0">
                <a:lnSpc>
                  <a:spcPct val="100000"/>
                </a:lnSpc>
                <a:spcBef>
                  <a:spcPts val="0"/>
                </a:spcBef>
                <a:spcAft>
                  <a:spcPts val="0"/>
                </a:spcAft>
                <a:buSzPts val="1200"/>
                <a:buNone/>
              </a:pPr>
              <a:t>41</a:t>
            </a:fld>
            <a:endParaRPr/>
          </a:p>
        </p:txBody>
      </p:sp>
      <p:sp>
        <p:nvSpPr>
          <p:cNvPr id="222" name="Google Shape;222;p40"/>
          <p:cNvSpPr txBox="1">
            <a:spLocks noGrp="1"/>
          </p:cNvSpPr>
          <p:nvPr>
            <p:ph type="title"/>
          </p:nvPr>
        </p:nvSpPr>
        <p:spPr>
          <a:xfrm>
            <a:off x="685800" y="228600"/>
            <a:ext cx="77724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a:t>Dynamic Programming (DP)</a:t>
            </a:r>
            <a:endParaRPr/>
          </a:p>
        </p:txBody>
      </p:sp>
      <p:sp>
        <p:nvSpPr>
          <p:cNvPr id="223" name="Google Shape;223;p40"/>
          <p:cNvSpPr txBox="1">
            <a:spLocks noGrp="1"/>
          </p:cNvSpPr>
          <p:nvPr>
            <p:ph type="body" idx="1"/>
          </p:nvPr>
        </p:nvSpPr>
        <p:spPr>
          <a:xfrm>
            <a:off x="609600" y="1085850"/>
            <a:ext cx="7772400" cy="3086100"/>
          </a:xfrm>
          <a:prstGeom prst="rect">
            <a:avLst/>
          </a:prstGeom>
          <a:noFill/>
          <a:ln>
            <a:noFill/>
          </a:ln>
        </p:spPr>
        <p:txBody>
          <a:bodyPr spcFirstLastPara="1" wrap="square" lIns="91425" tIns="45700" rIns="91425" bIns="45700" anchor="t" anchorCtr="0">
            <a:normAutofit fontScale="70000" lnSpcReduction="20000"/>
          </a:bodyPr>
          <a:lstStyle/>
          <a:p>
            <a:pPr marL="342900" lvl="0" indent="-316230" algn="l" rtl="0">
              <a:lnSpc>
                <a:spcPct val="90000"/>
              </a:lnSpc>
              <a:spcBef>
                <a:spcPts val="0"/>
              </a:spcBef>
              <a:spcAft>
                <a:spcPts val="0"/>
              </a:spcAft>
              <a:buClr>
                <a:schemeClr val="dk1"/>
              </a:buClr>
              <a:buSzPct val="100000"/>
              <a:buChar char="•"/>
            </a:pPr>
            <a:r>
              <a:rPr lang="en" sz="2800"/>
              <a:t>Like divide-and-conquer, solve problem by combining the solutions to sub-problems.</a:t>
            </a:r>
            <a:endParaRPr/>
          </a:p>
          <a:p>
            <a:pPr marL="342900" lvl="0" indent="-316230" algn="l" rtl="0">
              <a:lnSpc>
                <a:spcPct val="90000"/>
              </a:lnSpc>
              <a:spcBef>
                <a:spcPts val="476"/>
              </a:spcBef>
              <a:spcAft>
                <a:spcPts val="0"/>
              </a:spcAft>
              <a:buClr>
                <a:schemeClr val="dk1"/>
              </a:buClr>
              <a:buSzPct val="100000"/>
              <a:buChar char="•"/>
            </a:pPr>
            <a:r>
              <a:rPr lang="en" sz="2800"/>
              <a:t>Differences between divide-and-conquer and DP:</a:t>
            </a:r>
            <a:endParaRPr/>
          </a:p>
          <a:p>
            <a:pPr marL="742950" lvl="1" indent="-262889" algn="l" rtl="0">
              <a:lnSpc>
                <a:spcPct val="90000"/>
              </a:lnSpc>
              <a:spcBef>
                <a:spcPts val="408"/>
              </a:spcBef>
              <a:spcAft>
                <a:spcPts val="0"/>
              </a:spcAft>
              <a:buClr>
                <a:schemeClr val="accent1"/>
              </a:buClr>
              <a:buSzPct val="100000"/>
              <a:buChar char="–"/>
            </a:pPr>
            <a:r>
              <a:rPr lang="en" sz="2400">
                <a:solidFill>
                  <a:schemeClr val="accent1"/>
                </a:solidFill>
              </a:rPr>
              <a:t>Independent</a:t>
            </a:r>
            <a:r>
              <a:rPr lang="en" sz="2400"/>
              <a:t> sub-problems, solve sub-problems </a:t>
            </a:r>
            <a:r>
              <a:rPr lang="en" sz="2400">
                <a:solidFill>
                  <a:schemeClr val="accent1"/>
                </a:solidFill>
              </a:rPr>
              <a:t>independently</a:t>
            </a:r>
            <a:r>
              <a:rPr lang="en" sz="2400"/>
              <a:t> and </a:t>
            </a:r>
            <a:r>
              <a:rPr lang="en" sz="2400">
                <a:solidFill>
                  <a:schemeClr val="accent1"/>
                </a:solidFill>
              </a:rPr>
              <a:t>recursively</a:t>
            </a:r>
            <a:r>
              <a:rPr lang="en" sz="2400"/>
              <a:t>, (so same sub(sub)problems solved </a:t>
            </a:r>
            <a:r>
              <a:rPr lang="en" sz="2400">
                <a:solidFill>
                  <a:schemeClr val="accent1"/>
                </a:solidFill>
              </a:rPr>
              <a:t>repeatedly</a:t>
            </a:r>
            <a:r>
              <a:rPr lang="en" sz="2400"/>
              <a:t>)</a:t>
            </a:r>
            <a:endParaRPr/>
          </a:p>
          <a:p>
            <a:pPr marL="742950" lvl="1" indent="-262889" algn="l" rtl="0">
              <a:lnSpc>
                <a:spcPct val="90000"/>
              </a:lnSpc>
              <a:spcBef>
                <a:spcPts val="408"/>
              </a:spcBef>
              <a:spcAft>
                <a:spcPts val="0"/>
              </a:spcAft>
              <a:buClr>
                <a:schemeClr val="dk1"/>
              </a:buClr>
              <a:buSzPct val="100000"/>
              <a:buChar char="–"/>
            </a:pPr>
            <a:r>
              <a:rPr lang="en" sz="2400"/>
              <a:t>Sub-problems are </a:t>
            </a:r>
            <a:r>
              <a:rPr lang="en" sz="2400">
                <a:solidFill>
                  <a:schemeClr val="accent1"/>
                </a:solidFill>
              </a:rPr>
              <a:t>dependent</a:t>
            </a:r>
            <a:r>
              <a:rPr lang="en" sz="2400"/>
              <a:t>, i.e., sub-problems </a:t>
            </a:r>
            <a:r>
              <a:rPr lang="en" sz="2400">
                <a:solidFill>
                  <a:schemeClr val="accent1"/>
                </a:solidFill>
              </a:rPr>
              <a:t>share</a:t>
            </a:r>
            <a:r>
              <a:rPr lang="en" sz="2400"/>
              <a:t> sub-sub-problems, every sub(sub)problem solved </a:t>
            </a:r>
            <a:r>
              <a:rPr lang="en" sz="2400">
                <a:solidFill>
                  <a:schemeClr val="accent1"/>
                </a:solidFill>
              </a:rPr>
              <a:t>just once</a:t>
            </a:r>
            <a:r>
              <a:rPr lang="en" sz="2400"/>
              <a:t>, solutions to sub(sub)problems are </a:t>
            </a:r>
            <a:r>
              <a:rPr lang="en" sz="2400">
                <a:solidFill>
                  <a:schemeClr val="accent1"/>
                </a:solidFill>
              </a:rPr>
              <a:t>stored in a table</a:t>
            </a:r>
            <a:r>
              <a:rPr lang="en" sz="2400"/>
              <a:t> and used for solving higher level sub-problems. </a:t>
            </a:r>
            <a:endParaRPr sz="2400"/>
          </a:p>
          <a:p>
            <a:pPr marL="400050" lvl="2" indent="-373380" algn="l" rtl="0">
              <a:lnSpc>
                <a:spcPct val="90000"/>
              </a:lnSpc>
              <a:spcBef>
                <a:spcPts val="476"/>
              </a:spcBef>
              <a:spcAft>
                <a:spcPts val="0"/>
              </a:spcAft>
              <a:buClr>
                <a:schemeClr val="dk1"/>
              </a:buClr>
              <a:buSzPct val="100000"/>
              <a:buChar char="•"/>
            </a:pPr>
            <a:r>
              <a:rPr lang="en" sz="2800"/>
              <a:t>Differences between Greedy  and DP :</a:t>
            </a:r>
            <a:endParaRPr/>
          </a:p>
          <a:p>
            <a:pPr marL="400050" lvl="2" indent="-400050" algn="l" rtl="0">
              <a:lnSpc>
                <a:spcPct val="90000"/>
              </a:lnSpc>
              <a:spcBef>
                <a:spcPts val="408"/>
              </a:spcBef>
              <a:spcAft>
                <a:spcPts val="0"/>
              </a:spcAft>
              <a:buClr>
                <a:schemeClr val="dk1"/>
              </a:buClr>
              <a:buSzPct val="100000"/>
              <a:buNone/>
            </a:pPr>
            <a:r>
              <a:rPr lang="en"/>
              <a:t>	Greedy method have a local choice of the sub-problems whereas DP would solve the all sub-problems and then select one that would lead to an optimal solution i.e., at every step we take a decision</a:t>
            </a:r>
            <a:r>
              <a:rPr lang="en">
                <a:solidFill>
                  <a:schemeClr val="accent1"/>
                </a:solidFill>
              </a:rPr>
              <a:t>(principle of optimality)</a:t>
            </a:r>
            <a:endParaRPr/>
          </a:p>
          <a:p>
            <a:pPr marL="742950" lvl="1" indent="-156208" algn="l" rtl="0">
              <a:lnSpc>
                <a:spcPct val="90000"/>
              </a:lnSpc>
              <a:spcBef>
                <a:spcPts val="408"/>
              </a:spcBef>
              <a:spcAft>
                <a:spcPts val="0"/>
              </a:spcAft>
              <a:buClr>
                <a:schemeClr val="dk1"/>
              </a:buClr>
              <a:buSzPct val="100000"/>
              <a:buNone/>
            </a:pP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a:t>Example:</a:t>
            </a:r>
            <a:endParaRPr/>
          </a:p>
        </p:txBody>
      </p:sp>
      <p:sp>
        <p:nvSpPr>
          <p:cNvPr id="229" name="Google Shape;229;p41"/>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Clr>
                <a:schemeClr val="dk1"/>
              </a:buClr>
              <a:buSzPts val="3200"/>
              <a:buNone/>
            </a:pPr>
            <a:r>
              <a:rPr lang="en"/>
              <a:t>Definition of Fibonacci series for n:</a:t>
            </a:r>
            <a:endParaRPr/>
          </a:p>
          <a:p>
            <a:pPr marL="342900" lvl="0" indent="-342900" algn="l" rtl="0">
              <a:lnSpc>
                <a:spcPct val="100000"/>
              </a:lnSpc>
              <a:spcBef>
                <a:spcPts val="640"/>
              </a:spcBef>
              <a:spcAft>
                <a:spcPts val="0"/>
              </a:spcAft>
              <a:buClr>
                <a:schemeClr val="dk1"/>
              </a:buClr>
              <a:buSzPts val="3200"/>
              <a:buNone/>
            </a:pPr>
            <a:r>
              <a:rPr lang="en"/>
              <a:t>F(n) = F(n-1) + F(n-2), with F(0) = F(1) = 1.</a:t>
            </a:r>
            <a:endParaRPr/>
          </a:p>
          <a:p>
            <a:pPr marL="342900" lvl="0" indent="-342900" algn="l" rtl="0">
              <a:lnSpc>
                <a:spcPct val="100000"/>
              </a:lnSpc>
              <a:spcBef>
                <a:spcPts val="640"/>
              </a:spcBef>
              <a:spcAft>
                <a:spcPts val="0"/>
              </a:spcAft>
              <a:buClr>
                <a:schemeClr val="dk1"/>
              </a:buClr>
              <a:buSzPts val="3200"/>
              <a:buNone/>
            </a:pPr>
            <a:r>
              <a:rPr lang="en"/>
              <a:t>The first several are:</a:t>
            </a:r>
            <a:endParaRPr/>
          </a:p>
          <a:p>
            <a:pPr marL="342900" lvl="0" indent="-342900" algn="l" rtl="0">
              <a:lnSpc>
                <a:spcPct val="100000"/>
              </a:lnSpc>
              <a:spcBef>
                <a:spcPts val="640"/>
              </a:spcBef>
              <a:spcAft>
                <a:spcPts val="0"/>
              </a:spcAft>
              <a:buClr>
                <a:schemeClr val="dk1"/>
              </a:buClr>
              <a:buSzPts val="3200"/>
              <a:buNone/>
            </a:pPr>
            <a:r>
              <a:rPr lang="en"/>
              <a:t>1, 1, 2, 3, 5, 8, 13, 21, 34, 55, 89, 144,…</a:t>
            </a:r>
            <a:endParaRPr/>
          </a:p>
          <a:p>
            <a:pPr marL="342900" lvl="0" indent="-342900" algn="l" rtl="0">
              <a:lnSpc>
                <a:spcPct val="100000"/>
              </a:lnSpc>
              <a:spcBef>
                <a:spcPts val="640"/>
              </a:spcBef>
              <a:spcAft>
                <a:spcPts val="0"/>
              </a:spcAft>
              <a:buClr>
                <a:schemeClr val="dk1"/>
              </a:buClr>
              <a:buSzPts val="3200"/>
              <a:buNone/>
            </a:pPr>
            <a:r>
              <a:rPr lang="en"/>
              <a:t>Question:</a:t>
            </a:r>
            <a:endParaRPr/>
          </a:p>
          <a:p>
            <a:pPr marL="342900" lvl="0" indent="-342900" algn="l" rtl="0">
              <a:lnSpc>
                <a:spcPct val="100000"/>
              </a:lnSpc>
              <a:spcBef>
                <a:spcPts val="640"/>
              </a:spcBef>
              <a:spcAft>
                <a:spcPts val="0"/>
              </a:spcAft>
              <a:buClr>
                <a:schemeClr val="dk1"/>
              </a:buClr>
              <a:buSzPts val="3200"/>
              <a:buNone/>
            </a:pPr>
            <a:r>
              <a:rPr lang="en"/>
              <a:t>Given n, what is F(n)?</a:t>
            </a:r>
            <a:endParaRPr/>
          </a:p>
          <a:p>
            <a:pPr marL="342900" lvl="0" indent="-3429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title"/>
          </p:nvPr>
        </p:nvSpPr>
        <p:spPr>
          <a:xfrm>
            <a:off x="628650" y="66771"/>
            <a:ext cx="5162700" cy="748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a:t>Candidate algorithm</a:t>
            </a:r>
            <a:endParaRPr/>
          </a:p>
        </p:txBody>
      </p:sp>
      <p:sp>
        <p:nvSpPr>
          <p:cNvPr id="235" name="Google Shape;235;p42"/>
          <p:cNvSpPr txBox="1">
            <a:spLocks noGrp="1"/>
          </p:cNvSpPr>
          <p:nvPr>
            <p:ph type="body" idx="1"/>
          </p:nvPr>
        </p:nvSpPr>
        <p:spPr>
          <a:xfrm>
            <a:off x="383059" y="1017140"/>
            <a:ext cx="7886700" cy="10695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fontScale="77500" lnSpcReduction="20000"/>
          </a:bodyPr>
          <a:lstStyle/>
          <a:p>
            <a:pPr marL="342900" lvl="0" indent="-323850" algn="l" rtl="0">
              <a:lnSpc>
                <a:spcPct val="100000"/>
              </a:lnSpc>
              <a:spcBef>
                <a:spcPts val="0"/>
              </a:spcBef>
              <a:spcAft>
                <a:spcPts val="0"/>
              </a:spcAft>
              <a:buClr>
                <a:schemeClr val="dk1"/>
              </a:buClr>
              <a:buSzPct val="100000"/>
              <a:buChar char="•"/>
            </a:pPr>
            <a:r>
              <a:rPr lang="en" sz="2000" b="1">
                <a:latin typeface="Courier"/>
                <a:ea typeface="Courier"/>
                <a:cs typeface="Courier"/>
                <a:sym typeface="Courier"/>
              </a:rPr>
              <a:t>def</a:t>
            </a:r>
            <a:r>
              <a:rPr lang="en" sz="2000">
                <a:latin typeface="Courier"/>
                <a:ea typeface="Courier"/>
                <a:cs typeface="Courier"/>
                <a:sym typeface="Courier"/>
              </a:rPr>
              <a:t> Fibonacci(n):    </a:t>
            </a:r>
            <a:endParaRPr/>
          </a:p>
          <a:p>
            <a:pPr marL="742950" lvl="1" indent="-266700" algn="l" rtl="0">
              <a:lnSpc>
                <a:spcPct val="100000"/>
              </a:lnSpc>
              <a:spcBef>
                <a:spcPts val="370"/>
              </a:spcBef>
              <a:spcAft>
                <a:spcPts val="0"/>
              </a:spcAft>
              <a:buClr>
                <a:schemeClr val="dk1"/>
              </a:buClr>
              <a:buSzPct val="100000"/>
              <a:buChar char="–"/>
            </a:pPr>
            <a:r>
              <a:rPr lang="en" sz="2000" b="1">
                <a:latin typeface="Courier"/>
                <a:ea typeface="Courier"/>
                <a:cs typeface="Courier"/>
                <a:sym typeface="Courier"/>
              </a:rPr>
              <a:t>if</a:t>
            </a:r>
            <a:r>
              <a:rPr lang="en" sz="2000">
                <a:latin typeface="Courier"/>
                <a:ea typeface="Courier"/>
                <a:cs typeface="Courier"/>
                <a:sym typeface="Courier"/>
              </a:rPr>
              <a:t> n == 0 or n == 1:        </a:t>
            </a:r>
            <a:endParaRPr/>
          </a:p>
          <a:p>
            <a:pPr marL="1143000" lvl="2" indent="-205740" algn="l" rtl="0">
              <a:lnSpc>
                <a:spcPct val="100000"/>
              </a:lnSpc>
              <a:spcBef>
                <a:spcPts val="444"/>
              </a:spcBef>
              <a:spcAft>
                <a:spcPts val="0"/>
              </a:spcAft>
              <a:buClr>
                <a:schemeClr val="dk1"/>
              </a:buClr>
              <a:buSzPct val="100000"/>
              <a:buChar char="•"/>
            </a:pPr>
            <a:r>
              <a:rPr lang="en" b="1">
                <a:latin typeface="Courier"/>
                <a:ea typeface="Courier"/>
                <a:cs typeface="Courier"/>
                <a:sym typeface="Courier"/>
              </a:rPr>
              <a:t>return</a:t>
            </a:r>
            <a:r>
              <a:rPr lang="en">
                <a:latin typeface="Courier"/>
                <a:ea typeface="Courier"/>
                <a:cs typeface="Courier"/>
                <a:sym typeface="Courier"/>
              </a:rPr>
              <a:t> 1    </a:t>
            </a:r>
            <a:endParaRPr/>
          </a:p>
          <a:p>
            <a:pPr marL="742950" lvl="1" indent="-266700" algn="l" rtl="0">
              <a:lnSpc>
                <a:spcPct val="100000"/>
              </a:lnSpc>
              <a:spcBef>
                <a:spcPts val="370"/>
              </a:spcBef>
              <a:spcAft>
                <a:spcPts val="0"/>
              </a:spcAft>
              <a:buClr>
                <a:schemeClr val="dk1"/>
              </a:buClr>
              <a:buSzPct val="100000"/>
              <a:buChar char="–"/>
            </a:pPr>
            <a:r>
              <a:rPr lang="en" sz="2000" b="1">
                <a:latin typeface="Courier"/>
                <a:ea typeface="Courier"/>
                <a:cs typeface="Courier"/>
                <a:sym typeface="Courier"/>
              </a:rPr>
              <a:t>return</a:t>
            </a:r>
            <a:r>
              <a:rPr lang="en" sz="2000">
                <a:latin typeface="Courier"/>
                <a:ea typeface="Courier"/>
                <a:cs typeface="Courier"/>
                <a:sym typeface="Courier"/>
              </a:rPr>
              <a:t> Fibonacci(n-1) + Fibonacci(n-2)</a:t>
            </a:r>
            <a:endParaRPr/>
          </a:p>
        </p:txBody>
      </p:sp>
      <p:sp>
        <p:nvSpPr>
          <p:cNvPr id="236" name="Google Shape;236;p42"/>
          <p:cNvSpPr txBox="1"/>
          <p:nvPr/>
        </p:nvSpPr>
        <p:spPr>
          <a:xfrm>
            <a:off x="383059" y="2546706"/>
            <a:ext cx="4003500" cy="2606100"/>
          </a:xfrm>
          <a:prstGeom prst="rect">
            <a:avLst/>
          </a:prstGeom>
          <a:blipFill rotWithShape="1">
            <a:blip r:embed="rId3">
              <a:alphaModFix/>
            </a:blip>
            <a:stretch>
              <a:fillRect l="-2429" t="-139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37" name="Google Shape;237;p42"/>
          <p:cNvSpPr txBox="1"/>
          <p:nvPr/>
        </p:nvSpPr>
        <p:spPr>
          <a:xfrm>
            <a:off x="5931156" y="146168"/>
            <a:ext cx="23529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7030A0"/>
                </a:solidFill>
                <a:latin typeface="Calibri"/>
                <a:ea typeface="Calibri"/>
                <a:cs typeface="Calibri"/>
                <a:sym typeface="Calibri"/>
              </a:rPr>
              <a:t>See CLRS Problem 4-4 for a walkthrough of how fast the Fibonacci numbers grow!</a:t>
            </a:r>
            <a:endParaRPr sz="1400" b="0" i="0" u="none" strike="noStrike" cap="none">
              <a:solidFill>
                <a:srgbClr val="000000"/>
              </a:solidFill>
              <a:latin typeface="Arial"/>
              <a:ea typeface="Arial"/>
              <a:cs typeface="Arial"/>
              <a:sym typeface="Arial"/>
            </a:endParaRPr>
          </a:p>
        </p:txBody>
      </p:sp>
      <p:pic>
        <p:nvPicPr>
          <p:cNvPr id="238" name="Google Shape;238;p42"/>
          <p:cNvPicPr preferRelativeResize="0"/>
          <p:nvPr/>
        </p:nvPicPr>
        <p:blipFill rotWithShape="1">
          <a:blip r:embed="rId4">
            <a:alphaModFix/>
          </a:blip>
          <a:srcRect/>
          <a:stretch/>
        </p:blipFill>
        <p:spPr>
          <a:xfrm>
            <a:off x="4539433" y="2733932"/>
            <a:ext cx="3149892" cy="2233852"/>
          </a:xfrm>
          <a:prstGeom prst="rect">
            <a:avLst/>
          </a:prstGeom>
          <a:noFill/>
          <a:ln>
            <a:noFill/>
          </a:ln>
        </p:spPr>
      </p:pic>
      <p:sp>
        <p:nvSpPr>
          <p:cNvPr id="239" name="Google Shape;239;p4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pPr marL="0" lvl="0" indent="0" algn="r" rtl="0">
                <a:lnSpc>
                  <a:spcPct val="100000"/>
                </a:lnSpc>
                <a:spcBef>
                  <a:spcPts val="0"/>
                </a:spcBef>
                <a:spcAft>
                  <a:spcPts val="0"/>
                </a:spcAft>
                <a:buSzPts val="1200"/>
                <a:buNone/>
              </a:pPr>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237"/>
                                        </p:tgtEl>
                                        <p:attrNameLst>
                                          <p:attrName>style.visibility</p:attrName>
                                        </p:attrNameLst>
                                      </p:cBhvr>
                                      <p:to>
                                        <p:strVal val="visible"/>
                                      </p:to>
                                    </p:set>
                                    <p:anim calcmode="lin" valueType="num">
                                      <p:cBhvr additive="base">
                                        <p:cTn id="11" dur="500"/>
                                        <p:tgtEl>
                                          <p:spTgt spid="237"/>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accent4"/>
              </a:buClr>
              <a:buSzPct val="100000"/>
              <a:buFont typeface="Calibri"/>
              <a:buNone/>
            </a:pPr>
            <a:r>
              <a:rPr lang="en" sz="3200">
                <a:solidFill>
                  <a:schemeClr val="accent4"/>
                </a:solidFill>
              </a:rPr>
              <a:t>What’s going on?</a:t>
            </a:r>
            <a:r>
              <a:rPr lang="en"/>
              <a:t/>
            </a:r>
            <a:br>
              <a:rPr lang="en"/>
            </a:br>
            <a:r>
              <a:rPr lang="en"/>
              <a:t>Consider Fib(8)</a:t>
            </a:r>
            <a:endParaRPr/>
          </a:p>
        </p:txBody>
      </p:sp>
      <p:sp>
        <p:nvSpPr>
          <p:cNvPr id="245" name="Google Shape;245;p43"/>
          <p:cNvSpPr/>
          <p:nvPr/>
        </p:nvSpPr>
        <p:spPr>
          <a:xfrm>
            <a:off x="4127157" y="1445741"/>
            <a:ext cx="889800" cy="3891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8</a:t>
            </a:r>
            <a:endParaRPr sz="1400" b="0" i="0" u="none" strike="noStrike" cap="none">
              <a:solidFill>
                <a:srgbClr val="000000"/>
              </a:solidFill>
              <a:latin typeface="Arial"/>
              <a:ea typeface="Arial"/>
              <a:cs typeface="Arial"/>
              <a:sym typeface="Arial"/>
            </a:endParaRPr>
          </a:p>
        </p:txBody>
      </p:sp>
      <p:sp>
        <p:nvSpPr>
          <p:cNvPr id="246" name="Google Shape;246;p43"/>
          <p:cNvSpPr/>
          <p:nvPr/>
        </p:nvSpPr>
        <p:spPr>
          <a:xfrm>
            <a:off x="5770607" y="2041955"/>
            <a:ext cx="889800" cy="389100"/>
          </a:xfrm>
          <a:prstGeom prst="ellipse">
            <a:avLst/>
          </a:prstGeom>
          <a:solidFill>
            <a:schemeClr val="accent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7</a:t>
            </a:r>
            <a:endParaRPr sz="1400" b="0" i="0" u="none" strike="noStrike" cap="none">
              <a:solidFill>
                <a:srgbClr val="000000"/>
              </a:solidFill>
              <a:latin typeface="Arial"/>
              <a:ea typeface="Arial"/>
              <a:cs typeface="Arial"/>
              <a:sym typeface="Arial"/>
            </a:endParaRPr>
          </a:p>
        </p:txBody>
      </p:sp>
      <p:sp>
        <p:nvSpPr>
          <p:cNvPr id="247" name="Google Shape;247;p43"/>
          <p:cNvSpPr/>
          <p:nvPr/>
        </p:nvSpPr>
        <p:spPr>
          <a:xfrm>
            <a:off x="2393093" y="2041955"/>
            <a:ext cx="889800" cy="389100"/>
          </a:xfrm>
          <a:prstGeom prst="ellipse">
            <a:avLst/>
          </a:prstGeom>
          <a:solidFill>
            <a:schemeClr val="accent6"/>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6</a:t>
            </a:r>
            <a:endParaRPr sz="1400" b="0" i="0" u="none" strike="noStrike" cap="none">
              <a:solidFill>
                <a:srgbClr val="000000"/>
              </a:solidFill>
              <a:latin typeface="Arial"/>
              <a:ea typeface="Arial"/>
              <a:cs typeface="Arial"/>
              <a:sym typeface="Arial"/>
            </a:endParaRPr>
          </a:p>
        </p:txBody>
      </p:sp>
      <p:sp>
        <p:nvSpPr>
          <p:cNvPr id="248" name="Google Shape;248;p43"/>
          <p:cNvSpPr/>
          <p:nvPr/>
        </p:nvSpPr>
        <p:spPr>
          <a:xfrm>
            <a:off x="7496433" y="2712502"/>
            <a:ext cx="889800" cy="389100"/>
          </a:xfrm>
          <a:prstGeom prst="ellipse">
            <a:avLst/>
          </a:prstGeom>
          <a:solidFill>
            <a:schemeClr val="accent6"/>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6</a:t>
            </a:r>
            <a:endParaRPr sz="1400" b="0" i="0" u="none" strike="noStrike" cap="none">
              <a:solidFill>
                <a:srgbClr val="000000"/>
              </a:solidFill>
              <a:latin typeface="Arial"/>
              <a:ea typeface="Arial"/>
              <a:cs typeface="Arial"/>
              <a:sym typeface="Arial"/>
            </a:endParaRPr>
          </a:p>
        </p:txBody>
      </p:sp>
      <p:sp>
        <p:nvSpPr>
          <p:cNvPr id="249" name="Google Shape;249;p43"/>
          <p:cNvSpPr/>
          <p:nvPr/>
        </p:nvSpPr>
        <p:spPr>
          <a:xfrm>
            <a:off x="5226908" y="2732485"/>
            <a:ext cx="889800" cy="389100"/>
          </a:xfrm>
          <a:prstGeom prst="ellipse">
            <a:avLst/>
          </a:prstGeom>
          <a:solidFill>
            <a:schemeClr val="accent5"/>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5</a:t>
            </a:r>
            <a:endParaRPr sz="1800" b="0" i="0" u="none" strike="noStrike" cap="none">
              <a:solidFill>
                <a:schemeClr val="lt1"/>
              </a:solidFill>
              <a:latin typeface="Calibri"/>
              <a:ea typeface="Calibri"/>
              <a:cs typeface="Calibri"/>
              <a:sym typeface="Calibri"/>
            </a:endParaRPr>
          </a:p>
        </p:txBody>
      </p:sp>
      <p:sp>
        <p:nvSpPr>
          <p:cNvPr id="250" name="Google Shape;250;p43"/>
          <p:cNvSpPr/>
          <p:nvPr/>
        </p:nvSpPr>
        <p:spPr>
          <a:xfrm>
            <a:off x="3087130" y="2732485"/>
            <a:ext cx="889800" cy="389100"/>
          </a:xfrm>
          <a:prstGeom prst="ellipse">
            <a:avLst/>
          </a:prstGeom>
          <a:solidFill>
            <a:schemeClr val="accent5"/>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5</a:t>
            </a:r>
            <a:endParaRPr sz="1800" b="0" i="0" u="none" strike="noStrike" cap="none">
              <a:solidFill>
                <a:schemeClr val="lt1"/>
              </a:solidFill>
              <a:latin typeface="Calibri"/>
              <a:ea typeface="Calibri"/>
              <a:cs typeface="Calibri"/>
              <a:sym typeface="Calibri"/>
            </a:endParaRPr>
          </a:p>
        </p:txBody>
      </p:sp>
      <p:sp>
        <p:nvSpPr>
          <p:cNvPr id="251" name="Google Shape;251;p43"/>
          <p:cNvSpPr/>
          <p:nvPr/>
        </p:nvSpPr>
        <p:spPr>
          <a:xfrm>
            <a:off x="502509" y="2712502"/>
            <a:ext cx="889800" cy="389100"/>
          </a:xfrm>
          <a:prstGeom prst="ellipse">
            <a:avLst/>
          </a:prstGeom>
          <a:solidFill>
            <a:srgbClr val="7030A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4</a:t>
            </a:r>
            <a:endParaRPr sz="1800" b="0" i="0" u="none" strike="noStrike" cap="none">
              <a:solidFill>
                <a:schemeClr val="lt1"/>
              </a:solidFill>
              <a:latin typeface="Calibri"/>
              <a:ea typeface="Calibri"/>
              <a:cs typeface="Calibri"/>
              <a:sym typeface="Calibri"/>
            </a:endParaRPr>
          </a:p>
        </p:txBody>
      </p:sp>
      <p:sp>
        <p:nvSpPr>
          <p:cNvPr id="252" name="Google Shape;252;p43"/>
          <p:cNvSpPr/>
          <p:nvPr/>
        </p:nvSpPr>
        <p:spPr>
          <a:xfrm>
            <a:off x="5943600" y="3383049"/>
            <a:ext cx="556200" cy="389100"/>
          </a:xfrm>
          <a:prstGeom prst="ellipse">
            <a:avLst/>
          </a:prstGeom>
          <a:solidFill>
            <a:srgbClr val="7030A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4</a:t>
            </a:r>
            <a:endParaRPr sz="1800" b="0" i="0" u="none" strike="noStrike" cap="none">
              <a:solidFill>
                <a:schemeClr val="lt1"/>
              </a:solidFill>
              <a:latin typeface="Calibri"/>
              <a:ea typeface="Calibri"/>
              <a:cs typeface="Calibri"/>
              <a:sym typeface="Calibri"/>
            </a:endParaRPr>
          </a:p>
        </p:txBody>
      </p:sp>
      <p:sp>
        <p:nvSpPr>
          <p:cNvPr id="253" name="Google Shape;253;p43"/>
          <p:cNvSpPr/>
          <p:nvPr/>
        </p:nvSpPr>
        <p:spPr>
          <a:xfrm>
            <a:off x="3849130" y="3380153"/>
            <a:ext cx="556200" cy="389100"/>
          </a:xfrm>
          <a:prstGeom prst="ellipse">
            <a:avLst/>
          </a:prstGeom>
          <a:solidFill>
            <a:srgbClr val="7030A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4</a:t>
            </a:r>
            <a:endParaRPr sz="1800" b="0" i="0" u="none" strike="noStrike" cap="none">
              <a:solidFill>
                <a:schemeClr val="lt1"/>
              </a:solidFill>
              <a:latin typeface="Calibri"/>
              <a:ea typeface="Calibri"/>
              <a:cs typeface="Calibri"/>
              <a:sym typeface="Calibri"/>
            </a:endParaRPr>
          </a:p>
        </p:txBody>
      </p:sp>
      <p:sp>
        <p:nvSpPr>
          <p:cNvPr id="254" name="Google Shape;254;p43"/>
          <p:cNvSpPr/>
          <p:nvPr/>
        </p:nvSpPr>
        <p:spPr>
          <a:xfrm>
            <a:off x="8204885" y="3380153"/>
            <a:ext cx="556200" cy="389100"/>
          </a:xfrm>
          <a:prstGeom prst="ellipse">
            <a:avLst/>
          </a:prstGeom>
          <a:solidFill>
            <a:schemeClr val="accent5"/>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5</a:t>
            </a:r>
            <a:endParaRPr sz="1800" b="0" i="0" u="none" strike="noStrike" cap="none">
              <a:solidFill>
                <a:schemeClr val="lt1"/>
              </a:solidFill>
              <a:latin typeface="Calibri"/>
              <a:ea typeface="Calibri"/>
              <a:cs typeface="Calibri"/>
              <a:sym typeface="Calibri"/>
            </a:endParaRPr>
          </a:p>
        </p:txBody>
      </p:sp>
      <p:sp>
        <p:nvSpPr>
          <p:cNvPr id="255" name="Google Shape;255;p43"/>
          <p:cNvSpPr/>
          <p:nvPr/>
        </p:nvSpPr>
        <p:spPr>
          <a:xfrm>
            <a:off x="7234880" y="3380153"/>
            <a:ext cx="585000" cy="389100"/>
          </a:xfrm>
          <a:prstGeom prst="ellipse">
            <a:avLst/>
          </a:prstGeom>
          <a:solidFill>
            <a:srgbClr val="7030A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4</a:t>
            </a:r>
            <a:endParaRPr sz="1800" b="0" i="0" u="none" strike="noStrike" cap="none">
              <a:solidFill>
                <a:schemeClr val="lt1"/>
              </a:solidFill>
              <a:latin typeface="Calibri"/>
              <a:ea typeface="Calibri"/>
              <a:cs typeface="Calibri"/>
              <a:sym typeface="Calibri"/>
            </a:endParaRPr>
          </a:p>
        </p:txBody>
      </p:sp>
      <p:sp>
        <p:nvSpPr>
          <p:cNvPr id="256" name="Google Shape;256;p43"/>
          <p:cNvSpPr/>
          <p:nvPr/>
        </p:nvSpPr>
        <p:spPr>
          <a:xfrm>
            <a:off x="5019932" y="3380153"/>
            <a:ext cx="556200" cy="389100"/>
          </a:xfrm>
          <a:prstGeom prst="ellipse">
            <a:avLst/>
          </a:prstGeom>
          <a:solidFill>
            <a:schemeClr val="accent4"/>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257" name="Google Shape;257;p43"/>
          <p:cNvSpPr/>
          <p:nvPr/>
        </p:nvSpPr>
        <p:spPr>
          <a:xfrm>
            <a:off x="2761736" y="3380153"/>
            <a:ext cx="556200" cy="389100"/>
          </a:xfrm>
          <a:prstGeom prst="ellipse">
            <a:avLst/>
          </a:prstGeom>
          <a:solidFill>
            <a:schemeClr val="accent4"/>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3</a:t>
            </a:r>
            <a:endParaRPr sz="1800" b="0" i="0" u="none" strike="noStrike" cap="none">
              <a:solidFill>
                <a:schemeClr val="lt1"/>
              </a:solidFill>
              <a:latin typeface="Calibri"/>
              <a:ea typeface="Calibri"/>
              <a:cs typeface="Calibri"/>
              <a:sym typeface="Calibri"/>
            </a:endParaRPr>
          </a:p>
        </p:txBody>
      </p:sp>
      <p:sp>
        <p:nvSpPr>
          <p:cNvPr id="258" name="Google Shape;258;p43"/>
          <p:cNvSpPr/>
          <p:nvPr/>
        </p:nvSpPr>
        <p:spPr>
          <a:xfrm>
            <a:off x="1473546" y="3380153"/>
            <a:ext cx="556200" cy="389100"/>
          </a:xfrm>
          <a:prstGeom prst="ellipse">
            <a:avLst/>
          </a:prstGeom>
          <a:solidFill>
            <a:schemeClr val="accent4"/>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3</a:t>
            </a:r>
            <a:endParaRPr sz="1800" b="0" i="0" u="none" strike="noStrike" cap="none">
              <a:solidFill>
                <a:schemeClr val="lt1"/>
              </a:solidFill>
              <a:latin typeface="Calibri"/>
              <a:ea typeface="Calibri"/>
              <a:cs typeface="Calibri"/>
              <a:sym typeface="Calibri"/>
            </a:endParaRPr>
          </a:p>
        </p:txBody>
      </p:sp>
      <p:sp>
        <p:nvSpPr>
          <p:cNvPr id="259" name="Google Shape;259;p43"/>
          <p:cNvSpPr/>
          <p:nvPr/>
        </p:nvSpPr>
        <p:spPr>
          <a:xfrm>
            <a:off x="526709" y="3386912"/>
            <a:ext cx="556200" cy="389100"/>
          </a:xfrm>
          <a:prstGeom prst="ellipse">
            <a:avLst/>
          </a:prstGeom>
          <a:solidFill>
            <a:schemeClr val="accent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260" name="Google Shape;260;p43"/>
          <p:cNvSpPr/>
          <p:nvPr/>
        </p:nvSpPr>
        <p:spPr>
          <a:xfrm>
            <a:off x="1751573" y="3946055"/>
            <a:ext cx="556200" cy="389100"/>
          </a:xfrm>
          <a:prstGeom prst="ellipse">
            <a:avLst/>
          </a:prstGeom>
          <a:solidFill>
            <a:schemeClr val="accent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261" name="Google Shape;261;p43"/>
          <p:cNvSpPr/>
          <p:nvPr/>
        </p:nvSpPr>
        <p:spPr>
          <a:xfrm>
            <a:off x="3087132" y="3946055"/>
            <a:ext cx="556200" cy="389100"/>
          </a:xfrm>
          <a:prstGeom prst="ellipse">
            <a:avLst/>
          </a:prstGeom>
          <a:solidFill>
            <a:schemeClr val="accent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262" name="Google Shape;262;p43"/>
          <p:cNvSpPr/>
          <p:nvPr/>
        </p:nvSpPr>
        <p:spPr>
          <a:xfrm>
            <a:off x="5262174" y="3946055"/>
            <a:ext cx="556200" cy="389100"/>
          </a:xfrm>
          <a:prstGeom prst="ellipse">
            <a:avLst/>
          </a:prstGeom>
          <a:solidFill>
            <a:schemeClr val="accent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263" name="Google Shape;263;p43"/>
          <p:cNvSpPr/>
          <p:nvPr/>
        </p:nvSpPr>
        <p:spPr>
          <a:xfrm>
            <a:off x="6940379" y="3946055"/>
            <a:ext cx="556200" cy="389100"/>
          </a:xfrm>
          <a:prstGeom prst="ellipse">
            <a:avLst/>
          </a:prstGeom>
          <a:solidFill>
            <a:schemeClr val="accent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264" name="Google Shape;264;p43"/>
          <p:cNvSpPr/>
          <p:nvPr/>
        </p:nvSpPr>
        <p:spPr>
          <a:xfrm>
            <a:off x="7385222" y="3946055"/>
            <a:ext cx="556200" cy="389100"/>
          </a:xfrm>
          <a:prstGeom prst="ellipse">
            <a:avLst/>
          </a:prstGeom>
          <a:solidFill>
            <a:schemeClr val="accent4"/>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265" name="Google Shape;265;p43"/>
          <p:cNvSpPr/>
          <p:nvPr/>
        </p:nvSpPr>
        <p:spPr>
          <a:xfrm>
            <a:off x="8026744" y="3946055"/>
            <a:ext cx="556200" cy="389100"/>
          </a:xfrm>
          <a:prstGeom prst="ellipse">
            <a:avLst/>
          </a:prstGeom>
          <a:solidFill>
            <a:schemeClr val="accent4"/>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266" name="Google Shape;266;p43"/>
          <p:cNvSpPr/>
          <p:nvPr/>
        </p:nvSpPr>
        <p:spPr>
          <a:xfrm>
            <a:off x="8468498" y="3946055"/>
            <a:ext cx="585000" cy="389100"/>
          </a:xfrm>
          <a:prstGeom prst="ellipse">
            <a:avLst/>
          </a:prstGeom>
          <a:solidFill>
            <a:srgbClr val="7030A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4</a:t>
            </a:r>
            <a:endParaRPr sz="1800" b="0" i="0" u="none" strike="noStrike" cap="none">
              <a:solidFill>
                <a:schemeClr val="lt1"/>
              </a:solidFill>
              <a:latin typeface="Calibri"/>
              <a:ea typeface="Calibri"/>
              <a:cs typeface="Calibri"/>
              <a:sym typeface="Calibri"/>
            </a:endParaRPr>
          </a:p>
        </p:txBody>
      </p:sp>
      <p:sp>
        <p:nvSpPr>
          <p:cNvPr id="267" name="Google Shape;267;p43"/>
          <p:cNvSpPr/>
          <p:nvPr/>
        </p:nvSpPr>
        <p:spPr>
          <a:xfrm>
            <a:off x="5841142" y="3946055"/>
            <a:ext cx="556200" cy="389100"/>
          </a:xfrm>
          <a:prstGeom prst="ellipse">
            <a:avLst/>
          </a:prstGeom>
          <a:solidFill>
            <a:schemeClr val="accent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268" name="Google Shape;268;p43"/>
          <p:cNvSpPr/>
          <p:nvPr/>
        </p:nvSpPr>
        <p:spPr>
          <a:xfrm>
            <a:off x="6285985" y="3946055"/>
            <a:ext cx="556200" cy="389100"/>
          </a:xfrm>
          <a:prstGeom prst="ellipse">
            <a:avLst/>
          </a:prstGeom>
          <a:solidFill>
            <a:schemeClr val="accent4"/>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269" name="Google Shape;269;p43"/>
          <p:cNvSpPr/>
          <p:nvPr/>
        </p:nvSpPr>
        <p:spPr>
          <a:xfrm>
            <a:off x="3711658" y="3946055"/>
            <a:ext cx="556200" cy="389100"/>
          </a:xfrm>
          <a:prstGeom prst="ellipse">
            <a:avLst/>
          </a:prstGeom>
          <a:solidFill>
            <a:schemeClr val="accent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270" name="Google Shape;270;p43"/>
          <p:cNvSpPr/>
          <p:nvPr/>
        </p:nvSpPr>
        <p:spPr>
          <a:xfrm>
            <a:off x="4156501" y="3946055"/>
            <a:ext cx="556200" cy="389100"/>
          </a:xfrm>
          <a:prstGeom prst="ellipse">
            <a:avLst/>
          </a:prstGeom>
          <a:solidFill>
            <a:schemeClr val="accent4"/>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271" name="Google Shape;271;p43"/>
          <p:cNvSpPr/>
          <p:nvPr/>
        </p:nvSpPr>
        <p:spPr>
          <a:xfrm>
            <a:off x="1280987" y="3946055"/>
            <a:ext cx="556200" cy="3891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72" name="Google Shape;272;p43"/>
          <p:cNvSpPr/>
          <p:nvPr/>
        </p:nvSpPr>
        <p:spPr>
          <a:xfrm>
            <a:off x="2642289" y="3946055"/>
            <a:ext cx="556200" cy="3891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73" name="Google Shape;273;p43"/>
          <p:cNvSpPr/>
          <p:nvPr/>
        </p:nvSpPr>
        <p:spPr>
          <a:xfrm>
            <a:off x="4840244" y="3946055"/>
            <a:ext cx="556200" cy="3891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74" name="Google Shape;274;p43"/>
          <p:cNvSpPr/>
          <p:nvPr/>
        </p:nvSpPr>
        <p:spPr>
          <a:xfrm>
            <a:off x="690696" y="3946055"/>
            <a:ext cx="556200" cy="3891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75" name="Google Shape;275;p43"/>
          <p:cNvSpPr/>
          <p:nvPr/>
        </p:nvSpPr>
        <p:spPr>
          <a:xfrm>
            <a:off x="235940" y="3946055"/>
            <a:ext cx="556200" cy="389100"/>
          </a:xfrm>
          <a:prstGeom prst="ellipse">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sp>
        <p:nvSpPr>
          <p:cNvPr id="276" name="Google Shape;276;p43"/>
          <p:cNvSpPr/>
          <p:nvPr/>
        </p:nvSpPr>
        <p:spPr>
          <a:xfrm>
            <a:off x="2090608" y="4511958"/>
            <a:ext cx="379200" cy="2670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77" name="Google Shape;277;p43"/>
          <p:cNvSpPr/>
          <p:nvPr/>
        </p:nvSpPr>
        <p:spPr>
          <a:xfrm>
            <a:off x="1692880" y="4511959"/>
            <a:ext cx="379200" cy="267000"/>
          </a:xfrm>
          <a:prstGeom prst="ellipse">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sp>
        <p:nvSpPr>
          <p:cNvPr id="278" name="Google Shape;278;p43"/>
          <p:cNvSpPr/>
          <p:nvPr/>
        </p:nvSpPr>
        <p:spPr>
          <a:xfrm>
            <a:off x="3282779" y="4563903"/>
            <a:ext cx="379200" cy="2619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79" name="Google Shape;279;p43"/>
          <p:cNvSpPr/>
          <p:nvPr/>
        </p:nvSpPr>
        <p:spPr>
          <a:xfrm>
            <a:off x="2920315" y="4585522"/>
            <a:ext cx="379200" cy="261900"/>
          </a:xfrm>
          <a:prstGeom prst="ellipse">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sp>
        <p:nvSpPr>
          <p:cNvPr id="280" name="Google Shape;280;p43"/>
          <p:cNvSpPr/>
          <p:nvPr/>
        </p:nvSpPr>
        <p:spPr>
          <a:xfrm>
            <a:off x="4014016" y="4585523"/>
            <a:ext cx="379200" cy="2670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81" name="Google Shape;281;p43"/>
          <p:cNvSpPr/>
          <p:nvPr/>
        </p:nvSpPr>
        <p:spPr>
          <a:xfrm>
            <a:off x="3662105" y="4567562"/>
            <a:ext cx="379200" cy="267000"/>
          </a:xfrm>
          <a:prstGeom prst="ellipse">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sp>
        <p:nvSpPr>
          <p:cNvPr id="282" name="Google Shape;282;p43"/>
          <p:cNvSpPr/>
          <p:nvPr/>
        </p:nvSpPr>
        <p:spPr>
          <a:xfrm>
            <a:off x="5488333" y="4580489"/>
            <a:ext cx="379200" cy="2670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283" name="Google Shape;283;p43"/>
          <p:cNvSpPr/>
          <p:nvPr/>
        </p:nvSpPr>
        <p:spPr>
          <a:xfrm>
            <a:off x="5136422" y="4562528"/>
            <a:ext cx="379200" cy="267000"/>
          </a:xfrm>
          <a:prstGeom prst="ellipse">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sp>
        <p:nvSpPr>
          <p:cNvPr id="284" name="Google Shape;284;p43"/>
          <p:cNvSpPr/>
          <p:nvPr/>
        </p:nvSpPr>
        <p:spPr>
          <a:xfrm>
            <a:off x="6149036" y="4562528"/>
            <a:ext cx="379200" cy="2670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85" name="Google Shape;285;p43"/>
          <p:cNvSpPr/>
          <p:nvPr/>
        </p:nvSpPr>
        <p:spPr>
          <a:xfrm>
            <a:off x="5797125" y="4544567"/>
            <a:ext cx="379200" cy="267000"/>
          </a:xfrm>
          <a:prstGeom prst="ellipse">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sp>
        <p:nvSpPr>
          <p:cNvPr id="286" name="Google Shape;286;p43"/>
          <p:cNvSpPr/>
          <p:nvPr/>
        </p:nvSpPr>
        <p:spPr>
          <a:xfrm>
            <a:off x="7195558" y="4580489"/>
            <a:ext cx="379200" cy="2670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87" name="Google Shape;287;p43"/>
          <p:cNvSpPr/>
          <p:nvPr/>
        </p:nvSpPr>
        <p:spPr>
          <a:xfrm>
            <a:off x="6843647" y="4562528"/>
            <a:ext cx="379200" cy="267000"/>
          </a:xfrm>
          <a:prstGeom prst="ellipse">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sp>
        <p:nvSpPr>
          <p:cNvPr id="288" name="Google Shape;288;p43"/>
          <p:cNvSpPr/>
          <p:nvPr/>
        </p:nvSpPr>
        <p:spPr>
          <a:xfrm>
            <a:off x="4568013" y="4532309"/>
            <a:ext cx="432900" cy="315300"/>
          </a:xfrm>
          <a:prstGeom prst="ellipse">
            <a:avLst/>
          </a:prstGeom>
          <a:solidFill>
            <a:schemeClr val="accent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289" name="Google Shape;289;p43"/>
          <p:cNvSpPr/>
          <p:nvPr/>
        </p:nvSpPr>
        <p:spPr>
          <a:xfrm>
            <a:off x="4295393" y="4567562"/>
            <a:ext cx="379200" cy="2670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90" name="Google Shape;290;p43"/>
          <p:cNvSpPr/>
          <p:nvPr/>
        </p:nvSpPr>
        <p:spPr>
          <a:xfrm>
            <a:off x="6624129" y="4386964"/>
            <a:ext cx="432900" cy="315300"/>
          </a:xfrm>
          <a:prstGeom prst="ellipse">
            <a:avLst/>
          </a:prstGeom>
          <a:solidFill>
            <a:schemeClr val="accent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291" name="Google Shape;291;p43"/>
          <p:cNvSpPr/>
          <p:nvPr/>
        </p:nvSpPr>
        <p:spPr>
          <a:xfrm>
            <a:off x="6351509" y="4422218"/>
            <a:ext cx="379200" cy="2670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92" name="Google Shape;292;p43"/>
          <p:cNvSpPr/>
          <p:nvPr/>
        </p:nvSpPr>
        <p:spPr>
          <a:xfrm>
            <a:off x="7706508" y="4456106"/>
            <a:ext cx="432900" cy="315300"/>
          </a:xfrm>
          <a:prstGeom prst="ellipse">
            <a:avLst/>
          </a:prstGeom>
          <a:solidFill>
            <a:schemeClr val="accent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293" name="Google Shape;293;p43"/>
          <p:cNvSpPr/>
          <p:nvPr/>
        </p:nvSpPr>
        <p:spPr>
          <a:xfrm>
            <a:off x="7433888" y="4491359"/>
            <a:ext cx="379200" cy="2670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94" name="Google Shape;294;p43"/>
          <p:cNvSpPr/>
          <p:nvPr/>
        </p:nvSpPr>
        <p:spPr>
          <a:xfrm>
            <a:off x="8327944" y="4557626"/>
            <a:ext cx="432900" cy="315300"/>
          </a:xfrm>
          <a:prstGeom prst="ellipse">
            <a:avLst/>
          </a:prstGeom>
          <a:solidFill>
            <a:schemeClr val="accent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295" name="Google Shape;295;p43"/>
          <p:cNvSpPr/>
          <p:nvPr/>
        </p:nvSpPr>
        <p:spPr>
          <a:xfrm>
            <a:off x="8055324" y="4592880"/>
            <a:ext cx="379200" cy="2670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96" name="Google Shape;296;p43"/>
          <p:cNvSpPr/>
          <p:nvPr/>
        </p:nvSpPr>
        <p:spPr>
          <a:xfrm>
            <a:off x="4772278" y="4852547"/>
            <a:ext cx="379200" cy="2619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97" name="Google Shape;297;p43"/>
          <p:cNvSpPr/>
          <p:nvPr/>
        </p:nvSpPr>
        <p:spPr>
          <a:xfrm>
            <a:off x="4409814" y="4874165"/>
            <a:ext cx="379200" cy="261900"/>
          </a:xfrm>
          <a:prstGeom prst="ellipse">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sp>
        <p:nvSpPr>
          <p:cNvPr id="298" name="Google Shape;298;p43"/>
          <p:cNvSpPr/>
          <p:nvPr/>
        </p:nvSpPr>
        <p:spPr>
          <a:xfrm>
            <a:off x="6648708" y="4825893"/>
            <a:ext cx="379200" cy="2619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299" name="Google Shape;299;p43"/>
          <p:cNvSpPr/>
          <p:nvPr/>
        </p:nvSpPr>
        <p:spPr>
          <a:xfrm>
            <a:off x="6286244" y="4847512"/>
            <a:ext cx="379200" cy="261900"/>
          </a:xfrm>
          <a:prstGeom prst="ellipse">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sp>
        <p:nvSpPr>
          <p:cNvPr id="300" name="Google Shape;300;p43"/>
          <p:cNvSpPr/>
          <p:nvPr/>
        </p:nvSpPr>
        <p:spPr>
          <a:xfrm>
            <a:off x="7865661" y="4863549"/>
            <a:ext cx="379200" cy="2619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301" name="Google Shape;301;p43"/>
          <p:cNvSpPr/>
          <p:nvPr/>
        </p:nvSpPr>
        <p:spPr>
          <a:xfrm>
            <a:off x="7503197" y="4885168"/>
            <a:ext cx="379200" cy="261900"/>
          </a:xfrm>
          <a:prstGeom prst="ellipse">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sp>
        <p:nvSpPr>
          <p:cNvPr id="302" name="Google Shape;302;p43"/>
          <p:cNvSpPr/>
          <p:nvPr/>
        </p:nvSpPr>
        <p:spPr>
          <a:xfrm>
            <a:off x="8691565" y="4872830"/>
            <a:ext cx="379200" cy="2619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303" name="Google Shape;303;p43"/>
          <p:cNvSpPr/>
          <p:nvPr/>
        </p:nvSpPr>
        <p:spPr>
          <a:xfrm>
            <a:off x="8329101" y="4894448"/>
            <a:ext cx="379200" cy="261900"/>
          </a:xfrm>
          <a:prstGeom prst="ellipse">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sp>
        <p:nvSpPr>
          <p:cNvPr id="304" name="Google Shape;304;p43"/>
          <p:cNvSpPr txBox="1"/>
          <p:nvPr/>
        </p:nvSpPr>
        <p:spPr>
          <a:xfrm>
            <a:off x="8691566" y="4386962"/>
            <a:ext cx="5760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etc</a:t>
            </a:r>
            <a:endParaRPr sz="1800" b="0" i="0" u="none" strike="noStrike" cap="none">
              <a:solidFill>
                <a:schemeClr val="dk1"/>
              </a:solidFill>
              <a:latin typeface="Calibri"/>
              <a:ea typeface="Calibri"/>
              <a:cs typeface="Calibri"/>
              <a:sym typeface="Calibri"/>
            </a:endParaRPr>
          </a:p>
        </p:txBody>
      </p:sp>
      <p:cxnSp>
        <p:nvCxnSpPr>
          <p:cNvPr id="305" name="Google Shape;305;p43"/>
          <p:cNvCxnSpPr>
            <a:stCxn id="245" idx="4"/>
            <a:endCxn id="246" idx="0"/>
          </p:cNvCxnSpPr>
          <p:nvPr/>
        </p:nvCxnSpPr>
        <p:spPr>
          <a:xfrm>
            <a:off x="4572057" y="1834841"/>
            <a:ext cx="1643400" cy="207000"/>
          </a:xfrm>
          <a:prstGeom prst="straightConnector1">
            <a:avLst/>
          </a:prstGeom>
          <a:noFill/>
          <a:ln w="9525" cap="flat" cmpd="sng">
            <a:solidFill>
              <a:schemeClr val="dk1"/>
            </a:solidFill>
            <a:prstDash val="solid"/>
            <a:round/>
            <a:headEnd type="none" w="sm" len="sm"/>
            <a:tailEnd type="none" w="sm" len="sm"/>
          </a:ln>
        </p:spPr>
      </p:cxnSp>
      <p:cxnSp>
        <p:nvCxnSpPr>
          <p:cNvPr id="306" name="Google Shape;306;p43"/>
          <p:cNvCxnSpPr>
            <a:stCxn id="245" idx="4"/>
            <a:endCxn id="247" idx="0"/>
          </p:cNvCxnSpPr>
          <p:nvPr/>
        </p:nvCxnSpPr>
        <p:spPr>
          <a:xfrm flipH="1">
            <a:off x="2838057" y="1834841"/>
            <a:ext cx="1734000" cy="207000"/>
          </a:xfrm>
          <a:prstGeom prst="straightConnector1">
            <a:avLst/>
          </a:prstGeom>
          <a:noFill/>
          <a:ln w="9525" cap="flat" cmpd="sng">
            <a:solidFill>
              <a:schemeClr val="dk1"/>
            </a:solidFill>
            <a:prstDash val="solid"/>
            <a:round/>
            <a:headEnd type="none" w="sm" len="sm"/>
            <a:tailEnd type="none" w="sm" len="sm"/>
          </a:ln>
        </p:spPr>
      </p:cxnSp>
      <p:cxnSp>
        <p:nvCxnSpPr>
          <p:cNvPr id="307" name="Google Shape;307;p43"/>
          <p:cNvCxnSpPr>
            <a:stCxn id="246" idx="4"/>
            <a:endCxn id="248" idx="0"/>
          </p:cNvCxnSpPr>
          <p:nvPr/>
        </p:nvCxnSpPr>
        <p:spPr>
          <a:xfrm>
            <a:off x="6215507" y="2431055"/>
            <a:ext cx="1725900" cy="281400"/>
          </a:xfrm>
          <a:prstGeom prst="straightConnector1">
            <a:avLst/>
          </a:prstGeom>
          <a:noFill/>
          <a:ln w="9525" cap="flat" cmpd="sng">
            <a:solidFill>
              <a:schemeClr val="dk1"/>
            </a:solidFill>
            <a:prstDash val="solid"/>
            <a:round/>
            <a:headEnd type="none" w="sm" len="sm"/>
            <a:tailEnd type="none" w="sm" len="sm"/>
          </a:ln>
        </p:spPr>
      </p:cxnSp>
      <p:cxnSp>
        <p:nvCxnSpPr>
          <p:cNvPr id="308" name="Google Shape;308;p43"/>
          <p:cNvCxnSpPr>
            <a:stCxn id="246" idx="4"/>
            <a:endCxn id="249" idx="0"/>
          </p:cNvCxnSpPr>
          <p:nvPr/>
        </p:nvCxnSpPr>
        <p:spPr>
          <a:xfrm flipH="1">
            <a:off x="5671907" y="2431055"/>
            <a:ext cx="543600" cy="301500"/>
          </a:xfrm>
          <a:prstGeom prst="straightConnector1">
            <a:avLst/>
          </a:prstGeom>
          <a:noFill/>
          <a:ln w="9525" cap="flat" cmpd="sng">
            <a:solidFill>
              <a:schemeClr val="dk1"/>
            </a:solidFill>
            <a:prstDash val="solid"/>
            <a:round/>
            <a:headEnd type="none" w="sm" len="sm"/>
            <a:tailEnd type="none" w="sm" len="sm"/>
          </a:ln>
        </p:spPr>
      </p:cxnSp>
      <p:cxnSp>
        <p:nvCxnSpPr>
          <p:cNvPr id="309" name="Google Shape;309;p43"/>
          <p:cNvCxnSpPr>
            <a:stCxn id="248" idx="4"/>
            <a:endCxn id="254" idx="0"/>
          </p:cNvCxnSpPr>
          <p:nvPr/>
        </p:nvCxnSpPr>
        <p:spPr>
          <a:xfrm>
            <a:off x="7941333" y="3101602"/>
            <a:ext cx="541800" cy="278700"/>
          </a:xfrm>
          <a:prstGeom prst="straightConnector1">
            <a:avLst/>
          </a:prstGeom>
          <a:noFill/>
          <a:ln w="9525" cap="flat" cmpd="sng">
            <a:solidFill>
              <a:schemeClr val="dk1"/>
            </a:solidFill>
            <a:prstDash val="solid"/>
            <a:round/>
            <a:headEnd type="none" w="sm" len="sm"/>
            <a:tailEnd type="none" w="sm" len="sm"/>
          </a:ln>
        </p:spPr>
      </p:cxnSp>
      <p:cxnSp>
        <p:nvCxnSpPr>
          <p:cNvPr id="310" name="Google Shape;310;p43"/>
          <p:cNvCxnSpPr>
            <a:stCxn id="248" idx="4"/>
            <a:endCxn id="255" idx="0"/>
          </p:cNvCxnSpPr>
          <p:nvPr/>
        </p:nvCxnSpPr>
        <p:spPr>
          <a:xfrm flipH="1">
            <a:off x="7527333" y="3101602"/>
            <a:ext cx="414000" cy="278700"/>
          </a:xfrm>
          <a:prstGeom prst="straightConnector1">
            <a:avLst/>
          </a:prstGeom>
          <a:noFill/>
          <a:ln w="9525" cap="flat" cmpd="sng">
            <a:solidFill>
              <a:schemeClr val="dk1"/>
            </a:solidFill>
            <a:prstDash val="solid"/>
            <a:round/>
            <a:headEnd type="none" w="sm" len="sm"/>
            <a:tailEnd type="none" w="sm" len="sm"/>
          </a:ln>
        </p:spPr>
      </p:cxnSp>
      <p:cxnSp>
        <p:nvCxnSpPr>
          <p:cNvPr id="311" name="Google Shape;311;p43"/>
          <p:cNvCxnSpPr>
            <a:stCxn id="249" idx="4"/>
            <a:endCxn id="252" idx="0"/>
          </p:cNvCxnSpPr>
          <p:nvPr/>
        </p:nvCxnSpPr>
        <p:spPr>
          <a:xfrm>
            <a:off x="5671808" y="3121585"/>
            <a:ext cx="549900" cy="261600"/>
          </a:xfrm>
          <a:prstGeom prst="straightConnector1">
            <a:avLst/>
          </a:prstGeom>
          <a:noFill/>
          <a:ln w="9525" cap="flat" cmpd="sng">
            <a:solidFill>
              <a:schemeClr val="dk1"/>
            </a:solidFill>
            <a:prstDash val="solid"/>
            <a:round/>
            <a:headEnd type="none" w="sm" len="sm"/>
            <a:tailEnd type="none" w="sm" len="sm"/>
          </a:ln>
        </p:spPr>
      </p:cxnSp>
      <p:cxnSp>
        <p:nvCxnSpPr>
          <p:cNvPr id="312" name="Google Shape;312;p43"/>
          <p:cNvCxnSpPr>
            <a:stCxn id="249" idx="4"/>
            <a:endCxn id="256" idx="0"/>
          </p:cNvCxnSpPr>
          <p:nvPr/>
        </p:nvCxnSpPr>
        <p:spPr>
          <a:xfrm flipH="1">
            <a:off x="5298008" y="3121585"/>
            <a:ext cx="373800" cy="25860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43"/>
          <p:cNvCxnSpPr>
            <a:stCxn id="250" idx="4"/>
            <a:endCxn id="253" idx="0"/>
          </p:cNvCxnSpPr>
          <p:nvPr/>
        </p:nvCxnSpPr>
        <p:spPr>
          <a:xfrm>
            <a:off x="3532030" y="3121585"/>
            <a:ext cx="595200" cy="258600"/>
          </a:xfrm>
          <a:prstGeom prst="straightConnector1">
            <a:avLst/>
          </a:prstGeom>
          <a:noFill/>
          <a:ln w="9525" cap="flat" cmpd="sng">
            <a:solidFill>
              <a:schemeClr val="dk1"/>
            </a:solidFill>
            <a:prstDash val="solid"/>
            <a:round/>
            <a:headEnd type="none" w="sm" len="sm"/>
            <a:tailEnd type="none" w="sm" len="sm"/>
          </a:ln>
        </p:spPr>
      </p:cxnSp>
      <p:cxnSp>
        <p:nvCxnSpPr>
          <p:cNvPr id="314" name="Google Shape;314;p43"/>
          <p:cNvCxnSpPr>
            <a:stCxn id="250" idx="4"/>
            <a:endCxn id="257" idx="0"/>
          </p:cNvCxnSpPr>
          <p:nvPr/>
        </p:nvCxnSpPr>
        <p:spPr>
          <a:xfrm flipH="1">
            <a:off x="3039730" y="3121585"/>
            <a:ext cx="492300" cy="258600"/>
          </a:xfrm>
          <a:prstGeom prst="straightConnector1">
            <a:avLst/>
          </a:prstGeom>
          <a:noFill/>
          <a:ln w="9525" cap="flat" cmpd="sng">
            <a:solidFill>
              <a:schemeClr val="dk1"/>
            </a:solidFill>
            <a:prstDash val="solid"/>
            <a:round/>
            <a:headEnd type="none" w="sm" len="sm"/>
            <a:tailEnd type="none" w="sm" len="sm"/>
          </a:ln>
        </p:spPr>
      </p:cxnSp>
      <p:cxnSp>
        <p:nvCxnSpPr>
          <p:cNvPr id="315" name="Google Shape;315;p43"/>
          <p:cNvCxnSpPr>
            <a:stCxn id="251" idx="4"/>
            <a:endCxn id="258" idx="0"/>
          </p:cNvCxnSpPr>
          <p:nvPr/>
        </p:nvCxnSpPr>
        <p:spPr>
          <a:xfrm>
            <a:off x="947409" y="3101602"/>
            <a:ext cx="804300" cy="278700"/>
          </a:xfrm>
          <a:prstGeom prst="straightConnector1">
            <a:avLst/>
          </a:prstGeom>
          <a:noFill/>
          <a:ln w="9525" cap="flat" cmpd="sng">
            <a:solidFill>
              <a:schemeClr val="dk1"/>
            </a:solidFill>
            <a:prstDash val="solid"/>
            <a:round/>
            <a:headEnd type="none" w="sm" len="sm"/>
            <a:tailEnd type="none" w="sm" len="sm"/>
          </a:ln>
        </p:spPr>
      </p:cxnSp>
      <p:cxnSp>
        <p:nvCxnSpPr>
          <p:cNvPr id="316" name="Google Shape;316;p43"/>
          <p:cNvCxnSpPr>
            <a:stCxn id="251" idx="4"/>
            <a:endCxn id="259" idx="0"/>
          </p:cNvCxnSpPr>
          <p:nvPr/>
        </p:nvCxnSpPr>
        <p:spPr>
          <a:xfrm flipH="1">
            <a:off x="804909" y="3101602"/>
            <a:ext cx="142500" cy="285300"/>
          </a:xfrm>
          <a:prstGeom prst="straightConnector1">
            <a:avLst/>
          </a:prstGeom>
          <a:noFill/>
          <a:ln w="9525" cap="flat" cmpd="sng">
            <a:solidFill>
              <a:schemeClr val="dk1"/>
            </a:solidFill>
            <a:prstDash val="solid"/>
            <a:round/>
            <a:headEnd type="none" w="sm" len="sm"/>
            <a:tailEnd type="none" w="sm" len="sm"/>
          </a:ln>
        </p:spPr>
      </p:cxnSp>
      <p:cxnSp>
        <p:nvCxnSpPr>
          <p:cNvPr id="317" name="Google Shape;317;p43"/>
          <p:cNvCxnSpPr>
            <a:stCxn id="247" idx="4"/>
            <a:endCxn id="251" idx="7"/>
          </p:cNvCxnSpPr>
          <p:nvPr/>
        </p:nvCxnSpPr>
        <p:spPr>
          <a:xfrm flipH="1">
            <a:off x="1262093" y="2431055"/>
            <a:ext cx="1575900" cy="338400"/>
          </a:xfrm>
          <a:prstGeom prst="straightConnector1">
            <a:avLst/>
          </a:prstGeom>
          <a:noFill/>
          <a:ln w="9525" cap="flat" cmpd="sng">
            <a:solidFill>
              <a:schemeClr val="dk1"/>
            </a:solidFill>
            <a:prstDash val="solid"/>
            <a:round/>
            <a:headEnd type="none" w="sm" len="sm"/>
            <a:tailEnd type="none" w="sm" len="sm"/>
          </a:ln>
        </p:spPr>
      </p:cxnSp>
      <p:cxnSp>
        <p:nvCxnSpPr>
          <p:cNvPr id="318" name="Google Shape;318;p43"/>
          <p:cNvCxnSpPr>
            <a:stCxn id="247" idx="4"/>
            <a:endCxn id="250" idx="0"/>
          </p:cNvCxnSpPr>
          <p:nvPr/>
        </p:nvCxnSpPr>
        <p:spPr>
          <a:xfrm>
            <a:off x="2837993" y="2431055"/>
            <a:ext cx="693900" cy="301500"/>
          </a:xfrm>
          <a:prstGeom prst="straightConnector1">
            <a:avLst/>
          </a:prstGeom>
          <a:noFill/>
          <a:ln w="9525" cap="flat" cmpd="sng">
            <a:solidFill>
              <a:schemeClr val="dk1"/>
            </a:solidFill>
            <a:prstDash val="solid"/>
            <a:round/>
            <a:headEnd type="none" w="sm" len="sm"/>
            <a:tailEnd type="none" w="sm" len="sm"/>
          </a:ln>
        </p:spPr>
      </p:cxnSp>
      <p:cxnSp>
        <p:nvCxnSpPr>
          <p:cNvPr id="319" name="Google Shape;319;p43"/>
          <p:cNvCxnSpPr>
            <a:stCxn id="253" idx="4"/>
            <a:endCxn id="270" idx="0"/>
          </p:cNvCxnSpPr>
          <p:nvPr/>
        </p:nvCxnSpPr>
        <p:spPr>
          <a:xfrm>
            <a:off x="4127230" y="3769253"/>
            <a:ext cx="307500" cy="176700"/>
          </a:xfrm>
          <a:prstGeom prst="straightConnector1">
            <a:avLst/>
          </a:prstGeom>
          <a:noFill/>
          <a:ln w="9525" cap="flat" cmpd="sng">
            <a:solidFill>
              <a:schemeClr val="dk1"/>
            </a:solidFill>
            <a:prstDash val="solid"/>
            <a:round/>
            <a:headEnd type="none" w="sm" len="sm"/>
            <a:tailEnd type="none" w="sm" len="sm"/>
          </a:ln>
        </p:spPr>
      </p:cxnSp>
      <p:cxnSp>
        <p:nvCxnSpPr>
          <p:cNvPr id="320" name="Google Shape;320;p43"/>
          <p:cNvCxnSpPr>
            <a:stCxn id="253" idx="4"/>
            <a:endCxn id="269" idx="0"/>
          </p:cNvCxnSpPr>
          <p:nvPr/>
        </p:nvCxnSpPr>
        <p:spPr>
          <a:xfrm flipH="1">
            <a:off x="3989830" y="3769253"/>
            <a:ext cx="137400" cy="176700"/>
          </a:xfrm>
          <a:prstGeom prst="straightConnector1">
            <a:avLst/>
          </a:prstGeom>
          <a:noFill/>
          <a:ln w="9525" cap="flat" cmpd="sng">
            <a:solidFill>
              <a:schemeClr val="dk1"/>
            </a:solidFill>
            <a:prstDash val="solid"/>
            <a:round/>
            <a:headEnd type="none" w="sm" len="sm"/>
            <a:tailEnd type="none" w="sm" len="sm"/>
          </a:ln>
        </p:spPr>
      </p:cxnSp>
      <p:cxnSp>
        <p:nvCxnSpPr>
          <p:cNvPr id="321" name="Google Shape;321;p43"/>
          <p:cNvCxnSpPr/>
          <p:nvPr/>
        </p:nvCxnSpPr>
        <p:spPr>
          <a:xfrm>
            <a:off x="3018661" y="3774222"/>
            <a:ext cx="307500" cy="176700"/>
          </a:xfrm>
          <a:prstGeom prst="straightConnector1">
            <a:avLst/>
          </a:prstGeom>
          <a:noFill/>
          <a:ln w="9525" cap="flat" cmpd="sng">
            <a:solidFill>
              <a:schemeClr val="dk1"/>
            </a:solidFill>
            <a:prstDash val="solid"/>
            <a:round/>
            <a:headEnd type="none" w="sm" len="sm"/>
            <a:tailEnd type="none" w="sm" len="sm"/>
          </a:ln>
        </p:spPr>
      </p:cxnSp>
      <p:cxnSp>
        <p:nvCxnSpPr>
          <p:cNvPr id="322" name="Google Shape;322;p43"/>
          <p:cNvCxnSpPr/>
          <p:nvPr/>
        </p:nvCxnSpPr>
        <p:spPr>
          <a:xfrm flipH="1">
            <a:off x="2881260" y="3774222"/>
            <a:ext cx="137400" cy="176700"/>
          </a:xfrm>
          <a:prstGeom prst="straightConnector1">
            <a:avLst/>
          </a:prstGeom>
          <a:noFill/>
          <a:ln w="9525" cap="flat" cmpd="sng">
            <a:solidFill>
              <a:schemeClr val="dk1"/>
            </a:solidFill>
            <a:prstDash val="solid"/>
            <a:round/>
            <a:headEnd type="none" w="sm" len="sm"/>
            <a:tailEnd type="none" w="sm" len="sm"/>
          </a:ln>
        </p:spPr>
      </p:cxnSp>
      <p:cxnSp>
        <p:nvCxnSpPr>
          <p:cNvPr id="323" name="Google Shape;323;p43"/>
          <p:cNvCxnSpPr/>
          <p:nvPr/>
        </p:nvCxnSpPr>
        <p:spPr>
          <a:xfrm>
            <a:off x="5268616" y="3774222"/>
            <a:ext cx="307500" cy="176700"/>
          </a:xfrm>
          <a:prstGeom prst="straightConnector1">
            <a:avLst/>
          </a:prstGeom>
          <a:noFill/>
          <a:ln w="9525" cap="flat" cmpd="sng">
            <a:solidFill>
              <a:schemeClr val="dk1"/>
            </a:solidFill>
            <a:prstDash val="solid"/>
            <a:round/>
            <a:headEnd type="none" w="sm" len="sm"/>
            <a:tailEnd type="none" w="sm" len="sm"/>
          </a:ln>
        </p:spPr>
      </p:cxnSp>
      <p:cxnSp>
        <p:nvCxnSpPr>
          <p:cNvPr id="324" name="Google Shape;324;p43"/>
          <p:cNvCxnSpPr/>
          <p:nvPr/>
        </p:nvCxnSpPr>
        <p:spPr>
          <a:xfrm flipH="1">
            <a:off x="5131215" y="3774222"/>
            <a:ext cx="137400" cy="176700"/>
          </a:xfrm>
          <a:prstGeom prst="straightConnector1">
            <a:avLst/>
          </a:prstGeom>
          <a:noFill/>
          <a:ln w="9525" cap="flat" cmpd="sng">
            <a:solidFill>
              <a:schemeClr val="dk1"/>
            </a:solidFill>
            <a:prstDash val="solid"/>
            <a:round/>
            <a:headEnd type="none" w="sm" len="sm"/>
            <a:tailEnd type="none" w="sm" len="sm"/>
          </a:ln>
        </p:spPr>
      </p:cxnSp>
      <p:cxnSp>
        <p:nvCxnSpPr>
          <p:cNvPr id="325" name="Google Shape;325;p43"/>
          <p:cNvCxnSpPr/>
          <p:nvPr/>
        </p:nvCxnSpPr>
        <p:spPr>
          <a:xfrm>
            <a:off x="6219311" y="3763091"/>
            <a:ext cx="307500" cy="176700"/>
          </a:xfrm>
          <a:prstGeom prst="straightConnector1">
            <a:avLst/>
          </a:prstGeom>
          <a:noFill/>
          <a:ln w="9525" cap="flat" cmpd="sng">
            <a:solidFill>
              <a:schemeClr val="dk1"/>
            </a:solidFill>
            <a:prstDash val="solid"/>
            <a:round/>
            <a:headEnd type="none" w="sm" len="sm"/>
            <a:tailEnd type="none" w="sm" len="sm"/>
          </a:ln>
        </p:spPr>
      </p:cxnSp>
      <p:cxnSp>
        <p:nvCxnSpPr>
          <p:cNvPr id="326" name="Google Shape;326;p43"/>
          <p:cNvCxnSpPr/>
          <p:nvPr/>
        </p:nvCxnSpPr>
        <p:spPr>
          <a:xfrm flipH="1">
            <a:off x="6081911" y="3763091"/>
            <a:ext cx="137400" cy="176700"/>
          </a:xfrm>
          <a:prstGeom prst="straightConnector1">
            <a:avLst/>
          </a:prstGeom>
          <a:noFill/>
          <a:ln w="9525" cap="flat" cmpd="sng">
            <a:solidFill>
              <a:schemeClr val="dk1"/>
            </a:solidFill>
            <a:prstDash val="solid"/>
            <a:round/>
            <a:headEnd type="none" w="sm" len="sm"/>
            <a:tailEnd type="none" w="sm" len="sm"/>
          </a:ln>
        </p:spPr>
      </p:cxnSp>
      <p:cxnSp>
        <p:nvCxnSpPr>
          <p:cNvPr id="327" name="Google Shape;327;p43"/>
          <p:cNvCxnSpPr/>
          <p:nvPr/>
        </p:nvCxnSpPr>
        <p:spPr>
          <a:xfrm>
            <a:off x="7455502" y="3772294"/>
            <a:ext cx="307500" cy="176700"/>
          </a:xfrm>
          <a:prstGeom prst="straightConnector1">
            <a:avLst/>
          </a:prstGeom>
          <a:noFill/>
          <a:ln w="9525" cap="flat" cmpd="sng">
            <a:solidFill>
              <a:schemeClr val="dk1"/>
            </a:solidFill>
            <a:prstDash val="solid"/>
            <a:round/>
            <a:headEnd type="none" w="sm" len="sm"/>
            <a:tailEnd type="none" w="sm" len="sm"/>
          </a:ln>
        </p:spPr>
      </p:cxnSp>
      <p:cxnSp>
        <p:nvCxnSpPr>
          <p:cNvPr id="328" name="Google Shape;328;p43"/>
          <p:cNvCxnSpPr/>
          <p:nvPr/>
        </p:nvCxnSpPr>
        <p:spPr>
          <a:xfrm flipH="1">
            <a:off x="7318101" y="3772294"/>
            <a:ext cx="137400" cy="176700"/>
          </a:xfrm>
          <a:prstGeom prst="straightConnector1">
            <a:avLst/>
          </a:prstGeom>
          <a:noFill/>
          <a:ln w="9525" cap="flat" cmpd="sng">
            <a:solidFill>
              <a:schemeClr val="dk1"/>
            </a:solidFill>
            <a:prstDash val="solid"/>
            <a:round/>
            <a:headEnd type="none" w="sm" len="sm"/>
            <a:tailEnd type="none" w="sm" len="sm"/>
          </a:ln>
        </p:spPr>
      </p:cxnSp>
      <p:cxnSp>
        <p:nvCxnSpPr>
          <p:cNvPr id="329" name="Google Shape;329;p43"/>
          <p:cNvCxnSpPr/>
          <p:nvPr/>
        </p:nvCxnSpPr>
        <p:spPr>
          <a:xfrm>
            <a:off x="8457428" y="3774222"/>
            <a:ext cx="307500" cy="176700"/>
          </a:xfrm>
          <a:prstGeom prst="straightConnector1">
            <a:avLst/>
          </a:prstGeom>
          <a:noFill/>
          <a:ln w="9525" cap="flat" cmpd="sng">
            <a:solidFill>
              <a:schemeClr val="dk1"/>
            </a:solidFill>
            <a:prstDash val="solid"/>
            <a:round/>
            <a:headEnd type="none" w="sm" len="sm"/>
            <a:tailEnd type="none" w="sm" len="sm"/>
          </a:ln>
        </p:spPr>
      </p:cxnSp>
      <p:cxnSp>
        <p:nvCxnSpPr>
          <p:cNvPr id="330" name="Google Shape;330;p43"/>
          <p:cNvCxnSpPr/>
          <p:nvPr/>
        </p:nvCxnSpPr>
        <p:spPr>
          <a:xfrm flipH="1">
            <a:off x="8320027" y="3774222"/>
            <a:ext cx="137400" cy="176700"/>
          </a:xfrm>
          <a:prstGeom prst="straightConnector1">
            <a:avLst/>
          </a:prstGeom>
          <a:noFill/>
          <a:ln w="9525" cap="flat" cmpd="sng">
            <a:solidFill>
              <a:schemeClr val="dk1"/>
            </a:solidFill>
            <a:prstDash val="solid"/>
            <a:round/>
            <a:headEnd type="none" w="sm" len="sm"/>
            <a:tailEnd type="none" w="sm" len="sm"/>
          </a:ln>
        </p:spPr>
      </p:cxnSp>
      <p:cxnSp>
        <p:nvCxnSpPr>
          <p:cNvPr id="331" name="Google Shape;331;p43"/>
          <p:cNvCxnSpPr/>
          <p:nvPr/>
        </p:nvCxnSpPr>
        <p:spPr>
          <a:xfrm>
            <a:off x="1683998" y="3774222"/>
            <a:ext cx="307500" cy="176700"/>
          </a:xfrm>
          <a:prstGeom prst="straightConnector1">
            <a:avLst/>
          </a:prstGeom>
          <a:noFill/>
          <a:ln w="9525" cap="flat" cmpd="sng">
            <a:solidFill>
              <a:schemeClr val="dk1"/>
            </a:solidFill>
            <a:prstDash val="solid"/>
            <a:round/>
            <a:headEnd type="none" w="sm" len="sm"/>
            <a:tailEnd type="none" w="sm" len="sm"/>
          </a:ln>
        </p:spPr>
      </p:cxnSp>
      <p:cxnSp>
        <p:nvCxnSpPr>
          <p:cNvPr id="332" name="Google Shape;332;p43"/>
          <p:cNvCxnSpPr/>
          <p:nvPr/>
        </p:nvCxnSpPr>
        <p:spPr>
          <a:xfrm flipH="1">
            <a:off x="1546597" y="3774222"/>
            <a:ext cx="137400" cy="176700"/>
          </a:xfrm>
          <a:prstGeom prst="straightConnector1">
            <a:avLst/>
          </a:prstGeom>
          <a:noFill/>
          <a:ln w="9525" cap="flat" cmpd="sng">
            <a:solidFill>
              <a:schemeClr val="dk1"/>
            </a:solidFill>
            <a:prstDash val="solid"/>
            <a:round/>
            <a:headEnd type="none" w="sm" len="sm"/>
            <a:tailEnd type="none" w="sm" len="sm"/>
          </a:ln>
        </p:spPr>
      </p:cxnSp>
      <p:cxnSp>
        <p:nvCxnSpPr>
          <p:cNvPr id="333" name="Google Shape;333;p43"/>
          <p:cNvCxnSpPr/>
          <p:nvPr/>
        </p:nvCxnSpPr>
        <p:spPr>
          <a:xfrm>
            <a:off x="758531" y="3782909"/>
            <a:ext cx="307500" cy="176700"/>
          </a:xfrm>
          <a:prstGeom prst="straightConnector1">
            <a:avLst/>
          </a:prstGeom>
          <a:noFill/>
          <a:ln w="9525" cap="flat" cmpd="sng">
            <a:solidFill>
              <a:schemeClr val="dk1"/>
            </a:solidFill>
            <a:prstDash val="solid"/>
            <a:round/>
            <a:headEnd type="none" w="sm" len="sm"/>
            <a:tailEnd type="none" w="sm" len="sm"/>
          </a:ln>
        </p:spPr>
      </p:cxnSp>
      <p:cxnSp>
        <p:nvCxnSpPr>
          <p:cNvPr id="334" name="Google Shape;334;p43"/>
          <p:cNvCxnSpPr/>
          <p:nvPr/>
        </p:nvCxnSpPr>
        <p:spPr>
          <a:xfrm flipH="1">
            <a:off x="621131" y="3782909"/>
            <a:ext cx="137400" cy="176700"/>
          </a:xfrm>
          <a:prstGeom prst="straightConnector1">
            <a:avLst/>
          </a:prstGeom>
          <a:noFill/>
          <a:ln w="9525" cap="flat" cmpd="sng">
            <a:solidFill>
              <a:schemeClr val="dk1"/>
            </a:solidFill>
            <a:prstDash val="solid"/>
            <a:round/>
            <a:headEnd type="none" w="sm" len="sm"/>
            <a:tailEnd type="none" w="sm" len="sm"/>
          </a:ln>
        </p:spPr>
      </p:cxnSp>
      <p:cxnSp>
        <p:nvCxnSpPr>
          <p:cNvPr id="335" name="Google Shape;335;p43"/>
          <p:cNvCxnSpPr>
            <a:endCxn id="276" idx="0"/>
          </p:cNvCxnSpPr>
          <p:nvPr/>
        </p:nvCxnSpPr>
        <p:spPr>
          <a:xfrm>
            <a:off x="2005408" y="4327458"/>
            <a:ext cx="274800" cy="184500"/>
          </a:xfrm>
          <a:prstGeom prst="straightConnector1">
            <a:avLst/>
          </a:prstGeom>
          <a:noFill/>
          <a:ln w="9525" cap="flat" cmpd="sng">
            <a:solidFill>
              <a:schemeClr val="dk1"/>
            </a:solidFill>
            <a:prstDash val="solid"/>
            <a:round/>
            <a:headEnd type="none" w="sm" len="sm"/>
            <a:tailEnd type="none" w="sm" len="sm"/>
          </a:ln>
        </p:spPr>
      </p:cxnSp>
      <p:cxnSp>
        <p:nvCxnSpPr>
          <p:cNvPr id="336" name="Google Shape;336;p43"/>
          <p:cNvCxnSpPr>
            <a:endCxn id="276" idx="0"/>
          </p:cNvCxnSpPr>
          <p:nvPr/>
        </p:nvCxnSpPr>
        <p:spPr>
          <a:xfrm>
            <a:off x="2005408" y="4327458"/>
            <a:ext cx="274800" cy="184500"/>
          </a:xfrm>
          <a:prstGeom prst="straightConnector1">
            <a:avLst/>
          </a:prstGeom>
          <a:noFill/>
          <a:ln w="9525" cap="flat" cmpd="sng">
            <a:solidFill>
              <a:schemeClr val="dk1"/>
            </a:solidFill>
            <a:prstDash val="solid"/>
            <a:round/>
            <a:headEnd type="none" w="sm" len="sm"/>
            <a:tailEnd type="none" w="sm" len="sm"/>
          </a:ln>
        </p:spPr>
      </p:cxnSp>
      <p:cxnSp>
        <p:nvCxnSpPr>
          <p:cNvPr id="337" name="Google Shape;337;p43"/>
          <p:cNvCxnSpPr>
            <a:stCxn id="260" idx="4"/>
          </p:cNvCxnSpPr>
          <p:nvPr/>
        </p:nvCxnSpPr>
        <p:spPr>
          <a:xfrm>
            <a:off x="2029673" y="4335155"/>
            <a:ext cx="403200" cy="291000"/>
          </a:xfrm>
          <a:prstGeom prst="straightConnector1">
            <a:avLst/>
          </a:prstGeom>
          <a:noFill/>
          <a:ln w="9525" cap="flat" cmpd="sng">
            <a:solidFill>
              <a:schemeClr val="dk1"/>
            </a:solidFill>
            <a:prstDash val="solid"/>
            <a:round/>
            <a:headEnd type="none" w="sm" len="sm"/>
            <a:tailEnd type="none" w="sm" len="sm"/>
          </a:ln>
        </p:spPr>
      </p:cxnSp>
      <p:cxnSp>
        <p:nvCxnSpPr>
          <p:cNvPr id="338" name="Google Shape;338;p43"/>
          <p:cNvCxnSpPr>
            <a:stCxn id="260" idx="4"/>
            <a:endCxn id="277" idx="0"/>
          </p:cNvCxnSpPr>
          <p:nvPr/>
        </p:nvCxnSpPr>
        <p:spPr>
          <a:xfrm flipH="1">
            <a:off x="1882373" y="4335155"/>
            <a:ext cx="147300" cy="176700"/>
          </a:xfrm>
          <a:prstGeom prst="straightConnector1">
            <a:avLst/>
          </a:prstGeom>
          <a:noFill/>
          <a:ln w="9525" cap="flat" cmpd="sng">
            <a:solidFill>
              <a:schemeClr val="dk1"/>
            </a:solidFill>
            <a:prstDash val="solid"/>
            <a:round/>
            <a:headEnd type="none" w="sm" len="sm"/>
            <a:tailEnd type="none" w="sm" len="sm"/>
          </a:ln>
        </p:spPr>
      </p:cxnSp>
      <p:cxnSp>
        <p:nvCxnSpPr>
          <p:cNvPr id="339" name="Google Shape;339;p43"/>
          <p:cNvCxnSpPr>
            <a:endCxn id="279" idx="0"/>
          </p:cNvCxnSpPr>
          <p:nvPr/>
        </p:nvCxnSpPr>
        <p:spPr>
          <a:xfrm flipH="1">
            <a:off x="3109915" y="4338622"/>
            <a:ext cx="235200" cy="246900"/>
          </a:xfrm>
          <a:prstGeom prst="straightConnector1">
            <a:avLst/>
          </a:prstGeom>
          <a:noFill/>
          <a:ln w="9525" cap="flat" cmpd="sng">
            <a:solidFill>
              <a:schemeClr val="dk1"/>
            </a:solidFill>
            <a:prstDash val="solid"/>
            <a:round/>
            <a:headEnd type="none" w="sm" len="sm"/>
            <a:tailEnd type="none" w="sm" len="sm"/>
          </a:ln>
        </p:spPr>
      </p:cxnSp>
      <p:cxnSp>
        <p:nvCxnSpPr>
          <p:cNvPr id="340" name="Google Shape;340;p43"/>
          <p:cNvCxnSpPr>
            <a:endCxn id="279" idx="0"/>
          </p:cNvCxnSpPr>
          <p:nvPr/>
        </p:nvCxnSpPr>
        <p:spPr>
          <a:xfrm flipH="1">
            <a:off x="3109915" y="4338622"/>
            <a:ext cx="235200" cy="246900"/>
          </a:xfrm>
          <a:prstGeom prst="straightConnector1">
            <a:avLst/>
          </a:prstGeom>
          <a:noFill/>
          <a:ln w="9525" cap="flat" cmpd="sng">
            <a:solidFill>
              <a:schemeClr val="dk1"/>
            </a:solidFill>
            <a:prstDash val="solid"/>
            <a:round/>
            <a:headEnd type="none" w="sm" len="sm"/>
            <a:tailEnd type="none" w="sm" len="sm"/>
          </a:ln>
        </p:spPr>
      </p:cxnSp>
      <p:cxnSp>
        <p:nvCxnSpPr>
          <p:cNvPr id="341" name="Google Shape;341;p43"/>
          <p:cNvCxnSpPr/>
          <p:nvPr/>
        </p:nvCxnSpPr>
        <p:spPr>
          <a:xfrm flipH="1">
            <a:off x="3816316" y="4309094"/>
            <a:ext cx="102900" cy="364500"/>
          </a:xfrm>
          <a:prstGeom prst="straightConnector1">
            <a:avLst/>
          </a:prstGeom>
          <a:noFill/>
          <a:ln w="9525" cap="flat" cmpd="sng">
            <a:solidFill>
              <a:schemeClr val="dk1"/>
            </a:solidFill>
            <a:prstDash val="solid"/>
            <a:round/>
            <a:headEnd type="none" w="sm" len="sm"/>
            <a:tailEnd type="none" w="sm" len="sm"/>
          </a:ln>
        </p:spPr>
      </p:cxnSp>
      <p:cxnSp>
        <p:nvCxnSpPr>
          <p:cNvPr id="342" name="Google Shape;342;p43"/>
          <p:cNvCxnSpPr/>
          <p:nvPr/>
        </p:nvCxnSpPr>
        <p:spPr>
          <a:xfrm>
            <a:off x="3336949" y="4335293"/>
            <a:ext cx="241500" cy="267000"/>
          </a:xfrm>
          <a:prstGeom prst="straightConnector1">
            <a:avLst/>
          </a:prstGeom>
          <a:noFill/>
          <a:ln w="9525" cap="flat" cmpd="sng">
            <a:solidFill>
              <a:schemeClr val="dk1"/>
            </a:solidFill>
            <a:prstDash val="solid"/>
            <a:round/>
            <a:headEnd type="none" w="sm" len="sm"/>
            <a:tailEnd type="none" w="sm" len="sm"/>
          </a:ln>
        </p:spPr>
      </p:cxnSp>
      <p:cxnSp>
        <p:nvCxnSpPr>
          <p:cNvPr id="343" name="Google Shape;343;p43"/>
          <p:cNvCxnSpPr>
            <a:stCxn id="269" idx="4"/>
            <a:endCxn id="280" idx="0"/>
          </p:cNvCxnSpPr>
          <p:nvPr/>
        </p:nvCxnSpPr>
        <p:spPr>
          <a:xfrm>
            <a:off x="3989758" y="4335155"/>
            <a:ext cx="213900" cy="250500"/>
          </a:xfrm>
          <a:prstGeom prst="straightConnector1">
            <a:avLst/>
          </a:prstGeom>
          <a:noFill/>
          <a:ln w="9525" cap="flat" cmpd="sng">
            <a:solidFill>
              <a:schemeClr val="dk1"/>
            </a:solidFill>
            <a:prstDash val="solid"/>
            <a:round/>
            <a:headEnd type="none" w="sm" len="sm"/>
            <a:tailEnd type="none" w="sm" len="sm"/>
          </a:ln>
        </p:spPr>
      </p:cxnSp>
      <p:cxnSp>
        <p:nvCxnSpPr>
          <p:cNvPr id="344" name="Google Shape;344;p43"/>
          <p:cNvCxnSpPr>
            <a:stCxn id="270" idx="4"/>
            <a:endCxn id="289" idx="0"/>
          </p:cNvCxnSpPr>
          <p:nvPr/>
        </p:nvCxnSpPr>
        <p:spPr>
          <a:xfrm>
            <a:off x="4434601" y="4335155"/>
            <a:ext cx="50400" cy="232500"/>
          </a:xfrm>
          <a:prstGeom prst="straightConnector1">
            <a:avLst/>
          </a:prstGeom>
          <a:noFill/>
          <a:ln w="9525" cap="flat" cmpd="sng">
            <a:solidFill>
              <a:schemeClr val="dk1"/>
            </a:solidFill>
            <a:prstDash val="solid"/>
            <a:round/>
            <a:headEnd type="none" w="sm" len="sm"/>
            <a:tailEnd type="none" w="sm" len="sm"/>
          </a:ln>
        </p:spPr>
      </p:cxnSp>
      <p:cxnSp>
        <p:nvCxnSpPr>
          <p:cNvPr id="345" name="Google Shape;345;p43"/>
          <p:cNvCxnSpPr>
            <a:stCxn id="270" idx="4"/>
            <a:endCxn id="288" idx="0"/>
          </p:cNvCxnSpPr>
          <p:nvPr/>
        </p:nvCxnSpPr>
        <p:spPr>
          <a:xfrm>
            <a:off x="4434601" y="4335155"/>
            <a:ext cx="349800" cy="197100"/>
          </a:xfrm>
          <a:prstGeom prst="straightConnector1">
            <a:avLst/>
          </a:prstGeom>
          <a:noFill/>
          <a:ln w="9525" cap="flat" cmpd="sng">
            <a:solidFill>
              <a:schemeClr val="dk1"/>
            </a:solidFill>
            <a:prstDash val="solid"/>
            <a:round/>
            <a:headEnd type="none" w="sm" len="sm"/>
            <a:tailEnd type="none" w="sm" len="sm"/>
          </a:ln>
        </p:spPr>
      </p:cxnSp>
      <p:cxnSp>
        <p:nvCxnSpPr>
          <p:cNvPr id="346" name="Google Shape;346;p43"/>
          <p:cNvCxnSpPr>
            <a:stCxn id="262" idx="4"/>
            <a:endCxn id="283" idx="0"/>
          </p:cNvCxnSpPr>
          <p:nvPr/>
        </p:nvCxnSpPr>
        <p:spPr>
          <a:xfrm flipH="1">
            <a:off x="5326074" y="4335155"/>
            <a:ext cx="214200" cy="227400"/>
          </a:xfrm>
          <a:prstGeom prst="straightConnector1">
            <a:avLst/>
          </a:prstGeom>
          <a:noFill/>
          <a:ln w="9525" cap="flat" cmpd="sng">
            <a:solidFill>
              <a:schemeClr val="dk1"/>
            </a:solidFill>
            <a:prstDash val="solid"/>
            <a:round/>
            <a:headEnd type="none" w="sm" len="sm"/>
            <a:tailEnd type="none" w="sm" len="sm"/>
          </a:ln>
        </p:spPr>
      </p:cxnSp>
      <p:cxnSp>
        <p:nvCxnSpPr>
          <p:cNvPr id="347" name="Google Shape;347;p43"/>
          <p:cNvCxnSpPr>
            <a:stCxn id="262" idx="4"/>
            <a:endCxn id="282" idx="0"/>
          </p:cNvCxnSpPr>
          <p:nvPr/>
        </p:nvCxnSpPr>
        <p:spPr>
          <a:xfrm>
            <a:off x="5540274" y="4335155"/>
            <a:ext cx="137700" cy="245400"/>
          </a:xfrm>
          <a:prstGeom prst="straightConnector1">
            <a:avLst/>
          </a:prstGeom>
          <a:noFill/>
          <a:ln w="9525" cap="flat" cmpd="sng">
            <a:solidFill>
              <a:schemeClr val="dk1"/>
            </a:solidFill>
            <a:prstDash val="solid"/>
            <a:round/>
            <a:headEnd type="none" w="sm" len="sm"/>
            <a:tailEnd type="none" w="sm" len="sm"/>
          </a:ln>
        </p:spPr>
      </p:cxnSp>
      <p:cxnSp>
        <p:nvCxnSpPr>
          <p:cNvPr id="348" name="Google Shape;348;p43"/>
          <p:cNvCxnSpPr>
            <a:stCxn id="267" idx="4"/>
            <a:endCxn id="285" idx="0"/>
          </p:cNvCxnSpPr>
          <p:nvPr/>
        </p:nvCxnSpPr>
        <p:spPr>
          <a:xfrm flipH="1">
            <a:off x="5986642" y="4335155"/>
            <a:ext cx="132600" cy="209400"/>
          </a:xfrm>
          <a:prstGeom prst="straightConnector1">
            <a:avLst/>
          </a:prstGeom>
          <a:noFill/>
          <a:ln w="9525" cap="flat" cmpd="sng">
            <a:solidFill>
              <a:schemeClr val="dk1"/>
            </a:solidFill>
            <a:prstDash val="solid"/>
            <a:round/>
            <a:headEnd type="none" w="sm" len="sm"/>
            <a:tailEnd type="none" w="sm" len="sm"/>
          </a:ln>
        </p:spPr>
      </p:cxnSp>
      <p:cxnSp>
        <p:nvCxnSpPr>
          <p:cNvPr id="349" name="Google Shape;349;p43"/>
          <p:cNvCxnSpPr>
            <a:stCxn id="267" idx="4"/>
            <a:endCxn id="284" idx="0"/>
          </p:cNvCxnSpPr>
          <p:nvPr/>
        </p:nvCxnSpPr>
        <p:spPr>
          <a:xfrm>
            <a:off x="6119242" y="4335155"/>
            <a:ext cx="219300" cy="227400"/>
          </a:xfrm>
          <a:prstGeom prst="straightConnector1">
            <a:avLst/>
          </a:prstGeom>
          <a:noFill/>
          <a:ln w="9525" cap="flat" cmpd="sng">
            <a:solidFill>
              <a:schemeClr val="dk1"/>
            </a:solidFill>
            <a:prstDash val="solid"/>
            <a:round/>
            <a:headEnd type="none" w="sm" len="sm"/>
            <a:tailEnd type="none" w="sm" len="sm"/>
          </a:ln>
        </p:spPr>
      </p:cxnSp>
      <p:cxnSp>
        <p:nvCxnSpPr>
          <p:cNvPr id="350" name="Google Shape;350;p43"/>
          <p:cNvCxnSpPr>
            <a:stCxn id="268" idx="4"/>
            <a:endCxn id="291" idx="0"/>
          </p:cNvCxnSpPr>
          <p:nvPr/>
        </p:nvCxnSpPr>
        <p:spPr>
          <a:xfrm flipH="1">
            <a:off x="6540985" y="4335155"/>
            <a:ext cx="23100" cy="87000"/>
          </a:xfrm>
          <a:prstGeom prst="straightConnector1">
            <a:avLst/>
          </a:prstGeom>
          <a:noFill/>
          <a:ln w="9525" cap="flat" cmpd="sng">
            <a:solidFill>
              <a:schemeClr val="dk1"/>
            </a:solidFill>
            <a:prstDash val="solid"/>
            <a:round/>
            <a:headEnd type="none" w="sm" len="sm"/>
            <a:tailEnd type="none" w="sm" len="sm"/>
          </a:ln>
        </p:spPr>
      </p:cxnSp>
      <p:cxnSp>
        <p:nvCxnSpPr>
          <p:cNvPr id="351" name="Google Shape;351;p43"/>
          <p:cNvCxnSpPr>
            <a:stCxn id="268" idx="4"/>
            <a:endCxn id="290" idx="0"/>
          </p:cNvCxnSpPr>
          <p:nvPr/>
        </p:nvCxnSpPr>
        <p:spPr>
          <a:xfrm>
            <a:off x="6564085" y="4335155"/>
            <a:ext cx="276600" cy="51900"/>
          </a:xfrm>
          <a:prstGeom prst="straightConnector1">
            <a:avLst/>
          </a:prstGeom>
          <a:noFill/>
          <a:ln w="9525" cap="flat" cmpd="sng">
            <a:solidFill>
              <a:schemeClr val="dk1"/>
            </a:solidFill>
            <a:prstDash val="solid"/>
            <a:round/>
            <a:headEnd type="none" w="sm" len="sm"/>
            <a:tailEnd type="none" w="sm" len="sm"/>
          </a:ln>
        </p:spPr>
      </p:cxnSp>
      <p:cxnSp>
        <p:nvCxnSpPr>
          <p:cNvPr id="352" name="Google Shape;352;p43"/>
          <p:cNvCxnSpPr>
            <a:stCxn id="263" idx="4"/>
            <a:endCxn id="287" idx="7"/>
          </p:cNvCxnSpPr>
          <p:nvPr/>
        </p:nvCxnSpPr>
        <p:spPr>
          <a:xfrm flipH="1">
            <a:off x="7167179" y="4335155"/>
            <a:ext cx="51300" cy="266400"/>
          </a:xfrm>
          <a:prstGeom prst="straightConnector1">
            <a:avLst/>
          </a:prstGeom>
          <a:noFill/>
          <a:ln w="9525" cap="flat" cmpd="sng">
            <a:solidFill>
              <a:schemeClr val="dk1"/>
            </a:solidFill>
            <a:prstDash val="solid"/>
            <a:round/>
            <a:headEnd type="none" w="sm" len="sm"/>
            <a:tailEnd type="none" w="sm" len="sm"/>
          </a:ln>
        </p:spPr>
      </p:cxnSp>
      <p:cxnSp>
        <p:nvCxnSpPr>
          <p:cNvPr id="353" name="Google Shape;353;p43"/>
          <p:cNvCxnSpPr>
            <a:stCxn id="263" idx="4"/>
            <a:endCxn id="286" idx="0"/>
          </p:cNvCxnSpPr>
          <p:nvPr/>
        </p:nvCxnSpPr>
        <p:spPr>
          <a:xfrm>
            <a:off x="7218479" y="4335155"/>
            <a:ext cx="166800" cy="245400"/>
          </a:xfrm>
          <a:prstGeom prst="straightConnector1">
            <a:avLst/>
          </a:prstGeom>
          <a:noFill/>
          <a:ln w="9525" cap="flat" cmpd="sng">
            <a:solidFill>
              <a:schemeClr val="dk1"/>
            </a:solidFill>
            <a:prstDash val="solid"/>
            <a:round/>
            <a:headEnd type="none" w="sm" len="sm"/>
            <a:tailEnd type="none" w="sm" len="sm"/>
          </a:ln>
        </p:spPr>
      </p:cxnSp>
      <p:cxnSp>
        <p:nvCxnSpPr>
          <p:cNvPr id="354" name="Google Shape;354;p43"/>
          <p:cNvCxnSpPr>
            <a:stCxn id="264" idx="4"/>
            <a:endCxn id="293" idx="0"/>
          </p:cNvCxnSpPr>
          <p:nvPr/>
        </p:nvCxnSpPr>
        <p:spPr>
          <a:xfrm flipH="1">
            <a:off x="7623422" y="4335155"/>
            <a:ext cx="39900" cy="156300"/>
          </a:xfrm>
          <a:prstGeom prst="straightConnector1">
            <a:avLst/>
          </a:prstGeom>
          <a:noFill/>
          <a:ln w="9525" cap="flat" cmpd="sng">
            <a:solidFill>
              <a:schemeClr val="dk1"/>
            </a:solidFill>
            <a:prstDash val="solid"/>
            <a:round/>
            <a:headEnd type="none" w="sm" len="sm"/>
            <a:tailEnd type="none" w="sm" len="sm"/>
          </a:ln>
        </p:spPr>
      </p:cxnSp>
      <p:cxnSp>
        <p:nvCxnSpPr>
          <p:cNvPr id="355" name="Google Shape;355;p43"/>
          <p:cNvCxnSpPr>
            <a:stCxn id="264" idx="4"/>
            <a:endCxn id="292" idx="0"/>
          </p:cNvCxnSpPr>
          <p:nvPr/>
        </p:nvCxnSpPr>
        <p:spPr>
          <a:xfrm>
            <a:off x="7663322" y="4335155"/>
            <a:ext cx="259500" cy="120900"/>
          </a:xfrm>
          <a:prstGeom prst="straightConnector1">
            <a:avLst/>
          </a:prstGeom>
          <a:noFill/>
          <a:ln w="9525" cap="flat" cmpd="sng">
            <a:solidFill>
              <a:schemeClr val="dk1"/>
            </a:solidFill>
            <a:prstDash val="solid"/>
            <a:round/>
            <a:headEnd type="none" w="sm" len="sm"/>
            <a:tailEnd type="none" w="sm" len="sm"/>
          </a:ln>
        </p:spPr>
      </p:cxnSp>
      <p:cxnSp>
        <p:nvCxnSpPr>
          <p:cNvPr id="356" name="Google Shape;356;p43"/>
          <p:cNvCxnSpPr>
            <a:stCxn id="265" idx="4"/>
            <a:endCxn id="295" idx="0"/>
          </p:cNvCxnSpPr>
          <p:nvPr/>
        </p:nvCxnSpPr>
        <p:spPr>
          <a:xfrm flipH="1">
            <a:off x="8244844" y="4335155"/>
            <a:ext cx="60000" cy="257700"/>
          </a:xfrm>
          <a:prstGeom prst="straightConnector1">
            <a:avLst/>
          </a:prstGeom>
          <a:noFill/>
          <a:ln w="9525" cap="flat" cmpd="sng">
            <a:solidFill>
              <a:schemeClr val="dk1"/>
            </a:solidFill>
            <a:prstDash val="solid"/>
            <a:round/>
            <a:headEnd type="none" w="sm" len="sm"/>
            <a:tailEnd type="none" w="sm" len="sm"/>
          </a:ln>
        </p:spPr>
      </p:cxnSp>
      <p:cxnSp>
        <p:nvCxnSpPr>
          <p:cNvPr id="357" name="Google Shape;357;p43"/>
          <p:cNvCxnSpPr>
            <a:stCxn id="265" idx="4"/>
            <a:endCxn id="294" idx="0"/>
          </p:cNvCxnSpPr>
          <p:nvPr/>
        </p:nvCxnSpPr>
        <p:spPr>
          <a:xfrm>
            <a:off x="8304844" y="4335155"/>
            <a:ext cx="239700" cy="222600"/>
          </a:xfrm>
          <a:prstGeom prst="straightConnector1">
            <a:avLst/>
          </a:prstGeom>
          <a:noFill/>
          <a:ln w="9525" cap="flat" cmpd="sng">
            <a:solidFill>
              <a:schemeClr val="dk1"/>
            </a:solidFill>
            <a:prstDash val="solid"/>
            <a:round/>
            <a:headEnd type="none" w="sm" len="sm"/>
            <a:tailEnd type="none" w="sm" len="sm"/>
          </a:ln>
        </p:spPr>
      </p:cxnSp>
      <p:sp>
        <p:nvSpPr>
          <p:cNvPr id="358" name="Google Shape;358;p43"/>
          <p:cNvSpPr txBox="1"/>
          <p:nvPr/>
        </p:nvSpPr>
        <p:spPr>
          <a:xfrm>
            <a:off x="6040814" y="303401"/>
            <a:ext cx="2530500" cy="1200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0000"/>
                </a:solidFill>
                <a:latin typeface="Calibri"/>
                <a:ea typeface="Calibri"/>
                <a:cs typeface="Calibri"/>
                <a:sym typeface="Calibri"/>
              </a:rPr>
              <a:t>That’s a lot of repeated computation!</a:t>
            </a:r>
            <a:endParaRPr sz="1400" b="0" i="0" u="none" strike="noStrike" cap="none">
              <a:solidFill>
                <a:srgbClr val="000000"/>
              </a:solidFill>
              <a:latin typeface="Arial"/>
              <a:ea typeface="Arial"/>
              <a:cs typeface="Arial"/>
              <a:sym typeface="Arial"/>
            </a:endParaRPr>
          </a:p>
        </p:txBody>
      </p:sp>
      <p:sp>
        <p:nvSpPr>
          <p:cNvPr id="359" name="Google Shape;359;p4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pPr marL="0" lvl="0" indent="0" algn="r" rtl="0">
                <a:lnSpc>
                  <a:spcPct val="100000"/>
                </a:lnSpc>
                <a:spcBef>
                  <a:spcPts val="0"/>
                </a:spcBef>
                <a:spcAft>
                  <a:spcPts val="0"/>
                </a:spcAft>
                <a:buSzPts val="1200"/>
                <a:buNone/>
              </a:pPr>
              <a:t>44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4"/>
          <p:cNvSpPr txBox="1">
            <a:spLocks noGrp="1"/>
          </p:cNvSpPr>
          <p:nvPr>
            <p:ph type="title"/>
          </p:nvPr>
        </p:nvSpPr>
        <p:spPr>
          <a:xfrm>
            <a:off x="159094" y="-94431"/>
            <a:ext cx="7886700" cy="994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a:t>Maybe this would be better:</a:t>
            </a:r>
            <a:endParaRPr/>
          </a:p>
        </p:txBody>
      </p:sp>
      <p:sp>
        <p:nvSpPr>
          <p:cNvPr id="365" name="Google Shape;365;p44"/>
          <p:cNvSpPr/>
          <p:nvPr/>
        </p:nvSpPr>
        <p:spPr>
          <a:xfrm>
            <a:off x="939114" y="779441"/>
            <a:ext cx="889800" cy="3891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8</a:t>
            </a:r>
            <a:endParaRPr sz="1400" b="0" i="0" u="none" strike="noStrike" cap="none">
              <a:solidFill>
                <a:srgbClr val="000000"/>
              </a:solidFill>
              <a:latin typeface="Arial"/>
              <a:ea typeface="Arial"/>
              <a:cs typeface="Arial"/>
              <a:sym typeface="Arial"/>
            </a:endParaRPr>
          </a:p>
        </p:txBody>
      </p:sp>
      <p:sp>
        <p:nvSpPr>
          <p:cNvPr id="366" name="Google Shape;366;p44"/>
          <p:cNvSpPr/>
          <p:nvPr/>
        </p:nvSpPr>
        <p:spPr>
          <a:xfrm>
            <a:off x="939114" y="1463166"/>
            <a:ext cx="889800" cy="389100"/>
          </a:xfrm>
          <a:prstGeom prst="ellipse">
            <a:avLst/>
          </a:prstGeom>
          <a:solidFill>
            <a:schemeClr val="accent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7</a:t>
            </a:r>
            <a:endParaRPr sz="1400" b="0" i="0" u="none" strike="noStrike" cap="none">
              <a:solidFill>
                <a:srgbClr val="000000"/>
              </a:solidFill>
              <a:latin typeface="Arial"/>
              <a:ea typeface="Arial"/>
              <a:cs typeface="Arial"/>
              <a:sym typeface="Arial"/>
            </a:endParaRPr>
          </a:p>
        </p:txBody>
      </p:sp>
      <p:sp>
        <p:nvSpPr>
          <p:cNvPr id="367" name="Google Shape;367;p44"/>
          <p:cNvSpPr/>
          <p:nvPr/>
        </p:nvSpPr>
        <p:spPr>
          <a:xfrm>
            <a:off x="939114" y="2146891"/>
            <a:ext cx="889800" cy="389100"/>
          </a:xfrm>
          <a:prstGeom prst="ellipse">
            <a:avLst/>
          </a:prstGeom>
          <a:solidFill>
            <a:schemeClr val="accent6"/>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6</a:t>
            </a:r>
            <a:endParaRPr sz="1400" b="0" i="0" u="none" strike="noStrike" cap="none">
              <a:solidFill>
                <a:srgbClr val="000000"/>
              </a:solidFill>
              <a:latin typeface="Arial"/>
              <a:ea typeface="Arial"/>
              <a:cs typeface="Arial"/>
              <a:sym typeface="Arial"/>
            </a:endParaRPr>
          </a:p>
        </p:txBody>
      </p:sp>
      <p:sp>
        <p:nvSpPr>
          <p:cNvPr id="368" name="Google Shape;368;p44"/>
          <p:cNvSpPr/>
          <p:nvPr/>
        </p:nvSpPr>
        <p:spPr>
          <a:xfrm>
            <a:off x="1105929" y="2723515"/>
            <a:ext cx="556200" cy="389100"/>
          </a:xfrm>
          <a:prstGeom prst="ellipse">
            <a:avLst/>
          </a:prstGeom>
          <a:solidFill>
            <a:schemeClr val="accent5"/>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5</a:t>
            </a:r>
            <a:endParaRPr sz="1800" b="0" i="0" u="none" strike="noStrike" cap="none">
              <a:solidFill>
                <a:schemeClr val="lt1"/>
              </a:solidFill>
              <a:latin typeface="Calibri"/>
              <a:ea typeface="Calibri"/>
              <a:cs typeface="Calibri"/>
              <a:sym typeface="Calibri"/>
            </a:endParaRPr>
          </a:p>
        </p:txBody>
      </p:sp>
      <p:sp>
        <p:nvSpPr>
          <p:cNvPr id="369" name="Google Shape;369;p44"/>
          <p:cNvSpPr/>
          <p:nvPr/>
        </p:nvSpPr>
        <p:spPr>
          <a:xfrm>
            <a:off x="1077099" y="3284586"/>
            <a:ext cx="585000" cy="389100"/>
          </a:xfrm>
          <a:prstGeom prst="ellipse">
            <a:avLst/>
          </a:prstGeom>
          <a:solidFill>
            <a:srgbClr val="7030A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4</a:t>
            </a:r>
            <a:endParaRPr sz="1800" b="0" i="0" u="none" strike="noStrike" cap="none">
              <a:solidFill>
                <a:schemeClr val="lt1"/>
              </a:solidFill>
              <a:latin typeface="Calibri"/>
              <a:ea typeface="Calibri"/>
              <a:cs typeface="Calibri"/>
              <a:sym typeface="Calibri"/>
            </a:endParaRPr>
          </a:p>
        </p:txBody>
      </p:sp>
      <p:cxnSp>
        <p:nvCxnSpPr>
          <p:cNvPr id="370" name="Google Shape;370;p44"/>
          <p:cNvCxnSpPr>
            <a:stCxn id="365" idx="4"/>
            <a:endCxn id="366" idx="0"/>
          </p:cNvCxnSpPr>
          <p:nvPr/>
        </p:nvCxnSpPr>
        <p:spPr>
          <a:xfrm>
            <a:off x="1384014" y="1168541"/>
            <a:ext cx="0" cy="294600"/>
          </a:xfrm>
          <a:prstGeom prst="straightConnector1">
            <a:avLst/>
          </a:prstGeom>
          <a:noFill/>
          <a:ln w="9525" cap="flat" cmpd="sng">
            <a:solidFill>
              <a:schemeClr val="dk1"/>
            </a:solidFill>
            <a:prstDash val="solid"/>
            <a:round/>
            <a:headEnd type="none" w="sm" len="sm"/>
            <a:tailEnd type="none" w="sm" len="sm"/>
          </a:ln>
        </p:spPr>
      </p:cxnSp>
      <p:cxnSp>
        <p:nvCxnSpPr>
          <p:cNvPr id="371" name="Google Shape;371;p44"/>
          <p:cNvCxnSpPr>
            <a:stCxn id="366" idx="4"/>
            <a:endCxn id="367" idx="0"/>
          </p:cNvCxnSpPr>
          <p:nvPr/>
        </p:nvCxnSpPr>
        <p:spPr>
          <a:xfrm>
            <a:off x="1384014" y="1852266"/>
            <a:ext cx="0" cy="294600"/>
          </a:xfrm>
          <a:prstGeom prst="straightConnector1">
            <a:avLst/>
          </a:prstGeom>
          <a:noFill/>
          <a:ln w="9525" cap="flat" cmpd="sng">
            <a:solidFill>
              <a:schemeClr val="dk1"/>
            </a:solidFill>
            <a:prstDash val="solid"/>
            <a:round/>
            <a:headEnd type="none" w="sm" len="sm"/>
            <a:tailEnd type="none" w="sm" len="sm"/>
          </a:ln>
        </p:spPr>
      </p:cxnSp>
      <p:cxnSp>
        <p:nvCxnSpPr>
          <p:cNvPr id="372" name="Google Shape;372;p44"/>
          <p:cNvCxnSpPr>
            <a:stCxn id="367" idx="4"/>
            <a:endCxn id="368" idx="0"/>
          </p:cNvCxnSpPr>
          <p:nvPr/>
        </p:nvCxnSpPr>
        <p:spPr>
          <a:xfrm>
            <a:off x="1384014" y="2535991"/>
            <a:ext cx="0" cy="187500"/>
          </a:xfrm>
          <a:prstGeom prst="straightConnector1">
            <a:avLst/>
          </a:prstGeom>
          <a:noFill/>
          <a:ln w="9525" cap="flat" cmpd="sng">
            <a:solidFill>
              <a:schemeClr val="dk1"/>
            </a:solidFill>
            <a:prstDash val="solid"/>
            <a:round/>
            <a:headEnd type="none" w="sm" len="sm"/>
            <a:tailEnd type="none" w="sm" len="sm"/>
          </a:ln>
        </p:spPr>
      </p:cxnSp>
      <p:cxnSp>
        <p:nvCxnSpPr>
          <p:cNvPr id="373" name="Google Shape;373;p44"/>
          <p:cNvCxnSpPr>
            <a:stCxn id="368" idx="4"/>
            <a:endCxn id="369" idx="0"/>
          </p:cNvCxnSpPr>
          <p:nvPr/>
        </p:nvCxnSpPr>
        <p:spPr>
          <a:xfrm flipH="1">
            <a:off x="1369629" y="3112615"/>
            <a:ext cx="14400" cy="171900"/>
          </a:xfrm>
          <a:prstGeom prst="straightConnector1">
            <a:avLst/>
          </a:prstGeom>
          <a:noFill/>
          <a:ln w="9525" cap="flat" cmpd="sng">
            <a:solidFill>
              <a:schemeClr val="dk1"/>
            </a:solidFill>
            <a:prstDash val="solid"/>
            <a:round/>
            <a:headEnd type="none" w="sm" len="sm"/>
            <a:tailEnd type="none" w="sm" len="sm"/>
          </a:ln>
        </p:spPr>
      </p:cxnSp>
      <p:sp>
        <p:nvSpPr>
          <p:cNvPr id="374" name="Google Shape;374;p44"/>
          <p:cNvSpPr/>
          <p:nvPr/>
        </p:nvSpPr>
        <p:spPr>
          <a:xfrm>
            <a:off x="1077099" y="3707429"/>
            <a:ext cx="556200" cy="333600"/>
          </a:xfrm>
          <a:prstGeom prst="ellipse">
            <a:avLst/>
          </a:prstGeom>
          <a:solidFill>
            <a:schemeClr val="accent4"/>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375" name="Google Shape;375;p44"/>
          <p:cNvSpPr/>
          <p:nvPr/>
        </p:nvSpPr>
        <p:spPr>
          <a:xfrm>
            <a:off x="1091514" y="4112348"/>
            <a:ext cx="527100" cy="276900"/>
          </a:xfrm>
          <a:prstGeom prst="ellipse">
            <a:avLst/>
          </a:prstGeom>
          <a:solidFill>
            <a:schemeClr val="accent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376" name="Google Shape;376;p44"/>
          <p:cNvSpPr/>
          <p:nvPr/>
        </p:nvSpPr>
        <p:spPr>
          <a:xfrm>
            <a:off x="1138886" y="4460630"/>
            <a:ext cx="401700" cy="281400"/>
          </a:xfrm>
          <a:prstGeom prst="ellipse">
            <a:avLst/>
          </a:prstGeom>
          <a:solidFill>
            <a:srgbClr val="93895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377" name="Google Shape;377;p44"/>
          <p:cNvSpPr/>
          <p:nvPr/>
        </p:nvSpPr>
        <p:spPr>
          <a:xfrm>
            <a:off x="1165462" y="4813095"/>
            <a:ext cx="379200" cy="267000"/>
          </a:xfrm>
          <a:prstGeom prst="ellipse">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cxnSp>
        <p:nvCxnSpPr>
          <p:cNvPr id="378" name="Google Shape;378;p44"/>
          <p:cNvCxnSpPr>
            <a:stCxn id="369" idx="4"/>
            <a:endCxn id="374" idx="0"/>
          </p:cNvCxnSpPr>
          <p:nvPr/>
        </p:nvCxnSpPr>
        <p:spPr>
          <a:xfrm flipH="1">
            <a:off x="1355199" y="3673686"/>
            <a:ext cx="14400" cy="33600"/>
          </a:xfrm>
          <a:prstGeom prst="straightConnector1">
            <a:avLst/>
          </a:prstGeom>
          <a:noFill/>
          <a:ln w="9525" cap="flat" cmpd="sng">
            <a:solidFill>
              <a:schemeClr val="dk1"/>
            </a:solidFill>
            <a:prstDash val="solid"/>
            <a:round/>
            <a:headEnd type="none" w="sm" len="sm"/>
            <a:tailEnd type="none" w="sm" len="sm"/>
          </a:ln>
        </p:spPr>
      </p:cxnSp>
      <p:cxnSp>
        <p:nvCxnSpPr>
          <p:cNvPr id="379" name="Google Shape;379;p44"/>
          <p:cNvCxnSpPr>
            <a:stCxn id="375" idx="0"/>
            <a:endCxn id="374" idx="4"/>
          </p:cNvCxnSpPr>
          <p:nvPr/>
        </p:nvCxnSpPr>
        <p:spPr>
          <a:xfrm rot="10800000">
            <a:off x="1355064" y="4040948"/>
            <a:ext cx="0" cy="71400"/>
          </a:xfrm>
          <a:prstGeom prst="straightConnector1">
            <a:avLst/>
          </a:prstGeom>
          <a:noFill/>
          <a:ln w="9525" cap="flat" cmpd="sng">
            <a:solidFill>
              <a:schemeClr val="dk1"/>
            </a:solidFill>
            <a:prstDash val="solid"/>
            <a:round/>
            <a:headEnd type="none" w="sm" len="sm"/>
            <a:tailEnd type="none" w="sm" len="sm"/>
          </a:ln>
        </p:spPr>
      </p:cxnSp>
      <p:cxnSp>
        <p:nvCxnSpPr>
          <p:cNvPr id="380" name="Google Shape;380;p44"/>
          <p:cNvCxnSpPr>
            <a:stCxn id="376" idx="0"/>
            <a:endCxn id="375" idx="4"/>
          </p:cNvCxnSpPr>
          <p:nvPr/>
        </p:nvCxnSpPr>
        <p:spPr>
          <a:xfrm rot="10800000" flipH="1">
            <a:off x="1339736" y="4389230"/>
            <a:ext cx="15300" cy="71400"/>
          </a:xfrm>
          <a:prstGeom prst="straightConnector1">
            <a:avLst/>
          </a:prstGeom>
          <a:noFill/>
          <a:ln w="9525" cap="flat" cmpd="sng">
            <a:solidFill>
              <a:schemeClr val="dk1"/>
            </a:solidFill>
            <a:prstDash val="solid"/>
            <a:round/>
            <a:headEnd type="none" w="sm" len="sm"/>
            <a:tailEnd type="none" w="sm" len="sm"/>
          </a:ln>
        </p:spPr>
      </p:cxnSp>
      <p:cxnSp>
        <p:nvCxnSpPr>
          <p:cNvPr id="381" name="Google Shape;381;p44"/>
          <p:cNvCxnSpPr>
            <a:stCxn id="377" idx="0"/>
            <a:endCxn id="376" idx="4"/>
          </p:cNvCxnSpPr>
          <p:nvPr/>
        </p:nvCxnSpPr>
        <p:spPr>
          <a:xfrm rot="10800000">
            <a:off x="1339762" y="4741995"/>
            <a:ext cx="15300" cy="71100"/>
          </a:xfrm>
          <a:prstGeom prst="straightConnector1">
            <a:avLst/>
          </a:prstGeom>
          <a:noFill/>
          <a:ln w="9525" cap="flat" cmpd="sng">
            <a:solidFill>
              <a:schemeClr val="dk1"/>
            </a:solidFill>
            <a:prstDash val="solid"/>
            <a:round/>
            <a:headEnd type="none" w="sm" len="sm"/>
            <a:tailEnd type="none" w="sm" len="sm"/>
          </a:ln>
        </p:spPr>
      </p:cxnSp>
      <p:sp>
        <p:nvSpPr>
          <p:cNvPr id="382" name="Google Shape;382;p44"/>
          <p:cNvSpPr/>
          <p:nvPr/>
        </p:nvSpPr>
        <p:spPr>
          <a:xfrm>
            <a:off x="1383958" y="1186250"/>
            <a:ext cx="741413" cy="973094"/>
          </a:xfrm>
          <a:custGeom>
            <a:avLst/>
            <a:gdLst/>
            <a:ahLst/>
            <a:cxnLst/>
            <a:rect l="l" t="t" r="r" b="b"/>
            <a:pathLst>
              <a:path w="741413" h="1297459" extrusionOk="0">
                <a:moveTo>
                  <a:pt x="12357" y="0"/>
                </a:moveTo>
                <a:cubicBezTo>
                  <a:pt x="377911" y="169905"/>
                  <a:pt x="743465" y="339811"/>
                  <a:pt x="741405" y="556054"/>
                </a:cubicBezTo>
                <a:cubicBezTo>
                  <a:pt x="739346" y="772297"/>
                  <a:pt x="369673" y="1034878"/>
                  <a:pt x="0" y="1297459"/>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3" name="Google Shape;383;p44"/>
          <p:cNvSpPr/>
          <p:nvPr/>
        </p:nvSpPr>
        <p:spPr>
          <a:xfrm>
            <a:off x="1408671" y="1881317"/>
            <a:ext cx="717307" cy="861883"/>
          </a:xfrm>
          <a:custGeom>
            <a:avLst/>
            <a:gdLst/>
            <a:ahLst/>
            <a:cxnLst/>
            <a:rect l="l" t="t" r="r" b="b"/>
            <a:pathLst>
              <a:path w="717307" h="1149178" extrusionOk="0">
                <a:moveTo>
                  <a:pt x="0" y="0"/>
                </a:moveTo>
                <a:cubicBezTo>
                  <a:pt x="350108" y="108121"/>
                  <a:pt x="700216" y="216243"/>
                  <a:pt x="716692" y="407773"/>
                </a:cubicBezTo>
                <a:cubicBezTo>
                  <a:pt x="733168" y="599303"/>
                  <a:pt x="416011" y="874240"/>
                  <a:pt x="98854" y="1149178"/>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4" name="Google Shape;384;p44"/>
          <p:cNvSpPr/>
          <p:nvPr/>
        </p:nvSpPr>
        <p:spPr>
          <a:xfrm>
            <a:off x="1433384" y="2530643"/>
            <a:ext cx="659922" cy="833154"/>
          </a:xfrm>
          <a:custGeom>
            <a:avLst/>
            <a:gdLst/>
            <a:ahLst/>
            <a:cxnLst/>
            <a:rect l="l" t="t" r="r" b="b"/>
            <a:pathLst>
              <a:path w="717307" h="1149178" extrusionOk="0">
                <a:moveTo>
                  <a:pt x="0" y="0"/>
                </a:moveTo>
                <a:cubicBezTo>
                  <a:pt x="350108" y="108121"/>
                  <a:pt x="700216" y="216243"/>
                  <a:pt x="716692" y="407773"/>
                </a:cubicBezTo>
                <a:cubicBezTo>
                  <a:pt x="733168" y="599303"/>
                  <a:pt x="416011" y="874240"/>
                  <a:pt x="98854" y="1149178"/>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Google Shape;385;p44"/>
          <p:cNvSpPr/>
          <p:nvPr/>
        </p:nvSpPr>
        <p:spPr>
          <a:xfrm>
            <a:off x="1440599" y="3098762"/>
            <a:ext cx="659922" cy="689507"/>
          </a:xfrm>
          <a:custGeom>
            <a:avLst/>
            <a:gdLst/>
            <a:ahLst/>
            <a:cxnLst/>
            <a:rect l="l" t="t" r="r" b="b"/>
            <a:pathLst>
              <a:path w="717307" h="1149178" extrusionOk="0">
                <a:moveTo>
                  <a:pt x="0" y="0"/>
                </a:moveTo>
                <a:cubicBezTo>
                  <a:pt x="350108" y="108121"/>
                  <a:pt x="700216" y="216243"/>
                  <a:pt x="716692" y="407773"/>
                </a:cubicBezTo>
                <a:cubicBezTo>
                  <a:pt x="733168" y="599303"/>
                  <a:pt x="416011" y="874240"/>
                  <a:pt x="98854" y="1149178"/>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6" name="Google Shape;386;p44"/>
          <p:cNvSpPr/>
          <p:nvPr/>
        </p:nvSpPr>
        <p:spPr>
          <a:xfrm>
            <a:off x="1408671" y="3633925"/>
            <a:ext cx="659922" cy="522876"/>
          </a:xfrm>
          <a:custGeom>
            <a:avLst/>
            <a:gdLst/>
            <a:ahLst/>
            <a:cxnLst/>
            <a:rect l="l" t="t" r="r" b="b"/>
            <a:pathLst>
              <a:path w="717307" h="1149178" extrusionOk="0">
                <a:moveTo>
                  <a:pt x="0" y="0"/>
                </a:moveTo>
                <a:cubicBezTo>
                  <a:pt x="350108" y="108121"/>
                  <a:pt x="700216" y="216243"/>
                  <a:pt x="716692" y="407773"/>
                </a:cubicBezTo>
                <a:cubicBezTo>
                  <a:pt x="733168" y="599303"/>
                  <a:pt x="416011" y="874240"/>
                  <a:pt x="98854" y="1149178"/>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7" name="Google Shape;387;p44"/>
          <p:cNvSpPr/>
          <p:nvPr/>
        </p:nvSpPr>
        <p:spPr>
          <a:xfrm>
            <a:off x="1413312" y="4029978"/>
            <a:ext cx="659922" cy="479782"/>
          </a:xfrm>
          <a:custGeom>
            <a:avLst/>
            <a:gdLst/>
            <a:ahLst/>
            <a:cxnLst/>
            <a:rect l="l" t="t" r="r" b="b"/>
            <a:pathLst>
              <a:path w="717307" h="1149178" extrusionOk="0">
                <a:moveTo>
                  <a:pt x="0" y="0"/>
                </a:moveTo>
                <a:cubicBezTo>
                  <a:pt x="350108" y="108121"/>
                  <a:pt x="700216" y="216243"/>
                  <a:pt x="716692" y="407773"/>
                </a:cubicBezTo>
                <a:cubicBezTo>
                  <a:pt x="733168" y="599303"/>
                  <a:pt x="416011" y="874240"/>
                  <a:pt x="98854" y="1149178"/>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8" name="Google Shape;388;p44"/>
          <p:cNvSpPr/>
          <p:nvPr/>
        </p:nvSpPr>
        <p:spPr>
          <a:xfrm>
            <a:off x="1369542" y="4385895"/>
            <a:ext cx="659922" cy="479782"/>
          </a:xfrm>
          <a:custGeom>
            <a:avLst/>
            <a:gdLst/>
            <a:ahLst/>
            <a:cxnLst/>
            <a:rect l="l" t="t" r="r" b="b"/>
            <a:pathLst>
              <a:path w="717307" h="1149178" extrusionOk="0">
                <a:moveTo>
                  <a:pt x="0" y="0"/>
                </a:moveTo>
                <a:cubicBezTo>
                  <a:pt x="350108" y="108121"/>
                  <a:pt x="700216" y="216243"/>
                  <a:pt x="716692" y="407773"/>
                </a:cubicBezTo>
                <a:cubicBezTo>
                  <a:pt x="733168" y="599303"/>
                  <a:pt x="416011" y="874240"/>
                  <a:pt x="98854" y="1149178"/>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9" name="Google Shape;389;p44"/>
          <p:cNvSpPr txBox="1"/>
          <p:nvPr/>
        </p:nvSpPr>
        <p:spPr>
          <a:xfrm>
            <a:off x="2764118" y="843727"/>
            <a:ext cx="6215400" cy="1693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Courier"/>
                <a:ea typeface="Courier"/>
                <a:cs typeface="Courier"/>
                <a:sym typeface="Courier"/>
              </a:rPr>
              <a:t>def</a:t>
            </a:r>
            <a:r>
              <a:rPr lang="en" sz="1800" b="0" i="0" u="none" strike="noStrike" cap="none">
                <a:solidFill>
                  <a:schemeClr val="dk1"/>
                </a:solidFill>
                <a:latin typeface="Courier"/>
                <a:ea typeface="Courier"/>
                <a:cs typeface="Courier"/>
                <a:sym typeface="Courier"/>
              </a:rPr>
              <a:t> fasterFibonacci(n):</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Courier"/>
                <a:ea typeface="Courier"/>
                <a:cs typeface="Courier"/>
                <a:sym typeface="Courier"/>
              </a:rPr>
              <a:t>F = [1, 1, None, None, …, None ] </a:t>
            </a:r>
            <a:endParaRPr sz="1400" b="0" i="0" u="none" strike="noStrike" cap="none">
              <a:solidFill>
                <a:srgbClr val="000000"/>
              </a:solidFill>
              <a:latin typeface="Arial"/>
              <a:ea typeface="Arial"/>
              <a:cs typeface="Arial"/>
              <a:sym typeface="Arial"/>
            </a:endParaRPr>
          </a:p>
          <a:p>
            <a:pPr marL="1200150" marR="0" lvl="2" indent="-285750" algn="l" rtl="0">
              <a:lnSpc>
                <a:spcPct val="100000"/>
              </a:lnSpc>
              <a:spcBef>
                <a:spcPts val="0"/>
              </a:spcBef>
              <a:spcAft>
                <a:spcPts val="0"/>
              </a:spcAft>
              <a:buClr>
                <a:srgbClr val="7030A0"/>
              </a:buClr>
              <a:buSzPts val="1400"/>
              <a:buFont typeface="Arial"/>
              <a:buChar char="•"/>
            </a:pPr>
            <a:r>
              <a:rPr lang="en" sz="1400" b="0" i="0" u="none" strike="noStrike" cap="none">
                <a:solidFill>
                  <a:srgbClr val="7030A0"/>
                </a:solidFill>
                <a:latin typeface="Courier"/>
                <a:ea typeface="Courier"/>
                <a:cs typeface="Courier"/>
                <a:sym typeface="Courier"/>
              </a:rPr>
              <a:t>\\ F has length n + 1</a:t>
            </a:r>
            <a:endParaRPr sz="1800" b="0" i="0" u="none" strike="noStrike" cap="none">
              <a:solidFill>
                <a:srgbClr val="7030A0"/>
              </a:solidFill>
              <a:latin typeface="Courier"/>
              <a:ea typeface="Courier"/>
              <a:cs typeface="Courier"/>
              <a:sym typeface="Courier"/>
            </a:endParaRPr>
          </a:p>
          <a:p>
            <a:pPr marL="742950" marR="0" lvl="1" indent="-285750" algn="l" rtl="0">
              <a:lnSpc>
                <a:spcPct val="100000"/>
              </a:lnSpc>
              <a:spcBef>
                <a:spcPts val="0"/>
              </a:spcBef>
              <a:spcAft>
                <a:spcPts val="0"/>
              </a:spcAft>
              <a:buClr>
                <a:schemeClr val="dk1"/>
              </a:buClr>
              <a:buSzPts val="1800"/>
              <a:buFont typeface="Arial"/>
              <a:buChar char="•"/>
            </a:pPr>
            <a:r>
              <a:rPr lang="en" sz="1800" b="1" i="0" u="none" strike="noStrike" cap="none">
                <a:solidFill>
                  <a:schemeClr val="dk1"/>
                </a:solidFill>
                <a:latin typeface="Courier"/>
                <a:ea typeface="Courier"/>
                <a:cs typeface="Courier"/>
                <a:sym typeface="Courier"/>
              </a:rPr>
              <a:t>for </a:t>
            </a:r>
            <a:r>
              <a:rPr lang="en" sz="1800" b="0" i="0" u="none" strike="noStrike" cap="none">
                <a:solidFill>
                  <a:schemeClr val="dk1"/>
                </a:solidFill>
                <a:latin typeface="Courier"/>
                <a:ea typeface="Courier"/>
                <a:cs typeface="Courier"/>
                <a:sym typeface="Courier"/>
              </a:rPr>
              <a:t>i = 2, …, n:</a:t>
            </a:r>
            <a:endParaRPr sz="1400" b="0" i="0" u="none" strike="noStrike" cap="none">
              <a:solidFill>
                <a:srgbClr val="000000"/>
              </a:solidFill>
              <a:latin typeface="Arial"/>
              <a:ea typeface="Arial"/>
              <a:cs typeface="Arial"/>
              <a:sym typeface="Arial"/>
            </a:endParaRPr>
          </a:p>
          <a:p>
            <a:pPr marL="1200150" marR="0" lvl="2" indent="-28575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Courier"/>
                <a:ea typeface="Courier"/>
                <a:cs typeface="Courier"/>
                <a:sym typeface="Courier"/>
              </a:rPr>
              <a:t>F[i] = F[i-1] + F[i-2]</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 sz="1800" b="1" i="0" u="none" strike="noStrike" cap="none">
                <a:solidFill>
                  <a:schemeClr val="dk1"/>
                </a:solidFill>
                <a:latin typeface="Courier"/>
                <a:ea typeface="Courier"/>
                <a:cs typeface="Courier"/>
                <a:sym typeface="Courier"/>
              </a:rPr>
              <a:t>return</a:t>
            </a:r>
            <a:r>
              <a:rPr lang="en" sz="1800" b="0" i="0" u="none" strike="noStrike" cap="none">
                <a:solidFill>
                  <a:schemeClr val="dk1"/>
                </a:solidFill>
                <a:latin typeface="Courier"/>
                <a:ea typeface="Courier"/>
                <a:cs typeface="Courier"/>
                <a:sym typeface="Courier"/>
              </a:rPr>
              <a:t> F[n]</a:t>
            </a:r>
            <a:endParaRPr sz="1400" b="0" i="0" u="none" strike="noStrike" cap="none">
              <a:solidFill>
                <a:srgbClr val="000000"/>
              </a:solidFill>
              <a:latin typeface="Arial"/>
              <a:ea typeface="Arial"/>
              <a:cs typeface="Arial"/>
              <a:sym typeface="Arial"/>
            </a:endParaRPr>
          </a:p>
        </p:txBody>
      </p:sp>
      <p:sp>
        <p:nvSpPr>
          <p:cNvPr id="390" name="Google Shape;390;p44"/>
          <p:cNvSpPr txBox="1"/>
          <p:nvPr/>
        </p:nvSpPr>
        <p:spPr>
          <a:xfrm>
            <a:off x="2764117" y="2177592"/>
            <a:ext cx="4563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Much better running time!</a:t>
            </a:r>
            <a:endParaRPr sz="1400" b="0" i="0" u="none" strike="noStrike" cap="none">
              <a:solidFill>
                <a:srgbClr val="000000"/>
              </a:solidFill>
              <a:latin typeface="Arial"/>
              <a:ea typeface="Arial"/>
              <a:cs typeface="Arial"/>
              <a:sym typeface="Arial"/>
            </a:endParaRPr>
          </a:p>
        </p:txBody>
      </p:sp>
      <p:pic>
        <p:nvPicPr>
          <p:cNvPr id="391" name="Google Shape;391;p44"/>
          <p:cNvPicPr preferRelativeResize="0"/>
          <p:nvPr/>
        </p:nvPicPr>
        <p:blipFill rotWithShape="1">
          <a:blip r:embed="rId3">
            <a:alphaModFix/>
          </a:blip>
          <a:srcRect/>
          <a:stretch/>
        </p:blipFill>
        <p:spPr>
          <a:xfrm>
            <a:off x="3143765" y="2495550"/>
            <a:ext cx="3829050" cy="2647950"/>
          </a:xfrm>
          <a:prstGeom prst="rect">
            <a:avLst/>
          </a:prstGeom>
          <a:noFill/>
          <a:ln>
            <a:noFill/>
          </a:ln>
        </p:spPr>
      </p:pic>
      <p:sp>
        <p:nvSpPr>
          <p:cNvPr id="392" name="Google Shape;392;p4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pPr marL="0" lvl="0" indent="0" algn="r" rtl="0">
                <a:lnSpc>
                  <a:spcPct val="100000"/>
                </a:lnSpc>
                <a:spcBef>
                  <a:spcPts val="0"/>
                </a:spcBef>
                <a:spcAft>
                  <a:spcPts val="0"/>
                </a:spcAft>
                <a:buSzPts val="1200"/>
                <a:buNone/>
              </a:pPr>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a:t>Properties of DP:</a:t>
            </a:r>
            <a:endParaRPr/>
          </a:p>
        </p:txBody>
      </p:sp>
      <p:sp>
        <p:nvSpPr>
          <p:cNvPr id="398" name="Google Shape;398;p4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92500" lnSpcReduction="20000"/>
          </a:bodyPr>
          <a:lstStyle/>
          <a:p>
            <a:pPr marL="514350" lvl="0" indent="-514350" algn="just" rtl="0">
              <a:lnSpc>
                <a:spcPct val="100000"/>
              </a:lnSpc>
              <a:spcBef>
                <a:spcPts val="0"/>
              </a:spcBef>
              <a:spcAft>
                <a:spcPts val="0"/>
              </a:spcAft>
              <a:buClr>
                <a:schemeClr val="dk1"/>
              </a:buClr>
              <a:buSzPct val="100000"/>
              <a:buNone/>
            </a:pPr>
            <a:r>
              <a:rPr lang="en" b="1"/>
              <a:t>1. Optimal sub-structure: </a:t>
            </a:r>
            <a:r>
              <a:rPr lang="en"/>
              <a:t>Optimal solutions to sub-problems can be used to find the optimal solution of the original problem.</a:t>
            </a:r>
            <a:endParaRPr/>
          </a:p>
          <a:p>
            <a:pPr marL="514350" lvl="0" indent="-514350" algn="just" rtl="0">
              <a:lnSpc>
                <a:spcPct val="100000"/>
              </a:lnSpc>
              <a:spcBef>
                <a:spcPts val="640"/>
              </a:spcBef>
              <a:spcAft>
                <a:spcPts val="0"/>
              </a:spcAft>
              <a:buClr>
                <a:schemeClr val="dk1"/>
              </a:buClr>
              <a:buSzPct val="100000"/>
              <a:buNone/>
            </a:pPr>
            <a:r>
              <a:rPr lang="en"/>
              <a:t>       Ex: Fibonacci: F(i) for i≤n, F(i+1) = F(i)+ F(i -1)</a:t>
            </a:r>
            <a:endParaRPr/>
          </a:p>
          <a:p>
            <a:pPr marL="514350" lvl="0" indent="-514350" algn="just" rtl="0">
              <a:lnSpc>
                <a:spcPct val="100000"/>
              </a:lnSpc>
              <a:spcBef>
                <a:spcPts val="640"/>
              </a:spcBef>
              <a:spcAft>
                <a:spcPts val="0"/>
              </a:spcAft>
              <a:buClr>
                <a:schemeClr val="dk1"/>
              </a:buClr>
              <a:buSzPct val="100000"/>
              <a:buNone/>
            </a:pPr>
            <a:r>
              <a:rPr lang="en" b="1"/>
              <a:t>2. Overlapping sub-problems: </a:t>
            </a:r>
            <a:r>
              <a:rPr lang="en"/>
              <a:t>The subproblems show up again and again</a:t>
            </a:r>
            <a:endParaRPr/>
          </a:p>
          <a:p>
            <a:pPr marL="342900" lvl="0" indent="-342900" algn="l" rtl="0">
              <a:lnSpc>
                <a:spcPct val="100000"/>
              </a:lnSpc>
              <a:spcBef>
                <a:spcPts val="640"/>
              </a:spcBef>
              <a:spcAft>
                <a:spcPts val="0"/>
              </a:spcAft>
              <a:buClr>
                <a:schemeClr val="dk1"/>
              </a:buClr>
              <a:buSzPct val="100000"/>
              <a:buNone/>
            </a:pPr>
            <a:r>
              <a:rPr lang="en"/>
              <a:t>       Ex: Fibonacci: Both F[i+1] and F[i+2] directly use F[i] and lots of    different F[i+x] indirectly use F[i].</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pPr marL="0" lvl="0" indent="0" algn="r" rtl="0">
                <a:lnSpc>
                  <a:spcPct val="100000"/>
                </a:lnSpc>
                <a:spcBef>
                  <a:spcPts val="0"/>
                </a:spcBef>
                <a:spcAft>
                  <a:spcPts val="0"/>
                </a:spcAft>
                <a:buSzPts val="1200"/>
                <a:buNone/>
              </a:pPr>
              <a:t>47</a:t>
            </a:fld>
            <a:endParaRPr/>
          </a:p>
        </p:txBody>
      </p:sp>
      <p:sp>
        <p:nvSpPr>
          <p:cNvPr id="404" name="Google Shape;404;p4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a:t>Typical steps of DP</a:t>
            </a:r>
            <a:endParaRPr/>
          </a:p>
        </p:txBody>
      </p:sp>
      <p:sp>
        <p:nvSpPr>
          <p:cNvPr id="405" name="Google Shape;405;p46"/>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
              <a:t>Characterize the structure of an optimal solution.</a:t>
            </a:r>
            <a:endParaRPr/>
          </a:p>
          <a:p>
            <a:pPr marL="342900" lvl="0" indent="-342900" algn="l" rtl="0">
              <a:lnSpc>
                <a:spcPct val="90000"/>
              </a:lnSpc>
              <a:spcBef>
                <a:spcPts val="640"/>
              </a:spcBef>
              <a:spcAft>
                <a:spcPts val="0"/>
              </a:spcAft>
              <a:buClr>
                <a:schemeClr val="dk1"/>
              </a:buClr>
              <a:buSzPts val="3200"/>
              <a:buChar char="•"/>
            </a:pPr>
            <a:r>
              <a:rPr lang="en"/>
              <a:t>Recursively define the value of an optimal solution.</a:t>
            </a:r>
            <a:endParaRPr/>
          </a:p>
          <a:p>
            <a:pPr marL="342900" lvl="0" indent="-342900" algn="l" rtl="0">
              <a:lnSpc>
                <a:spcPct val="90000"/>
              </a:lnSpc>
              <a:spcBef>
                <a:spcPts val="640"/>
              </a:spcBef>
              <a:spcAft>
                <a:spcPts val="0"/>
              </a:spcAft>
              <a:buClr>
                <a:schemeClr val="dk1"/>
              </a:buClr>
              <a:buSzPts val="3200"/>
              <a:buChar char="•"/>
            </a:pPr>
            <a:r>
              <a:rPr lang="en"/>
              <a:t>Compute the value of an optimal solution.</a:t>
            </a:r>
            <a:endParaRPr/>
          </a:p>
          <a:p>
            <a:pPr marL="342900" lvl="0" indent="-342900" algn="l" rtl="0">
              <a:lnSpc>
                <a:spcPct val="90000"/>
              </a:lnSpc>
              <a:spcBef>
                <a:spcPts val="640"/>
              </a:spcBef>
              <a:spcAft>
                <a:spcPts val="0"/>
              </a:spcAft>
              <a:buClr>
                <a:schemeClr val="dk1"/>
              </a:buClr>
              <a:buSzPts val="3200"/>
              <a:buChar char="•"/>
            </a:pPr>
            <a:r>
              <a:rPr lang="en"/>
              <a:t>Compute an optimal solution from computed/stored information.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a:t>Implementation</a:t>
            </a:r>
            <a:endParaRPr/>
          </a:p>
        </p:txBody>
      </p:sp>
      <p:sp>
        <p:nvSpPr>
          <p:cNvPr id="411" name="Google Shape;411;p47"/>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None/>
            </a:pPr>
            <a:r>
              <a:rPr lang="en"/>
              <a:t>Two ways to implement a DP solution:</a:t>
            </a:r>
            <a:endParaRPr/>
          </a:p>
          <a:p>
            <a:pPr marL="342900" lvl="0" indent="-139700" algn="l" rtl="0">
              <a:lnSpc>
                <a:spcPct val="100000"/>
              </a:lnSpc>
              <a:spcBef>
                <a:spcPts val="640"/>
              </a:spcBef>
              <a:spcAft>
                <a:spcPts val="0"/>
              </a:spcAft>
              <a:buClr>
                <a:schemeClr val="dk1"/>
              </a:buClr>
              <a:buSzPts val="3200"/>
              <a:buNone/>
            </a:pPr>
            <a:endParaRPr/>
          </a:p>
          <a:p>
            <a:pPr marL="514350" lvl="0" indent="-514350" algn="l" rtl="0">
              <a:lnSpc>
                <a:spcPct val="100000"/>
              </a:lnSpc>
              <a:spcBef>
                <a:spcPts val="640"/>
              </a:spcBef>
              <a:spcAft>
                <a:spcPts val="0"/>
              </a:spcAft>
              <a:buClr>
                <a:schemeClr val="dk1"/>
              </a:buClr>
              <a:buSzPts val="3200"/>
              <a:buAutoNum type="arabicPeriod"/>
            </a:pPr>
            <a:r>
              <a:rPr lang="en"/>
              <a:t>Top-down approach</a:t>
            </a:r>
            <a:endParaRPr/>
          </a:p>
          <a:p>
            <a:pPr marL="514350" lvl="0" indent="-514350" algn="l" rtl="0">
              <a:lnSpc>
                <a:spcPct val="100000"/>
              </a:lnSpc>
              <a:spcBef>
                <a:spcPts val="640"/>
              </a:spcBef>
              <a:spcAft>
                <a:spcPts val="0"/>
              </a:spcAft>
              <a:buClr>
                <a:schemeClr val="dk1"/>
              </a:buClr>
              <a:buSzPts val="3200"/>
              <a:buAutoNum type="arabicPeriod"/>
            </a:pPr>
            <a:r>
              <a:rPr lang="en"/>
              <a:t>Bottom-up approach</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a:t>Top-down approach</a:t>
            </a:r>
            <a:endParaRPr/>
          </a:p>
        </p:txBody>
      </p:sp>
      <p:sp>
        <p:nvSpPr>
          <p:cNvPr id="417" name="Google Shape;417;p48"/>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92500"/>
          </a:bodyPr>
          <a:lstStyle/>
          <a:p>
            <a:pPr marL="342900" lvl="0" indent="-342900" algn="l" rtl="0">
              <a:lnSpc>
                <a:spcPct val="100000"/>
              </a:lnSpc>
              <a:spcBef>
                <a:spcPts val="0"/>
              </a:spcBef>
              <a:spcAft>
                <a:spcPts val="0"/>
              </a:spcAft>
              <a:buClr>
                <a:schemeClr val="dk1"/>
              </a:buClr>
              <a:buSzPts val="3200"/>
              <a:buChar char="•"/>
            </a:pPr>
            <a:r>
              <a:rPr lang="en"/>
              <a:t>Think of it like a recursive algorithm.</a:t>
            </a:r>
            <a:endParaRPr/>
          </a:p>
          <a:p>
            <a:pPr marL="342900" lvl="0" indent="-342900" algn="l" rtl="0">
              <a:lnSpc>
                <a:spcPct val="100000"/>
              </a:lnSpc>
              <a:spcBef>
                <a:spcPts val="640"/>
              </a:spcBef>
              <a:spcAft>
                <a:spcPts val="0"/>
              </a:spcAft>
              <a:buClr>
                <a:schemeClr val="dk1"/>
              </a:buClr>
              <a:buSzPts val="3200"/>
              <a:buChar char="•"/>
            </a:pPr>
            <a:r>
              <a:rPr lang="en"/>
              <a:t>To solve the big problem:</a:t>
            </a:r>
            <a:endParaRPr/>
          </a:p>
          <a:p>
            <a:pPr marL="742950" lvl="1" indent="-285750" algn="l" rtl="0">
              <a:lnSpc>
                <a:spcPct val="100000"/>
              </a:lnSpc>
              <a:spcBef>
                <a:spcPts val="560"/>
              </a:spcBef>
              <a:spcAft>
                <a:spcPts val="0"/>
              </a:spcAft>
              <a:buClr>
                <a:schemeClr val="dk1"/>
              </a:buClr>
              <a:buSzPts val="2800"/>
              <a:buChar char="–"/>
            </a:pPr>
            <a:r>
              <a:rPr lang="en"/>
              <a:t>Recurs to solve smaller problems</a:t>
            </a:r>
            <a:endParaRPr/>
          </a:p>
          <a:p>
            <a:pPr marL="1143000" lvl="2" indent="-228600" algn="l" rtl="0">
              <a:lnSpc>
                <a:spcPct val="100000"/>
              </a:lnSpc>
              <a:spcBef>
                <a:spcPts val="480"/>
              </a:spcBef>
              <a:spcAft>
                <a:spcPts val="0"/>
              </a:spcAft>
              <a:buClr>
                <a:schemeClr val="dk1"/>
              </a:buClr>
              <a:buSzPts val="2400"/>
              <a:buChar char="•"/>
            </a:pPr>
            <a:r>
              <a:rPr lang="en"/>
              <a:t>Those recurs to solve smaller problems</a:t>
            </a:r>
            <a:endParaRPr/>
          </a:p>
          <a:p>
            <a:pPr marL="1600200" lvl="3" indent="-228600" algn="l" rtl="0">
              <a:lnSpc>
                <a:spcPct val="100000"/>
              </a:lnSpc>
              <a:spcBef>
                <a:spcPts val="400"/>
              </a:spcBef>
              <a:spcAft>
                <a:spcPts val="0"/>
              </a:spcAft>
              <a:buClr>
                <a:schemeClr val="dk1"/>
              </a:buClr>
              <a:buSzPts val="2000"/>
              <a:buChar char="–"/>
            </a:pPr>
            <a:r>
              <a:rPr lang="en"/>
              <a:t>etc..</a:t>
            </a:r>
            <a:endParaRPr/>
          </a:p>
          <a:p>
            <a:pPr marL="342900" lvl="0" indent="-342900" algn="l" rtl="0">
              <a:lnSpc>
                <a:spcPct val="100000"/>
              </a:lnSpc>
              <a:spcBef>
                <a:spcPts val="640"/>
              </a:spcBef>
              <a:spcAft>
                <a:spcPts val="0"/>
              </a:spcAft>
              <a:buClr>
                <a:schemeClr val="dk1"/>
              </a:buClr>
              <a:buSzPts val="3200"/>
              <a:buNone/>
            </a:pPr>
            <a:r>
              <a:rPr lang="en"/>
              <a:t>Ex: Fibonacci series , we make recursive calls on n and then start exploring for the smaller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5"/>
          <p:cNvSpPr txBox="1">
            <a:spLocks noGrp="1"/>
          </p:cNvSpPr>
          <p:nvPr>
            <p:ph type="title"/>
          </p:nvPr>
        </p:nvSpPr>
        <p:spPr>
          <a:xfrm>
            <a:off x="685800" y="285750"/>
            <a:ext cx="77724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Backtrack Algorithm</a:t>
            </a:r>
            <a:endParaRPr/>
          </a:p>
        </p:txBody>
      </p:sp>
      <p:sp>
        <p:nvSpPr>
          <p:cNvPr id="339" name="Google Shape;339;p25"/>
          <p:cNvSpPr txBox="1">
            <a:spLocks noGrp="1"/>
          </p:cNvSpPr>
          <p:nvPr>
            <p:ph type="body" idx="1"/>
          </p:nvPr>
        </p:nvSpPr>
        <p:spPr>
          <a:xfrm>
            <a:off x="762000" y="1143000"/>
            <a:ext cx="7772400" cy="3086100"/>
          </a:xfrm>
          <a:prstGeom prst="rect">
            <a:avLst/>
          </a:prstGeom>
          <a:noFill/>
          <a:ln>
            <a:noFill/>
          </a:ln>
        </p:spPr>
        <p:txBody>
          <a:bodyPr spcFirstLastPara="1" wrap="square" lIns="91425" tIns="45700" rIns="91425" bIns="45700" anchor="t" anchorCtr="0">
            <a:noAutofit/>
          </a:bodyPr>
          <a:lstStyle/>
          <a:p>
            <a:pPr marL="533400" marR="0" lvl="0" indent="-5334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Based on depth-first recursive search</a:t>
            </a:r>
            <a:endParaRPr/>
          </a:p>
          <a:p>
            <a:pPr marL="533400" marR="0" lvl="0" indent="-533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Approach</a:t>
            </a:r>
            <a:endParaRPr/>
          </a:p>
          <a:p>
            <a:pPr marL="914400" marR="0" lvl="1" indent="-457200" algn="l" rtl="0">
              <a:lnSpc>
                <a:spcPct val="100000"/>
              </a:lnSpc>
              <a:spcBef>
                <a:spcPts val="480"/>
              </a:spcBef>
              <a:spcAft>
                <a:spcPts val="0"/>
              </a:spcAft>
              <a:buClr>
                <a:schemeClr val="dk1"/>
              </a:buClr>
              <a:buSzPts val="2400"/>
              <a:buFont typeface="Noto Sans Symbols"/>
              <a:buAutoNum type="arabicPeriod"/>
            </a:pPr>
            <a:r>
              <a:rPr lang="en-US" sz="2400" b="0" i="0" u="none" strike="noStrike" cap="none">
                <a:solidFill>
                  <a:schemeClr val="dk1"/>
                </a:solidFill>
                <a:latin typeface="Times New Roman"/>
                <a:ea typeface="Times New Roman"/>
                <a:cs typeface="Times New Roman"/>
                <a:sym typeface="Times New Roman"/>
              </a:rPr>
              <a:t>Tests whether solution has been found</a:t>
            </a:r>
            <a:endParaRPr/>
          </a:p>
          <a:p>
            <a:pPr marL="914400" marR="0" lvl="1" indent="-457200" algn="l" rtl="0">
              <a:lnSpc>
                <a:spcPct val="100000"/>
              </a:lnSpc>
              <a:spcBef>
                <a:spcPts val="480"/>
              </a:spcBef>
              <a:spcAft>
                <a:spcPts val="0"/>
              </a:spcAft>
              <a:buClr>
                <a:schemeClr val="dk1"/>
              </a:buClr>
              <a:buSzPts val="2400"/>
              <a:buFont typeface="Noto Sans Symbols"/>
              <a:buAutoNum type="arabicPeriod"/>
            </a:pPr>
            <a:r>
              <a:rPr lang="en-US" sz="2400" b="0" i="0" u="none" strike="noStrike" cap="none">
                <a:solidFill>
                  <a:schemeClr val="dk1"/>
                </a:solidFill>
                <a:latin typeface="Times New Roman"/>
                <a:ea typeface="Times New Roman"/>
                <a:cs typeface="Times New Roman"/>
                <a:sym typeface="Times New Roman"/>
              </a:rPr>
              <a:t>If found solution, return it</a:t>
            </a:r>
            <a:endParaRPr/>
          </a:p>
          <a:p>
            <a:pPr marL="914400" marR="0" lvl="1" indent="-457200" algn="l" rtl="0">
              <a:lnSpc>
                <a:spcPct val="100000"/>
              </a:lnSpc>
              <a:spcBef>
                <a:spcPts val="480"/>
              </a:spcBef>
              <a:spcAft>
                <a:spcPts val="0"/>
              </a:spcAft>
              <a:buClr>
                <a:schemeClr val="dk1"/>
              </a:buClr>
              <a:buSzPts val="2400"/>
              <a:buFont typeface="Noto Sans Symbols"/>
              <a:buAutoNum type="arabicPeriod"/>
            </a:pPr>
            <a:r>
              <a:rPr lang="en-US" sz="2400" b="0" i="0" u="none" strike="noStrike" cap="none">
                <a:solidFill>
                  <a:schemeClr val="dk1"/>
                </a:solidFill>
                <a:latin typeface="Times New Roman"/>
                <a:ea typeface="Times New Roman"/>
                <a:cs typeface="Times New Roman"/>
                <a:sym typeface="Times New Roman"/>
              </a:rPr>
              <a:t>Else for each choice that can be made</a:t>
            </a:r>
            <a:endParaRPr/>
          </a:p>
          <a:p>
            <a:pPr marL="1371600" marR="0" lvl="2" indent="-457200" algn="l" rtl="0">
              <a:lnSpc>
                <a:spcPct val="100000"/>
              </a:lnSpc>
              <a:spcBef>
                <a:spcPts val="480"/>
              </a:spcBef>
              <a:spcAft>
                <a:spcPts val="0"/>
              </a:spcAft>
              <a:buClr>
                <a:schemeClr val="dk1"/>
              </a:buClr>
              <a:buSzPts val="2400"/>
              <a:buFont typeface="Noto Sans Symbols"/>
              <a:buAutoNum type="alphaLcParenR"/>
            </a:pPr>
            <a:r>
              <a:rPr lang="en-US" sz="2400" b="0" i="0" u="none" strike="noStrike" cap="none">
                <a:solidFill>
                  <a:schemeClr val="dk1"/>
                </a:solidFill>
                <a:latin typeface="Times New Roman"/>
                <a:ea typeface="Times New Roman"/>
                <a:cs typeface="Times New Roman"/>
                <a:sym typeface="Times New Roman"/>
              </a:rPr>
              <a:t>Make that choice</a:t>
            </a:r>
            <a:endParaRPr/>
          </a:p>
          <a:p>
            <a:pPr marL="1371600" marR="0" lvl="2" indent="-457200" algn="l" rtl="0">
              <a:lnSpc>
                <a:spcPct val="100000"/>
              </a:lnSpc>
              <a:spcBef>
                <a:spcPts val="480"/>
              </a:spcBef>
              <a:spcAft>
                <a:spcPts val="0"/>
              </a:spcAft>
              <a:buClr>
                <a:schemeClr val="dk1"/>
              </a:buClr>
              <a:buSzPts val="2400"/>
              <a:buFont typeface="Noto Sans Symbols"/>
              <a:buAutoNum type="alphaLcParenR"/>
            </a:pPr>
            <a:r>
              <a:rPr lang="en-US" sz="2400" b="0" i="0" u="none" strike="noStrike" cap="none">
                <a:solidFill>
                  <a:schemeClr val="dk1"/>
                </a:solidFill>
                <a:latin typeface="Times New Roman"/>
                <a:ea typeface="Times New Roman"/>
                <a:cs typeface="Times New Roman"/>
                <a:sym typeface="Times New Roman"/>
              </a:rPr>
              <a:t>Recursive</a:t>
            </a:r>
            <a:endParaRPr/>
          </a:p>
          <a:p>
            <a:pPr marL="1371600" marR="0" lvl="2" indent="-457200" algn="l" rtl="0">
              <a:lnSpc>
                <a:spcPct val="100000"/>
              </a:lnSpc>
              <a:spcBef>
                <a:spcPts val="480"/>
              </a:spcBef>
              <a:spcAft>
                <a:spcPts val="0"/>
              </a:spcAft>
              <a:buClr>
                <a:schemeClr val="dk1"/>
              </a:buClr>
              <a:buSzPts val="2400"/>
              <a:buFont typeface="Noto Sans Symbols"/>
              <a:buAutoNum type="alphaLcParenR"/>
            </a:pPr>
            <a:r>
              <a:rPr lang="en-US" sz="2400" b="0" i="0" u="none" strike="noStrike" cap="none">
                <a:solidFill>
                  <a:schemeClr val="dk1"/>
                </a:solidFill>
                <a:latin typeface="Times New Roman"/>
                <a:ea typeface="Times New Roman"/>
                <a:cs typeface="Times New Roman"/>
                <a:sym typeface="Times New Roman"/>
              </a:rPr>
              <a:t>If recursion returns a solution, return it</a:t>
            </a:r>
            <a:endParaRPr/>
          </a:p>
          <a:p>
            <a:pPr marL="914400" marR="0" lvl="1" indent="-457200" algn="l" rtl="0">
              <a:lnSpc>
                <a:spcPct val="100000"/>
              </a:lnSpc>
              <a:spcBef>
                <a:spcPts val="480"/>
              </a:spcBef>
              <a:spcAft>
                <a:spcPts val="0"/>
              </a:spcAft>
              <a:buClr>
                <a:schemeClr val="dk1"/>
              </a:buClr>
              <a:buSzPts val="2400"/>
              <a:buFont typeface="Noto Sans Symbols"/>
              <a:buAutoNum type="arabicPeriod"/>
            </a:pPr>
            <a:r>
              <a:rPr lang="en-US" sz="2400" b="0" i="0" u="none" strike="noStrike" cap="none">
                <a:solidFill>
                  <a:schemeClr val="dk1"/>
                </a:solidFill>
                <a:latin typeface="Times New Roman"/>
                <a:ea typeface="Times New Roman"/>
                <a:cs typeface="Times New Roman"/>
                <a:sym typeface="Times New Roman"/>
              </a:rPr>
              <a:t>If no choices remain, return failure</a:t>
            </a:r>
            <a:endParaRPr/>
          </a:p>
          <a:p>
            <a:pPr marL="533400" marR="0" lvl="0" indent="-533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Some times called “search tree”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a:t>Bottom-up approach</a:t>
            </a:r>
            <a:endParaRPr/>
          </a:p>
        </p:txBody>
      </p:sp>
      <p:sp>
        <p:nvSpPr>
          <p:cNvPr id="423" name="Google Shape;423;p49"/>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77500" lnSpcReduction="20000"/>
          </a:bodyPr>
          <a:lstStyle/>
          <a:p>
            <a:pPr marL="342900" lvl="0" indent="-297180" algn="l" rtl="0">
              <a:lnSpc>
                <a:spcPct val="100000"/>
              </a:lnSpc>
              <a:spcBef>
                <a:spcPts val="0"/>
              </a:spcBef>
              <a:spcAft>
                <a:spcPts val="0"/>
              </a:spcAft>
              <a:buClr>
                <a:schemeClr val="dk1"/>
              </a:buClr>
              <a:buSzPct val="100000"/>
              <a:buChar char="•"/>
            </a:pPr>
            <a:r>
              <a:rPr lang="en"/>
              <a:t>For Fibonacci:</a:t>
            </a:r>
            <a:endParaRPr/>
          </a:p>
          <a:p>
            <a:pPr marL="342900" lvl="0" indent="-297180" algn="l" rtl="0">
              <a:lnSpc>
                <a:spcPct val="100000"/>
              </a:lnSpc>
              <a:spcBef>
                <a:spcPts val="592"/>
              </a:spcBef>
              <a:spcAft>
                <a:spcPts val="0"/>
              </a:spcAft>
              <a:buClr>
                <a:schemeClr val="dk1"/>
              </a:buClr>
              <a:buSzPct val="100000"/>
              <a:buChar char="•"/>
            </a:pPr>
            <a:r>
              <a:rPr lang="en"/>
              <a:t>Solve the small problems first</a:t>
            </a:r>
            <a:endParaRPr/>
          </a:p>
          <a:p>
            <a:pPr marL="742950" lvl="1" indent="-245744" algn="l" rtl="0">
              <a:lnSpc>
                <a:spcPct val="100000"/>
              </a:lnSpc>
              <a:spcBef>
                <a:spcPts val="518"/>
              </a:spcBef>
              <a:spcAft>
                <a:spcPts val="0"/>
              </a:spcAft>
              <a:buClr>
                <a:schemeClr val="dk1"/>
              </a:buClr>
              <a:buSzPct val="100000"/>
              <a:buChar char="–"/>
            </a:pPr>
            <a:r>
              <a:rPr lang="en"/>
              <a:t>fill in F[0],F[1]</a:t>
            </a:r>
            <a:endParaRPr/>
          </a:p>
          <a:p>
            <a:pPr marL="342900" lvl="0" indent="-297180" algn="l" rtl="0">
              <a:lnSpc>
                <a:spcPct val="100000"/>
              </a:lnSpc>
              <a:spcBef>
                <a:spcPts val="592"/>
              </a:spcBef>
              <a:spcAft>
                <a:spcPts val="0"/>
              </a:spcAft>
              <a:buClr>
                <a:schemeClr val="dk1"/>
              </a:buClr>
              <a:buSzPct val="100000"/>
              <a:buChar char="•"/>
            </a:pPr>
            <a:r>
              <a:rPr lang="en"/>
              <a:t>Then bigger problems</a:t>
            </a:r>
            <a:endParaRPr/>
          </a:p>
          <a:p>
            <a:pPr marL="742950" lvl="1" indent="-245744" algn="l" rtl="0">
              <a:lnSpc>
                <a:spcPct val="100000"/>
              </a:lnSpc>
              <a:spcBef>
                <a:spcPts val="518"/>
              </a:spcBef>
              <a:spcAft>
                <a:spcPts val="0"/>
              </a:spcAft>
              <a:buClr>
                <a:schemeClr val="dk1"/>
              </a:buClr>
              <a:buSzPct val="100000"/>
              <a:buChar char="–"/>
            </a:pPr>
            <a:r>
              <a:rPr lang="en"/>
              <a:t>fill in F[2]</a:t>
            </a:r>
            <a:endParaRPr/>
          </a:p>
          <a:p>
            <a:pPr marL="342900" lvl="0" indent="-297180" algn="l" rtl="0">
              <a:lnSpc>
                <a:spcPct val="100000"/>
              </a:lnSpc>
              <a:spcBef>
                <a:spcPts val="592"/>
              </a:spcBef>
              <a:spcAft>
                <a:spcPts val="0"/>
              </a:spcAft>
              <a:buClr>
                <a:schemeClr val="dk1"/>
              </a:buClr>
              <a:buSzPct val="100000"/>
              <a:buChar char="•"/>
            </a:pPr>
            <a:r>
              <a:rPr lang="en"/>
              <a:t>Then bigger problems</a:t>
            </a:r>
            <a:endParaRPr/>
          </a:p>
          <a:p>
            <a:pPr marL="742950" lvl="1" indent="-245744" algn="l" rtl="0">
              <a:lnSpc>
                <a:spcPct val="100000"/>
              </a:lnSpc>
              <a:spcBef>
                <a:spcPts val="518"/>
              </a:spcBef>
              <a:spcAft>
                <a:spcPts val="0"/>
              </a:spcAft>
              <a:buClr>
                <a:schemeClr val="dk1"/>
              </a:buClr>
              <a:buSzPct val="100000"/>
              <a:buChar char="–"/>
            </a:pPr>
            <a:r>
              <a:rPr lang="en"/>
              <a:t>fill in F[n-1]</a:t>
            </a:r>
            <a:endParaRPr/>
          </a:p>
          <a:p>
            <a:pPr marL="342900" lvl="0" indent="-297180" algn="l" rtl="0">
              <a:lnSpc>
                <a:spcPct val="100000"/>
              </a:lnSpc>
              <a:spcBef>
                <a:spcPts val="592"/>
              </a:spcBef>
              <a:spcAft>
                <a:spcPts val="0"/>
              </a:spcAft>
              <a:buClr>
                <a:schemeClr val="dk1"/>
              </a:buClr>
              <a:buSzPct val="100000"/>
              <a:buChar char="•"/>
            </a:pPr>
            <a:r>
              <a:rPr lang="en"/>
              <a:t>Then finally solve the real problem.</a:t>
            </a:r>
            <a:endParaRPr/>
          </a:p>
          <a:p>
            <a:pPr marL="742950" lvl="1" indent="-245744" algn="l" rtl="0">
              <a:lnSpc>
                <a:spcPct val="100000"/>
              </a:lnSpc>
              <a:spcBef>
                <a:spcPts val="518"/>
              </a:spcBef>
              <a:spcAft>
                <a:spcPts val="0"/>
              </a:spcAft>
              <a:buClr>
                <a:schemeClr val="dk1"/>
              </a:buClr>
              <a:buSzPct val="100000"/>
              <a:buChar char="–"/>
            </a:pPr>
            <a:r>
              <a:rPr lang="en"/>
              <a:t>fill in F[n]</a:t>
            </a:r>
            <a:endParaRPr/>
          </a:p>
          <a:p>
            <a:pPr marL="342900" lvl="0" indent="-342900" algn="l" rtl="0">
              <a:lnSpc>
                <a:spcPct val="100000"/>
              </a:lnSpc>
              <a:spcBef>
                <a:spcPts val="592"/>
              </a:spcBef>
              <a:spcAft>
                <a:spcPts val="0"/>
              </a:spcAft>
              <a:buClr>
                <a:schemeClr val="dk1"/>
              </a:buClr>
              <a:buSzPct val="100000"/>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pPr marL="0" lvl="0" indent="0" algn="r" rtl="0">
                <a:lnSpc>
                  <a:spcPct val="100000"/>
                </a:lnSpc>
                <a:spcBef>
                  <a:spcPts val="0"/>
                </a:spcBef>
                <a:spcAft>
                  <a:spcPts val="0"/>
                </a:spcAft>
                <a:buSzPts val="1200"/>
                <a:buNone/>
              </a:pPr>
              <a:t>51</a:t>
            </a:fld>
            <a:endParaRPr/>
          </a:p>
        </p:txBody>
      </p:sp>
      <p:sp>
        <p:nvSpPr>
          <p:cNvPr id="429" name="Google Shape;429;p50"/>
          <p:cNvSpPr txBox="1">
            <a:spLocks noGrp="1"/>
          </p:cNvSpPr>
          <p:nvPr>
            <p:ph type="title"/>
          </p:nvPr>
        </p:nvSpPr>
        <p:spPr>
          <a:xfrm>
            <a:off x="609600" y="171450"/>
            <a:ext cx="77724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a:t>Memorization </a:t>
            </a:r>
            <a:endParaRPr/>
          </a:p>
        </p:txBody>
      </p:sp>
      <p:sp>
        <p:nvSpPr>
          <p:cNvPr id="430" name="Google Shape;430;p50"/>
          <p:cNvSpPr txBox="1">
            <a:spLocks noGrp="1"/>
          </p:cNvSpPr>
          <p:nvPr>
            <p:ph type="body" idx="1"/>
          </p:nvPr>
        </p:nvSpPr>
        <p:spPr>
          <a:xfrm>
            <a:off x="838200" y="1028700"/>
            <a:ext cx="7772400" cy="3086100"/>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800"/>
              <a:buChar char="•"/>
            </a:pPr>
            <a:r>
              <a:rPr lang="en" sz="2800"/>
              <a:t>Idea:</a:t>
            </a:r>
            <a:endParaRPr/>
          </a:p>
          <a:p>
            <a:pPr marL="742950" lvl="1" indent="-285750" algn="l" rtl="0">
              <a:lnSpc>
                <a:spcPct val="80000"/>
              </a:lnSpc>
              <a:spcBef>
                <a:spcPts val="480"/>
              </a:spcBef>
              <a:spcAft>
                <a:spcPts val="0"/>
              </a:spcAft>
              <a:buClr>
                <a:schemeClr val="dk1"/>
              </a:buClr>
              <a:buSzPts val="2400"/>
              <a:buChar char="–"/>
            </a:pPr>
            <a:r>
              <a:rPr lang="en" sz="2400"/>
              <a:t>Each entry in table initially contains a value indicating  the entry has yet to be filled in.</a:t>
            </a:r>
            <a:endParaRPr/>
          </a:p>
          <a:p>
            <a:pPr marL="742950" lvl="1" indent="-285750" algn="l" rtl="0">
              <a:lnSpc>
                <a:spcPct val="80000"/>
              </a:lnSpc>
              <a:spcBef>
                <a:spcPts val="480"/>
              </a:spcBef>
              <a:spcAft>
                <a:spcPts val="0"/>
              </a:spcAft>
              <a:buClr>
                <a:schemeClr val="dk1"/>
              </a:buClr>
              <a:buSzPts val="2400"/>
              <a:buChar char="–"/>
            </a:pPr>
            <a:r>
              <a:rPr lang="en" sz="2400"/>
              <a:t>When a subproblem is first encountered, its solution needs to be solved and then is stored in the corresponding entry of the table.</a:t>
            </a:r>
            <a:endParaRPr/>
          </a:p>
          <a:p>
            <a:pPr marL="742950" lvl="1" indent="-285750" algn="l" rtl="0">
              <a:lnSpc>
                <a:spcPct val="80000"/>
              </a:lnSpc>
              <a:spcBef>
                <a:spcPts val="480"/>
              </a:spcBef>
              <a:spcAft>
                <a:spcPts val="0"/>
              </a:spcAft>
              <a:buClr>
                <a:schemeClr val="dk1"/>
              </a:buClr>
              <a:buSzPts val="2400"/>
              <a:buChar char="–"/>
            </a:pPr>
            <a:r>
              <a:rPr lang="en" sz="2400"/>
              <a:t>If the subproblem is encountered again in the future, just look up the table to take the value.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1"/>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a:t>0/1 Knapsack Problem</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b="1"/>
              <a:t>0-1 Knapsack problem</a:t>
            </a:r>
            <a:endParaRPr/>
          </a:p>
        </p:txBody>
      </p:sp>
      <p:sp>
        <p:nvSpPr>
          <p:cNvPr id="441" name="Google Shape;441;p52"/>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77500" lnSpcReduction="20000"/>
          </a:bodyPr>
          <a:lstStyle/>
          <a:p>
            <a:pPr marL="342900" lvl="0" indent="-281940" algn="l" rtl="0">
              <a:lnSpc>
                <a:spcPct val="150000"/>
              </a:lnSpc>
              <a:spcBef>
                <a:spcPts val="0"/>
              </a:spcBef>
              <a:spcAft>
                <a:spcPts val="0"/>
              </a:spcAft>
              <a:buClr>
                <a:schemeClr val="dk1"/>
              </a:buClr>
              <a:buSzPct val="100000"/>
              <a:buChar char="•"/>
            </a:pPr>
            <a:r>
              <a:rPr lang="en"/>
              <a:t>Given a knapsack with maximum capacity </a:t>
            </a:r>
            <a:r>
              <a:rPr lang="en" i="1"/>
              <a:t>W</a:t>
            </a:r>
            <a:r>
              <a:rPr lang="en"/>
              <a:t>, and a set </a:t>
            </a:r>
            <a:r>
              <a:rPr lang="en" i="1"/>
              <a:t>S </a:t>
            </a:r>
            <a:r>
              <a:rPr lang="en"/>
              <a:t>consisting of </a:t>
            </a:r>
            <a:r>
              <a:rPr lang="en" i="1"/>
              <a:t>n </a:t>
            </a:r>
            <a:r>
              <a:rPr lang="en"/>
              <a:t>items</a:t>
            </a:r>
            <a:endParaRPr/>
          </a:p>
          <a:p>
            <a:pPr marL="342900" lvl="0" indent="-281940" algn="l" rtl="0">
              <a:lnSpc>
                <a:spcPct val="150000"/>
              </a:lnSpc>
              <a:spcBef>
                <a:spcPts val="640"/>
              </a:spcBef>
              <a:spcAft>
                <a:spcPts val="0"/>
              </a:spcAft>
              <a:buClr>
                <a:srgbClr val="004800"/>
              </a:buClr>
              <a:buSzPct val="100000"/>
              <a:buChar char="•"/>
            </a:pPr>
            <a:r>
              <a:rPr lang="en">
                <a:solidFill>
                  <a:srgbClr val="004800"/>
                </a:solidFill>
              </a:rPr>
              <a:t>Each item </a:t>
            </a:r>
            <a:r>
              <a:rPr lang="en" i="1">
                <a:solidFill>
                  <a:srgbClr val="004800"/>
                </a:solidFill>
              </a:rPr>
              <a:t>i </a:t>
            </a:r>
            <a:r>
              <a:rPr lang="en">
                <a:solidFill>
                  <a:srgbClr val="004800"/>
                </a:solidFill>
              </a:rPr>
              <a:t>has some weight </a:t>
            </a:r>
            <a:r>
              <a:rPr lang="en" i="1">
                <a:solidFill>
                  <a:srgbClr val="004800"/>
                </a:solidFill>
              </a:rPr>
              <a:t>w</a:t>
            </a:r>
            <a:r>
              <a:rPr lang="en" sz="1800" i="1">
                <a:solidFill>
                  <a:srgbClr val="004800"/>
                </a:solidFill>
              </a:rPr>
              <a:t>i</a:t>
            </a:r>
            <a:r>
              <a:rPr lang="en" i="1">
                <a:solidFill>
                  <a:srgbClr val="004800"/>
                </a:solidFill>
              </a:rPr>
              <a:t> </a:t>
            </a:r>
            <a:r>
              <a:rPr lang="en">
                <a:solidFill>
                  <a:srgbClr val="004800"/>
                </a:solidFill>
              </a:rPr>
              <a:t>and benefit value </a:t>
            </a:r>
            <a:r>
              <a:rPr lang="en" i="1">
                <a:solidFill>
                  <a:srgbClr val="004800"/>
                </a:solidFill>
              </a:rPr>
              <a:t>b</a:t>
            </a:r>
            <a:r>
              <a:rPr lang="en" sz="1600" i="1">
                <a:solidFill>
                  <a:srgbClr val="004800"/>
                </a:solidFill>
              </a:rPr>
              <a:t>i </a:t>
            </a:r>
            <a:r>
              <a:rPr lang="en">
                <a:solidFill>
                  <a:srgbClr val="004800"/>
                </a:solidFill>
              </a:rPr>
              <a:t>(all </a:t>
            </a:r>
            <a:r>
              <a:rPr lang="en" i="1">
                <a:solidFill>
                  <a:srgbClr val="004800"/>
                </a:solidFill>
              </a:rPr>
              <a:t>wi , bi </a:t>
            </a:r>
            <a:r>
              <a:rPr lang="en">
                <a:solidFill>
                  <a:srgbClr val="004800"/>
                </a:solidFill>
              </a:rPr>
              <a:t>and </a:t>
            </a:r>
            <a:r>
              <a:rPr lang="en" i="1">
                <a:solidFill>
                  <a:srgbClr val="004800"/>
                </a:solidFill>
              </a:rPr>
              <a:t>W </a:t>
            </a:r>
            <a:r>
              <a:rPr lang="en">
                <a:solidFill>
                  <a:srgbClr val="004800"/>
                </a:solidFill>
              </a:rPr>
              <a:t>are integer values)</a:t>
            </a:r>
            <a:endParaRPr/>
          </a:p>
          <a:p>
            <a:pPr marL="342900" lvl="0" indent="-281940" algn="l" rtl="0">
              <a:lnSpc>
                <a:spcPct val="150000"/>
              </a:lnSpc>
              <a:spcBef>
                <a:spcPts val="640"/>
              </a:spcBef>
              <a:spcAft>
                <a:spcPts val="0"/>
              </a:spcAft>
              <a:buClr>
                <a:schemeClr val="dk1"/>
              </a:buClr>
              <a:buSzPct val="100000"/>
              <a:buChar char="•"/>
            </a:pPr>
            <a:r>
              <a:rPr lang="en"/>
              <a:t>Problem: How to pack the knapsack to achieve maximum total value of packed items?</a:t>
            </a:r>
            <a:endParaRPr/>
          </a:p>
          <a:p>
            <a:pPr marL="342900" lvl="0" indent="-139700" algn="l" rtl="0">
              <a:lnSpc>
                <a:spcPct val="100000"/>
              </a:lnSpc>
              <a:spcBef>
                <a:spcPts val="640"/>
              </a:spcBef>
              <a:spcAft>
                <a:spcPts val="0"/>
              </a:spcAft>
              <a:buClr>
                <a:schemeClr val="dk1"/>
              </a:buClr>
              <a:buSzPct val="1000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3"/>
          <p:cNvSpPr txBox="1">
            <a:spLocks noGrp="1"/>
          </p:cNvSpPr>
          <p:nvPr>
            <p:ph type="title"/>
          </p:nvPr>
        </p:nvSpPr>
        <p:spPr>
          <a:xfrm>
            <a:off x="0" y="205978"/>
            <a:ext cx="91440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 sz="3600" b="1"/>
              <a:t>0-1 Knapsack problem: a picture</a:t>
            </a:r>
            <a:endParaRPr sz="3600"/>
          </a:p>
        </p:txBody>
      </p:sp>
      <p:pic>
        <p:nvPicPr>
          <p:cNvPr id="447" name="Google Shape;447;p53"/>
          <p:cNvPicPr preferRelativeResize="0">
            <a:picLocks noGrp="1"/>
          </p:cNvPicPr>
          <p:nvPr>
            <p:ph type="body" idx="1"/>
          </p:nvPr>
        </p:nvPicPr>
        <p:blipFill rotWithShape="1">
          <a:blip r:embed="rId3">
            <a:alphaModFix/>
          </a:blip>
          <a:srcRect/>
          <a:stretch/>
        </p:blipFill>
        <p:spPr>
          <a:xfrm>
            <a:off x="457200" y="1200150"/>
            <a:ext cx="8393100" cy="37293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a:t>0/1 Knapsack Problem</a:t>
            </a:r>
            <a:endParaRPr/>
          </a:p>
        </p:txBody>
      </p:sp>
      <p:sp>
        <p:nvSpPr>
          <p:cNvPr id="453" name="Google Shape;453;p54"/>
          <p:cNvSpPr txBox="1">
            <a:spLocks noGrp="1"/>
          </p:cNvSpPr>
          <p:nvPr>
            <p:ph type="body" idx="1"/>
          </p:nvPr>
        </p:nvSpPr>
        <p:spPr>
          <a:xfrm>
            <a:off x="457200" y="1200150"/>
            <a:ext cx="8229600" cy="36006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3200"/>
              <a:buFont typeface="Calibri"/>
              <a:buNone/>
            </a:pPr>
            <a:r>
              <a:rPr lang="en"/>
              <a:t>	Optimization criteria is to maximize the benefit value while maintaining the knapsack weight less than or equal to its capacity</a:t>
            </a:r>
            <a:endParaRPr/>
          </a:p>
          <a:p>
            <a:pPr marL="342900" lvl="0" indent="-342900" algn="l" rtl="0">
              <a:lnSpc>
                <a:spcPct val="150000"/>
              </a:lnSpc>
              <a:spcBef>
                <a:spcPts val="640"/>
              </a:spcBef>
              <a:spcAft>
                <a:spcPts val="0"/>
              </a:spcAft>
              <a:buClr>
                <a:schemeClr val="dk1"/>
              </a:buClr>
              <a:buSzPts val="3200"/>
              <a:buFont typeface="Calibri"/>
              <a:buNone/>
            </a:pPr>
            <a:endParaRPr/>
          </a:p>
        </p:txBody>
      </p:sp>
      <p:pic>
        <p:nvPicPr>
          <p:cNvPr id="454" name="Google Shape;454;p54"/>
          <p:cNvPicPr preferRelativeResize="0"/>
          <p:nvPr/>
        </p:nvPicPr>
        <p:blipFill rotWithShape="1">
          <a:blip r:embed="rId3">
            <a:alphaModFix/>
          </a:blip>
          <a:srcRect/>
          <a:stretch/>
        </p:blipFill>
        <p:spPr>
          <a:xfrm>
            <a:off x="1828800" y="2800350"/>
            <a:ext cx="3486150" cy="72032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4"/>
                                        </p:tgtEl>
                                        <p:attrNameLst>
                                          <p:attrName>style.visibility</p:attrName>
                                        </p:attrNameLst>
                                      </p:cBhvr>
                                      <p:to>
                                        <p:strVal val="visible"/>
                                      </p:to>
                                    </p:set>
                                    <p:animEffect transition="in" filter="fade">
                                      <p:cBhvr>
                                        <p:cTn id="7" dur="500"/>
                                        <p:tgtEl>
                                          <p:spTgt spid="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5"/>
          <p:cNvSpPr txBox="1">
            <a:spLocks noGrp="1"/>
          </p:cNvSpPr>
          <p:nvPr>
            <p:ph type="title"/>
          </p:nvPr>
        </p:nvSpPr>
        <p:spPr>
          <a:xfrm>
            <a:off x="457200" y="628650"/>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0/1 Knapsack Problem Brute-force approach</a:t>
            </a:r>
            <a:br>
              <a:rPr lang="en" sz="4000"/>
            </a:br>
            <a:r>
              <a:rPr lang="en" sz="4000"/>
              <a:t> </a:t>
            </a:r>
            <a:endParaRPr/>
          </a:p>
        </p:txBody>
      </p:sp>
      <p:sp>
        <p:nvSpPr>
          <p:cNvPr id="460" name="Google Shape;460;p55"/>
          <p:cNvSpPr txBox="1">
            <a:spLocks noGrp="1"/>
          </p:cNvSpPr>
          <p:nvPr>
            <p:ph type="body" idx="1"/>
          </p:nvPr>
        </p:nvSpPr>
        <p:spPr>
          <a:xfrm>
            <a:off x="1066800" y="1943100"/>
            <a:ext cx="7620000" cy="1828800"/>
          </a:xfrm>
          <a:prstGeom prst="rect">
            <a:avLst/>
          </a:prstGeom>
          <a:noFill/>
          <a:ln>
            <a:noFill/>
          </a:ln>
        </p:spPr>
        <p:txBody>
          <a:bodyPr spcFirstLastPara="1" wrap="square" lIns="91425" tIns="45700" rIns="91425" bIns="45700" anchor="t" anchorCtr="0">
            <a:normAutofit fontScale="77500" lnSpcReduction="20000"/>
          </a:bodyPr>
          <a:lstStyle/>
          <a:p>
            <a:pPr marL="342900" lvl="0" indent="-297180" algn="l" rtl="0">
              <a:lnSpc>
                <a:spcPct val="100000"/>
              </a:lnSpc>
              <a:spcBef>
                <a:spcPts val="0"/>
              </a:spcBef>
              <a:spcAft>
                <a:spcPts val="0"/>
              </a:spcAft>
              <a:buClr>
                <a:schemeClr val="dk1"/>
              </a:buClr>
              <a:buSzPct val="100000"/>
              <a:buChar char="•"/>
            </a:pPr>
            <a:r>
              <a:rPr lang="en"/>
              <a:t>The naive method is to consider all </a:t>
            </a:r>
            <a:r>
              <a:rPr lang="en" i="1"/>
              <a:t>2</a:t>
            </a:r>
            <a:r>
              <a:rPr lang="en" i="1" baseline="30000"/>
              <a:t>n</a:t>
            </a:r>
            <a:r>
              <a:rPr lang="en"/>
              <a:t> possible subsets of the </a:t>
            </a:r>
            <a:r>
              <a:rPr lang="en" i="1"/>
              <a:t>n</a:t>
            </a:r>
            <a:r>
              <a:rPr lang="en"/>
              <a:t> objects and choose the one that fits into the knapsack and maximizes the profit.</a:t>
            </a:r>
            <a:endParaRPr/>
          </a:p>
          <a:p>
            <a:pPr marL="342900" lvl="0" indent="-170180" algn="l" rtl="0">
              <a:lnSpc>
                <a:spcPct val="100000"/>
              </a:lnSpc>
              <a:spcBef>
                <a:spcPts val="544"/>
              </a:spcBef>
              <a:spcAft>
                <a:spcPts val="0"/>
              </a:spcAft>
              <a:buClr>
                <a:schemeClr val="dk1"/>
              </a:buClr>
              <a:buSzPct val="100000"/>
              <a:buNone/>
            </a:pPr>
            <a:endParaRPr/>
          </a:p>
          <a:p>
            <a:pPr marL="342900" lvl="0" indent="-297180" algn="l" rtl="0">
              <a:lnSpc>
                <a:spcPct val="100000"/>
              </a:lnSpc>
              <a:spcBef>
                <a:spcPts val="544"/>
              </a:spcBef>
              <a:spcAft>
                <a:spcPts val="0"/>
              </a:spcAft>
              <a:buClr>
                <a:schemeClr val="dk1"/>
              </a:buClr>
              <a:buSzPct val="100000"/>
              <a:buChar char="•"/>
            </a:pPr>
            <a:r>
              <a:rPr lang="en"/>
              <a:t> Running time will be </a:t>
            </a:r>
            <a:r>
              <a:rPr lang="en" i="1"/>
              <a:t>O(2</a:t>
            </a:r>
            <a:r>
              <a:rPr lang="en" i="1" baseline="30000"/>
              <a:t>n</a:t>
            </a:r>
            <a:r>
              <a:rPr lang="en" i="1"/>
              <a:t>)</a:t>
            </a:r>
            <a:endParaRPr/>
          </a:p>
          <a:p>
            <a:pPr marL="342900" lvl="0" indent="-342900" algn="l" rtl="0">
              <a:lnSpc>
                <a:spcPct val="100000"/>
              </a:lnSpc>
              <a:spcBef>
                <a:spcPts val="544"/>
              </a:spcBef>
              <a:spcAft>
                <a:spcPts val="0"/>
              </a:spcAft>
              <a:buClr>
                <a:schemeClr val="dk1"/>
              </a:buClr>
              <a:buSzPct val="100000"/>
              <a:buFont typeface="Calibri"/>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Optimal Substructure of 0/1 Knapsack problem</a:t>
            </a:r>
            <a:endParaRPr/>
          </a:p>
        </p:txBody>
      </p:sp>
      <p:sp>
        <p:nvSpPr>
          <p:cNvPr id="466" name="Google Shape;466;p56"/>
          <p:cNvSpPr txBox="1">
            <a:spLocks noGrp="1"/>
          </p:cNvSpPr>
          <p:nvPr>
            <p:ph type="body" idx="1"/>
          </p:nvPr>
        </p:nvSpPr>
        <p:spPr>
          <a:xfrm>
            <a:off x="1295400" y="1771650"/>
            <a:ext cx="6553200" cy="1771800"/>
          </a:xfrm>
          <a:prstGeom prst="rect">
            <a:avLst/>
          </a:prstGeom>
          <a:noFill/>
          <a:ln>
            <a:noFill/>
          </a:ln>
        </p:spPr>
        <p:txBody>
          <a:bodyPr spcFirstLastPara="1" wrap="square" lIns="91425" tIns="45700" rIns="91425" bIns="45700" anchor="t" anchorCtr="0">
            <a:normAutofit fontScale="77500" lnSpcReduction="10000"/>
          </a:bodyPr>
          <a:lstStyle/>
          <a:p>
            <a:pPr marL="342900" lvl="0" indent="-342900" algn="l" rtl="0">
              <a:lnSpc>
                <a:spcPct val="150000"/>
              </a:lnSpc>
              <a:spcBef>
                <a:spcPts val="0"/>
              </a:spcBef>
              <a:spcAft>
                <a:spcPts val="0"/>
              </a:spcAft>
              <a:buClr>
                <a:schemeClr val="dk1"/>
              </a:buClr>
              <a:buSzPct val="100000"/>
              <a:buFont typeface="Calibri"/>
              <a:buNone/>
            </a:pPr>
            <a:r>
              <a:rPr lang="en"/>
              <a:t>	If items are labeled </a:t>
            </a:r>
            <a:r>
              <a:rPr lang="en" i="1"/>
              <a:t>1..n</a:t>
            </a:r>
            <a:r>
              <a:rPr lang="en"/>
              <a:t>, then a subproblem would be to find an optimal solution for </a:t>
            </a:r>
            <a:r>
              <a:rPr lang="en" i="1"/>
              <a:t>S</a:t>
            </a:r>
            <a:r>
              <a:rPr lang="en" sz="1600" i="1"/>
              <a:t>k </a:t>
            </a:r>
            <a:r>
              <a:rPr lang="en" i="1"/>
              <a:t>= {items labeled 1, 2, .. k}</a:t>
            </a:r>
            <a:endParaRPr/>
          </a:p>
          <a:p>
            <a:pPr marL="342900" lvl="0" indent="-170180" algn="l" rtl="0">
              <a:lnSpc>
                <a:spcPct val="150000"/>
              </a:lnSpc>
              <a:spcBef>
                <a:spcPts val="544"/>
              </a:spcBef>
              <a:spcAft>
                <a:spcPts val="0"/>
              </a:spcAft>
              <a:buClr>
                <a:schemeClr val="dk1"/>
              </a:buClr>
              <a:buSzPct val="100000"/>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b="1"/>
              <a:t>Recursive Formula for</a:t>
            </a:r>
            <a:br>
              <a:rPr lang="en" sz="4000" b="1"/>
            </a:br>
            <a:r>
              <a:rPr lang="en" sz="4000" b="1"/>
              <a:t>subproblems</a:t>
            </a:r>
            <a:endParaRPr sz="4000"/>
          </a:p>
        </p:txBody>
      </p:sp>
      <p:pic>
        <p:nvPicPr>
          <p:cNvPr id="472" name="Google Shape;472;p57"/>
          <p:cNvPicPr preferRelativeResize="0">
            <a:picLocks noGrp="1"/>
          </p:cNvPicPr>
          <p:nvPr>
            <p:ph type="body" idx="1"/>
          </p:nvPr>
        </p:nvPicPr>
        <p:blipFill rotWithShape="1">
          <a:blip r:embed="rId3">
            <a:alphaModFix/>
          </a:blip>
          <a:srcRect/>
          <a:stretch/>
        </p:blipFill>
        <p:spPr>
          <a:xfrm>
            <a:off x="762000" y="2000250"/>
            <a:ext cx="7467600" cy="965700"/>
          </a:xfrm>
          <a:prstGeom prst="rect">
            <a:avLst/>
          </a:prstGeom>
          <a:noFill/>
          <a:ln>
            <a:noFill/>
          </a:ln>
        </p:spPr>
      </p:pic>
      <p:sp>
        <p:nvSpPr>
          <p:cNvPr id="473" name="Google Shape;473;p57"/>
          <p:cNvSpPr txBox="1"/>
          <p:nvPr/>
        </p:nvSpPr>
        <p:spPr>
          <a:xfrm>
            <a:off x="762000" y="1485900"/>
            <a:ext cx="6477000" cy="985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680023"/>
                </a:solidFill>
                <a:latin typeface="Calibri"/>
                <a:ea typeface="Calibri"/>
                <a:cs typeface="Calibri"/>
                <a:sym typeface="Calibri"/>
              </a:rPr>
              <a:t>Recursive formula for subproblems: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400"/>
              <a:buFont typeface="Arial"/>
              <a:buNone/>
            </a:pPr>
            <a:endParaRPr sz="2400" b="0" i="0" u="none" strike="noStrike" cap="none">
              <a:solidFill>
                <a:srgbClr val="680023"/>
              </a:solidFill>
              <a:latin typeface="Calibri"/>
              <a:ea typeface="Calibri"/>
              <a:cs typeface="Calibri"/>
              <a:sym typeface="Calibri"/>
            </a:endParaRPr>
          </a:p>
        </p:txBody>
      </p:sp>
      <p:sp>
        <p:nvSpPr>
          <p:cNvPr id="474" name="Google Shape;474;p57"/>
          <p:cNvSpPr txBox="1"/>
          <p:nvPr/>
        </p:nvSpPr>
        <p:spPr>
          <a:xfrm>
            <a:off x="914400" y="3143250"/>
            <a:ext cx="7467600" cy="23319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400"/>
              <a:buFont typeface="Arial"/>
              <a:buNone/>
            </a:pPr>
            <a:r>
              <a:rPr lang="en" sz="2400" b="0" i="0" u="none" strike="noStrike" cap="none">
                <a:solidFill>
                  <a:srgbClr val="680023"/>
                </a:solidFill>
                <a:latin typeface="Calibri"/>
                <a:ea typeface="Calibri"/>
                <a:cs typeface="Calibri"/>
                <a:sym typeface="Calibri"/>
              </a:rPr>
              <a:t>It means, that the best subset of S</a:t>
            </a:r>
            <a:r>
              <a:rPr lang="en" sz="1800" b="0" i="0" u="none" strike="noStrike" cap="none">
                <a:solidFill>
                  <a:srgbClr val="680023"/>
                </a:solidFill>
                <a:latin typeface="Calibri"/>
                <a:ea typeface="Calibri"/>
                <a:cs typeface="Calibri"/>
                <a:sym typeface="Calibri"/>
              </a:rPr>
              <a:t>k</a:t>
            </a:r>
            <a:r>
              <a:rPr lang="en" sz="2400" b="0" i="0" u="none" strike="noStrike" cap="none">
                <a:solidFill>
                  <a:srgbClr val="680023"/>
                </a:solidFill>
                <a:latin typeface="Calibri"/>
                <a:ea typeface="Calibri"/>
                <a:cs typeface="Calibri"/>
                <a:sym typeface="Calibri"/>
              </a:rPr>
              <a:t> that has total</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a:buNone/>
            </a:pPr>
            <a:r>
              <a:rPr lang="en" sz="2400" b="0" i="0" u="none" strike="noStrike" cap="none">
                <a:solidFill>
                  <a:srgbClr val="680023"/>
                </a:solidFill>
                <a:latin typeface="Calibri"/>
                <a:ea typeface="Calibri"/>
                <a:cs typeface="Calibri"/>
                <a:sym typeface="Calibri"/>
              </a:rPr>
              <a:t>weight w is: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680023"/>
              </a:buClr>
              <a:buSzPts val="2400"/>
              <a:buFont typeface="Calibri"/>
              <a:buAutoNum type="arabicPeriod"/>
            </a:pPr>
            <a:r>
              <a:rPr lang="en" sz="2400" b="0" i="0" u="none" strike="noStrike" cap="none">
                <a:solidFill>
                  <a:srgbClr val="680023"/>
                </a:solidFill>
                <a:latin typeface="Calibri"/>
                <a:ea typeface="Calibri"/>
                <a:cs typeface="Calibri"/>
                <a:sym typeface="Calibri"/>
              </a:rPr>
              <a:t>the best subset of S</a:t>
            </a:r>
            <a:r>
              <a:rPr lang="en" sz="1800" b="0" i="0" u="none" strike="noStrike" cap="none">
                <a:solidFill>
                  <a:srgbClr val="680023"/>
                </a:solidFill>
                <a:latin typeface="Calibri"/>
                <a:ea typeface="Calibri"/>
                <a:cs typeface="Calibri"/>
                <a:sym typeface="Calibri"/>
              </a:rPr>
              <a:t>k-1</a:t>
            </a:r>
            <a:r>
              <a:rPr lang="en" sz="2400" b="0" i="0" u="none" strike="noStrike" cap="none">
                <a:solidFill>
                  <a:srgbClr val="680023"/>
                </a:solidFill>
                <a:latin typeface="Calibri"/>
                <a:ea typeface="Calibri"/>
                <a:cs typeface="Calibri"/>
                <a:sym typeface="Calibri"/>
              </a:rPr>
              <a:t> that has total weight w, or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680023"/>
              </a:buClr>
              <a:buSzPts val="2400"/>
              <a:buFont typeface="Calibri"/>
              <a:buAutoNum type="arabicPeriod"/>
            </a:pPr>
            <a:r>
              <a:rPr lang="en" sz="2400" b="0" i="0" u="none" strike="noStrike" cap="none">
                <a:solidFill>
                  <a:srgbClr val="680023"/>
                </a:solidFill>
                <a:latin typeface="Calibri"/>
                <a:ea typeface="Calibri"/>
                <a:cs typeface="Calibri"/>
                <a:sym typeface="Calibri"/>
              </a:rPr>
              <a:t>the best subset of S</a:t>
            </a:r>
            <a:r>
              <a:rPr lang="en" sz="1800" b="0" i="0" u="none" strike="noStrike" cap="none">
                <a:solidFill>
                  <a:srgbClr val="680023"/>
                </a:solidFill>
                <a:latin typeface="Calibri"/>
                <a:ea typeface="Calibri"/>
                <a:cs typeface="Calibri"/>
                <a:sym typeface="Calibri"/>
              </a:rPr>
              <a:t>k-1</a:t>
            </a:r>
            <a:r>
              <a:rPr lang="en" sz="2400" b="0" i="0" u="none" strike="noStrike" cap="none">
                <a:solidFill>
                  <a:srgbClr val="680023"/>
                </a:solidFill>
                <a:latin typeface="Calibri"/>
                <a:ea typeface="Calibri"/>
                <a:cs typeface="Calibri"/>
                <a:sym typeface="Calibri"/>
              </a:rPr>
              <a:t> that has total weight w-w</a:t>
            </a:r>
            <a:r>
              <a:rPr lang="en" sz="1800" b="0" i="0" u="none" strike="noStrike" cap="none">
                <a:solidFill>
                  <a:srgbClr val="680023"/>
                </a:solidFill>
                <a:latin typeface="Calibri"/>
                <a:ea typeface="Calibri"/>
                <a:cs typeface="Calibri"/>
                <a:sym typeface="Calibri"/>
              </a:rPr>
              <a:t>k </a:t>
            </a:r>
            <a:r>
              <a:rPr lang="en" sz="2400" b="0" i="0" u="none" strike="noStrike" cap="none">
                <a:solidFill>
                  <a:srgbClr val="680023"/>
                </a:solidFill>
                <a:latin typeface="Calibri"/>
                <a:ea typeface="Calibri"/>
                <a:cs typeface="Calibri"/>
                <a:sym typeface="Calibri"/>
              </a:rPr>
              <a:t>plus the item k</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0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4">
                                            <p:txEl>
                                              <p:pRg st="0" end="0"/>
                                            </p:txEl>
                                          </p:spTgt>
                                        </p:tgtEl>
                                        <p:attrNameLst>
                                          <p:attrName>style.visibility</p:attrName>
                                        </p:attrNameLst>
                                      </p:cBhvr>
                                      <p:to>
                                        <p:strVal val="visible"/>
                                      </p:to>
                                    </p:set>
                                    <p:animEffect transition="in" filter="fade">
                                      <p:cBhvr>
                                        <p:cTn id="7" dur="500"/>
                                        <p:tgtEl>
                                          <p:spTgt spid="4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4">
                                            <p:txEl>
                                              <p:pRg st="1" end="1"/>
                                            </p:txEl>
                                          </p:spTgt>
                                        </p:tgtEl>
                                        <p:attrNameLst>
                                          <p:attrName>style.visibility</p:attrName>
                                        </p:attrNameLst>
                                      </p:cBhvr>
                                      <p:to>
                                        <p:strVal val="visible"/>
                                      </p:to>
                                    </p:set>
                                    <p:animEffect transition="in" filter="fade">
                                      <p:cBhvr>
                                        <p:cTn id="12" dur="500"/>
                                        <p:tgtEl>
                                          <p:spTgt spid="4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4">
                                            <p:txEl>
                                              <p:pRg st="2" end="2"/>
                                            </p:txEl>
                                          </p:spTgt>
                                        </p:tgtEl>
                                        <p:attrNameLst>
                                          <p:attrName>style.visibility</p:attrName>
                                        </p:attrNameLst>
                                      </p:cBhvr>
                                      <p:to>
                                        <p:strVal val="visible"/>
                                      </p:to>
                                    </p:set>
                                    <p:animEffect transition="in" filter="fade">
                                      <p:cBhvr>
                                        <p:cTn id="17" dur="500"/>
                                        <p:tgtEl>
                                          <p:spTgt spid="4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4">
                                            <p:txEl>
                                              <p:pRg st="3" end="3"/>
                                            </p:txEl>
                                          </p:spTgt>
                                        </p:tgtEl>
                                        <p:attrNameLst>
                                          <p:attrName>style.visibility</p:attrName>
                                        </p:attrNameLst>
                                      </p:cBhvr>
                                      <p:to>
                                        <p:strVal val="visible"/>
                                      </p:to>
                                    </p:set>
                                    <p:animEffect transition="in" filter="fade">
                                      <p:cBhvr>
                                        <p:cTn id="22" dur="500"/>
                                        <p:tgtEl>
                                          <p:spTgt spid="4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4">
                                            <p:txEl>
                                              <p:pRg st="4" end="4"/>
                                            </p:txEl>
                                          </p:spTgt>
                                        </p:tgtEl>
                                        <p:attrNameLst>
                                          <p:attrName>style.visibility</p:attrName>
                                        </p:attrNameLst>
                                      </p:cBhvr>
                                      <p:to>
                                        <p:strVal val="visible"/>
                                      </p:to>
                                    </p:set>
                                    <p:animEffect transition="in" filter="fade">
                                      <p:cBhvr>
                                        <p:cTn id="27" dur="500"/>
                                        <p:tgtEl>
                                          <p:spTgt spid="4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b="1"/>
              <a:t>Recursive Formula for</a:t>
            </a:r>
            <a:br>
              <a:rPr lang="en" sz="4000" b="1"/>
            </a:br>
            <a:r>
              <a:rPr lang="en" sz="4000" b="1"/>
              <a:t>subproblems</a:t>
            </a:r>
            <a:endParaRPr/>
          </a:p>
        </p:txBody>
      </p:sp>
      <p:sp>
        <p:nvSpPr>
          <p:cNvPr id="480" name="Google Shape;480;p58"/>
          <p:cNvSpPr txBox="1">
            <a:spLocks noGrp="1"/>
          </p:cNvSpPr>
          <p:nvPr>
            <p:ph type="body" idx="1"/>
          </p:nvPr>
        </p:nvSpPr>
        <p:spPr>
          <a:xfrm>
            <a:off x="381000" y="2400300"/>
            <a:ext cx="8229600" cy="2229000"/>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lnSpc>
                <a:spcPct val="100000"/>
              </a:lnSpc>
              <a:spcBef>
                <a:spcPts val="0"/>
              </a:spcBef>
              <a:spcAft>
                <a:spcPts val="0"/>
              </a:spcAft>
              <a:buClr>
                <a:schemeClr val="dk1"/>
              </a:buClr>
              <a:buSzPct val="100000"/>
              <a:buFont typeface="Calibri"/>
              <a:buNone/>
            </a:pPr>
            <a:r>
              <a:rPr lang="en"/>
              <a:t>	The best subset of </a:t>
            </a:r>
            <a:r>
              <a:rPr lang="en" i="1"/>
              <a:t>Sk </a:t>
            </a:r>
            <a:r>
              <a:rPr lang="en"/>
              <a:t>that has the total weight </a:t>
            </a:r>
            <a:r>
              <a:rPr lang="en" i="1"/>
              <a:t>w, </a:t>
            </a:r>
            <a:r>
              <a:rPr lang="en"/>
              <a:t>either contains item </a:t>
            </a:r>
            <a:r>
              <a:rPr lang="en" i="1"/>
              <a:t>k </a:t>
            </a:r>
            <a:r>
              <a:rPr lang="en"/>
              <a:t>or not.</a:t>
            </a:r>
            <a:endParaRPr/>
          </a:p>
          <a:p>
            <a:pPr marL="342900" lvl="0" indent="-312419" algn="l" rtl="0">
              <a:lnSpc>
                <a:spcPct val="100000"/>
              </a:lnSpc>
              <a:spcBef>
                <a:spcPts val="544"/>
              </a:spcBef>
              <a:spcAft>
                <a:spcPts val="0"/>
              </a:spcAft>
              <a:buClr>
                <a:schemeClr val="dk1"/>
              </a:buClr>
              <a:buSzPct val="100000"/>
              <a:buChar char="•"/>
            </a:pPr>
            <a:r>
              <a:rPr lang="en"/>
              <a:t> First case: </a:t>
            </a:r>
            <a:r>
              <a:rPr lang="en" i="1"/>
              <a:t>w</a:t>
            </a:r>
            <a:r>
              <a:rPr lang="en" sz="1600" i="1"/>
              <a:t>k</a:t>
            </a:r>
            <a:r>
              <a:rPr lang="en" i="1"/>
              <a:t>&gt;w</a:t>
            </a:r>
            <a:r>
              <a:rPr lang="en"/>
              <a:t>. Item </a:t>
            </a:r>
            <a:r>
              <a:rPr lang="en" i="1"/>
              <a:t>k </a:t>
            </a:r>
            <a:r>
              <a:rPr lang="en"/>
              <a:t>can’t be part of the solution, since if it was, the total weight would be </a:t>
            </a:r>
            <a:r>
              <a:rPr lang="en" i="1"/>
              <a:t>&gt; w</a:t>
            </a:r>
            <a:r>
              <a:rPr lang="en"/>
              <a:t>, which is unacceptable.</a:t>
            </a:r>
            <a:endParaRPr/>
          </a:p>
          <a:p>
            <a:pPr marL="342900" lvl="0" indent="-312419" algn="l" rtl="0">
              <a:lnSpc>
                <a:spcPct val="100000"/>
              </a:lnSpc>
              <a:spcBef>
                <a:spcPts val="544"/>
              </a:spcBef>
              <a:spcAft>
                <a:spcPts val="0"/>
              </a:spcAft>
              <a:buClr>
                <a:schemeClr val="dk1"/>
              </a:buClr>
              <a:buSzPct val="100000"/>
              <a:buChar char="•"/>
            </a:pPr>
            <a:r>
              <a:rPr lang="en"/>
              <a:t> Second case: </a:t>
            </a:r>
            <a:r>
              <a:rPr lang="en" i="1"/>
              <a:t>w</a:t>
            </a:r>
            <a:r>
              <a:rPr lang="en" sz="1800" i="1"/>
              <a:t>k</a:t>
            </a:r>
            <a:r>
              <a:rPr lang="en" i="1"/>
              <a:t> &lt;=</a:t>
            </a:r>
            <a:r>
              <a:rPr lang="en"/>
              <a:t> </a:t>
            </a:r>
            <a:r>
              <a:rPr lang="en" i="1"/>
              <a:t>w</a:t>
            </a:r>
            <a:r>
              <a:rPr lang="en"/>
              <a:t>. Then the item </a:t>
            </a:r>
            <a:r>
              <a:rPr lang="en" i="1"/>
              <a:t>k </a:t>
            </a:r>
            <a:r>
              <a:rPr lang="en"/>
              <a:t>can be in the solution, and we choose the case with greater value.</a:t>
            </a:r>
            <a:endParaRPr/>
          </a:p>
        </p:txBody>
      </p:sp>
      <p:pic>
        <p:nvPicPr>
          <p:cNvPr id="481" name="Google Shape;481;p58"/>
          <p:cNvPicPr preferRelativeResize="0"/>
          <p:nvPr/>
        </p:nvPicPr>
        <p:blipFill rotWithShape="1">
          <a:blip r:embed="rId3">
            <a:alphaModFix/>
          </a:blip>
          <a:srcRect/>
          <a:stretch/>
        </p:blipFill>
        <p:spPr>
          <a:xfrm>
            <a:off x="838200" y="1371600"/>
            <a:ext cx="5600701" cy="9655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6"/>
          <p:cNvSpPr txBox="1">
            <a:spLocks noGrp="1"/>
          </p:cNvSpPr>
          <p:nvPr>
            <p:ph type="title"/>
          </p:nvPr>
        </p:nvSpPr>
        <p:spPr>
          <a:xfrm>
            <a:off x="685800" y="457200"/>
            <a:ext cx="77724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Backtracking examples</a:t>
            </a:r>
            <a:endParaRPr/>
          </a:p>
        </p:txBody>
      </p:sp>
      <p:sp>
        <p:nvSpPr>
          <p:cNvPr id="345" name="Google Shape;345;p26"/>
          <p:cNvSpPr txBox="1">
            <a:spLocks noGrp="1"/>
          </p:cNvSpPr>
          <p:nvPr>
            <p:ph type="body" idx="1"/>
          </p:nvPr>
        </p:nvSpPr>
        <p:spPr>
          <a:xfrm>
            <a:off x="685800" y="1485900"/>
            <a:ext cx="7772400" cy="308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Backtracking can be used in this cases:</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Solving a maze</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Coloring a map</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N queens problem etc.,</a:t>
            </a:r>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b="1"/>
              <a:t>0-1 Knapsack Algorithm</a:t>
            </a:r>
            <a:endParaRPr/>
          </a:p>
        </p:txBody>
      </p:sp>
      <p:sp>
        <p:nvSpPr>
          <p:cNvPr id="487" name="Google Shape;487;p59"/>
          <p:cNvSpPr txBox="1">
            <a:spLocks noGrp="1"/>
          </p:cNvSpPr>
          <p:nvPr>
            <p:ph type="body" idx="1"/>
          </p:nvPr>
        </p:nvSpPr>
        <p:spPr>
          <a:xfrm>
            <a:off x="1524000" y="1200150"/>
            <a:ext cx="6096000" cy="33945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100000"/>
              </a:lnSpc>
              <a:spcBef>
                <a:spcPts val="0"/>
              </a:spcBef>
              <a:spcAft>
                <a:spcPts val="0"/>
              </a:spcAft>
              <a:buClr>
                <a:schemeClr val="dk1"/>
              </a:buClr>
              <a:buSzPct val="100000"/>
              <a:buFont typeface="Times New Roman"/>
              <a:buNone/>
            </a:pPr>
            <a:r>
              <a:rPr lang="en" sz="2000">
                <a:latin typeface="Times New Roman"/>
                <a:ea typeface="Times New Roman"/>
                <a:cs typeface="Times New Roman"/>
                <a:sym typeface="Times New Roman"/>
              </a:rPr>
              <a:t>for w = 0 to W</a:t>
            </a:r>
            <a:endParaRPr/>
          </a:p>
          <a:p>
            <a:pPr marL="342900" lvl="0" indent="-342900" algn="l" rtl="0">
              <a:lnSpc>
                <a:spcPct val="100000"/>
              </a:lnSpc>
              <a:spcBef>
                <a:spcPts val="400"/>
              </a:spcBef>
              <a:spcAft>
                <a:spcPts val="0"/>
              </a:spcAft>
              <a:buClr>
                <a:schemeClr val="dk1"/>
              </a:buClr>
              <a:buSzPct val="100000"/>
              <a:buFont typeface="Times New Roman"/>
              <a:buNone/>
            </a:pPr>
            <a:r>
              <a:rPr lang="en" sz="2000">
                <a:latin typeface="Times New Roman"/>
                <a:ea typeface="Times New Roman"/>
                <a:cs typeface="Times New Roman"/>
                <a:sym typeface="Times New Roman"/>
              </a:rPr>
              <a:t>	B[0,w] = 0</a:t>
            </a:r>
            <a:endParaRPr/>
          </a:p>
          <a:p>
            <a:pPr marL="342900" lvl="0" indent="-342900" algn="l" rtl="0">
              <a:lnSpc>
                <a:spcPct val="100000"/>
              </a:lnSpc>
              <a:spcBef>
                <a:spcPts val="400"/>
              </a:spcBef>
              <a:spcAft>
                <a:spcPts val="0"/>
              </a:spcAft>
              <a:buClr>
                <a:schemeClr val="dk1"/>
              </a:buClr>
              <a:buSzPct val="100000"/>
              <a:buFont typeface="Times New Roman"/>
              <a:buNone/>
            </a:pPr>
            <a:r>
              <a:rPr lang="en" sz="2000">
                <a:latin typeface="Times New Roman"/>
                <a:ea typeface="Times New Roman"/>
                <a:cs typeface="Times New Roman"/>
                <a:sym typeface="Times New Roman"/>
              </a:rPr>
              <a:t>for i = 1 to n</a:t>
            </a:r>
            <a:endParaRPr/>
          </a:p>
          <a:p>
            <a:pPr marL="342900" lvl="0" indent="-342900" algn="l" rtl="0">
              <a:lnSpc>
                <a:spcPct val="100000"/>
              </a:lnSpc>
              <a:spcBef>
                <a:spcPts val="400"/>
              </a:spcBef>
              <a:spcAft>
                <a:spcPts val="0"/>
              </a:spcAft>
              <a:buClr>
                <a:schemeClr val="dk1"/>
              </a:buClr>
              <a:buSzPct val="100000"/>
              <a:buFont typeface="Times New Roman"/>
              <a:buNone/>
            </a:pPr>
            <a:r>
              <a:rPr lang="en" sz="2000">
                <a:latin typeface="Times New Roman"/>
                <a:ea typeface="Times New Roman"/>
                <a:cs typeface="Times New Roman"/>
                <a:sym typeface="Times New Roman"/>
              </a:rPr>
              <a:t>	B[i,0] = 0</a:t>
            </a:r>
            <a:endParaRPr/>
          </a:p>
          <a:p>
            <a:pPr marL="342900" lvl="0" indent="-342900" algn="l" rtl="0">
              <a:lnSpc>
                <a:spcPct val="100000"/>
              </a:lnSpc>
              <a:spcBef>
                <a:spcPts val="400"/>
              </a:spcBef>
              <a:spcAft>
                <a:spcPts val="0"/>
              </a:spcAft>
              <a:buClr>
                <a:schemeClr val="dk1"/>
              </a:buClr>
              <a:buSzPct val="100000"/>
              <a:buFont typeface="Times New Roman"/>
              <a:buNone/>
            </a:pPr>
            <a:r>
              <a:rPr lang="en" sz="2000">
                <a:latin typeface="Times New Roman"/>
                <a:ea typeface="Times New Roman"/>
                <a:cs typeface="Times New Roman"/>
                <a:sym typeface="Times New Roman"/>
              </a:rPr>
              <a:t>for i = 1 to n</a:t>
            </a:r>
            <a:endParaRPr/>
          </a:p>
          <a:p>
            <a:pPr marL="342900" lvl="0" indent="-342900" algn="l" rtl="0">
              <a:lnSpc>
                <a:spcPct val="100000"/>
              </a:lnSpc>
              <a:spcBef>
                <a:spcPts val="400"/>
              </a:spcBef>
              <a:spcAft>
                <a:spcPts val="0"/>
              </a:spcAft>
              <a:buClr>
                <a:schemeClr val="dk1"/>
              </a:buClr>
              <a:buSzPct val="100000"/>
              <a:buFont typeface="Times New Roman"/>
              <a:buNone/>
            </a:pPr>
            <a:r>
              <a:rPr lang="en" sz="2000">
                <a:latin typeface="Times New Roman"/>
                <a:ea typeface="Times New Roman"/>
                <a:cs typeface="Times New Roman"/>
                <a:sym typeface="Times New Roman"/>
              </a:rPr>
              <a:t>	for w = 0 to W</a:t>
            </a:r>
            <a:endParaRPr/>
          </a:p>
          <a:p>
            <a:pPr marL="342900" lvl="0" indent="-342900" algn="l" rtl="0">
              <a:lnSpc>
                <a:spcPct val="100000"/>
              </a:lnSpc>
              <a:spcBef>
                <a:spcPts val="400"/>
              </a:spcBef>
              <a:spcAft>
                <a:spcPts val="0"/>
              </a:spcAft>
              <a:buClr>
                <a:schemeClr val="dk1"/>
              </a:buClr>
              <a:buSzPct val="100000"/>
              <a:buFont typeface="Times New Roman"/>
              <a:buNone/>
            </a:pPr>
            <a:r>
              <a:rPr lang="en" sz="2000">
                <a:latin typeface="Times New Roman"/>
                <a:ea typeface="Times New Roman"/>
                <a:cs typeface="Times New Roman"/>
                <a:sym typeface="Times New Roman"/>
              </a:rPr>
              <a:t>		if wi &lt;= w // item i can be part of the solution</a:t>
            </a:r>
            <a:endParaRPr/>
          </a:p>
          <a:p>
            <a:pPr marL="342900" lvl="0" indent="-342900" algn="l" rtl="0">
              <a:lnSpc>
                <a:spcPct val="100000"/>
              </a:lnSpc>
              <a:spcBef>
                <a:spcPts val="400"/>
              </a:spcBef>
              <a:spcAft>
                <a:spcPts val="0"/>
              </a:spcAft>
              <a:buClr>
                <a:schemeClr val="dk1"/>
              </a:buClr>
              <a:buSzPct val="100000"/>
              <a:buFont typeface="Times New Roman"/>
              <a:buNone/>
            </a:pPr>
            <a:r>
              <a:rPr lang="en" sz="2000">
                <a:latin typeface="Times New Roman"/>
                <a:ea typeface="Times New Roman"/>
                <a:cs typeface="Times New Roman"/>
                <a:sym typeface="Times New Roman"/>
              </a:rPr>
              <a:t>			if bi + B[i-1,w-wi] &gt; B[i-1,w]</a:t>
            </a:r>
            <a:endParaRPr/>
          </a:p>
          <a:p>
            <a:pPr marL="342900" lvl="0" indent="-342900" algn="l" rtl="0">
              <a:lnSpc>
                <a:spcPct val="100000"/>
              </a:lnSpc>
              <a:spcBef>
                <a:spcPts val="400"/>
              </a:spcBef>
              <a:spcAft>
                <a:spcPts val="0"/>
              </a:spcAft>
              <a:buClr>
                <a:schemeClr val="dk1"/>
              </a:buClr>
              <a:buSzPct val="100000"/>
              <a:buFont typeface="Times New Roman"/>
              <a:buNone/>
            </a:pPr>
            <a:r>
              <a:rPr lang="en" sz="2000">
                <a:latin typeface="Times New Roman"/>
                <a:ea typeface="Times New Roman"/>
                <a:cs typeface="Times New Roman"/>
                <a:sym typeface="Times New Roman"/>
              </a:rPr>
              <a:t>				B[i,w] = bi + B[i-1,w- wi]</a:t>
            </a:r>
            <a:endParaRPr/>
          </a:p>
          <a:p>
            <a:pPr marL="342900" lvl="0" indent="-342900" algn="l" rtl="0">
              <a:lnSpc>
                <a:spcPct val="100000"/>
              </a:lnSpc>
              <a:spcBef>
                <a:spcPts val="400"/>
              </a:spcBef>
              <a:spcAft>
                <a:spcPts val="0"/>
              </a:spcAft>
              <a:buClr>
                <a:schemeClr val="dk1"/>
              </a:buClr>
              <a:buSzPct val="100000"/>
              <a:buFont typeface="Times New Roman"/>
              <a:buNone/>
            </a:pPr>
            <a:r>
              <a:rPr lang="en" sz="2000">
                <a:latin typeface="Times New Roman"/>
                <a:ea typeface="Times New Roman"/>
                <a:cs typeface="Times New Roman"/>
                <a:sym typeface="Times New Roman"/>
              </a:rPr>
              <a:t>			else</a:t>
            </a:r>
            <a:endParaRPr/>
          </a:p>
          <a:p>
            <a:pPr marL="342900" lvl="0" indent="-342900" algn="l" rtl="0">
              <a:lnSpc>
                <a:spcPct val="100000"/>
              </a:lnSpc>
              <a:spcBef>
                <a:spcPts val="400"/>
              </a:spcBef>
              <a:spcAft>
                <a:spcPts val="0"/>
              </a:spcAft>
              <a:buClr>
                <a:schemeClr val="dk1"/>
              </a:buClr>
              <a:buSzPct val="100000"/>
              <a:buFont typeface="Times New Roman"/>
              <a:buNone/>
            </a:pPr>
            <a:r>
              <a:rPr lang="en" sz="2000">
                <a:latin typeface="Times New Roman"/>
                <a:ea typeface="Times New Roman"/>
                <a:cs typeface="Times New Roman"/>
                <a:sym typeface="Times New Roman"/>
              </a:rPr>
              <a:t>				B[i,w] = B[i-1,w]</a:t>
            </a:r>
            <a:endParaRPr/>
          </a:p>
          <a:p>
            <a:pPr marL="342900" lvl="0" indent="-342900" algn="l" rtl="0">
              <a:lnSpc>
                <a:spcPct val="100000"/>
              </a:lnSpc>
              <a:spcBef>
                <a:spcPts val="400"/>
              </a:spcBef>
              <a:spcAft>
                <a:spcPts val="0"/>
              </a:spcAft>
              <a:buClr>
                <a:schemeClr val="dk1"/>
              </a:buClr>
              <a:buSzPct val="100000"/>
              <a:buFont typeface="Times New Roman"/>
              <a:buNone/>
            </a:pPr>
            <a:r>
              <a:rPr lang="en" sz="2000">
                <a:latin typeface="Times New Roman"/>
                <a:ea typeface="Times New Roman"/>
                <a:cs typeface="Times New Roman"/>
                <a:sym typeface="Times New Roman"/>
              </a:rPr>
              <a:t>		else B[i,w] = B[i-1,w] // wi &gt; w</a:t>
            </a:r>
            <a:endParaRPr sz="2000"/>
          </a:p>
        </p:txBody>
      </p:sp>
      <p:sp>
        <p:nvSpPr>
          <p:cNvPr id="488" name="Google Shape;488;p59"/>
          <p:cNvSpPr txBox="1"/>
          <p:nvPr/>
        </p:nvSpPr>
        <p:spPr>
          <a:xfrm>
            <a:off x="1600200" y="4800600"/>
            <a:ext cx="70866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running time of this algorithm = O(W*n)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animEffect transition="in" filter="fade">
                                      <p:cBhvr>
                                        <p:cTn id="7" dur="500"/>
                                        <p:tgtEl>
                                          <p:spTgt spid="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a:t>Example</a:t>
            </a:r>
            <a:endParaRPr/>
          </a:p>
        </p:txBody>
      </p:sp>
      <p:sp>
        <p:nvSpPr>
          <p:cNvPr id="494" name="Google Shape;494;p60"/>
          <p:cNvSpPr txBox="1">
            <a:spLocks noGrp="1"/>
          </p:cNvSpPr>
          <p:nvPr>
            <p:ph type="body" idx="1"/>
          </p:nvPr>
        </p:nvSpPr>
        <p:spPr>
          <a:xfrm>
            <a:off x="2743200" y="1200150"/>
            <a:ext cx="4267200" cy="2628900"/>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lnSpc>
                <a:spcPct val="100000"/>
              </a:lnSpc>
              <a:spcBef>
                <a:spcPts val="0"/>
              </a:spcBef>
              <a:spcAft>
                <a:spcPts val="0"/>
              </a:spcAft>
              <a:buClr>
                <a:schemeClr val="dk1"/>
              </a:buClr>
              <a:buSzPct val="100000"/>
              <a:buFont typeface="Calibri"/>
              <a:buNone/>
            </a:pPr>
            <a:r>
              <a:rPr lang="en"/>
              <a:t>Let’s run our algorithm on the</a:t>
            </a:r>
            <a:endParaRPr/>
          </a:p>
          <a:p>
            <a:pPr marL="342900" lvl="0" indent="-342900" algn="l" rtl="0">
              <a:lnSpc>
                <a:spcPct val="100000"/>
              </a:lnSpc>
              <a:spcBef>
                <a:spcPts val="544"/>
              </a:spcBef>
              <a:spcAft>
                <a:spcPts val="0"/>
              </a:spcAft>
              <a:buClr>
                <a:schemeClr val="dk1"/>
              </a:buClr>
              <a:buSzPct val="100000"/>
              <a:buFont typeface="Calibri"/>
              <a:buNone/>
            </a:pPr>
            <a:r>
              <a:rPr lang="en"/>
              <a:t>following data:</a:t>
            </a:r>
            <a:endParaRPr/>
          </a:p>
          <a:p>
            <a:pPr marL="342900" lvl="0" indent="-342900" algn="l" rtl="0">
              <a:lnSpc>
                <a:spcPct val="100000"/>
              </a:lnSpc>
              <a:spcBef>
                <a:spcPts val="544"/>
              </a:spcBef>
              <a:spcAft>
                <a:spcPts val="0"/>
              </a:spcAft>
              <a:buClr>
                <a:schemeClr val="dk1"/>
              </a:buClr>
              <a:buSzPct val="100000"/>
              <a:buFont typeface="Calibri"/>
              <a:buNone/>
            </a:pPr>
            <a:r>
              <a:rPr lang="en"/>
              <a:t>n = 4 (# of elements)</a:t>
            </a:r>
            <a:endParaRPr/>
          </a:p>
          <a:p>
            <a:pPr marL="342900" lvl="0" indent="-342900" algn="l" rtl="0">
              <a:lnSpc>
                <a:spcPct val="100000"/>
              </a:lnSpc>
              <a:spcBef>
                <a:spcPts val="544"/>
              </a:spcBef>
              <a:spcAft>
                <a:spcPts val="0"/>
              </a:spcAft>
              <a:buClr>
                <a:schemeClr val="dk1"/>
              </a:buClr>
              <a:buSzPct val="100000"/>
              <a:buFont typeface="Calibri"/>
              <a:buNone/>
            </a:pPr>
            <a:r>
              <a:rPr lang="en"/>
              <a:t>W = 5 (max weight)</a:t>
            </a:r>
            <a:endParaRPr/>
          </a:p>
          <a:p>
            <a:pPr marL="342900" lvl="0" indent="-342900" algn="l" rtl="0">
              <a:lnSpc>
                <a:spcPct val="100000"/>
              </a:lnSpc>
              <a:spcBef>
                <a:spcPts val="544"/>
              </a:spcBef>
              <a:spcAft>
                <a:spcPts val="0"/>
              </a:spcAft>
              <a:buClr>
                <a:schemeClr val="dk1"/>
              </a:buClr>
              <a:buSzPct val="100000"/>
              <a:buFont typeface="Calibri"/>
              <a:buNone/>
            </a:pPr>
            <a:endParaRPr/>
          </a:p>
          <a:p>
            <a:pPr marL="342900" lvl="0" indent="-342900" algn="l" rtl="0">
              <a:lnSpc>
                <a:spcPct val="100000"/>
              </a:lnSpc>
              <a:spcBef>
                <a:spcPts val="544"/>
              </a:spcBef>
              <a:spcAft>
                <a:spcPts val="0"/>
              </a:spcAft>
              <a:buClr>
                <a:schemeClr val="dk1"/>
              </a:buClr>
              <a:buSzPct val="100000"/>
              <a:buFont typeface="Calibri"/>
              <a:buNone/>
            </a:pPr>
            <a:r>
              <a:rPr lang="en"/>
              <a:t>Elements (weight, benefit):</a:t>
            </a:r>
            <a:endParaRPr/>
          </a:p>
          <a:p>
            <a:pPr marL="342900" lvl="0" indent="-342900" algn="l" rtl="0">
              <a:lnSpc>
                <a:spcPct val="100000"/>
              </a:lnSpc>
              <a:spcBef>
                <a:spcPts val="544"/>
              </a:spcBef>
              <a:spcAft>
                <a:spcPts val="0"/>
              </a:spcAft>
              <a:buClr>
                <a:schemeClr val="dk1"/>
              </a:buClr>
              <a:buSzPct val="100000"/>
              <a:buFont typeface="Calibri"/>
              <a:buNone/>
            </a:pPr>
            <a:r>
              <a:rPr lang="en"/>
              <a:t>(2,3), (3,4), (4,5), (5,6)</a:t>
            </a:r>
            <a:endParaRPr/>
          </a:p>
          <a:p>
            <a:pPr marL="342900" lvl="0" indent="-170180" algn="l" rtl="0">
              <a:lnSpc>
                <a:spcPct val="100000"/>
              </a:lnSpc>
              <a:spcBef>
                <a:spcPts val="544"/>
              </a:spcBef>
              <a:spcAft>
                <a:spcPts val="0"/>
              </a:spcAft>
              <a:buClr>
                <a:schemeClr val="dk1"/>
              </a:buClr>
              <a:buSzPct val="1000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500" name="Google Shape;500;p61"/>
          <p:cNvPicPr preferRelativeResize="0">
            <a:picLocks noGrp="1"/>
          </p:cNvPicPr>
          <p:nvPr>
            <p:ph type="body" idx="1"/>
          </p:nvPr>
        </p:nvPicPr>
        <p:blipFill rotWithShape="1">
          <a:blip r:embed="rId3">
            <a:alphaModFix/>
          </a:blip>
          <a:srcRect/>
          <a:stretch/>
        </p:blipFill>
        <p:spPr>
          <a:xfrm>
            <a:off x="1652588" y="1302544"/>
            <a:ext cx="5838900" cy="3189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506" name="Google Shape;506;p62"/>
          <p:cNvPicPr preferRelativeResize="0"/>
          <p:nvPr/>
        </p:nvPicPr>
        <p:blipFill rotWithShape="1">
          <a:blip r:embed="rId3">
            <a:alphaModFix/>
          </a:blip>
          <a:srcRect/>
          <a:stretch/>
        </p:blipFill>
        <p:spPr>
          <a:xfrm>
            <a:off x="1600200" y="1371600"/>
            <a:ext cx="4412457" cy="316468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11" name="Google Shape;511;p63"/>
          <p:cNvPicPr preferRelativeResize="0"/>
          <p:nvPr/>
        </p:nvPicPr>
        <p:blipFill rotWithShape="1">
          <a:blip r:embed="rId3">
            <a:alphaModFix/>
          </a:blip>
          <a:srcRect/>
          <a:stretch/>
        </p:blipFill>
        <p:spPr>
          <a:xfrm>
            <a:off x="762000" y="1657350"/>
            <a:ext cx="5661422" cy="2303861"/>
          </a:xfrm>
          <a:prstGeom prst="rect">
            <a:avLst/>
          </a:prstGeom>
          <a:solidFill>
            <a:schemeClr val="lt1"/>
          </a:solidFill>
          <a:ln>
            <a:noFill/>
          </a:ln>
        </p:spPr>
      </p:pic>
      <p:sp>
        <p:nvSpPr>
          <p:cNvPr id="512" name="Google Shape;512;p6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sp>
        <p:nvSpPr>
          <p:cNvPr id="513" name="Google Shape;513;p63"/>
          <p:cNvSpPr/>
          <p:nvPr/>
        </p:nvSpPr>
        <p:spPr>
          <a:xfrm>
            <a:off x="7848600" y="148590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519" name="Google Shape;519;p64"/>
          <p:cNvPicPr preferRelativeResize="0"/>
          <p:nvPr/>
        </p:nvPicPr>
        <p:blipFill rotWithShape="1">
          <a:blip r:embed="rId3">
            <a:alphaModFix/>
          </a:blip>
          <a:srcRect/>
          <a:stretch/>
        </p:blipFill>
        <p:spPr>
          <a:xfrm>
            <a:off x="954088" y="1470422"/>
            <a:ext cx="5425677" cy="2202656"/>
          </a:xfrm>
          <a:prstGeom prst="rect">
            <a:avLst/>
          </a:prstGeom>
          <a:noFill/>
          <a:ln>
            <a:noFill/>
          </a:ln>
        </p:spPr>
      </p:pic>
      <p:sp>
        <p:nvSpPr>
          <p:cNvPr id="520" name="Google Shape;520;p64"/>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526" name="Google Shape;526;p65"/>
          <p:cNvPicPr preferRelativeResize="0"/>
          <p:nvPr/>
        </p:nvPicPr>
        <p:blipFill rotWithShape="1">
          <a:blip r:embed="rId3">
            <a:alphaModFix/>
          </a:blip>
          <a:srcRect/>
          <a:stretch/>
        </p:blipFill>
        <p:spPr>
          <a:xfrm>
            <a:off x="954088" y="1448991"/>
            <a:ext cx="5425678" cy="2244327"/>
          </a:xfrm>
          <a:prstGeom prst="rect">
            <a:avLst/>
          </a:prstGeom>
          <a:noFill/>
          <a:ln>
            <a:noFill/>
          </a:ln>
        </p:spPr>
      </p:pic>
      <p:sp>
        <p:nvSpPr>
          <p:cNvPr id="527" name="Google Shape;527;p65"/>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6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533" name="Google Shape;533;p66"/>
          <p:cNvPicPr preferRelativeResize="0"/>
          <p:nvPr/>
        </p:nvPicPr>
        <p:blipFill rotWithShape="1">
          <a:blip r:embed="rId3">
            <a:alphaModFix/>
          </a:blip>
          <a:srcRect/>
          <a:stretch/>
        </p:blipFill>
        <p:spPr>
          <a:xfrm>
            <a:off x="909638" y="1478756"/>
            <a:ext cx="5492354" cy="2184797"/>
          </a:xfrm>
          <a:prstGeom prst="rect">
            <a:avLst/>
          </a:prstGeom>
          <a:noFill/>
          <a:ln>
            <a:noFill/>
          </a:ln>
        </p:spPr>
      </p:pic>
      <p:sp>
        <p:nvSpPr>
          <p:cNvPr id="534" name="Google Shape;534;p66"/>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540" name="Google Shape;540;p67"/>
          <p:cNvPicPr preferRelativeResize="0"/>
          <p:nvPr/>
        </p:nvPicPr>
        <p:blipFill rotWithShape="1">
          <a:blip r:embed="rId3">
            <a:alphaModFix/>
          </a:blip>
          <a:srcRect/>
          <a:stretch/>
        </p:blipFill>
        <p:spPr>
          <a:xfrm>
            <a:off x="954088" y="1465660"/>
            <a:ext cx="5425681" cy="2210991"/>
          </a:xfrm>
          <a:prstGeom prst="rect">
            <a:avLst/>
          </a:prstGeom>
          <a:noFill/>
          <a:ln>
            <a:noFill/>
          </a:ln>
        </p:spPr>
      </p:pic>
      <p:sp>
        <p:nvSpPr>
          <p:cNvPr id="541" name="Google Shape;541;p67"/>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547" name="Google Shape;547;p68"/>
          <p:cNvPicPr preferRelativeResize="0">
            <a:picLocks noGrp="1"/>
          </p:cNvPicPr>
          <p:nvPr>
            <p:ph type="body" idx="1"/>
          </p:nvPr>
        </p:nvPicPr>
        <p:blipFill rotWithShape="1">
          <a:blip r:embed="rId3">
            <a:alphaModFix/>
          </a:blip>
          <a:srcRect/>
          <a:stretch/>
        </p:blipFill>
        <p:spPr>
          <a:xfrm>
            <a:off x="1143000" y="1485900"/>
            <a:ext cx="7323000" cy="2252700"/>
          </a:xfrm>
          <a:prstGeom prst="rect">
            <a:avLst/>
          </a:prstGeom>
          <a:noFill/>
          <a:ln>
            <a:noFill/>
          </a:ln>
        </p:spPr>
      </p:pic>
      <p:sp>
        <p:nvSpPr>
          <p:cNvPr id="548" name="Google Shape;548;p68"/>
          <p:cNvSpPr/>
          <p:nvPr/>
        </p:nvSpPr>
        <p:spPr>
          <a:xfrm>
            <a:off x="7848600" y="15430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7"/>
          <p:cNvSpPr txBox="1">
            <a:spLocks noGrp="1"/>
          </p:cNvSpPr>
          <p:nvPr>
            <p:ph type="title"/>
          </p:nvPr>
        </p:nvSpPr>
        <p:spPr>
          <a:xfrm>
            <a:off x="685800" y="457200"/>
            <a:ext cx="77724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8 Queens Problem</a:t>
            </a:r>
            <a:endParaRPr/>
          </a:p>
        </p:txBody>
      </p:sp>
      <p:sp>
        <p:nvSpPr>
          <p:cNvPr id="351" name="Google Shape;351;p27"/>
          <p:cNvSpPr txBox="1">
            <a:spLocks noGrp="1"/>
          </p:cNvSpPr>
          <p:nvPr>
            <p:ph type="body" idx="1"/>
          </p:nvPr>
        </p:nvSpPr>
        <p:spPr>
          <a:xfrm>
            <a:off x="685800" y="1314450"/>
            <a:ext cx="7772400" cy="32575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Times New Roman"/>
              <a:buChar char="•"/>
            </a:pPr>
            <a:r>
              <a:rPr lang="en-US" sz="2200" b="0" i="0" u="none">
                <a:solidFill>
                  <a:schemeClr val="dk1"/>
                </a:solidFill>
                <a:latin typeface="Times New Roman"/>
                <a:ea typeface="Times New Roman"/>
                <a:cs typeface="Times New Roman"/>
                <a:sym typeface="Times New Roman"/>
              </a:rPr>
              <a:t>The 8-queens problem is a classical combinatorial problem in which it is required to place eight queens on an 8 x 8 chessboard so no two can attack each other.</a:t>
            </a:r>
            <a:endParaRPr/>
          </a:p>
          <a:p>
            <a:pPr marL="342900" marR="0" lvl="0" indent="-342900" algn="just" rtl="0">
              <a:lnSpc>
                <a:spcPct val="100000"/>
              </a:lnSpc>
              <a:spcBef>
                <a:spcPts val="440"/>
              </a:spcBef>
              <a:spcAft>
                <a:spcPts val="0"/>
              </a:spcAft>
              <a:buClr>
                <a:schemeClr val="dk1"/>
              </a:buClr>
              <a:buSzPts val="2200"/>
              <a:buFont typeface="Times New Roman"/>
              <a:buChar char="•"/>
            </a:pPr>
            <a:r>
              <a:rPr lang="en-US" sz="2200" b="0" i="0" u="none">
                <a:solidFill>
                  <a:schemeClr val="dk1"/>
                </a:solidFill>
                <a:latin typeface="Times New Roman"/>
                <a:ea typeface="Times New Roman"/>
                <a:cs typeface="Times New Roman"/>
                <a:sym typeface="Times New Roman"/>
              </a:rPr>
              <a:t>A queen can attack another queen if it exists in the same row, column or diagonal as the queen.</a:t>
            </a:r>
            <a:endParaRPr/>
          </a:p>
          <a:p>
            <a:pPr marL="342900" marR="0" lvl="0" indent="-342900" algn="just"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number of queens is fixed and there can't be more than one queen per column so we can iterate through the rows for each column</a:t>
            </a:r>
            <a:endParaRPr/>
          </a:p>
          <a:p>
            <a:pPr marL="342900" marR="0" lvl="0" indent="-203200" algn="just" rtl="0">
              <a:lnSpc>
                <a:spcPct val="100000"/>
              </a:lnSpc>
              <a:spcBef>
                <a:spcPts val="440"/>
              </a:spcBef>
              <a:spcAft>
                <a:spcPts val="0"/>
              </a:spcAft>
              <a:buClr>
                <a:schemeClr val="dk1"/>
              </a:buClr>
              <a:buSzPts val="2200"/>
              <a:buFont typeface="Times New Roman"/>
              <a:buNone/>
            </a:pPr>
            <a:endParaRPr sz="2200" b="0" i="0" u="none">
              <a:solidFill>
                <a:schemeClr val="dk1"/>
              </a:solidFill>
              <a:latin typeface="Times New Roman"/>
              <a:ea typeface="Times New Roman"/>
              <a:cs typeface="Times New Roman"/>
              <a:sym typeface="Times New Roman"/>
            </a:endParaRPr>
          </a:p>
          <a:p>
            <a:pPr marL="342900" marR="0" lvl="0" indent="-203200" algn="l" rtl="0">
              <a:lnSpc>
                <a:spcPct val="100000"/>
              </a:lnSpc>
              <a:spcBef>
                <a:spcPts val="440"/>
              </a:spcBef>
              <a:spcAft>
                <a:spcPts val="0"/>
              </a:spcAft>
              <a:buClr>
                <a:schemeClr val="dk1"/>
              </a:buClr>
              <a:buSzPts val="2200"/>
              <a:buFont typeface="Times New Roman"/>
              <a:buNone/>
            </a:pPr>
            <a:endParaRPr sz="2200" b="0" i="0" u="none">
              <a:solidFill>
                <a:schemeClr val="dk1"/>
              </a:solidFill>
              <a:latin typeface="Times New Roman"/>
              <a:ea typeface="Times New Roman"/>
              <a:cs typeface="Times New Roman"/>
              <a:sym typeface="Times New Roman"/>
            </a:endParaRPr>
          </a:p>
        </p:txBody>
      </p:sp>
      <p:sp>
        <p:nvSpPr>
          <p:cNvPr id="352" name="Google Shape;352;p27"/>
          <p:cNvSpPr txBox="1"/>
          <p:nvPr/>
        </p:nvSpPr>
        <p:spPr>
          <a:xfrm>
            <a:off x="6553200" y="4689872"/>
            <a:ext cx="1905000" cy="36314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554" name="Google Shape;554;p69"/>
          <p:cNvPicPr preferRelativeResize="0">
            <a:picLocks noGrp="1"/>
          </p:cNvPicPr>
          <p:nvPr>
            <p:ph type="body" idx="1"/>
          </p:nvPr>
        </p:nvPicPr>
        <p:blipFill rotWithShape="1">
          <a:blip r:embed="rId3">
            <a:alphaModFix/>
          </a:blip>
          <a:srcRect/>
          <a:stretch/>
        </p:blipFill>
        <p:spPr>
          <a:xfrm>
            <a:off x="990600" y="1485900"/>
            <a:ext cx="7323000" cy="2252700"/>
          </a:xfrm>
          <a:prstGeom prst="rect">
            <a:avLst/>
          </a:prstGeom>
          <a:noFill/>
          <a:ln>
            <a:noFill/>
          </a:ln>
        </p:spPr>
      </p:pic>
      <p:sp>
        <p:nvSpPr>
          <p:cNvPr id="555" name="Google Shape;555;p69"/>
          <p:cNvSpPr/>
          <p:nvPr/>
        </p:nvSpPr>
        <p:spPr>
          <a:xfrm>
            <a:off x="7696200" y="148590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6" name="Google Shape;556;p69"/>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562" name="Google Shape;562;p70"/>
          <p:cNvPicPr preferRelativeResize="0"/>
          <p:nvPr/>
        </p:nvPicPr>
        <p:blipFill rotWithShape="1">
          <a:blip r:embed="rId3">
            <a:alphaModFix/>
          </a:blip>
          <a:srcRect/>
          <a:stretch/>
        </p:blipFill>
        <p:spPr>
          <a:xfrm>
            <a:off x="1022350" y="1432322"/>
            <a:ext cx="5324473" cy="2277665"/>
          </a:xfrm>
          <a:prstGeom prst="rect">
            <a:avLst/>
          </a:prstGeom>
          <a:noFill/>
          <a:ln>
            <a:noFill/>
          </a:ln>
        </p:spPr>
      </p:pic>
      <p:sp>
        <p:nvSpPr>
          <p:cNvPr id="563" name="Google Shape;563;p70"/>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4" name="Google Shape;564;p70"/>
          <p:cNvSpPr txBox="1"/>
          <p:nvPr/>
        </p:nvSpPr>
        <p:spPr>
          <a:xfrm>
            <a:off x="8001000" y="3096816"/>
            <a:ext cx="533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570" name="Google Shape;570;p71"/>
          <p:cNvPicPr preferRelativeResize="0">
            <a:picLocks noGrp="1"/>
          </p:cNvPicPr>
          <p:nvPr>
            <p:ph type="body" idx="1"/>
          </p:nvPr>
        </p:nvPicPr>
        <p:blipFill rotWithShape="1">
          <a:blip r:embed="rId3">
            <a:alphaModFix/>
          </a:blip>
          <a:srcRect/>
          <a:stretch/>
        </p:blipFill>
        <p:spPr>
          <a:xfrm>
            <a:off x="931863" y="1783556"/>
            <a:ext cx="7278600" cy="2227800"/>
          </a:xfrm>
          <a:prstGeom prst="rect">
            <a:avLst/>
          </a:prstGeom>
          <a:noFill/>
          <a:ln>
            <a:noFill/>
          </a:ln>
        </p:spPr>
      </p:pic>
      <p:sp>
        <p:nvSpPr>
          <p:cNvPr id="571" name="Google Shape;571;p71"/>
          <p:cNvSpPr/>
          <p:nvPr/>
        </p:nvSpPr>
        <p:spPr>
          <a:xfrm>
            <a:off x="7848600" y="148590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577" name="Google Shape;577;p72"/>
          <p:cNvPicPr preferRelativeResize="0"/>
          <p:nvPr/>
        </p:nvPicPr>
        <p:blipFill rotWithShape="1">
          <a:blip r:embed="rId3">
            <a:alphaModFix/>
          </a:blip>
          <a:srcRect/>
          <a:stretch/>
        </p:blipFill>
        <p:spPr>
          <a:xfrm>
            <a:off x="977900" y="1457325"/>
            <a:ext cx="5391150" cy="2227661"/>
          </a:xfrm>
          <a:prstGeom prst="rect">
            <a:avLst/>
          </a:prstGeom>
          <a:noFill/>
          <a:ln>
            <a:noFill/>
          </a:ln>
        </p:spPr>
      </p:pic>
      <p:sp>
        <p:nvSpPr>
          <p:cNvPr id="578" name="Google Shape;578;p72"/>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7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584" name="Google Shape;584;p73"/>
          <p:cNvPicPr preferRelativeResize="0"/>
          <p:nvPr/>
        </p:nvPicPr>
        <p:blipFill rotWithShape="1">
          <a:blip r:embed="rId3">
            <a:alphaModFix/>
          </a:blip>
          <a:srcRect/>
          <a:stretch/>
        </p:blipFill>
        <p:spPr>
          <a:xfrm>
            <a:off x="1000125" y="1448991"/>
            <a:ext cx="5357813" cy="2244328"/>
          </a:xfrm>
          <a:prstGeom prst="rect">
            <a:avLst/>
          </a:prstGeom>
          <a:noFill/>
          <a:ln>
            <a:noFill/>
          </a:ln>
        </p:spPr>
      </p:pic>
      <p:sp>
        <p:nvSpPr>
          <p:cNvPr id="585" name="Google Shape;585;p73"/>
          <p:cNvSpPr/>
          <p:nvPr/>
        </p:nvSpPr>
        <p:spPr>
          <a:xfrm>
            <a:off x="7467600" y="7429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6" name="Google Shape;586;p73"/>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592" name="Google Shape;592;p74"/>
          <p:cNvPicPr preferRelativeResize="0">
            <a:picLocks noGrp="1"/>
          </p:cNvPicPr>
          <p:nvPr>
            <p:ph type="body" idx="1"/>
          </p:nvPr>
        </p:nvPicPr>
        <p:blipFill rotWithShape="1">
          <a:blip r:embed="rId3">
            <a:alphaModFix/>
          </a:blip>
          <a:srcRect/>
          <a:stretch/>
        </p:blipFill>
        <p:spPr>
          <a:xfrm>
            <a:off x="990600" y="1314450"/>
            <a:ext cx="7234200" cy="2252700"/>
          </a:xfrm>
          <a:prstGeom prst="rect">
            <a:avLst/>
          </a:prstGeom>
          <a:noFill/>
          <a:ln>
            <a:noFill/>
          </a:ln>
        </p:spPr>
      </p:pic>
      <p:sp>
        <p:nvSpPr>
          <p:cNvPr id="593" name="Google Shape;593;p74"/>
          <p:cNvSpPr/>
          <p:nvPr/>
        </p:nvSpPr>
        <p:spPr>
          <a:xfrm>
            <a:off x="7620000" y="137160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4" name="Google Shape;594;p74"/>
          <p:cNvSpPr/>
          <p:nvPr/>
        </p:nvSpPr>
        <p:spPr>
          <a:xfrm>
            <a:off x="7467600" y="80010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7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600" name="Google Shape;600;p75"/>
          <p:cNvPicPr preferRelativeResize="0"/>
          <p:nvPr/>
        </p:nvPicPr>
        <p:blipFill rotWithShape="1">
          <a:blip r:embed="rId3">
            <a:alphaModFix/>
          </a:blip>
          <a:srcRect/>
          <a:stretch/>
        </p:blipFill>
        <p:spPr>
          <a:xfrm>
            <a:off x="954088" y="1437085"/>
            <a:ext cx="5425679" cy="2269332"/>
          </a:xfrm>
          <a:prstGeom prst="rect">
            <a:avLst/>
          </a:prstGeom>
          <a:noFill/>
          <a:ln>
            <a:noFill/>
          </a:ln>
        </p:spPr>
      </p:pic>
      <p:sp>
        <p:nvSpPr>
          <p:cNvPr id="601" name="Google Shape;601;p75"/>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2" name="Google Shape;602;p75"/>
          <p:cNvSpPr/>
          <p:nvPr/>
        </p:nvSpPr>
        <p:spPr>
          <a:xfrm>
            <a:off x="7467600" y="7429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7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608" name="Google Shape;608;p76"/>
          <p:cNvPicPr preferRelativeResize="0">
            <a:picLocks noGrp="1"/>
          </p:cNvPicPr>
          <p:nvPr>
            <p:ph type="body" idx="1"/>
          </p:nvPr>
        </p:nvPicPr>
        <p:blipFill rotWithShape="1">
          <a:blip r:embed="rId3">
            <a:alphaModFix/>
          </a:blip>
          <a:srcRect/>
          <a:stretch/>
        </p:blipFill>
        <p:spPr>
          <a:xfrm>
            <a:off x="1000125" y="1791891"/>
            <a:ext cx="7143900" cy="2211000"/>
          </a:xfrm>
          <a:prstGeom prst="rect">
            <a:avLst/>
          </a:prstGeom>
          <a:noFill/>
          <a:ln>
            <a:noFill/>
          </a:ln>
        </p:spPr>
      </p:pic>
      <p:sp>
        <p:nvSpPr>
          <p:cNvPr id="609" name="Google Shape;609;p76"/>
          <p:cNvSpPr/>
          <p:nvPr/>
        </p:nvSpPr>
        <p:spPr>
          <a:xfrm>
            <a:off x="7467600" y="14287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7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a:t>Elements (weight, benefit):</a:t>
            </a:r>
            <a:br>
              <a:rPr lang="en" sz="4000"/>
            </a:br>
            <a:r>
              <a:rPr lang="en" sz="4000"/>
              <a:t>(2,3), (3,4), (4,5), (5,6)</a:t>
            </a:r>
            <a:br>
              <a:rPr lang="en" sz="4000"/>
            </a:br>
            <a:endParaRPr sz="4000"/>
          </a:p>
        </p:txBody>
      </p:sp>
      <p:pic>
        <p:nvPicPr>
          <p:cNvPr id="615" name="Google Shape;615;p77"/>
          <p:cNvPicPr preferRelativeResize="0">
            <a:picLocks noGrp="1"/>
          </p:cNvPicPr>
          <p:nvPr>
            <p:ph type="body" idx="1"/>
          </p:nvPr>
        </p:nvPicPr>
        <p:blipFill rotWithShape="1">
          <a:blip r:embed="rId3">
            <a:alphaModFix/>
          </a:blip>
          <a:srcRect/>
          <a:stretch/>
        </p:blipFill>
        <p:spPr>
          <a:xfrm>
            <a:off x="977900" y="1783556"/>
            <a:ext cx="7188300" cy="2227800"/>
          </a:xfrm>
          <a:prstGeom prst="rect">
            <a:avLst/>
          </a:prstGeom>
          <a:noFill/>
          <a:ln>
            <a:noFill/>
          </a:ln>
        </p:spPr>
      </p:pic>
      <p:sp>
        <p:nvSpPr>
          <p:cNvPr id="616" name="Google Shape;616;p77"/>
          <p:cNvSpPr/>
          <p:nvPr/>
        </p:nvSpPr>
        <p:spPr>
          <a:xfrm>
            <a:off x="7391400" y="14287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7" name="Google Shape;617;p77"/>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8" name="Google Shape;618;p77"/>
          <p:cNvSpPr/>
          <p:nvPr/>
        </p:nvSpPr>
        <p:spPr>
          <a:xfrm>
            <a:off x="7924800" y="16573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7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b="1"/>
              <a:t>Finding the Items</a:t>
            </a:r>
            <a:endParaRPr/>
          </a:p>
        </p:txBody>
      </p:sp>
      <p:sp>
        <p:nvSpPr>
          <p:cNvPr id="624" name="Google Shape;624;p78"/>
          <p:cNvSpPr txBox="1">
            <a:spLocks noGrp="1"/>
          </p:cNvSpPr>
          <p:nvPr>
            <p:ph type="body" idx="1"/>
          </p:nvPr>
        </p:nvSpPr>
        <p:spPr>
          <a:xfrm>
            <a:off x="1905000" y="1200150"/>
            <a:ext cx="6781800" cy="27432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lnSpc>
                <a:spcPct val="100000"/>
              </a:lnSpc>
              <a:spcBef>
                <a:spcPts val="0"/>
              </a:spcBef>
              <a:spcAft>
                <a:spcPts val="0"/>
              </a:spcAft>
              <a:buClr>
                <a:schemeClr val="dk1"/>
              </a:buClr>
              <a:buSzPct val="100000"/>
              <a:buFont typeface="Calibri"/>
              <a:buNone/>
            </a:pPr>
            <a:r>
              <a:rPr lang="en"/>
              <a:t>Let i=n and k=W</a:t>
            </a:r>
            <a:endParaRPr/>
          </a:p>
          <a:p>
            <a:pPr marL="342900" lvl="0" indent="-342900" algn="l" rtl="0">
              <a:lnSpc>
                <a:spcPct val="100000"/>
              </a:lnSpc>
              <a:spcBef>
                <a:spcPts val="592"/>
              </a:spcBef>
              <a:spcAft>
                <a:spcPts val="0"/>
              </a:spcAft>
              <a:buClr>
                <a:schemeClr val="dk1"/>
              </a:buClr>
              <a:buSzPct val="100000"/>
              <a:buFont typeface="Calibri"/>
              <a:buNone/>
            </a:pPr>
            <a:r>
              <a:rPr lang="en"/>
              <a:t>if </a:t>
            </a:r>
            <a:r>
              <a:rPr lang="en" i="1"/>
              <a:t>B</a:t>
            </a:r>
            <a:r>
              <a:rPr lang="en"/>
              <a:t>[</a:t>
            </a:r>
            <a:r>
              <a:rPr lang="en" i="1"/>
              <a:t>i,k</a:t>
            </a:r>
            <a:r>
              <a:rPr lang="en"/>
              <a:t>] != </a:t>
            </a:r>
            <a:r>
              <a:rPr lang="en" i="1"/>
              <a:t>B</a:t>
            </a:r>
            <a:r>
              <a:rPr lang="en"/>
              <a:t>[</a:t>
            </a:r>
            <a:r>
              <a:rPr lang="en" i="1"/>
              <a:t>i</a:t>
            </a:r>
            <a:r>
              <a:rPr lang="en"/>
              <a:t>-</a:t>
            </a:r>
            <a:r>
              <a:rPr lang="en" i="1"/>
              <a:t>1,k</a:t>
            </a:r>
            <a:r>
              <a:rPr lang="en"/>
              <a:t>] then</a:t>
            </a:r>
            <a:endParaRPr/>
          </a:p>
          <a:p>
            <a:pPr marL="342900" lvl="0" indent="-342900" algn="l" rtl="0">
              <a:lnSpc>
                <a:spcPct val="100000"/>
              </a:lnSpc>
              <a:spcBef>
                <a:spcPts val="592"/>
              </a:spcBef>
              <a:spcAft>
                <a:spcPts val="0"/>
              </a:spcAft>
              <a:buClr>
                <a:schemeClr val="dk1"/>
              </a:buClr>
              <a:buSzPct val="100000"/>
              <a:buFont typeface="Calibri"/>
              <a:buNone/>
            </a:pPr>
            <a:r>
              <a:rPr lang="en"/>
              <a:t>	mark the </a:t>
            </a:r>
            <a:r>
              <a:rPr lang="en" i="1"/>
              <a:t>i</a:t>
            </a:r>
            <a:r>
              <a:rPr lang="en"/>
              <a:t>th item as in the knapsack</a:t>
            </a:r>
            <a:endParaRPr/>
          </a:p>
          <a:p>
            <a:pPr marL="342900" lvl="0" indent="-342900" algn="l" rtl="0">
              <a:lnSpc>
                <a:spcPct val="100000"/>
              </a:lnSpc>
              <a:spcBef>
                <a:spcPts val="592"/>
              </a:spcBef>
              <a:spcAft>
                <a:spcPts val="0"/>
              </a:spcAft>
              <a:buClr>
                <a:schemeClr val="dk1"/>
              </a:buClr>
              <a:buSzPct val="100000"/>
              <a:buFont typeface="Calibri"/>
              <a:buNone/>
            </a:pPr>
            <a:r>
              <a:rPr lang="en" i="1"/>
              <a:t>	i </a:t>
            </a:r>
            <a:r>
              <a:rPr lang="en"/>
              <a:t>= </a:t>
            </a:r>
            <a:r>
              <a:rPr lang="en" i="1"/>
              <a:t>i </a:t>
            </a:r>
            <a:r>
              <a:rPr lang="en"/>
              <a:t>-</a:t>
            </a:r>
            <a:r>
              <a:rPr lang="en" i="1"/>
              <a:t>1</a:t>
            </a:r>
            <a:r>
              <a:rPr lang="en"/>
              <a:t>, </a:t>
            </a:r>
            <a:endParaRPr/>
          </a:p>
          <a:p>
            <a:pPr marL="342900" lvl="0" indent="-342900" algn="l" rtl="0">
              <a:lnSpc>
                <a:spcPct val="100000"/>
              </a:lnSpc>
              <a:spcBef>
                <a:spcPts val="592"/>
              </a:spcBef>
              <a:spcAft>
                <a:spcPts val="0"/>
              </a:spcAft>
              <a:buClr>
                <a:schemeClr val="dk1"/>
              </a:buClr>
              <a:buSzPct val="100000"/>
              <a:buFont typeface="Calibri"/>
              <a:buNone/>
            </a:pPr>
            <a:r>
              <a:rPr lang="en"/>
              <a:t>	</a:t>
            </a:r>
            <a:r>
              <a:rPr lang="en" i="1"/>
              <a:t>k </a:t>
            </a:r>
            <a:r>
              <a:rPr lang="en"/>
              <a:t>= </a:t>
            </a:r>
            <a:r>
              <a:rPr lang="en" i="1"/>
              <a:t>k - w</a:t>
            </a:r>
            <a:r>
              <a:rPr lang="en" sz="1800" i="1"/>
              <a:t>i</a:t>
            </a:r>
            <a:endParaRPr/>
          </a:p>
          <a:p>
            <a:pPr marL="342900" lvl="0" indent="-342900" algn="l" rtl="0">
              <a:lnSpc>
                <a:spcPct val="100000"/>
              </a:lnSpc>
              <a:spcBef>
                <a:spcPts val="592"/>
              </a:spcBef>
              <a:spcAft>
                <a:spcPts val="0"/>
              </a:spcAft>
              <a:buClr>
                <a:schemeClr val="dk1"/>
              </a:buClr>
              <a:buSzPct val="100000"/>
              <a:buFont typeface="Calibri"/>
              <a:buNone/>
            </a:pPr>
            <a:r>
              <a:rPr lang="en"/>
              <a:t>else</a:t>
            </a:r>
            <a:endParaRPr/>
          </a:p>
          <a:p>
            <a:pPr marL="342900" lvl="0" indent="-342900" algn="l" rtl="0">
              <a:lnSpc>
                <a:spcPct val="100000"/>
              </a:lnSpc>
              <a:spcBef>
                <a:spcPts val="592"/>
              </a:spcBef>
              <a:spcAft>
                <a:spcPts val="0"/>
              </a:spcAft>
              <a:buClr>
                <a:schemeClr val="dk1"/>
              </a:buClr>
              <a:buSzPct val="100000"/>
              <a:buFont typeface="Calibri"/>
              <a:buNone/>
            </a:pPr>
            <a:r>
              <a:rPr lang="en" i="1"/>
              <a:t>	i </a:t>
            </a:r>
            <a:r>
              <a:rPr lang="en"/>
              <a:t>= </a:t>
            </a:r>
            <a:r>
              <a:rPr lang="en" i="1"/>
              <a:t>i </a:t>
            </a:r>
            <a:r>
              <a:rPr lang="en"/>
              <a:t>-</a:t>
            </a:r>
            <a:r>
              <a:rPr lang="en" i="1"/>
              <a:t>1 	</a:t>
            </a:r>
            <a:r>
              <a:rPr lang="en"/>
              <a:t>// Assume the </a:t>
            </a:r>
            <a:r>
              <a:rPr lang="en" i="1"/>
              <a:t>i</a:t>
            </a:r>
            <a:r>
              <a:rPr lang="en"/>
              <a:t>th item is not in the 		knapsack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8"/>
          <p:cNvSpPr txBox="1"/>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8</a:t>
            </a:fld>
            <a:endParaRPr sz="1400" b="0" i="0" u="none" strike="noStrike" cap="none">
              <a:solidFill>
                <a:srgbClr val="000000"/>
              </a:solidFill>
              <a:latin typeface="Arial"/>
              <a:ea typeface="Arial"/>
              <a:cs typeface="Arial"/>
              <a:sym typeface="Arial"/>
            </a:endParaRPr>
          </a:p>
        </p:txBody>
      </p:sp>
      <p:sp>
        <p:nvSpPr>
          <p:cNvPr id="358" name="Google Shape;358;p28"/>
          <p:cNvSpPr txBox="1">
            <a:spLocks noGrp="1"/>
          </p:cNvSpPr>
          <p:nvPr>
            <p:ph type="title"/>
          </p:nvPr>
        </p:nvSpPr>
        <p:spPr>
          <a:xfrm>
            <a:off x="685800" y="228600"/>
            <a:ext cx="77724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A Solution to 8 Queens</a:t>
            </a:r>
            <a:endParaRPr/>
          </a:p>
        </p:txBody>
      </p:sp>
      <p:sp>
        <p:nvSpPr>
          <p:cNvPr id="359" name="Google Shape;359;p28"/>
          <p:cNvSpPr txBox="1"/>
          <p:nvPr/>
        </p:nvSpPr>
        <p:spPr>
          <a:xfrm>
            <a:off x="228601" y="1028700"/>
            <a:ext cx="8626475" cy="56322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for(int c0 = 0; c0 &lt; 8; c0++){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board[c0][0] = 'q';</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	 for(int c1 = 0; c1 &lt; 8; c1++){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board[c1][1] = 'q';</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for(int c2 = 0; c2 &lt; 8; c2++){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board[c2][2] = 'q';</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 a little later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for(int c7 = 0; c7 &lt; 8; c7++){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board[c7][7] = 'q';</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				if( queensAreSafe(board) )</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					printSolution(board);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board[c7][7] = ' '; //pick up queen</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			}</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			board[c6][6] = ' '; // pick up queen</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b="1"/>
              <a:t>Finding the Items</a:t>
            </a:r>
            <a:endParaRPr/>
          </a:p>
        </p:txBody>
      </p:sp>
      <p:pic>
        <p:nvPicPr>
          <p:cNvPr id="630" name="Google Shape;630;p79"/>
          <p:cNvPicPr preferRelativeResize="0"/>
          <p:nvPr/>
        </p:nvPicPr>
        <p:blipFill rotWithShape="1">
          <a:blip r:embed="rId3">
            <a:alphaModFix/>
          </a:blip>
          <a:srcRect/>
          <a:stretch/>
        </p:blipFill>
        <p:spPr>
          <a:xfrm>
            <a:off x="865188" y="1453754"/>
            <a:ext cx="5560220" cy="2235993"/>
          </a:xfrm>
          <a:prstGeom prst="rect">
            <a:avLst/>
          </a:prstGeom>
          <a:noFill/>
          <a:ln>
            <a:noFill/>
          </a:ln>
        </p:spPr>
      </p:pic>
      <p:sp>
        <p:nvSpPr>
          <p:cNvPr id="631" name="Google Shape;631;p79"/>
          <p:cNvSpPr/>
          <p:nvPr/>
        </p:nvSpPr>
        <p:spPr>
          <a:xfrm>
            <a:off x="7315200" y="10858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2" name="Google Shape;632;p79"/>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b="1"/>
              <a:t>Finding the Items</a:t>
            </a:r>
            <a:endParaRPr/>
          </a:p>
        </p:txBody>
      </p:sp>
      <p:pic>
        <p:nvPicPr>
          <p:cNvPr id="638" name="Google Shape;638;p80"/>
          <p:cNvPicPr preferRelativeResize="0"/>
          <p:nvPr/>
        </p:nvPicPr>
        <p:blipFill rotWithShape="1">
          <a:blip r:embed="rId3">
            <a:alphaModFix/>
          </a:blip>
          <a:srcRect/>
          <a:stretch/>
        </p:blipFill>
        <p:spPr>
          <a:xfrm>
            <a:off x="842963" y="1453753"/>
            <a:ext cx="5593558" cy="2235994"/>
          </a:xfrm>
          <a:prstGeom prst="rect">
            <a:avLst/>
          </a:prstGeom>
          <a:noFill/>
          <a:ln>
            <a:noFill/>
          </a:ln>
        </p:spPr>
      </p:pic>
      <p:sp>
        <p:nvSpPr>
          <p:cNvPr id="639" name="Google Shape;639;p80"/>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Google Shape;640;p80"/>
          <p:cNvSpPr/>
          <p:nvPr/>
        </p:nvSpPr>
        <p:spPr>
          <a:xfrm>
            <a:off x="7315200" y="10858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8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b="1"/>
              <a:t>Finding the Items</a:t>
            </a:r>
            <a:endParaRPr/>
          </a:p>
        </p:txBody>
      </p:sp>
      <p:pic>
        <p:nvPicPr>
          <p:cNvPr id="646" name="Google Shape;646;p81"/>
          <p:cNvPicPr preferRelativeResize="0"/>
          <p:nvPr/>
        </p:nvPicPr>
        <p:blipFill rotWithShape="1">
          <a:blip r:embed="rId3">
            <a:alphaModFix/>
          </a:blip>
          <a:srcRect/>
          <a:stretch/>
        </p:blipFill>
        <p:spPr>
          <a:xfrm>
            <a:off x="796925" y="1453753"/>
            <a:ext cx="5661422" cy="2235994"/>
          </a:xfrm>
          <a:prstGeom prst="rect">
            <a:avLst/>
          </a:prstGeom>
          <a:noFill/>
          <a:ln>
            <a:noFill/>
          </a:ln>
        </p:spPr>
      </p:pic>
      <p:sp>
        <p:nvSpPr>
          <p:cNvPr id="647" name="Google Shape;647;p81"/>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8" name="Google Shape;648;p81"/>
          <p:cNvSpPr/>
          <p:nvPr/>
        </p:nvSpPr>
        <p:spPr>
          <a:xfrm>
            <a:off x="7315200" y="10858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8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b="1"/>
              <a:t>Finding the Items</a:t>
            </a:r>
            <a:endParaRPr/>
          </a:p>
        </p:txBody>
      </p:sp>
      <p:pic>
        <p:nvPicPr>
          <p:cNvPr id="654" name="Google Shape;654;p82"/>
          <p:cNvPicPr preferRelativeResize="0"/>
          <p:nvPr/>
        </p:nvPicPr>
        <p:blipFill rotWithShape="1">
          <a:blip r:embed="rId3">
            <a:alphaModFix/>
          </a:blip>
          <a:srcRect/>
          <a:stretch/>
        </p:blipFill>
        <p:spPr>
          <a:xfrm>
            <a:off x="730250" y="1385888"/>
            <a:ext cx="5762625" cy="2370535"/>
          </a:xfrm>
          <a:prstGeom prst="rect">
            <a:avLst/>
          </a:prstGeom>
          <a:noFill/>
          <a:ln>
            <a:noFill/>
          </a:ln>
        </p:spPr>
      </p:pic>
      <p:sp>
        <p:nvSpPr>
          <p:cNvPr id="655" name="Google Shape;655;p82"/>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6" name="Google Shape;656;p82"/>
          <p:cNvSpPr/>
          <p:nvPr/>
        </p:nvSpPr>
        <p:spPr>
          <a:xfrm>
            <a:off x="7391400" y="102870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7" name="Google Shape;657;p82"/>
          <p:cNvSpPr txBox="1"/>
          <p:nvPr/>
        </p:nvSpPr>
        <p:spPr>
          <a:xfrm>
            <a:off x="1676400" y="3886200"/>
            <a:ext cx="59436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680023"/>
                </a:solidFill>
                <a:latin typeface="Calibri"/>
                <a:ea typeface="Calibri"/>
                <a:cs typeface="Calibri"/>
                <a:sym typeface="Calibri"/>
              </a:rPr>
              <a:t>if </a:t>
            </a:r>
            <a:r>
              <a:rPr lang="en" sz="2000" b="0" i="1" u="none" strike="noStrike" cap="none">
                <a:solidFill>
                  <a:srgbClr val="680023"/>
                </a:solidFill>
                <a:latin typeface="Calibri"/>
                <a:ea typeface="Calibri"/>
                <a:cs typeface="Calibri"/>
                <a:sym typeface="Calibri"/>
              </a:rPr>
              <a:t>B</a:t>
            </a:r>
            <a:r>
              <a:rPr lang="en" sz="2000" b="0" i="0" u="none" strike="noStrike" cap="none">
                <a:solidFill>
                  <a:srgbClr val="680023"/>
                </a:solidFill>
                <a:latin typeface="Calibri"/>
                <a:ea typeface="Calibri"/>
                <a:cs typeface="Calibri"/>
                <a:sym typeface="Calibri"/>
              </a:rPr>
              <a:t>[</a:t>
            </a:r>
            <a:r>
              <a:rPr lang="en" sz="2000" b="0" i="1" u="none" strike="noStrike" cap="none">
                <a:solidFill>
                  <a:srgbClr val="680023"/>
                </a:solidFill>
                <a:latin typeface="Calibri"/>
                <a:ea typeface="Calibri"/>
                <a:cs typeface="Calibri"/>
                <a:sym typeface="Calibri"/>
              </a:rPr>
              <a:t>i,k</a:t>
            </a:r>
            <a:r>
              <a:rPr lang="en" sz="2000" b="0" i="0" u="none" strike="noStrike" cap="none">
                <a:solidFill>
                  <a:srgbClr val="680023"/>
                </a:solidFill>
                <a:latin typeface="Calibri"/>
                <a:ea typeface="Calibri"/>
                <a:cs typeface="Calibri"/>
                <a:sym typeface="Calibri"/>
              </a:rPr>
              <a:t>] != </a:t>
            </a:r>
            <a:r>
              <a:rPr lang="en" sz="2000" b="0" i="1" u="none" strike="noStrike" cap="none">
                <a:solidFill>
                  <a:srgbClr val="680023"/>
                </a:solidFill>
                <a:latin typeface="Calibri"/>
                <a:ea typeface="Calibri"/>
                <a:cs typeface="Calibri"/>
                <a:sym typeface="Calibri"/>
              </a:rPr>
              <a:t>B</a:t>
            </a:r>
            <a:r>
              <a:rPr lang="en" sz="2000" b="0" i="0" u="none" strike="noStrike" cap="none">
                <a:solidFill>
                  <a:srgbClr val="680023"/>
                </a:solidFill>
                <a:latin typeface="Calibri"/>
                <a:ea typeface="Calibri"/>
                <a:cs typeface="Calibri"/>
                <a:sym typeface="Calibri"/>
              </a:rPr>
              <a:t>[</a:t>
            </a:r>
            <a:r>
              <a:rPr lang="en" sz="2000" b="0" i="1" u="none" strike="noStrike" cap="none">
                <a:solidFill>
                  <a:srgbClr val="680023"/>
                </a:solidFill>
                <a:latin typeface="Calibri"/>
                <a:ea typeface="Calibri"/>
                <a:cs typeface="Calibri"/>
                <a:sym typeface="Calibri"/>
              </a:rPr>
              <a:t>i</a:t>
            </a:r>
            <a:r>
              <a:rPr lang="en" sz="2000" b="0" i="0" u="none" strike="noStrike" cap="none">
                <a:solidFill>
                  <a:srgbClr val="680023"/>
                </a:solidFill>
                <a:latin typeface="Calibri"/>
                <a:ea typeface="Calibri"/>
                <a:cs typeface="Calibri"/>
                <a:sym typeface="Calibri"/>
              </a:rPr>
              <a:t>-</a:t>
            </a:r>
            <a:r>
              <a:rPr lang="en" sz="2000" b="0" i="1" u="none" strike="noStrike" cap="none">
                <a:solidFill>
                  <a:srgbClr val="680023"/>
                </a:solidFill>
                <a:latin typeface="Calibri"/>
                <a:ea typeface="Calibri"/>
                <a:cs typeface="Calibri"/>
                <a:sym typeface="Calibri"/>
              </a:rPr>
              <a:t>1,k</a:t>
            </a:r>
            <a:r>
              <a:rPr lang="en" sz="2000" b="0" i="0" u="none" strike="noStrike" cap="none">
                <a:solidFill>
                  <a:srgbClr val="680023"/>
                </a:solidFill>
                <a:latin typeface="Calibri"/>
                <a:ea typeface="Calibri"/>
                <a:cs typeface="Calibri"/>
                <a:sym typeface="Calibri"/>
              </a:rPr>
              <a:t>] 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680023"/>
                </a:solidFill>
                <a:latin typeface="Calibri"/>
                <a:ea typeface="Calibri"/>
                <a:cs typeface="Calibri"/>
                <a:sym typeface="Calibri"/>
              </a:rPr>
              <a:t>	mark the </a:t>
            </a:r>
            <a:r>
              <a:rPr lang="en" sz="2000" b="0" i="1" u="none" strike="noStrike" cap="none">
                <a:solidFill>
                  <a:srgbClr val="680023"/>
                </a:solidFill>
                <a:latin typeface="Calibri"/>
                <a:ea typeface="Calibri"/>
                <a:cs typeface="Calibri"/>
                <a:sym typeface="Calibri"/>
              </a:rPr>
              <a:t>i</a:t>
            </a:r>
            <a:r>
              <a:rPr lang="en" sz="2000" b="0" i="0" u="none" strike="noStrike" cap="none">
                <a:solidFill>
                  <a:srgbClr val="680023"/>
                </a:solidFill>
                <a:latin typeface="Calibri"/>
                <a:ea typeface="Calibri"/>
                <a:cs typeface="Calibri"/>
                <a:sym typeface="Calibri"/>
              </a:rPr>
              <a:t>th item as in the knapsack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1" u="none" strike="noStrike" cap="none">
                <a:solidFill>
                  <a:srgbClr val="680023"/>
                </a:solidFill>
                <a:latin typeface="Calibri"/>
                <a:ea typeface="Calibri"/>
                <a:cs typeface="Calibri"/>
                <a:sym typeface="Calibri"/>
              </a:rPr>
              <a:t>	i </a:t>
            </a:r>
            <a:r>
              <a:rPr lang="en" sz="2000" b="0" i="0" u="none" strike="noStrike" cap="none">
                <a:solidFill>
                  <a:srgbClr val="680023"/>
                </a:solidFill>
                <a:latin typeface="Calibri"/>
                <a:ea typeface="Calibri"/>
                <a:cs typeface="Calibri"/>
                <a:sym typeface="Calibri"/>
              </a:rPr>
              <a:t>= </a:t>
            </a:r>
            <a:r>
              <a:rPr lang="en" sz="2000" b="0" i="1" u="none" strike="noStrike" cap="none">
                <a:solidFill>
                  <a:srgbClr val="680023"/>
                </a:solidFill>
                <a:latin typeface="Calibri"/>
                <a:ea typeface="Calibri"/>
                <a:cs typeface="Calibri"/>
                <a:sym typeface="Calibri"/>
              </a:rPr>
              <a:t>i </a:t>
            </a:r>
            <a:r>
              <a:rPr lang="en" sz="2000" b="0" i="0" u="none" strike="noStrike" cap="none">
                <a:solidFill>
                  <a:srgbClr val="680023"/>
                </a:solidFill>
                <a:latin typeface="Calibri"/>
                <a:ea typeface="Calibri"/>
                <a:cs typeface="Calibri"/>
                <a:sym typeface="Calibri"/>
              </a:rPr>
              <a:t>-</a:t>
            </a:r>
            <a:r>
              <a:rPr lang="en" sz="2000" b="0" i="1" u="none" strike="noStrike" cap="none">
                <a:solidFill>
                  <a:srgbClr val="680023"/>
                </a:solidFill>
                <a:latin typeface="Calibri"/>
                <a:ea typeface="Calibri"/>
                <a:cs typeface="Calibri"/>
                <a:sym typeface="Calibri"/>
              </a:rPr>
              <a:t>1</a:t>
            </a:r>
            <a:r>
              <a:rPr lang="en" sz="2000" b="0" i="0" u="none" strike="noStrike" cap="none">
                <a:solidFill>
                  <a:srgbClr val="680023"/>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680023"/>
                </a:solidFill>
                <a:latin typeface="Calibri"/>
                <a:ea typeface="Calibri"/>
                <a:cs typeface="Calibri"/>
                <a:sym typeface="Calibri"/>
              </a:rPr>
              <a:t>	</a:t>
            </a:r>
            <a:r>
              <a:rPr lang="en" sz="2000" b="0" i="1" u="none" strike="noStrike" cap="none">
                <a:solidFill>
                  <a:srgbClr val="680023"/>
                </a:solidFill>
                <a:latin typeface="Calibri"/>
                <a:ea typeface="Calibri"/>
                <a:cs typeface="Calibri"/>
                <a:sym typeface="Calibri"/>
              </a:rPr>
              <a:t>k </a:t>
            </a:r>
            <a:r>
              <a:rPr lang="en" sz="2000" b="0" i="0" u="none" strike="noStrike" cap="none">
                <a:solidFill>
                  <a:srgbClr val="680023"/>
                </a:solidFill>
                <a:latin typeface="Calibri"/>
                <a:ea typeface="Calibri"/>
                <a:cs typeface="Calibri"/>
                <a:sym typeface="Calibri"/>
              </a:rPr>
              <a:t>= </a:t>
            </a:r>
            <a:r>
              <a:rPr lang="en" sz="2000" b="0" i="1" u="none" strike="noStrike" cap="none">
                <a:solidFill>
                  <a:srgbClr val="680023"/>
                </a:solidFill>
                <a:latin typeface="Calibri"/>
                <a:ea typeface="Calibri"/>
                <a:cs typeface="Calibri"/>
                <a:sym typeface="Calibri"/>
              </a:rPr>
              <a:t>k - wi</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8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b="1"/>
              <a:t>Finding the Items</a:t>
            </a:r>
            <a:endParaRPr/>
          </a:p>
        </p:txBody>
      </p:sp>
      <p:pic>
        <p:nvPicPr>
          <p:cNvPr id="663" name="Google Shape;663;p83"/>
          <p:cNvPicPr preferRelativeResize="0">
            <a:picLocks noGrp="1"/>
          </p:cNvPicPr>
          <p:nvPr>
            <p:ph type="body" idx="1"/>
          </p:nvPr>
        </p:nvPicPr>
        <p:blipFill rotWithShape="1">
          <a:blip r:embed="rId3">
            <a:alphaModFix/>
          </a:blip>
          <a:srcRect/>
          <a:stretch/>
        </p:blipFill>
        <p:spPr>
          <a:xfrm>
            <a:off x="762000" y="1428750"/>
            <a:ext cx="7639200" cy="2287200"/>
          </a:xfrm>
          <a:prstGeom prst="rect">
            <a:avLst/>
          </a:prstGeom>
          <a:noFill/>
          <a:ln>
            <a:noFill/>
          </a:ln>
        </p:spPr>
      </p:pic>
      <p:sp>
        <p:nvSpPr>
          <p:cNvPr id="664" name="Google Shape;664;p83"/>
          <p:cNvSpPr/>
          <p:nvPr/>
        </p:nvSpPr>
        <p:spPr>
          <a:xfrm>
            <a:off x="7391400" y="102870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5" name="Google Shape;665;p83"/>
          <p:cNvSpPr/>
          <p:nvPr/>
        </p:nvSpPr>
        <p:spPr>
          <a:xfrm>
            <a:off x="7924800" y="114300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6" name="Google Shape;666;p83"/>
          <p:cNvSpPr txBox="1"/>
          <p:nvPr/>
        </p:nvSpPr>
        <p:spPr>
          <a:xfrm>
            <a:off x="1676400" y="3886200"/>
            <a:ext cx="59436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680023"/>
                </a:solidFill>
                <a:latin typeface="Calibri"/>
                <a:ea typeface="Calibri"/>
                <a:cs typeface="Calibri"/>
                <a:sym typeface="Calibri"/>
              </a:rPr>
              <a:t>if </a:t>
            </a:r>
            <a:r>
              <a:rPr lang="en" sz="2000" b="0" i="1" u="none" strike="noStrike" cap="none">
                <a:solidFill>
                  <a:srgbClr val="680023"/>
                </a:solidFill>
                <a:latin typeface="Calibri"/>
                <a:ea typeface="Calibri"/>
                <a:cs typeface="Calibri"/>
                <a:sym typeface="Calibri"/>
              </a:rPr>
              <a:t>B</a:t>
            </a:r>
            <a:r>
              <a:rPr lang="en" sz="2000" b="0" i="0" u="none" strike="noStrike" cap="none">
                <a:solidFill>
                  <a:srgbClr val="680023"/>
                </a:solidFill>
                <a:latin typeface="Calibri"/>
                <a:ea typeface="Calibri"/>
                <a:cs typeface="Calibri"/>
                <a:sym typeface="Calibri"/>
              </a:rPr>
              <a:t>[</a:t>
            </a:r>
            <a:r>
              <a:rPr lang="en" sz="2000" b="0" i="1" u="none" strike="noStrike" cap="none">
                <a:solidFill>
                  <a:srgbClr val="680023"/>
                </a:solidFill>
                <a:latin typeface="Calibri"/>
                <a:ea typeface="Calibri"/>
                <a:cs typeface="Calibri"/>
                <a:sym typeface="Calibri"/>
              </a:rPr>
              <a:t>i,k</a:t>
            </a:r>
            <a:r>
              <a:rPr lang="en" sz="2000" b="0" i="0" u="none" strike="noStrike" cap="none">
                <a:solidFill>
                  <a:srgbClr val="680023"/>
                </a:solidFill>
                <a:latin typeface="Calibri"/>
                <a:ea typeface="Calibri"/>
                <a:cs typeface="Calibri"/>
                <a:sym typeface="Calibri"/>
              </a:rPr>
              <a:t>] != </a:t>
            </a:r>
            <a:r>
              <a:rPr lang="en" sz="2000" b="0" i="1" u="none" strike="noStrike" cap="none">
                <a:solidFill>
                  <a:srgbClr val="680023"/>
                </a:solidFill>
                <a:latin typeface="Calibri"/>
                <a:ea typeface="Calibri"/>
                <a:cs typeface="Calibri"/>
                <a:sym typeface="Calibri"/>
              </a:rPr>
              <a:t>B</a:t>
            </a:r>
            <a:r>
              <a:rPr lang="en" sz="2000" b="0" i="0" u="none" strike="noStrike" cap="none">
                <a:solidFill>
                  <a:srgbClr val="680023"/>
                </a:solidFill>
                <a:latin typeface="Calibri"/>
                <a:ea typeface="Calibri"/>
                <a:cs typeface="Calibri"/>
                <a:sym typeface="Calibri"/>
              </a:rPr>
              <a:t>[</a:t>
            </a:r>
            <a:r>
              <a:rPr lang="en" sz="2000" b="0" i="1" u="none" strike="noStrike" cap="none">
                <a:solidFill>
                  <a:srgbClr val="680023"/>
                </a:solidFill>
                <a:latin typeface="Calibri"/>
                <a:ea typeface="Calibri"/>
                <a:cs typeface="Calibri"/>
                <a:sym typeface="Calibri"/>
              </a:rPr>
              <a:t>i</a:t>
            </a:r>
            <a:r>
              <a:rPr lang="en" sz="2000" b="0" i="0" u="none" strike="noStrike" cap="none">
                <a:solidFill>
                  <a:srgbClr val="680023"/>
                </a:solidFill>
                <a:latin typeface="Calibri"/>
                <a:ea typeface="Calibri"/>
                <a:cs typeface="Calibri"/>
                <a:sym typeface="Calibri"/>
              </a:rPr>
              <a:t>-</a:t>
            </a:r>
            <a:r>
              <a:rPr lang="en" sz="2000" b="0" i="1" u="none" strike="noStrike" cap="none">
                <a:solidFill>
                  <a:srgbClr val="680023"/>
                </a:solidFill>
                <a:latin typeface="Calibri"/>
                <a:ea typeface="Calibri"/>
                <a:cs typeface="Calibri"/>
                <a:sym typeface="Calibri"/>
              </a:rPr>
              <a:t>1,k</a:t>
            </a:r>
            <a:r>
              <a:rPr lang="en" sz="2000" b="0" i="0" u="none" strike="noStrike" cap="none">
                <a:solidFill>
                  <a:srgbClr val="680023"/>
                </a:solidFill>
                <a:latin typeface="Calibri"/>
                <a:ea typeface="Calibri"/>
                <a:cs typeface="Calibri"/>
                <a:sym typeface="Calibri"/>
              </a:rPr>
              <a:t>] 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680023"/>
                </a:solidFill>
                <a:latin typeface="Calibri"/>
                <a:ea typeface="Calibri"/>
                <a:cs typeface="Calibri"/>
                <a:sym typeface="Calibri"/>
              </a:rPr>
              <a:t>	mark the </a:t>
            </a:r>
            <a:r>
              <a:rPr lang="en" sz="2000" b="0" i="1" u="none" strike="noStrike" cap="none">
                <a:solidFill>
                  <a:srgbClr val="680023"/>
                </a:solidFill>
                <a:latin typeface="Calibri"/>
                <a:ea typeface="Calibri"/>
                <a:cs typeface="Calibri"/>
                <a:sym typeface="Calibri"/>
              </a:rPr>
              <a:t>i</a:t>
            </a:r>
            <a:r>
              <a:rPr lang="en" sz="2000" b="0" i="0" u="none" strike="noStrike" cap="none">
                <a:solidFill>
                  <a:srgbClr val="680023"/>
                </a:solidFill>
                <a:latin typeface="Calibri"/>
                <a:ea typeface="Calibri"/>
                <a:cs typeface="Calibri"/>
                <a:sym typeface="Calibri"/>
              </a:rPr>
              <a:t>th item as in the knapsack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1" u="none" strike="noStrike" cap="none">
                <a:solidFill>
                  <a:srgbClr val="680023"/>
                </a:solidFill>
                <a:latin typeface="Calibri"/>
                <a:ea typeface="Calibri"/>
                <a:cs typeface="Calibri"/>
                <a:sym typeface="Calibri"/>
              </a:rPr>
              <a:t>	i </a:t>
            </a:r>
            <a:r>
              <a:rPr lang="en" sz="2000" b="0" i="0" u="none" strike="noStrike" cap="none">
                <a:solidFill>
                  <a:srgbClr val="680023"/>
                </a:solidFill>
                <a:latin typeface="Calibri"/>
                <a:ea typeface="Calibri"/>
                <a:cs typeface="Calibri"/>
                <a:sym typeface="Calibri"/>
              </a:rPr>
              <a:t>= </a:t>
            </a:r>
            <a:r>
              <a:rPr lang="en" sz="2000" b="0" i="1" u="none" strike="noStrike" cap="none">
                <a:solidFill>
                  <a:srgbClr val="680023"/>
                </a:solidFill>
                <a:latin typeface="Calibri"/>
                <a:ea typeface="Calibri"/>
                <a:cs typeface="Calibri"/>
                <a:sym typeface="Calibri"/>
              </a:rPr>
              <a:t>i </a:t>
            </a:r>
            <a:r>
              <a:rPr lang="en" sz="2000" b="0" i="0" u="none" strike="noStrike" cap="none">
                <a:solidFill>
                  <a:srgbClr val="680023"/>
                </a:solidFill>
                <a:latin typeface="Calibri"/>
                <a:ea typeface="Calibri"/>
                <a:cs typeface="Calibri"/>
                <a:sym typeface="Calibri"/>
              </a:rPr>
              <a:t>-</a:t>
            </a:r>
            <a:r>
              <a:rPr lang="en" sz="2000" b="0" i="1" u="none" strike="noStrike" cap="none">
                <a:solidFill>
                  <a:srgbClr val="680023"/>
                </a:solidFill>
                <a:latin typeface="Calibri"/>
                <a:ea typeface="Calibri"/>
                <a:cs typeface="Calibri"/>
                <a:sym typeface="Calibri"/>
              </a:rPr>
              <a:t>1</a:t>
            </a:r>
            <a:r>
              <a:rPr lang="en" sz="2000" b="0" i="0" u="none" strike="noStrike" cap="none">
                <a:solidFill>
                  <a:srgbClr val="680023"/>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680023"/>
                </a:solidFill>
                <a:latin typeface="Calibri"/>
                <a:ea typeface="Calibri"/>
                <a:cs typeface="Calibri"/>
                <a:sym typeface="Calibri"/>
              </a:rPr>
              <a:t>	</a:t>
            </a:r>
            <a:r>
              <a:rPr lang="en" sz="2000" b="0" i="1" u="none" strike="noStrike" cap="none">
                <a:solidFill>
                  <a:srgbClr val="680023"/>
                </a:solidFill>
                <a:latin typeface="Calibri"/>
                <a:ea typeface="Calibri"/>
                <a:cs typeface="Calibri"/>
                <a:sym typeface="Calibri"/>
              </a:rPr>
              <a:t>k </a:t>
            </a:r>
            <a:r>
              <a:rPr lang="en" sz="2000" b="0" i="0" u="none" strike="noStrike" cap="none">
                <a:solidFill>
                  <a:srgbClr val="680023"/>
                </a:solidFill>
                <a:latin typeface="Calibri"/>
                <a:ea typeface="Calibri"/>
                <a:cs typeface="Calibri"/>
                <a:sym typeface="Calibri"/>
              </a:rPr>
              <a:t>= </a:t>
            </a:r>
            <a:r>
              <a:rPr lang="en" sz="2000" b="0" i="1" u="none" strike="noStrike" cap="none">
                <a:solidFill>
                  <a:srgbClr val="680023"/>
                </a:solidFill>
                <a:latin typeface="Calibri"/>
                <a:ea typeface="Calibri"/>
                <a:cs typeface="Calibri"/>
                <a:sym typeface="Calibri"/>
              </a:rPr>
              <a:t>k - wi</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8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b="1"/>
              <a:t>Finding the Items</a:t>
            </a:r>
            <a:endParaRPr/>
          </a:p>
        </p:txBody>
      </p:sp>
      <p:pic>
        <p:nvPicPr>
          <p:cNvPr id="672" name="Google Shape;672;p84"/>
          <p:cNvPicPr preferRelativeResize="0"/>
          <p:nvPr/>
        </p:nvPicPr>
        <p:blipFill rotWithShape="1">
          <a:blip r:embed="rId3">
            <a:alphaModFix/>
          </a:blip>
          <a:srcRect/>
          <a:stretch/>
        </p:blipFill>
        <p:spPr>
          <a:xfrm>
            <a:off x="1201738" y="1473994"/>
            <a:ext cx="5054204" cy="2194322"/>
          </a:xfrm>
          <a:prstGeom prst="rect">
            <a:avLst/>
          </a:prstGeom>
          <a:noFill/>
          <a:ln>
            <a:noFill/>
          </a:ln>
        </p:spPr>
      </p:pic>
      <p:sp>
        <p:nvSpPr>
          <p:cNvPr id="673" name="Google Shape;673;p84"/>
          <p:cNvSpPr/>
          <p:nvPr/>
        </p:nvSpPr>
        <p:spPr>
          <a:xfrm>
            <a:off x="7772400" y="102870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4" name="Google Shape;674;p84"/>
          <p:cNvSpPr/>
          <p:nvPr/>
        </p:nvSpPr>
        <p:spPr>
          <a:xfrm>
            <a:off x="7543800" y="285750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5" name="Google Shape;675;p84"/>
          <p:cNvSpPr/>
          <p:nvPr/>
        </p:nvSpPr>
        <p:spPr>
          <a:xfrm>
            <a:off x="7848600" y="1200150"/>
            <a:ext cx="6858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8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b="1"/>
              <a:t>Finding the Items</a:t>
            </a:r>
            <a:endParaRPr/>
          </a:p>
        </p:txBody>
      </p:sp>
      <p:pic>
        <p:nvPicPr>
          <p:cNvPr id="681" name="Google Shape;681;p85"/>
          <p:cNvPicPr preferRelativeResize="0"/>
          <p:nvPr/>
        </p:nvPicPr>
        <p:blipFill rotWithShape="1">
          <a:blip r:embed="rId3">
            <a:alphaModFix/>
          </a:blip>
          <a:srcRect/>
          <a:stretch/>
        </p:blipFill>
        <p:spPr>
          <a:xfrm>
            <a:off x="1471613" y="1445419"/>
            <a:ext cx="4649391" cy="2252663"/>
          </a:xfrm>
          <a:prstGeom prst="rect">
            <a:avLst/>
          </a:prstGeom>
          <a:noFill/>
          <a:ln>
            <a:noFill/>
          </a:ln>
        </p:spPr>
      </p:pic>
      <p:pic>
        <p:nvPicPr>
          <p:cNvPr id="682" name="Google Shape;682;p85"/>
          <p:cNvPicPr preferRelativeResize="0"/>
          <p:nvPr/>
        </p:nvPicPr>
        <p:blipFill rotWithShape="1">
          <a:blip r:embed="rId4">
            <a:alphaModFix/>
          </a:blip>
          <a:srcRect/>
          <a:stretch/>
        </p:blipFill>
        <p:spPr>
          <a:xfrm>
            <a:off x="3429000" y="3714750"/>
            <a:ext cx="1510905" cy="124896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86"/>
          <p:cNvSpPr txBox="1">
            <a:spLocks noGrp="1"/>
          </p:cNvSpPr>
          <p:nvPr>
            <p:ph type="title"/>
          </p:nvPr>
        </p:nvSpPr>
        <p:spPr>
          <a:xfrm>
            <a:off x="685800" y="228600"/>
            <a:ext cx="7772400" cy="68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All pairs shortest path</a:t>
            </a:r>
            <a:endParaRPr/>
          </a:p>
        </p:txBody>
      </p:sp>
      <p:sp>
        <p:nvSpPr>
          <p:cNvPr id="691" name="Google Shape;691;p86"/>
          <p:cNvSpPr txBox="1">
            <a:spLocks noGrp="1"/>
          </p:cNvSpPr>
          <p:nvPr>
            <p:ph type="body" idx="1"/>
          </p:nvPr>
        </p:nvSpPr>
        <p:spPr>
          <a:xfrm>
            <a:off x="762000" y="1028700"/>
            <a:ext cx="7924800" cy="3200400"/>
          </a:xfrm>
          <a:prstGeom prst="rect">
            <a:avLst/>
          </a:prstGeom>
          <a:noFill/>
          <a:ln>
            <a:noFill/>
          </a:ln>
        </p:spPr>
        <p:txBody>
          <a:bodyPr spcFirstLastPara="1" wrap="square" lIns="68575" tIns="34275" rIns="68575" bIns="34275" anchor="t" anchorCtr="0">
            <a:normAutofit lnSpcReduction="10000"/>
          </a:bodyPr>
          <a:lstStyle/>
          <a:p>
            <a:pPr marL="177800" lvl="0" indent="-171450" algn="l" rtl="0">
              <a:lnSpc>
                <a:spcPct val="90000"/>
              </a:lnSpc>
              <a:spcBef>
                <a:spcPts val="0"/>
              </a:spcBef>
              <a:spcAft>
                <a:spcPts val="0"/>
              </a:spcAft>
              <a:buClr>
                <a:schemeClr val="dk1"/>
              </a:buClr>
              <a:buSzPts val="2100"/>
              <a:buChar char="•"/>
            </a:pPr>
            <a:r>
              <a:rPr lang="en" b="1" i="1"/>
              <a:t>The problem:</a:t>
            </a:r>
            <a:r>
              <a:rPr lang="en" b="1"/>
              <a:t> find the shortest path between every pair of vertices of a graph</a:t>
            </a:r>
            <a:br>
              <a:rPr lang="en" b="1"/>
            </a:br>
            <a:endParaRPr b="1"/>
          </a:p>
          <a:p>
            <a:pPr marL="177800" lvl="0" indent="-171450" algn="l" rtl="0">
              <a:lnSpc>
                <a:spcPct val="90000"/>
              </a:lnSpc>
              <a:spcBef>
                <a:spcPts val="0"/>
              </a:spcBef>
              <a:spcAft>
                <a:spcPts val="0"/>
              </a:spcAft>
              <a:buClr>
                <a:schemeClr val="dk1"/>
              </a:buClr>
              <a:buSzPts val="2100"/>
              <a:buChar char="•"/>
            </a:pPr>
            <a:r>
              <a:rPr lang="en" b="1" i="1"/>
              <a:t>The graph</a:t>
            </a:r>
            <a:r>
              <a:rPr lang="en" b="1"/>
              <a:t>: may contain negative edges but no negative cycles</a:t>
            </a:r>
            <a:br>
              <a:rPr lang="en" b="1"/>
            </a:br>
            <a:endParaRPr b="1"/>
          </a:p>
          <a:p>
            <a:pPr marL="177800" lvl="0" indent="-171450" algn="l" rtl="0">
              <a:lnSpc>
                <a:spcPct val="90000"/>
              </a:lnSpc>
              <a:spcBef>
                <a:spcPts val="800"/>
              </a:spcBef>
              <a:spcAft>
                <a:spcPts val="0"/>
              </a:spcAft>
              <a:buClr>
                <a:schemeClr val="dk1"/>
              </a:buClr>
              <a:buSzPts val="2100"/>
              <a:buChar char="•"/>
            </a:pPr>
            <a:r>
              <a:rPr lang="en" b="1" i="1"/>
              <a:t>A representation</a:t>
            </a:r>
            <a:r>
              <a:rPr lang="en" b="1"/>
              <a:t>: a weight matrix where </a:t>
            </a:r>
            <a:br>
              <a:rPr lang="en" b="1"/>
            </a:br>
            <a:r>
              <a:rPr lang="en" b="1"/>
              <a:t>   W(i,j)=0 if i=j. </a:t>
            </a:r>
            <a:br>
              <a:rPr lang="en" b="1"/>
            </a:br>
            <a:r>
              <a:rPr lang="en" b="1"/>
              <a:t>   W(i,j)=</a:t>
            </a:r>
            <a:r>
              <a:rPr lang="en" b="1">
                <a:latin typeface="Noto Sans"/>
                <a:ea typeface="Noto Sans"/>
                <a:cs typeface="Noto Sans"/>
                <a:sym typeface="Noto Sans"/>
              </a:rPr>
              <a:t>∞</a:t>
            </a:r>
            <a:r>
              <a:rPr lang="en" b="1"/>
              <a:t> if there is no edge between i and j.    </a:t>
            </a:r>
            <a:br>
              <a:rPr lang="en" b="1"/>
            </a:br>
            <a:r>
              <a:rPr lang="en" b="1"/>
              <a:t>   W(i,j)=“weight of edge”</a:t>
            </a:r>
            <a:endParaRPr/>
          </a:p>
          <a:p>
            <a:pPr marL="177800" lvl="0" indent="-171450" algn="l" rtl="0">
              <a:lnSpc>
                <a:spcPct val="90000"/>
              </a:lnSpc>
              <a:spcBef>
                <a:spcPts val="800"/>
              </a:spcBef>
              <a:spcAft>
                <a:spcPts val="0"/>
              </a:spcAft>
              <a:buClr>
                <a:schemeClr val="dk1"/>
              </a:buClr>
              <a:buSzPts val="2100"/>
              <a:buChar char="•"/>
            </a:pPr>
            <a:r>
              <a:rPr lang="en" b="1"/>
              <a:t>Note: we have shown principle of optimality applies to shortest path problems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8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The subproblems</a:t>
            </a:r>
            <a:endParaRPr/>
          </a:p>
        </p:txBody>
      </p:sp>
      <p:sp>
        <p:nvSpPr>
          <p:cNvPr id="700" name="Google Shape;700;p87"/>
          <p:cNvSpPr txBox="1">
            <a:spLocks noGrp="1"/>
          </p:cNvSpPr>
          <p:nvPr>
            <p:ph type="body" idx="1"/>
          </p:nvPr>
        </p:nvSpPr>
        <p:spPr>
          <a:xfrm>
            <a:off x="762000" y="1200150"/>
            <a:ext cx="7772400" cy="33720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 b="1"/>
              <a:t>Let</a:t>
            </a:r>
            <a:r>
              <a:rPr lang="en" b="1" i="1"/>
              <a:t> D</a:t>
            </a:r>
            <a:r>
              <a:rPr lang="en" b="1" baseline="30000"/>
              <a:t>(</a:t>
            </a:r>
            <a:r>
              <a:rPr lang="en" b="1" i="1" baseline="30000"/>
              <a:t>k</a:t>
            </a:r>
            <a:r>
              <a:rPr lang="en" b="1" baseline="30000"/>
              <a:t>)</a:t>
            </a:r>
            <a:r>
              <a:rPr lang="en" b="1"/>
              <a:t>[</a:t>
            </a:r>
            <a:r>
              <a:rPr lang="en" b="1" i="1"/>
              <a:t>i,j</a:t>
            </a:r>
            <a:r>
              <a:rPr lang="en" b="1"/>
              <a:t>]=weight of a shortest path from </a:t>
            </a:r>
            <a:r>
              <a:rPr lang="en" b="1" i="1"/>
              <a:t>v</a:t>
            </a:r>
            <a:r>
              <a:rPr lang="en" b="1" i="1" baseline="-25000"/>
              <a:t>i</a:t>
            </a:r>
            <a:r>
              <a:rPr lang="en" b="1"/>
              <a:t> to </a:t>
            </a:r>
            <a:r>
              <a:rPr lang="en" b="1" i="1"/>
              <a:t>v</a:t>
            </a:r>
            <a:r>
              <a:rPr lang="en" b="1" i="1" baseline="-25000"/>
              <a:t>j</a:t>
            </a:r>
            <a:r>
              <a:rPr lang="en" b="1"/>
              <a:t> using only vertices from {</a:t>
            </a:r>
            <a:r>
              <a:rPr lang="en" b="1" i="1"/>
              <a:t>v</a:t>
            </a:r>
            <a:r>
              <a:rPr lang="en" b="1" baseline="-25000"/>
              <a:t>1</a:t>
            </a:r>
            <a:r>
              <a:rPr lang="en" b="1"/>
              <a:t>,</a:t>
            </a:r>
            <a:r>
              <a:rPr lang="en" b="1" i="1"/>
              <a:t>v</a:t>
            </a:r>
            <a:r>
              <a:rPr lang="en" b="1" baseline="-25000"/>
              <a:t>2</a:t>
            </a:r>
            <a:r>
              <a:rPr lang="en" b="1"/>
              <a:t>,…,</a:t>
            </a:r>
            <a:r>
              <a:rPr lang="en" b="1" i="1"/>
              <a:t>v</a:t>
            </a:r>
            <a:r>
              <a:rPr lang="en" b="1" i="1" baseline="-25000"/>
              <a:t>k</a:t>
            </a:r>
            <a:r>
              <a:rPr lang="en" b="1"/>
              <a:t>} as intermediate vertices in the path</a:t>
            </a:r>
            <a:br>
              <a:rPr lang="en" b="1"/>
            </a:br>
            <a:endParaRPr b="1"/>
          </a:p>
          <a:p>
            <a:pPr marL="520700" lvl="1" indent="-177800" algn="l" rtl="0">
              <a:lnSpc>
                <a:spcPct val="90000"/>
              </a:lnSpc>
              <a:spcBef>
                <a:spcPts val="400"/>
              </a:spcBef>
              <a:spcAft>
                <a:spcPts val="0"/>
              </a:spcAft>
              <a:buClr>
                <a:schemeClr val="dk1"/>
              </a:buClr>
              <a:buSzPts val="1800"/>
              <a:buChar char="•"/>
            </a:pPr>
            <a:r>
              <a:rPr lang="en" b="1" i="1"/>
              <a:t>D</a:t>
            </a:r>
            <a:r>
              <a:rPr lang="en" b="1" baseline="30000"/>
              <a:t>(0)</a:t>
            </a:r>
            <a:r>
              <a:rPr lang="en" b="1"/>
              <a:t>=</a:t>
            </a:r>
            <a:r>
              <a:rPr lang="en" b="1" i="1"/>
              <a:t>W</a:t>
            </a:r>
            <a:endParaRPr b="1"/>
          </a:p>
          <a:p>
            <a:pPr marL="520700" lvl="1" indent="-177800" algn="l" rtl="0">
              <a:lnSpc>
                <a:spcPct val="90000"/>
              </a:lnSpc>
              <a:spcBef>
                <a:spcPts val="400"/>
              </a:spcBef>
              <a:spcAft>
                <a:spcPts val="0"/>
              </a:spcAft>
              <a:buClr>
                <a:schemeClr val="dk1"/>
              </a:buClr>
              <a:buSzPts val="1800"/>
              <a:buChar char="•"/>
            </a:pPr>
            <a:r>
              <a:rPr lang="en" b="1" i="1"/>
              <a:t>D</a:t>
            </a:r>
            <a:r>
              <a:rPr lang="en" b="1" baseline="30000"/>
              <a:t>(</a:t>
            </a:r>
            <a:r>
              <a:rPr lang="en" b="1" i="1" baseline="30000"/>
              <a:t>n</a:t>
            </a:r>
            <a:r>
              <a:rPr lang="en" b="1" baseline="30000"/>
              <a:t>)</a:t>
            </a:r>
            <a:r>
              <a:rPr lang="en" b="1"/>
              <a:t>=</a:t>
            </a:r>
            <a:r>
              <a:rPr lang="en" b="1" i="1"/>
              <a:t>D</a:t>
            </a:r>
            <a:r>
              <a:rPr lang="en" b="1"/>
              <a:t> which is the goal matrix</a:t>
            </a:r>
            <a:endParaRPr/>
          </a:p>
          <a:p>
            <a:pPr marL="177800" lvl="0" indent="-38100" algn="l" rtl="0">
              <a:lnSpc>
                <a:spcPct val="90000"/>
              </a:lnSpc>
              <a:spcBef>
                <a:spcPts val="800"/>
              </a:spcBef>
              <a:spcAft>
                <a:spcPts val="0"/>
              </a:spcAft>
              <a:buClr>
                <a:schemeClr val="dk1"/>
              </a:buClr>
              <a:buSzPts val="2100"/>
              <a:buNone/>
            </a:pPr>
            <a:endParaRPr b="1"/>
          </a:p>
          <a:p>
            <a:pPr marL="177800" lvl="0" indent="-171450" algn="l" rtl="0">
              <a:lnSpc>
                <a:spcPct val="90000"/>
              </a:lnSpc>
              <a:spcBef>
                <a:spcPts val="800"/>
              </a:spcBef>
              <a:spcAft>
                <a:spcPts val="0"/>
              </a:spcAft>
              <a:buClr>
                <a:schemeClr val="dk1"/>
              </a:buClr>
              <a:buSzPts val="2100"/>
              <a:buChar char="•"/>
            </a:pPr>
            <a:r>
              <a:rPr lang="en" b="1"/>
              <a:t>How do we compute </a:t>
            </a:r>
            <a:r>
              <a:rPr lang="en" b="1" i="1"/>
              <a:t>D</a:t>
            </a:r>
            <a:r>
              <a:rPr lang="en" b="1" baseline="30000"/>
              <a:t>(</a:t>
            </a:r>
            <a:r>
              <a:rPr lang="en" b="1" i="1" baseline="30000"/>
              <a:t>k</a:t>
            </a:r>
            <a:r>
              <a:rPr lang="en" b="1" baseline="30000"/>
              <a:t>) </a:t>
            </a:r>
            <a:r>
              <a:rPr lang="en" b="1"/>
              <a:t>from </a:t>
            </a:r>
            <a:r>
              <a:rPr lang="en" b="1" i="1"/>
              <a:t>D</a:t>
            </a:r>
            <a:r>
              <a:rPr lang="en" b="1" baseline="30000"/>
              <a:t>(</a:t>
            </a:r>
            <a:r>
              <a:rPr lang="en" b="1" i="1" baseline="30000"/>
              <a:t>k</a:t>
            </a:r>
            <a:r>
              <a:rPr lang="en" b="1" baseline="30000"/>
              <a:t>-1)</a:t>
            </a:r>
            <a:r>
              <a:rPr lang="en" b="1"/>
              <a:t> ?</a:t>
            </a:r>
            <a:endParaRPr/>
          </a:p>
          <a:p>
            <a:pPr marL="177800" lvl="0" indent="-38100" algn="l" rtl="0">
              <a:lnSpc>
                <a:spcPct val="90000"/>
              </a:lnSpc>
              <a:spcBef>
                <a:spcPts val="800"/>
              </a:spcBef>
              <a:spcAft>
                <a:spcPts val="0"/>
              </a:spcAft>
              <a:buClr>
                <a:schemeClr val="dk1"/>
              </a:buClr>
              <a:buSzPts val="2100"/>
              <a:buNone/>
            </a:pPr>
            <a:endParaRPr b="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88"/>
          <p:cNvSpPr txBox="1">
            <a:spLocks noGrp="1"/>
          </p:cNvSpPr>
          <p:nvPr>
            <p:ph type="title"/>
          </p:nvPr>
        </p:nvSpPr>
        <p:spPr>
          <a:xfrm>
            <a:off x="685800" y="171450"/>
            <a:ext cx="7772400" cy="68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The Recursive Definition:</a:t>
            </a:r>
            <a:endParaRPr b="1" baseline="30000"/>
          </a:p>
        </p:txBody>
      </p:sp>
      <p:sp>
        <p:nvSpPr>
          <p:cNvPr id="709" name="Google Shape;709;p88"/>
          <p:cNvSpPr txBox="1">
            <a:spLocks noGrp="1"/>
          </p:cNvSpPr>
          <p:nvPr>
            <p:ph type="body" idx="1"/>
          </p:nvPr>
        </p:nvSpPr>
        <p:spPr>
          <a:xfrm>
            <a:off x="304800" y="857251"/>
            <a:ext cx="8458200" cy="3540900"/>
          </a:xfrm>
          <a:prstGeom prst="rect">
            <a:avLst/>
          </a:prstGeom>
          <a:noFill/>
          <a:ln>
            <a:noFill/>
          </a:ln>
        </p:spPr>
        <p:txBody>
          <a:bodyPr spcFirstLastPara="1" wrap="square" lIns="68575" tIns="34275" rIns="68575" bIns="34275" anchor="t" anchorCtr="0">
            <a:normAutofit/>
          </a:bodyPr>
          <a:lstStyle/>
          <a:p>
            <a:pPr marL="177800" lvl="0" indent="-177800" algn="l" rtl="0">
              <a:lnSpc>
                <a:spcPct val="90000"/>
              </a:lnSpc>
              <a:spcBef>
                <a:spcPts val="0"/>
              </a:spcBef>
              <a:spcAft>
                <a:spcPts val="0"/>
              </a:spcAft>
              <a:buClr>
                <a:schemeClr val="dk1"/>
              </a:buClr>
              <a:buSzPts val="2100"/>
              <a:buFont typeface="Calibri"/>
              <a:buNone/>
            </a:pPr>
            <a:r>
              <a:rPr lang="en" b="1"/>
              <a:t>Case 1: A shortest path from </a:t>
            </a:r>
            <a:r>
              <a:rPr lang="en" b="1" i="1"/>
              <a:t>v</a:t>
            </a:r>
            <a:r>
              <a:rPr lang="en" b="1" i="1" baseline="-25000"/>
              <a:t>i</a:t>
            </a:r>
            <a:r>
              <a:rPr lang="en" b="1"/>
              <a:t> to </a:t>
            </a:r>
            <a:r>
              <a:rPr lang="en" b="1" i="1"/>
              <a:t>v</a:t>
            </a:r>
            <a:r>
              <a:rPr lang="en" b="1" i="1" baseline="-25000"/>
              <a:t>j</a:t>
            </a:r>
            <a:r>
              <a:rPr lang="en" b="1"/>
              <a:t> restricted to using only vertices from {</a:t>
            </a:r>
            <a:r>
              <a:rPr lang="en" b="1" i="1"/>
              <a:t>v</a:t>
            </a:r>
            <a:r>
              <a:rPr lang="en" b="1" baseline="-25000"/>
              <a:t>1</a:t>
            </a:r>
            <a:r>
              <a:rPr lang="en" b="1"/>
              <a:t>,</a:t>
            </a:r>
            <a:r>
              <a:rPr lang="en" b="1" i="1"/>
              <a:t>v</a:t>
            </a:r>
            <a:r>
              <a:rPr lang="en" b="1" baseline="-25000"/>
              <a:t>2</a:t>
            </a:r>
            <a:r>
              <a:rPr lang="en" b="1"/>
              <a:t>,…,</a:t>
            </a:r>
            <a:r>
              <a:rPr lang="en" b="1" i="1"/>
              <a:t>v</a:t>
            </a:r>
            <a:r>
              <a:rPr lang="en" b="1" i="1" baseline="-25000"/>
              <a:t>k</a:t>
            </a:r>
            <a:r>
              <a:rPr lang="en" b="1"/>
              <a:t>} as intermediate vertices does not use </a:t>
            </a:r>
            <a:r>
              <a:rPr lang="en" b="1" i="1"/>
              <a:t>v</a:t>
            </a:r>
            <a:r>
              <a:rPr lang="en" b="1" i="1" baseline="-25000"/>
              <a:t>k</a:t>
            </a:r>
            <a:r>
              <a:rPr lang="en" b="1"/>
              <a:t>.       </a:t>
            </a:r>
            <a:endParaRPr/>
          </a:p>
          <a:p>
            <a:pPr marL="177800" lvl="0" indent="-177800" algn="l" rtl="0">
              <a:lnSpc>
                <a:spcPct val="90000"/>
              </a:lnSpc>
              <a:spcBef>
                <a:spcPts val="800"/>
              </a:spcBef>
              <a:spcAft>
                <a:spcPts val="0"/>
              </a:spcAft>
              <a:buClr>
                <a:schemeClr val="dk1"/>
              </a:buClr>
              <a:buSzPts val="2100"/>
              <a:buFont typeface="Calibri"/>
              <a:buNone/>
            </a:pPr>
            <a:r>
              <a:rPr lang="en" b="1"/>
              <a:t>           Then </a:t>
            </a:r>
            <a:r>
              <a:rPr lang="en" b="1" i="1"/>
              <a:t>D</a:t>
            </a:r>
            <a:r>
              <a:rPr lang="en" b="1" baseline="30000"/>
              <a:t>(</a:t>
            </a:r>
            <a:r>
              <a:rPr lang="en" b="1" i="1" baseline="30000"/>
              <a:t>k</a:t>
            </a:r>
            <a:r>
              <a:rPr lang="en" b="1" baseline="30000"/>
              <a:t>)</a:t>
            </a:r>
            <a:r>
              <a:rPr lang="en" b="1"/>
              <a:t>[</a:t>
            </a:r>
            <a:r>
              <a:rPr lang="en" b="1" i="1"/>
              <a:t>i,j</a:t>
            </a:r>
            <a:r>
              <a:rPr lang="en" b="1"/>
              <a:t>]= </a:t>
            </a:r>
            <a:r>
              <a:rPr lang="en" b="1" i="1"/>
              <a:t>D</a:t>
            </a:r>
            <a:r>
              <a:rPr lang="en" b="1" baseline="30000"/>
              <a:t>(</a:t>
            </a:r>
            <a:r>
              <a:rPr lang="en" b="1" i="1" baseline="30000"/>
              <a:t>k</a:t>
            </a:r>
            <a:r>
              <a:rPr lang="en" b="1" baseline="30000"/>
              <a:t>-1)</a:t>
            </a:r>
            <a:r>
              <a:rPr lang="en" b="1"/>
              <a:t>[</a:t>
            </a:r>
            <a:r>
              <a:rPr lang="en" b="1" i="1"/>
              <a:t>i,j</a:t>
            </a:r>
            <a:r>
              <a:rPr lang="en" b="1"/>
              <a:t>].</a:t>
            </a:r>
            <a:br>
              <a:rPr lang="en" b="1"/>
            </a:br>
            <a:r>
              <a:rPr lang="en" b="1"/>
              <a:t>Case 2: A shortest path from </a:t>
            </a:r>
            <a:r>
              <a:rPr lang="en" b="1" i="1"/>
              <a:t>v</a:t>
            </a:r>
            <a:r>
              <a:rPr lang="en" b="1" i="1" baseline="-25000"/>
              <a:t>i</a:t>
            </a:r>
            <a:r>
              <a:rPr lang="en" b="1"/>
              <a:t> to </a:t>
            </a:r>
            <a:r>
              <a:rPr lang="en" b="1" i="1"/>
              <a:t>v</a:t>
            </a:r>
            <a:r>
              <a:rPr lang="en" b="1" i="1" baseline="-25000"/>
              <a:t>j</a:t>
            </a:r>
            <a:r>
              <a:rPr lang="en" b="1" i="1"/>
              <a:t> </a:t>
            </a:r>
            <a:r>
              <a:rPr lang="en" b="1"/>
              <a:t>restricted to using only vertices from {</a:t>
            </a:r>
            <a:r>
              <a:rPr lang="en" b="1" i="1"/>
              <a:t>v</a:t>
            </a:r>
            <a:r>
              <a:rPr lang="en" b="1" baseline="-25000"/>
              <a:t>1</a:t>
            </a:r>
            <a:r>
              <a:rPr lang="en" b="1"/>
              <a:t>,</a:t>
            </a:r>
            <a:r>
              <a:rPr lang="en" b="1" i="1"/>
              <a:t>v</a:t>
            </a:r>
            <a:r>
              <a:rPr lang="en" b="1" baseline="-25000"/>
              <a:t>2</a:t>
            </a:r>
            <a:r>
              <a:rPr lang="en" b="1"/>
              <a:t>,…,</a:t>
            </a:r>
            <a:r>
              <a:rPr lang="en" b="1" i="1"/>
              <a:t>v</a:t>
            </a:r>
            <a:r>
              <a:rPr lang="en" b="1" i="1" baseline="-25000"/>
              <a:t>k</a:t>
            </a:r>
            <a:r>
              <a:rPr lang="en" b="1"/>
              <a:t>} as intermediate vertices does use v</a:t>
            </a:r>
            <a:r>
              <a:rPr lang="en" b="1" baseline="-25000"/>
              <a:t>k</a:t>
            </a:r>
            <a:r>
              <a:rPr lang="en" b="1"/>
              <a:t>.   </a:t>
            </a:r>
            <a:endParaRPr b="1"/>
          </a:p>
          <a:p>
            <a:pPr marL="177800" lvl="0" indent="-177800" algn="l" rtl="0">
              <a:lnSpc>
                <a:spcPct val="90000"/>
              </a:lnSpc>
              <a:spcBef>
                <a:spcPts val="800"/>
              </a:spcBef>
              <a:spcAft>
                <a:spcPts val="0"/>
              </a:spcAft>
              <a:buClr>
                <a:schemeClr val="dk1"/>
              </a:buClr>
              <a:buSzPts val="2100"/>
              <a:buFont typeface="Calibri"/>
              <a:buNone/>
            </a:pPr>
            <a:r>
              <a:rPr lang="en" b="1"/>
              <a:t>      Then </a:t>
            </a:r>
            <a:r>
              <a:rPr lang="en" b="1" i="1"/>
              <a:t>D</a:t>
            </a:r>
            <a:r>
              <a:rPr lang="en" b="1" baseline="30000"/>
              <a:t>(</a:t>
            </a:r>
            <a:r>
              <a:rPr lang="en" b="1" i="1" baseline="30000"/>
              <a:t>k</a:t>
            </a:r>
            <a:r>
              <a:rPr lang="en" b="1" baseline="30000"/>
              <a:t>)</a:t>
            </a:r>
            <a:r>
              <a:rPr lang="en" b="1"/>
              <a:t>[</a:t>
            </a:r>
            <a:r>
              <a:rPr lang="en" b="1" i="1"/>
              <a:t>i,j</a:t>
            </a:r>
            <a:r>
              <a:rPr lang="en" b="1"/>
              <a:t>]=</a:t>
            </a:r>
            <a:r>
              <a:rPr lang="en" b="1" i="1"/>
              <a:t> D</a:t>
            </a:r>
            <a:r>
              <a:rPr lang="en" b="1" baseline="30000"/>
              <a:t>(</a:t>
            </a:r>
            <a:r>
              <a:rPr lang="en" b="1" i="1" baseline="30000"/>
              <a:t>k</a:t>
            </a:r>
            <a:r>
              <a:rPr lang="en" b="1" baseline="30000"/>
              <a:t>-1)</a:t>
            </a:r>
            <a:r>
              <a:rPr lang="en" b="1"/>
              <a:t>[</a:t>
            </a:r>
            <a:r>
              <a:rPr lang="en" b="1" i="1"/>
              <a:t>i,k</a:t>
            </a:r>
            <a:r>
              <a:rPr lang="en" b="1"/>
              <a:t>]+ </a:t>
            </a:r>
            <a:r>
              <a:rPr lang="en" b="1" i="1"/>
              <a:t>D</a:t>
            </a:r>
            <a:r>
              <a:rPr lang="en" b="1" baseline="30000"/>
              <a:t>(</a:t>
            </a:r>
            <a:r>
              <a:rPr lang="en" b="1" i="1" baseline="30000"/>
              <a:t>k</a:t>
            </a:r>
            <a:r>
              <a:rPr lang="en" b="1" baseline="30000"/>
              <a:t>-1)</a:t>
            </a:r>
            <a:r>
              <a:rPr lang="en" b="1"/>
              <a:t>[</a:t>
            </a:r>
            <a:r>
              <a:rPr lang="en" b="1" i="1"/>
              <a:t>k</a:t>
            </a:r>
            <a:r>
              <a:rPr lang="en" b="1"/>
              <a:t>,</a:t>
            </a:r>
            <a:r>
              <a:rPr lang="en" b="1" i="1"/>
              <a:t>j</a:t>
            </a:r>
            <a:r>
              <a:rPr lang="en" b="1"/>
              <a:t>].</a:t>
            </a:r>
            <a:endParaRPr/>
          </a:p>
          <a:p>
            <a:pPr marL="177800" lvl="0" indent="-38100" algn="l" rtl="0">
              <a:lnSpc>
                <a:spcPct val="90000"/>
              </a:lnSpc>
              <a:spcBef>
                <a:spcPts val="800"/>
              </a:spcBef>
              <a:spcAft>
                <a:spcPts val="0"/>
              </a:spcAft>
              <a:buClr>
                <a:schemeClr val="dk1"/>
              </a:buClr>
              <a:buSzPts val="2100"/>
              <a:buNone/>
            </a:pPr>
            <a:endParaRPr b="1"/>
          </a:p>
        </p:txBody>
      </p:sp>
      <p:sp>
        <p:nvSpPr>
          <p:cNvPr id="710" name="Google Shape;710;p88"/>
          <p:cNvSpPr/>
          <p:nvPr/>
        </p:nvSpPr>
        <p:spPr>
          <a:xfrm>
            <a:off x="990601" y="3923111"/>
            <a:ext cx="506400" cy="302400"/>
          </a:xfrm>
          <a:prstGeom prst="ellipse">
            <a:avLst/>
          </a:prstGeom>
          <a:no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11" name="Google Shape;711;p88"/>
          <p:cNvSpPr/>
          <p:nvPr/>
        </p:nvSpPr>
        <p:spPr>
          <a:xfrm>
            <a:off x="3886201" y="3065861"/>
            <a:ext cx="506400" cy="302400"/>
          </a:xfrm>
          <a:prstGeom prst="ellipse">
            <a:avLst/>
          </a:prstGeom>
          <a:no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12" name="Google Shape;712;p88"/>
          <p:cNvSpPr/>
          <p:nvPr/>
        </p:nvSpPr>
        <p:spPr>
          <a:xfrm>
            <a:off x="6708776" y="3771901"/>
            <a:ext cx="508200" cy="302400"/>
          </a:xfrm>
          <a:prstGeom prst="ellipse">
            <a:avLst/>
          </a:prstGeom>
          <a:no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13" name="Google Shape;713;p88"/>
          <p:cNvSpPr txBox="1"/>
          <p:nvPr/>
        </p:nvSpPr>
        <p:spPr>
          <a:xfrm>
            <a:off x="990601" y="3923111"/>
            <a:ext cx="506400" cy="300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1" u="none" strike="noStrike" cap="none">
                <a:solidFill>
                  <a:schemeClr val="dk1"/>
                </a:solidFill>
                <a:latin typeface="Arial"/>
                <a:ea typeface="Arial"/>
                <a:cs typeface="Arial"/>
                <a:sym typeface="Arial"/>
              </a:rPr>
              <a:t>V</a:t>
            </a:r>
            <a:r>
              <a:rPr lang="en" sz="1500" b="0" i="1" u="none" strike="noStrike" cap="none" baseline="-25000">
                <a:solidFill>
                  <a:schemeClr val="dk1"/>
                </a:solidFill>
                <a:latin typeface="Arial"/>
                <a:ea typeface="Arial"/>
                <a:cs typeface="Arial"/>
                <a:sym typeface="Arial"/>
              </a:rPr>
              <a:t>i</a:t>
            </a:r>
            <a:endParaRPr sz="1500" b="0" i="1" u="none" strike="noStrike" cap="none">
              <a:solidFill>
                <a:schemeClr val="dk1"/>
              </a:solidFill>
              <a:latin typeface="Arial"/>
              <a:ea typeface="Arial"/>
              <a:cs typeface="Arial"/>
              <a:sym typeface="Arial"/>
            </a:endParaRPr>
          </a:p>
        </p:txBody>
      </p:sp>
      <p:sp>
        <p:nvSpPr>
          <p:cNvPr id="714" name="Google Shape;714;p88"/>
          <p:cNvSpPr txBox="1"/>
          <p:nvPr/>
        </p:nvSpPr>
        <p:spPr>
          <a:xfrm>
            <a:off x="6708776" y="3810001"/>
            <a:ext cx="447900" cy="300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1" u="none" strike="noStrike" cap="none">
                <a:solidFill>
                  <a:schemeClr val="dk1"/>
                </a:solidFill>
                <a:latin typeface="Arial"/>
                <a:ea typeface="Arial"/>
                <a:cs typeface="Arial"/>
                <a:sym typeface="Arial"/>
              </a:rPr>
              <a:t>V</a:t>
            </a:r>
            <a:r>
              <a:rPr lang="en" sz="1500" b="0" i="1" u="none" strike="noStrike" cap="none" baseline="-25000">
                <a:solidFill>
                  <a:schemeClr val="dk1"/>
                </a:solidFill>
                <a:latin typeface="Arial"/>
                <a:ea typeface="Arial"/>
                <a:cs typeface="Arial"/>
                <a:sym typeface="Arial"/>
              </a:rPr>
              <a:t>j</a:t>
            </a:r>
            <a:endParaRPr sz="1400" b="0" i="1" u="none" strike="noStrike" cap="none">
              <a:solidFill>
                <a:schemeClr val="dk1"/>
              </a:solidFill>
              <a:latin typeface="Arial"/>
              <a:ea typeface="Arial"/>
              <a:cs typeface="Arial"/>
              <a:sym typeface="Arial"/>
            </a:endParaRPr>
          </a:p>
        </p:txBody>
      </p:sp>
      <p:sp>
        <p:nvSpPr>
          <p:cNvPr id="715" name="Google Shape;715;p88"/>
          <p:cNvSpPr txBox="1"/>
          <p:nvPr/>
        </p:nvSpPr>
        <p:spPr>
          <a:xfrm>
            <a:off x="3886200" y="3065861"/>
            <a:ext cx="579300" cy="300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1" u="none" strike="noStrike" cap="none">
                <a:solidFill>
                  <a:schemeClr val="dk1"/>
                </a:solidFill>
                <a:latin typeface="Arial"/>
                <a:ea typeface="Arial"/>
                <a:cs typeface="Arial"/>
                <a:sym typeface="Arial"/>
              </a:rPr>
              <a:t>V</a:t>
            </a:r>
            <a:r>
              <a:rPr lang="en" sz="1500" b="0" i="1" u="none" strike="noStrike" cap="none" baseline="-25000">
                <a:solidFill>
                  <a:schemeClr val="dk1"/>
                </a:solidFill>
                <a:latin typeface="Arial"/>
                <a:ea typeface="Arial"/>
                <a:cs typeface="Arial"/>
                <a:sym typeface="Arial"/>
              </a:rPr>
              <a:t>k</a:t>
            </a:r>
            <a:endParaRPr sz="1500" b="0" i="1" u="none" strike="noStrike" cap="none">
              <a:solidFill>
                <a:schemeClr val="dk1"/>
              </a:solidFill>
              <a:latin typeface="Arial"/>
              <a:ea typeface="Arial"/>
              <a:cs typeface="Arial"/>
              <a:sym typeface="Arial"/>
            </a:endParaRPr>
          </a:p>
        </p:txBody>
      </p:sp>
      <p:sp>
        <p:nvSpPr>
          <p:cNvPr id="716" name="Google Shape;716;p88"/>
          <p:cNvSpPr/>
          <p:nvPr/>
        </p:nvSpPr>
        <p:spPr>
          <a:xfrm>
            <a:off x="1497013" y="3973117"/>
            <a:ext cx="5267324" cy="211931"/>
          </a:xfrm>
          <a:custGeom>
            <a:avLst/>
            <a:gdLst/>
            <a:ahLst/>
            <a:cxnLst/>
            <a:rect l="l" t="t" r="r" b="b"/>
            <a:pathLst>
              <a:path w="3492" h="202" extrusionOk="0">
                <a:moveTo>
                  <a:pt x="0" y="150"/>
                </a:moveTo>
                <a:cubicBezTo>
                  <a:pt x="51" y="135"/>
                  <a:pt x="185" y="41"/>
                  <a:pt x="305" y="45"/>
                </a:cubicBezTo>
                <a:cubicBezTo>
                  <a:pt x="425" y="49"/>
                  <a:pt x="549" y="178"/>
                  <a:pt x="720" y="174"/>
                </a:cubicBezTo>
                <a:cubicBezTo>
                  <a:pt x="891" y="170"/>
                  <a:pt x="1142" y="14"/>
                  <a:pt x="1332" y="18"/>
                </a:cubicBezTo>
                <a:cubicBezTo>
                  <a:pt x="1522" y="22"/>
                  <a:pt x="1696" y="194"/>
                  <a:pt x="1860" y="198"/>
                </a:cubicBezTo>
                <a:cubicBezTo>
                  <a:pt x="2024" y="202"/>
                  <a:pt x="2172" y="46"/>
                  <a:pt x="2316" y="42"/>
                </a:cubicBezTo>
                <a:cubicBezTo>
                  <a:pt x="2460" y="38"/>
                  <a:pt x="2588" y="178"/>
                  <a:pt x="2724" y="174"/>
                </a:cubicBezTo>
                <a:cubicBezTo>
                  <a:pt x="2860" y="170"/>
                  <a:pt x="3004" y="36"/>
                  <a:pt x="3132" y="18"/>
                </a:cubicBezTo>
                <a:cubicBezTo>
                  <a:pt x="3260" y="0"/>
                  <a:pt x="3417" y="56"/>
                  <a:pt x="3492" y="66"/>
                </a:cubicBezTo>
              </a:path>
            </a:pathLst>
          </a:custGeom>
          <a:noFill/>
          <a:ln w="28575" cap="flat" cmpd="sng">
            <a:solidFill>
              <a:schemeClr val="dk1"/>
            </a:solidFill>
            <a:prstDash val="dash"/>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17" name="Google Shape;717;p88"/>
          <p:cNvSpPr txBox="1"/>
          <p:nvPr/>
        </p:nvSpPr>
        <p:spPr>
          <a:xfrm>
            <a:off x="2487613" y="4375547"/>
            <a:ext cx="4316400" cy="5001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Shortest Path using intermediate vertices { </a:t>
            </a:r>
            <a:r>
              <a:rPr lang="en" sz="1400" b="0" i="1" u="none" strike="noStrike" cap="none">
                <a:solidFill>
                  <a:schemeClr val="dk1"/>
                </a:solidFill>
                <a:latin typeface="Arial"/>
                <a:ea typeface="Arial"/>
                <a:cs typeface="Arial"/>
                <a:sym typeface="Arial"/>
              </a:rPr>
              <a:t>V</a:t>
            </a:r>
            <a:r>
              <a:rPr lang="en" sz="1400" b="0" i="0" u="none" strike="noStrike" cap="none" baseline="-25000">
                <a:solidFill>
                  <a:schemeClr val="dk1"/>
                </a:solidFill>
                <a:latin typeface="Arial"/>
                <a:ea typeface="Arial"/>
                <a:cs typeface="Arial"/>
                <a:sym typeface="Arial"/>
              </a:rPr>
              <a:t>1</a:t>
            </a:r>
            <a:r>
              <a:rPr lang="en" sz="1400" b="0" i="1" u="none" strike="noStrike" cap="none" baseline="-25000">
                <a:solidFill>
                  <a:schemeClr val="dk1"/>
                </a:solidFill>
                <a:latin typeface="Arial"/>
                <a:ea typeface="Arial"/>
                <a:cs typeface="Arial"/>
                <a:sym typeface="Arial"/>
              </a:rPr>
              <a:t>, . . .  </a:t>
            </a:r>
            <a:r>
              <a:rPr lang="en" sz="1400" b="0" i="1" u="none" strike="noStrike" cap="none">
                <a:solidFill>
                  <a:schemeClr val="dk1"/>
                </a:solidFill>
                <a:latin typeface="Arial"/>
                <a:ea typeface="Arial"/>
                <a:cs typeface="Arial"/>
                <a:sym typeface="Arial"/>
              </a:rPr>
              <a:t>V</a:t>
            </a:r>
            <a:r>
              <a:rPr lang="en" sz="1400" b="0" i="1" u="none" strike="noStrike" cap="none" baseline="-25000">
                <a:solidFill>
                  <a:schemeClr val="dk1"/>
                </a:solidFill>
                <a:latin typeface="Arial"/>
                <a:ea typeface="Arial"/>
                <a:cs typeface="Arial"/>
                <a:sym typeface="Arial"/>
              </a:rPr>
              <a:t>k</a:t>
            </a:r>
            <a:r>
              <a:rPr lang="en" sz="1400" b="0" i="0" u="none" strike="noStrike" cap="none" baseline="-25000">
                <a:solidFill>
                  <a:schemeClr val="dk1"/>
                </a:solidFill>
                <a:latin typeface="Arial"/>
                <a:ea typeface="Arial"/>
                <a:cs typeface="Arial"/>
                <a:sym typeface="Arial"/>
              </a:rPr>
              <a:t> -1 </a:t>
            </a:r>
            <a:r>
              <a:rPr lang="en" sz="1400" b="0" i="0" u="none" strike="noStrike" cap="none">
                <a:solidFill>
                  <a:schemeClr val="dk1"/>
                </a:solidFill>
                <a:latin typeface="Arial"/>
                <a:ea typeface="Arial"/>
                <a:cs typeface="Arial"/>
                <a:sym typeface="Arial"/>
              </a:rPr>
              <a:t>}</a:t>
            </a:r>
            <a:endParaRPr sz="1100" b="0" i="0" u="none" strike="noStrike" cap="none">
              <a:solidFill>
                <a:srgbClr val="000000"/>
              </a:solidFill>
              <a:latin typeface="Arial"/>
              <a:ea typeface="Arial"/>
              <a:cs typeface="Arial"/>
              <a:sym typeface="Arial"/>
            </a:endParaRPr>
          </a:p>
        </p:txBody>
      </p:sp>
      <p:cxnSp>
        <p:nvCxnSpPr>
          <p:cNvPr id="718" name="Google Shape;718;p88"/>
          <p:cNvCxnSpPr/>
          <p:nvPr/>
        </p:nvCxnSpPr>
        <p:spPr>
          <a:xfrm rot="10800000" flipH="1">
            <a:off x="3306764" y="4174238"/>
            <a:ext cx="652500" cy="202500"/>
          </a:xfrm>
          <a:prstGeom prst="straightConnector1">
            <a:avLst/>
          </a:prstGeom>
          <a:noFill/>
          <a:ln w="9525" cap="flat" cmpd="sng">
            <a:solidFill>
              <a:schemeClr val="dk1"/>
            </a:solidFill>
            <a:prstDash val="solid"/>
            <a:round/>
            <a:headEnd type="none" w="sm" len="sm"/>
            <a:tailEnd type="triangle" w="med" len="med"/>
          </a:ln>
        </p:spPr>
      </p:cxnSp>
      <p:sp>
        <p:nvSpPr>
          <p:cNvPr id="719" name="Google Shape;719;p88"/>
          <p:cNvSpPr/>
          <p:nvPr/>
        </p:nvSpPr>
        <p:spPr>
          <a:xfrm>
            <a:off x="1352550" y="3167063"/>
            <a:ext cx="2533650" cy="756047"/>
          </a:xfrm>
          <a:custGeom>
            <a:avLst/>
            <a:gdLst/>
            <a:ahLst/>
            <a:cxnLst/>
            <a:rect l="l" t="t" r="r" b="b"/>
            <a:pathLst>
              <a:path w="1680" h="720" extrusionOk="0">
                <a:moveTo>
                  <a:pt x="0" y="720"/>
                </a:moveTo>
                <a:cubicBezTo>
                  <a:pt x="56" y="660"/>
                  <a:pt x="112" y="600"/>
                  <a:pt x="192" y="576"/>
                </a:cubicBezTo>
                <a:cubicBezTo>
                  <a:pt x="272" y="552"/>
                  <a:pt x="392" y="590"/>
                  <a:pt x="480" y="576"/>
                </a:cubicBezTo>
                <a:cubicBezTo>
                  <a:pt x="568" y="562"/>
                  <a:pt x="644" y="544"/>
                  <a:pt x="720" y="492"/>
                </a:cubicBezTo>
                <a:cubicBezTo>
                  <a:pt x="796" y="440"/>
                  <a:pt x="852" y="316"/>
                  <a:pt x="936" y="264"/>
                </a:cubicBezTo>
                <a:cubicBezTo>
                  <a:pt x="1020" y="212"/>
                  <a:pt x="1128" y="196"/>
                  <a:pt x="1224" y="180"/>
                </a:cubicBezTo>
                <a:cubicBezTo>
                  <a:pt x="1320" y="164"/>
                  <a:pt x="1436" y="198"/>
                  <a:pt x="1512" y="168"/>
                </a:cubicBezTo>
                <a:cubicBezTo>
                  <a:pt x="1588" y="138"/>
                  <a:pt x="1645" y="35"/>
                  <a:pt x="1680" y="0"/>
                </a:cubicBezTo>
              </a:path>
            </a:pathLst>
          </a:custGeom>
          <a:noFill/>
          <a:ln w="9525" cap="flat" cmpd="sng">
            <a:solidFill>
              <a:schemeClr val="dk1"/>
            </a:solidFill>
            <a:prstDash val="dash"/>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20" name="Google Shape;720;p88"/>
          <p:cNvSpPr/>
          <p:nvPr/>
        </p:nvSpPr>
        <p:spPr>
          <a:xfrm>
            <a:off x="4392614" y="3206354"/>
            <a:ext cx="2587625" cy="527446"/>
          </a:xfrm>
          <a:custGeom>
            <a:avLst/>
            <a:gdLst/>
            <a:ahLst/>
            <a:cxnLst/>
            <a:rect l="l" t="t" r="r" b="b"/>
            <a:pathLst>
              <a:path w="1716" h="502" extrusionOk="0">
                <a:moveTo>
                  <a:pt x="0" y="10"/>
                </a:moveTo>
                <a:cubicBezTo>
                  <a:pt x="46" y="14"/>
                  <a:pt x="214" y="0"/>
                  <a:pt x="276" y="34"/>
                </a:cubicBezTo>
                <a:cubicBezTo>
                  <a:pt x="338" y="68"/>
                  <a:pt x="322" y="178"/>
                  <a:pt x="372" y="214"/>
                </a:cubicBezTo>
                <a:cubicBezTo>
                  <a:pt x="422" y="250"/>
                  <a:pt x="508" y="242"/>
                  <a:pt x="576" y="250"/>
                </a:cubicBezTo>
                <a:cubicBezTo>
                  <a:pt x="644" y="258"/>
                  <a:pt x="720" y="242"/>
                  <a:pt x="780" y="262"/>
                </a:cubicBezTo>
                <a:cubicBezTo>
                  <a:pt x="840" y="282"/>
                  <a:pt x="878" y="358"/>
                  <a:pt x="936" y="370"/>
                </a:cubicBezTo>
                <a:cubicBezTo>
                  <a:pt x="994" y="382"/>
                  <a:pt x="1084" y="354"/>
                  <a:pt x="1128" y="334"/>
                </a:cubicBezTo>
                <a:cubicBezTo>
                  <a:pt x="1172" y="314"/>
                  <a:pt x="1162" y="262"/>
                  <a:pt x="1200" y="250"/>
                </a:cubicBezTo>
                <a:cubicBezTo>
                  <a:pt x="1238" y="238"/>
                  <a:pt x="1330" y="256"/>
                  <a:pt x="1356" y="262"/>
                </a:cubicBezTo>
                <a:cubicBezTo>
                  <a:pt x="1382" y="268"/>
                  <a:pt x="1348" y="256"/>
                  <a:pt x="1356" y="286"/>
                </a:cubicBezTo>
                <a:cubicBezTo>
                  <a:pt x="1364" y="316"/>
                  <a:pt x="1370" y="408"/>
                  <a:pt x="1404" y="442"/>
                </a:cubicBezTo>
                <a:cubicBezTo>
                  <a:pt x="1438" y="476"/>
                  <a:pt x="1508" y="480"/>
                  <a:pt x="1560" y="490"/>
                </a:cubicBezTo>
                <a:cubicBezTo>
                  <a:pt x="1612" y="500"/>
                  <a:pt x="1684" y="500"/>
                  <a:pt x="1716" y="502"/>
                </a:cubicBezTo>
              </a:path>
            </a:pathLst>
          </a:custGeom>
          <a:noFill/>
          <a:ln w="9525" cap="flat" cmpd="sng">
            <a:solidFill>
              <a:schemeClr val="dk1"/>
            </a:solidFill>
            <a:prstDash val="dash"/>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cxnSp>
        <p:nvCxnSpPr>
          <p:cNvPr id="721" name="Google Shape;721;p88"/>
          <p:cNvCxnSpPr/>
          <p:nvPr/>
        </p:nvCxnSpPr>
        <p:spPr>
          <a:xfrm rot="10800000">
            <a:off x="2901112" y="3123949"/>
            <a:ext cx="802800" cy="120900"/>
          </a:xfrm>
          <a:prstGeom prst="straightConnector1">
            <a:avLst/>
          </a:prstGeom>
          <a:noFill/>
          <a:ln w="28575" cap="flat" cmpd="sng">
            <a:solidFill>
              <a:schemeClr val="dk1"/>
            </a:solidFill>
            <a:prstDash val="solid"/>
            <a:round/>
            <a:headEnd type="triangle" w="med" len="med"/>
            <a:tailEnd type="none" w="sm" len="sm"/>
          </a:ln>
        </p:spPr>
      </p:cxnSp>
      <p:sp>
        <p:nvSpPr>
          <p:cNvPr id="722" name="Google Shape;722;p88"/>
          <p:cNvSpPr txBox="1"/>
          <p:nvPr/>
        </p:nvSpPr>
        <p:spPr>
          <a:xfrm>
            <a:off x="247650" y="2857500"/>
            <a:ext cx="3273900" cy="7158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Shortest path using intermediate vertices</a:t>
            </a:r>
            <a:br>
              <a:rPr lang="en" sz="1400" b="0" i="0" u="none" strike="noStrike" cap="none">
                <a:solidFill>
                  <a:schemeClr val="dk1"/>
                </a:solidFill>
                <a:latin typeface="Arial"/>
                <a:ea typeface="Arial"/>
                <a:cs typeface="Arial"/>
                <a:sym typeface="Arial"/>
              </a:rPr>
            </a:br>
            <a:r>
              <a:rPr lang="en" sz="1400" b="0" i="0" u="none" strike="noStrike" cap="none">
                <a:solidFill>
                  <a:schemeClr val="dk1"/>
                </a:solidFill>
                <a:latin typeface="Arial"/>
                <a:ea typeface="Arial"/>
                <a:cs typeface="Arial"/>
                <a:sym typeface="Arial"/>
              </a:rPr>
              <a:t>{</a:t>
            </a:r>
            <a:r>
              <a:rPr lang="en" sz="1400" b="0" i="1" u="none" strike="noStrike" cap="none">
                <a:solidFill>
                  <a:schemeClr val="dk1"/>
                </a:solidFill>
                <a:latin typeface="Arial"/>
                <a:ea typeface="Arial"/>
                <a:cs typeface="Arial"/>
                <a:sym typeface="Arial"/>
              </a:rPr>
              <a:t>V</a:t>
            </a:r>
            <a:r>
              <a:rPr lang="en" sz="1400" b="0" i="0" u="none" strike="noStrike" cap="none" baseline="-25000">
                <a:solidFill>
                  <a:schemeClr val="dk1"/>
                </a:solidFill>
                <a:latin typeface="Arial"/>
                <a:ea typeface="Arial"/>
                <a:cs typeface="Arial"/>
                <a:sym typeface="Arial"/>
              </a:rPr>
              <a:t>1</a:t>
            </a:r>
            <a:r>
              <a:rPr lang="en" sz="1400" b="0" i="1" u="none" strike="noStrike" cap="none">
                <a:solidFill>
                  <a:schemeClr val="dk1"/>
                </a:solidFill>
                <a:latin typeface="Arial"/>
                <a:ea typeface="Arial"/>
                <a:cs typeface="Arial"/>
                <a:sym typeface="Arial"/>
              </a:rPr>
              <a:t>, . . .  V</a:t>
            </a:r>
            <a:r>
              <a:rPr lang="en" sz="1400" b="0" i="1" u="none" strike="noStrike" cap="none" baseline="-25000">
                <a:solidFill>
                  <a:schemeClr val="dk1"/>
                </a:solidFill>
                <a:latin typeface="Arial"/>
                <a:ea typeface="Arial"/>
                <a:cs typeface="Arial"/>
                <a:sym typeface="Arial"/>
              </a:rPr>
              <a:t>k</a:t>
            </a:r>
            <a:r>
              <a:rPr lang="en" sz="1400" b="0" i="0" u="none" strike="noStrike" cap="none" baseline="30000">
                <a:solidFill>
                  <a:schemeClr val="dk1"/>
                </a:solidFill>
                <a:latin typeface="Arial"/>
                <a:ea typeface="Arial"/>
                <a:cs typeface="Arial"/>
                <a:sym typeface="Arial"/>
              </a:rPr>
              <a:t> </a:t>
            </a:r>
            <a:r>
              <a:rPr lang="en" sz="1400" b="0" i="0" u="none" strike="noStrike" cap="none">
                <a:solidFill>
                  <a:schemeClr val="dk1"/>
                </a:solidFill>
                <a:latin typeface="Arial"/>
                <a:ea typeface="Arial"/>
                <a:cs typeface="Arial"/>
                <a:sym typeface="Arial"/>
              </a:rPr>
              <a:t>}</a:t>
            </a:r>
            <a:endParaRPr sz="1400" b="0" i="0" u="none" strike="noStrike" cap="none" baseline="-250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9"/>
          <p:cNvSpPr txBox="1">
            <a:spLocks noGrp="1"/>
          </p:cNvSpPr>
          <p:nvPr>
            <p:ph type="title"/>
          </p:nvPr>
        </p:nvSpPr>
        <p:spPr>
          <a:xfrm>
            <a:off x="381000" y="205978"/>
            <a:ext cx="8553450" cy="8572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Backtracking – Eight Queens Problem</a:t>
            </a:r>
            <a:endParaRPr/>
          </a:p>
        </p:txBody>
      </p:sp>
      <p:sp>
        <p:nvSpPr>
          <p:cNvPr id="365" name="Google Shape;365;p29"/>
          <p:cNvSpPr txBox="1">
            <a:spLocks noGrp="1"/>
          </p:cNvSpPr>
          <p:nvPr>
            <p:ph type="body" idx="1"/>
          </p:nvPr>
        </p:nvSpPr>
        <p:spPr>
          <a:xfrm>
            <a:off x="762000" y="1200150"/>
            <a:ext cx="7772400" cy="308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problem with N queens is you don't know how many for loops to write</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neat thing about coding up backtracking, is that it can be done recursively, without having to do all the bookkeeping at once.</a:t>
            </a:r>
            <a:endParaRPr/>
          </a:p>
          <a:p>
            <a:pPr marL="742950" marR="0" lvl="1" indent="-285750" algn="l" rtl="0">
              <a:lnSpc>
                <a:spcPct val="10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Instead, the stack or recursive calls does most of the bookkeeping </a:t>
            </a:r>
            <a:endParaRPr/>
          </a:p>
          <a:p>
            <a:pPr marL="742950" marR="0" lvl="1" indent="-285750" algn="l" rtl="0">
              <a:lnSpc>
                <a:spcPct val="10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 e, keeping track of which queens we've placed, and which combinations we've tried so far, etc.)</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9"/>
          <p:cNvSpPr txBox="1">
            <a:spLocks noGrp="1"/>
          </p:cNvSpPr>
          <p:nvPr>
            <p:ph type="title"/>
          </p:nvPr>
        </p:nvSpPr>
        <p:spPr>
          <a:xfrm>
            <a:off x="685800" y="228600"/>
            <a:ext cx="7772400" cy="857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The recursive definition</a:t>
            </a:r>
            <a:endParaRPr/>
          </a:p>
        </p:txBody>
      </p:sp>
      <p:sp>
        <p:nvSpPr>
          <p:cNvPr id="731" name="Google Shape;731;p89"/>
          <p:cNvSpPr txBox="1">
            <a:spLocks noGrp="1"/>
          </p:cNvSpPr>
          <p:nvPr>
            <p:ph type="body" idx="1"/>
          </p:nvPr>
        </p:nvSpPr>
        <p:spPr>
          <a:xfrm>
            <a:off x="762000" y="914400"/>
            <a:ext cx="7772400" cy="16575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 b="1"/>
              <a:t>Since </a:t>
            </a:r>
            <a:br>
              <a:rPr lang="en" b="1"/>
            </a:br>
            <a:r>
              <a:rPr lang="en" b="1"/>
              <a:t>	</a:t>
            </a:r>
            <a:r>
              <a:rPr lang="en" b="1" i="1"/>
              <a:t>D</a:t>
            </a:r>
            <a:r>
              <a:rPr lang="en" b="1" baseline="30000"/>
              <a:t>(</a:t>
            </a:r>
            <a:r>
              <a:rPr lang="en" b="1" i="1" baseline="30000"/>
              <a:t>k</a:t>
            </a:r>
            <a:r>
              <a:rPr lang="en" b="1" baseline="30000"/>
              <a:t>)</a:t>
            </a:r>
            <a:r>
              <a:rPr lang="en" b="1"/>
              <a:t>[</a:t>
            </a:r>
            <a:r>
              <a:rPr lang="en" b="1" i="1"/>
              <a:t>i,j</a:t>
            </a:r>
            <a:r>
              <a:rPr lang="en" b="1"/>
              <a:t>]= </a:t>
            </a:r>
            <a:r>
              <a:rPr lang="en" b="1" i="1"/>
              <a:t>D</a:t>
            </a:r>
            <a:r>
              <a:rPr lang="en" b="1" baseline="30000"/>
              <a:t>(</a:t>
            </a:r>
            <a:r>
              <a:rPr lang="en" b="1" i="1" baseline="30000"/>
              <a:t>k</a:t>
            </a:r>
            <a:r>
              <a:rPr lang="en" b="1" baseline="30000"/>
              <a:t>-1)</a:t>
            </a:r>
            <a:r>
              <a:rPr lang="en" b="1"/>
              <a:t>[</a:t>
            </a:r>
            <a:r>
              <a:rPr lang="en" b="1" i="1"/>
              <a:t>i,j</a:t>
            </a:r>
            <a:r>
              <a:rPr lang="en" b="1"/>
              <a:t>] or</a:t>
            </a:r>
            <a:br>
              <a:rPr lang="en" b="1"/>
            </a:br>
            <a:r>
              <a:rPr lang="en" b="1"/>
              <a:t>	</a:t>
            </a:r>
            <a:r>
              <a:rPr lang="en" b="1" i="1"/>
              <a:t>D</a:t>
            </a:r>
            <a:r>
              <a:rPr lang="en" b="1" baseline="30000"/>
              <a:t>(</a:t>
            </a:r>
            <a:r>
              <a:rPr lang="en" b="1" i="1" baseline="30000"/>
              <a:t>k</a:t>
            </a:r>
            <a:r>
              <a:rPr lang="en" b="1" baseline="30000"/>
              <a:t>)</a:t>
            </a:r>
            <a:r>
              <a:rPr lang="en" b="1"/>
              <a:t>[</a:t>
            </a:r>
            <a:r>
              <a:rPr lang="en" b="1" i="1"/>
              <a:t>i,j</a:t>
            </a:r>
            <a:r>
              <a:rPr lang="en" b="1"/>
              <a:t>]=</a:t>
            </a:r>
            <a:r>
              <a:rPr lang="en" b="1" i="1"/>
              <a:t> D</a:t>
            </a:r>
            <a:r>
              <a:rPr lang="en" b="1" baseline="30000"/>
              <a:t>(</a:t>
            </a:r>
            <a:r>
              <a:rPr lang="en" b="1" i="1" baseline="30000"/>
              <a:t>k</a:t>
            </a:r>
            <a:r>
              <a:rPr lang="en" b="1" baseline="30000"/>
              <a:t>-1)</a:t>
            </a:r>
            <a:r>
              <a:rPr lang="en" b="1"/>
              <a:t>[</a:t>
            </a:r>
            <a:r>
              <a:rPr lang="en" b="1" i="1"/>
              <a:t>i,k</a:t>
            </a:r>
            <a:r>
              <a:rPr lang="en" b="1"/>
              <a:t>]+ </a:t>
            </a:r>
            <a:r>
              <a:rPr lang="en" b="1" i="1"/>
              <a:t>D</a:t>
            </a:r>
            <a:r>
              <a:rPr lang="en" b="1" baseline="30000"/>
              <a:t>(</a:t>
            </a:r>
            <a:r>
              <a:rPr lang="en" b="1" i="1" baseline="30000"/>
              <a:t>k</a:t>
            </a:r>
            <a:r>
              <a:rPr lang="en" b="1" baseline="30000"/>
              <a:t>-1)</a:t>
            </a:r>
            <a:r>
              <a:rPr lang="en" b="1"/>
              <a:t>[</a:t>
            </a:r>
            <a:r>
              <a:rPr lang="en" b="1" i="1"/>
              <a:t>k</a:t>
            </a:r>
            <a:r>
              <a:rPr lang="en" b="1"/>
              <a:t>,</a:t>
            </a:r>
            <a:r>
              <a:rPr lang="en" b="1" i="1"/>
              <a:t>j</a:t>
            </a:r>
            <a:r>
              <a:rPr lang="en" b="1"/>
              <a:t>].</a:t>
            </a:r>
            <a:br>
              <a:rPr lang="en" b="1"/>
            </a:br>
            <a:r>
              <a:rPr lang="en" b="1"/>
              <a:t>We conclude: </a:t>
            </a:r>
            <a:br>
              <a:rPr lang="en" b="1"/>
            </a:br>
            <a:r>
              <a:rPr lang="en" b="1"/>
              <a:t>	 </a:t>
            </a:r>
            <a:r>
              <a:rPr lang="en" b="1" i="1"/>
              <a:t>D</a:t>
            </a:r>
            <a:r>
              <a:rPr lang="en" b="1" baseline="30000"/>
              <a:t>(</a:t>
            </a:r>
            <a:r>
              <a:rPr lang="en" b="1" i="1" baseline="30000"/>
              <a:t>k</a:t>
            </a:r>
            <a:r>
              <a:rPr lang="en" b="1" baseline="30000"/>
              <a:t>)</a:t>
            </a:r>
            <a:r>
              <a:rPr lang="en" b="1"/>
              <a:t>[</a:t>
            </a:r>
            <a:r>
              <a:rPr lang="en" b="1" i="1"/>
              <a:t>i,j</a:t>
            </a:r>
            <a:r>
              <a:rPr lang="en" b="1"/>
              <a:t>]= min{ </a:t>
            </a:r>
            <a:r>
              <a:rPr lang="en" b="1" i="1"/>
              <a:t>D</a:t>
            </a:r>
            <a:r>
              <a:rPr lang="en" b="1" baseline="30000"/>
              <a:t>(</a:t>
            </a:r>
            <a:r>
              <a:rPr lang="en" b="1" i="1" baseline="30000"/>
              <a:t>k</a:t>
            </a:r>
            <a:r>
              <a:rPr lang="en" b="1" baseline="30000"/>
              <a:t>-1)</a:t>
            </a:r>
            <a:r>
              <a:rPr lang="en" b="1"/>
              <a:t>[</a:t>
            </a:r>
            <a:r>
              <a:rPr lang="en" b="1" i="1"/>
              <a:t>i,j</a:t>
            </a:r>
            <a:r>
              <a:rPr lang="en" b="1"/>
              <a:t>], </a:t>
            </a:r>
            <a:r>
              <a:rPr lang="en" b="1" i="1"/>
              <a:t>D</a:t>
            </a:r>
            <a:r>
              <a:rPr lang="en" b="1" baseline="30000"/>
              <a:t>(</a:t>
            </a:r>
            <a:r>
              <a:rPr lang="en" b="1" i="1" baseline="30000"/>
              <a:t>k</a:t>
            </a:r>
            <a:r>
              <a:rPr lang="en" b="1" baseline="30000"/>
              <a:t>-1)</a:t>
            </a:r>
            <a:r>
              <a:rPr lang="en" b="1"/>
              <a:t>[</a:t>
            </a:r>
            <a:r>
              <a:rPr lang="en" b="1" i="1"/>
              <a:t>i,k</a:t>
            </a:r>
            <a:r>
              <a:rPr lang="en" b="1"/>
              <a:t>]+ </a:t>
            </a:r>
            <a:r>
              <a:rPr lang="en" b="1" i="1"/>
              <a:t>D</a:t>
            </a:r>
            <a:r>
              <a:rPr lang="en" b="1" baseline="30000"/>
              <a:t>(</a:t>
            </a:r>
            <a:r>
              <a:rPr lang="en" b="1" i="1" baseline="30000"/>
              <a:t>k</a:t>
            </a:r>
            <a:r>
              <a:rPr lang="en" b="1" baseline="30000"/>
              <a:t>-1)</a:t>
            </a:r>
            <a:r>
              <a:rPr lang="en" b="1"/>
              <a:t>[</a:t>
            </a:r>
            <a:r>
              <a:rPr lang="en" b="1" i="1"/>
              <a:t>k,j</a:t>
            </a:r>
            <a:r>
              <a:rPr lang="en" b="1"/>
              <a:t>] }.</a:t>
            </a:r>
            <a:endParaRPr/>
          </a:p>
        </p:txBody>
      </p:sp>
      <p:sp>
        <p:nvSpPr>
          <p:cNvPr id="732" name="Google Shape;732;p89"/>
          <p:cNvSpPr/>
          <p:nvPr/>
        </p:nvSpPr>
        <p:spPr>
          <a:xfrm>
            <a:off x="1143001" y="3787379"/>
            <a:ext cx="506400" cy="302400"/>
          </a:xfrm>
          <a:prstGeom prst="ellipse">
            <a:avLst/>
          </a:prstGeom>
          <a:no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33" name="Google Shape;733;p89"/>
          <p:cNvSpPr/>
          <p:nvPr/>
        </p:nvSpPr>
        <p:spPr>
          <a:xfrm>
            <a:off x="4038601" y="2930129"/>
            <a:ext cx="506400" cy="302400"/>
          </a:xfrm>
          <a:prstGeom prst="ellipse">
            <a:avLst/>
          </a:prstGeom>
          <a:no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34" name="Google Shape;734;p89"/>
          <p:cNvSpPr/>
          <p:nvPr/>
        </p:nvSpPr>
        <p:spPr>
          <a:xfrm>
            <a:off x="6861176" y="3636170"/>
            <a:ext cx="508200" cy="302400"/>
          </a:xfrm>
          <a:prstGeom prst="ellipse">
            <a:avLst/>
          </a:prstGeom>
          <a:no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35" name="Google Shape;735;p89"/>
          <p:cNvSpPr txBox="1"/>
          <p:nvPr/>
        </p:nvSpPr>
        <p:spPr>
          <a:xfrm>
            <a:off x="1143001" y="3787379"/>
            <a:ext cx="506400" cy="300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1" u="none" strike="noStrike" cap="none">
                <a:solidFill>
                  <a:schemeClr val="dk1"/>
                </a:solidFill>
                <a:latin typeface="Arial"/>
                <a:ea typeface="Arial"/>
                <a:cs typeface="Arial"/>
                <a:sym typeface="Arial"/>
              </a:rPr>
              <a:t>V</a:t>
            </a:r>
            <a:r>
              <a:rPr lang="en" sz="1500" b="0" i="1" u="none" strike="noStrike" cap="none" baseline="-25000">
                <a:solidFill>
                  <a:schemeClr val="dk1"/>
                </a:solidFill>
                <a:latin typeface="Arial"/>
                <a:ea typeface="Arial"/>
                <a:cs typeface="Arial"/>
                <a:sym typeface="Arial"/>
              </a:rPr>
              <a:t>i</a:t>
            </a:r>
            <a:endParaRPr sz="1500" b="0" i="1" u="none" strike="noStrike" cap="none">
              <a:solidFill>
                <a:schemeClr val="dk1"/>
              </a:solidFill>
              <a:latin typeface="Arial"/>
              <a:ea typeface="Arial"/>
              <a:cs typeface="Arial"/>
              <a:sym typeface="Arial"/>
            </a:endParaRPr>
          </a:p>
        </p:txBody>
      </p:sp>
      <p:sp>
        <p:nvSpPr>
          <p:cNvPr id="736" name="Google Shape;736;p89"/>
          <p:cNvSpPr txBox="1"/>
          <p:nvPr/>
        </p:nvSpPr>
        <p:spPr>
          <a:xfrm>
            <a:off x="6861176" y="3674270"/>
            <a:ext cx="447900" cy="300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1" u="none" strike="noStrike" cap="none">
                <a:solidFill>
                  <a:schemeClr val="dk1"/>
                </a:solidFill>
                <a:latin typeface="Arial"/>
                <a:ea typeface="Arial"/>
                <a:cs typeface="Arial"/>
                <a:sym typeface="Arial"/>
              </a:rPr>
              <a:t>V</a:t>
            </a:r>
            <a:r>
              <a:rPr lang="en" sz="1500" b="0" i="1" u="none" strike="noStrike" cap="none" baseline="-25000">
                <a:solidFill>
                  <a:schemeClr val="dk1"/>
                </a:solidFill>
                <a:latin typeface="Arial"/>
                <a:ea typeface="Arial"/>
                <a:cs typeface="Arial"/>
                <a:sym typeface="Arial"/>
              </a:rPr>
              <a:t>j</a:t>
            </a:r>
            <a:endParaRPr sz="1400" b="0" i="1" u="none" strike="noStrike" cap="none">
              <a:solidFill>
                <a:schemeClr val="dk1"/>
              </a:solidFill>
              <a:latin typeface="Arial"/>
              <a:ea typeface="Arial"/>
              <a:cs typeface="Arial"/>
              <a:sym typeface="Arial"/>
            </a:endParaRPr>
          </a:p>
        </p:txBody>
      </p:sp>
      <p:sp>
        <p:nvSpPr>
          <p:cNvPr id="737" name="Google Shape;737;p89"/>
          <p:cNvSpPr txBox="1"/>
          <p:nvPr/>
        </p:nvSpPr>
        <p:spPr>
          <a:xfrm>
            <a:off x="4038600" y="2930129"/>
            <a:ext cx="579300" cy="300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1" u="none" strike="noStrike" cap="none">
                <a:solidFill>
                  <a:schemeClr val="dk1"/>
                </a:solidFill>
                <a:latin typeface="Arial"/>
                <a:ea typeface="Arial"/>
                <a:cs typeface="Arial"/>
                <a:sym typeface="Arial"/>
              </a:rPr>
              <a:t>V</a:t>
            </a:r>
            <a:r>
              <a:rPr lang="en" sz="1500" b="0" i="1" u="none" strike="noStrike" cap="none" baseline="-25000">
                <a:solidFill>
                  <a:schemeClr val="dk1"/>
                </a:solidFill>
                <a:latin typeface="Arial"/>
                <a:ea typeface="Arial"/>
                <a:cs typeface="Arial"/>
                <a:sym typeface="Arial"/>
              </a:rPr>
              <a:t>k</a:t>
            </a:r>
            <a:endParaRPr sz="1500" b="0" i="1" u="none" strike="noStrike" cap="none">
              <a:solidFill>
                <a:schemeClr val="dk1"/>
              </a:solidFill>
              <a:latin typeface="Arial"/>
              <a:ea typeface="Arial"/>
              <a:cs typeface="Arial"/>
              <a:sym typeface="Arial"/>
            </a:endParaRPr>
          </a:p>
        </p:txBody>
      </p:sp>
      <p:sp>
        <p:nvSpPr>
          <p:cNvPr id="738" name="Google Shape;738;p89"/>
          <p:cNvSpPr/>
          <p:nvPr/>
        </p:nvSpPr>
        <p:spPr>
          <a:xfrm>
            <a:off x="1649413" y="3837386"/>
            <a:ext cx="5267324" cy="211931"/>
          </a:xfrm>
          <a:custGeom>
            <a:avLst/>
            <a:gdLst/>
            <a:ahLst/>
            <a:cxnLst/>
            <a:rect l="l" t="t" r="r" b="b"/>
            <a:pathLst>
              <a:path w="3492" h="202" extrusionOk="0">
                <a:moveTo>
                  <a:pt x="0" y="150"/>
                </a:moveTo>
                <a:cubicBezTo>
                  <a:pt x="51" y="135"/>
                  <a:pt x="185" y="41"/>
                  <a:pt x="305" y="45"/>
                </a:cubicBezTo>
                <a:cubicBezTo>
                  <a:pt x="425" y="49"/>
                  <a:pt x="549" y="178"/>
                  <a:pt x="720" y="174"/>
                </a:cubicBezTo>
                <a:cubicBezTo>
                  <a:pt x="891" y="170"/>
                  <a:pt x="1142" y="14"/>
                  <a:pt x="1332" y="18"/>
                </a:cubicBezTo>
                <a:cubicBezTo>
                  <a:pt x="1522" y="22"/>
                  <a:pt x="1696" y="194"/>
                  <a:pt x="1860" y="198"/>
                </a:cubicBezTo>
                <a:cubicBezTo>
                  <a:pt x="2024" y="202"/>
                  <a:pt x="2172" y="46"/>
                  <a:pt x="2316" y="42"/>
                </a:cubicBezTo>
                <a:cubicBezTo>
                  <a:pt x="2460" y="38"/>
                  <a:pt x="2588" y="178"/>
                  <a:pt x="2724" y="174"/>
                </a:cubicBezTo>
                <a:cubicBezTo>
                  <a:pt x="2860" y="170"/>
                  <a:pt x="3004" y="36"/>
                  <a:pt x="3132" y="18"/>
                </a:cubicBezTo>
                <a:cubicBezTo>
                  <a:pt x="3260" y="0"/>
                  <a:pt x="3417" y="56"/>
                  <a:pt x="3492" y="66"/>
                </a:cubicBezTo>
              </a:path>
            </a:pathLst>
          </a:custGeom>
          <a:noFill/>
          <a:ln w="28575" cap="flat" cmpd="sng">
            <a:solidFill>
              <a:schemeClr val="dk1"/>
            </a:solidFill>
            <a:prstDash val="dash"/>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39" name="Google Shape;739;p89"/>
          <p:cNvSpPr txBox="1"/>
          <p:nvPr/>
        </p:nvSpPr>
        <p:spPr>
          <a:xfrm>
            <a:off x="2640013" y="4239816"/>
            <a:ext cx="4316400" cy="5001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Shortest Path using intermediate vertices { </a:t>
            </a:r>
            <a:r>
              <a:rPr lang="en" sz="1400" b="0" i="1" u="none" strike="noStrike" cap="none">
                <a:solidFill>
                  <a:schemeClr val="dk1"/>
                </a:solidFill>
                <a:latin typeface="Arial"/>
                <a:ea typeface="Arial"/>
                <a:cs typeface="Arial"/>
                <a:sym typeface="Arial"/>
              </a:rPr>
              <a:t>V</a:t>
            </a:r>
            <a:r>
              <a:rPr lang="en" sz="1400" b="0" i="0" u="none" strike="noStrike" cap="none" baseline="-25000">
                <a:solidFill>
                  <a:schemeClr val="dk1"/>
                </a:solidFill>
                <a:latin typeface="Arial"/>
                <a:ea typeface="Arial"/>
                <a:cs typeface="Arial"/>
                <a:sym typeface="Arial"/>
              </a:rPr>
              <a:t>1</a:t>
            </a:r>
            <a:r>
              <a:rPr lang="en" sz="1400" b="0" i="1" u="none" strike="noStrike" cap="none" baseline="-25000">
                <a:solidFill>
                  <a:schemeClr val="dk1"/>
                </a:solidFill>
                <a:latin typeface="Arial"/>
                <a:ea typeface="Arial"/>
                <a:cs typeface="Arial"/>
                <a:sym typeface="Arial"/>
              </a:rPr>
              <a:t>, . . .  </a:t>
            </a:r>
            <a:r>
              <a:rPr lang="en" sz="1400" b="0" i="1" u="none" strike="noStrike" cap="none">
                <a:solidFill>
                  <a:schemeClr val="dk1"/>
                </a:solidFill>
                <a:latin typeface="Arial"/>
                <a:ea typeface="Arial"/>
                <a:cs typeface="Arial"/>
                <a:sym typeface="Arial"/>
              </a:rPr>
              <a:t>V</a:t>
            </a:r>
            <a:r>
              <a:rPr lang="en" sz="1400" b="0" i="1" u="none" strike="noStrike" cap="none" baseline="-25000">
                <a:solidFill>
                  <a:schemeClr val="dk1"/>
                </a:solidFill>
                <a:latin typeface="Arial"/>
                <a:ea typeface="Arial"/>
                <a:cs typeface="Arial"/>
                <a:sym typeface="Arial"/>
              </a:rPr>
              <a:t>k</a:t>
            </a:r>
            <a:r>
              <a:rPr lang="en" sz="1400" b="0" i="0" u="none" strike="noStrike" cap="none" baseline="-25000">
                <a:solidFill>
                  <a:schemeClr val="dk1"/>
                </a:solidFill>
                <a:latin typeface="Arial"/>
                <a:ea typeface="Arial"/>
                <a:cs typeface="Arial"/>
                <a:sym typeface="Arial"/>
              </a:rPr>
              <a:t> -1 </a:t>
            </a:r>
            <a:r>
              <a:rPr lang="en" sz="1400" b="0" i="0" u="none" strike="noStrike" cap="none">
                <a:solidFill>
                  <a:schemeClr val="dk1"/>
                </a:solidFill>
                <a:latin typeface="Arial"/>
                <a:ea typeface="Arial"/>
                <a:cs typeface="Arial"/>
                <a:sym typeface="Arial"/>
              </a:rPr>
              <a:t>}</a:t>
            </a:r>
            <a:endParaRPr sz="1100" b="0" i="0" u="none" strike="noStrike" cap="none">
              <a:solidFill>
                <a:srgbClr val="000000"/>
              </a:solidFill>
              <a:latin typeface="Arial"/>
              <a:ea typeface="Arial"/>
              <a:cs typeface="Arial"/>
              <a:sym typeface="Arial"/>
            </a:endParaRPr>
          </a:p>
        </p:txBody>
      </p:sp>
      <p:cxnSp>
        <p:nvCxnSpPr>
          <p:cNvPr id="740" name="Google Shape;740;p89"/>
          <p:cNvCxnSpPr/>
          <p:nvPr/>
        </p:nvCxnSpPr>
        <p:spPr>
          <a:xfrm rot="10800000" flipH="1">
            <a:off x="3459164" y="4038507"/>
            <a:ext cx="652500" cy="202500"/>
          </a:xfrm>
          <a:prstGeom prst="straightConnector1">
            <a:avLst/>
          </a:prstGeom>
          <a:noFill/>
          <a:ln w="9525" cap="flat" cmpd="sng">
            <a:solidFill>
              <a:schemeClr val="dk1"/>
            </a:solidFill>
            <a:prstDash val="solid"/>
            <a:round/>
            <a:headEnd type="none" w="sm" len="sm"/>
            <a:tailEnd type="triangle" w="med" len="med"/>
          </a:ln>
        </p:spPr>
      </p:cxnSp>
      <p:sp>
        <p:nvSpPr>
          <p:cNvPr id="741" name="Google Shape;741;p89"/>
          <p:cNvSpPr/>
          <p:nvPr/>
        </p:nvSpPr>
        <p:spPr>
          <a:xfrm>
            <a:off x="1504950" y="3031332"/>
            <a:ext cx="2533650" cy="756047"/>
          </a:xfrm>
          <a:custGeom>
            <a:avLst/>
            <a:gdLst/>
            <a:ahLst/>
            <a:cxnLst/>
            <a:rect l="l" t="t" r="r" b="b"/>
            <a:pathLst>
              <a:path w="1680" h="720" extrusionOk="0">
                <a:moveTo>
                  <a:pt x="0" y="720"/>
                </a:moveTo>
                <a:cubicBezTo>
                  <a:pt x="56" y="660"/>
                  <a:pt x="112" y="600"/>
                  <a:pt x="192" y="576"/>
                </a:cubicBezTo>
                <a:cubicBezTo>
                  <a:pt x="272" y="552"/>
                  <a:pt x="392" y="590"/>
                  <a:pt x="480" y="576"/>
                </a:cubicBezTo>
                <a:cubicBezTo>
                  <a:pt x="568" y="562"/>
                  <a:pt x="644" y="544"/>
                  <a:pt x="720" y="492"/>
                </a:cubicBezTo>
                <a:cubicBezTo>
                  <a:pt x="796" y="440"/>
                  <a:pt x="852" y="316"/>
                  <a:pt x="936" y="264"/>
                </a:cubicBezTo>
                <a:cubicBezTo>
                  <a:pt x="1020" y="212"/>
                  <a:pt x="1128" y="196"/>
                  <a:pt x="1224" y="180"/>
                </a:cubicBezTo>
                <a:cubicBezTo>
                  <a:pt x="1320" y="164"/>
                  <a:pt x="1436" y="198"/>
                  <a:pt x="1512" y="168"/>
                </a:cubicBezTo>
                <a:cubicBezTo>
                  <a:pt x="1588" y="138"/>
                  <a:pt x="1645" y="35"/>
                  <a:pt x="1680" y="0"/>
                </a:cubicBezTo>
              </a:path>
            </a:pathLst>
          </a:custGeom>
          <a:noFill/>
          <a:ln w="9525" cap="flat" cmpd="sng">
            <a:solidFill>
              <a:schemeClr val="dk1"/>
            </a:solidFill>
            <a:prstDash val="dash"/>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42" name="Google Shape;742;p89"/>
          <p:cNvSpPr/>
          <p:nvPr/>
        </p:nvSpPr>
        <p:spPr>
          <a:xfrm>
            <a:off x="4545014" y="3070622"/>
            <a:ext cx="2587625" cy="527446"/>
          </a:xfrm>
          <a:custGeom>
            <a:avLst/>
            <a:gdLst/>
            <a:ahLst/>
            <a:cxnLst/>
            <a:rect l="l" t="t" r="r" b="b"/>
            <a:pathLst>
              <a:path w="1716" h="502" extrusionOk="0">
                <a:moveTo>
                  <a:pt x="0" y="10"/>
                </a:moveTo>
                <a:cubicBezTo>
                  <a:pt x="46" y="14"/>
                  <a:pt x="214" y="0"/>
                  <a:pt x="276" y="34"/>
                </a:cubicBezTo>
                <a:cubicBezTo>
                  <a:pt x="338" y="68"/>
                  <a:pt x="322" y="178"/>
                  <a:pt x="372" y="214"/>
                </a:cubicBezTo>
                <a:cubicBezTo>
                  <a:pt x="422" y="250"/>
                  <a:pt x="508" y="242"/>
                  <a:pt x="576" y="250"/>
                </a:cubicBezTo>
                <a:cubicBezTo>
                  <a:pt x="644" y="258"/>
                  <a:pt x="720" y="242"/>
                  <a:pt x="780" y="262"/>
                </a:cubicBezTo>
                <a:cubicBezTo>
                  <a:pt x="840" y="282"/>
                  <a:pt x="878" y="358"/>
                  <a:pt x="936" y="370"/>
                </a:cubicBezTo>
                <a:cubicBezTo>
                  <a:pt x="994" y="382"/>
                  <a:pt x="1084" y="354"/>
                  <a:pt x="1128" y="334"/>
                </a:cubicBezTo>
                <a:cubicBezTo>
                  <a:pt x="1172" y="314"/>
                  <a:pt x="1162" y="262"/>
                  <a:pt x="1200" y="250"/>
                </a:cubicBezTo>
                <a:cubicBezTo>
                  <a:pt x="1238" y="238"/>
                  <a:pt x="1330" y="256"/>
                  <a:pt x="1356" y="262"/>
                </a:cubicBezTo>
                <a:cubicBezTo>
                  <a:pt x="1382" y="268"/>
                  <a:pt x="1348" y="256"/>
                  <a:pt x="1356" y="286"/>
                </a:cubicBezTo>
                <a:cubicBezTo>
                  <a:pt x="1364" y="316"/>
                  <a:pt x="1370" y="408"/>
                  <a:pt x="1404" y="442"/>
                </a:cubicBezTo>
                <a:cubicBezTo>
                  <a:pt x="1438" y="476"/>
                  <a:pt x="1508" y="480"/>
                  <a:pt x="1560" y="490"/>
                </a:cubicBezTo>
                <a:cubicBezTo>
                  <a:pt x="1612" y="500"/>
                  <a:pt x="1684" y="500"/>
                  <a:pt x="1716" y="502"/>
                </a:cubicBezTo>
              </a:path>
            </a:pathLst>
          </a:custGeom>
          <a:noFill/>
          <a:ln w="9525" cap="flat" cmpd="sng">
            <a:solidFill>
              <a:schemeClr val="dk1"/>
            </a:solidFill>
            <a:prstDash val="dash"/>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cxnSp>
        <p:nvCxnSpPr>
          <p:cNvPr id="743" name="Google Shape;743;p89"/>
          <p:cNvCxnSpPr/>
          <p:nvPr/>
        </p:nvCxnSpPr>
        <p:spPr>
          <a:xfrm rot="10800000">
            <a:off x="1524000" y="3028950"/>
            <a:ext cx="1524000" cy="228600"/>
          </a:xfrm>
          <a:prstGeom prst="straightConnector1">
            <a:avLst/>
          </a:prstGeom>
          <a:noFill/>
          <a:ln w="19050" cap="flat" cmpd="sng">
            <a:solidFill>
              <a:schemeClr val="dk1"/>
            </a:solidFill>
            <a:prstDash val="solid"/>
            <a:round/>
            <a:headEnd type="triangle" w="med" len="med"/>
            <a:tailEnd type="none" w="sm" len="sm"/>
          </a:ln>
        </p:spPr>
      </p:cxnSp>
      <p:cxnSp>
        <p:nvCxnSpPr>
          <p:cNvPr id="744" name="Google Shape;744;p89"/>
          <p:cNvCxnSpPr/>
          <p:nvPr/>
        </p:nvCxnSpPr>
        <p:spPr>
          <a:xfrm rot="10800000">
            <a:off x="1600200" y="3028950"/>
            <a:ext cx="4800600" cy="342900"/>
          </a:xfrm>
          <a:prstGeom prst="straightConnector1">
            <a:avLst/>
          </a:prstGeom>
          <a:noFill/>
          <a:ln w="19050" cap="flat" cmpd="sng">
            <a:solidFill>
              <a:schemeClr val="dk1"/>
            </a:solidFill>
            <a:prstDash val="solid"/>
            <a:round/>
            <a:headEnd type="triangle" w="med" len="med"/>
            <a:tailEnd type="none" w="sm" len="sm"/>
          </a:ln>
        </p:spPr>
      </p:cxnSp>
      <p:sp>
        <p:nvSpPr>
          <p:cNvPr id="745" name="Google Shape;745;p89"/>
          <p:cNvSpPr txBox="1"/>
          <p:nvPr/>
        </p:nvSpPr>
        <p:spPr>
          <a:xfrm>
            <a:off x="136525" y="2713435"/>
            <a:ext cx="3273900" cy="7158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Shortest path using intermediate vertices</a:t>
            </a:r>
            <a:br>
              <a:rPr lang="en" sz="1400" b="0" i="0" u="none" strike="noStrike" cap="none">
                <a:solidFill>
                  <a:schemeClr val="dk1"/>
                </a:solidFill>
                <a:latin typeface="Arial"/>
                <a:ea typeface="Arial"/>
                <a:cs typeface="Arial"/>
                <a:sym typeface="Arial"/>
              </a:rPr>
            </a:br>
            <a:r>
              <a:rPr lang="en" sz="1400" b="0" i="0" u="none" strike="noStrike" cap="none">
                <a:solidFill>
                  <a:schemeClr val="dk1"/>
                </a:solidFill>
                <a:latin typeface="Arial"/>
                <a:ea typeface="Arial"/>
                <a:cs typeface="Arial"/>
                <a:sym typeface="Arial"/>
              </a:rPr>
              <a:t>{</a:t>
            </a:r>
            <a:r>
              <a:rPr lang="en" sz="1400" b="0" i="1" u="none" strike="noStrike" cap="none">
                <a:solidFill>
                  <a:schemeClr val="dk1"/>
                </a:solidFill>
                <a:latin typeface="Arial"/>
                <a:ea typeface="Arial"/>
                <a:cs typeface="Arial"/>
                <a:sym typeface="Arial"/>
              </a:rPr>
              <a:t>V</a:t>
            </a:r>
            <a:r>
              <a:rPr lang="en" sz="1400" b="0" i="0" u="none" strike="noStrike" cap="none" baseline="-25000">
                <a:solidFill>
                  <a:schemeClr val="dk1"/>
                </a:solidFill>
                <a:latin typeface="Arial"/>
                <a:ea typeface="Arial"/>
                <a:cs typeface="Arial"/>
                <a:sym typeface="Arial"/>
              </a:rPr>
              <a:t>1</a:t>
            </a:r>
            <a:r>
              <a:rPr lang="en" sz="1400" b="0" i="1" u="none" strike="noStrike" cap="none">
                <a:solidFill>
                  <a:schemeClr val="dk1"/>
                </a:solidFill>
                <a:latin typeface="Arial"/>
                <a:ea typeface="Arial"/>
                <a:cs typeface="Arial"/>
                <a:sym typeface="Arial"/>
              </a:rPr>
              <a:t>, . . .  V</a:t>
            </a:r>
            <a:r>
              <a:rPr lang="en" sz="1400" b="0" i="1" u="none" strike="noStrike" cap="none" baseline="-25000">
                <a:solidFill>
                  <a:schemeClr val="dk1"/>
                </a:solidFill>
                <a:latin typeface="Arial"/>
                <a:ea typeface="Arial"/>
                <a:cs typeface="Arial"/>
                <a:sym typeface="Arial"/>
              </a:rPr>
              <a:t>k</a:t>
            </a:r>
            <a:r>
              <a:rPr lang="en" sz="1400" b="0" i="0" u="none" strike="noStrike" cap="none" baseline="30000">
                <a:solidFill>
                  <a:schemeClr val="dk1"/>
                </a:solidFill>
                <a:latin typeface="Arial"/>
                <a:ea typeface="Arial"/>
                <a:cs typeface="Arial"/>
                <a:sym typeface="Arial"/>
              </a:rPr>
              <a:t> </a:t>
            </a:r>
            <a:r>
              <a:rPr lang="en" sz="1400" b="0" i="0" u="none" strike="noStrike" cap="none">
                <a:solidFill>
                  <a:schemeClr val="dk1"/>
                </a:solidFill>
                <a:latin typeface="Arial"/>
                <a:ea typeface="Arial"/>
                <a:cs typeface="Arial"/>
                <a:sym typeface="Arial"/>
              </a:rPr>
              <a:t>}</a:t>
            </a:r>
            <a:endParaRPr sz="1400" b="0" i="0" u="none" strike="noStrike" cap="none" baseline="-25000">
              <a:solidFill>
                <a:schemeClr val="dk1"/>
              </a:solidFill>
              <a:latin typeface="Arial"/>
              <a:ea typeface="Arial"/>
              <a:cs typeface="Arial"/>
              <a:sym typeface="Arial"/>
            </a:endParaRPr>
          </a:p>
        </p:txBody>
      </p:sp>
      <p:cxnSp>
        <p:nvCxnSpPr>
          <p:cNvPr id="746" name="Google Shape;746;p89"/>
          <p:cNvCxnSpPr/>
          <p:nvPr/>
        </p:nvCxnSpPr>
        <p:spPr>
          <a:xfrm>
            <a:off x="1600200" y="3028950"/>
            <a:ext cx="2362200" cy="0"/>
          </a:xfrm>
          <a:prstGeom prst="straightConnector1">
            <a:avLst/>
          </a:prstGeom>
          <a:noFill/>
          <a:ln w="12700" cap="flat" cmpd="sng">
            <a:solidFill>
              <a:schemeClr val="dk1"/>
            </a:solidFill>
            <a:prstDash val="solid"/>
            <a:round/>
            <a:headEnd type="none" w="sm" len="sm"/>
            <a:tailEnd type="triangle" w="med" len="med"/>
          </a:ln>
        </p:spPr>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9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The pointer array P</a:t>
            </a:r>
            <a:endParaRPr/>
          </a:p>
        </p:txBody>
      </p:sp>
      <p:sp>
        <p:nvSpPr>
          <p:cNvPr id="755" name="Google Shape;755;p90"/>
          <p:cNvSpPr txBox="1">
            <a:spLocks noGrp="1"/>
          </p:cNvSpPr>
          <p:nvPr>
            <p:ph type="body" idx="1"/>
          </p:nvPr>
        </p:nvSpPr>
        <p:spPr>
          <a:xfrm>
            <a:off x="685800" y="1257300"/>
            <a:ext cx="7772400" cy="33147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 b="1"/>
              <a:t>Used to enable finding a shortest path</a:t>
            </a:r>
            <a:endParaRPr/>
          </a:p>
          <a:p>
            <a:pPr marL="177800" lvl="0" indent="-171450" algn="l" rtl="0">
              <a:lnSpc>
                <a:spcPct val="90000"/>
              </a:lnSpc>
              <a:spcBef>
                <a:spcPts val="800"/>
              </a:spcBef>
              <a:spcAft>
                <a:spcPts val="0"/>
              </a:spcAft>
              <a:buClr>
                <a:schemeClr val="dk1"/>
              </a:buClr>
              <a:buSzPts val="2100"/>
              <a:buChar char="•"/>
            </a:pPr>
            <a:r>
              <a:rPr lang="en" b="1"/>
              <a:t>Initially the array contains 0</a:t>
            </a:r>
            <a:br>
              <a:rPr lang="en" b="1"/>
            </a:br>
            <a:endParaRPr b="1"/>
          </a:p>
          <a:p>
            <a:pPr marL="177800" lvl="0" indent="-171450" algn="l" rtl="0">
              <a:lnSpc>
                <a:spcPct val="90000"/>
              </a:lnSpc>
              <a:spcBef>
                <a:spcPts val="800"/>
              </a:spcBef>
              <a:spcAft>
                <a:spcPts val="0"/>
              </a:spcAft>
              <a:buClr>
                <a:schemeClr val="dk1"/>
              </a:buClr>
              <a:buSzPts val="2100"/>
              <a:buChar char="•"/>
            </a:pPr>
            <a:r>
              <a:rPr lang="en" b="1"/>
              <a:t>Each time that a shorter path from </a:t>
            </a:r>
            <a:r>
              <a:rPr lang="en" b="1" i="1"/>
              <a:t>i</a:t>
            </a:r>
            <a:r>
              <a:rPr lang="en" b="1"/>
              <a:t> to </a:t>
            </a:r>
            <a:r>
              <a:rPr lang="en" b="1" i="1"/>
              <a:t>j</a:t>
            </a:r>
            <a:r>
              <a:rPr lang="en" b="1"/>
              <a:t> is found the </a:t>
            </a:r>
            <a:r>
              <a:rPr lang="en" b="1" i="1"/>
              <a:t>k</a:t>
            </a:r>
            <a:r>
              <a:rPr lang="en" b="1"/>
              <a:t> that provided the minimum is saved (highest index node on the path from </a:t>
            </a:r>
            <a:r>
              <a:rPr lang="en" b="1" i="1"/>
              <a:t>i</a:t>
            </a:r>
            <a:r>
              <a:rPr lang="en" b="1"/>
              <a:t> to </a:t>
            </a:r>
            <a:r>
              <a:rPr lang="en" b="1" i="1"/>
              <a:t>j</a:t>
            </a:r>
            <a:r>
              <a:rPr lang="en" b="1"/>
              <a:t>)</a:t>
            </a:r>
            <a:br>
              <a:rPr lang="en" b="1"/>
            </a:br>
            <a:endParaRPr b="1"/>
          </a:p>
          <a:p>
            <a:pPr marL="177800" lvl="0" indent="-171450" algn="l" rtl="0">
              <a:lnSpc>
                <a:spcPct val="90000"/>
              </a:lnSpc>
              <a:spcBef>
                <a:spcPts val="800"/>
              </a:spcBef>
              <a:spcAft>
                <a:spcPts val="0"/>
              </a:spcAft>
              <a:buClr>
                <a:schemeClr val="dk1"/>
              </a:buClr>
              <a:buSzPts val="2100"/>
              <a:buChar char="•"/>
            </a:pPr>
            <a:r>
              <a:rPr lang="en" b="1"/>
              <a:t>To print the intermediate nodes on the shortest path a recursive procedure that print the shortest paths from </a:t>
            </a:r>
            <a:r>
              <a:rPr lang="en" b="1" i="1"/>
              <a:t>i</a:t>
            </a:r>
            <a:r>
              <a:rPr lang="en" b="1"/>
              <a:t> and </a:t>
            </a:r>
            <a:r>
              <a:rPr lang="en" b="1" i="1"/>
              <a:t>k</a:t>
            </a:r>
            <a:r>
              <a:rPr lang="en" b="1"/>
              <a:t>, and from </a:t>
            </a:r>
            <a:r>
              <a:rPr lang="en" b="1" i="1"/>
              <a:t>k</a:t>
            </a:r>
            <a:r>
              <a:rPr lang="en" b="1"/>
              <a:t> to </a:t>
            </a:r>
            <a:r>
              <a:rPr lang="en" b="1" i="1"/>
              <a:t>j</a:t>
            </a:r>
            <a:r>
              <a:rPr lang="en" b="1"/>
              <a:t> can be used</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91"/>
          <p:cNvSpPr txBox="1">
            <a:spLocks noGrp="1"/>
          </p:cNvSpPr>
          <p:nvPr>
            <p:ph type="title"/>
          </p:nvPr>
        </p:nvSpPr>
        <p:spPr>
          <a:xfrm>
            <a:off x="685800" y="171450"/>
            <a:ext cx="7772400" cy="857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Floyd's Algorithm Using n+1 </a:t>
            </a:r>
            <a:r>
              <a:rPr lang="en" i="1"/>
              <a:t>D</a:t>
            </a:r>
            <a:r>
              <a:rPr lang="en"/>
              <a:t> matrices</a:t>
            </a:r>
            <a:endParaRPr/>
          </a:p>
        </p:txBody>
      </p:sp>
      <p:sp>
        <p:nvSpPr>
          <p:cNvPr id="764" name="Google Shape;764;p91"/>
          <p:cNvSpPr txBox="1">
            <a:spLocks noGrp="1"/>
          </p:cNvSpPr>
          <p:nvPr>
            <p:ph type="body" idx="1"/>
          </p:nvPr>
        </p:nvSpPr>
        <p:spPr>
          <a:xfrm>
            <a:off x="304800" y="1143000"/>
            <a:ext cx="8382000" cy="3429000"/>
          </a:xfrm>
          <a:prstGeom prst="rect">
            <a:avLst/>
          </a:prstGeom>
          <a:noFill/>
          <a:ln>
            <a:noFill/>
          </a:ln>
        </p:spPr>
        <p:txBody>
          <a:bodyPr spcFirstLastPara="1" wrap="square" lIns="68575" tIns="34275" rIns="68575" bIns="34275" anchor="t" anchorCtr="0">
            <a:normAutofit lnSpcReduction="10000"/>
          </a:bodyPr>
          <a:lstStyle/>
          <a:p>
            <a:pPr marL="177800" lvl="0" indent="-177800" algn="l" rtl="0">
              <a:lnSpc>
                <a:spcPct val="90000"/>
              </a:lnSpc>
              <a:spcBef>
                <a:spcPts val="0"/>
              </a:spcBef>
              <a:spcAft>
                <a:spcPts val="0"/>
              </a:spcAft>
              <a:buClr>
                <a:schemeClr val="dk1"/>
              </a:buClr>
              <a:buSzPts val="2100"/>
              <a:buFont typeface="Calibri"/>
              <a:buNone/>
            </a:pPr>
            <a:r>
              <a:rPr lang="en"/>
              <a:t>Floyd//Computes shortest distance between all pairs of     //nodes, and saves P to enable finding shortest paths</a:t>
            </a:r>
            <a:br>
              <a:rPr lang="en"/>
            </a:br>
            <a:r>
              <a:rPr lang="en" b="1"/>
              <a:t>1</a:t>
            </a:r>
            <a:r>
              <a:rPr lang="en"/>
              <a:t>. </a:t>
            </a:r>
            <a:r>
              <a:rPr lang="en" b="1" i="1"/>
              <a:t>D</a:t>
            </a:r>
            <a:r>
              <a:rPr lang="en" b="1" baseline="30000"/>
              <a:t>0</a:t>
            </a:r>
            <a:r>
              <a:rPr lang="en" b="1" i="1"/>
              <a:t>  </a:t>
            </a:r>
            <a:r>
              <a:rPr lang="en" b="1"/>
              <a:t>← </a:t>
            </a:r>
            <a:r>
              <a:rPr lang="en" b="1" i="1"/>
              <a:t>W   </a:t>
            </a:r>
            <a:r>
              <a:rPr lang="en"/>
              <a:t>// initialize </a:t>
            </a:r>
            <a:r>
              <a:rPr lang="en" i="1"/>
              <a:t>D</a:t>
            </a:r>
            <a:r>
              <a:rPr lang="en"/>
              <a:t> array to </a:t>
            </a:r>
            <a:r>
              <a:rPr lang="en" i="1"/>
              <a:t>W </a:t>
            </a:r>
            <a:r>
              <a:rPr lang="en"/>
              <a:t>[ ]</a:t>
            </a:r>
            <a:r>
              <a:rPr lang="en" b="1" i="1"/>
              <a:t/>
            </a:r>
            <a:br>
              <a:rPr lang="en" b="1" i="1"/>
            </a:br>
            <a:r>
              <a:rPr lang="en" b="1"/>
              <a:t>2. </a:t>
            </a:r>
            <a:r>
              <a:rPr lang="en" b="1" i="1"/>
              <a:t>P </a:t>
            </a:r>
            <a:r>
              <a:rPr lang="en" b="1"/>
              <a:t>←</a:t>
            </a:r>
            <a:r>
              <a:rPr lang="en" i="1"/>
              <a:t> </a:t>
            </a:r>
            <a:r>
              <a:rPr lang="en"/>
              <a:t>0     // initialize P array to [0]</a:t>
            </a:r>
            <a:r>
              <a:rPr lang="en" i="1"/>
              <a:t/>
            </a:r>
            <a:br>
              <a:rPr lang="en" i="1"/>
            </a:br>
            <a:r>
              <a:rPr lang="en" b="1"/>
              <a:t>3</a:t>
            </a:r>
            <a:r>
              <a:rPr lang="en"/>
              <a:t>. </a:t>
            </a:r>
            <a:r>
              <a:rPr lang="en" b="1"/>
              <a:t>for </a:t>
            </a:r>
            <a:r>
              <a:rPr lang="en" b="1" i="1"/>
              <a:t>k </a:t>
            </a:r>
            <a:r>
              <a:rPr lang="en" b="1"/>
              <a:t>← 1 to </a:t>
            </a:r>
            <a:r>
              <a:rPr lang="en" b="1" i="1"/>
              <a:t>n</a:t>
            </a:r>
            <a:br>
              <a:rPr lang="en" b="1" i="1"/>
            </a:br>
            <a:r>
              <a:rPr lang="en" b="1"/>
              <a:t>4.       do for </a:t>
            </a:r>
            <a:r>
              <a:rPr lang="en" b="1" i="1"/>
              <a:t>i </a:t>
            </a:r>
            <a:r>
              <a:rPr lang="en" b="1"/>
              <a:t>← 1 to </a:t>
            </a:r>
            <a:r>
              <a:rPr lang="en" b="1" i="1"/>
              <a:t>n</a:t>
            </a:r>
            <a:br>
              <a:rPr lang="en" b="1" i="1"/>
            </a:br>
            <a:r>
              <a:rPr lang="en" b="1"/>
              <a:t>5.            do for </a:t>
            </a:r>
            <a:r>
              <a:rPr lang="en" b="1" i="1"/>
              <a:t>j </a:t>
            </a:r>
            <a:r>
              <a:rPr lang="en" b="1"/>
              <a:t>← 1 to </a:t>
            </a:r>
            <a:r>
              <a:rPr lang="en" b="1" i="1"/>
              <a:t>n</a:t>
            </a:r>
            <a:br>
              <a:rPr lang="en" b="1" i="1"/>
            </a:br>
            <a:r>
              <a:rPr lang="en" b="1"/>
              <a:t>6.</a:t>
            </a:r>
            <a:r>
              <a:rPr lang="en" b="1" i="1"/>
              <a:t>                  </a:t>
            </a:r>
            <a:r>
              <a:rPr lang="en" b="1"/>
              <a:t>if (</a:t>
            </a:r>
            <a:r>
              <a:rPr lang="en" b="1" i="1"/>
              <a:t>D</a:t>
            </a:r>
            <a:r>
              <a:rPr lang="en" b="1" i="1" baseline="30000"/>
              <a:t>k</a:t>
            </a:r>
            <a:r>
              <a:rPr lang="en" b="1" baseline="30000"/>
              <a:t>-1</a:t>
            </a:r>
            <a:r>
              <a:rPr lang="en" b="1"/>
              <a:t>[ </a:t>
            </a:r>
            <a:r>
              <a:rPr lang="en" b="1" i="1"/>
              <a:t>i</a:t>
            </a:r>
            <a:r>
              <a:rPr lang="en" b="1"/>
              <a:t>, </a:t>
            </a:r>
            <a:r>
              <a:rPr lang="en" b="1" i="1"/>
              <a:t>j</a:t>
            </a:r>
            <a:r>
              <a:rPr lang="en" b="1"/>
              <a:t> ] &gt; </a:t>
            </a:r>
            <a:r>
              <a:rPr lang="en" b="1" i="1"/>
              <a:t>D</a:t>
            </a:r>
            <a:r>
              <a:rPr lang="en" b="1" i="1" baseline="30000"/>
              <a:t>k</a:t>
            </a:r>
            <a:r>
              <a:rPr lang="en" b="1" baseline="30000"/>
              <a:t>-1</a:t>
            </a:r>
            <a:r>
              <a:rPr lang="en" b="1" i="1"/>
              <a:t> </a:t>
            </a:r>
            <a:r>
              <a:rPr lang="en" b="1"/>
              <a:t>[ </a:t>
            </a:r>
            <a:r>
              <a:rPr lang="en" b="1" i="1"/>
              <a:t>i</a:t>
            </a:r>
            <a:r>
              <a:rPr lang="en" b="1"/>
              <a:t>, </a:t>
            </a:r>
            <a:r>
              <a:rPr lang="en" b="1" i="1"/>
              <a:t>k</a:t>
            </a:r>
            <a:r>
              <a:rPr lang="en" b="1"/>
              <a:t> ] +</a:t>
            </a:r>
            <a:r>
              <a:rPr lang="en" b="1" i="1"/>
              <a:t> D</a:t>
            </a:r>
            <a:r>
              <a:rPr lang="en" b="1" i="1" baseline="30000"/>
              <a:t>k</a:t>
            </a:r>
            <a:r>
              <a:rPr lang="en" b="1" baseline="30000"/>
              <a:t>-1</a:t>
            </a:r>
            <a:r>
              <a:rPr lang="en" b="1" i="1"/>
              <a:t> </a:t>
            </a:r>
            <a:r>
              <a:rPr lang="en" b="1"/>
              <a:t>[ </a:t>
            </a:r>
            <a:r>
              <a:rPr lang="en" b="1" i="1"/>
              <a:t>k</a:t>
            </a:r>
            <a:r>
              <a:rPr lang="en" b="1"/>
              <a:t>, </a:t>
            </a:r>
            <a:r>
              <a:rPr lang="en" b="1" i="1"/>
              <a:t>j</a:t>
            </a:r>
            <a:r>
              <a:rPr lang="en" b="1"/>
              <a:t> ] ) </a:t>
            </a:r>
            <a:br>
              <a:rPr lang="en" b="1"/>
            </a:br>
            <a:r>
              <a:rPr lang="en" b="1"/>
              <a:t>7.		          then  </a:t>
            </a:r>
            <a:r>
              <a:rPr lang="en" b="1" i="1"/>
              <a:t>D</a:t>
            </a:r>
            <a:r>
              <a:rPr lang="en" b="1" i="1" baseline="30000"/>
              <a:t>k</a:t>
            </a:r>
            <a:r>
              <a:rPr lang="en" b="1"/>
              <a:t>[ </a:t>
            </a:r>
            <a:r>
              <a:rPr lang="en" b="1" i="1"/>
              <a:t>i</a:t>
            </a:r>
            <a:r>
              <a:rPr lang="en" b="1"/>
              <a:t>, </a:t>
            </a:r>
            <a:r>
              <a:rPr lang="en" b="1" i="1"/>
              <a:t>j</a:t>
            </a:r>
            <a:r>
              <a:rPr lang="en" b="1"/>
              <a:t> ] ← </a:t>
            </a:r>
            <a:r>
              <a:rPr lang="en" b="1" i="1"/>
              <a:t>D</a:t>
            </a:r>
            <a:r>
              <a:rPr lang="en" b="1" i="1" baseline="30000"/>
              <a:t>k</a:t>
            </a:r>
            <a:r>
              <a:rPr lang="en" b="1" baseline="30000"/>
              <a:t>-1</a:t>
            </a:r>
            <a:r>
              <a:rPr lang="en" b="1" i="1"/>
              <a:t> </a:t>
            </a:r>
            <a:r>
              <a:rPr lang="en" b="1"/>
              <a:t>[ </a:t>
            </a:r>
            <a:r>
              <a:rPr lang="en" b="1" i="1"/>
              <a:t>i</a:t>
            </a:r>
            <a:r>
              <a:rPr lang="en" b="1"/>
              <a:t>, </a:t>
            </a:r>
            <a:r>
              <a:rPr lang="en" b="1" i="1"/>
              <a:t>k</a:t>
            </a:r>
            <a:r>
              <a:rPr lang="en" b="1"/>
              <a:t> ] +</a:t>
            </a:r>
            <a:r>
              <a:rPr lang="en" b="1" i="1"/>
              <a:t> D</a:t>
            </a:r>
            <a:r>
              <a:rPr lang="en" b="1" i="1" baseline="30000"/>
              <a:t>k</a:t>
            </a:r>
            <a:r>
              <a:rPr lang="en" b="1" baseline="30000"/>
              <a:t>-1</a:t>
            </a:r>
            <a:r>
              <a:rPr lang="en" b="1" i="1"/>
              <a:t> </a:t>
            </a:r>
            <a:r>
              <a:rPr lang="en" b="1"/>
              <a:t>[ </a:t>
            </a:r>
            <a:r>
              <a:rPr lang="en" b="1" i="1"/>
              <a:t>k</a:t>
            </a:r>
            <a:r>
              <a:rPr lang="en" b="1"/>
              <a:t>, </a:t>
            </a:r>
            <a:r>
              <a:rPr lang="en" b="1" i="1"/>
              <a:t>j</a:t>
            </a:r>
            <a:r>
              <a:rPr lang="en" b="1"/>
              <a:t> ] </a:t>
            </a:r>
            <a:br>
              <a:rPr lang="en" b="1"/>
            </a:br>
            <a:r>
              <a:rPr lang="en" b="1"/>
              <a:t>8.		                    </a:t>
            </a:r>
            <a:r>
              <a:rPr lang="en" b="1" i="1"/>
              <a:t>P</a:t>
            </a:r>
            <a:r>
              <a:rPr lang="en" b="1"/>
              <a:t>[ </a:t>
            </a:r>
            <a:r>
              <a:rPr lang="en" b="1" i="1"/>
              <a:t>i, j</a:t>
            </a:r>
            <a:r>
              <a:rPr lang="en" b="1"/>
              <a:t> ] ← </a:t>
            </a:r>
            <a:r>
              <a:rPr lang="en" b="1" i="1"/>
              <a:t>k</a:t>
            </a:r>
            <a:r>
              <a:rPr lang="en" b="1"/>
              <a:t>;</a:t>
            </a:r>
            <a:br>
              <a:rPr lang="en" b="1"/>
            </a:br>
            <a:r>
              <a:rPr lang="en" b="1"/>
              <a:t>9.		           else </a:t>
            </a:r>
            <a:r>
              <a:rPr lang="en" b="1" i="1"/>
              <a:t>D</a:t>
            </a:r>
            <a:r>
              <a:rPr lang="en" b="1" i="1" baseline="30000"/>
              <a:t>k</a:t>
            </a:r>
            <a:r>
              <a:rPr lang="en" b="1"/>
              <a:t>[ </a:t>
            </a:r>
            <a:r>
              <a:rPr lang="en" b="1" i="1"/>
              <a:t>i</a:t>
            </a:r>
            <a:r>
              <a:rPr lang="en" b="1"/>
              <a:t>, </a:t>
            </a:r>
            <a:r>
              <a:rPr lang="en" b="1" i="1"/>
              <a:t>j</a:t>
            </a:r>
            <a:r>
              <a:rPr lang="en" b="1"/>
              <a:t> ] ← </a:t>
            </a:r>
            <a:r>
              <a:rPr lang="en" b="1" i="1"/>
              <a:t>D</a:t>
            </a:r>
            <a:r>
              <a:rPr lang="en" b="1" i="1" baseline="30000"/>
              <a:t>k</a:t>
            </a:r>
            <a:r>
              <a:rPr lang="en" b="1" baseline="30000"/>
              <a:t>-1</a:t>
            </a:r>
            <a:r>
              <a:rPr lang="en" b="1" i="1"/>
              <a:t> </a:t>
            </a:r>
            <a:r>
              <a:rPr lang="en" b="1"/>
              <a:t>[ </a:t>
            </a:r>
            <a:r>
              <a:rPr lang="en" b="1" i="1"/>
              <a:t>i</a:t>
            </a:r>
            <a:r>
              <a:rPr lang="en" b="1"/>
              <a:t>, </a:t>
            </a:r>
            <a:r>
              <a:rPr lang="en" b="1" i="1"/>
              <a:t>j</a:t>
            </a:r>
            <a:r>
              <a:rPr lang="en" b="1"/>
              <a:t> ] </a:t>
            </a:r>
            <a:endParaRPr b="1"/>
          </a:p>
          <a:p>
            <a:pPr marL="177800" lvl="0" indent="-177800" algn="l" rtl="0">
              <a:lnSpc>
                <a:spcPct val="90000"/>
              </a:lnSpc>
              <a:spcBef>
                <a:spcPts val="800"/>
              </a:spcBef>
              <a:spcAft>
                <a:spcPts val="0"/>
              </a:spcAft>
              <a:buClr>
                <a:schemeClr val="dk1"/>
              </a:buClr>
              <a:buSzPts val="2100"/>
              <a:buFont typeface="Calibri"/>
              <a:buNone/>
            </a:pPr>
            <a:endParaRPr b="1"/>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92"/>
          <p:cNvSpPr txBox="1">
            <a:spLocks noGrp="1"/>
          </p:cNvSpPr>
          <p:nvPr>
            <p:ph type="title"/>
          </p:nvPr>
        </p:nvSpPr>
        <p:spPr>
          <a:xfrm>
            <a:off x="685800" y="457200"/>
            <a:ext cx="7772400" cy="5145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
              <a:t>Example </a:t>
            </a:r>
            <a:endParaRPr/>
          </a:p>
        </p:txBody>
      </p:sp>
      <p:sp>
        <p:nvSpPr>
          <p:cNvPr id="773" name="Google Shape;773;p92"/>
          <p:cNvSpPr txBox="1"/>
          <p:nvPr/>
        </p:nvSpPr>
        <p:spPr>
          <a:xfrm>
            <a:off x="3657600" y="1428750"/>
            <a:ext cx="737400" cy="5001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W = D</a:t>
            </a:r>
            <a:r>
              <a:rPr lang="en" sz="1400" b="0" i="0" u="none" strike="noStrike" cap="none" baseline="30000">
                <a:solidFill>
                  <a:schemeClr val="dk1"/>
                </a:solidFill>
                <a:latin typeface="Calibri"/>
                <a:ea typeface="Calibri"/>
                <a:cs typeface="Calibri"/>
                <a:sym typeface="Calibri"/>
              </a:rPr>
              <a:t>0 </a:t>
            </a:r>
            <a:r>
              <a:rPr lang="en" sz="1400" b="0"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p:txBody>
      </p:sp>
      <p:grpSp>
        <p:nvGrpSpPr>
          <p:cNvPr id="774" name="Google Shape;774;p92"/>
          <p:cNvGrpSpPr/>
          <p:nvPr/>
        </p:nvGrpSpPr>
        <p:grpSpPr>
          <a:xfrm>
            <a:off x="5029200" y="971550"/>
            <a:ext cx="2857500" cy="2400300"/>
            <a:chOff x="3168" y="816"/>
            <a:chExt cx="1800" cy="2016"/>
          </a:xfrm>
        </p:grpSpPr>
        <p:grpSp>
          <p:nvGrpSpPr>
            <p:cNvPr id="775" name="Google Shape;775;p92"/>
            <p:cNvGrpSpPr/>
            <p:nvPr/>
          </p:nvGrpSpPr>
          <p:grpSpPr>
            <a:xfrm>
              <a:off x="3408" y="1056"/>
              <a:ext cx="1560" cy="876"/>
              <a:chOff x="3024" y="1344"/>
              <a:chExt cx="1560" cy="876"/>
            </a:xfrm>
          </p:grpSpPr>
          <p:sp>
            <p:nvSpPr>
              <p:cNvPr id="776" name="Google Shape;776;p92"/>
              <p:cNvSpPr/>
              <p:nvPr/>
            </p:nvSpPr>
            <p:spPr>
              <a:xfrm>
                <a:off x="350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4</a:t>
                </a:r>
                <a:endParaRPr sz="1100" b="0" i="0" u="none" strike="noStrike" cap="none">
                  <a:solidFill>
                    <a:srgbClr val="000000"/>
                  </a:solidFill>
                  <a:latin typeface="Arial"/>
                  <a:ea typeface="Arial"/>
                  <a:cs typeface="Arial"/>
                  <a:sym typeface="Arial"/>
                </a:endParaRPr>
              </a:p>
            </p:txBody>
          </p:sp>
          <p:sp>
            <p:nvSpPr>
              <p:cNvPr id="777" name="Google Shape;777;p92"/>
              <p:cNvSpPr/>
              <p:nvPr/>
            </p:nvSpPr>
            <p:spPr>
              <a:xfrm>
                <a:off x="302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778" name="Google Shape;778;p92"/>
              <p:cNvSpPr/>
              <p:nvPr/>
            </p:nvSpPr>
            <p:spPr>
              <a:xfrm>
                <a:off x="398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5</a:t>
                </a:r>
                <a:endParaRPr sz="1100" b="0" i="0" u="none" strike="noStrike" cap="none">
                  <a:solidFill>
                    <a:srgbClr val="000000"/>
                  </a:solidFill>
                  <a:latin typeface="Arial"/>
                  <a:ea typeface="Arial"/>
                  <a:cs typeface="Arial"/>
                  <a:sym typeface="Arial"/>
                </a:endParaRPr>
              </a:p>
            </p:txBody>
          </p:sp>
          <p:sp>
            <p:nvSpPr>
              <p:cNvPr id="779" name="Google Shape;779;p92"/>
              <p:cNvSpPr/>
              <p:nvPr/>
            </p:nvSpPr>
            <p:spPr>
              <a:xfrm>
                <a:off x="302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780" name="Google Shape;780;p92"/>
              <p:cNvSpPr/>
              <p:nvPr/>
            </p:nvSpPr>
            <p:spPr>
              <a:xfrm>
                <a:off x="350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781" name="Google Shape;781;p92"/>
              <p:cNvSpPr/>
              <p:nvPr/>
            </p:nvSpPr>
            <p:spPr>
              <a:xfrm>
                <a:off x="398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Arial"/>
                    <a:ea typeface="Arial"/>
                    <a:cs typeface="Arial"/>
                    <a:sym typeface="Arial"/>
                  </a:rPr>
                  <a:t> ∞</a:t>
                </a:r>
                <a:endParaRPr sz="1100" b="0" i="0" u="none" strike="noStrike" cap="none">
                  <a:solidFill>
                    <a:srgbClr val="000000"/>
                  </a:solidFill>
                  <a:latin typeface="Arial"/>
                  <a:ea typeface="Arial"/>
                  <a:cs typeface="Arial"/>
                  <a:sym typeface="Arial"/>
                </a:endParaRPr>
              </a:p>
            </p:txBody>
          </p:sp>
          <p:sp>
            <p:nvSpPr>
              <p:cNvPr id="782" name="Google Shape;782;p92"/>
              <p:cNvSpPr/>
              <p:nvPr/>
            </p:nvSpPr>
            <p:spPr>
              <a:xfrm>
                <a:off x="302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Arial"/>
                    <a:ea typeface="Arial"/>
                    <a:cs typeface="Arial"/>
                    <a:sym typeface="Arial"/>
                  </a:rPr>
                  <a:t> ∞</a:t>
                </a:r>
                <a:endParaRPr sz="1100" b="0" i="0" u="none" strike="noStrike" cap="none">
                  <a:solidFill>
                    <a:srgbClr val="000000"/>
                  </a:solidFill>
                  <a:latin typeface="Arial"/>
                  <a:ea typeface="Arial"/>
                  <a:cs typeface="Arial"/>
                  <a:sym typeface="Arial"/>
                </a:endParaRPr>
              </a:p>
            </p:txBody>
          </p:sp>
          <p:sp>
            <p:nvSpPr>
              <p:cNvPr id="783" name="Google Shape;783;p92"/>
              <p:cNvSpPr/>
              <p:nvPr/>
            </p:nvSpPr>
            <p:spPr>
              <a:xfrm>
                <a:off x="350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784" name="Google Shape;784;p92"/>
              <p:cNvSpPr/>
              <p:nvPr/>
            </p:nvSpPr>
            <p:spPr>
              <a:xfrm>
                <a:off x="398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grpSp>
        <p:sp>
          <p:nvSpPr>
            <p:cNvPr id="785" name="Google Shape;785;p92"/>
            <p:cNvSpPr txBox="1"/>
            <p:nvPr/>
          </p:nvSpPr>
          <p:spPr>
            <a:xfrm>
              <a:off x="3504"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786" name="Google Shape;786;p92"/>
            <p:cNvSpPr txBox="1"/>
            <p:nvPr/>
          </p:nvSpPr>
          <p:spPr>
            <a:xfrm>
              <a:off x="4032"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787" name="Google Shape;787;p92"/>
            <p:cNvSpPr txBox="1"/>
            <p:nvPr/>
          </p:nvSpPr>
          <p:spPr>
            <a:xfrm>
              <a:off x="4508"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788" name="Google Shape;788;p92"/>
            <p:cNvSpPr txBox="1"/>
            <p:nvPr/>
          </p:nvSpPr>
          <p:spPr>
            <a:xfrm>
              <a:off x="3168" y="105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789" name="Google Shape;789;p92"/>
            <p:cNvSpPr txBox="1"/>
            <p:nvPr/>
          </p:nvSpPr>
          <p:spPr>
            <a:xfrm>
              <a:off x="3168" y="134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790" name="Google Shape;790;p92"/>
            <p:cNvSpPr txBox="1"/>
            <p:nvPr/>
          </p:nvSpPr>
          <p:spPr>
            <a:xfrm>
              <a:off x="3168" y="163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grpSp>
      <p:grpSp>
        <p:nvGrpSpPr>
          <p:cNvPr id="791" name="Google Shape;791;p92"/>
          <p:cNvGrpSpPr/>
          <p:nvPr/>
        </p:nvGrpSpPr>
        <p:grpSpPr>
          <a:xfrm>
            <a:off x="5029200" y="2514600"/>
            <a:ext cx="2857500" cy="2400300"/>
            <a:chOff x="3168" y="816"/>
            <a:chExt cx="1800" cy="2016"/>
          </a:xfrm>
        </p:grpSpPr>
        <p:grpSp>
          <p:nvGrpSpPr>
            <p:cNvPr id="792" name="Google Shape;792;p92"/>
            <p:cNvGrpSpPr/>
            <p:nvPr/>
          </p:nvGrpSpPr>
          <p:grpSpPr>
            <a:xfrm>
              <a:off x="3408" y="1056"/>
              <a:ext cx="1560" cy="876"/>
              <a:chOff x="3024" y="1344"/>
              <a:chExt cx="1560" cy="876"/>
            </a:xfrm>
          </p:grpSpPr>
          <p:sp>
            <p:nvSpPr>
              <p:cNvPr id="793" name="Google Shape;793;p92"/>
              <p:cNvSpPr/>
              <p:nvPr/>
            </p:nvSpPr>
            <p:spPr>
              <a:xfrm>
                <a:off x="350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794" name="Google Shape;794;p92"/>
              <p:cNvSpPr/>
              <p:nvPr/>
            </p:nvSpPr>
            <p:spPr>
              <a:xfrm>
                <a:off x="302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795" name="Google Shape;795;p92"/>
              <p:cNvSpPr/>
              <p:nvPr/>
            </p:nvSpPr>
            <p:spPr>
              <a:xfrm>
                <a:off x="398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796" name="Google Shape;796;p92"/>
              <p:cNvSpPr/>
              <p:nvPr/>
            </p:nvSpPr>
            <p:spPr>
              <a:xfrm>
                <a:off x="302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797" name="Google Shape;797;p92"/>
              <p:cNvSpPr/>
              <p:nvPr/>
            </p:nvSpPr>
            <p:spPr>
              <a:xfrm>
                <a:off x="350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798" name="Google Shape;798;p92"/>
              <p:cNvSpPr/>
              <p:nvPr/>
            </p:nvSpPr>
            <p:spPr>
              <a:xfrm>
                <a:off x="398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400" b="0" i="0" u="none" strike="noStrike" cap="none">
                  <a:solidFill>
                    <a:schemeClr val="dk1"/>
                  </a:solidFill>
                  <a:latin typeface="Calibri"/>
                  <a:ea typeface="Calibri"/>
                  <a:cs typeface="Calibri"/>
                  <a:sym typeface="Calibri"/>
                </a:endParaRPr>
              </a:p>
            </p:txBody>
          </p:sp>
          <p:sp>
            <p:nvSpPr>
              <p:cNvPr id="799" name="Google Shape;799;p92"/>
              <p:cNvSpPr/>
              <p:nvPr/>
            </p:nvSpPr>
            <p:spPr>
              <a:xfrm>
                <a:off x="302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800" name="Google Shape;800;p92"/>
              <p:cNvSpPr/>
              <p:nvPr/>
            </p:nvSpPr>
            <p:spPr>
              <a:xfrm>
                <a:off x="350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801" name="Google Shape;801;p92"/>
              <p:cNvSpPr/>
              <p:nvPr/>
            </p:nvSpPr>
            <p:spPr>
              <a:xfrm>
                <a:off x="398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grpSp>
        <p:sp>
          <p:nvSpPr>
            <p:cNvPr id="802" name="Google Shape;802;p92"/>
            <p:cNvSpPr txBox="1"/>
            <p:nvPr/>
          </p:nvSpPr>
          <p:spPr>
            <a:xfrm>
              <a:off x="3504"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803" name="Google Shape;803;p92"/>
            <p:cNvSpPr txBox="1"/>
            <p:nvPr/>
          </p:nvSpPr>
          <p:spPr>
            <a:xfrm>
              <a:off x="4032"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04" name="Google Shape;804;p92"/>
            <p:cNvSpPr txBox="1"/>
            <p:nvPr/>
          </p:nvSpPr>
          <p:spPr>
            <a:xfrm>
              <a:off x="4508"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805" name="Google Shape;805;p92"/>
            <p:cNvSpPr txBox="1"/>
            <p:nvPr/>
          </p:nvSpPr>
          <p:spPr>
            <a:xfrm>
              <a:off x="3168" y="105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806" name="Google Shape;806;p92"/>
            <p:cNvSpPr txBox="1"/>
            <p:nvPr/>
          </p:nvSpPr>
          <p:spPr>
            <a:xfrm>
              <a:off x="3168" y="134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07" name="Google Shape;807;p92"/>
            <p:cNvSpPr txBox="1"/>
            <p:nvPr/>
          </p:nvSpPr>
          <p:spPr>
            <a:xfrm>
              <a:off x="3168" y="163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grpSp>
      <p:sp>
        <p:nvSpPr>
          <p:cNvPr id="808" name="Google Shape;808;p92"/>
          <p:cNvSpPr txBox="1"/>
          <p:nvPr/>
        </p:nvSpPr>
        <p:spPr>
          <a:xfrm>
            <a:off x="4191001" y="3143250"/>
            <a:ext cx="353700" cy="5001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P =</a:t>
            </a:r>
            <a:endParaRPr sz="1100" b="0" i="0" u="none" strike="noStrike" cap="none">
              <a:solidFill>
                <a:srgbClr val="000000"/>
              </a:solidFill>
              <a:latin typeface="Arial"/>
              <a:ea typeface="Arial"/>
              <a:cs typeface="Arial"/>
              <a:sym typeface="Arial"/>
            </a:endParaRPr>
          </a:p>
        </p:txBody>
      </p:sp>
      <p:sp>
        <p:nvSpPr>
          <p:cNvPr id="809" name="Google Shape;809;p92"/>
          <p:cNvSpPr/>
          <p:nvPr/>
        </p:nvSpPr>
        <p:spPr>
          <a:xfrm>
            <a:off x="1143000" y="1657350"/>
            <a:ext cx="685800" cy="457200"/>
          </a:xfrm>
          <a:prstGeom prst="ellipse">
            <a:avLst/>
          </a:prstGeom>
          <a:noFill/>
          <a:ln w="285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810" name="Google Shape;810;p92"/>
          <p:cNvSpPr/>
          <p:nvPr/>
        </p:nvSpPr>
        <p:spPr>
          <a:xfrm>
            <a:off x="990600" y="2857500"/>
            <a:ext cx="685800" cy="457200"/>
          </a:xfrm>
          <a:prstGeom prst="ellipse">
            <a:avLst/>
          </a:prstGeom>
          <a:noFill/>
          <a:ln w="285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11" name="Google Shape;811;p92"/>
          <p:cNvSpPr/>
          <p:nvPr/>
        </p:nvSpPr>
        <p:spPr>
          <a:xfrm>
            <a:off x="2667000" y="2228850"/>
            <a:ext cx="685800" cy="457200"/>
          </a:xfrm>
          <a:prstGeom prst="ellipse">
            <a:avLst/>
          </a:prstGeom>
          <a:noFill/>
          <a:ln w="285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cxnSp>
        <p:nvCxnSpPr>
          <p:cNvPr id="812" name="Google Shape;812;p92"/>
          <p:cNvCxnSpPr>
            <a:stCxn id="809" idx="7"/>
            <a:endCxn id="811" idx="1"/>
          </p:cNvCxnSpPr>
          <p:nvPr/>
        </p:nvCxnSpPr>
        <p:spPr>
          <a:xfrm>
            <a:off x="1728367" y="1724305"/>
            <a:ext cx="1039200" cy="571500"/>
          </a:xfrm>
          <a:prstGeom prst="straightConnector1">
            <a:avLst/>
          </a:prstGeom>
          <a:noFill/>
          <a:ln w="28575" cap="flat" cmpd="sng">
            <a:solidFill>
              <a:schemeClr val="dk1"/>
            </a:solidFill>
            <a:prstDash val="solid"/>
            <a:round/>
            <a:headEnd type="none" w="sm" len="sm"/>
            <a:tailEnd type="triangle" w="lg" len="lg"/>
          </a:ln>
        </p:spPr>
      </p:cxnSp>
      <p:cxnSp>
        <p:nvCxnSpPr>
          <p:cNvPr id="813" name="Google Shape;813;p92"/>
          <p:cNvCxnSpPr>
            <a:stCxn id="811" idx="3"/>
            <a:endCxn id="810" idx="5"/>
          </p:cNvCxnSpPr>
          <p:nvPr/>
        </p:nvCxnSpPr>
        <p:spPr>
          <a:xfrm flipH="1">
            <a:off x="1575833" y="2619095"/>
            <a:ext cx="1191600" cy="628800"/>
          </a:xfrm>
          <a:prstGeom prst="straightConnector1">
            <a:avLst/>
          </a:prstGeom>
          <a:noFill/>
          <a:ln w="28575" cap="flat" cmpd="sng">
            <a:solidFill>
              <a:schemeClr val="dk1"/>
            </a:solidFill>
            <a:prstDash val="solid"/>
            <a:round/>
            <a:headEnd type="none" w="sm" len="sm"/>
            <a:tailEnd type="triangle" w="lg" len="lg"/>
          </a:ln>
        </p:spPr>
      </p:cxnSp>
      <p:cxnSp>
        <p:nvCxnSpPr>
          <p:cNvPr id="814" name="Google Shape;814;p92"/>
          <p:cNvCxnSpPr>
            <a:stCxn id="810" idx="2"/>
            <a:endCxn id="809" idx="2"/>
          </p:cNvCxnSpPr>
          <p:nvPr/>
        </p:nvCxnSpPr>
        <p:spPr>
          <a:xfrm rot="10800000" flipH="1">
            <a:off x="990600" y="1886100"/>
            <a:ext cx="152400" cy="1200000"/>
          </a:xfrm>
          <a:prstGeom prst="curvedConnector3">
            <a:avLst>
              <a:gd name="adj1" fmla="val -150073"/>
            </a:avLst>
          </a:prstGeom>
          <a:noFill/>
          <a:ln w="28575" cap="flat" cmpd="sng">
            <a:solidFill>
              <a:schemeClr val="dk1"/>
            </a:solidFill>
            <a:prstDash val="solid"/>
            <a:round/>
            <a:headEnd type="stealth" w="lg" len="lg"/>
            <a:tailEnd type="none" w="sm" len="sm"/>
          </a:ln>
        </p:spPr>
      </p:cxnSp>
      <p:cxnSp>
        <p:nvCxnSpPr>
          <p:cNvPr id="815" name="Google Shape;815;p92"/>
          <p:cNvCxnSpPr>
            <a:stCxn id="810" idx="6"/>
            <a:endCxn id="809" idx="6"/>
          </p:cNvCxnSpPr>
          <p:nvPr/>
        </p:nvCxnSpPr>
        <p:spPr>
          <a:xfrm rot="10800000" flipH="1">
            <a:off x="1676400" y="1886100"/>
            <a:ext cx="152400" cy="1200000"/>
          </a:xfrm>
          <a:prstGeom prst="curvedConnector3">
            <a:avLst>
              <a:gd name="adj1" fmla="val 250124"/>
            </a:avLst>
          </a:prstGeom>
          <a:noFill/>
          <a:ln w="28575" cap="flat" cmpd="sng">
            <a:solidFill>
              <a:schemeClr val="dk1"/>
            </a:solidFill>
            <a:prstDash val="solid"/>
            <a:round/>
            <a:headEnd type="none" w="sm" len="sm"/>
            <a:tailEnd type="triangle" w="lg" len="lg"/>
          </a:ln>
        </p:spPr>
      </p:cxnSp>
      <p:sp>
        <p:nvSpPr>
          <p:cNvPr id="816" name="Google Shape;816;p92"/>
          <p:cNvSpPr txBox="1"/>
          <p:nvPr/>
        </p:nvSpPr>
        <p:spPr>
          <a:xfrm>
            <a:off x="2117726" y="1714500"/>
            <a:ext cx="2262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5</a:t>
            </a:r>
            <a:endParaRPr sz="1100" b="0" i="0" u="none" strike="noStrike" cap="none">
              <a:solidFill>
                <a:srgbClr val="000000"/>
              </a:solidFill>
              <a:latin typeface="Arial"/>
              <a:ea typeface="Arial"/>
              <a:cs typeface="Arial"/>
              <a:sym typeface="Arial"/>
            </a:endParaRPr>
          </a:p>
        </p:txBody>
      </p:sp>
      <p:sp>
        <p:nvSpPr>
          <p:cNvPr id="817" name="Google Shape;817;p92"/>
          <p:cNvSpPr txBox="1"/>
          <p:nvPr/>
        </p:nvSpPr>
        <p:spPr>
          <a:xfrm>
            <a:off x="2209800" y="2800350"/>
            <a:ext cx="279300" cy="5001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818" name="Google Shape;818;p92"/>
          <p:cNvSpPr txBox="1"/>
          <p:nvPr/>
        </p:nvSpPr>
        <p:spPr>
          <a:xfrm>
            <a:off x="1736726" y="2259806"/>
            <a:ext cx="2262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19" name="Google Shape;819;p92"/>
          <p:cNvSpPr txBox="1"/>
          <p:nvPr/>
        </p:nvSpPr>
        <p:spPr>
          <a:xfrm>
            <a:off x="746126" y="2202656"/>
            <a:ext cx="2262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4</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93"/>
          <p:cNvSpPr txBox="1"/>
          <p:nvPr/>
        </p:nvSpPr>
        <p:spPr>
          <a:xfrm>
            <a:off x="457201" y="2000250"/>
            <a:ext cx="4572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 D</a:t>
            </a:r>
            <a:r>
              <a:rPr lang="en" sz="1400" b="0" i="0" u="none" strike="noStrike" cap="none" baseline="30000">
                <a:solidFill>
                  <a:schemeClr val="dk1"/>
                </a:solidFill>
                <a:latin typeface="Calibri"/>
                <a:ea typeface="Calibri"/>
                <a:cs typeface="Calibri"/>
                <a:sym typeface="Calibri"/>
              </a:rPr>
              <a:t>1 </a:t>
            </a:r>
            <a:r>
              <a:rPr lang="en" sz="1400" b="0"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p:txBody>
      </p:sp>
      <p:grpSp>
        <p:nvGrpSpPr>
          <p:cNvPr id="828" name="Google Shape;828;p93"/>
          <p:cNvGrpSpPr/>
          <p:nvPr/>
        </p:nvGrpSpPr>
        <p:grpSpPr>
          <a:xfrm>
            <a:off x="1371600" y="1543050"/>
            <a:ext cx="2857500" cy="2400300"/>
            <a:chOff x="3168" y="816"/>
            <a:chExt cx="1800" cy="2016"/>
          </a:xfrm>
        </p:grpSpPr>
        <p:grpSp>
          <p:nvGrpSpPr>
            <p:cNvPr id="829" name="Google Shape;829;p93"/>
            <p:cNvGrpSpPr/>
            <p:nvPr/>
          </p:nvGrpSpPr>
          <p:grpSpPr>
            <a:xfrm>
              <a:off x="3408" y="1056"/>
              <a:ext cx="1560" cy="876"/>
              <a:chOff x="3024" y="1344"/>
              <a:chExt cx="1560" cy="876"/>
            </a:xfrm>
          </p:grpSpPr>
          <p:sp>
            <p:nvSpPr>
              <p:cNvPr id="830" name="Google Shape;830;p93"/>
              <p:cNvSpPr/>
              <p:nvPr/>
            </p:nvSpPr>
            <p:spPr>
              <a:xfrm>
                <a:off x="350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4</a:t>
                </a:r>
                <a:endParaRPr sz="1100" b="0" i="0" u="none" strike="noStrike" cap="none">
                  <a:solidFill>
                    <a:srgbClr val="000000"/>
                  </a:solidFill>
                  <a:latin typeface="Arial"/>
                  <a:ea typeface="Arial"/>
                  <a:cs typeface="Arial"/>
                  <a:sym typeface="Arial"/>
                </a:endParaRPr>
              </a:p>
            </p:txBody>
          </p:sp>
          <p:sp>
            <p:nvSpPr>
              <p:cNvPr id="831" name="Google Shape;831;p93"/>
              <p:cNvSpPr/>
              <p:nvPr/>
            </p:nvSpPr>
            <p:spPr>
              <a:xfrm>
                <a:off x="302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832" name="Google Shape;832;p93"/>
              <p:cNvSpPr/>
              <p:nvPr/>
            </p:nvSpPr>
            <p:spPr>
              <a:xfrm>
                <a:off x="398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5</a:t>
                </a:r>
                <a:endParaRPr sz="1100" b="0" i="0" u="none" strike="noStrike" cap="none">
                  <a:solidFill>
                    <a:srgbClr val="000000"/>
                  </a:solidFill>
                  <a:latin typeface="Arial"/>
                  <a:ea typeface="Arial"/>
                  <a:cs typeface="Arial"/>
                  <a:sym typeface="Arial"/>
                </a:endParaRPr>
              </a:p>
            </p:txBody>
          </p:sp>
          <p:sp>
            <p:nvSpPr>
              <p:cNvPr id="833" name="Google Shape;833;p93"/>
              <p:cNvSpPr/>
              <p:nvPr/>
            </p:nvSpPr>
            <p:spPr>
              <a:xfrm>
                <a:off x="302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34" name="Google Shape;834;p93"/>
              <p:cNvSpPr/>
              <p:nvPr/>
            </p:nvSpPr>
            <p:spPr>
              <a:xfrm>
                <a:off x="350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835" name="Google Shape;835;p93"/>
              <p:cNvSpPr/>
              <p:nvPr/>
            </p:nvSpPr>
            <p:spPr>
              <a:xfrm>
                <a:off x="398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7</a:t>
                </a:r>
                <a:endParaRPr sz="1400" b="0" i="0" u="none" strike="noStrike" cap="none">
                  <a:solidFill>
                    <a:schemeClr val="dk1"/>
                  </a:solidFill>
                  <a:latin typeface="Calibri"/>
                  <a:ea typeface="Calibri"/>
                  <a:cs typeface="Calibri"/>
                  <a:sym typeface="Calibri"/>
                </a:endParaRPr>
              </a:p>
            </p:txBody>
          </p:sp>
          <p:sp>
            <p:nvSpPr>
              <p:cNvPr id="836" name="Google Shape;836;p93"/>
              <p:cNvSpPr/>
              <p:nvPr/>
            </p:nvSpPr>
            <p:spPr>
              <a:xfrm>
                <a:off x="302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Arial"/>
                    <a:ea typeface="Arial"/>
                    <a:cs typeface="Arial"/>
                    <a:sym typeface="Arial"/>
                  </a:rPr>
                  <a:t> ∞</a:t>
                </a:r>
                <a:endParaRPr sz="1100" b="0" i="0" u="none" strike="noStrike" cap="none">
                  <a:solidFill>
                    <a:srgbClr val="000000"/>
                  </a:solidFill>
                  <a:latin typeface="Arial"/>
                  <a:ea typeface="Arial"/>
                  <a:cs typeface="Arial"/>
                  <a:sym typeface="Arial"/>
                </a:endParaRPr>
              </a:p>
            </p:txBody>
          </p:sp>
          <p:sp>
            <p:nvSpPr>
              <p:cNvPr id="837" name="Google Shape;837;p93"/>
              <p:cNvSpPr/>
              <p:nvPr/>
            </p:nvSpPr>
            <p:spPr>
              <a:xfrm>
                <a:off x="350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838" name="Google Shape;838;p93"/>
              <p:cNvSpPr/>
              <p:nvPr/>
            </p:nvSpPr>
            <p:spPr>
              <a:xfrm>
                <a:off x="398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grpSp>
        <p:sp>
          <p:nvSpPr>
            <p:cNvPr id="839" name="Google Shape;839;p93"/>
            <p:cNvSpPr txBox="1"/>
            <p:nvPr/>
          </p:nvSpPr>
          <p:spPr>
            <a:xfrm>
              <a:off x="3504"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840" name="Google Shape;840;p93"/>
            <p:cNvSpPr txBox="1"/>
            <p:nvPr/>
          </p:nvSpPr>
          <p:spPr>
            <a:xfrm>
              <a:off x="4032"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41" name="Google Shape;841;p93"/>
            <p:cNvSpPr txBox="1"/>
            <p:nvPr/>
          </p:nvSpPr>
          <p:spPr>
            <a:xfrm>
              <a:off x="4508"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842" name="Google Shape;842;p93"/>
            <p:cNvSpPr txBox="1"/>
            <p:nvPr/>
          </p:nvSpPr>
          <p:spPr>
            <a:xfrm>
              <a:off x="3168" y="105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843" name="Google Shape;843;p93"/>
            <p:cNvSpPr txBox="1"/>
            <p:nvPr/>
          </p:nvSpPr>
          <p:spPr>
            <a:xfrm>
              <a:off x="3168" y="134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44" name="Google Shape;844;p93"/>
            <p:cNvSpPr txBox="1"/>
            <p:nvPr/>
          </p:nvSpPr>
          <p:spPr>
            <a:xfrm>
              <a:off x="3168" y="163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grpSp>
      <p:grpSp>
        <p:nvGrpSpPr>
          <p:cNvPr id="845" name="Google Shape;845;p93"/>
          <p:cNvGrpSpPr/>
          <p:nvPr/>
        </p:nvGrpSpPr>
        <p:grpSpPr>
          <a:xfrm>
            <a:off x="1371600" y="3086100"/>
            <a:ext cx="2857500" cy="2400300"/>
            <a:chOff x="3168" y="816"/>
            <a:chExt cx="1800" cy="2016"/>
          </a:xfrm>
        </p:grpSpPr>
        <p:grpSp>
          <p:nvGrpSpPr>
            <p:cNvPr id="846" name="Google Shape;846;p93"/>
            <p:cNvGrpSpPr/>
            <p:nvPr/>
          </p:nvGrpSpPr>
          <p:grpSpPr>
            <a:xfrm>
              <a:off x="3408" y="1056"/>
              <a:ext cx="1560" cy="876"/>
              <a:chOff x="3024" y="1344"/>
              <a:chExt cx="1560" cy="876"/>
            </a:xfrm>
          </p:grpSpPr>
          <p:sp>
            <p:nvSpPr>
              <p:cNvPr id="847" name="Google Shape;847;p93"/>
              <p:cNvSpPr/>
              <p:nvPr/>
            </p:nvSpPr>
            <p:spPr>
              <a:xfrm>
                <a:off x="350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848" name="Google Shape;848;p93"/>
              <p:cNvSpPr/>
              <p:nvPr/>
            </p:nvSpPr>
            <p:spPr>
              <a:xfrm>
                <a:off x="302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849" name="Google Shape;849;p93"/>
              <p:cNvSpPr/>
              <p:nvPr/>
            </p:nvSpPr>
            <p:spPr>
              <a:xfrm>
                <a:off x="398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850" name="Google Shape;850;p93"/>
              <p:cNvSpPr/>
              <p:nvPr/>
            </p:nvSpPr>
            <p:spPr>
              <a:xfrm>
                <a:off x="302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851" name="Google Shape;851;p93"/>
              <p:cNvSpPr/>
              <p:nvPr/>
            </p:nvSpPr>
            <p:spPr>
              <a:xfrm>
                <a:off x="350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852" name="Google Shape;852;p93"/>
              <p:cNvSpPr/>
              <p:nvPr/>
            </p:nvSpPr>
            <p:spPr>
              <a:xfrm>
                <a:off x="398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400" b="0" i="0" u="none" strike="noStrike" cap="none">
                  <a:solidFill>
                    <a:schemeClr val="dk1"/>
                  </a:solidFill>
                  <a:latin typeface="Calibri"/>
                  <a:ea typeface="Calibri"/>
                  <a:cs typeface="Calibri"/>
                  <a:sym typeface="Calibri"/>
                </a:endParaRPr>
              </a:p>
            </p:txBody>
          </p:sp>
          <p:sp>
            <p:nvSpPr>
              <p:cNvPr id="853" name="Google Shape;853;p93"/>
              <p:cNvSpPr/>
              <p:nvPr/>
            </p:nvSpPr>
            <p:spPr>
              <a:xfrm>
                <a:off x="302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854" name="Google Shape;854;p93"/>
              <p:cNvSpPr/>
              <p:nvPr/>
            </p:nvSpPr>
            <p:spPr>
              <a:xfrm>
                <a:off x="350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855" name="Google Shape;855;p93"/>
              <p:cNvSpPr/>
              <p:nvPr/>
            </p:nvSpPr>
            <p:spPr>
              <a:xfrm>
                <a:off x="398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grpSp>
        <p:sp>
          <p:nvSpPr>
            <p:cNvPr id="856" name="Google Shape;856;p93"/>
            <p:cNvSpPr txBox="1"/>
            <p:nvPr/>
          </p:nvSpPr>
          <p:spPr>
            <a:xfrm>
              <a:off x="3504"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857" name="Google Shape;857;p93"/>
            <p:cNvSpPr txBox="1"/>
            <p:nvPr/>
          </p:nvSpPr>
          <p:spPr>
            <a:xfrm>
              <a:off x="4032"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58" name="Google Shape;858;p93"/>
            <p:cNvSpPr txBox="1"/>
            <p:nvPr/>
          </p:nvSpPr>
          <p:spPr>
            <a:xfrm>
              <a:off x="4508"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859" name="Google Shape;859;p93"/>
            <p:cNvSpPr txBox="1"/>
            <p:nvPr/>
          </p:nvSpPr>
          <p:spPr>
            <a:xfrm>
              <a:off x="3168" y="105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860" name="Google Shape;860;p93"/>
            <p:cNvSpPr txBox="1"/>
            <p:nvPr/>
          </p:nvSpPr>
          <p:spPr>
            <a:xfrm>
              <a:off x="3168" y="134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61" name="Google Shape;861;p93"/>
            <p:cNvSpPr txBox="1"/>
            <p:nvPr/>
          </p:nvSpPr>
          <p:spPr>
            <a:xfrm>
              <a:off x="3168" y="163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grpSp>
      <p:sp>
        <p:nvSpPr>
          <p:cNvPr id="862" name="Google Shape;862;p93"/>
          <p:cNvSpPr txBox="1"/>
          <p:nvPr/>
        </p:nvSpPr>
        <p:spPr>
          <a:xfrm>
            <a:off x="533401" y="3714750"/>
            <a:ext cx="353700" cy="5001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P =</a:t>
            </a:r>
            <a:endParaRPr sz="1100" b="0" i="0" u="none" strike="noStrike" cap="none">
              <a:solidFill>
                <a:srgbClr val="000000"/>
              </a:solidFill>
              <a:latin typeface="Arial"/>
              <a:ea typeface="Arial"/>
              <a:cs typeface="Arial"/>
              <a:sym typeface="Arial"/>
            </a:endParaRPr>
          </a:p>
        </p:txBody>
      </p:sp>
      <p:grpSp>
        <p:nvGrpSpPr>
          <p:cNvPr id="863" name="Google Shape;863;p93"/>
          <p:cNvGrpSpPr/>
          <p:nvPr/>
        </p:nvGrpSpPr>
        <p:grpSpPr>
          <a:xfrm>
            <a:off x="298451" y="285750"/>
            <a:ext cx="1892300" cy="1943100"/>
            <a:chOff x="188" y="240"/>
            <a:chExt cx="1192" cy="1632"/>
          </a:xfrm>
        </p:grpSpPr>
        <p:grpSp>
          <p:nvGrpSpPr>
            <p:cNvPr id="864" name="Google Shape;864;p93"/>
            <p:cNvGrpSpPr/>
            <p:nvPr/>
          </p:nvGrpSpPr>
          <p:grpSpPr>
            <a:xfrm>
              <a:off x="295" y="240"/>
              <a:ext cx="1085" cy="1030"/>
              <a:chOff x="295" y="240"/>
              <a:chExt cx="1085" cy="1030"/>
            </a:xfrm>
          </p:grpSpPr>
          <p:sp>
            <p:nvSpPr>
              <p:cNvPr id="865" name="Google Shape;865;p93"/>
              <p:cNvSpPr/>
              <p:nvPr/>
            </p:nvSpPr>
            <p:spPr>
              <a:xfrm>
                <a:off x="366" y="240"/>
                <a:ext cx="300" cy="300"/>
              </a:xfrm>
              <a:prstGeom prst="ellipse">
                <a:avLst/>
              </a:prstGeom>
              <a:noFill/>
              <a:ln w="285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866" name="Google Shape;866;p93"/>
              <p:cNvSpPr/>
              <p:nvPr/>
            </p:nvSpPr>
            <p:spPr>
              <a:xfrm>
                <a:off x="295" y="970"/>
                <a:ext cx="300" cy="300"/>
              </a:xfrm>
              <a:prstGeom prst="ellipse">
                <a:avLst/>
              </a:prstGeom>
              <a:noFill/>
              <a:ln w="285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67" name="Google Shape;867;p93"/>
              <p:cNvSpPr/>
              <p:nvPr/>
            </p:nvSpPr>
            <p:spPr>
              <a:xfrm>
                <a:off x="1080" y="588"/>
                <a:ext cx="300" cy="300"/>
              </a:xfrm>
              <a:prstGeom prst="ellipse">
                <a:avLst/>
              </a:prstGeom>
              <a:noFill/>
              <a:ln w="285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cxnSp>
            <p:nvCxnSpPr>
              <p:cNvPr id="868" name="Google Shape;868;p93"/>
              <p:cNvCxnSpPr>
                <a:stCxn id="865" idx="7"/>
                <a:endCxn id="867" idx="1"/>
              </p:cNvCxnSpPr>
              <p:nvPr/>
            </p:nvCxnSpPr>
            <p:spPr>
              <a:xfrm>
                <a:off x="622" y="284"/>
                <a:ext cx="600" cy="300"/>
              </a:xfrm>
              <a:prstGeom prst="straightConnector1">
                <a:avLst/>
              </a:prstGeom>
              <a:noFill/>
              <a:ln w="28575" cap="flat" cmpd="sng">
                <a:solidFill>
                  <a:schemeClr val="dk1"/>
                </a:solidFill>
                <a:prstDash val="solid"/>
                <a:round/>
                <a:headEnd type="none" w="sm" len="sm"/>
                <a:tailEnd type="triangle" w="lg" len="lg"/>
              </a:ln>
            </p:spPr>
          </p:cxnSp>
          <p:cxnSp>
            <p:nvCxnSpPr>
              <p:cNvPr id="869" name="Google Shape;869;p93"/>
              <p:cNvCxnSpPr>
                <a:stCxn id="867" idx="3"/>
                <a:endCxn id="866" idx="5"/>
              </p:cNvCxnSpPr>
              <p:nvPr/>
            </p:nvCxnSpPr>
            <p:spPr>
              <a:xfrm flipH="1">
                <a:off x="524" y="844"/>
                <a:ext cx="600" cy="300"/>
              </a:xfrm>
              <a:prstGeom prst="straightConnector1">
                <a:avLst/>
              </a:prstGeom>
              <a:noFill/>
              <a:ln w="28575" cap="flat" cmpd="sng">
                <a:solidFill>
                  <a:schemeClr val="dk1"/>
                </a:solidFill>
                <a:prstDash val="solid"/>
                <a:round/>
                <a:headEnd type="none" w="sm" len="sm"/>
                <a:tailEnd type="triangle" w="lg" len="lg"/>
              </a:ln>
            </p:spPr>
          </p:cxnSp>
          <p:cxnSp>
            <p:nvCxnSpPr>
              <p:cNvPr id="870" name="Google Shape;870;p93"/>
              <p:cNvCxnSpPr>
                <a:stCxn id="866" idx="2"/>
                <a:endCxn id="865" idx="2"/>
              </p:cNvCxnSpPr>
              <p:nvPr/>
            </p:nvCxnSpPr>
            <p:spPr>
              <a:xfrm rot="10800000">
                <a:off x="295" y="520"/>
                <a:ext cx="0" cy="600"/>
              </a:xfrm>
              <a:prstGeom prst="curvedConnector3">
                <a:avLst>
                  <a:gd name="adj1" fmla="val -140625"/>
                </a:avLst>
              </a:prstGeom>
              <a:noFill/>
              <a:ln w="28575" cap="flat" cmpd="sng">
                <a:solidFill>
                  <a:schemeClr val="dk1"/>
                </a:solidFill>
                <a:prstDash val="solid"/>
                <a:round/>
                <a:headEnd type="stealth" w="lg" len="lg"/>
                <a:tailEnd type="none" w="sm" len="sm"/>
              </a:ln>
            </p:spPr>
          </p:cxnSp>
          <p:cxnSp>
            <p:nvCxnSpPr>
              <p:cNvPr id="871" name="Google Shape;871;p93"/>
              <p:cNvCxnSpPr>
                <a:stCxn id="866" idx="6"/>
                <a:endCxn id="865" idx="6"/>
              </p:cNvCxnSpPr>
              <p:nvPr/>
            </p:nvCxnSpPr>
            <p:spPr>
              <a:xfrm rot="10800000">
                <a:off x="595" y="520"/>
                <a:ext cx="0" cy="600"/>
              </a:xfrm>
              <a:prstGeom prst="curvedConnector3">
                <a:avLst>
                  <a:gd name="adj1" fmla="val 240625"/>
                </a:avLst>
              </a:prstGeom>
              <a:noFill/>
              <a:ln w="28575" cap="flat" cmpd="sng">
                <a:solidFill>
                  <a:schemeClr val="dk1"/>
                </a:solidFill>
                <a:prstDash val="solid"/>
                <a:round/>
                <a:headEnd type="none" w="sm" len="sm"/>
                <a:tailEnd type="triangle" w="lg" len="lg"/>
              </a:ln>
            </p:spPr>
          </p:cxnSp>
        </p:grpSp>
        <p:sp>
          <p:nvSpPr>
            <p:cNvPr id="872" name="Google Shape;872;p93"/>
            <p:cNvSpPr txBox="1"/>
            <p:nvPr/>
          </p:nvSpPr>
          <p:spPr>
            <a:xfrm>
              <a:off x="864" y="288"/>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Calibri"/>
                  <a:ea typeface="Calibri"/>
                  <a:cs typeface="Calibri"/>
                  <a:sym typeface="Calibri"/>
                </a:rPr>
                <a:t>5</a:t>
              </a:r>
              <a:endParaRPr sz="1400" b="0" i="0" u="none" strike="noStrike" cap="none">
                <a:solidFill>
                  <a:schemeClr val="dk1"/>
                </a:solidFill>
                <a:latin typeface="Calibri"/>
                <a:ea typeface="Calibri"/>
                <a:cs typeface="Calibri"/>
                <a:sym typeface="Calibri"/>
              </a:endParaRPr>
            </a:p>
          </p:txBody>
        </p:sp>
        <p:sp>
          <p:nvSpPr>
            <p:cNvPr id="873" name="Google Shape;873;p93"/>
            <p:cNvSpPr txBox="1"/>
            <p:nvPr/>
          </p:nvSpPr>
          <p:spPr>
            <a:xfrm>
              <a:off x="816" y="902"/>
              <a:ext cx="300" cy="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874" name="Google Shape;874;p93"/>
            <p:cNvSpPr txBox="1"/>
            <p:nvPr/>
          </p:nvSpPr>
          <p:spPr>
            <a:xfrm>
              <a:off x="764" y="67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75" name="Google Shape;875;p93"/>
            <p:cNvSpPr txBox="1"/>
            <p:nvPr/>
          </p:nvSpPr>
          <p:spPr>
            <a:xfrm>
              <a:off x="188" y="62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Calibri"/>
                  <a:ea typeface="Calibri"/>
                  <a:cs typeface="Calibri"/>
                  <a:sym typeface="Calibri"/>
                </a:rPr>
                <a:t>4</a:t>
              </a:r>
              <a:endParaRPr sz="1100" b="0" i="0" u="none" strike="noStrike" cap="none">
                <a:solidFill>
                  <a:srgbClr val="000000"/>
                </a:solidFill>
                <a:latin typeface="Arial"/>
                <a:ea typeface="Arial"/>
                <a:cs typeface="Arial"/>
                <a:sym typeface="Arial"/>
              </a:endParaRPr>
            </a:p>
          </p:txBody>
        </p:sp>
      </p:grpSp>
      <p:sp>
        <p:nvSpPr>
          <p:cNvPr id="876" name="Google Shape;876;p93"/>
          <p:cNvSpPr txBox="1">
            <a:spLocks noGrp="1"/>
          </p:cNvSpPr>
          <p:nvPr>
            <p:ph type="title"/>
          </p:nvPr>
        </p:nvSpPr>
        <p:spPr>
          <a:xfrm>
            <a:off x="6019800" y="457200"/>
            <a:ext cx="2667000" cy="1200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2400"/>
              <a:buFont typeface="Calibri"/>
              <a:buNone/>
            </a:pPr>
            <a:r>
              <a:rPr lang="en" sz="2400"/>
              <a:t>k = 1</a:t>
            </a:r>
            <a:br>
              <a:rPr lang="en" sz="2400"/>
            </a:br>
            <a:r>
              <a:rPr lang="en" sz="2400"/>
              <a:t>Vertex 1 can be intermediate node </a:t>
            </a:r>
            <a:endParaRPr/>
          </a:p>
        </p:txBody>
      </p:sp>
      <p:sp>
        <p:nvSpPr>
          <p:cNvPr id="877" name="Google Shape;877;p93"/>
          <p:cNvSpPr txBox="1">
            <a:spLocks noGrp="1"/>
          </p:cNvSpPr>
          <p:nvPr>
            <p:ph type="body" idx="2"/>
          </p:nvPr>
        </p:nvSpPr>
        <p:spPr>
          <a:xfrm>
            <a:off x="4191000" y="1828800"/>
            <a:ext cx="4572000" cy="2743200"/>
          </a:xfrm>
          <a:prstGeom prst="rect">
            <a:avLst/>
          </a:prstGeom>
          <a:noFill/>
          <a:ln>
            <a:noFill/>
          </a:ln>
        </p:spPr>
        <p:txBody>
          <a:bodyPr spcFirstLastPara="1" wrap="square" lIns="68575" tIns="34275" rIns="68575" bIns="34275" anchor="t" anchorCtr="0">
            <a:normAutofit lnSpcReduction="20000"/>
          </a:bodyPr>
          <a:lstStyle/>
          <a:p>
            <a:pPr marL="177800" lvl="0" indent="-177800" algn="l" rtl="0">
              <a:lnSpc>
                <a:spcPct val="90000"/>
              </a:lnSpc>
              <a:spcBef>
                <a:spcPts val="0"/>
              </a:spcBef>
              <a:spcAft>
                <a:spcPts val="0"/>
              </a:spcAft>
              <a:buClr>
                <a:schemeClr val="dk1"/>
              </a:buClr>
              <a:buSzPts val="1500"/>
              <a:buFont typeface="Calibri"/>
              <a:buNone/>
            </a:pPr>
            <a:r>
              <a:rPr lang="en" sz="1500"/>
              <a:t>D</a:t>
            </a:r>
            <a:r>
              <a:rPr lang="en" sz="1500" baseline="30000"/>
              <a:t>1</a:t>
            </a:r>
            <a:r>
              <a:rPr lang="en" sz="1500"/>
              <a:t>[2,3] = min( D</a:t>
            </a:r>
            <a:r>
              <a:rPr lang="en" sz="1500" baseline="30000"/>
              <a:t>0</a:t>
            </a:r>
            <a:r>
              <a:rPr lang="en" sz="1500"/>
              <a:t>[2,3], D</a:t>
            </a:r>
            <a:r>
              <a:rPr lang="en" sz="1500" baseline="30000"/>
              <a:t>0</a:t>
            </a:r>
            <a:r>
              <a:rPr lang="en" sz="1500"/>
              <a:t>[2,1]+D</a:t>
            </a:r>
            <a:r>
              <a:rPr lang="en" sz="1500" baseline="30000"/>
              <a:t>0</a:t>
            </a:r>
            <a:r>
              <a:rPr lang="en" sz="1500"/>
              <a:t>[1,3] )</a:t>
            </a:r>
            <a:endParaRPr/>
          </a:p>
          <a:p>
            <a:pPr marL="177800" lvl="0" indent="-177800" algn="l" rtl="0">
              <a:lnSpc>
                <a:spcPct val="90000"/>
              </a:lnSpc>
              <a:spcBef>
                <a:spcPts val="800"/>
              </a:spcBef>
              <a:spcAft>
                <a:spcPts val="0"/>
              </a:spcAft>
              <a:buClr>
                <a:schemeClr val="dk1"/>
              </a:buClr>
              <a:buSzPts val="1500"/>
              <a:buFont typeface="Calibri"/>
              <a:buNone/>
            </a:pPr>
            <a:r>
              <a:rPr lang="en" sz="1500"/>
              <a:t>		= min (∝, 7) </a:t>
            </a:r>
            <a:endParaRPr/>
          </a:p>
          <a:p>
            <a:pPr marL="177800" lvl="0" indent="-177800" algn="l" rtl="0">
              <a:lnSpc>
                <a:spcPct val="90000"/>
              </a:lnSpc>
              <a:spcBef>
                <a:spcPts val="800"/>
              </a:spcBef>
              <a:spcAft>
                <a:spcPts val="0"/>
              </a:spcAft>
              <a:buClr>
                <a:schemeClr val="dk1"/>
              </a:buClr>
              <a:buSzPts val="1500"/>
              <a:buFont typeface="Calibri"/>
              <a:buNone/>
            </a:pPr>
            <a:r>
              <a:rPr lang="en" sz="1500"/>
              <a:t>		= 7</a:t>
            </a:r>
            <a:endParaRPr/>
          </a:p>
          <a:p>
            <a:pPr marL="177800" lvl="0" indent="-177800" algn="l" rtl="0">
              <a:lnSpc>
                <a:spcPct val="90000"/>
              </a:lnSpc>
              <a:spcBef>
                <a:spcPts val="800"/>
              </a:spcBef>
              <a:spcAft>
                <a:spcPts val="0"/>
              </a:spcAft>
              <a:buClr>
                <a:schemeClr val="dk1"/>
              </a:buClr>
              <a:buSzPts val="1500"/>
              <a:buFont typeface="Calibri"/>
              <a:buNone/>
            </a:pPr>
            <a:endParaRPr sz="1500"/>
          </a:p>
          <a:p>
            <a:pPr marL="177800" lvl="0" indent="-177800" algn="l" rtl="0">
              <a:lnSpc>
                <a:spcPct val="90000"/>
              </a:lnSpc>
              <a:spcBef>
                <a:spcPts val="800"/>
              </a:spcBef>
              <a:spcAft>
                <a:spcPts val="0"/>
              </a:spcAft>
              <a:buClr>
                <a:schemeClr val="dk1"/>
              </a:buClr>
              <a:buSzPts val="1500"/>
              <a:buFont typeface="Calibri"/>
              <a:buNone/>
            </a:pPr>
            <a:endParaRPr sz="1500"/>
          </a:p>
          <a:p>
            <a:pPr marL="177800" lvl="0" indent="-177800" algn="l" rtl="0">
              <a:lnSpc>
                <a:spcPct val="90000"/>
              </a:lnSpc>
              <a:spcBef>
                <a:spcPts val="800"/>
              </a:spcBef>
              <a:spcAft>
                <a:spcPts val="0"/>
              </a:spcAft>
              <a:buClr>
                <a:schemeClr val="dk1"/>
              </a:buClr>
              <a:buSzPts val="1500"/>
              <a:buFont typeface="Calibri"/>
              <a:buNone/>
            </a:pPr>
            <a:r>
              <a:rPr lang="en" sz="1500"/>
              <a:t>D</a:t>
            </a:r>
            <a:r>
              <a:rPr lang="en" sz="1500" baseline="30000"/>
              <a:t>1</a:t>
            </a:r>
            <a:r>
              <a:rPr lang="en" sz="1500"/>
              <a:t>[3,2] = min( D</a:t>
            </a:r>
            <a:r>
              <a:rPr lang="en" sz="1500" baseline="30000"/>
              <a:t>0</a:t>
            </a:r>
            <a:r>
              <a:rPr lang="en" sz="1500"/>
              <a:t>[3,2], D</a:t>
            </a:r>
            <a:r>
              <a:rPr lang="en" sz="1500" baseline="30000"/>
              <a:t>0</a:t>
            </a:r>
            <a:r>
              <a:rPr lang="en" sz="1500"/>
              <a:t>[3,1]+D</a:t>
            </a:r>
            <a:r>
              <a:rPr lang="en" sz="1500" baseline="30000"/>
              <a:t>0</a:t>
            </a:r>
            <a:r>
              <a:rPr lang="en" sz="1500"/>
              <a:t>[1,2] )</a:t>
            </a:r>
            <a:endParaRPr/>
          </a:p>
          <a:p>
            <a:pPr marL="177800" lvl="0" indent="-177800" algn="l" rtl="0">
              <a:lnSpc>
                <a:spcPct val="90000"/>
              </a:lnSpc>
              <a:spcBef>
                <a:spcPts val="800"/>
              </a:spcBef>
              <a:spcAft>
                <a:spcPts val="0"/>
              </a:spcAft>
              <a:buClr>
                <a:schemeClr val="dk1"/>
              </a:buClr>
              <a:buSzPts val="1500"/>
              <a:buFont typeface="Calibri"/>
              <a:buNone/>
            </a:pPr>
            <a:r>
              <a:rPr lang="en" sz="1500"/>
              <a:t>		= min (-3,∝) </a:t>
            </a:r>
            <a:endParaRPr/>
          </a:p>
          <a:p>
            <a:pPr marL="177800" lvl="0" indent="-177800" algn="l" rtl="0">
              <a:lnSpc>
                <a:spcPct val="90000"/>
              </a:lnSpc>
              <a:spcBef>
                <a:spcPts val="800"/>
              </a:spcBef>
              <a:spcAft>
                <a:spcPts val="0"/>
              </a:spcAft>
              <a:buClr>
                <a:schemeClr val="dk1"/>
              </a:buClr>
              <a:buSzPts val="1500"/>
              <a:buFont typeface="Calibri"/>
              <a:buNone/>
            </a:pPr>
            <a:r>
              <a:rPr lang="en" sz="1500"/>
              <a:t>		= -3</a:t>
            </a:r>
            <a:endParaRPr/>
          </a:p>
          <a:p>
            <a:pPr marL="177800" lvl="0" indent="-177800" algn="l" rtl="0">
              <a:lnSpc>
                <a:spcPct val="90000"/>
              </a:lnSpc>
              <a:spcBef>
                <a:spcPts val="800"/>
              </a:spcBef>
              <a:spcAft>
                <a:spcPts val="0"/>
              </a:spcAft>
              <a:buClr>
                <a:schemeClr val="dk1"/>
              </a:buClr>
              <a:buSzPts val="1500"/>
              <a:buFont typeface="Calibri"/>
              <a:buNone/>
            </a:pPr>
            <a:endParaRPr sz="1500"/>
          </a:p>
        </p:txBody>
      </p:sp>
      <p:grpSp>
        <p:nvGrpSpPr>
          <p:cNvPr id="878" name="Google Shape;878;p93"/>
          <p:cNvGrpSpPr/>
          <p:nvPr/>
        </p:nvGrpSpPr>
        <p:grpSpPr>
          <a:xfrm>
            <a:off x="3124200" y="228600"/>
            <a:ext cx="2857500" cy="2400300"/>
            <a:chOff x="3168" y="816"/>
            <a:chExt cx="1800" cy="2016"/>
          </a:xfrm>
        </p:grpSpPr>
        <p:grpSp>
          <p:nvGrpSpPr>
            <p:cNvPr id="879" name="Google Shape;879;p93"/>
            <p:cNvGrpSpPr/>
            <p:nvPr/>
          </p:nvGrpSpPr>
          <p:grpSpPr>
            <a:xfrm>
              <a:off x="3408" y="1056"/>
              <a:ext cx="1560" cy="876"/>
              <a:chOff x="3024" y="1344"/>
              <a:chExt cx="1560" cy="876"/>
            </a:xfrm>
          </p:grpSpPr>
          <p:sp>
            <p:nvSpPr>
              <p:cNvPr id="880" name="Google Shape;880;p93"/>
              <p:cNvSpPr/>
              <p:nvPr/>
            </p:nvSpPr>
            <p:spPr>
              <a:xfrm>
                <a:off x="350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4</a:t>
                </a:r>
                <a:endParaRPr sz="1100" b="0" i="0" u="none" strike="noStrike" cap="none">
                  <a:solidFill>
                    <a:srgbClr val="000000"/>
                  </a:solidFill>
                  <a:latin typeface="Arial"/>
                  <a:ea typeface="Arial"/>
                  <a:cs typeface="Arial"/>
                  <a:sym typeface="Arial"/>
                </a:endParaRPr>
              </a:p>
            </p:txBody>
          </p:sp>
          <p:sp>
            <p:nvSpPr>
              <p:cNvPr id="881" name="Google Shape;881;p93"/>
              <p:cNvSpPr/>
              <p:nvPr/>
            </p:nvSpPr>
            <p:spPr>
              <a:xfrm>
                <a:off x="302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882" name="Google Shape;882;p93"/>
              <p:cNvSpPr/>
              <p:nvPr/>
            </p:nvSpPr>
            <p:spPr>
              <a:xfrm>
                <a:off x="398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5</a:t>
                </a:r>
                <a:endParaRPr sz="1100" b="0" i="0" u="none" strike="noStrike" cap="none">
                  <a:solidFill>
                    <a:srgbClr val="000000"/>
                  </a:solidFill>
                  <a:latin typeface="Arial"/>
                  <a:ea typeface="Arial"/>
                  <a:cs typeface="Arial"/>
                  <a:sym typeface="Arial"/>
                </a:endParaRPr>
              </a:p>
            </p:txBody>
          </p:sp>
          <p:sp>
            <p:nvSpPr>
              <p:cNvPr id="883" name="Google Shape;883;p93"/>
              <p:cNvSpPr/>
              <p:nvPr/>
            </p:nvSpPr>
            <p:spPr>
              <a:xfrm>
                <a:off x="302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84" name="Google Shape;884;p93"/>
              <p:cNvSpPr/>
              <p:nvPr/>
            </p:nvSpPr>
            <p:spPr>
              <a:xfrm>
                <a:off x="350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885" name="Google Shape;885;p93"/>
              <p:cNvSpPr/>
              <p:nvPr/>
            </p:nvSpPr>
            <p:spPr>
              <a:xfrm>
                <a:off x="398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Arial"/>
                    <a:ea typeface="Arial"/>
                    <a:cs typeface="Arial"/>
                    <a:sym typeface="Arial"/>
                  </a:rPr>
                  <a:t> ∞</a:t>
                </a:r>
                <a:endParaRPr sz="1100" b="0" i="0" u="none" strike="noStrike" cap="none">
                  <a:solidFill>
                    <a:srgbClr val="000000"/>
                  </a:solidFill>
                  <a:latin typeface="Arial"/>
                  <a:ea typeface="Arial"/>
                  <a:cs typeface="Arial"/>
                  <a:sym typeface="Arial"/>
                </a:endParaRPr>
              </a:p>
            </p:txBody>
          </p:sp>
          <p:sp>
            <p:nvSpPr>
              <p:cNvPr id="886" name="Google Shape;886;p93"/>
              <p:cNvSpPr/>
              <p:nvPr/>
            </p:nvSpPr>
            <p:spPr>
              <a:xfrm>
                <a:off x="302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Arial"/>
                    <a:ea typeface="Arial"/>
                    <a:cs typeface="Arial"/>
                    <a:sym typeface="Arial"/>
                  </a:rPr>
                  <a:t> ∞</a:t>
                </a:r>
                <a:endParaRPr sz="1100" b="0" i="0" u="none" strike="noStrike" cap="none">
                  <a:solidFill>
                    <a:srgbClr val="000000"/>
                  </a:solidFill>
                  <a:latin typeface="Arial"/>
                  <a:ea typeface="Arial"/>
                  <a:cs typeface="Arial"/>
                  <a:sym typeface="Arial"/>
                </a:endParaRPr>
              </a:p>
            </p:txBody>
          </p:sp>
          <p:sp>
            <p:nvSpPr>
              <p:cNvPr id="887" name="Google Shape;887;p93"/>
              <p:cNvSpPr/>
              <p:nvPr/>
            </p:nvSpPr>
            <p:spPr>
              <a:xfrm>
                <a:off x="350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888" name="Google Shape;888;p93"/>
              <p:cNvSpPr/>
              <p:nvPr/>
            </p:nvSpPr>
            <p:spPr>
              <a:xfrm>
                <a:off x="398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grpSp>
        <p:sp>
          <p:nvSpPr>
            <p:cNvPr id="889" name="Google Shape;889;p93"/>
            <p:cNvSpPr txBox="1"/>
            <p:nvPr/>
          </p:nvSpPr>
          <p:spPr>
            <a:xfrm>
              <a:off x="3504"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890" name="Google Shape;890;p93"/>
            <p:cNvSpPr txBox="1"/>
            <p:nvPr/>
          </p:nvSpPr>
          <p:spPr>
            <a:xfrm>
              <a:off x="4032"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91" name="Google Shape;891;p93"/>
            <p:cNvSpPr txBox="1"/>
            <p:nvPr/>
          </p:nvSpPr>
          <p:spPr>
            <a:xfrm>
              <a:off x="4508"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892" name="Google Shape;892;p93"/>
            <p:cNvSpPr txBox="1"/>
            <p:nvPr/>
          </p:nvSpPr>
          <p:spPr>
            <a:xfrm>
              <a:off x="3168" y="105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893" name="Google Shape;893;p93"/>
            <p:cNvSpPr txBox="1"/>
            <p:nvPr/>
          </p:nvSpPr>
          <p:spPr>
            <a:xfrm>
              <a:off x="3168" y="134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894" name="Google Shape;894;p93"/>
            <p:cNvSpPr txBox="1"/>
            <p:nvPr/>
          </p:nvSpPr>
          <p:spPr>
            <a:xfrm>
              <a:off x="3168" y="163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grpSp>
      <p:sp>
        <p:nvSpPr>
          <p:cNvPr id="895" name="Google Shape;895;p93"/>
          <p:cNvSpPr txBox="1"/>
          <p:nvPr/>
        </p:nvSpPr>
        <p:spPr>
          <a:xfrm>
            <a:off x="2514601" y="400050"/>
            <a:ext cx="4173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D</a:t>
            </a:r>
            <a:r>
              <a:rPr lang="en" sz="1400" b="0" i="0" u="none" strike="noStrike" cap="none" baseline="30000">
                <a:solidFill>
                  <a:schemeClr val="dk1"/>
                </a:solidFill>
                <a:latin typeface="Calibri"/>
                <a:ea typeface="Calibri"/>
                <a:cs typeface="Calibri"/>
                <a:sym typeface="Calibri"/>
              </a:rPr>
              <a:t>0 </a:t>
            </a:r>
            <a:r>
              <a:rPr lang="en" sz="1400" b="0"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p:txBody>
      </p:sp>
      <p:cxnSp>
        <p:nvCxnSpPr>
          <p:cNvPr id="896" name="Google Shape;896;p93"/>
          <p:cNvCxnSpPr/>
          <p:nvPr/>
        </p:nvCxnSpPr>
        <p:spPr>
          <a:xfrm flipH="1">
            <a:off x="4038600" y="1371600"/>
            <a:ext cx="2133600" cy="514500"/>
          </a:xfrm>
          <a:prstGeom prst="straightConnector1">
            <a:avLst/>
          </a:prstGeom>
          <a:noFill/>
          <a:ln w="12700" cap="flat" cmpd="sng">
            <a:solidFill>
              <a:schemeClr val="dk1"/>
            </a:solidFill>
            <a:prstDash val="solid"/>
            <a:round/>
            <a:headEnd type="none" w="sm" len="sm"/>
            <a:tailEnd type="triangle" w="med" len="med"/>
          </a:ln>
        </p:spPr>
      </p:cxn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94"/>
          <p:cNvSpPr txBox="1"/>
          <p:nvPr/>
        </p:nvSpPr>
        <p:spPr>
          <a:xfrm>
            <a:off x="457201" y="2000250"/>
            <a:ext cx="4572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 D</a:t>
            </a:r>
            <a:r>
              <a:rPr lang="en" sz="1400" b="0" i="0" u="none" strike="noStrike" cap="none" baseline="30000">
                <a:solidFill>
                  <a:schemeClr val="dk1"/>
                </a:solidFill>
                <a:latin typeface="Calibri"/>
                <a:ea typeface="Calibri"/>
                <a:cs typeface="Calibri"/>
                <a:sym typeface="Calibri"/>
              </a:rPr>
              <a:t>2 </a:t>
            </a:r>
            <a:r>
              <a:rPr lang="en" sz="1400" b="0"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p:txBody>
      </p:sp>
      <p:grpSp>
        <p:nvGrpSpPr>
          <p:cNvPr id="905" name="Google Shape;905;p94"/>
          <p:cNvGrpSpPr/>
          <p:nvPr/>
        </p:nvGrpSpPr>
        <p:grpSpPr>
          <a:xfrm>
            <a:off x="1371600" y="1543050"/>
            <a:ext cx="2857500" cy="2400300"/>
            <a:chOff x="3168" y="816"/>
            <a:chExt cx="1800" cy="2016"/>
          </a:xfrm>
        </p:grpSpPr>
        <p:grpSp>
          <p:nvGrpSpPr>
            <p:cNvPr id="906" name="Google Shape;906;p94"/>
            <p:cNvGrpSpPr/>
            <p:nvPr/>
          </p:nvGrpSpPr>
          <p:grpSpPr>
            <a:xfrm>
              <a:off x="3408" y="1056"/>
              <a:ext cx="1560" cy="876"/>
              <a:chOff x="3024" y="1344"/>
              <a:chExt cx="1560" cy="876"/>
            </a:xfrm>
          </p:grpSpPr>
          <p:sp>
            <p:nvSpPr>
              <p:cNvPr id="907" name="Google Shape;907;p94"/>
              <p:cNvSpPr/>
              <p:nvPr/>
            </p:nvSpPr>
            <p:spPr>
              <a:xfrm>
                <a:off x="350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4</a:t>
                </a:r>
                <a:endParaRPr sz="1100" b="0" i="0" u="none" strike="noStrike" cap="none">
                  <a:solidFill>
                    <a:srgbClr val="000000"/>
                  </a:solidFill>
                  <a:latin typeface="Arial"/>
                  <a:ea typeface="Arial"/>
                  <a:cs typeface="Arial"/>
                  <a:sym typeface="Arial"/>
                </a:endParaRPr>
              </a:p>
            </p:txBody>
          </p:sp>
          <p:sp>
            <p:nvSpPr>
              <p:cNvPr id="908" name="Google Shape;908;p94"/>
              <p:cNvSpPr/>
              <p:nvPr/>
            </p:nvSpPr>
            <p:spPr>
              <a:xfrm>
                <a:off x="302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909" name="Google Shape;909;p94"/>
              <p:cNvSpPr/>
              <p:nvPr/>
            </p:nvSpPr>
            <p:spPr>
              <a:xfrm>
                <a:off x="398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5</a:t>
                </a:r>
                <a:endParaRPr sz="1100" b="0" i="0" u="none" strike="noStrike" cap="none">
                  <a:solidFill>
                    <a:srgbClr val="000000"/>
                  </a:solidFill>
                  <a:latin typeface="Arial"/>
                  <a:ea typeface="Arial"/>
                  <a:cs typeface="Arial"/>
                  <a:sym typeface="Arial"/>
                </a:endParaRPr>
              </a:p>
            </p:txBody>
          </p:sp>
          <p:sp>
            <p:nvSpPr>
              <p:cNvPr id="910" name="Google Shape;910;p94"/>
              <p:cNvSpPr/>
              <p:nvPr/>
            </p:nvSpPr>
            <p:spPr>
              <a:xfrm>
                <a:off x="302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11" name="Google Shape;911;p94"/>
              <p:cNvSpPr/>
              <p:nvPr/>
            </p:nvSpPr>
            <p:spPr>
              <a:xfrm>
                <a:off x="350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912" name="Google Shape;912;p94"/>
              <p:cNvSpPr/>
              <p:nvPr/>
            </p:nvSpPr>
            <p:spPr>
              <a:xfrm>
                <a:off x="398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7</a:t>
                </a:r>
                <a:endParaRPr sz="1400" b="0" i="0" u="none" strike="noStrike" cap="none">
                  <a:solidFill>
                    <a:schemeClr val="dk1"/>
                  </a:solidFill>
                  <a:latin typeface="Calibri"/>
                  <a:ea typeface="Calibri"/>
                  <a:cs typeface="Calibri"/>
                  <a:sym typeface="Calibri"/>
                </a:endParaRPr>
              </a:p>
            </p:txBody>
          </p:sp>
          <p:sp>
            <p:nvSpPr>
              <p:cNvPr id="913" name="Google Shape;913;p94"/>
              <p:cNvSpPr/>
              <p:nvPr/>
            </p:nvSpPr>
            <p:spPr>
              <a:xfrm>
                <a:off x="302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914" name="Google Shape;914;p94"/>
              <p:cNvSpPr/>
              <p:nvPr/>
            </p:nvSpPr>
            <p:spPr>
              <a:xfrm>
                <a:off x="350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915" name="Google Shape;915;p94"/>
              <p:cNvSpPr/>
              <p:nvPr/>
            </p:nvSpPr>
            <p:spPr>
              <a:xfrm>
                <a:off x="398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grpSp>
        <p:sp>
          <p:nvSpPr>
            <p:cNvPr id="916" name="Google Shape;916;p94"/>
            <p:cNvSpPr txBox="1"/>
            <p:nvPr/>
          </p:nvSpPr>
          <p:spPr>
            <a:xfrm>
              <a:off x="3504"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917" name="Google Shape;917;p94"/>
            <p:cNvSpPr txBox="1"/>
            <p:nvPr/>
          </p:nvSpPr>
          <p:spPr>
            <a:xfrm>
              <a:off x="4032"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18" name="Google Shape;918;p94"/>
            <p:cNvSpPr txBox="1"/>
            <p:nvPr/>
          </p:nvSpPr>
          <p:spPr>
            <a:xfrm>
              <a:off x="4508"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919" name="Google Shape;919;p94"/>
            <p:cNvSpPr txBox="1"/>
            <p:nvPr/>
          </p:nvSpPr>
          <p:spPr>
            <a:xfrm>
              <a:off x="3168" y="105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920" name="Google Shape;920;p94"/>
            <p:cNvSpPr txBox="1"/>
            <p:nvPr/>
          </p:nvSpPr>
          <p:spPr>
            <a:xfrm>
              <a:off x="3168" y="134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21" name="Google Shape;921;p94"/>
            <p:cNvSpPr txBox="1"/>
            <p:nvPr/>
          </p:nvSpPr>
          <p:spPr>
            <a:xfrm>
              <a:off x="3168" y="163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grpSp>
      <p:grpSp>
        <p:nvGrpSpPr>
          <p:cNvPr id="922" name="Google Shape;922;p94"/>
          <p:cNvGrpSpPr/>
          <p:nvPr/>
        </p:nvGrpSpPr>
        <p:grpSpPr>
          <a:xfrm>
            <a:off x="1371600" y="3086100"/>
            <a:ext cx="2857500" cy="2400300"/>
            <a:chOff x="3168" y="816"/>
            <a:chExt cx="1800" cy="2016"/>
          </a:xfrm>
        </p:grpSpPr>
        <p:grpSp>
          <p:nvGrpSpPr>
            <p:cNvPr id="923" name="Google Shape;923;p94"/>
            <p:cNvGrpSpPr/>
            <p:nvPr/>
          </p:nvGrpSpPr>
          <p:grpSpPr>
            <a:xfrm>
              <a:off x="3408" y="1056"/>
              <a:ext cx="1560" cy="876"/>
              <a:chOff x="3024" y="1344"/>
              <a:chExt cx="1560" cy="876"/>
            </a:xfrm>
          </p:grpSpPr>
          <p:sp>
            <p:nvSpPr>
              <p:cNvPr id="924" name="Google Shape;924;p94"/>
              <p:cNvSpPr/>
              <p:nvPr/>
            </p:nvSpPr>
            <p:spPr>
              <a:xfrm>
                <a:off x="350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925" name="Google Shape;925;p94"/>
              <p:cNvSpPr/>
              <p:nvPr/>
            </p:nvSpPr>
            <p:spPr>
              <a:xfrm>
                <a:off x="302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926" name="Google Shape;926;p94"/>
              <p:cNvSpPr/>
              <p:nvPr/>
            </p:nvSpPr>
            <p:spPr>
              <a:xfrm>
                <a:off x="398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927" name="Google Shape;927;p94"/>
              <p:cNvSpPr/>
              <p:nvPr/>
            </p:nvSpPr>
            <p:spPr>
              <a:xfrm>
                <a:off x="302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928" name="Google Shape;928;p94"/>
              <p:cNvSpPr/>
              <p:nvPr/>
            </p:nvSpPr>
            <p:spPr>
              <a:xfrm>
                <a:off x="350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929" name="Google Shape;929;p94"/>
              <p:cNvSpPr/>
              <p:nvPr/>
            </p:nvSpPr>
            <p:spPr>
              <a:xfrm>
                <a:off x="398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400" b="0" i="0" u="none" strike="noStrike" cap="none">
                  <a:solidFill>
                    <a:schemeClr val="dk1"/>
                  </a:solidFill>
                  <a:latin typeface="Calibri"/>
                  <a:ea typeface="Calibri"/>
                  <a:cs typeface="Calibri"/>
                  <a:sym typeface="Calibri"/>
                </a:endParaRPr>
              </a:p>
            </p:txBody>
          </p:sp>
          <p:sp>
            <p:nvSpPr>
              <p:cNvPr id="930" name="Google Shape;930;p94"/>
              <p:cNvSpPr/>
              <p:nvPr/>
            </p:nvSpPr>
            <p:spPr>
              <a:xfrm>
                <a:off x="302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31" name="Google Shape;931;p94"/>
              <p:cNvSpPr/>
              <p:nvPr/>
            </p:nvSpPr>
            <p:spPr>
              <a:xfrm>
                <a:off x="350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932" name="Google Shape;932;p94"/>
              <p:cNvSpPr/>
              <p:nvPr/>
            </p:nvSpPr>
            <p:spPr>
              <a:xfrm>
                <a:off x="398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grpSp>
        <p:sp>
          <p:nvSpPr>
            <p:cNvPr id="933" name="Google Shape;933;p94"/>
            <p:cNvSpPr txBox="1"/>
            <p:nvPr/>
          </p:nvSpPr>
          <p:spPr>
            <a:xfrm>
              <a:off x="3504"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934" name="Google Shape;934;p94"/>
            <p:cNvSpPr txBox="1"/>
            <p:nvPr/>
          </p:nvSpPr>
          <p:spPr>
            <a:xfrm>
              <a:off x="4032"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35" name="Google Shape;935;p94"/>
            <p:cNvSpPr txBox="1"/>
            <p:nvPr/>
          </p:nvSpPr>
          <p:spPr>
            <a:xfrm>
              <a:off x="4508"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936" name="Google Shape;936;p94"/>
            <p:cNvSpPr txBox="1"/>
            <p:nvPr/>
          </p:nvSpPr>
          <p:spPr>
            <a:xfrm>
              <a:off x="3168" y="105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937" name="Google Shape;937;p94"/>
            <p:cNvSpPr txBox="1"/>
            <p:nvPr/>
          </p:nvSpPr>
          <p:spPr>
            <a:xfrm>
              <a:off x="3168" y="134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38" name="Google Shape;938;p94"/>
            <p:cNvSpPr txBox="1"/>
            <p:nvPr/>
          </p:nvSpPr>
          <p:spPr>
            <a:xfrm>
              <a:off x="3168" y="163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grpSp>
      <p:sp>
        <p:nvSpPr>
          <p:cNvPr id="939" name="Google Shape;939;p94"/>
          <p:cNvSpPr txBox="1"/>
          <p:nvPr/>
        </p:nvSpPr>
        <p:spPr>
          <a:xfrm>
            <a:off x="533401" y="3714750"/>
            <a:ext cx="353700" cy="5001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P =</a:t>
            </a:r>
            <a:endParaRPr sz="1100" b="0" i="0" u="none" strike="noStrike" cap="none">
              <a:solidFill>
                <a:srgbClr val="000000"/>
              </a:solidFill>
              <a:latin typeface="Arial"/>
              <a:ea typeface="Arial"/>
              <a:cs typeface="Arial"/>
              <a:sym typeface="Arial"/>
            </a:endParaRPr>
          </a:p>
        </p:txBody>
      </p:sp>
      <p:sp>
        <p:nvSpPr>
          <p:cNvPr id="940" name="Google Shape;940;p94"/>
          <p:cNvSpPr txBox="1">
            <a:spLocks noGrp="1"/>
          </p:cNvSpPr>
          <p:nvPr>
            <p:ph type="body" idx="2"/>
          </p:nvPr>
        </p:nvSpPr>
        <p:spPr>
          <a:xfrm>
            <a:off x="4267200" y="1828800"/>
            <a:ext cx="4572000" cy="2743200"/>
          </a:xfrm>
          <a:prstGeom prst="rect">
            <a:avLst/>
          </a:prstGeom>
          <a:noFill/>
          <a:ln>
            <a:noFill/>
          </a:ln>
        </p:spPr>
        <p:txBody>
          <a:bodyPr spcFirstLastPara="1" wrap="square" lIns="68575" tIns="34275" rIns="68575" bIns="34275" anchor="t" anchorCtr="0">
            <a:normAutofit lnSpcReduction="20000"/>
          </a:bodyPr>
          <a:lstStyle/>
          <a:p>
            <a:pPr marL="177800" lvl="0" indent="-177800" algn="l" rtl="0">
              <a:lnSpc>
                <a:spcPct val="90000"/>
              </a:lnSpc>
              <a:spcBef>
                <a:spcPts val="0"/>
              </a:spcBef>
              <a:spcAft>
                <a:spcPts val="0"/>
              </a:spcAft>
              <a:buClr>
                <a:schemeClr val="dk1"/>
              </a:buClr>
              <a:buSzPts val="1500"/>
              <a:buFont typeface="Calibri"/>
              <a:buNone/>
            </a:pPr>
            <a:r>
              <a:rPr lang="en" sz="1500"/>
              <a:t>D</a:t>
            </a:r>
            <a:r>
              <a:rPr lang="en" sz="1500" baseline="30000"/>
              <a:t>2</a:t>
            </a:r>
            <a:r>
              <a:rPr lang="en" sz="1500"/>
              <a:t>[1,3] = min( D</a:t>
            </a:r>
            <a:r>
              <a:rPr lang="en" sz="1500" baseline="30000"/>
              <a:t>1</a:t>
            </a:r>
            <a:r>
              <a:rPr lang="en" sz="1500"/>
              <a:t>[1,3], D</a:t>
            </a:r>
            <a:r>
              <a:rPr lang="en" sz="1500" baseline="30000"/>
              <a:t>1</a:t>
            </a:r>
            <a:r>
              <a:rPr lang="en" sz="1500"/>
              <a:t>[1,2]+D</a:t>
            </a:r>
            <a:r>
              <a:rPr lang="en" sz="1500" baseline="30000"/>
              <a:t>1</a:t>
            </a:r>
            <a:r>
              <a:rPr lang="en" sz="1500"/>
              <a:t>[2,3] )</a:t>
            </a:r>
            <a:endParaRPr/>
          </a:p>
          <a:p>
            <a:pPr marL="177800" lvl="0" indent="-177800" algn="l" rtl="0">
              <a:lnSpc>
                <a:spcPct val="90000"/>
              </a:lnSpc>
              <a:spcBef>
                <a:spcPts val="800"/>
              </a:spcBef>
              <a:spcAft>
                <a:spcPts val="0"/>
              </a:spcAft>
              <a:buClr>
                <a:schemeClr val="dk1"/>
              </a:buClr>
              <a:buSzPts val="1500"/>
              <a:buFont typeface="Calibri"/>
              <a:buNone/>
            </a:pPr>
            <a:r>
              <a:rPr lang="en" sz="1500"/>
              <a:t>		= min (5, 4+7) </a:t>
            </a:r>
            <a:endParaRPr/>
          </a:p>
          <a:p>
            <a:pPr marL="177800" lvl="0" indent="-177800" algn="l" rtl="0">
              <a:lnSpc>
                <a:spcPct val="90000"/>
              </a:lnSpc>
              <a:spcBef>
                <a:spcPts val="800"/>
              </a:spcBef>
              <a:spcAft>
                <a:spcPts val="0"/>
              </a:spcAft>
              <a:buClr>
                <a:schemeClr val="dk1"/>
              </a:buClr>
              <a:buSzPts val="1500"/>
              <a:buFont typeface="Calibri"/>
              <a:buNone/>
            </a:pPr>
            <a:r>
              <a:rPr lang="en" sz="1500"/>
              <a:t>		= 5</a:t>
            </a:r>
            <a:endParaRPr/>
          </a:p>
          <a:p>
            <a:pPr marL="177800" lvl="0" indent="-177800" algn="l" rtl="0">
              <a:lnSpc>
                <a:spcPct val="90000"/>
              </a:lnSpc>
              <a:spcBef>
                <a:spcPts val="800"/>
              </a:spcBef>
              <a:spcAft>
                <a:spcPts val="0"/>
              </a:spcAft>
              <a:buClr>
                <a:schemeClr val="dk1"/>
              </a:buClr>
              <a:buSzPts val="1500"/>
              <a:buFont typeface="Calibri"/>
              <a:buNone/>
            </a:pPr>
            <a:endParaRPr sz="1500"/>
          </a:p>
          <a:p>
            <a:pPr marL="177800" lvl="0" indent="-177800" algn="l" rtl="0">
              <a:lnSpc>
                <a:spcPct val="90000"/>
              </a:lnSpc>
              <a:spcBef>
                <a:spcPts val="800"/>
              </a:spcBef>
              <a:spcAft>
                <a:spcPts val="0"/>
              </a:spcAft>
              <a:buClr>
                <a:schemeClr val="dk1"/>
              </a:buClr>
              <a:buSzPts val="1500"/>
              <a:buFont typeface="Calibri"/>
              <a:buNone/>
            </a:pPr>
            <a:endParaRPr sz="1500"/>
          </a:p>
          <a:p>
            <a:pPr marL="177800" lvl="0" indent="-177800" algn="l" rtl="0">
              <a:lnSpc>
                <a:spcPct val="90000"/>
              </a:lnSpc>
              <a:spcBef>
                <a:spcPts val="800"/>
              </a:spcBef>
              <a:spcAft>
                <a:spcPts val="0"/>
              </a:spcAft>
              <a:buClr>
                <a:schemeClr val="dk1"/>
              </a:buClr>
              <a:buSzPts val="1500"/>
              <a:buFont typeface="Calibri"/>
              <a:buNone/>
            </a:pPr>
            <a:endParaRPr sz="1500"/>
          </a:p>
          <a:p>
            <a:pPr marL="177800" lvl="0" indent="-177800" algn="l" rtl="0">
              <a:lnSpc>
                <a:spcPct val="90000"/>
              </a:lnSpc>
              <a:spcBef>
                <a:spcPts val="800"/>
              </a:spcBef>
              <a:spcAft>
                <a:spcPts val="0"/>
              </a:spcAft>
              <a:buClr>
                <a:schemeClr val="dk1"/>
              </a:buClr>
              <a:buSzPts val="1500"/>
              <a:buFont typeface="Calibri"/>
              <a:buNone/>
            </a:pPr>
            <a:r>
              <a:rPr lang="en" sz="1500"/>
              <a:t>D</a:t>
            </a:r>
            <a:r>
              <a:rPr lang="en" sz="1500" baseline="30000"/>
              <a:t>2</a:t>
            </a:r>
            <a:r>
              <a:rPr lang="en" sz="1500"/>
              <a:t>[3,1] = min( D</a:t>
            </a:r>
            <a:r>
              <a:rPr lang="en" sz="1500" baseline="30000"/>
              <a:t>1</a:t>
            </a:r>
            <a:r>
              <a:rPr lang="en" sz="1500"/>
              <a:t>[3,1], D</a:t>
            </a:r>
            <a:r>
              <a:rPr lang="en" sz="1500" baseline="30000"/>
              <a:t>1</a:t>
            </a:r>
            <a:r>
              <a:rPr lang="en" sz="1500"/>
              <a:t>[3,2]+D</a:t>
            </a:r>
            <a:r>
              <a:rPr lang="en" sz="1500" baseline="30000"/>
              <a:t>1</a:t>
            </a:r>
            <a:r>
              <a:rPr lang="en" sz="1500"/>
              <a:t>[2,1] )</a:t>
            </a:r>
            <a:endParaRPr/>
          </a:p>
          <a:p>
            <a:pPr marL="177800" lvl="0" indent="-177800" algn="l" rtl="0">
              <a:lnSpc>
                <a:spcPct val="90000"/>
              </a:lnSpc>
              <a:spcBef>
                <a:spcPts val="800"/>
              </a:spcBef>
              <a:spcAft>
                <a:spcPts val="0"/>
              </a:spcAft>
              <a:buClr>
                <a:schemeClr val="dk1"/>
              </a:buClr>
              <a:buSzPts val="1500"/>
              <a:buFont typeface="Calibri"/>
              <a:buNone/>
            </a:pPr>
            <a:r>
              <a:rPr lang="en" sz="1500"/>
              <a:t>		= min (∝, -3+2) </a:t>
            </a:r>
            <a:endParaRPr/>
          </a:p>
          <a:p>
            <a:pPr marL="177800" lvl="0" indent="-177800" algn="l" rtl="0">
              <a:lnSpc>
                <a:spcPct val="90000"/>
              </a:lnSpc>
              <a:spcBef>
                <a:spcPts val="800"/>
              </a:spcBef>
              <a:spcAft>
                <a:spcPts val="0"/>
              </a:spcAft>
              <a:buClr>
                <a:schemeClr val="dk1"/>
              </a:buClr>
              <a:buSzPts val="1500"/>
              <a:buFont typeface="Calibri"/>
              <a:buNone/>
            </a:pPr>
            <a:r>
              <a:rPr lang="en" sz="1500"/>
              <a:t>		= -1</a:t>
            </a:r>
            <a:endParaRPr/>
          </a:p>
        </p:txBody>
      </p:sp>
      <p:grpSp>
        <p:nvGrpSpPr>
          <p:cNvPr id="941" name="Google Shape;941;p94"/>
          <p:cNvGrpSpPr/>
          <p:nvPr/>
        </p:nvGrpSpPr>
        <p:grpSpPr>
          <a:xfrm>
            <a:off x="304800" y="285750"/>
            <a:ext cx="1892300" cy="1943100"/>
            <a:chOff x="188" y="240"/>
            <a:chExt cx="1192" cy="1632"/>
          </a:xfrm>
        </p:grpSpPr>
        <p:grpSp>
          <p:nvGrpSpPr>
            <p:cNvPr id="942" name="Google Shape;942;p94"/>
            <p:cNvGrpSpPr/>
            <p:nvPr/>
          </p:nvGrpSpPr>
          <p:grpSpPr>
            <a:xfrm>
              <a:off x="295" y="240"/>
              <a:ext cx="1085" cy="1030"/>
              <a:chOff x="295" y="240"/>
              <a:chExt cx="1085" cy="1030"/>
            </a:xfrm>
          </p:grpSpPr>
          <p:sp>
            <p:nvSpPr>
              <p:cNvPr id="943" name="Google Shape;943;p94"/>
              <p:cNvSpPr/>
              <p:nvPr/>
            </p:nvSpPr>
            <p:spPr>
              <a:xfrm>
                <a:off x="366" y="240"/>
                <a:ext cx="300" cy="300"/>
              </a:xfrm>
              <a:prstGeom prst="ellipse">
                <a:avLst/>
              </a:prstGeom>
              <a:noFill/>
              <a:ln w="285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944" name="Google Shape;944;p94"/>
              <p:cNvSpPr/>
              <p:nvPr/>
            </p:nvSpPr>
            <p:spPr>
              <a:xfrm>
                <a:off x="295" y="970"/>
                <a:ext cx="300" cy="300"/>
              </a:xfrm>
              <a:prstGeom prst="ellipse">
                <a:avLst/>
              </a:prstGeom>
              <a:noFill/>
              <a:ln w="285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45" name="Google Shape;945;p94"/>
              <p:cNvSpPr/>
              <p:nvPr/>
            </p:nvSpPr>
            <p:spPr>
              <a:xfrm>
                <a:off x="1080" y="588"/>
                <a:ext cx="300" cy="300"/>
              </a:xfrm>
              <a:prstGeom prst="ellipse">
                <a:avLst/>
              </a:prstGeom>
              <a:noFill/>
              <a:ln w="285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cxnSp>
            <p:nvCxnSpPr>
              <p:cNvPr id="946" name="Google Shape;946;p94"/>
              <p:cNvCxnSpPr>
                <a:stCxn id="943" idx="7"/>
                <a:endCxn id="945" idx="1"/>
              </p:cNvCxnSpPr>
              <p:nvPr/>
            </p:nvCxnSpPr>
            <p:spPr>
              <a:xfrm>
                <a:off x="622" y="284"/>
                <a:ext cx="600" cy="300"/>
              </a:xfrm>
              <a:prstGeom prst="straightConnector1">
                <a:avLst/>
              </a:prstGeom>
              <a:noFill/>
              <a:ln w="28575" cap="flat" cmpd="sng">
                <a:solidFill>
                  <a:schemeClr val="dk1"/>
                </a:solidFill>
                <a:prstDash val="solid"/>
                <a:round/>
                <a:headEnd type="none" w="sm" len="sm"/>
                <a:tailEnd type="triangle" w="lg" len="lg"/>
              </a:ln>
            </p:spPr>
          </p:cxnSp>
          <p:cxnSp>
            <p:nvCxnSpPr>
              <p:cNvPr id="947" name="Google Shape;947;p94"/>
              <p:cNvCxnSpPr>
                <a:stCxn id="945" idx="3"/>
                <a:endCxn id="944" idx="5"/>
              </p:cNvCxnSpPr>
              <p:nvPr/>
            </p:nvCxnSpPr>
            <p:spPr>
              <a:xfrm flipH="1">
                <a:off x="524" y="844"/>
                <a:ext cx="600" cy="300"/>
              </a:xfrm>
              <a:prstGeom prst="straightConnector1">
                <a:avLst/>
              </a:prstGeom>
              <a:noFill/>
              <a:ln w="28575" cap="flat" cmpd="sng">
                <a:solidFill>
                  <a:schemeClr val="dk1"/>
                </a:solidFill>
                <a:prstDash val="solid"/>
                <a:round/>
                <a:headEnd type="none" w="sm" len="sm"/>
                <a:tailEnd type="triangle" w="lg" len="lg"/>
              </a:ln>
            </p:spPr>
          </p:cxnSp>
          <p:cxnSp>
            <p:nvCxnSpPr>
              <p:cNvPr id="948" name="Google Shape;948;p94"/>
              <p:cNvCxnSpPr>
                <a:stCxn id="944" idx="2"/>
                <a:endCxn id="943" idx="2"/>
              </p:cNvCxnSpPr>
              <p:nvPr/>
            </p:nvCxnSpPr>
            <p:spPr>
              <a:xfrm rot="10800000">
                <a:off x="295" y="520"/>
                <a:ext cx="0" cy="600"/>
              </a:xfrm>
              <a:prstGeom prst="curvedConnector3">
                <a:avLst>
                  <a:gd name="adj1" fmla="val -140625"/>
                </a:avLst>
              </a:prstGeom>
              <a:noFill/>
              <a:ln w="28575" cap="flat" cmpd="sng">
                <a:solidFill>
                  <a:schemeClr val="dk1"/>
                </a:solidFill>
                <a:prstDash val="solid"/>
                <a:round/>
                <a:headEnd type="stealth" w="lg" len="lg"/>
                <a:tailEnd type="none" w="sm" len="sm"/>
              </a:ln>
            </p:spPr>
          </p:cxnSp>
          <p:cxnSp>
            <p:nvCxnSpPr>
              <p:cNvPr id="949" name="Google Shape;949;p94"/>
              <p:cNvCxnSpPr>
                <a:stCxn id="944" idx="6"/>
                <a:endCxn id="943" idx="6"/>
              </p:cNvCxnSpPr>
              <p:nvPr/>
            </p:nvCxnSpPr>
            <p:spPr>
              <a:xfrm rot="10800000">
                <a:off x="595" y="520"/>
                <a:ext cx="0" cy="600"/>
              </a:xfrm>
              <a:prstGeom prst="curvedConnector3">
                <a:avLst>
                  <a:gd name="adj1" fmla="val 240625"/>
                </a:avLst>
              </a:prstGeom>
              <a:noFill/>
              <a:ln w="28575" cap="flat" cmpd="sng">
                <a:solidFill>
                  <a:schemeClr val="dk1"/>
                </a:solidFill>
                <a:prstDash val="solid"/>
                <a:round/>
                <a:headEnd type="none" w="sm" len="sm"/>
                <a:tailEnd type="triangle" w="lg" len="lg"/>
              </a:ln>
            </p:spPr>
          </p:cxnSp>
        </p:grpSp>
        <p:sp>
          <p:nvSpPr>
            <p:cNvPr id="950" name="Google Shape;950;p94"/>
            <p:cNvSpPr txBox="1"/>
            <p:nvPr/>
          </p:nvSpPr>
          <p:spPr>
            <a:xfrm>
              <a:off x="864" y="288"/>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Calibri"/>
                  <a:ea typeface="Calibri"/>
                  <a:cs typeface="Calibri"/>
                  <a:sym typeface="Calibri"/>
                </a:rPr>
                <a:t>5</a:t>
              </a:r>
              <a:endParaRPr sz="1400" b="0" i="0" u="none" strike="noStrike" cap="none">
                <a:solidFill>
                  <a:schemeClr val="dk1"/>
                </a:solidFill>
                <a:latin typeface="Calibri"/>
                <a:ea typeface="Calibri"/>
                <a:cs typeface="Calibri"/>
                <a:sym typeface="Calibri"/>
              </a:endParaRPr>
            </a:p>
          </p:txBody>
        </p:sp>
        <p:sp>
          <p:nvSpPr>
            <p:cNvPr id="951" name="Google Shape;951;p94"/>
            <p:cNvSpPr txBox="1"/>
            <p:nvPr/>
          </p:nvSpPr>
          <p:spPr>
            <a:xfrm>
              <a:off x="816" y="902"/>
              <a:ext cx="300" cy="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952" name="Google Shape;952;p94"/>
            <p:cNvSpPr txBox="1"/>
            <p:nvPr/>
          </p:nvSpPr>
          <p:spPr>
            <a:xfrm>
              <a:off x="764" y="67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53" name="Google Shape;953;p94"/>
            <p:cNvSpPr txBox="1"/>
            <p:nvPr/>
          </p:nvSpPr>
          <p:spPr>
            <a:xfrm>
              <a:off x="188" y="62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Calibri"/>
                  <a:ea typeface="Calibri"/>
                  <a:cs typeface="Calibri"/>
                  <a:sym typeface="Calibri"/>
                </a:rPr>
                <a:t>4</a:t>
              </a:r>
              <a:endParaRPr sz="1100" b="0" i="0" u="none" strike="noStrike" cap="none">
                <a:solidFill>
                  <a:srgbClr val="000000"/>
                </a:solidFill>
                <a:latin typeface="Arial"/>
                <a:ea typeface="Arial"/>
                <a:cs typeface="Arial"/>
                <a:sym typeface="Arial"/>
              </a:endParaRPr>
            </a:p>
          </p:txBody>
        </p:sp>
      </p:grpSp>
      <p:sp>
        <p:nvSpPr>
          <p:cNvPr id="954" name="Google Shape;954;p94"/>
          <p:cNvSpPr txBox="1"/>
          <p:nvPr/>
        </p:nvSpPr>
        <p:spPr>
          <a:xfrm>
            <a:off x="2209800" y="342900"/>
            <a:ext cx="4572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 D</a:t>
            </a:r>
            <a:r>
              <a:rPr lang="en" sz="1400" b="0" i="0" u="none" strike="noStrike" cap="none" baseline="30000">
                <a:solidFill>
                  <a:schemeClr val="dk1"/>
                </a:solidFill>
                <a:latin typeface="Calibri"/>
                <a:ea typeface="Calibri"/>
                <a:cs typeface="Calibri"/>
                <a:sym typeface="Calibri"/>
              </a:rPr>
              <a:t>1 </a:t>
            </a:r>
            <a:r>
              <a:rPr lang="en" sz="1400" b="0"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p:txBody>
      </p:sp>
      <p:grpSp>
        <p:nvGrpSpPr>
          <p:cNvPr id="955" name="Google Shape;955;p94"/>
          <p:cNvGrpSpPr/>
          <p:nvPr/>
        </p:nvGrpSpPr>
        <p:grpSpPr>
          <a:xfrm>
            <a:off x="2895600" y="114300"/>
            <a:ext cx="2857500" cy="2400300"/>
            <a:chOff x="3168" y="816"/>
            <a:chExt cx="1800" cy="2016"/>
          </a:xfrm>
        </p:grpSpPr>
        <p:grpSp>
          <p:nvGrpSpPr>
            <p:cNvPr id="956" name="Google Shape;956;p94"/>
            <p:cNvGrpSpPr/>
            <p:nvPr/>
          </p:nvGrpSpPr>
          <p:grpSpPr>
            <a:xfrm>
              <a:off x="3408" y="1056"/>
              <a:ext cx="1560" cy="876"/>
              <a:chOff x="3024" y="1344"/>
              <a:chExt cx="1560" cy="876"/>
            </a:xfrm>
          </p:grpSpPr>
          <p:sp>
            <p:nvSpPr>
              <p:cNvPr id="957" name="Google Shape;957;p94"/>
              <p:cNvSpPr/>
              <p:nvPr/>
            </p:nvSpPr>
            <p:spPr>
              <a:xfrm>
                <a:off x="350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4</a:t>
                </a:r>
                <a:endParaRPr sz="1100" b="0" i="0" u="none" strike="noStrike" cap="none">
                  <a:solidFill>
                    <a:srgbClr val="000000"/>
                  </a:solidFill>
                  <a:latin typeface="Arial"/>
                  <a:ea typeface="Arial"/>
                  <a:cs typeface="Arial"/>
                  <a:sym typeface="Arial"/>
                </a:endParaRPr>
              </a:p>
            </p:txBody>
          </p:sp>
          <p:sp>
            <p:nvSpPr>
              <p:cNvPr id="958" name="Google Shape;958;p94"/>
              <p:cNvSpPr/>
              <p:nvPr/>
            </p:nvSpPr>
            <p:spPr>
              <a:xfrm>
                <a:off x="302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959" name="Google Shape;959;p94"/>
              <p:cNvSpPr/>
              <p:nvPr/>
            </p:nvSpPr>
            <p:spPr>
              <a:xfrm>
                <a:off x="398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5</a:t>
                </a:r>
                <a:endParaRPr sz="1100" b="0" i="0" u="none" strike="noStrike" cap="none">
                  <a:solidFill>
                    <a:srgbClr val="000000"/>
                  </a:solidFill>
                  <a:latin typeface="Arial"/>
                  <a:ea typeface="Arial"/>
                  <a:cs typeface="Arial"/>
                  <a:sym typeface="Arial"/>
                </a:endParaRPr>
              </a:p>
            </p:txBody>
          </p:sp>
          <p:sp>
            <p:nvSpPr>
              <p:cNvPr id="960" name="Google Shape;960;p94"/>
              <p:cNvSpPr/>
              <p:nvPr/>
            </p:nvSpPr>
            <p:spPr>
              <a:xfrm>
                <a:off x="302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61" name="Google Shape;961;p94"/>
              <p:cNvSpPr/>
              <p:nvPr/>
            </p:nvSpPr>
            <p:spPr>
              <a:xfrm>
                <a:off x="350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962" name="Google Shape;962;p94"/>
              <p:cNvSpPr/>
              <p:nvPr/>
            </p:nvSpPr>
            <p:spPr>
              <a:xfrm>
                <a:off x="398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7</a:t>
                </a:r>
                <a:endParaRPr sz="1400" b="0" i="0" u="none" strike="noStrike" cap="none">
                  <a:solidFill>
                    <a:schemeClr val="dk1"/>
                  </a:solidFill>
                  <a:latin typeface="Calibri"/>
                  <a:ea typeface="Calibri"/>
                  <a:cs typeface="Calibri"/>
                  <a:sym typeface="Calibri"/>
                </a:endParaRPr>
              </a:p>
            </p:txBody>
          </p:sp>
          <p:sp>
            <p:nvSpPr>
              <p:cNvPr id="963" name="Google Shape;963;p94"/>
              <p:cNvSpPr/>
              <p:nvPr/>
            </p:nvSpPr>
            <p:spPr>
              <a:xfrm>
                <a:off x="302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Arial"/>
                    <a:ea typeface="Arial"/>
                    <a:cs typeface="Arial"/>
                    <a:sym typeface="Arial"/>
                  </a:rPr>
                  <a:t> ∞</a:t>
                </a:r>
                <a:endParaRPr sz="1100" b="0" i="0" u="none" strike="noStrike" cap="none">
                  <a:solidFill>
                    <a:srgbClr val="000000"/>
                  </a:solidFill>
                  <a:latin typeface="Arial"/>
                  <a:ea typeface="Arial"/>
                  <a:cs typeface="Arial"/>
                  <a:sym typeface="Arial"/>
                </a:endParaRPr>
              </a:p>
            </p:txBody>
          </p:sp>
          <p:sp>
            <p:nvSpPr>
              <p:cNvPr id="964" name="Google Shape;964;p94"/>
              <p:cNvSpPr/>
              <p:nvPr/>
            </p:nvSpPr>
            <p:spPr>
              <a:xfrm>
                <a:off x="350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965" name="Google Shape;965;p94"/>
              <p:cNvSpPr/>
              <p:nvPr/>
            </p:nvSpPr>
            <p:spPr>
              <a:xfrm>
                <a:off x="398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grpSp>
        <p:sp>
          <p:nvSpPr>
            <p:cNvPr id="966" name="Google Shape;966;p94"/>
            <p:cNvSpPr txBox="1"/>
            <p:nvPr/>
          </p:nvSpPr>
          <p:spPr>
            <a:xfrm>
              <a:off x="3504"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967" name="Google Shape;967;p94"/>
            <p:cNvSpPr txBox="1"/>
            <p:nvPr/>
          </p:nvSpPr>
          <p:spPr>
            <a:xfrm>
              <a:off x="4032"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68" name="Google Shape;968;p94"/>
            <p:cNvSpPr txBox="1"/>
            <p:nvPr/>
          </p:nvSpPr>
          <p:spPr>
            <a:xfrm>
              <a:off x="4508"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969" name="Google Shape;969;p94"/>
            <p:cNvSpPr txBox="1"/>
            <p:nvPr/>
          </p:nvSpPr>
          <p:spPr>
            <a:xfrm>
              <a:off x="3168" y="105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970" name="Google Shape;970;p94"/>
            <p:cNvSpPr txBox="1"/>
            <p:nvPr/>
          </p:nvSpPr>
          <p:spPr>
            <a:xfrm>
              <a:off x="3168" y="134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71" name="Google Shape;971;p94"/>
            <p:cNvSpPr txBox="1"/>
            <p:nvPr/>
          </p:nvSpPr>
          <p:spPr>
            <a:xfrm>
              <a:off x="3168" y="163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grpSp>
      <p:sp>
        <p:nvSpPr>
          <p:cNvPr id="972" name="Google Shape;972;p94"/>
          <p:cNvSpPr txBox="1">
            <a:spLocks noGrp="1"/>
          </p:cNvSpPr>
          <p:nvPr>
            <p:ph type="title"/>
          </p:nvPr>
        </p:nvSpPr>
        <p:spPr>
          <a:xfrm>
            <a:off x="6019800" y="457200"/>
            <a:ext cx="2667000" cy="12573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
              <a:t>k = 2</a:t>
            </a:r>
            <a:br>
              <a:rPr lang="en"/>
            </a:br>
            <a:r>
              <a:rPr lang="en"/>
              <a:t>Vertices 1, 2 can be intermediate</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95"/>
          <p:cNvSpPr txBox="1"/>
          <p:nvPr/>
        </p:nvSpPr>
        <p:spPr>
          <a:xfrm>
            <a:off x="457201" y="2000250"/>
            <a:ext cx="4572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 D</a:t>
            </a:r>
            <a:r>
              <a:rPr lang="en" sz="1400" b="0" i="0" u="none" strike="noStrike" cap="none" baseline="30000">
                <a:solidFill>
                  <a:schemeClr val="dk1"/>
                </a:solidFill>
                <a:latin typeface="Calibri"/>
                <a:ea typeface="Calibri"/>
                <a:cs typeface="Calibri"/>
                <a:sym typeface="Calibri"/>
              </a:rPr>
              <a:t>3 </a:t>
            </a:r>
            <a:r>
              <a:rPr lang="en" sz="1400" b="0"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p:txBody>
      </p:sp>
      <p:grpSp>
        <p:nvGrpSpPr>
          <p:cNvPr id="981" name="Google Shape;981;p95"/>
          <p:cNvGrpSpPr/>
          <p:nvPr/>
        </p:nvGrpSpPr>
        <p:grpSpPr>
          <a:xfrm>
            <a:off x="1371600" y="1543050"/>
            <a:ext cx="2857500" cy="2400300"/>
            <a:chOff x="3168" y="816"/>
            <a:chExt cx="1800" cy="2016"/>
          </a:xfrm>
        </p:grpSpPr>
        <p:grpSp>
          <p:nvGrpSpPr>
            <p:cNvPr id="982" name="Google Shape;982;p95"/>
            <p:cNvGrpSpPr/>
            <p:nvPr/>
          </p:nvGrpSpPr>
          <p:grpSpPr>
            <a:xfrm>
              <a:off x="3408" y="1056"/>
              <a:ext cx="1560" cy="876"/>
              <a:chOff x="3024" y="1344"/>
              <a:chExt cx="1560" cy="876"/>
            </a:xfrm>
          </p:grpSpPr>
          <p:sp>
            <p:nvSpPr>
              <p:cNvPr id="983" name="Google Shape;983;p95"/>
              <p:cNvSpPr/>
              <p:nvPr/>
            </p:nvSpPr>
            <p:spPr>
              <a:xfrm>
                <a:off x="350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84" name="Google Shape;984;p95"/>
              <p:cNvSpPr/>
              <p:nvPr/>
            </p:nvSpPr>
            <p:spPr>
              <a:xfrm>
                <a:off x="302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985" name="Google Shape;985;p95"/>
              <p:cNvSpPr/>
              <p:nvPr/>
            </p:nvSpPr>
            <p:spPr>
              <a:xfrm>
                <a:off x="398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5</a:t>
                </a:r>
                <a:endParaRPr sz="1100" b="0" i="0" u="none" strike="noStrike" cap="none">
                  <a:solidFill>
                    <a:srgbClr val="000000"/>
                  </a:solidFill>
                  <a:latin typeface="Arial"/>
                  <a:ea typeface="Arial"/>
                  <a:cs typeface="Arial"/>
                  <a:sym typeface="Arial"/>
                </a:endParaRPr>
              </a:p>
            </p:txBody>
          </p:sp>
          <p:sp>
            <p:nvSpPr>
              <p:cNvPr id="986" name="Google Shape;986;p95"/>
              <p:cNvSpPr/>
              <p:nvPr/>
            </p:nvSpPr>
            <p:spPr>
              <a:xfrm>
                <a:off x="302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87" name="Google Shape;987;p95"/>
              <p:cNvSpPr/>
              <p:nvPr/>
            </p:nvSpPr>
            <p:spPr>
              <a:xfrm>
                <a:off x="350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988" name="Google Shape;988;p95"/>
              <p:cNvSpPr/>
              <p:nvPr/>
            </p:nvSpPr>
            <p:spPr>
              <a:xfrm>
                <a:off x="398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7</a:t>
                </a:r>
                <a:endParaRPr sz="1400" b="0" i="0" u="none" strike="noStrike" cap="none">
                  <a:solidFill>
                    <a:schemeClr val="dk1"/>
                  </a:solidFill>
                  <a:latin typeface="Calibri"/>
                  <a:ea typeface="Calibri"/>
                  <a:cs typeface="Calibri"/>
                  <a:sym typeface="Calibri"/>
                </a:endParaRPr>
              </a:p>
            </p:txBody>
          </p:sp>
          <p:sp>
            <p:nvSpPr>
              <p:cNvPr id="989" name="Google Shape;989;p95"/>
              <p:cNvSpPr/>
              <p:nvPr/>
            </p:nvSpPr>
            <p:spPr>
              <a:xfrm>
                <a:off x="302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990" name="Google Shape;990;p95"/>
              <p:cNvSpPr/>
              <p:nvPr/>
            </p:nvSpPr>
            <p:spPr>
              <a:xfrm>
                <a:off x="350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991" name="Google Shape;991;p95"/>
              <p:cNvSpPr/>
              <p:nvPr/>
            </p:nvSpPr>
            <p:spPr>
              <a:xfrm>
                <a:off x="398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grpSp>
        <p:sp>
          <p:nvSpPr>
            <p:cNvPr id="992" name="Google Shape;992;p95"/>
            <p:cNvSpPr txBox="1"/>
            <p:nvPr/>
          </p:nvSpPr>
          <p:spPr>
            <a:xfrm>
              <a:off x="3504"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993" name="Google Shape;993;p95"/>
            <p:cNvSpPr txBox="1"/>
            <p:nvPr/>
          </p:nvSpPr>
          <p:spPr>
            <a:xfrm>
              <a:off x="4032"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94" name="Google Shape;994;p95"/>
            <p:cNvSpPr txBox="1"/>
            <p:nvPr/>
          </p:nvSpPr>
          <p:spPr>
            <a:xfrm>
              <a:off x="4508"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995" name="Google Shape;995;p95"/>
            <p:cNvSpPr txBox="1"/>
            <p:nvPr/>
          </p:nvSpPr>
          <p:spPr>
            <a:xfrm>
              <a:off x="3168" y="105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996" name="Google Shape;996;p95"/>
            <p:cNvSpPr txBox="1"/>
            <p:nvPr/>
          </p:nvSpPr>
          <p:spPr>
            <a:xfrm>
              <a:off x="3168" y="134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997" name="Google Shape;997;p95"/>
            <p:cNvSpPr txBox="1"/>
            <p:nvPr/>
          </p:nvSpPr>
          <p:spPr>
            <a:xfrm>
              <a:off x="3168" y="163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grpSp>
      <p:grpSp>
        <p:nvGrpSpPr>
          <p:cNvPr id="998" name="Google Shape;998;p95"/>
          <p:cNvGrpSpPr/>
          <p:nvPr/>
        </p:nvGrpSpPr>
        <p:grpSpPr>
          <a:xfrm>
            <a:off x="1371600" y="3086100"/>
            <a:ext cx="2857500" cy="2400300"/>
            <a:chOff x="3168" y="816"/>
            <a:chExt cx="1800" cy="2016"/>
          </a:xfrm>
        </p:grpSpPr>
        <p:grpSp>
          <p:nvGrpSpPr>
            <p:cNvPr id="999" name="Google Shape;999;p95"/>
            <p:cNvGrpSpPr/>
            <p:nvPr/>
          </p:nvGrpSpPr>
          <p:grpSpPr>
            <a:xfrm>
              <a:off x="3408" y="1056"/>
              <a:ext cx="1560" cy="876"/>
              <a:chOff x="3024" y="1344"/>
              <a:chExt cx="1560" cy="876"/>
            </a:xfrm>
          </p:grpSpPr>
          <p:sp>
            <p:nvSpPr>
              <p:cNvPr id="1000" name="Google Shape;1000;p95"/>
              <p:cNvSpPr/>
              <p:nvPr/>
            </p:nvSpPr>
            <p:spPr>
              <a:xfrm>
                <a:off x="350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1001" name="Google Shape;1001;p95"/>
              <p:cNvSpPr/>
              <p:nvPr/>
            </p:nvSpPr>
            <p:spPr>
              <a:xfrm>
                <a:off x="302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1002" name="Google Shape;1002;p95"/>
              <p:cNvSpPr/>
              <p:nvPr/>
            </p:nvSpPr>
            <p:spPr>
              <a:xfrm>
                <a:off x="398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1003" name="Google Shape;1003;p95"/>
              <p:cNvSpPr/>
              <p:nvPr/>
            </p:nvSpPr>
            <p:spPr>
              <a:xfrm>
                <a:off x="302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1004" name="Google Shape;1004;p95"/>
              <p:cNvSpPr/>
              <p:nvPr/>
            </p:nvSpPr>
            <p:spPr>
              <a:xfrm>
                <a:off x="350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1005" name="Google Shape;1005;p95"/>
              <p:cNvSpPr/>
              <p:nvPr/>
            </p:nvSpPr>
            <p:spPr>
              <a:xfrm>
                <a:off x="398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400" b="0" i="0" u="none" strike="noStrike" cap="none">
                  <a:solidFill>
                    <a:schemeClr val="dk1"/>
                  </a:solidFill>
                  <a:latin typeface="Calibri"/>
                  <a:ea typeface="Calibri"/>
                  <a:cs typeface="Calibri"/>
                  <a:sym typeface="Calibri"/>
                </a:endParaRPr>
              </a:p>
            </p:txBody>
          </p:sp>
          <p:sp>
            <p:nvSpPr>
              <p:cNvPr id="1006" name="Google Shape;1006;p95"/>
              <p:cNvSpPr/>
              <p:nvPr/>
            </p:nvSpPr>
            <p:spPr>
              <a:xfrm>
                <a:off x="302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1007" name="Google Shape;1007;p95"/>
              <p:cNvSpPr/>
              <p:nvPr/>
            </p:nvSpPr>
            <p:spPr>
              <a:xfrm>
                <a:off x="350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1008" name="Google Shape;1008;p95"/>
              <p:cNvSpPr/>
              <p:nvPr/>
            </p:nvSpPr>
            <p:spPr>
              <a:xfrm>
                <a:off x="398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grpSp>
        <p:sp>
          <p:nvSpPr>
            <p:cNvPr id="1009" name="Google Shape;1009;p95"/>
            <p:cNvSpPr txBox="1"/>
            <p:nvPr/>
          </p:nvSpPr>
          <p:spPr>
            <a:xfrm>
              <a:off x="3504"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1010" name="Google Shape;1010;p95"/>
            <p:cNvSpPr txBox="1"/>
            <p:nvPr/>
          </p:nvSpPr>
          <p:spPr>
            <a:xfrm>
              <a:off x="4032"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1011" name="Google Shape;1011;p95"/>
            <p:cNvSpPr txBox="1"/>
            <p:nvPr/>
          </p:nvSpPr>
          <p:spPr>
            <a:xfrm>
              <a:off x="4508"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1012" name="Google Shape;1012;p95"/>
            <p:cNvSpPr txBox="1"/>
            <p:nvPr/>
          </p:nvSpPr>
          <p:spPr>
            <a:xfrm>
              <a:off x="3168" y="105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1013" name="Google Shape;1013;p95"/>
            <p:cNvSpPr txBox="1"/>
            <p:nvPr/>
          </p:nvSpPr>
          <p:spPr>
            <a:xfrm>
              <a:off x="3168" y="134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1014" name="Google Shape;1014;p95"/>
            <p:cNvSpPr txBox="1"/>
            <p:nvPr/>
          </p:nvSpPr>
          <p:spPr>
            <a:xfrm>
              <a:off x="3168" y="163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grpSp>
      <p:sp>
        <p:nvSpPr>
          <p:cNvPr id="1015" name="Google Shape;1015;p95"/>
          <p:cNvSpPr txBox="1"/>
          <p:nvPr/>
        </p:nvSpPr>
        <p:spPr>
          <a:xfrm>
            <a:off x="533401" y="3714750"/>
            <a:ext cx="353700" cy="5001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P =</a:t>
            </a:r>
            <a:endParaRPr sz="1100" b="0" i="0" u="none" strike="noStrike" cap="none">
              <a:solidFill>
                <a:srgbClr val="000000"/>
              </a:solidFill>
              <a:latin typeface="Arial"/>
              <a:ea typeface="Arial"/>
              <a:cs typeface="Arial"/>
              <a:sym typeface="Arial"/>
            </a:endParaRPr>
          </a:p>
        </p:txBody>
      </p:sp>
      <p:sp>
        <p:nvSpPr>
          <p:cNvPr id="1016" name="Google Shape;1016;p95"/>
          <p:cNvSpPr txBox="1">
            <a:spLocks noGrp="1"/>
          </p:cNvSpPr>
          <p:nvPr>
            <p:ph type="body" idx="2"/>
          </p:nvPr>
        </p:nvSpPr>
        <p:spPr>
          <a:xfrm>
            <a:off x="4267200" y="1943100"/>
            <a:ext cx="4648200" cy="2457600"/>
          </a:xfrm>
          <a:prstGeom prst="rect">
            <a:avLst/>
          </a:prstGeom>
          <a:noFill/>
          <a:ln>
            <a:noFill/>
          </a:ln>
        </p:spPr>
        <p:txBody>
          <a:bodyPr spcFirstLastPara="1" wrap="square" lIns="68575" tIns="34275" rIns="68575" bIns="34275" anchor="t" anchorCtr="0">
            <a:normAutofit lnSpcReduction="20000"/>
          </a:bodyPr>
          <a:lstStyle/>
          <a:p>
            <a:pPr marL="177800" lvl="0" indent="-177800" algn="l" rtl="0">
              <a:lnSpc>
                <a:spcPct val="90000"/>
              </a:lnSpc>
              <a:spcBef>
                <a:spcPts val="0"/>
              </a:spcBef>
              <a:spcAft>
                <a:spcPts val="0"/>
              </a:spcAft>
              <a:buClr>
                <a:schemeClr val="dk1"/>
              </a:buClr>
              <a:buSzPts val="1500"/>
              <a:buFont typeface="Calibri"/>
              <a:buNone/>
            </a:pPr>
            <a:r>
              <a:rPr lang="en" sz="1500"/>
              <a:t>D</a:t>
            </a:r>
            <a:r>
              <a:rPr lang="en" sz="1500" baseline="30000"/>
              <a:t>3</a:t>
            </a:r>
            <a:r>
              <a:rPr lang="en" sz="1500"/>
              <a:t>[1,2] = min(D</a:t>
            </a:r>
            <a:r>
              <a:rPr lang="en" sz="1500" baseline="30000"/>
              <a:t>2</a:t>
            </a:r>
            <a:r>
              <a:rPr lang="en" sz="1500"/>
              <a:t>[1,2], D</a:t>
            </a:r>
            <a:r>
              <a:rPr lang="en" sz="1500" baseline="30000"/>
              <a:t>2</a:t>
            </a:r>
            <a:r>
              <a:rPr lang="en" sz="1500"/>
              <a:t>[1,3]+D</a:t>
            </a:r>
            <a:r>
              <a:rPr lang="en" sz="1500" baseline="30000"/>
              <a:t>2</a:t>
            </a:r>
            <a:r>
              <a:rPr lang="en" sz="1500"/>
              <a:t>[3,2] )</a:t>
            </a:r>
            <a:endParaRPr/>
          </a:p>
          <a:p>
            <a:pPr marL="177800" lvl="0" indent="-177800" algn="l" rtl="0">
              <a:lnSpc>
                <a:spcPct val="90000"/>
              </a:lnSpc>
              <a:spcBef>
                <a:spcPts val="800"/>
              </a:spcBef>
              <a:spcAft>
                <a:spcPts val="0"/>
              </a:spcAft>
              <a:buClr>
                <a:schemeClr val="dk1"/>
              </a:buClr>
              <a:buSzPts val="1500"/>
              <a:buFont typeface="Calibri"/>
              <a:buNone/>
            </a:pPr>
            <a:r>
              <a:rPr lang="en" sz="1500"/>
              <a:t>		= min (4, 5+(-3)) </a:t>
            </a:r>
            <a:endParaRPr/>
          </a:p>
          <a:p>
            <a:pPr marL="177800" lvl="0" indent="-177800" algn="l" rtl="0">
              <a:lnSpc>
                <a:spcPct val="90000"/>
              </a:lnSpc>
              <a:spcBef>
                <a:spcPts val="800"/>
              </a:spcBef>
              <a:spcAft>
                <a:spcPts val="0"/>
              </a:spcAft>
              <a:buClr>
                <a:schemeClr val="dk1"/>
              </a:buClr>
              <a:buSzPts val="1500"/>
              <a:buFont typeface="Calibri"/>
              <a:buNone/>
            </a:pPr>
            <a:r>
              <a:rPr lang="en" sz="1500"/>
              <a:t>		= 2</a:t>
            </a:r>
            <a:endParaRPr/>
          </a:p>
          <a:p>
            <a:pPr marL="177800" lvl="0" indent="-177800" algn="l" rtl="0">
              <a:lnSpc>
                <a:spcPct val="90000"/>
              </a:lnSpc>
              <a:spcBef>
                <a:spcPts val="800"/>
              </a:spcBef>
              <a:spcAft>
                <a:spcPts val="0"/>
              </a:spcAft>
              <a:buClr>
                <a:schemeClr val="dk1"/>
              </a:buClr>
              <a:buSzPts val="1500"/>
              <a:buFont typeface="Calibri"/>
              <a:buNone/>
            </a:pPr>
            <a:endParaRPr sz="1500"/>
          </a:p>
          <a:p>
            <a:pPr marL="177800" lvl="0" indent="-177800" algn="l" rtl="0">
              <a:lnSpc>
                <a:spcPct val="90000"/>
              </a:lnSpc>
              <a:spcBef>
                <a:spcPts val="800"/>
              </a:spcBef>
              <a:spcAft>
                <a:spcPts val="0"/>
              </a:spcAft>
              <a:buClr>
                <a:schemeClr val="dk1"/>
              </a:buClr>
              <a:buSzPts val="1500"/>
              <a:buFont typeface="Calibri"/>
              <a:buNone/>
            </a:pPr>
            <a:endParaRPr sz="1500"/>
          </a:p>
          <a:p>
            <a:pPr marL="177800" lvl="0" indent="-177800" algn="l" rtl="0">
              <a:lnSpc>
                <a:spcPct val="90000"/>
              </a:lnSpc>
              <a:spcBef>
                <a:spcPts val="800"/>
              </a:spcBef>
              <a:spcAft>
                <a:spcPts val="0"/>
              </a:spcAft>
              <a:buClr>
                <a:schemeClr val="dk1"/>
              </a:buClr>
              <a:buSzPts val="1500"/>
              <a:buFont typeface="Calibri"/>
              <a:buNone/>
            </a:pPr>
            <a:r>
              <a:rPr lang="en" sz="1500"/>
              <a:t>D</a:t>
            </a:r>
            <a:r>
              <a:rPr lang="en" sz="1500" baseline="30000"/>
              <a:t>3</a:t>
            </a:r>
            <a:r>
              <a:rPr lang="en" sz="1500"/>
              <a:t>[2,1] = min(D</a:t>
            </a:r>
            <a:r>
              <a:rPr lang="en" sz="1500" baseline="30000"/>
              <a:t>2</a:t>
            </a:r>
            <a:r>
              <a:rPr lang="en" sz="1500"/>
              <a:t>[2,1], D</a:t>
            </a:r>
            <a:r>
              <a:rPr lang="en" sz="1500" baseline="30000"/>
              <a:t>2</a:t>
            </a:r>
            <a:r>
              <a:rPr lang="en" sz="1500"/>
              <a:t>[2,3]+D</a:t>
            </a:r>
            <a:r>
              <a:rPr lang="en" sz="1500" baseline="30000"/>
              <a:t>2</a:t>
            </a:r>
            <a:r>
              <a:rPr lang="en" sz="1500"/>
              <a:t>[3,1] )</a:t>
            </a:r>
            <a:endParaRPr/>
          </a:p>
          <a:p>
            <a:pPr marL="177800" lvl="0" indent="-177800" algn="l" rtl="0">
              <a:lnSpc>
                <a:spcPct val="90000"/>
              </a:lnSpc>
              <a:spcBef>
                <a:spcPts val="800"/>
              </a:spcBef>
              <a:spcAft>
                <a:spcPts val="0"/>
              </a:spcAft>
              <a:buClr>
                <a:schemeClr val="dk1"/>
              </a:buClr>
              <a:buSzPts val="1500"/>
              <a:buFont typeface="Calibri"/>
              <a:buNone/>
            </a:pPr>
            <a:r>
              <a:rPr lang="en" sz="1500"/>
              <a:t>		= min (2, 7+ (-1)) </a:t>
            </a:r>
            <a:endParaRPr/>
          </a:p>
          <a:p>
            <a:pPr marL="177800" lvl="0" indent="-177800" algn="l" rtl="0">
              <a:lnSpc>
                <a:spcPct val="90000"/>
              </a:lnSpc>
              <a:spcBef>
                <a:spcPts val="800"/>
              </a:spcBef>
              <a:spcAft>
                <a:spcPts val="0"/>
              </a:spcAft>
              <a:buClr>
                <a:schemeClr val="dk1"/>
              </a:buClr>
              <a:buSzPts val="1500"/>
              <a:buFont typeface="Calibri"/>
              <a:buNone/>
            </a:pPr>
            <a:r>
              <a:rPr lang="en" sz="1500"/>
              <a:t>		= 2</a:t>
            </a:r>
            <a:endParaRPr/>
          </a:p>
        </p:txBody>
      </p:sp>
      <p:sp>
        <p:nvSpPr>
          <p:cNvPr id="1017" name="Google Shape;1017;p95"/>
          <p:cNvSpPr txBox="1"/>
          <p:nvPr/>
        </p:nvSpPr>
        <p:spPr>
          <a:xfrm>
            <a:off x="2166938" y="171450"/>
            <a:ext cx="4572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 D</a:t>
            </a:r>
            <a:r>
              <a:rPr lang="en" sz="1400" b="0" i="0" u="none" strike="noStrike" cap="none" baseline="30000">
                <a:solidFill>
                  <a:schemeClr val="dk1"/>
                </a:solidFill>
                <a:latin typeface="Calibri"/>
                <a:ea typeface="Calibri"/>
                <a:cs typeface="Calibri"/>
                <a:sym typeface="Calibri"/>
              </a:rPr>
              <a:t>2 </a:t>
            </a:r>
            <a:r>
              <a:rPr lang="en" sz="1400" b="0"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p:txBody>
      </p:sp>
      <p:grpSp>
        <p:nvGrpSpPr>
          <p:cNvPr id="1018" name="Google Shape;1018;p95"/>
          <p:cNvGrpSpPr/>
          <p:nvPr/>
        </p:nvGrpSpPr>
        <p:grpSpPr>
          <a:xfrm>
            <a:off x="2514600" y="57150"/>
            <a:ext cx="2857500" cy="2400300"/>
            <a:chOff x="3168" y="816"/>
            <a:chExt cx="1800" cy="2016"/>
          </a:xfrm>
        </p:grpSpPr>
        <p:grpSp>
          <p:nvGrpSpPr>
            <p:cNvPr id="1019" name="Google Shape;1019;p95"/>
            <p:cNvGrpSpPr/>
            <p:nvPr/>
          </p:nvGrpSpPr>
          <p:grpSpPr>
            <a:xfrm>
              <a:off x="3408" y="1056"/>
              <a:ext cx="1560" cy="876"/>
              <a:chOff x="3024" y="1344"/>
              <a:chExt cx="1560" cy="876"/>
            </a:xfrm>
          </p:grpSpPr>
          <p:sp>
            <p:nvSpPr>
              <p:cNvPr id="1020" name="Google Shape;1020;p95"/>
              <p:cNvSpPr/>
              <p:nvPr/>
            </p:nvSpPr>
            <p:spPr>
              <a:xfrm>
                <a:off x="350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4</a:t>
                </a:r>
                <a:endParaRPr sz="1100" b="0" i="0" u="none" strike="noStrike" cap="none">
                  <a:solidFill>
                    <a:srgbClr val="000000"/>
                  </a:solidFill>
                  <a:latin typeface="Arial"/>
                  <a:ea typeface="Arial"/>
                  <a:cs typeface="Arial"/>
                  <a:sym typeface="Arial"/>
                </a:endParaRPr>
              </a:p>
            </p:txBody>
          </p:sp>
          <p:sp>
            <p:nvSpPr>
              <p:cNvPr id="1021" name="Google Shape;1021;p95"/>
              <p:cNvSpPr/>
              <p:nvPr/>
            </p:nvSpPr>
            <p:spPr>
              <a:xfrm>
                <a:off x="302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1022" name="Google Shape;1022;p95"/>
              <p:cNvSpPr/>
              <p:nvPr/>
            </p:nvSpPr>
            <p:spPr>
              <a:xfrm>
                <a:off x="3984" y="1344"/>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5</a:t>
                </a:r>
                <a:endParaRPr sz="1100" b="0" i="0" u="none" strike="noStrike" cap="none">
                  <a:solidFill>
                    <a:srgbClr val="000000"/>
                  </a:solidFill>
                  <a:latin typeface="Arial"/>
                  <a:ea typeface="Arial"/>
                  <a:cs typeface="Arial"/>
                  <a:sym typeface="Arial"/>
                </a:endParaRPr>
              </a:p>
            </p:txBody>
          </p:sp>
          <p:sp>
            <p:nvSpPr>
              <p:cNvPr id="1023" name="Google Shape;1023;p95"/>
              <p:cNvSpPr/>
              <p:nvPr/>
            </p:nvSpPr>
            <p:spPr>
              <a:xfrm>
                <a:off x="302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1024" name="Google Shape;1024;p95"/>
              <p:cNvSpPr/>
              <p:nvPr/>
            </p:nvSpPr>
            <p:spPr>
              <a:xfrm>
                <a:off x="350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sp>
            <p:nvSpPr>
              <p:cNvPr id="1025" name="Google Shape;1025;p95"/>
              <p:cNvSpPr/>
              <p:nvPr/>
            </p:nvSpPr>
            <p:spPr>
              <a:xfrm>
                <a:off x="3984" y="1632"/>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7</a:t>
                </a:r>
                <a:endParaRPr sz="1400" b="0" i="0" u="none" strike="noStrike" cap="none">
                  <a:solidFill>
                    <a:schemeClr val="dk1"/>
                  </a:solidFill>
                  <a:latin typeface="Calibri"/>
                  <a:ea typeface="Calibri"/>
                  <a:cs typeface="Calibri"/>
                  <a:sym typeface="Calibri"/>
                </a:endParaRPr>
              </a:p>
            </p:txBody>
          </p:sp>
          <p:sp>
            <p:nvSpPr>
              <p:cNvPr id="1026" name="Google Shape;1026;p95"/>
              <p:cNvSpPr/>
              <p:nvPr/>
            </p:nvSpPr>
            <p:spPr>
              <a:xfrm>
                <a:off x="302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1027" name="Google Shape;1027;p95"/>
              <p:cNvSpPr/>
              <p:nvPr/>
            </p:nvSpPr>
            <p:spPr>
              <a:xfrm>
                <a:off x="350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1028" name="Google Shape;1028;p95"/>
              <p:cNvSpPr/>
              <p:nvPr/>
            </p:nvSpPr>
            <p:spPr>
              <a:xfrm>
                <a:off x="3984" y="1920"/>
                <a:ext cx="600" cy="300"/>
              </a:xfrm>
              <a:prstGeom prst="rect">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0</a:t>
                </a:r>
                <a:endParaRPr sz="1100" b="0" i="0" u="none" strike="noStrike" cap="none">
                  <a:solidFill>
                    <a:srgbClr val="000000"/>
                  </a:solidFill>
                  <a:latin typeface="Arial"/>
                  <a:ea typeface="Arial"/>
                  <a:cs typeface="Arial"/>
                  <a:sym typeface="Arial"/>
                </a:endParaRPr>
              </a:p>
            </p:txBody>
          </p:sp>
        </p:grpSp>
        <p:sp>
          <p:nvSpPr>
            <p:cNvPr id="1029" name="Google Shape;1029;p95"/>
            <p:cNvSpPr txBox="1"/>
            <p:nvPr/>
          </p:nvSpPr>
          <p:spPr>
            <a:xfrm>
              <a:off x="3504"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1030" name="Google Shape;1030;p95"/>
            <p:cNvSpPr txBox="1"/>
            <p:nvPr/>
          </p:nvSpPr>
          <p:spPr>
            <a:xfrm>
              <a:off x="4032"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1031" name="Google Shape;1031;p95"/>
            <p:cNvSpPr txBox="1"/>
            <p:nvPr/>
          </p:nvSpPr>
          <p:spPr>
            <a:xfrm>
              <a:off x="4508" y="81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1032" name="Google Shape;1032;p95"/>
            <p:cNvSpPr txBox="1"/>
            <p:nvPr/>
          </p:nvSpPr>
          <p:spPr>
            <a:xfrm>
              <a:off x="3168" y="1056"/>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1033" name="Google Shape;1033;p95"/>
            <p:cNvSpPr txBox="1"/>
            <p:nvPr/>
          </p:nvSpPr>
          <p:spPr>
            <a:xfrm>
              <a:off x="3168" y="134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1034" name="Google Shape;1034;p95"/>
            <p:cNvSpPr txBox="1"/>
            <p:nvPr/>
          </p:nvSpPr>
          <p:spPr>
            <a:xfrm>
              <a:off x="3168" y="163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grpSp>
      <p:grpSp>
        <p:nvGrpSpPr>
          <p:cNvPr id="1035" name="Google Shape;1035;p95"/>
          <p:cNvGrpSpPr/>
          <p:nvPr/>
        </p:nvGrpSpPr>
        <p:grpSpPr>
          <a:xfrm>
            <a:off x="304800" y="114300"/>
            <a:ext cx="1892300" cy="1943100"/>
            <a:chOff x="188" y="240"/>
            <a:chExt cx="1192" cy="1632"/>
          </a:xfrm>
        </p:grpSpPr>
        <p:grpSp>
          <p:nvGrpSpPr>
            <p:cNvPr id="1036" name="Google Shape;1036;p95"/>
            <p:cNvGrpSpPr/>
            <p:nvPr/>
          </p:nvGrpSpPr>
          <p:grpSpPr>
            <a:xfrm>
              <a:off x="295" y="240"/>
              <a:ext cx="1085" cy="1030"/>
              <a:chOff x="295" y="240"/>
              <a:chExt cx="1085" cy="1030"/>
            </a:xfrm>
          </p:grpSpPr>
          <p:sp>
            <p:nvSpPr>
              <p:cNvPr id="1037" name="Google Shape;1037;p95"/>
              <p:cNvSpPr/>
              <p:nvPr/>
            </p:nvSpPr>
            <p:spPr>
              <a:xfrm>
                <a:off x="366" y="240"/>
                <a:ext cx="300" cy="300"/>
              </a:xfrm>
              <a:prstGeom prst="ellipse">
                <a:avLst/>
              </a:prstGeom>
              <a:noFill/>
              <a:ln w="285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a:t>
                </a:r>
                <a:endParaRPr sz="1100" b="0" i="0" u="none" strike="noStrike" cap="none">
                  <a:solidFill>
                    <a:srgbClr val="000000"/>
                  </a:solidFill>
                  <a:latin typeface="Arial"/>
                  <a:ea typeface="Arial"/>
                  <a:cs typeface="Arial"/>
                  <a:sym typeface="Arial"/>
                </a:endParaRPr>
              </a:p>
            </p:txBody>
          </p:sp>
          <p:sp>
            <p:nvSpPr>
              <p:cNvPr id="1038" name="Google Shape;1038;p95"/>
              <p:cNvSpPr/>
              <p:nvPr/>
            </p:nvSpPr>
            <p:spPr>
              <a:xfrm>
                <a:off x="295" y="970"/>
                <a:ext cx="300" cy="300"/>
              </a:xfrm>
              <a:prstGeom prst="ellipse">
                <a:avLst/>
              </a:prstGeom>
              <a:noFill/>
              <a:ln w="285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1039" name="Google Shape;1039;p95"/>
              <p:cNvSpPr/>
              <p:nvPr/>
            </p:nvSpPr>
            <p:spPr>
              <a:xfrm>
                <a:off x="1080" y="588"/>
                <a:ext cx="300" cy="300"/>
              </a:xfrm>
              <a:prstGeom prst="ellipse">
                <a:avLst/>
              </a:prstGeom>
              <a:noFill/>
              <a:ln w="285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cxnSp>
            <p:nvCxnSpPr>
              <p:cNvPr id="1040" name="Google Shape;1040;p95"/>
              <p:cNvCxnSpPr>
                <a:stCxn id="1037" idx="7"/>
                <a:endCxn id="1039" idx="1"/>
              </p:cNvCxnSpPr>
              <p:nvPr/>
            </p:nvCxnSpPr>
            <p:spPr>
              <a:xfrm>
                <a:off x="622" y="284"/>
                <a:ext cx="600" cy="300"/>
              </a:xfrm>
              <a:prstGeom prst="straightConnector1">
                <a:avLst/>
              </a:prstGeom>
              <a:noFill/>
              <a:ln w="28575" cap="flat" cmpd="sng">
                <a:solidFill>
                  <a:schemeClr val="dk1"/>
                </a:solidFill>
                <a:prstDash val="solid"/>
                <a:round/>
                <a:headEnd type="none" w="sm" len="sm"/>
                <a:tailEnd type="triangle" w="lg" len="lg"/>
              </a:ln>
            </p:spPr>
          </p:cxnSp>
          <p:cxnSp>
            <p:nvCxnSpPr>
              <p:cNvPr id="1041" name="Google Shape;1041;p95"/>
              <p:cNvCxnSpPr>
                <a:stCxn id="1039" idx="3"/>
                <a:endCxn id="1038" idx="5"/>
              </p:cNvCxnSpPr>
              <p:nvPr/>
            </p:nvCxnSpPr>
            <p:spPr>
              <a:xfrm flipH="1">
                <a:off x="524" y="844"/>
                <a:ext cx="600" cy="300"/>
              </a:xfrm>
              <a:prstGeom prst="straightConnector1">
                <a:avLst/>
              </a:prstGeom>
              <a:noFill/>
              <a:ln w="28575" cap="flat" cmpd="sng">
                <a:solidFill>
                  <a:schemeClr val="dk1"/>
                </a:solidFill>
                <a:prstDash val="solid"/>
                <a:round/>
                <a:headEnd type="none" w="sm" len="sm"/>
                <a:tailEnd type="triangle" w="lg" len="lg"/>
              </a:ln>
            </p:spPr>
          </p:cxnSp>
          <p:cxnSp>
            <p:nvCxnSpPr>
              <p:cNvPr id="1042" name="Google Shape;1042;p95"/>
              <p:cNvCxnSpPr>
                <a:stCxn id="1038" idx="2"/>
                <a:endCxn id="1037" idx="2"/>
              </p:cNvCxnSpPr>
              <p:nvPr/>
            </p:nvCxnSpPr>
            <p:spPr>
              <a:xfrm rot="10800000">
                <a:off x="295" y="520"/>
                <a:ext cx="0" cy="600"/>
              </a:xfrm>
              <a:prstGeom prst="curvedConnector3">
                <a:avLst>
                  <a:gd name="adj1" fmla="val -140625"/>
                </a:avLst>
              </a:prstGeom>
              <a:noFill/>
              <a:ln w="28575" cap="flat" cmpd="sng">
                <a:solidFill>
                  <a:schemeClr val="dk1"/>
                </a:solidFill>
                <a:prstDash val="solid"/>
                <a:round/>
                <a:headEnd type="stealth" w="lg" len="lg"/>
                <a:tailEnd type="none" w="sm" len="sm"/>
              </a:ln>
            </p:spPr>
          </p:cxnSp>
          <p:cxnSp>
            <p:nvCxnSpPr>
              <p:cNvPr id="1043" name="Google Shape;1043;p95"/>
              <p:cNvCxnSpPr>
                <a:stCxn id="1038" idx="6"/>
                <a:endCxn id="1037" idx="6"/>
              </p:cNvCxnSpPr>
              <p:nvPr/>
            </p:nvCxnSpPr>
            <p:spPr>
              <a:xfrm rot="10800000">
                <a:off x="595" y="520"/>
                <a:ext cx="0" cy="600"/>
              </a:xfrm>
              <a:prstGeom prst="curvedConnector3">
                <a:avLst>
                  <a:gd name="adj1" fmla="val 240625"/>
                </a:avLst>
              </a:prstGeom>
              <a:noFill/>
              <a:ln w="28575" cap="flat" cmpd="sng">
                <a:solidFill>
                  <a:schemeClr val="dk1"/>
                </a:solidFill>
                <a:prstDash val="solid"/>
                <a:round/>
                <a:headEnd type="none" w="sm" len="sm"/>
                <a:tailEnd type="triangle" w="lg" len="lg"/>
              </a:ln>
            </p:spPr>
          </p:cxnSp>
        </p:grpSp>
        <p:sp>
          <p:nvSpPr>
            <p:cNvPr id="1044" name="Google Shape;1044;p95"/>
            <p:cNvSpPr txBox="1"/>
            <p:nvPr/>
          </p:nvSpPr>
          <p:spPr>
            <a:xfrm>
              <a:off x="864" y="288"/>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Calibri"/>
                  <a:ea typeface="Calibri"/>
                  <a:cs typeface="Calibri"/>
                  <a:sym typeface="Calibri"/>
                </a:rPr>
                <a:t>5</a:t>
              </a:r>
              <a:endParaRPr sz="1400" b="0" i="0" u="none" strike="noStrike" cap="none">
                <a:solidFill>
                  <a:schemeClr val="dk1"/>
                </a:solidFill>
                <a:latin typeface="Calibri"/>
                <a:ea typeface="Calibri"/>
                <a:cs typeface="Calibri"/>
                <a:sym typeface="Calibri"/>
              </a:endParaRPr>
            </a:p>
          </p:txBody>
        </p:sp>
        <p:sp>
          <p:nvSpPr>
            <p:cNvPr id="1045" name="Google Shape;1045;p95"/>
            <p:cNvSpPr txBox="1"/>
            <p:nvPr/>
          </p:nvSpPr>
          <p:spPr>
            <a:xfrm>
              <a:off x="816" y="902"/>
              <a:ext cx="300" cy="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Calibri"/>
                  <a:ea typeface="Calibri"/>
                  <a:cs typeface="Calibri"/>
                  <a:sym typeface="Calibri"/>
                </a:rPr>
                <a:t>-3</a:t>
              </a:r>
              <a:endParaRPr sz="1100" b="0" i="0" u="none" strike="noStrike" cap="none">
                <a:solidFill>
                  <a:srgbClr val="000000"/>
                </a:solidFill>
                <a:latin typeface="Arial"/>
                <a:ea typeface="Arial"/>
                <a:cs typeface="Arial"/>
                <a:sym typeface="Arial"/>
              </a:endParaRPr>
            </a:p>
          </p:txBody>
        </p:sp>
        <p:sp>
          <p:nvSpPr>
            <p:cNvPr id="1046" name="Google Shape;1046;p95"/>
            <p:cNvSpPr txBox="1"/>
            <p:nvPr/>
          </p:nvSpPr>
          <p:spPr>
            <a:xfrm>
              <a:off x="764" y="672"/>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Calibri"/>
                  <a:ea typeface="Calibri"/>
                  <a:cs typeface="Calibri"/>
                  <a:sym typeface="Calibri"/>
                </a:rPr>
                <a:t>2</a:t>
              </a:r>
              <a:endParaRPr sz="1100" b="0" i="0" u="none" strike="noStrike" cap="none">
                <a:solidFill>
                  <a:srgbClr val="000000"/>
                </a:solidFill>
                <a:latin typeface="Arial"/>
                <a:ea typeface="Arial"/>
                <a:cs typeface="Arial"/>
                <a:sym typeface="Arial"/>
              </a:endParaRPr>
            </a:p>
          </p:txBody>
        </p:sp>
        <p:sp>
          <p:nvSpPr>
            <p:cNvPr id="1047" name="Google Shape;1047;p95"/>
            <p:cNvSpPr txBox="1"/>
            <p:nvPr/>
          </p:nvSpPr>
          <p:spPr>
            <a:xfrm>
              <a:off x="188" y="624"/>
              <a:ext cx="0" cy="1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Calibri"/>
                  <a:ea typeface="Calibri"/>
                  <a:cs typeface="Calibri"/>
                  <a:sym typeface="Calibri"/>
                </a:rPr>
                <a:t>4</a:t>
              </a:r>
              <a:endParaRPr sz="1100" b="0" i="0" u="none" strike="noStrike" cap="none">
                <a:solidFill>
                  <a:srgbClr val="000000"/>
                </a:solidFill>
                <a:latin typeface="Arial"/>
                <a:ea typeface="Arial"/>
                <a:cs typeface="Arial"/>
                <a:sym typeface="Arial"/>
              </a:endParaRPr>
            </a:p>
          </p:txBody>
        </p:sp>
      </p:grpSp>
      <p:sp>
        <p:nvSpPr>
          <p:cNvPr id="1048" name="Google Shape;1048;p95"/>
          <p:cNvSpPr txBox="1">
            <a:spLocks noGrp="1"/>
          </p:cNvSpPr>
          <p:nvPr>
            <p:ph type="title"/>
          </p:nvPr>
        </p:nvSpPr>
        <p:spPr>
          <a:xfrm>
            <a:off x="6019800" y="457200"/>
            <a:ext cx="2667000" cy="12573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
              <a:t>k = 3</a:t>
            </a:r>
            <a:br>
              <a:rPr lang="en"/>
            </a:br>
            <a:r>
              <a:rPr lang="en"/>
              <a:t>Vertices 1, 2, 3 can be intermediate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9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SzPts val="1100"/>
              <a:buFont typeface="Times New Roman"/>
              <a:buNone/>
            </a:pPr>
            <a:fld id="{00000000-1234-1234-1234-123412341234}" type="slidenum">
              <a:rPr lang="en" sz="11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100"/>
                <a:buFont typeface="Times New Roman"/>
                <a:buNone/>
              </a:pPr>
              <a:t>97</a:t>
            </a:fld>
            <a:endParaRPr sz="1100">
              <a:solidFill>
                <a:schemeClr val="dk1"/>
              </a:solidFill>
              <a:latin typeface="Times New Roman"/>
              <a:ea typeface="Times New Roman"/>
              <a:cs typeface="Times New Roman"/>
              <a:sym typeface="Times New Roman"/>
            </a:endParaRPr>
          </a:p>
        </p:txBody>
      </p:sp>
      <p:sp>
        <p:nvSpPr>
          <p:cNvPr id="1054" name="Google Shape;1054;p9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700"/>
              <a:buFont typeface="Calibri"/>
              <a:buNone/>
            </a:pPr>
            <a:r>
              <a:rPr lang="en" sz="2700"/>
              <a:t>Longest Common Subsequence (LCS)</a:t>
            </a:r>
            <a:endParaRPr/>
          </a:p>
        </p:txBody>
      </p:sp>
      <p:sp>
        <p:nvSpPr>
          <p:cNvPr id="1055" name="Google Shape;1055;p96"/>
          <p:cNvSpPr txBox="1">
            <a:spLocks noGrp="1"/>
          </p:cNvSpPr>
          <p:nvPr>
            <p:ph type="body" idx="1"/>
          </p:nvPr>
        </p:nvSpPr>
        <p:spPr>
          <a:xfrm>
            <a:off x="1485900" y="1200150"/>
            <a:ext cx="6172200" cy="3029100"/>
          </a:xfrm>
          <a:prstGeom prst="rect">
            <a:avLst/>
          </a:prstGeom>
          <a:noFill/>
          <a:ln>
            <a:noFill/>
          </a:ln>
        </p:spPr>
        <p:txBody>
          <a:bodyPr spcFirstLastPara="1" wrap="square" lIns="68575" tIns="34275" rIns="68575" bIns="34275" anchor="t" anchorCtr="0">
            <a:normAutofit lnSpcReduction="20000"/>
          </a:bodyPr>
          <a:lstStyle/>
          <a:p>
            <a:pPr marL="177800" lvl="0" indent="-171450" algn="l" rtl="0">
              <a:lnSpc>
                <a:spcPct val="80000"/>
              </a:lnSpc>
              <a:spcBef>
                <a:spcPts val="0"/>
              </a:spcBef>
              <a:spcAft>
                <a:spcPts val="0"/>
              </a:spcAft>
              <a:buClr>
                <a:schemeClr val="dk1"/>
              </a:buClr>
              <a:buSzPts val="1500"/>
              <a:buChar char="•"/>
            </a:pPr>
            <a:r>
              <a:rPr lang="en" sz="1500"/>
              <a:t>DNA analysis, two DNA string comparison.</a:t>
            </a:r>
            <a:endParaRPr/>
          </a:p>
          <a:p>
            <a:pPr marL="177800" lvl="0" indent="-171450" algn="l" rtl="0">
              <a:lnSpc>
                <a:spcPct val="80000"/>
              </a:lnSpc>
              <a:spcBef>
                <a:spcPts val="800"/>
              </a:spcBef>
              <a:spcAft>
                <a:spcPts val="0"/>
              </a:spcAft>
              <a:buClr>
                <a:schemeClr val="dk1"/>
              </a:buClr>
              <a:buSzPts val="1500"/>
              <a:buChar char="•"/>
            </a:pPr>
            <a:r>
              <a:rPr lang="en" sz="1500"/>
              <a:t>DNA string: a sequence of symbols A,C,G,T.</a:t>
            </a:r>
            <a:endParaRPr/>
          </a:p>
          <a:p>
            <a:pPr marL="520700" lvl="1" indent="-177800" algn="l" rtl="0">
              <a:lnSpc>
                <a:spcPct val="80000"/>
              </a:lnSpc>
              <a:spcBef>
                <a:spcPts val="400"/>
              </a:spcBef>
              <a:spcAft>
                <a:spcPts val="0"/>
              </a:spcAft>
              <a:buClr>
                <a:schemeClr val="dk1"/>
              </a:buClr>
              <a:buSzPts val="1400"/>
              <a:buChar char="•"/>
            </a:pPr>
            <a:r>
              <a:rPr lang="en" sz="1400"/>
              <a:t>S=ACCGGTCGAGCTTCGAAT</a:t>
            </a:r>
            <a:endParaRPr/>
          </a:p>
          <a:p>
            <a:pPr marL="177800" lvl="0" indent="-171450" algn="l" rtl="0">
              <a:lnSpc>
                <a:spcPct val="80000"/>
              </a:lnSpc>
              <a:spcBef>
                <a:spcPts val="800"/>
              </a:spcBef>
              <a:spcAft>
                <a:spcPts val="0"/>
              </a:spcAft>
              <a:buClr>
                <a:schemeClr val="dk1"/>
              </a:buClr>
              <a:buSzPts val="1500"/>
              <a:buChar char="•"/>
            </a:pPr>
            <a:r>
              <a:rPr lang="en" sz="1500"/>
              <a:t>Subsequence (of </a:t>
            </a:r>
            <a:r>
              <a:rPr lang="en" sz="1500" i="1"/>
              <a:t>X</a:t>
            </a:r>
            <a:r>
              <a:rPr lang="en" sz="1500"/>
              <a:t>): is </a:t>
            </a:r>
            <a:r>
              <a:rPr lang="en" sz="1500" i="1"/>
              <a:t>X</a:t>
            </a:r>
            <a:r>
              <a:rPr lang="en" sz="1500"/>
              <a:t> with some symbols left out. </a:t>
            </a:r>
            <a:endParaRPr/>
          </a:p>
          <a:p>
            <a:pPr marL="520700" lvl="1" indent="-177800" algn="l" rtl="0">
              <a:lnSpc>
                <a:spcPct val="80000"/>
              </a:lnSpc>
              <a:spcBef>
                <a:spcPts val="400"/>
              </a:spcBef>
              <a:spcAft>
                <a:spcPts val="0"/>
              </a:spcAft>
              <a:buClr>
                <a:schemeClr val="dk1"/>
              </a:buClr>
              <a:buSzPts val="1400"/>
              <a:buChar char="•"/>
            </a:pPr>
            <a:r>
              <a:rPr lang="en" sz="1400" i="1"/>
              <a:t>Z</a:t>
            </a:r>
            <a:r>
              <a:rPr lang="en" sz="1400"/>
              <a:t>=CGTC is a subsequence of </a:t>
            </a:r>
            <a:r>
              <a:rPr lang="en" sz="1400" i="1"/>
              <a:t>X</a:t>
            </a:r>
            <a:r>
              <a:rPr lang="en" sz="1400"/>
              <a:t>=ACGCTAC.</a:t>
            </a:r>
            <a:endParaRPr/>
          </a:p>
          <a:p>
            <a:pPr marL="177800" lvl="0" indent="-171450" algn="l" rtl="0">
              <a:lnSpc>
                <a:spcPct val="80000"/>
              </a:lnSpc>
              <a:spcBef>
                <a:spcPts val="800"/>
              </a:spcBef>
              <a:spcAft>
                <a:spcPts val="0"/>
              </a:spcAft>
              <a:buClr>
                <a:schemeClr val="dk1"/>
              </a:buClr>
              <a:buSzPts val="1500"/>
              <a:buChar char="•"/>
            </a:pPr>
            <a:r>
              <a:rPr lang="en" sz="1500"/>
              <a:t>Common subsequence </a:t>
            </a:r>
            <a:r>
              <a:rPr lang="en" sz="1500" i="1"/>
              <a:t>Z</a:t>
            </a:r>
            <a:r>
              <a:rPr lang="en" sz="1500"/>
              <a:t> (of </a:t>
            </a:r>
            <a:r>
              <a:rPr lang="en" sz="1500" i="1"/>
              <a:t>X</a:t>
            </a:r>
            <a:r>
              <a:rPr lang="en" sz="1500"/>
              <a:t> and </a:t>
            </a:r>
            <a:r>
              <a:rPr lang="en" sz="1500" i="1"/>
              <a:t>Y</a:t>
            </a:r>
            <a:r>
              <a:rPr lang="en" sz="1500"/>
              <a:t>): a subsequence of </a:t>
            </a:r>
            <a:r>
              <a:rPr lang="en" sz="1500" i="1"/>
              <a:t>X</a:t>
            </a:r>
            <a:r>
              <a:rPr lang="en" sz="1500"/>
              <a:t> and also a subsequence of </a:t>
            </a:r>
            <a:r>
              <a:rPr lang="en" sz="1500" i="1"/>
              <a:t>Y</a:t>
            </a:r>
            <a:r>
              <a:rPr lang="en" sz="1500"/>
              <a:t>.</a:t>
            </a:r>
            <a:endParaRPr/>
          </a:p>
          <a:p>
            <a:pPr marL="520700" lvl="1" indent="-177800" algn="l" rtl="0">
              <a:lnSpc>
                <a:spcPct val="80000"/>
              </a:lnSpc>
              <a:spcBef>
                <a:spcPts val="400"/>
              </a:spcBef>
              <a:spcAft>
                <a:spcPts val="0"/>
              </a:spcAft>
              <a:buClr>
                <a:schemeClr val="dk1"/>
              </a:buClr>
              <a:buSzPts val="1400"/>
              <a:buChar char="•"/>
            </a:pPr>
            <a:r>
              <a:rPr lang="en" sz="1400" i="1"/>
              <a:t>Z</a:t>
            </a:r>
            <a:r>
              <a:rPr lang="en" sz="1400"/>
              <a:t>=CGA is a common subsequence of both </a:t>
            </a:r>
            <a:r>
              <a:rPr lang="en" sz="1400" i="1"/>
              <a:t>X</a:t>
            </a:r>
            <a:r>
              <a:rPr lang="en" sz="1400"/>
              <a:t>=ACGCTAC and </a:t>
            </a:r>
            <a:r>
              <a:rPr lang="en" sz="1400" i="1"/>
              <a:t>Y</a:t>
            </a:r>
            <a:r>
              <a:rPr lang="en" sz="1400"/>
              <a:t>=CTGACA.</a:t>
            </a:r>
            <a:endParaRPr/>
          </a:p>
          <a:p>
            <a:pPr marL="177800" lvl="0" indent="-171450" algn="l" rtl="0">
              <a:lnSpc>
                <a:spcPct val="80000"/>
              </a:lnSpc>
              <a:spcBef>
                <a:spcPts val="800"/>
              </a:spcBef>
              <a:spcAft>
                <a:spcPts val="0"/>
              </a:spcAft>
              <a:buClr>
                <a:schemeClr val="dk1"/>
              </a:buClr>
              <a:buSzPts val="1500"/>
              <a:buChar char="•"/>
            </a:pPr>
            <a:r>
              <a:rPr lang="en" sz="1500"/>
              <a:t>Longest Common Subsequence (LCS): the longest one of common subsequences. </a:t>
            </a:r>
            <a:endParaRPr/>
          </a:p>
          <a:p>
            <a:pPr marL="520700" lvl="1" indent="-177800" algn="l" rtl="0">
              <a:lnSpc>
                <a:spcPct val="80000"/>
              </a:lnSpc>
              <a:spcBef>
                <a:spcPts val="400"/>
              </a:spcBef>
              <a:spcAft>
                <a:spcPts val="0"/>
              </a:spcAft>
              <a:buClr>
                <a:schemeClr val="dk1"/>
              </a:buClr>
              <a:buSzPts val="1400"/>
              <a:buChar char="•"/>
            </a:pPr>
            <a:r>
              <a:rPr lang="en" sz="1400" i="1"/>
              <a:t>Z' </a:t>
            </a:r>
            <a:r>
              <a:rPr lang="en" sz="1400"/>
              <a:t>=CGCA is the LCS of the above </a:t>
            </a:r>
            <a:r>
              <a:rPr lang="en" sz="1400" i="1"/>
              <a:t>X</a:t>
            </a:r>
            <a:r>
              <a:rPr lang="en" sz="1400"/>
              <a:t> and </a:t>
            </a:r>
            <a:r>
              <a:rPr lang="en" sz="1400" i="1"/>
              <a:t>Y</a:t>
            </a:r>
            <a:r>
              <a:rPr lang="en" sz="1400"/>
              <a:t>.</a:t>
            </a:r>
            <a:endParaRPr/>
          </a:p>
          <a:p>
            <a:pPr marL="177800" lvl="0" indent="-171450" algn="l" rtl="0">
              <a:lnSpc>
                <a:spcPct val="80000"/>
              </a:lnSpc>
              <a:spcBef>
                <a:spcPts val="800"/>
              </a:spcBef>
              <a:spcAft>
                <a:spcPts val="0"/>
              </a:spcAft>
              <a:buClr>
                <a:schemeClr val="dk1"/>
              </a:buClr>
              <a:buSzPts val="1500"/>
              <a:buChar char="•"/>
            </a:pPr>
            <a:r>
              <a:rPr lang="en" sz="1500"/>
              <a:t>LCS problem: given </a:t>
            </a:r>
            <a:r>
              <a:rPr lang="en" sz="1500" i="1"/>
              <a:t>X=&lt;x</a:t>
            </a:r>
            <a:r>
              <a:rPr lang="en" sz="1500" baseline="-25000"/>
              <a:t>1</a:t>
            </a:r>
            <a:r>
              <a:rPr lang="en" sz="1500"/>
              <a:t>, </a:t>
            </a:r>
            <a:r>
              <a:rPr lang="en" sz="1500" i="1"/>
              <a:t>x</a:t>
            </a:r>
            <a:r>
              <a:rPr lang="en" sz="1500" baseline="-25000"/>
              <a:t>2</a:t>
            </a:r>
            <a:r>
              <a:rPr lang="en" sz="1500"/>
              <a:t>,…, </a:t>
            </a:r>
            <a:r>
              <a:rPr lang="en" sz="1500" i="1"/>
              <a:t>x</a:t>
            </a:r>
            <a:r>
              <a:rPr lang="en" sz="1500" i="1" baseline="-25000"/>
              <a:t>m</a:t>
            </a:r>
            <a:r>
              <a:rPr lang="en" sz="1500" i="1"/>
              <a:t>&gt;</a:t>
            </a:r>
            <a:r>
              <a:rPr lang="en" sz="1500"/>
              <a:t> and </a:t>
            </a:r>
            <a:r>
              <a:rPr lang="en" sz="1500" i="1"/>
              <a:t>Y=&lt;y</a:t>
            </a:r>
            <a:r>
              <a:rPr lang="en" sz="1500" baseline="-25000"/>
              <a:t>1</a:t>
            </a:r>
            <a:r>
              <a:rPr lang="en" sz="1500"/>
              <a:t>, </a:t>
            </a:r>
            <a:r>
              <a:rPr lang="en" sz="1500" i="1"/>
              <a:t>y</a:t>
            </a:r>
            <a:r>
              <a:rPr lang="en" sz="1500" baseline="-25000"/>
              <a:t>2</a:t>
            </a:r>
            <a:r>
              <a:rPr lang="en" sz="1500"/>
              <a:t>,…, </a:t>
            </a:r>
            <a:r>
              <a:rPr lang="en" sz="1500" i="1"/>
              <a:t>y</a:t>
            </a:r>
            <a:r>
              <a:rPr lang="en" sz="1500" i="1" baseline="-25000"/>
              <a:t>n</a:t>
            </a:r>
            <a:r>
              <a:rPr lang="en" sz="1500" i="1"/>
              <a:t>&gt;</a:t>
            </a:r>
            <a:r>
              <a:rPr lang="en" sz="1500"/>
              <a:t>, find their LCS.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9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SzPts val="1100"/>
              <a:buFont typeface="Times New Roman"/>
              <a:buNone/>
            </a:pPr>
            <a:fld id="{00000000-1234-1234-1234-123412341234}" type="slidenum">
              <a:rPr lang="en" sz="11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100"/>
                <a:buFont typeface="Times New Roman"/>
                <a:buNone/>
              </a:pPr>
              <a:t>98</a:t>
            </a:fld>
            <a:endParaRPr sz="1100">
              <a:solidFill>
                <a:schemeClr val="dk1"/>
              </a:solidFill>
              <a:latin typeface="Times New Roman"/>
              <a:ea typeface="Times New Roman"/>
              <a:cs typeface="Times New Roman"/>
              <a:sym typeface="Times New Roman"/>
            </a:endParaRPr>
          </a:p>
        </p:txBody>
      </p:sp>
      <p:sp>
        <p:nvSpPr>
          <p:cNvPr id="1061" name="Google Shape;1061;p97"/>
          <p:cNvSpPr txBox="1">
            <a:spLocks noGrp="1"/>
          </p:cNvSpPr>
          <p:nvPr>
            <p:ph type="title"/>
          </p:nvPr>
        </p:nvSpPr>
        <p:spPr>
          <a:xfrm>
            <a:off x="1657350" y="171450"/>
            <a:ext cx="5829300" cy="857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Calibri"/>
              <a:buNone/>
            </a:pPr>
            <a:r>
              <a:rPr lang="en" sz="3000"/>
              <a:t>LCS Intuitive Solution –brute force</a:t>
            </a:r>
            <a:endParaRPr/>
          </a:p>
        </p:txBody>
      </p:sp>
      <p:sp>
        <p:nvSpPr>
          <p:cNvPr id="1062" name="Google Shape;1062;p97"/>
          <p:cNvSpPr txBox="1">
            <a:spLocks noGrp="1"/>
          </p:cNvSpPr>
          <p:nvPr>
            <p:ph type="body" idx="1"/>
          </p:nvPr>
        </p:nvSpPr>
        <p:spPr>
          <a:xfrm>
            <a:off x="1714500" y="971550"/>
            <a:ext cx="5829300" cy="30861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
              <a:t>List all possible subsequences of X, check whether they are also subsequences of Y, keep the longer one each time. </a:t>
            </a:r>
            <a:endParaRPr/>
          </a:p>
          <a:p>
            <a:pPr marL="177800" lvl="0" indent="-171450" algn="l" rtl="0">
              <a:lnSpc>
                <a:spcPct val="90000"/>
              </a:lnSpc>
              <a:spcBef>
                <a:spcPts val="800"/>
              </a:spcBef>
              <a:spcAft>
                <a:spcPts val="0"/>
              </a:spcAft>
              <a:buClr>
                <a:schemeClr val="dk1"/>
              </a:buClr>
              <a:buSzPts val="2100"/>
              <a:buChar char="•"/>
            </a:pPr>
            <a:r>
              <a:rPr lang="en"/>
              <a:t>Each subsequence corresponds to a subset of the indices {1,2,…,</a:t>
            </a:r>
            <a:r>
              <a:rPr lang="en" i="1"/>
              <a:t>m</a:t>
            </a:r>
            <a:r>
              <a:rPr lang="en"/>
              <a:t>},  there are 2</a:t>
            </a:r>
            <a:r>
              <a:rPr lang="en" i="1" baseline="30000"/>
              <a:t>m</a:t>
            </a:r>
            <a:r>
              <a:rPr lang="en"/>
              <a:t>. So exponential.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9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SzPts val="1100"/>
              <a:buFont typeface="Times New Roman"/>
              <a:buNone/>
            </a:pPr>
            <a:fld id="{00000000-1234-1234-1234-123412341234}" type="slidenum">
              <a:rPr lang="en" sz="11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100"/>
                <a:buFont typeface="Times New Roman"/>
                <a:buNone/>
              </a:pPr>
              <a:t>99</a:t>
            </a:fld>
            <a:endParaRPr sz="1100">
              <a:solidFill>
                <a:schemeClr val="dk1"/>
              </a:solidFill>
              <a:latin typeface="Times New Roman"/>
              <a:ea typeface="Times New Roman"/>
              <a:cs typeface="Times New Roman"/>
              <a:sym typeface="Times New Roman"/>
            </a:endParaRPr>
          </a:p>
        </p:txBody>
      </p:sp>
      <p:sp>
        <p:nvSpPr>
          <p:cNvPr id="1068" name="Google Shape;1068;p98"/>
          <p:cNvSpPr txBox="1">
            <a:spLocks noGrp="1"/>
          </p:cNvSpPr>
          <p:nvPr>
            <p:ph type="title"/>
          </p:nvPr>
        </p:nvSpPr>
        <p:spPr>
          <a:xfrm>
            <a:off x="1600200" y="228600"/>
            <a:ext cx="5829300" cy="857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700"/>
              <a:buFont typeface="Calibri"/>
              <a:buNone/>
            </a:pPr>
            <a:r>
              <a:rPr lang="en" sz="2700"/>
              <a:t>LCS DP –step 1: Optimal Substructure</a:t>
            </a:r>
            <a:endParaRPr/>
          </a:p>
        </p:txBody>
      </p:sp>
      <p:sp>
        <p:nvSpPr>
          <p:cNvPr id="1069" name="Google Shape;1069;p98"/>
          <p:cNvSpPr txBox="1">
            <a:spLocks noGrp="1"/>
          </p:cNvSpPr>
          <p:nvPr>
            <p:ph type="body" idx="1"/>
          </p:nvPr>
        </p:nvSpPr>
        <p:spPr>
          <a:xfrm>
            <a:off x="1543050" y="1028700"/>
            <a:ext cx="5829300" cy="30861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
              <a:t>Characterize optimal substructure of LCS.</a:t>
            </a:r>
            <a:endParaRPr/>
          </a:p>
          <a:p>
            <a:pPr marL="177800" lvl="0" indent="-171450" algn="l" rtl="0">
              <a:lnSpc>
                <a:spcPct val="90000"/>
              </a:lnSpc>
              <a:spcBef>
                <a:spcPts val="800"/>
              </a:spcBef>
              <a:spcAft>
                <a:spcPts val="0"/>
              </a:spcAft>
              <a:buClr>
                <a:schemeClr val="dk1"/>
              </a:buClr>
              <a:buSzPts val="2100"/>
              <a:buChar char="•"/>
            </a:pPr>
            <a:r>
              <a:rPr lang="en"/>
              <a:t> Theorem 15.1: Let </a:t>
            </a:r>
            <a:r>
              <a:rPr lang="en" i="1"/>
              <a:t>X=&lt;x</a:t>
            </a:r>
            <a:r>
              <a:rPr lang="en" baseline="-25000"/>
              <a:t>1</a:t>
            </a:r>
            <a:r>
              <a:rPr lang="en"/>
              <a:t>, </a:t>
            </a:r>
            <a:r>
              <a:rPr lang="en" i="1"/>
              <a:t>x</a:t>
            </a:r>
            <a:r>
              <a:rPr lang="en" baseline="-25000"/>
              <a:t>2</a:t>
            </a:r>
            <a:r>
              <a:rPr lang="en"/>
              <a:t>,…, </a:t>
            </a:r>
            <a:r>
              <a:rPr lang="en" i="1"/>
              <a:t>x</a:t>
            </a:r>
            <a:r>
              <a:rPr lang="en" i="1" baseline="-25000"/>
              <a:t>m</a:t>
            </a:r>
            <a:r>
              <a:rPr lang="en" i="1"/>
              <a:t>&gt;</a:t>
            </a:r>
            <a:r>
              <a:rPr lang="en"/>
              <a:t> (= </a:t>
            </a:r>
            <a:r>
              <a:rPr lang="en" i="1"/>
              <a:t>X</a:t>
            </a:r>
            <a:r>
              <a:rPr lang="en" i="1" baseline="-25000"/>
              <a:t>m</a:t>
            </a:r>
            <a:r>
              <a:rPr lang="en"/>
              <a:t>) and </a:t>
            </a:r>
            <a:r>
              <a:rPr lang="en" i="1"/>
              <a:t>Y=&lt;y</a:t>
            </a:r>
            <a:r>
              <a:rPr lang="en" baseline="-25000"/>
              <a:t>1</a:t>
            </a:r>
            <a:r>
              <a:rPr lang="en"/>
              <a:t>, </a:t>
            </a:r>
            <a:r>
              <a:rPr lang="en" i="1"/>
              <a:t>y</a:t>
            </a:r>
            <a:r>
              <a:rPr lang="en" baseline="-25000"/>
              <a:t>2</a:t>
            </a:r>
            <a:r>
              <a:rPr lang="en"/>
              <a:t>,…,</a:t>
            </a:r>
            <a:r>
              <a:rPr lang="en" i="1"/>
              <a:t>y</a:t>
            </a:r>
            <a:r>
              <a:rPr lang="en" i="1" baseline="-25000"/>
              <a:t>n</a:t>
            </a:r>
            <a:r>
              <a:rPr lang="en" i="1"/>
              <a:t>&gt; </a:t>
            </a:r>
            <a:r>
              <a:rPr lang="en"/>
              <a:t>(= </a:t>
            </a:r>
            <a:r>
              <a:rPr lang="en" i="1"/>
              <a:t>Y</a:t>
            </a:r>
            <a:r>
              <a:rPr lang="en" i="1" baseline="-25000"/>
              <a:t>n</a:t>
            </a:r>
            <a:r>
              <a:rPr lang="en"/>
              <a:t>)</a:t>
            </a:r>
            <a:r>
              <a:rPr lang="en" i="1"/>
              <a:t> </a:t>
            </a:r>
            <a:r>
              <a:rPr lang="en"/>
              <a:t>and</a:t>
            </a:r>
            <a:r>
              <a:rPr lang="en" i="1"/>
              <a:t> Z=&lt;z</a:t>
            </a:r>
            <a:r>
              <a:rPr lang="en" baseline="-25000"/>
              <a:t>1</a:t>
            </a:r>
            <a:r>
              <a:rPr lang="en"/>
              <a:t>, </a:t>
            </a:r>
            <a:r>
              <a:rPr lang="en" i="1"/>
              <a:t>z</a:t>
            </a:r>
            <a:r>
              <a:rPr lang="en" baseline="-25000"/>
              <a:t>2</a:t>
            </a:r>
            <a:r>
              <a:rPr lang="en"/>
              <a:t>,…, </a:t>
            </a:r>
            <a:r>
              <a:rPr lang="en" i="1"/>
              <a:t>z</a:t>
            </a:r>
            <a:r>
              <a:rPr lang="en" i="1" baseline="-25000"/>
              <a:t>k</a:t>
            </a:r>
            <a:r>
              <a:rPr lang="en" i="1"/>
              <a:t>&gt;</a:t>
            </a:r>
            <a:r>
              <a:rPr lang="en"/>
              <a:t> (= </a:t>
            </a:r>
            <a:r>
              <a:rPr lang="en" i="1"/>
              <a:t>Z</a:t>
            </a:r>
            <a:r>
              <a:rPr lang="en" i="1" baseline="-25000"/>
              <a:t>k</a:t>
            </a:r>
            <a:r>
              <a:rPr lang="en"/>
              <a:t>) be any LCS of </a:t>
            </a:r>
            <a:r>
              <a:rPr lang="en" i="1"/>
              <a:t>X</a:t>
            </a:r>
            <a:r>
              <a:rPr lang="en"/>
              <a:t> and </a:t>
            </a:r>
            <a:r>
              <a:rPr lang="en" i="1"/>
              <a:t>Y</a:t>
            </a:r>
            <a:r>
              <a:rPr lang="en"/>
              <a:t>, </a:t>
            </a:r>
            <a:endParaRPr/>
          </a:p>
          <a:p>
            <a:pPr marL="520700" lvl="1" indent="-177800" algn="l" rtl="0">
              <a:lnSpc>
                <a:spcPct val="90000"/>
              </a:lnSpc>
              <a:spcBef>
                <a:spcPts val="400"/>
              </a:spcBef>
              <a:spcAft>
                <a:spcPts val="0"/>
              </a:spcAft>
              <a:buClr>
                <a:schemeClr val="dk1"/>
              </a:buClr>
              <a:buSzPts val="1800"/>
              <a:buChar char="•"/>
            </a:pPr>
            <a:r>
              <a:rPr lang="en"/>
              <a:t>1. if  </a:t>
            </a:r>
            <a:r>
              <a:rPr lang="en" i="1"/>
              <a:t>x</a:t>
            </a:r>
            <a:r>
              <a:rPr lang="en" i="1" baseline="-25000"/>
              <a:t>m</a:t>
            </a:r>
            <a:r>
              <a:rPr lang="en"/>
              <a:t>= </a:t>
            </a:r>
            <a:r>
              <a:rPr lang="en" i="1"/>
              <a:t>y</a:t>
            </a:r>
            <a:r>
              <a:rPr lang="en" i="1" baseline="-25000"/>
              <a:t>n</a:t>
            </a:r>
            <a:r>
              <a:rPr lang="en"/>
              <a:t>, then </a:t>
            </a:r>
            <a:r>
              <a:rPr lang="en" i="1"/>
              <a:t>z</a:t>
            </a:r>
            <a:r>
              <a:rPr lang="en" i="1" baseline="-25000"/>
              <a:t>k</a:t>
            </a:r>
            <a:r>
              <a:rPr lang="en"/>
              <a:t>= </a:t>
            </a:r>
            <a:r>
              <a:rPr lang="en" i="1"/>
              <a:t>x</a:t>
            </a:r>
            <a:r>
              <a:rPr lang="en" i="1" baseline="-25000"/>
              <a:t>m</a:t>
            </a:r>
            <a:r>
              <a:rPr lang="en"/>
              <a:t>= </a:t>
            </a:r>
            <a:r>
              <a:rPr lang="en" i="1"/>
              <a:t>y</a:t>
            </a:r>
            <a:r>
              <a:rPr lang="en" i="1" baseline="-25000"/>
              <a:t>n</a:t>
            </a:r>
            <a:r>
              <a:rPr lang="en"/>
              <a:t>, and </a:t>
            </a:r>
            <a:r>
              <a:rPr lang="en" i="1"/>
              <a:t>Z</a:t>
            </a:r>
            <a:r>
              <a:rPr lang="en" i="1" baseline="-25000"/>
              <a:t>k</a:t>
            </a:r>
            <a:r>
              <a:rPr lang="en" baseline="-25000"/>
              <a:t>-1</a:t>
            </a:r>
            <a:r>
              <a:rPr lang="en"/>
              <a:t> is the LCS of  </a:t>
            </a:r>
            <a:r>
              <a:rPr lang="en" i="1"/>
              <a:t>X</a:t>
            </a:r>
            <a:r>
              <a:rPr lang="en" i="1" baseline="-25000"/>
              <a:t>m</a:t>
            </a:r>
            <a:r>
              <a:rPr lang="en" baseline="-25000"/>
              <a:t>-1</a:t>
            </a:r>
            <a:r>
              <a:rPr lang="en"/>
              <a:t> and </a:t>
            </a:r>
            <a:r>
              <a:rPr lang="en" i="1"/>
              <a:t>Y</a:t>
            </a:r>
            <a:r>
              <a:rPr lang="en" i="1" baseline="-25000"/>
              <a:t>n</a:t>
            </a:r>
            <a:r>
              <a:rPr lang="en" baseline="-25000"/>
              <a:t>-1</a:t>
            </a:r>
            <a:r>
              <a:rPr lang="en"/>
              <a:t>.</a:t>
            </a:r>
            <a:endParaRPr/>
          </a:p>
          <a:p>
            <a:pPr marL="520700" lvl="1" indent="-177800" algn="l" rtl="0">
              <a:lnSpc>
                <a:spcPct val="90000"/>
              </a:lnSpc>
              <a:spcBef>
                <a:spcPts val="400"/>
              </a:spcBef>
              <a:spcAft>
                <a:spcPts val="0"/>
              </a:spcAft>
              <a:buClr>
                <a:schemeClr val="dk1"/>
              </a:buClr>
              <a:buSzPts val="1800"/>
              <a:buChar char="•"/>
            </a:pPr>
            <a:r>
              <a:rPr lang="en"/>
              <a:t>2. if </a:t>
            </a:r>
            <a:r>
              <a:rPr lang="en" i="1"/>
              <a:t>x</a:t>
            </a:r>
            <a:r>
              <a:rPr lang="en" i="1" baseline="-25000"/>
              <a:t>m</a:t>
            </a:r>
            <a:r>
              <a:rPr lang="en"/>
              <a:t>≠ </a:t>
            </a:r>
            <a:r>
              <a:rPr lang="en" i="1"/>
              <a:t>y</a:t>
            </a:r>
            <a:r>
              <a:rPr lang="en" i="1" baseline="-25000"/>
              <a:t>n</a:t>
            </a:r>
            <a:r>
              <a:rPr lang="en"/>
              <a:t>, then </a:t>
            </a:r>
            <a:r>
              <a:rPr lang="en" i="1"/>
              <a:t>z</a:t>
            </a:r>
            <a:r>
              <a:rPr lang="en" i="1" baseline="-25000"/>
              <a:t>k </a:t>
            </a:r>
            <a:r>
              <a:rPr lang="en"/>
              <a:t>≠ </a:t>
            </a:r>
            <a:r>
              <a:rPr lang="en" i="1"/>
              <a:t>x</a:t>
            </a:r>
            <a:r>
              <a:rPr lang="en" i="1" baseline="-25000"/>
              <a:t>m</a:t>
            </a:r>
            <a:r>
              <a:rPr lang="en"/>
              <a:t> implies </a:t>
            </a:r>
            <a:r>
              <a:rPr lang="en" i="1"/>
              <a:t>Z</a:t>
            </a:r>
            <a:r>
              <a:rPr lang="en"/>
              <a:t> is the LCS of  </a:t>
            </a:r>
            <a:r>
              <a:rPr lang="en" i="1"/>
              <a:t>X</a:t>
            </a:r>
            <a:r>
              <a:rPr lang="en" i="1" baseline="-25000"/>
              <a:t>m</a:t>
            </a:r>
            <a:r>
              <a:rPr lang="en" baseline="-25000"/>
              <a:t>-1</a:t>
            </a:r>
            <a:r>
              <a:rPr lang="en"/>
              <a:t> and </a:t>
            </a:r>
            <a:r>
              <a:rPr lang="en" i="1"/>
              <a:t>Y</a:t>
            </a:r>
            <a:r>
              <a:rPr lang="en" i="1" baseline="-25000"/>
              <a:t>n</a:t>
            </a:r>
            <a:r>
              <a:rPr lang="en"/>
              <a:t>.</a:t>
            </a:r>
            <a:endParaRPr/>
          </a:p>
          <a:p>
            <a:pPr marL="520700" lvl="1" indent="-177800" algn="l" rtl="0">
              <a:lnSpc>
                <a:spcPct val="90000"/>
              </a:lnSpc>
              <a:spcBef>
                <a:spcPts val="400"/>
              </a:spcBef>
              <a:spcAft>
                <a:spcPts val="0"/>
              </a:spcAft>
              <a:buClr>
                <a:schemeClr val="dk1"/>
              </a:buClr>
              <a:buSzPts val="1800"/>
              <a:buChar char="•"/>
            </a:pPr>
            <a:r>
              <a:rPr lang="en"/>
              <a:t>3. if </a:t>
            </a:r>
            <a:r>
              <a:rPr lang="en" i="1"/>
              <a:t>x</a:t>
            </a:r>
            <a:r>
              <a:rPr lang="en" i="1" baseline="-25000"/>
              <a:t>m</a:t>
            </a:r>
            <a:r>
              <a:rPr lang="en"/>
              <a:t>≠ </a:t>
            </a:r>
            <a:r>
              <a:rPr lang="en" i="1"/>
              <a:t>y</a:t>
            </a:r>
            <a:r>
              <a:rPr lang="en" i="1" baseline="-25000"/>
              <a:t>n</a:t>
            </a:r>
            <a:r>
              <a:rPr lang="en"/>
              <a:t>, then </a:t>
            </a:r>
            <a:r>
              <a:rPr lang="en" i="1"/>
              <a:t>z</a:t>
            </a:r>
            <a:r>
              <a:rPr lang="en" i="1" baseline="-25000"/>
              <a:t>k </a:t>
            </a:r>
            <a:r>
              <a:rPr lang="en"/>
              <a:t>≠ </a:t>
            </a:r>
            <a:r>
              <a:rPr lang="en" i="1"/>
              <a:t>y</a:t>
            </a:r>
            <a:r>
              <a:rPr lang="en" i="1" baseline="-25000"/>
              <a:t>n</a:t>
            </a:r>
            <a:r>
              <a:rPr lang="en"/>
              <a:t> implies </a:t>
            </a:r>
            <a:r>
              <a:rPr lang="en" i="1"/>
              <a:t>Z</a:t>
            </a:r>
            <a:r>
              <a:rPr lang="en"/>
              <a:t> is the LCS of  </a:t>
            </a:r>
            <a:r>
              <a:rPr lang="en" i="1"/>
              <a:t>X</a:t>
            </a:r>
            <a:r>
              <a:rPr lang="en" i="1" baseline="-25000"/>
              <a:t>m</a:t>
            </a:r>
            <a:r>
              <a:rPr lang="en"/>
              <a:t> and </a:t>
            </a:r>
            <a:r>
              <a:rPr lang="en" i="1"/>
              <a:t>Y</a:t>
            </a:r>
            <a:r>
              <a:rPr lang="en" i="1" baseline="-25000"/>
              <a:t>n</a:t>
            </a:r>
            <a:r>
              <a:rPr lang="en" baseline="-25000"/>
              <a:t>-1</a:t>
            </a:r>
            <a:r>
              <a:rPr lang="en"/>
              <a: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3825</Words>
  <PresentationFormat>On-screen Show (16:9)</PresentationFormat>
  <Paragraphs>826</Paragraphs>
  <Slides>106</Slides>
  <Notes>87</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106</vt:i4>
      </vt:variant>
    </vt:vector>
  </HeadingPairs>
  <TitlesOfParts>
    <vt:vector size="120" baseType="lpstr">
      <vt:lpstr>Arial</vt:lpstr>
      <vt:lpstr>Times New Roman</vt:lpstr>
      <vt:lpstr>Noto Sans Symbols</vt:lpstr>
      <vt:lpstr>Aharoni</vt:lpstr>
      <vt:lpstr>Gill Sans</vt:lpstr>
      <vt:lpstr>Lucida Sans</vt:lpstr>
      <vt:lpstr>Constantia</vt:lpstr>
      <vt:lpstr>Calibri</vt:lpstr>
      <vt:lpstr>Wingdings</vt:lpstr>
      <vt:lpstr>Courier</vt:lpstr>
      <vt:lpstr>Noto Sans</vt:lpstr>
      <vt:lpstr>Simple Light</vt:lpstr>
      <vt:lpstr>Office Theme</vt:lpstr>
      <vt:lpstr>Office Theme</vt:lpstr>
      <vt:lpstr>Algorithms</vt:lpstr>
      <vt:lpstr>Backtracking</vt:lpstr>
      <vt:lpstr>Backtracking</vt:lpstr>
      <vt:lpstr>Backtracking (animation)</vt:lpstr>
      <vt:lpstr>Backtrack Algorithm</vt:lpstr>
      <vt:lpstr>Backtracking examples</vt:lpstr>
      <vt:lpstr>8 Queens Problem</vt:lpstr>
      <vt:lpstr>A Solution to 8 Queens</vt:lpstr>
      <vt:lpstr>Backtracking – Eight Queens Problem</vt:lpstr>
      <vt:lpstr>Backtracking – Eight Queens Problem</vt:lpstr>
      <vt:lpstr>Slide 11</vt:lpstr>
      <vt:lpstr>Greedy Algorithm</vt:lpstr>
      <vt:lpstr>The Knapsack Problem</vt:lpstr>
      <vt:lpstr>The Knapsack Problem</vt:lpstr>
      <vt:lpstr>The Knapsack Problem and Optimal Substructure</vt:lpstr>
      <vt:lpstr>Slide 16</vt:lpstr>
      <vt:lpstr>Slide 17</vt:lpstr>
      <vt:lpstr>Excercise</vt:lpstr>
      <vt:lpstr>Single-Source Shortest Path Problem </vt:lpstr>
      <vt:lpstr>Dijkstra's algorithm </vt:lpstr>
      <vt:lpstr>Dijkstra's algorithm - Pseudocode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Implementations and Running Times    </vt:lpstr>
      <vt:lpstr>Dijkstra's Algorithm - Why It Works</vt:lpstr>
      <vt:lpstr>Slide 34</vt:lpstr>
      <vt:lpstr>Slide 35</vt:lpstr>
      <vt:lpstr>Applications of Dijkstra's Algorithm</vt:lpstr>
      <vt:lpstr>Applications of Dijkstra's Algorithm</vt:lpstr>
      <vt:lpstr>References</vt:lpstr>
      <vt:lpstr>Module 06:  Dynamic Programming</vt:lpstr>
      <vt:lpstr>Module Outline:</vt:lpstr>
      <vt:lpstr>Dynamic Programming (DP)</vt:lpstr>
      <vt:lpstr>Example:</vt:lpstr>
      <vt:lpstr>Candidate algorithm</vt:lpstr>
      <vt:lpstr>What’s going on? Consider Fib(8)</vt:lpstr>
      <vt:lpstr>Maybe this would be better:</vt:lpstr>
      <vt:lpstr>Properties of DP:</vt:lpstr>
      <vt:lpstr>Typical steps of DP</vt:lpstr>
      <vt:lpstr>Implementation</vt:lpstr>
      <vt:lpstr>Top-down approach</vt:lpstr>
      <vt:lpstr>Bottom-up approach</vt:lpstr>
      <vt:lpstr>Memorization </vt:lpstr>
      <vt:lpstr>0/1 Knapsack Problem</vt:lpstr>
      <vt:lpstr>0-1 Knapsack problem</vt:lpstr>
      <vt:lpstr>0-1 Knapsack problem: a picture</vt:lpstr>
      <vt:lpstr>0/1 Knapsack Problem</vt:lpstr>
      <vt:lpstr>0/1 Knapsack Problem Brute-force approach  </vt:lpstr>
      <vt:lpstr>Optimal Substructure of 0/1 Knapsack problem</vt:lpstr>
      <vt:lpstr>Recursive Formula for subproblems</vt:lpstr>
      <vt:lpstr>Recursive Formula for subproblems</vt:lpstr>
      <vt:lpstr>0-1 Knapsack Algorithm</vt:lpstr>
      <vt:lpstr>Example</vt:lpstr>
      <vt:lpstr>Elements (weight, benefit): (2,3), (3,4), (4,5), (5,6) </vt:lpstr>
      <vt:lpstr>Elements (weight, benefit): (2,3), (3,4), (4,5), (5,6) </vt:lpstr>
      <vt:lpstr>Elements (weight, benefit): (2,3), (3,4), (4,5), (5,6) </vt:lpstr>
      <vt:lpstr>Elements (weight, benefit): (2,3), (3,4), (4,5), (5,6) </vt:lpstr>
      <vt:lpstr>Elements (weight, benefit): (2,3), (3,4), (4,5), (5,6) </vt:lpstr>
      <vt:lpstr>Elements (weight, benefit): (2,3), (3,4), (4,5), (5,6) </vt:lpstr>
      <vt:lpstr>Elements (weight, benefit): (2,3), (3,4), (4,5), (5,6) </vt:lpstr>
      <vt:lpstr>Elements (weight, benefit): (2,3), (3,4), (4,5), (5,6) </vt:lpstr>
      <vt:lpstr>Elements (weight, benefit): (2,3), (3,4), (4,5), (5,6) </vt:lpstr>
      <vt:lpstr>Elements (weight, benefit): (2,3), (3,4), (4,5), (5,6) </vt:lpstr>
      <vt:lpstr>Elements (weight, benefit): (2,3), (3,4), (4,5), (5,6) </vt:lpstr>
      <vt:lpstr>Elements (weight, benefit): (2,3), (3,4), (4,5), (5,6) </vt:lpstr>
      <vt:lpstr>Elements (weight, benefit): (2,3), (3,4), (4,5), (5,6) </vt:lpstr>
      <vt:lpstr>Elements (weight, benefit): (2,3), (3,4), (4,5), (5,6) </vt:lpstr>
      <vt:lpstr>Elements (weight, benefit): (2,3), (3,4), (4,5), (5,6) </vt:lpstr>
      <vt:lpstr>Elements (weight, benefit): (2,3), (3,4), (4,5), (5,6) </vt:lpstr>
      <vt:lpstr>Elements (weight, benefit): (2,3), (3,4), (4,5), (5,6) </vt:lpstr>
      <vt:lpstr>Finding the Items</vt:lpstr>
      <vt:lpstr>Finding the Items</vt:lpstr>
      <vt:lpstr>Finding the Items</vt:lpstr>
      <vt:lpstr>Finding the Items</vt:lpstr>
      <vt:lpstr>Finding the Items</vt:lpstr>
      <vt:lpstr>Finding the Items</vt:lpstr>
      <vt:lpstr>Finding the Items</vt:lpstr>
      <vt:lpstr>Finding the Items</vt:lpstr>
      <vt:lpstr>All pairs shortest path</vt:lpstr>
      <vt:lpstr>The subproblems</vt:lpstr>
      <vt:lpstr>The Recursive Definition:</vt:lpstr>
      <vt:lpstr>The recursive definition</vt:lpstr>
      <vt:lpstr>The pointer array P</vt:lpstr>
      <vt:lpstr>Floyd's Algorithm Using n+1 D matrices</vt:lpstr>
      <vt:lpstr>Example </vt:lpstr>
      <vt:lpstr>k = 1 Vertex 1 can be intermediate node </vt:lpstr>
      <vt:lpstr>k = 2 Vertices 1, 2 can be intermediate</vt:lpstr>
      <vt:lpstr>k = 3 Vertices 1, 2, 3 can be intermediate</vt:lpstr>
      <vt:lpstr>Longest Common Subsequence (LCS)</vt:lpstr>
      <vt:lpstr>LCS Intuitive Solution –brute force</vt:lpstr>
      <vt:lpstr>LCS DP –step 1: Optimal Substructure</vt:lpstr>
      <vt:lpstr>LCS DP –step 2:Recursive Solution</vt:lpstr>
      <vt:lpstr>LCS DP-- step 3:Computing the Length of  LCS</vt:lpstr>
      <vt:lpstr>Slide 102</vt:lpstr>
      <vt:lpstr>Slide 103</vt:lpstr>
      <vt:lpstr>LCS DP –step 4: Constructing LCS</vt:lpstr>
      <vt:lpstr>LCS space saving version</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akanksha.bhardwaj</cp:lastModifiedBy>
  <cp:revision>2</cp:revision>
  <dcterms:modified xsi:type="dcterms:W3CDTF">2022-11-24T05:30:00Z</dcterms:modified>
</cp:coreProperties>
</file>