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21" r:id="rId2"/>
    <p:sldId id="322" r:id="rId3"/>
    <p:sldId id="377" r:id="rId4"/>
    <p:sldId id="382" r:id="rId5"/>
    <p:sldId id="380" r:id="rId6"/>
    <p:sldId id="381" r:id="rId7"/>
    <p:sldId id="383" r:id="rId8"/>
    <p:sldId id="384" r:id="rId9"/>
    <p:sldId id="386" r:id="rId10"/>
    <p:sldId id="387" r:id="rId11"/>
    <p:sldId id="3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15" autoAdjust="0"/>
  </p:normalViewPr>
  <p:slideViewPr>
    <p:cSldViewPr snapToGrid="0">
      <p:cViewPr varScale="1">
        <p:scale>
          <a:sx n="75" d="100"/>
          <a:sy n="75" d="100"/>
        </p:scale>
        <p:origin x="10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94A0-5A96-44E6-9542-22D18A8F5FCC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EA247-2AF6-4E01-AEB5-E4E0A8D9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57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2021</a:t>
            </a:r>
          </a:p>
          <a:p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68768"/>
            <a:ext cx="12192000" cy="638923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0" y="6858000"/>
            <a:ext cx="12192000" cy="1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A63B-D362-4C0D-B387-760DB43C3B90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ftwaretestinghelp.com/stacks-and-queues-in-st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and Algorithms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Odd Semester 2022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316902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baseline="30000" dirty="0"/>
              <a:t>5th</a:t>
            </a:r>
            <a:r>
              <a:rPr lang="en-US" sz="2000" dirty="0"/>
              <a:t> Semester , ECE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493901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0873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2603" y="879058"/>
            <a:ext cx="55245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352955" y="2678850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List after inserting 8, 24, and 34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 b="60200"/>
          <a:stretch>
            <a:fillRect/>
          </a:stretch>
        </p:blipFill>
        <p:spPr bwMode="auto">
          <a:xfrm>
            <a:off x="773782" y="805364"/>
            <a:ext cx="8587335" cy="182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4" y="0"/>
            <a:ext cx="9603275" cy="600891"/>
          </a:xfrm>
        </p:spPr>
        <p:txBody>
          <a:bodyPr>
            <a:normAutofit/>
          </a:bodyPr>
          <a:lstStyle/>
          <a:p>
            <a:r>
              <a:rPr lang="en-IN" sz="2400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824" y="1035300"/>
            <a:ext cx="9603275" cy="3294576"/>
          </a:xfrm>
        </p:spPr>
        <p:txBody>
          <a:bodyPr>
            <a:normAutofit/>
          </a:bodyPr>
          <a:lstStyle/>
          <a:p>
            <a:r>
              <a:rPr lang="en-IN" sz="1200" dirty="0"/>
              <a:t>https://www.hackerearth.com/practice/notes/stacks-and-queues/</a:t>
            </a:r>
          </a:p>
          <a:p>
            <a:endParaRPr lang="en-IN" sz="1200" dirty="0"/>
          </a:p>
          <a:p>
            <a:r>
              <a:rPr lang="en-IN" sz="1200" dirty="0">
                <a:hlinkClick r:id="rId2"/>
              </a:rPr>
              <a:t>https://www.softwaretestinghelp.com/stacks-and-queues-in-stl/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https://www.geeksforgeeks.org/forward_listclear-forward_listerase_after-c-stl/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3847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Review of 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426144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599" y="288758"/>
            <a:ext cx="1020278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Bookman Old Style" pitchFamily="18" charset="0"/>
                <a:cs typeface="Arial" pitchFamily="34" charset="0"/>
              </a:rPr>
              <a:t>Linked list is a linear data structure which is made up of nodes connected together by pointers.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Bookman Old Style" pitchFamily="18" charset="0"/>
                <a:cs typeface="Arial" pitchFamily="34" charset="0"/>
              </a:rPr>
              <a:t>Each node has two main parts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Bookman Old Style" pitchFamily="18" charset="0"/>
                <a:cs typeface="Arial" pitchFamily="34" charset="0"/>
              </a:rPr>
              <a:t>Data - contains the data/value to be stored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Bookman Old Style" pitchFamily="18" charset="0"/>
                <a:cs typeface="Arial" pitchFamily="34" charset="0"/>
              </a:rPr>
              <a:t>Link – contains address of the next node.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Bookman Old Style" pitchFamily="18" charset="0"/>
                <a:cs typeface="Arial" pitchFamily="34" charset="0"/>
              </a:rPr>
              <a:t>Each Node in a Linked List is created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Bookman Old Style" pitchFamily="18" charset="0"/>
                <a:cs typeface="Arial" pitchFamily="34" charset="0"/>
              </a:rPr>
              <a:t>A head or start pointer is used to keep track of the starting of linked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cs typeface="Arial" pitchFamily="34" charset="0"/>
              </a:rPr>
              <a:t>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cs typeface="Arial" pitchFamily="34" charset="0"/>
              </a:rPr>
              <a:t> </a:t>
            </a:r>
          </a:p>
        </p:txBody>
      </p:sp>
      <p:sp>
        <p:nvSpPr>
          <p:cNvPr id="1026" name="AutoShape 2" descr="https://www.codewhoop.com/assets/img/list-1.b1d32cfa.png"/>
          <p:cNvSpPr>
            <a:spLocks noChangeAspect="1" noChangeArrowheads="1"/>
          </p:cNvSpPr>
          <p:nvPr/>
        </p:nvSpPr>
        <p:spPr bwMode="auto">
          <a:xfrm>
            <a:off x="123825" y="5413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1053" y="3196389"/>
            <a:ext cx="3573463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 l="27370" t="29195" r="15459" b="31573"/>
          <a:stretch>
            <a:fillRect/>
          </a:stretch>
        </p:blipFill>
        <p:spPr bwMode="auto">
          <a:xfrm>
            <a:off x="6641431" y="1576135"/>
            <a:ext cx="2358189" cy="62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4376" y="3450306"/>
            <a:ext cx="7163804" cy="712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69231" y="327526"/>
            <a:ext cx="9602788" cy="1049338"/>
          </a:xfrm>
        </p:spPr>
        <p:txBody>
          <a:bodyPr/>
          <a:lstStyle/>
          <a:p>
            <a:pPr eaLnBrk="1" hangingPunct="1"/>
            <a:r>
              <a:rPr lang="en-US" altLang="en-US" dirty="0"/>
              <a:t>Basic Operations on a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4662" y="1204300"/>
            <a:ext cx="67096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basic operations on linked lists are as follows:</a:t>
            </a:r>
          </a:p>
          <a:p>
            <a:r>
              <a:rPr lang="en-US" dirty="0"/>
              <a:t>1. Initialize the list.</a:t>
            </a:r>
          </a:p>
          <a:p>
            <a:r>
              <a:rPr lang="en-US" dirty="0"/>
              <a:t>2. Determine whether the list is empty.</a:t>
            </a:r>
          </a:p>
          <a:p>
            <a:r>
              <a:rPr lang="en-US" dirty="0"/>
              <a:t>3. Print the list.</a:t>
            </a:r>
          </a:p>
          <a:p>
            <a:r>
              <a:rPr lang="en-US" dirty="0"/>
              <a:t>4. Find the length of the list.</a:t>
            </a:r>
          </a:p>
          <a:p>
            <a:r>
              <a:rPr lang="en-US" dirty="0"/>
              <a:t>5. Destroy the list.</a:t>
            </a:r>
          </a:p>
          <a:p>
            <a:r>
              <a:rPr lang="en-US" dirty="0"/>
              <a:t>6.Retrieve the info contained in the first node.</a:t>
            </a:r>
          </a:p>
          <a:p>
            <a:r>
              <a:rPr lang="en-US" dirty="0"/>
              <a:t>7. Retrieve the info contained in the last node.</a:t>
            </a:r>
          </a:p>
          <a:p>
            <a:r>
              <a:rPr lang="en-US" dirty="0"/>
              <a:t>8. Search the list for a given item.</a:t>
            </a:r>
          </a:p>
          <a:p>
            <a:r>
              <a:rPr lang="en-US" dirty="0"/>
              <a:t>9. Insert an item in the list.</a:t>
            </a:r>
          </a:p>
          <a:p>
            <a:r>
              <a:rPr lang="en-US" dirty="0"/>
              <a:t>10. Delete an item from the list.</a:t>
            </a:r>
          </a:p>
          <a:p>
            <a:r>
              <a:rPr lang="en-US" dirty="0"/>
              <a:t>11. Make a copy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6986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1762" y="657545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TRAVERSING A LINKED LIST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314449"/>
            <a:ext cx="396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67" y="3875171"/>
            <a:ext cx="39433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95352" y="3388713"/>
            <a:ext cx="2156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Print A LINKED LIST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6534" y="1525255"/>
            <a:ext cx="6405814" cy="73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253" y="212376"/>
            <a:ext cx="3515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Item Insertion and Deletion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09863" y="1740387"/>
            <a:ext cx="2382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Linked list before insertion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4224" r="10489" b="19388"/>
          <a:stretch>
            <a:fillRect/>
          </a:stretch>
        </p:blipFill>
        <p:spPr bwMode="auto">
          <a:xfrm>
            <a:off x="144379" y="721893"/>
            <a:ext cx="5101390" cy="95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80474" y="2058271"/>
            <a:ext cx="52698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 a new node with info 50 is to be created and inserted after p.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create </a:t>
            </a:r>
            <a:r>
              <a:rPr lang="en-US" dirty="0" err="1">
                <a:solidFill>
                  <a:srgbClr val="C00000"/>
                </a:solidFill>
              </a:rPr>
              <a:t>newNode</a:t>
            </a: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store 50 in the new node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Make </a:t>
            </a:r>
            <a:r>
              <a:rPr lang="en-IN" dirty="0" err="1">
                <a:solidFill>
                  <a:srgbClr val="C00000"/>
                </a:solidFill>
              </a:rPr>
              <a:t>newNode</a:t>
            </a:r>
            <a:r>
              <a:rPr lang="en-IN" dirty="0">
                <a:solidFill>
                  <a:srgbClr val="C00000"/>
                </a:solidFill>
              </a:rPr>
              <a:t>-&gt;link point to the p-&gt;link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Make p-&gt;link point to </a:t>
            </a:r>
            <a:r>
              <a:rPr lang="en-IN" dirty="0" err="1">
                <a:solidFill>
                  <a:srgbClr val="C00000"/>
                </a:solidFill>
              </a:rPr>
              <a:t>newNode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 l="2599" r="2667" b="2715"/>
          <a:stretch>
            <a:fillRect/>
          </a:stretch>
        </p:blipFill>
        <p:spPr bwMode="auto">
          <a:xfrm>
            <a:off x="5366083" y="321343"/>
            <a:ext cx="6627611" cy="445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8447" y="4930191"/>
            <a:ext cx="6780503" cy="1049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147" y="1256048"/>
            <a:ext cx="42481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46232" y="573323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64659" y="2269776"/>
            <a:ext cx="395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Node to be deleted is with info 34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2631" y="2859050"/>
            <a:ext cx="325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p-&gt;link = p-&gt;link-&gt;link;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331" y="3523748"/>
            <a:ext cx="4495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6660" y="1132223"/>
            <a:ext cx="3721469" cy="106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7771" y="2715126"/>
            <a:ext cx="6357688" cy="2999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898" y="272534"/>
            <a:ext cx="2444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Building a Linked 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735" y="747373"/>
            <a:ext cx="1113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that the nodes are in the usual info-link form and info is of type int.  </a:t>
            </a:r>
          </a:p>
          <a:p>
            <a:r>
              <a:rPr lang="en-US" dirty="0"/>
              <a:t>Create a linked list with following data:</a:t>
            </a:r>
          </a:p>
          <a:p>
            <a:r>
              <a:rPr lang="en-US" dirty="0">
                <a:solidFill>
                  <a:srgbClr val="C00000"/>
                </a:solidFill>
              </a:rPr>
              <a:t>2 15 8 24 34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418" y="1951873"/>
            <a:ext cx="4571395" cy="634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5274" y="2564142"/>
            <a:ext cx="54102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</a:t>
            </a:r>
            <a:r>
              <a:rPr lang="en-US" sz="1400" dirty="0">
                <a:solidFill>
                  <a:srgbClr val="C00000"/>
                </a:solidFill>
              </a:rPr>
              <a:t>the first points to the first node in the list. Initially, the list is empty, so both first and last are NULL. Thus, we must have the statements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998" y="3380873"/>
            <a:ext cx="1571625" cy="71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3807" y="3470860"/>
            <a:ext cx="1457356" cy="80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26670"/>
            <a:ext cx="8351929" cy="440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666" y="1230230"/>
            <a:ext cx="3124700" cy="81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68566" y="2477002"/>
            <a:ext cx="2228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56673" y="205952"/>
            <a:ext cx="518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linked list with following data:</a:t>
            </a:r>
          </a:p>
          <a:p>
            <a:r>
              <a:rPr lang="en-US" dirty="0">
                <a:solidFill>
                  <a:srgbClr val="C00000"/>
                </a:solidFill>
              </a:rPr>
              <a:t>2 15 8 24 34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215" y="5223711"/>
            <a:ext cx="4922920" cy="98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29390" y="6324417"/>
            <a:ext cx="40647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List and </a:t>
            </a:r>
            <a:r>
              <a:rPr lang="en-US" sz="1200" dirty="0" err="1"/>
              <a:t>newNode</a:t>
            </a:r>
            <a:r>
              <a:rPr lang="en-US" sz="1200" dirty="0"/>
              <a:t> with info 15</a:t>
            </a: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94421" y="5217444"/>
            <a:ext cx="3724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956016" y="6332257"/>
            <a:ext cx="3070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List after inserting </a:t>
            </a:r>
            <a:r>
              <a:rPr lang="en-US" sz="1200" dirty="0" err="1"/>
              <a:t>newNode</a:t>
            </a:r>
            <a:r>
              <a:rPr lang="en-US" sz="1200" dirty="0"/>
              <a:t> at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857</TotalTime>
  <Words>431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Century Gothic</vt:lpstr>
      <vt:lpstr>Gallery</vt:lpstr>
      <vt:lpstr>Data Structures and Algorithms  Odd Semester 2022</vt:lpstr>
      <vt:lpstr>Outline</vt:lpstr>
      <vt:lpstr>PowerPoint Presentation</vt:lpstr>
      <vt:lpstr>Basic Operations on a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Shefali</dc:creator>
  <cp:lastModifiedBy>Raju Pal</cp:lastModifiedBy>
  <cp:revision>78</cp:revision>
  <dcterms:created xsi:type="dcterms:W3CDTF">2020-06-20T13:41:26Z</dcterms:created>
  <dcterms:modified xsi:type="dcterms:W3CDTF">2022-08-17T01:58:00Z</dcterms:modified>
</cp:coreProperties>
</file>