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9"/>
  </p:notesMasterIdLst>
  <p:sldIdLst>
    <p:sldId id="406" r:id="rId2"/>
    <p:sldId id="407" r:id="rId3"/>
    <p:sldId id="403" r:id="rId4"/>
    <p:sldId id="258"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259" r:id="rId48"/>
    <p:sldId id="304" r:id="rId49"/>
    <p:sldId id="409" r:id="rId50"/>
    <p:sldId id="402" r:id="rId51"/>
    <p:sldId id="303" r:id="rId52"/>
    <p:sldId id="311" r:id="rId53"/>
    <p:sldId id="367" r:id="rId54"/>
    <p:sldId id="368" r:id="rId55"/>
    <p:sldId id="371" r:id="rId56"/>
    <p:sldId id="408" r:id="rId57"/>
    <p:sldId id="393" r:id="rId58"/>
    <p:sldId id="394" r:id="rId59"/>
    <p:sldId id="395" r:id="rId60"/>
    <p:sldId id="405" r:id="rId61"/>
    <p:sldId id="377" r:id="rId62"/>
    <p:sldId id="378" r:id="rId63"/>
    <p:sldId id="379" r:id="rId64"/>
    <p:sldId id="380" r:id="rId65"/>
    <p:sldId id="381" r:id="rId66"/>
    <p:sldId id="383" r:id="rId67"/>
    <p:sldId id="384" r:id="rId68"/>
    <p:sldId id="382" r:id="rId69"/>
    <p:sldId id="386" r:id="rId70"/>
    <p:sldId id="387" r:id="rId71"/>
    <p:sldId id="388" r:id="rId72"/>
    <p:sldId id="389" r:id="rId73"/>
    <p:sldId id="390" r:id="rId74"/>
    <p:sldId id="358" r:id="rId75"/>
    <p:sldId id="360" r:id="rId76"/>
    <p:sldId id="385" r:id="rId77"/>
    <p:sldId id="391" r:id="rId78"/>
    <p:sldId id="392" r:id="rId79"/>
    <p:sldId id="396" r:id="rId80"/>
    <p:sldId id="397" r:id="rId81"/>
    <p:sldId id="365" r:id="rId82"/>
    <p:sldId id="366" r:id="rId83"/>
    <p:sldId id="398" r:id="rId84"/>
    <p:sldId id="399" r:id="rId85"/>
    <p:sldId id="400" r:id="rId86"/>
    <p:sldId id="401" r:id="rId87"/>
    <p:sldId id="404"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C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26T09:12:35.818"/>
    </inkml:context>
    <inkml:brush xml:id="br0">
      <inkml:brushProperty name="width" value="0.21167" units="cm"/>
      <inkml:brushProperty name="height" value="0.21167" units="cm"/>
      <inkml:brushProperty name="fitToCurve" value="1"/>
    </inkml:brush>
    <inkml:brush xml:id="br1">
      <inkml:brushProperty name="width" value="0.15875" units="cm"/>
      <inkml:brushProperty name="height" value="0.15875" units="cm"/>
      <inkml:brushProperty name="fitToCurve" value="1"/>
    </inkml:brush>
  </inkml:definitions>
  <inkml:traceGroup>
    <inkml:annotationXML>
      <emma:emma xmlns:emma="http://www.w3.org/2003/04/emma" version="1.0">
        <emma:interpretation id="{65175998-FE0B-4BCD-B905-6EF4983B160F}" emma:medium="tactile" emma:mode="ink">
          <msink:context xmlns:msink="http://schemas.microsoft.com/ink/2010/main" type="writingRegion" rotatedBoundingBox="25545,9434 29735,6142 31603,8520 27414,11812"/>
        </emma:interpretation>
      </emma:emma>
    </inkml:annotationXML>
    <inkml:traceGroup>
      <inkml:annotationXML>
        <emma:emma xmlns:emma="http://www.w3.org/2003/04/emma" version="1.0">
          <emma:interpretation id="{8FA9D1DD-85F6-40DC-B013-DB371EA88E07}" emma:medium="tactile" emma:mode="ink">
            <msink:context xmlns:msink="http://schemas.microsoft.com/ink/2010/main" type="paragraph" rotatedBoundingBox="25545,9434 29735,6142 31603,8520 27414,11812" alignmentLevel="1"/>
          </emma:interpretation>
        </emma:emma>
      </inkml:annotationXML>
      <inkml:traceGroup>
        <inkml:annotationXML>
          <emma:emma xmlns:emma="http://www.w3.org/2003/04/emma" version="1.0">
            <emma:interpretation id="{E2175062-E020-444C-8998-FF03603A8D26}" emma:medium="tactile" emma:mode="ink">
              <msink:context xmlns:msink="http://schemas.microsoft.com/ink/2010/main" type="line" rotatedBoundingBox="25545,9434 29735,6142 31603,8520 27414,11812"/>
            </emma:interpretation>
          </emma:emma>
        </inkml:annotationXML>
        <inkml:traceGroup>
          <inkml:annotationXML>
            <emma:emma xmlns:emma="http://www.w3.org/2003/04/emma" version="1.0">
              <emma:interpretation id="{81CB3E14-6E8D-4D61-8F86-DEBF260DC37A}" emma:medium="tactile" emma:mode="ink">
                <msink:context xmlns:msink="http://schemas.microsoft.com/ink/2010/main" type="inkWord" rotatedBoundingBox="28584,7046 29735,6142 31603,8520 30453,9424"/>
              </emma:interpretation>
              <emma:one-of disjunction-type="recognition" id="oneOf0">
                <emma:interpretation id="interp0" emma:lang="en-US" emma:confidence="0.5">
                  <emma:literal>23</emma:literal>
                </emma:interpretation>
                <emma:interpretation id="interp1" emma:lang="en-US" emma:confidence="0">
                  <emma:literal>33</emma:literal>
                </emma:interpretation>
                <emma:interpretation id="interp2" emma:lang="en-US" emma:confidence="0">
                  <emma:literal>29</emma:literal>
                </emma:interpretation>
                <emma:interpretation id="interp3" emma:lang="en-US" emma:confidence="0.5">
                  <emma:literal>. }</emma:literal>
                </emma:interpretation>
                <emma:interpretation id="interp4" emma:lang="en-US" emma:confidence="0">
                  <emma:literal>. {</emma:literal>
                </emma:interpretation>
              </emma:one-of>
            </emma:emma>
          </inkml:annotationXML>
          <inkml:trace contextRef="#ctx0" brushRef="#br0">2842-1864 3 0,'0'0'4'0,"0"0"0"15,0 0-4-15,0 0 6 0,0 0 0 16,0-118-2 0,0 99 0-16,0 2-2 0,0 1 0 15,0 0-2-15,0 3 0 16,2 3 0-16,7-6 0 15,9-6 0-15,15-4 0 16,13-12 0-16,15-8 0 16,14-6 0-16,2-4 0 15,-3-4 0-15,4 9 0 16,-4 6-2-16,5 12 4 16,6 9-4-16,7 4 2 15,1 7-2-15,-9 11 2 16,-11 2-2-16,-24 0 2 15,-19 9 0-15,-21 22-2 16,-9 18 0-16,-14 22-4 16,-32 22 6-16,-12 17-4 15,-12 11 4-15,-6 10 4 0,-3 5-2 16,2-2-2-16,3-6 2 16,4-17-2-16,10-16 0 15,10-16 0-15,12-24 2 16,14-16 0-16,14-18-2 15,7-11-4-15,3-2 4 16,3 0 2-16,34 3 0 16,20 3 0-16,20-7 2 15,18 0-2-15,16-7 0 16,5 0-2-16,5 0 0 16,-8 0 0-16,-10 0 2 15,-14 0-2-15,-12 0 2 0,-18 6-4 16,-14 10 4-16,-10 4-4 15,-16 11 2-15,-9 11-2 16,-10 15 0-16,0 20 0 16,-24 11 0-16,-20 2 2 15,-9-4 0-15,-2-3 0 16,0-16 2-16,3-8-2 16,7-9 2-16,12-15 0 15,13-14-2-15,7-8 2 16,13-10-2-16,0-3-4 15,0 0 4-15,17 0 2 16,28 0 0-16,27 0 2 16,20 0-2-16,12-10 0 0,-2 9-2 15,-6 1 0-15,-8 0 0 16,-16 8 0-16,-12 22 0 16,-15 10 0-16,-11 11 0 15,-17 3-2-15,-12 0 0 16,-5-1 0-16,0-3 2 15,-8-6-2-15,-6-7 4 16,3-10-4-16,1-10 2 16,5-9 0-16,5-4 0 15,0-4 2-15,0 0-2 16,0 0-4-16,0 0-16 16</inkml:trace>
          <inkml:trace contextRef="#ctx0" brushRef="#br1" timeOffset="-7609.0485">56 1069 3 0,'0'0'10'0,"0"0"0"15,0 0-2-15,0 0-6 16,0 0 2-16,-33-123 2 15,25 95-4-15,2 2 4 16,2-9-2-16,4-5-2 16,0-12-2-16,13-6 0 0,16-5 0 15,8-7 2-15,9-1-2 16,6 5 0-16,8 3 0 16,13 7 2-16,11 9-2 15,17 1 0-15,16 3 0 16,9 0 0-16,12 4 0 15,6 6 2-15,1 7-2 16,-3 14 0-16,-17 12 0 16,-20 0 0-16,-20 21 0 15,-23 25-8-15,-17 13 6 16,-18 9-8-16,-27 14 6 16,0 5 4-16,-46 9 0 15,-17-3 2-15,-3-5 0 16,-2-12 0-16,11-15-2 15,11-14 0-15,15-15 0 0,10-13 0 16,13-7 2-16,8-11-2 16,0-1 0-16,0 0-6 15,29 0 6-15,16-6 0 16,19-17 2-16,11-3 2 16,12 4-2-16,7 4-2 15,4 7 0-15,0 11 0 16,-5 0 0-16,-6 29 0 15,-10 9 0-15,-12 8-4 16,-8 3 4-16,-16-1-2 16,-13-4 0-16,-10-13 0 15,-9-6-2-15,-4-13 4 0,-3-7 0 16,1-3 2-16,3-2-2 16,8 0 2-16,18 0 0 15,15 0 0-15,13 0 2 16,10-5-4-16,-1-4 6 15,-4 5-6-15,0 3 4 16,-2 1-4-16,4 0-2 16,-4 0 2-16,-1 0 2 15,-6 0-2-15,-5 0 0 16,-11 3-6-16,-17-1 2 16,-16 1 0-16,-7-1-18 15</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BE0403-FDA0-450A-AB99-0626BB34A485}" type="datetimeFigureOut">
              <a:rPr lang="en-IN" smtClean="0"/>
              <a:t>27-09-2021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36C53-1A44-40AA-B9AF-C76535239FFA}" type="slidenum">
              <a:rPr lang="en-IN" smtClean="0"/>
              <a:t>‹#›</a:t>
            </a:fld>
            <a:endParaRPr lang="en-IN"/>
          </a:p>
        </p:txBody>
      </p:sp>
    </p:spTree>
    <p:extLst>
      <p:ext uri="{BB962C8B-B14F-4D97-AF65-F5344CB8AC3E}">
        <p14:creationId xmlns:p14="http://schemas.microsoft.com/office/powerpoint/2010/main" val="3606179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E36C53-1A44-40AA-B9AF-C76535239FFA}" type="slidenum">
              <a:rPr lang="en-IN" smtClean="0"/>
              <a:t>1</a:t>
            </a:fld>
            <a:endParaRPr lang="en-IN"/>
          </a:p>
        </p:txBody>
      </p:sp>
    </p:spTree>
    <p:extLst>
      <p:ext uri="{BB962C8B-B14F-4D97-AF65-F5344CB8AC3E}">
        <p14:creationId xmlns:p14="http://schemas.microsoft.com/office/powerpoint/2010/main" val="21033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1186" name="Rectangle 7">
            <a:extLst>
              <a:ext uri="{FF2B5EF4-FFF2-40B4-BE49-F238E27FC236}">
                <a16:creationId xmlns:a16="http://schemas.microsoft.com/office/drawing/2014/main" xmlns="" id="{C3730767-A4A6-4463-B069-1B39966F465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BC6651E1-C3D5-4277-8BE0-D0B6DEDCDDFE}" type="slidenum">
              <a:rPr lang="en-CA" altLang="en-US">
                <a:latin typeface="Arial" panose="020B0604020202020204" pitchFamily="34" charset="0"/>
              </a:rPr>
              <a:pPr>
                <a:spcBef>
                  <a:spcPct val="0"/>
                </a:spcBef>
                <a:buClrTx/>
                <a:buFontTx/>
                <a:buNone/>
              </a:pPr>
              <a:t>75</a:t>
            </a:fld>
            <a:endParaRPr lang="en-CA" altLang="en-US">
              <a:latin typeface="Arial" panose="020B0604020202020204" pitchFamily="34" charset="0"/>
            </a:endParaRPr>
          </a:p>
        </p:txBody>
      </p:sp>
      <p:sp>
        <p:nvSpPr>
          <p:cNvPr id="221187" name="Rectangle 1">
            <a:extLst>
              <a:ext uri="{FF2B5EF4-FFF2-40B4-BE49-F238E27FC236}">
                <a16:creationId xmlns:a16="http://schemas.microsoft.com/office/drawing/2014/main" xmlns="" id="{AF5C8C17-805D-4839-B41B-829E5E8CA3B7}"/>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221188" name="Rectangle 2">
            <a:extLst>
              <a:ext uri="{FF2B5EF4-FFF2-40B4-BE49-F238E27FC236}">
                <a16:creationId xmlns:a16="http://schemas.microsoft.com/office/drawing/2014/main" xmlns="" id="{73A9D7FF-3B44-4321-88C9-8EF7817EC0F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54245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1426" name="Rectangle 7">
            <a:extLst>
              <a:ext uri="{FF2B5EF4-FFF2-40B4-BE49-F238E27FC236}">
                <a16:creationId xmlns:a16="http://schemas.microsoft.com/office/drawing/2014/main" xmlns="" id="{C0188D1A-F87E-4017-88C0-E6C959E6345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DBA3DB71-7ADB-475A-B5BB-AECE54AE47D2}" type="slidenum">
              <a:rPr lang="en-CA" altLang="en-US">
                <a:latin typeface="Arial" panose="020B0604020202020204" pitchFamily="34" charset="0"/>
              </a:rPr>
              <a:pPr>
                <a:spcBef>
                  <a:spcPct val="0"/>
                </a:spcBef>
                <a:buClrTx/>
                <a:buFontTx/>
                <a:buNone/>
              </a:pPr>
              <a:t>81</a:t>
            </a:fld>
            <a:endParaRPr lang="en-CA" altLang="en-US">
              <a:latin typeface="Arial" panose="020B0604020202020204" pitchFamily="34" charset="0"/>
            </a:endParaRPr>
          </a:p>
        </p:txBody>
      </p:sp>
      <p:sp>
        <p:nvSpPr>
          <p:cNvPr id="231427" name="Rectangle 1">
            <a:extLst>
              <a:ext uri="{FF2B5EF4-FFF2-40B4-BE49-F238E27FC236}">
                <a16:creationId xmlns:a16="http://schemas.microsoft.com/office/drawing/2014/main" xmlns="" id="{74D41C11-CBBB-444D-9983-C3E38B1A1282}"/>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231428" name="Rectangle 2">
            <a:extLst>
              <a:ext uri="{FF2B5EF4-FFF2-40B4-BE49-F238E27FC236}">
                <a16:creationId xmlns:a16="http://schemas.microsoft.com/office/drawing/2014/main" xmlns="" id="{957CBC27-3BB2-427B-A59C-9F307B16574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73313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3474" name="Rectangle 7">
            <a:extLst>
              <a:ext uri="{FF2B5EF4-FFF2-40B4-BE49-F238E27FC236}">
                <a16:creationId xmlns:a16="http://schemas.microsoft.com/office/drawing/2014/main" xmlns="" id="{F88CCFE7-49D2-4D63-A121-8322CFDC061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AF5C6B72-8493-4631-9EF2-CE35E358D18E}" type="slidenum">
              <a:rPr lang="en-CA" altLang="en-US">
                <a:latin typeface="Arial" panose="020B0604020202020204" pitchFamily="34" charset="0"/>
              </a:rPr>
              <a:pPr>
                <a:spcBef>
                  <a:spcPct val="0"/>
                </a:spcBef>
                <a:buClrTx/>
                <a:buFontTx/>
                <a:buNone/>
              </a:pPr>
              <a:t>82</a:t>
            </a:fld>
            <a:endParaRPr lang="en-CA" altLang="en-US">
              <a:latin typeface="Arial" panose="020B0604020202020204" pitchFamily="34" charset="0"/>
            </a:endParaRPr>
          </a:p>
        </p:txBody>
      </p:sp>
      <p:sp>
        <p:nvSpPr>
          <p:cNvPr id="233475" name="Rectangle 1">
            <a:extLst>
              <a:ext uri="{FF2B5EF4-FFF2-40B4-BE49-F238E27FC236}">
                <a16:creationId xmlns:a16="http://schemas.microsoft.com/office/drawing/2014/main" xmlns="" id="{D771C893-ECDA-4BBE-880B-FC7D249C07B6}"/>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233476" name="Rectangle 2">
            <a:extLst>
              <a:ext uri="{FF2B5EF4-FFF2-40B4-BE49-F238E27FC236}">
                <a16:creationId xmlns:a16="http://schemas.microsoft.com/office/drawing/2014/main" xmlns="" id="{837E573C-3165-4549-BD17-6E467E67584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07790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xmlns="" id="{5838F15A-E1BB-4609-8F9E-7DC72F4AC20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4A98E084-C5D7-45A3-B292-866BAC256AAD}" type="slidenum">
              <a:rPr lang="en-CA" altLang="en-US">
                <a:solidFill>
                  <a:srgbClr val="000000"/>
                </a:solidFill>
              </a:rPr>
              <a:pPr eaLnBrk="1" hangingPunct="1"/>
              <a:t>2</a:t>
            </a:fld>
            <a:endParaRPr lang="en-CA" altLang="en-US">
              <a:solidFill>
                <a:srgbClr val="000000"/>
              </a:solidFill>
            </a:endParaRPr>
          </a:p>
        </p:txBody>
      </p:sp>
      <p:sp>
        <p:nvSpPr>
          <p:cNvPr id="119811" name="Rectangle 1">
            <a:extLst>
              <a:ext uri="{FF2B5EF4-FFF2-40B4-BE49-F238E27FC236}">
                <a16:creationId xmlns:a16="http://schemas.microsoft.com/office/drawing/2014/main" xmlns="" id="{7F677261-2983-42EA-9557-FD2B7EB03033}"/>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119812" name="Rectangle 2">
            <a:extLst>
              <a:ext uri="{FF2B5EF4-FFF2-40B4-BE49-F238E27FC236}">
                <a16:creationId xmlns:a16="http://schemas.microsoft.com/office/drawing/2014/main" xmlns="" id="{39914F01-5AA9-4F3D-BA66-779A51D3F03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9613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xmlns="" id="{75AE0985-E458-40F9-BFC0-F719457B6C7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3F673428-B75E-4CFB-A677-1ED62249313F}" type="slidenum">
              <a:rPr lang="en-CA" altLang="en-US">
                <a:solidFill>
                  <a:srgbClr val="000000"/>
                </a:solidFill>
              </a:rPr>
              <a:pPr eaLnBrk="1" hangingPunct="1"/>
              <a:t>4</a:t>
            </a:fld>
            <a:endParaRPr lang="en-CA" altLang="en-US">
              <a:solidFill>
                <a:srgbClr val="000000"/>
              </a:solidFill>
            </a:endParaRPr>
          </a:p>
        </p:txBody>
      </p:sp>
      <p:sp>
        <p:nvSpPr>
          <p:cNvPr id="120835" name="Text Box 1">
            <a:extLst>
              <a:ext uri="{FF2B5EF4-FFF2-40B4-BE49-F238E27FC236}">
                <a16:creationId xmlns:a16="http://schemas.microsoft.com/office/drawing/2014/main" xmlns="" id="{7E5A111C-F302-4E86-9677-A5805AAAB7DE}"/>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r" eaLnBrk="1" hangingPunct="1">
              <a:buClrTx/>
              <a:buFontTx/>
              <a:buNone/>
            </a:pPr>
            <a:fld id="{CE385649-A23B-4697-8AAA-6A088D8C14FE}" type="slidenum">
              <a:rPr lang="en-US" altLang="en-US" sz="1200">
                <a:solidFill>
                  <a:srgbClr val="000000"/>
                </a:solidFill>
              </a:rPr>
              <a:pPr algn="r" eaLnBrk="1" hangingPunct="1">
                <a:buClrTx/>
                <a:buFontTx/>
                <a:buNone/>
              </a:pPr>
              <a:t>4</a:t>
            </a:fld>
            <a:endParaRPr lang="en-US" altLang="en-US" sz="1200">
              <a:solidFill>
                <a:srgbClr val="000000"/>
              </a:solidFill>
            </a:endParaRPr>
          </a:p>
        </p:txBody>
      </p:sp>
      <p:sp>
        <p:nvSpPr>
          <p:cNvPr id="120836" name="Rectangle 2">
            <a:extLst>
              <a:ext uri="{FF2B5EF4-FFF2-40B4-BE49-F238E27FC236}">
                <a16:creationId xmlns:a16="http://schemas.microsoft.com/office/drawing/2014/main" xmlns="" id="{445E1A5E-D121-4852-8B11-8BDE8F2CFDCE}"/>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120837" name="Text Box 3">
            <a:extLst>
              <a:ext uri="{FF2B5EF4-FFF2-40B4-BE49-F238E27FC236}">
                <a16:creationId xmlns:a16="http://schemas.microsoft.com/office/drawing/2014/main" xmlns="" id="{1CA09C44-3995-48A4-9DBF-949A4878329B}"/>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tLang="en-US"/>
          </a:p>
        </p:txBody>
      </p:sp>
    </p:spTree>
    <p:extLst>
      <p:ext uri="{BB962C8B-B14F-4D97-AF65-F5344CB8AC3E}">
        <p14:creationId xmlns:p14="http://schemas.microsoft.com/office/powerpoint/2010/main" val="434064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xmlns="" id="{36F73E91-7413-4633-A6C6-E1779C62872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3BADFEFC-3D74-4820-B4AB-B03C3EFE1039}" type="slidenum">
              <a:rPr lang="en-CA" altLang="en-US">
                <a:solidFill>
                  <a:srgbClr val="000000"/>
                </a:solidFill>
              </a:rPr>
              <a:pPr eaLnBrk="1" hangingPunct="1"/>
              <a:t>47</a:t>
            </a:fld>
            <a:endParaRPr lang="en-CA" altLang="en-US">
              <a:solidFill>
                <a:srgbClr val="000000"/>
              </a:solidFill>
            </a:endParaRPr>
          </a:p>
        </p:txBody>
      </p:sp>
      <p:sp>
        <p:nvSpPr>
          <p:cNvPr id="122883" name="Rectangle 1">
            <a:extLst>
              <a:ext uri="{FF2B5EF4-FFF2-40B4-BE49-F238E27FC236}">
                <a16:creationId xmlns:a16="http://schemas.microsoft.com/office/drawing/2014/main" xmlns="" id="{0E737A34-4AF7-4573-B70C-AC94F32341B5}"/>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122884" name="Text Box 2">
            <a:extLst>
              <a:ext uri="{FF2B5EF4-FFF2-40B4-BE49-F238E27FC236}">
                <a16:creationId xmlns:a16="http://schemas.microsoft.com/office/drawing/2014/main" xmlns="" id="{FB699772-7F35-414B-8BE3-B8C636D58BFC}"/>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tLang="en-US"/>
          </a:p>
        </p:txBody>
      </p:sp>
    </p:spTree>
    <p:extLst>
      <p:ext uri="{BB962C8B-B14F-4D97-AF65-F5344CB8AC3E}">
        <p14:creationId xmlns:p14="http://schemas.microsoft.com/office/powerpoint/2010/main" val="140102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xmlns="" id="{14929A64-503D-47A1-80E6-99016DF6CD6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814C8BD5-763A-4602-AE1F-191A0DDC0FE3}" type="slidenum">
              <a:rPr lang="en-CA" altLang="en-US">
                <a:solidFill>
                  <a:srgbClr val="000000"/>
                </a:solidFill>
              </a:rPr>
              <a:pPr eaLnBrk="1" hangingPunct="1"/>
              <a:t>48</a:t>
            </a:fld>
            <a:endParaRPr lang="en-CA" altLang="en-US">
              <a:solidFill>
                <a:srgbClr val="000000"/>
              </a:solidFill>
            </a:endParaRPr>
          </a:p>
        </p:txBody>
      </p:sp>
      <p:sp>
        <p:nvSpPr>
          <p:cNvPr id="123907" name="Rectangle 1">
            <a:extLst>
              <a:ext uri="{FF2B5EF4-FFF2-40B4-BE49-F238E27FC236}">
                <a16:creationId xmlns:a16="http://schemas.microsoft.com/office/drawing/2014/main" xmlns="" id="{14BC1E1F-BDDF-411F-93B3-52E9FF2F3715}"/>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123908" name="Rectangle 2">
            <a:extLst>
              <a:ext uri="{FF2B5EF4-FFF2-40B4-BE49-F238E27FC236}">
                <a16:creationId xmlns:a16="http://schemas.microsoft.com/office/drawing/2014/main" xmlns="" id="{B9515CF1-BD7E-4DB6-8B60-86A9C3C573B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37235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xmlns="" id="{77CCAB56-8DD2-4783-81A6-89073D480C9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A2169F00-2D2C-4173-840F-4D18DC0F971E}" type="slidenum">
              <a:rPr lang="en-CA" altLang="en-US">
                <a:solidFill>
                  <a:srgbClr val="000000"/>
                </a:solidFill>
              </a:rPr>
              <a:pPr eaLnBrk="1" hangingPunct="1"/>
              <a:t>51</a:t>
            </a:fld>
            <a:endParaRPr lang="en-CA" altLang="en-US">
              <a:solidFill>
                <a:srgbClr val="000000"/>
              </a:solidFill>
            </a:endParaRPr>
          </a:p>
        </p:txBody>
      </p:sp>
      <p:sp>
        <p:nvSpPr>
          <p:cNvPr id="167939" name="Rectangle 1">
            <a:extLst>
              <a:ext uri="{FF2B5EF4-FFF2-40B4-BE49-F238E27FC236}">
                <a16:creationId xmlns:a16="http://schemas.microsoft.com/office/drawing/2014/main" xmlns="" id="{A984EFB9-9569-4679-BB55-5E5A04002DAD}"/>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167940" name="Rectangle 2">
            <a:extLst>
              <a:ext uri="{FF2B5EF4-FFF2-40B4-BE49-F238E27FC236}">
                <a16:creationId xmlns:a16="http://schemas.microsoft.com/office/drawing/2014/main" xmlns="" id="{09DDEAA3-839F-47CF-A6AD-439AFD7CB81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82007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xmlns="" id="{EB1E3624-AA79-4C8B-A0CB-FCAFCEF1134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495B322B-2CB4-431E-9321-499FCB7DF50C}" type="slidenum">
              <a:rPr lang="en-CA" altLang="en-US">
                <a:solidFill>
                  <a:srgbClr val="000000"/>
                </a:solidFill>
              </a:rPr>
              <a:pPr eaLnBrk="1" hangingPunct="1"/>
              <a:t>52</a:t>
            </a:fld>
            <a:endParaRPr lang="en-CA" altLang="en-US">
              <a:solidFill>
                <a:srgbClr val="000000"/>
              </a:solidFill>
            </a:endParaRPr>
          </a:p>
        </p:txBody>
      </p:sp>
      <p:sp>
        <p:nvSpPr>
          <p:cNvPr id="171011" name="Rectangle 1">
            <a:extLst>
              <a:ext uri="{FF2B5EF4-FFF2-40B4-BE49-F238E27FC236}">
                <a16:creationId xmlns:a16="http://schemas.microsoft.com/office/drawing/2014/main" xmlns="" id="{9E8A732C-EC65-450B-87A5-5CE25E410296}"/>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171012" name="Rectangle 2">
            <a:extLst>
              <a:ext uri="{FF2B5EF4-FFF2-40B4-BE49-F238E27FC236}">
                <a16:creationId xmlns:a16="http://schemas.microsoft.com/office/drawing/2014/main" xmlns="" id="{0CF55B8F-D5EB-4DF7-AB5B-4FDC42A0AB6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22152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xmlns="" id="{29E981A5-C1F9-497D-B8F2-6E8B10BD42F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265522F2-607D-4A7A-91FC-837ABC7BFACA}" type="slidenum">
              <a:rPr lang="en-US" altLang="en-US">
                <a:solidFill>
                  <a:srgbClr val="000000"/>
                </a:solidFill>
              </a:rPr>
              <a:pPr eaLnBrk="1" hangingPunct="1"/>
              <a:t>53</a:t>
            </a:fld>
            <a:endParaRPr lang="en-US" altLang="en-US">
              <a:solidFill>
                <a:srgbClr val="000000"/>
              </a:solidFill>
            </a:endParaRPr>
          </a:p>
        </p:txBody>
      </p:sp>
      <p:sp>
        <p:nvSpPr>
          <p:cNvPr id="172035" name="Rectangle 1">
            <a:extLst>
              <a:ext uri="{FF2B5EF4-FFF2-40B4-BE49-F238E27FC236}">
                <a16:creationId xmlns:a16="http://schemas.microsoft.com/office/drawing/2014/main" xmlns="" id="{E68228EE-D27C-4BF7-9246-18451CC0AFA6}"/>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172036" name="Rectangle 2">
            <a:extLst>
              <a:ext uri="{FF2B5EF4-FFF2-40B4-BE49-F238E27FC236}">
                <a16:creationId xmlns:a16="http://schemas.microsoft.com/office/drawing/2014/main" xmlns="" id="{D6B2F6EE-E0AA-48C5-8DFC-12F2A51B08A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7938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7090" name="Rectangle 7">
            <a:extLst>
              <a:ext uri="{FF2B5EF4-FFF2-40B4-BE49-F238E27FC236}">
                <a16:creationId xmlns:a16="http://schemas.microsoft.com/office/drawing/2014/main" xmlns="" id="{C8854E44-5F1D-48C7-91EF-815DFE903F2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9EDB933A-F32E-4CF3-BD28-D20CF7B5D098}" type="slidenum">
              <a:rPr lang="en-CA" altLang="en-US">
                <a:latin typeface="Arial" panose="020B0604020202020204" pitchFamily="34" charset="0"/>
              </a:rPr>
              <a:pPr>
                <a:spcBef>
                  <a:spcPct val="0"/>
                </a:spcBef>
                <a:buClrTx/>
                <a:buFontTx/>
                <a:buNone/>
              </a:pPr>
              <a:t>74</a:t>
            </a:fld>
            <a:endParaRPr lang="en-CA" altLang="en-US">
              <a:latin typeface="Arial" panose="020B0604020202020204" pitchFamily="34" charset="0"/>
            </a:endParaRPr>
          </a:p>
        </p:txBody>
      </p:sp>
      <p:sp>
        <p:nvSpPr>
          <p:cNvPr id="217091" name="Rectangle 1">
            <a:extLst>
              <a:ext uri="{FF2B5EF4-FFF2-40B4-BE49-F238E27FC236}">
                <a16:creationId xmlns:a16="http://schemas.microsoft.com/office/drawing/2014/main" xmlns="" id="{9253BA16-CB5A-4630-A957-A6B0F6076C70}"/>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217092" name="Rectangle 2">
            <a:extLst>
              <a:ext uri="{FF2B5EF4-FFF2-40B4-BE49-F238E27FC236}">
                <a16:creationId xmlns:a16="http://schemas.microsoft.com/office/drawing/2014/main" xmlns="" id="{918BFD18-F5D9-4FCF-A5EE-2630BE5C00F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98378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7CD629-E11B-42DD-B67F-11AB926285E8}" type="datetime1">
              <a:rPr lang="en-IN" smtClean="0"/>
              <a:t>27-09-2021</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C7AA2231-D3A4-4E48-BE15-C9AE141B584A}"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6802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2F18F-1B8D-4CC7-BA5A-BBB7A47B7A91}" type="datetime1">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A2231-D3A4-4E48-BE15-C9AE141B584A}"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28838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E9E3B-8907-4800-9A9A-22D42E641D9F}" type="datetime1">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A2231-D3A4-4E48-BE15-C9AE141B584A}"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6044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01095F82-3F70-4D2F-B9C7-A7C73E9729C5}" type="datetime1">
              <a:rPr lang="en-IN" smtClean="0"/>
              <a:t>27-09-2021</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C7AA2231-D3A4-4E48-BE15-C9AE141B584A}"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6676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4E7CBAE-F620-4B79-B0C1-7F706A1BE8DA}" type="datetime1">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A2231-D3A4-4E48-BE15-C9AE141B584A}"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2707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37D71F-9CBB-4995-9DB9-E987A787380A}" type="datetime1">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AA2231-D3A4-4E48-BE15-C9AE141B584A}"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96453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DA45B-7DD3-41D6-87EA-995C1686AFB7}" type="datetime1">
              <a:rPr lang="en-IN" smtClean="0"/>
              <a:t>27-09-2021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AA2231-D3A4-4E48-BE15-C9AE141B584A}"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6272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486A1E-802C-495E-AC65-9B81A992D1F9}" type="datetime1">
              <a:rPr lang="en-IN" smtClean="0"/>
              <a:t>27-09-2021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AA2231-D3A4-4E48-BE15-C9AE141B584A}"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2727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1430E-CEB2-4F00-822F-A69822CFFFB9}" type="datetime1">
              <a:rPr lang="en-IN" smtClean="0"/>
              <a:t>27-09-2021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AA2231-D3A4-4E48-BE15-C9AE141B584A}" type="slidenum">
              <a:rPr lang="en-IN" smtClean="0"/>
              <a:t>‹#›</a:t>
            </a:fld>
            <a:endParaRPr lang="en-IN"/>
          </a:p>
        </p:txBody>
      </p:sp>
    </p:spTree>
    <p:extLst>
      <p:ext uri="{BB962C8B-B14F-4D97-AF65-F5344CB8AC3E}">
        <p14:creationId xmlns:p14="http://schemas.microsoft.com/office/powerpoint/2010/main" val="21964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91BF8D-C42F-4781-BED9-AB9716FEB11C}" type="datetime1">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AA2231-D3A4-4E48-BE15-C9AE141B584A}"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6893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27EF7FF6-1080-4178-81E6-040B0A1277E4}" type="datetime1">
              <a:rPr lang="en-IN" smtClean="0"/>
              <a:t>27-09-2021</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C7AA2231-D3A4-4E48-BE15-C9AE141B584A}"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718611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E0D287D-A383-47F2-9128-9BF4CCE4D481}" type="datetime1">
              <a:rPr lang="en-IN" smtClean="0"/>
              <a:t>27-09-2021</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0" y="6354422"/>
            <a:ext cx="811019" cy="503578"/>
          </a:xfrm>
          <a:prstGeom prst="rect">
            <a:avLst/>
          </a:prstGeom>
        </p:spPr>
        <p:txBody>
          <a:bodyPr vert="horz" lIns="91440" tIns="45720" rIns="91440" bIns="45720" rtlCol="0" anchor="t"/>
          <a:lstStyle>
            <a:lvl1pPr algn="r">
              <a:defRPr sz="2800">
                <a:solidFill>
                  <a:schemeClr val="accent1">
                    <a:lumMod val="50000"/>
                  </a:schemeClr>
                </a:solidFill>
              </a:defRPr>
            </a:lvl1pPr>
          </a:lstStyle>
          <a:p>
            <a:fld id="{C7AA2231-D3A4-4E48-BE15-C9AE141B584A}" type="slidenum">
              <a:rPr lang="en-IN" smtClean="0"/>
              <a:pPr/>
              <a:t>‹#›</a:t>
            </a:fld>
            <a:endParaRPr lang="en-IN" dirty="0"/>
          </a:p>
        </p:txBody>
      </p:sp>
      <p:sp>
        <p:nvSpPr>
          <p:cNvPr id="10" name="Rectangle 9">
            <a:extLst>
              <a:ext uri="{FF2B5EF4-FFF2-40B4-BE49-F238E27FC236}">
                <a16:creationId xmlns:a16="http://schemas.microsoft.com/office/drawing/2014/main" xmlns="" id="{46038171-BE81-4B0D-AA62-3DD9D46C31C0}"/>
              </a:ext>
            </a:extLst>
          </p:cNvPr>
          <p:cNvSpPr/>
          <p:nvPr userDrawn="1"/>
        </p:nvSpPr>
        <p:spPr>
          <a:xfrm>
            <a:off x="11451102" y="0"/>
            <a:ext cx="740898" cy="738554"/>
          </a:xfrm>
          <a:prstGeom prst="rect">
            <a:avLst/>
          </a:prstGeom>
          <a:blipFill>
            <a:blip r:embed="rId1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7BFB01C3-BA34-438E-952D-CFD0863C2462}"/>
              </a:ext>
            </a:extLst>
          </p:cNvPr>
          <p:cNvSpPr txBox="1"/>
          <p:nvPr userDrawn="1"/>
        </p:nvSpPr>
        <p:spPr>
          <a:xfrm>
            <a:off x="5050302" y="6457071"/>
            <a:ext cx="2382383" cy="369332"/>
          </a:xfrm>
          <a:prstGeom prst="rect">
            <a:avLst/>
          </a:prstGeom>
          <a:noFill/>
        </p:spPr>
        <p:txBody>
          <a:bodyPr wrap="none" rtlCol="0">
            <a:spAutoFit/>
          </a:bodyPr>
          <a:lstStyle/>
          <a:p>
            <a:r>
              <a:rPr lang="en-IN" b="1" dirty="0">
                <a:solidFill>
                  <a:srgbClr val="002060"/>
                </a:solidFill>
              </a:rPr>
              <a:t>Data Structure 2020</a:t>
            </a:r>
          </a:p>
        </p:txBody>
      </p:sp>
    </p:spTree>
    <p:extLst>
      <p:ext uri="{BB962C8B-B14F-4D97-AF65-F5344CB8AC3E}">
        <p14:creationId xmlns:p14="http://schemas.microsoft.com/office/powerpoint/2010/main" val="20778839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hyperlink" Target="https://en.wikipedia.org/wiki/Special:BookSources/0-262-03384-4" TargetMode="External"/><Relationship Id="rId3" Type="http://schemas.openxmlformats.org/officeDocument/2006/relationships/hyperlink" Target="https://en.wikipedia.org/wiki/Thomas_H._Cormen" TargetMode="External"/><Relationship Id="rId7" Type="http://schemas.openxmlformats.org/officeDocument/2006/relationships/hyperlink" Target="https://en.wikipedia.org/wiki/ISBN_(identifier)"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en.wikipedia.org/wiki/Clifford_Stein" TargetMode="External"/><Relationship Id="rId5" Type="http://schemas.openxmlformats.org/officeDocument/2006/relationships/hyperlink" Target="https://en.wikipedia.org/wiki/Ron_Rivest" TargetMode="External"/><Relationship Id="rId4" Type="http://schemas.openxmlformats.org/officeDocument/2006/relationships/hyperlink" Target="https://en.wikipedia.org/wiki/Charles_E._Leiserson"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s://home.cse.ust.hk/~dekai/271/notes/L01a/quickSort.pdf" TargetMode="Externa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home.cse.ust.hk/~dekai/271/notes/L01a/quickSort.pdf" TargetMode="External"/><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Charles_E._Leiserson" TargetMode="External"/><Relationship Id="rId7" Type="http://schemas.openxmlformats.org/officeDocument/2006/relationships/hyperlink" Target="https://en.wikipedia.org/wiki/Special:BookSources/0-262-03384-4" TargetMode="External"/><Relationship Id="rId2" Type="http://schemas.openxmlformats.org/officeDocument/2006/relationships/hyperlink" Target="https://en.wikipedia.org/wiki/Thomas_H._Cormen" TargetMode="External"/><Relationship Id="rId1" Type="http://schemas.openxmlformats.org/officeDocument/2006/relationships/slideLayout" Target="../slideLayouts/slideLayout2.xml"/><Relationship Id="rId6" Type="http://schemas.openxmlformats.org/officeDocument/2006/relationships/hyperlink" Target="https://en.wikipedia.org/wiki/ISBN_(identifier)" TargetMode="External"/><Relationship Id="rId5" Type="http://schemas.openxmlformats.org/officeDocument/2006/relationships/hyperlink" Target="https://en.wikipedia.org/wiki/Clifford_Stein" TargetMode="External"/><Relationship Id="rId4" Type="http://schemas.openxmlformats.org/officeDocument/2006/relationships/hyperlink" Target="https://en.wikipedia.org/wiki/Ron_Rivest"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en.wikipedia.org/wiki/Charles_E._Leiserson" TargetMode="External"/><Relationship Id="rId7" Type="http://schemas.openxmlformats.org/officeDocument/2006/relationships/hyperlink" Target="https://en.wikipedia.org/wiki/Special:BookSources/0-262-03384-4" TargetMode="External"/><Relationship Id="rId2" Type="http://schemas.openxmlformats.org/officeDocument/2006/relationships/hyperlink" Target="https://en.wikipedia.org/wiki/Thomas_H._Cormen" TargetMode="External"/><Relationship Id="rId1" Type="http://schemas.openxmlformats.org/officeDocument/2006/relationships/slideLayout" Target="../slideLayouts/slideLayout2.xml"/><Relationship Id="rId6" Type="http://schemas.openxmlformats.org/officeDocument/2006/relationships/hyperlink" Target="https://en.wikipedia.org/wiki/ISBN_(identifier)" TargetMode="External"/><Relationship Id="rId5" Type="http://schemas.openxmlformats.org/officeDocument/2006/relationships/hyperlink" Target="https://en.wikipedia.org/wiki/Clifford_Stein" TargetMode="External"/><Relationship Id="rId4" Type="http://schemas.openxmlformats.org/officeDocument/2006/relationships/hyperlink" Target="https://en.wikipedia.org/wiki/Ron_Rivest"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hyperlink" Target="https://en.wikipedia.org/wiki/Special:BookSources/0-262-03384-4" TargetMode="External"/><Relationship Id="rId3" Type="http://schemas.openxmlformats.org/officeDocument/2006/relationships/hyperlink" Target="https://en.wikipedia.org/wiki/Thomas_H._Cormen" TargetMode="External"/><Relationship Id="rId7" Type="http://schemas.openxmlformats.org/officeDocument/2006/relationships/hyperlink" Target="https://en.wikipedia.org/wiki/ISBN_(identifier)"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en.wikipedia.org/wiki/Clifford_Stein" TargetMode="External"/><Relationship Id="rId5" Type="http://schemas.openxmlformats.org/officeDocument/2006/relationships/hyperlink" Target="https://en.wikipedia.org/wiki/Ron_Rivest" TargetMode="External"/><Relationship Id="rId4" Type="http://schemas.openxmlformats.org/officeDocument/2006/relationships/hyperlink" Target="https://en.wikipedia.org/wiki/Charles_E._Leiserson"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www.programiz.com/dsa/counting-sort"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www.programiz.com/dsa/counting-sort"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programiz.com/dsa/counting-sort"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hyperlink" Target="https://www.geeksforgeeks.org/counting-sort/" TargetMode="External"/><Relationship Id="rId2" Type="http://schemas.openxmlformats.org/officeDocument/2006/relationships/hyperlink" Target="https://www.geeksforgeeks.org/lower-bound-on-comparison-based-sorting-algorithms/"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hyperlink" Target="https://home.cse.ust.hk/~dekai/271/notes/L01a/quickSort.pdf" TargetMode="External"/><Relationship Id="rId3" Type="http://schemas.openxmlformats.org/officeDocument/2006/relationships/hyperlink" Target="https://en.wikipedia.org/wiki/Charles_E._Leiserson" TargetMode="External"/><Relationship Id="rId7" Type="http://schemas.openxmlformats.org/officeDocument/2006/relationships/hyperlink" Target="https://en.wikipedia.org/wiki/Special:BookSources/0-262-03384-4" TargetMode="External"/><Relationship Id="rId2" Type="http://schemas.openxmlformats.org/officeDocument/2006/relationships/hyperlink" Target="https://en.wikipedia.org/wiki/Thomas_H._Cormen" TargetMode="External"/><Relationship Id="rId1" Type="http://schemas.openxmlformats.org/officeDocument/2006/relationships/slideLayout" Target="../slideLayouts/slideLayout2.xml"/><Relationship Id="rId6" Type="http://schemas.openxmlformats.org/officeDocument/2006/relationships/hyperlink" Target="https://en.wikipedia.org/wiki/ISBN_(identifier)" TargetMode="External"/><Relationship Id="rId5" Type="http://schemas.openxmlformats.org/officeDocument/2006/relationships/hyperlink" Target="https://en.wikipedia.org/wiki/Clifford_Stein" TargetMode="External"/><Relationship Id="rId4" Type="http://schemas.openxmlformats.org/officeDocument/2006/relationships/hyperlink" Target="https://en.wikipedia.org/wiki/Ron_Rivest" TargetMode="External"/><Relationship Id="rId9" Type="http://schemas.openxmlformats.org/officeDocument/2006/relationships/hyperlink" Target="https://www.programiz.com/dsa/counting-sor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08FD51-4C67-49A5-8DEE-4C0608E4AE15}"/>
              </a:ext>
            </a:extLst>
          </p:cNvPr>
          <p:cNvSpPr>
            <a:spLocks noGrp="1"/>
          </p:cNvSpPr>
          <p:nvPr>
            <p:ph type="ctrTitle"/>
          </p:nvPr>
        </p:nvSpPr>
        <p:spPr>
          <a:xfrm>
            <a:off x="1777460" y="998625"/>
            <a:ext cx="8637073" cy="1155295"/>
          </a:xfrm>
        </p:spPr>
        <p:txBody>
          <a:bodyPr>
            <a:normAutofit fontScale="90000"/>
          </a:bodyPr>
          <a:lstStyle/>
          <a:p>
            <a:pPr algn="ctr"/>
            <a:r>
              <a:rPr lang="en-US" sz="4000" b="1" dirty="0"/>
              <a:t>Data Structures (15B11CI311)</a:t>
            </a:r>
            <a:r>
              <a:rPr lang="en-US" sz="5400" b="1" dirty="0"/>
              <a:t/>
            </a:r>
            <a:br>
              <a:rPr lang="en-US" sz="5400" b="1" dirty="0"/>
            </a:br>
            <a:r>
              <a:rPr lang="en-US" sz="3100" b="1" dirty="0"/>
              <a:t/>
            </a:r>
            <a:br>
              <a:rPr lang="en-US" sz="3100" b="1" dirty="0"/>
            </a:br>
            <a:r>
              <a:rPr lang="en-US" sz="3100" dirty="0"/>
              <a:t>Odd Semester </a:t>
            </a:r>
            <a:r>
              <a:rPr lang="en-US" sz="3100" dirty="0" smtClean="0"/>
              <a:t>2021</a:t>
            </a:r>
            <a:endParaRPr lang="en-IN" sz="3100" dirty="0"/>
          </a:p>
        </p:txBody>
      </p:sp>
      <p:sp>
        <p:nvSpPr>
          <p:cNvPr id="3" name="Subtitle 2">
            <a:extLst>
              <a:ext uri="{FF2B5EF4-FFF2-40B4-BE49-F238E27FC236}">
                <a16:creationId xmlns:a16="http://schemas.microsoft.com/office/drawing/2014/main" xmlns="" id="{1DB62C41-2131-4126-987A-5AE49F2AF2E1}"/>
              </a:ext>
            </a:extLst>
          </p:cNvPr>
          <p:cNvSpPr>
            <a:spLocks noGrp="1"/>
          </p:cNvSpPr>
          <p:nvPr>
            <p:ph type="subTitle" idx="1"/>
          </p:nvPr>
        </p:nvSpPr>
        <p:spPr>
          <a:xfrm>
            <a:off x="1534160" y="4323081"/>
            <a:ext cx="9369236" cy="762000"/>
          </a:xfrm>
        </p:spPr>
        <p:txBody>
          <a:bodyPr>
            <a:noAutofit/>
          </a:bodyPr>
          <a:lstStyle/>
          <a:p>
            <a:pPr algn="ctr"/>
            <a:r>
              <a:rPr lang="en-US" sz="2000" dirty="0"/>
              <a:t>3</a:t>
            </a:r>
            <a:r>
              <a:rPr lang="en-US" sz="2000" baseline="30000" dirty="0"/>
              <a:t>rd</a:t>
            </a:r>
            <a:r>
              <a:rPr lang="en-US" sz="2000" dirty="0"/>
              <a:t> Semester , Computer Science and Engineering</a:t>
            </a:r>
          </a:p>
          <a:p>
            <a:pPr algn="ctr"/>
            <a:r>
              <a:rPr lang="en-US" sz="2000" dirty="0"/>
              <a:t>Jaypee Institute Of Information Technology (JIIT), Noida</a:t>
            </a:r>
          </a:p>
        </p:txBody>
      </p:sp>
      <p:pic>
        <p:nvPicPr>
          <p:cNvPr id="2050" name="Picture 2" descr="Jaypee Institute of Information Technology - Wikipedia">
            <a:extLst>
              <a:ext uri="{FF2B5EF4-FFF2-40B4-BE49-F238E27FC236}">
                <a16:creationId xmlns:a16="http://schemas.microsoft.com/office/drawing/2014/main" xmlns="" id="{42622B0E-5F06-4CBC-B256-77E0A3872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582" y="2405923"/>
            <a:ext cx="1342836" cy="167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xmlns="" id="{3B127EEF-63E8-4BBA-A19E-907327E3462A}"/>
              </a:ext>
            </a:extLst>
          </p:cNvPr>
          <p:cNvSpPr>
            <a:spLocks noGrp="1"/>
          </p:cNvSpPr>
          <p:nvPr>
            <p:ph type="sldNum" sz="quarter" idx="12"/>
          </p:nvPr>
        </p:nvSpPr>
        <p:spPr/>
        <p:txBody>
          <a:bodyPr/>
          <a:lstStyle/>
          <a:p>
            <a:fld id="{BBD0BF76-E763-4964-B6E3-972F78D927E1}" type="slidenum">
              <a:rPr lang="en-IN" smtClean="0"/>
              <a:t>1</a:t>
            </a:fld>
            <a:endParaRPr lang="en-IN"/>
          </a:p>
        </p:txBody>
      </p:sp>
    </p:spTree>
    <p:extLst>
      <p:ext uri="{BB962C8B-B14F-4D97-AF65-F5344CB8AC3E}">
        <p14:creationId xmlns:p14="http://schemas.microsoft.com/office/powerpoint/2010/main" val="680368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486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486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486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487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487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487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487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487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487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487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487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487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487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488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488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488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488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488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488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4886" name="Text Box 22"/>
          <p:cNvSpPr txBox="1">
            <a:spLocks noChangeArrowheads="1"/>
          </p:cNvSpPr>
          <p:nvPr/>
        </p:nvSpPr>
        <p:spPr bwMode="auto">
          <a:xfrm>
            <a:off x="3832226"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23</a:t>
            </a:r>
          </a:p>
        </p:txBody>
      </p:sp>
      <p:sp>
        <p:nvSpPr>
          <p:cNvPr id="164887" name="Text Box 23"/>
          <p:cNvSpPr txBox="1">
            <a:spLocks noChangeArrowheads="1"/>
          </p:cNvSpPr>
          <p:nvPr/>
        </p:nvSpPr>
        <p:spPr bwMode="auto">
          <a:xfrm>
            <a:off x="30480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164888" name="Text Box 24"/>
          <p:cNvSpPr txBox="1">
            <a:spLocks noChangeArrowheads="1"/>
          </p:cNvSpPr>
          <p:nvPr/>
        </p:nvSpPr>
        <p:spPr bwMode="auto">
          <a:xfrm>
            <a:off x="3124201" y="42672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2" name="Slide Number Placeholder 1"/>
          <p:cNvSpPr>
            <a:spLocks noGrp="1"/>
          </p:cNvSpPr>
          <p:nvPr>
            <p:ph type="sldNum" sz="quarter" idx="12"/>
          </p:nvPr>
        </p:nvSpPr>
        <p:spPr/>
        <p:txBody>
          <a:bodyPr/>
          <a:lstStyle/>
          <a:p>
            <a:fld id="{C7AA2231-D3A4-4E48-BE15-C9AE141B584A}" type="slidenum">
              <a:rPr lang="en-IN" smtClean="0"/>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589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589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589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589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589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589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589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589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589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590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590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590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590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590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590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590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590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590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590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591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5911" name="Text Box 23"/>
          <p:cNvSpPr txBox="1">
            <a:spLocks noChangeArrowheads="1"/>
          </p:cNvSpPr>
          <p:nvPr/>
        </p:nvSpPr>
        <p:spPr bwMode="auto">
          <a:xfrm>
            <a:off x="30480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165912" name="Text Box 2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5913" name="Text Box 25"/>
          <p:cNvSpPr txBox="1">
            <a:spLocks noChangeArrowheads="1"/>
          </p:cNvSpPr>
          <p:nvPr/>
        </p:nvSpPr>
        <p:spPr bwMode="auto">
          <a:xfrm>
            <a:off x="3124201" y="42672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2" name="Slide Number Placeholder 1"/>
          <p:cNvSpPr>
            <a:spLocks noGrp="1"/>
          </p:cNvSpPr>
          <p:nvPr>
            <p:ph type="sldNum" sz="quarter" idx="12"/>
          </p:nvPr>
        </p:nvSpPr>
        <p:spPr/>
        <p:txBody>
          <a:bodyPr/>
          <a:lstStyle/>
          <a:p>
            <a:fld id="{C7AA2231-D3A4-4E48-BE15-C9AE141B584A}" type="slidenum">
              <a:rPr lang="en-IN" smtClean="0"/>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691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691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691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691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691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692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692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692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692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692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692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692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692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692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692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693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693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693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693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693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693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6936" name="Text Box 2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6937" name="Text Box 25"/>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6938" name="Text Box 26"/>
          <p:cNvSpPr txBox="1">
            <a:spLocks noChangeArrowheads="1"/>
          </p:cNvSpPr>
          <p:nvPr/>
        </p:nvSpPr>
        <p:spPr bwMode="auto">
          <a:xfrm>
            <a:off x="3124201" y="42672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2" name="Slide Number Placeholder 1"/>
          <p:cNvSpPr>
            <a:spLocks noGrp="1"/>
          </p:cNvSpPr>
          <p:nvPr>
            <p:ph type="sldNum" sz="quarter" idx="12"/>
          </p:nvPr>
        </p:nvSpPr>
        <p:spPr/>
        <p:txBody>
          <a:bodyPr/>
          <a:lstStyle/>
          <a:p>
            <a:fld id="{C7AA2231-D3A4-4E48-BE15-C9AE141B584A}" type="slidenum">
              <a:rPr lang="en-IN" smtClean="0"/>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793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794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794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794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794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794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794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794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794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794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794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795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795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795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795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795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795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795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795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795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795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796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796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7962" name="Text Box 26"/>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7963" name="Text Box 27"/>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8963"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8964"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8965"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8966"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8967"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8968"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8969"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8970"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8971"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8972"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8973"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8974"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8975"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8976"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8977"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8978"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8979"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8980"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8981"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8982"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8983"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8984" name="Text Box 1048"/>
          <p:cNvSpPr txBox="1">
            <a:spLocks noChangeArrowheads="1"/>
          </p:cNvSpPr>
          <p:nvPr/>
        </p:nvSpPr>
        <p:spPr bwMode="auto">
          <a:xfrm>
            <a:off x="46482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168985" name="Text Box 1049"/>
          <p:cNvSpPr txBox="1">
            <a:spLocks noChangeArrowheads="1"/>
          </p:cNvSpPr>
          <p:nvPr/>
        </p:nvSpPr>
        <p:spPr bwMode="auto">
          <a:xfrm>
            <a:off x="5508626"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14</a:t>
            </a:r>
          </a:p>
        </p:txBody>
      </p:sp>
      <p:sp>
        <p:nvSpPr>
          <p:cNvPr id="168986" name="Text Box 1050"/>
          <p:cNvSpPr txBox="1">
            <a:spLocks noChangeArrowheads="1"/>
          </p:cNvSpPr>
          <p:nvPr/>
        </p:nvSpPr>
        <p:spPr bwMode="auto">
          <a:xfrm>
            <a:off x="4800601" y="44196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68987" name="Text Box 1051"/>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8988" name="Text Box 1052"/>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998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998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998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999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999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999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999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999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999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999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999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999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999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000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000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000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000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000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000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000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000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0008" name="Text Box 24"/>
          <p:cNvSpPr txBox="1">
            <a:spLocks noChangeArrowheads="1"/>
          </p:cNvSpPr>
          <p:nvPr/>
        </p:nvSpPr>
        <p:spPr bwMode="auto">
          <a:xfrm>
            <a:off x="46482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17000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0010" name="Text Box 26"/>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0011" name="Text Box 27"/>
          <p:cNvSpPr txBox="1">
            <a:spLocks noChangeArrowheads="1"/>
          </p:cNvSpPr>
          <p:nvPr/>
        </p:nvSpPr>
        <p:spPr bwMode="auto">
          <a:xfrm>
            <a:off x="4800601" y="44196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70012" name="Text Box 28"/>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0013" name="Text Box 29"/>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1011"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1012"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1013"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1014"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1015"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1016"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1017"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1018"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1019"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1020"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1021"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1022"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1023"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1024"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1025"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1026"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1027"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1028"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1029"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1030"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1031"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1032" name="Text Box 1048"/>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1033" name="Text Box 1049"/>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1034" name="Text Box 1050"/>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1035" name="Text Box 1051"/>
          <p:cNvSpPr txBox="1">
            <a:spLocks noChangeArrowheads="1"/>
          </p:cNvSpPr>
          <p:nvPr/>
        </p:nvSpPr>
        <p:spPr bwMode="auto">
          <a:xfrm>
            <a:off x="4800601" y="44196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71036" name="Text Box 1052"/>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1037" name="Text Box 1053"/>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1038" name="Text Box 1054"/>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 name="Slide Number Placeholder 1"/>
          <p:cNvSpPr>
            <a:spLocks noGrp="1"/>
          </p:cNvSpPr>
          <p:nvPr>
            <p:ph type="sldNum" sz="quarter" idx="12"/>
          </p:nvPr>
        </p:nvSpPr>
        <p:spPr/>
        <p:txBody>
          <a:bodyPr/>
          <a:lstStyle/>
          <a:p>
            <a:fld id="{C7AA2231-D3A4-4E48-BE15-C9AE141B584A}" type="slidenum">
              <a:rPr lang="en-IN" smtClean="0"/>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2035"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2036"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2037"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2038"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2039"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2040"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2041"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2042"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2043"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2044"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2045"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2046"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2047"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2048"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2049"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2050"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2051"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2052"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2053"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2054"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2055"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2056" name="Text Box 1048"/>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2057" name="Text Box 1049"/>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2058" name="Text Box 1050"/>
          <p:cNvSpPr txBox="1">
            <a:spLocks noChangeArrowheads="1"/>
          </p:cNvSpPr>
          <p:nvPr/>
        </p:nvSpPr>
        <p:spPr bwMode="auto">
          <a:xfrm>
            <a:off x="3200400"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72059" name="Text Box 1051"/>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2060" name="Text Box 1052"/>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2061" name="Text Box 1053"/>
          <p:cNvSpPr txBox="1">
            <a:spLocks noChangeArrowheads="1"/>
          </p:cNvSpPr>
          <p:nvPr/>
        </p:nvSpPr>
        <p:spPr bwMode="auto">
          <a:xfrm>
            <a:off x="4746626"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14</a:t>
            </a:r>
          </a:p>
        </p:txBody>
      </p:sp>
      <p:sp>
        <p:nvSpPr>
          <p:cNvPr id="172062" name="Text Box 1054"/>
          <p:cNvSpPr txBox="1">
            <a:spLocks noChangeArrowheads="1"/>
          </p:cNvSpPr>
          <p:nvPr/>
        </p:nvSpPr>
        <p:spPr bwMode="auto">
          <a:xfrm>
            <a:off x="3146426"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23</a:t>
            </a:r>
          </a:p>
        </p:txBody>
      </p:sp>
      <p:sp>
        <p:nvSpPr>
          <p:cNvPr id="2" name="Slide Number Placeholder 1"/>
          <p:cNvSpPr>
            <a:spLocks noGrp="1"/>
          </p:cNvSpPr>
          <p:nvPr>
            <p:ph type="sldNum" sz="quarter" idx="12"/>
          </p:nvPr>
        </p:nvSpPr>
        <p:spPr/>
        <p:txBody>
          <a:bodyPr/>
          <a:lstStyle/>
          <a:p>
            <a:fld id="{C7AA2231-D3A4-4E48-BE15-C9AE141B584A}" type="slidenum">
              <a:rPr lang="en-IN" smtClean="0"/>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3059"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3060"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3061"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3062"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3063"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3064"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3065"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3066"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3067"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3068"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3069"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3070"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3071"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3072"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3073"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3074"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3075"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3076"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3077"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3078"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3079"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3080" name="Text Box 1048"/>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3081" name="Text Box 1049"/>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3082" name="Text Box 1050"/>
          <p:cNvSpPr txBox="1">
            <a:spLocks noChangeArrowheads="1"/>
          </p:cNvSpPr>
          <p:nvPr/>
        </p:nvSpPr>
        <p:spPr bwMode="auto">
          <a:xfrm>
            <a:off x="3200400"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73083" name="Text Box 1051"/>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3084" name="Text Box 1052"/>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3085" name="Text Box 105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3086" name="Text Box 1054"/>
          <p:cNvSpPr txBox="1">
            <a:spLocks noChangeArrowheads="1"/>
          </p:cNvSpPr>
          <p:nvPr/>
        </p:nvSpPr>
        <p:spPr bwMode="auto">
          <a:xfrm>
            <a:off x="3146426"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23</a:t>
            </a:r>
          </a:p>
        </p:txBody>
      </p:sp>
      <p:sp>
        <p:nvSpPr>
          <p:cNvPr id="173087" name="Text Box 1055"/>
          <p:cNvSpPr txBox="1">
            <a:spLocks noChangeArrowheads="1"/>
          </p:cNvSpPr>
          <p:nvPr/>
        </p:nvSpPr>
        <p:spPr bwMode="auto">
          <a:xfrm>
            <a:off x="53340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2" name="Slide Number Placeholder 1"/>
          <p:cNvSpPr>
            <a:spLocks noGrp="1"/>
          </p:cNvSpPr>
          <p:nvPr>
            <p:ph type="sldNum" sz="quarter" idx="12"/>
          </p:nvPr>
        </p:nvSpPr>
        <p:spPr/>
        <p:txBody>
          <a:bodyPr/>
          <a:lstStyle/>
          <a:p>
            <a:fld id="{C7AA2231-D3A4-4E48-BE15-C9AE141B584A}" type="slidenum">
              <a:rPr lang="en-IN" smtClean="0"/>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4083"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4084"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4085"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4086"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4087"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4088"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4089"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4090"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4091"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4092"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4093"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4094"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4095"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4096"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4097"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4098"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4099"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4100"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4101"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4102"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4103"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4104" name="Text Box 1048"/>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4105" name="Text Box 1049"/>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4106" name="Text Box 1050"/>
          <p:cNvSpPr txBox="1">
            <a:spLocks noChangeArrowheads="1"/>
          </p:cNvSpPr>
          <p:nvPr/>
        </p:nvSpPr>
        <p:spPr bwMode="auto">
          <a:xfrm>
            <a:off x="3200400"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74107" name="Text Box 1051"/>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4108" name="Text Box 1052"/>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4109" name="Text Box 105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4110" name="Text Box 105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4111" name="Text Box 1055"/>
          <p:cNvSpPr txBox="1">
            <a:spLocks noChangeArrowheads="1"/>
          </p:cNvSpPr>
          <p:nvPr/>
        </p:nvSpPr>
        <p:spPr bwMode="auto">
          <a:xfrm>
            <a:off x="37338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174112" name="Text Box 1056"/>
          <p:cNvSpPr txBox="1">
            <a:spLocks noChangeArrowheads="1"/>
          </p:cNvSpPr>
          <p:nvPr/>
        </p:nvSpPr>
        <p:spPr bwMode="auto">
          <a:xfrm>
            <a:off x="53340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2" name="Slide Number Placeholder 1"/>
          <p:cNvSpPr>
            <a:spLocks noGrp="1"/>
          </p:cNvSpPr>
          <p:nvPr>
            <p:ph type="sldNum" sz="quarter" idx="12"/>
          </p:nvPr>
        </p:nvSpPr>
        <p:spPr/>
        <p:txBody>
          <a:bodyPr/>
          <a:lstStyle/>
          <a:p>
            <a:fld id="{C7AA2231-D3A4-4E48-BE15-C9AE141B584A}" type="slidenum">
              <a:rPr lang="en-IN" smtClean="0"/>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xmlns="" id="{585F8ED1-AFE6-4101-B2A9-62721AAFB428}"/>
              </a:ext>
            </a:extLst>
          </p:cNvPr>
          <p:cNvSpPr txBox="1">
            <a:spLocks noChangeArrowheads="1"/>
          </p:cNvSpPr>
          <p:nvPr/>
        </p:nvSpPr>
        <p:spPr bwMode="auto">
          <a:xfrm>
            <a:off x="1981200" y="273051"/>
            <a:ext cx="8229600"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tLang="en-US"/>
          </a:p>
        </p:txBody>
      </p:sp>
      <p:sp>
        <p:nvSpPr>
          <p:cNvPr id="31747" name="Text Box 2">
            <a:extLst>
              <a:ext uri="{FF2B5EF4-FFF2-40B4-BE49-F238E27FC236}">
                <a16:creationId xmlns:a16="http://schemas.microsoft.com/office/drawing/2014/main" xmlns="" id="{1294AED8-9299-4F08-BF0F-116DC7F2C032}"/>
              </a:ext>
            </a:extLst>
          </p:cNvPr>
          <p:cNvSpPr txBox="1">
            <a:spLocks noChangeArrowheads="1"/>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9pPr>
          </a:lstStyle>
          <a:p>
            <a:pPr algn="ctr" eaLnBrk="1" hangingPunct="1">
              <a:spcBef>
                <a:spcPts val="800"/>
              </a:spcBef>
            </a:pPr>
            <a:endParaRPr lang="en-US" altLang="en-US" sz="2400" b="1" i="1" dirty="0">
              <a:solidFill>
                <a:srgbClr val="FF0000"/>
              </a:solidFill>
            </a:endParaRPr>
          </a:p>
          <a:p>
            <a:pPr algn="ctr" eaLnBrk="1" hangingPunct="1">
              <a:spcBef>
                <a:spcPts val="1000"/>
              </a:spcBef>
            </a:pPr>
            <a:r>
              <a:rPr lang="en-US" altLang="en-US" sz="4400" dirty="0">
                <a:solidFill>
                  <a:srgbClr val="002060"/>
                </a:solidFill>
                <a:latin typeface="+mj-lt"/>
              </a:rPr>
              <a:t>Sorting Techniques in Data Structure</a:t>
            </a:r>
          </a:p>
        </p:txBody>
      </p:sp>
      <p:sp>
        <p:nvSpPr>
          <p:cNvPr id="2" name="Slide Number Placeholder 1"/>
          <p:cNvSpPr>
            <a:spLocks noGrp="1"/>
          </p:cNvSpPr>
          <p:nvPr>
            <p:ph type="sldNum" sz="quarter" idx="12"/>
          </p:nvPr>
        </p:nvSpPr>
        <p:spPr/>
        <p:txBody>
          <a:bodyPr/>
          <a:lstStyle/>
          <a:p>
            <a:fld id="{C7AA2231-D3A4-4E48-BE15-C9AE141B584A}" type="slidenum">
              <a:rPr lang="en-IN" smtClean="0"/>
              <a:t>2</a:t>
            </a:fld>
            <a:endParaRPr lang="en-IN"/>
          </a:p>
        </p:txBody>
      </p:sp>
    </p:spTree>
    <p:extLst>
      <p:ext uri="{BB962C8B-B14F-4D97-AF65-F5344CB8AC3E}">
        <p14:creationId xmlns:p14="http://schemas.microsoft.com/office/powerpoint/2010/main" val="748501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5107"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5108"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5109"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5110"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5111"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5112"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5113"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5114"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5115"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5116"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5117"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5118"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5119"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5120"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5121"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5122"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5123"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5124"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5125"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5126"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5127"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5128" name="Text Box 1048"/>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5129" name="Text Box 1049"/>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5130" name="Text Box 1050"/>
          <p:cNvSpPr txBox="1">
            <a:spLocks noChangeArrowheads="1"/>
          </p:cNvSpPr>
          <p:nvPr/>
        </p:nvSpPr>
        <p:spPr bwMode="auto">
          <a:xfrm>
            <a:off x="3200400"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75131" name="Text Box 1051"/>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5132" name="Text Box 1052"/>
          <p:cNvSpPr txBox="1">
            <a:spLocks noChangeArrowheads="1"/>
          </p:cNvSpPr>
          <p:nvPr/>
        </p:nvSpPr>
        <p:spPr bwMode="auto">
          <a:xfrm>
            <a:off x="37338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175133" name="Text Box 1053"/>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5134" name="Text Box 1054"/>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5135" name="Text Box 1055"/>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5136" name="Text Box 1056"/>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5137" name="Text Box 1057"/>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 name="Slide Number Placeholder 1"/>
          <p:cNvSpPr>
            <a:spLocks noGrp="1"/>
          </p:cNvSpPr>
          <p:nvPr>
            <p:ph type="sldNum" sz="quarter" idx="12"/>
          </p:nvPr>
        </p:nvSpPr>
        <p:spPr/>
        <p:txBody>
          <a:bodyPr/>
          <a:lstStyle/>
          <a:p>
            <a:fld id="{C7AA2231-D3A4-4E48-BE15-C9AE141B584A}" type="slidenum">
              <a:rPr lang="en-IN" smtClean="0"/>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613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613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613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613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613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613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613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613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613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614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614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614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614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614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614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614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614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614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614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615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615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6152"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615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6154" name="Text Box 26"/>
          <p:cNvSpPr txBox="1">
            <a:spLocks noChangeArrowheads="1"/>
          </p:cNvSpPr>
          <p:nvPr/>
        </p:nvSpPr>
        <p:spPr bwMode="auto">
          <a:xfrm>
            <a:off x="3200400"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76155" name="Text Box 27"/>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6156" name="Text Box 28"/>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6157" name="Text Box 29"/>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6158" name="Text Box 30"/>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6159" name="Text Box 31"/>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6160" name="Text Box 32"/>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6161" name="Text Box 33"/>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6162" name="Text Box 34"/>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715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715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715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715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715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716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716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716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716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716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716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716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716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716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716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717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717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717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717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717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717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717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717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7178"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7179"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7180"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7181"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7182" name="Text Box 30"/>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7183" name="Text Box 31"/>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7184" name="Text Box 32"/>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7185" name="Text Box 33"/>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7186" name="Text Box 34"/>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7187" name="Text Box 35"/>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7188" name="Text Box 36"/>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7189" name="Text Box 37"/>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817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818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818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818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818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818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818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818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818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818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818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819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819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819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819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819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819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819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819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819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819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820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820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8202"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8203"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8204"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8205"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8206"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8207"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8208" name="Text Box 32"/>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8209" name="Text Box 33"/>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8210" name="Text Box 34"/>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8211" name="Text Box 35"/>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8212" name="Text Box 36"/>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8213" name="Text Box 37"/>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8214" name="Text Box 38"/>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8215" name="Text Box 39"/>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920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920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920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920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920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920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920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921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921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921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921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921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921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921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921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921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921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922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922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922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922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9224"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9225"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9226"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9227"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9228"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9229"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9230" name="Text Box 30"/>
          <p:cNvSpPr txBox="1">
            <a:spLocks noChangeArrowheads="1"/>
          </p:cNvSpPr>
          <p:nvPr/>
        </p:nvSpPr>
        <p:spPr bwMode="auto">
          <a:xfrm>
            <a:off x="7108826"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179231" name="Text Box 31"/>
          <p:cNvSpPr txBox="1">
            <a:spLocks noChangeArrowheads="1"/>
          </p:cNvSpPr>
          <p:nvPr/>
        </p:nvSpPr>
        <p:spPr bwMode="auto">
          <a:xfrm>
            <a:off x="6346826" y="2895600"/>
            <a:ext cx="587375" cy="495300"/>
          </a:xfrm>
          <a:prstGeom prst="rect">
            <a:avLst/>
          </a:prstGeom>
          <a:noFill/>
          <a:ln w="38100">
            <a:solidFill>
              <a:srgbClr val="3333FF"/>
            </a:solidFill>
            <a:miter lim="800000"/>
            <a:headEnd type="none" w="sm" len="sm"/>
            <a:tailEnd type="none" w="sm" len="sm"/>
          </a:ln>
          <a:effectLst/>
        </p:spPr>
        <p:txBody>
          <a:bodyPr wrap="none"/>
          <a:lstStyle/>
          <a:p>
            <a:pPr algn="ctr"/>
            <a:r>
              <a:rPr lang="en-US">
                <a:latin typeface="Courier New" pitchFamily="49" charset="0"/>
              </a:rPr>
              <a:t>6</a:t>
            </a:r>
          </a:p>
        </p:txBody>
      </p:sp>
      <p:sp>
        <p:nvSpPr>
          <p:cNvPr id="179232" name="Text Box 32"/>
          <p:cNvSpPr txBox="1">
            <a:spLocks noChangeArrowheads="1"/>
          </p:cNvSpPr>
          <p:nvPr/>
        </p:nvSpPr>
        <p:spPr bwMode="auto">
          <a:xfrm>
            <a:off x="6477001" y="43434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79233" name="Text Box 33"/>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9234" name="Text Box 34"/>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9235" name="Text Box 35"/>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9236" name="Text Box 36"/>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9237" name="Text Box 37"/>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9238" name="Text Box 38"/>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9239" name="Text Box 39"/>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9240" name="Text Box 40"/>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022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022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022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023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023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023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023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023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023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023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023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023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023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024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024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024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024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024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024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024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024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0248"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024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0250"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0251"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0252"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0253"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0254" name="Text Box 30"/>
          <p:cNvSpPr txBox="1">
            <a:spLocks noChangeArrowheads="1"/>
          </p:cNvSpPr>
          <p:nvPr/>
        </p:nvSpPr>
        <p:spPr bwMode="auto">
          <a:xfrm>
            <a:off x="7108826"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180255"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0256" name="Text Box 32"/>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0257" name="Text Box 33"/>
          <p:cNvSpPr txBox="1">
            <a:spLocks noChangeArrowheads="1"/>
          </p:cNvSpPr>
          <p:nvPr/>
        </p:nvSpPr>
        <p:spPr bwMode="auto">
          <a:xfrm>
            <a:off x="6477001" y="43434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80258" name="Text Box 3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0259" name="Text Box 35"/>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0260" name="Text Box 36"/>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0261" name="Text Box 37"/>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0262" name="Text Box 38"/>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0263" name="Text Box 39"/>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0264" name="Text Box 40"/>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0265" name="Text Box 41"/>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25</a:t>
            </a:fld>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125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125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125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125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125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125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125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125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125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126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126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126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126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126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126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126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126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126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126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127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127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1272"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127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1274"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1275"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1276"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1277"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1278"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1279"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1280" name="Text Box 32"/>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1281" name="Text Box 33"/>
          <p:cNvSpPr txBox="1">
            <a:spLocks noChangeArrowheads="1"/>
          </p:cNvSpPr>
          <p:nvPr/>
        </p:nvSpPr>
        <p:spPr bwMode="auto">
          <a:xfrm>
            <a:off x="6477001" y="43434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81282" name="Text Box 3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1283" name="Text Box 35"/>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1284" name="Text Box 36"/>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1285" name="Text Box 37"/>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1286" name="Text Box 38"/>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1287" name="Text Box 39"/>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1288" name="Text Box 40"/>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1289" name="Text Box 41"/>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1290" name="Text Box 42"/>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26</a:t>
            </a:fld>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227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227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227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227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227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228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228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228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228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228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228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228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228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228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228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229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229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229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229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229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229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229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229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2298"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2299"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2300"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2301"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2302"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2303"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2304"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2305"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2306" name="Text Box 3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2307" name="Text Box 35"/>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2308" name="Text Box 36"/>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2309" name="Text Box 37"/>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2310" name="Text Box 38"/>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2311" name="Text Box 39"/>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2312" name="Text Box 40"/>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2313" name="Text Box 41"/>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2314" name="Text Box 42"/>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2315" name="Text Box 43"/>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27</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329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330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330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330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330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330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330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330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330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330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330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331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331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331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331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331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331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331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331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331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331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332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332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3322"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3323"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3324"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3325"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3326"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3327"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3328" name="Text Box 32"/>
          <p:cNvSpPr txBox="1">
            <a:spLocks noChangeArrowheads="1"/>
          </p:cNvSpPr>
          <p:nvPr/>
        </p:nvSpPr>
        <p:spPr bwMode="auto">
          <a:xfrm>
            <a:off x="80010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183329" name="Text Box 33"/>
          <p:cNvSpPr txBox="1">
            <a:spLocks noChangeArrowheads="1"/>
          </p:cNvSpPr>
          <p:nvPr/>
        </p:nvSpPr>
        <p:spPr bwMode="auto">
          <a:xfrm>
            <a:off x="88392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42</a:t>
            </a:r>
          </a:p>
        </p:txBody>
      </p:sp>
      <p:sp>
        <p:nvSpPr>
          <p:cNvPr id="183330" name="Text Box 34"/>
          <p:cNvSpPr txBox="1">
            <a:spLocks noChangeArrowheads="1"/>
          </p:cNvSpPr>
          <p:nvPr/>
        </p:nvSpPr>
        <p:spPr bwMode="auto">
          <a:xfrm>
            <a:off x="8153401" y="43434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83331"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3332"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3333"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3334"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3335"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3336"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3337" name="Text Box 41"/>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3338" name="Text Box 42"/>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3339" name="Text Box 43"/>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3340" name="Text Box 44"/>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28</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432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432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432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432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432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432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432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433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433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433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433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433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433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433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433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433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433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434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434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434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434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4344"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4345"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4346"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4347"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4348"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4349"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4350"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4351"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4352"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4353" name="Text Box 33"/>
          <p:cNvSpPr txBox="1">
            <a:spLocks noChangeArrowheads="1"/>
          </p:cNvSpPr>
          <p:nvPr/>
        </p:nvSpPr>
        <p:spPr bwMode="auto">
          <a:xfrm>
            <a:off x="88392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42</a:t>
            </a:r>
          </a:p>
        </p:txBody>
      </p:sp>
      <p:sp>
        <p:nvSpPr>
          <p:cNvPr id="184354" name="Text Box 34"/>
          <p:cNvSpPr txBox="1">
            <a:spLocks noChangeArrowheads="1"/>
          </p:cNvSpPr>
          <p:nvPr/>
        </p:nvSpPr>
        <p:spPr bwMode="auto">
          <a:xfrm>
            <a:off x="8153401" y="43434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84355" name="Text Box 35"/>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4356" name="Text Box 36"/>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4357" name="Text Box 37"/>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4358" name="Text Box 38"/>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4359" name="Text Box 39"/>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4360" name="Text Box 40"/>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4361" name="Text Box 41"/>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4362" name="Text Box 42"/>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4363"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4364"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4365"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29</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37DF19-5683-4366-9993-A2FA3B75AF73}"/>
              </a:ext>
            </a:extLst>
          </p:cNvPr>
          <p:cNvSpPr>
            <a:spLocks noGrp="1"/>
          </p:cNvSpPr>
          <p:nvPr>
            <p:ph type="title"/>
          </p:nvPr>
        </p:nvSpPr>
        <p:spPr/>
        <p:txBody>
          <a:bodyPr/>
          <a:lstStyle/>
          <a:p>
            <a:r>
              <a:rPr lang="en-US" dirty="0"/>
              <a:t>Outlines:</a:t>
            </a:r>
            <a:endParaRPr lang="en-IN" dirty="0"/>
          </a:p>
        </p:txBody>
      </p:sp>
      <p:sp>
        <p:nvSpPr>
          <p:cNvPr id="3" name="Content Placeholder 2">
            <a:extLst>
              <a:ext uri="{FF2B5EF4-FFF2-40B4-BE49-F238E27FC236}">
                <a16:creationId xmlns:a16="http://schemas.microsoft.com/office/drawing/2014/main" xmlns="" id="{E34E361A-571D-49D8-895A-0D30C7822FB8}"/>
              </a:ext>
            </a:extLst>
          </p:cNvPr>
          <p:cNvSpPr>
            <a:spLocks noGrp="1"/>
          </p:cNvSpPr>
          <p:nvPr>
            <p:ph idx="1"/>
          </p:nvPr>
        </p:nvSpPr>
        <p:spPr/>
        <p:txBody>
          <a:bodyPr/>
          <a:lstStyle/>
          <a:p>
            <a:r>
              <a:rPr lang="en-US" dirty="0"/>
              <a:t>Divide and Conquer</a:t>
            </a:r>
          </a:p>
          <a:p>
            <a:r>
              <a:rPr lang="en-US" dirty="0"/>
              <a:t>Merge Sort</a:t>
            </a:r>
          </a:p>
          <a:p>
            <a:r>
              <a:rPr lang="en-US" dirty="0"/>
              <a:t>Quick Sor</a:t>
            </a:r>
          </a:p>
          <a:p>
            <a:r>
              <a:rPr lang="en-US" dirty="0"/>
              <a:t>Radix Sort</a:t>
            </a:r>
          </a:p>
          <a:p>
            <a:r>
              <a:rPr lang="en-US" dirty="0"/>
              <a:t>Count Sort</a:t>
            </a:r>
          </a:p>
          <a:p>
            <a:r>
              <a:rPr lang="en-US" dirty="0"/>
              <a:t>Bucket  Sort</a:t>
            </a:r>
          </a:p>
          <a:p>
            <a:endParaRPr lang="en-IN" dirty="0"/>
          </a:p>
        </p:txBody>
      </p:sp>
      <p:sp>
        <p:nvSpPr>
          <p:cNvPr id="4" name="Slide Number Placeholder 3"/>
          <p:cNvSpPr>
            <a:spLocks noGrp="1"/>
          </p:cNvSpPr>
          <p:nvPr>
            <p:ph type="sldNum" sz="quarter" idx="12"/>
          </p:nvPr>
        </p:nvSpPr>
        <p:spPr/>
        <p:txBody>
          <a:bodyPr/>
          <a:lstStyle/>
          <a:p>
            <a:fld id="{C7AA2231-D3A4-4E48-BE15-C9AE141B584A}" type="slidenum">
              <a:rPr lang="en-IN" smtClean="0"/>
              <a:t>3</a:t>
            </a:fld>
            <a:endParaRPr lang="en-IN"/>
          </a:p>
        </p:txBody>
      </p:sp>
    </p:spTree>
    <p:extLst>
      <p:ext uri="{BB962C8B-B14F-4D97-AF65-F5344CB8AC3E}">
        <p14:creationId xmlns:p14="http://schemas.microsoft.com/office/powerpoint/2010/main" val="376342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534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534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534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535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535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535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535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535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535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535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535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535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535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536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536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536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536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536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536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536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536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5368"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536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5370"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5371"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5372"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5373"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5374"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5375"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5376"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5377"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5378" name="Text Box 34"/>
          <p:cNvSpPr txBox="1">
            <a:spLocks noChangeArrowheads="1"/>
          </p:cNvSpPr>
          <p:nvPr/>
        </p:nvSpPr>
        <p:spPr bwMode="auto">
          <a:xfrm>
            <a:off x="8153401" y="43434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85379" name="Text Box 35"/>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5380" name="Text Box 36"/>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5381" name="Text Box 37"/>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5382" name="Text Box 38"/>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5383" name="Text Box 39"/>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5384" name="Text Box 40"/>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5385" name="Text Box 41"/>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5386"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5387"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5388"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5389"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5390" name="Text Box 46"/>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30</a:t>
            </a:fld>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637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637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637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637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637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637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637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637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637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638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638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638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638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638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638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638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638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638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638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639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639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6392"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639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6394"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6395"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6396"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6397"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6398"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6399"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6400"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6401"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6402" name="Text Box 34"/>
          <p:cNvSpPr txBox="1">
            <a:spLocks noChangeArrowheads="1"/>
          </p:cNvSpPr>
          <p:nvPr/>
        </p:nvSpPr>
        <p:spPr bwMode="auto">
          <a:xfrm>
            <a:off x="6607175"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86403"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6404"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6405"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6406"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6407"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6408" name="Text Box 40"/>
          <p:cNvSpPr txBox="1">
            <a:spLocks noChangeArrowheads="1"/>
          </p:cNvSpPr>
          <p:nvPr/>
        </p:nvSpPr>
        <p:spPr bwMode="auto">
          <a:xfrm>
            <a:off x="6423026" y="3657600"/>
            <a:ext cx="587375" cy="495300"/>
          </a:xfrm>
          <a:prstGeom prst="rect">
            <a:avLst/>
          </a:prstGeom>
          <a:noFill/>
          <a:ln w="38100">
            <a:solidFill>
              <a:srgbClr val="3333FF"/>
            </a:solidFill>
            <a:miter lim="800000"/>
            <a:headEnd type="none" w="sm" len="sm"/>
            <a:tailEnd type="none" w="sm" len="sm"/>
          </a:ln>
          <a:effectLst/>
        </p:spPr>
        <p:txBody>
          <a:bodyPr wrap="none"/>
          <a:lstStyle/>
          <a:p>
            <a:pPr algn="ctr"/>
            <a:r>
              <a:rPr lang="en-US">
                <a:latin typeface="Courier New" pitchFamily="49" charset="0"/>
              </a:rPr>
              <a:t>6</a:t>
            </a:r>
          </a:p>
        </p:txBody>
      </p:sp>
      <p:sp>
        <p:nvSpPr>
          <p:cNvPr id="186409"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6410" name="Text Box 42"/>
          <p:cNvSpPr txBox="1">
            <a:spLocks noChangeArrowheads="1"/>
          </p:cNvSpPr>
          <p:nvPr/>
        </p:nvSpPr>
        <p:spPr bwMode="auto">
          <a:xfrm>
            <a:off x="8099426"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186411"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6412"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6413"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6414" name="Text Box 46"/>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31</a:t>
            </a:fld>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739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739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739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739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739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740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740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740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740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740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740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740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740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740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740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741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741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741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741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741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741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741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741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7418"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7419"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7420"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7421"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7422"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7423"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7424"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7425"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7426" name="Text Box 34"/>
          <p:cNvSpPr txBox="1">
            <a:spLocks noChangeArrowheads="1"/>
          </p:cNvSpPr>
          <p:nvPr/>
        </p:nvSpPr>
        <p:spPr bwMode="auto">
          <a:xfrm>
            <a:off x="6607175"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87427"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7428"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7429"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7430"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7431" name="Text Box 39"/>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7432" name="Text Box 40"/>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7433" name="Text Box 41"/>
          <p:cNvSpPr txBox="1">
            <a:spLocks noChangeArrowheads="1"/>
          </p:cNvSpPr>
          <p:nvPr/>
        </p:nvSpPr>
        <p:spPr bwMode="auto">
          <a:xfrm>
            <a:off x="8099426"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187434" name="Text Box 42"/>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7435"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7436"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7437"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7438"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7439" name="Text Box 47"/>
          <p:cNvSpPr txBox="1">
            <a:spLocks noChangeArrowheads="1"/>
          </p:cNvSpPr>
          <p:nvPr/>
        </p:nvSpPr>
        <p:spPr bwMode="auto">
          <a:xfrm>
            <a:off x="70104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2" name="Slide Number Placeholder 1"/>
          <p:cNvSpPr>
            <a:spLocks noGrp="1"/>
          </p:cNvSpPr>
          <p:nvPr>
            <p:ph type="sldNum" sz="quarter" idx="12"/>
          </p:nvPr>
        </p:nvSpPr>
        <p:spPr/>
        <p:txBody>
          <a:bodyPr/>
          <a:lstStyle/>
          <a:p>
            <a:fld id="{C7AA2231-D3A4-4E48-BE15-C9AE141B584A}" type="slidenum">
              <a:rPr lang="en-IN" smtClean="0"/>
              <a:t>32</a:t>
            </a:fld>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841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842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842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842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842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842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842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842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842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842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842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843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843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843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843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843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843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843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843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843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843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844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844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8442"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8443"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8444"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8445"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8446"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8447"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8448"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8449"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8450" name="Text Box 34"/>
          <p:cNvSpPr txBox="1">
            <a:spLocks noChangeArrowheads="1"/>
          </p:cNvSpPr>
          <p:nvPr/>
        </p:nvSpPr>
        <p:spPr bwMode="auto">
          <a:xfrm>
            <a:off x="6607175"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88451"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8452"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8453"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8454"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8455" name="Text Box 39"/>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8456" name="Text Box 40"/>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8457" name="Text Box 41"/>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8458" name="Text Box 42"/>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8459" name="Text Box 43"/>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8460" name="Text Box 44"/>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8461" name="Text Box 45"/>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8462" name="Text Box 46"/>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8463" name="Text Box 47"/>
          <p:cNvSpPr txBox="1">
            <a:spLocks noChangeArrowheads="1"/>
          </p:cNvSpPr>
          <p:nvPr/>
        </p:nvSpPr>
        <p:spPr bwMode="auto">
          <a:xfrm>
            <a:off x="70104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188464" name="Text Box 48"/>
          <p:cNvSpPr txBox="1">
            <a:spLocks noChangeArrowheads="1"/>
          </p:cNvSpPr>
          <p:nvPr/>
        </p:nvSpPr>
        <p:spPr bwMode="auto">
          <a:xfrm>
            <a:off x="86868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42</a:t>
            </a:r>
          </a:p>
        </p:txBody>
      </p:sp>
      <p:sp>
        <p:nvSpPr>
          <p:cNvPr id="2" name="Slide Number Placeholder 1"/>
          <p:cNvSpPr>
            <a:spLocks noGrp="1"/>
          </p:cNvSpPr>
          <p:nvPr>
            <p:ph type="sldNum" sz="quarter" idx="12"/>
          </p:nvPr>
        </p:nvSpPr>
        <p:spPr/>
        <p:txBody>
          <a:bodyPr/>
          <a:lstStyle/>
          <a:p>
            <a:fld id="{C7AA2231-D3A4-4E48-BE15-C9AE141B584A}" type="slidenum">
              <a:rPr lang="en-IN" smtClean="0"/>
              <a:t>33</a:t>
            </a:fld>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944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944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944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944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944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944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944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945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945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945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945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945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945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945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945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945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945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946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946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946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946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9464"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9465"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9466"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9467"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9468"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9469"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9470"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9471"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9472"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9473"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9474" name="Text Box 34"/>
          <p:cNvSpPr txBox="1">
            <a:spLocks noChangeArrowheads="1"/>
          </p:cNvSpPr>
          <p:nvPr/>
        </p:nvSpPr>
        <p:spPr bwMode="auto">
          <a:xfrm>
            <a:off x="6607175"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89475"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9476"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9477"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9478"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9479" name="Text Box 39"/>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9480" name="Text Box 40"/>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9481" name="Text Box 41"/>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9482" name="Text Box 42"/>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9483"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9484"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9485"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9486"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9487" name="Text Box 47"/>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9488" name="Text Box 48"/>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9489" name="Text Box 49"/>
          <p:cNvSpPr txBox="1">
            <a:spLocks noChangeArrowheads="1"/>
          </p:cNvSpPr>
          <p:nvPr/>
        </p:nvSpPr>
        <p:spPr bwMode="auto">
          <a:xfrm>
            <a:off x="70104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2" name="Slide Number Placeholder 1"/>
          <p:cNvSpPr>
            <a:spLocks noGrp="1"/>
          </p:cNvSpPr>
          <p:nvPr>
            <p:ph type="sldNum" sz="quarter" idx="12"/>
          </p:nvPr>
        </p:nvSpPr>
        <p:spPr/>
        <p:txBody>
          <a:bodyPr/>
          <a:lstStyle/>
          <a:p>
            <a:fld id="{C7AA2231-D3A4-4E48-BE15-C9AE141B584A}" type="slidenum">
              <a:rPr lang="en-IN" smtClean="0"/>
              <a:t>34</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046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046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046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047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047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047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047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047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047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047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047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047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047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048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048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048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048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048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048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048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048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0488"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048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0490"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0491"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0492"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0493"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0494"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0495"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0496"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0497"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0498" name="Text Box 34"/>
          <p:cNvSpPr txBox="1">
            <a:spLocks noChangeArrowheads="1"/>
          </p:cNvSpPr>
          <p:nvPr/>
        </p:nvSpPr>
        <p:spPr bwMode="auto">
          <a:xfrm>
            <a:off x="6607175"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0499"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0500"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0501"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0502"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0503"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0504"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0505"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0506"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0507"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0508"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0509"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0510" name="Text Box 46"/>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0511" name="Text Box 47"/>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0512" name="Text Box 48"/>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0513" name="Text Box 49"/>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0514" name="Text Box 50"/>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 name="Slide Number Placeholder 1"/>
          <p:cNvSpPr>
            <a:spLocks noGrp="1"/>
          </p:cNvSpPr>
          <p:nvPr>
            <p:ph type="sldNum" sz="quarter" idx="12"/>
          </p:nvPr>
        </p:nvSpPr>
        <p:spPr/>
        <p:txBody>
          <a:bodyPr/>
          <a:lstStyle/>
          <a:p>
            <a:fld id="{C7AA2231-D3A4-4E48-BE15-C9AE141B584A}" type="slidenum">
              <a:rPr lang="en-IN" smtClean="0"/>
              <a:t>35</a:t>
            </a:fld>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149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149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149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149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149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149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149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149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149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150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150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150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150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150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150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150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150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150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150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151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151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1512"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151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1514"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1515"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1516"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1517"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1518"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1519"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1520"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1521"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1522"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1523"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1524"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1525"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1526"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1527"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1528"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1529"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1530"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1531"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1532"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1533"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1534" name="Text Box 46"/>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1535" name="Text Box 47"/>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1536" name="Text Box 48"/>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1537" name="Text Box 49"/>
          <p:cNvSpPr txBox="1">
            <a:spLocks noChangeArrowheads="1"/>
          </p:cNvSpPr>
          <p:nvPr/>
        </p:nvSpPr>
        <p:spPr bwMode="auto">
          <a:xfrm>
            <a:off x="3298826"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14</a:t>
            </a:r>
          </a:p>
        </p:txBody>
      </p:sp>
      <p:sp>
        <p:nvSpPr>
          <p:cNvPr id="191538" name="Text Box 50"/>
          <p:cNvSpPr txBox="1">
            <a:spLocks noChangeArrowheads="1"/>
          </p:cNvSpPr>
          <p:nvPr/>
        </p:nvSpPr>
        <p:spPr bwMode="auto">
          <a:xfrm>
            <a:off x="6511926" y="4368800"/>
            <a:ext cx="587375" cy="495300"/>
          </a:xfrm>
          <a:prstGeom prst="rect">
            <a:avLst/>
          </a:prstGeom>
          <a:noFill/>
          <a:ln w="38100">
            <a:solidFill>
              <a:srgbClr val="3333FF"/>
            </a:solidFill>
            <a:miter lim="800000"/>
            <a:headEnd type="none" w="sm" len="sm"/>
            <a:tailEnd type="none" w="sm" len="sm"/>
          </a:ln>
          <a:effectLst/>
        </p:spPr>
        <p:txBody>
          <a:bodyPr wrap="none"/>
          <a:lstStyle/>
          <a:p>
            <a:pPr algn="ctr"/>
            <a:r>
              <a:rPr lang="en-US">
                <a:latin typeface="Courier New" pitchFamily="49" charset="0"/>
              </a:rPr>
              <a:t>6</a:t>
            </a:r>
          </a:p>
        </p:txBody>
      </p:sp>
      <p:sp>
        <p:nvSpPr>
          <p:cNvPr id="2" name="Slide Number Placeholder 1"/>
          <p:cNvSpPr>
            <a:spLocks noGrp="1"/>
          </p:cNvSpPr>
          <p:nvPr>
            <p:ph type="sldNum" sz="quarter" idx="12"/>
          </p:nvPr>
        </p:nvSpPr>
        <p:spPr/>
        <p:txBody>
          <a:bodyPr/>
          <a:lstStyle/>
          <a:p>
            <a:fld id="{C7AA2231-D3A4-4E48-BE15-C9AE141B584A}" type="slidenum">
              <a:rPr lang="en-IN" smtClean="0"/>
              <a:t>36</a:t>
            </a:fld>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251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251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251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251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251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252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252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252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252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252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252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252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252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252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252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253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253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253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253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253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253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253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253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2538"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2539"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2540"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2541"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2542"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2543"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2544"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2545"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2546"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2547"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2548"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2549"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2550"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2551"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2552"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2553"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2554"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2555"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2556"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2557"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2558"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2559" name="Text Box 47"/>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2560" name="Text Box 48"/>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2561"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2562" name="Text Box 50"/>
          <p:cNvSpPr txBox="1">
            <a:spLocks noChangeArrowheads="1"/>
          </p:cNvSpPr>
          <p:nvPr/>
        </p:nvSpPr>
        <p:spPr bwMode="auto">
          <a:xfrm>
            <a:off x="3298826"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14</a:t>
            </a:r>
          </a:p>
        </p:txBody>
      </p:sp>
      <p:sp>
        <p:nvSpPr>
          <p:cNvPr id="192563" name="Text Box 51"/>
          <p:cNvSpPr txBox="1">
            <a:spLocks noChangeArrowheads="1"/>
          </p:cNvSpPr>
          <p:nvPr/>
        </p:nvSpPr>
        <p:spPr bwMode="auto">
          <a:xfrm>
            <a:off x="7099301"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2" name="Slide Number Placeholder 1"/>
          <p:cNvSpPr>
            <a:spLocks noGrp="1"/>
          </p:cNvSpPr>
          <p:nvPr>
            <p:ph type="sldNum" sz="quarter" idx="12"/>
          </p:nvPr>
        </p:nvSpPr>
        <p:spPr/>
        <p:txBody>
          <a:bodyPr/>
          <a:lstStyle/>
          <a:p>
            <a:fld id="{C7AA2231-D3A4-4E48-BE15-C9AE141B584A}" type="slidenum">
              <a:rPr lang="en-IN" smtClean="0"/>
              <a:t>37</a:t>
            </a:fld>
            <a:endParaRPr lang="en-I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353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354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354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354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354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354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354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354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354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354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354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355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355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355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355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355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355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355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355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355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355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356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356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3562"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3563"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3564"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3565"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3566"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3567"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3568"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3569"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3570"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3571"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3572"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3573"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3574"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3575"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3576"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3577"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3578"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3579"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3580"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3581"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3582"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3583" name="Text Box 47"/>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3584" name="Text Box 48"/>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3585"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3586" name="Text Box 50"/>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3587" name="Text Box 51"/>
          <p:cNvSpPr txBox="1">
            <a:spLocks noChangeArrowheads="1"/>
          </p:cNvSpPr>
          <p:nvPr/>
        </p:nvSpPr>
        <p:spPr bwMode="auto">
          <a:xfrm>
            <a:off x="38862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23</a:t>
            </a:r>
          </a:p>
        </p:txBody>
      </p:sp>
      <p:sp>
        <p:nvSpPr>
          <p:cNvPr id="193588" name="Text Box 52"/>
          <p:cNvSpPr txBox="1">
            <a:spLocks noChangeArrowheads="1"/>
          </p:cNvSpPr>
          <p:nvPr/>
        </p:nvSpPr>
        <p:spPr bwMode="auto">
          <a:xfrm>
            <a:off x="7099301"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2" name="Slide Number Placeholder 1"/>
          <p:cNvSpPr>
            <a:spLocks noGrp="1"/>
          </p:cNvSpPr>
          <p:nvPr>
            <p:ph type="sldNum" sz="quarter" idx="12"/>
          </p:nvPr>
        </p:nvSpPr>
        <p:spPr/>
        <p:txBody>
          <a:bodyPr/>
          <a:lstStyle/>
          <a:p>
            <a:fld id="{C7AA2231-D3A4-4E48-BE15-C9AE141B584A}" type="slidenum">
              <a:rPr lang="en-IN" smtClean="0"/>
              <a:t>38</a:t>
            </a:fld>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456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456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456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456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456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456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456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457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457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457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457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457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457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457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457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457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457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458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458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458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458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4584"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4585"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4586"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4587"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4588"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4589"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4590"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4591"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4592"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4593"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4594"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4595"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4596"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4597"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4598"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4599"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4600"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4601"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4602"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4603"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4604"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4605"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4606"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4607" name="Text Box 47"/>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4608" name="Text Box 48"/>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4609"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4610" name="Text Box 50"/>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4611" name="Text Box 51"/>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4612" name="Text Box 52"/>
          <p:cNvSpPr txBox="1">
            <a:spLocks noChangeArrowheads="1"/>
          </p:cNvSpPr>
          <p:nvPr/>
        </p:nvSpPr>
        <p:spPr bwMode="auto">
          <a:xfrm>
            <a:off x="44704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194613" name="Text Box 53"/>
          <p:cNvSpPr txBox="1">
            <a:spLocks noChangeArrowheads="1"/>
          </p:cNvSpPr>
          <p:nvPr/>
        </p:nvSpPr>
        <p:spPr bwMode="auto">
          <a:xfrm>
            <a:off x="7099301"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2" name="Slide Number Placeholder 1"/>
          <p:cNvSpPr>
            <a:spLocks noGrp="1"/>
          </p:cNvSpPr>
          <p:nvPr>
            <p:ph type="sldNum" sz="quarter" idx="12"/>
          </p:nvPr>
        </p:nvSpPr>
        <p:spPr/>
        <p:txBody>
          <a:bodyPr/>
          <a:lstStyle/>
          <a:p>
            <a:fld id="{C7AA2231-D3A4-4E48-BE15-C9AE141B584A}" type="slidenum">
              <a:rPr lang="en-IN" smtClean="0"/>
              <a:t>39</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xmlns="" id="{346664CA-1B71-4B4B-B1A0-401145164F21}"/>
              </a:ext>
            </a:extLst>
          </p:cNvPr>
          <p:cNvSpPr txBox="1">
            <a:spLocks noChangeArrowheads="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fld id="{AB09D207-B691-42F0-96EA-09AC0E688508}" type="slidenum">
              <a:rPr lang="en-US" altLang="en-US" sz="1400">
                <a:solidFill>
                  <a:srgbClr val="000000"/>
                </a:solidFill>
              </a:rPr>
              <a:pPr algn="ctr" eaLnBrk="1" hangingPunct="1">
                <a:buClrTx/>
                <a:buFontTx/>
                <a:buNone/>
              </a:pPr>
              <a:t>4</a:t>
            </a:fld>
            <a:endParaRPr lang="en-US" altLang="en-US" sz="1400">
              <a:solidFill>
                <a:srgbClr val="000000"/>
              </a:solidFill>
            </a:endParaRPr>
          </a:p>
        </p:txBody>
      </p:sp>
      <p:sp>
        <p:nvSpPr>
          <p:cNvPr id="32771" name="Text Box 2">
            <a:extLst>
              <a:ext uri="{FF2B5EF4-FFF2-40B4-BE49-F238E27FC236}">
                <a16:creationId xmlns:a16="http://schemas.microsoft.com/office/drawing/2014/main" xmlns="" id="{0BD43051-D7B7-4B3D-B313-B373E8A0FAD0}"/>
              </a:ext>
            </a:extLst>
          </p:cNvPr>
          <p:cNvSpPr txBox="1">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400" dirty="0">
                <a:solidFill>
                  <a:srgbClr val="000000"/>
                </a:solidFill>
                <a:latin typeface="+mj-lt"/>
              </a:rPr>
              <a:t>Divide-and-Conquer</a:t>
            </a:r>
          </a:p>
        </p:txBody>
      </p:sp>
      <p:sp>
        <p:nvSpPr>
          <p:cNvPr id="32772" name="Text Box 3">
            <a:extLst>
              <a:ext uri="{FF2B5EF4-FFF2-40B4-BE49-F238E27FC236}">
                <a16:creationId xmlns:a16="http://schemas.microsoft.com/office/drawing/2014/main" xmlns="" id="{33CDAF4F-79AD-48CB-8417-35FE00FC72DA}"/>
              </a:ext>
            </a:extLst>
          </p:cNvPr>
          <p:cNvSpPr txBox="1">
            <a:spLocks noChangeArrowheads="1"/>
          </p:cNvSpPr>
          <p:nvPr/>
        </p:nvSpPr>
        <p:spPr bwMode="auto">
          <a:xfrm>
            <a:off x="1238865" y="1403253"/>
            <a:ext cx="10561249"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9pPr>
          </a:lstStyle>
          <a:p>
            <a:pPr marL="0" indent="0" eaLnBrk="1" hangingPunct="1">
              <a:lnSpc>
                <a:spcPct val="150000"/>
              </a:lnSpc>
              <a:spcBef>
                <a:spcPts val="600"/>
              </a:spcBef>
            </a:pPr>
            <a:r>
              <a:rPr lang="en-US" altLang="en-US" sz="2000" dirty="0">
                <a:solidFill>
                  <a:schemeClr val="tx1"/>
                </a:solidFill>
                <a:latin typeface="+mj-lt"/>
              </a:rPr>
              <a:t>Divide and conquer is a strategy to solving a large problem by:</a:t>
            </a:r>
          </a:p>
          <a:p>
            <a:pPr eaLnBrk="1" hangingPunct="1">
              <a:lnSpc>
                <a:spcPct val="150000"/>
              </a:lnSpc>
              <a:spcBef>
                <a:spcPts val="600"/>
              </a:spcBef>
              <a:buFont typeface="Arial" panose="020B0604020202020204" pitchFamily="34" charset="0"/>
              <a:buChar char="•"/>
            </a:pPr>
            <a:r>
              <a:rPr lang="en-US" altLang="en-US" sz="2000" dirty="0">
                <a:solidFill>
                  <a:schemeClr val="tx1"/>
                </a:solidFill>
                <a:latin typeface="+mj-lt"/>
              </a:rPr>
              <a:t>Divide the problem into a number of sub-problems</a:t>
            </a:r>
          </a:p>
          <a:p>
            <a:pPr lvl="1" eaLnBrk="1" hangingPunct="1">
              <a:lnSpc>
                <a:spcPct val="150000"/>
              </a:lnSpc>
              <a:spcBef>
                <a:spcPts val="500"/>
              </a:spcBef>
              <a:buFont typeface="Arial" panose="020B0604020202020204" pitchFamily="34" charset="0"/>
              <a:buChar char="–"/>
            </a:pPr>
            <a:r>
              <a:rPr lang="en-US" altLang="en-US" sz="2000" dirty="0">
                <a:solidFill>
                  <a:schemeClr val="tx1"/>
                </a:solidFill>
                <a:latin typeface="+mj-lt"/>
              </a:rPr>
              <a:t>Similar sub-problems of smaller size</a:t>
            </a:r>
          </a:p>
          <a:p>
            <a:pPr eaLnBrk="1" hangingPunct="1">
              <a:lnSpc>
                <a:spcPct val="150000"/>
              </a:lnSpc>
              <a:spcBef>
                <a:spcPts val="600"/>
              </a:spcBef>
              <a:buFont typeface="Arial" panose="020B0604020202020204" pitchFamily="34" charset="0"/>
              <a:buChar char="•"/>
            </a:pPr>
            <a:r>
              <a:rPr lang="en-US" altLang="en-US" sz="2000" dirty="0">
                <a:solidFill>
                  <a:schemeClr val="tx1"/>
                </a:solidFill>
                <a:latin typeface="+mj-lt"/>
              </a:rPr>
              <a:t>Conquer the sub-problems</a:t>
            </a:r>
          </a:p>
          <a:p>
            <a:pPr lvl="1" eaLnBrk="1" hangingPunct="1">
              <a:lnSpc>
                <a:spcPct val="150000"/>
              </a:lnSpc>
              <a:spcBef>
                <a:spcPts val="500"/>
              </a:spcBef>
              <a:buFont typeface="Arial" panose="020B0604020202020204" pitchFamily="34" charset="0"/>
              <a:buChar char="–"/>
            </a:pPr>
            <a:r>
              <a:rPr lang="en-US" altLang="en-US" sz="2000" dirty="0">
                <a:solidFill>
                  <a:schemeClr val="tx1"/>
                </a:solidFill>
                <a:latin typeface="+mj-lt"/>
              </a:rPr>
              <a:t>Solve the sub-problems recursively</a:t>
            </a:r>
          </a:p>
          <a:p>
            <a:pPr lvl="1" eaLnBrk="1" hangingPunct="1">
              <a:lnSpc>
                <a:spcPct val="150000"/>
              </a:lnSpc>
              <a:spcBef>
                <a:spcPts val="500"/>
              </a:spcBef>
              <a:buFont typeface="Arial" panose="020B0604020202020204" pitchFamily="34" charset="0"/>
              <a:buChar char="–"/>
            </a:pPr>
            <a:r>
              <a:rPr lang="en-US" altLang="en-US" sz="2000" dirty="0">
                <a:solidFill>
                  <a:schemeClr val="tx1"/>
                </a:solidFill>
                <a:latin typeface="+mj-lt"/>
              </a:rPr>
              <a:t>Sub-problem size small enough solve the problems in straight forward manner</a:t>
            </a:r>
          </a:p>
          <a:p>
            <a:pPr eaLnBrk="1" hangingPunct="1">
              <a:lnSpc>
                <a:spcPct val="150000"/>
              </a:lnSpc>
              <a:spcBef>
                <a:spcPts val="600"/>
              </a:spcBef>
              <a:buFont typeface="Arial" panose="020B0604020202020204" pitchFamily="34" charset="0"/>
              <a:buChar char="•"/>
            </a:pPr>
            <a:r>
              <a:rPr lang="en-US" altLang="en-US" sz="2000" dirty="0">
                <a:solidFill>
                  <a:schemeClr val="tx1"/>
                </a:solidFill>
                <a:latin typeface="+mj-lt"/>
              </a:rPr>
              <a:t>Combine the solutions of the sub-problems</a:t>
            </a:r>
          </a:p>
          <a:p>
            <a:pPr lvl="1" eaLnBrk="1" hangingPunct="1">
              <a:lnSpc>
                <a:spcPct val="150000"/>
              </a:lnSpc>
              <a:spcBef>
                <a:spcPts val="500"/>
              </a:spcBef>
              <a:buFont typeface="Arial" panose="020B0604020202020204" pitchFamily="34" charset="0"/>
              <a:buChar char="–"/>
            </a:pPr>
            <a:r>
              <a:rPr lang="en-US" altLang="en-US" sz="2000" dirty="0">
                <a:solidFill>
                  <a:schemeClr val="tx1"/>
                </a:solidFill>
                <a:latin typeface="+mj-lt"/>
              </a:rPr>
              <a:t>Obtain the solution for the original problem</a:t>
            </a:r>
          </a:p>
        </p:txBody>
      </p:sp>
      <p:sp>
        <p:nvSpPr>
          <p:cNvPr id="2" name="Slide Number Placeholder 1"/>
          <p:cNvSpPr>
            <a:spLocks noGrp="1"/>
          </p:cNvSpPr>
          <p:nvPr>
            <p:ph type="sldNum" sz="quarter" idx="12"/>
          </p:nvPr>
        </p:nvSpPr>
        <p:spPr/>
        <p:txBody>
          <a:bodyPr/>
          <a:lstStyle/>
          <a:p>
            <a:fld id="{C7AA2231-D3A4-4E48-BE15-C9AE141B584A}" type="slidenum">
              <a:rPr lang="en-IN" smtClean="0"/>
              <a:t>4</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558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558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558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559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559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559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559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559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559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559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559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559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559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560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560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560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560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560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560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560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560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5608"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560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5610"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5611"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5612"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5613"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5614"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5615"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5616"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5617"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5618"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5619"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5620"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5621"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5622"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5623"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5624"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5625"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5626"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5627"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5628"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5629"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5630"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5631" name="Text Box 47"/>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5632" name="Text Box 48"/>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5633"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5634" name="Text Box 50"/>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5635" name="Text Box 51"/>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5636" name="Text Box 52"/>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5637" name="Text Box 53"/>
          <p:cNvSpPr txBox="1">
            <a:spLocks noChangeArrowheads="1"/>
          </p:cNvSpPr>
          <p:nvPr/>
        </p:nvSpPr>
        <p:spPr bwMode="auto">
          <a:xfrm>
            <a:off x="44704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195638" name="Text Box 54"/>
          <p:cNvSpPr txBox="1">
            <a:spLocks noChangeArrowheads="1"/>
          </p:cNvSpPr>
          <p:nvPr/>
        </p:nvSpPr>
        <p:spPr bwMode="auto">
          <a:xfrm>
            <a:off x="7686676"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42</a:t>
            </a:r>
          </a:p>
        </p:txBody>
      </p:sp>
      <p:sp>
        <p:nvSpPr>
          <p:cNvPr id="2" name="Slide Number Placeholder 1"/>
          <p:cNvSpPr>
            <a:spLocks noGrp="1"/>
          </p:cNvSpPr>
          <p:nvPr>
            <p:ph type="sldNum" sz="quarter" idx="12"/>
          </p:nvPr>
        </p:nvSpPr>
        <p:spPr/>
        <p:txBody>
          <a:bodyPr/>
          <a:lstStyle/>
          <a:p>
            <a:fld id="{C7AA2231-D3A4-4E48-BE15-C9AE141B584A}" type="slidenum">
              <a:rPr lang="en-IN" smtClean="0"/>
              <a:t>40</a:t>
            </a:fld>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661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661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661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661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661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661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661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661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661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662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662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662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662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662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662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662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662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662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662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663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663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6632"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663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6634"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6635"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6636"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6637"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6638"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6639"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6640"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6641"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6642"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6643"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6644"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6645"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6646"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6647"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6648"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6649"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6650"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6651"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6652"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6653"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6654"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6655" name="Text Box 47"/>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6656" name="Text Box 48"/>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6657"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6658" name="Text Box 50"/>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6659" name="Text Box 51"/>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6660" name="Text Box 52"/>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6661" name="Text Box 53"/>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6662" name="Text Box 54"/>
          <p:cNvSpPr txBox="1">
            <a:spLocks noChangeArrowheads="1"/>
          </p:cNvSpPr>
          <p:nvPr/>
        </p:nvSpPr>
        <p:spPr bwMode="auto">
          <a:xfrm>
            <a:off x="44704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196663" name="Text Box 55"/>
          <p:cNvSpPr txBox="1">
            <a:spLocks noChangeArrowheads="1"/>
          </p:cNvSpPr>
          <p:nvPr/>
        </p:nvSpPr>
        <p:spPr bwMode="auto">
          <a:xfrm>
            <a:off x="8274051"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2" name="Slide Number Placeholder 1"/>
          <p:cNvSpPr>
            <a:spLocks noGrp="1"/>
          </p:cNvSpPr>
          <p:nvPr>
            <p:ph type="sldNum" sz="quarter" idx="12"/>
          </p:nvPr>
        </p:nvSpPr>
        <p:spPr/>
        <p:txBody>
          <a:bodyPr/>
          <a:lstStyle/>
          <a:p>
            <a:fld id="{C7AA2231-D3A4-4E48-BE15-C9AE141B584A}" type="slidenum">
              <a:rPr lang="en-IN" smtClean="0"/>
              <a:t>41</a:t>
            </a:fld>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763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763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763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763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763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764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764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764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764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764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764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764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764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764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764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765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765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765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765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765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765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765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765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7658"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7659"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7660"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7661"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7662"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7663"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7664"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7665"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7666"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7667"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7668"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7669"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7670"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7671"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7672"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7673"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7674"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7675"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7676"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7677"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7678"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7679" name="Text Box 47"/>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7680" name="Text Box 48"/>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7681"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7682" name="Text Box 50"/>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7683" name="Text Box 51"/>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7684" name="Text Box 52"/>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7685" name="Text Box 53"/>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7686" name="Text Box 54"/>
          <p:cNvSpPr txBox="1">
            <a:spLocks noChangeArrowheads="1"/>
          </p:cNvSpPr>
          <p:nvPr/>
        </p:nvSpPr>
        <p:spPr bwMode="auto">
          <a:xfrm>
            <a:off x="669766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7687" name="Text Box 55"/>
          <p:cNvSpPr txBox="1">
            <a:spLocks noChangeArrowheads="1"/>
          </p:cNvSpPr>
          <p:nvPr/>
        </p:nvSpPr>
        <p:spPr bwMode="auto">
          <a:xfrm>
            <a:off x="50673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197688" name="Text Box 56"/>
          <p:cNvSpPr txBox="1">
            <a:spLocks noChangeArrowheads="1"/>
          </p:cNvSpPr>
          <p:nvPr/>
        </p:nvSpPr>
        <p:spPr bwMode="auto">
          <a:xfrm>
            <a:off x="8274051"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2" name="Slide Number Placeholder 1"/>
          <p:cNvSpPr>
            <a:spLocks noGrp="1"/>
          </p:cNvSpPr>
          <p:nvPr>
            <p:ph type="sldNum" sz="quarter" idx="12"/>
          </p:nvPr>
        </p:nvSpPr>
        <p:spPr/>
        <p:txBody>
          <a:bodyPr/>
          <a:lstStyle/>
          <a:p>
            <a:fld id="{C7AA2231-D3A4-4E48-BE15-C9AE141B584A}" type="slidenum">
              <a:rPr lang="en-IN" smtClean="0"/>
              <a:t>42</a:t>
            </a:fld>
            <a:endParaRPr lang="en-I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865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866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866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866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866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866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866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866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866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866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866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867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867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867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867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867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867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867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867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867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867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868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868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8682"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8683"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8684"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8685"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8686"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8687"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8688"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8689"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8690"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8691"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8692"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8693"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8694"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8695"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8696"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8697"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8698"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8699"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8700"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8701"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8702" name="Text Box 46"/>
          <p:cNvSpPr txBox="1">
            <a:spLocks noChangeArrowheads="1"/>
          </p:cNvSpPr>
          <p:nvPr/>
        </p:nvSpPr>
        <p:spPr bwMode="auto">
          <a:xfrm>
            <a:off x="50673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198703" name="Text Box 47"/>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8704" name="Text Box 48"/>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8705" name="Text Box 49"/>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8706" name="Text Box 50"/>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8707" name="Text Box 51"/>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8708" name="Text Box 52"/>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8709" name="Text Box 53"/>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8710" name="Text Box 54"/>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8711" name="Text Box 55"/>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8712" name="Text Box 56"/>
          <p:cNvSpPr txBox="1">
            <a:spLocks noChangeArrowheads="1"/>
          </p:cNvSpPr>
          <p:nvPr/>
        </p:nvSpPr>
        <p:spPr bwMode="auto">
          <a:xfrm>
            <a:off x="669766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8713" name="Text Box 57"/>
          <p:cNvSpPr txBox="1">
            <a:spLocks noChangeArrowheads="1"/>
          </p:cNvSpPr>
          <p:nvPr/>
        </p:nvSpPr>
        <p:spPr bwMode="auto">
          <a:xfrm>
            <a:off x="7285039"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 name="Slide Number Placeholder 1"/>
          <p:cNvSpPr>
            <a:spLocks noGrp="1"/>
          </p:cNvSpPr>
          <p:nvPr>
            <p:ph type="sldNum" sz="quarter" idx="12"/>
          </p:nvPr>
        </p:nvSpPr>
        <p:spPr/>
        <p:txBody>
          <a:bodyPr/>
          <a:lstStyle/>
          <a:p>
            <a:fld id="{C7AA2231-D3A4-4E48-BE15-C9AE141B584A}" type="slidenum">
              <a:rPr lang="en-IN" smtClean="0"/>
              <a:t>43</a:t>
            </a:fld>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968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968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968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968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968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968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968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969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969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969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969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969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969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969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969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969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969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970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970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970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970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9704"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9705"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9706"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9707"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9708"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9709"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9710"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9711"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9712"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9713"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9714"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9715"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9716"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9717"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9718"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9719"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9720"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9721"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9722"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9723"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9724"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9725"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9726" name="Text Box 46"/>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9727" name="Text Box 47"/>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9728" name="Text Box 48"/>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9729" name="Text Box 49"/>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9730" name="Text Box 50"/>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9731" name="Text Box 51"/>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9732" name="Text Box 52"/>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9733" name="Text Box 53"/>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9734" name="Text Box 54"/>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9735" name="Text Box 55"/>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9736" name="Text Box 56"/>
          <p:cNvSpPr txBox="1">
            <a:spLocks noChangeArrowheads="1"/>
          </p:cNvSpPr>
          <p:nvPr/>
        </p:nvSpPr>
        <p:spPr bwMode="auto">
          <a:xfrm>
            <a:off x="669766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9737" name="Text Box 57"/>
          <p:cNvSpPr txBox="1">
            <a:spLocks noChangeArrowheads="1"/>
          </p:cNvSpPr>
          <p:nvPr/>
        </p:nvSpPr>
        <p:spPr bwMode="auto">
          <a:xfrm>
            <a:off x="7285039"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9738" name="Text Box 58"/>
          <p:cNvSpPr txBox="1">
            <a:spLocks noChangeArrowheads="1"/>
          </p:cNvSpPr>
          <p:nvPr/>
        </p:nvSpPr>
        <p:spPr bwMode="auto">
          <a:xfrm>
            <a:off x="787241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44</a:t>
            </a:fld>
            <a:endParaRPr lang="en-I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070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070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070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071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071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071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071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071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071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071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071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071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071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072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072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072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072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072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072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072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072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0728"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072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0730"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0731"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0732"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0733"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0734"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0735"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0736"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0737"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0738" name="Text Box 3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0739" name="Text Box 35"/>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0740" name="Text Box 36"/>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0741" name="Text Box 37"/>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0742" name="Text Box 38"/>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0743" name="Text Box 39"/>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0744" name="Text Box 40"/>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0745" name="Text Box 41"/>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0746" name="Text Box 42"/>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0747"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0748"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0749"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0750"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0751" name="Text Box 47"/>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0752" name="Text Box 48"/>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0753" name="Text Box 49"/>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0754" name="Text Box 50"/>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0755" name="Text Box 51"/>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0756" name="Text Box 52"/>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0757" name="Text Box 53"/>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0758" name="Text Box 54"/>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0759" name="Text Box 55"/>
          <p:cNvSpPr txBox="1">
            <a:spLocks noChangeArrowheads="1"/>
          </p:cNvSpPr>
          <p:nvPr/>
        </p:nvSpPr>
        <p:spPr bwMode="auto">
          <a:xfrm>
            <a:off x="669766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0760" name="Text Box 56"/>
          <p:cNvSpPr txBox="1">
            <a:spLocks noChangeArrowheads="1"/>
          </p:cNvSpPr>
          <p:nvPr/>
        </p:nvSpPr>
        <p:spPr bwMode="auto">
          <a:xfrm>
            <a:off x="7285039"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0761" name="Text Box 57"/>
          <p:cNvSpPr txBox="1">
            <a:spLocks noChangeArrowheads="1"/>
          </p:cNvSpPr>
          <p:nvPr/>
        </p:nvSpPr>
        <p:spPr bwMode="auto">
          <a:xfrm>
            <a:off x="787241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45</a:t>
            </a:fld>
            <a:endParaRPr lang="en-I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173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173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173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173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173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173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173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1738" name="Text Box 10"/>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1739" name="Text Box 11"/>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1740" name="Text Box 12"/>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1741" name="Text Box 13"/>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1742" name="Text Box 14"/>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1743" name="Text Box 15"/>
          <p:cNvSpPr txBox="1">
            <a:spLocks noChangeArrowheads="1"/>
          </p:cNvSpPr>
          <p:nvPr/>
        </p:nvSpPr>
        <p:spPr bwMode="auto">
          <a:xfrm>
            <a:off x="669766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1744" name="Text Box 16"/>
          <p:cNvSpPr txBox="1">
            <a:spLocks noChangeArrowheads="1"/>
          </p:cNvSpPr>
          <p:nvPr/>
        </p:nvSpPr>
        <p:spPr bwMode="auto">
          <a:xfrm>
            <a:off x="7285039"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1745" name="Text Box 17"/>
          <p:cNvSpPr txBox="1">
            <a:spLocks noChangeArrowheads="1"/>
          </p:cNvSpPr>
          <p:nvPr/>
        </p:nvSpPr>
        <p:spPr bwMode="auto">
          <a:xfrm>
            <a:off x="787241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1746" name="Line 18"/>
          <p:cNvSpPr>
            <a:spLocks noChangeShapeType="1"/>
          </p:cNvSpPr>
          <p:nvPr/>
        </p:nvSpPr>
        <p:spPr bwMode="auto">
          <a:xfrm>
            <a:off x="6108700" y="1573214"/>
            <a:ext cx="0" cy="3043237"/>
          </a:xfrm>
          <a:prstGeom prst="line">
            <a:avLst/>
          </a:prstGeom>
          <a:noFill/>
          <a:ln w="76200">
            <a:solidFill>
              <a:srgbClr val="FF0033"/>
            </a:solidFill>
            <a:round/>
            <a:headEnd type="none" w="sm" len="sm"/>
            <a:tailEnd type="triangle" w="med" len="med"/>
          </a:ln>
          <a:effectLst/>
        </p:spPr>
        <p:txBody>
          <a:bodyPr/>
          <a:lstStyle/>
          <a:p>
            <a:endParaRPr lang="en-IN"/>
          </a:p>
        </p:txBody>
      </p:sp>
      <p:sp>
        <p:nvSpPr>
          <p:cNvPr id="2" name="TextBox 1">
            <a:extLst>
              <a:ext uri="{FF2B5EF4-FFF2-40B4-BE49-F238E27FC236}">
                <a16:creationId xmlns:a16="http://schemas.microsoft.com/office/drawing/2014/main" xmlns="" id="{288CB8B6-71BB-48FD-80E5-E17FFB3968DD}"/>
              </a:ext>
            </a:extLst>
          </p:cNvPr>
          <p:cNvSpPr txBox="1"/>
          <p:nvPr/>
        </p:nvSpPr>
        <p:spPr>
          <a:xfrm rot="19302880">
            <a:off x="6147582" y="2475913"/>
            <a:ext cx="1561646" cy="369332"/>
          </a:xfrm>
          <a:prstGeom prst="rect">
            <a:avLst/>
          </a:prstGeom>
          <a:noFill/>
          <a:ln>
            <a:noFill/>
          </a:ln>
        </p:spPr>
        <p:txBody>
          <a:bodyPr wrap="none" rtlCol="0">
            <a:spAutoFit/>
          </a:bodyPr>
          <a:lstStyle/>
          <a:p>
            <a:r>
              <a:rPr lang="en-IN" dirty="0"/>
              <a:t>Sorted Array</a:t>
            </a:r>
          </a:p>
        </p:txBody>
      </p:sp>
      <p:sp>
        <p:nvSpPr>
          <p:cNvPr id="3" name="Slide Number Placeholder 2"/>
          <p:cNvSpPr>
            <a:spLocks noGrp="1"/>
          </p:cNvSpPr>
          <p:nvPr>
            <p:ph type="sldNum" sz="quarter" idx="12"/>
          </p:nvPr>
        </p:nvSpPr>
        <p:spPr/>
        <p:txBody>
          <a:bodyPr/>
          <a:lstStyle/>
          <a:p>
            <a:fld id="{C7AA2231-D3A4-4E48-BE15-C9AE141B584A}" type="slidenum">
              <a:rPr lang="en-IN" smtClean="0"/>
              <a:t>46</a:t>
            </a:fld>
            <a:endParaRPr lang="en-I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a:extLst>
              <a:ext uri="{FF2B5EF4-FFF2-40B4-BE49-F238E27FC236}">
                <a16:creationId xmlns:a16="http://schemas.microsoft.com/office/drawing/2014/main" xmlns="" id="{F0F40040-0FEA-4913-8A12-3EBE16E5E77F}"/>
              </a:ext>
            </a:extLst>
          </p:cNvPr>
          <p:cNvSpPr txBox="1">
            <a:spLocks noChangeArrowheads="1"/>
          </p:cNvSpPr>
          <p:nvPr/>
        </p:nvSpPr>
        <p:spPr bwMode="auto">
          <a:xfrm>
            <a:off x="-747932" y="98474"/>
            <a:ext cx="82296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200" dirty="0">
                <a:solidFill>
                  <a:srgbClr val="000000"/>
                </a:solidFill>
                <a:latin typeface="+mj-lt"/>
              </a:rPr>
              <a:t>Merge Sort Algorithm</a:t>
            </a:r>
          </a:p>
        </p:txBody>
      </p:sp>
      <p:sp>
        <p:nvSpPr>
          <p:cNvPr id="34820" name="Text Box 3">
            <a:extLst>
              <a:ext uri="{FF2B5EF4-FFF2-40B4-BE49-F238E27FC236}">
                <a16:creationId xmlns:a16="http://schemas.microsoft.com/office/drawing/2014/main" xmlns="" id="{173256E0-BC17-4C0B-899D-2E1CC332CECD}"/>
              </a:ext>
            </a:extLst>
          </p:cNvPr>
          <p:cNvSpPr txBox="1">
            <a:spLocks noChangeArrowheads="1"/>
          </p:cNvSpPr>
          <p:nvPr/>
        </p:nvSpPr>
        <p:spPr bwMode="auto">
          <a:xfrm>
            <a:off x="1738314" y="1008064"/>
            <a:ext cx="87153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pPr>
            <a:r>
              <a:rPr lang="en-US" altLang="en-US" sz="2000" dirty="0">
                <a:solidFill>
                  <a:srgbClr val="CC3300"/>
                </a:solidFill>
                <a:latin typeface="+mj-lt"/>
              </a:rPr>
              <a:t>INPUT: </a:t>
            </a:r>
            <a:r>
              <a:rPr lang="en-US" altLang="en-US" sz="2000" dirty="0">
                <a:solidFill>
                  <a:schemeClr val="tx1"/>
                </a:solidFill>
                <a:latin typeface="+mj-lt"/>
              </a:rPr>
              <a:t>a sequence of n numbers stored in array A</a:t>
            </a:r>
          </a:p>
          <a:p>
            <a:pPr eaLnBrk="1" hangingPunct="1">
              <a:spcBef>
                <a:spcPts val="700"/>
              </a:spcBef>
            </a:pPr>
            <a:r>
              <a:rPr lang="en-US" altLang="en-US" sz="2000" dirty="0">
                <a:solidFill>
                  <a:srgbClr val="CC3300"/>
                </a:solidFill>
                <a:latin typeface="+mj-lt"/>
              </a:rPr>
              <a:t>OUTPUT: </a:t>
            </a:r>
            <a:r>
              <a:rPr lang="en-US" altLang="en-US" sz="2000" dirty="0">
                <a:solidFill>
                  <a:schemeClr val="tx1"/>
                </a:solidFill>
                <a:latin typeface="+mj-lt"/>
              </a:rPr>
              <a:t>an sorted sequence of n numbers</a:t>
            </a:r>
          </a:p>
          <a:p>
            <a:pPr eaLnBrk="1" hangingPunct="1">
              <a:spcBef>
                <a:spcPts val="700"/>
              </a:spcBef>
            </a:pPr>
            <a:endParaRPr lang="en-US" altLang="en-US" sz="2800" b="1" i="1" dirty="0">
              <a:solidFill>
                <a:srgbClr val="009999"/>
              </a:solidFill>
            </a:endParaRPr>
          </a:p>
        </p:txBody>
      </p:sp>
      <p:sp>
        <p:nvSpPr>
          <p:cNvPr id="34821" name="Text Box 4">
            <a:extLst>
              <a:ext uri="{FF2B5EF4-FFF2-40B4-BE49-F238E27FC236}">
                <a16:creationId xmlns:a16="http://schemas.microsoft.com/office/drawing/2014/main" xmlns="" id="{70C3E0BE-DD47-4BC4-B336-70794F6551BF}"/>
              </a:ext>
            </a:extLst>
          </p:cNvPr>
          <p:cNvSpPr txBox="1">
            <a:spLocks noChangeArrowheads="1"/>
          </p:cNvSpPr>
          <p:nvPr/>
        </p:nvSpPr>
        <p:spPr bwMode="auto">
          <a:xfrm>
            <a:off x="2074864" y="2217738"/>
            <a:ext cx="785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tLang="en-US"/>
          </a:p>
        </p:txBody>
      </p:sp>
      <p:sp>
        <p:nvSpPr>
          <p:cNvPr id="34823" name="Text Box 6">
            <a:extLst>
              <a:ext uri="{FF2B5EF4-FFF2-40B4-BE49-F238E27FC236}">
                <a16:creationId xmlns:a16="http://schemas.microsoft.com/office/drawing/2014/main" xmlns="" id="{8993290E-6666-4E12-92A3-111BE816C2D1}"/>
              </a:ext>
            </a:extLst>
          </p:cNvPr>
          <p:cNvSpPr txBox="1">
            <a:spLocks noChangeArrowheads="1"/>
          </p:cNvSpPr>
          <p:nvPr/>
        </p:nvSpPr>
        <p:spPr bwMode="auto">
          <a:xfrm>
            <a:off x="2138364" y="5160964"/>
            <a:ext cx="374844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2000" dirty="0">
                <a:solidFill>
                  <a:srgbClr val="CC3300"/>
                </a:solidFill>
                <a:latin typeface="+mj-lt"/>
              </a:rPr>
              <a:t>Initial Call:</a:t>
            </a:r>
            <a:r>
              <a:rPr lang="en-US" altLang="en-US" sz="2000" dirty="0">
                <a:solidFill>
                  <a:srgbClr val="000000"/>
                </a:solidFill>
                <a:latin typeface="+mj-lt"/>
              </a:rPr>
              <a:t> </a:t>
            </a:r>
            <a:r>
              <a:rPr lang="en-US" altLang="en-US" sz="2000" dirty="0" err="1">
                <a:solidFill>
                  <a:srgbClr val="000000"/>
                </a:solidFill>
                <a:latin typeface="+mj-lt"/>
              </a:rPr>
              <a:t>MergeSort</a:t>
            </a:r>
            <a:r>
              <a:rPr lang="en-US" altLang="en-US" sz="2000" dirty="0">
                <a:solidFill>
                  <a:srgbClr val="000000"/>
                </a:solidFill>
                <a:latin typeface="+mj-lt"/>
              </a:rPr>
              <a:t>(A, 1, n)</a:t>
            </a:r>
          </a:p>
        </p:txBody>
      </p:sp>
      <p:sp>
        <p:nvSpPr>
          <p:cNvPr id="34822" name="Text Box 5">
            <a:extLst>
              <a:ext uri="{FF2B5EF4-FFF2-40B4-BE49-F238E27FC236}">
                <a16:creationId xmlns:a16="http://schemas.microsoft.com/office/drawing/2014/main" xmlns="" id="{E5BF85E0-AD09-4897-8333-6B226C0D123E}"/>
              </a:ext>
            </a:extLst>
          </p:cNvPr>
          <p:cNvSpPr txBox="1">
            <a:spLocks noChangeArrowheads="1"/>
          </p:cNvSpPr>
          <p:nvPr/>
        </p:nvSpPr>
        <p:spPr bwMode="auto">
          <a:xfrm>
            <a:off x="1856936" y="2441576"/>
            <a:ext cx="7579166" cy="1941173"/>
          </a:xfrm>
          <a:prstGeom prst="rect">
            <a:avLst/>
          </a:prstGeom>
          <a:noFill/>
          <a:ln w="12600" cap="sq">
            <a:noFill/>
            <a:miter lim="800000"/>
            <a:headEnd/>
            <a:tailEnd/>
          </a:ln>
        </p:spPr>
        <p:txBody>
          <a:bodyPr wrap="square" lIns="90000" tIns="46800" rIns="90000" bIns="46800">
            <a:spAutoFit/>
          </a:bodyPr>
          <a:lstStyle>
            <a:lvl1pPr marL="457200" indent="-455613"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1pPr>
            <a:lvl2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2pPr>
            <a:lvl3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3pPr>
            <a:lvl4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4pPr>
            <a:lvl5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2000" b="1" dirty="0" err="1">
                <a:solidFill>
                  <a:srgbClr val="000000"/>
                </a:solidFill>
                <a:latin typeface="+mj-lt"/>
              </a:rPr>
              <a:t>MergeSort</a:t>
            </a:r>
            <a:r>
              <a:rPr lang="en-US" altLang="en-US" sz="2000" b="1" dirty="0">
                <a:solidFill>
                  <a:srgbClr val="000000"/>
                </a:solidFill>
                <a:latin typeface="+mj-lt"/>
              </a:rPr>
              <a:t> (A, p, r)   // </a:t>
            </a:r>
            <a:r>
              <a:rPr lang="en-US" altLang="en-US" sz="2000" dirty="0">
                <a:solidFill>
                  <a:srgbClr val="000000"/>
                </a:solidFill>
                <a:latin typeface="+mj-lt"/>
              </a:rPr>
              <a:t>sort A[</a:t>
            </a:r>
            <a:r>
              <a:rPr lang="en-US" altLang="en-US" sz="2000" dirty="0" err="1">
                <a:solidFill>
                  <a:srgbClr val="000000"/>
                </a:solidFill>
                <a:latin typeface="+mj-lt"/>
              </a:rPr>
              <a:t>p..r</a:t>
            </a:r>
            <a:r>
              <a:rPr lang="en-US" altLang="en-US" sz="2000" dirty="0">
                <a:solidFill>
                  <a:srgbClr val="000000"/>
                </a:solidFill>
                <a:latin typeface="+mj-lt"/>
              </a:rPr>
              <a:t>] by divide &amp; conquer</a:t>
            </a:r>
          </a:p>
          <a:p>
            <a:pPr marL="1587" indent="0" eaLnBrk="1" hangingPunct="1"/>
            <a:r>
              <a:rPr lang="en-US" altLang="en-US" sz="2000" b="1" dirty="0">
                <a:solidFill>
                  <a:srgbClr val="000000"/>
                </a:solidFill>
                <a:latin typeface="+mj-lt"/>
              </a:rPr>
              <a:t>if p</a:t>
            </a:r>
            <a:r>
              <a:rPr lang="en-US" altLang="en-US" sz="2000" dirty="0">
                <a:solidFill>
                  <a:srgbClr val="000000"/>
                </a:solidFill>
                <a:latin typeface="+mj-lt"/>
              </a:rPr>
              <a:t>&lt; r</a:t>
            </a:r>
          </a:p>
          <a:p>
            <a:pPr marL="1587" indent="0" eaLnBrk="1" hangingPunct="1"/>
            <a:r>
              <a:rPr lang="en-US" altLang="en-US" sz="2000" b="1" dirty="0">
                <a:solidFill>
                  <a:srgbClr val="000000"/>
                </a:solidFill>
                <a:latin typeface="+mj-lt"/>
              </a:rPr>
              <a:t>    then</a:t>
            </a:r>
            <a:r>
              <a:rPr lang="en-US" altLang="en-US" sz="2000" dirty="0">
                <a:solidFill>
                  <a:srgbClr val="000000"/>
                </a:solidFill>
                <a:latin typeface="+mj-lt"/>
              </a:rPr>
              <a:t> q   (</a:t>
            </a:r>
            <a:r>
              <a:rPr lang="en-US" altLang="en-US" sz="2000" dirty="0" err="1">
                <a:solidFill>
                  <a:srgbClr val="000000"/>
                </a:solidFill>
                <a:latin typeface="+mj-lt"/>
              </a:rPr>
              <a:t>p+r</a:t>
            </a:r>
            <a:r>
              <a:rPr lang="en-US" altLang="en-US" sz="2000" dirty="0">
                <a:solidFill>
                  <a:srgbClr val="000000"/>
                </a:solidFill>
                <a:latin typeface="+mj-lt"/>
              </a:rPr>
              <a:t>)/2</a:t>
            </a:r>
          </a:p>
          <a:p>
            <a:pPr marL="1587" indent="0" eaLnBrk="1" hangingPunct="1"/>
            <a:r>
              <a:rPr lang="en-US" altLang="en-US" sz="2000" dirty="0">
                <a:solidFill>
                  <a:srgbClr val="000000"/>
                </a:solidFill>
                <a:latin typeface="+mj-lt"/>
              </a:rPr>
              <a:t>         </a:t>
            </a:r>
            <a:r>
              <a:rPr lang="en-US" altLang="en-US" sz="2000" dirty="0" err="1">
                <a:solidFill>
                  <a:srgbClr val="000000"/>
                </a:solidFill>
                <a:latin typeface="+mj-lt"/>
              </a:rPr>
              <a:t>MergeSort</a:t>
            </a:r>
            <a:r>
              <a:rPr lang="en-US" altLang="en-US" sz="2000" dirty="0">
                <a:solidFill>
                  <a:srgbClr val="000000"/>
                </a:solidFill>
                <a:latin typeface="+mj-lt"/>
              </a:rPr>
              <a:t> (A, p, q) </a:t>
            </a:r>
          </a:p>
          <a:p>
            <a:pPr marL="1587" indent="0" eaLnBrk="1" hangingPunct="1"/>
            <a:r>
              <a:rPr lang="en-US" altLang="en-US" sz="2000" dirty="0">
                <a:solidFill>
                  <a:srgbClr val="000000"/>
                </a:solidFill>
                <a:latin typeface="+mj-lt"/>
              </a:rPr>
              <a:t>         </a:t>
            </a:r>
            <a:r>
              <a:rPr lang="en-US" altLang="en-US" sz="2000" dirty="0" err="1">
                <a:solidFill>
                  <a:srgbClr val="000000"/>
                </a:solidFill>
                <a:latin typeface="+mj-lt"/>
              </a:rPr>
              <a:t>MergeSort</a:t>
            </a:r>
            <a:r>
              <a:rPr lang="en-US" altLang="en-US" sz="2000" dirty="0">
                <a:solidFill>
                  <a:srgbClr val="000000"/>
                </a:solidFill>
                <a:latin typeface="+mj-lt"/>
              </a:rPr>
              <a:t> (A, q+1, r)</a:t>
            </a:r>
          </a:p>
          <a:p>
            <a:pPr marL="1587" indent="0" eaLnBrk="1" hangingPunct="1"/>
            <a:r>
              <a:rPr lang="en-US" altLang="en-US" sz="2000" dirty="0">
                <a:solidFill>
                  <a:srgbClr val="000000"/>
                </a:solidFill>
                <a:latin typeface="+mj-lt"/>
              </a:rPr>
              <a:t>         Merge (A, p, q, r) // merges A[</a:t>
            </a:r>
            <a:r>
              <a:rPr lang="en-US" altLang="en-US" sz="2000" dirty="0" err="1">
                <a:solidFill>
                  <a:srgbClr val="000000"/>
                </a:solidFill>
                <a:latin typeface="+mj-lt"/>
              </a:rPr>
              <a:t>p..q</a:t>
            </a:r>
            <a:r>
              <a:rPr lang="en-US" altLang="en-US" sz="2000" dirty="0">
                <a:solidFill>
                  <a:srgbClr val="000000"/>
                </a:solidFill>
                <a:latin typeface="+mj-lt"/>
              </a:rPr>
              <a:t>] with A[</a:t>
            </a:r>
            <a:r>
              <a:rPr lang="en-US" altLang="en-US" sz="2000" i="1" dirty="0">
                <a:solidFill>
                  <a:srgbClr val="000000"/>
                </a:solidFill>
                <a:latin typeface="+mj-lt"/>
              </a:rPr>
              <a:t>q+1..r</a:t>
            </a:r>
            <a:r>
              <a:rPr lang="en-US" altLang="en-US" sz="2000" dirty="0">
                <a:solidFill>
                  <a:srgbClr val="000000"/>
                </a:solidFill>
                <a:latin typeface="+mj-lt"/>
              </a:rPr>
              <a:t>] </a:t>
            </a:r>
          </a:p>
        </p:txBody>
      </p:sp>
      <p:cxnSp>
        <p:nvCxnSpPr>
          <p:cNvPr id="7" name="Straight Arrow Connector 6">
            <a:extLst>
              <a:ext uri="{FF2B5EF4-FFF2-40B4-BE49-F238E27FC236}">
                <a16:creationId xmlns:a16="http://schemas.microsoft.com/office/drawing/2014/main" xmlns="" id="{4E0051B1-6A76-4B96-B169-FDF32479262D}"/>
              </a:ext>
            </a:extLst>
          </p:cNvPr>
          <p:cNvCxnSpPr/>
          <p:nvPr/>
        </p:nvCxnSpPr>
        <p:spPr>
          <a:xfrm flipH="1">
            <a:off x="3018971" y="3265714"/>
            <a:ext cx="203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xmlns="" id="{781A0D5D-EA5F-458D-9ECF-0D9EC085083F}"/>
              </a:ext>
            </a:extLst>
          </p:cNvPr>
          <p:cNvSpPr txBox="1"/>
          <p:nvPr/>
        </p:nvSpPr>
        <p:spPr>
          <a:xfrm>
            <a:off x="8679542" y="2801257"/>
            <a:ext cx="3091544" cy="2031325"/>
          </a:xfrm>
          <a:prstGeom prst="rect">
            <a:avLst/>
          </a:prstGeom>
          <a:noFill/>
        </p:spPr>
        <p:txBody>
          <a:bodyPr wrap="square" rtlCol="0">
            <a:spAutoFit/>
          </a:bodyPr>
          <a:lstStyle/>
          <a:p>
            <a:pPr marL="285750" indent="-285750">
              <a:buFont typeface="Wingdings" panose="05000000000000000000" pitchFamily="2" charset="2"/>
              <a:buChar char="q"/>
            </a:pPr>
            <a:r>
              <a:rPr lang="en-IN" dirty="0"/>
              <a:t>Check for base case</a:t>
            </a:r>
          </a:p>
          <a:p>
            <a:pPr marL="285750" indent="-285750">
              <a:buFont typeface="Wingdings" panose="05000000000000000000" pitchFamily="2" charset="2"/>
              <a:buChar char="q"/>
            </a:pPr>
            <a:r>
              <a:rPr lang="en-IN" dirty="0"/>
              <a:t>Divide</a:t>
            </a:r>
          </a:p>
          <a:p>
            <a:pPr marL="285750" indent="-285750">
              <a:buFont typeface="Wingdings" panose="05000000000000000000" pitchFamily="2" charset="2"/>
              <a:buChar char="q"/>
            </a:pPr>
            <a:r>
              <a:rPr lang="en-IN" dirty="0"/>
              <a:t>Conquer</a:t>
            </a:r>
          </a:p>
          <a:p>
            <a:pPr marL="285750" indent="-285750">
              <a:buFont typeface="Wingdings" panose="05000000000000000000" pitchFamily="2" charset="2"/>
              <a:buChar char="q"/>
            </a:pPr>
            <a:r>
              <a:rPr lang="en-IN" dirty="0"/>
              <a:t>Conquer</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Combine</a:t>
            </a:r>
          </a:p>
        </p:txBody>
      </p:sp>
      <p:cxnSp>
        <p:nvCxnSpPr>
          <p:cNvPr id="15" name="Straight Arrow Connector 14">
            <a:extLst>
              <a:ext uri="{FF2B5EF4-FFF2-40B4-BE49-F238E27FC236}">
                <a16:creationId xmlns:a16="http://schemas.microsoft.com/office/drawing/2014/main" xmlns="" id="{6D2A423A-3736-4416-9101-E3F2D28303AC}"/>
              </a:ext>
            </a:extLst>
          </p:cNvPr>
          <p:cNvCxnSpPr/>
          <p:nvPr/>
        </p:nvCxnSpPr>
        <p:spPr>
          <a:xfrm>
            <a:off x="3033486" y="2917371"/>
            <a:ext cx="567508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xmlns="" id="{8F76A145-146D-4C7E-919B-70C4ABFF2F94}"/>
              </a:ext>
            </a:extLst>
          </p:cNvPr>
          <p:cNvCxnSpPr>
            <a:cxnSpLocks/>
          </p:cNvCxnSpPr>
          <p:nvPr/>
        </p:nvCxnSpPr>
        <p:spPr>
          <a:xfrm>
            <a:off x="4063999" y="3258456"/>
            <a:ext cx="478245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xmlns="" id="{AF108083-A58C-4326-B83B-D61DDDE3FF4F}"/>
              </a:ext>
            </a:extLst>
          </p:cNvPr>
          <p:cNvCxnSpPr>
            <a:cxnSpLocks/>
          </p:cNvCxnSpPr>
          <p:nvPr/>
        </p:nvCxnSpPr>
        <p:spPr>
          <a:xfrm flipV="1">
            <a:off x="4942115" y="3510892"/>
            <a:ext cx="3766456" cy="668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Straight Arrow Connector 24">
            <a:extLst>
              <a:ext uri="{FF2B5EF4-FFF2-40B4-BE49-F238E27FC236}">
                <a16:creationId xmlns:a16="http://schemas.microsoft.com/office/drawing/2014/main" xmlns="" id="{E2E1E3F4-6F91-4EFC-B6F8-F097644755AB}"/>
              </a:ext>
            </a:extLst>
          </p:cNvPr>
          <p:cNvCxnSpPr>
            <a:cxnSpLocks/>
          </p:cNvCxnSpPr>
          <p:nvPr/>
        </p:nvCxnSpPr>
        <p:spPr>
          <a:xfrm>
            <a:off x="5130800" y="3839028"/>
            <a:ext cx="366485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Straight Arrow Connector 26">
            <a:extLst>
              <a:ext uri="{FF2B5EF4-FFF2-40B4-BE49-F238E27FC236}">
                <a16:creationId xmlns:a16="http://schemas.microsoft.com/office/drawing/2014/main" xmlns="" id="{731CCA33-D1D8-40A8-8429-E84456E43085}"/>
              </a:ext>
            </a:extLst>
          </p:cNvPr>
          <p:cNvCxnSpPr>
            <a:cxnSpLocks/>
          </p:cNvCxnSpPr>
          <p:nvPr/>
        </p:nvCxnSpPr>
        <p:spPr>
          <a:xfrm>
            <a:off x="4724401" y="4201887"/>
            <a:ext cx="4071256" cy="44268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 name="TextBox 1">
            <a:extLst>
              <a:ext uri="{FF2B5EF4-FFF2-40B4-BE49-F238E27FC236}">
                <a16:creationId xmlns:a16="http://schemas.microsoft.com/office/drawing/2014/main" xmlns="" id="{B250B504-AAA0-4103-ADD4-7CCAF2A749AF}"/>
              </a:ext>
            </a:extLst>
          </p:cNvPr>
          <p:cNvSpPr txBox="1"/>
          <p:nvPr/>
        </p:nvSpPr>
        <p:spPr>
          <a:xfrm flipH="1">
            <a:off x="3442372" y="1737188"/>
            <a:ext cx="4408293" cy="646331"/>
          </a:xfrm>
          <a:prstGeom prst="rect">
            <a:avLst/>
          </a:prstGeom>
          <a:noFill/>
        </p:spPr>
        <p:txBody>
          <a:bodyPr wrap="square" rtlCol="0">
            <a:spAutoFit/>
          </a:bodyPr>
          <a:lstStyle/>
          <a:p>
            <a:r>
              <a:rPr lang="en-US" dirty="0"/>
              <a:t>l points first element index of array and r points the index of last element</a:t>
            </a:r>
            <a:endParaRPr lang="en-IN" dirty="0"/>
          </a:p>
        </p:txBody>
      </p:sp>
      <p:sp>
        <p:nvSpPr>
          <p:cNvPr id="3" name="Slide Number Placeholder 2"/>
          <p:cNvSpPr>
            <a:spLocks noGrp="1"/>
          </p:cNvSpPr>
          <p:nvPr>
            <p:ph type="sldNum" sz="quarter" idx="12"/>
          </p:nvPr>
        </p:nvSpPr>
        <p:spPr/>
        <p:txBody>
          <a:bodyPr/>
          <a:lstStyle/>
          <a:p>
            <a:fld id="{C7AA2231-D3A4-4E48-BE15-C9AE141B584A}" type="slidenum">
              <a:rPr lang="en-IN" smtClean="0"/>
              <a:t>47</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2">
            <a:extLst>
              <a:ext uri="{FF2B5EF4-FFF2-40B4-BE49-F238E27FC236}">
                <a16:creationId xmlns:a16="http://schemas.microsoft.com/office/drawing/2014/main" xmlns="" id="{9AFE1E9C-3423-4F7A-94C3-FF56D3163B9B}"/>
              </a:ext>
            </a:extLst>
          </p:cNvPr>
          <p:cNvSpPr txBox="1">
            <a:spLocks noChangeArrowheads="1"/>
          </p:cNvSpPr>
          <p:nvPr/>
        </p:nvSpPr>
        <p:spPr bwMode="auto">
          <a:xfrm>
            <a:off x="1425528" y="0"/>
            <a:ext cx="9142413" cy="914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400" dirty="0">
                <a:solidFill>
                  <a:srgbClr val="000000"/>
                </a:solidFill>
              </a:rPr>
              <a:t>Procedure Merge</a:t>
            </a:r>
          </a:p>
        </p:txBody>
      </p:sp>
      <p:sp>
        <p:nvSpPr>
          <p:cNvPr id="9219" name="Text Box 3">
            <a:extLst>
              <a:ext uri="{FF2B5EF4-FFF2-40B4-BE49-F238E27FC236}">
                <a16:creationId xmlns:a16="http://schemas.microsoft.com/office/drawing/2014/main" xmlns="" id="{E89837DA-E04E-4620-999F-CDCE847D7986}"/>
              </a:ext>
            </a:extLst>
          </p:cNvPr>
          <p:cNvSpPr txBox="1">
            <a:spLocks noChangeArrowheads="1"/>
          </p:cNvSpPr>
          <p:nvPr/>
        </p:nvSpPr>
        <p:spPr bwMode="auto">
          <a:xfrm>
            <a:off x="1416950" y="374569"/>
            <a:ext cx="3854450" cy="5837238"/>
          </a:xfrm>
          <a:prstGeom prst="rect">
            <a:avLst/>
          </a:prstGeom>
          <a:noFill/>
          <a:ln w="19080" cap="sq">
            <a:noFill/>
            <a:miter lim="800000"/>
            <a:headEnd/>
            <a:tailEnd/>
          </a:ln>
          <a:effectLst/>
        </p:spPr>
        <p:txBody>
          <a:bodyPr/>
          <a:lstStyle/>
          <a:p>
            <a:pPr marL="609600" indent="-608013">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b="1" i="1" dirty="0">
                <a:solidFill>
                  <a:srgbClr val="FF3300"/>
                </a:solidFill>
                <a:latin typeface="Arial" charset="0"/>
                <a:cs typeface="Arial" charset="0"/>
              </a:rPr>
              <a:t>Merge(A, p, q, r)</a:t>
            </a:r>
          </a:p>
          <a:p>
            <a:pPr marL="1587">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b="1" i="1" dirty="0">
                <a:solidFill>
                  <a:srgbClr val="333399"/>
                </a:solidFill>
                <a:latin typeface="Arial" charset="0"/>
                <a:cs typeface="Arial" charset="0"/>
              </a:rPr>
              <a:t> </a:t>
            </a:r>
            <a:r>
              <a:rPr lang="en-US" sz="2000" dirty="0">
                <a:latin typeface="Arial" charset="0"/>
                <a:cs typeface="Arial" charset="0"/>
              </a:rPr>
              <a:t>n</a:t>
            </a:r>
            <a:r>
              <a:rPr lang="en-US" sz="2000" baseline="-25000" dirty="0">
                <a:latin typeface="Arial" charset="0"/>
                <a:cs typeface="Arial" charset="0"/>
              </a:rPr>
              <a:t>1</a:t>
            </a:r>
            <a:r>
              <a:rPr lang="en-US" sz="2000" dirty="0">
                <a:latin typeface="Arial" charset="0"/>
                <a:cs typeface="Arial" charset="0"/>
              </a:rPr>
              <a:t> </a:t>
            </a:r>
            <a:r>
              <a:rPr lang="en-US" sz="2000" dirty="0">
                <a:latin typeface="Symbol" pitchFamily="16" charset="2"/>
                <a:cs typeface="Arial" charset="0"/>
              </a:rPr>
              <a:t></a:t>
            </a:r>
            <a:r>
              <a:rPr lang="en-US" sz="2000" dirty="0">
                <a:latin typeface="Arial" charset="0"/>
                <a:cs typeface="Arial" charset="0"/>
              </a:rPr>
              <a:t> q </a:t>
            </a:r>
            <a:r>
              <a:rPr lang="en-US" sz="2000" dirty="0">
                <a:latin typeface="Arial" charset="0"/>
                <a:cs typeface="Times New Roman" pitchFamily="16" charset="0"/>
              </a:rPr>
              <a:t>– </a:t>
            </a:r>
            <a:r>
              <a:rPr lang="en-US" sz="2000" dirty="0">
                <a:latin typeface="Arial" charset="0"/>
                <a:cs typeface="Arial" charset="0"/>
              </a:rPr>
              <a:t>p + 1</a:t>
            </a:r>
          </a:p>
          <a:p>
            <a:pPr marL="1587">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n</a:t>
            </a:r>
            <a:r>
              <a:rPr lang="en-US" sz="2000" baseline="-25000" dirty="0">
                <a:latin typeface="Arial" charset="0"/>
                <a:cs typeface="Arial" charset="0"/>
              </a:rPr>
              <a:t>2</a:t>
            </a:r>
            <a:r>
              <a:rPr lang="en-US" sz="2000" dirty="0">
                <a:latin typeface="Arial" charset="0"/>
                <a:cs typeface="Arial" charset="0"/>
              </a:rPr>
              <a:t> </a:t>
            </a:r>
            <a:r>
              <a:rPr lang="en-US" sz="2000" dirty="0">
                <a:latin typeface="Symbol" pitchFamily="16" charset="2"/>
                <a:cs typeface="Arial" charset="0"/>
              </a:rPr>
              <a:t></a:t>
            </a:r>
            <a:r>
              <a:rPr lang="en-US" sz="2000" dirty="0">
                <a:latin typeface="Arial" charset="0"/>
                <a:cs typeface="Arial" charset="0"/>
              </a:rPr>
              <a:t> r </a:t>
            </a:r>
            <a:r>
              <a:rPr lang="en-US" sz="2000" dirty="0">
                <a:latin typeface="Arial" charset="0"/>
                <a:cs typeface="Times New Roman" pitchFamily="16" charset="0"/>
              </a:rPr>
              <a:t>–</a:t>
            </a:r>
            <a:r>
              <a:rPr lang="en-US" sz="2000" dirty="0">
                <a:latin typeface="Arial" charset="0"/>
                <a:cs typeface="Arial" charset="0"/>
              </a:rPr>
              <a:t> q</a:t>
            </a:r>
          </a:p>
          <a:p>
            <a:pPr marL="1588">
              <a:lnSpc>
                <a:spcPct val="90000"/>
              </a:lnSpc>
              <a:spcBef>
                <a:spcPts val="500"/>
              </a:spcBef>
              <a:buClr>
                <a:srgbClr val="009999"/>
              </a:buClr>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for </a:t>
            </a:r>
            <a:r>
              <a:rPr lang="en-US" sz="2000" dirty="0" err="1">
                <a:latin typeface="Arial" charset="0"/>
                <a:cs typeface="Arial" charset="0"/>
              </a:rPr>
              <a:t>i</a:t>
            </a:r>
            <a:r>
              <a:rPr lang="en-US" sz="2000" dirty="0">
                <a:latin typeface="Arial" charset="0"/>
                <a:cs typeface="Arial" charset="0"/>
              </a:rPr>
              <a:t> </a:t>
            </a:r>
            <a:r>
              <a:rPr lang="en-US" sz="2000" dirty="0">
                <a:latin typeface="Symbol" pitchFamily="16" charset="2"/>
                <a:cs typeface="Arial" charset="0"/>
              </a:rPr>
              <a:t></a:t>
            </a:r>
            <a:r>
              <a:rPr lang="en-US" sz="2000" dirty="0">
                <a:latin typeface="Arial" charset="0"/>
                <a:cs typeface="Arial" charset="0"/>
              </a:rPr>
              <a:t> 1 to n</a:t>
            </a:r>
            <a:r>
              <a:rPr lang="en-US" sz="2000" baseline="-25000" dirty="0">
                <a:latin typeface="Arial" charset="0"/>
                <a:cs typeface="Arial" charset="0"/>
              </a:rPr>
              <a:t>1</a:t>
            </a:r>
            <a:r>
              <a:rPr lang="en-US" sz="2000" dirty="0">
                <a:latin typeface="Arial" charset="0"/>
                <a:cs typeface="Arial" charset="0"/>
              </a:rPr>
              <a:t> </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do L[</a:t>
            </a:r>
            <a:r>
              <a:rPr lang="en-US" sz="2000" dirty="0" err="1">
                <a:latin typeface="Arial" charset="0"/>
                <a:cs typeface="Arial" charset="0"/>
              </a:rPr>
              <a:t>i</a:t>
            </a:r>
            <a:r>
              <a:rPr lang="en-US" sz="2000" dirty="0">
                <a:latin typeface="Arial" charset="0"/>
                <a:cs typeface="Arial" charset="0"/>
              </a:rPr>
              <a:t>] </a:t>
            </a:r>
            <a:r>
              <a:rPr lang="en-US" sz="2000" dirty="0">
                <a:latin typeface="Symbol" pitchFamily="16" charset="2"/>
                <a:cs typeface="Arial" charset="0"/>
              </a:rPr>
              <a:t></a:t>
            </a:r>
            <a:r>
              <a:rPr lang="en-US" sz="2000" dirty="0">
                <a:latin typeface="Arial" charset="0"/>
                <a:cs typeface="Arial" charset="0"/>
              </a:rPr>
              <a:t> A[p + </a:t>
            </a:r>
            <a:r>
              <a:rPr lang="en-US" sz="2000" dirty="0" err="1">
                <a:latin typeface="Arial" charset="0"/>
                <a:cs typeface="Arial" charset="0"/>
              </a:rPr>
              <a:t>i</a:t>
            </a:r>
            <a:r>
              <a:rPr lang="en-US" sz="2000" dirty="0">
                <a:latin typeface="Arial" charset="0"/>
                <a:cs typeface="Arial" charset="0"/>
              </a:rPr>
              <a:t> </a:t>
            </a:r>
            <a:r>
              <a:rPr lang="en-US" sz="2000" dirty="0">
                <a:latin typeface="Arial" charset="0"/>
                <a:cs typeface="Times New Roman" pitchFamily="16" charset="0"/>
              </a:rPr>
              <a:t>–</a:t>
            </a:r>
            <a:r>
              <a:rPr lang="en-US" sz="2000" dirty="0">
                <a:latin typeface="Arial" charset="0"/>
                <a:cs typeface="Arial" charset="0"/>
              </a:rPr>
              <a:t> 1]</a:t>
            </a:r>
          </a:p>
          <a:p>
            <a:pPr marL="1588">
              <a:lnSpc>
                <a:spcPct val="90000"/>
              </a:lnSpc>
              <a:spcBef>
                <a:spcPts val="500"/>
              </a:spcBef>
              <a:buClr>
                <a:srgbClr val="009999"/>
              </a:buClr>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for j </a:t>
            </a:r>
            <a:r>
              <a:rPr lang="en-US" sz="2000" dirty="0">
                <a:latin typeface="Symbol" pitchFamily="16" charset="2"/>
                <a:cs typeface="Arial" charset="0"/>
              </a:rPr>
              <a:t></a:t>
            </a:r>
            <a:r>
              <a:rPr lang="en-US" sz="2000" dirty="0">
                <a:latin typeface="Arial" charset="0"/>
                <a:cs typeface="Arial" charset="0"/>
              </a:rPr>
              <a:t> 1 to n</a:t>
            </a:r>
            <a:r>
              <a:rPr lang="en-US" sz="2000" baseline="-25000" dirty="0">
                <a:latin typeface="Arial" charset="0"/>
                <a:cs typeface="Arial" charset="0"/>
              </a:rPr>
              <a:t>2</a:t>
            </a:r>
            <a:r>
              <a:rPr lang="en-US" sz="2000" dirty="0">
                <a:latin typeface="Arial" charset="0"/>
                <a:cs typeface="Arial" charset="0"/>
              </a:rPr>
              <a:t> </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do R[j] </a:t>
            </a:r>
            <a:r>
              <a:rPr lang="en-US" sz="2000" dirty="0">
                <a:latin typeface="Symbol" pitchFamily="16" charset="2"/>
                <a:cs typeface="Arial" charset="0"/>
              </a:rPr>
              <a:t></a:t>
            </a:r>
            <a:r>
              <a:rPr lang="en-US" sz="2000" dirty="0">
                <a:latin typeface="Arial" charset="0"/>
                <a:cs typeface="Arial" charset="0"/>
              </a:rPr>
              <a:t> A[q + j]</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L[n</a:t>
            </a:r>
            <a:r>
              <a:rPr lang="en-US" sz="2000" baseline="-25000" dirty="0">
                <a:latin typeface="Arial" charset="0"/>
                <a:cs typeface="Arial" charset="0"/>
              </a:rPr>
              <a:t>1</a:t>
            </a:r>
            <a:r>
              <a:rPr lang="en-US" sz="2000" dirty="0">
                <a:latin typeface="Arial" charset="0"/>
                <a:cs typeface="Arial" charset="0"/>
              </a:rPr>
              <a:t>+1] </a:t>
            </a:r>
            <a:r>
              <a:rPr lang="en-US" sz="2000" dirty="0">
                <a:latin typeface="Symbol" pitchFamily="16" charset="2"/>
                <a:cs typeface="Arial" charset="0"/>
              </a:rPr>
              <a:t></a:t>
            </a:r>
            <a:r>
              <a:rPr lang="en-US" sz="2000" dirty="0">
                <a:latin typeface="Arial" charset="0"/>
                <a:cs typeface="Arial" charset="0"/>
              </a:rPr>
              <a:t> </a:t>
            </a:r>
            <a:r>
              <a:rPr lang="en-US" sz="2000" dirty="0">
                <a:latin typeface="Symbol" pitchFamily="16" charset="2"/>
                <a:cs typeface="Arial" charset="0"/>
              </a:rPr>
              <a:t></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R[n</a:t>
            </a:r>
            <a:r>
              <a:rPr lang="en-US" sz="2000" baseline="-25000" dirty="0">
                <a:latin typeface="Arial" charset="0"/>
                <a:cs typeface="Arial" charset="0"/>
              </a:rPr>
              <a:t>2</a:t>
            </a:r>
            <a:r>
              <a:rPr lang="en-US" sz="2000" dirty="0">
                <a:latin typeface="Arial" charset="0"/>
                <a:cs typeface="Arial" charset="0"/>
              </a:rPr>
              <a:t>+1] </a:t>
            </a:r>
            <a:r>
              <a:rPr lang="en-US" sz="2000" dirty="0">
                <a:latin typeface="Symbol" pitchFamily="16" charset="2"/>
                <a:cs typeface="Arial" charset="0"/>
              </a:rPr>
              <a:t></a:t>
            </a:r>
            <a:r>
              <a:rPr lang="en-US" sz="2000" dirty="0">
                <a:latin typeface="Arial" charset="0"/>
                <a:cs typeface="Arial" charset="0"/>
              </a:rPr>
              <a:t> </a:t>
            </a:r>
            <a:r>
              <a:rPr lang="en-US" sz="2000" dirty="0">
                <a:latin typeface="Symbol" pitchFamily="16" charset="2"/>
                <a:cs typeface="Arial" charset="0"/>
              </a:rPr>
              <a:t></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err="1">
                <a:latin typeface="Arial" charset="0"/>
                <a:cs typeface="Arial" charset="0"/>
              </a:rPr>
              <a:t>i</a:t>
            </a:r>
            <a:r>
              <a:rPr lang="en-US" sz="2000" dirty="0">
                <a:latin typeface="Arial" charset="0"/>
                <a:cs typeface="Arial" charset="0"/>
              </a:rPr>
              <a:t> </a:t>
            </a:r>
            <a:r>
              <a:rPr lang="en-US" sz="2000" dirty="0">
                <a:latin typeface="Symbol" pitchFamily="16" charset="2"/>
                <a:cs typeface="Arial" charset="0"/>
              </a:rPr>
              <a:t></a:t>
            </a:r>
            <a:r>
              <a:rPr lang="en-US" sz="2000" dirty="0">
                <a:latin typeface="Arial" charset="0"/>
                <a:cs typeface="Arial" charset="0"/>
              </a:rPr>
              <a:t> 1</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j </a:t>
            </a:r>
            <a:r>
              <a:rPr lang="en-US" sz="2000" dirty="0">
                <a:latin typeface="Symbol" pitchFamily="16" charset="2"/>
                <a:cs typeface="Arial" charset="0"/>
              </a:rPr>
              <a:t></a:t>
            </a:r>
            <a:r>
              <a:rPr lang="en-US" sz="2000" dirty="0">
                <a:latin typeface="Arial" charset="0"/>
                <a:cs typeface="Arial" charset="0"/>
              </a:rPr>
              <a:t> 1</a:t>
            </a:r>
          </a:p>
          <a:p>
            <a:pPr marL="1588">
              <a:lnSpc>
                <a:spcPct val="90000"/>
              </a:lnSpc>
              <a:spcBef>
                <a:spcPts val="500"/>
              </a:spcBef>
              <a:buClr>
                <a:srgbClr val="009999"/>
              </a:buClr>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for k </a:t>
            </a:r>
            <a:r>
              <a:rPr lang="en-US" sz="2000" dirty="0">
                <a:latin typeface="Symbol" pitchFamily="16" charset="2"/>
                <a:cs typeface="Arial" charset="0"/>
              </a:rPr>
              <a:t></a:t>
            </a:r>
            <a:r>
              <a:rPr lang="en-US" sz="2000" dirty="0">
                <a:latin typeface="Arial" charset="0"/>
                <a:cs typeface="Arial" charset="0"/>
              </a:rPr>
              <a:t>p to r</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do if L[</a:t>
            </a:r>
            <a:r>
              <a:rPr lang="en-US" sz="2000" dirty="0" err="1">
                <a:latin typeface="Arial" charset="0"/>
                <a:cs typeface="Arial" charset="0"/>
              </a:rPr>
              <a:t>i</a:t>
            </a:r>
            <a:r>
              <a:rPr lang="en-US" sz="2000" dirty="0">
                <a:latin typeface="Arial" charset="0"/>
                <a:cs typeface="Arial" charset="0"/>
              </a:rPr>
              <a:t>] </a:t>
            </a:r>
            <a:r>
              <a:rPr lang="en-US" sz="2000" dirty="0">
                <a:latin typeface="Symbol" pitchFamily="16" charset="2"/>
                <a:cs typeface="Arial" charset="0"/>
              </a:rPr>
              <a:t></a:t>
            </a:r>
            <a:r>
              <a:rPr lang="en-US" sz="2000" dirty="0">
                <a:latin typeface="Arial" charset="0"/>
                <a:cs typeface="Arial" charset="0"/>
              </a:rPr>
              <a:t> R[j]</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then A[k] </a:t>
            </a:r>
            <a:r>
              <a:rPr lang="en-US" sz="2000" dirty="0">
                <a:latin typeface="Symbol" pitchFamily="16" charset="2"/>
                <a:cs typeface="Arial" charset="0"/>
              </a:rPr>
              <a:t></a:t>
            </a:r>
            <a:r>
              <a:rPr lang="en-US" sz="2000" dirty="0">
                <a:latin typeface="Arial" charset="0"/>
                <a:cs typeface="Arial" charset="0"/>
              </a:rPr>
              <a:t> L[</a:t>
            </a:r>
            <a:r>
              <a:rPr lang="en-US" sz="2000" dirty="0" err="1">
                <a:latin typeface="Arial" charset="0"/>
                <a:cs typeface="Arial" charset="0"/>
              </a:rPr>
              <a:t>i</a:t>
            </a:r>
            <a:r>
              <a:rPr lang="en-US" sz="2000" dirty="0">
                <a:latin typeface="Arial" charset="0"/>
                <a:cs typeface="Arial" charset="0"/>
              </a:rPr>
              <a:t>]</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a:t>
            </a:r>
            <a:r>
              <a:rPr lang="en-US" sz="2000" dirty="0" err="1">
                <a:latin typeface="Arial" charset="0"/>
                <a:cs typeface="Arial" charset="0"/>
              </a:rPr>
              <a:t>i</a:t>
            </a:r>
            <a:r>
              <a:rPr lang="en-US" sz="2000" dirty="0">
                <a:latin typeface="Arial" charset="0"/>
                <a:cs typeface="Arial" charset="0"/>
              </a:rPr>
              <a:t> </a:t>
            </a:r>
            <a:r>
              <a:rPr lang="en-US" sz="2000" dirty="0">
                <a:latin typeface="Symbol" pitchFamily="16" charset="2"/>
                <a:cs typeface="Arial" charset="0"/>
              </a:rPr>
              <a:t></a:t>
            </a:r>
            <a:r>
              <a:rPr lang="en-US" sz="2000" dirty="0">
                <a:latin typeface="Arial" charset="0"/>
                <a:cs typeface="Arial" charset="0"/>
              </a:rPr>
              <a:t> </a:t>
            </a:r>
            <a:r>
              <a:rPr lang="en-US" sz="2000" dirty="0" err="1">
                <a:latin typeface="Arial" charset="0"/>
                <a:cs typeface="Arial" charset="0"/>
              </a:rPr>
              <a:t>i</a:t>
            </a:r>
            <a:r>
              <a:rPr lang="en-US" sz="2000" dirty="0">
                <a:latin typeface="Arial" charset="0"/>
                <a:cs typeface="Arial" charset="0"/>
              </a:rPr>
              <a:t> + 1</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else A</a:t>
            </a:r>
            <a:r>
              <a:rPr lang="en-US" dirty="0">
                <a:latin typeface="Arial" charset="0"/>
                <a:cs typeface="Arial" charset="0"/>
              </a:rPr>
              <a:t>[k] </a:t>
            </a:r>
            <a:r>
              <a:rPr lang="en-US" sz="2000" dirty="0">
                <a:latin typeface="Symbol" pitchFamily="16" charset="2"/>
                <a:cs typeface="Arial" charset="0"/>
              </a:rPr>
              <a:t></a:t>
            </a:r>
            <a:r>
              <a:rPr lang="en-US" sz="2000" dirty="0">
                <a:latin typeface="Arial" charset="0"/>
                <a:cs typeface="Arial" charset="0"/>
              </a:rPr>
              <a:t> R[j]</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j </a:t>
            </a:r>
            <a:r>
              <a:rPr lang="en-US" sz="2000" dirty="0">
                <a:latin typeface="Symbol" pitchFamily="16" charset="2"/>
                <a:cs typeface="Arial" charset="0"/>
              </a:rPr>
              <a:t></a:t>
            </a:r>
            <a:r>
              <a:rPr lang="en-US" sz="2000" dirty="0">
                <a:latin typeface="Arial" charset="0"/>
                <a:cs typeface="Arial" charset="0"/>
              </a:rPr>
              <a:t> j + 1</a:t>
            </a:r>
          </a:p>
          <a:p>
            <a:pPr marL="608013" indent="-606425">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endParaRPr lang="en-US" sz="2000" dirty="0">
              <a:solidFill>
                <a:srgbClr val="333399"/>
              </a:solidFill>
              <a:latin typeface="Arial" charset="0"/>
              <a:cs typeface="Arial" charset="0"/>
            </a:endParaRPr>
          </a:p>
        </p:txBody>
      </p:sp>
      <p:grpSp>
        <p:nvGrpSpPr>
          <p:cNvPr id="2" name="Group 4">
            <a:extLst>
              <a:ext uri="{FF2B5EF4-FFF2-40B4-BE49-F238E27FC236}">
                <a16:creationId xmlns:a16="http://schemas.microsoft.com/office/drawing/2014/main" xmlns="" id="{E816F6C4-33D5-4073-9747-FF6231357A86}"/>
              </a:ext>
            </a:extLst>
          </p:cNvPr>
          <p:cNvGrpSpPr>
            <a:grpSpLocks/>
          </p:cNvGrpSpPr>
          <p:nvPr/>
        </p:nvGrpSpPr>
        <p:grpSpPr bwMode="auto">
          <a:xfrm>
            <a:off x="3205040" y="3069908"/>
            <a:ext cx="8667751" cy="1724025"/>
            <a:chOff x="1502" y="2049"/>
            <a:chExt cx="5460" cy="1086"/>
          </a:xfrm>
        </p:grpSpPr>
        <p:sp>
          <p:nvSpPr>
            <p:cNvPr id="35847" name="Text Box 5">
              <a:extLst>
                <a:ext uri="{FF2B5EF4-FFF2-40B4-BE49-F238E27FC236}">
                  <a16:creationId xmlns:a16="http://schemas.microsoft.com/office/drawing/2014/main" xmlns="" id="{C9EF787A-E2E7-4FC6-948E-A14CF445D78A}"/>
                </a:ext>
              </a:extLst>
            </p:cNvPr>
            <p:cNvSpPr txBox="1">
              <a:spLocks noChangeArrowheads="1"/>
            </p:cNvSpPr>
            <p:nvPr/>
          </p:nvSpPr>
          <p:spPr bwMode="auto">
            <a:xfrm>
              <a:off x="3275" y="2693"/>
              <a:ext cx="3687" cy="409"/>
            </a:xfrm>
            <a:prstGeom prst="rect">
              <a:avLst/>
            </a:prstGeom>
            <a:noFill/>
            <a:ln w="1260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b="1" dirty="0">
                  <a:solidFill>
                    <a:srgbClr val="CC3300"/>
                  </a:solidFill>
                  <a:latin typeface="+mj-lt"/>
                </a:rPr>
                <a:t>Sentinels</a:t>
              </a:r>
              <a:r>
                <a:rPr lang="en-US" altLang="en-US" dirty="0">
                  <a:solidFill>
                    <a:srgbClr val="000000"/>
                  </a:solidFill>
                  <a:latin typeface="+mj-lt"/>
                </a:rPr>
                <a:t>, to avoid having to check if either subarray is fully copied at </a:t>
              </a:r>
              <a:r>
                <a:rPr lang="en-US" altLang="en-US" dirty="0">
                  <a:solidFill>
                    <a:srgbClr val="CC3300"/>
                  </a:solidFill>
                  <a:latin typeface="+mj-lt"/>
                </a:rPr>
                <a:t>each step</a:t>
              </a:r>
              <a:r>
                <a:rPr lang="en-US" altLang="en-US" dirty="0">
                  <a:solidFill>
                    <a:srgbClr val="000000"/>
                  </a:solidFill>
                </a:rPr>
                <a:t>.</a:t>
              </a:r>
            </a:p>
          </p:txBody>
        </p:sp>
        <p:sp>
          <p:nvSpPr>
            <p:cNvPr id="35848" name="AutoShape 6">
              <a:extLst>
                <a:ext uri="{FF2B5EF4-FFF2-40B4-BE49-F238E27FC236}">
                  <a16:creationId xmlns:a16="http://schemas.microsoft.com/office/drawing/2014/main" xmlns="" id="{E5BEEA2B-FCB8-4B54-9890-5FE078B16B3F}"/>
                </a:ext>
              </a:extLst>
            </p:cNvPr>
            <p:cNvSpPr>
              <a:spLocks/>
            </p:cNvSpPr>
            <p:nvPr/>
          </p:nvSpPr>
          <p:spPr bwMode="auto">
            <a:xfrm>
              <a:off x="1502" y="2049"/>
              <a:ext cx="1761" cy="839"/>
            </a:xfrm>
            <a:custGeom>
              <a:avLst/>
              <a:gdLst>
                <a:gd name="T0" fmla="*/ 1760 w 1762"/>
                <a:gd name="T1" fmla="*/ 838 h 840"/>
                <a:gd name="T2" fmla="*/ 0 w 1762"/>
                <a:gd name="T3" fmla="*/ 0 h 840"/>
                <a:gd name="T4" fmla="*/ 0 60000 65536"/>
                <a:gd name="T5" fmla="*/ 0 60000 65536"/>
                <a:gd name="T6" fmla="*/ 0 w 1762"/>
                <a:gd name="T7" fmla="*/ 0 h 840"/>
                <a:gd name="T8" fmla="*/ 1762 w 1762"/>
                <a:gd name="T9" fmla="*/ 840 h 840"/>
              </a:gdLst>
              <a:ahLst/>
              <a:cxnLst>
                <a:cxn ang="T4">
                  <a:pos x="T0" y="T1"/>
                </a:cxn>
                <a:cxn ang="T5">
                  <a:pos x="T2" y="T3"/>
                </a:cxn>
              </a:cxnLst>
              <a:rect l="T6" t="T7" r="T8" b="T9"/>
              <a:pathLst>
                <a:path w="1762" h="840">
                  <a:moveTo>
                    <a:pt x="1762" y="840"/>
                  </a:moveTo>
                  <a:lnTo>
                    <a:pt x="0" y="0"/>
                  </a:lnTo>
                </a:path>
              </a:pathLst>
            </a:custGeom>
            <a:noFill/>
            <a:ln w="19080" cap="sq">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ltLang="en-US"/>
            </a:p>
          </p:txBody>
        </p:sp>
        <p:sp>
          <p:nvSpPr>
            <p:cNvPr id="35849" name="AutoShape 7">
              <a:extLst>
                <a:ext uri="{FF2B5EF4-FFF2-40B4-BE49-F238E27FC236}">
                  <a16:creationId xmlns:a16="http://schemas.microsoft.com/office/drawing/2014/main" xmlns="" id="{E4BFE004-5DFC-4DBC-8943-3E69C8728016}"/>
                </a:ext>
              </a:extLst>
            </p:cNvPr>
            <p:cNvSpPr>
              <a:spLocks/>
            </p:cNvSpPr>
            <p:nvPr/>
          </p:nvSpPr>
          <p:spPr bwMode="auto">
            <a:xfrm>
              <a:off x="1521" y="2238"/>
              <a:ext cx="1751" cy="668"/>
            </a:xfrm>
            <a:custGeom>
              <a:avLst/>
              <a:gdLst>
                <a:gd name="T0" fmla="*/ 1750 w 1752"/>
                <a:gd name="T1" fmla="*/ 667 h 669"/>
                <a:gd name="T2" fmla="*/ 0 w 1752"/>
                <a:gd name="T3" fmla="*/ 0 h 669"/>
                <a:gd name="T4" fmla="*/ 0 60000 65536"/>
                <a:gd name="T5" fmla="*/ 0 60000 65536"/>
                <a:gd name="T6" fmla="*/ 0 w 1752"/>
                <a:gd name="T7" fmla="*/ 0 h 669"/>
                <a:gd name="T8" fmla="*/ 1752 w 1752"/>
                <a:gd name="T9" fmla="*/ 669 h 669"/>
              </a:gdLst>
              <a:ahLst/>
              <a:cxnLst>
                <a:cxn ang="T4">
                  <a:pos x="T0" y="T1"/>
                </a:cxn>
                <a:cxn ang="T5">
                  <a:pos x="T2" y="T3"/>
                </a:cxn>
              </a:cxnLst>
              <a:rect l="T6" t="T7" r="T8" b="T9"/>
              <a:pathLst>
                <a:path w="1752" h="669">
                  <a:moveTo>
                    <a:pt x="1752" y="669"/>
                  </a:moveTo>
                  <a:lnTo>
                    <a:pt x="0" y="0"/>
                  </a:lnTo>
                </a:path>
              </a:pathLst>
            </a:custGeom>
            <a:noFill/>
            <a:ln w="19080" cap="sq">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ltLang="en-US"/>
            </a:p>
          </p:txBody>
        </p:sp>
        <p:sp>
          <p:nvSpPr>
            <p:cNvPr id="35850" name="AutoShape 8">
              <a:extLst>
                <a:ext uri="{FF2B5EF4-FFF2-40B4-BE49-F238E27FC236}">
                  <a16:creationId xmlns:a16="http://schemas.microsoft.com/office/drawing/2014/main" xmlns="" id="{2A0A12E3-0A50-4168-A41D-C44314E47F89}"/>
                </a:ext>
              </a:extLst>
            </p:cNvPr>
            <p:cNvSpPr>
              <a:spLocks/>
            </p:cNvSpPr>
            <p:nvPr/>
          </p:nvSpPr>
          <p:spPr bwMode="auto">
            <a:xfrm>
              <a:off x="1814" y="3097"/>
              <a:ext cx="1458" cy="38"/>
            </a:xfrm>
            <a:custGeom>
              <a:avLst/>
              <a:gdLst>
                <a:gd name="T0" fmla="*/ 1457 w 1459"/>
                <a:gd name="T1" fmla="*/ 37 h 39"/>
                <a:gd name="T2" fmla="*/ 0 w 1459"/>
                <a:gd name="T3" fmla="*/ 0 h 39"/>
                <a:gd name="T4" fmla="*/ 0 60000 65536"/>
                <a:gd name="T5" fmla="*/ 0 60000 65536"/>
                <a:gd name="T6" fmla="*/ 0 w 1459"/>
                <a:gd name="T7" fmla="*/ 0 h 39"/>
                <a:gd name="T8" fmla="*/ 1459 w 1459"/>
                <a:gd name="T9" fmla="*/ 39 h 39"/>
              </a:gdLst>
              <a:ahLst/>
              <a:cxnLst>
                <a:cxn ang="T4">
                  <a:pos x="T0" y="T1"/>
                </a:cxn>
                <a:cxn ang="T5">
                  <a:pos x="T2" y="T3"/>
                </a:cxn>
              </a:cxnLst>
              <a:rect l="T6" t="T7" r="T8" b="T9"/>
              <a:pathLst>
                <a:path w="1459" h="39">
                  <a:moveTo>
                    <a:pt x="1459" y="39"/>
                  </a:moveTo>
                  <a:lnTo>
                    <a:pt x="0" y="0"/>
                  </a:lnTo>
                </a:path>
              </a:pathLst>
            </a:custGeom>
            <a:noFill/>
            <a:ln w="19080" cap="sq">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ltLang="en-US"/>
            </a:p>
          </p:txBody>
        </p:sp>
      </p:grpSp>
      <p:sp>
        <p:nvSpPr>
          <p:cNvPr id="35846" name="Text Box 9">
            <a:extLst>
              <a:ext uri="{FF2B5EF4-FFF2-40B4-BE49-F238E27FC236}">
                <a16:creationId xmlns:a16="http://schemas.microsoft.com/office/drawing/2014/main" xmlns="" id="{A8055B00-9042-49ED-9919-92C0DEF550B0}"/>
              </a:ext>
            </a:extLst>
          </p:cNvPr>
          <p:cNvSpPr txBox="1">
            <a:spLocks noChangeArrowheads="1"/>
          </p:cNvSpPr>
          <p:nvPr/>
        </p:nvSpPr>
        <p:spPr bwMode="auto">
          <a:xfrm>
            <a:off x="6589713" y="1131888"/>
            <a:ext cx="5072404" cy="106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spcBef>
                <a:spcPts val="1125"/>
              </a:spcBef>
            </a:pPr>
            <a:r>
              <a:rPr lang="en-US" altLang="en-US" dirty="0">
                <a:solidFill>
                  <a:srgbClr val="000000"/>
                </a:solidFill>
                <a:latin typeface="+mj-lt"/>
              </a:rPr>
              <a:t>Input: Array containing sorted subarrays </a:t>
            </a:r>
            <a:r>
              <a:rPr lang="en-US" altLang="en-US" i="1" dirty="0">
                <a:solidFill>
                  <a:srgbClr val="000000"/>
                </a:solidFill>
                <a:latin typeface="+mj-lt"/>
              </a:rPr>
              <a:t>A</a:t>
            </a:r>
            <a:r>
              <a:rPr lang="en-US" altLang="en-US" dirty="0">
                <a:solidFill>
                  <a:srgbClr val="000000"/>
                </a:solidFill>
                <a:latin typeface="+mj-lt"/>
              </a:rPr>
              <a:t>[</a:t>
            </a:r>
            <a:r>
              <a:rPr lang="en-US" altLang="en-US" i="1" dirty="0" err="1">
                <a:solidFill>
                  <a:srgbClr val="000000"/>
                </a:solidFill>
                <a:latin typeface="+mj-lt"/>
              </a:rPr>
              <a:t>p..q</a:t>
            </a:r>
            <a:r>
              <a:rPr lang="en-US" altLang="en-US" dirty="0">
                <a:solidFill>
                  <a:srgbClr val="000000"/>
                </a:solidFill>
                <a:latin typeface="+mj-lt"/>
              </a:rPr>
              <a:t>] and </a:t>
            </a:r>
            <a:r>
              <a:rPr lang="en-US" altLang="en-US" i="1" dirty="0">
                <a:solidFill>
                  <a:srgbClr val="000000"/>
                </a:solidFill>
                <a:latin typeface="+mj-lt"/>
              </a:rPr>
              <a:t>A</a:t>
            </a:r>
            <a:r>
              <a:rPr lang="en-US" altLang="en-US" dirty="0">
                <a:solidFill>
                  <a:srgbClr val="000000"/>
                </a:solidFill>
                <a:latin typeface="+mj-lt"/>
              </a:rPr>
              <a:t>[</a:t>
            </a:r>
            <a:r>
              <a:rPr lang="en-US" altLang="en-US" i="1" dirty="0">
                <a:solidFill>
                  <a:srgbClr val="000000"/>
                </a:solidFill>
                <a:latin typeface="+mj-lt"/>
              </a:rPr>
              <a:t>q+1..r</a:t>
            </a:r>
            <a:r>
              <a:rPr lang="en-US" altLang="en-US" dirty="0">
                <a:solidFill>
                  <a:srgbClr val="000000"/>
                </a:solidFill>
                <a:latin typeface="+mj-lt"/>
              </a:rPr>
              <a:t>].</a:t>
            </a:r>
          </a:p>
          <a:p>
            <a:pPr eaLnBrk="1" hangingPunct="1">
              <a:spcBef>
                <a:spcPts val="1125"/>
              </a:spcBef>
            </a:pPr>
            <a:r>
              <a:rPr lang="en-US" altLang="en-US" dirty="0">
                <a:solidFill>
                  <a:srgbClr val="000000"/>
                </a:solidFill>
                <a:latin typeface="+mj-lt"/>
              </a:rPr>
              <a:t>Output: Merged sorted subarray in </a:t>
            </a:r>
            <a:r>
              <a:rPr lang="en-US" altLang="en-US" i="1" dirty="0">
                <a:solidFill>
                  <a:srgbClr val="000000"/>
                </a:solidFill>
                <a:latin typeface="+mj-lt"/>
              </a:rPr>
              <a:t>A</a:t>
            </a:r>
            <a:r>
              <a:rPr lang="en-US" altLang="en-US" dirty="0">
                <a:solidFill>
                  <a:srgbClr val="000000"/>
                </a:solidFill>
                <a:latin typeface="+mj-lt"/>
              </a:rPr>
              <a:t>[</a:t>
            </a:r>
            <a:r>
              <a:rPr lang="en-US" altLang="en-US" i="1" dirty="0" err="1">
                <a:solidFill>
                  <a:srgbClr val="000000"/>
                </a:solidFill>
                <a:latin typeface="+mj-lt"/>
              </a:rPr>
              <a:t>p..r</a:t>
            </a:r>
            <a:r>
              <a:rPr lang="en-US" altLang="en-US" dirty="0">
                <a:solidFill>
                  <a:srgbClr val="000000"/>
                </a:solidFill>
                <a:latin typeface="+mj-lt"/>
              </a:rPr>
              <a:t>].</a:t>
            </a:r>
          </a:p>
        </p:txBody>
      </p:sp>
      <p:sp>
        <p:nvSpPr>
          <p:cNvPr id="3" name="Arrow: Right 2">
            <a:extLst>
              <a:ext uri="{FF2B5EF4-FFF2-40B4-BE49-F238E27FC236}">
                <a16:creationId xmlns:a16="http://schemas.microsoft.com/office/drawing/2014/main" xmlns="" id="{886BE1CA-0814-4934-B1AC-59BEEA2494B7}"/>
              </a:ext>
            </a:extLst>
          </p:cNvPr>
          <p:cNvSpPr/>
          <p:nvPr/>
        </p:nvSpPr>
        <p:spPr>
          <a:xfrm rot="19717739">
            <a:off x="5700429" y="3435271"/>
            <a:ext cx="667583" cy="4334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xmlns="" id="{C623E65A-E265-40E9-A6CD-22A6DEF24854}"/>
              </a:ext>
            </a:extLst>
          </p:cNvPr>
          <p:cNvSpPr txBox="1"/>
          <p:nvPr/>
        </p:nvSpPr>
        <p:spPr>
          <a:xfrm>
            <a:off x="6365630" y="3108960"/>
            <a:ext cx="1146518" cy="523220"/>
          </a:xfrm>
          <a:prstGeom prst="rect">
            <a:avLst/>
          </a:prstGeom>
          <a:noFill/>
        </p:spPr>
        <p:txBody>
          <a:bodyPr wrap="square" rtlCol="0">
            <a:spAutoFit/>
          </a:bodyPr>
          <a:lstStyle/>
          <a:p>
            <a:r>
              <a:rPr lang="en-IN" sz="2800" b="1" dirty="0"/>
              <a:t>O(n)</a:t>
            </a:r>
          </a:p>
        </p:txBody>
      </p:sp>
      <p:sp>
        <p:nvSpPr>
          <p:cNvPr id="5" name="TextBox 4">
            <a:extLst>
              <a:ext uri="{FF2B5EF4-FFF2-40B4-BE49-F238E27FC236}">
                <a16:creationId xmlns:a16="http://schemas.microsoft.com/office/drawing/2014/main" xmlns="" id="{9502B5BE-0386-44BC-816A-DAD84DF8454A}"/>
              </a:ext>
            </a:extLst>
          </p:cNvPr>
          <p:cNvSpPr txBox="1"/>
          <p:nvPr/>
        </p:nvSpPr>
        <p:spPr>
          <a:xfrm flipH="1">
            <a:off x="147034" y="6095663"/>
            <a:ext cx="1113548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Source:</a:t>
            </a:r>
            <a:r>
              <a:rPr lang="en-IN" sz="1400" b="0" i="1" u="none" strike="noStrike" dirty="0">
                <a:solidFill>
                  <a:srgbClr val="002060"/>
                </a:solidFill>
                <a:effectLst/>
                <a:latin typeface="Arial" panose="020B0604020202020204" pitchFamily="34" charset="0"/>
                <a:cs typeface="Arial" panose="020B0604020202020204" pitchFamily="34" charset="0"/>
                <a:hlinkClick r:id="rId3" tooltip="Thomas H. Cormen">
                  <a:extLst>
                    <a:ext uri="{A12FA001-AC4F-418D-AE19-62706E023703}">
                      <ahyp:hlinkClr xmlns:ahyp="http://schemas.microsoft.com/office/drawing/2018/hyperlinkcolor" xmlns="" val="tx"/>
                    </a:ext>
                  </a:extLst>
                </a:hlinkClick>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3" tooltip="Thomas H. Cormen">
                  <a:extLst>
                    <a:ext uri="{A12FA001-AC4F-418D-AE19-62706E023703}">
                      <ahyp:hlinkClr xmlns:ahyp="http://schemas.microsoft.com/office/drawing/2018/hyperlinkcolor" xmlns="" val="tx"/>
                    </a:ext>
                  </a:extLst>
                </a:hlinkClick>
              </a:rPr>
              <a:t>Cormen</a:t>
            </a:r>
            <a:r>
              <a:rPr lang="en-IN" sz="1400" b="0" i="1" u="none" strike="noStrike" dirty="0">
                <a:solidFill>
                  <a:srgbClr val="002060"/>
                </a:solidFill>
                <a:effectLst/>
                <a:latin typeface="Arial" panose="020B0604020202020204" pitchFamily="34" charset="0"/>
                <a:cs typeface="Arial" panose="020B0604020202020204" pitchFamily="34" charset="0"/>
                <a:hlinkClick r:id="rId3" tooltip="Thomas H. Cormen">
                  <a:extLst>
                    <a:ext uri="{A12FA001-AC4F-418D-AE19-62706E023703}">
                      <ahyp:hlinkClr xmlns:ahyp="http://schemas.microsoft.com/office/drawing/2018/hyperlinkcolor" xmlns="" val="tx"/>
                    </a:ext>
                  </a:extLst>
                </a:hlinkClick>
              </a:rPr>
              <a:t>, Thomas H.</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4" tooltip="Charles E. Leiserson">
                  <a:extLst>
                    <a:ext uri="{A12FA001-AC4F-418D-AE19-62706E023703}">
                      <ahyp:hlinkClr xmlns:ahyp="http://schemas.microsoft.com/office/drawing/2018/hyperlinkcolor" xmlns="" val="tx"/>
                    </a:ext>
                  </a:extLst>
                </a:hlinkClick>
              </a:rPr>
              <a:t>Leiserson</a:t>
            </a:r>
            <a:r>
              <a:rPr lang="en-IN" sz="1400" b="0" i="1" u="none" strike="noStrike" dirty="0">
                <a:solidFill>
                  <a:srgbClr val="002060"/>
                </a:solidFill>
                <a:effectLst/>
                <a:latin typeface="Arial" panose="020B0604020202020204" pitchFamily="34" charset="0"/>
                <a:cs typeface="Arial" panose="020B0604020202020204" pitchFamily="34" charset="0"/>
                <a:hlinkClick r:id="rId4" tooltip="Charles E. Leiserson">
                  <a:extLst>
                    <a:ext uri="{A12FA001-AC4F-418D-AE19-62706E023703}">
                      <ahyp:hlinkClr xmlns:ahyp="http://schemas.microsoft.com/office/drawing/2018/hyperlinkcolor" xmlns="" val="tx"/>
                    </a:ext>
                  </a:extLst>
                </a:hlinkClick>
              </a:rPr>
              <a:t>, Charles E.</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5" tooltip="Ron Rivest">
                  <a:extLst>
                    <a:ext uri="{A12FA001-AC4F-418D-AE19-62706E023703}">
                      <ahyp:hlinkClr xmlns:ahyp="http://schemas.microsoft.com/office/drawing/2018/hyperlinkcolor" xmlns="" val="tx"/>
                    </a:ext>
                  </a:extLst>
                </a:hlinkClick>
              </a:rPr>
              <a:t>Rivest</a:t>
            </a:r>
            <a:r>
              <a:rPr lang="en-IN" sz="1400" b="0" i="1" u="none" strike="noStrike" dirty="0">
                <a:solidFill>
                  <a:srgbClr val="002060"/>
                </a:solidFill>
                <a:effectLst/>
                <a:latin typeface="Arial" panose="020B0604020202020204" pitchFamily="34" charset="0"/>
                <a:cs typeface="Arial" panose="020B0604020202020204" pitchFamily="34" charset="0"/>
                <a:hlinkClick r:id="rId5" tooltip="Ron Rivest">
                  <a:extLst>
                    <a:ext uri="{A12FA001-AC4F-418D-AE19-62706E023703}">
                      <ahyp:hlinkClr xmlns:ahyp="http://schemas.microsoft.com/office/drawing/2018/hyperlinkcolor" xmlns="" val="tx"/>
                    </a:ext>
                  </a:extLst>
                </a:hlinkClick>
              </a:rPr>
              <a:t>, Ronald L.</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6" tooltip="Clifford Stein">
                  <a:extLst>
                    <a:ext uri="{A12FA001-AC4F-418D-AE19-62706E023703}">
                      <ahyp:hlinkClr xmlns:ahyp="http://schemas.microsoft.com/office/drawing/2018/hyperlinkcolor" xmlns="" val="tx"/>
                    </a:ext>
                  </a:extLst>
                </a:hlinkClick>
              </a:rPr>
              <a:t>Stein, Clifford</a:t>
            </a:r>
            <a:r>
              <a:rPr lang="en-IN" sz="1400" b="0" i="1" dirty="0">
                <a:solidFill>
                  <a:srgbClr val="002060"/>
                </a:solidFill>
                <a:effectLst/>
                <a:latin typeface="Arial" panose="020B0604020202020204" pitchFamily="34" charset="0"/>
                <a:cs typeface="Arial" panose="020B0604020202020204" pitchFamily="34" charset="0"/>
              </a:rPr>
              <a:t> (2009) [1990]. Introduction to Algorithms (3rd ed.). MIT Press and McGraw-Hill. </a:t>
            </a:r>
            <a:r>
              <a:rPr lang="en-IN" sz="1400" b="0" i="1" u="none" strike="noStrike" dirty="0">
                <a:solidFill>
                  <a:srgbClr val="002060"/>
                </a:solidFill>
                <a:effectLst/>
                <a:latin typeface="Arial" panose="020B0604020202020204" pitchFamily="34" charset="0"/>
                <a:cs typeface="Arial" panose="020B0604020202020204" pitchFamily="34" charset="0"/>
                <a:hlinkClick r:id="rId7" tooltip="ISBN (identifier)">
                  <a:extLst>
                    <a:ext uri="{A12FA001-AC4F-418D-AE19-62706E023703}">
                      <ahyp:hlinkClr xmlns:ahyp="http://schemas.microsoft.com/office/drawing/2018/hyperlinkcolor" xmlns="" val="tx"/>
                    </a:ext>
                  </a:extLst>
                </a:hlinkClick>
              </a:rPr>
              <a:t>ISBN</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8" tooltip="Special:BookSources/0-262-03384-4">
                  <a:extLst>
                    <a:ext uri="{A12FA001-AC4F-418D-AE19-62706E023703}">
                      <ahyp:hlinkClr xmlns:ahyp="http://schemas.microsoft.com/office/drawing/2018/hyperlinkcolor" xmlns="" val="tx"/>
                    </a:ext>
                  </a:extLst>
                </a:hlinkClick>
              </a:rPr>
              <a:t>0-262-03384-4</a:t>
            </a:r>
            <a:r>
              <a:rPr lang="en-IN" sz="1400" b="0" i="1" dirty="0">
                <a:solidFill>
                  <a:srgbClr val="002060"/>
                </a:solidFill>
                <a:effectLst/>
                <a:latin typeface="Arial" panose="020B0604020202020204" pitchFamily="34" charset="0"/>
                <a:cs typeface="Arial" panose="020B0604020202020204" pitchFamily="34" charset="0"/>
              </a:rPr>
              <a:t>. 1320 pp</a:t>
            </a:r>
            <a:endParaRPr lang="en-IN" sz="14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C7AA2231-D3A4-4E48-BE15-C9AE141B584A}" type="slidenum">
              <a:rPr lang="en-IN" smtClean="0"/>
              <a:t>48</a:t>
            </a:fld>
            <a:endParaRPr lang="en-I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Merge-sort is out-place sorting technique. During merge procedure it takes O(n) extra space. Therefore merge sort is not in-place sorting algorithm.</a:t>
            </a:r>
          </a:p>
          <a:p>
            <a:r>
              <a:rPr lang="en-US" dirty="0" smtClean="0"/>
              <a:t>Merge sort is not better approach for smaller size array.</a:t>
            </a:r>
          </a:p>
          <a:p>
            <a:r>
              <a:rPr lang="en-US" dirty="0" smtClean="0"/>
              <a:t>For smaller size array use insertion sort only.</a:t>
            </a:r>
          </a:p>
          <a:p>
            <a:r>
              <a:rPr lang="en-US" dirty="0" smtClean="0"/>
              <a:t>Merge sort is a stable sorting algorithm. After sorting if repeated element order not changes is called stable sorting technique.</a:t>
            </a:r>
            <a:endParaRPr lang="en-US" dirty="0"/>
          </a:p>
        </p:txBody>
      </p:sp>
      <p:sp>
        <p:nvSpPr>
          <p:cNvPr id="4" name="Slide Number Placeholder 3"/>
          <p:cNvSpPr>
            <a:spLocks noGrp="1"/>
          </p:cNvSpPr>
          <p:nvPr>
            <p:ph type="sldNum" sz="quarter" idx="12"/>
          </p:nvPr>
        </p:nvSpPr>
        <p:spPr/>
        <p:txBody>
          <a:bodyPr/>
          <a:lstStyle/>
          <a:p>
            <a:fld id="{C7AA2231-D3A4-4E48-BE15-C9AE141B584A}" type="slidenum">
              <a:rPr lang="en-IN" smtClean="0"/>
              <a:t>49</a:t>
            </a:fld>
            <a:endParaRPr lang="en-IN"/>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9346196" y="2294178"/>
              <a:ext cx="1748520" cy="1346040"/>
            </p14:xfrm>
          </p:contentPart>
        </mc:Choice>
        <mc:Fallback xmlns="">
          <p:pic>
            <p:nvPicPr>
              <p:cNvPr id="6" name="Ink 5"/>
              <p:cNvPicPr/>
              <p:nvPr/>
            </p:nvPicPr>
            <p:blipFill>
              <a:blip r:embed="rId3"/>
              <a:stretch>
                <a:fillRect/>
              </a:stretch>
            </p:blipFill>
            <p:spPr>
              <a:xfrm>
                <a:off x="9337916" y="2283738"/>
                <a:ext cx="1767600" cy="1364760"/>
              </a:xfrm>
              <a:prstGeom prst="rect">
                <a:avLst/>
              </a:prstGeom>
            </p:spPr>
          </p:pic>
        </mc:Fallback>
      </mc:AlternateContent>
    </p:spTree>
    <p:extLst>
      <p:ext uri="{BB962C8B-B14F-4D97-AF65-F5344CB8AC3E}">
        <p14:creationId xmlns:p14="http://schemas.microsoft.com/office/powerpoint/2010/main" val="2366928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281332" y="862818"/>
            <a:ext cx="7772400" cy="685800"/>
          </a:xfrm>
        </p:spPr>
        <p:txBody>
          <a:bodyPr>
            <a:normAutofit/>
          </a:bodyPr>
          <a:lstStyle/>
          <a:p>
            <a:pPr eaLnBrk="1" hangingPunct="1"/>
            <a:r>
              <a:rPr lang="en-US" dirty="0"/>
              <a:t>Merge Sort</a:t>
            </a:r>
          </a:p>
        </p:txBody>
      </p:sp>
      <p:sp>
        <p:nvSpPr>
          <p:cNvPr id="154627" name="Rectangle 3"/>
          <p:cNvSpPr>
            <a:spLocks noGrp="1" noChangeArrowheads="1"/>
          </p:cNvSpPr>
          <p:nvPr>
            <p:ph idx="1"/>
          </p:nvPr>
        </p:nvSpPr>
        <p:spPr>
          <a:xfrm>
            <a:off x="1422009" y="1433733"/>
            <a:ext cx="9494520" cy="4114800"/>
          </a:xfrm>
        </p:spPr>
        <p:txBody>
          <a:bodyPr>
            <a:noAutofit/>
          </a:bodyPr>
          <a:lstStyle/>
          <a:p>
            <a:pPr eaLnBrk="1" hangingPunct="1"/>
            <a:r>
              <a:rPr lang="en-US" dirty="0">
                <a:latin typeface="+mj-lt"/>
              </a:rPr>
              <a:t>Merge sort is a one of the efficient sorting algorithm.</a:t>
            </a:r>
          </a:p>
          <a:p>
            <a:pPr eaLnBrk="1" hangingPunct="1"/>
            <a:r>
              <a:rPr lang="en-US" dirty="0">
                <a:latin typeface="+mj-lt"/>
              </a:rPr>
              <a:t>Merge sort work on a principle of divide-and-conquer algorithm.</a:t>
            </a:r>
          </a:p>
          <a:p>
            <a:pPr eaLnBrk="1" hangingPunct="1"/>
            <a:r>
              <a:rPr lang="en-US" b="0" i="0" dirty="0">
                <a:effectLst/>
                <a:latin typeface="+mj-lt"/>
              </a:rPr>
              <a:t>Merge sort repeatedly breaks down </a:t>
            </a:r>
            <a:r>
              <a:rPr lang="en-US" dirty="0">
                <a:latin typeface="+mj-lt"/>
              </a:rPr>
              <a:t>an array </a:t>
            </a:r>
            <a:r>
              <a:rPr lang="en-US" b="0" i="0" dirty="0">
                <a:effectLst/>
                <a:latin typeface="+mj-lt"/>
              </a:rPr>
              <a:t>into several sub array until each sub array consists of a single element</a:t>
            </a:r>
          </a:p>
          <a:p>
            <a:pPr eaLnBrk="1" hangingPunct="1"/>
            <a:r>
              <a:rPr lang="en-US" dirty="0">
                <a:latin typeface="+mj-lt"/>
              </a:rPr>
              <a:t>Merge the sub-problem solutions together:</a:t>
            </a:r>
          </a:p>
          <a:p>
            <a:pPr lvl="1" eaLnBrk="1" hangingPunct="1"/>
            <a:r>
              <a:rPr lang="en-US" sz="2000" dirty="0">
                <a:latin typeface="+mj-lt"/>
              </a:rPr>
              <a:t>Compare the sub-array’s first elements</a:t>
            </a:r>
          </a:p>
          <a:p>
            <a:pPr lvl="1" eaLnBrk="1" hangingPunct="1"/>
            <a:r>
              <a:rPr lang="en-US" sz="2000" dirty="0">
                <a:latin typeface="+mj-lt"/>
              </a:rPr>
              <a:t>Remove the smallest element and put it into the result array</a:t>
            </a:r>
          </a:p>
          <a:p>
            <a:pPr lvl="1" eaLnBrk="1" hangingPunct="1"/>
            <a:r>
              <a:rPr lang="en-US" sz="2000" dirty="0">
                <a:latin typeface="+mj-lt"/>
              </a:rPr>
              <a:t>Continue the process until all elements have been put into the result array</a:t>
            </a:r>
          </a:p>
          <a:p>
            <a:pPr eaLnBrk="1" hangingPunct="1"/>
            <a:endParaRPr lang="en-US" b="0" i="0" dirty="0">
              <a:effectLst/>
              <a:latin typeface="+mj-lt"/>
            </a:endParaRPr>
          </a:p>
          <a:p>
            <a:pPr eaLnBrk="1" hangingPunct="1"/>
            <a:endParaRPr lang="en-US" dirty="0">
              <a:latin typeface="+mj-lt"/>
            </a:endParaRPr>
          </a:p>
        </p:txBody>
      </p:sp>
      <p:sp>
        <p:nvSpPr>
          <p:cNvPr id="154628" name="Rectangle 4"/>
          <p:cNvSpPr>
            <a:spLocks noChangeArrowheads="1"/>
          </p:cNvSpPr>
          <p:nvPr/>
        </p:nvSpPr>
        <p:spPr bwMode="auto">
          <a:xfrm>
            <a:off x="2514601" y="609600"/>
            <a:ext cx="186013" cy="369974"/>
          </a:xfrm>
          <a:prstGeom prst="rect">
            <a:avLst/>
          </a:prstGeom>
          <a:noFill/>
          <a:ln w="9525">
            <a:noFill/>
            <a:miter lim="800000"/>
            <a:headEnd/>
            <a:tailEnd/>
          </a:ln>
          <a:effectLst/>
        </p:spPr>
        <p:txBody>
          <a:bodyPr wrap="none" lIns="92075" tIns="46038" rIns="92075" bIns="46038">
            <a:spAutoFit/>
          </a:bodyPr>
          <a:lstStyle/>
          <a:p>
            <a:endParaRPr lang="en-US"/>
          </a:p>
        </p:txBody>
      </p:sp>
      <p:sp>
        <p:nvSpPr>
          <p:cNvPr id="154630" name="Rectangle 22"/>
          <p:cNvSpPr>
            <a:spLocks noChangeArrowheads="1"/>
          </p:cNvSpPr>
          <p:nvPr/>
        </p:nvSpPr>
        <p:spPr bwMode="auto">
          <a:xfrm>
            <a:off x="2957514" y="5100638"/>
            <a:ext cx="186013" cy="369974"/>
          </a:xfrm>
          <a:prstGeom prst="rect">
            <a:avLst/>
          </a:prstGeom>
          <a:noFill/>
          <a:ln w="9525">
            <a:noFill/>
            <a:miter lim="800000"/>
            <a:headEnd/>
            <a:tailEnd/>
          </a:ln>
          <a:effectLst/>
        </p:spPr>
        <p:txBody>
          <a:bodyPr wrap="none" lIns="92075" tIns="46038" rIns="92075" bIns="46038">
            <a:spAutoFit/>
          </a:bodyPr>
          <a:lstStyle/>
          <a:p>
            <a:endParaRPr lang="en-US"/>
          </a:p>
        </p:txBody>
      </p:sp>
      <p:sp>
        <p:nvSpPr>
          <p:cNvPr id="2" name="Slide Number Placeholder 1"/>
          <p:cNvSpPr>
            <a:spLocks noGrp="1"/>
          </p:cNvSpPr>
          <p:nvPr>
            <p:ph type="sldNum" sz="quarter" idx="12"/>
          </p:nvPr>
        </p:nvSpPr>
        <p:spPr/>
        <p:txBody>
          <a:bodyPr/>
          <a:lstStyle/>
          <a:p>
            <a:fld id="{C7AA2231-D3A4-4E48-BE15-C9AE141B584A}" type="slidenum">
              <a:rPr lang="en-IN" smtClean="0"/>
              <a:t>5</a:t>
            </a:fld>
            <a:endParaRPr lang="en-IN"/>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5C647-F68D-48CC-832B-F5AA485B29D8}"/>
              </a:ext>
            </a:extLst>
          </p:cNvPr>
          <p:cNvSpPr>
            <a:spLocks noGrp="1"/>
          </p:cNvSpPr>
          <p:nvPr>
            <p:ph type="title"/>
          </p:nvPr>
        </p:nvSpPr>
        <p:spPr/>
        <p:txBody>
          <a:bodyPr/>
          <a:lstStyle/>
          <a:p>
            <a:r>
              <a:rPr lang="en-IN" dirty="0"/>
              <a:t>Time Analysis of Merge Sort</a:t>
            </a:r>
          </a:p>
        </p:txBody>
      </p:sp>
      <p:grpSp>
        <p:nvGrpSpPr>
          <p:cNvPr id="4" name="Group 3">
            <a:extLst>
              <a:ext uri="{FF2B5EF4-FFF2-40B4-BE49-F238E27FC236}">
                <a16:creationId xmlns:a16="http://schemas.microsoft.com/office/drawing/2014/main" xmlns="" id="{D928D251-2158-42C3-88A8-98B912AFD0E8}"/>
              </a:ext>
            </a:extLst>
          </p:cNvPr>
          <p:cNvGrpSpPr/>
          <p:nvPr/>
        </p:nvGrpSpPr>
        <p:grpSpPr>
          <a:xfrm>
            <a:off x="1856936" y="1758461"/>
            <a:ext cx="7849772" cy="1941173"/>
            <a:chOff x="1856936" y="2441576"/>
            <a:chExt cx="7579166" cy="1435877"/>
          </a:xfrm>
        </p:grpSpPr>
        <p:sp>
          <p:nvSpPr>
            <p:cNvPr id="5" name="Text Box 5">
              <a:extLst>
                <a:ext uri="{FF2B5EF4-FFF2-40B4-BE49-F238E27FC236}">
                  <a16:creationId xmlns:a16="http://schemas.microsoft.com/office/drawing/2014/main" xmlns="" id="{E7955362-DA4C-43FC-86C5-0CF2084DD598}"/>
                </a:ext>
              </a:extLst>
            </p:cNvPr>
            <p:cNvSpPr txBox="1">
              <a:spLocks noChangeArrowheads="1"/>
            </p:cNvSpPr>
            <p:nvPr/>
          </p:nvSpPr>
          <p:spPr bwMode="auto">
            <a:xfrm>
              <a:off x="1856936" y="2441576"/>
              <a:ext cx="7579166" cy="1435877"/>
            </a:xfrm>
            <a:prstGeom prst="rect">
              <a:avLst/>
            </a:prstGeom>
            <a:noFill/>
            <a:ln w="12600" cap="sq">
              <a:noFill/>
              <a:miter lim="800000"/>
              <a:headEnd/>
              <a:tailEnd/>
            </a:ln>
          </p:spPr>
          <p:txBody>
            <a:bodyPr wrap="square" lIns="90000" tIns="46800" rIns="90000" bIns="46800">
              <a:spAutoFit/>
            </a:bodyPr>
            <a:lstStyle>
              <a:lvl1pPr marL="457200" indent="-455613"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1pPr>
              <a:lvl2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2pPr>
              <a:lvl3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3pPr>
              <a:lvl4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4pPr>
              <a:lvl5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2000" b="1" i="1" dirty="0" err="1">
                  <a:solidFill>
                    <a:srgbClr val="000000"/>
                  </a:solidFill>
                </a:rPr>
                <a:t>MergeSort</a:t>
              </a:r>
              <a:r>
                <a:rPr lang="en-US" altLang="en-US" sz="2000" b="1" i="1" dirty="0">
                  <a:solidFill>
                    <a:srgbClr val="000000"/>
                  </a:solidFill>
                </a:rPr>
                <a:t> </a:t>
              </a:r>
              <a:r>
                <a:rPr lang="en-US" altLang="en-US" sz="2000" b="1" dirty="0">
                  <a:solidFill>
                    <a:srgbClr val="000000"/>
                  </a:solidFill>
                </a:rPr>
                <a:t>(</a:t>
              </a:r>
              <a:r>
                <a:rPr lang="en-US" altLang="en-US" sz="2000" b="1" i="1" dirty="0">
                  <a:solidFill>
                    <a:srgbClr val="000000"/>
                  </a:solidFill>
                </a:rPr>
                <a:t>A</a:t>
              </a:r>
              <a:r>
                <a:rPr lang="en-US" altLang="en-US" sz="2000" b="1" dirty="0">
                  <a:solidFill>
                    <a:srgbClr val="000000"/>
                  </a:solidFill>
                </a:rPr>
                <a:t>, </a:t>
              </a:r>
              <a:r>
                <a:rPr lang="en-US" altLang="en-US" sz="2000" b="1" i="1" dirty="0">
                  <a:solidFill>
                    <a:srgbClr val="000000"/>
                  </a:solidFill>
                </a:rPr>
                <a:t>p</a:t>
              </a:r>
              <a:r>
                <a:rPr lang="en-US" altLang="en-US" sz="2000" b="1" dirty="0">
                  <a:solidFill>
                    <a:srgbClr val="000000"/>
                  </a:solidFill>
                </a:rPr>
                <a:t>, </a:t>
              </a:r>
              <a:r>
                <a:rPr lang="en-US" altLang="en-US" sz="2000" b="1" i="1" dirty="0">
                  <a:solidFill>
                    <a:srgbClr val="000000"/>
                  </a:solidFill>
                </a:rPr>
                <a:t>r</a:t>
              </a:r>
              <a:r>
                <a:rPr lang="en-US" altLang="en-US" sz="2000" b="1" dirty="0">
                  <a:solidFill>
                    <a:srgbClr val="000000"/>
                  </a:solidFill>
                </a:rPr>
                <a:t>)   // </a:t>
              </a:r>
              <a:r>
                <a:rPr lang="en-US" altLang="en-US" sz="2000" dirty="0">
                  <a:solidFill>
                    <a:srgbClr val="000000"/>
                  </a:solidFill>
                </a:rPr>
                <a:t>sort </a:t>
              </a:r>
              <a:r>
                <a:rPr lang="en-US" altLang="en-US" sz="2000" i="1" dirty="0">
                  <a:solidFill>
                    <a:srgbClr val="000000"/>
                  </a:solidFill>
                </a:rPr>
                <a:t>A</a:t>
              </a:r>
              <a:r>
                <a:rPr lang="en-US" altLang="en-US" sz="2000" dirty="0">
                  <a:solidFill>
                    <a:srgbClr val="000000"/>
                  </a:solidFill>
                </a:rPr>
                <a:t>[</a:t>
              </a:r>
              <a:r>
                <a:rPr lang="en-US" altLang="en-US" sz="2000" i="1" dirty="0" err="1">
                  <a:solidFill>
                    <a:srgbClr val="000000"/>
                  </a:solidFill>
                </a:rPr>
                <a:t>p..r</a:t>
              </a:r>
              <a:r>
                <a:rPr lang="en-US" altLang="en-US" sz="2000" dirty="0">
                  <a:solidFill>
                    <a:srgbClr val="000000"/>
                  </a:solidFill>
                </a:rPr>
                <a:t>] by divide &amp; conquer</a:t>
              </a:r>
            </a:p>
            <a:p>
              <a:pPr eaLnBrk="1" hangingPunct="1">
                <a:buFont typeface="Times New Roman" panose="02020603050405020304" pitchFamily="18" charset="0"/>
                <a:buAutoNum type="arabicPlain"/>
              </a:pPr>
              <a:r>
                <a:rPr lang="en-US" altLang="en-US" sz="2000" b="1" dirty="0">
                  <a:solidFill>
                    <a:srgbClr val="000000"/>
                  </a:solidFill>
                </a:rPr>
                <a:t>if</a:t>
              </a:r>
              <a:r>
                <a:rPr lang="en-US" altLang="en-US" sz="2000" b="1" i="1" dirty="0">
                  <a:solidFill>
                    <a:srgbClr val="000000"/>
                  </a:solidFill>
                </a:rPr>
                <a:t> </a:t>
              </a:r>
              <a:r>
                <a:rPr lang="en-US" altLang="en-US" sz="2000" i="1" dirty="0">
                  <a:solidFill>
                    <a:srgbClr val="000000"/>
                  </a:solidFill>
                </a:rPr>
                <a:t>p</a:t>
              </a:r>
              <a:r>
                <a:rPr lang="en-US" altLang="en-US" sz="2000" dirty="0">
                  <a:solidFill>
                    <a:srgbClr val="000000"/>
                  </a:solidFill>
                </a:rPr>
                <a:t> &lt; </a:t>
              </a:r>
              <a:r>
                <a:rPr lang="en-US" altLang="en-US" sz="2000" i="1" dirty="0">
                  <a:solidFill>
                    <a:srgbClr val="000000"/>
                  </a:solidFill>
                </a:rPr>
                <a:t>r</a:t>
              </a:r>
            </a:p>
            <a:p>
              <a:pPr eaLnBrk="1" hangingPunct="1">
                <a:buFont typeface="Times New Roman" panose="02020603050405020304" pitchFamily="18" charset="0"/>
                <a:buAutoNum type="arabicPlain"/>
              </a:pPr>
              <a:r>
                <a:rPr lang="en-US" altLang="en-US" sz="2000" b="1" dirty="0">
                  <a:solidFill>
                    <a:srgbClr val="000000"/>
                  </a:solidFill>
                </a:rPr>
                <a:t>    then</a:t>
              </a:r>
              <a:r>
                <a:rPr lang="en-US" altLang="en-US" sz="2000" dirty="0">
                  <a:solidFill>
                    <a:srgbClr val="000000"/>
                  </a:solidFill>
                </a:rPr>
                <a:t> </a:t>
              </a:r>
              <a:r>
                <a:rPr lang="en-US" altLang="en-US" sz="2000" i="1" dirty="0">
                  <a:solidFill>
                    <a:srgbClr val="000000"/>
                  </a:solidFill>
                </a:rPr>
                <a:t>q</a:t>
              </a:r>
              <a:r>
                <a:rPr lang="en-US" altLang="en-US" sz="2000" dirty="0">
                  <a:solidFill>
                    <a:srgbClr val="000000"/>
                  </a:solidFill>
                </a:rPr>
                <a:t> </a:t>
              </a:r>
              <a:r>
                <a:rPr lang="en-US" altLang="en-US" sz="2000" dirty="0">
                  <a:solidFill>
                    <a:srgbClr val="000000"/>
                  </a:solidFill>
                  <a:latin typeface="Symbol" panose="05050102010706020507" pitchFamily="18" charset="2"/>
                </a:rPr>
                <a:t></a:t>
              </a:r>
              <a:r>
                <a:rPr lang="en-US" altLang="en-US" sz="2000" dirty="0">
                  <a:solidFill>
                    <a:srgbClr val="000000"/>
                  </a:solidFill>
                </a:rPr>
                <a:t> </a:t>
              </a:r>
              <a:r>
                <a:rPr lang="en-US" altLang="en-US" sz="2000" dirty="0">
                  <a:solidFill>
                    <a:srgbClr val="000000"/>
                  </a:solidFill>
                  <a:latin typeface="Symbol" panose="05050102010706020507" pitchFamily="18" charset="2"/>
                </a:rPr>
                <a:t></a:t>
              </a:r>
              <a:r>
                <a:rPr lang="en-US" altLang="en-US" sz="2000" dirty="0">
                  <a:solidFill>
                    <a:srgbClr val="000000"/>
                  </a:solidFill>
                </a:rPr>
                <a:t>(</a:t>
              </a:r>
              <a:r>
                <a:rPr lang="en-US" altLang="en-US" sz="2000" i="1" dirty="0" err="1">
                  <a:solidFill>
                    <a:srgbClr val="000000"/>
                  </a:solidFill>
                </a:rPr>
                <a:t>p</a:t>
              </a:r>
              <a:r>
                <a:rPr lang="en-US" altLang="en-US" sz="2000" dirty="0" err="1">
                  <a:solidFill>
                    <a:srgbClr val="000000"/>
                  </a:solidFill>
                </a:rPr>
                <a:t>+</a:t>
              </a:r>
              <a:r>
                <a:rPr lang="en-US" altLang="en-US" sz="2000" i="1" dirty="0" err="1">
                  <a:solidFill>
                    <a:srgbClr val="000000"/>
                  </a:solidFill>
                </a:rPr>
                <a:t>r</a:t>
              </a:r>
              <a:r>
                <a:rPr lang="en-US" altLang="en-US" sz="2000" dirty="0">
                  <a:solidFill>
                    <a:srgbClr val="000000"/>
                  </a:solidFill>
                </a:rPr>
                <a:t>)/2</a:t>
              </a:r>
              <a:r>
                <a:rPr lang="en-US" altLang="en-US" sz="2000" dirty="0">
                  <a:solidFill>
                    <a:srgbClr val="000000"/>
                  </a:solidFill>
                  <a:latin typeface="Symbol" panose="05050102010706020507" pitchFamily="18" charset="2"/>
                </a:rPr>
                <a:t></a:t>
              </a:r>
            </a:p>
            <a:p>
              <a:pPr eaLnBrk="1" hangingPunct="1">
                <a:buFont typeface="Times New Roman" panose="02020603050405020304" pitchFamily="18" charset="0"/>
                <a:buAutoNum type="arabicPlain"/>
              </a:pPr>
              <a:r>
                <a:rPr lang="en-US" altLang="en-US" sz="2000" dirty="0">
                  <a:solidFill>
                    <a:srgbClr val="000000"/>
                  </a:solidFill>
                </a:rPr>
                <a:t>         </a:t>
              </a:r>
              <a:r>
                <a:rPr lang="en-US" altLang="en-US" sz="2000" i="1" dirty="0" err="1">
                  <a:solidFill>
                    <a:srgbClr val="000000"/>
                  </a:solidFill>
                </a:rPr>
                <a:t>MergeSort</a:t>
              </a:r>
              <a:r>
                <a:rPr lang="en-US" altLang="en-US" sz="2000" dirty="0">
                  <a:solidFill>
                    <a:srgbClr val="000000"/>
                  </a:solidFill>
                </a:rPr>
                <a:t> (</a:t>
              </a:r>
              <a:r>
                <a:rPr lang="en-US" altLang="en-US" sz="2000" i="1" dirty="0">
                  <a:solidFill>
                    <a:srgbClr val="000000"/>
                  </a:solidFill>
                </a:rPr>
                <a:t>A</a:t>
              </a:r>
              <a:r>
                <a:rPr lang="en-US" altLang="en-US" sz="2000" dirty="0">
                  <a:solidFill>
                    <a:srgbClr val="000000"/>
                  </a:solidFill>
                </a:rPr>
                <a:t>, </a:t>
              </a:r>
              <a:r>
                <a:rPr lang="en-US" altLang="en-US" sz="2000" i="1" dirty="0">
                  <a:solidFill>
                    <a:srgbClr val="000000"/>
                  </a:solidFill>
                </a:rPr>
                <a:t>p</a:t>
              </a:r>
              <a:r>
                <a:rPr lang="en-US" altLang="en-US" sz="2000" dirty="0">
                  <a:solidFill>
                    <a:srgbClr val="000000"/>
                  </a:solidFill>
                </a:rPr>
                <a:t>, </a:t>
              </a:r>
              <a:r>
                <a:rPr lang="en-US" altLang="en-US" sz="2000" i="1" dirty="0">
                  <a:solidFill>
                    <a:srgbClr val="000000"/>
                  </a:solidFill>
                </a:rPr>
                <a:t>q</a:t>
              </a:r>
              <a:r>
                <a:rPr lang="en-US" altLang="en-US" sz="2000" dirty="0">
                  <a:solidFill>
                    <a:srgbClr val="000000"/>
                  </a:solidFill>
                </a:rPr>
                <a:t>) </a:t>
              </a:r>
            </a:p>
            <a:p>
              <a:pPr eaLnBrk="1" hangingPunct="1">
                <a:buFont typeface="Times New Roman" panose="02020603050405020304" pitchFamily="18" charset="0"/>
                <a:buAutoNum type="arabicPlain"/>
              </a:pPr>
              <a:r>
                <a:rPr lang="en-US" altLang="en-US" sz="2000" dirty="0">
                  <a:solidFill>
                    <a:srgbClr val="000000"/>
                  </a:solidFill>
                </a:rPr>
                <a:t>         </a:t>
              </a:r>
              <a:r>
                <a:rPr lang="en-US" altLang="en-US" sz="2000" i="1" dirty="0" err="1">
                  <a:solidFill>
                    <a:srgbClr val="000000"/>
                  </a:solidFill>
                </a:rPr>
                <a:t>MergeSort</a:t>
              </a:r>
              <a:r>
                <a:rPr lang="en-US" altLang="en-US" sz="2000" dirty="0">
                  <a:solidFill>
                    <a:srgbClr val="000000"/>
                  </a:solidFill>
                </a:rPr>
                <a:t> (</a:t>
              </a:r>
              <a:r>
                <a:rPr lang="en-US" altLang="en-US" sz="2000" i="1" dirty="0">
                  <a:solidFill>
                    <a:srgbClr val="000000"/>
                  </a:solidFill>
                </a:rPr>
                <a:t>A</a:t>
              </a:r>
              <a:r>
                <a:rPr lang="en-US" altLang="en-US" sz="2000" dirty="0">
                  <a:solidFill>
                    <a:srgbClr val="000000"/>
                  </a:solidFill>
                </a:rPr>
                <a:t>, </a:t>
              </a:r>
              <a:r>
                <a:rPr lang="en-US" altLang="en-US" sz="2000" i="1" dirty="0">
                  <a:solidFill>
                    <a:srgbClr val="000000"/>
                  </a:solidFill>
                </a:rPr>
                <a:t>q</a:t>
              </a:r>
              <a:r>
                <a:rPr lang="en-US" altLang="en-US" sz="2000" dirty="0">
                  <a:solidFill>
                    <a:srgbClr val="000000"/>
                  </a:solidFill>
                </a:rPr>
                <a:t>+1, </a:t>
              </a:r>
              <a:r>
                <a:rPr lang="en-US" altLang="en-US" sz="2000" i="1" dirty="0">
                  <a:solidFill>
                    <a:srgbClr val="000000"/>
                  </a:solidFill>
                </a:rPr>
                <a:t>r</a:t>
              </a:r>
              <a:r>
                <a:rPr lang="en-US" altLang="en-US" sz="2000" dirty="0">
                  <a:solidFill>
                    <a:srgbClr val="000000"/>
                  </a:solidFill>
                </a:rPr>
                <a:t>)</a:t>
              </a:r>
            </a:p>
            <a:p>
              <a:pPr eaLnBrk="1" hangingPunct="1">
                <a:buFont typeface="Times New Roman" panose="02020603050405020304" pitchFamily="18" charset="0"/>
                <a:buAutoNum type="arabicPlain"/>
              </a:pPr>
              <a:r>
                <a:rPr lang="en-US" altLang="en-US" sz="2000" dirty="0">
                  <a:solidFill>
                    <a:srgbClr val="000000"/>
                  </a:solidFill>
                </a:rPr>
                <a:t>         </a:t>
              </a:r>
              <a:r>
                <a:rPr lang="en-US" altLang="en-US" sz="2000" i="1" dirty="0">
                  <a:solidFill>
                    <a:srgbClr val="000000"/>
                  </a:solidFill>
                </a:rPr>
                <a:t>Merge</a:t>
              </a:r>
              <a:r>
                <a:rPr lang="en-US" altLang="en-US" sz="2000" dirty="0">
                  <a:solidFill>
                    <a:srgbClr val="000000"/>
                  </a:solidFill>
                </a:rPr>
                <a:t> (</a:t>
              </a:r>
              <a:r>
                <a:rPr lang="en-US" altLang="en-US" sz="2000" i="1" dirty="0">
                  <a:solidFill>
                    <a:srgbClr val="000000"/>
                  </a:solidFill>
                </a:rPr>
                <a:t>A</a:t>
              </a:r>
              <a:r>
                <a:rPr lang="en-US" altLang="en-US" sz="2000" dirty="0">
                  <a:solidFill>
                    <a:srgbClr val="000000"/>
                  </a:solidFill>
                </a:rPr>
                <a:t>, </a:t>
              </a:r>
              <a:r>
                <a:rPr lang="en-US" altLang="en-US" sz="2000" i="1" dirty="0">
                  <a:solidFill>
                    <a:srgbClr val="000000"/>
                  </a:solidFill>
                </a:rPr>
                <a:t>p</a:t>
              </a:r>
              <a:r>
                <a:rPr lang="en-US" altLang="en-US" sz="2000" dirty="0">
                  <a:solidFill>
                    <a:srgbClr val="000000"/>
                  </a:solidFill>
                </a:rPr>
                <a:t>, </a:t>
              </a:r>
              <a:r>
                <a:rPr lang="en-US" altLang="en-US" sz="2000" i="1" dirty="0">
                  <a:solidFill>
                    <a:srgbClr val="000000"/>
                  </a:solidFill>
                </a:rPr>
                <a:t>q</a:t>
              </a:r>
              <a:r>
                <a:rPr lang="en-US" altLang="en-US" sz="2000" dirty="0">
                  <a:solidFill>
                    <a:srgbClr val="000000"/>
                  </a:solidFill>
                </a:rPr>
                <a:t>, </a:t>
              </a:r>
              <a:r>
                <a:rPr lang="en-US" altLang="en-US" sz="2000" i="1" dirty="0">
                  <a:solidFill>
                    <a:srgbClr val="000000"/>
                  </a:solidFill>
                </a:rPr>
                <a:t>r</a:t>
              </a:r>
              <a:r>
                <a:rPr lang="en-US" altLang="en-US" sz="2000" dirty="0">
                  <a:solidFill>
                    <a:srgbClr val="000000"/>
                  </a:solidFill>
                </a:rPr>
                <a:t>) // merges </a:t>
              </a:r>
              <a:r>
                <a:rPr lang="en-US" altLang="en-US" sz="2000" i="1" dirty="0">
                  <a:solidFill>
                    <a:srgbClr val="000000"/>
                  </a:solidFill>
                </a:rPr>
                <a:t>A</a:t>
              </a:r>
              <a:r>
                <a:rPr lang="en-US" altLang="en-US" sz="2000" dirty="0">
                  <a:solidFill>
                    <a:srgbClr val="000000"/>
                  </a:solidFill>
                </a:rPr>
                <a:t>[</a:t>
              </a:r>
              <a:r>
                <a:rPr lang="en-US" altLang="en-US" sz="2000" i="1" dirty="0" err="1">
                  <a:solidFill>
                    <a:srgbClr val="000000"/>
                  </a:solidFill>
                </a:rPr>
                <a:t>p..q</a:t>
              </a:r>
              <a:r>
                <a:rPr lang="en-US" altLang="en-US" sz="2000" dirty="0">
                  <a:solidFill>
                    <a:srgbClr val="000000"/>
                  </a:solidFill>
                </a:rPr>
                <a:t>] with </a:t>
              </a:r>
              <a:r>
                <a:rPr lang="en-US" altLang="en-US" sz="2000" i="1" dirty="0">
                  <a:solidFill>
                    <a:srgbClr val="000000"/>
                  </a:solidFill>
                </a:rPr>
                <a:t>A</a:t>
              </a:r>
              <a:r>
                <a:rPr lang="en-US" altLang="en-US" sz="2000" dirty="0">
                  <a:solidFill>
                    <a:srgbClr val="000000"/>
                  </a:solidFill>
                </a:rPr>
                <a:t>[</a:t>
              </a:r>
              <a:r>
                <a:rPr lang="en-US" altLang="en-US" sz="2000" i="1" dirty="0">
                  <a:solidFill>
                    <a:srgbClr val="000000"/>
                  </a:solidFill>
                </a:rPr>
                <a:t>q+1..r</a:t>
              </a:r>
              <a:r>
                <a:rPr lang="en-US" altLang="en-US" sz="2000" dirty="0">
                  <a:solidFill>
                    <a:srgbClr val="000000"/>
                  </a:solidFill>
                </a:rPr>
                <a:t>] `</a:t>
              </a:r>
            </a:p>
          </p:txBody>
        </p:sp>
        <p:sp>
          <p:nvSpPr>
            <p:cNvPr id="6" name="TextBox 5">
              <a:extLst>
                <a:ext uri="{FF2B5EF4-FFF2-40B4-BE49-F238E27FC236}">
                  <a16:creationId xmlns:a16="http://schemas.microsoft.com/office/drawing/2014/main" xmlns="" id="{6999C38B-9C2D-4494-8D75-1E214888AAB5}"/>
                </a:ext>
              </a:extLst>
            </p:cNvPr>
            <p:cNvSpPr txBox="1"/>
            <p:nvPr/>
          </p:nvSpPr>
          <p:spPr>
            <a:xfrm>
              <a:off x="5202621" y="2795626"/>
              <a:ext cx="683200" cy="369332"/>
            </a:xfrm>
            <a:prstGeom prst="rect">
              <a:avLst/>
            </a:prstGeom>
            <a:noFill/>
          </p:spPr>
          <p:txBody>
            <a:bodyPr wrap="none" rtlCol="0">
              <a:spAutoFit/>
            </a:bodyPr>
            <a:lstStyle/>
            <a:p>
              <a:r>
                <a:rPr lang="en-IN" b="1" dirty="0"/>
                <a:t>O(1)</a:t>
              </a:r>
            </a:p>
          </p:txBody>
        </p:sp>
        <p:sp>
          <p:nvSpPr>
            <p:cNvPr id="7" name="TextBox 6">
              <a:extLst>
                <a:ext uri="{FF2B5EF4-FFF2-40B4-BE49-F238E27FC236}">
                  <a16:creationId xmlns:a16="http://schemas.microsoft.com/office/drawing/2014/main" xmlns="" id="{9DD83697-8104-43DF-889F-C49E58BE2995}"/>
                </a:ext>
              </a:extLst>
            </p:cNvPr>
            <p:cNvSpPr txBox="1"/>
            <p:nvPr/>
          </p:nvSpPr>
          <p:spPr>
            <a:xfrm>
              <a:off x="5395929" y="3049424"/>
              <a:ext cx="914400" cy="369332"/>
            </a:xfrm>
            <a:prstGeom prst="rect">
              <a:avLst/>
            </a:prstGeom>
            <a:noFill/>
          </p:spPr>
          <p:txBody>
            <a:bodyPr wrap="square" rtlCol="0">
              <a:spAutoFit/>
            </a:bodyPr>
            <a:lstStyle/>
            <a:p>
              <a:r>
                <a:rPr lang="en-IN" b="1" dirty="0"/>
                <a:t>T(n/2)</a:t>
              </a:r>
            </a:p>
          </p:txBody>
        </p:sp>
        <p:sp>
          <p:nvSpPr>
            <p:cNvPr id="8" name="TextBox 7">
              <a:extLst>
                <a:ext uri="{FF2B5EF4-FFF2-40B4-BE49-F238E27FC236}">
                  <a16:creationId xmlns:a16="http://schemas.microsoft.com/office/drawing/2014/main" xmlns="" id="{76C0BAA3-3B2A-46A9-8C7A-3B04BDAA5C6D}"/>
                </a:ext>
              </a:extLst>
            </p:cNvPr>
            <p:cNvSpPr txBox="1"/>
            <p:nvPr/>
          </p:nvSpPr>
          <p:spPr>
            <a:xfrm>
              <a:off x="5591018" y="3287390"/>
              <a:ext cx="914400" cy="369332"/>
            </a:xfrm>
            <a:prstGeom prst="rect">
              <a:avLst/>
            </a:prstGeom>
            <a:noFill/>
          </p:spPr>
          <p:txBody>
            <a:bodyPr wrap="square" rtlCol="0">
              <a:spAutoFit/>
            </a:bodyPr>
            <a:lstStyle/>
            <a:p>
              <a:r>
                <a:rPr lang="en-IN" b="1" dirty="0"/>
                <a:t>T(n/2)</a:t>
              </a:r>
            </a:p>
          </p:txBody>
        </p:sp>
        <p:sp>
          <p:nvSpPr>
            <p:cNvPr id="9" name="Arrow: Right 8">
              <a:extLst>
                <a:ext uri="{FF2B5EF4-FFF2-40B4-BE49-F238E27FC236}">
                  <a16:creationId xmlns:a16="http://schemas.microsoft.com/office/drawing/2014/main" xmlns="" id="{9220D500-3133-4FAC-B6F9-0095EA8C100F}"/>
                </a:ext>
              </a:extLst>
            </p:cNvPr>
            <p:cNvSpPr/>
            <p:nvPr/>
          </p:nvSpPr>
          <p:spPr>
            <a:xfrm>
              <a:off x="4969267" y="2948309"/>
              <a:ext cx="275557" cy="15680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xmlns="" id="{58E83EB3-DF3F-4085-A74A-42BBE9661A09}"/>
                </a:ext>
              </a:extLst>
            </p:cNvPr>
            <p:cNvSpPr/>
            <p:nvPr/>
          </p:nvSpPr>
          <p:spPr>
            <a:xfrm>
              <a:off x="5181331" y="3199762"/>
              <a:ext cx="275557" cy="15680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xmlns="" id="{D1B29616-1EDE-4047-BE3D-22E4FEA98CAF}"/>
                </a:ext>
              </a:extLst>
            </p:cNvPr>
            <p:cNvSpPr/>
            <p:nvPr/>
          </p:nvSpPr>
          <p:spPr>
            <a:xfrm>
              <a:off x="5406901" y="3426006"/>
              <a:ext cx="275557" cy="15680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xmlns="" id="{779E2474-F6D8-4957-953D-939C83D8D51E}"/>
                </a:ext>
              </a:extLst>
            </p:cNvPr>
            <p:cNvSpPr/>
            <p:nvPr/>
          </p:nvSpPr>
          <p:spPr>
            <a:xfrm rot="19023190">
              <a:off x="7114910" y="3489600"/>
              <a:ext cx="275557" cy="15680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xmlns="" id="{11865FE4-6C33-4D2F-9A5E-9B111F4D34F6}"/>
                </a:ext>
              </a:extLst>
            </p:cNvPr>
            <p:cNvSpPr txBox="1"/>
            <p:nvPr/>
          </p:nvSpPr>
          <p:spPr>
            <a:xfrm>
              <a:off x="7195865" y="3156381"/>
              <a:ext cx="696024" cy="369332"/>
            </a:xfrm>
            <a:prstGeom prst="rect">
              <a:avLst/>
            </a:prstGeom>
            <a:noFill/>
          </p:spPr>
          <p:txBody>
            <a:bodyPr wrap="none" rtlCol="0">
              <a:spAutoFit/>
            </a:bodyPr>
            <a:lstStyle/>
            <a:p>
              <a:r>
                <a:rPr lang="en-IN" b="1" dirty="0"/>
                <a:t>O(n</a:t>
              </a:r>
              <a:r>
                <a:rPr lang="en-IN" dirty="0"/>
                <a:t>)</a:t>
              </a:r>
            </a:p>
          </p:txBody>
        </p:sp>
      </p:grpSp>
      <p:sp>
        <p:nvSpPr>
          <p:cNvPr id="14" name="Rectangle 13">
            <a:extLst>
              <a:ext uri="{FF2B5EF4-FFF2-40B4-BE49-F238E27FC236}">
                <a16:creationId xmlns:a16="http://schemas.microsoft.com/office/drawing/2014/main" xmlns="" id="{C7BAECA4-9C95-452A-B6CC-272C21DB07A4}"/>
              </a:ext>
            </a:extLst>
          </p:cNvPr>
          <p:cNvSpPr/>
          <p:nvPr/>
        </p:nvSpPr>
        <p:spPr>
          <a:xfrm>
            <a:off x="1331741" y="4036479"/>
            <a:ext cx="10304736" cy="1785104"/>
          </a:xfrm>
          <a:prstGeom prst="rect">
            <a:avLst/>
          </a:prstGeom>
        </p:spPr>
        <p:txBody>
          <a:bodyPr wrap="square">
            <a:spAutoFit/>
          </a:bodyPr>
          <a:lstStyle/>
          <a:p>
            <a:r>
              <a:rPr lang="en-IN" dirty="0">
                <a:latin typeface="+mj-lt"/>
              </a:rPr>
              <a:t>So, we can write the overall running time of MERGE-SORT function in the form of recurrence relation as:</a:t>
            </a:r>
          </a:p>
          <a:p>
            <a:endParaRPr lang="en-IN" dirty="0">
              <a:latin typeface="+mj-lt"/>
            </a:endParaRPr>
          </a:p>
          <a:p>
            <a:r>
              <a:rPr lang="en-IN" dirty="0">
                <a:latin typeface="+mj-lt"/>
              </a:rPr>
              <a:t>                 T(n)=2T(n/2)+Θ(n)+Θ(1)</a:t>
            </a:r>
          </a:p>
          <a:p>
            <a:endParaRPr lang="en-IN" b="0" i="0" dirty="0">
              <a:effectLst/>
              <a:latin typeface="+mj-lt"/>
            </a:endParaRPr>
          </a:p>
          <a:p>
            <a:r>
              <a:rPr lang="en-IN" dirty="0">
                <a:latin typeface="+mj-lt"/>
              </a:rPr>
              <a:t>So Solving above equation: </a:t>
            </a:r>
            <a:r>
              <a:rPr lang="el-GR" sz="2000" b="1" dirty="0"/>
              <a:t>Θ(</a:t>
            </a:r>
            <a:r>
              <a:rPr lang="en-IN" sz="2000" b="1" dirty="0" err="1"/>
              <a:t>nlgn</a:t>
            </a:r>
            <a:r>
              <a:rPr lang="en-IN" sz="2000" b="1" dirty="0"/>
              <a:t>)</a:t>
            </a:r>
            <a:endParaRPr lang="en-IN" sz="2000" b="1" i="0" dirty="0">
              <a:solidFill>
                <a:srgbClr val="333333"/>
              </a:solidFill>
              <a:effectLst/>
              <a:latin typeface="+mj-lt"/>
            </a:endParaRPr>
          </a:p>
        </p:txBody>
      </p:sp>
      <p:sp>
        <p:nvSpPr>
          <p:cNvPr id="3" name="Slide Number Placeholder 2"/>
          <p:cNvSpPr>
            <a:spLocks noGrp="1"/>
          </p:cNvSpPr>
          <p:nvPr>
            <p:ph type="sldNum" sz="quarter" idx="12"/>
          </p:nvPr>
        </p:nvSpPr>
        <p:spPr/>
        <p:txBody>
          <a:bodyPr/>
          <a:lstStyle/>
          <a:p>
            <a:fld id="{C7AA2231-D3A4-4E48-BE15-C9AE141B584A}" type="slidenum">
              <a:rPr lang="en-IN" smtClean="0"/>
              <a:t>50</a:t>
            </a:fld>
            <a:endParaRPr lang="en-IN"/>
          </a:p>
        </p:txBody>
      </p:sp>
    </p:spTree>
    <p:extLst>
      <p:ext uri="{BB962C8B-B14F-4D97-AF65-F5344CB8AC3E}">
        <p14:creationId xmlns:p14="http://schemas.microsoft.com/office/powerpoint/2010/main" val="4176926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xmlns="" id="{4949C947-784F-4C41-9040-439FF92C222B}"/>
              </a:ext>
            </a:extLst>
          </p:cNvPr>
          <p:cNvSpPr txBox="1">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dirty="0">
                <a:solidFill>
                  <a:srgbClr val="000000"/>
                </a:solidFill>
                <a:latin typeface="+mj-lt"/>
              </a:rPr>
              <a:t>Quicksort Algorithm</a:t>
            </a:r>
          </a:p>
        </p:txBody>
      </p:sp>
      <p:sp>
        <p:nvSpPr>
          <p:cNvPr id="53250" name="Text Box 2">
            <a:extLst>
              <a:ext uri="{FF2B5EF4-FFF2-40B4-BE49-F238E27FC236}">
                <a16:creationId xmlns:a16="http://schemas.microsoft.com/office/drawing/2014/main" xmlns="" id="{3861EBB2-A597-4540-B4C8-6C9D632CD559}"/>
              </a:ext>
            </a:extLst>
          </p:cNvPr>
          <p:cNvSpPr txBox="1">
            <a:spLocks noChangeArrowheads="1"/>
          </p:cNvSpPr>
          <p:nvPr/>
        </p:nvSpPr>
        <p:spPr bwMode="auto">
          <a:xfrm>
            <a:off x="1981199" y="1600201"/>
            <a:ext cx="10097729" cy="4525963"/>
          </a:xfrm>
          <a:prstGeom prst="rect">
            <a:avLst/>
          </a:prstGeom>
          <a:noFill/>
          <a:ln w="9525" cap="flat">
            <a:noFill/>
            <a:round/>
            <a:headEnd/>
            <a:tailEnd/>
          </a:ln>
          <a:effectLst/>
        </p:spPr>
        <p:txBody>
          <a:bodyPr/>
          <a:lstStyle/>
          <a:p>
            <a:pPr marL="342900" indent="-341313">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b="1" dirty="0">
                <a:solidFill>
                  <a:srgbClr val="333399"/>
                </a:solidFill>
                <a:latin typeface="+mj-lt"/>
                <a:cs typeface="Arial" charset="0"/>
              </a:rPr>
              <a:t>Given an array of n elements (e.g., integers):</a:t>
            </a:r>
          </a:p>
          <a:p>
            <a:pPr marL="341313" indent="-339725">
              <a:spcBef>
                <a:spcPts val="7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latin typeface="+mj-lt"/>
                <a:cs typeface="Arial" charset="0"/>
              </a:rPr>
              <a:t>If array contains only one element, return</a:t>
            </a:r>
          </a:p>
          <a:p>
            <a:pPr marL="341313" indent="-339725">
              <a:spcBef>
                <a:spcPts val="7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latin typeface="+mj-lt"/>
                <a:cs typeface="Arial" charset="0"/>
              </a:rPr>
              <a:t>Else</a:t>
            </a:r>
          </a:p>
          <a:p>
            <a:pPr marL="741363" lvl="1" indent="-284163">
              <a:spcBef>
                <a:spcPts val="6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latin typeface="+mj-lt"/>
                <a:cs typeface="Arial" charset="0"/>
              </a:rPr>
              <a:t>pick one element to use as pivot.</a:t>
            </a:r>
          </a:p>
          <a:p>
            <a:pPr marL="741363" lvl="1" indent="-284163">
              <a:spcBef>
                <a:spcPts val="6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latin typeface="+mj-lt"/>
                <a:cs typeface="Arial" charset="0"/>
              </a:rPr>
              <a:t>Partition elements into two sub-arrays:</a:t>
            </a:r>
          </a:p>
          <a:p>
            <a:pPr lvl="2">
              <a:spcBef>
                <a:spcPts val="5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latin typeface="+mj-lt"/>
                <a:cs typeface="Arial" charset="0"/>
              </a:rPr>
              <a:t>Left sub-array contains elements less than or equal to pivot</a:t>
            </a:r>
          </a:p>
          <a:p>
            <a:pPr lvl="2">
              <a:spcBef>
                <a:spcPts val="5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latin typeface="+mj-lt"/>
                <a:cs typeface="Arial" charset="0"/>
              </a:rPr>
              <a:t>Right sub-array contains elements greater than pivot</a:t>
            </a:r>
          </a:p>
          <a:p>
            <a:pPr marL="741363" lvl="1" indent="-284163">
              <a:spcBef>
                <a:spcPts val="6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latin typeface="+mj-lt"/>
                <a:cs typeface="Arial" charset="0"/>
              </a:rPr>
              <a:t>Then repeatedly apply above two steps on the two sub-arrays until array become sorted </a:t>
            </a:r>
          </a:p>
          <a:p>
            <a:pPr marL="741363" lvl="1" indent="-284163">
              <a:spcBef>
                <a:spcPts val="6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latin typeface="+mj-lt"/>
                <a:cs typeface="Arial" charset="0"/>
              </a:rPr>
              <a:t>Return results</a:t>
            </a:r>
          </a:p>
        </p:txBody>
      </p:sp>
      <p:sp>
        <p:nvSpPr>
          <p:cNvPr id="2" name="Slide Number Placeholder 1"/>
          <p:cNvSpPr>
            <a:spLocks noGrp="1"/>
          </p:cNvSpPr>
          <p:nvPr>
            <p:ph type="sldNum" sz="quarter" idx="12"/>
          </p:nvPr>
        </p:nvSpPr>
        <p:spPr/>
        <p:txBody>
          <a:bodyPr/>
          <a:lstStyle/>
          <a:p>
            <a:fld id="{C7AA2231-D3A4-4E48-BE15-C9AE141B584A}" type="slidenum">
              <a:rPr lang="en-IN" smtClean="0"/>
              <a:t>51</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a:extLst>
              <a:ext uri="{FF2B5EF4-FFF2-40B4-BE49-F238E27FC236}">
                <a16:creationId xmlns:a16="http://schemas.microsoft.com/office/drawing/2014/main" xmlns="" id="{9BDE09C2-060D-43C9-8CD2-B184A51402DC}"/>
              </a:ext>
            </a:extLst>
          </p:cNvPr>
          <p:cNvSpPr txBox="1">
            <a:spLocks noChangeArrowheads="1"/>
          </p:cNvSpPr>
          <p:nvPr/>
        </p:nvSpPr>
        <p:spPr bwMode="auto">
          <a:xfrm>
            <a:off x="0" y="112541"/>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400" dirty="0">
                <a:solidFill>
                  <a:srgbClr val="000000"/>
                </a:solidFill>
              </a:rPr>
              <a:t>Partitioning Array</a:t>
            </a:r>
          </a:p>
        </p:txBody>
      </p:sp>
      <p:sp>
        <p:nvSpPr>
          <p:cNvPr id="56322" name="Text Box 2">
            <a:extLst>
              <a:ext uri="{FF2B5EF4-FFF2-40B4-BE49-F238E27FC236}">
                <a16:creationId xmlns:a16="http://schemas.microsoft.com/office/drawing/2014/main" xmlns="" id="{F6B8222F-5290-416A-9615-847550C57C0A}"/>
              </a:ext>
            </a:extLst>
          </p:cNvPr>
          <p:cNvSpPr txBox="1">
            <a:spLocks noChangeArrowheads="1"/>
          </p:cNvSpPr>
          <p:nvPr/>
        </p:nvSpPr>
        <p:spPr bwMode="auto">
          <a:xfrm>
            <a:off x="1204840" y="1471246"/>
            <a:ext cx="10471344" cy="5105400"/>
          </a:xfrm>
          <a:prstGeom prst="rect">
            <a:avLst/>
          </a:prstGeom>
          <a:noFill/>
          <a:ln w="9525" cap="flat">
            <a:noFill/>
            <a:round/>
            <a:headEnd/>
            <a:tailEnd/>
          </a:ln>
          <a:effectLst/>
        </p:spPr>
        <p:txBody>
          <a:bodyPr/>
          <a:lstStyle/>
          <a:p>
            <a:pPr marL="609600" indent="-608013" algn="just">
              <a:lnSpc>
                <a:spcPct val="90000"/>
              </a:lnSpc>
              <a:spcBef>
                <a:spcPts val="7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solidFill>
                  <a:srgbClr val="333399"/>
                </a:solidFill>
                <a:cs typeface="Arial" charset="0"/>
              </a:rPr>
              <a:t>Given a pivot, partition the elements of the array such that the resulting array  ,consists of: </a:t>
            </a:r>
          </a:p>
          <a:p>
            <a:pPr marL="989013" lvl="1" indent="-531813" algn="just">
              <a:lnSpc>
                <a:spcPct val="90000"/>
              </a:lnSpc>
              <a:spcBef>
                <a:spcPts val="600"/>
              </a:spcBef>
              <a:buFont typeface="Times New Roman" pitchFamily="16" charset="0"/>
              <a:buAutoNum type="arabicPeriod"/>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solidFill>
                  <a:srgbClr val="000000"/>
                </a:solidFill>
                <a:cs typeface="Arial" charset="0"/>
              </a:rPr>
              <a:t>One sub-array that contains elements &gt; pivot </a:t>
            </a:r>
          </a:p>
          <a:p>
            <a:pPr marL="989013" lvl="1" indent="-531813" algn="just">
              <a:lnSpc>
                <a:spcPct val="90000"/>
              </a:lnSpc>
              <a:spcBef>
                <a:spcPts val="600"/>
              </a:spcBef>
              <a:buFont typeface="Times New Roman" pitchFamily="16" charset="0"/>
              <a:buAutoNum type="arabicPeriod"/>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solidFill>
                  <a:srgbClr val="000000"/>
                </a:solidFill>
                <a:cs typeface="Arial" charset="0"/>
              </a:rPr>
              <a:t>Another sub-array that contains elements &lt;= pivot</a:t>
            </a:r>
          </a:p>
          <a:p>
            <a:pPr marL="989013" lvl="1" indent="-531813" algn="just">
              <a:lnSpc>
                <a:spcPct val="90000"/>
              </a:lnSpc>
              <a:spcBef>
                <a:spcPts val="6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endParaRPr lang="en-US" sz="2000" dirty="0">
              <a:solidFill>
                <a:srgbClr val="000000"/>
              </a:solidFill>
              <a:cs typeface="Arial" charset="0"/>
            </a:endParaRPr>
          </a:p>
          <a:p>
            <a:pPr marL="609600" indent="-608013" algn="just">
              <a:lnSpc>
                <a:spcPct val="90000"/>
              </a:lnSpc>
              <a:spcBef>
                <a:spcPts val="7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solidFill>
                  <a:srgbClr val="333399"/>
                </a:solidFill>
                <a:cs typeface="Arial" charset="0"/>
              </a:rPr>
              <a:t>The sub-arrays are stored in the original data array.  </a:t>
            </a:r>
          </a:p>
          <a:p>
            <a:pPr marL="609600" indent="-608013">
              <a:lnSpc>
                <a:spcPct val="90000"/>
              </a:lnSpc>
              <a:spcBef>
                <a:spcPts val="7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endParaRPr lang="en-US" sz="2000" dirty="0">
              <a:solidFill>
                <a:srgbClr val="333399"/>
              </a:solidFill>
              <a:cs typeface="Arial" charset="0"/>
            </a:endParaRPr>
          </a:p>
          <a:p>
            <a:pPr marL="609600" indent="-608013">
              <a:lnSpc>
                <a:spcPct val="90000"/>
              </a:lnSpc>
              <a:spcBef>
                <a:spcPts val="7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solidFill>
                  <a:srgbClr val="333399"/>
                </a:solidFill>
                <a:cs typeface="Arial" charset="0"/>
              </a:rPr>
              <a:t>Partitioning loops through, swapping elements below/above pivot.</a:t>
            </a:r>
          </a:p>
          <a:p>
            <a:pPr marL="608013" indent="-606425">
              <a:lnSpc>
                <a:spcPct val="90000"/>
              </a:lnSpc>
              <a:spcBef>
                <a:spcPts val="7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endParaRPr lang="en-US" sz="2800" b="1" i="1" dirty="0">
              <a:solidFill>
                <a:srgbClr val="333399"/>
              </a:solidFill>
              <a:latin typeface="Arial" charset="0"/>
              <a:cs typeface="Arial" charset="0"/>
            </a:endParaRPr>
          </a:p>
        </p:txBody>
      </p:sp>
      <p:sp>
        <p:nvSpPr>
          <p:cNvPr id="2" name="Slide Number Placeholder 1"/>
          <p:cNvSpPr>
            <a:spLocks noGrp="1"/>
          </p:cNvSpPr>
          <p:nvPr>
            <p:ph type="sldNum" sz="quarter" idx="12"/>
          </p:nvPr>
        </p:nvSpPr>
        <p:spPr/>
        <p:txBody>
          <a:bodyPr/>
          <a:lstStyle/>
          <a:p>
            <a:fld id="{C7AA2231-D3A4-4E48-BE15-C9AE141B584A}" type="slidenum">
              <a:rPr lang="en-IN" smtClean="0"/>
              <a:t>52</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a:extLst>
              <a:ext uri="{FF2B5EF4-FFF2-40B4-BE49-F238E27FC236}">
                <a16:creationId xmlns:a16="http://schemas.microsoft.com/office/drawing/2014/main" xmlns="" id="{FEA9543B-C03C-4128-B59C-DD30D05F267D}"/>
              </a:ext>
            </a:extLst>
          </p:cNvPr>
          <p:cNvSpPr txBox="1">
            <a:spLocks noChangeArrowheads="1"/>
          </p:cNvSpPr>
          <p:nvPr/>
        </p:nvSpPr>
        <p:spPr bwMode="auto">
          <a:xfrm>
            <a:off x="2209800" y="381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200" dirty="0">
                <a:solidFill>
                  <a:srgbClr val="000000"/>
                </a:solidFill>
                <a:latin typeface="+mj-lt"/>
              </a:rPr>
              <a:t>Partition – Choosing the pivot</a:t>
            </a:r>
          </a:p>
        </p:txBody>
      </p:sp>
      <p:sp>
        <p:nvSpPr>
          <p:cNvPr id="56323" name="Text Box 2">
            <a:extLst>
              <a:ext uri="{FF2B5EF4-FFF2-40B4-BE49-F238E27FC236}">
                <a16:creationId xmlns:a16="http://schemas.microsoft.com/office/drawing/2014/main" xmlns="" id="{F29858B7-F199-46D4-8D6B-A4F9E1D807A2}"/>
              </a:ext>
            </a:extLst>
          </p:cNvPr>
          <p:cNvSpPr txBox="1">
            <a:spLocks noChangeArrowheads="1"/>
          </p:cNvSpPr>
          <p:nvPr/>
        </p:nvSpPr>
        <p:spPr bwMode="auto">
          <a:xfrm>
            <a:off x="1097281" y="1365739"/>
            <a:ext cx="994585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9pPr>
          </a:lstStyle>
          <a:p>
            <a:pPr algn="just" eaLnBrk="1" hangingPunct="1">
              <a:spcBef>
                <a:spcPts val="600"/>
              </a:spcBef>
              <a:buFont typeface="Times New Roman" panose="02020603050405020304" pitchFamily="18" charset="0"/>
              <a:buChar char="•"/>
            </a:pPr>
            <a:r>
              <a:rPr lang="en-US" altLang="en-US" sz="2000" dirty="0">
                <a:solidFill>
                  <a:srgbClr val="000000"/>
                </a:solidFill>
                <a:latin typeface="+mj-lt"/>
              </a:rPr>
              <a:t>First, we have to select a pivot element among the elements of the given array.</a:t>
            </a:r>
          </a:p>
          <a:p>
            <a:pPr algn="just" eaLnBrk="1" hangingPunct="1">
              <a:spcBef>
                <a:spcPts val="600"/>
              </a:spcBef>
              <a:buFont typeface="Times New Roman" panose="02020603050405020304" pitchFamily="18" charset="0"/>
              <a:buChar char="•"/>
            </a:pPr>
            <a:r>
              <a:rPr lang="en-US" altLang="en-US" sz="2000" dirty="0">
                <a:solidFill>
                  <a:srgbClr val="000000"/>
                </a:solidFill>
                <a:latin typeface="+mj-lt"/>
              </a:rPr>
              <a:t>Which array item should be selected as pivot?</a:t>
            </a:r>
          </a:p>
          <a:p>
            <a:pPr lvl="1" algn="just" eaLnBrk="1" hangingPunct="1">
              <a:spcBef>
                <a:spcPts val="600"/>
              </a:spcBef>
              <a:buFont typeface="Times New Roman" panose="02020603050405020304" pitchFamily="18" charset="0"/>
              <a:buChar char="–"/>
            </a:pPr>
            <a:r>
              <a:rPr lang="en-US" altLang="en-US" sz="2000" dirty="0">
                <a:solidFill>
                  <a:srgbClr val="000000"/>
                </a:solidFill>
                <a:latin typeface="+mj-lt"/>
              </a:rPr>
              <a:t>Somehow we have to select a pivot, and we hope that we will get a good partitioning.</a:t>
            </a:r>
          </a:p>
          <a:p>
            <a:pPr lvl="1" algn="just" eaLnBrk="1" hangingPunct="1">
              <a:spcBef>
                <a:spcPts val="600"/>
              </a:spcBef>
              <a:buFont typeface="Times New Roman" panose="02020603050405020304" pitchFamily="18" charset="0"/>
              <a:buChar char="–"/>
            </a:pPr>
            <a:r>
              <a:rPr lang="en-US" altLang="en-US" sz="2000" dirty="0">
                <a:solidFill>
                  <a:srgbClr val="000000"/>
                </a:solidFill>
                <a:latin typeface="+mj-lt"/>
              </a:rPr>
              <a:t>If the items in the array arranged randomly, we choose a pivot randomly.</a:t>
            </a:r>
          </a:p>
          <a:p>
            <a:pPr lvl="1" algn="just" eaLnBrk="1" hangingPunct="1">
              <a:spcBef>
                <a:spcPts val="600"/>
              </a:spcBef>
              <a:buFont typeface="Times New Roman" panose="02020603050405020304" pitchFamily="18" charset="0"/>
              <a:buChar char="–"/>
            </a:pPr>
            <a:r>
              <a:rPr lang="en-US" altLang="en-US" sz="2000" dirty="0">
                <a:solidFill>
                  <a:srgbClr val="000000"/>
                </a:solidFill>
                <a:latin typeface="+mj-lt"/>
              </a:rPr>
              <a:t>We can choose the first or last element as a pivot (it may not give a good partitioning).</a:t>
            </a:r>
          </a:p>
          <a:p>
            <a:pPr lvl="1" algn="just" eaLnBrk="1" hangingPunct="1">
              <a:spcBef>
                <a:spcPts val="600"/>
              </a:spcBef>
              <a:buFont typeface="Times New Roman" panose="02020603050405020304" pitchFamily="18" charset="0"/>
              <a:buChar char="–"/>
            </a:pPr>
            <a:r>
              <a:rPr lang="en-US" altLang="en-US" sz="2000" dirty="0">
                <a:solidFill>
                  <a:srgbClr val="000000"/>
                </a:solidFill>
                <a:latin typeface="+mj-lt"/>
              </a:rPr>
              <a:t>We can use different techniques to select the pivot.</a:t>
            </a:r>
          </a:p>
        </p:txBody>
      </p:sp>
      <p:sp>
        <p:nvSpPr>
          <p:cNvPr id="2" name="Slide Number Placeholder 1"/>
          <p:cNvSpPr>
            <a:spLocks noGrp="1"/>
          </p:cNvSpPr>
          <p:nvPr>
            <p:ph type="sldNum" sz="quarter" idx="12"/>
          </p:nvPr>
        </p:nvSpPr>
        <p:spPr/>
        <p:txBody>
          <a:bodyPr/>
          <a:lstStyle/>
          <a:p>
            <a:fld id="{C7AA2231-D3A4-4E48-BE15-C9AE141B584A}" type="slidenum">
              <a:rPr lang="en-IN" smtClean="0"/>
              <a:t>53</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D764E9-41E2-437E-916F-DD5904BBE0D8}"/>
              </a:ext>
            </a:extLst>
          </p:cNvPr>
          <p:cNvSpPr>
            <a:spLocks noGrp="1"/>
          </p:cNvSpPr>
          <p:nvPr>
            <p:ph type="title"/>
          </p:nvPr>
        </p:nvSpPr>
        <p:spPr>
          <a:xfrm>
            <a:off x="525359" y="123330"/>
            <a:ext cx="9603275" cy="1049235"/>
          </a:xfrm>
        </p:spPr>
        <p:txBody>
          <a:bodyPr/>
          <a:lstStyle/>
          <a:p>
            <a:r>
              <a:rPr lang="en-IN" dirty="0"/>
              <a:t>Quick Sort Algorithm</a:t>
            </a:r>
          </a:p>
        </p:txBody>
      </p:sp>
      <p:sp>
        <p:nvSpPr>
          <p:cNvPr id="3" name="Content Placeholder 2">
            <a:extLst>
              <a:ext uri="{FF2B5EF4-FFF2-40B4-BE49-F238E27FC236}">
                <a16:creationId xmlns:a16="http://schemas.microsoft.com/office/drawing/2014/main" xmlns="" id="{FF26C0A8-8533-43B3-B096-7A30407886ED}"/>
              </a:ext>
            </a:extLst>
          </p:cNvPr>
          <p:cNvSpPr>
            <a:spLocks noGrp="1"/>
          </p:cNvSpPr>
          <p:nvPr>
            <p:ph idx="1"/>
          </p:nvPr>
        </p:nvSpPr>
        <p:spPr>
          <a:xfrm>
            <a:off x="1017729" y="872197"/>
            <a:ext cx="10517779" cy="3947034"/>
          </a:xfrm>
        </p:spPr>
        <p:txBody>
          <a:bodyPr>
            <a:noAutofit/>
          </a:bodyPr>
          <a:lstStyle/>
          <a:p>
            <a:pPr marL="0" indent="0">
              <a:buNone/>
            </a:pPr>
            <a:r>
              <a:rPr lang="en-IN" dirty="0"/>
              <a:t>As the name implies, it is quick, and it is the algorithm generally preferred for sorting.</a:t>
            </a:r>
          </a:p>
          <a:p>
            <a:pPr marL="0" indent="0">
              <a:buNone/>
            </a:pPr>
            <a:r>
              <a:rPr lang="en-IN" b="1" dirty="0"/>
              <a:t>Basic Ideas</a:t>
            </a:r>
          </a:p>
          <a:p>
            <a:pPr marL="0" indent="0">
              <a:buNone/>
            </a:pPr>
            <a:r>
              <a:rPr lang="en-IN" dirty="0"/>
              <a:t>(Another divide-and-conquer algorithm)</a:t>
            </a:r>
          </a:p>
          <a:p>
            <a:pPr>
              <a:buFont typeface="Wingdings" panose="05000000000000000000" pitchFamily="2" charset="2"/>
              <a:buChar char="Ø"/>
            </a:pPr>
            <a:r>
              <a:rPr lang="en-IN" dirty="0"/>
              <a:t>Pick an element, say </a:t>
            </a:r>
            <a:r>
              <a:rPr lang="en-IN" b="1" dirty="0">
                <a:solidFill>
                  <a:srgbClr val="FF0000"/>
                </a:solidFill>
              </a:rPr>
              <a:t>P</a:t>
            </a:r>
            <a:r>
              <a:rPr lang="en-IN" dirty="0"/>
              <a:t>(the pivot)</a:t>
            </a:r>
          </a:p>
          <a:p>
            <a:pPr>
              <a:buFont typeface="Wingdings" panose="05000000000000000000" pitchFamily="2" charset="2"/>
              <a:buChar char="Ø"/>
            </a:pPr>
            <a:r>
              <a:rPr lang="en-IN" dirty="0"/>
              <a:t>Re-arrange the elements into 3 sub-blocks,</a:t>
            </a:r>
          </a:p>
          <a:p>
            <a:pPr marL="0" indent="0">
              <a:buNone/>
            </a:pPr>
            <a:r>
              <a:rPr lang="en-IN" dirty="0"/>
              <a:t>      1.those less than or equal to (≤) </a:t>
            </a:r>
            <a:r>
              <a:rPr lang="en-IN" b="1" dirty="0">
                <a:solidFill>
                  <a:srgbClr val="FF0000"/>
                </a:solidFill>
              </a:rPr>
              <a:t>P</a:t>
            </a:r>
            <a:r>
              <a:rPr lang="en-IN" dirty="0"/>
              <a:t>(the </a:t>
            </a:r>
            <a:r>
              <a:rPr lang="en-IN" b="1" dirty="0"/>
              <a:t>left-</a:t>
            </a:r>
            <a:r>
              <a:rPr lang="en-IN" dirty="0"/>
              <a:t>block </a:t>
            </a:r>
            <a:r>
              <a:rPr lang="en-IN" b="1" dirty="0"/>
              <a:t>S1</a:t>
            </a:r>
            <a:r>
              <a:rPr lang="en-IN" dirty="0"/>
              <a:t>)</a:t>
            </a:r>
          </a:p>
          <a:p>
            <a:pPr marL="0" indent="0">
              <a:buNone/>
            </a:pPr>
            <a:r>
              <a:rPr lang="en-IN" dirty="0"/>
              <a:t>      2. </a:t>
            </a:r>
            <a:r>
              <a:rPr lang="en-IN" b="1" dirty="0">
                <a:solidFill>
                  <a:srgbClr val="FF0000"/>
                </a:solidFill>
              </a:rPr>
              <a:t>P</a:t>
            </a:r>
            <a:r>
              <a:rPr lang="en-IN" dirty="0"/>
              <a:t>(the only element in the </a:t>
            </a:r>
            <a:r>
              <a:rPr lang="en-IN" b="1" dirty="0"/>
              <a:t>middle</a:t>
            </a:r>
            <a:r>
              <a:rPr lang="en-IN" dirty="0"/>
              <a:t>-block)</a:t>
            </a:r>
          </a:p>
          <a:p>
            <a:pPr marL="0" indent="0">
              <a:buNone/>
            </a:pPr>
            <a:r>
              <a:rPr lang="en-IN" dirty="0"/>
              <a:t>      3. those greater than or equal to (≥) </a:t>
            </a:r>
            <a:r>
              <a:rPr lang="en-IN" b="1" dirty="0">
                <a:solidFill>
                  <a:srgbClr val="FF0000"/>
                </a:solidFill>
              </a:rPr>
              <a:t>P</a:t>
            </a:r>
            <a:r>
              <a:rPr lang="en-IN" dirty="0"/>
              <a:t>(the </a:t>
            </a:r>
            <a:r>
              <a:rPr lang="en-IN" b="1" dirty="0"/>
              <a:t>right-</a:t>
            </a:r>
            <a:r>
              <a:rPr lang="en-IN" dirty="0"/>
              <a:t>block </a:t>
            </a:r>
            <a:r>
              <a:rPr lang="en-IN" b="1" dirty="0"/>
              <a:t>S2</a:t>
            </a:r>
            <a:r>
              <a:rPr lang="en-IN" dirty="0"/>
              <a:t>)</a:t>
            </a:r>
          </a:p>
          <a:p>
            <a:pPr>
              <a:buFont typeface="Wingdings" panose="05000000000000000000" pitchFamily="2" charset="2"/>
              <a:buChar char="Ø"/>
            </a:pPr>
            <a:r>
              <a:rPr lang="en-IN" dirty="0"/>
              <a:t>Repeat the process </a:t>
            </a:r>
            <a:r>
              <a:rPr lang="en-IN" b="1" dirty="0"/>
              <a:t>recursively </a:t>
            </a:r>
            <a:r>
              <a:rPr lang="en-IN" dirty="0"/>
              <a:t>for the </a:t>
            </a:r>
            <a:r>
              <a:rPr lang="en-IN" b="1" dirty="0"/>
              <a:t>left-</a:t>
            </a:r>
            <a:r>
              <a:rPr lang="en-IN" dirty="0"/>
              <a:t>and </a:t>
            </a:r>
            <a:r>
              <a:rPr lang="en-IN" b="1" dirty="0"/>
              <a:t>right-</a:t>
            </a:r>
            <a:r>
              <a:rPr lang="en-IN" dirty="0"/>
              <a:t>sub-blocks. Return {quicksort(</a:t>
            </a:r>
            <a:r>
              <a:rPr lang="en-IN" b="1" dirty="0"/>
              <a:t>S1</a:t>
            </a:r>
            <a:r>
              <a:rPr lang="en-IN" dirty="0"/>
              <a:t>), </a:t>
            </a:r>
            <a:r>
              <a:rPr lang="en-IN" b="1" dirty="0">
                <a:solidFill>
                  <a:srgbClr val="FF0000"/>
                </a:solidFill>
              </a:rPr>
              <a:t>P</a:t>
            </a:r>
            <a:r>
              <a:rPr lang="en-IN" dirty="0"/>
              <a:t>, quicksort(</a:t>
            </a:r>
            <a:r>
              <a:rPr lang="en-IN" b="1" dirty="0"/>
              <a:t>S2</a:t>
            </a:r>
            <a:r>
              <a:rPr lang="en-IN" dirty="0"/>
              <a:t>)}.(That is the results of quicksort(</a:t>
            </a:r>
            <a:r>
              <a:rPr lang="en-IN" b="1" dirty="0"/>
              <a:t>S1</a:t>
            </a:r>
            <a:r>
              <a:rPr lang="en-IN" dirty="0"/>
              <a:t>), followed by </a:t>
            </a:r>
            <a:r>
              <a:rPr lang="en-IN" b="1" dirty="0">
                <a:solidFill>
                  <a:srgbClr val="FF0000"/>
                </a:solidFill>
              </a:rPr>
              <a:t>P</a:t>
            </a:r>
            <a:r>
              <a:rPr lang="en-IN" dirty="0"/>
              <a:t>, followed by the results of quicksort(</a:t>
            </a:r>
            <a:r>
              <a:rPr lang="en-IN" b="1" dirty="0"/>
              <a:t>S2</a:t>
            </a:r>
            <a:r>
              <a:rPr lang="en-IN" dirty="0"/>
              <a:t>))</a:t>
            </a:r>
          </a:p>
        </p:txBody>
      </p:sp>
      <p:sp>
        <p:nvSpPr>
          <p:cNvPr id="4" name="Slide Number Placeholder 3"/>
          <p:cNvSpPr>
            <a:spLocks noGrp="1"/>
          </p:cNvSpPr>
          <p:nvPr>
            <p:ph type="sldNum" sz="quarter" idx="12"/>
          </p:nvPr>
        </p:nvSpPr>
        <p:spPr/>
        <p:txBody>
          <a:bodyPr/>
          <a:lstStyle/>
          <a:p>
            <a:fld id="{C7AA2231-D3A4-4E48-BE15-C9AE141B584A}" type="slidenum">
              <a:rPr lang="en-IN" smtClean="0"/>
              <a:t>54</a:t>
            </a:fld>
            <a:endParaRPr lang="en-IN"/>
          </a:p>
        </p:txBody>
      </p:sp>
    </p:spTree>
    <p:extLst>
      <p:ext uri="{BB962C8B-B14F-4D97-AF65-F5344CB8AC3E}">
        <p14:creationId xmlns:p14="http://schemas.microsoft.com/office/powerpoint/2010/main" val="30908243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7618" y="892775"/>
            <a:ext cx="4681593" cy="505314"/>
          </a:xfrm>
          <a:prstGeom prst="rect">
            <a:avLst/>
          </a:prstGeom>
        </p:spPr>
        <p:txBody>
          <a:bodyPr vert="horz" wrap="square" lIns="0" tIns="12747" rIns="0" bIns="0" rtlCol="0" anchor="t">
            <a:spAutoFit/>
          </a:bodyPr>
          <a:lstStyle/>
          <a:p>
            <a:pPr marL="12747">
              <a:lnSpc>
                <a:spcPct val="100000"/>
              </a:lnSpc>
              <a:spcBef>
                <a:spcPts val="100"/>
              </a:spcBef>
            </a:pPr>
            <a:r>
              <a:rPr spc="-5" dirty="0"/>
              <a:t>Basic</a:t>
            </a:r>
            <a:r>
              <a:rPr spc="-85" dirty="0"/>
              <a:t> </a:t>
            </a:r>
            <a:r>
              <a:rPr spc="-5" dirty="0"/>
              <a:t>Ideas</a:t>
            </a:r>
          </a:p>
        </p:txBody>
      </p:sp>
      <p:sp>
        <p:nvSpPr>
          <p:cNvPr id="3" name="object 3"/>
          <p:cNvSpPr/>
          <p:nvPr/>
        </p:nvSpPr>
        <p:spPr>
          <a:xfrm>
            <a:off x="3240880" y="1296647"/>
            <a:ext cx="5457081" cy="664767"/>
          </a:xfrm>
          <a:custGeom>
            <a:avLst/>
            <a:gdLst/>
            <a:ahLst/>
            <a:cxnLst/>
            <a:rect l="l" t="t" r="r" b="b"/>
            <a:pathLst>
              <a:path w="5436870" h="662305">
                <a:moveTo>
                  <a:pt x="2718054" y="0"/>
                </a:moveTo>
                <a:lnTo>
                  <a:pt x="2639314" y="136"/>
                </a:lnTo>
                <a:lnTo>
                  <a:pt x="2561129" y="543"/>
                </a:lnTo>
                <a:lnTo>
                  <a:pt x="2483529" y="1218"/>
                </a:lnTo>
                <a:lnTo>
                  <a:pt x="2406545" y="2155"/>
                </a:lnTo>
                <a:lnTo>
                  <a:pt x="2330207" y="3352"/>
                </a:lnTo>
                <a:lnTo>
                  <a:pt x="2254545" y="4805"/>
                </a:lnTo>
                <a:lnTo>
                  <a:pt x="2179589" y="6511"/>
                </a:lnTo>
                <a:lnTo>
                  <a:pt x="2105370" y="8464"/>
                </a:lnTo>
                <a:lnTo>
                  <a:pt x="2031917" y="10663"/>
                </a:lnTo>
                <a:lnTo>
                  <a:pt x="1959260" y="13103"/>
                </a:lnTo>
                <a:lnTo>
                  <a:pt x="1887431" y="15779"/>
                </a:lnTo>
                <a:lnTo>
                  <a:pt x="1816460" y="18690"/>
                </a:lnTo>
                <a:lnTo>
                  <a:pt x="1746375" y="21831"/>
                </a:lnTo>
                <a:lnTo>
                  <a:pt x="1677209" y="25198"/>
                </a:lnTo>
                <a:lnTo>
                  <a:pt x="1608990" y="28787"/>
                </a:lnTo>
                <a:lnTo>
                  <a:pt x="1541750" y="32595"/>
                </a:lnTo>
                <a:lnTo>
                  <a:pt x="1475518" y="36619"/>
                </a:lnTo>
                <a:lnTo>
                  <a:pt x="1410324" y="40854"/>
                </a:lnTo>
                <a:lnTo>
                  <a:pt x="1346199" y="45296"/>
                </a:lnTo>
                <a:lnTo>
                  <a:pt x="1283174" y="49943"/>
                </a:lnTo>
                <a:lnTo>
                  <a:pt x="1221277" y="54790"/>
                </a:lnTo>
                <a:lnTo>
                  <a:pt x="1160540" y="59833"/>
                </a:lnTo>
                <a:lnTo>
                  <a:pt x="1100993" y="65070"/>
                </a:lnTo>
                <a:lnTo>
                  <a:pt x="1042666" y="70496"/>
                </a:lnTo>
                <a:lnTo>
                  <a:pt x="985589" y="76107"/>
                </a:lnTo>
                <a:lnTo>
                  <a:pt x="929792" y="81900"/>
                </a:lnTo>
                <a:lnTo>
                  <a:pt x="875305" y="87872"/>
                </a:lnTo>
                <a:lnTo>
                  <a:pt x="822160" y="94017"/>
                </a:lnTo>
                <a:lnTo>
                  <a:pt x="770385" y="100334"/>
                </a:lnTo>
                <a:lnTo>
                  <a:pt x="720012" y="106817"/>
                </a:lnTo>
                <a:lnTo>
                  <a:pt x="671069" y="113464"/>
                </a:lnTo>
                <a:lnTo>
                  <a:pt x="623589" y="120270"/>
                </a:lnTo>
                <a:lnTo>
                  <a:pt x="577601" y="127233"/>
                </a:lnTo>
                <a:lnTo>
                  <a:pt x="533134" y="134347"/>
                </a:lnTo>
                <a:lnTo>
                  <a:pt x="490220" y="141610"/>
                </a:lnTo>
                <a:lnTo>
                  <a:pt x="448888" y="149018"/>
                </a:lnTo>
                <a:lnTo>
                  <a:pt x="409169" y="156567"/>
                </a:lnTo>
                <a:lnTo>
                  <a:pt x="371094" y="164253"/>
                </a:lnTo>
                <a:lnTo>
                  <a:pt x="299991" y="180023"/>
                </a:lnTo>
                <a:lnTo>
                  <a:pt x="235823" y="196298"/>
                </a:lnTo>
                <a:lnTo>
                  <a:pt x="178832" y="213048"/>
                </a:lnTo>
                <a:lnTo>
                  <a:pt x="129258" y="230244"/>
                </a:lnTo>
                <a:lnTo>
                  <a:pt x="87344" y="247857"/>
                </a:lnTo>
                <a:lnTo>
                  <a:pt x="53331" y="265856"/>
                </a:lnTo>
                <a:lnTo>
                  <a:pt x="17656" y="293515"/>
                </a:lnTo>
                <a:lnTo>
                  <a:pt x="0" y="331470"/>
                </a:lnTo>
                <a:lnTo>
                  <a:pt x="1118" y="341062"/>
                </a:lnTo>
                <a:lnTo>
                  <a:pt x="27461" y="378711"/>
                </a:lnTo>
                <a:lnTo>
                  <a:pt x="69335" y="406088"/>
                </a:lnTo>
                <a:lnTo>
                  <a:pt x="107328" y="423877"/>
                </a:lnTo>
                <a:lnTo>
                  <a:pt x="153103" y="441260"/>
                </a:lnTo>
                <a:lnTo>
                  <a:pt x="206415" y="458209"/>
                </a:lnTo>
                <a:lnTo>
                  <a:pt x="267025" y="474694"/>
                </a:lnTo>
                <a:lnTo>
                  <a:pt x="334691" y="490686"/>
                </a:lnTo>
                <a:lnTo>
                  <a:pt x="409169" y="506157"/>
                </a:lnTo>
                <a:lnTo>
                  <a:pt x="448888" y="513687"/>
                </a:lnTo>
                <a:lnTo>
                  <a:pt x="490220" y="521076"/>
                </a:lnTo>
                <a:lnTo>
                  <a:pt x="533134" y="528320"/>
                </a:lnTo>
                <a:lnTo>
                  <a:pt x="577601" y="535415"/>
                </a:lnTo>
                <a:lnTo>
                  <a:pt x="623589" y="542357"/>
                </a:lnTo>
                <a:lnTo>
                  <a:pt x="671069" y="549144"/>
                </a:lnTo>
                <a:lnTo>
                  <a:pt x="720012" y="555771"/>
                </a:lnTo>
                <a:lnTo>
                  <a:pt x="770385" y="562234"/>
                </a:lnTo>
                <a:lnTo>
                  <a:pt x="822160" y="568531"/>
                </a:lnTo>
                <a:lnTo>
                  <a:pt x="875305" y="574656"/>
                </a:lnTo>
                <a:lnTo>
                  <a:pt x="929792" y="580608"/>
                </a:lnTo>
                <a:lnTo>
                  <a:pt x="985589" y="586381"/>
                </a:lnTo>
                <a:lnTo>
                  <a:pt x="1042666" y="591973"/>
                </a:lnTo>
                <a:lnTo>
                  <a:pt x="1100993" y="597379"/>
                </a:lnTo>
                <a:lnTo>
                  <a:pt x="1160540" y="602596"/>
                </a:lnTo>
                <a:lnTo>
                  <a:pt x="1221277" y="607621"/>
                </a:lnTo>
                <a:lnTo>
                  <a:pt x="1283174" y="612450"/>
                </a:lnTo>
                <a:lnTo>
                  <a:pt x="1346200" y="617078"/>
                </a:lnTo>
                <a:lnTo>
                  <a:pt x="1410324" y="621503"/>
                </a:lnTo>
                <a:lnTo>
                  <a:pt x="1475518" y="625721"/>
                </a:lnTo>
                <a:lnTo>
                  <a:pt x="1541750" y="629728"/>
                </a:lnTo>
                <a:lnTo>
                  <a:pt x="1608990" y="633521"/>
                </a:lnTo>
                <a:lnTo>
                  <a:pt x="1677209" y="637095"/>
                </a:lnTo>
                <a:lnTo>
                  <a:pt x="1746375" y="640447"/>
                </a:lnTo>
                <a:lnTo>
                  <a:pt x="1816460" y="643574"/>
                </a:lnTo>
                <a:lnTo>
                  <a:pt x="1887431" y="646472"/>
                </a:lnTo>
                <a:lnTo>
                  <a:pt x="1959260" y="649137"/>
                </a:lnTo>
                <a:lnTo>
                  <a:pt x="2031917" y="651565"/>
                </a:lnTo>
                <a:lnTo>
                  <a:pt x="2105370" y="653753"/>
                </a:lnTo>
                <a:lnTo>
                  <a:pt x="2179589" y="655698"/>
                </a:lnTo>
                <a:lnTo>
                  <a:pt x="2254545" y="657395"/>
                </a:lnTo>
                <a:lnTo>
                  <a:pt x="2330207" y="658841"/>
                </a:lnTo>
                <a:lnTo>
                  <a:pt x="2406545" y="660032"/>
                </a:lnTo>
                <a:lnTo>
                  <a:pt x="2483529" y="660965"/>
                </a:lnTo>
                <a:lnTo>
                  <a:pt x="2561129" y="661636"/>
                </a:lnTo>
                <a:lnTo>
                  <a:pt x="2639314" y="662042"/>
                </a:lnTo>
                <a:lnTo>
                  <a:pt x="2718054" y="662178"/>
                </a:lnTo>
                <a:lnTo>
                  <a:pt x="2796833" y="662042"/>
                </a:lnTo>
                <a:lnTo>
                  <a:pt x="2875056" y="661636"/>
                </a:lnTo>
                <a:lnTo>
                  <a:pt x="2952692" y="660965"/>
                </a:lnTo>
                <a:lnTo>
                  <a:pt x="3029711" y="660032"/>
                </a:lnTo>
                <a:lnTo>
                  <a:pt x="3106083" y="658841"/>
                </a:lnTo>
                <a:lnTo>
                  <a:pt x="3181778" y="657395"/>
                </a:lnTo>
                <a:lnTo>
                  <a:pt x="3256766" y="655698"/>
                </a:lnTo>
                <a:lnTo>
                  <a:pt x="3331015" y="653753"/>
                </a:lnTo>
                <a:lnTo>
                  <a:pt x="3404497" y="651565"/>
                </a:lnTo>
                <a:lnTo>
                  <a:pt x="3477181" y="649137"/>
                </a:lnTo>
                <a:lnTo>
                  <a:pt x="3549037" y="646472"/>
                </a:lnTo>
                <a:lnTo>
                  <a:pt x="3620034" y="643574"/>
                </a:lnTo>
                <a:lnTo>
                  <a:pt x="3690143" y="640447"/>
                </a:lnTo>
                <a:lnTo>
                  <a:pt x="3759333" y="637095"/>
                </a:lnTo>
                <a:lnTo>
                  <a:pt x="3827574" y="633521"/>
                </a:lnTo>
                <a:lnTo>
                  <a:pt x="3894836" y="629728"/>
                </a:lnTo>
                <a:lnTo>
                  <a:pt x="3961088" y="625721"/>
                </a:lnTo>
                <a:lnTo>
                  <a:pt x="4026301" y="621503"/>
                </a:lnTo>
                <a:lnTo>
                  <a:pt x="4090444" y="617078"/>
                </a:lnTo>
                <a:lnTo>
                  <a:pt x="4153487" y="612450"/>
                </a:lnTo>
                <a:lnTo>
                  <a:pt x="4215400" y="607621"/>
                </a:lnTo>
                <a:lnTo>
                  <a:pt x="4276152" y="602596"/>
                </a:lnTo>
                <a:lnTo>
                  <a:pt x="4335714" y="597379"/>
                </a:lnTo>
                <a:lnTo>
                  <a:pt x="4394055" y="591973"/>
                </a:lnTo>
                <a:lnTo>
                  <a:pt x="4451146" y="586381"/>
                </a:lnTo>
                <a:lnTo>
                  <a:pt x="4506955" y="580608"/>
                </a:lnTo>
                <a:lnTo>
                  <a:pt x="4561453" y="574656"/>
                </a:lnTo>
                <a:lnTo>
                  <a:pt x="4614609" y="568531"/>
                </a:lnTo>
                <a:lnTo>
                  <a:pt x="4666394" y="562234"/>
                </a:lnTo>
                <a:lnTo>
                  <a:pt x="4716777" y="555771"/>
                </a:lnTo>
                <a:lnTo>
                  <a:pt x="4765727" y="549144"/>
                </a:lnTo>
                <a:lnTo>
                  <a:pt x="4813216" y="542357"/>
                </a:lnTo>
                <a:lnTo>
                  <a:pt x="4859212" y="535415"/>
                </a:lnTo>
                <a:lnTo>
                  <a:pt x="4903685" y="528320"/>
                </a:lnTo>
                <a:lnTo>
                  <a:pt x="4946605" y="521076"/>
                </a:lnTo>
                <a:lnTo>
                  <a:pt x="4987943" y="513687"/>
                </a:lnTo>
                <a:lnTo>
                  <a:pt x="5027667" y="506157"/>
                </a:lnTo>
                <a:lnTo>
                  <a:pt x="5065747" y="498489"/>
                </a:lnTo>
                <a:lnTo>
                  <a:pt x="5136858" y="482753"/>
                </a:lnTo>
                <a:lnTo>
                  <a:pt x="5201032" y="466511"/>
                </a:lnTo>
                <a:lnTo>
                  <a:pt x="5258028" y="449790"/>
                </a:lnTo>
                <a:lnTo>
                  <a:pt x="5307606" y="432621"/>
                </a:lnTo>
                <a:lnTo>
                  <a:pt x="5349522" y="415031"/>
                </a:lnTo>
                <a:lnTo>
                  <a:pt x="5383537" y="397052"/>
                </a:lnTo>
                <a:lnTo>
                  <a:pt x="5419213" y="369414"/>
                </a:lnTo>
                <a:lnTo>
                  <a:pt x="5436870" y="331469"/>
                </a:lnTo>
                <a:lnTo>
                  <a:pt x="5435751" y="321877"/>
                </a:lnTo>
                <a:lnTo>
                  <a:pt x="5409407" y="284212"/>
                </a:lnTo>
                <a:lnTo>
                  <a:pt x="5367532" y="256810"/>
                </a:lnTo>
                <a:lnTo>
                  <a:pt x="5329537" y="239000"/>
                </a:lnTo>
                <a:lnTo>
                  <a:pt x="5283759" y="221592"/>
                </a:lnTo>
                <a:lnTo>
                  <a:pt x="5230442" y="204615"/>
                </a:lnTo>
                <a:lnTo>
                  <a:pt x="5169827" y="188099"/>
                </a:lnTo>
                <a:lnTo>
                  <a:pt x="5102154" y="172073"/>
                </a:lnTo>
                <a:lnTo>
                  <a:pt x="5027667" y="156567"/>
                </a:lnTo>
                <a:lnTo>
                  <a:pt x="4987943" y="149018"/>
                </a:lnTo>
                <a:lnTo>
                  <a:pt x="4946605" y="141610"/>
                </a:lnTo>
                <a:lnTo>
                  <a:pt x="4903685" y="134347"/>
                </a:lnTo>
                <a:lnTo>
                  <a:pt x="4859212" y="127233"/>
                </a:lnTo>
                <a:lnTo>
                  <a:pt x="4813216" y="120270"/>
                </a:lnTo>
                <a:lnTo>
                  <a:pt x="4765727" y="113464"/>
                </a:lnTo>
                <a:lnTo>
                  <a:pt x="4716777" y="106817"/>
                </a:lnTo>
                <a:lnTo>
                  <a:pt x="4666394" y="100334"/>
                </a:lnTo>
                <a:lnTo>
                  <a:pt x="4614609" y="94017"/>
                </a:lnTo>
                <a:lnTo>
                  <a:pt x="4561453" y="87872"/>
                </a:lnTo>
                <a:lnTo>
                  <a:pt x="4506955" y="81900"/>
                </a:lnTo>
                <a:lnTo>
                  <a:pt x="4451146" y="76107"/>
                </a:lnTo>
                <a:lnTo>
                  <a:pt x="4394055" y="70496"/>
                </a:lnTo>
                <a:lnTo>
                  <a:pt x="4335714" y="65070"/>
                </a:lnTo>
                <a:lnTo>
                  <a:pt x="4276152" y="59833"/>
                </a:lnTo>
                <a:lnTo>
                  <a:pt x="4215400" y="54790"/>
                </a:lnTo>
                <a:lnTo>
                  <a:pt x="4153487" y="49943"/>
                </a:lnTo>
                <a:lnTo>
                  <a:pt x="4090444" y="45296"/>
                </a:lnTo>
                <a:lnTo>
                  <a:pt x="4026301" y="40854"/>
                </a:lnTo>
                <a:lnTo>
                  <a:pt x="3961088" y="36619"/>
                </a:lnTo>
                <a:lnTo>
                  <a:pt x="3894836" y="32595"/>
                </a:lnTo>
                <a:lnTo>
                  <a:pt x="3827574" y="28787"/>
                </a:lnTo>
                <a:lnTo>
                  <a:pt x="3759333" y="25198"/>
                </a:lnTo>
                <a:lnTo>
                  <a:pt x="3690143" y="21831"/>
                </a:lnTo>
                <a:lnTo>
                  <a:pt x="3620034" y="18690"/>
                </a:lnTo>
                <a:lnTo>
                  <a:pt x="3549037" y="15779"/>
                </a:lnTo>
                <a:lnTo>
                  <a:pt x="3477181" y="13103"/>
                </a:lnTo>
                <a:lnTo>
                  <a:pt x="3404497" y="10663"/>
                </a:lnTo>
                <a:lnTo>
                  <a:pt x="3331015" y="8464"/>
                </a:lnTo>
                <a:lnTo>
                  <a:pt x="3256766" y="6511"/>
                </a:lnTo>
                <a:lnTo>
                  <a:pt x="3181778" y="4805"/>
                </a:lnTo>
                <a:lnTo>
                  <a:pt x="3106083" y="3352"/>
                </a:lnTo>
                <a:lnTo>
                  <a:pt x="3029711" y="2155"/>
                </a:lnTo>
                <a:lnTo>
                  <a:pt x="2952692" y="1218"/>
                </a:lnTo>
                <a:lnTo>
                  <a:pt x="2875056" y="543"/>
                </a:lnTo>
                <a:lnTo>
                  <a:pt x="2796833" y="136"/>
                </a:lnTo>
                <a:lnTo>
                  <a:pt x="2718054" y="0"/>
                </a:lnTo>
                <a:close/>
              </a:path>
            </a:pathLst>
          </a:custGeom>
          <a:ln w="9525">
            <a:solidFill>
              <a:srgbClr val="019999"/>
            </a:solidFill>
          </a:ln>
        </p:spPr>
        <p:txBody>
          <a:bodyPr wrap="square" lIns="0" tIns="0" rIns="0" bIns="0" rtlCol="0"/>
          <a:lstStyle/>
          <a:p>
            <a:endParaRPr sz="1807"/>
          </a:p>
        </p:txBody>
      </p:sp>
      <p:sp>
        <p:nvSpPr>
          <p:cNvPr id="4" name="object 4"/>
          <p:cNvSpPr txBox="1"/>
          <p:nvPr/>
        </p:nvSpPr>
        <p:spPr>
          <a:xfrm>
            <a:off x="4693552" y="1376444"/>
            <a:ext cx="2907002" cy="320648"/>
          </a:xfrm>
          <a:prstGeom prst="rect">
            <a:avLst/>
          </a:prstGeom>
        </p:spPr>
        <p:txBody>
          <a:bodyPr vert="horz" wrap="square" lIns="0" tIns="12747" rIns="0" bIns="0" rtlCol="0">
            <a:spAutoFit/>
          </a:bodyPr>
          <a:lstStyle/>
          <a:p>
            <a:pPr marL="12747">
              <a:spcBef>
                <a:spcPts val="100"/>
              </a:spcBef>
            </a:pPr>
            <a:r>
              <a:rPr sz="2000" dirty="0">
                <a:latin typeface="+mj-lt"/>
                <a:cs typeface="Arial"/>
              </a:rPr>
              <a:t>S is a set of</a:t>
            </a:r>
            <a:r>
              <a:rPr sz="2000" spc="-85" dirty="0">
                <a:latin typeface="+mj-lt"/>
                <a:cs typeface="Arial"/>
              </a:rPr>
              <a:t> </a:t>
            </a:r>
            <a:r>
              <a:rPr sz="2000" dirty="0">
                <a:latin typeface="+mj-lt"/>
                <a:cs typeface="Arial"/>
              </a:rPr>
              <a:t>numbers</a:t>
            </a:r>
          </a:p>
        </p:txBody>
      </p:sp>
      <p:grpSp>
        <p:nvGrpSpPr>
          <p:cNvPr id="5" name="object 5"/>
          <p:cNvGrpSpPr/>
          <p:nvPr/>
        </p:nvGrpSpPr>
        <p:grpSpPr>
          <a:xfrm>
            <a:off x="2875863" y="2131652"/>
            <a:ext cx="2409223" cy="652020"/>
            <a:chOff x="1732089" y="2123757"/>
            <a:chExt cx="2400300" cy="649605"/>
          </a:xfrm>
        </p:grpSpPr>
        <p:sp>
          <p:nvSpPr>
            <p:cNvPr id="6" name="object 6"/>
            <p:cNvSpPr/>
            <p:nvPr/>
          </p:nvSpPr>
          <p:spPr>
            <a:xfrm>
              <a:off x="1736851" y="2128520"/>
              <a:ext cx="2390775" cy="640080"/>
            </a:xfrm>
            <a:custGeom>
              <a:avLst/>
              <a:gdLst/>
              <a:ahLst/>
              <a:cxnLst/>
              <a:rect l="l" t="t" r="r" b="b"/>
              <a:pathLst>
                <a:path w="2390775" h="640080">
                  <a:moveTo>
                    <a:pt x="2390394" y="320040"/>
                  </a:moveTo>
                  <a:lnTo>
                    <a:pt x="2381755" y="281351"/>
                  </a:lnTo>
                  <a:lnTo>
                    <a:pt x="2356505" y="244033"/>
                  </a:lnTo>
                  <a:lnTo>
                    <a:pt x="2315644" y="208355"/>
                  </a:lnTo>
                  <a:lnTo>
                    <a:pt x="2260172" y="174583"/>
                  </a:lnTo>
                  <a:lnTo>
                    <a:pt x="2191088" y="142985"/>
                  </a:lnTo>
                  <a:lnTo>
                    <a:pt x="2151754" y="128085"/>
                  </a:lnTo>
                  <a:lnTo>
                    <a:pt x="2109392" y="113829"/>
                  </a:lnTo>
                  <a:lnTo>
                    <a:pt x="2064127" y="100250"/>
                  </a:lnTo>
                  <a:lnTo>
                    <a:pt x="2016084" y="87382"/>
                  </a:lnTo>
                  <a:lnTo>
                    <a:pt x="1965388" y="75259"/>
                  </a:lnTo>
                  <a:lnTo>
                    <a:pt x="1912163" y="63913"/>
                  </a:lnTo>
                  <a:lnTo>
                    <a:pt x="1856536" y="53378"/>
                  </a:lnTo>
                  <a:lnTo>
                    <a:pt x="1798630" y="43688"/>
                  </a:lnTo>
                  <a:lnTo>
                    <a:pt x="1738571" y="34875"/>
                  </a:lnTo>
                  <a:lnTo>
                    <a:pt x="1676484" y="26974"/>
                  </a:lnTo>
                  <a:lnTo>
                    <a:pt x="1612493" y="20018"/>
                  </a:lnTo>
                  <a:lnTo>
                    <a:pt x="1546724" y="14041"/>
                  </a:lnTo>
                  <a:lnTo>
                    <a:pt x="1479302" y="9075"/>
                  </a:lnTo>
                  <a:lnTo>
                    <a:pt x="1410351" y="5155"/>
                  </a:lnTo>
                  <a:lnTo>
                    <a:pt x="1339996" y="2313"/>
                  </a:lnTo>
                  <a:lnTo>
                    <a:pt x="1268364" y="583"/>
                  </a:lnTo>
                  <a:lnTo>
                    <a:pt x="1195578" y="0"/>
                  </a:lnTo>
                  <a:lnTo>
                    <a:pt x="1122710" y="583"/>
                  </a:lnTo>
                  <a:lnTo>
                    <a:pt x="1051001" y="2313"/>
                  </a:lnTo>
                  <a:lnTo>
                    <a:pt x="980577" y="5155"/>
                  </a:lnTo>
                  <a:lnTo>
                    <a:pt x="911563" y="9075"/>
                  </a:lnTo>
                  <a:lnTo>
                    <a:pt x="844081" y="14041"/>
                  </a:lnTo>
                  <a:lnTo>
                    <a:pt x="778259" y="20018"/>
                  </a:lnTo>
                  <a:lnTo>
                    <a:pt x="714219" y="26974"/>
                  </a:lnTo>
                  <a:lnTo>
                    <a:pt x="652088" y="34875"/>
                  </a:lnTo>
                  <a:lnTo>
                    <a:pt x="591989" y="43688"/>
                  </a:lnTo>
                  <a:lnTo>
                    <a:pt x="534047" y="53378"/>
                  </a:lnTo>
                  <a:lnTo>
                    <a:pt x="478388" y="63913"/>
                  </a:lnTo>
                  <a:lnTo>
                    <a:pt x="425136" y="75259"/>
                  </a:lnTo>
                  <a:lnTo>
                    <a:pt x="374415" y="87382"/>
                  </a:lnTo>
                  <a:lnTo>
                    <a:pt x="326351" y="100250"/>
                  </a:lnTo>
                  <a:lnTo>
                    <a:pt x="281068" y="113829"/>
                  </a:lnTo>
                  <a:lnTo>
                    <a:pt x="238690" y="128085"/>
                  </a:lnTo>
                  <a:lnTo>
                    <a:pt x="199344" y="142985"/>
                  </a:lnTo>
                  <a:lnTo>
                    <a:pt x="163152" y="158496"/>
                  </a:lnTo>
                  <a:lnTo>
                    <a:pt x="100734" y="191214"/>
                  </a:lnTo>
                  <a:lnTo>
                    <a:pt x="52434" y="225972"/>
                  </a:lnTo>
                  <a:lnTo>
                    <a:pt x="19250" y="262504"/>
                  </a:lnTo>
                  <a:lnTo>
                    <a:pt x="2180" y="300540"/>
                  </a:lnTo>
                  <a:lnTo>
                    <a:pt x="0" y="320040"/>
                  </a:lnTo>
                  <a:lnTo>
                    <a:pt x="2180" y="339539"/>
                  </a:lnTo>
                  <a:lnTo>
                    <a:pt x="19250" y="377575"/>
                  </a:lnTo>
                  <a:lnTo>
                    <a:pt x="52434" y="414107"/>
                  </a:lnTo>
                  <a:lnTo>
                    <a:pt x="100734" y="448865"/>
                  </a:lnTo>
                  <a:lnTo>
                    <a:pt x="163152" y="481584"/>
                  </a:lnTo>
                  <a:lnTo>
                    <a:pt x="199344" y="497094"/>
                  </a:lnTo>
                  <a:lnTo>
                    <a:pt x="238690" y="511994"/>
                  </a:lnTo>
                  <a:lnTo>
                    <a:pt x="281068" y="526250"/>
                  </a:lnTo>
                  <a:lnTo>
                    <a:pt x="326351" y="539829"/>
                  </a:lnTo>
                  <a:lnTo>
                    <a:pt x="374415" y="552697"/>
                  </a:lnTo>
                  <a:lnTo>
                    <a:pt x="425136" y="564820"/>
                  </a:lnTo>
                  <a:lnTo>
                    <a:pt x="478388" y="576166"/>
                  </a:lnTo>
                  <a:lnTo>
                    <a:pt x="534047" y="586701"/>
                  </a:lnTo>
                  <a:lnTo>
                    <a:pt x="591989" y="596392"/>
                  </a:lnTo>
                  <a:lnTo>
                    <a:pt x="652088" y="605204"/>
                  </a:lnTo>
                  <a:lnTo>
                    <a:pt x="714219" y="613105"/>
                  </a:lnTo>
                  <a:lnTo>
                    <a:pt x="778259" y="620061"/>
                  </a:lnTo>
                  <a:lnTo>
                    <a:pt x="844081" y="626038"/>
                  </a:lnTo>
                  <a:lnTo>
                    <a:pt x="911563" y="631004"/>
                  </a:lnTo>
                  <a:lnTo>
                    <a:pt x="980577" y="634924"/>
                  </a:lnTo>
                  <a:lnTo>
                    <a:pt x="1051001" y="637766"/>
                  </a:lnTo>
                  <a:lnTo>
                    <a:pt x="1122710" y="639496"/>
                  </a:lnTo>
                  <a:lnTo>
                    <a:pt x="1195578" y="640080"/>
                  </a:lnTo>
                  <a:lnTo>
                    <a:pt x="1268364" y="639496"/>
                  </a:lnTo>
                  <a:lnTo>
                    <a:pt x="1339996" y="637766"/>
                  </a:lnTo>
                  <a:lnTo>
                    <a:pt x="1410351" y="634924"/>
                  </a:lnTo>
                  <a:lnTo>
                    <a:pt x="1479302" y="631004"/>
                  </a:lnTo>
                  <a:lnTo>
                    <a:pt x="1546724" y="626038"/>
                  </a:lnTo>
                  <a:lnTo>
                    <a:pt x="1612493" y="620061"/>
                  </a:lnTo>
                  <a:lnTo>
                    <a:pt x="1676484" y="613105"/>
                  </a:lnTo>
                  <a:lnTo>
                    <a:pt x="1738571" y="605204"/>
                  </a:lnTo>
                  <a:lnTo>
                    <a:pt x="1798630" y="596392"/>
                  </a:lnTo>
                  <a:lnTo>
                    <a:pt x="1856536" y="586701"/>
                  </a:lnTo>
                  <a:lnTo>
                    <a:pt x="1912163" y="576166"/>
                  </a:lnTo>
                  <a:lnTo>
                    <a:pt x="1965388" y="564820"/>
                  </a:lnTo>
                  <a:lnTo>
                    <a:pt x="2016084" y="552697"/>
                  </a:lnTo>
                  <a:lnTo>
                    <a:pt x="2064127" y="539829"/>
                  </a:lnTo>
                  <a:lnTo>
                    <a:pt x="2109392" y="526250"/>
                  </a:lnTo>
                  <a:lnTo>
                    <a:pt x="2151754" y="511994"/>
                  </a:lnTo>
                  <a:lnTo>
                    <a:pt x="2191088" y="497094"/>
                  </a:lnTo>
                  <a:lnTo>
                    <a:pt x="2227269" y="481584"/>
                  </a:lnTo>
                  <a:lnTo>
                    <a:pt x="2289672" y="448865"/>
                  </a:lnTo>
                  <a:lnTo>
                    <a:pt x="2337964" y="414107"/>
                  </a:lnTo>
                  <a:lnTo>
                    <a:pt x="2371144" y="377575"/>
                  </a:lnTo>
                  <a:lnTo>
                    <a:pt x="2388213" y="339539"/>
                  </a:lnTo>
                  <a:lnTo>
                    <a:pt x="2390394" y="320040"/>
                  </a:lnTo>
                  <a:close/>
                </a:path>
              </a:pathLst>
            </a:custGeom>
            <a:solidFill>
              <a:srgbClr val="DDDDDD"/>
            </a:solidFill>
          </p:spPr>
          <p:txBody>
            <a:bodyPr wrap="square" lIns="0" tIns="0" rIns="0" bIns="0" rtlCol="0"/>
            <a:lstStyle/>
            <a:p>
              <a:endParaRPr sz="1807"/>
            </a:p>
          </p:txBody>
        </p:sp>
        <p:sp>
          <p:nvSpPr>
            <p:cNvPr id="7" name="object 7"/>
            <p:cNvSpPr/>
            <p:nvPr/>
          </p:nvSpPr>
          <p:spPr>
            <a:xfrm>
              <a:off x="1736851" y="2128520"/>
              <a:ext cx="2390775" cy="640080"/>
            </a:xfrm>
            <a:custGeom>
              <a:avLst/>
              <a:gdLst/>
              <a:ahLst/>
              <a:cxnLst/>
              <a:rect l="l" t="t" r="r" b="b"/>
              <a:pathLst>
                <a:path w="2390775" h="640080">
                  <a:moveTo>
                    <a:pt x="1195578" y="0"/>
                  </a:moveTo>
                  <a:lnTo>
                    <a:pt x="1122710" y="583"/>
                  </a:lnTo>
                  <a:lnTo>
                    <a:pt x="1051001" y="2313"/>
                  </a:lnTo>
                  <a:lnTo>
                    <a:pt x="980577" y="5155"/>
                  </a:lnTo>
                  <a:lnTo>
                    <a:pt x="911563" y="9075"/>
                  </a:lnTo>
                  <a:lnTo>
                    <a:pt x="844081" y="14041"/>
                  </a:lnTo>
                  <a:lnTo>
                    <a:pt x="778259" y="20018"/>
                  </a:lnTo>
                  <a:lnTo>
                    <a:pt x="714219" y="26974"/>
                  </a:lnTo>
                  <a:lnTo>
                    <a:pt x="652088" y="34875"/>
                  </a:lnTo>
                  <a:lnTo>
                    <a:pt x="591989" y="43688"/>
                  </a:lnTo>
                  <a:lnTo>
                    <a:pt x="534047" y="53378"/>
                  </a:lnTo>
                  <a:lnTo>
                    <a:pt x="478388" y="63913"/>
                  </a:lnTo>
                  <a:lnTo>
                    <a:pt x="425136" y="75259"/>
                  </a:lnTo>
                  <a:lnTo>
                    <a:pt x="374415" y="87382"/>
                  </a:lnTo>
                  <a:lnTo>
                    <a:pt x="326351" y="100250"/>
                  </a:lnTo>
                  <a:lnTo>
                    <a:pt x="281068" y="113829"/>
                  </a:lnTo>
                  <a:lnTo>
                    <a:pt x="238690" y="128085"/>
                  </a:lnTo>
                  <a:lnTo>
                    <a:pt x="199344" y="142985"/>
                  </a:lnTo>
                  <a:lnTo>
                    <a:pt x="163152" y="158496"/>
                  </a:lnTo>
                  <a:lnTo>
                    <a:pt x="100734" y="191214"/>
                  </a:lnTo>
                  <a:lnTo>
                    <a:pt x="52434" y="225972"/>
                  </a:lnTo>
                  <a:lnTo>
                    <a:pt x="19250" y="262504"/>
                  </a:lnTo>
                  <a:lnTo>
                    <a:pt x="2180" y="300540"/>
                  </a:lnTo>
                  <a:lnTo>
                    <a:pt x="0" y="320040"/>
                  </a:lnTo>
                  <a:lnTo>
                    <a:pt x="2180" y="339539"/>
                  </a:lnTo>
                  <a:lnTo>
                    <a:pt x="19250" y="377575"/>
                  </a:lnTo>
                  <a:lnTo>
                    <a:pt x="52434" y="414107"/>
                  </a:lnTo>
                  <a:lnTo>
                    <a:pt x="100734" y="448865"/>
                  </a:lnTo>
                  <a:lnTo>
                    <a:pt x="163152" y="481584"/>
                  </a:lnTo>
                  <a:lnTo>
                    <a:pt x="199344" y="497094"/>
                  </a:lnTo>
                  <a:lnTo>
                    <a:pt x="238690" y="511994"/>
                  </a:lnTo>
                  <a:lnTo>
                    <a:pt x="281068" y="526250"/>
                  </a:lnTo>
                  <a:lnTo>
                    <a:pt x="326351" y="539829"/>
                  </a:lnTo>
                  <a:lnTo>
                    <a:pt x="374415" y="552697"/>
                  </a:lnTo>
                  <a:lnTo>
                    <a:pt x="425136" y="564820"/>
                  </a:lnTo>
                  <a:lnTo>
                    <a:pt x="478388" y="576166"/>
                  </a:lnTo>
                  <a:lnTo>
                    <a:pt x="534047" y="586701"/>
                  </a:lnTo>
                  <a:lnTo>
                    <a:pt x="591989" y="596392"/>
                  </a:lnTo>
                  <a:lnTo>
                    <a:pt x="652088" y="605204"/>
                  </a:lnTo>
                  <a:lnTo>
                    <a:pt x="714219" y="613105"/>
                  </a:lnTo>
                  <a:lnTo>
                    <a:pt x="778259" y="620061"/>
                  </a:lnTo>
                  <a:lnTo>
                    <a:pt x="844081" y="626038"/>
                  </a:lnTo>
                  <a:lnTo>
                    <a:pt x="911563" y="631004"/>
                  </a:lnTo>
                  <a:lnTo>
                    <a:pt x="980577" y="634924"/>
                  </a:lnTo>
                  <a:lnTo>
                    <a:pt x="1051001" y="637766"/>
                  </a:lnTo>
                  <a:lnTo>
                    <a:pt x="1122710" y="639496"/>
                  </a:lnTo>
                  <a:lnTo>
                    <a:pt x="1195578" y="640080"/>
                  </a:lnTo>
                  <a:lnTo>
                    <a:pt x="1268364" y="639496"/>
                  </a:lnTo>
                  <a:lnTo>
                    <a:pt x="1339996" y="637766"/>
                  </a:lnTo>
                  <a:lnTo>
                    <a:pt x="1410351" y="634924"/>
                  </a:lnTo>
                  <a:lnTo>
                    <a:pt x="1479302" y="631004"/>
                  </a:lnTo>
                  <a:lnTo>
                    <a:pt x="1546724" y="626038"/>
                  </a:lnTo>
                  <a:lnTo>
                    <a:pt x="1612493" y="620061"/>
                  </a:lnTo>
                  <a:lnTo>
                    <a:pt x="1676484" y="613105"/>
                  </a:lnTo>
                  <a:lnTo>
                    <a:pt x="1738571" y="605204"/>
                  </a:lnTo>
                  <a:lnTo>
                    <a:pt x="1798630" y="596392"/>
                  </a:lnTo>
                  <a:lnTo>
                    <a:pt x="1856536" y="586701"/>
                  </a:lnTo>
                  <a:lnTo>
                    <a:pt x="1912163" y="576166"/>
                  </a:lnTo>
                  <a:lnTo>
                    <a:pt x="1965388" y="564820"/>
                  </a:lnTo>
                  <a:lnTo>
                    <a:pt x="2016084" y="552697"/>
                  </a:lnTo>
                  <a:lnTo>
                    <a:pt x="2064127" y="539829"/>
                  </a:lnTo>
                  <a:lnTo>
                    <a:pt x="2109392" y="526250"/>
                  </a:lnTo>
                  <a:lnTo>
                    <a:pt x="2151754" y="511994"/>
                  </a:lnTo>
                  <a:lnTo>
                    <a:pt x="2191088" y="497094"/>
                  </a:lnTo>
                  <a:lnTo>
                    <a:pt x="2227269" y="481584"/>
                  </a:lnTo>
                  <a:lnTo>
                    <a:pt x="2289672" y="448865"/>
                  </a:lnTo>
                  <a:lnTo>
                    <a:pt x="2337964" y="414107"/>
                  </a:lnTo>
                  <a:lnTo>
                    <a:pt x="2371144" y="377575"/>
                  </a:lnTo>
                  <a:lnTo>
                    <a:pt x="2388213" y="339539"/>
                  </a:lnTo>
                  <a:lnTo>
                    <a:pt x="2390394" y="320040"/>
                  </a:lnTo>
                  <a:lnTo>
                    <a:pt x="2388213" y="300540"/>
                  </a:lnTo>
                  <a:lnTo>
                    <a:pt x="2371144" y="262504"/>
                  </a:lnTo>
                  <a:lnTo>
                    <a:pt x="2337964" y="225972"/>
                  </a:lnTo>
                  <a:lnTo>
                    <a:pt x="2289672" y="191214"/>
                  </a:lnTo>
                  <a:lnTo>
                    <a:pt x="2227269" y="158496"/>
                  </a:lnTo>
                  <a:lnTo>
                    <a:pt x="2191088" y="142985"/>
                  </a:lnTo>
                  <a:lnTo>
                    <a:pt x="2151754" y="128085"/>
                  </a:lnTo>
                  <a:lnTo>
                    <a:pt x="2109392" y="113829"/>
                  </a:lnTo>
                  <a:lnTo>
                    <a:pt x="2064127" y="100250"/>
                  </a:lnTo>
                  <a:lnTo>
                    <a:pt x="2016084" y="87382"/>
                  </a:lnTo>
                  <a:lnTo>
                    <a:pt x="1965388" y="75259"/>
                  </a:lnTo>
                  <a:lnTo>
                    <a:pt x="1912163" y="63913"/>
                  </a:lnTo>
                  <a:lnTo>
                    <a:pt x="1856536" y="53378"/>
                  </a:lnTo>
                  <a:lnTo>
                    <a:pt x="1798630" y="43688"/>
                  </a:lnTo>
                  <a:lnTo>
                    <a:pt x="1738571" y="34875"/>
                  </a:lnTo>
                  <a:lnTo>
                    <a:pt x="1676484" y="26974"/>
                  </a:lnTo>
                  <a:lnTo>
                    <a:pt x="1612493" y="20018"/>
                  </a:lnTo>
                  <a:lnTo>
                    <a:pt x="1546724" y="14041"/>
                  </a:lnTo>
                  <a:lnTo>
                    <a:pt x="1479302" y="9075"/>
                  </a:lnTo>
                  <a:lnTo>
                    <a:pt x="1410351" y="5155"/>
                  </a:lnTo>
                  <a:lnTo>
                    <a:pt x="1339996" y="2313"/>
                  </a:lnTo>
                  <a:lnTo>
                    <a:pt x="1268364" y="583"/>
                  </a:lnTo>
                  <a:lnTo>
                    <a:pt x="1195578" y="0"/>
                  </a:lnTo>
                  <a:close/>
                </a:path>
              </a:pathLst>
            </a:custGeom>
            <a:ln w="9525">
              <a:solidFill>
                <a:srgbClr val="019999"/>
              </a:solidFill>
            </a:ln>
          </p:spPr>
          <p:txBody>
            <a:bodyPr wrap="square" lIns="0" tIns="0" rIns="0" bIns="0" rtlCol="0"/>
            <a:lstStyle/>
            <a:p>
              <a:endParaRPr sz="1807"/>
            </a:p>
          </p:txBody>
        </p:sp>
        <p:sp>
          <p:nvSpPr>
            <p:cNvPr id="8" name="object 8"/>
            <p:cNvSpPr/>
            <p:nvPr/>
          </p:nvSpPr>
          <p:spPr>
            <a:xfrm>
              <a:off x="1915921" y="2299970"/>
              <a:ext cx="2095500" cy="304800"/>
            </a:xfrm>
            <a:custGeom>
              <a:avLst/>
              <a:gdLst/>
              <a:ahLst/>
              <a:cxnLst/>
              <a:rect l="l" t="t" r="r" b="b"/>
              <a:pathLst>
                <a:path w="2095500" h="304800">
                  <a:moveTo>
                    <a:pt x="2095500" y="304800"/>
                  </a:moveTo>
                  <a:lnTo>
                    <a:pt x="2095500" y="0"/>
                  </a:lnTo>
                  <a:lnTo>
                    <a:pt x="0" y="0"/>
                  </a:lnTo>
                  <a:lnTo>
                    <a:pt x="0" y="304800"/>
                  </a:lnTo>
                  <a:lnTo>
                    <a:pt x="2095500" y="304800"/>
                  </a:lnTo>
                  <a:close/>
                </a:path>
              </a:pathLst>
            </a:custGeom>
            <a:solidFill>
              <a:srgbClr val="DDDDDD"/>
            </a:solidFill>
          </p:spPr>
          <p:txBody>
            <a:bodyPr wrap="square" lIns="0" tIns="0" rIns="0" bIns="0" rtlCol="0"/>
            <a:lstStyle/>
            <a:p>
              <a:endParaRPr sz="1807"/>
            </a:p>
          </p:txBody>
        </p:sp>
      </p:grpSp>
      <p:sp>
        <p:nvSpPr>
          <p:cNvPr id="9" name="object 9"/>
          <p:cNvSpPr txBox="1"/>
          <p:nvPr/>
        </p:nvSpPr>
        <p:spPr>
          <a:xfrm>
            <a:off x="3114682" y="2339368"/>
            <a:ext cx="1995576" cy="229245"/>
          </a:xfrm>
          <a:prstGeom prst="rect">
            <a:avLst/>
          </a:prstGeom>
        </p:spPr>
        <p:txBody>
          <a:bodyPr vert="horz" wrap="square" lIns="0" tIns="12110" rIns="0" bIns="0" rtlCol="0">
            <a:spAutoFit/>
          </a:bodyPr>
          <a:lstStyle/>
          <a:p>
            <a:pPr marL="38241">
              <a:spcBef>
                <a:spcPts val="95"/>
              </a:spcBef>
            </a:pPr>
            <a:r>
              <a:rPr sz="1405" spc="-5" dirty="0">
                <a:solidFill>
                  <a:srgbClr val="009A9A"/>
                </a:solidFill>
                <a:latin typeface="Arial"/>
                <a:cs typeface="Arial"/>
              </a:rPr>
              <a:t>S</a:t>
            </a:r>
            <a:r>
              <a:rPr sz="1355" spc="-7" baseline="-24691" dirty="0">
                <a:solidFill>
                  <a:srgbClr val="009A9A"/>
                </a:solidFill>
                <a:latin typeface="Arial"/>
                <a:cs typeface="Arial"/>
              </a:rPr>
              <a:t>1 </a:t>
            </a:r>
            <a:r>
              <a:rPr sz="1405" spc="-5" dirty="0">
                <a:solidFill>
                  <a:srgbClr val="009A9A"/>
                </a:solidFill>
                <a:latin typeface="Arial"/>
                <a:cs typeface="Arial"/>
              </a:rPr>
              <a:t>= {x </a:t>
            </a:r>
            <a:r>
              <a:rPr sz="1405" spc="-5" dirty="0">
                <a:solidFill>
                  <a:srgbClr val="009A9A"/>
                </a:solidFill>
                <a:latin typeface="Symbol"/>
                <a:cs typeface="Symbol"/>
              </a:rPr>
              <a:t></a:t>
            </a:r>
            <a:r>
              <a:rPr sz="1405" spc="-5" dirty="0">
                <a:solidFill>
                  <a:srgbClr val="009A9A"/>
                </a:solidFill>
                <a:latin typeface="Times New Roman"/>
                <a:cs typeface="Times New Roman"/>
              </a:rPr>
              <a:t> </a:t>
            </a:r>
            <a:r>
              <a:rPr sz="1405" spc="-5" dirty="0">
                <a:solidFill>
                  <a:srgbClr val="009A9A"/>
                </a:solidFill>
                <a:latin typeface="Arial"/>
                <a:cs typeface="Arial"/>
              </a:rPr>
              <a:t>S – {P} | x </a:t>
            </a:r>
            <a:r>
              <a:rPr sz="1405" spc="-5" dirty="0">
                <a:solidFill>
                  <a:srgbClr val="009A9A"/>
                </a:solidFill>
                <a:latin typeface="Times New Roman"/>
                <a:cs typeface="Times New Roman"/>
              </a:rPr>
              <a:t>≤</a:t>
            </a:r>
            <a:r>
              <a:rPr sz="1405" spc="-105" dirty="0">
                <a:solidFill>
                  <a:srgbClr val="009A9A"/>
                </a:solidFill>
                <a:latin typeface="Times New Roman"/>
                <a:cs typeface="Times New Roman"/>
              </a:rPr>
              <a:t> </a:t>
            </a:r>
            <a:r>
              <a:rPr sz="1405" spc="-10" dirty="0">
                <a:solidFill>
                  <a:srgbClr val="FF3300"/>
                </a:solidFill>
                <a:latin typeface="Arial"/>
                <a:cs typeface="Arial"/>
              </a:rPr>
              <a:t>P</a:t>
            </a:r>
            <a:r>
              <a:rPr sz="1405" spc="-10" dirty="0">
                <a:solidFill>
                  <a:srgbClr val="009A9A"/>
                </a:solidFill>
                <a:latin typeface="Arial"/>
                <a:cs typeface="Arial"/>
              </a:rPr>
              <a:t>}</a:t>
            </a:r>
            <a:endParaRPr sz="1405">
              <a:latin typeface="Arial"/>
              <a:cs typeface="Arial"/>
            </a:endParaRPr>
          </a:p>
        </p:txBody>
      </p:sp>
      <p:grpSp>
        <p:nvGrpSpPr>
          <p:cNvPr id="10" name="object 10"/>
          <p:cNvGrpSpPr/>
          <p:nvPr/>
        </p:nvGrpSpPr>
        <p:grpSpPr>
          <a:xfrm>
            <a:off x="6333672" y="2131652"/>
            <a:ext cx="2406036" cy="761009"/>
            <a:chOff x="5177091" y="2123757"/>
            <a:chExt cx="2397125" cy="758190"/>
          </a:xfrm>
        </p:grpSpPr>
        <p:sp>
          <p:nvSpPr>
            <p:cNvPr id="11" name="object 11"/>
            <p:cNvSpPr/>
            <p:nvPr/>
          </p:nvSpPr>
          <p:spPr>
            <a:xfrm>
              <a:off x="5181853" y="2128520"/>
              <a:ext cx="2387600" cy="748665"/>
            </a:xfrm>
            <a:custGeom>
              <a:avLst/>
              <a:gdLst/>
              <a:ahLst/>
              <a:cxnLst/>
              <a:rect l="l" t="t" r="r" b="b"/>
              <a:pathLst>
                <a:path w="2387600" h="748664">
                  <a:moveTo>
                    <a:pt x="2387346" y="374142"/>
                  </a:moveTo>
                  <a:lnTo>
                    <a:pt x="2379318" y="330533"/>
                  </a:lnTo>
                  <a:lnTo>
                    <a:pt x="2355832" y="288395"/>
                  </a:lnTo>
                  <a:lnTo>
                    <a:pt x="2317781" y="248011"/>
                  </a:lnTo>
                  <a:lnTo>
                    <a:pt x="2266056" y="209661"/>
                  </a:lnTo>
                  <a:lnTo>
                    <a:pt x="2201552" y="173626"/>
                  </a:lnTo>
                  <a:lnTo>
                    <a:pt x="2164787" y="156566"/>
                  </a:lnTo>
                  <a:lnTo>
                    <a:pt x="2125162" y="140190"/>
                  </a:lnTo>
                  <a:lnTo>
                    <a:pt x="2082788" y="124533"/>
                  </a:lnTo>
                  <a:lnTo>
                    <a:pt x="2037778" y="109632"/>
                  </a:lnTo>
                  <a:lnTo>
                    <a:pt x="1990243" y="95521"/>
                  </a:lnTo>
                  <a:lnTo>
                    <a:pt x="1940294" y="82236"/>
                  </a:lnTo>
                  <a:lnTo>
                    <a:pt x="1888043" y="69810"/>
                  </a:lnTo>
                  <a:lnTo>
                    <a:pt x="1833602" y="58281"/>
                  </a:lnTo>
                  <a:lnTo>
                    <a:pt x="1777082" y="47683"/>
                  </a:lnTo>
                  <a:lnTo>
                    <a:pt x="1718596" y="38051"/>
                  </a:lnTo>
                  <a:lnTo>
                    <a:pt x="1658254" y="29420"/>
                  </a:lnTo>
                  <a:lnTo>
                    <a:pt x="1596169" y="21826"/>
                  </a:lnTo>
                  <a:lnTo>
                    <a:pt x="1532452" y="15303"/>
                  </a:lnTo>
                  <a:lnTo>
                    <a:pt x="1467214" y="9888"/>
                  </a:lnTo>
                  <a:lnTo>
                    <a:pt x="1400567" y="5614"/>
                  </a:lnTo>
                  <a:lnTo>
                    <a:pt x="1332624" y="2518"/>
                  </a:lnTo>
                  <a:lnTo>
                    <a:pt x="1263494" y="635"/>
                  </a:lnTo>
                  <a:lnTo>
                    <a:pt x="1193292" y="0"/>
                  </a:lnTo>
                  <a:lnTo>
                    <a:pt x="1123167" y="635"/>
                  </a:lnTo>
                  <a:lnTo>
                    <a:pt x="1054111" y="2518"/>
                  </a:lnTo>
                  <a:lnTo>
                    <a:pt x="986235" y="5614"/>
                  </a:lnTo>
                  <a:lnTo>
                    <a:pt x="919651" y="9888"/>
                  </a:lnTo>
                  <a:lnTo>
                    <a:pt x="854471" y="15303"/>
                  </a:lnTo>
                  <a:lnTo>
                    <a:pt x="790806" y="21826"/>
                  </a:lnTo>
                  <a:lnTo>
                    <a:pt x="728769" y="29420"/>
                  </a:lnTo>
                  <a:lnTo>
                    <a:pt x="668471" y="38051"/>
                  </a:lnTo>
                  <a:lnTo>
                    <a:pt x="610024" y="47683"/>
                  </a:lnTo>
                  <a:lnTo>
                    <a:pt x="553541" y="58281"/>
                  </a:lnTo>
                  <a:lnTo>
                    <a:pt x="499132" y="69810"/>
                  </a:lnTo>
                  <a:lnTo>
                    <a:pt x="446909" y="82236"/>
                  </a:lnTo>
                  <a:lnTo>
                    <a:pt x="396985" y="95521"/>
                  </a:lnTo>
                  <a:lnTo>
                    <a:pt x="349472" y="109632"/>
                  </a:lnTo>
                  <a:lnTo>
                    <a:pt x="304480" y="124533"/>
                  </a:lnTo>
                  <a:lnTo>
                    <a:pt x="262123" y="140190"/>
                  </a:lnTo>
                  <a:lnTo>
                    <a:pt x="222512" y="156566"/>
                  </a:lnTo>
                  <a:lnTo>
                    <a:pt x="185758" y="173626"/>
                  </a:lnTo>
                  <a:lnTo>
                    <a:pt x="151974" y="191336"/>
                  </a:lnTo>
                  <a:lnTo>
                    <a:pt x="93761" y="228564"/>
                  </a:lnTo>
                  <a:lnTo>
                    <a:pt x="48769" y="267966"/>
                  </a:lnTo>
                  <a:lnTo>
                    <a:pt x="17892" y="309263"/>
                  </a:lnTo>
                  <a:lnTo>
                    <a:pt x="2025" y="352171"/>
                  </a:lnTo>
                  <a:lnTo>
                    <a:pt x="0" y="374142"/>
                  </a:lnTo>
                  <a:lnTo>
                    <a:pt x="2025" y="396112"/>
                  </a:lnTo>
                  <a:lnTo>
                    <a:pt x="17892" y="439020"/>
                  </a:lnTo>
                  <a:lnTo>
                    <a:pt x="48769" y="480317"/>
                  </a:lnTo>
                  <a:lnTo>
                    <a:pt x="93761" y="519719"/>
                  </a:lnTo>
                  <a:lnTo>
                    <a:pt x="151974" y="556947"/>
                  </a:lnTo>
                  <a:lnTo>
                    <a:pt x="185758" y="574657"/>
                  </a:lnTo>
                  <a:lnTo>
                    <a:pt x="222512" y="591717"/>
                  </a:lnTo>
                  <a:lnTo>
                    <a:pt x="262123" y="608093"/>
                  </a:lnTo>
                  <a:lnTo>
                    <a:pt x="304480" y="623750"/>
                  </a:lnTo>
                  <a:lnTo>
                    <a:pt x="349472" y="638651"/>
                  </a:lnTo>
                  <a:lnTo>
                    <a:pt x="396985" y="652762"/>
                  </a:lnTo>
                  <a:lnTo>
                    <a:pt x="446909" y="666047"/>
                  </a:lnTo>
                  <a:lnTo>
                    <a:pt x="499132" y="678473"/>
                  </a:lnTo>
                  <a:lnTo>
                    <a:pt x="553541" y="690002"/>
                  </a:lnTo>
                  <a:lnTo>
                    <a:pt x="610024" y="700600"/>
                  </a:lnTo>
                  <a:lnTo>
                    <a:pt x="668471" y="710232"/>
                  </a:lnTo>
                  <a:lnTo>
                    <a:pt x="728769" y="718863"/>
                  </a:lnTo>
                  <a:lnTo>
                    <a:pt x="790806" y="726457"/>
                  </a:lnTo>
                  <a:lnTo>
                    <a:pt x="854471" y="732980"/>
                  </a:lnTo>
                  <a:lnTo>
                    <a:pt x="919651" y="738395"/>
                  </a:lnTo>
                  <a:lnTo>
                    <a:pt x="986235" y="742669"/>
                  </a:lnTo>
                  <a:lnTo>
                    <a:pt x="1054111" y="745765"/>
                  </a:lnTo>
                  <a:lnTo>
                    <a:pt x="1123167" y="747648"/>
                  </a:lnTo>
                  <a:lnTo>
                    <a:pt x="1193292" y="748283"/>
                  </a:lnTo>
                  <a:lnTo>
                    <a:pt x="1263494" y="747648"/>
                  </a:lnTo>
                  <a:lnTo>
                    <a:pt x="1332624" y="745765"/>
                  </a:lnTo>
                  <a:lnTo>
                    <a:pt x="1400567" y="742669"/>
                  </a:lnTo>
                  <a:lnTo>
                    <a:pt x="1467214" y="738395"/>
                  </a:lnTo>
                  <a:lnTo>
                    <a:pt x="1532452" y="732980"/>
                  </a:lnTo>
                  <a:lnTo>
                    <a:pt x="1596169" y="726457"/>
                  </a:lnTo>
                  <a:lnTo>
                    <a:pt x="1658254" y="718863"/>
                  </a:lnTo>
                  <a:lnTo>
                    <a:pt x="1718596" y="710232"/>
                  </a:lnTo>
                  <a:lnTo>
                    <a:pt x="1777082" y="700600"/>
                  </a:lnTo>
                  <a:lnTo>
                    <a:pt x="1833602" y="690002"/>
                  </a:lnTo>
                  <a:lnTo>
                    <a:pt x="1888043" y="678473"/>
                  </a:lnTo>
                  <a:lnTo>
                    <a:pt x="1940294" y="666047"/>
                  </a:lnTo>
                  <a:lnTo>
                    <a:pt x="1990243" y="652762"/>
                  </a:lnTo>
                  <a:lnTo>
                    <a:pt x="2037778" y="638651"/>
                  </a:lnTo>
                  <a:lnTo>
                    <a:pt x="2082788" y="623750"/>
                  </a:lnTo>
                  <a:lnTo>
                    <a:pt x="2125162" y="608093"/>
                  </a:lnTo>
                  <a:lnTo>
                    <a:pt x="2164787" y="591717"/>
                  </a:lnTo>
                  <a:lnTo>
                    <a:pt x="2201552" y="574657"/>
                  </a:lnTo>
                  <a:lnTo>
                    <a:pt x="2235346" y="556947"/>
                  </a:lnTo>
                  <a:lnTo>
                    <a:pt x="2293572" y="519719"/>
                  </a:lnTo>
                  <a:lnTo>
                    <a:pt x="2338572" y="480317"/>
                  </a:lnTo>
                  <a:lnTo>
                    <a:pt x="2369452" y="439020"/>
                  </a:lnTo>
                  <a:lnTo>
                    <a:pt x="2385320" y="396112"/>
                  </a:lnTo>
                  <a:lnTo>
                    <a:pt x="2387346" y="374142"/>
                  </a:lnTo>
                  <a:close/>
                </a:path>
              </a:pathLst>
            </a:custGeom>
            <a:solidFill>
              <a:srgbClr val="DDDDDD"/>
            </a:solidFill>
          </p:spPr>
          <p:txBody>
            <a:bodyPr wrap="square" lIns="0" tIns="0" rIns="0" bIns="0" rtlCol="0"/>
            <a:lstStyle/>
            <a:p>
              <a:endParaRPr sz="1807"/>
            </a:p>
          </p:txBody>
        </p:sp>
        <p:sp>
          <p:nvSpPr>
            <p:cNvPr id="12" name="object 12"/>
            <p:cNvSpPr/>
            <p:nvPr/>
          </p:nvSpPr>
          <p:spPr>
            <a:xfrm>
              <a:off x="5181853" y="2128520"/>
              <a:ext cx="2387600" cy="748665"/>
            </a:xfrm>
            <a:custGeom>
              <a:avLst/>
              <a:gdLst/>
              <a:ahLst/>
              <a:cxnLst/>
              <a:rect l="l" t="t" r="r" b="b"/>
              <a:pathLst>
                <a:path w="2387600" h="748664">
                  <a:moveTo>
                    <a:pt x="1193292" y="0"/>
                  </a:moveTo>
                  <a:lnTo>
                    <a:pt x="1123167" y="635"/>
                  </a:lnTo>
                  <a:lnTo>
                    <a:pt x="1054111" y="2518"/>
                  </a:lnTo>
                  <a:lnTo>
                    <a:pt x="986235" y="5614"/>
                  </a:lnTo>
                  <a:lnTo>
                    <a:pt x="919651" y="9888"/>
                  </a:lnTo>
                  <a:lnTo>
                    <a:pt x="854471" y="15303"/>
                  </a:lnTo>
                  <a:lnTo>
                    <a:pt x="790806" y="21826"/>
                  </a:lnTo>
                  <a:lnTo>
                    <a:pt x="728769" y="29420"/>
                  </a:lnTo>
                  <a:lnTo>
                    <a:pt x="668471" y="38051"/>
                  </a:lnTo>
                  <a:lnTo>
                    <a:pt x="610024" y="47683"/>
                  </a:lnTo>
                  <a:lnTo>
                    <a:pt x="553541" y="58281"/>
                  </a:lnTo>
                  <a:lnTo>
                    <a:pt x="499132" y="69810"/>
                  </a:lnTo>
                  <a:lnTo>
                    <a:pt x="446909" y="82236"/>
                  </a:lnTo>
                  <a:lnTo>
                    <a:pt x="396985" y="95521"/>
                  </a:lnTo>
                  <a:lnTo>
                    <a:pt x="349472" y="109632"/>
                  </a:lnTo>
                  <a:lnTo>
                    <a:pt x="304480" y="124533"/>
                  </a:lnTo>
                  <a:lnTo>
                    <a:pt x="262123" y="140190"/>
                  </a:lnTo>
                  <a:lnTo>
                    <a:pt x="222512" y="156566"/>
                  </a:lnTo>
                  <a:lnTo>
                    <a:pt x="185758" y="173626"/>
                  </a:lnTo>
                  <a:lnTo>
                    <a:pt x="151974" y="191336"/>
                  </a:lnTo>
                  <a:lnTo>
                    <a:pt x="93761" y="228564"/>
                  </a:lnTo>
                  <a:lnTo>
                    <a:pt x="48769" y="267966"/>
                  </a:lnTo>
                  <a:lnTo>
                    <a:pt x="17892" y="309263"/>
                  </a:lnTo>
                  <a:lnTo>
                    <a:pt x="2025" y="352171"/>
                  </a:lnTo>
                  <a:lnTo>
                    <a:pt x="0" y="374142"/>
                  </a:lnTo>
                  <a:lnTo>
                    <a:pt x="2025" y="396112"/>
                  </a:lnTo>
                  <a:lnTo>
                    <a:pt x="17892" y="439020"/>
                  </a:lnTo>
                  <a:lnTo>
                    <a:pt x="48769" y="480317"/>
                  </a:lnTo>
                  <a:lnTo>
                    <a:pt x="93761" y="519719"/>
                  </a:lnTo>
                  <a:lnTo>
                    <a:pt x="151974" y="556947"/>
                  </a:lnTo>
                  <a:lnTo>
                    <a:pt x="185758" y="574657"/>
                  </a:lnTo>
                  <a:lnTo>
                    <a:pt x="222512" y="591717"/>
                  </a:lnTo>
                  <a:lnTo>
                    <a:pt x="262123" y="608093"/>
                  </a:lnTo>
                  <a:lnTo>
                    <a:pt x="304480" y="623750"/>
                  </a:lnTo>
                  <a:lnTo>
                    <a:pt x="349472" y="638651"/>
                  </a:lnTo>
                  <a:lnTo>
                    <a:pt x="396985" y="652762"/>
                  </a:lnTo>
                  <a:lnTo>
                    <a:pt x="446909" y="666047"/>
                  </a:lnTo>
                  <a:lnTo>
                    <a:pt x="499132" y="678473"/>
                  </a:lnTo>
                  <a:lnTo>
                    <a:pt x="553541" y="690002"/>
                  </a:lnTo>
                  <a:lnTo>
                    <a:pt x="610024" y="700600"/>
                  </a:lnTo>
                  <a:lnTo>
                    <a:pt x="668471" y="710232"/>
                  </a:lnTo>
                  <a:lnTo>
                    <a:pt x="728769" y="718863"/>
                  </a:lnTo>
                  <a:lnTo>
                    <a:pt x="790806" y="726457"/>
                  </a:lnTo>
                  <a:lnTo>
                    <a:pt x="854471" y="732980"/>
                  </a:lnTo>
                  <a:lnTo>
                    <a:pt x="919651" y="738395"/>
                  </a:lnTo>
                  <a:lnTo>
                    <a:pt x="986235" y="742669"/>
                  </a:lnTo>
                  <a:lnTo>
                    <a:pt x="1054111" y="745765"/>
                  </a:lnTo>
                  <a:lnTo>
                    <a:pt x="1123167" y="747648"/>
                  </a:lnTo>
                  <a:lnTo>
                    <a:pt x="1193292" y="748283"/>
                  </a:lnTo>
                  <a:lnTo>
                    <a:pt x="1263494" y="747648"/>
                  </a:lnTo>
                  <a:lnTo>
                    <a:pt x="1332624" y="745765"/>
                  </a:lnTo>
                  <a:lnTo>
                    <a:pt x="1400567" y="742669"/>
                  </a:lnTo>
                  <a:lnTo>
                    <a:pt x="1467214" y="738395"/>
                  </a:lnTo>
                  <a:lnTo>
                    <a:pt x="1532452" y="732980"/>
                  </a:lnTo>
                  <a:lnTo>
                    <a:pt x="1596169" y="726457"/>
                  </a:lnTo>
                  <a:lnTo>
                    <a:pt x="1658254" y="718863"/>
                  </a:lnTo>
                  <a:lnTo>
                    <a:pt x="1718596" y="710232"/>
                  </a:lnTo>
                  <a:lnTo>
                    <a:pt x="1777082" y="700600"/>
                  </a:lnTo>
                  <a:lnTo>
                    <a:pt x="1833602" y="690002"/>
                  </a:lnTo>
                  <a:lnTo>
                    <a:pt x="1888043" y="678473"/>
                  </a:lnTo>
                  <a:lnTo>
                    <a:pt x="1940294" y="666047"/>
                  </a:lnTo>
                  <a:lnTo>
                    <a:pt x="1990243" y="652762"/>
                  </a:lnTo>
                  <a:lnTo>
                    <a:pt x="2037778" y="638651"/>
                  </a:lnTo>
                  <a:lnTo>
                    <a:pt x="2082788" y="623750"/>
                  </a:lnTo>
                  <a:lnTo>
                    <a:pt x="2125162" y="608093"/>
                  </a:lnTo>
                  <a:lnTo>
                    <a:pt x="2164787" y="591717"/>
                  </a:lnTo>
                  <a:lnTo>
                    <a:pt x="2201552" y="574657"/>
                  </a:lnTo>
                  <a:lnTo>
                    <a:pt x="2235346" y="556947"/>
                  </a:lnTo>
                  <a:lnTo>
                    <a:pt x="2293572" y="519719"/>
                  </a:lnTo>
                  <a:lnTo>
                    <a:pt x="2338572" y="480317"/>
                  </a:lnTo>
                  <a:lnTo>
                    <a:pt x="2369452" y="439020"/>
                  </a:lnTo>
                  <a:lnTo>
                    <a:pt x="2385320" y="396112"/>
                  </a:lnTo>
                  <a:lnTo>
                    <a:pt x="2387346" y="374142"/>
                  </a:lnTo>
                  <a:lnTo>
                    <a:pt x="2385320" y="352171"/>
                  </a:lnTo>
                  <a:lnTo>
                    <a:pt x="2369452" y="309263"/>
                  </a:lnTo>
                  <a:lnTo>
                    <a:pt x="2338572" y="267966"/>
                  </a:lnTo>
                  <a:lnTo>
                    <a:pt x="2293572" y="228564"/>
                  </a:lnTo>
                  <a:lnTo>
                    <a:pt x="2235346" y="191336"/>
                  </a:lnTo>
                  <a:lnTo>
                    <a:pt x="2201552" y="173626"/>
                  </a:lnTo>
                  <a:lnTo>
                    <a:pt x="2164787" y="156566"/>
                  </a:lnTo>
                  <a:lnTo>
                    <a:pt x="2125162" y="140190"/>
                  </a:lnTo>
                  <a:lnTo>
                    <a:pt x="2082788" y="124533"/>
                  </a:lnTo>
                  <a:lnTo>
                    <a:pt x="2037778" y="109632"/>
                  </a:lnTo>
                  <a:lnTo>
                    <a:pt x="1990243" y="95521"/>
                  </a:lnTo>
                  <a:lnTo>
                    <a:pt x="1940294" y="82236"/>
                  </a:lnTo>
                  <a:lnTo>
                    <a:pt x="1888043" y="69810"/>
                  </a:lnTo>
                  <a:lnTo>
                    <a:pt x="1833602" y="58281"/>
                  </a:lnTo>
                  <a:lnTo>
                    <a:pt x="1777082" y="47683"/>
                  </a:lnTo>
                  <a:lnTo>
                    <a:pt x="1718596" y="38051"/>
                  </a:lnTo>
                  <a:lnTo>
                    <a:pt x="1658254" y="29420"/>
                  </a:lnTo>
                  <a:lnTo>
                    <a:pt x="1596169" y="21826"/>
                  </a:lnTo>
                  <a:lnTo>
                    <a:pt x="1532452" y="15303"/>
                  </a:lnTo>
                  <a:lnTo>
                    <a:pt x="1467214" y="9888"/>
                  </a:lnTo>
                  <a:lnTo>
                    <a:pt x="1400567" y="5614"/>
                  </a:lnTo>
                  <a:lnTo>
                    <a:pt x="1332624" y="2518"/>
                  </a:lnTo>
                  <a:lnTo>
                    <a:pt x="1263494" y="635"/>
                  </a:lnTo>
                  <a:lnTo>
                    <a:pt x="1193292" y="0"/>
                  </a:lnTo>
                  <a:close/>
                </a:path>
              </a:pathLst>
            </a:custGeom>
            <a:ln w="9525">
              <a:solidFill>
                <a:srgbClr val="019999"/>
              </a:solidFill>
            </a:ln>
          </p:spPr>
          <p:txBody>
            <a:bodyPr wrap="square" lIns="0" tIns="0" rIns="0" bIns="0" rtlCol="0"/>
            <a:lstStyle/>
            <a:p>
              <a:endParaRPr sz="1807"/>
            </a:p>
          </p:txBody>
        </p:sp>
      </p:grpSp>
      <p:sp>
        <p:nvSpPr>
          <p:cNvPr id="13" name="object 13"/>
          <p:cNvSpPr txBox="1"/>
          <p:nvPr/>
        </p:nvSpPr>
        <p:spPr>
          <a:xfrm>
            <a:off x="6612250" y="2402849"/>
            <a:ext cx="1995576" cy="229245"/>
          </a:xfrm>
          <a:prstGeom prst="rect">
            <a:avLst/>
          </a:prstGeom>
        </p:spPr>
        <p:txBody>
          <a:bodyPr vert="horz" wrap="square" lIns="0" tIns="12110" rIns="0" bIns="0" rtlCol="0">
            <a:spAutoFit/>
          </a:bodyPr>
          <a:lstStyle/>
          <a:p>
            <a:pPr marL="38241">
              <a:spcBef>
                <a:spcPts val="95"/>
              </a:spcBef>
            </a:pPr>
            <a:r>
              <a:rPr sz="1405" spc="-5" dirty="0">
                <a:solidFill>
                  <a:srgbClr val="009A9A"/>
                </a:solidFill>
                <a:latin typeface="Arial"/>
                <a:cs typeface="Arial"/>
              </a:rPr>
              <a:t>S</a:t>
            </a:r>
            <a:r>
              <a:rPr sz="1355" spc="-7" baseline="-24691" dirty="0">
                <a:solidFill>
                  <a:srgbClr val="009A9A"/>
                </a:solidFill>
                <a:latin typeface="Arial"/>
                <a:cs typeface="Arial"/>
              </a:rPr>
              <a:t>2 </a:t>
            </a:r>
            <a:r>
              <a:rPr sz="1405" spc="-5" dirty="0">
                <a:solidFill>
                  <a:srgbClr val="009A9A"/>
                </a:solidFill>
                <a:latin typeface="Arial"/>
                <a:cs typeface="Arial"/>
              </a:rPr>
              <a:t>= { x</a:t>
            </a:r>
            <a:r>
              <a:rPr sz="1405" spc="-5" dirty="0">
                <a:solidFill>
                  <a:srgbClr val="009A9A"/>
                </a:solidFill>
                <a:latin typeface="Symbol"/>
                <a:cs typeface="Symbol"/>
              </a:rPr>
              <a:t></a:t>
            </a:r>
            <a:r>
              <a:rPr sz="1405" spc="-5" dirty="0">
                <a:solidFill>
                  <a:srgbClr val="009A9A"/>
                </a:solidFill>
                <a:latin typeface="Times New Roman"/>
                <a:cs typeface="Times New Roman"/>
              </a:rPr>
              <a:t> </a:t>
            </a:r>
            <a:r>
              <a:rPr sz="1405" spc="-5" dirty="0">
                <a:solidFill>
                  <a:srgbClr val="009A9A"/>
                </a:solidFill>
                <a:latin typeface="Arial"/>
                <a:cs typeface="Arial"/>
              </a:rPr>
              <a:t>S – {P} | </a:t>
            </a:r>
            <a:r>
              <a:rPr sz="1405" spc="-5" dirty="0">
                <a:solidFill>
                  <a:srgbClr val="FF3300"/>
                </a:solidFill>
                <a:latin typeface="Arial"/>
                <a:cs typeface="Arial"/>
              </a:rPr>
              <a:t>P </a:t>
            </a:r>
            <a:r>
              <a:rPr sz="1405" spc="-5" dirty="0">
                <a:solidFill>
                  <a:srgbClr val="009A9A"/>
                </a:solidFill>
                <a:latin typeface="Times New Roman"/>
                <a:cs typeface="Times New Roman"/>
              </a:rPr>
              <a:t>≤</a:t>
            </a:r>
            <a:r>
              <a:rPr sz="1405" spc="-100" dirty="0">
                <a:solidFill>
                  <a:srgbClr val="009A9A"/>
                </a:solidFill>
                <a:latin typeface="Times New Roman"/>
                <a:cs typeface="Times New Roman"/>
              </a:rPr>
              <a:t> </a:t>
            </a:r>
            <a:r>
              <a:rPr sz="1405" spc="-15" dirty="0">
                <a:solidFill>
                  <a:srgbClr val="009A9A"/>
                </a:solidFill>
                <a:latin typeface="Arial"/>
                <a:cs typeface="Arial"/>
              </a:rPr>
              <a:t>x}</a:t>
            </a:r>
            <a:endParaRPr sz="1405">
              <a:latin typeface="Arial"/>
              <a:cs typeface="Arial"/>
            </a:endParaRPr>
          </a:p>
        </p:txBody>
      </p:sp>
      <p:grpSp>
        <p:nvGrpSpPr>
          <p:cNvPr id="14" name="object 14"/>
          <p:cNvGrpSpPr/>
          <p:nvPr/>
        </p:nvGrpSpPr>
        <p:grpSpPr>
          <a:xfrm>
            <a:off x="5620848" y="2232611"/>
            <a:ext cx="562789" cy="493954"/>
            <a:chOff x="4466907" y="2224341"/>
            <a:chExt cx="560705" cy="492125"/>
          </a:xfrm>
          <a:noFill/>
        </p:grpSpPr>
        <p:sp>
          <p:nvSpPr>
            <p:cNvPr id="15" name="object 15"/>
            <p:cNvSpPr/>
            <p:nvPr/>
          </p:nvSpPr>
          <p:spPr>
            <a:xfrm>
              <a:off x="4471670" y="2229104"/>
              <a:ext cx="551180" cy="482600"/>
            </a:xfrm>
            <a:custGeom>
              <a:avLst/>
              <a:gdLst/>
              <a:ahLst/>
              <a:cxnLst/>
              <a:rect l="l" t="t" r="r" b="b"/>
              <a:pathLst>
                <a:path w="551179" h="482600">
                  <a:moveTo>
                    <a:pt x="550926" y="240791"/>
                  </a:moveTo>
                  <a:lnTo>
                    <a:pt x="546484" y="197413"/>
                  </a:lnTo>
                  <a:lnTo>
                    <a:pt x="533683" y="156624"/>
                  </a:lnTo>
                  <a:lnTo>
                    <a:pt x="513305" y="119097"/>
                  </a:lnTo>
                  <a:lnTo>
                    <a:pt x="486136" y="85502"/>
                  </a:lnTo>
                  <a:lnTo>
                    <a:pt x="452958" y="56511"/>
                  </a:lnTo>
                  <a:lnTo>
                    <a:pt x="414556" y="32794"/>
                  </a:lnTo>
                  <a:lnTo>
                    <a:pt x="371713" y="15022"/>
                  </a:lnTo>
                  <a:lnTo>
                    <a:pt x="325215" y="3867"/>
                  </a:lnTo>
                  <a:lnTo>
                    <a:pt x="275843" y="0"/>
                  </a:lnTo>
                  <a:lnTo>
                    <a:pt x="226246" y="3867"/>
                  </a:lnTo>
                  <a:lnTo>
                    <a:pt x="179570" y="15022"/>
                  </a:lnTo>
                  <a:lnTo>
                    <a:pt x="136595" y="32794"/>
                  </a:lnTo>
                  <a:lnTo>
                    <a:pt x="98098" y="56511"/>
                  </a:lnTo>
                  <a:lnTo>
                    <a:pt x="64856" y="85502"/>
                  </a:lnTo>
                  <a:lnTo>
                    <a:pt x="37648" y="119097"/>
                  </a:lnTo>
                  <a:lnTo>
                    <a:pt x="17251" y="156624"/>
                  </a:lnTo>
                  <a:lnTo>
                    <a:pt x="4442" y="197413"/>
                  </a:lnTo>
                  <a:lnTo>
                    <a:pt x="0" y="240791"/>
                  </a:lnTo>
                  <a:lnTo>
                    <a:pt x="4442" y="284196"/>
                  </a:lnTo>
                  <a:lnTo>
                    <a:pt x="17251" y="325055"/>
                  </a:lnTo>
                  <a:lnTo>
                    <a:pt x="37648" y="362683"/>
                  </a:lnTo>
                  <a:lnTo>
                    <a:pt x="64856" y="396398"/>
                  </a:lnTo>
                  <a:lnTo>
                    <a:pt x="98098" y="425516"/>
                  </a:lnTo>
                  <a:lnTo>
                    <a:pt x="136595" y="449354"/>
                  </a:lnTo>
                  <a:lnTo>
                    <a:pt x="179570" y="467227"/>
                  </a:lnTo>
                  <a:lnTo>
                    <a:pt x="226246" y="478452"/>
                  </a:lnTo>
                  <a:lnTo>
                    <a:pt x="275843" y="482345"/>
                  </a:lnTo>
                  <a:lnTo>
                    <a:pt x="325215" y="478452"/>
                  </a:lnTo>
                  <a:lnTo>
                    <a:pt x="371713" y="467227"/>
                  </a:lnTo>
                  <a:lnTo>
                    <a:pt x="414556" y="449354"/>
                  </a:lnTo>
                  <a:lnTo>
                    <a:pt x="452958" y="425516"/>
                  </a:lnTo>
                  <a:lnTo>
                    <a:pt x="486136" y="396398"/>
                  </a:lnTo>
                  <a:lnTo>
                    <a:pt x="513305" y="362683"/>
                  </a:lnTo>
                  <a:lnTo>
                    <a:pt x="533683" y="325055"/>
                  </a:lnTo>
                  <a:lnTo>
                    <a:pt x="546484" y="284196"/>
                  </a:lnTo>
                  <a:lnTo>
                    <a:pt x="550926" y="240791"/>
                  </a:lnTo>
                  <a:close/>
                </a:path>
              </a:pathLst>
            </a:custGeom>
            <a:grpFill/>
            <a:ln w="38100">
              <a:solidFill>
                <a:srgbClr val="FFC000"/>
              </a:solidFill>
            </a:ln>
          </p:spPr>
          <p:txBody>
            <a:bodyPr wrap="square" lIns="0" tIns="0" rIns="0" bIns="0" rtlCol="0"/>
            <a:lstStyle/>
            <a:p>
              <a:endParaRPr sz="1807"/>
            </a:p>
          </p:txBody>
        </p:sp>
        <p:sp>
          <p:nvSpPr>
            <p:cNvPr id="16" name="object 16"/>
            <p:cNvSpPr/>
            <p:nvPr/>
          </p:nvSpPr>
          <p:spPr>
            <a:xfrm>
              <a:off x="4471670" y="2229104"/>
              <a:ext cx="551180" cy="482600"/>
            </a:xfrm>
            <a:custGeom>
              <a:avLst/>
              <a:gdLst/>
              <a:ahLst/>
              <a:cxnLst/>
              <a:rect l="l" t="t" r="r" b="b"/>
              <a:pathLst>
                <a:path w="551179" h="482600">
                  <a:moveTo>
                    <a:pt x="275843" y="0"/>
                  </a:moveTo>
                  <a:lnTo>
                    <a:pt x="226246" y="3867"/>
                  </a:lnTo>
                  <a:lnTo>
                    <a:pt x="179570" y="15022"/>
                  </a:lnTo>
                  <a:lnTo>
                    <a:pt x="136595" y="32794"/>
                  </a:lnTo>
                  <a:lnTo>
                    <a:pt x="98098" y="56511"/>
                  </a:lnTo>
                  <a:lnTo>
                    <a:pt x="64856" y="85502"/>
                  </a:lnTo>
                  <a:lnTo>
                    <a:pt x="37648" y="119097"/>
                  </a:lnTo>
                  <a:lnTo>
                    <a:pt x="17251" y="156624"/>
                  </a:lnTo>
                  <a:lnTo>
                    <a:pt x="4442" y="197413"/>
                  </a:lnTo>
                  <a:lnTo>
                    <a:pt x="0" y="240791"/>
                  </a:lnTo>
                  <a:lnTo>
                    <a:pt x="4442" y="284196"/>
                  </a:lnTo>
                  <a:lnTo>
                    <a:pt x="17251" y="325055"/>
                  </a:lnTo>
                  <a:lnTo>
                    <a:pt x="37648" y="362683"/>
                  </a:lnTo>
                  <a:lnTo>
                    <a:pt x="64856" y="396398"/>
                  </a:lnTo>
                  <a:lnTo>
                    <a:pt x="98098" y="425516"/>
                  </a:lnTo>
                  <a:lnTo>
                    <a:pt x="136595" y="449354"/>
                  </a:lnTo>
                  <a:lnTo>
                    <a:pt x="179570" y="467227"/>
                  </a:lnTo>
                  <a:lnTo>
                    <a:pt x="226246" y="478452"/>
                  </a:lnTo>
                  <a:lnTo>
                    <a:pt x="275843" y="482345"/>
                  </a:lnTo>
                  <a:lnTo>
                    <a:pt x="325215" y="478452"/>
                  </a:lnTo>
                  <a:lnTo>
                    <a:pt x="371713" y="467227"/>
                  </a:lnTo>
                  <a:lnTo>
                    <a:pt x="414556" y="449354"/>
                  </a:lnTo>
                  <a:lnTo>
                    <a:pt x="452958" y="425516"/>
                  </a:lnTo>
                  <a:lnTo>
                    <a:pt x="486136" y="396398"/>
                  </a:lnTo>
                  <a:lnTo>
                    <a:pt x="513305" y="362683"/>
                  </a:lnTo>
                  <a:lnTo>
                    <a:pt x="533683" y="325055"/>
                  </a:lnTo>
                  <a:lnTo>
                    <a:pt x="546484" y="284196"/>
                  </a:lnTo>
                  <a:lnTo>
                    <a:pt x="550926" y="240791"/>
                  </a:lnTo>
                  <a:lnTo>
                    <a:pt x="546484" y="197413"/>
                  </a:lnTo>
                  <a:lnTo>
                    <a:pt x="533683" y="156624"/>
                  </a:lnTo>
                  <a:lnTo>
                    <a:pt x="513305" y="119097"/>
                  </a:lnTo>
                  <a:lnTo>
                    <a:pt x="486136" y="85502"/>
                  </a:lnTo>
                  <a:lnTo>
                    <a:pt x="452958" y="56511"/>
                  </a:lnTo>
                  <a:lnTo>
                    <a:pt x="414556" y="32794"/>
                  </a:lnTo>
                  <a:lnTo>
                    <a:pt x="371713" y="15022"/>
                  </a:lnTo>
                  <a:lnTo>
                    <a:pt x="325215" y="3867"/>
                  </a:lnTo>
                  <a:lnTo>
                    <a:pt x="275843" y="0"/>
                  </a:lnTo>
                  <a:close/>
                </a:path>
              </a:pathLst>
            </a:custGeom>
            <a:grpFill/>
            <a:ln w="38100">
              <a:solidFill>
                <a:srgbClr val="FFC000"/>
              </a:solidFill>
            </a:ln>
          </p:spPr>
          <p:txBody>
            <a:bodyPr wrap="square" lIns="0" tIns="0" rIns="0" bIns="0" rtlCol="0"/>
            <a:lstStyle/>
            <a:p>
              <a:endParaRPr sz="1807"/>
            </a:p>
          </p:txBody>
        </p:sp>
      </p:grpSp>
      <p:sp>
        <p:nvSpPr>
          <p:cNvPr id="17" name="object 17"/>
          <p:cNvSpPr txBox="1"/>
          <p:nvPr/>
        </p:nvSpPr>
        <p:spPr>
          <a:xfrm>
            <a:off x="5812503" y="2321777"/>
            <a:ext cx="179098" cy="300834"/>
          </a:xfrm>
          <a:prstGeom prst="rect">
            <a:avLst/>
          </a:prstGeom>
        </p:spPr>
        <p:txBody>
          <a:bodyPr vert="horz" wrap="square" lIns="0" tIns="12747" rIns="0" bIns="0" rtlCol="0">
            <a:spAutoFit/>
          </a:bodyPr>
          <a:lstStyle/>
          <a:p>
            <a:pPr marL="12747">
              <a:spcBef>
                <a:spcPts val="100"/>
              </a:spcBef>
            </a:pPr>
            <a:r>
              <a:rPr sz="1807" dirty="0">
                <a:solidFill>
                  <a:srgbClr val="FF3300"/>
                </a:solidFill>
                <a:latin typeface="Arial"/>
                <a:cs typeface="Arial"/>
              </a:rPr>
              <a:t>P</a:t>
            </a:r>
            <a:endParaRPr sz="1807">
              <a:latin typeface="Arial"/>
              <a:cs typeface="Arial"/>
            </a:endParaRPr>
          </a:p>
        </p:txBody>
      </p:sp>
      <p:grpSp>
        <p:nvGrpSpPr>
          <p:cNvPr id="18" name="object 18"/>
          <p:cNvGrpSpPr/>
          <p:nvPr/>
        </p:nvGrpSpPr>
        <p:grpSpPr>
          <a:xfrm>
            <a:off x="3236099" y="2974498"/>
            <a:ext cx="830481" cy="391977"/>
            <a:chOff x="2090991" y="2963481"/>
            <a:chExt cx="827405" cy="390525"/>
          </a:xfrm>
        </p:grpSpPr>
        <p:sp>
          <p:nvSpPr>
            <p:cNvPr id="19" name="object 19"/>
            <p:cNvSpPr/>
            <p:nvPr/>
          </p:nvSpPr>
          <p:spPr>
            <a:xfrm>
              <a:off x="2095754" y="2968244"/>
              <a:ext cx="817880" cy="381000"/>
            </a:xfrm>
            <a:custGeom>
              <a:avLst/>
              <a:gdLst/>
              <a:ahLst/>
              <a:cxnLst/>
              <a:rect l="l" t="t" r="r" b="b"/>
              <a:pathLst>
                <a:path w="817880" h="381000">
                  <a:moveTo>
                    <a:pt x="817626" y="190500"/>
                  </a:moveTo>
                  <a:lnTo>
                    <a:pt x="796722" y="130308"/>
                  </a:lnTo>
                  <a:lnTo>
                    <a:pt x="738548" y="78016"/>
                  </a:lnTo>
                  <a:lnTo>
                    <a:pt x="697610" y="55816"/>
                  </a:lnTo>
                  <a:lnTo>
                    <a:pt x="649906" y="36771"/>
                  </a:lnTo>
                  <a:lnTo>
                    <a:pt x="596286" y="21273"/>
                  </a:lnTo>
                  <a:lnTo>
                    <a:pt x="537600" y="9717"/>
                  </a:lnTo>
                  <a:lnTo>
                    <a:pt x="474698" y="2494"/>
                  </a:lnTo>
                  <a:lnTo>
                    <a:pt x="408431" y="0"/>
                  </a:lnTo>
                  <a:lnTo>
                    <a:pt x="342186" y="2494"/>
                  </a:lnTo>
                  <a:lnTo>
                    <a:pt x="279343" y="9717"/>
                  </a:lnTo>
                  <a:lnTo>
                    <a:pt x="220742" y="21273"/>
                  </a:lnTo>
                  <a:lnTo>
                    <a:pt x="167225" y="36771"/>
                  </a:lnTo>
                  <a:lnTo>
                    <a:pt x="119634" y="55816"/>
                  </a:lnTo>
                  <a:lnTo>
                    <a:pt x="78809" y="78016"/>
                  </a:lnTo>
                  <a:lnTo>
                    <a:pt x="45591" y="102978"/>
                  </a:lnTo>
                  <a:lnTo>
                    <a:pt x="5346" y="159613"/>
                  </a:lnTo>
                  <a:lnTo>
                    <a:pt x="0" y="190500"/>
                  </a:lnTo>
                  <a:lnTo>
                    <a:pt x="5346" y="221572"/>
                  </a:lnTo>
                  <a:lnTo>
                    <a:pt x="45591" y="278357"/>
                  </a:lnTo>
                  <a:lnTo>
                    <a:pt x="78809" y="303312"/>
                  </a:lnTo>
                  <a:lnTo>
                    <a:pt x="119634" y="325469"/>
                  </a:lnTo>
                  <a:lnTo>
                    <a:pt x="167225" y="344448"/>
                  </a:lnTo>
                  <a:lnTo>
                    <a:pt x="220742" y="359870"/>
                  </a:lnTo>
                  <a:lnTo>
                    <a:pt x="279343" y="371356"/>
                  </a:lnTo>
                  <a:lnTo>
                    <a:pt x="342186" y="378525"/>
                  </a:lnTo>
                  <a:lnTo>
                    <a:pt x="408431" y="381000"/>
                  </a:lnTo>
                  <a:lnTo>
                    <a:pt x="468800" y="378950"/>
                  </a:lnTo>
                  <a:lnTo>
                    <a:pt x="526452" y="372991"/>
                  </a:lnTo>
                  <a:lnTo>
                    <a:pt x="580747" y="363409"/>
                  </a:lnTo>
                  <a:lnTo>
                    <a:pt x="631048" y="350487"/>
                  </a:lnTo>
                  <a:lnTo>
                    <a:pt x="676714" y="334512"/>
                  </a:lnTo>
                  <a:lnTo>
                    <a:pt x="717108" y="315769"/>
                  </a:lnTo>
                  <a:lnTo>
                    <a:pt x="751591" y="294541"/>
                  </a:lnTo>
                  <a:lnTo>
                    <a:pt x="800265" y="245777"/>
                  </a:lnTo>
                  <a:lnTo>
                    <a:pt x="817626" y="190500"/>
                  </a:lnTo>
                  <a:close/>
                </a:path>
              </a:pathLst>
            </a:custGeom>
            <a:solidFill>
              <a:srgbClr val="DDDDDD"/>
            </a:solidFill>
          </p:spPr>
          <p:txBody>
            <a:bodyPr wrap="square" lIns="0" tIns="0" rIns="0" bIns="0" rtlCol="0"/>
            <a:lstStyle/>
            <a:p>
              <a:endParaRPr sz="1807"/>
            </a:p>
          </p:txBody>
        </p:sp>
        <p:sp>
          <p:nvSpPr>
            <p:cNvPr id="20" name="object 20"/>
            <p:cNvSpPr/>
            <p:nvPr/>
          </p:nvSpPr>
          <p:spPr>
            <a:xfrm>
              <a:off x="2095754" y="2968244"/>
              <a:ext cx="817880" cy="381000"/>
            </a:xfrm>
            <a:custGeom>
              <a:avLst/>
              <a:gdLst/>
              <a:ahLst/>
              <a:cxnLst/>
              <a:rect l="l" t="t" r="r" b="b"/>
              <a:pathLst>
                <a:path w="817880" h="381000">
                  <a:moveTo>
                    <a:pt x="408431" y="0"/>
                  </a:moveTo>
                  <a:lnTo>
                    <a:pt x="342186" y="2494"/>
                  </a:lnTo>
                  <a:lnTo>
                    <a:pt x="279343" y="9717"/>
                  </a:lnTo>
                  <a:lnTo>
                    <a:pt x="220742" y="21273"/>
                  </a:lnTo>
                  <a:lnTo>
                    <a:pt x="167225" y="36771"/>
                  </a:lnTo>
                  <a:lnTo>
                    <a:pt x="119634" y="55816"/>
                  </a:lnTo>
                  <a:lnTo>
                    <a:pt x="78809" y="78016"/>
                  </a:lnTo>
                  <a:lnTo>
                    <a:pt x="45591" y="102978"/>
                  </a:lnTo>
                  <a:lnTo>
                    <a:pt x="5346" y="159613"/>
                  </a:lnTo>
                  <a:lnTo>
                    <a:pt x="0" y="190500"/>
                  </a:lnTo>
                  <a:lnTo>
                    <a:pt x="5346" y="221572"/>
                  </a:lnTo>
                  <a:lnTo>
                    <a:pt x="45591" y="278357"/>
                  </a:lnTo>
                  <a:lnTo>
                    <a:pt x="78809" y="303312"/>
                  </a:lnTo>
                  <a:lnTo>
                    <a:pt x="119634" y="325469"/>
                  </a:lnTo>
                  <a:lnTo>
                    <a:pt x="167225" y="344448"/>
                  </a:lnTo>
                  <a:lnTo>
                    <a:pt x="220742" y="359870"/>
                  </a:lnTo>
                  <a:lnTo>
                    <a:pt x="279343" y="371356"/>
                  </a:lnTo>
                  <a:lnTo>
                    <a:pt x="342186" y="378525"/>
                  </a:lnTo>
                  <a:lnTo>
                    <a:pt x="408431" y="381000"/>
                  </a:lnTo>
                  <a:lnTo>
                    <a:pt x="468800" y="378950"/>
                  </a:lnTo>
                  <a:lnTo>
                    <a:pt x="526452" y="372991"/>
                  </a:lnTo>
                  <a:lnTo>
                    <a:pt x="580747" y="363409"/>
                  </a:lnTo>
                  <a:lnTo>
                    <a:pt x="631048" y="350487"/>
                  </a:lnTo>
                  <a:lnTo>
                    <a:pt x="676714" y="334512"/>
                  </a:lnTo>
                  <a:lnTo>
                    <a:pt x="717108" y="315769"/>
                  </a:lnTo>
                  <a:lnTo>
                    <a:pt x="751591" y="294541"/>
                  </a:lnTo>
                  <a:lnTo>
                    <a:pt x="800265" y="245777"/>
                  </a:lnTo>
                  <a:lnTo>
                    <a:pt x="817626" y="190500"/>
                  </a:lnTo>
                  <a:lnTo>
                    <a:pt x="812258" y="159613"/>
                  </a:lnTo>
                  <a:lnTo>
                    <a:pt x="771869" y="102978"/>
                  </a:lnTo>
                  <a:lnTo>
                    <a:pt x="738548" y="78016"/>
                  </a:lnTo>
                  <a:lnTo>
                    <a:pt x="697610" y="55816"/>
                  </a:lnTo>
                  <a:lnTo>
                    <a:pt x="649906" y="36771"/>
                  </a:lnTo>
                  <a:lnTo>
                    <a:pt x="596286" y="21273"/>
                  </a:lnTo>
                  <a:lnTo>
                    <a:pt x="537600" y="9717"/>
                  </a:lnTo>
                  <a:lnTo>
                    <a:pt x="474698" y="2494"/>
                  </a:lnTo>
                  <a:lnTo>
                    <a:pt x="408431" y="0"/>
                  </a:lnTo>
                  <a:close/>
                </a:path>
              </a:pathLst>
            </a:custGeom>
            <a:ln w="9525">
              <a:solidFill>
                <a:srgbClr val="019999"/>
              </a:solidFill>
            </a:ln>
          </p:spPr>
          <p:txBody>
            <a:bodyPr wrap="square" lIns="0" tIns="0" rIns="0" bIns="0" rtlCol="0"/>
            <a:lstStyle/>
            <a:p>
              <a:endParaRPr sz="1807"/>
            </a:p>
          </p:txBody>
        </p:sp>
        <p:sp>
          <p:nvSpPr>
            <p:cNvPr id="21" name="object 21"/>
            <p:cNvSpPr/>
            <p:nvPr/>
          </p:nvSpPr>
          <p:spPr>
            <a:xfrm>
              <a:off x="2225294" y="3079496"/>
              <a:ext cx="184785" cy="228600"/>
            </a:xfrm>
            <a:custGeom>
              <a:avLst/>
              <a:gdLst/>
              <a:ahLst/>
              <a:cxnLst/>
              <a:rect l="l" t="t" r="r" b="b"/>
              <a:pathLst>
                <a:path w="184785" h="228600">
                  <a:moveTo>
                    <a:pt x="184404" y="228600"/>
                  </a:moveTo>
                  <a:lnTo>
                    <a:pt x="184404" y="0"/>
                  </a:lnTo>
                  <a:lnTo>
                    <a:pt x="0" y="0"/>
                  </a:lnTo>
                  <a:lnTo>
                    <a:pt x="0" y="228600"/>
                  </a:lnTo>
                  <a:lnTo>
                    <a:pt x="184404" y="228600"/>
                  </a:lnTo>
                  <a:close/>
                </a:path>
              </a:pathLst>
            </a:custGeom>
            <a:solidFill>
              <a:srgbClr val="DDDDDD"/>
            </a:solidFill>
          </p:spPr>
          <p:txBody>
            <a:bodyPr wrap="square" lIns="0" tIns="0" rIns="0" bIns="0" rtlCol="0"/>
            <a:lstStyle/>
            <a:p>
              <a:endParaRPr sz="1807"/>
            </a:p>
          </p:txBody>
        </p:sp>
      </p:grpSp>
      <p:grpSp>
        <p:nvGrpSpPr>
          <p:cNvPr id="22" name="object 22"/>
          <p:cNvGrpSpPr/>
          <p:nvPr/>
        </p:nvGrpSpPr>
        <p:grpSpPr>
          <a:xfrm>
            <a:off x="4467480" y="2974498"/>
            <a:ext cx="830481" cy="391977"/>
            <a:chOff x="3317811" y="2963481"/>
            <a:chExt cx="827405" cy="390525"/>
          </a:xfrm>
        </p:grpSpPr>
        <p:sp>
          <p:nvSpPr>
            <p:cNvPr id="23" name="object 23"/>
            <p:cNvSpPr/>
            <p:nvPr/>
          </p:nvSpPr>
          <p:spPr>
            <a:xfrm>
              <a:off x="3322573" y="2968244"/>
              <a:ext cx="817880" cy="381000"/>
            </a:xfrm>
            <a:custGeom>
              <a:avLst/>
              <a:gdLst/>
              <a:ahLst/>
              <a:cxnLst/>
              <a:rect l="l" t="t" r="r" b="b"/>
              <a:pathLst>
                <a:path w="817879" h="381000">
                  <a:moveTo>
                    <a:pt x="817626" y="190500"/>
                  </a:moveTo>
                  <a:lnTo>
                    <a:pt x="796802" y="130308"/>
                  </a:lnTo>
                  <a:lnTo>
                    <a:pt x="738816" y="78016"/>
                  </a:lnTo>
                  <a:lnTo>
                    <a:pt x="697991" y="55816"/>
                  </a:lnTo>
                  <a:lnTo>
                    <a:pt x="650400" y="36771"/>
                  </a:lnTo>
                  <a:lnTo>
                    <a:pt x="596883" y="21273"/>
                  </a:lnTo>
                  <a:lnTo>
                    <a:pt x="538282" y="9717"/>
                  </a:lnTo>
                  <a:lnTo>
                    <a:pt x="475439" y="2494"/>
                  </a:lnTo>
                  <a:lnTo>
                    <a:pt x="409193" y="0"/>
                  </a:lnTo>
                  <a:lnTo>
                    <a:pt x="342742" y="2494"/>
                  </a:lnTo>
                  <a:lnTo>
                    <a:pt x="279733" y="9717"/>
                  </a:lnTo>
                  <a:lnTo>
                    <a:pt x="221003" y="21273"/>
                  </a:lnTo>
                  <a:lnTo>
                    <a:pt x="167390" y="36771"/>
                  </a:lnTo>
                  <a:lnTo>
                    <a:pt x="119729" y="55816"/>
                  </a:lnTo>
                  <a:lnTo>
                    <a:pt x="78857" y="78016"/>
                  </a:lnTo>
                  <a:lnTo>
                    <a:pt x="45612" y="102978"/>
                  </a:lnTo>
                  <a:lnTo>
                    <a:pt x="5346" y="159613"/>
                  </a:lnTo>
                  <a:lnTo>
                    <a:pt x="0" y="190500"/>
                  </a:lnTo>
                  <a:lnTo>
                    <a:pt x="4429" y="218810"/>
                  </a:lnTo>
                  <a:lnTo>
                    <a:pt x="37979" y="271116"/>
                  </a:lnTo>
                  <a:lnTo>
                    <a:pt x="100259" y="315769"/>
                  </a:lnTo>
                  <a:lnTo>
                    <a:pt x="140601" y="334512"/>
                  </a:lnTo>
                  <a:lnTo>
                    <a:pt x="186241" y="350487"/>
                  </a:lnTo>
                  <a:lnTo>
                    <a:pt x="236548" y="363409"/>
                  </a:lnTo>
                  <a:lnTo>
                    <a:pt x="290895" y="372991"/>
                  </a:lnTo>
                  <a:lnTo>
                    <a:pt x="348653" y="378950"/>
                  </a:lnTo>
                  <a:lnTo>
                    <a:pt x="409193" y="381000"/>
                  </a:lnTo>
                  <a:lnTo>
                    <a:pt x="475439" y="378525"/>
                  </a:lnTo>
                  <a:lnTo>
                    <a:pt x="538282" y="371356"/>
                  </a:lnTo>
                  <a:lnTo>
                    <a:pt x="596883" y="359870"/>
                  </a:lnTo>
                  <a:lnTo>
                    <a:pt x="650400" y="344448"/>
                  </a:lnTo>
                  <a:lnTo>
                    <a:pt x="697992" y="325469"/>
                  </a:lnTo>
                  <a:lnTo>
                    <a:pt x="738816" y="303312"/>
                  </a:lnTo>
                  <a:lnTo>
                    <a:pt x="772034" y="278357"/>
                  </a:lnTo>
                  <a:lnTo>
                    <a:pt x="812279" y="221572"/>
                  </a:lnTo>
                  <a:lnTo>
                    <a:pt x="817626" y="190500"/>
                  </a:lnTo>
                  <a:close/>
                </a:path>
              </a:pathLst>
            </a:custGeom>
            <a:solidFill>
              <a:srgbClr val="DDDDDD"/>
            </a:solidFill>
          </p:spPr>
          <p:txBody>
            <a:bodyPr wrap="square" lIns="0" tIns="0" rIns="0" bIns="0" rtlCol="0"/>
            <a:lstStyle/>
            <a:p>
              <a:endParaRPr sz="1807"/>
            </a:p>
          </p:txBody>
        </p:sp>
        <p:sp>
          <p:nvSpPr>
            <p:cNvPr id="24" name="object 24"/>
            <p:cNvSpPr/>
            <p:nvPr/>
          </p:nvSpPr>
          <p:spPr>
            <a:xfrm>
              <a:off x="3322573" y="2968244"/>
              <a:ext cx="817880" cy="381000"/>
            </a:xfrm>
            <a:custGeom>
              <a:avLst/>
              <a:gdLst/>
              <a:ahLst/>
              <a:cxnLst/>
              <a:rect l="l" t="t" r="r" b="b"/>
              <a:pathLst>
                <a:path w="817879" h="381000">
                  <a:moveTo>
                    <a:pt x="409193" y="0"/>
                  </a:moveTo>
                  <a:lnTo>
                    <a:pt x="342742" y="2494"/>
                  </a:lnTo>
                  <a:lnTo>
                    <a:pt x="279733" y="9717"/>
                  </a:lnTo>
                  <a:lnTo>
                    <a:pt x="221003" y="21273"/>
                  </a:lnTo>
                  <a:lnTo>
                    <a:pt x="167390" y="36771"/>
                  </a:lnTo>
                  <a:lnTo>
                    <a:pt x="119729" y="55816"/>
                  </a:lnTo>
                  <a:lnTo>
                    <a:pt x="78857" y="78016"/>
                  </a:lnTo>
                  <a:lnTo>
                    <a:pt x="45612" y="102978"/>
                  </a:lnTo>
                  <a:lnTo>
                    <a:pt x="5346" y="159613"/>
                  </a:lnTo>
                  <a:lnTo>
                    <a:pt x="0" y="190500"/>
                  </a:lnTo>
                  <a:lnTo>
                    <a:pt x="4429" y="218810"/>
                  </a:lnTo>
                  <a:lnTo>
                    <a:pt x="37979" y="271116"/>
                  </a:lnTo>
                  <a:lnTo>
                    <a:pt x="100259" y="315769"/>
                  </a:lnTo>
                  <a:lnTo>
                    <a:pt x="140601" y="334512"/>
                  </a:lnTo>
                  <a:lnTo>
                    <a:pt x="186241" y="350487"/>
                  </a:lnTo>
                  <a:lnTo>
                    <a:pt x="236548" y="363409"/>
                  </a:lnTo>
                  <a:lnTo>
                    <a:pt x="290895" y="372991"/>
                  </a:lnTo>
                  <a:lnTo>
                    <a:pt x="348653" y="378950"/>
                  </a:lnTo>
                  <a:lnTo>
                    <a:pt x="409193" y="381000"/>
                  </a:lnTo>
                  <a:lnTo>
                    <a:pt x="475439" y="378525"/>
                  </a:lnTo>
                  <a:lnTo>
                    <a:pt x="538282" y="371356"/>
                  </a:lnTo>
                  <a:lnTo>
                    <a:pt x="596883" y="359870"/>
                  </a:lnTo>
                  <a:lnTo>
                    <a:pt x="650400" y="344448"/>
                  </a:lnTo>
                  <a:lnTo>
                    <a:pt x="697992" y="325469"/>
                  </a:lnTo>
                  <a:lnTo>
                    <a:pt x="738816" y="303312"/>
                  </a:lnTo>
                  <a:lnTo>
                    <a:pt x="772034" y="278357"/>
                  </a:lnTo>
                  <a:lnTo>
                    <a:pt x="812279" y="221572"/>
                  </a:lnTo>
                  <a:lnTo>
                    <a:pt x="817626" y="190500"/>
                  </a:lnTo>
                  <a:lnTo>
                    <a:pt x="812279" y="159613"/>
                  </a:lnTo>
                  <a:lnTo>
                    <a:pt x="772034" y="102978"/>
                  </a:lnTo>
                  <a:lnTo>
                    <a:pt x="738816" y="78016"/>
                  </a:lnTo>
                  <a:lnTo>
                    <a:pt x="697991" y="55816"/>
                  </a:lnTo>
                  <a:lnTo>
                    <a:pt x="650400" y="36771"/>
                  </a:lnTo>
                  <a:lnTo>
                    <a:pt x="596883" y="21273"/>
                  </a:lnTo>
                  <a:lnTo>
                    <a:pt x="538282" y="9717"/>
                  </a:lnTo>
                  <a:lnTo>
                    <a:pt x="475439" y="2494"/>
                  </a:lnTo>
                  <a:lnTo>
                    <a:pt x="409193" y="0"/>
                  </a:lnTo>
                  <a:close/>
                </a:path>
              </a:pathLst>
            </a:custGeom>
            <a:ln w="9525">
              <a:solidFill>
                <a:srgbClr val="019999"/>
              </a:solidFill>
            </a:ln>
          </p:spPr>
          <p:txBody>
            <a:bodyPr wrap="square" lIns="0" tIns="0" rIns="0" bIns="0" rtlCol="0"/>
            <a:lstStyle/>
            <a:p>
              <a:endParaRPr sz="1807"/>
            </a:p>
          </p:txBody>
        </p:sp>
      </p:grpSp>
      <p:grpSp>
        <p:nvGrpSpPr>
          <p:cNvPr id="25" name="object 25"/>
          <p:cNvGrpSpPr/>
          <p:nvPr/>
        </p:nvGrpSpPr>
        <p:grpSpPr>
          <a:xfrm>
            <a:off x="6524880" y="3050981"/>
            <a:ext cx="830481" cy="391977"/>
            <a:chOff x="5367591" y="3039681"/>
            <a:chExt cx="827405" cy="390525"/>
          </a:xfrm>
        </p:grpSpPr>
        <p:sp>
          <p:nvSpPr>
            <p:cNvPr id="26" name="object 26"/>
            <p:cNvSpPr/>
            <p:nvPr/>
          </p:nvSpPr>
          <p:spPr>
            <a:xfrm>
              <a:off x="5372353" y="3044444"/>
              <a:ext cx="817880" cy="381000"/>
            </a:xfrm>
            <a:custGeom>
              <a:avLst/>
              <a:gdLst/>
              <a:ahLst/>
              <a:cxnLst/>
              <a:rect l="l" t="t" r="r" b="b"/>
              <a:pathLst>
                <a:path w="817879" h="381000">
                  <a:moveTo>
                    <a:pt x="817626" y="190499"/>
                  </a:moveTo>
                  <a:lnTo>
                    <a:pt x="796722" y="130308"/>
                  </a:lnTo>
                  <a:lnTo>
                    <a:pt x="738548" y="78016"/>
                  </a:lnTo>
                  <a:lnTo>
                    <a:pt x="697611" y="55816"/>
                  </a:lnTo>
                  <a:lnTo>
                    <a:pt x="649906" y="36771"/>
                  </a:lnTo>
                  <a:lnTo>
                    <a:pt x="596286" y="21273"/>
                  </a:lnTo>
                  <a:lnTo>
                    <a:pt x="537600" y="9717"/>
                  </a:lnTo>
                  <a:lnTo>
                    <a:pt x="474698" y="2494"/>
                  </a:lnTo>
                  <a:lnTo>
                    <a:pt x="408432" y="0"/>
                  </a:lnTo>
                  <a:lnTo>
                    <a:pt x="342186" y="2494"/>
                  </a:lnTo>
                  <a:lnTo>
                    <a:pt x="279343" y="9717"/>
                  </a:lnTo>
                  <a:lnTo>
                    <a:pt x="220742" y="21273"/>
                  </a:lnTo>
                  <a:lnTo>
                    <a:pt x="167225" y="36771"/>
                  </a:lnTo>
                  <a:lnTo>
                    <a:pt x="119633" y="55816"/>
                  </a:lnTo>
                  <a:lnTo>
                    <a:pt x="78809" y="78016"/>
                  </a:lnTo>
                  <a:lnTo>
                    <a:pt x="45591" y="102978"/>
                  </a:lnTo>
                  <a:lnTo>
                    <a:pt x="5346" y="159613"/>
                  </a:lnTo>
                  <a:lnTo>
                    <a:pt x="0" y="190500"/>
                  </a:lnTo>
                  <a:lnTo>
                    <a:pt x="5346" y="221572"/>
                  </a:lnTo>
                  <a:lnTo>
                    <a:pt x="45591" y="278357"/>
                  </a:lnTo>
                  <a:lnTo>
                    <a:pt x="78809" y="303312"/>
                  </a:lnTo>
                  <a:lnTo>
                    <a:pt x="119634" y="325469"/>
                  </a:lnTo>
                  <a:lnTo>
                    <a:pt x="167225" y="344448"/>
                  </a:lnTo>
                  <a:lnTo>
                    <a:pt x="220742" y="359870"/>
                  </a:lnTo>
                  <a:lnTo>
                    <a:pt x="279343" y="371356"/>
                  </a:lnTo>
                  <a:lnTo>
                    <a:pt x="342186" y="378525"/>
                  </a:lnTo>
                  <a:lnTo>
                    <a:pt x="408432" y="381000"/>
                  </a:lnTo>
                  <a:lnTo>
                    <a:pt x="468800" y="378950"/>
                  </a:lnTo>
                  <a:lnTo>
                    <a:pt x="526452" y="372991"/>
                  </a:lnTo>
                  <a:lnTo>
                    <a:pt x="580747" y="363409"/>
                  </a:lnTo>
                  <a:lnTo>
                    <a:pt x="631048" y="350487"/>
                  </a:lnTo>
                  <a:lnTo>
                    <a:pt x="676714" y="334512"/>
                  </a:lnTo>
                  <a:lnTo>
                    <a:pt x="717108" y="315769"/>
                  </a:lnTo>
                  <a:lnTo>
                    <a:pt x="751591" y="294541"/>
                  </a:lnTo>
                  <a:lnTo>
                    <a:pt x="800265" y="245777"/>
                  </a:lnTo>
                  <a:lnTo>
                    <a:pt x="817626" y="190499"/>
                  </a:lnTo>
                  <a:close/>
                </a:path>
              </a:pathLst>
            </a:custGeom>
            <a:solidFill>
              <a:srgbClr val="DDDDDD"/>
            </a:solidFill>
          </p:spPr>
          <p:txBody>
            <a:bodyPr wrap="square" lIns="0" tIns="0" rIns="0" bIns="0" rtlCol="0"/>
            <a:lstStyle/>
            <a:p>
              <a:endParaRPr sz="1807"/>
            </a:p>
          </p:txBody>
        </p:sp>
        <p:sp>
          <p:nvSpPr>
            <p:cNvPr id="27" name="object 27"/>
            <p:cNvSpPr/>
            <p:nvPr/>
          </p:nvSpPr>
          <p:spPr>
            <a:xfrm>
              <a:off x="5372353" y="3044444"/>
              <a:ext cx="817880" cy="381000"/>
            </a:xfrm>
            <a:custGeom>
              <a:avLst/>
              <a:gdLst/>
              <a:ahLst/>
              <a:cxnLst/>
              <a:rect l="l" t="t" r="r" b="b"/>
              <a:pathLst>
                <a:path w="817879" h="381000">
                  <a:moveTo>
                    <a:pt x="408432" y="0"/>
                  </a:moveTo>
                  <a:lnTo>
                    <a:pt x="342186" y="2494"/>
                  </a:lnTo>
                  <a:lnTo>
                    <a:pt x="279343" y="9717"/>
                  </a:lnTo>
                  <a:lnTo>
                    <a:pt x="220742" y="21273"/>
                  </a:lnTo>
                  <a:lnTo>
                    <a:pt x="167225" y="36771"/>
                  </a:lnTo>
                  <a:lnTo>
                    <a:pt x="119633" y="55816"/>
                  </a:lnTo>
                  <a:lnTo>
                    <a:pt x="78809" y="78016"/>
                  </a:lnTo>
                  <a:lnTo>
                    <a:pt x="45591" y="102978"/>
                  </a:lnTo>
                  <a:lnTo>
                    <a:pt x="5346" y="159613"/>
                  </a:lnTo>
                  <a:lnTo>
                    <a:pt x="0" y="190500"/>
                  </a:lnTo>
                  <a:lnTo>
                    <a:pt x="5346" y="221572"/>
                  </a:lnTo>
                  <a:lnTo>
                    <a:pt x="45591" y="278357"/>
                  </a:lnTo>
                  <a:lnTo>
                    <a:pt x="78809" y="303312"/>
                  </a:lnTo>
                  <a:lnTo>
                    <a:pt x="119634" y="325469"/>
                  </a:lnTo>
                  <a:lnTo>
                    <a:pt x="167225" y="344448"/>
                  </a:lnTo>
                  <a:lnTo>
                    <a:pt x="220742" y="359870"/>
                  </a:lnTo>
                  <a:lnTo>
                    <a:pt x="279343" y="371356"/>
                  </a:lnTo>
                  <a:lnTo>
                    <a:pt x="342186" y="378525"/>
                  </a:lnTo>
                  <a:lnTo>
                    <a:pt x="408432" y="381000"/>
                  </a:lnTo>
                  <a:lnTo>
                    <a:pt x="468800" y="378950"/>
                  </a:lnTo>
                  <a:lnTo>
                    <a:pt x="526452" y="372991"/>
                  </a:lnTo>
                  <a:lnTo>
                    <a:pt x="580747" y="363409"/>
                  </a:lnTo>
                  <a:lnTo>
                    <a:pt x="631048" y="350487"/>
                  </a:lnTo>
                  <a:lnTo>
                    <a:pt x="676714" y="334512"/>
                  </a:lnTo>
                  <a:lnTo>
                    <a:pt x="717108" y="315769"/>
                  </a:lnTo>
                  <a:lnTo>
                    <a:pt x="751591" y="294541"/>
                  </a:lnTo>
                  <a:lnTo>
                    <a:pt x="800265" y="245777"/>
                  </a:lnTo>
                  <a:lnTo>
                    <a:pt x="817626" y="190499"/>
                  </a:lnTo>
                  <a:lnTo>
                    <a:pt x="812258" y="159613"/>
                  </a:lnTo>
                  <a:lnTo>
                    <a:pt x="771869" y="102978"/>
                  </a:lnTo>
                  <a:lnTo>
                    <a:pt x="738548" y="78016"/>
                  </a:lnTo>
                  <a:lnTo>
                    <a:pt x="697611" y="55816"/>
                  </a:lnTo>
                  <a:lnTo>
                    <a:pt x="649906" y="36771"/>
                  </a:lnTo>
                  <a:lnTo>
                    <a:pt x="596286" y="21273"/>
                  </a:lnTo>
                  <a:lnTo>
                    <a:pt x="537600" y="9717"/>
                  </a:lnTo>
                  <a:lnTo>
                    <a:pt x="474698" y="2494"/>
                  </a:lnTo>
                  <a:lnTo>
                    <a:pt x="408432" y="0"/>
                  </a:lnTo>
                  <a:close/>
                </a:path>
              </a:pathLst>
            </a:custGeom>
            <a:ln w="9525">
              <a:solidFill>
                <a:srgbClr val="019999"/>
              </a:solidFill>
            </a:ln>
          </p:spPr>
          <p:txBody>
            <a:bodyPr wrap="square" lIns="0" tIns="0" rIns="0" bIns="0" rtlCol="0"/>
            <a:lstStyle/>
            <a:p>
              <a:endParaRPr sz="1807"/>
            </a:p>
          </p:txBody>
        </p:sp>
        <p:sp>
          <p:nvSpPr>
            <p:cNvPr id="28" name="object 28"/>
            <p:cNvSpPr/>
            <p:nvPr/>
          </p:nvSpPr>
          <p:spPr>
            <a:xfrm>
              <a:off x="5501893" y="3155696"/>
              <a:ext cx="184785" cy="228600"/>
            </a:xfrm>
            <a:custGeom>
              <a:avLst/>
              <a:gdLst/>
              <a:ahLst/>
              <a:cxnLst/>
              <a:rect l="l" t="t" r="r" b="b"/>
              <a:pathLst>
                <a:path w="184785" h="228600">
                  <a:moveTo>
                    <a:pt x="184403" y="228600"/>
                  </a:moveTo>
                  <a:lnTo>
                    <a:pt x="184403" y="0"/>
                  </a:lnTo>
                  <a:lnTo>
                    <a:pt x="0" y="0"/>
                  </a:lnTo>
                  <a:lnTo>
                    <a:pt x="0" y="228600"/>
                  </a:lnTo>
                  <a:lnTo>
                    <a:pt x="184403" y="228600"/>
                  </a:lnTo>
                  <a:close/>
                </a:path>
              </a:pathLst>
            </a:custGeom>
            <a:solidFill>
              <a:srgbClr val="DDDDDD"/>
            </a:solidFill>
          </p:spPr>
          <p:txBody>
            <a:bodyPr wrap="square" lIns="0" tIns="0" rIns="0" bIns="0" rtlCol="0"/>
            <a:lstStyle/>
            <a:p>
              <a:endParaRPr sz="1807"/>
            </a:p>
          </p:txBody>
        </p:sp>
      </p:grpSp>
      <p:grpSp>
        <p:nvGrpSpPr>
          <p:cNvPr id="29" name="object 29"/>
          <p:cNvGrpSpPr/>
          <p:nvPr/>
        </p:nvGrpSpPr>
        <p:grpSpPr>
          <a:xfrm>
            <a:off x="7756261" y="3050981"/>
            <a:ext cx="830481" cy="391977"/>
            <a:chOff x="6594411" y="3039681"/>
            <a:chExt cx="827405" cy="390525"/>
          </a:xfrm>
        </p:grpSpPr>
        <p:sp>
          <p:nvSpPr>
            <p:cNvPr id="30" name="object 30"/>
            <p:cNvSpPr/>
            <p:nvPr/>
          </p:nvSpPr>
          <p:spPr>
            <a:xfrm>
              <a:off x="6599173" y="3044444"/>
              <a:ext cx="817880" cy="381000"/>
            </a:xfrm>
            <a:custGeom>
              <a:avLst/>
              <a:gdLst/>
              <a:ahLst/>
              <a:cxnLst/>
              <a:rect l="l" t="t" r="r" b="b"/>
              <a:pathLst>
                <a:path w="817879" h="381000">
                  <a:moveTo>
                    <a:pt x="817626" y="190500"/>
                  </a:moveTo>
                  <a:lnTo>
                    <a:pt x="796802" y="130308"/>
                  </a:lnTo>
                  <a:lnTo>
                    <a:pt x="738816" y="78016"/>
                  </a:lnTo>
                  <a:lnTo>
                    <a:pt x="697992" y="55816"/>
                  </a:lnTo>
                  <a:lnTo>
                    <a:pt x="650400" y="36771"/>
                  </a:lnTo>
                  <a:lnTo>
                    <a:pt x="596883" y="21273"/>
                  </a:lnTo>
                  <a:lnTo>
                    <a:pt x="538282" y="9717"/>
                  </a:lnTo>
                  <a:lnTo>
                    <a:pt x="475439" y="2494"/>
                  </a:lnTo>
                  <a:lnTo>
                    <a:pt x="409194" y="0"/>
                  </a:lnTo>
                  <a:lnTo>
                    <a:pt x="342742" y="2494"/>
                  </a:lnTo>
                  <a:lnTo>
                    <a:pt x="279733" y="9717"/>
                  </a:lnTo>
                  <a:lnTo>
                    <a:pt x="221003" y="21273"/>
                  </a:lnTo>
                  <a:lnTo>
                    <a:pt x="167390" y="36771"/>
                  </a:lnTo>
                  <a:lnTo>
                    <a:pt x="119729" y="55816"/>
                  </a:lnTo>
                  <a:lnTo>
                    <a:pt x="78857" y="78016"/>
                  </a:lnTo>
                  <a:lnTo>
                    <a:pt x="45612" y="102978"/>
                  </a:lnTo>
                  <a:lnTo>
                    <a:pt x="5346" y="159613"/>
                  </a:lnTo>
                  <a:lnTo>
                    <a:pt x="0" y="190500"/>
                  </a:lnTo>
                  <a:lnTo>
                    <a:pt x="4429" y="218810"/>
                  </a:lnTo>
                  <a:lnTo>
                    <a:pt x="37979" y="271116"/>
                  </a:lnTo>
                  <a:lnTo>
                    <a:pt x="100259" y="315769"/>
                  </a:lnTo>
                  <a:lnTo>
                    <a:pt x="140601" y="334512"/>
                  </a:lnTo>
                  <a:lnTo>
                    <a:pt x="186241" y="350487"/>
                  </a:lnTo>
                  <a:lnTo>
                    <a:pt x="236548" y="363409"/>
                  </a:lnTo>
                  <a:lnTo>
                    <a:pt x="290895" y="372991"/>
                  </a:lnTo>
                  <a:lnTo>
                    <a:pt x="348653" y="378950"/>
                  </a:lnTo>
                  <a:lnTo>
                    <a:pt x="409194" y="381000"/>
                  </a:lnTo>
                  <a:lnTo>
                    <a:pt x="475439" y="378525"/>
                  </a:lnTo>
                  <a:lnTo>
                    <a:pt x="538282" y="371356"/>
                  </a:lnTo>
                  <a:lnTo>
                    <a:pt x="596883" y="359870"/>
                  </a:lnTo>
                  <a:lnTo>
                    <a:pt x="650400" y="344448"/>
                  </a:lnTo>
                  <a:lnTo>
                    <a:pt x="697991" y="325469"/>
                  </a:lnTo>
                  <a:lnTo>
                    <a:pt x="738816" y="303312"/>
                  </a:lnTo>
                  <a:lnTo>
                    <a:pt x="772034" y="278357"/>
                  </a:lnTo>
                  <a:lnTo>
                    <a:pt x="812279" y="221572"/>
                  </a:lnTo>
                  <a:lnTo>
                    <a:pt x="817626" y="190500"/>
                  </a:lnTo>
                  <a:close/>
                </a:path>
              </a:pathLst>
            </a:custGeom>
            <a:solidFill>
              <a:srgbClr val="DDDDDD"/>
            </a:solidFill>
          </p:spPr>
          <p:txBody>
            <a:bodyPr wrap="square" lIns="0" tIns="0" rIns="0" bIns="0" rtlCol="0"/>
            <a:lstStyle/>
            <a:p>
              <a:endParaRPr sz="1807"/>
            </a:p>
          </p:txBody>
        </p:sp>
        <p:sp>
          <p:nvSpPr>
            <p:cNvPr id="31" name="object 31"/>
            <p:cNvSpPr/>
            <p:nvPr/>
          </p:nvSpPr>
          <p:spPr>
            <a:xfrm>
              <a:off x="6599173" y="3044444"/>
              <a:ext cx="817880" cy="381000"/>
            </a:xfrm>
            <a:custGeom>
              <a:avLst/>
              <a:gdLst/>
              <a:ahLst/>
              <a:cxnLst/>
              <a:rect l="l" t="t" r="r" b="b"/>
              <a:pathLst>
                <a:path w="817879" h="381000">
                  <a:moveTo>
                    <a:pt x="409194" y="0"/>
                  </a:moveTo>
                  <a:lnTo>
                    <a:pt x="342742" y="2494"/>
                  </a:lnTo>
                  <a:lnTo>
                    <a:pt x="279733" y="9717"/>
                  </a:lnTo>
                  <a:lnTo>
                    <a:pt x="221003" y="21273"/>
                  </a:lnTo>
                  <a:lnTo>
                    <a:pt x="167390" y="36771"/>
                  </a:lnTo>
                  <a:lnTo>
                    <a:pt x="119729" y="55816"/>
                  </a:lnTo>
                  <a:lnTo>
                    <a:pt x="78857" y="78016"/>
                  </a:lnTo>
                  <a:lnTo>
                    <a:pt x="45612" y="102978"/>
                  </a:lnTo>
                  <a:lnTo>
                    <a:pt x="5346" y="159613"/>
                  </a:lnTo>
                  <a:lnTo>
                    <a:pt x="0" y="190500"/>
                  </a:lnTo>
                  <a:lnTo>
                    <a:pt x="4429" y="218810"/>
                  </a:lnTo>
                  <a:lnTo>
                    <a:pt x="37979" y="271116"/>
                  </a:lnTo>
                  <a:lnTo>
                    <a:pt x="100259" y="315769"/>
                  </a:lnTo>
                  <a:lnTo>
                    <a:pt x="140601" y="334512"/>
                  </a:lnTo>
                  <a:lnTo>
                    <a:pt x="186241" y="350487"/>
                  </a:lnTo>
                  <a:lnTo>
                    <a:pt x="236548" y="363409"/>
                  </a:lnTo>
                  <a:lnTo>
                    <a:pt x="290895" y="372991"/>
                  </a:lnTo>
                  <a:lnTo>
                    <a:pt x="348653" y="378950"/>
                  </a:lnTo>
                  <a:lnTo>
                    <a:pt x="409194" y="381000"/>
                  </a:lnTo>
                  <a:lnTo>
                    <a:pt x="475439" y="378525"/>
                  </a:lnTo>
                  <a:lnTo>
                    <a:pt x="538282" y="371356"/>
                  </a:lnTo>
                  <a:lnTo>
                    <a:pt x="596883" y="359870"/>
                  </a:lnTo>
                  <a:lnTo>
                    <a:pt x="650400" y="344448"/>
                  </a:lnTo>
                  <a:lnTo>
                    <a:pt x="697991" y="325469"/>
                  </a:lnTo>
                  <a:lnTo>
                    <a:pt x="738816" y="303312"/>
                  </a:lnTo>
                  <a:lnTo>
                    <a:pt x="772034" y="278357"/>
                  </a:lnTo>
                  <a:lnTo>
                    <a:pt x="812279" y="221572"/>
                  </a:lnTo>
                  <a:lnTo>
                    <a:pt x="817626" y="190500"/>
                  </a:lnTo>
                  <a:lnTo>
                    <a:pt x="812279" y="159613"/>
                  </a:lnTo>
                  <a:lnTo>
                    <a:pt x="772034" y="102978"/>
                  </a:lnTo>
                  <a:lnTo>
                    <a:pt x="738816" y="78016"/>
                  </a:lnTo>
                  <a:lnTo>
                    <a:pt x="697992" y="55816"/>
                  </a:lnTo>
                  <a:lnTo>
                    <a:pt x="650400" y="36771"/>
                  </a:lnTo>
                  <a:lnTo>
                    <a:pt x="596883" y="21273"/>
                  </a:lnTo>
                  <a:lnTo>
                    <a:pt x="538282" y="9717"/>
                  </a:lnTo>
                  <a:lnTo>
                    <a:pt x="475439" y="2494"/>
                  </a:lnTo>
                  <a:lnTo>
                    <a:pt x="409194" y="0"/>
                  </a:lnTo>
                  <a:close/>
                </a:path>
              </a:pathLst>
            </a:custGeom>
            <a:ln w="9525">
              <a:solidFill>
                <a:srgbClr val="019999"/>
              </a:solidFill>
            </a:ln>
          </p:spPr>
          <p:txBody>
            <a:bodyPr wrap="square" lIns="0" tIns="0" rIns="0" bIns="0" rtlCol="0"/>
            <a:lstStyle/>
            <a:p>
              <a:endParaRPr sz="1807"/>
            </a:p>
          </p:txBody>
        </p:sp>
      </p:grpSp>
      <p:sp>
        <p:nvSpPr>
          <p:cNvPr id="32" name="object 32"/>
          <p:cNvSpPr/>
          <p:nvPr/>
        </p:nvSpPr>
        <p:spPr>
          <a:xfrm>
            <a:off x="4185257" y="3087693"/>
            <a:ext cx="162527" cy="166350"/>
          </a:xfrm>
          <a:prstGeom prst="rect">
            <a:avLst/>
          </a:prstGeom>
          <a:blipFill>
            <a:blip r:embed="rId2" cstate="print"/>
            <a:stretch>
              <a:fillRect/>
            </a:stretch>
          </a:blipFill>
        </p:spPr>
        <p:txBody>
          <a:bodyPr wrap="square" lIns="0" tIns="0" rIns="0" bIns="0" rtlCol="0"/>
          <a:lstStyle/>
          <a:p>
            <a:endParaRPr sz="1807"/>
          </a:p>
        </p:txBody>
      </p:sp>
      <p:sp>
        <p:nvSpPr>
          <p:cNvPr id="33" name="object 33"/>
          <p:cNvSpPr/>
          <p:nvPr/>
        </p:nvSpPr>
        <p:spPr>
          <a:xfrm>
            <a:off x="7474037" y="3164176"/>
            <a:ext cx="162527" cy="166350"/>
          </a:xfrm>
          <a:prstGeom prst="rect">
            <a:avLst/>
          </a:prstGeom>
          <a:blipFill>
            <a:blip r:embed="rId2" cstate="print"/>
            <a:stretch>
              <a:fillRect/>
            </a:stretch>
          </a:blipFill>
        </p:spPr>
        <p:txBody>
          <a:bodyPr wrap="square" lIns="0" tIns="0" rIns="0" bIns="0" rtlCol="0"/>
          <a:lstStyle/>
          <a:p>
            <a:endParaRPr sz="1807"/>
          </a:p>
        </p:txBody>
      </p:sp>
      <p:sp>
        <p:nvSpPr>
          <p:cNvPr id="34" name="object 34"/>
          <p:cNvSpPr/>
          <p:nvPr/>
        </p:nvSpPr>
        <p:spPr>
          <a:xfrm>
            <a:off x="4198449" y="3357105"/>
            <a:ext cx="76483" cy="769932"/>
          </a:xfrm>
          <a:custGeom>
            <a:avLst/>
            <a:gdLst/>
            <a:ahLst/>
            <a:cxnLst/>
            <a:rect l="l" t="t" r="r" b="b"/>
            <a:pathLst>
              <a:path w="76200" h="767079">
                <a:moveTo>
                  <a:pt x="42672" y="757427"/>
                </a:moveTo>
                <a:lnTo>
                  <a:pt x="42672" y="706374"/>
                </a:lnTo>
                <a:lnTo>
                  <a:pt x="40386" y="707898"/>
                </a:lnTo>
                <a:lnTo>
                  <a:pt x="35052" y="707898"/>
                </a:lnTo>
                <a:lnTo>
                  <a:pt x="32766" y="706374"/>
                </a:lnTo>
                <a:lnTo>
                  <a:pt x="32732" y="690806"/>
                </a:lnTo>
                <a:lnTo>
                  <a:pt x="0" y="691133"/>
                </a:lnTo>
                <a:lnTo>
                  <a:pt x="38100" y="766572"/>
                </a:lnTo>
                <a:lnTo>
                  <a:pt x="42672" y="757427"/>
                </a:lnTo>
                <a:close/>
              </a:path>
              <a:path w="76200" h="767079">
                <a:moveTo>
                  <a:pt x="42644" y="690707"/>
                </a:moveTo>
                <a:lnTo>
                  <a:pt x="41148" y="4572"/>
                </a:lnTo>
                <a:lnTo>
                  <a:pt x="41148" y="2286"/>
                </a:lnTo>
                <a:lnTo>
                  <a:pt x="38862" y="0"/>
                </a:lnTo>
                <a:lnTo>
                  <a:pt x="33528" y="0"/>
                </a:lnTo>
                <a:lnTo>
                  <a:pt x="31242" y="2286"/>
                </a:lnTo>
                <a:lnTo>
                  <a:pt x="32732" y="690806"/>
                </a:lnTo>
                <a:lnTo>
                  <a:pt x="42644" y="690707"/>
                </a:lnTo>
                <a:close/>
              </a:path>
              <a:path w="76200" h="767079">
                <a:moveTo>
                  <a:pt x="42672" y="706374"/>
                </a:moveTo>
                <a:lnTo>
                  <a:pt x="42644" y="690707"/>
                </a:lnTo>
                <a:lnTo>
                  <a:pt x="32732" y="690806"/>
                </a:lnTo>
                <a:lnTo>
                  <a:pt x="32766" y="706374"/>
                </a:lnTo>
                <a:lnTo>
                  <a:pt x="35052" y="707898"/>
                </a:lnTo>
                <a:lnTo>
                  <a:pt x="40386" y="707898"/>
                </a:lnTo>
                <a:lnTo>
                  <a:pt x="42672" y="706374"/>
                </a:lnTo>
                <a:close/>
              </a:path>
              <a:path w="76200" h="767079">
                <a:moveTo>
                  <a:pt x="76200" y="690372"/>
                </a:moveTo>
                <a:lnTo>
                  <a:pt x="42644" y="690707"/>
                </a:lnTo>
                <a:lnTo>
                  <a:pt x="42672" y="757427"/>
                </a:lnTo>
                <a:lnTo>
                  <a:pt x="76200" y="690372"/>
                </a:lnTo>
                <a:close/>
              </a:path>
            </a:pathLst>
          </a:custGeom>
          <a:solidFill>
            <a:srgbClr val="019999"/>
          </a:solidFill>
        </p:spPr>
        <p:txBody>
          <a:bodyPr wrap="square" lIns="0" tIns="0" rIns="0" bIns="0" rtlCol="0"/>
          <a:lstStyle/>
          <a:p>
            <a:endParaRPr sz="1807"/>
          </a:p>
        </p:txBody>
      </p:sp>
      <p:sp>
        <p:nvSpPr>
          <p:cNvPr id="35" name="object 35"/>
          <p:cNvSpPr/>
          <p:nvPr/>
        </p:nvSpPr>
        <p:spPr>
          <a:xfrm>
            <a:off x="7486465" y="3433588"/>
            <a:ext cx="76483" cy="693448"/>
          </a:xfrm>
          <a:custGeom>
            <a:avLst/>
            <a:gdLst/>
            <a:ahLst/>
            <a:cxnLst/>
            <a:rect l="l" t="t" r="r" b="b"/>
            <a:pathLst>
              <a:path w="76200" h="690879">
                <a:moveTo>
                  <a:pt x="43434" y="681041"/>
                </a:moveTo>
                <a:lnTo>
                  <a:pt x="43434" y="630174"/>
                </a:lnTo>
                <a:lnTo>
                  <a:pt x="41148" y="631698"/>
                </a:lnTo>
                <a:lnTo>
                  <a:pt x="35813" y="631698"/>
                </a:lnTo>
                <a:lnTo>
                  <a:pt x="33528" y="630174"/>
                </a:lnTo>
                <a:lnTo>
                  <a:pt x="33490" y="614599"/>
                </a:lnTo>
                <a:lnTo>
                  <a:pt x="0" y="614933"/>
                </a:lnTo>
                <a:lnTo>
                  <a:pt x="38862" y="690372"/>
                </a:lnTo>
                <a:lnTo>
                  <a:pt x="43434" y="681041"/>
                </a:lnTo>
                <a:close/>
              </a:path>
              <a:path w="76200" h="690879">
                <a:moveTo>
                  <a:pt x="43403" y="614499"/>
                </a:moveTo>
                <a:lnTo>
                  <a:pt x="41910" y="4572"/>
                </a:lnTo>
                <a:lnTo>
                  <a:pt x="41910" y="2286"/>
                </a:lnTo>
                <a:lnTo>
                  <a:pt x="39624" y="0"/>
                </a:lnTo>
                <a:lnTo>
                  <a:pt x="34289" y="0"/>
                </a:lnTo>
                <a:lnTo>
                  <a:pt x="32004" y="2286"/>
                </a:lnTo>
                <a:lnTo>
                  <a:pt x="33490" y="614599"/>
                </a:lnTo>
                <a:lnTo>
                  <a:pt x="43403" y="614499"/>
                </a:lnTo>
                <a:close/>
              </a:path>
              <a:path w="76200" h="690879">
                <a:moveTo>
                  <a:pt x="43434" y="630174"/>
                </a:moveTo>
                <a:lnTo>
                  <a:pt x="43403" y="614499"/>
                </a:lnTo>
                <a:lnTo>
                  <a:pt x="33490" y="614599"/>
                </a:lnTo>
                <a:lnTo>
                  <a:pt x="33528" y="630174"/>
                </a:lnTo>
                <a:lnTo>
                  <a:pt x="35813" y="631698"/>
                </a:lnTo>
                <a:lnTo>
                  <a:pt x="41148" y="631698"/>
                </a:lnTo>
                <a:lnTo>
                  <a:pt x="43434" y="630174"/>
                </a:lnTo>
                <a:close/>
              </a:path>
              <a:path w="76200" h="690879">
                <a:moveTo>
                  <a:pt x="76200" y="614172"/>
                </a:moveTo>
                <a:lnTo>
                  <a:pt x="43403" y="614499"/>
                </a:lnTo>
                <a:lnTo>
                  <a:pt x="43434" y="681041"/>
                </a:lnTo>
                <a:lnTo>
                  <a:pt x="76200" y="614172"/>
                </a:lnTo>
                <a:close/>
              </a:path>
            </a:pathLst>
          </a:custGeom>
          <a:solidFill>
            <a:srgbClr val="019999"/>
          </a:solidFill>
        </p:spPr>
        <p:txBody>
          <a:bodyPr wrap="square" lIns="0" tIns="0" rIns="0" bIns="0" rtlCol="0"/>
          <a:lstStyle/>
          <a:p>
            <a:endParaRPr sz="1807"/>
          </a:p>
        </p:txBody>
      </p:sp>
      <p:grpSp>
        <p:nvGrpSpPr>
          <p:cNvPr id="36" name="object 36"/>
          <p:cNvGrpSpPr/>
          <p:nvPr/>
        </p:nvGrpSpPr>
        <p:grpSpPr>
          <a:xfrm>
            <a:off x="2777199" y="3586364"/>
            <a:ext cx="498416" cy="391977"/>
            <a:chOff x="1633791" y="3573081"/>
            <a:chExt cx="496570" cy="390525"/>
          </a:xfrm>
        </p:grpSpPr>
        <p:sp>
          <p:nvSpPr>
            <p:cNvPr id="37" name="object 37"/>
            <p:cNvSpPr/>
            <p:nvPr/>
          </p:nvSpPr>
          <p:spPr>
            <a:xfrm>
              <a:off x="1638554" y="3577844"/>
              <a:ext cx="487045" cy="381000"/>
            </a:xfrm>
            <a:custGeom>
              <a:avLst/>
              <a:gdLst/>
              <a:ahLst/>
              <a:cxnLst/>
              <a:rect l="l" t="t" r="r" b="b"/>
              <a:pathLst>
                <a:path w="487044" h="381000">
                  <a:moveTo>
                    <a:pt x="486918" y="190500"/>
                  </a:moveTo>
                  <a:lnTo>
                    <a:pt x="480488" y="146837"/>
                  </a:lnTo>
                  <a:lnTo>
                    <a:pt x="462169" y="106746"/>
                  </a:lnTo>
                  <a:lnTo>
                    <a:pt x="433413" y="71374"/>
                  </a:lnTo>
                  <a:lnTo>
                    <a:pt x="395673" y="41867"/>
                  </a:lnTo>
                  <a:lnTo>
                    <a:pt x="350402" y="19372"/>
                  </a:lnTo>
                  <a:lnTo>
                    <a:pt x="299052" y="5034"/>
                  </a:lnTo>
                  <a:lnTo>
                    <a:pt x="243077" y="0"/>
                  </a:ln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7" y="381000"/>
                  </a:lnTo>
                  <a:lnTo>
                    <a:pt x="299052" y="376005"/>
                  </a:lnTo>
                  <a:lnTo>
                    <a:pt x="350402" y="361761"/>
                  </a:lnTo>
                  <a:lnTo>
                    <a:pt x="395673" y="339372"/>
                  </a:lnTo>
                  <a:lnTo>
                    <a:pt x="433413" y="309945"/>
                  </a:lnTo>
                  <a:lnTo>
                    <a:pt x="462169" y="274586"/>
                  </a:lnTo>
                  <a:lnTo>
                    <a:pt x="480488" y="234402"/>
                  </a:lnTo>
                  <a:lnTo>
                    <a:pt x="486918" y="190500"/>
                  </a:lnTo>
                  <a:close/>
                </a:path>
              </a:pathLst>
            </a:custGeom>
            <a:solidFill>
              <a:srgbClr val="DDDDDD"/>
            </a:solidFill>
          </p:spPr>
          <p:txBody>
            <a:bodyPr wrap="square" lIns="0" tIns="0" rIns="0" bIns="0" rtlCol="0"/>
            <a:lstStyle/>
            <a:p>
              <a:endParaRPr sz="1807"/>
            </a:p>
          </p:txBody>
        </p:sp>
        <p:sp>
          <p:nvSpPr>
            <p:cNvPr id="38" name="object 38"/>
            <p:cNvSpPr/>
            <p:nvPr/>
          </p:nvSpPr>
          <p:spPr>
            <a:xfrm>
              <a:off x="1638554" y="3577844"/>
              <a:ext cx="487045" cy="381000"/>
            </a:xfrm>
            <a:custGeom>
              <a:avLst/>
              <a:gdLst/>
              <a:ahLst/>
              <a:cxnLst/>
              <a:rect l="l" t="t" r="r" b="b"/>
              <a:pathLst>
                <a:path w="487044" h="381000">
                  <a:moveTo>
                    <a:pt x="243077" y="0"/>
                  </a:move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7" y="381000"/>
                  </a:lnTo>
                  <a:lnTo>
                    <a:pt x="299052" y="376005"/>
                  </a:lnTo>
                  <a:lnTo>
                    <a:pt x="350402" y="361761"/>
                  </a:lnTo>
                  <a:lnTo>
                    <a:pt x="395673" y="339372"/>
                  </a:lnTo>
                  <a:lnTo>
                    <a:pt x="433413" y="309945"/>
                  </a:lnTo>
                  <a:lnTo>
                    <a:pt x="462169" y="274586"/>
                  </a:lnTo>
                  <a:lnTo>
                    <a:pt x="480488" y="234402"/>
                  </a:lnTo>
                  <a:lnTo>
                    <a:pt x="486918" y="190500"/>
                  </a:lnTo>
                  <a:lnTo>
                    <a:pt x="480488" y="146837"/>
                  </a:lnTo>
                  <a:lnTo>
                    <a:pt x="462169" y="106746"/>
                  </a:lnTo>
                  <a:lnTo>
                    <a:pt x="433413" y="71374"/>
                  </a:lnTo>
                  <a:lnTo>
                    <a:pt x="395673" y="41867"/>
                  </a:lnTo>
                  <a:lnTo>
                    <a:pt x="350402" y="19372"/>
                  </a:lnTo>
                  <a:lnTo>
                    <a:pt x="299052" y="5034"/>
                  </a:lnTo>
                  <a:lnTo>
                    <a:pt x="243077" y="0"/>
                  </a:lnTo>
                  <a:close/>
                </a:path>
              </a:pathLst>
            </a:custGeom>
            <a:ln w="9525">
              <a:solidFill>
                <a:srgbClr val="019999"/>
              </a:solidFill>
            </a:ln>
          </p:spPr>
          <p:txBody>
            <a:bodyPr wrap="square" lIns="0" tIns="0" rIns="0" bIns="0" rtlCol="0"/>
            <a:lstStyle/>
            <a:p>
              <a:endParaRPr sz="1807"/>
            </a:p>
          </p:txBody>
        </p:sp>
        <p:sp>
          <p:nvSpPr>
            <p:cNvPr id="39" name="object 39"/>
            <p:cNvSpPr/>
            <p:nvPr/>
          </p:nvSpPr>
          <p:spPr>
            <a:xfrm>
              <a:off x="1715516" y="3689096"/>
              <a:ext cx="109855" cy="228600"/>
            </a:xfrm>
            <a:custGeom>
              <a:avLst/>
              <a:gdLst/>
              <a:ahLst/>
              <a:cxnLst/>
              <a:rect l="l" t="t" r="r" b="b"/>
              <a:pathLst>
                <a:path w="109855" h="228600">
                  <a:moveTo>
                    <a:pt x="109728" y="228600"/>
                  </a:moveTo>
                  <a:lnTo>
                    <a:pt x="109728" y="0"/>
                  </a:lnTo>
                  <a:lnTo>
                    <a:pt x="0" y="0"/>
                  </a:lnTo>
                  <a:lnTo>
                    <a:pt x="0" y="228600"/>
                  </a:lnTo>
                  <a:lnTo>
                    <a:pt x="109728" y="228600"/>
                  </a:lnTo>
                  <a:close/>
                </a:path>
              </a:pathLst>
            </a:custGeom>
            <a:solidFill>
              <a:srgbClr val="DDDDDD"/>
            </a:solidFill>
          </p:spPr>
          <p:txBody>
            <a:bodyPr wrap="square" lIns="0" tIns="0" rIns="0" bIns="0" rtlCol="0"/>
            <a:lstStyle/>
            <a:p>
              <a:endParaRPr sz="1807"/>
            </a:p>
          </p:txBody>
        </p:sp>
      </p:grpSp>
      <p:grpSp>
        <p:nvGrpSpPr>
          <p:cNvPr id="40" name="object 40"/>
          <p:cNvGrpSpPr/>
          <p:nvPr/>
        </p:nvGrpSpPr>
        <p:grpSpPr>
          <a:xfrm>
            <a:off x="3511439" y="3586364"/>
            <a:ext cx="499053" cy="391977"/>
            <a:chOff x="2365311" y="3573081"/>
            <a:chExt cx="497205" cy="390525"/>
          </a:xfrm>
        </p:grpSpPr>
        <p:sp>
          <p:nvSpPr>
            <p:cNvPr id="41" name="object 41"/>
            <p:cNvSpPr/>
            <p:nvPr/>
          </p:nvSpPr>
          <p:spPr>
            <a:xfrm>
              <a:off x="2370073" y="3577844"/>
              <a:ext cx="487680" cy="381000"/>
            </a:xfrm>
            <a:custGeom>
              <a:avLst/>
              <a:gdLst/>
              <a:ahLst/>
              <a:cxnLst/>
              <a:rect l="l" t="t" r="r" b="b"/>
              <a:pathLst>
                <a:path w="487680" h="381000">
                  <a:moveTo>
                    <a:pt x="487680" y="190500"/>
                  </a:moveTo>
                  <a:lnTo>
                    <a:pt x="481210" y="146837"/>
                  </a:lnTo>
                  <a:lnTo>
                    <a:pt x="462798" y="106746"/>
                  </a:lnTo>
                  <a:lnTo>
                    <a:pt x="433935" y="71374"/>
                  </a:lnTo>
                  <a:lnTo>
                    <a:pt x="396115" y="41867"/>
                  </a:lnTo>
                  <a:lnTo>
                    <a:pt x="350831" y="19372"/>
                  </a:lnTo>
                  <a:lnTo>
                    <a:pt x="299574" y="5034"/>
                  </a:lnTo>
                  <a:lnTo>
                    <a:pt x="243839" y="0"/>
                  </a:ln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39" y="381000"/>
                  </a:lnTo>
                  <a:lnTo>
                    <a:pt x="299574" y="376005"/>
                  </a:lnTo>
                  <a:lnTo>
                    <a:pt x="350831" y="361761"/>
                  </a:lnTo>
                  <a:lnTo>
                    <a:pt x="396115" y="339372"/>
                  </a:lnTo>
                  <a:lnTo>
                    <a:pt x="433935" y="309945"/>
                  </a:lnTo>
                  <a:lnTo>
                    <a:pt x="462798" y="274586"/>
                  </a:lnTo>
                  <a:lnTo>
                    <a:pt x="481210" y="234402"/>
                  </a:lnTo>
                  <a:lnTo>
                    <a:pt x="487680" y="190500"/>
                  </a:lnTo>
                  <a:close/>
                </a:path>
              </a:pathLst>
            </a:custGeom>
            <a:solidFill>
              <a:srgbClr val="DDDDDD"/>
            </a:solidFill>
          </p:spPr>
          <p:txBody>
            <a:bodyPr wrap="square" lIns="0" tIns="0" rIns="0" bIns="0" rtlCol="0"/>
            <a:lstStyle/>
            <a:p>
              <a:endParaRPr sz="1807"/>
            </a:p>
          </p:txBody>
        </p:sp>
        <p:sp>
          <p:nvSpPr>
            <p:cNvPr id="42" name="object 42"/>
            <p:cNvSpPr/>
            <p:nvPr/>
          </p:nvSpPr>
          <p:spPr>
            <a:xfrm>
              <a:off x="2370073" y="3577844"/>
              <a:ext cx="487680" cy="381000"/>
            </a:xfrm>
            <a:custGeom>
              <a:avLst/>
              <a:gdLst/>
              <a:ahLst/>
              <a:cxnLst/>
              <a:rect l="l" t="t" r="r" b="b"/>
              <a:pathLst>
                <a:path w="487680" h="381000">
                  <a:moveTo>
                    <a:pt x="243839" y="0"/>
                  </a:move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39" y="381000"/>
                  </a:lnTo>
                  <a:lnTo>
                    <a:pt x="299574" y="376005"/>
                  </a:lnTo>
                  <a:lnTo>
                    <a:pt x="350831" y="361761"/>
                  </a:lnTo>
                  <a:lnTo>
                    <a:pt x="396115" y="339372"/>
                  </a:lnTo>
                  <a:lnTo>
                    <a:pt x="433935" y="309945"/>
                  </a:lnTo>
                  <a:lnTo>
                    <a:pt x="462798" y="274586"/>
                  </a:lnTo>
                  <a:lnTo>
                    <a:pt x="481210" y="234402"/>
                  </a:lnTo>
                  <a:lnTo>
                    <a:pt x="487680" y="190500"/>
                  </a:lnTo>
                  <a:lnTo>
                    <a:pt x="481210" y="146837"/>
                  </a:lnTo>
                  <a:lnTo>
                    <a:pt x="462798" y="106746"/>
                  </a:lnTo>
                  <a:lnTo>
                    <a:pt x="433935" y="71374"/>
                  </a:lnTo>
                  <a:lnTo>
                    <a:pt x="396115" y="41867"/>
                  </a:lnTo>
                  <a:lnTo>
                    <a:pt x="350831" y="19372"/>
                  </a:lnTo>
                  <a:lnTo>
                    <a:pt x="299574" y="5034"/>
                  </a:lnTo>
                  <a:lnTo>
                    <a:pt x="243839" y="0"/>
                  </a:lnTo>
                  <a:close/>
                </a:path>
              </a:pathLst>
            </a:custGeom>
            <a:ln w="9525">
              <a:solidFill>
                <a:srgbClr val="019999"/>
              </a:solidFill>
            </a:ln>
          </p:spPr>
          <p:txBody>
            <a:bodyPr wrap="square" lIns="0" tIns="0" rIns="0" bIns="0" rtlCol="0"/>
            <a:lstStyle/>
            <a:p>
              <a:endParaRPr sz="1807"/>
            </a:p>
          </p:txBody>
        </p:sp>
      </p:grpSp>
      <p:grpSp>
        <p:nvGrpSpPr>
          <p:cNvPr id="43" name="object 43"/>
          <p:cNvGrpSpPr/>
          <p:nvPr/>
        </p:nvGrpSpPr>
        <p:grpSpPr>
          <a:xfrm>
            <a:off x="5117587" y="2745239"/>
            <a:ext cx="1446809" cy="1381798"/>
            <a:chOff x="3965511" y="2735072"/>
            <a:chExt cx="1441450" cy="1376680"/>
          </a:xfrm>
        </p:grpSpPr>
        <p:sp>
          <p:nvSpPr>
            <p:cNvPr id="44" name="object 44"/>
            <p:cNvSpPr/>
            <p:nvPr/>
          </p:nvSpPr>
          <p:spPr>
            <a:xfrm>
              <a:off x="4649977" y="2735072"/>
              <a:ext cx="76200" cy="1376680"/>
            </a:xfrm>
            <a:custGeom>
              <a:avLst/>
              <a:gdLst/>
              <a:ahLst/>
              <a:cxnLst/>
              <a:rect l="l" t="t" r="r" b="b"/>
              <a:pathLst>
                <a:path w="76200" h="1376679">
                  <a:moveTo>
                    <a:pt x="42672" y="1367027"/>
                  </a:moveTo>
                  <a:lnTo>
                    <a:pt x="42672" y="1315974"/>
                  </a:lnTo>
                  <a:lnTo>
                    <a:pt x="40386" y="1317498"/>
                  </a:lnTo>
                  <a:lnTo>
                    <a:pt x="35051" y="1317498"/>
                  </a:lnTo>
                  <a:lnTo>
                    <a:pt x="32766" y="1315974"/>
                  </a:lnTo>
                  <a:lnTo>
                    <a:pt x="32747" y="1300406"/>
                  </a:lnTo>
                  <a:lnTo>
                    <a:pt x="0" y="1300733"/>
                  </a:lnTo>
                  <a:lnTo>
                    <a:pt x="38100" y="1376172"/>
                  </a:lnTo>
                  <a:lnTo>
                    <a:pt x="42672" y="1367027"/>
                  </a:lnTo>
                  <a:close/>
                </a:path>
                <a:path w="76200" h="1376679">
                  <a:moveTo>
                    <a:pt x="42657" y="1300307"/>
                  </a:moveTo>
                  <a:lnTo>
                    <a:pt x="41148" y="4571"/>
                  </a:lnTo>
                  <a:lnTo>
                    <a:pt x="41148" y="2285"/>
                  </a:lnTo>
                  <a:lnTo>
                    <a:pt x="38862" y="0"/>
                  </a:lnTo>
                  <a:lnTo>
                    <a:pt x="33527" y="0"/>
                  </a:lnTo>
                  <a:lnTo>
                    <a:pt x="31242" y="2285"/>
                  </a:lnTo>
                  <a:lnTo>
                    <a:pt x="32747" y="1300406"/>
                  </a:lnTo>
                  <a:lnTo>
                    <a:pt x="42657" y="1300307"/>
                  </a:lnTo>
                  <a:close/>
                </a:path>
                <a:path w="76200" h="1376679">
                  <a:moveTo>
                    <a:pt x="42672" y="1315974"/>
                  </a:moveTo>
                  <a:lnTo>
                    <a:pt x="42657" y="1300307"/>
                  </a:lnTo>
                  <a:lnTo>
                    <a:pt x="32747" y="1300406"/>
                  </a:lnTo>
                  <a:lnTo>
                    <a:pt x="32766" y="1315974"/>
                  </a:lnTo>
                  <a:lnTo>
                    <a:pt x="35051" y="1317498"/>
                  </a:lnTo>
                  <a:lnTo>
                    <a:pt x="40386" y="1317498"/>
                  </a:lnTo>
                  <a:lnTo>
                    <a:pt x="42672" y="1315974"/>
                  </a:lnTo>
                  <a:close/>
                </a:path>
                <a:path w="76200" h="1376679">
                  <a:moveTo>
                    <a:pt x="76200" y="1299972"/>
                  </a:moveTo>
                  <a:lnTo>
                    <a:pt x="42657" y="1300307"/>
                  </a:lnTo>
                  <a:lnTo>
                    <a:pt x="42672" y="1367027"/>
                  </a:lnTo>
                  <a:lnTo>
                    <a:pt x="76200" y="1299972"/>
                  </a:lnTo>
                  <a:close/>
                </a:path>
              </a:pathLst>
            </a:custGeom>
            <a:solidFill>
              <a:srgbClr val="019999"/>
            </a:solidFill>
          </p:spPr>
          <p:txBody>
            <a:bodyPr wrap="square" lIns="0" tIns="0" rIns="0" bIns="0" rtlCol="0"/>
            <a:lstStyle/>
            <a:p>
              <a:endParaRPr sz="1807"/>
            </a:p>
          </p:txBody>
        </p:sp>
        <p:sp>
          <p:nvSpPr>
            <p:cNvPr id="45" name="object 45"/>
            <p:cNvSpPr/>
            <p:nvPr/>
          </p:nvSpPr>
          <p:spPr>
            <a:xfrm>
              <a:off x="3970273" y="3577844"/>
              <a:ext cx="487680" cy="381000"/>
            </a:xfrm>
            <a:custGeom>
              <a:avLst/>
              <a:gdLst/>
              <a:ahLst/>
              <a:cxnLst/>
              <a:rect l="l" t="t" r="r" b="b"/>
              <a:pathLst>
                <a:path w="487679" h="381000">
                  <a:moveTo>
                    <a:pt x="487679" y="190500"/>
                  </a:moveTo>
                  <a:lnTo>
                    <a:pt x="481210" y="146837"/>
                  </a:lnTo>
                  <a:lnTo>
                    <a:pt x="462798" y="106746"/>
                  </a:lnTo>
                  <a:lnTo>
                    <a:pt x="433935" y="71374"/>
                  </a:lnTo>
                  <a:lnTo>
                    <a:pt x="396115" y="41867"/>
                  </a:lnTo>
                  <a:lnTo>
                    <a:pt x="350831" y="19372"/>
                  </a:lnTo>
                  <a:lnTo>
                    <a:pt x="299574" y="5034"/>
                  </a:lnTo>
                  <a:lnTo>
                    <a:pt x="243839" y="0"/>
                  </a:ln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39" y="381000"/>
                  </a:lnTo>
                  <a:lnTo>
                    <a:pt x="299574" y="376005"/>
                  </a:lnTo>
                  <a:lnTo>
                    <a:pt x="350831" y="361761"/>
                  </a:lnTo>
                  <a:lnTo>
                    <a:pt x="396115" y="339372"/>
                  </a:lnTo>
                  <a:lnTo>
                    <a:pt x="433935" y="309945"/>
                  </a:lnTo>
                  <a:lnTo>
                    <a:pt x="462798" y="274586"/>
                  </a:lnTo>
                  <a:lnTo>
                    <a:pt x="481210" y="234402"/>
                  </a:lnTo>
                  <a:lnTo>
                    <a:pt x="487679" y="190500"/>
                  </a:lnTo>
                  <a:close/>
                </a:path>
              </a:pathLst>
            </a:custGeom>
            <a:solidFill>
              <a:srgbClr val="DDDDDD"/>
            </a:solidFill>
          </p:spPr>
          <p:txBody>
            <a:bodyPr wrap="square" lIns="0" tIns="0" rIns="0" bIns="0" rtlCol="0"/>
            <a:lstStyle/>
            <a:p>
              <a:endParaRPr sz="1807"/>
            </a:p>
          </p:txBody>
        </p:sp>
        <p:sp>
          <p:nvSpPr>
            <p:cNvPr id="46" name="object 46"/>
            <p:cNvSpPr/>
            <p:nvPr/>
          </p:nvSpPr>
          <p:spPr>
            <a:xfrm>
              <a:off x="3970273" y="3577844"/>
              <a:ext cx="487680" cy="381000"/>
            </a:xfrm>
            <a:custGeom>
              <a:avLst/>
              <a:gdLst/>
              <a:ahLst/>
              <a:cxnLst/>
              <a:rect l="l" t="t" r="r" b="b"/>
              <a:pathLst>
                <a:path w="487679" h="381000">
                  <a:moveTo>
                    <a:pt x="243839" y="0"/>
                  </a:move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39" y="381000"/>
                  </a:lnTo>
                  <a:lnTo>
                    <a:pt x="299574" y="376005"/>
                  </a:lnTo>
                  <a:lnTo>
                    <a:pt x="350831" y="361761"/>
                  </a:lnTo>
                  <a:lnTo>
                    <a:pt x="396115" y="339372"/>
                  </a:lnTo>
                  <a:lnTo>
                    <a:pt x="433935" y="309945"/>
                  </a:lnTo>
                  <a:lnTo>
                    <a:pt x="462798" y="274586"/>
                  </a:lnTo>
                  <a:lnTo>
                    <a:pt x="481210" y="234402"/>
                  </a:lnTo>
                  <a:lnTo>
                    <a:pt x="487679" y="190500"/>
                  </a:lnTo>
                  <a:lnTo>
                    <a:pt x="481210" y="146837"/>
                  </a:lnTo>
                  <a:lnTo>
                    <a:pt x="462798" y="106746"/>
                  </a:lnTo>
                  <a:lnTo>
                    <a:pt x="433935" y="71374"/>
                  </a:lnTo>
                  <a:lnTo>
                    <a:pt x="396115" y="41867"/>
                  </a:lnTo>
                  <a:lnTo>
                    <a:pt x="350831" y="19372"/>
                  </a:lnTo>
                  <a:lnTo>
                    <a:pt x="299574" y="5034"/>
                  </a:lnTo>
                  <a:lnTo>
                    <a:pt x="243839" y="0"/>
                  </a:lnTo>
                  <a:close/>
                </a:path>
              </a:pathLst>
            </a:custGeom>
            <a:ln w="9524">
              <a:solidFill>
                <a:srgbClr val="019999"/>
              </a:solidFill>
            </a:ln>
          </p:spPr>
          <p:txBody>
            <a:bodyPr wrap="square" lIns="0" tIns="0" rIns="0" bIns="0" rtlCol="0"/>
            <a:lstStyle/>
            <a:p>
              <a:endParaRPr sz="1807"/>
            </a:p>
          </p:txBody>
        </p:sp>
        <p:sp>
          <p:nvSpPr>
            <p:cNvPr id="47" name="object 47"/>
            <p:cNvSpPr/>
            <p:nvPr/>
          </p:nvSpPr>
          <p:spPr>
            <a:xfrm>
              <a:off x="4915153" y="3577844"/>
              <a:ext cx="487045" cy="381000"/>
            </a:xfrm>
            <a:custGeom>
              <a:avLst/>
              <a:gdLst/>
              <a:ahLst/>
              <a:cxnLst/>
              <a:rect l="l" t="t" r="r" b="b"/>
              <a:pathLst>
                <a:path w="487045" h="381000">
                  <a:moveTo>
                    <a:pt x="486918" y="190500"/>
                  </a:moveTo>
                  <a:lnTo>
                    <a:pt x="480488" y="146837"/>
                  </a:lnTo>
                  <a:lnTo>
                    <a:pt x="462169" y="106746"/>
                  </a:lnTo>
                  <a:lnTo>
                    <a:pt x="433413" y="71374"/>
                  </a:lnTo>
                  <a:lnTo>
                    <a:pt x="395673" y="41867"/>
                  </a:lnTo>
                  <a:lnTo>
                    <a:pt x="350402" y="19372"/>
                  </a:lnTo>
                  <a:lnTo>
                    <a:pt x="299052" y="5034"/>
                  </a:lnTo>
                  <a:lnTo>
                    <a:pt x="243078" y="0"/>
                  </a:ln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8" y="381000"/>
                  </a:lnTo>
                  <a:lnTo>
                    <a:pt x="299052" y="376005"/>
                  </a:lnTo>
                  <a:lnTo>
                    <a:pt x="350402" y="361761"/>
                  </a:lnTo>
                  <a:lnTo>
                    <a:pt x="395673" y="339372"/>
                  </a:lnTo>
                  <a:lnTo>
                    <a:pt x="433413" y="309945"/>
                  </a:lnTo>
                  <a:lnTo>
                    <a:pt x="462169" y="274586"/>
                  </a:lnTo>
                  <a:lnTo>
                    <a:pt x="480488" y="234402"/>
                  </a:lnTo>
                  <a:lnTo>
                    <a:pt x="486918" y="190500"/>
                  </a:lnTo>
                  <a:close/>
                </a:path>
              </a:pathLst>
            </a:custGeom>
            <a:solidFill>
              <a:srgbClr val="DDDDDD"/>
            </a:solidFill>
          </p:spPr>
          <p:txBody>
            <a:bodyPr wrap="square" lIns="0" tIns="0" rIns="0" bIns="0" rtlCol="0"/>
            <a:lstStyle/>
            <a:p>
              <a:endParaRPr sz="1807"/>
            </a:p>
          </p:txBody>
        </p:sp>
        <p:sp>
          <p:nvSpPr>
            <p:cNvPr id="48" name="object 48"/>
            <p:cNvSpPr/>
            <p:nvPr/>
          </p:nvSpPr>
          <p:spPr>
            <a:xfrm>
              <a:off x="4915153" y="3577844"/>
              <a:ext cx="487045" cy="381000"/>
            </a:xfrm>
            <a:custGeom>
              <a:avLst/>
              <a:gdLst/>
              <a:ahLst/>
              <a:cxnLst/>
              <a:rect l="l" t="t" r="r" b="b"/>
              <a:pathLst>
                <a:path w="487045" h="381000">
                  <a:moveTo>
                    <a:pt x="243078" y="0"/>
                  </a:move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8" y="381000"/>
                  </a:lnTo>
                  <a:lnTo>
                    <a:pt x="299052" y="376005"/>
                  </a:lnTo>
                  <a:lnTo>
                    <a:pt x="350402" y="361761"/>
                  </a:lnTo>
                  <a:lnTo>
                    <a:pt x="395673" y="339372"/>
                  </a:lnTo>
                  <a:lnTo>
                    <a:pt x="433413" y="309945"/>
                  </a:lnTo>
                  <a:lnTo>
                    <a:pt x="462169" y="274586"/>
                  </a:lnTo>
                  <a:lnTo>
                    <a:pt x="480488" y="234402"/>
                  </a:lnTo>
                  <a:lnTo>
                    <a:pt x="486918" y="190500"/>
                  </a:lnTo>
                  <a:lnTo>
                    <a:pt x="480488" y="146837"/>
                  </a:lnTo>
                  <a:lnTo>
                    <a:pt x="462169" y="106746"/>
                  </a:lnTo>
                  <a:lnTo>
                    <a:pt x="433413" y="71374"/>
                  </a:lnTo>
                  <a:lnTo>
                    <a:pt x="395673" y="41867"/>
                  </a:lnTo>
                  <a:lnTo>
                    <a:pt x="350402" y="19372"/>
                  </a:lnTo>
                  <a:lnTo>
                    <a:pt x="299052" y="5034"/>
                  </a:lnTo>
                  <a:lnTo>
                    <a:pt x="243078" y="0"/>
                  </a:lnTo>
                  <a:close/>
                </a:path>
              </a:pathLst>
            </a:custGeom>
            <a:ln w="9525">
              <a:solidFill>
                <a:srgbClr val="019999"/>
              </a:solidFill>
            </a:ln>
          </p:spPr>
          <p:txBody>
            <a:bodyPr wrap="square" lIns="0" tIns="0" rIns="0" bIns="0" rtlCol="0"/>
            <a:lstStyle/>
            <a:p>
              <a:endParaRPr sz="1807"/>
            </a:p>
          </p:txBody>
        </p:sp>
        <p:sp>
          <p:nvSpPr>
            <p:cNvPr id="49" name="object 49"/>
            <p:cNvSpPr/>
            <p:nvPr/>
          </p:nvSpPr>
          <p:spPr>
            <a:xfrm>
              <a:off x="4992115" y="3689096"/>
              <a:ext cx="109855" cy="228600"/>
            </a:xfrm>
            <a:custGeom>
              <a:avLst/>
              <a:gdLst/>
              <a:ahLst/>
              <a:cxnLst/>
              <a:rect l="l" t="t" r="r" b="b"/>
              <a:pathLst>
                <a:path w="109854" h="228600">
                  <a:moveTo>
                    <a:pt x="109727" y="228600"/>
                  </a:moveTo>
                  <a:lnTo>
                    <a:pt x="109727" y="0"/>
                  </a:lnTo>
                  <a:lnTo>
                    <a:pt x="0" y="0"/>
                  </a:lnTo>
                  <a:lnTo>
                    <a:pt x="0" y="228600"/>
                  </a:lnTo>
                  <a:lnTo>
                    <a:pt x="109727" y="228600"/>
                  </a:lnTo>
                  <a:close/>
                </a:path>
              </a:pathLst>
            </a:custGeom>
            <a:solidFill>
              <a:srgbClr val="DDDDDD"/>
            </a:solidFill>
          </p:spPr>
          <p:txBody>
            <a:bodyPr wrap="square" lIns="0" tIns="0" rIns="0" bIns="0" rtlCol="0"/>
            <a:lstStyle/>
            <a:p>
              <a:endParaRPr sz="1807"/>
            </a:p>
          </p:txBody>
        </p:sp>
      </p:grpSp>
      <p:grpSp>
        <p:nvGrpSpPr>
          <p:cNvPr id="50" name="object 50"/>
          <p:cNvGrpSpPr/>
          <p:nvPr/>
        </p:nvGrpSpPr>
        <p:grpSpPr>
          <a:xfrm>
            <a:off x="4383348" y="3586364"/>
            <a:ext cx="498416" cy="391977"/>
            <a:chOff x="3233991" y="3573081"/>
            <a:chExt cx="496570" cy="390525"/>
          </a:xfrm>
        </p:grpSpPr>
        <p:sp>
          <p:nvSpPr>
            <p:cNvPr id="51" name="object 51"/>
            <p:cNvSpPr/>
            <p:nvPr/>
          </p:nvSpPr>
          <p:spPr>
            <a:xfrm>
              <a:off x="3238754" y="3577844"/>
              <a:ext cx="487045" cy="381000"/>
            </a:xfrm>
            <a:custGeom>
              <a:avLst/>
              <a:gdLst/>
              <a:ahLst/>
              <a:cxnLst/>
              <a:rect l="l" t="t" r="r" b="b"/>
              <a:pathLst>
                <a:path w="487045" h="381000">
                  <a:moveTo>
                    <a:pt x="486918" y="190500"/>
                  </a:moveTo>
                  <a:lnTo>
                    <a:pt x="480488" y="146837"/>
                  </a:lnTo>
                  <a:lnTo>
                    <a:pt x="462169" y="106746"/>
                  </a:lnTo>
                  <a:lnTo>
                    <a:pt x="433413" y="71374"/>
                  </a:lnTo>
                  <a:lnTo>
                    <a:pt x="395673" y="41867"/>
                  </a:lnTo>
                  <a:lnTo>
                    <a:pt x="350402" y="19372"/>
                  </a:lnTo>
                  <a:lnTo>
                    <a:pt x="299052" y="5034"/>
                  </a:lnTo>
                  <a:lnTo>
                    <a:pt x="243078" y="0"/>
                  </a:ln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8" y="381000"/>
                  </a:lnTo>
                  <a:lnTo>
                    <a:pt x="299052" y="376005"/>
                  </a:lnTo>
                  <a:lnTo>
                    <a:pt x="350402" y="361761"/>
                  </a:lnTo>
                  <a:lnTo>
                    <a:pt x="395673" y="339372"/>
                  </a:lnTo>
                  <a:lnTo>
                    <a:pt x="433413" y="309945"/>
                  </a:lnTo>
                  <a:lnTo>
                    <a:pt x="462169" y="274586"/>
                  </a:lnTo>
                  <a:lnTo>
                    <a:pt x="480488" y="234402"/>
                  </a:lnTo>
                  <a:lnTo>
                    <a:pt x="486918" y="190500"/>
                  </a:lnTo>
                  <a:close/>
                </a:path>
              </a:pathLst>
            </a:custGeom>
            <a:solidFill>
              <a:srgbClr val="DDDDDD"/>
            </a:solidFill>
          </p:spPr>
          <p:txBody>
            <a:bodyPr wrap="square" lIns="0" tIns="0" rIns="0" bIns="0" rtlCol="0"/>
            <a:lstStyle/>
            <a:p>
              <a:endParaRPr sz="1807"/>
            </a:p>
          </p:txBody>
        </p:sp>
        <p:sp>
          <p:nvSpPr>
            <p:cNvPr id="52" name="object 52"/>
            <p:cNvSpPr/>
            <p:nvPr/>
          </p:nvSpPr>
          <p:spPr>
            <a:xfrm>
              <a:off x="3238754" y="3577844"/>
              <a:ext cx="487045" cy="381000"/>
            </a:xfrm>
            <a:custGeom>
              <a:avLst/>
              <a:gdLst/>
              <a:ahLst/>
              <a:cxnLst/>
              <a:rect l="l" t="t" r="r" b="b"/>
              <a:pathLst>
                <a:path w="487045" h="381000">
                  <a:moveTo>
                    <a:pt x="243078" y="0"/>
                  </a:move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8" y="381000"/>
                  </a:lnTo>
                  <a:lnTo>
                    <a:pt x="299052" y="376005"/>
                  </a:lnTo>
                  <a:lnTo>
                    <a:pt x="350402" y="361761"/>
                  </a:lnTo>
                  <a:lnTo>
                    <a:pt x="395673" y="339372"/>
                  </a:lnTo>
                  <a:lnTo>
                    <a:pt x="433413" y="309945"/>
                  </a:lnTo>
                  <a:lnTo>
                    <a:pt x="462169" y="274586"/>
                  </a:lnTo>
                  <a:lnTo>
                    <a:pt x="480488" y="234402"/>
                  </a:lnTo>
                  <a:lnTo>
                    <a:pt x="486918" y="190500"/>
                  </a:lnTo>
                  <a:lnTo>
                    <a:pt x="480488" y="146837"/>
                  </a:lnTo>
                  <a:lnTo>
                    <a:pt x="462169" y="106746"/>
                  </a:lnTo>
                  <a:lnTo>
                    <a:pt x="433413" y="71374"/>
                  </a:lnTo>
                  <a:lnTo>
                    <a:pt x="395673" y="41867"/>
                  </a:lnTo>
                  <a:lnTo>
                    <a:pt x="350402" y="19372"/>
                  </a:lnTo>
                  <a:lnTo>
                    <a:pt x="299052" y="5034"/>
                  </a:lnTo>
                  <a:lnTo>
                    <a:pt x="243078" y="0"/>
                  </a:lnTo>
                  <a:close/>
                </a:path>
              </a:pathLst>
            </a:custGeom>
            <a:ln w="9525">
              <a:solidFill>
                <a:srgbClr val="019999"/>
              </a:solidFill>
            </a:ln>
          </p:spPr>
          <p:txBody>
            <a:bodyPr wrap="square" lIns="0" tIns="0" rIns="0" bIns="0" rtlCol="0"/>
            <a:lstStyle/>
            <a:p>
              <a:endParaRPr sz="1807"/>
            </a:p>
          </p:txBody>
        </p:sp>
        <p:sp>
          <p:nvSpPr>
            <p:cNvPr id="53" name="object 53"/>
            <p:cNvSpPr/>
            <p:nvPr/>
          </p:nvSpPr>
          <p:spPr>
            <a:xfrm>
              <a:off x="3315716" y="3689096"/>
              <a:ext cx="109855" cy="228600"/>
            </a:xfrm>
            <a:custGeom>
              <a:avLst/>
              <a:gdLst/>
              <a:ahLst/>
              <a:cxnLst/>
              <a:rect l="l" t="t" r="r" b="b"/>
              <a:pathLst>
                <a:path w="109854" h="228600">
                  <a:moveTo>
                    <a:pt x="109727" y="228600"/>
                  </a:moveTo>
                  <a:lnTo>
                    <a:pt x="109727" y="0"/>
                  </a:lnTo>
                  <a:lnTo>
                    <a:pt x="0" y="0"/>
                  </a:lnTo>
                  <a:lnTo>
                    <a:pt x="0" y="228600"/>
                  </a:lnTo>
                  <a:lnTo>
                    <a:pt x="109727" y="228600"/>
                  </a:lnTo>
                  <a:close/>
                </a:path>
              </a:pathLst>
            </a:custGeom>
            <a:solidFill>
              <a:srgbClr val="DDDDDD"/>
            </a:solidFill>
          </p:spPr>
          <p:txBody>
            <a:bodyPr wrap="square" lIns="0" tIns="0" rIns="0" bIns="0" rtlCol="0"/>
            <a:lstStyle/>
            <a:p>
              <a:endParaRPr sz="1807"/>
            </a:p>
          </p:txBody>
        </p:sp>
      </p:grpSp>
      <p:grpSp>
        <p:nvGrpSpPr>
          <p:cNvPr id="54" name="object 54"/>
          <p:cNvGrpSpPr/>
          <p:nvPr/>
        </p:nvGrpSpPr>
        <p:grpSpPr>
          <a:xfrm>
            <a:off x="6800220" y="3586364"/>
            <a:ext cx="499053" cy="391977"/>
            <a:chOff x="5641911" y="3573081"/>
            <a:chExt cx="497205" cy="390525"/>
          </a:xfrm>
        </p:grpSpPr>
        <p:sp>
          <p:nvSpPr>
            <p:cNvPr id="55" name="object 55"/>
            <p:cNvSpPr/>
            <p:nvPr/>
          </p:nvSpPr>
          <p:spPr>
            <a:xfrm>
              <a:off x="5646673" y="3577844"/>
              <a:ext cx="487680" cy="381000"/>
            </a:xfrm>
            <a:custGeom>
              <a:avLst/>
              <a:gdLst/>
              <a:ahLst/>
              <a:cxnLst/>
              <a:rect l="l" t="t" r="r" b="b"/>
              <a:pathLst>
                <a:path w="487679" h="381000">
                  <a:moveTo>
                    <a:pt x="487679" y="190500"/>
                  </a:moveTo>
                  <a:lnTo>
                    <a:pt x="481210" y="146837"/>
                  </a:lnTo>
                  <a:lnTo>
                    <a:pt x="462798" y="106746"/>
                  </a:lnTo>
                  <a:lnTo>
                    <a:pt x="433935" y="71374"/>
                  </a:lnTo>
                  <a:lnTo>
                    <a:pt x="396115" y="41867"/>
                  </a:lnTo>
                  <a:lnTo>
                    <a:pt x="350831" y="19372"/>
                  </a:lnTo>
                  <a:lnTo>
                    <a:pt x="299574" y="5034"/>
                  </a:lnTo>
                  <a:lnTo>
                    <a:pt x="243839" y="0"/>
                  </a:ln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39" y="381000"/>
                  </a:lnTo>
                  <a:lnTo>
                    <a:pt x="299574" y="376005"/>
                  </a:lnTo>
                  <a:lnTo>
                    <a:pt x="350831" y="361761"/>
                  </a:lnTo>
                  <a:lnTo>
                    <a:pt x="396115" y="339372"/>
                  </a:lnTo>
                  <a:lnTo>
                    <a:pt x="433935" y="309945"/>
                  </a:lnTo>
                  <a:lnTo>
                    <a:pt x="462798" y="274586"/>
                  </a:lnTo>
                  <a:lnTo>
                    <a:pt x="481210" y="234402"/>
                  </a:lnTo>
                  <a:lnTo>
                    <a:pt x="487679" y="190500"/>
                  </a:lnTo>
                  <a:close/>
                </a:path>
              </a:pathLst>
            </a:custGeom>
            <a:solidFill>
              <a:srgbClr val="DDDDDD"/>
            </a:solidFill>
          </p:spPr>
          <p:txBody>
            <a:bodyPr wrap="square" lIns="0" tIns="0" rIns="0" bIns="0" rtlCol="0"/>
            <a:lstStyle/>
            <a:p>
              <a:endParaRPr sz="1807"/>
            </a:p>
          </p:txBody>
        </p:sp>
        <p:sp>
          <p:nvSpPr>
            <p:cNvPr id="56" name="object 56"/>
            <p:cNvSpPr/>
            <p:nvPr/>
          </p:nvSpPr>
          <p:spPr>
            <a:xfrm>
              <a:off x="5646673" y="3577844"/>
              <a:ext cx="487680" cy="381000"/>
            </a:xfrm>
            <a:custGeom>
              <a:avLst/>
              <a:gdLst/>
              <a:ahLst/>
              <a:cxnLst/>
              <a:rect l="l" t="t" r="r" b="b"/>
              <a:pathLst>
                <a:path w="487679" h="381000">
                  <a:moveTo>
                    <a:pt x="243839" y="0"/>
                  </a:move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39" y="381000"/>
                  </a:lnTo>
                  <a:lnTo>
                    <a:pt x="299574" y="376005"/>
                  </a:lnTo>
                  <a:lnTo>
                    <a:pt x="350831" y="361761"/>
                  </a:lnTo>
                  <a:lnTo>
                    <a:pt x="396115" y="339372"/>
                  </a:lnTo>
                  <a:lnTo>
                    <a:pt x="433935" y="309945"/>
                  </a:lnTo>
                  <a:lnTo>
                    <a:pt x="462798" y="274586"/>
                  </a:lnTo>
                  <a:lnTo>
                    <a:pt x="481210" y="234402"/>
                  </a:lnTo>
                  <a:lnTo>
                    <a:pt x="487679" y="190500"/>
                  </a:lnTo>
                  <a:lnTo>
                    <a:pt x="481210" y="146837"/>
                  </a:lnTo>
                  <a:lnTo>
                    <a:pt x="462798" y="106746"/>
                  </a:lnTo>
                  <a:lnTo>
                    <a:pt x="433935" y="71374"/>
                  </a:lnTo>
                  <a:lnTo>
                    <a:pt x="396115" y="41867"/>
                  </a:lnTo>
                  <a:lnTo>
                    <a:pt x="350831" y="19372"/>
                  </a:lnTo>
                  <a:lnTo>
                    <a:pt x="299574" y="5034"/>
                  </a:lnTo>
                  <a:lnTo>
                    <a:pt x="243839" y="0"/>
                  </a:lnTo>
                  <a:close/>
                </a:path>
              </a:pathLst>
            </a:custGeom>
            <a:ln w="9524">
              <a:solidFill>
                <a:srgbClr val="019999"/>
              </a:solidFill>
            </a:ln>
          </p:spPr>
          <p:txBody>
            <a:bodyPr wrap="square" lIns="0" tIns="0" rIns="0" bIns="0" rtlCol="0"/>
            <a:lstStyle/>
            <a:p>
              <a:endParaRPr sz="1807"/>
            </a:p>
          </p:txBody>
        </p:sp>
      </p:grpSp>
      <p:grpSp>
        <p:nvGrpSpPr>
          <p:cNvPr id="57" name="object 57"/>
          <p:cNvGrpSpPr/>
          <p:nvPr/>
        </p:nvGrpSpPr>
        <p:grpSpPr>
          <a:xfrm>
            <a:off x="8468319" y="3699559"/>
            <a:ext cx="99428" cy="427032"/>
            <a:chOff x="7303833" y="3685857"/>
            <a:chExt cx="99060" cy="425450"/>
          </a:xfrm>
        </p:grpSpPr>
        <p:sp>
          <p:nvSpPr>
            <p:cNvPr id="58" name="object 58"/>
            <p:cNvSpPr/>
            <p:nvPr/>
          </p:nvSpPr>
          <p:spPr>
            <a:xfrm>
              <a:off x="7303833" y="3685857"/>
              <a:ext cx="98678" cy="165734"/>
            </a:xfrm>
            <a:prstGeom prst="rect">
              <a:avLst/>
            </a:prstGeom>
            <a:blipFill>
              <a:blip r:embed="rId3" cstate="print"/>
              <a:stretch>
                <a:fillRect/>
              </a:stretch>
            </a:blipFill>
          </p:spPr>
          <p:txBody>
            <a:bodyPr wrap="square" lIns="0" tIns="0" rIns="0" bIns="0" rtlCol="0"/>
            <a:lstStyle/>
            <a:p>
              <a:endParaRPr sz="1807"/>
            </a:p>
          </p:txBody>
        </p:sp>
        <p:sp>
          <p:nvSpPr>
            <p:cNvPr id="59" name="object 59"/>
            <p:cNvSpPr/>
            <p:nvPr/>
          </p:nvSpPr>
          <p:spPr>
            <a:xfrm>
              <a:off x="7316215" y="3801872"/>
              <a:ext cx="76200" cy="309880"/>
            </a:xfrm>
            <a:custGeom>
              <a:avLst/>
              <a:gdLst/>
              <a:ahLst/>
              <a:cxnLst/>
              <a:rect l="l" t="t" r="r" b="b"/>
              <a:pathLst>
                <a:path w="76200" h="309879">
                  <a:moveTo>
                    <a:pt x="43433" y="300041"/>
                  </a:moveTo>
                  <a:lnTo>
                    <a:pt x="43433" y="249174"/>
                  </a:lnTo>
                  <a:lnTo>
                    <a:pt x="41148" y="250698"/>
                  </a:lnTo>
                  <a:lnTo>
                    <a:pt x="35813" y="250698"/>
                  </a:lnTo>
                  <a:lnTo>
                    <a:pt x="33527" y="249174"/>
                  </a:lnTo>
                  <a:lnTo>
                    <a:pt x="33448" y="233599"/>
                  </a:lnTo>
                  <a:lnTo>
                    <a:pt x="0" y="233933"/>
                  </a:lnTo>
                  <a:lnTo>
                    <a:pt x="38861" y="309372"/>
                  </a:lnTo>
                  <a:lnTo>
                    <a:pt x="43433" y="300041"/>
                  </a:lnTo>
                  <a:close/>
                </a:path>
                <a:path w="76200" h="309879">
                  <a:moveTo>
                    <a:pt x="43354" y="233500"/>
                  </a:moveTo>
                  <a:lnTo>
                    <a:pt x="41909" y="4572"/>
                  </a:lnTo>
                  <a:lnTo>
                    <a:pt x="41909" y="2286"/>
                  </a:lnTo>
                  <a:lnTo>
                    <a:pt x="39624" y="0"/>
                  </a:lnTo>
                  <a:lnTo>
                    <a:pt x="34289" y="0"/>
                  </a:lnTo>
                  <a:lnTo>
                    <a:pt x="32003" y="2286"/>
                  </a:lnTo>
                  <a:lnTo>
                    <a:pt x="32003" y="5333"/>
                  </a:lnTo>
                  <a:lnTo>
                    <a:pt x="33448" y="233599"/>
                  </a:lnTo>
                  <a:lnTo>
                    <a:pt x="43354" y="233500"/>
                  </a:lnTo>
                  <a:close/>
                </a:path>
                <a:path w="76200" h="309879">
                  <a:moveTo>
                    <a:pt x="43433" y="249174"/>
                  </a:moveTo>
                  <a:lnTo>
                    <a:pt x="43433" y="246125"/>
                  </a:lnTo>
                  <a:lnTo>
                    <a:pt x="43354" y="233500"/>
                  </a:lnTo>
                  <a:lnTo>
                    <a:pt x="33448" y="233599"/>
                  </a:lnTo>
                  <a:lnTo>
                    <a:pt x="33527" y="249174"/>
                  </a:lnTo>
                  <a:lnTo>
                    <a:pt x="35813" y="250698"/>
                  </a:lnTo>
                  <a:lnTo>
                    <a:pt x="41148" y="250698"/>
                  </a:lnTo>
                  <a:lnTo>
                    <a:pt x="43433" y="249174"/>
                  </a:lnTo>
                  <a:close/>
                </a:path>
                <a:path w="76200" h="309879">
                  <a:moveTo>
                    <a:pt x="76200" y="233172"/>
                  </a:moveTo>
                  <a:lnTo>
                    <a:pt x="43354" y="233500"/>
                  </a:lnTo>
                  <a:lnTo>
                    <a:pt x="43433" y="300041"/>
                  </a:lnTo>
                  <a:lnTo>
                    <a:pt x="76200" y="233172"/>
                  </a:lnTo>
                  <a:close/>
                </a:path>
              </a:pathLst>
            </a:custGeom>
            <a:solidFill>
              <a:srgbClr val="019999"/>
            </a:solidFill>
          </p:spPr>
          <p:txBody>
            <a:bodyPr wrap="square" lIns="0" tIns="0" rIns="0" bIns="0" rtlCol="0"/>
            <a:lstStyle/>
            <a:p>
              <a:endParaRPr sz="1807"/>
            </a:p>
          </p:txBody>
        </p:sp>
      </p:grpSp>
      <p:grpSp>
        <p:nvGrpSpPr>
          <p:cNvPr id="60" name="object 60"/>
          <p:cNvGrpSpPr/>
          <p:nvPr/>
        </p:nvGrpSpPr>
        <p:grpSpPr>
          <a:xfrm>
            <a:off x="8635818" y="3586364"/>
            <a:ext cx="499053" cy="391977"/>
            <a:chOff x="7470711" y="3573081"/>
            <a:chExt cx="497205" cy="390525"/>
          </a:xfrm>
        </p:grpSpPr>
        <p:sp>
          <p:nvSpPr>
            <p:cNvPr id="61" name="object 61"/>
            <p:cNvSpPr/>
            <p:nvPr/>
          </p:nvSpPr>
          <p:spPr>
            <a:xfrm>
              <a:off x="7475473" y="3577844"/>
              <a:ext cx="487680" cy="381000"/>
            </a:xfrm>
            <a:custGeom>
              <a:avLst/>
              <a:gdLst/>
              <a:ahLst/>
              <a:cxnLst/>
              <a:rect l="l" t="t" r="r" b="b"/>
              <a:pathLst>
                <a:path w="487679" h="381000">
                  <a:moveTo>
                    <a:pt x="487679" y="190500"/>
                  </a:moveTo>
                  <a:lnTo>
                    <a:pt x="481210" y="146837"/>
                  </a:lnTo>
                  <a:lnTo>
                    <a:pt x="462798" y="106746"/>
                  </a:lnTo>
                  <a:lnTo>
                    <a:pt x="433935" y="71374"/>
                  </a:lnTo>
                  <a:lnTo>
                    <a:pt x="396115" y="41867"/>
                  </a:lnTo>
                  <a:lnTo>
                    <a:pt x="350831" y="19372"/>
                  </a:lnTo>
                  <a:lnTo>
                    <a:pt x="299574" y="5034"/>
                  </a:lnTo>
                  <a:lnTo>
                    <a:pt x="243840" y="0"/>
                  </a:ln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40" y="381000"/>
                  </a:lnTo>
                  <a:lnTo>
                    <a:pt x="299574" y="376005"/>
                  </a:lnTo>
                  <a:lnTo>
                    <a:pt x="350831" y="361761"/>
                  </a:lnTo>
                  <a:lnTo>
                    <a:pt x="396115" y="339372"/>
                  </a:lnTo>
                  <a:lnTo>
                    <a:pt x="433935" y="309945"/>
                  </a:lnTo>
                  <a:lnTo>
                    <a:pt x="462798" y="274586"/>
                  </a:lnTo>
                  <a:lnTo>
                    <a:pt x="481210" y="234402"/>
                  </a:lnTo>
                  <a:lnTo>
                    <a:pt x="487679" y="190500"/>
                  </a:lnTo>
                  <a:close/>
                </a:path>
              </a:pathLst>
            </a:custGeom>
            <a:solidFill>
              <a:srgbClr val="DDDDDD"/>
            </a:solidFill>
          </p:spPr>
          <p:txBody>
            <a:bodyPr wrap="square" lIns="0" tIns="0" rIns="0" bIns="0" rtlCol="0"/>
            <a:lstStyle/>
            <a:p>
              <a:endParaRPr sz="1807"/>
            </a:p>
          </p:txBody>
        </p:sp>
        <p:sp>
          <p:nvSpPr>
            <p:cNvPr id="62" name="object 62"/>
            <p:cNvSpPr/>
            <p:nvPr/>
          </p:nvSpPr>
          <p:spPr>
            <a:xfrm>
              <a:off x="7475473" y="3577844"/>
              <a:ext cx="487680" cy="381000"/>
            </a:xfrm>
            <a:custGeom>
              <a:avLst/>
              <a:gdLst/>
              <a:ahLst/>
              <a:cxnLst/>
              <a:rect l="l" t="t" r="r" b="b"/>
              <a:pathLst>
                <a:path w="487679" h="381000">
                  <a:moveTo>
                    <a:pt x="243840" y="0"/>
                  </a:move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40" y="381000"/>
                  </a:lnTo>
                  <a:lnTo>
                    <a:pt x="299574" y="376005"/>
                  </a:lnTo>
                  <a:lnTo>
                    <a:pt x="350831" y="361761"/>
                  </a:lnTo>
                  <a:lnTo>
                    <a:pt x="396115" y="339372"/>
                  </a:lnTo>
                  <a:lnTo>
                    <a:pt x="433935" y="309945"/>
                  </a:lnTo>
                  <a:lnTo>
                    <a:pt x="462798" y="274586"/>
                  </a:lnTo>
                  <a:lnTo>
                    <a:pt x="481210" y="234402"/>
                  </a:lnTo>
                  <a:lnTo>
                    <a:pt x="487679" y="190500"/>
                  </a:lnTo>
                  <a:lnTo>
                    <a:pt x="481210" y="146837"/>
                  </a:lnTo>
                  <a:lnTo>
                    <a:pt x="462798" y="106746"/>
                  </a:lnTo>
                  <a:lnTo>
                    <a:pt x="433935" y="71374"/>
                  </a:lnTo>
                  <a:lnTo>
                    <a:pt x="396115" y="41867"/>
                  </a:lnTo>
                  <a:lnTo>
                    <a:pt x="350831" y="19372"/>
                  </a:lnTo>
                  <a:lnTo>
                    <a:pt x="299574" y="5034"/>
                  </a:lnTo>
                  <a:lnTo>
                    <a:pt x="243840" y="0"/>
                  </a:lnTo>
                  <a:close/>
                </a:path>
              </a:pathLst>
            </a:custGeom>
            <a:ln w="9524">
              <a:solidFill>
                <a:srgbClr val="019999"/>
              </a:solidFill>
            </a:ln>
          </p:spPr>
          <p:txBody>
            <a:bodyPr wrap="square" lIns="0" tIns="0" rIns="0" bIns="0" rtlCol="0"/>
            <a:lstStyle/>
            <a:p>
              <a:endParaRPr sz="1807"/>
            </a:p>
          </p:txBody>
        </p:sp>
      </p:grpSp>
      <p:grpSp>
        <p:nvGrpSpPr>
          <p:cNvPr id="63" name="object 63"/>
          <p:cNvGrpSpPr/>
          <p:nvPr/>
        </p:nvGrpSpPr>
        <p:grpSpPr>
          <a:xfrm>
            <a:off x="7901578" y="3586364"/>
            <a:ext cx="498416" cy="391977"/>
            <a:chOff x="6739191" y="3573081"/>
            <a:chExt cx="496570" cy="390525"/>
          </a:xfrm>
        </p:grpSpPr>
        <p:sp>
          <p:nvSpPr>
            <p:cNvPr id="64" name="object 64"/>
            <p:cNvSpPr/>
            <p:nvPr/>
          </p:nvSpPr>
          <p:spPr>
            <a:xfrm>
              <a:off x="6743954" y="3577844"/>
              <a:ext cx="487045" cy="381000"/>
            </a:xfrm>
            <a:custGeom>
              <a:avLst/>
              <a:gdLst/>
              <a:ahLst/>
              <a:cxnLst/>
              <a:rect l="l" t="t" r="r" b="b"/>
              <a:pathLst>
                <a:path w="487045" h="381000">
                  <a:moveTo>
                    <a:pt x="486918" y="190500"/>
                  </a:moveTo>
                  <a:lnTo>
                    <a:pt x="480488" y="146837"/>
                  </a:lnTo>
                  <a:lnTo>
                    <a:pt x="462169" y="106746"/>
                  </a:lnTo>
                  <a:lnTo>
                    <a:pt x="433413" y="71374"/>
                  </a:lnTo>
                  <a:lnTo>
                    <a:pt x="395673" y="41867"/>
                  </a:lnTo>
                  <a:lnTo>
                    <a:pt x="350402" y="19372"/>
                  </a:lnTo>
                  <a:lnTo>
                    <a:pt x="299052" y="5034"/>
                  </a:lnTo>
                  <a:lnTo>
                    <a:pt x="243077" y="0"/>
                  </a:ln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7" y="381000"/>
                  </a:lnTo>
                  <a:lnTo>
                    <a:pt x="299052" y="376005"/>
                  </a:lnTo>
                  <a:lnTo>
                    <a:pt x="350402" y="361761"/>
                  </a:lnTo>
                  <a:lnTo>
                    <a:pt x="395673" y="339372"/>
                  </a:lnTo>
                  <a:lnTo>
                    <a:pt x="433413" y="309945"/>
                  </a:lnTo>
                  <a:lnTo>
                    <a:pt x="462169" y="274586"/>
                  </a:lnTo>
                  <a:lnTo>
                    <a:pt x="480488" y="234402"/>
                  </a:lnTo>
                  <a:lnTo>
                    <a:pt x="486918" y="190500"/>
                  </a:lnTo>
                  <a:close/>
                </a:path>
              </a:pathLst>
            </a:custGeom>
            <a:solidFill>
              <a:srgbClr val="DDDDDD"/>
            </a:solidFill>
          </p:spPr>
          <p:txBody>
            <a:bodyPr wrap="square" lIns="0" tIns="0" rIns="0" bIns="0" rtlCol="0"/>
            <a:lstStyle/>
            <a:p>
              <a:endParaRPr sz="1807"/>
            </a:p>
          </p:txBody>
        </p:sp>
        <p:sp>
          <p:nvSpPr>
            <p:cNvPr id="65" name="object 65"/>
            <p:cNvSpPr/>
            <p:nvPr/>
          </p:nvSpPr>
          <p:spPr>
            <a:xfrm>
              <a:off x="6743954" y="3577844"/>
              <a:ext cx="487045" cy="381000"/>
            </a:xfrm>
            <a:custGeom>
              <a:avLst/>
              <a:gdLst/>
              <a:ahLst/>
              <a:cxnLst/>
              <a:rect l="l" t="t" r="r" b="b"/>
              <a:pathLst>
                <a:path w="487045" h="381000">
                  <a:moveTo>
                    <a:pt x="243077" y="0"/>
                  </a:move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7" y="381000"/>
                  </a:lnTo>
                  <a:lnTo>
                    <a:pt x="299052" y="376005"/>
                  </a:lnTo>
                  <a:lnTo>
                    <a:pt x="350402" y="361761"/>
                  </a:lnTo>
                  <a:lnTo>
                    <a:pt x="395673" y="339372"/>
                  </a:lnTo>
                  <a:lnTo>
                    <a:pt x="433413" y="309945"/>
                  </a:lnTo>
                  <a:lnTo>
                    <a:pt x="462169" y="274586"/>
                  </a:lnTo>
                  <a:lnTo>
                    <a:pt x="480488" y="234402"/>
                  </a:lnTo>
                  <a:lnTo>
                    <a:pt x="486918" y="190500"/>
                  </a:lnTo>
                  <a:lnTo>
                    <a:pt x="480488" y="146837"/>
                  </a:lnTo>
                  <a:lnTo>
                    <a:pt x="462169" y="106746"/>
                  </a:lnTo>
                  <a:lnTo>
                    <a:pt x="433413" y="71374"/>
                  </a:lnTo>
                  <a:lnTo>
                    <a:pt x="395673" y="41867"/>
                  </a:lnTo>
                  <a:lnTo>
                    <a:pt x="350402" y="19372"/>
                  </a:lnTo>
                  <a:lnTo>
                    <a:pt x="299052" y="5034"/>
                  </a:lnTo>
                  <a:lnTo>
                    <a:pt x="243077" y="0"/>
                  </a:lnTo>
                  <a:close/>
                </a:path>
              </a:pathLst>
            </a:custGeom>
            <a:ln w="9525">
              <a:solidFill>
                <a:srgbClr val="019999"/>
              </a:solidFill>
            </a:ln>
          </p:spPr>
          <p:txBody>
            <a:bodyPr wrap="square" lIns="0" tIns="0" rIns="0" bIns="0" rtlCol="0"/>
            <a:lstStyle/>
            <a:p>
              <a:endParaRPr sz="1807"/>
            </a:p>
          </p:txBody>
        </p:sp>
        <p:sp>
          <p:nvSpPr>
            <p:cNvPr id="66" name="object 66"/>
            <p:cNvSpPr/>
            <p:nvPr/>
          </p:nvSpPr>
          <p:spPr>
            <a:xfrm>
              <a:off x="6820916" y="3689096"/>
              <a:ext cx="109855" cy="228600"/>
            </a:xfrm>
            <a:custGeom>
              <a:avLst/>
              <a:gdLst/>
              <a:ahLst/>
              <a:cxnLst/>
              <a:rect l="l" t="t" r="r" b="b"/>
              <a:pathLst>
                <a:path w="109854" h="228600">
                  <a:moveTo>
                    <a:pt x="109727" y="228600"/>
                  </a:moveTo>
                  <a:lnTo>
                    <a:pt x="109727" y="0"/>
                  </a:lnTo>
                  <a:lnTo>
                    <a:pt x="0" y="0"/>
                  </a:lnTo>
                  <a:lnTo>
                    <a:pt x="0" y="228600"/>
                  </a:lnTo>
                  <a:lnTo>
                    <a:pt x="109727" y="228600"/>
                  </a:lnTo>
                  <a:close/>
                </a:path>
              </a:pathLst>
            </a:custGeom>
            <a:solidFill>
              <a:srgbClr val="DDDDDD"/>
            </a:solidFill>
          </p:spPr>
          <p:txBody>
            <a:bodyPr wrap="square" lIns="0" tIns="0" rIns="0" bIns="0" rtlCol="0"/>
            <a:lstStyle/>
            <a:p>
              <a:endParaRPr sz="1807"/>
            </a:p>
          </p:txBody>
        </p:sp>
      </p:grpSp>
      <p:grpSp>
        <p:nvGrpSpPr>
          <p:cNvPr id="67" name="object 67"/>
          <p:cNvGrpSpPr/>
          <p:nvPr/>
        </p:nvGrpSpPr>
        <p:grpSpPr>
          <a:xfrm>
            <a:off x="4950089" y="3699559"/>
            <a:ext cx="99428" cy="427032"/>
            <a:chOff x="3798633" y="3685857"/>
            <a:chExt cx="99060" cy="425450"/>
          </a:xfrm>
        </p:grpSpPr>
        <p:sp>
          <p:nvSpPr>
            <p:cNvPr id="68" name="object 68"/>
            <p:cNvSpPr/>
            <p:nvPr/>
          </p:nvSpPr>
          <p:spPr>
            <a:xfrm>
              <a:off x="3798633" y="3685857"/>
              <a:ext cx="98678" cy="165734"/>
            </a:xfrm>
            <a:prstGeom prst="rect">
              <a:avLst/>
            </a:prstGeom>
            <a:blipFill>
              <a:blip r:embed="rId3" cstate="print"/>
              <a:stretch>
                <a:fillRect/>
              </a:stretch>
            </a:blipFill>
          </p:spPr>
          <p:txBody>
            <a:bodyPr wrap="square" lIns="0" tIns="0" rIns="0" bIns="0" rtlCol="0"/>
            <a:lstStyle/>
            <a:p>
              <a:endParaRPr sz="1807"/>
            </a:p>
          </p:txBody>
        </p:sp>
        <p:sp>
          <p:nvSpPr>
            <p:cNvPr id="69" name="object 69"/>
            <p:cNvSpPr/>
            <p:nvPr/>
          </p:nvSpPr>
          <p:spPr>
            <a:xfrm>
              <a:off x="3811016" y="3801872"/>
              <a:ext cx="76200" cy="309880"/>
            </a:xfrm>
            <a:custGeom>
              <a:avLst/>
              <a:gdLst/>
              <a:ahLst/>
              <a:cxnLst/>
              <a:rect l="l" t="t" r="r" b="b"/>
              <a:pathLst>
                <a:path w="76200" h="309879">
                  <a:moveTo>
                    <a:pt x="43434" y="300041"/>
                  </a:moveTo>
                  <a:lnTo>
                    <a:pt x="43434" y="249174"/>
                  </a:lnTo>
                  <a:lnTo>
                    <a:pt x="41148" y="250698"/>
                  </a:lnTo>
                  <a:lnTo>
                    <a:pt x="35813" y="250698"/>
                  </a:lnTo>
                  <a:lnTo>
                    <a:pt x="33528" y="249174"/>
                  </a:lnTo>
                  <a:lnTo>
                    <a:pt x="33448" y="233599"/>
                  </a:lnTo>
                  <a:lnTo>
                    <a:pt x="0" y="233933"/>
                  </a:lnTo>
                  <a:lnTo>
                    <a:pt x="38862" y="309372"/>
                  </a:lnTo>
                  <a:lnTo>
                    <a:pt x="43434" y="300041"/>
                  </a:lnTo>
                  <a:close/>
                </a:path>
                <a:path w="76200" h="309879">
                  <a:moveTo>
                    <a:pt x="43354" y="233500"/>
                  </a:moveTo>
                  <a:lnTo>
                    <a:pt x="41910" y="4572"/>
                  </a:lnTo>
                  <a:lnTo>
                    <a:pt x="41910" y="2286"/>
                  </a:lnTo>
                  <a:lnTo>
                    <a:pt x="39624" y="0"/>
                  </a:lnTo>
                  <a:lnTo>
                    <a:pt x="34289" y="0"/>
                  </a:lnTo>
                  <a:lnTo>
                    <a:pt x="32004" y="2286"/>
                  </a:lnTo>
                  <a:lnTo>
                    <a:pt x="32004" y="5333"/>
                  </a:lnTo>
                  <a:lnTo>
                    <a:pt x="33448" y="233599"/>
                  </a:lnTo>
                  <a:lnTo>
                    <a:pt x="43354" y="233500"/>
                  </a:lnTo>
                  <a:close/>
                </a:path>
                <a:path w="76200" h="309879">
                  <a:moveTo>
                    <a:pt x="43434" y="249174"/>
                  </a:moveTo>
                  <a:lnTo>
                    <a:pt x="43434" y="246125"/>
                  </a:lnTo>
                  <a:lnTo>
                    <a:pt x="43354" y="233500"/>
                  </a:lnTo>
                  <a:lnTo>
                    <a:pt x="33448" y="233599"/>
                  </a:lnTo>
                  <a:lnTo>
                    <a:pt x="33528" y="249174"/>
                  </a:lnTo>
                  <a:lnTo>
                    <a:pt x="35813" y="250698"/>
                  </a:lnTo>
                  <a:lnTo>
                    <a:pt x="41148" y="250698"/>
                  </a:lnTo>
                  <a:lnTo>
                    <a:pt x="43434" y="249174"/>
                  </a:lnTo>
                  <a:close/>
                </a:path>
                <a:path w="76200" h="309879">
                  <a:moveTo>
                    <a:pt x="76200" y="233172"/>
                  </a:moveTo>
                  <a:lnTo>
                    <a:pt x="43354" y="233500"/>
                  </a:lnTo>
                  <a:lnTo>
                    <a:pt x="43434" y="300041"/>
                  </a:lnTo>
                  <a:lnTo>
                    <a:pt x="76200" y="233172"/>
                  </a:lnTo>
                  <a:close/>
                </a:path>
              </a:pathLst>
            </a:custGeom>
            <a:solidFill>
              <a:srgbClr val="019999"/>
            </a:solidFill>
          </p:spPr>
          <p:txBody>
            <a:bodyPr wrap="square" lIns="0" tIns="0" rIns="0" bIns="0" rtlCol="0"/>
            <a:lstStyle/>
            <a:p>
              <a:endParaRPr sz="1807"/>
            </a:p>
          </p:txBody>
        </p:sp>
      </p:grpSp>
      <p:sp>
        <p:nvSpPr>
          <p:cNvPr id="70" name="object 70"/>
          <p:cNvSpPr/>
          <p:nvPr/>
        </p:nvSpPr>
        <p:spPr>
          <a:xfrm>
            <a:off x="2700716" y="4198230"/>
            <a:ext cx="76100" cy="166350"/>
          </a:xfrm>
          <a:prstGeom prst="rect">
            <a:avLst/>
          </a:prstGeom>
          <a:blipFill>
            <a:blip r:embed="rId4" cstate="print"/>
            <a:stretch>
              <a:fillRect/>
            </a:stretch>
          </a:blipFill>
        </p:spPr>
        <p:txBody>
          <a:bodyPr wrap="square" lIns="0" tIns="0" rIns="0" bIns="0" rtlCol="0"/>
          <a:lstStyle/>
          <a:p>
            <a:endParaRPr sz="1807"/>
          </a:p>
        </p:txBody>
      </p:sp>
      <p:sp>
        <p:nvSpPr>
          <p:cNvPr id="71" name="object 71"/>
          <p:cNvSpPr/>
          <p:nvPr/>
        </p:nvSpPr>
        <p:spPr>
          <a:xfrm>
            <a:off x="2853682" y="4198230"/>
            <a:ext cx="76100" cy="166350"/>
          </a:xfrm>
          <a:prstGeom prst="rect">
            <a:avLst/>
          </a:prstGeom>
          <a:blipFill>
            <a:blip r:embed="rId4" cstate="print"/>
            <a:stretch>
              <a:fillRect/>
            </a:stretch>
          </a:blipFill>
        </p:spPr>
        <p:txBody>
          <a:bodyPr wrap="square" lIns="0" tIns="0" rIns="0" bIns="0" rtlCol="0"/>
          <a:lstStyle/>
          <a:p>
            <a:endParaRPr sz="1807"/>
          </a:p>
        </p:txBody>
      </p:sp>
      <p:sp>
        <p:nvSpPr>
          <p:cNvPr id="72" name="object 72"/>
          <p:cNvSpPr/>
          <p:nvPr/>
        </p:nvSpPr>
        <p:spPr>
          <a:xfrm>
            <a:off x="3006649" y="4198230"/>
            <a:ext cx="76100" cy="166350"/>
          </a:xfrm>
          <a:prstGeom prst="rect">
            <a:avLst/>
          </a:prstGeom>
          <a:blipFill>
            <a:blip r:embed="rId4" cstate="print"/>
            <a:stretch>
              <a:fillRect/>
            </a:stretch>
          </a:blipFill>
        </p:spPr>
        <p:txBody>
          <a:bodyPr wrap="square" lIns="0" tIns="0" rIns="0" bIns="0" rtlCol="0"/>
          <a:lstStyle/>
          <a:p>
            <a:endParaRPr sz="1807"/>
          </a:p>
        </p:txBody>
      </p:sp>
      <p:sp>
        <p:nvSpPr>
          <p:cNvPr id="73" name="object 73"/>
          <p:cNvSpPr/>
          <p:nvPr/>
        </p:nvSpPr>
        <p:spPr>
          <a:xfrm>
            <a:off x="3551210" y="4198230"/>
            <a:ext cx="76866" cy="166350"/>
          </a:xfrm>
          <a:prstGeom prst="rect">
            <a:avLst/>
          </a:prstGeom>
          <a:blipFill>
            <a:blip r:embed="rId5" cstate="print"/>
            <a:stretch>
              <a:fillRect/>
            </a:stretch>
          </a:blipFill>
        </p:spPr>
        <p:txBody>
          <a:bodyPr wrap="square" lIns="0" tIns="0" rIns="0" bIns="0" rtlCol="0"/>
          <a:lstStyle/>
          <a:p>
            <a:endParaRPr sz="1807"/>
          </a:p>
        </p:txBody>
      </p:sp>
      <p:sp>
        <p:nvSpPr>
          <p:cNvPr id="74" name="object 74"/>
          <p:cNvSpPr/>
          <p:nvPr/>
        </p:nvSpPr>
        <p:spPr>
          <a:xfrm>
            <a:off x="3704177" y="4198230"/>
            <a:ext cx="76866" cy="166350"/>
          </a:xfrm>
          <a:prstGeom prst="rect">
            <a:avLst/>
          </a:prstGeom>
          <a:blipFill>
            <a:blip r:embed="rId5" cstate="print"/>
            <a:stretch>
              <a:fillRect/>
            </a:stretch>
          </a:blipFill>
        </p:spPr>
        <p:txBody>
          <a:bodyPr wrap="square" lIns="0" tIns="0" rIns="0" bIns="0" rtlCol="0"/>
          <a:lstStyle/>
          <a:p>
            <a:endParaRPr sz="1807"/>
          </a:p>
        </p:txBody>
      </p:sp>
      <p:sp>
        <p:nvSpPr>
          <p:cNvPr id="75" name="object 75"/>
          <p:cNvSpPr/>
          <p:nvPr/>
        </p:nvSpPr>
        <p:spPr>
          <a:xfrm>
            <a:off x="3857143" y="4198230"/>
            <a:ext cx="76866" cy="166350"/>
          </a:xfrm>
          <a:prstGeom prst="rect">
            <a:avLst/>
          </a:prstGeom>
          <a:blipFill>
            <a:blip r:embed="rId5" cstate="print"/>
            <a:stretch>
              <a:fillRect/>
            </a:stretch>
          </a:blipFill>
        </p:spPr>
        <p:txBody>
          <a:bodyPr wrap="square" lIns="0" tIns="0" rIns="0" bIns="0" rtlCol="0"/>
          <a:lstStyle/>
          <a:p>
            <a:endParaRPr sz="1807"/>
          </a:p>
        </p:txBody>
      </p:sp>
      <p:grpSp>
        <p:nvGrpSpPr>
          <p:cNvPr id="76" name="object 76"/>
          <p:cNvGrpSpPr/>
          <p:nvPr/>
        </p:nvGrpSpPr>
        <p:grpSpPr>
          <a:xfrm>
            <a:off x="3343940" y="3699559"/>
            <a:ext cx="99428" cy="503515"/>
            <a:chOff x="2198433" y="3685857"/>
            <a:chExt cx="99060" cy="501650"/>
          </a:xfrm>
        </p:grpSpPr>
        <p:sp>
          <p:nvSpPr>
            <p:cNvPr id="77" name="object 77"/>
            <p:cNvSpPr/>
            <p:nvPr/>
          </p:nvSpPr>
          <p:spPr>
            <a:xfrm>
              <a:off x="2198433" y="3685857"/>
              <a:ext cx="98679" cy="165734"/>
            </a:xfrm>
            <a:prstGeom prst="rect">
              <a:avLst/>
            </a:prstGeom>
            <a:blipFill>
              <a:blip r:embed="rId3" cstate="print"/>
              <a:stretch>
                <a:fillRect/>
              </a:stretch>
            </a:blipFill>
          </p:spPr>
          <p:txBody>
            <a:bodyPr wrap="square" lIns="0" tIns="0" rIns="0" bIns="0" rtlCol="0"/>
            <a:lstStyle/>
            <a:p>
              <a:endParaRPr sz="1807"/>
            </a:p>
          </p:txBody>
        </p:sp>
        <p:sp>
          <p:nvSpPr>
            <p:cNvPr id="78" name="object 78"/>
            <p:cNvSpPr/>
            <p:nvPr/>
          </p:nvSpPr>
          <p:spPr>
            <a:xfrm>
              <a:off x="2210815" y="3878072"/>
              <a:ext cx="76200" cy="309880"/>
            </a:xfrm>
            <a:custGeom>
              <a:avLst/>
              <a:gdLst/>
              <a:ahLst/>
              <a:cxnLst/>
              <a:rect l="l" t="t" r="r" b="b"/>
              <a:pathLst>
                <a:path w="76200" h="309879">
                  <a:moveTo>
                    <a:pt x="43433" y="300041"/>
                  </a:moveTo>
                  <a:lnTo>
                    <a:pt x="43433" y="249174"/>
                  </a:lnTo>
                  <a:lnTo>
                    <a:pt x="41147" y="250698"/>
                  </a:lnTo>
                  <a:lnTo>
                    <a:pt x="35813" y="250698"/>
                  </a:lnTo>
                  <a:lnTo>
                    <a:pt x="33527" y="249174"/>
                  </a:lnTo>
                  <a:lnTo>
                    <a:pt x="33448" y="233599"/>
                  </a:lnTo>
                  <a:lnTo>
                    <a:pt x="0" y="233933"/>
                  </a:lnTo>
                  <a:lnTo>
                    <a:pt x="38861" y="309372"/>
                  </a:lnTo>
                  <a:lnTo>
                    <a:pt x="43433" y="300041"/>
                  </a:lnTo>
                  <a:close/>
                </a:path>
                <a:path w="76200" h="309879">
                  <a:moveTo>
                    <a:pt x="43354" y="233500"/>
                  </a:moveTo>
                  <a:lnTo>
                    <a:pt x="41909" y="4572"/>
                  </a:lnTo>
                  <a:lnTo>
                    <a:pt x="41909" y="2286"/>
                  </a:lnTo>
                  <a:lnTo>
                    <a:pt x="39623" y="0"/>
                  </a:lnTo>
                  <a:lnTo>
                    <a:pt x="34289" y="0"/>
                  </a:lnTo>
                  <a:lnTo>
                    <a:pt x="32003" y="2286"/>
                  </a:lnTo>
                  <a:lnTo>
                    <a:pt x="32003" y="5333"/>
                  </a:lnTo>
                  <a:lnTo>
                    <a:pt x="33448" y="233599"/>
                  </a:lnTo>
                  <a:lnTo>
                    <a:pt x="43354" y="233500"/>
                  </a:lnTo>
                  <a:close/>
                </a:path>
                <a:path w="76200" h="309879">
                  <a:moveTo>
                    <a:pt x="43433" y="249174"/>
                  </a:moveTo>
                  <a:lnTo>
                    <a:pt x="43433" y="246125"/>
                  </a:lnTo>
                  <a:lnTo>
                    <a:pt x="43354" y="233500"/>
                  </a:lnTo>
                  <a:lnTo>
                    <a:pt x="33448" y="233599"/>
                  </a:lnTo>
                  <a:lnTo>
                    <a:pt x="33527" y="249174"/>
                  </a:lnTo>
                  <a:lnTo>
                    <a:pt x="35813" y="250698"/>
                  </a:lnTo>
                  <a:lnTo>
                    <a:pt x="41147" y="250698"/>
                  </a:lnTo>
                  <a:lnTo>
                    <a:pt x="43433" y="249174"/>
                  </a:lnTo>
                  <a:close/>
                </a:path>
                <a:path w="76200" h="309879">
                  <a:moveTo>
                    <a:pt x="76200" y="233172"/>
                  </a:moveTo>
                  <a:lnTo>
                    <a:pt x="43354" y="233500"/>
                  </a:lnTo>
                  <a:lnTo>
                    <a:pt x="43433" y="300041"/>
                  </a:lnTo>
                  <a:lnTo>
                    <a:pt x="76200" y="233172"/>
                  </a:lnTo>
                  <a:close/>
                </a:path>
              </a:pathLst>
            </a:custGeom>
            <a:solidFill>
              <a:srgbClr val="019999"/>
            </a:solidFill>
          </p:spPr>
          <p:txBody>
            <a:bodyPr wrap="square" lIns="0" tIns="0" rIns="0" bIns="0" rtlCol="0"/>
            <a:lstStyle/>
            <a:p>
              <a:endParaRPr sz="1807"/>
            </a:p>
          </p:txBody>
        </p:sp>
      </p:grpSp>
      <p:sp>
        <p:nvSpPr>
          <p:cNvPr id="79" name="object 79"/>
          <p:cNvSpPr/>
          <p:nvPr/>
        </p:nvSpPr>
        <p:spPr>
          <a:xfrm>
            <a:off x="4459832" y="4198230"/>
            <a:ext cx="76101" cy="166350"/>
          </a:xfrm>
          <a:prstGeom prst="rect">
            <a:avLst/>
          </a:prstGeom>
          <a:blipFill>
            <a:blip r:embed="rId4" cstate="print"/>
            <a:stretch>
              <a:fillRect/>
            </a:stretch>
          </a:blipFill>
        </p:spPr>
        <p:txBody>
          <a:bodyPr wrap="square" lIns="0" tIns="0" rIns="0" bIns="0" rtlCol="0"/>
          <a:lstStyle/>
          <a:p>
            <a:endParaRPr sz="1807"/>
          </a:p>
        </p:txBody>
      </p:sp>
      <p:sp>
        <p:nvSpPr>
          <p:cNvPr id="80" name="object 80"/>
          <p:cNvSpPr/>
          <p:nvPr/>
        </p:nvSpPr>
        <p:spPr>
          <a:xfrm>
            <a:off x="4612798" y="4198230"/>
            <a:ext cx="76101" cy="166350"/>
          </a:xfrm>
          <a:prstGeom prst="rect">
            <a:avLst/>
          </a:prstGeom>
          <a:blipFill>
            <a:blip r:embed="rId4" cstate="print"/>
            <a:stretch>
              <a:fillRect/>
            </a:stretch>
          </a:blipFill>
        </p:spPr>
        <p:txBody>
          <a:bodyPr wrap="square" lIns="0" tIns="0" rIns="0" bIns="0" rtlCol="0"/>
          <a:lstStyle/>
          <a:p>
            <a:endParaRPr sz="1807"/>
          </a:p>
        </p:txBody>
      </p:sp>
      <p:sp>
        <p:nvSpPr>
          <p:cNvPr id="81" name="object 81"/>
          <p:cNvSpPr/>
          <p:nvPr/>
        </p:nvSpPr>
        <p:spPr>
          <a:xfrm>
            <a:off x="4765765" y="4198230"/>
            <a:ext cx="76101" cy="166350"/>
          </a:xfrm>
          <a:prstGeom prst="rect">
            <a:avLst/>
          </a:prstGeom>
          <a:blipFill>
            <a:blip r:embed="rId4" cstate="print"/>
            <a:stretch>
              <a:fillRect/>
            </a:stretch>
          </a:blipFill>
        </p:spPr>
        <p:txBody>
          <a:bodyPr wrap="square" lIns="0" tIns="0" rIns="0" bIns="0" rtlCol="0"/>
          <a:lstStyle/>
          <a:p>
            <a:endParaRPr sz="1807"/>
          </a:p>
        </p:txBody>
      </p:sp>
      <p:sp>
        <p:nvSpPr>
          <p:cNvPr id="82" name="object 82"/>
          <p:cNvSpPr/>
          <p:nvPr/>
        </p:nvSpPr>
        <p:spPr>
          <a:xfrm>
            <a:off x="5157358" y="4195171"/>
            <a:ext cx="76865" cy="165586"/>
          </a:xfrm>
          <a:prstGeom prst="rect">
            <a:avLst/>
          </a:prstGeom>
          <a:blipFill>
            <a:blip r:embed="rId6" cstate="print"/>
            <a:stretch>
              <a:fillRect/>
            </a:stretch>
          </a:blipFill>
        </p:spPr>
        <p:txBody>
          <a:bodyPr wrap="square" lIns="0" tIns="0" rIns="0" bIns="0" rtlCol="0"/>
          <a:lstStyle/>
          <a:p>
            <a:endParaRPr sz="1807"/>
          </a:p>
        </p:txBody>
      </p:sp>
      <p:sp>
        <p:nvSpPr>
          <p:cNvPr id="83" name="object 83"/>
          <p:cNvSpPr/>
          <p:nvPr/>
        </p:nvSpPr>
        <p:spPr>
          <a:xfrm>
            <a:off x="5310325" y="4195171"/>
            <a:ext cx="76865" cy="165586"/>
          </a:xfrm>
          <a:prstGeom prst="rect">
            <a:avLst/>
          </a:prstGeom>
          <a:blipFill>
            <a:blip r:embed="rId6" cstate="print"/>
            <a:stretch>
              <a:fillRect/>
            </a:stretch>
          </a:blipFill>
        </p:spPr>
        <p:txBody>
          <a:bodyPr wrap="square" lIns="0" tIns="0" rIns="0" bIns="0" rtlCol="0"/>
          <a:lstStyle/>
          <a:p>
            <a:endParaRPr sz="1807"/>
          </a:p>
        </p:txBody>
      </p:sp>
      <p:sp>
        <p:nvSpPr>
          <p:cNvPr id="84" name="object 84"/>
          <p:cNvSpPr/>
          <p:nvPr/>
        </p:nvSpPr>
        <p:spPr>
          <a:xfrm>
            <a:off x="5463291" y="4195171"/>
            <a:ext cx="76865" cy="165586"/>
          </a:xfrm>
          <a:prstGeom prst="rect">
            <a:avLst/>
          </a:prstGeom>
          <a:blipFill>
            <a:blip r:embed="rId6" cstate="print"/>
            <a:stretch>
              <a:fillRect/>
            </a:stretch>
          </a:blipFill>
        </p:spPr>
        <p:txBody>
          <a:bodyPr wrap="square" lIns="0" tIns="0" rIns="0" bIns="0" rtlCol="0"/>
          <a:lstStyle/>
          <a:p>
            <a:endParaRPr sz="1807"/>
          </a:p>
        </p:txBody>
      </p:sp>
      <p:sp>
        <p:nvSpPr>
          <p:cNvPr id="85" name="object 85"/>
          <p:cNvSpPr/>
          <p:nvPr/>
        </p:nvSpPr>
        <p:spPr>
          <a:xfrm>
            <a:off x="6142464" y="4195171"/>
            <a:ext cx="76101" cy="165586"/>
          </a:xfrm>
          <a:prstGeom prst="rect">
            <a:avLst/>
          </a:prstGeom>
          <a:blipFill>
            <a:blip r:embed="rId7" cstate="print"/>
            <a:stretch>
              <a:fillRect/>
            </a:stretch>
          </a:blipFill>
        </p:spPr>
        <p:txBody>
          <a:bodyPr wrap="square" lIns="0" tIns="0" rIns="0" bIns="0" rtlCol="0"/>
          <a:lstStyle/>
          <a:p>
            <a:endParaRPr sz="1807"/>
          </a:p>
        </p:txBody>
      </p:sp>
      <p:sp>
        <p:nvSpPr>
          <p:cNvPr id="86" name="object 86"/>
          <p:cNvSpPr/>
          <p:nvPr/>
        </p:nvSpPr>
        <p:spPr>
          <a:xfrm>
            <a:off x="6295430" y="4195171"/>
            <a:ext cx="76101" cy="165586"/>
          </a:xfrm>
          <a:prstGeom prst="rect">
            <a:avLst/>
          </a:prstGeom>
          <a:blipFill>
            <a:blip r:embed="rId7" cstate="print"/>
            <a:stretch>
              <a:fillRect/>
            </a:stretch>
          </a:blipFill>
        </p:spPr>
        <p:txBody>
          <a:bodyPr wrap="square" lIns="0" tIns="0" rIns="0" bIns="0" rtlCol="0"/>
          <a:lstStyle/>
          <a:p>
            <a:endParaRPr sz="1807"/>
          </a:p>
        </p:txBody>
      </p:sp>
      <p:sp>
        <p:nvSpPr>
          <p:cNvPr id="87" name="object 87"/>
          <p:cNvSpPr/>
          <p:nvPr/>
        </p:nvSpPr>
        <p:spPr>
          <a:xfrm>
            <a:off x="6448397" y="4195171"/>
            <a:ext cx="76101" cy="165586"/>
          </a:xfrm>
          <a:prstGeom prst="rect">
            <a:avLst/>
          </a:prstGeom>
          <a:blipFill>
            <a:blip r:embed="rId7" cstate="print"/>
            <a:stretch>
              <a:fillRect/>
            </a:stretch>
          </a:blipFill>
        </p:spPr>
        <p:txBody>
          <a:bodyPr wrap="square" lIns="0" tIns="0" rIns="0" bIns="0" rtlCol="0"/>
          <a:lstStyle/>
          <a:p>
            <a:endParaRPr sz="1807"/>
          </a:p>
        </p:txBody>
      </p:sp>
      <p:sp>
        <p:nvSpPr>
          <p:cNvPr id="88" name="object 88"/>
          <p:cNvSpPr/>
          <p:nvPr/>
        </p:nvSpPr>
        <p:spPr>
          <a:xfrm>
            <a:off x="6830813" y="4198230"/>
            <a:ext cx="76101" cy="166350"/>
          </a:xfrm>
          <a:prstGeom prst="rect">
            <a:avLst/>
          </a:prstGeom>
          <a:blipFill>
            <a:blip r:embed="rId4" cstate="print"/>
            <a:stretch>
              <a:fillRect/>
            </a:stretch>
          </a:blipFill>
        </p:spPr>
        <p:txBody>
          <a:bodyPr wrap="square" lIns="0" tIns="0" rIns="0" bIns="0" rtlCol="0"/>
          <a:lstStyle/>
          <a:p>
            <a:endParaRPr sz="1807"/>
          </a:p>
        </p:txBody>
      </p:sp>
      <p:sp>
        <p:nvSpPr>
          <p:cNvPr id="89" name="object 89"/>
          <p:cNvSpPr/>
          <p:nvPr/>
        </p:nvSpPr>
        <p:spPr>
          <a:xfrm>
            <a:off x="6983780" y="4198230"/>
            <a:ext cx="76101" cy="166350"/>
          </a:xfrm>
          <a:prstGeom prst="rect">
            <a:avLst/>
          </a:prstGeom>
          <a:blipFill>
            <a:blip r:embed="rId4" cstate="print"/>
            <a:stretch>
              <a:fillRect/>
            </a:stretch>
          </a:blipFill>
        </p:spPr>
        <p:txBody>
          <a:bodyPr wrap="square" lIns="0" tIns="0" rIns="0" bIns="0" rtlCol="0"/>
          <a:lstStyle/>
          <a:p>
            <a:endParaRPr sz="1807"/>
          </a:p>
        </p:txBody>
      </p:sp>
      <p:sp>
        <p:nvSpPr>
          <p:cNvPr id="90" name="object 90"/>
          <p:cNvSpPr/>
          <p:nvPr/>
        </p:nvSpPr>
        <p:spPr>
          <a:xfrm>
            <a:off x="7136746" y="4198230"/>
            <a:ext cx="76101" cy="166350"/>
          </a:xfrm>
          <a:prstGeom prst="rect">
            <a:avLst/>
          </a:prstGeom>
          <a:blipFill>
            <a:blip r:embed="rId4" cstate="print"/>
            <a:stretch>
              <a:fillRect/>
            </a:stretch>
          </a:blipFill>
        </p:spPr>
        <p:txBody>
          <a:bodyPr wrap="square" lIns="0" tIns="0" rIns="0" bIns="0" rtlCol="0"/>
          <a:lstStyle/>
          <a:p>
            <a:endParaRPr sz="1807"/>
          </a:p>
        </p:txBody>
      </p:sp>
      <p:sp>
        <p:nvSpPr>
          <p:cNvPr id="91" name="object 91"/>
          <p:cNvSpPr/>
          <p:nvPr/>
        </p:nvSpPr>
        <p:spPr>
          <a:xfrm>
            <a:off x="7987239" y="4198230"/>
            <a:ext cx="76865" cy="166350"/>
          </a:xfrm>
          <a:prstGeom prst="rect">
            <a:avLst/>
          </a:prstGeom>
          <a:blipFill>
            <a:blip r:embed="rId5" cstate="print"/>
            <a:stretch>
              <a:fillRect/>
            </a:stretch>
          </a:blipFill>
        </p:spPr>
        <p:txBody>
          <a:bodyPr wrap="square" lIns="0" tIns="0" rIns="0" bIns="0" rtlCol="0"/>
          <a:lstStyle/>
          <a:p>
            <a:endParaRPr sz="1807"/>
          </a:p>
        </p:txBody>
      </p:sp>
      <p:sp>
        <p:nvSpPr>
          <p:cNvPr id="92" name="object 92"/>
          <p:cNvSpPr/>
          <p:nvPr/>
        </p:nvSpPr>
        <p:spPr>
          <a:xfrm>
            <a:off x="8140206" y="4198230"/>
            <a:ext cx="76865" cy="166350"/>
          </a:xfrm>
          <a:prstGeom prst="rect">
            <a:avLst/>
          </a:prstGeom>
          <a:blipFill>
            <a:blip r:embed="rId5" cstate="print"/>
            <a:stretch>
              <a:fillRect/>
            </a:stretch>
          </a:blipFill>
        </p:spPr>
        <p:txBody>
          <a:bodyPr wrap="square" lIns="0" tIns="0" rIns="0" bIns="0" rtlCol="0"/>
          <a:lstStyle/>
          <a:p>
            <a:endParaRPr sz="1807"/>
          </a:p>
        </p:txBody>
      </p:sp>
      <p:sp>
        <p:nvSpPr>
          <p:cNvPr id="93" name="object 93"/>
          <p:cNvSpPr/>
          <p:nvPr/>
        </p:nvSpPr>
        <p:spPr>
          <a:xfrm>
            <a:off x="8293173" y="4198230"/>
            <a:ext cx="76865" cy="166350"/>
          </a:xfrm>
          <a:prstGeom prst="rect">
            <a:avLst/>
          </a:prstGeom>
          <a:blipFill>
            <a:blip r:embed="rId5" cstate="print"/>
            <a:stretch>
              <a:fillRect/>
            </a:stretch>
          </a:blipFill>
        </p:spPr>
        <p:txBody>
          <a:bodyPr wrap="square" lIns="0" tIns="0" rIns="0" bIns="0" rtlCol="0"/>
          <a:lstStyle/>
          <a:p>
            <a:endParaRPr sz="1807"/>
          </a:p>
        </p:txBody>
      </p:sp>
      <p:sp>
        <p:nvSpPr>
          <p:cNvPr id="94" name="object 94"/>
          <p:cNvSpPr/>
          <p:nvPr/>
        </p:nvSpPr>
        <p:spPr>
          <a:xfrm>
            <a:off x="8675589" y="4198230"/>
            <a:ext cx="76865" cy="166350"/>
          </a:xfrm>
          <a:prstGeom prst="rect">
            <a:avLst/>
          </a:prstGeom>
          <a:blipFill>
            <a:blip r:embed="rId5" cstate="print"/>
            <a:stretch>
              <a:fillRect/>
            </a:stretch>
          </a:blipFill>
        </p:spPr>
        <p:txBody>
          <a:bodyPr wrap="square" lIns="0" tIns="0" rIns="0" bIns="0" rtlCol="0"/>
          <a:lstStyle/>
          <a:p>
            <a:endParaRPr sz="1807"/>
          </a:p>
        </p:txBody>
      </p:sp>
      <p:sp>
        <p:nvSpPr>
          <p:cNvPr id="95" name="object 95"/>
          <p:cNvSpPr/>
          <p:nvPr/>
        </p:nvSpPr>
        <p:spPr>
          <a:xfrm>
            <a:off x="8828555" y="4198230"/>
            <a:ext cx="76865" cy="166350"/>
          </a:xfrm>
          <a:prstGeom prst="rect">
            <a:avLst/>
          </a:prstGeom>
          <a:blipFill>
            <a:blip r:embed="rId5" cstate="print"/>
            <a:stretch>
              <a:fillRect/>
            </a:stretch>
          </a:blipFill>
        </p:spPr>
        <p:txBody>
          <a:bodyPr wrap="square" lIns="0" tIns="0" rIns="0" bIns="0" rtlCol="0"/>
          <a:lstStyle/>
          <a:p>
            <a:endParaRPr sz="1807"/>
          </a:p>
        </p:txBody>
      </p:sp>
      <p:sp>
        <p:nvSpPr>
          <p:cNvPr id="96" name="object 96"/>
          <p:cNvSpPr/>
          <p:nvPr/>
        </p:nvSpPr>
        <p:spPr>
          <a:xfrm>
            <a:off x="8981522" y="4198230"/>
            <a:ext cx="76865" cy="166350"/>
          </a:xfrm>
          <a:prstGeom prst="rect">
            <a:avLst/>
          </a:prstGeom>
          <a:blipFill>
            <a:blip r:embed="rId5" cstate="print"/>
            <a:stretch>
              <a:fillRect/>
            </a:stretch>
          </a:blipFill>
        </p:spPr>
        <p:txBody>
          <a:bodyPr wrap="square" lIns="0" tIns="0" rIns="0" bIns="0" rtlCol="0"/>
          <a:lstStyle/>
          <a:p>
            <a:endParaRPr sz="1807"/>
          </a:p>
        </p:txBody>
      </p:sp>
      <p:grpSp>
        <p:nvGrpSpPr>
          <p:cNvPr id="97" name="object 97"/>
          <p:cNvGrpSpPr/>
          <p:nvPr/>
        </p:nvGrpSpPr>
        <p:grpSpPr>
          <a:xfrm>
            <a:off x="6632721" y="3699559"/>
            <a:ext cx="99428" cy="427032"/>
            <a:chOff x="5475033" y="3685857"/>
            <a:chExt cx="99060" cy="425450"/>
          </a:xfrm>
        </p:grpSpPr>
        <p:sp>
          <p:nvSpPr>
            <p:cNvPr id="98" name="object 98"/>
            <p:cNvSpPr/>
            <p:nvPr/>
          </p:nvSpPr>
          <p:spPr>
            <a:xfrm>
              <a:off x="5487416" y="3801872"/>
              <a:ext cx="76200" cy="309880"/>
            </a:xfrm>
            <a:custGeom>
              <a:avLst/>
              <a:gdLst/>
              <a:ahLst/>
              <a:cxnLst/>
              <a:rect l="l" t="t" r="r" b="b"/>
              <a:pathLst>
                <a:path w="76200" h="309879">
                  <a:moveTo>
                    <a:pt x="43434" y="300041"/>
                  </a:moveTo>
                  <a:lnTo>
                    <a:pt x="43434" y="249174"/>
                  </a:lnTo>
                  <a:lnTo>
                    <a:pt x="41148" y="250698"/>
                  </a:lnTo>
                  <a:lnTo>
                    <a:pt x="35813" y="250698"/>
                  </a:lnTo>
                  <a:lnTo>
                    <a:pt x="33528" y="249174"/>
                  </a:lnTo>
                  <a:lnTo>
                    <a:pt x="33448" y="233599"/>
                  </a:lnTo>
                  <a:lnTo>
                    <a:pt x="0" y="233933"/>
                  </a:lnTo>
                  <a:lnTo>
                    <a:pt x="38862" y="309372"/>
                  </a:lnTo>
                  <a:lnTo>
                    <a:pt x="43434" y="300041"/>
                  </a:lnTo>
                  <a:close/>
                </a:path>
                <a:path w="76200" h="309879">
                  <a:moveTo>
                    <a:pt x="43354" y="233500"/>
                  </a:moveTo>
                  <a:lnTo>
                    <a:pt x="41910" y="4572"/>
                  </a:lnTo>
                  <a:lnTo>
                    <a:pt x="41910" y="2286"/>
                  </a:lnTo>
                  <a:lnTo>
                    <a:pt x="39624" y="0"/>
                  </a:lnTo>
                  <a:lnTo>
                    <a:pt x="34289" y="0"/>
                  </a:lnTo>
                  <a:lnTo>
                    <a:pt x="32004" y="2286"/>
                  </a:lnTo>
                  <a:lnTo>
                    <a:pt x="32004" y="5333"/>
                  </a:lnTo>
                  <a:lnTo>
                    <a:pt x="33448" y="233599"/>
                  </a:lnTo>
                  <a:lnTo>
                    <a:pt x="43354" y="233500"/>
                  </a:lnTo>
                  <a:close/>
                </a:path>
                <a:path w="76200" h="309879">
                  <a:moveTo>
                    <a:pt x="43434" y="249174"/>
                  </a:moveTo>
                  <a:lnTo>
                    <a:pt x="43434" y="246125"/>
                  </a:lnTo>
                  <a:lnTo>
                    <a:pt x="43354" y="233500"/>
                  </a:lnTo>
                  <a:lnTo>
                    <a:pt x="33448" y="233599"/>
                  </a:lnTo>
                  <a:lnTo>
                    <a:pt x="33528" y="249174"/>
                  </a:lnTo>
                  <a:lnTo>
                    <a:pt x="35813" y="250698"/>
                  </a:lnTo>
                  <a:lnTo>
                    <a:pt x="41148" y="250698"/>
                  </a:lnTo>
                  <a:lnTo>
                    <a:pt x="43434" y="249174"/>
                  </a:lnTo>
                  <a:close/>
                </a:path>
                <a:path w="76200" h="309879">
                  <a:moveTo>
                    <a:pt x="76200" y="233172"/>
                  </a:moveTo>
                  <a:lnTo>
                    <a:pt x="43354" y="233500"/>
                  </a:lnTo>
                  <a:lnTo>
                    <a:pt x="43434" y="300041"/>
                  </a:lnTo>
                  <a:lnTo>
                    <a:pt x="76200" y="233172"/>
                  </a:lnTo>
                  <a:close/>
                </a:path>
              </a:pathLst>
            </a:custGeom>
            <a:solidFill>
              <a:srgbClr val="019999"/>
            </a:solidFill>
          </p:spPr>
          <p:txBody>
            <a:bodyPr wrap="square" lIns="0" tIns="0" rIns="0" bIns="0" rtlCol="0"/>
            <a:lstStyle/>
            <a:p>
              <a:endParaRPr sz="1807"/>
            </a:p>
          </p:txBody>
        </p:sp>
        <p:sp>
          <p:nvSpPr>
            <p:cNvPr id="99" name="object 99"/>
            <p:cNvSpPr/>
            <p:nvPr/>
          </p:nvSpPr>
          <p:spPr>
            <a:xfrm>
              <a:off x="5475033" y="3685857"/>
              <a:ext cx="98678" cy="165734"/>
            </a:xfrm>
            <a:prstGeom prst="rect">
              <a:avLst/>
            </a:prstGeom>
            <a:blipFill>
              <a:blip r:embed="rId3" cstate="print"/>
              <a:stretch>
                <a:fillRect/>
              </a:stretch>
            </a:blipFill>
          </p:spPr>
          <p:txBody>
            <a:bodyPr wrap="square" lIns="0" tIns="0" rIns="0" bIns="0" rtlCol="0"/>
            <a:lstStyle/>
            <a:p>
              <a:endParaRPr sz="1807"/>
            </a:p>
          </p:txBody>
        </p:sp>
      </p:grpSp>
      <p:sp>
        <p:nvSpPr>
          <p:cNvPr id="100" name="object 100"/>
          <p:cNvSpPr txBox="1"/>
          <p:nvPr/>
        </p:nvSpPr>
        <p:spPr>
          <a:xfrm>
            <a:off x="6164325" y="6380034"/>
            <a:ext cx="857250" cy="205240"/>
          </a:xfrm>
          <a:prstGeom prst="rect">
            <a:avLst/>
          </a:prstGeom>
        </p:spPr>
        <p:txBody>
          <a:bodyPr vert="horz" wrap="square" lIns="0" tIns="0" rIns="0" bIns="0" rtlCol="0">
            <a:spAutoFit/>
          </a:bodyPr>
          <a:lstStyle/>
          <a:p>
            <a:pPr marL="12747">
              <a:lnSpc>
                <a:spcPts val="1651"/>
              </a:lnSpc>
            </a:pPr>
            <a:r>
              <a:rPr sz="1405" spc="-5" dirty="0">
                <a:solidFill>
                  <a:srgbClr val="009A9A"/>
                </a:solidFill>
                <a:latin typeface="Arial"/>
                <a:cs typeface="Arial"/>
              </a:rPr>
              <a:t>Quick</a:t>
            </a:r>
            <a:r>
              <a:rPr sz="1405" spc="-65" dirty="0">
                <a:solidFill>
                  <a:srgbClr val="009A9A"/>
                </a:solidFill>
                <a:latin typeface="Arial"/>
                <a:cs typeface="Arial"/>
              </a:rPr>
              <a:t> </a:t>
            </a:r>
            <a:r>
              <a:rPr sz="1405" spc="-10" dirty="0">
                <a:solidFill>
                  <a:srgbClr val="009A9A"/>
                </a:solidFill>
                <a:latin typeface="Arial"/>
                <a:cs typeface="Arial"/>
              </a:rPr>
              <a:t>Sort</a:t>
            </a:r>
            <a:endParaRPr sz="1405">
              <a:latin typeface="Arial"/>
              <a:cs typeface="Arial"/>
            </a:endParaRPr>
          </a:p>
        </p:txBody>
      </p:sp>
      <p:sp>
        <p:nvSpPr>
          <p:cNvPr id="101" name="object 101"/>
          <p:cNvSpPr txBox="1"/>
          <p:nvPr/>
        </p:nvSpPr>
        <p:spPr>
          <a:xfrm>
            <a:off x="10589070" y="6380034"/>
            <a:ext cx="175912" cy="205240"/>
          </a:xfrm>
          <a:prstGeom prst="rect">
            <a:avLst/>
          </a:prstGeom>
        </p:spPr>
        <p:txBody>
          <a:bodyPr vert="horz" wrap="square" lIns="0" tIns="0" rIns="0" bIns="0" rtlCol="0">
            <a:spAutoFit/>
          </a:bodyPr>
          <a:lstStyle/>
          <a:p>
            <a:pPr marL="38241">
              <a:lnSpc>
                <a:spcPts val="1651"/>
              </a:lnSpc>
            </a:pPr>
            <a:fld id="{81D60167-4931-47E6-BA6A-407CBD079E47}" type="slidenum">
              <a:rPr sz="1405" spc="-5" dirty="0">
                <a:solidFill>
                  <a:srgbClr val="009A9A"/>
                </a:solidFill>
                <a:latin typeface="Arial"/>
                <a:cs typeface="Arial"/>
              </a:rPr>
              <a:pPr marL="38241">
                <a:lnSpc>
                  <a:spcPts val="1651"/>
                </a:lnSpc>
              </a:pPr>
              <a:t>55</a:t>
            </a:fld>
            <a:endParaRPr sz="1405">
              <a:latin typeface="Arial"/>
              <a:cs typeface="Arial"/>
            </a:endParaRPr>
          </a:p>
        </p:txBody>
      </p:sp>
      <p:sp>
        <p:nvSpPr>
          <p:cNvPr id="103" name="TextBox 102">
            <a:extLst>
              <a:ext uri="{FF2B5EF4-FFF2-40B4-BE49-F238E27FC236}">
                <a16:creationId xmlns:a16="http://schemas.microsoft.com/office/drawing/2014/main" xmlns="" id="{367F5D3D-0B3D-4F04-8633-BE91CDA71E6A}"/>
              </a:ext>
            </a:extLst>
          </p:cNvPr>
          <p:cNvSpPr txBox="1"/>
          <p:nvPr/>
        </p:nvSpPr>
        <p:spPr>
          <a:xfrm flipH="1">
            <a:off x="139948" y="6112308"/>
            <a:ext cx="8972828" cy="615553"/>
          </a:xfrm>
          <a:prstGeom prst="rect">
            <a:avLst/>
          </a:prstGeom>
          <a:noFill/>
        </p:spPr>
        <p:txBody>
          <a:bodyPr wrap="square" rtlCol="0">
            <a:spAutoFit/>
          </a:bodyPr>
          <a:lstStyle/>
          <a:p>
            <a:r>
              <a:rPr lang="en-US" sz="1600" dirty="0"/>
              <a:t>Source:</a:t>
            </a:r>
            <a:r>
              <a:rPr lang="en-IN" sz="1600" dirty="0">
                <a:solidFill>
                  <a:srgbClr val="002060"/>
                </a:solidFill>
                <a:hlinkClick r:id="rId8">
                  <a:extLst>
                    <a:ext uri="{A12FA001-AC4F-418D-AE19-62706E023703}">
                      <ahyp:hlinkClr xmlns:ahyp="http://schemas.microsoft.com/office/drawing/2018/hyperlinkcolor" xmlns="" val="tx"/>
                    </a:ext>
                  </a:extLst>
                </a:hlinkClick>
              </a:rPr>
              <a:t>https://home.cse.ust.hk/~dekai/271/notes/L01a/quickSort.pdf</a:t>
            </a:r>
            <a:endParaRPr lang="en-IN" sz="1600" i="1" dirty="0">
              <a:solidFill>
                <a:srgbClr val="002060"/>
              </a:solidFill>
              <a:latin typeface="+mj-lt"/>
            </a:endParaRPr>
          </a:p>
          <a:p>
            <a:endParaRPr lang="en-IN" dirty="0"/>
          </a:p>
        </p:txBody>
      </p:sp>
      <p:sp>
        <p:nvSpPr>
          <p:cNvPr id="102" name="Slide Number Placeholder 101"/>
          <p:cNvSpPr>
            <a:spLocks noGrp="1"/>
          </p:cNvSpPr>
          <p:nvPr>
            <p:ph type="sldNum" sz="quarter" idx="12"/>
          </p:nvPr>
        </p:nvSpPr>
        <p:spPr/>
        <p:txBody>
          <a:bodyPr/>
          <a:lstStyle/>
          <a:p>
            <a:fld id="{C7AA2231-D3A4-4E48-BE15-C9AE141B584A}" type="slidenum">
              <a:rPr lang="en-IN" smtClean="0"/>
              <a:t>55</a:t>
            </a:fld>
            <a:endParaRPr lang="en-I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6763" y="836504"/>
            <a:ext cx="4020411" cy="505314"/>
          </a:xfrm>
          <a:prstGeom prst="rect">
            <a:avLst/>
          </a:prstGeom>
        </p:spPr>
        <p:txBody>
          <a:bodyPr vert="horz" wrap="square" lIns="0" tIns="12747" rIns="0" bIns="0" rtlCol="0" anchor="t">
            <a:spAutoFit/>
          </a:bodyPr>
          <a:lstStyle/>
          <a:p>
            <a:pPr marL="12747">
              <a:lnSpc>
                <a:spcPct val="100000"/>
              </a:lnSpc>
              <a:spcBef>
                <a:spcPts val="100"/>
              </a:spcBef>
            </a:pPr>
            <a:r>
              <a:rPr spc="-5" dirty="0"/>
              <a:t>Basic</a:t>
            </a:r>
            <a:r>
              <a:rPr spc="-85" dirty="0"/>
              <a:t> </a:t>
            </a:r>
            <a:r>
              <a:rPr spc="-5" dirty="0"/>
              <a:t>Ideas</a:t>
            </a:r>
          </a:p>
        </p:txBody>
      </p:sp>
      <p:sp>
        <p:nvSpPr>
          <p:cNvPr id="3" name="object 3"/>
          <p:cNvSpPr txBox="1"/>
          <p:nvPr/>
        </p:nvSpPr>
        <p:spPr>
          <a:xfrm>
            <a:off x="3066757" y="1493215"/>
            <a:ext cx="7047913" cy="320005"/>
          </a:xfrm>
          <a:prstGeom prst="rect">
            <a:avLst/>
          </a:prstGeom>
        </p:spPr>
        <p:txBody>
          <a:bodyPr vert="horz" wrap="square" lIns="0" tIns="12110" rIns="0" bIns="0" rtlCol="0">
            <a:spAutoFit/>
          </a:bodyPr>
          <a:lstStyle/>
          <a:p>
            <a:pPr marL="12747" marR="5099" indent="205227">
              <a:spcBef>
                <a:spcPts val="95"/>
              </a:spcBef>
            </a:pPr>
            <a:r>
              <a:rPr sz="2000" spc="-5" dirty="0">
                <a:latin typeface="+mj-lt"/>
                <a:cs typeface="Arial"/>
              </a:rPr>
              <a:t>Pick a </a:t>
            </a:r>
            <a:r>
              <a:rPr sz="2000" b="1" spc="-5" dirty="0">
                <a:latin typeface="+mj-lt"/>
                <a:cs typeface="Arial"/>
              </a:rPr>
              <a:t>“</a:t>
            </a:r>
            <a:r>
              <a:rPr sz="2000" spc="-5" dirty="0">
                <a:latin typeface="+mj-lt"/>
                <a:cs typeface="Arial"/>
              </a:rPr>
              <a:t>Pivot</a:t>
            </a:r>
            <a:r>
              <a:rPr sz="2000" b="1" spc="-5" dirty="0">
                <a:latin typeface="+mj-lt"/>
                <a:cs typeface="Arial"/>
              </a:rPr>
              <a:t>” </a:t>
            </a:r>
            <a:r>
              <a:rPr sz="2000" spc="-5" dirty="0">
                <a:latin typeface="+mj-lt"/>
                <a:cs typeface="Arial"/>
              </a:rPr>
              <a:t>value, </a:t>
            </a:r>
            <a:r>
              <a:rPr sz="2000" spc="-5" dirty="0">
                <a:solidFill>
                  <a:srgbClr val="FF0000"/>
                </a:solidFill>
                <a:latin typeface="+mj-lt"/>
                <a:cs typeface="Arial"/>
              </a:rPr>
              <a:t>P</a:t>
            </a:r>
            <a:r>
              <a:rPr sz="2000" spc="-5" dirty="0">
                <a:latin typeface="+mj-lt"/>
                <a:cs typeface="Arial"/>
              </a:rPr>
              <a:t>  </a:t>
            </a:r>
            <a:r>
              <a:rPr sz="2000" spc="-10" dirty="0">
                <a:latin typeface="+mj-lt"/>
                <a:cs typeface="Arial"/>
              </a:rPr>
              <a:t>Create </a:t>
            </a:r>
            <a:r>
              <a:rPr sz="2000" spc="-5" dirty="0">
                <a:latin typeface="+mj-lt"/>
                <a:cs typeface="Arial"/>
              </a:rPr>
              <a:t>2 new sets without</a:t>
            </a:r>
            <a:r>
              <a:rPr sz="2000" spc="-30" dirty="0">
                <a:latin typeface="+mj-lt"/>
                <a:cs typeface="Arial"/>
              </a:rPr>
              <a:t> </a:t>
            </a:r>
            <a:r>
              <a:rPr sz="2000" spc="-5" dirty="0">
                <a:solidFill>
                  <a:srgbClr val="FF0000"/>
                </a:solidFill>
                <a:latin typeface="+mj-lt"/>
                <a:cs typeface="Arial"/>
              </a:rPr>
              <a:t>P</a:t>
            </a:r>
            <a:endParaRPr sz="2000" dirty="0">
              <a:solidFill>
                <a:srgbClr val="FF0000"/>
              </a:solidFill>
              <a:latin typeface="+mj-lt"/>
              <a:cs typeface="Arial"/>
            </a:endParaRPr>
          </a:p>
        </p:txBody>
      </p:sp>
      <p:sp>
        <p:nvSpPr>
          <p:cNvPr id="4" name="object 4"/>
          <p:cNvSpPr txBox="1"/>
          <p:nvPr/>
        </p:nvSpPr>
        <p:spPr>
          <a:xfrm>
            <a:off x="2961970" y="2716431"/>
            <a:ext cx="1247952" cy="852788"/>
          </a:xfrm>
          <a:prstGeom prst="rect">
            <a:avLst/>
          </a:prstGeom>
        </p:spPr>
        <p:txBody>
          <a:bodyPr vert="horz" wrap="square" lIns="0" tIns="12747" rIns="0" bIns="0" rtlCol="0">
            <a:spAutoFit/>
          </a:bodyPr>
          <a:lstStyle/>
          <a:p>
            <a:pPr marL="471639">
              <a:spcBef>
                <a:spcPts val="100"/>
              </a:spcBef>
              <a:tabLst>
                <a:tab pos="789039" algn="l"/>
              </a:tabLst>
            </a:pPr>
            <a:r>
              <a:rPr sz="1807" dirty="0">
                <a:solidFill>
                  <a:srgbClr val="009A9A"/>
                </a:solidFill>
                <a:latin typeface="Arial"/>
                <a:cs typeface="Arial"/>
              </a:rPr>
              <a:t>0	</a:t>
            </a:r>
            <a:r>
              <a:rPr sz="1807" spc="-5" dirty="0">
                <a:solidFill>
                  <a:srgbClr val="009A9A"/>
                </a:solidFill>
                <a:latin typeface="Arial"/>
                <a:cs typeface="Arial"/>
              </a:rPr>
              <a:t>31</a:t>
            </a:r>
            <a:endParaRPr sz="1807" dirty="0">
              <a:latin typeface="Arial"/>
              <a:cs typeface="Arial"/>
            </a:endParaRPr>
          </a:p>
          <a:p>
            <a:pPr marL="12747">
              <a:spcBef>
                <a:spcPts val="5"/>
              </a:spcBef>
              <a:tabLst>
                <a:tab pos="457617" algn="l"/>
              </a:tabLst>
            </a:pPr>
            <a:r>
              <a:rPr sz="1807" spc="-5" dirty="0">
                <a:solidFill>
                  <a:srgbClr val="009A9A"/>
                </a:solidFill>
                <a:latin typeface="Arial"/>
                <a:cs typeface="Arial"/>
              </a:rPr>
              <a:t>13	43</a:t>
            </a:r>
            <a:endParaRPr sz="1807" dirty="0">
              <a:latin typeface="Arial"/>
              <a:cs typeface="Arial"/>
            </a:endParaRPr>
          </a:p>
          <a:p>
            <a:pPr marL="471639">
              <a:tabLst>
                <a:tab pos="979605" algn="l"/>
              </a:tabLst>
            </a:pPr>
            <a:r>
              <a:rPr sz="1807" spc="-5" dirty="0">
                <a:solidFill>
                  <a:srgbClr val="009A9A"/>
                </a:solidFill>
                <a:latin typeface="Arial"/>
                <a:cs typeface="Arial"/>
              </a:rPr>
              <a:t>2</a:t>
            </a:r>
            <a:r>
              <a:rPr sz="1807" dirty="0">
                <a:solidFill>
                  <a:srgbClr val="009A9A"/>
                </a:solidFill>
                <a:latin typeface="Arial"/>
                <a:cs typeface="Arial"/>
              </a:rPr>
              <a:t>6	</a:t>
            </a:r>
            <a:r>
              <a:rPr sz="1807" spc="-5" dirty="0">
                <a:solidFill>
                  <a:srgbClr val="009A9A"/>
                </a:solidFill>
                <a:latin typeface="Arial"/>
                <a:cs typeface="Arial"/>
              </a:rPr>
              <a:t>57</a:t>
            </a:r>
            <a:endParaRPr sz="1807" dirty="0">
              <a:latin typeface="Arial"/>
              <a:cs typeface="Arial"/>
            </a:endParaRPr>
          </a:p>
        </p:txBody>
      </p:sp>
      <p:sp>
        <p:nvSpPr>
          <p:cNvPr id="5" name="object 5"/>
          <p:cNvSpPr/>
          <p:nvPr/>
        </p:nvSpPr>
        <p:spPr>
          <a:xfrm>
            <a:off x="2576239" y="2739121"/>
            <a:ext cx="2447465" cy="917799"/>
          </a:xfrm>
          <a:custGeom>
            <a:avLst/>
            <a:gdLst/>
            <a:ahLst/>
            <a:cxnLst/>
            <a:rect l="l" t="t" r="r" b="b"/>
            <a:pathLst>
              <a:path w="2438400" h="914400">
                <a:moveTo>
                  <a:pt x="1219200" y="0"/>
                </a:moveTo>
                <a:lnTo>
                  <a:pt x="1152281" y="674"/>
                </a:lnTo>
                <a:lnTo>
                  <a:pt x="1086309" y="2676"/>
                </a:lnTo>
                <a:lnTo>
                  <a:pt x="1021375" y="5971"/>
                </a:lnTo>
                <a:lnTo>
                  <a:pt x="957574" y="10523"/>
                </a:lnTo>
                <a:lnTo>
                  <a:pt x="894997" y="16298"/>
                </a:lnTo>
                <a:lnTo>
                  <a:pt x="833737" y="23262"/>
                </a:lnTo>
                <a:lnTo>
                  <a:pt x="773888" y="31380"/>
                </a:lnTo>
                <a:lnTo>
                  <a:pt x="715542" y="40618"/>
                </a:lnTo>
                <a:lnTo>
                  <a:pt x="658791" y="50941"/>
                </a:lnTo>
                <a:lnTo>
                  <a:pt x="603729" y="62314"/>
                </a:lnTo>
                <a:lnTo>
                  <a:pt x="550449" y="74704"/>
                </a:lnTo>
                <a:lnTo>
                  <a:pt x="499042" y="88075"/>
                </a:lnTo>
                <a:lnTo>
                  <a:pt x="449603" y="102392"/>
                </a:lnTo>
                <a:lnTo>
                  <a:pt x="402224" y="117622"/>
                </a:lnTo>
                <a:lnTo>
                  <a:pt x="356997" y="133731"/>
                </a:lnTo>
                <a:lnTo>
                  <a:pt x="314015" y="150682"/>
                </a:lnTo>
                <a:lnTo>
                  <a:pt x="273371" y="168442"/>
                </a:lnTo>
                <a:lnTo>
                  <a:pt x="235159" y="186976"/>
                </a:lnTo>
                <a:lnTo>
                  <a:pt x="199470" y="206250"/>
                </a:lnTo>
                <a:lnTo>
                  <a:pt x="166398" y="226229"/>
                </a:lnTo>
                <a:lnTo>
                  <a:pt x="108474" y="268164"/>
                </a:lnTo>
                <a:lnTo>
                  <a:pt x="62130" y="312505"/>
                </a:lnTo>
                <a:lnTo>
                  <a:pt x="28108" y="358975"/>
                </a:lnTo>
                <a:lnTo>
                  <a:pt x="7150" y="407299"/>
                </a:lnTo>
                <a:lnTo>
                  <a:pt x="0" y="457200"/>
                </a:lnTo>
                <a:lnTo>
                  <a:pt x="1803" y="482258"/>
                </a:lnTo>
                <a:lnTo>
                  <a:pt x="15950" y="531291"/>
                </a:lnTo>
                <a:lnTo>
                  <a:pt x="43532" y="578643"/>
                </a:lnTo>
                <a:lnTo>
                  <a:pt x="83808" y="624035"/>
                </a:lnTo>
                <a:lnTo>
                  <a:pt x="136035" y="667185"/>
                </a:lnTo>
                <a:lnTo>
                  <a:pt x="199470" y="707813"/>
                </a:lnTo>
                <a:lnTo>
                  <a:pt x="235159" y="727094"/>
                </a:lnTo>
                <a:lnTo>
                  <a:pt x="273371" y="745639"/>
                </a:lnTo>
                <a:lnTo>
                  <a:pt x="314015" y="763414"/>
                </a:lnTo>
                <a:lnTo>
                  <a:pt x="356997" y="780383"/>
                </a:lnTo>
                <a:lnTo>
                  <a:pt x="402224" y="796511"/>
                </a:lnTo>
                <a:lnTo>
                  <a:pt x="449603" y="811763"/>
                </a:lnTo>
                <a:lnTo>
                  <a:pt x="499042" y="826105"/>
                </a:lnTo>
                <a:lnTo>
                  <a:pt x="550449" y="839501"/>
                </a:lnTo>
                <a:lnTo>
                  <a:pt x="603729" y="851916"/>
                </a:lnTo>
                <a:lnTo>
                  <a:pt x="658791" y="863314"/>
                </a:lnTo>
                <a:lnTo>
                  <a:pt x="715542" y="873662"/>
                </a:lnTo>
                <a:lnTo>
                  <a:pt x="773888" y="882924"/>
                </a:lnTo>
                <a:lnTo>
                  <a:pt x="833737" y="891064"/>
                </a:lnTo>
                <a:lnTo>
                  <a:pt x="894997" y="898048"/>
                </a:lnTo>
                <a:lnTo>
                  <a:pt x="957574" y="903841"/>
                </a:lnTo>
                <a:lnTo>
                  <a:pt x="1021375" y="908408"/>
                </a:lnTo>
                <a:lnTo>
                  <a:pt x="1086309" y="911713"/>
                </a:lnTo>
                <a:lnTo>
                  <a:pt x="1152281" y="913722"/>
                </a:lnTo>
                <a:lnTo>
                  <a:pt x="1219200" y="914400"/>
                </a:lnTo>
                <a:lnTo>
                  <a:pt x="1286118" y="913722"/>
                </a:lnTo>
                <a:lnTo>
                  <a:pt x="1352090" y="911713"/>
                </a:lnTo>
                <a:lnTo>
                  <a:pt x="1417024" y="908408"/>
                </a:lnTo>
                <a:lnTo>
                  <a:pt x="1480825" y="903841"/>
                </a:lnTo>
                <a:lnTo>
                  <a:pt x="1543402" y="898048"/>
                </a:lnTo>
                <a:lnTo>
                  <a:pt x="1604662" y="891064"/>
                </a:lnTo>
                <a:lnTo>
                  <a:pt x="1664511" y="882924"/>
                </a:lnTo>
                <a:lnTo>
                  <a:pt x="1722857" y="873662"/>
                </a:lnTo>
                <a:lnTo>
                  <a:pt x="1779608" y="863314"/>
                </a:lnTo>
                <a:lnTo>
                  <a:pt x="1834670" y="851915"/>
                </a:lnTo>
                <a:lnTo>
                  <a:pt x="1887950" y="839501"/>
                </a:lnTo>
                <a:lnTo>
                  <a:pt x="1939357" y="826105"/>
                </a:lnTo>
                <a:lnTo>
                  <a:pt x="1988796" y="811763"/>
                </a:lnTo>
                <a:lnTo>
                  <a:pt x="2036175" y="796511"/>
                </a:lnTo>
                <a:lnTo>
                  <a:pt x="2081402" y="780383"/>
                </a:lnTo>
                <a:lnTo>
                  <a:pt x="2124384" y="763414"/>
                </a:lnTo>
                <a:lnTo>
                  <a:pt x="2165028" y="745639"/>
                </a:lnTo>
                <a:lnTo>
                  <a:pt x="2203240" y="727094"/>
                </a:lnTo>
                <a:lnTo>
                  <a:pt x="2238929" y="707813"/>
                </a:lnTo>
                <a:lnTo>
                  <a:pt x="2272001" y="687832"/>
                </a:lnTo>
                <a:lnTo>
                  <a:pt x="2329925" y="645907"/>
                </a:lnTo>
                <a:lnTo>
                  <a:pt x="2376269" y="601602"/>
                </a:lnTo>
                <a:lnTo>
                  <a:pt x="2410291" y="555195"/>
                </a:lnTo>
                <a:lnTo>
                  <a:pt x="2431249" y="506967"/>
                </a:lnTo>
                <a:lnTo>
                  <a:pt x="2438400" y="457200"/>
                </a:lnTo>
                <a:lnTo>
                  <a:pt x="2436596" y="432069"/>
                </a:lnTo>
                <a:lnTo>
                  <a:pt x="2422449" y="382923"/>
                </a:lnTo>
                <a:lnTo>
                  <a:pt x="2394867" y="335491"/>
                </a:lnTo>
                <a:lnTo>
                  <a:pt x="2354591" y="290051"/>
                </a:lnTo>
                <a:lnTo>
                  <a:pt x="2302364" y="246878"/>
                </a:lnTo>
                <a:lnTo>
                  <a:pt x="2238929" y="206250"/>
                </a:lnTo>
                <a:lnTo>
                  <a:pt x="2203240" y="186976"/>
                </a:lnTo>
                <a:lnTo>
                  <a:pt x="2165028" y="168442"/>
                </a:lnTo>
                <a:lnTo>
                  <a:pt x="2124384" y="150682"/>
                </a:lnTo>
                <a:lnTo>
                  <a:pt x="2081402" y="133730"/>
                </a:lnTo>
                <a:lnTo>
                  <a:pt x="2036175" y="117622"/>
                </a:lnTo>
                <a:lnTo>
                  <a:pt x="1988796" y="102392"/>
                </a:lnTo>
                <a:lnTo>
                  <a:pt x="1939357" y="88075"/>
                </a:lnTo>
                <a:lnTo>
                  <a:pt x="1887950" y="74704"/>
                </a:lnTo>
                <a:lnTo>
                  <a:pt x="1834670" y="62314"/>
                </a:lnTo>
                <a:lnTo>
                  <a:pt x="1779608" y="50941"/>
                </a:lnTo>
                <a:lnTo>
                  <a:pt x="1722857" y="40618"/>
                </a:lnTo>
                <a:lnTo>
                  <a:pt x="1664511" y="31380"/>
                </a:lnTo>
                <a:lnTo>
                  <a:pt x="1604662" y="23262"/>
                </a:lnTo>
                <a:lnTo>
                  <a:pt x="1543402" y="16298"/>
                </a:lnTo>
                <a:lnTo>
                  <a:pt x="1480825" y="10523"/>
                </a:lnTo>
                <a:lnTo>
                  <a:pt x="1417024" y="5971"/>
                </a:lnTo>
                <a:lnTo>
                  <a:pt x="1352090" y="2676"/>
                </a:lnTo>
                <a:lnTo>
                  <a:pt x="1286118" y="674"/>
                </a:lnTo>
                <a:lnTo>
                  <a:pt x="1219200" y="0"/>
                </a:lnTo>
                <a:close/>
              </a:path>
            </a:pathLst>
          </a:custGeom>
          <a:ln w="38100">
            <a:solidFill>
              <a:srgbClr val="019999"/>
            </a:solidFill>
          </a:ln>
        </p:spPr>
        <p:txBody>
          <a:bodyPr wrap="square" lIns="0" tIns="0" rIns="0" bIns="0" rtlCol="0"/>
          <a:lstStyle/>
          <a:p>
            <a:endParaRPr sz="1807"/>
          </a:p>
        </p:txBody>
      </p:sp>
      <p:sp>
        <p:nvSpPr>
          <p:cNvPr id="6" name="object 6"/>
          <p:cNvSpPr txBox="1"/>
          <p:nvPr/>
        </p:nvSpPr>
        <p:spPr>
          <a:xfrm>
            <a:off x="5963927" y="3094239"/>
            <a:ext cx="279801" cy="300834"/>
          </a:xfrm>
          <a:prstGeom prst="rect">
            <a:avLst/>
          </a:prstGeom>
        </p:spPr>
        <p:txBody>
          <a:bodyPr vert="horz" wrap="square" lIns="0" tIns="12747" rIns="0" bIns="0" rtlCol="0">
            <a:spAutoFit/>
          </a:bodyPr>
          <a:lstStyle/>
          <a:p>
            <a:pPr marL="12747">
              <a:spcBef>
                <a:spcPts val="100"/>
              </a:spcBef>
            </a:pPr>
            <a:r>
              <a:rPr sz="1807" spc="-10" dirty="0">
                <a:solidFill>
                  <a:srgbClr val="FF3300"/>
                </a:solidFill>
                <a:latin typeface="Arial"/>
                <a:cs typeface="Arial"/>
              </a:rPr>
              <a:t>65</a:t>
            </a:r>
            <a:endParaRPr sz="1807">
              <a:latin typeface="Arial"/>
              <a:cs typeface="Arial"/>
            </a:endParaRPr>
          </a:p>
        </p:txBody>
      </p:sp>
      <p:sp>
        <p:nvSpPr>
          <p:cNvPr id="7" name="object 7"/>
          <p:cNvSpPr/>
          <p:nvPr/>
        </p:nvSpPr>
        <p:spPr>
          <a:xfrm>
            <a:off x="5788537" y="2998399"/>
            <a:ext cx="611866" cy="535383"/>
          </a:xfrm>
          <a:custGeom>
            <a:avLst/>
            <a:gdLst/>
            <a:ahLst/>
            <a:cxnLst/>
            <a:rect l="l" t="t" r="r" b="b"/>
            <a:pathLst>
              <a:path w="609600" h="533400">
                <a:moveTo>
                  <a:pt x="304800" y="0"/>
                </a:moveTo>
                <a:lnTo>
                  <a:pt x="255343" y="3496"/>
                </a:lnTo>
                <a:lnTo>
                  <a:pt x="208434" y="13618"/>
                </a:lnTo>
                <a:lnTo>
                  <a:pt x="164697" y="29811"/>
                </a:lnTo>
                <a:lnTo>
                  <a:pt x="124760" y="51523"/>
                </a:lnTo>
                <a:lnTo>
                  <a:pt x="89249" y="78200"/>
                </a:lnTo>
                <a:lnTo>
                  <a:pt x="58789" y="109289"/>
                </a:lnTo>
                <a:lnTo>
                  <a:pt x="34008" y="144236"/>
                </a:lnTo>
                <a:lnTo>
                  <a:pt x="15532" y="182489"/>
                </a:lnTo>
                <a:lnTo>
                  <a:pt x="3987" y="223495"/>
                </a:lnTo>
                <a:lnTo>
                  <a:pt x="0" y="266700"/>
                </a:lnTo>
                <a:lnTo>
                  <a:pt x="3987" y="310089"/>
                </a:lnTo>
                <a:lnTo>
                  <a:pt x="15532" y="351202"/>
                </a:lnTo>
                <a:lnTo>
                  <a:pt x="34008" y="389499"/>
                </a:lnTo>
                <a:lnTo>
                  <a:pt x="58789" y="424440"/>
                </a:lnTo>
                <a:lnTo>
                  <a:pt x="89249" y="455485"/>
                </a:lnTo>
                <a:lnTo>
                  <a:pt x="124760" y="482096"/>
                </a:lnTo>
                <a:lnTo>
                  <a:pt x="164697" y="503732"/>
                </a:lnTo>
                <a:lnTo>
                  <a:pt x="208434" y="519854"/>
                </a:lnTo>
                <a:lnTo>
                  <a:pt x="255343" y="529923"/>
                </a:lnTo>
                <a:lnTo>
                  <a:pt x="304800" y="533400"/>
                </a:lnTo>
                <a:lnTo>
                  <a:pt x="354256" y="529923"/>
                </a:lnTo>
                <a:lnTo>
                  <a:pt x="401165" y="519854"/>
                </a:lnTo>
                <a:lnTo>
                  <a:pt x="444902" y="503732"/>
                </a:lnTo>
                <a:lnTo>
                  <a:pt x="484839" y="482096"/>
                </a:lnTo>
                <a:lnTo>
                  <a:pt x="520350" y="455485"/>
                </a:lnTo>
                <a:lnTo>
                  <a:pt x="550810" y="424440"/>
                </a:lnTo>
                <a:lnTo>
                  <a:pt x="575591" y="389499"/>
                </a:lnTo>
                <a:lnTo>
                  <a:pt x="594067" y="351202"/>
                </a:lnTo>
                <a:lnTo>
                  <a:pt x="605612" y="310089"/>
                </a:lnTo>
                <a:lnTo>
                  <a:pt x="609600" y="266700"/>
                </a:lnTo>
                <a:lnTo>
                  <a:pt x="605612" y="223495"/>
                </a:lnTo>
                <a:lnTo>
                  <a:pt x="594067" y="182489"/>
                </a:lnTo>
                <a:lnTo>
                  <a:pt x="575591" y="144236"/>
                </a:lnTo>
                <a:lnTo>
                  <a:pt x="550810" y="109289"/>
                </a:lnTo>
                <a:lnTo>
                  <a:pt x="520350" y="78200"/>
                </a:lnTo>
                <a:lnTo>
                  <a:pt x="484839" y="51523"/>
                </a:lnTo>
                <a:lnTo>
                  <a:pt x="444902" y="29811"/>
                </a:lnTo>
                <a:lnTo>
                  <a:pt x="401165" y="13618"/>
                </a:lnTo>
                <a:lnTo>
                  <a:pt x="354256" y="3496"/>
                </a:lnTo>
                <a:lnTo>
                  <a:pt x="304800" y="0"/>
                </a:lnTo>
                <a:close/>
              </a:path>
            </a:pathLst>
          </a:custGeom>
          <a:ln w="57150">
            <a:solidFill>
              <a:srgbClr val="FFC000"/>
            </a:solidFill>
          </a:ln>
        </p:spPr>
        <p:txBody>
          <a:bodyPr wrap="square" lIns="0" tIns="0" rIns="0" bIns="0" rtlCol="0"/>
          <a:lstStyle/>
          <a:p>
            <a:endParaRPr sz="1807"/>
          </a:p>
        </p:txBody>
      </p:sp>
      <p:sp>
        <p:nvSpPr>
          <p:cNvPr id="8" name="object 8"/>
          <p:cNvSpPr/>
          <p:nvPr/>
        </p:nvSpPr>
        <p:spPr>
          <a:xfrm>
            <a:off x="7165236" y="2736060"/>
            <a:ext cx="1912082" cy="994283"/>
          </a:xfrm>
          <a:custGeom>
            <a:avLst/>
            <a:gdLst/>
            <a:ahLst/>
            <a:cxnLst/>
            <a:rect l="l" t="t" r="r" b="b"/>
            <a:pathLst>
              <a:path w="1905000" h="990600">
                <a:moveTo>
                  <a:pt x="952500" y="0"/>
                </a:moveTo>
                <a:lnTo>
                  <a:pt x="889818" y="1053"/>
                </a:lnTo>
                <a:lnTo>
                  <a:pt x="828227" y="4170"/>
                </a:lnTo>
                <a:lnTo>
                  <a:pt x="767852" y="9285"/>
                </a:lnTo>
                <a:lnTo>
                  <a:pt x="708817" y="16333"/>
                </a:lnTo>
                <a:lnTo>
                  <a:pt x="651247" y="25249"/>
                </a:lnTo>
                <a:lnTo>
                  <a:pt x="595268" y="35967"/>
                </a:lnTo>
                <a:lnTo>
                  <a:pt x="541004" y="48423"/>
                </a:lnTo>
                <a:lnTo>
                  <a:pt x="488580" y="62551"/>
                </a:lnTo>
                <a:lnTo>
                  <a:pt x="438122" y="78285"/>
                </a:lnTo>
                <a:lnTo>
                  <a:pt x="389753" y="95560"/>
                </a:lnTo>
                <a:lnTo>
                  <a:pt x="343600" y="114312"/>
                </a:lnTo>
                <a:lnTo>
                  <a:pt x="299786" y="134475"/>
                </a:lnTo>
                <a:lnTo>
                  <a:pt x="258438" y="155984"/>
                </a:lnTo>
                <a:lnTo>
                  <a:pt x="219679" y="178773"/>
                </a:lnTo>
                <a:lnTo>
                  <a:pt x="183635" y="202777"/>
                </a:lnTo>
                <a:lnTo>
                  <a:pt x="150431" y="227931"/>
                </a:lnTo>
                <a:lnTo>
                  <a:pt x="120192" y="254170"/>
                </a:lnTo>
                <a:lnTo>
                  <a:pt x="93042" y="281428"/>
                </a:lnTo>
                <a:lnTo>
                  <a:pt x="48511" y="338742"/>
                </a:lnTo>
                <a:lnTo>
                  <a:pt x="17839" y="399351"/>
                </a:lnTo>
                <a:lnTo>
                  <a:pt x="2023" y="462732"/>
                </a:lnTo>
                <a:lnTo>
                  <a:pt x="0" y="495299"/>
                </a:lnTo>
                <a:lnTo>
                  <a:pt x="2023" y="527867"/>
                </a:lnTo>
                <a:lnTo>
                  <a:pt x="17839" y="591248"/>
                </a:lnTo>
                <a:lnTo>
                  <a:pt x="48511" y="651857"/>
                </a:lnTo>
                <a:lnTo>
                  <a:pt x="93042" y="709171"/>
                </a:lnTo>
                <a:lnTo>
                  <a:pt x="120192" y="736429"/>
                </a:lnTo>
                <a:lnTo>
                  <a:pt x="150431" y="762668"/>
                </a:lnTo>
                <a:lnTo>
                  <a:pt x="183635" y="787822"/>
                </a:lnTo>
                <a:lnTo>
                  <a:pt x="219679" y="811826"/>
                </a:lnTo>
                <a:lnTo>
                  <a:pt x="258438" y="834615"/>
                </a:lnTo>
                <a:lnTo>
                  <a:pt x="299786" y="856124"/>
                </a:lnTo>
                <a:lnTo>
                  <a:pt x="343600" y="876287"/>
                </a:lnTo>
                <a:lnTo>
                  <a:pt x="389753" y="895039"/>
                </a:lnTo>
                <a:lnTo>
                  <a:pt x="438122" y="912314"/>
                </a:lnTo>
                <a:lnTo>
                  <a:pt x="488580" y="928048"/>
                </a:lnTo>
                <a:lnTo>
                  <a:pt x="541004" y="942176"/>
                </a:lnTo>
                <a:lnTo>
                  <a:pt x="595268" y="954632"/>
                </a:lnTo>
                <a:lnTo>
                  <a:pt x="651247" y="965350"/>
                </a:lnTo>
                <a:lnTo>
                  <a:pt x="708817" y="974266"/>
                </a:lnTo>
                <a:lnTo>
                  <a:pt x="767852" y="981314"/>
                </a:lnTo>
                <a:lnTo>
                  <a:pt x="828227" y="986429"/>
                </a:lnTo>
                <a:lnTo>
                  <a:pt x="889818" y="989546"/>
                </a:lnTo>
                <a:lnTo>
                  <a:pt x="952500" y="990599"/>
                </a:lnTo>
                <a:lnTo>
                  <a:pt x="1015097" y="989546"/>
                </a:lnTo>
                <a:lnTo>
                  <a:pt x="1076617" y="986429"/>
                </a:lnTo>
                <a:lnTo>
                  <a:pt x="1136935" y="981314"/>
                </a:lnTo>
                <a:lnTo>
                  <a:pt x="1195924" y="974266"/>
                </a:lnTo>
                <a:lnTo>
                  <a:pt x="1253459" y="965350"/>
                </a:lnTo>
                <a:lnTo>
                  <a:pt x="1309414" y="954632"/>
                </a:lnTo>
                <a:lnTo>
                  <a:pt x="1363663" y="942176"/>
                </a:lnTo>
                <a:lnTo>
                  <a:pt x="1416080" y="928048"/>
                </a:lnTo>
                <a:lnTo>
                  <a:pt x="1466540" y="912314"/>
                </a:lnTo>
                <a:lnTo>
                  <a:pt x="1514916" y="895039"/>
                </a:lnTo>
                <a:lnTo>
                  <a:pt x="1561084" y="876287"/>
                </a:lnTo>
                <a:lnTo>
                  <a:pt x="1604916" y="856124"/>
                </a:lnTo>
                <a:lnTo>
                  <a:pt x="1646287" y="834615"/>
                </a:lnTo>
                <a:lnTo>
                  <a:pt x="1685072" y="811826"/>
                </a:lnTo>
                <a:lnTo>
                  <a:pt x="1721144" y="787822"/>
                </a:lnTo>
                <a:lnTo>
                  <a:pt x="1754378" y="762668"/>
                </a:lnTo>
                <a:lnTo>
                  <a:pt x="1784648" y="736429"/>
                </a:lnTo>
                <a:lnTo>
                  <a:pt x="1811828" y="709171"/>
                </a:lnTo>
                <a:lnTo>
                  <a:pt x="1856414" y="651857"/>
                </a:lnTo>
                <a:lnTo>
                  <a:pt x="1887131" y="591248"/>
                </a:lnTo>
                <a:lnTo>
                  <a:pt x="1902972" y="527867"/>
                </a:lnTo>
                <a:lnTo>
                  <a:pt x="1905000" y="495299"/>
                </a:lnTo>
                <a:lnTo>
                  <a:pt x="1902972" y="462732"/>
                </a:lnTo>
                <a:lnTo>
                  <a:pt x="1887131" y="399351"/>
                </a:lnTo>
                <a:lnTo>
                  <a:pt x="1856414" y="338742"/>
                </a:lnTo>
                <a:lnTo>
                  <a:pt x="1811828" y="281428"/>
                </a:lnTo>
                <a:lnTo>
                  <a:pt x="1784648" y="254170"/>
                </a:lnTo>
                <a:lnTo>
                  <a:pt x="1754378" y="227931"/>
                </a:lnTo>
                <a:lnTo>
                  <a:pt x="1721144" y="202777"/>
                </a:lnTo>
                <a:lnTo>
                  <a:pt x="1685072" y="178773"/>
                </a:lnTo>
                <a:lnTo>
                  <a:pt x="1646287" y="155984"/>
                </a:lnTo>
                <a:lnTo>
                  <a:pt x="1604916" y="134475"/>
                </a:lnTo>
                <a:lnTo>
                  <a:pt x="1561084" y="114312"/>
                </a:lnTo>
                <a:lnTo>
                  <a:pt x="1514916" y="95560"/>
                </a:lnTo>
                <a:lnTo>
                  <a:pt x="1466540" y="78285"/>
                </a:lnTo>
                <a:lnTo>
                  <a:pt x="1416080" y="62551"/>
                </a:lnTo>
                <a:lnTo>
                  <a:pt x="1363663" y="48423"/>
                </a:lnTo>
                <a:lnTo>
                  <a:pt x="1309414" y="35967"/>
                </a:lnTo>
                <a:lnTo>
                  <a:pt x="1253459" y="25249"/>
                </a:lnTo>
                <a:lnTo>
                  <a:pt x="1195924" y="16333"/>
                </a:lnTo>
                <a:lnTo>
                  <a:pt x="1136935" y="9285"/>
                </a:lnTo>
                <a:lnTo>
                  <a:pt x="1076617" y="4170"/>
                </a:lnTo>
                <a:lnTo>
                  <a:pt x="1015097" y="1053"/>
                </a:lnTo>
                <a:lnTo>
                  <a:pt x="952500" y="0"/>
                </a:lnTo>
                <a:close/>
              </a:path>
            </a:pathLst>
          </a:custGeom>
          <a:ln w="38100">
            <a:solidFill>
              <a:srgbClr val="01CCFF"/>
            </a:solidFill>
          </a:ln>
        </p:spPr>
        <p:txBody>
          <a:bodyPr wrap="square" lIns="0" tIns="0" rIns="0" bIns="0" rtlCol="0"/>
          <a:lstStyle/>
          <a:p>
            <a:endParaRPr sz="1807"/>
          </a:p>
        </p:txBody>
      </p:sp>
      <p:sp>
        <p:nvSpPr>
          <p:cNvPr id="9" name="object 9"/>
          <p:cNvSpPr txBox="1"/>
          <p:nvPr/>
        </p:nvSpPr>
        <p:spPr>
          <a:xfrm>
            <a:off x="7303681" y="2945881"/>
            <a:ext cx="1244765" cy="1038898"/>
          </a:xfrm>
          <a:prstGeom prst="rect">
            <a:avLst/>
          </a:prstGeom>
        </p:spPr>
        <p:txBody>
          <a:bodyPr vert="horz" wrap="square" lIns="0" tIns="12747" rIns="0" bIns="0" rtlCol="0">
            <a:spAutoFit/>
          </a:bodyPr>
          <a:lstStyle/>
          <a:p>
            <a:pPr marR="47801" algn="ctr">
              <a:spcBef>
                <a:spcPts val="100"/>
              </a:spcBef>
            </a:pPr>
            <a:r>
              <a:rPr sz="1807" dirty="0">
                <a:solidFill>
                  <a:srgbClr val="009A9A"/>
                </a:solidFill>
                <a:latin typeface="Arial"/>
                <a:cs typeface="Arial"/>
              </a:rPr>
              <a:t>75</a:t>
            </a:r>
            <a:endParaRPr sz="1807" dirty="0">
              <a:latin typeface="Arial"/>
              <a:cs typeface="Arial"/>
            </a:endParaRPr>
          </a:p>
          <a:p>
            <a:pPr marL="45889" algn="ctr">
              <a:spcBef>
                <a:spcPts val="5"/>
              </a:spcBef>
              <a:tabLst>
                <a:tab pos="491395" algn="l"/>
              </a:tabLst>
            </a:pPr>
            <a:r>
              <a:rPr sz="1807" spc="-5" dirty="0">
                <a:solidFill>
                  <a:srgbClr val="009A9A"/>
                </a:solidFill>
                <a:latin typeface="Arial"/>
                <a:cs typeface="Arial"/>
              </a:rPr>
              <a:t>92	81</a:t>
            </a:r>
            <a:endParaRPr sz="1807" dirty="0">
              <a:latin typeface="Arial"/>
              <a:cs typeface="Arial"/>
            </a:endParaRPr>
          </a:p>
          <a:p>
            <a:pPr algn="ctr">
              <a:spcBef>
                <a:spcPts val="1706"/>
              </a:spcBef>
            </a:pPr>
            <a:r>
              <a:rPr sz="1606" dirty="0">
                <a:solidFill>
                  <a:srgbClr val="009A9A"/>
                </a:solidFill>
                <a:latin typeface="Arial"/>
                <a:cs typeface="Arial"/>
              </a:rPr>
              <a:t>quciksort(</a:t>
            </a:r>
            <a:r>
              <a:rPr sz="1606" dirty="0">
                <a:latin typeface="Arial"/>
                <a:cs typeface="Arial"/>
              </a:rPr>
              <a:t>S</a:t>
            </a:r>
            <a:r>
              <a:rPr sz="1656" baseline="-20202" dirty="0">
                <a:latin typeface="Arial"/>
                <a:cs typeface="Arial"/>
              </a:rPr>
              <a:t>2</a:t>
            </a:r>
            <a:r>
              <a:rPr sz="1606" dirty="0">
                <a:solidFill>
                  <a:srgbClr val="009A9A"/>
                </a:solidFill>
                <a:latin typeface="Arial"/>
                <a:cs typeface="Arial"/>
              </a:rPr>
              <a:t>)</a:t>
            </a:r>
            <a:endParaRPr sz="1606" dirty="0">
              <a:latin typeface="Arial"/>
              <a:cs typeface="Arial"/>
            </a:endParaRPr>
          </a:p>
        </p:txBody>
      </p:sp>
      <p:sp>
        <p:nvSpPr>
          <p:cNvPr id="10" name="object 10"/>
          <p:cNvSpPr txBox="1"/>
          <p:nvPr/>
        </p:nvSpPr>
        <p:spPr>
          <a:xfrm>
            <a:off x="2870955" y="4400593"/>
            <a:ext cx="1745730" cy="300834"/>
          </a:xfrm>
          <a:prstGeom prst="rect">
            <a:avLst/>
          </a:prstGeom>
        </p:spPr>
        <p:txBody>
          <a:bodyPr vert="horz" wrap="square" lIns="0" tIns="12747" rIns="0" bIns="0" rtlCol="0">
            <a:spAutoFit/>
          </a:bodyPr>
          <a:lstStyle/>
          <a:p>
            <a:pPr marL="12747">
              <a:spcBef>
                <a:spcPts val="100"/>
              </a:spcBef>
            </a:pPr>
            <a:r>
              <a:rPr sz="1807" dirty="0">
                <a:solidFill>
                  <a:srgbClr val="009A9A"/>
                </a:solidFill>
                <a:latin typeface="Arial"/>
                <a:cs typeface="Arial"/>
              </a:rPr>
              <a:t>0 </a:t>
            </a:r>
            <a:r>
              <a:rPr sz="1807" spc="-5" dirty="0">
                <a:solidFill>
                  <a:srgbClr val="009A9A"/>
                </a:solidFill>
                <a:latin typeface="Arial"/>
                <a:cs typeface="Arial"/>
              </a:rPr>
              <a:t>13 26 31 43</a:t>
            </a:r>
            <a:r>
              <a:rPr sz="1807" spc="-90" dirty="0">
                <a:solidFill>
                  <a:srgbClr val="009A9A"/>
                </a:solidFill>
                <a:latin typeface="Arial"/>
                <a:cs typeface="Arial"/>
              </a:rPr>
              <a:t> </a:t>
            </a:r>
            <a:r>
              <a:rPr sz="1807" spc="-5" dirty="0">
                <a:solidFill>
                  <a:srgbClr val="009A9A"/>
                </a:solidFill>
                <a:latin typeface="Arial"/>
                <a:cs typeface="Arial"/>
              </a:rPr>
              <a:t>57</a:t>
            </a:r>
            <a:endParaRPr sz="1807">
              <a:latin typeface="Arial"/>
              <a:cs typeface="Arial"/>
            </a:endParaRPr>
          </a:p>
        </p:txBody>
      </p:sp>
      <p:sp>
        <p:nvSpPr>
          <p:cNvPr id="11" name="object 11"/>
          <p:cNvSpPr txBox="1"/>
          <p:nvPr/>
        </p:nvSpPr>
        <p:spPr>
          <a:xfrm>
            <a:off x="5930279" y="4400593"/>
            <a:ext cx="281076" cy="300834"/>
          </a:xfrm>
          <a:prstGeom prst="rect">
            <a:avLst/>
          </a:prstGeom>
        </p:spPr>
        <p:txBody>
          <a:bodyPr vert="horz" wrap="square" lIns="0" tIns="12747" rIns="0" bIns="0" rtlCol="0">
            <a:spAutoFit/>
          </a:bodyPr>
          <a:lstStyle/>
          <a:p>
            <a:pPr marL="12747">
              <a:spcBef>
                <a:spcPts val="100"/>
              </a:spcBef>
            </a:pPr>
            <a:r>
              <a:rPr sz="1807" dirty="0">
                <a:solidFill>
                  <a:srgbClr val="FF3300"/>
                </a:solidFill>
                <a:latin typeface="Arial"/>
                <a:cs typeface="Arial"/>
              </a:rPr>
              <a:t>65</a:t>
            </a:r>
            <a:endParaRPr sz="1807">
              <a:latin typeface="Arial"/>
              <a:cs typeface="Arial"/>
            </a:endParaRPr>
          </a:p>
        </p:txBody>
      </p:sp>
      <p:sp>
        <p:nvSpPr>
          <p:cNvPr id="12" name="object 12"/>
          <p:cNvSpPr txBox="1"/>
          <p:nvPr/>
        </p:nvSpPr>
        <p:spPr>
          <a:xfrm>
            <a:off x="7396460" y="4400593"/>
            <a:ext cx="916525" cy="300834"/>
          </a:xfrm>
          <a:prstGeom prst="rect">
            <a:avLst/>
          </a:prstGeom>
        </p:spPr>
        <p:txBody>
          <a:bodyPr vert="horz" wrap="square" lIns="0" tIns="12747" rIns="0" bIns="0" rtlCol="0">
            <a:spAutoFit/>
          </a:bodyPr>
          <a:lstStyle/>
          <a:p>
            <a:pPr marL="12747">
              <a:spcBef>
                <a:spcPts val="100"/>
              </a:spcBef>
            </a:pPr>
            <a:r>
              <a:rPr sz="1807" spc="-5" dirty="0">
                <a:solidFill>
                  <a:srgbClr val="009A9A"/>
                </a:solidFill>
                <a:latin typeface="Arial"/>
                <a:cs typeface="Arial"/>
              </a:rPr>
              <a:t>75 81</a:t>
            </a:r>
            <a:r>
              <a:rPr sz="1807" spc="-90" dirty="0">
                <a:solidFill>
                  <a:srgbClr val="009A9A"/>
                </a:solidFill>
                <a:latin typeface="Arial"/>
                <a:cs typeface="Arial"/>
              </a:rPr>
              <a:t> </a:t>
            </a:r>
            <a:r>
              <a:rPr sz="1807" spc="-5" dirty="0">
                <a:solidFill>
                  <a:srgbClr val="009A9A"/>
                </a:solidFill>
                <a:latin typeface="Arial"/>
                <a:cs typeface="Arial"/>
              </a:rPr>
              <a:t>92</a:t>
            </a:r>
            <a:endParaRPr sz="1807">
              <a:latin typeface="Arial"/>
              <a:cs typeface="Arial"/>
            </a:endParaRPr>
          </a:p>
        </p:txBody>
      </p:sp>
      <p:sp>
        <p:nvSpPr>
          <p:cNvPr id="13" name="object 13"/>
          <p:cNvSpPr/>
          <p:nvPr/>
        </p:nvSpPr>
        <p:spPr>
          <a:xfrm>
            <a:off x="2504344" y="4224425"/>
            <a:ext cx="2447465" cy="764833"/>
          </a:xfrm>
          <a:custGeom>
            <a:avLst/>
            <a:gdLst/>
            <a:ahLst/>
            <a:cxnLst/>
            <a:rect l="l" t="t" r="r" b="b"/>
            <a:pathLst>
              <a:path w="2438400" h="762000">
                <a:moveTo>
                  <a:pt x="1219200" y="0"/>
                </a:moveTo>
                <a:lnTo>
                  <a:pt x="1149990" y="600"/>
                </a:lnTo>
                <a:lnTo>
                  <a:pt x="1081796" y="2382"/>
                </a:lnTo>
                <a:lnTo>
                  <a:pt x="1014721" y="5312"/>
                </a:lnTo>
                <a:lnTo>
                  <a:pt x="948867" y="9360"/>
                </a:lnTo>
                <a:lnTo>
                  <a:pt x="884338" y="14493"/>
                </a:lnTo>
                <a:lnTo>
                  <a:pt x="821236" y="20681"/>
                </a:lnTo>
                <a:lnTo>
                  <a:pt x="759663" y="27890"/>
                </a:lnTo>
                <a:lnTo>
                  <a:pt x="699723" y="36090"/>
                </a:lnTo>
                <a:lnTo>
                  <a:pt x="641518" y="45249"/>
                </a:lnTo>
                <a:lnTo>
                  <a:pt x="585151" y="55335"/>
                </a:lnTo>
                <a:lnTo>
                  <a:pt x="530724" y="66317"/>
                </a:lnTo>
                <a:lnTo>
                  <a:pt x="478341" y="78162"/>
                </a:lnTo>
                <a:lnTo>
                  <a:pt x="428104" y="90839"/>
                </a:lnTo>
                <a:lnTo>
                  <a:pt x="380115" y="104317"/>
                </a:lnTo>
                <a:lnTo>
                  <a:pt x="334478" y="118564"/>
                </a:lnTo>
                <a:lnTo>
                  <a:pt x="291296" y="133548"/>
                </a:lnTo>
                <a:lnTo>
                  <a:pt x="250670" y="149237"/>
                </a:lnTo>
                <a:lnTo>
                  <a:pt x="212704" y="165600"/>
                </a:lnTo>
                <a:lnTo>
                  <a:pt x="177501" y="182605"/>
                </a:lnTo>
                <a:lnTo>
                  <a:pt x="115792" y="218415"/>
                </a:lnTo>
                <a:lnTo>
                  <a:pt x="66365" y="256413"/>
                </a:lnTo>
                <a:lnTo>
                  <a:pt x="30043" y="296345"/>
                </a:lnTo>
                <a:lnTo>
                  <a:pt x="7647" y="337958"/>
                </a:lnTo>
                <a:lnTo>
                  <a:pt x="0" y="381000"/>
                </a:lnTo>
                <a:lnTo>
                  <a:pt x="1929" y="402609"/>
                </a:lnTo>
                <a:lnTo>
                  <a:pt x="17053" y="444852"/>
                </a:lnTo>
                <a:lnTo>
                  <a:pt x="46515" y="485576"/>
                </a:lnTo>
                <a:lnTo>
                  <a:pt x="89492" y="524525"/>
                </a:lnTo>
                <a:lnTo>
                  <a:pt x="145162" y="561441"/>
                </a:lnTo>
                <a:lnTo>
                  <a:pt x="212704" y="596065"/>
                </a:lnTo>
                <a:lnTo>
                  <a:pt x="250670" y="612437"/>
                </a:lnTo>
                <a:lnTo>
                  <a:pt x="291296" y="628139"/>
                </a:lnTo>
                <a:lnTo>
                  <a:pt x="334478" y="643139"/>
                </a:lnTo>
                <a:lnTo>
                  <a:pt x="380115" y="657406"/>
                </a:lnTo>
                <a:lnTo>
                  <a:pt x="428104" y="670906"/>
                </a:lnTo>
                <a:lnTo>
                  <a:pt x="478341" y="683608"/>
                </a:lnTo>
                <a:lnTo>
                  <a:pt x="530724" y="695478"/>
                </a:lnTo>
                <a:lnTo>
                  <a:pt x="585151" y="706486"/>
                </a:lnTo>
                <a:lnTo>
                  <a:pt x="641518" y="716598"/>
                </a:lnTo>
                <a:lnTo>
                  <a:pt x="699723" y="725783"/>
                </a:lnTo>
                <a:lnTo>
                  <a:pt x="759663" y="734008"/>
                </a:lnTo>
                <a:lnTo>
                  <a:pt x="821236" y="741241"/>
                </a:lnTo>
                <a:lnTo>
                  <a:pt x="884338" y="747449"/>
                </a:lnTo>
                <a:lnTo>
                  <a:pt x="948867" y="752601"/>
                </a:lnTo>
                <a:lnTo>
                  <a:pt x="1014721" y="756665"/>
                </a:lnTo>
                <a:lnTo>
                  <a:pt x="1081796" y="759607"/>
                </a:lnTo>
                <a:lnTo>
                  <a:pt x="1149990" y="761396"/>
                </a:lnTo>
                <a:lnTo>
                  <a:pt x="1219200" y="762000"/>
                </a:lnTo>
                <a:lnTo>
                  <a:pt x="1288409" y="761396"/>
                </a:lnTo>
                <a:lnTo>
                  <a:pt x="1356603" y="759607"/>
                </a:lnTo>
                <a:lnTo>
                  <a:pt x="1423678" y="756665"/>
                </a:lnTo>
                <a:lnTo>
                  <a:pt x="1489532" y="752601"/>
                </a:lnTo>
                <a:lnTo>
                  <a:pt x="1554061" y="747449"/>
                </a:lnTo>
                <a:lnTo>
                  <a:pt x="1617163" y="741241"/>
                </a:lnTo>
                <a:lnTo>
                  <a:pt x="1678736" y="734008"/>
                </a:lnTo>
                <a:lnTo>
                  <a:pt x="1738676" y="725783"/>
                </a:lnTo>
                <a:lnTo>
                  <a:pt x="1796881" y="716598"/>
                </a:lnTo>
                <a:lnTo>
                  <a:pt x="1853248" y="706486"/>
                </a:lnTo>
                <a:lnTo>
                  <a:pt x="1907675" y="695478"/>
                </a:lnTo>
                <a:lnTo>
                  <a:pt x="1960058" y="683608"/>
                </a:lnTo>
                <a:lnTo>
                  <a:pt x="2010295" y="670906"/>
                </a:lnTo>
                <a:lnTo>
                  <a:pt x="2058284" y="657406"/>
                </a:lnTo>
                <a:lnTo>
                  <a:pt x="2103921" y="643139"/>
                </a:lnTo>
                <a:lnTo>
                  <a:pt x="2147103" y="628139"/>
                </a:lnTo>
                <a:lnTo>
                  <a:pt x="2187729" y="612437"/>
                </a:lnTo>
                <a:lnTo>
                  <a:pt x="2225695" y="596065"/>
                </a:lnTo>
                <a:lnTo>
                  <a:pt x="2260898" y="579055"/>
                </a:lnTo>
                <a:lnTo>
                  <a:pt x="2322607" y="543253"/>
                </a:lnTo>
                <a:lnTo>
                  <a:pt x="2372034" y="505289"/>
                </a:lnTo>
                <a:lnTo>
                  <a:pt x="2408356" y="465420"/>
                </a:lnTo>
                <a:lnTo>
                  <a:pt x="2430752" y="423904"/>
                </a:lnTo>
                <a:lnTo>
                  <a:pt x="2438400" y="381000"/>
                </a:lnTo>
                <a:lnTo>
                  <a:pt x="2436470" y="359316"/>
                </a:lnTo>
                <a:lnTo>
                  <a:pt x="2421346" y="316957"/>
                </a:lnTo>
                <a:lnTo>
                  <a:pt x="2391884" y="276153"/>
                </a:lnTo>
                <a:lnTo>
                  <a:pt x="2348907" y="237156"/>
                </a:lnTo>
                <a:lnTo>
                  <a:pt x="2293237" y="200221"/>
                </a:lnTo>
                <a:lnTo>
                  <a:pt x="2225695" y="165600"/>
                </a:lnTo>
                <a:lnTo>
                  <a:pt x="2187729" y="149237"/>
                </a:lnTo>
                <a:lnTo>
                  <a:pt x="2147103" y="133548"/>
                </a:lnTo>
                <a:lnTo>
                  <a:pt x="2103921" y="118564"/>
                </a:lnTo>
                <a:lnTo>
                  <a:pt x="2058284" y="104317"/>
                </a:lnTo>
                <a:lnTo>
                  <a:pt x="2010295" y="90839"/>
                </a:lnTo>
                <a:lnTo>
                  <a:pt x="1960058" y="78162"/>
                </a:lnTo>
                <a:lnTo>
                  <a:pt x="1907675" y="66317"/>
                </a:lnTo>
                <a:lnTo>
                  <a:pt x="1853248" y="55335"/>
                </a:lnTo>
                <a:lnTo>
                  <a:pt x="1796881" y="45249"/>
                </a:lnTo>
                <a:lnTo>
                  <a:pt x="1738676" y="36090"/>
                </a:lnTo>
                <a:lnTo>
                  <a:pt x="1678736" y="27890"/>
                </a:lnTo>
                <a:lnTo>
                  <a:pt x="1617163" y="20681"/>
                </a:lnTo>
                <a:lnTo>
                  <a:pt x="1554061" y="14493"/>
                </a:lnTo>
                <a:lnTo>
                  <a:pt x="1489532" y="9360"/>
                </a:lnTo>
                <a:lnTo>
                  <a:pt x="1423678" y="5312"/>
                </a:lnTo>
                <a:lnTo>
                  <a:pt x="1356603" y="2382"/>
                </a:lnTo>
                <a:lnTo>
                  <a:pt x="1288409" y="600"/>
                </a:lnTo>
                <a:lnTo>
                  <a:pt x="1219200" y="0"/>
                </a:lnTo>
                <a:close/>
              </a:path>
            </a:pathLst>
          </a:custGeom>
          <a:ln w="38100">
            <a:solidFill>
              <a:srgbClr val="019999"/>
            </a:solidFill>
          </a:ln>
        </p:spPr>
        <p:txBody>
          <a:bodyPr wrap="square" lIns="0" tIns="0" rIns="0" bIns="0" rtlCol="0"/>
          <a:lstStyle/>
          <a:p>
            <a:endParaRPr sz="1807"/>
          </a:p>
        </p:txBody>
      </p:sp>
      <p:sp>
        <p:nvSpPr>
          <p:cNvPr id="14" name="object 14"/>
          <p:cNvSpPr txBox="1"/>
          <p:nvPr/>
        </p:nvSpPr>
        <p:spPr>
          <a:xfrm>
            <a:off x="3173575" y="3700771"/>
            <a:ext cx="1244765" cy="259990"/>
          </a:xfrm>
          <a:prstGeom prst="rect">
            <a:avLst/>
          </a:prstGeom>
        </p:spPr>
        <p:txBody>
          <a:bodyPr vert="horz" wrap="square" lIns="0" tIns="12747" rIns="0" bIns="0" rtlCol="0">
            <a:spAutoFit/>
          </a:bodyPr>
          <a:lstStyle/>
          <a:p>
            <a:pPr marL="38241">
              <a:spcBef>
                <a:spcPts val="100"/>
              </a:spcBef>
            </a:pPr>
            <a:r>
              <a:rPr sz="1606" dirty="0">
                <a:solidFill>
                  <a:srgbClr val="009A9A"/>
                </a:solidFill>
                <a:latin typeface="Arial"/>
                <a:cs typeface="Arial"/>
              </a:rPr>
              <a:t>quicksort(</a:t>
            </a:r>
            <a:r>
              <a:rPr sz="1606" dirty="0">
                <a:latin typeface="Arial"/>
                <a:cs typeface="Arial"/>
              </a:rPr>
              <a:t>S</a:t>
            </a:r>
            <a:r>
              <a:rPr sz="1656" baseline="-20202" dirty="0">
                <a:latin typeface="Arial"/>
                <a:cs typeface="Arial"/>
              </a:rPr>
              <a:t>1</a:t>
            </a:r>
            <a:r>
              <a:rPr sz="1606" dirty="0">
                <a:solidFill>
                  <a:srgbClr val="009A9A"/>
                </a:solidFill>
                <a:latin typeface="Arial"/>
                <a:cs typeface="Arial"/>
              </a:rPr>
              <a:t>)</a:t>
            </a:r>
            <a:endParaRPr sz="1606">
              <a:latin typeface="Arial"/>
              <a:cs typeface="Arial"/>
            </a:endParaRPr>
          </a:p>
        </p:txBody>
      </p:sp>
      <p:sp>
        <p:nvSpPr>
          <p:cNvPr id="15" name="object 15"/>
          <p:cNvSpPr/>
          <p:nvPr/>
        </p:nvSpPr>
        <p:spPr>
          <a:xfrm>
            <a:off x="6863891" y="4300909"/>
            <a:ext cx="2370981" cy="688349"/>
          </a:xfrm>
          <a:custGeom>
            <a:avLst/>
            <a:gdLst/>
            <a:ahLst/>
            <a:cxnLst/>
            <a:rect l="l" t="t" r="r" b="b"/>
            <a:pathLst>
              <a:path w="2362200" h="685800">
                <a:moveTo>
                  <a:pt x="1181100" y="0"/>
                </a:moveTo>
                <a:lnTo>
                  <a:pt x="1109153" y="624"/>
                </a:lnTo>
                <a:lnTo>
                  <a:pt x="1038347" y="2473"/>
                </a:lnTo>
                <a:lnTo>
                  <a:pt x="968804" y="5512"/>
                </a:lnTo>
                <a:lnTo>
                  <a:pt x="900647" y="9705"/>
                </a:lnTo>
                <a:lnTo>
                  <a:pt x="834001" y="15017"/>
                </a:lnTo>
                <a:lnTo>
                  <a:pt x="768988" y="21411"/>
                </a:lnTo>
                <a:lnTo>
                  <a:pt x="705733" y="28852"/>
                </a:lnTo>
                <a:lnTo>
                  <a:pt x="644359" y="37306"/>
                </a:lnTo>
                <a:lnTo>
                  <a:pt x="584990" y="46736"/>
                </a:lnTo>
                <a:lnTo>
                  <a:pt x="527748" y="57106"/>
                </a:lnTo>
                <a:lnTo>
                  <a:pt x="472759" y="68382"/>
                </a:lnTo>
                <a:lnTo>
                  <a:pt x="420145" y="80527"/>
                </a:lnTo>
                <a:lnTo>
                  <a:pt x="370029" y="93506"/>
                </a:lnTo>
                <a:lnTo>
                  <a:pt x="322537" y="107284"/>
                </a:lnTo>
                <a:lnTo>
                  <a:pt x="277790" y="121825"/>
                </a:lnTo>
                <a:lnTo>
                  <a:pt x="235913" y="137094"/>
                </a:lnTo>
                <a:lnTo>
                  <a:pt x="197029" y="153055"/>
                </a:lnTo>
                <a:lnTo>
                  <a:pt x="161261" y="169672"/>
                </a:lnTo>
                <a:lnTo>
                  <a:pt x="99571" y="204733"/>
                </a:lnTo>
                <a:lnTo>
                  <a:pt x="51831" y="241993"/>
                </a:lnTo>
                <a:lnTo>
                  <a:pt x="19030" y="281168"/>
                </a:lnTo>
                <a:lnTo>
                  <a:pt x="2155" y="321974"/>
                </a:lnTo>
                <a:lnTo>
                  <a:pt x="0" y="342900"/>
                </a:lnTo>
                <a:lnTo>
                  <a:pt x="2155" y="363747"/>
                </a:lnTo>
                <a:lnTo>
                  <a:pt x="19030" y="404430"/>
                </a:lnTo>
                <a:lnTo>
                  <a:pt x="51831" y="443525"/>
                </a:lnTo>
                <a:lnTo>
                  <a:pt x="99571" y="480741"/>
                </a:lnTo>
                <a:lnTo>
                  <a:pt x="161261" y="515789"/>
                </a:lnTo>
                <a:lnTo>
                  <a:pt x="197029" y="532409"/>
                </a:lnTo>
                <a:lnTo>
                  <a:pt x="235913" y="548378"/>
                </a:lnTo>
                <a:lnTo>
                  <a:pt x="277790" y="563660"/>
                </a:lnTo>
                <a:lnTo>
                  <a:pt x="322537" y="578219"/>
                </a:lnTo>
                <a:lnTo>
                  <a:pt x="370029" y="592018"/>
                </a:lnTo>
                <a:lnTo>
                  <a:pt x="420145" y="605021"/>
                </a:lnTo>
                <a:lnTo>
                  <a:pt x="472759" y="617193"/>
                </a:lnTo>
                <a:lnTo>
                  <a:pt x="527748" y="628496"/>
                </a:lnTo>
                <a:lnTo>
                  <a:pt x="584990" y="638894"/>
                </a:lnTo>
                <a:lnTo>
                  <a:pt x="644359" y="648352"/>
                </a:lnTo>
                <a:lnTo>
                  <a:pt x="705733" y="656833"/>
                </a:lnTo>
                <a:lnTo>
                  <a:pt x="768988" y="664300"/>
                </a:lnTo>
                <a:lnTo>
                  <a:pt x="834001" y="670719"/>
                </a:lnTo>
                <a:lnTo>
                  <a:pt x="900647" y="676051"/>
                </a:lnTo>
                <a:lnTo>
                  <a:pt x="968804" y="680262"/>
                </a:lnTo>
                <a:lnTo>
                  <a:pt x="1038347" y="683314"/>
                </a:lnTo>
                <a:lnTo>
                  <a:pt x="1109153" y="685172"/>
                </a:lnTo>
                <a:lnTo>
                  <a:pt x="1181100" y="685800"/>
                </a:lnTo>
                <a:lnTo>
                  <a:pt x="1253046" y="685172"/>
                </a:lnTo>
                <a:lnTo>
                  <a:pt x="1323852" y="683314"/>
                </a:lnTo>
                <a:lnTo>
                  <a:pt x="1393395" y="680262"/>
                </a:lnTo>
                <a:lnTo>
                  <a:pt x="1461552" y="676051"/>
                </a:lnTo>
                <a:lnTo>
                  <a:pt x="1528198" y="670719"/>
                </a:lnTo>
                <a:lnTo>
                  <a:pt x="1593211" y="664300"/>
                </a:lnTo>
                <a:lnTo>
                  <a:pt x="1656466" y="656833"/>
                </a:lnTo>
                <a:lnTo>
                  <a:pt x="1717840" y="648352"/>
                </a:lnTo>
                <a:lnTo>
                  <a:pt x="1777209" y="638894"/>
                </a:lnTo>
                <a:lnTo>
                  <a:pt x="1834451" y="628496"/>
                </a:lnTo>
                <a:lnTo>
                  <a:pt x="1889440" y="617193"/>
                </a:lnTo>
                <a:lnTo>
                  <a:pt x="1942054" y="605021"/>
                </a:lnTo>
                <a:lnTo>
                  <a:pt x="1992170" y="592018"/>
                </a:lnTo>
                <a:lnTo>
                  <a:pt x="2039662" y="578219"/>
                </a:lnTo>
                <a:lnTo>
                  <a:pt x="2084409" y="563660"/>
                </a:lnTo>
                <a:lnTo>
                  <a:pt x="2126286" y="548378"/>
                </a:lnTo>
                <a:lnTo>
                  <a:pt x="2165170" y="532409"/>
                </a:lnTo>
                <a:lnTo>
                  <a:pt x="2200938" y="515789"/>
                </a:lnTo>
                <a:lnTo>
                  <a:pt x="2262628" y="480741"/>
                </a:lnTo>
                <a:lnTo>
                  <a:pt x="2310368" y="443525"/>
                </a:lnTo>
                <a:lnTo>
                  <a:pt x="2343169" y="404430"/>
                </a:lnTo>
                <a:lnTo>
                  <a:pt x="2360044" y="363747"/>
                </a:lnTo>
                <a:lnTo>
                  <a:pt x="2362200" y="342900"/>
                </a:lnTo>
                <a:lnTo>
                  <a:pt x="2360044" y="321974"/>
                </a:lnTo>
                <a:lnTo>
                  <a:pt x="2343169" y="281168"/>
                </a:lnTo>
                <a:lnTo>
                  <a:pt x="2310368" y="241993"/>
                </a:lnTo>
                <a:lnTo>
                  <a:pt x="2262628" y="204733"/>
                </a:lnTo>
                <a:lnTo>
                  <a:pt x="2200938" y="169672"/>
                </a:lnTo>
                <a:lnTo>
                  <a:pt x="2165170" y="153055"/>
                </a:lnTo>
                <a:lnTo>
                  <a:pt x="2126286" y="137094"/>
                </a:lnTo>
                <a:lnTo>
                  <a:pt x="2084409" y="121825"/>
                </a:lnTo>
                <a:lnTo>
                  <a:pt x="2039662" y="107284"/>
                </a:lnTo>
                <a:lnTo>
                  <a:pt x="1992170" y="93506"/>
                </a:lnTo>
                <a:lnTo>
                  <a:pt x="1942054" y="80527"/>
                </a:lnTo>
                <a:lnTo>
                  <a:pt x="1889440" y="68382"/>
                </a:lnTo>
                <a:lnTo>
                  <a:pt x="1834451" y="57106"/>
                </a:lnTo>
                <a:lnTo>
                  <a:pt x="1777209" y="46736"/>
                </a:lnTo>
                <a:lnTo>
                  <a:pt x="1717840" y="37306"/>
                </a:lnTo>
                <a:lnTo>
                  <a:pt x="1656466" y="28852"/>
                </a:lnTo>
                <a:lnTo>
                  <a:pt x="1593211" y="21411"/>
                </a:lnTo>
                <a:lnTo>
                  <a:pt x="1528198" y="15017"/>
                </a:lnTo>
                <a:lnTo>
                  <a:pt x="1461552" y="9705"/>
                </a:lnTo>
                <a:lnTo>
                  <a:pt x="1393395" y="5512"/>
                </a:lnTo>
                <a:lnTo>
                  <a:pt x="1323852" y="2473"/>
                </a:lnTo>
                <a:lnTo>
                  <a:pt x="1253046" y="624"/>
                </a:lnTo>
                <a:lnTo>
                  <a:pt x="1181100" y="0"/>
                </a:lnTo>
                <a:close/>
              </a:path>
            </a:pathLst>
          </a:custGeom>
          <a:ln w="38100">
            <a:solidFill>
              <a:srgbClr val="01CCFF"/>
            </a:solidFill>
          </a:ln>
        </p:spPr>
        <p:txBody>
          <a:bodyPr wrap="square" lIns="0" tIns="0" rIns="0" bIns="0" rtlCol="0"/>
          <a:lstStyle/>
          <a:p>
            <a:endParaRPr sz="1807"/>
          </a:p>
        </p:txBody>
      </p:sp>
      <p:sp>
        <p:nvSpPr>
          <p:cNvPr id="16" name="object 16"/>
          <p:cNvSpPr/>
          <p:nvPr/>
        </p:nvSpPr>
        <p:spPr>
          <a:xfrm>
            <a:off x="5793125" y="4300908"/>
            <a:ext cx="611866" cy="535383"/>
          </a:xfrm>
          <a:custGeom>
            <a:avLst/>
            <a:gdLst/>
            <a:ahLst/>
            <a:cxnLst/>
            <a:rect l="l" t="t" r="r" b="b"/>
            <a:pathLst>
              <a:path w="609600" h="533400">
                <a:moveTo>
                  <a:pt x="304800" y="0"/>
                </a:moveTo>
                <a:lnTo>
                  <a:pt x="255343" y="3476"/>
                </a:lnTo>
                <a:lnTo>
                  <a:pt x="208434" y="13545"/>
                </a:lnTo>
                <a:lnTo>
                  <a:pt x="164697" y="29667"/>
                </a:lnTo>
                <a:lnTo>
                  <a:pt x="124760" y="51303"/>
                </a:lnTo>
                <a:lnTo>
                  <a:pt x="89249" y="77914"/>
                </a:lnTo>
                <a:lnTo>
                  <a:pt x="58789" y="108959"/>
                </a:lnTo>
                <a:lnTo>
                  <a:pt x="34008" y="143900"/>
                </a:lnTo>
                <a:lnTo>
                  <a:pt x="15532" y="182197"/>
                </a:lnTo>
                <a:lnTo>
                  <a:pt x="3987" y="223310"/>
                </a:lnTo>
                <a:lnTo>
                  <a:pt x="0" y="266700"/>
                </a:lnTo>
                <a:lnTo>
                  <a:pt x="3987" y="309904"/>
                </a:lnTo>
                <a:lnTo>
                  <a:pt x="15532" y="350910"/>
                </a:lnTo>
                <a:lnTo>
                  <a:pt x="34008" y="389163"/>
                </a:lnTo>
                <a:lnTo>
                  <a:pt x="58789" y="424110"/>
                </a:lnTo>
                <a:lnTo>
                  <a:pt x="89249" y="455199"/>
                </a:lnTo>
                <a:lnTo>
                  <a:pt x="124760" y="481876"/>
                </a:lnTo>
                <a:lnTo>
                  <a:pt x="164697" y="503588"/>
                </a:lnTo>
                <a:lnTo>
                  <a:pt x="208434" y="519781"/>
                </a:lnTo>
                <a:lnTo>
                  <a:pt x="255343" y="529903"/>
                </a:lnTo>
                <a:lnTo>
                  <a:pt x="304800" y="533400"/>
                </a:lnTo>
                <a:lnTo>
                  <a:pt x="354256" y="529903"/>
                </a:lnTo>
                <a:lnTo>
                  <a:pt x="401165" y="519781"/>
                </a:lnTo>
                <a:lnTo>
                  <a:pt x="444902" y="503588"/>
                </a:lnTo>
                <a:lnTo>
                  <a:pt x="484839" y="481876"/>
                </a:lnTo>
                <a:lnTo>
                  <a:pt x="520350" y="455199"/>
                </a:lnTo>
                <a:lnTo>
                  <a:pt x="550810" y="424110"/>
                </a:lnTo>
                <a:lnTo>
                  <a:pt x="575591" y="389163"/>
                </a:lnTo>
                <a:lnTo>
                  <a:pt x="594067" y="350910"/>
                </a:lnTo>
                <a:lnTo>
                  <a:pt x="605612" y="309904"/>
                </a:lnTo>
                <a:lnTo>
                  <a:pt x="609600" y="266700"/>
                </a:lnTo>
                <a:lnTo>
                  <a:pt x="605612" y="223310"/>
                </a:lnTo>
                <a:lnTo>
                  <a:pt x="594067" y="182197"/>
                </a:lnTo>
                <a:lnTo>
                  <a:pt x="575591" y="143900"/>
                </a:lnTo>
                <a:lnTo>
                  <a:pt x="550810" y="108959"/>
                </a:lnTo>
                <a:lnTo>
                  <a:pt x="520350" y="77914"/>
                </a:lnTo>
                <a:lnTo>
                  <a:pt x="484839" y="51303"/>
                </a:lnTo>
                <a:lnTo>
                  <a:pt x="444902" y="29667"/>
                </a:lnTo>
                <a:lnTo>
                  <a:pt x="401165" y="13545"/>
                </a:lnTo>
                <a:lnTo>
                  <a:pt x="354256" y="3476"/>
                </a:lnTo>
                <a:lnTo>
                  <a:pt x="304800" y="0"/>
                </a:lnTo>
                <a:close/>
              </a:path>
            </a:pathLst>
          </a:custGeom>
          <a:ln w="38100">
            <a:solidFill>
              <a:srgbClr val="FFC000"/>
            </a:solidFill>
          </a:ln>
        </p:spPr>
        <p:txBody>
          <a:bodyPr wrap="square" lIns="0" tIns="0" rIns="0" bIns="0" rtlCol="0"/>
          <a:lstStyle/>
          <a:p>
            <a:endParaRPr sz="1807"/>
          </a:p>
        </p:txBody>
      </p:sp>
      <p:sp>
        <p:nvSpPr>
          <p:cNvPr id="17" name="object 17"/>
          <p:cNvSpPr/>
          <p:nvPr/>
        </p:nvSpPr>
        <p:spPr>
          <a:xfrm>
            <a:off x="3689836" y="3989623"/>
            <a:ext cx="76483" cy="234803"/>
          </a:xfrm>
          <a:prstGeom prst="rect">
            <a:avLst/>
          </a:prstGeom>
          <a:blipFill>
            <a:blip r:embed="rId2" cstate="print"/>
            <a:stretch>
              <a:fillRect/>
            </a:stretch>
          </a:blipFill>
        </p:spPr>
        <p:txBody>
          <a:bodyPr wrap="square" lIns="0" tIns="0" rIns="0" bIns="0" rtlCol="0"/>
          <a:lstStyle/>
          <a:p>
            <a:endParaRPr sz="1807"/>
          </a:p>
        </p:txBody>
      </p:sp>
      <p:sp>
        <p:nvSpPr>
          <p:cNvPr id="18" name="object 18"/>
          <p:cNvSpPr/>
          <p:nvPr/>
        </p:nvSpPr>
        <p:spPr>
          <a:xfrm>
            <a:off x="6060817" y="3989623"/>
            <a:ext cx="76483" cy="234803"/>
          </a:xfrm>
          <a:prstGeom prst="rect">
            <a:avLst/>
          </a:prstGeom>
          <a:blipFill>
            <a:blip r:embed="rId2" cstate="print"/>
            <a:stretch>
              <a:fillRect/>
            </a:stretch>
          </a:blipFill>
        </p:spPr>
        <p:txBody>
          <a:bodyPr wrap="square" lIns="0" tIns="0" rIns="0" bIns="0" rtlCol="0"/>
          <a:lstStyle/>
          <a:p>
            <a:endParaRPr sz="1807"/>
          </a:p>
        </p:txBody>
      </p:sp>
      <p:sp>
        <p:nvSpPr>
          <p:cNvPr id="19" name="object 19"/>
          <p:cNvSpPr/>
          <p:nvPr/>
        </p:nvSpPr>
        <p:spPr>
          <a:xfrm>
            <a:off x="7972899" y="3989623"/>
            <a:ext cx="76483" cy="234803"/>
          </a:xfrm>
          <a:prstGeom prst="rect">
            <a:avLst/>
          </a:prstGeom>
          <a:blipFill>
            <a:blip r:embed="rId2" cstate="print"/>
            <a:stretch>
              <a:fillRect/>
            </a:stretch>
          </a:blipFill>
        </p:spPr>
        <p:txBody>
          <a:bodyPr wrap="square" lIns="0" tIns="0" rIns="0" bIns="0" rtlCol="0"/>
          <a:lstStyle/>
          <a:p>
            <a:endParaRPr sz="1807"/>
          </a:p>
        </p:txBody>
      </p:sp>
      <p:sp>
        <p:nvSpPr>
          <p:cNvPr id="20" name="object 20"/>
          <p:cNvSpPr txBox="1"/>
          <p:nvPr/>
        </p:nvSpPr>
        <p:spPr>
          <a:xfrm>
            <a:off x="4035541" y="5302840"/>
            <a:ext cx="3190627" cy="320312"/>
          </a:xfrm>
          <a:prstGeom prst="rect">
            <a:avLst/>
          </a:prstGeom>
          <a:ln w="9525">
            <a:solidFill>
              <a:srgbClr val="019999"/>
            </a:solidFill>
          </a:ln>
        </p:spPr>
        <p:txBody>
          <a:bodyPr vert="horz" wrap="square" lIns="0" tIns="40791" rIns="0" bIns="0" rtlCol="0">
            <a:spAutoFit/>
          </a:bodyPr>
          <a:lstStyle/>
          <a:p>
            <a:pPr marL="96877">
              <a:spcBef>
                <a:spcPts val="321"/>
              </a:spcBef>
            </a:pPr>
            <a:r>
              <a:rPr sz="1807" dirty="0">
                <a:solidFill>
                  <a:srgbClr val="009A9A"/>
                </a:solidFill>
                <a:latin typeface="Arial"/>
                <a:cs typeface="Arial"/>
              </a:rPr>
              <a:t>0 </a:t>
            </a:r>
            <a:r>
              <a:rPr sz="1807" spc="-5" dirty="0">
                <a:solidFill>
                  <a:srgbClr val="009A9A"/>
                </a:solidFill>
                <a:latin typeface="Arial"/>
                <a:cs typeface="Arial"/>
              </a:rPr>
              <a:t>13 26 31 43 57 65 75 81</a:t>
            </a:r>
            <a:r>
              <a:rPr sz="1807" spc="-65" dirty="0">
                <a:solidFill>
                  <a:srgbClr val="009A9A"/>
                </a:solidFill>
                <a:latin typeface="Arial"/>
                <a:cs typeface="Arial"/>
              </a:rPr>
              <a:t> </a:t>
            </a:r>
            <a:r>
              <a:rPr sz="1807" spc="-5" dirty="0">
                <a:solidFill>
                  <a:srgbClr val="009A9A"/>
                </a:solidFill>
                <a:latin typeface="Arial"/>
                <a:cs typeface="Arial"/>
              </a:rPr>
              <a:t>92</a:t>
            </a:r>
            <a:endParaRPr sz="1807">
              <a:latin typeface="Arial"/>
              <a:cs typeface="Arial"/>
            </a:endParaRPr>
          </a:p>
        </p:txBody>
      </p:sp>
      <p:sp>
        <p:nvSpPr>
          <p:cNvPr id="21" name="object 21"/>
          <p:cNvSpPr/>
          <p:nvPr/>
        </p:nvSpPr>
        <p:spPr>
          <a:xfrm>
            <a:off x="4609931" y="5053505"/>
            <a:ext cx="159084" cy="234804"/>
          </a:xfrm>
          <a:prstGeom prst="rect">
            <a:avLst/>
          </a:prstGeom>
          <a:blipFill>
            <a:blip r:embed="rId3" cstate="print"/>
            <a:stretch>
              <a:fillRect/>
            </a:stretch>
          </a:blipFill>
        </p:spPr>
        <p:txBody>
          <a:bodyPr wrap="square" lIns="0" tIns="0" rIns="0" bIns="0" rtlCol="0"/>
          <a:lstStyle/>
          <a:p>
            <a:endParaRPr sz="1807"/>
          </a:p>
        </p:txBody>
      </p:sp>
      <p:grpSp>
        <p:nvGrpSpPr>
          <p:cNvPr id="22" name="object 22"/>
          <p:cNvGrpSpPr/>
          <p:nvPr/>
        </p:nvGrpSpPr>
        <p:grpSpPr>
          <a:xfrm>
            <a:off x="5850680" y="4977787"/>
            <a:ext cx="355647" cy="664767"/>
            <a:chOff x="4695888" y="4959350"/>
            <a:chExt cx="354330" cy="662305"/>
          </a:xfrm>
        </p:grpSpPr>
        <p:sp>
          <p:nvSpPr>
            <p:cNvPr id="23" name="object 23"/>
            <p:cNvSpPr/>
            <p:nvPr/>
          </p:nvSpPr>
          <p:spPr>
            <a:xfrm>
              <a:off x="4875530" y="4959350"/>
              <a:ext cx="76200" cy="309880"/>
            </a:xfrm>
            <a:custGeom>
              <a:avLst/>
              <a:gdLst/>
              <a:ahLst/>
              <a:cxnLst/>
              <a:rect l="l" t="t" r="r" b="b"/>
              <a:pathLst>
                <a:path w="76200" h="309879">
                  <a:moveTo>
                    <a:pt x="76200" y="233172"/>
                  </a:moveTo>
                  <a:lnTo>
                    <a:pt x="0" y="233172"/>
                  </a:lnTo>
                  <a:lnTo>
                    <a:pt x="32766" y="298704"/>
                  </a:lnTo>
                  <a:lnTo>
                    <a:pt x="32766" y="248412"/>
                  </a:lnTo>
                  <a:lnTo>
                    <a:pt x="35052" y="250698"/>
                  </a:lnTo>
                  <a:lnTo>
                    <a:pt x="40386" y="250698"/>
                  </a:lnTo>
                  <a:lnTo>
                    <a:pt x="42672" y="248412"/>
                  </a:lnTo>
                  <a:lnTo>
                    <a:pt x="42672" y="300227"/>
                  </a:lnTo>
                  <a:lnTo>
                    <a:pt x="76200" y="233172"/>
                  </a:lnTo>
                  <a:close/>
                </a:path>
                <a:path w="76200" h="309879">
                  <a:moveTo>
                    <a:pt x="42672" y="233172"/>
                  </a:moveTo>
                  <a:lnTo>
                    <a:pt x="42672" y="2286"/>
                  </a:lnTo>
                  <a:lnTo>
                    <a:pt x="40386" y="0"/>
                  </a:lnTo>
                  <a:lnTo>
                    <a:pt x="35052" y="0"/>
                  </a:lnTo>
                  <a:lnTo>
                    <a:pt x="32766" y="2286"/>
                  </a:lnTo>
                  <a:lnTo>
                    <a:pt x="32766" y="233172"/>
                  </a:lnTo>
                  <a:lnTo>
                    <a:pt x="42672" y="233172"/>
                  </a:lnTo>
                  <a:close/>
                </a:path>
                <a:path w="76200" h="309879">
                  <a:moveTo>
                    <a:pt x="42672" y="300227"/>
                  </a:moveTo>
                  <a:lnTo>
                    <a:pt x="42672" y="248412"/>
                  </a:lnTo>
                  <a:lnTo>
                    <a:pt x="40386" y="250698"/>
                  </a:lnTo>
                  <a:lnTo>
                    <a:pt x="35052" y="250698"/>
                  </a:lnTo>
                  <a:lnTo>
                    <a:pt x="32766" y="248412"/>
                  </a:lnTo>
                  <a:lnTo>
                    <a:pt x="32766" y="298704"/>
                  </a:lnTo>
                  <a:lnTo>
                    <a:pt x="38100" y="309372"/>
                  </a:lnTo>
                  <a:lnTo>
                    <a:pt x="42672" y="300227"/>
                  </a:lnTo>
                  <a:close/>
                </a:path>
              </a:pathLst>
            </a:custGeom>
            <a:solidFill>
              <a:srgbClr val="019999"/>
            </a:solidFill>
          </p:spPr>
          <p:txBody>
            <a:bodyPr wrap="square" lIns="0" tIns="0" rIns="0" bIns="0" rtlCol="0"/>
            <a:lstStyle/>
            <a:p>
              <a:endParaRPr sz="1807"/>
            </a:p>
          </p:txBody>
        </p:sp>
        <p:sp>
          <p:nvSpPr>
            <p:cNvPr id="24" name="object 24"/>
            <p:cNvSpPr/>
            <p:nvPr/>
          </p:nvSpPr>
          <p:spPr>
            <a:xfrm>
              <a:off x="4710176" y="5283200"/>
              <a:ext cx="325755" cy="323850"/>
            </a:xfrm>
            <a:custGeom>
              <a:avLst/>
              <a:gdLst/>
              <a:ahLst/>
              <a:cxnLst/>
              <a:rect l="l" t="t" r="r" b="b"/>
              <a:pathLst>
                <a:path w="325754" h="323850">
                  <a:moveTo>
                    <a:pt x="0" y="0"/>
                  </a:moveTo>
                  <a:lnTo>
                    <a:pt x="0" y="323850"/>
                  </a:lnTo>
                  <a:lnTo>
                    <a:pt x="325374" y="323850"/>
                  </a:lnTo>
                  <a:lnTo>
                    <a:pt x="325374" y="0"/>
                  </a:lnTo>
                  <a:lnTo>
                    <a:pt x="0" y="0"/>
                  </a:lnTo>
                  <a:close/>
                </a:path>
              </a:pathLst>
            </a:custGeom>
            <a:ln w="28575">
              <a:solidFill>
                <a:srgbClr val="FF3401"/>
              </a:solidFill>
            </a:ln>
          </p:spPr>
          <p:txBody>
            <a:bodyPr wrap="square" lIns="0" tIns="0" rIns="0" bIns="0" rtlCol="0"/>
            <a:lstStyle/>
            <a:p>
              <a:endParaRPr sz="1807"/>
            </a:p>
          </p:txBody>
        </p:sp>
      </p:grpSp>
      <p:sp>
        <p:nvSpPr>
          <p:cNvPr id="25" name="object 25"/>
          <p:cNvSpPr/>
          <p:nvPr/>
        </p:nvSpPr>
        <p:spPr>
          <a:xfrm>
            <a:off x="7445929" y="5129988"/>
            <a:ext cx="157556" cy="158320"/>
          </a:xfrm>
          <a:prstGeom prst="rect">
            <a:avLst/>
          </a:prstGeom>
          <a:blipFill>
            <a:blip r:embed="rId4" cstate="print"/>
            <a:stretch>
              <a:fillRect/>
            </a:stretch>
          </a:blipFill>
        </p:spPr>
        <p:txBody>
          <a:bodyPr wrap="square" lIns="0" tIns="0" rIns="0" bIns="0" rtlCol="0"/>
          <a:lstStyle/>
          <a:p>
            <a:endParaRPr sz="1807"/>
          </a:p>
        </p:txBody>
      </p:sp>
      <p:sp>
        <p:nvSpPr>
          <p:cNvPr id="26" name="object 26"/>
          <p:cNvSpPr txBox="1"/>
          <p:nvPr/>
        </p:nvSpPr>
        <p:spPr>
          <a:xfrm>
            <a:off x="5186103" y="2936702"/>
            <a:ext cx="249845" cy="514987"/>
          </a:xfrm>
          <a:prstGeom prst="rect">
            <a:avLst/>
          </a:prstGeom>
        </p:spPr>
        <p:txBody>
          <a:bodyPr vert="horz" wrap="square" lIns="0" tIns="12110" rIns="0" bIns="0" rtlCol="0">
            <a:spAutoFit/>
          </a:bodyPr>
          <a:lstStyle/>
          <a:p>
            <a:pPr marL="12747">
              <a:spcBef>
                <a:spcPts val="95"/>
              </a:spcBef>
            </a:pPr>
            <a:r>
              <a:rPr sz="3212" b="1" spc="-5" dirty="0">
                <a:solidFill>
                  <a:srgbClr val="009A9A"/>
                </a:solidFill>
                <a:latin typeface="Times New Roman"/>
                <a:cs typeface="Times New Roman"/>
              </a:rPr>
              <a:t>≤</a:t>
            </a:r>
            <a:endParaRPr sz="3212">
              <a:latin typeface="Times New Roman"/>
              <a:cs typeface="Times New Roman"/>
            </a:endParaRPr>
          </a:p>
        </p:txBody>
      </p:sp>
      <p:sp>
        <p:nvSpPr>
          <p:cNvPr id="33" name="object 33"/>
          <p:cNvSpPr txBox="1"/>
          <p:nvPr/>
        </p:nvSpPr>
        <p:spPr>
          <a:xfrm>
            <a:off x="10170942" y="6380033"/>
            <a:ext cx="594040" cy="204480"/>
          </a:xfrm>
          <a:prstGeom prst="rect">
            <a:avLst/>
          </a:prstGeom>
        </p:spPr>
        <p:txBody>
          <a:bodyPr vert="horz" wrap="square" lIns="0" tIns="0" rIns="0" bIns="0" rtlCol="0">
            <a:spAutoFit/>
          </a:bodyPr>
          <a:lstStyle/>
          <a:p>
            <a:pPr marL="38241">
              <a:lnSpc>
                <a:spcPts val="1651"/>
              </a:lnSpc>
            </a:pPr>
            <a:fld id="{81D60167-4931-47E6-BA6A-407CBD079E47}" type="slidenum">
              <a:rPr sz="1405" spc="-5" dirty="0">
                <a:solidFill>
                  <a:srgbClr val="009A9A"/>
                </a:solidFill>
                <a:latin typeface="Arial"/>
                <a:cs typeface="Arial"/>
              </a:rPr>
              <a:pPr marL="38241">
                <a:lnSpc>
                  <a:spcPts val="1651"/>
                </a:lnSpc>
              </a:pPr>
              <a:t>56</a:t>
            </a:fld>
            <a:endParaRPr sz="1405">
              <a:latin typeface="Arial"/>
              <a:cs typeface="Arial"/>
            </a:endParaRPr>
          </a:p>
        </p:txBody>
      </p:sp>
      <p:sp>
        <p:nvSpPr>
          <p:cNvPr id="27" name="object 27"/>
          <p:cNvSpPr txBox="1"/>
          <p:nvPr/>
        </p:nvSpPr>
        <p:spPr>
          <a:xfrm>
            <a:off x="6631651" y="2899971"/>
            <a:ext cx="249845" cy="514987"/>
          </a:xfrm>
          <a:prstGeom prst="rect">
            <a:avLst/>
          </a:prstGeom>
        </p:spPr>
        <p:txBody>
          <a:bodyPr vert="horz" wrap="square" lIns="0" tIns="12110" rIns="0" bIns="0" rtlCol="0">
            <a:spAutoFit/>
          </a:bodyPr>
          <a:lstStyle/>
          <a:p>
            <a:pPr marL="12747">
              <a:spcBef>
                <a:spcPts val="95"/>
              </a:spcBef>
            </a:pPr>
            <a:r>
              <a:rPr sz="3212" b="1" spc="-5" dirty="0">
                <a:solidFill>
                  <a:srgbClr val="009A9A"/>
                </a:solidFill>
                <a:latin typeface="Times New Roman"/>
                <a:cs typeface="Times New Roman"/>
              </a:rPr>
              <a:t>≤</a:t>
            </a:r>
            <a:endParaRPr sz="3212">
              <a:latin typeface="Times New Roman"/>
              <a:cs typeface="Times New Roman"/>
            </a:endParaRPr>
          </a:p>
        </p:txBody>
      </p:sp>
      <p:sp>
        <p:nvSpPr>
          <p:cNvPr id="28" name="object 28"/>
          <p:cNvSpPr txBox="1"/>
          <p:nvPr/>
        </p:nvSpPr>
        <p:spPr>
          <a:xfrm>
            <a:off x="5258015" y="4382208"/>
            <a:ext cx="249845" cy="514987"/>
          </a:xfrm>
          <a:prstGeom prst="rect">
            <a:avLst/>
          </a:prstGeom>
        </p:spPr>
        <p:txBody>
          <a:bodyPr vert="horz" wrap="square" lIns="0" tIns="12110" rIns="0" bIns="0" rtlCol="0">
            <a:spAutoFit/>
          </a:bodyPr>
          <a:lstStyle/>
          <a:p>
            <a:pPr marL="12747">
              <a:spcBef>
                <a:spcPts val="95"/>
              </a:spcBef>
            </a:pPr>
            <a:r>
              <a:rPr sz="3212" b="1" spc="-5" dirty="0">
                <a:solidFill>
                  <a:srgbClr val="009A9A"/>
                </a:solidFill>
                <a:latin typeface="Times New Roman"/>
                <a:cs typeface="Times New Roman"/>
              </a:rPr>
              <a:t>≤</a:t>
            </a:r>
            <a:endParaRPr sz="3212">
              <a:latin typeface="Times New Roman"/>
              <a:cs typeface="Times New Roman"/>
            </a:endParaRPr>
          </a:p>
        </p:txBody>
      </p:sp>
      <p:sp>
        <p:nvSpPr>
          <p:cNvPr id="29" name="object 29"/>
          <p:cNvSpPr txBox="1"/>
          <p:nvPr/>
        </p:nvSpPr>
        <p:spPr>
          <a:xfrm>
            <a:off x="6559745" y="4345477"/>
            <a:ext cx="249845" cy="514987"/>
          </a:xfrm>
          <a:prstGeom prst="rect">
            <a:avLst/>
          </a:prstGeom>
        </p:spPr>
        <p:txBody>
          <a:bodyPr vert="horz" wrap="square" lIns="0" tIns="12110" rIns="0" bIns="0" rtlCol="0">
            <a:spAutoFit/>
          </a:bodyPr>
          <a:lstStyle/>
          <a:p>
            <a:pPr marL="12747">
              <a:spcBef>
                <a:spcPts val="95"/>
              </a:spcBef>
            </a:pPr>
            <a:r>
              <a:rPr sz="3212" b="1" spc="-5" dirty="0">
                <a:solidFill>
                  <a:srgbClr val="009A9A"/>
                </a:solidFill>
                <a:latin typeface="Times New Roman"/>
                <a:cs typeface="Times New Roman"/>
              </a:rPr>
              <a:t>≤</a:t>
            </a:r>
            <a:endParaRPr sz="3212">
              <a:latin typeface="Times New Roman"/>
              <a:cs typeface="Times New Roman"/>
            </a:endParaRPr>
          </a:p>
        </p:txBody>
      </p:sp>
      <p:sp>
        <p:nvSpPr>
          <p:cNvPr id="30" name="object 30"/>
          <p:cNvSpPr txBox="1"/>
          <p:nvPr/>
        </p:nvSpPr>
        <p:spPr>
          <a:xfrm>
            <a:off x="2469164" y="2280222"/>
            <a:ext cx="4016042" cy="359264"/>
          </a:xfrm>
          <a:prstGeom prst="rect">
            <a:avLst/>
          </a:prstGeom>
          <a:ln w="25400">
            <a:solidFill>
              <a:srgbClr val="019999"/>
            </a:solidFill>
          </a:ln>
        </p:spPr>
        <p:txBody>
          <a:bodyPr vert="horz" wrap="square" lIns="0" tIns="50989" rIns="0" bIns="0" rtlCol="0">
            <a:spAutoFit/>
          </a:bodyPr>
          <a:lstStyle/>
          <a:p>
            <a:pPr marL="105163">
              <a:spcBef>
                <a:spcPts val="401"/>
              </a:spcBef>
            </a:pPr>
            <a:r>
              <a:rPr sz="2000" spc="-5" dirty="0">
                <a:latin typeface="+mj-lt"/>
                <a:cs typeface="Arial"/>
              </a:rPr>
              <a:t>Items smaller than or equal to</a:t>
            </a:r>
            <a:r>
              <a:rPr sz="1405" spc="-60" dirty="0">
                <a:solidFill>
                  <a:srgbClr val="009A9A"/>
                </a:solidFill>
                <a:latin typeface="Arial"/>
                <a:cs typeface="Arial"/>
              </a:rPr>
              <a:t> </a:t>
            </a:r>
            <a:r>
              <a:rPr sz="1405" spc="-5" dirty="0">
                <a:solidFill>
                  <a:srgbClr val="FF3300"/>
                </a:solidFill>
                <a:latin typeface="Arial"/>
                <a:cs typeface="Arial"/>
              </a:rPr>
              <a:t>P</a:t>
            </a:r>
            <a:endParaRPr sz="1405" dirty="0">
              <a:latin typeface="Arial"/>
              <a:cs typeface="Arial"/>
            </a:endParaRPr>
          </a:p>
        </p:txBody>
      </p:sp>
      <p:sp>
        <p:nvSpPr>
          <p:cNvPr id="31" name="object 31"/>
          <p:cNvSpPr txBox="1"/>
          <p:nvPr/>
        </p:nvSpPr>
        <p:spPr>
          <a:xfrm>
            <a:off x="7131583" y="2280222"/>
            <a:ext cx="4150706" cy="359264"/>
          </a:xfrm>
          <a:prstGeom prst="rect">
            <a:avLst/>
          </a:prstGeom>
          <a:ln w="25400">
            <a:solidFill>
              <a:srgbClr val="019999"/>
            </a:solidFill>
          </a:ln>
        </p:spPr>
        <p:txBody>
          <a:bodyPr vert="horz" wrap="square" lIns="0" tIns="50989" rIns="0" bIns="0" rtlCol="0">
            <a:spAutoFit/>
          </a:bodyPr>
          <a:lstStyle/>
          <a:p>
            <a:pPr marL="105163">
              <a:spcBef>
                <a:spcPts val="401"/>
              </a:spcBef>
            </a:pPr>
            <a:r>
              <a:rPr sz="2000" spc="-5" dirty="0">
                <a:latin typeface="+mj-lt"/>
                <a:cs typeface="Arial"/>
              </a:rPr>
              <a:t>Items </a:t>
            </a:r>
            <a:r>
              <a:rPr sz="2000" spc="-10" dirty="0">
                <a:latin typeface="+mj-lt"/>
                <a:cs typeface="Arial"/>
              </a:rPr>
              <a:t>greater </a:t>
            </a:r>
            <a:r>
              <a:rPr sz="2000" spc="-5" dirty="0">
                <a:latin typeface="+mj-lt"/>
                <a:cs typeface="Arial"/>
              </a:rPr>
              <a:t>than or equal to</a:t>
            </a:r>
            <a:r>
              <a:rPr sz="2000" spc="-15" dirty="0">
                <a:latin typeface="+mj-lt"/>
                <a:cs typeface="Arial"/>
              </a:rPr>
              <a:t> </a:t>
            </a:r>
            <a:r>
              <a:rPr sz="1405" spc="-5" dirty="0">
                <a:solidFill>
                  <a:srgbClr val="FF3300"/>
                </a:solidFill>
                <a:latin typeface="Arial"/>
                <a:cs typeface="Arial"/>
              </a:rPr>
              <a:t>P</a:t>
            </a:r>
            <a:endParaRPr sz="1405" dirty="0">
              <a:latin typeface="Arial"/>
              <a:cs typeface="Arial"/>
            </a:endParaRPr>
          </a:p>
        </p:txBody>
      </p:sp>
      <p:sp>
        <p:nvSpPr>
          <p:cNvPr id="32" name="TextBox 31">
            <a:extLst>
              <a:ext uri="{FF2B5EF4-FFF2-40B4-BE49-F238E27FC236}">
                <a16:creationId xmlns:a16="http://schemas.microsoft.com/office/drawing/2014/main" xmlns="" id="{349257AA-79C8-4941-8D9B-DB4EE64ECAC3}"/>
              </a:ext>
            </a:extLst>
          </p:cNvPr>
          <p:cNvSpPr txBox="1"/>
          <p:nvPr/>
        </p:nvSpPr>
        <p:spPr>
          <a:xfrm flipH="1">
            <a:off x="139948" y="6112308"/>
            <a:ext cx="8972828" cy="615553"/>
          </a:xfrm>
          <a:prstGeom prst="rect">
            <a:avLst/>
          </a:prstGeom>
          <a:noFill/>
        </p:spPr>
        <p:txBody>
          <a:bodyPr wrap="square" rtlCol="0">
            <a:spAutoFit/>
          </a:bodyPr>
          <a:lstStyle/>
          <a:p>
            <a:r>
              <a:rPr lang="en-US" sz="1600" dirty="0"/>
              <a:t>Source:</a:t>
            </a:r>
            <a:r>
              <a:rPr lang="en-IN" sz="1600" dirty="0">
                <a:solidFill>
                  <a:srgbClr val="002060"/>
                </a:solidFill>
                <a:hlinkClick r:id="rId5">
                  <a:extLst>
                    <a:ext uri="{A12FA001-AC4F-418D-AE19-62706E023703}">
                      <ahyp:hlinkClr xmlns:ahyp="http://schemas.microsoft.com/office/drawing/2018/hyperlinkcolor" xmlns="" val="tx"/>
                    </a:ext>
                  </a:extLst>
                </a:hlinkClick>
              </a:rPr>
              <a:t>https://home.cse.ust.hk/~dekai/271/notes/L01a/quickSort.pdf</a:t>
            </a:r>
            <a:endParaRPr lang="en-IN" sz="1600" i="1" dirty="0">
              <a:solidFill>
                <a:srgbClr val="002060"/>
              </a:solidFill>
              <a:latin typeface="+mj-lt"/>
            </a:endParaRPr>
          </a:p>
          <a:p>
            <a:endParaRPr lang="en-IN" dirty="0"/>
          </a:p>
        </p:txBody>
      </p:sp>
      <p:sp>
        <p:nvSpPr>
          <p:cNvPr id="34" name="Slide Number Placeholder 33"/>
          <p:cNvSpPr>
            <a:spLocks noGrp="1"/>
          </p:cNvSpPr>
          <p:nvPr>
            <p:ph type="sldNum" sz="quarter" idx="12"/>
          </p:nvPr>
        </p:nvSpPr>
        <p:spPr/>
        <p:txBody>
          <a:bodyPr/>
          <a:lstStyle/>
          <a:p>
            <a:fld id="{C7AA2231-D3A4-4E48-BE15-C9AE141B584A}" type="slidenum">
              <a:rPr lang="en-IN" smtClean="0"/>
              <a:t>56</a:t>
            </a:fld>
            <a:endParaRPr lang="en-IN"/>
          </a:p>
        </p:txBody>
      </p:sp>
    </p:spTree>
    <p:extLst>
      <p:ext uri="{BB962C8B-B14F-4D97-AF65-F5344CB8AC3E}">
        <p14:creationId xmlns:p14="http://schemas.microsoft.com/office/powerpoint/2010/main" val="35043519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A8205-A96F-4462-AFE8-D92D9643D4B9}"/>
              </a:ext>
            </a:extLst>
          </p:cNvPr>
          <p:cNvSpPr>
            <a:spLocks noGrp="1"/>
          </p:cNvSpPr>
          <p:nvPr>
            <p:ph type="title"/>
          </p:nvPr>
        </p:nvSpPr>
        <p:spPr>
          <a:xfrm>
            <a:off x="1017535" y="1216106"/>
            <a:ext cx="9603275" cy="1049235"/>
          </a:xfrm>
        </p:spPr>
        <p:txBody>
          <a:bodyPr/>
          <a:lstStyle/>
          <a:p>
            <a:r>
              <a:rPr lang="en-IN" dirty="0"/>
              <a:t>Quicksort Code:</a:t>
            </a:r>
          </a:p>
        </p:txBody>
      </p:sp>
      <p:sp>
        <p:nvSpPr>
          <p:cNvPr id="5" name="Rectangle 2">
            <a:extLst>
              <a:ext uri="{FF2B5EF4-FFF2-40B4-BE49-F238E27FC236}">
                <a16:creationId xmlns:a16="http://schemas.microsoft.com/office/drawing/2014/main" xmlns="" id="{D9BD1B73-EC92-413C-9E9F-B3E1624B916E}"/>
              </a:ext>
            </a:extLst>
          </p:cNvPr>
          <p:cNvSpPr>
            <a:spLocks noGrp="1" noChangeArrowheads="1"/>
          </p:cNvSpPr>
          <p:nvPr>
            <p:ph idx="1"/>
          </p:nvPr>
        </p:nvSpPr>
        <p:spPr bwMode="auto">
          <a:xfrm>
            <a:off x="1957709" y="1952455"/>
            <a:ext cx="7633902" cy="3385542"/>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j-lt"/>
              </a:rPr>
              <a:t>void quicksort(</a:t>
            </a:r>
            <a:r>
              <a:rPr kumimoji="0" lang="en-US" altLang="en-US" b="0" i="0" u="none" strike="noStrike" cap="none" normalizeH="0" baseline="0" dirty="0">
                <a:ln>
                  <a:noFill/>
                </a:ln>
                <a:solidFill>
                  <a:srgbClr val="007020"/>
                </a:solidFill>
                <a:effectLst/>
                <a:latin typeface="+mj-lt"/>
              </a:rPr>
              <a:t>int</a:t>
            </a:r>
            <a:r>
              <a:rPr kumimoji="0" lang="en-US" altLang="en-US" b="0" i="0" u="none" strike="noStrike" cap="none" normalizeH="0" baseline="0" dirty="0">
                <a:ln>
                  <a:noFill/>
                </a:ln>
                <a:solidFill>
                  <a:srgbClr val="333333"/>
                </a:solidFill>
                <a:effectLst/>
                <a:latin typeface="+mj-lt"/>
              </a:rPr>
              <a:t> a[], </a:t>
            </a:r>
            <a:r>
              <a:rPr kumimoji="0" lang="en-US" altLang="en-US" b="0" i="0" u="none" strike="noStrike" cap="none" normalizeH="0" baseline="0" dirty="0">
                <a:ln>
                  <a:noFill/>
                </a:ln>
                <a:solidFill>
                  <a:srgbClr val="007020"/>
                </a:solidFill>
                <a:effectLst/>
                <a:latin typeface="+mj-lt"/>
              </a:rPr>
              <a:t>int</a:t>
            </a:r>
            <a:r>
              <a:rPr kumimoji="0" lang="en-US" altLang="en-US" b="0" i="0" u="none" strike="noStrike" cap="none" normalizeH="0" baseline="0" dirty="0">
                <a:ln>
                  <a:noFill/>
                </a:ln>
                <a:solidFill>
                  <a:srgbClr val="333333"/>
                </a:solidFill>
                <a:effectLst/>
                <a:latin typeface="+mj-lt"/>
              </a:rPr>
              <a:t> p, </a:t>
            </a:r>
            <a:r>
              <a:rPr kumimoji="0" lang="en-US" altLang="en-US" b="0" i="0" u="none" strike="noStrike" cap="none" normalizeH="0" baseline="0" dirty="0">
                <a:ln>
                  <a:noFill/>
                </a:ln>
                <a:solidFill>
                  <a:srgbClr val="007020"/>
                </a:solidFill>
                <a:effectLst/>
                <a:latin typeface="+mj-lt"/>
              </a:rPr>
              <a:t>int</a:t>
            </a:r>
            <a:r>
              <a:rPr kumimoji="0" lang="en-US" altLang="en-US" b="0" i="0" u="none" strike="noStrike" cap="none" normalizeH="0" baseline="0" dirty="0">
                <a:ln>
                  <a:noFill/>
                </a:ln>
                <a:solidFill>
                  <a:srgbClr val="333333"/>
                </a:solidFill>
                <a:effectLst/>
                <a:latin typeface="+mj-lt"/>
              </a:rPr>
              <a:t> 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1" i="0" u="none" strike="noStrike" cap="none" normalizeH="0" baseline="0" dirty="0">
                <a:ln>
                  <a:noFill/>
                </a:ln>
                <a:solidFill>
                  <a:srgbClr val="007020"/>
                </a:solidFill>
                <a:effectLst/>
                <a:latin typeface="+mj-lt"/>
              </a:rPr>
              <a:t>if</a:t>
            </a:r>
            <a:r>
              <a:rPr kumimoji="0" lang="en-US" altLang="en-US" b="0" i="0" u="none" strike="noStrike" cap="none" normalizeH="0" baseline="0" dirty="0">
                <a:ln>
                  <a:noFill/>
                </a:ln>
                <a:solidFill>
                  <a:srgbClr val="333333"/>
                </a:solidFill>
                <a:effectLst/>
                <a:latin typeface="+mj-lt"/>
              </a:rPr>
              <a:t>(p </a:t>
            </a:r>
            <a:r>
              <a:rPr kumimoji="0" lang="en-US" altLang="en-US" b="0" i="0" u="none" strike="noStrike" cap="none" normalizeH="0" baseline="0" dirty="0">
                <a:ln>
                  <a:noFill/>
                </a:ln>
                <a:solidFill>
                  <a:srgbClr val="666666"/>
                </a:solidFill>
                <a:effectLst/>
                <a:latin typeface="+mj-lt"/>
              </a:rPr>
              <a:t>&lt;</a:t>
            </a:r>
            <a:r>
              <a:rPr kumimoji="0" lang="en-US" altLang="en-US" b="0" i="0" u="none" strike="noStrike" cap="none" normalizeH="0" baseline="0" dirty="0">
                <a:ln>
                  <a:noFill/>
                </a:ln>
                <a:solidFill>
                  <a:srgbClr val="333333"/>
                </a:solidFill>
                <a:effectLst/>
                <a:latin typeface="+mj-lt"/>
              </a:rPr>
              <a:t> 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007020"/>
                </a:solidFill>
                <a:effectLst/>
                <a:latin typeface="+mj-lt"/>
              </a:rPr>
              <a:t>int</a:t>
            </a:r>
            <a:r>
              <a:rPr kumimoji="0" lang="en-US" altLang="en-US" b="0" i="0" u="none" strike="noStrike" cap="none" normalizeH="0" baseline="0" dirty="0">
                <a:ln>
                  <a:noFill/>
                </a:ln>
                <a:solidFill>
                  <a:srgbClr val="333333"/>
                </a:solidFill>
                <a:effectLst/>
                <a:latin typeface="+mj-lt"/>
              </a:rPr>
              <a:t> q;</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 q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partition(a, p, 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j-lt"/>
              </a:rPr>
              <a:t>quicksort(a, p, q</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40A070"/>
                </a:solidFill>
                <a:effectLst/>
                <a:latin typeface="+mj-lt"/>
              </a:rPr>
              <a:t>1</a:t>
            </a:r>
            <a:r>
              <a:rPr kumimoji="0" lang="en-US" altLang="en-US" b="0" i="0" u="none" strike="noStrike" cap="none" normalizeH="0" baseline="0" dirty="0">
                <a:ln>
                  <a:noFill/>
                </a:ln>
                <a:solidFill>
                  <a:srgbClr val="333333"/>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j-lt"/>
              </a:rPr>
              <a:t>quicksort(a, q</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40A070"/>
                </a:solidFill>
                <a:effectLst/>
                <a:latin typeface="+mj-lt"/>
              </a:rPr>
              <a:t>1</a:t>
            </a:r>
            <a:r>
              <a:rPr kumimoji="0" lang="en-US" altLang="en-US" b="0" i="0" u="none" strike="noStrike" cap="none" normalizeH="0" baseline="0" dirty="0">
                <a:ln>
                  <a:noFill/>
                </a:ln>
                <a:solidFill>
                  <a:srgbClr val="333333"/>
                </a:solidFill>
                <a:effectLst/>
                <a:latin typeface="+mj-lt"/>
              </a:rPr>
              <a:t>, 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chemeClr val="tx1"/>
                </a:solidFill>
                <a:effectLst/>
                <a:latin typeface="+mj-lt"/>
              </a:rPr>
              <a:t> </a:t>
            </a:r>
          </a:p>
          <a:p>
            <a:pPr marL="0" lvl="0" indent="0" eaLnBrk="0" fontAlgn="base" hangingPunct="0">
              <a:lnSpc>
                <a:spcPct val="100000"/>
              </a:lnSpc>
              <a:spcBef>
                <a:spcPct val="0"/>
              </a:spcBef>
              <a:spcAft>
                <a:spcPct val="0"/>
              </a:spcAft>
              <a:buClrTx/>
              <a:buSzTx/>
              <a:buNone/>
            </a:pPr>
            <a:r>
              <a:rPr lang="en-US" altLang="en-US" dirty="0">
                <a:solidFill>
                  <a:srgbClr val="007020"/>
                </a:solidFill>
                <a:latin typeface="+mj-lt"/>
              </a:rPr>
              <a:t>int</a:t>
            </a:r>
            <a:r>
              <a:rPr lang="en-US" altLang="en-US" dirty="0">
                <a:solidFill>
                  <a:srgbClr val="333333"/>
                </a:solidFill>
                <a:latin typeface="+mj-lt"/>
              </a:rPr>
              <a:t> partition (</a:t>
            </a:r>
            <a:r>
              <a:rPr lang="en-US" altLang="en-US" dirty="0">
                <a:solidFill>
                  <a:srgbClr val="007020"/>
                </a:solidFill>
                <a:latin typeface="+mj-lt"/>
              </a:rPr>
              <a:t>int</a:t>
            </a:r>
            <a:r>
              <a:rPr lang="en-US" altLang="en-US" dirty="0">
                <a:solidFill>
                  <a:srgbClr val="333333"/>
                </a:solidFill>
                <a:latin typeface="+mj-lt"/>
              </a:rPr>
              <a:t> </a:t>
            </a:r>
            <a:r>
              <a:rPr lang="en-US" altLang="en-US" dirty="0" err="1">
                <a:solidFill>
                  <a:srgbClr val="333333"/>
                </a:solidFill>
                <a:latin typeface="+mj-lt"/>
              </a:rPr>
              <a:t>arr</a:t>
            </a:r>
            <a:r>
              <a:rPr lang="en-US" altLang="en-US" dirty="0">
                <a:solidFill>
                  <a:srgbClr val="333333"/>
                </a:solidFill>
                <a:latin typeface="+mj-lt"/>
              </a:rPr>
              <a:t>[], </a:t>
            </a:r>
            <a:r>
              <a:rPr lang="en-US" altLang="en-US" dirty="0">
                <a:solidFill>
                  <a:srgbClr val="007020"/>
                </a:solidFill>
                <a:latin typeface="+mj-lt"/>
              </a:rPr>
              <a:t>int</a:t>
            </a:r>
            <a:r>
              <a:rPr lang="en-US" altLang="en-US" dirty="0">
                <a:solidFill>
                  <a:srgbClr val="333333"/>
                </a:solidFill>
                <a:latin typeface="+mj-lt"/>
              </a:rPr>
              <a:t> low, </a:t>
            </a:r>
            <a:r>
              <a:rPr lang="en-US" altLang="en-US" dirty="0">
                <a:solidFill>
                  <a:srgbClr val="007020"/>
                </a:solidFill>
                <a:latin typeface="+mj-lt"/>
              </a:rPr>
              <a:t>int</a:t>
            </a:r>
            <a:r>
              <a:rPr lang="en-US" altLang="en-US" dirty="0">
                <a:solidFill>
                  <a:srgbClr val="333333"/>
                </a:solidFill>
                <a:latin typeface="+mj-lt"/>
              </a:rPr>
              <a:t> high) </a:t>
            </a:r>
          </a:p>
          <a:p>
            <a:pPr marL="0" lvl="0" indent="0" eaLnBrk="0" fontAlgn="base" hangingPunct="0">
              <a:lnSpc>
                <a:spcPct val="100000"/>
              </a:lnSpc>
              <a:spcBef>
                <a:spcPct val="0"/>
              </a:spcBef>
              <a:spcAft>
                <a:spcPct val="0"/>
              </a:spcAft>
              <a:buClrTx/>
              <a:buSzTx/>
              <a:buNone/>
            </a:pPr>
            <a:r>
              <a:rPr lang="en-US" altLang="en-US" dirty="0">
                <a:solidFill>
                  <a:srgbClr val="333333"/>
                </a:solidFill>
                <a:latin typeface="+mj-lt"/>
              </a:rPr>
              <a:t>  {</a:t>
            </a:r>
            <a:endParaRPr kumimoji="0" lang="en-US" altLang="en-US" b="0" i="0" u="none" strike="noStrike" cap="none" normalizeH="0" baseline="0" dirty="0">
              <a:ln>
                <a:noFill/>
              </a:ln>
              <a:solidFill>
                <a:schemeClr val="tx1"/>
              </a:solidFill>
              <a:effectLst/>
              <a:latin typeface="+mj-lt"/>
            </a:endParaRPr>
          </a:p>
        </p:txBody>
      </p:sp>
      <p:sp>
        <p:nvSpPr>
          <p:cNvPr id="3" name="TextBox 2">
            <a:extLst>
              <a:ext uri="{FF2B5EF4-FFF2-40B4-BE49-F238E27FC236}">
                <a16:creationId xmlns:a16="http://schemas.microsoft.com/office/drawing/2014/main" xmlns="" id="{BBDC9253-FECC-48C7-BA4B-23AA4174E0B3}"/>
              </a:ext>
            </a:extLst>
          </p:cNvPr>
          <p:cNvSpPr txBox="1"/>
          <p:nvPr/>
        </p:nvSpPr>
        <p:spPr>
          <a:xfrm>
            <a:off x="5959307" y="3012697"/>
            <a:ext cx="696024" cy="369332"/>
          </a:xfrm>
          <a:prstGeom prst="rect">
            <a:avLst/>
          </a:prstGeom>
          <a:noFill/>
        </p:spPr>
        <p:txBody>
          <a:bodyPr wrap="none" rtlCol="0">
            <a:spAutoFit/>
          </a:bodyPr>
          <a:lstStyle/>
          <a:p>
            <a:r>
              <a:rPr lang="en-IN" dirty="0"/>
              <a:t>O(n)</a:t>
            </a:r>
          </a:p>
        </p:txBody>
      </p:sp>
      <p:sp>
        <p:nvSpPr>
          <p:cNvPr id="4" name="Arrow: Right 3">
            <a:extLst>
              <a:ext uri="{FF2B5EF4-FFF2-40B4-BE49-F238E27FC236}">
                <a16:creationId xmlns:a16="http://schemas.microsoft.com/office/drawing/2014/main" xmlns="" id="{6207D831-9E76-4BED-8096-398D91EF6A72}"/>
              </a:ext>
            </a:extLst>
          </p:cNvPr>
          <p:cNvSpPr/>
          <p:nvPr/>
        </p:nvSpPr>
        <p:spPr>
          <a:xfrm>
            <a:off x="5213718" y="3083035"/>
            <a:ext cx="773723" cy="1547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01A41512-7D52-48E8-B8C4-85E1149C560F}"/>
              </a:ext>
            </a:extLst>
          </p:cNvPr>
          <p:cNvSpPr txBox="1"/>
          <p:nvPr/>
        </p:nvSpPr>
        <p:spPr>
          <a:xfrm>
            <a:off x="5436458" y="3418316"/>
            <a:ext cx="498855" cy="369332"/>
          </a:xfrm>
          <a:prstGeom prst="rect">
            <a:avLst/>
          </a:prstGeom>
          <a:noFill/>
        </p:spPr>
        <p:txBody>
          <a:bodyPr wrap="none" rtlCol="0">
            <a:spAutoFit/>
          </a:bodyPr>
          <a:lstStyle/>
          <a:p>
            <a:r>
              <a:rPr lang="en-IN" dirty="0"/>
              <a:t>T(</a:t>
            </a:r>
            <a:r>
              <a:rPr lang="en-IN" dirty="0" err="1"/>
              <a:t>i</a:t>
            </a:r>
            <a:r>
              <a:rPr lang="en-IN" dirty="0"/>
              <a:t>)</a:t>
            </a:r>
          </a:p>
        </p:txBody>
      </p:sp>
      <p:sp>
        <p:nvSpPr>
          <p:cNvPr id="7" name="Arrow: Right 6">
            <a:extLst>
              <a:ext uri="{FF2B5EF4-FFF2-40B4-BE49-F238E27FC236}">
                <a16:creationId xmlns:a16="http://schemas.microsoft.com/office/drawing/2014/main" xmlns="" id="{9B459FE0-D871-4D97-9B3C-5F6A9BB48FF7}"/>
              </a:ext>
            </a:extLst>
          </p:cNvPr>
          <p:cNvSpPr/>
          <p:nvPr/>
        </p:nvSpPr>
        <p:spPr>
          <a:xfrm>
            <a:off x="4550192" y="3544925"/>
            <a:ext cx="773723" cy="1547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xmlns="" id="{007BDB30-AE39-4FDA-BFA3-6463C8DD3A94}"/>
              </a:ext>
            </a:extLst>
          </p:cNvPr>
          <p:cNvSpPr/>
          <p:nvPr/>
        </p:nvSpPr>
        <p:spPr>
          <a:xfrm>
            <a:off x="4550192" y="3966955"/>
            <a:ext cx="773723" cy="1547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xmlns="" id="{E3A97895-6166-4920-BAA2-235136BA2D47}"/>
              </a:ext>
            </a:extLst>
          </p:cNvPr>
          <p:cNvSpPr txBox="1"/>
          <p:nvPr/>
        </p:nvSpPr>
        <p:spPr>
          <a:xfrm>
            <a:off x="5504452" y="3823934"/>
            <a:ext cx="922047" cy="369332"/>
          </a:xfrm>
          <a:prstGeom prst="rect">
            <a:avLst/>
          </a:prstGeom>
          <a:noFill/>
        </p:spPr>
        <p:txBody>
          <a:bodyPr wrap="none" rtlCol="0">
            <a:spAutoFit/>
          </a:bodyPr>
          <a:lstStyle/>
          <a:p>
            <a:r>
              <a:rPr lang="en-IN" dirty="0"/>
              <a:t>T(n-i-1)</a:t>
            </a:r>
          </a:p>
        </p:txBody>
      </p:sp>
      <p:sp>
        <p:nvSpPr>
          <p:cNvPr id="11" name="TextBox 10">
            <a:extLst>
              <a:ext uri="{FF2B5EF4-FFF2-40B4-BE49-F238E27FC236}">
                <a16:creationId xmlns:a16="http://schemas.microsoft.com/office/drawing/2014/main" xmlns="" id="{F123EA99-57A2-4A4A-B153-26EFED71356C}"/>
              </a:ext>
            </a:extLst>
          </p:cNvPr>
          <p:cNvSpPr txBox="1"/>
          <p:nvPr/>
        </p:nvSpPr>
        <p:spPr>
          <a:xfrm flipH="1">
            <a:off x="147034" y="6095663"/>
            <a:ext cx="1113548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Source:</a:t>
            </a:r>
            <a:r>
              <a:rPr lang="en-IN" sz="1400" b="0" i="1" u="none" strike="noStrike" dirty="0">
                <a:solidFill>
                  <a:srgbClr val="002060"/>
                </a:solidFill>
                <a:effectLst/>
                <a:latin typeface="Arial" panose="020B0604020202020204" pitchFamily="34" charset="0"/>
                <a:cs typeface="Arial" panose="020B0604020202020204" pitchFamily="34" charset="0"/>
                <a:hlinkClick r:id="rId2" tooltip="Thomas H. Cormen">
                  <a:extLst>
                    <a:ext uri="{A12FA001-AC4F-418D-AE19-62706E023703}">
                      <ahyp:hlinkClr xmlns:ahyp="http://schemas.microsoft.com/office/drawing/2018/hyperlinkcolor" xmlns="" val="tx"/>
                    </a:ext>
                  </a:extLst>
                </a:hlinkClick>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2" tooltip="Thomas H. Cormen">
                  <a:extLst>
                    <a:ext uri="{A12FA001-AC4F-418D-AE19-62706E023703}">
                      <ahyp:hlinkClr xmlns:ahyp="http://schemas.microsoft.com/office/drawing/2018/hyperlinkcolor" xmlns="" val="tx"/>
                    </a:ext>
                  </a:extLst>
                </a:hlinkClick>
              </a:rPr>
              <a:t>Cormen</a:t>
            </a:r>
            <a:r>
              <a:rPr lang="en-IN" sz="1400" b="0" i="1" u="none" strike="noStrike" dirty="0">
                <a:solidFill>
                  <a:srgbClr val="002060"/>
                </a:solidFill>
                <a:effectLst/>
                <a:latin typeface="Arial" panose="020B0604020202020204" pitchFamily="34" charset="0"/>
                <a:cs typeface="Arial" panose="020B0604020202020204" pitchFamily="34" charset="0"/>
                <a:hlinkClick r:id="rId2" tooltip="Thomas H. Cormen">
                  <a:extLst>
                    <a:ext uri="{A12FA001-AC4F-418D-AE19-62706E023703}">
                      <ahyp:hlinkClr xmlns:ahyp="http://schemas.microsoft.com/office/drawing/2018/hyperlinkcolor" xmlns="" val="tx"/>
                    </a:ext>
                  </a:extLst>
                </a:hlinkClick>
              </a:rPr>
              <a:t>, Thomas H.</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3" tooltip="Charles E. Leiserson">
                  <a:extLst>
                    <a:ext uri="{A12FA001-AC4F-418D-AE19-62706E023703}">
                      <ahyp:hlinkClr xmlns:ahyp="http://schemas.microsoft.com/office/drawing/2018/hyperlinkcolor" xmlns="" val="tx"/>
                    </a:ext>
                  </a:extLst>
                </a:hlinkClick>
              </a:rPr>
              <a:t>Leiserson</a:t>
            </a:r>
            <a:r>
              <a:rPr lang="en-IN" sz="1400" b="0" i="1" u="none" strike="noStrike" dirty="0">
                <a:solidFill>
                  <a:srgbClr val="002060"/>
                </a:solidFill>
                <a:effectLst/>
                <a:latin typeface="Arial" panose="020B0604020202020204" pitchFamily="34" charset="0"/>
                <a:cs typeface="Arial" panose="020B0604020202020204" pitchFamily="34" charset="0"/>
                <a:hlinkClick r:id="rId3" tooltip="Charles E. Leiserson">
                  <a:extLst>
                    <a:ext uri="{A12FA001-AC4F-418D-AE19-62706E023703}">
                      <ahyp:hlinkClr xmlns:ahyp="http://schemas.microsoft.com/office/drawing/2018/hyperlinkcolor" xmlns="" val="tx"/>
                    </a:ext>
                  </a:extLst>
                </a:hlinkClick>
              </a:rPr>
              <a:t>, Charles E.</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4" tooltip="Ron Rivest">
                  <a:extLst>
                    <a:ext uri="{A12FA001-AC4F-418D-AE19-62706E023703}">
                      <ahyp:hlinkClr xmlns:ahyp="http://schemas.microsoft.com/office/drawing/2018/hyperlinkcolor" xmlns="" val="tx"/>
                    </a:ext>
                  </a:extLst>
                </a:hlinkClick>
              </a:rPr>
              <a:t>Rivest</a:t>
            </a:r>
            <a:r>
              <a:rPr lang="en-IN" sz="1400" b="0" i="1" u="none" strike="noStrike" dirty="0">
                <a:solidFill>
                  <a:srgbClr val="002060"/>
                </a:solidFill>
                <a:effectLst/>
                <a:latin typeface="Arial" panose="020B0604020202020204" pitchFamily="34" charset="0"/>
                <a:cs typeface="Arial" panose="020B0604020202020204" pitchFamily="34" charset="0"/>
                <a:hlinkClick r:id="rId4" tooltip="Ron Rivest">
                  <a:extLst>
                    <a:ext uri="{A12FA001-AC4F-418D-AE19-62706E023703}">
                      <ahyp:hlinkClr xmlns:ahyp="http://schemas.microsoft.com/office/drawing/2018/hyperlinkcolor" xmlns="" val="tx"/>
                    </a:ext>
                  </a:extLst>
                </a:hlinkClick>
              </a:rPr>
              <a:t>, Ronald L.</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5" tooltip="Clifford Stein">
                  <a:extLst>
                    <a:ext uri="{A12FA001-AC4F-418D-AE19-62706E023703}">
                      <ahyp:hlinkClr xmlns:ahyp="http://schemas.microsoft.com/office/drawing/2018/hyperlinkcolor" xmlns="" val="tx"/>
                    </a:ext>
                  </a:extLst>
                </a:hlinkClick>
              </a:rPr>
              <a:t>Stein, Clifford</a:t>
            </a:r>
            <a:r>
              <a:rPr lang="en-IN" sz="1400" b="0" i="1" dirty="0">
                <a:solidFill>
                  <a:srgbClr val="002060"/>
                </a:solidFill>
                <a:effectLst/>
                <a:latin typeface="Arial" panose="020B0604020202020204" pitchFamily="34" charset="0"/>
                <a:cs typeface="Arial" panose="020B0604020202020204" pitchFamily="34" charset="0"/>
              </a:rPr>
              <a:t> (2009) [1990]. Introduction to Algorithms (3rd ed.). MIT Press and McGraw-Hill. </a:t>
            </a:r>
            <a:r>
              <a:rPr lang="en-IN" sz="1400" b="0" i="1" u="none" strike="noStrike" dirty="0">
                <a:solidFill>
                  <a:srgbClr val="002060"/>
                </a:solidFill>
                <a:effectLst/>
                <a:latin typeface="Arial" panose="020B0604020202020204" pitchFamily="34" charset="0"/>
                <a:cs typeface="Arial" panose="020B0604020202020204" pitchFamily="34" charset="0"/>
                <a:hlinkClick r:id="rId6" tooltip="ISBN (identifier)">
                  <a:extLst>
                    <a:ext uri="{A12FA001-AC4F-418D-AE19-62706E023703}">
                      <ahyp:hlinkClr xmlns:ahyp="http://schemas.microsoft.com/office/drawing/2018/hyperlinkcolor" xmlns="" val="tx"/>
                    </a:ext>
                  </a:extLst>
                </a:hlinkClick>
              </a:rPr>
              <a:t>ISBN</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7" tooltip="Special:BookSources/0-262-03384-4">
                  <a:extLst>
                    <a:ext uri="{A12FA001-AC4F-418D-AE19-62706E023703}">
                      <ahyp:hlinkClr xmlns:ahyp="http://schemas.microsoft.com/office/drawing/2018/hyperlinkcolor" xmlns="" val="tx"/>
                    </a:ext>
                  </a:extLst>
                </a:hlinkClick>
              </a:rPr>
              <a:t>0-262-03384-4</a:t>
            </a:r>
            <a:r>
              <a:rPr lang="en-IN" sz="1400" b="0" i="1" dirty="0">
                <a:solidFill>
                  <a:srgbClr val="002060"/>
                </a:solidFill>
                <a:effectLst/>
                <a:latin typeface="Arial" panose="020B0604020202020204" pitchFamily="34" charset="0"/>
                <a:cs typeface="Arial" panose="020B0604020202020204" pitchFamily="34" charset="0"/>
              </a:rPr>
              <a:t>. 1320 pp</a:t>
            </a:r>
            <a:endParaRPr lang="en-IN" sz="1400" dirty="0">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p:txBody>
          <a:bodyPr/>
          <a:lstStyle/>
          <a:p>
            <a:fld id="{C7AA2231-D3A4-4E48-BE15-C9AE141B584A}" type="slidenum">
              <a:rPr lang="en-IN" smtClean="0"/>
              <a:t>57</a:t>
            </a:fld>
            <a:endParaRPr lang="en-IN"/>
          </a:p>
        </p:txBody>
      </p:sp>
    </p:spTree>
    <p:extLst>
      <p:ext uri="{BB962C8B-B14F-4D97-AF65-F5344CB8AC3E}">
        <p14:creationId xmlns:p14="http://schemas.microsoft.com/office/powerpoint/2010/main" val="36532567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C13ED0E8-C949-49D8-B9FF-46183ED6C70A}"/>
              </a:ext>
            </a:extLst>
          </p:cNvPr>
          <p:cNvSpPr>
            <a:spLocks noGrp="1" noChangeArrowheads="1"/>
          </p:cNvSpPr>
          <p:nvPr>
            <p:ph idx="1"/>
          </p:nvPr>
        </p:nvSpPr>
        <p:spPr bwMode="auto">
          <a:xfrm>
            <a:off x="1175356" y="1051153"/>
            <a:ext cx="9421616" cy="4001095"/>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20"/>
                </a:solidFill>
                <a:effectLst/>
                <a:latin typeface="+mj-lt"/>
              </a:rPr>
              <a:t>int</a:t>
            </a:r>
            <a:r>
              <a:rPr kumimoji="0" lang="en-US" altLang="en-US" b="0" i="0" u="none" strike="noStrike" cap="none" normalizeH="0" baseline="0" dirty="0">
                <a:ln>
                  <a:noFill/>
                </a:ln>
                <a:solidFill>
                  <a:srgbClr val="333333"/>
                </a:solidFill>
                <a:effectLst/>
                <a:latin typeface="+mj-lt"/>
              </a:rPr>
              <a:t> pivot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err="1">
                <a:ln>
                  <a:noFill/>
                </a:ln>
                <a:solidFill>
                  <a:srgbClr val="333333"/>
                </a:solidFill>
                <a:effectLst/>
                <a:latin typeface="+mj-lt"/>
              </a:rPr>
              <a:t>arr</a:t>
            </a:r>
            <a:r>
              <a:rPr kumimoji="0" lang="en-US" altLang="en-US" b="0" i="0" u="none" strike="noStrike" cap="none" normalizeH="0" baseline="0" dirty="0">
                <a:ln>
                  <a:noFill/>
                </a:ln>
                <a:solidFill>
                  <a:srgbClr val="333333"/>
                </a:solidFill>
                <a:effectLst/>
                <a:latin typeface="+mj-lt"/>
              </a:rPr>
              <a:t>[high];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selecting last element </a:t>
            </a:r>
            <a:r>
              <a:rPr kumimoji="0" lang="en-US" altLang="en-US" b="1" i="0" u="none" strike="noStrike" cap="none" normalizeH="0" baseline="0" dirty="0">
                <a:ln>
                  <a:noFill/>
                </a:ln>
                <a:solidFill>
                  <a:srgbClr val="007020"/>
                </a:solidFill>
                <a:effectLst/>
                <a:latin typeface="+mj-lt"/>
              </a:rPr>
              <a:t>as</a:t>
            </a:r>
            <a:r>
              <a:rPr kumimoji="0" lang="en-US" altLang="en-US" b="0" i="0" u="none" strike="noStrike" cap="none" normalizeH="0" baseline="0" dirty="0">
                <a:ln>
                  <a:noFill/>
                </a:ln>
                <a:solidFill>
                  <a:srgbClr val="333333"/>
                </a:solidFill>
                <a:effectLst/>
                <a:latin typeface="+mj-lt"/>
              </a:rPr>
              <a:t> pivot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007020"/>
                </a:solidFill>
                <a:effectLst/>
                <a:latin typeface="+mj-lt"/>
              </a:rPr>
              <a:t>int</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err="1">
                <a:ln>
                  <a:noFill/>
                </a:ln>
                <a:solidFill>
                  <a:srgbClr val="333333"/>
                </a:solidFill>
                <a:effectLst/>
                <a:latin typeface="+mj-lt"/>
              </a:rPr>
              <a:t>i</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(low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40A070"/>
                </a:solidFill>
                <a:effectLst/>
                <a:latin typeface="+mj-lt"/>
              </a:rPr>
              <a:t>1</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index of smaller element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 </a:t>
            </a:r>
            <a:r>
              <a:rPr kumimoji="0" lang="en-US" altLang="en-US" b="1" i="0" u="none" strike="noStrike" cap="none" normalizeH="0" baseline="0" dirty="0">
                <a:ln>
                  <a:noFill/>
                </a:ln>
                <a:solidFill>
                  <a:srgbClr val="007020"/>
                </a:solidFill>
                <a:effectLst/>
                <a:latin typeface="+mj-lt"/>
              </a:rPr>
              <a:t>for</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007020"/>
                </a:solidFill>
                <a:effectLst/>
                <a:latin typeface="+mj-lt"/>
              </a:rPr>
              <a:t>int</a:t>
            </a:r>
            <a:r>
              <a:rPr kumimoji="0" lang="en-US" altLang="en-US" b="0" i="0" u="none" strike="noStrike" cap="none" normalizeH="0" baseline="0" dirty="0">
                <a:ln>
                  <a:noFill/>
                </a:ln>
                <a:solidFill>
                  <a:srgbClr val="333333"/>
                </a:solidFill>
                <a:effectLst/>
                <a:latin typeface="+mj-lt"/>
              </a:rPr>
              <a:t> j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low; j </a:t>
            </a:r>
            <a:r>
              <a:rPr kumimoji="0" lang="en-US" altLang="en-US" b="0" i="0" u="none" strike="noStrike" cap="none" normalizeH="0" baseline="0" dirty="0">
                <a:ln>
                  <a:noFill/>
                </a:ln>
                <a:solidFill>
                  <a:srgbClr val="666666"/>
                </a:solidFill>
                <a:effectLst/>
                <a:latin typeface="+mj-lt"/>
              </a:rPr>
              <a:t>&lt;=</a:t>
            </a:r>
            <a:r>
              <a:rPr kumimoji="0" lang="en-US" altLang="en-US" b="0" i="0" u="none" strike="noStrike" cap="none" normalizeH="0" baseline="0" dirty="0">
                <a:ln>
                  <a:noFill/>
                </a:ln>
                <a:solidFill>
                  <a:srgbClr val="333333"/>
                </a:solidFill>
                <a:effectLst/>
                <a:latin typeface="+mj-lt"/>
              </a:rPr>
              <a:t> high</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40A070"/>
                </a:solidFill>
                <a:effectLst/>
                <a:latin typeface="+mj-lt"/>
              </a:rPr>
              <a:t>1</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err="1">
                <a:ln>
                  <a:noFill/>
                </a:ln>
                <a:solidFill>
                  <a:srgbClr val="333333"/>
                </a:solidFill>
                <a:effectLst/>
                <a:latin typeface="+mj-lt"/>
              </a:rPr>
              <a:t>j</a:t>
            </a:r>
            <a:r>
              <a:rPr kumimoji="0" lang="en-US" altLang="en-US" b="0" i="0" u="none" strike="noStrike" cap="none" normalizeH="0" baseline="0" dirty="0" err="1">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If the current element </a:t>
            </a:r>
            <a:r>
              <a:rPr kumimoji="0" lang="en-US" altLang="en-US" b="1" i="0" u="none" strike="noStrike" cap="none" normalizeH="0" baseline="0" dirty="0">
                <a:ln>
                  <a:noFill/>
                </a:ln>
                <a:solidFill>
                  <a:srgbClr val="007020"/>
                </a:solidFill>
                <a:effectLst/>
                <a:latin typeface="+mj-lt"/>
              </a:rPr>
              <a:t>is</a:t>
            </a:r>
            <a:r>
              <a:rPr kumimoji="0" lang="en-US" altLang="en-US" b="0" i="0" u="none" strike="noStrike" cap="none" normalizeH="0" baseline="0" dirty="0">
                <a:ln>
                  <a:noFill/>
                </a:ln>
                <a:solidFill>
                  <a:srgbClr val="333333"/>
                </a:solidFill>
                <a:effectLst/>
                <a:latin typeface="+mj-lt"/>
              </a:rPr>
              <a:t> smaller than </a:t>
            </a:r>
            <a:r>
              <a:rPr kumimoji="0" lang="en-US" altLang="en-US" b="1" i="0" u="none" strike="noStrike" cap="none" normalizeH="0" baseline="0" dirty="0">
                <a:ln>
                  <a:noFill/>
                </a:ln>
                <a:solidFill>
                  <a:srgbClr val="007020"/>
                </a:solidFill>
                <a:effectLst/>
                <a:latin typeface="+mj-lt"/>
              </a:rPr>
              <a:t>or</a:t>
            </a:r>
            <a:r>
              <a:rPr kumimoji="0" lang="en-US" altLang="en-US" b="0" i="0" u="none" strike="noStrike" cap="none" normalizeH="0" baseline="0" dirty="0">
                <a:ln>
                  <a:noFill/>
                </a:ln>
                <a:solidFill>
                  <a:srgbClr val="333333"/>
                </a:solidFill>
                <a:effectLst/>
                <a:latin typeface="+mj-lt"/>
              </a:rPr>
              <a:t> equal to pivot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1" i="0" u="none" strike="noStrike" cap="none" normalizeH="0" baseline="0" dirty="0">
                <a:ln>
                  <a:noFill/>
                </a:ln>
                <a:solidFill>
                  <a:srgbClr val="007020"/>
                </a:solidFill>
                <a:effectLst/>
                <a:latin typeface="+mj-lt"/>
              </a:rPr>
              <a:t>if</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err="1">
                <a:ln>
                  <a:noFill/>
                </a:ln>
                <a:solidFill>
                  <a:srgbClr val="333333"/>
                </a:solidFill>
                <a:effectLst/>
                <a:latin typeface="+mj-lt"/>
              </a:rPr>
              <a:t>arr</a:t>
            </a:r>
            <a:r>
              <a:rPr kumimoji="0" lang="en-US" altLang="en-US" b="0" i="0" u="none" strike="noStrike" cap="none" normalizeH="0" baseline="0" dirty="0">
                <a:ln>
                  <a:noFill/>
                </a:ln>
                <a:solidFill>
                  <a:srgbClr val="333333"/>
                </a:solidFill>
                <a:effectLst/>
                <a:latin typeface="+mj-lt"/>
              </a:rPr>
              <a:t>[j] </a:t>
            </a:r>
            <a:r>
              <a:rPr kumimoji="0" lang="en-US" altLang="en-US" b="0" i="0" u="none" strike="noStrike" cap="none" normalizeH="0" baseline="0" dirty="0">
                <a:ln>
                  <a:noFill/>
                </a:ln>
                <a:solidFill>
                  <a:srgbClr val="666666"/>
                </a:solidFill>
                <a:effectLst/>
                <a:latin typeface="+mj-lt"/>
              </a:rPr>
              <a:t>&lt;=</a:t>
            </a:r>
            <a:r>
              <a:rPr kumimoji="0" lang="en-US" altLang="en-US" b="0" i="0" u="none" strike="noStrike" cap="none" normalizeH="0" baseline="0" dirty="0">
                <a:ln>
                  <a:noFill/>
                </a:ln>
                <a:solidFill>
                  <a:srgbClr val="333333"/>
                </a:solidFill>
                <a:effectLst/>
                <a:latin typeface="+mj-lt"/>
              </a:rPr>
              <a:t> pivot)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err="1">
                <a:ln>
                  <a:noFill/>
                </a:ln>
                <a:solidFill>
                  <a:srgbClr val="333333"/>
                </a:solidFill>
                <a:effectLst/>
                <a:latin typeface="+mj-lt"/>
              </a:rPr>
              <a:t>i</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increment index of smaller element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swap(</a:t>
            </a:r>
            <a:r>
              <a:rPr kumimoji="0" lang="en-US" altLang="en-US" b="0" i="0" u="none" strike="noStrike" cap="none" normalizeH="0" baseline="0" dirty="0">
                <a:ln>
                  <a:noFill/>
                </a:ln>
                <a:solidFill>
                  <a:srgbClr val="666666"/>
                </a:solidFill>
                <a:effectLst/>
                <a:latin typeface="+mj-lt"/>
              </a:rPr>
              <a:t>&amp;</a:t>
            </a:r>
            <a:r>
              <a:rPr kumimoji="0" lang="en-US" altLang="en-US" b="0" i="0" u="none" strike="noStrike" cap="none" normalizeH="0" baseline="0" dirty="0" err="1">
                <a:ln>
                  <a:noFill/>
                </a:ln>
                <a:solidFill>
                  <a:srgbClr val="333333"/>
                </a:solidFill>
                <a:effectLst/>
                <a:latin typeface="+mj-lt"/>
              </a:rPr>
              <a:t>arr</a:t>
            </a:r>
            <a:r>
              <a:rPr kumimoji="0" lang="en-US" altLang="en-US" b="0" i="0" u="none" strike="noStrike" cap="none" normalizeH="0" baseline="0" dirty="0">
                <a:ln>
                  <a:noFill/>
                </a:ln>
                <a:solidFill>
                  <a:srgbClr val="333333"/>
                </a:solidFill>
                <a:effectLst/>
                <a:latin typeface="+mj-lt"/>
              </a:rPr>
              <a:t>[</a:t>
            </a:r>
            <a:r>
              <a:rPr kumimoji="0" lang="en-US" altLang="en-US" b="0" i="0" u="none" strike="noStrike" cap="none" normalizeH="0" baseline="0" dirty="0" err="1">
                <a:ln>
                  <a:noFill/>
                </a:ln>
                <a:solidFill>
                  <a:srgbClr val="333333"/>
                </a:solidFill>
                <a:effectLst/>
                <a:latin typeface="+mj-lt"/>
              </a:rPr>
              <a:t>i</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666666"/>
                </a:solidFill>
                <a:effectLst/>
                <a:latin typeface="+mj-lt"/>
              </a:rPr>
              <a:t>&amp;</a:t>
            </a:r>
            <a:r>
              <a:rPr kumimoji="0" lang="en-US" altLang="en-US" b="0" i="0" u="none" strike="noStrike" cap="none" normalizeH="0" baseline="0" dirty="0" err="1">
                <a:ln>
                  <a:noFill/>
                </a:ln>
                <a:solidFill>
                  <a:srgbClr val="333333"/>
                </a:solidFill>
                <a:effectLst/>
                <a:latin typeface="+mj-lt"/>
              </a:rPr>
              <a:t>arr</a:t>
            </a:r>
            <a:r>
              <a:rPr kumimoji="0" lang="en-US" altLang="en-US" b="0" i="0" u="none" strike="noStrike" cap="none" normalizeH="0" baseline="0" dirty="0">
                <a:ln>
                  <a:noFill/>
                </a:ln>
                <a:solidFill>
                  <a:srgbClr val="333333"/>
                </a:solidFill>
                <a:effectLst/>
                <a:latin typeface="+mj-lt"/>
              </a:rPr>
              <a:t>[j]);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swap(</a:t>
            </a:r>
            <a:r>
              <a:rPr kumimoji="0" lang="en-US" altLang="en-US" b="0" i="0" u="none" strike="noStrike" cap="none" normalizeH="0" baseline="0" dirty="0">
                <a:ln>
                  <a:noFill/>
                </a:ln>
                <a:solidFill>
                  <a:srgbClr val="666666"/>
                </a:solidFill>
                <a:effectLst/>
                <a:latin typeface="+mj-lt"/>
              </a:rPr>
              <a:t>&amp;</a:t>
            </a:r>
            <a:r>
              <a:rPr kumimoji="0" lang="en-US" altLang="en-US" b="0" i="0" u="none" strike="noStrike" cap="none" normalizeH="0" baseline="0" dirty="0" err="1">
                <a:ln>
                  <a:noFill/>
                </a:ln>
                <a:solidFill>
                  <a:srgbClr val="333333"/>
                </a:solidFill>
                <a:effectLst/>
                <a:latin typeface="+mj-lt"/>
              </a:rPr>
              <a:t>arr</a:t>
            </a:r>
            <a:r>
              <a:rPr kumimoji="0" lang="en-US" altLang="en-US" b="0" i="0" u="none" strike="noStrike" cap="none" normalizeH="0" baseline="0" dirty="0">
                <a:ln>
                  <a:noFill/>
                </a:ln>
                <a:solidFill>
                  <a:srgbClr val="333333"/>
                </a:solidFill>
                <a:effectLst/>
                <a:latin typeface="+mj-lt"/>
              </a:rPr>
              <a:t>[</a:t>
            </a:r>
            <a:r>
              <a:rPr kumimoji="0" lang="en-US" altLang="en-US" b="0" i="0" u="none" strike="noStrike" cap="none" normalizeH="0" baseline="0" dirty="0" err="1">
                <a:ln>
                  <a:noFill/>
                </a:ln>
                <a:solidFill>
                  <a:srgbClr val="333333"/>
                </a:solidFill>
                <a:effectLst/>
                <a:latin typeface="+mj-lt"/>
              </a:rPr>
              <a:t>i</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40A070"/>
                </a:solidFill>
                <a:effectLst/>
                <a:latin typeface="+mj-lt"/>
              </a:rPr>
              <a:t>1</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666666"/>
                </a:solidFill>
                <a:effectLst/>
                <a:latin typeface="+mj-lt"/>
              </a:rPr>
              <a:t>&amp;</a:t>
            </a:r>
            <a:r>
              <a:rPr kumimoji="0" lang="en-US" altLang="en-US" b="0" i="0" u="none" strike="noStrike" cap="none" normalizeH="0" baseline="0" dirty="0" err="1">
                <a:ln>
                  <a:noFill/>
                </a:ln>
                <a:solidFill>
                  <a:srgbClr val="333333"/>
                </a:solidFill>
                <a:effectLst/>
                <a:latin typeface="+mj-lt"/>
              </a:rPr>
              <a:t>arr</a:t>
            </a:r>
            <a:r>
              <a:rPr kumimoji="0" lang="en-US" altLang="en-US" b="0" i="0" u="none" strike="noStrike" cap="none" normalizeH="0" baseline="0" dirty="0">
                <a:ln>
                  <a:noFill/>
                </a:ln>
                <a:solidFill>
                  <a:srgbClr val="333333"/>
                </a:solidFill>
                <a:effectLst/>
                <a:latin typeface="+mj-lt"/>
              </a:rPr>
              <a:t>[high]);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7020"/>
                </a:solidFill>
                <a:effectLst/>
                <a:latin typeface="+mj-lt"/>
              </a:rPr>
              <a:t>    Return</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err="1">
                <a:ln>
                  <a:noFill/>
                </a:ln>
                <a:solidFill>
                  <a:srgbClr val="333333"/>
                </a:solidFill>
                <a:effectLst/>
                <a:latin typeface="+mj-lt"/>
              </a:rPr>
              <a:t>i</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40A070"/>
                </a:solidFill>
                <a:effectLst/>
                <a:latin typeface="+mj-lt"/>
              </a:rPr>
              <a:t>1</a:t>
            </a:r>
            <a:r>
              <a:rPr kumimoji="0" lang="en-US" altLang="en-US" b="0" i="0" u="none" strike="noStrike" cap="none" normalizeH="0" baseline="0" dirty="0">
                <a:ln>
                  <a:noFill/>
                </a:ln>
                <a:solidFill>
                  <a:srgbClr val="333333"/>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chemeClr val="tx1"/>
                </a:solidFill>
                <a:effectLst/>
                <a:latin typeface="+mj-lt"/>
              </a:rPr>
              <a:t> </a:t>
            </a:r>
          </a:p>
        </p:txBody>
      </p:sp>
      <p:sp>
        <p:nvSpPr>
          <p:cNvPr id="2" name="TextBox 1">
            <a:extLst>
              <a:ext uri="{FF2B5EF4-FFF2-40B4-BE49-F238E27FC236}">
                <a16:creationId xmlns:a16="http://schemas.microsoft.com/office/drawing/2014/main" xmlns="" id="{40EE0578-CAC2-4CE8-A05E-CF816F691B4A}"/>
              </a:ext>
            </a:extLst>
          </p:cNvPr>
          <p:cNvSpPr txBox="1"/>
          <p:nvPr/>
        </p:nvSpPr>
        <p:spPr>
          <a:xfrm flipH="1">
            <a:off x="528259" y="6095663"/>
            <a:ext cx="1113548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Source:</a:t>
            </a:r>
            <a:r>
              <a:rPr lang="en-IN" sz="1400" b="0" i="1" u="none" strike="noStrike" dirty="0">
                <a:solidFill>
                  <a:srgbClr val="002060"/>
                </a:solidFill>
                <a:effectLst/>
                <a:latin typeface="Arial" panose="020B0604020202020204" pitchFamily="34" charset="0"/>
                <a:cs typeface="Arial" panose="020B0604020202020204" pitchFamily="34" charset="0"/>
                <a:hlinkClick r:id="rId2" tooltip="Thomas H. Cormen">
                  <a:extLst>
                    <a:ext uri="{A12FA001-AC4F-418D-AE19-62706E023703}">
                      <ahyp:hlinkClr xmlns:ahyp="http://schemas.microsoft.com/office/drawing/2018/hyperlinkcolor" xmlns="" val="tx"/>
                    </a:ext>
                  </a:extLst>
                </a:hlinkClick>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2" tooltip="Thomas H. Cormen">
                  <a:extLst>
                    <a:ext uri="{A12FA001-AC4F-418D-AE19-62706E023703}">
                      <ahyp:hlinkClr xmlns:ahyp="http://schemas.microsoft.com/office/drawing/2018/hyperlinkcolor" xmlns="" val="tx"/>
                    </a:ext>
                  </a:extLst>
                </a:hlinkClick>
              </a:rPr>
              <a:t>Cormen</a:t>
            </a:r>
            <a:r>
              <a:rPr lang="en-IN" sz="1400" b="0" i="1" u="none" strike="noStrike" dirty="0">
                <a:solidFill>
                  <a:srgbClr val="002060"/>
                </a:solidFill>
                <a:effectLst/>
                <a:latin typeface="Arial" panose="020B0604020202020204" pitchFamily="34" charset="0"/>
                <a:cs typeface="Arial" panose="020B0604020202020204" pitchFamily="34" charset="0"/>
                <a:hlinkClick r:id="rId2" tooltip="Thomas H. Cormen">
                  <a:extLst>
                    <a:ext uri="{A12FA001-AC4F-418D-AE19-62706E023703}">
                      <ahyp:hlinkClr xmlns:ahyp="http://schemas.microsoft.com/office/drawing/2018/hyperlinkcolor" xmlns="" val="tx"/>
                    </a:ext>
                  </a:extLst>
                </a:hlinkClick>
              </a:rPr>
              <a:t>, Thomas H.</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3" tooltip="Charles E. Leiserson">
                  <a:extLst>
                    <a:ext uri="{A12FA001-AC4F-418D-AE19-62706E023703}">
                      <ahyp:hlinkClr xmlns:ahyp="http://schemas.microsoft.com/office/drawing/2018/hyperlinkcolor" xmlns="" val="tx"/>
                    </a:ext>
                  </a:extLst>
                </a:hlinkClick>
              </a:rPr>
              <a:t>Leiserson</a:t>
            </a:r>
            <a:r>
              <a:rPr lang="en-IN" sz="1400" b="0" i="1" u="none" strike="noStrike" dirty="0">
                <a:solidFill>
                  <a:srgbClr val="002060"/>
                </a:solidFill>
                <a:effectLst/>
                <a:latin typeface="Arial" panose="020B0604020202020204" pitchFamily="34" charset="0"/>
                <a:cs typeface="Arial" panose="020B0604020202020204" pitchFamily="34" charset="0"/>
                <a:hlinkClick r:id="rId3" tooltip="Charles E. Leiserson">
                  <a:extLst>
                    <a:ext uri="{A12FA001-AC4F-418D-AE19-62706E023703}">
                      <ahyp:hlinkClr xmlns:ahyp="http://schemas.microsoft.com/office/drawing/2018/hyperlinkcolor" xmlns="" val="tx"/>
                    </a:ext>
                  </a:extLst>
                </a:hlinkClick>
              </a:rPr>
              <a:t>, Charles E.</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4" tooltip="Ron Rivest">
                  <a:extLst>
                    <a:ext uri="{A12FA001-AC4F-418D-AE19-62706E023703}">
                      <ahyp:hlinkClr xmlns:ahyp="http://schemas.microsoft.com/office/drawing/2018/hyperlinkcolor" xmlns="" val="tx"/>
                    </a:ext>
                  </a:extLst>
                </a:hlinkClick>
              </a:rPr>
              <a:t>Rivest</a:t>
            </a:r>
            <a:r>
              <a:rPr lang="en-IN" sz="1400" b="0" i="1" u="none" strike="noStrike" dirty="0">
                <a:solidFill>
                  <a:srgbClr val="002060"/>
                </a:solidFill>
                <a:effectLst/>
                <a:latin typeface="Arial" panose="020B0604020202020204" pitchFamily="34" charset="0"/>
                <a:cs typeface="Arial" panose="020B0604020202020204" pitchFamily="34" charset="0"/>
                <a:hlinkClick r:id="rId4" tooltip="Ron Rivest">
                  <a:extLst>
                    <a:ext uri="{A12FA001-AC4F-418D-AE19-62706E023703}">
                      <ahyp:hlinkClr xmlns:ahyp="http://schemas.microsoft.com/office/drawing/2018/hyperlinkcolor" xmlns="" val="tx"/>
                    </a:ext>
                  </a:extLst>
                </a:hlinkClick>
              </a:rPr>
              <a:t>, Ronald L.</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5" tooltip="Clifford Stein">
                  <a:extLst>
                    <a:ext uri="{A12FA001-AC4F-418D-AE19-62706E023703}">
                      <ahyp:hlinkClr xmlns:ahyp="http://schemas.microsoft.com/office/drawing/2018/hyperlinkcolor" xmlns="" val="tx"/>
                    </a:ext>
                  </a:extLst>
                </a:hlinkClick>
              </a:rPr>
              <a:t>Stein, Clifford</a:t>
            </a:r>
            <a:r>
              <a:rPr lang="en-IN" sz="1400" b="0" i="1" dirty="0">
                <a:solidFill>
                  <a:srgbClr val="002060"/>
                </a:solidFill>
                <a:effectLst/>
                <a:latin typeface="Arial" panose="020B0604020202020204" pitchFamily="34" charset="0"/>
                <a:cs typeface="Arial" panose="020B0604020202020204" pitchFamily="34" charset="0"/>
              </a:rPr>
              <a:t> (2009) [1990]. Introduction to Algorithms (3rd ed.). MIT Press and McGraw-Hill. </a:t>
            </a:r>
            <a:r>
              <a:rPr lang="en-IN" sz="1400" b="0" i="1" u="none" strike="noStrike" dirty="0">
                <a:solidFill>
                  <a:srgbClr val="002060"/>
                </a:solidFill>
                <a:effectLst/>
                <a:latin typeface="Arial" panose="020B0604020202020204" pitchFamily="34" charset="0"/>
                <a:cs typeface="Arial" panose="020B0604020202020204" pitchFamily="34" charset="0"/>
                <a:hlinkClick r:id="rId6" tooltip="ISBN (identifier)">
                  <a:extLst>
                    <a:ext uri="{A12FA001-AC4F-418D-AE19-62706E023703}">
                      <ahyp:hlinkClr xmlns:ahyp="http://schemas.microsoft.com/office/drawing/2018/hyperlinkcolor" xmlns="" val="tx"/>
                    </a:ext>
                  </a:extLst>
                </a:hlinkClick>
              </a:rPr>
              <a:t>ISBN</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7" tooltip="Special:BookSources/0-262-03384-4">
                  <a:extLst>
                    <a:ext uri="{A12FA001-AC4F-418D-AE19-62706E023703}">
                      <ahyp:hlinkClr xmlns:ahyp="http://schemas.microsoft.com/office/drawing/2018/hyperlinkcolor" xmlns="" val="tx"/>
                    </a:ext>
                  </a:extLst>
                </a:hlinkClick>
              </a:rPr>
              <a:t>0-262-03384-4</a:t>
            </a:r>
            <a:r>
              <a:rPr lang="en-IN" sz="1400" b="0" i="1" dirty="0">
                <a:solidFill>
                  <a:srgbClr val="002060"/>
                </a:solidFill>
                <a:effectLst/>
                <a:latin typeface="Arial" panose="020B0604020202020204" pitchFamily="34" charset="0"/>
                <a:cs typeface="Arial" panose="020B0604020202020204" pitchFamily="34" charset="0"/>
              </a:rPr>
              <a:t>. 1320 pp</a:t>
            </a:r>
            <a:endParaRPr lang="en-IN" sz="14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C7AA2231-D3A4-4E48-BE15-C9AE141B584A}" type="slidenum">
              <a:rPr lang="en-IN" smtClean="0"/>
              <a:t>58</a:t>
            </a:fld>
            <a:endParaRPr lang="en-IN"/>
          </a:p>
        </p:txBody>
      </p:sp>
    </p:spTree>
    <p:extLst>
      <p:ext uri="{BB962C8B-B14F-4D97-AF65-F5344CB8AC3E}">
        <p14:creationId xmlns:p14="http://schemas.microsoft.com/office/powerpoint/2010/main" val="1439335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3F414544-7B22-49E6-8103-A6ECF968BA08}"/>
              </a:ext>
            </a:extLst>
          </p:cNvPr>
          <p:cNvGraphicFramePr>
            <a:graphicFrameLocks noGrp="1"/>
          </p:cNvGraphicFramePr>
          <p:nvPr>
            <p:extLst>
              <p:ext uri="{D42A27DB-BD31-4B8C-83A1-F6EECF244321}">
                <p14:modId xmlns:p14="http://schemas.microsoft.com/office/powerpoint/2010/main" val="537679932"/>
              </p:ext>
            </p:extLst>
          </p:nvPr>
        </p:nvGraphicFramePr>
        <p:xfrm>
          <a:off x="1231714" y="1459405"/>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a16="http://schemas.microsoft.com/office/drawing/2014/main" xmlns="" val="3441212443"/>
                    </a:ext>
                  </a:extLst>
                </a:gridCol>
                <a:gridCol w="671882">
                  <a:extLst>
                    <a:ext uri="{9D8B030D-6E8A-4147-A177-3AD203B41FA5}">
                      <a16:colId xmlns:a16="http://schemas.microsoft.com/office/drawing/2014/main" xmlns="" val="3820407677"/>
                    </a:ext>
                  </a:extLst>
                </a:gridCol>
                <a:gridCol w="671882">
                  <a:extLst>
                    <a:ext uri="{9D8B030D-6E8A-4147-A177-3AD203B41FA5}">
                      <a16:colId xmlns:a16="http://schemas.microsoft.com/office/drawing/2014/main" xmlns="" val="4192567103"/>
                    </a:ext>
                  </a:extLst>
                </a:gridCol>
                <a:gridCol w="671882">
                  <a:extLst>
                    <a:ext uri="{9D8B030D-6E8A-4147-A177-3AD203B41FA5}">
                      <a16:colId xmlns:a16="http://schemas.microsoft.com/office/drawing/2014/main" xmlns="" val="3626044329"/>
                    </a:ext>
                  </a:extLst>
                </a:gridCol>
                <a:gridCol w="671882">
                  <a:extLst>
                    <a:ext uri="{9D8B030D-6E8A-4147-A177-3AD203B41FA5}">
                      <a16:colId xmlns:a16="http://schemas.microsoft.com/office/drawing/2014/main" xmlns="" val="2668760813"/>
                    </a:ext>
                  </a:extLst>
                </a:gridCol>
                <a:gridCol w="671882">
                  <a:extLst>
                    <a:ext uri="{9D8B030D-6E8A-4147-A177-3AD203B41FA5}">
                      <a16:colId xmlns:a16="http://schemas.microsoft.com/office/drawing/2014/main" xmlns="" val="2814727675"/>
                    </a:ext>
                  </a:extLst>
                </a:gridCol>
                <a:gridCol w="671882">
                  <a:extLst>
                    <a:ext uri="{9D8B030D-6E8A-4147-A177-3AD203B41FA5}">
                      <a16:colId xmlns:a16="http://schemas.microsoft.com/office/drawing/2014/main" xmlns="" val="3851368140"/>
                    </a:ext>
                  </a:extLst>
                </a:gridCol>
                <a:gridCol w="671882">
                  <a:extLst>
                    <a:ext uri="{9D8B030D-6E8A-4147-A177-3AD203B41FA5}">
                      <a16:colId xmlns:a16="http://schemas.microsoft.com/office/drawing/2014/main" xmlns=""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60930677"/>
                  </a:ext>
                </a:extLst>
              </a:tr>
            </a:tbl>
          </a:graphicData>
        </a:graphic>
      </p:graphicFrame>
      <p:sp>
        <p:nvSpPr>
          <p:cNvPr id="3" name="TextBox 2">
            <a:extLst>
              <a:ext uri="{FF2B5EF4-FFF2-40B4-BE49-F238E27FC236}">
                <a16:creationId xmlns:a16="http://schemas.microsoft.com/office/drawing/2014/main" xmlns="" id="{C76819FB-5E64-49A6-A33D-07823E1ED0E7}"/>
              </a:ext>
            </a:extLst>
          </p:cNvPr>
          <p:cNvSpPr txBox="1"/>
          <p:nvPr/>
        </p:nvSpPr>
        <p:spPr>
          <a:xfrm>
            <a:off x="6141916" y="1027838"/>
            <a:ext cx="221083" cy="369332"/>
          </a:xfrm>
          <a:prstGeom prst="rect">
            <a:avLst/>
          </a:prstGeom>
          <a:noFill/>
        </p:spPr>
        <p:txBody>
          <a:bodyPr wrap="square" rtlCol="0">
            <a:spAutoFit/>
          </a:bodyPr>
          <a:lstStyle/>
          <a:p>
            <a:r>
              <a:rPr lang="en-US" dirty="0"/>
              <a:t>r</a:t>
            </a:r>
            <a:endParaRPr lang="en-IN" dirty="0"/>
          </a:p>
        </p:txBody>
      </p:sp>
      <p:sp>
        <p:nvSpPr>
          <p:cNvPr id="4" name="TextBox 3">
            <a:extLst>
              <a:ext uri="{FF2B5EF4-FFF2-40B4-BE49-F238E27FC236}">
                <a16:creationId xmlns:a16="http://schemas.microsoft.com/office/drawing/2014/main" xmlns="" id="{1AA20B34-F78D-49C7-A47A-976A5A1C34DA}"/>
              </a:ext>
            </a:extLst>
          </p:cNvPr>
          <p:cNvSpPr txBox="1"/>
          <p:nvPr/>
        </p:nvSpPr>
        <p:spPr>
          <a:xfrm>
            <a:off x="1371588" y="1058956"/>
            <a:ext cx="678495" cy="369332"/>
          </a:xfrm>
          <a:prstGeom prst="rect">
            <a:avLst/>
          </a:prstGeom>
          <a:noFill/>
        </p:spPr>
        <p:txBody>
          <a:bodyPr wrap="square" rtlCol="0">
            <a:spAutoFit/>
          </a:bodyPr>
          <a:lstStyle/>
          <a:p>
            <a:r>
              <a:rPr lang="en-US" dirty="0"/>
              <a:t>p  j</a:t>
            </a:r>
            <a:endParaRPr lang="en-IN" dirty="0"/>
          </a:p>
        </p:txBody>
      </p:sp>
      <p:sp>
        <p:nvSpPr>
          <p:cNvPr id="6" name="TextBox 5">
            <a:extLst>
              <a:ext uri="{FF2B5EF4-FFF2-40B4-BE49-F238E27FC236}">
                <a16:creationId xmlns:a16="http://schemas.microsoft.com/office/drawing/2014/main" xmlns="" id="{36B2FF77-B8C9-4B1F-AC36-F108004E44CF}"/>
              </a:ext>
            </a:extLst>
          </p:cNvPr>
          <p:cNvSpPr txBox="1"/>
          <p:nvPr/>
        </p:nvSpPr>
        <p:spPr>
          <a:xfrm>
            <a:off x="883072" y="1090073"/>
            <a:ext cx="348641" cy="369332"/>
          </a:xfrm>
          <a:prstGeom prst="rect">
            <a:avLst/>
          </a:prstGeom>
          <a:noFill/>
        </p:spPr>
        <p:txBody>
          <a:bodyPr wrap="square" rtlCol="0">
            <a:spAutoFit/>
          </a:bodyPr>
          <a:lstStyle/>
          <a:p>
            <a:r>
              <a:rPr lang="en-US" dirty="0"/>
              <a:t>i</a:t>
            </a:r>
            <a:endParaRPr lang="en-IN" dirty="0"/>
          </a:p>
        </p:txBody>
      </p:sp>
      <p:cxnSp>
        <p:nvCxnSpPr>
          <p:cNvPr id="9" name="Straight Connector 8">
            <a:extLst>
              <a:ext uri="{FF2B5EF4-FFF2-40B4-BE49-F238E27FC236}">
                <a16:creationId xmlns:a16="http://schemas.microsoft.com/office/drawing/2014/main" xmlns="" id="{8FA7ABFF-7BDB-4470-A94B-5F3C8569DDE1}"/>
              </a:ext>
            </a:extLst>
          </p:cNvPr>
          <p:cNvCxnSpPr/>
          <p:nvPr/>
        </p:nvCxnSpPr>
        <p:spPr>
          <a:xfrm>
            <a:off x="5916448" y="1253306"/>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xmlns="" id="{64F3CD31-2642-4F12-A757-96EEA33F01FD}"/>
              </a:ext>
            </a:extLst>
          </p:cNvPr>
          <p:cNvCxnSpPr/>
          <p:nvPr/>
        </p:nvCxnSpPr>
        <p:spPr>
          <a:xfrm>
            <a:off x="1231713" y="1253306"/>
            <a:ext cx="0" cy="713984"/>
          </a:xfrm>
          <a:prstGeom prst="line">
            <a:avLst/>
          </a:prstGeom>
          <a:ln w="76200"/>
        </p:spPr>
        <p:style>
          <a:lnRef idx="3">
            <a:schemeClr val="dk1"/>
          </a:lnRef>
          <a:fillRef idx="0">
            <a:schemeClr val="dk1"/>
          </a:fillRef>
          <a:effectRef idx="2">
            <a:schemeClr val="dk1"/>
          </a:effectRef>
          <a:fontRef idx="minor">
            <a:schemeClr val="tx1"/>
          </a:fontRef>
        </p:style>
      </p:cxnSp>
      <p:graphicFrame>
        <p:nvGraphicFramePr>
          <p:cNvPr id="12" name="Table 2">
            <a:extLst>
              <a:ext uri="{FF2B5EF4-FFF2-40B4-BE49-F238E27FC236}">
                <a16:creationId xmlns:a16="http://schemas.microsoft.com/office/drawing/2014/main" xmlns="" id="{8C46D111-40EA-4535-A95D-E56C30D285D0}"/>
              </a:ext>
            </a:extLst>
          </p:cNvPr>
          <p:cNvGraphicFramePr>
            <a:graphicFrameLocks noGrp="1"/>
          </p:cNvGraphicFramePr>
          <p:nvPr>
            <p:extLst>
              <p:ext uri="{D42A27DB-BD31-4B8C-83A1-F6EECF244321}">
                <p14:modId xmlns:p14="http://schemas.microsoft.com/office/powerpoint/2010/main" val="792810814"/>
              </p:ext>
            </p:extLst>
          </p:nvPr>
        </p:nvGraphicFramePr>
        <p:xfrm>
          <a:off x="1293304" y="2310845"/>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a16="http://schemas.microsoft.com/office/drawing/2014/main" xmlns="" val="3441212443"/>
                    </a:ext>
                  </a:extLst>
                </a:gridCol>
                <a:gridCol w="671882">
                  <a:extLst>
                    <a:ext uri="{9D8B030D-6E8A-4147-A177-3AD203B41FA5}">
                      <a16:colId xmlns:a16="http://schemas.microsoft.com/office/drawing/2014/main" xmlns="" val="3820407677"/>
                    </a:ext>
                  </a:extLst>
                </a:gridCol>
                <a:gridCol w="671882">
                  <a:extLst>
                    <a:ext uri="{9D8B030D-6E8A-4147-A177-3AD203B41FA5}">
                      <a16:colId xmlns:a16="http://schemas.microsoft.com/office/drawing/2014/main" xmlns="" val="4192567103"/>
                    </a:ext>
                  </a:extLst>
                </a:gridCol>
                <a:gridCol w="671882">
                  <a:extLst>
                    <a:ext uri="{9D8B030D-6E8A-4147-A177-3AD203B41FA5}">
                      <a16:colId xmlns:a16="http://schemas.microsoft.com/office/drawing/2014/main" xmlns="" val="3626044329"/>
                    </a:ext>
                  </a:extLst>
                </a:gridCol>
                <a:gridCol w="671882">
                  <a:extLst>
                    <a:ext uri="{9D8B030D-6E8A-4147-A177-3AD203B41FA5}">
                      <a16:colId xmlns:a16="http://schemas.microsoft.com/office/drawing/2014/main" xmlns="" val="2668760813"/>
                    </a:ext>
                  </a:extLst>
                </a:gridCol>
                <a:gridCol w="671882">
                  <a:extLst>
                    <a:ext uri="{9D8B030D-6E8A-4147-A177-3AD203B41FA5}">
                      <a16:colId xmlns:a16="http://schemas.microsoft.com/office/drawing/2014/main" xmlns="" val="2814727675"/>
                    </a:ext>
                  </a:extLst>
                </a:gridCol>
                <a:gridCol w="671882">
                  <a:extLst>
                    <a:ext uri="{9D8B030D-6E8A-4147-A177-3AD203B41FA5}">
                      <a16:colId xmlns:a16="http://schemas.microsoft.com/office/drawing/2014/main" xmlns="" val="3851368140"/>
                    </a:ext>
                  </a:extLst>
                </a:gridCol>
                <a:gridCol w="671882">
                  <a:extLst>
                    <a:ext uri="{9D8B030D-6E8A-4147-A177-3AD203B41FA5}">
                      <a16:colId xmlns:a16="http://schemas.microsoft.com/office/drawing/2014/main" xmlns=""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60930677"/>
                  </a:ext>
                </a:extLst>
              </a:tr>
            </a:tbl>
          </a:graphicData>
        </a:graphic>
      </p:graphicFrame>
      <p:sp>
        <p:nvSpPr>
          <p:cNvPr id="13" name="TextBox 12">
            <a:extLst>
              <a:ext uri="{FF2B5EF4-FFF2-40B4-BE49-F238E27FC236}">
                <a16:creationId xmlns:a16="http://schemas.microsoft.com/office/drawing/2014/main" xmlns="" id="{C717E944-568F-473D-862D-62108D0654E6}"/>
              </a:ext>
            </a:extLst>
          </p:cNvPr>
          <p:cNvSpPr txBox="1"/>
          <p:nvPr/>
        </p:nvSpPr>
        <p:spPr>
          <a:xfrm>
            <a:off x="6203506" y="1879278"/>
            <a:ext cx="221083" cy="369332"/>
          </a:xfrm>
          <a:prstGeom prst="rect">
            <a:avLst/>
          </a:prstGeom>
          <a:noFill/>
        </p:spPr>
        <p:txBody>
          <a:bodyPr wrap="square" rtlCol="0">
            <a:spAutoFit/>
          </a:bodyPr>
          <a:lstStyle/>
          <a:p>
            <a:r>
              <a:rPr lang="en-US" dirty="0"/>
              <a:t>r</a:t>
            </a:r>
            <a:endParaRPr lang="en-IN" dirty="0"/>
          </a:p>
        </p:txBody>
      </p:sp>
      <p:sp>
        <p:nvSpPr>
          <p:cNvPr id="14" name="TextBox 13">
            <a:extLst>
              <a:ext uri="{FF2B5EF4-FFF2-40B4-BE49-F238E27FC236}">
                <a16:creationId xmlns:a16="http://schemas.microsoft.com/office/drawing/2014/main" xmlns="" id="{B3A2A59B-E51A-460D-A824-4D78AF284A8F}"/>
              </a:ext>
            </a:extLst>
          </p:cNvPr>
          <p:cNvSpPr txBox="1"/>
          <p:nvPr/>
        </p:nvSpPr>
        <p:spPr>
          <a:xfrm>
            <a:off x="1433178" y="1910396"/>
            <a:ext cx="678495" cy="369332"/>
          </a:xfrm>
          <a:prstGeom prst="rect">
            <a:avLst/>
          </a:prstGeom>
          <a:noFill/>
        </p:spPr>
        <p:txBody>
          <a:bodyPr wrap="square" rtlCol="0">
            <a:spAutoFit/>
          </a:bodyPr>
          <a:lstStyle/>
          <a:p>
            <a:r>
              <a:rPr lang="en-US" dirty="0" err="1"/>
              <a:t>i</a:t>
            </a:r>
            <a:r>
              <a:rPr lang="en-US" dirty="0"/>
              <a:t>  p</a:t>
            </a:r>
            <a:endParaRPr lang="en-IN" dirty="0"/>
          </a:p>
        </p:txBody>
      </p:sp>
      <p:sp>
        <p:nvSpPr>
          <p:cNvPr id="15" name="TextBox 14">
            <a:extLst>
              <a:ext uri="{FF2B5EF4-FFF2-40B4-BE49-F238E27FC236}">
                <a16:creationId xmlns:a16="http://schemas.microsoft.com/office/drawing/2014/main" xmlns="" id="{36103395-11E1-46FE-A891-FE4C32B5BEA5}"/>
              </a:ext>
            </a:extLst>
          </p:cNvPr>
          <p:cNvSpPr txBox="1"/>
          <p:nvPr/>
        </p:nvSpPr>
        <p:spPr>
          <a:xfrm>
            <a:off x="2099148" y="1941513"/>
            <a:ext cx="348641" cy="369332"/>
          </a:xfrm>
          <a:prstGeom prst="rect">
            <a:avLst/>
          </a:prstGeom>
          <a:noFill/>
        </p:spPr>
        <p:txBody>
          <a:bodyPr wrap="square" rtlCol="0">
            <a:spAutoFit/>
          </a:bodyPr>
          <a:lstStyle/>
          <a:p>
            <a:r>
              <a:rPr lang="en-US" dirty="0"/>
              <a:t>j</a:t>
            </a:r>
            <a:endParaRPr lang="en-IN" dirty="0"/>
          </a:p>
        </p:txBody>
      </p:sp>
      <p:cxnSp>
        <p:nvCxnSpPr>
          <p:cNvPr id="16" name="Straight Connector 15">
            <a:extLst>
              <a:ext uri="{FF2B5EF4-FFF2-40B4-BE49-F238E27FC236}">
                <a16:creationId xmlns:a16="http://schemas.microsoft.com/office/drawing/2014/main" xmlns="" id="{4D0FA13D-8BF1-414D-BBC0-AB7EA8CE6F1D}"/>
              </a:ext>
            </a:extLst>
          </p:cNvPr>
          <p:cNvCxnSpPr/>
          <p:nvPr/>
        </p:nvCxnSpPr>
        <p:spPr>
          <a:xfrm>
            <a:off x="5974912" y="2128465"/>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xmlns="" id="{4FBB8DF8-A4EC-43E2-836A-DD9FED7AF69F}"/>
              </a:ext>
            </a:extLst>
          </p:cNvPr>
          <p:cNvCxnSpPr/>
          <p:nvPr/>
        </p:nvCxnSpPr>
        <p:spPr>
          <a:xfrm>
            <a:off x="1303744" y="2071343"/>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xmlns="" id="{584771FA-19F2-43DA-B2B7-4C4A4CF11713}"/>
              </a:ext>
            </a:extLst>
          </p:cNvPr>
          <p:cNvCxnSpPr/>
          <p:nvPr/>
        </p:nvCxnSpPr>
        <p:spPr>
          <a:xfrm>
            <a:off x="1959272" y="2128465"/>
            <a:ext cx="0" cy="713984"/>
          </a:xfrm>
          <a:prstGeom prst="line">
            <a:avLst/>
          </a:prstGeom>
          <a:ln w="76200"/>
        </p:spPr>
        <p:style>
          <a:lnRef idx="3">
            <a:schemeClr val="dk1"/>
          </a:lnRef>
          <a:fillRef idx="0">
            <a:schemeClr val="dk1"/>
          </a:fillRef>
          <a:effectRef idx="2">
            <a:schemeClr val="dk1"/>
          </a:effectRef>
          <a:fontRef idx="minor">
            <a:schemeClr val="tx1"/>
          </a:fontRef>
        </p:style>
      </p:cxnSp>
      <p:graphicFrame>
        <p:nvGraphicFramePr>
          <p:cNvPr id="21" name="Table 2">
            <a:extLst>
              <a:ext uri="{FF2B5EF4-FFF2-40B4-BE49-F238E27FC236}">
                <a16:creationId xmlns:a16="http://schemas.microsoft.com/office/drawing/2014/main" xmlns="" id="{0F4F9372-3D1B-47D1-8503-462E8600347F}"/>
              </a:ext>
            </a:extLst>
          </p:cNvPr>
          <p:cNvGraphicFramePr>
            <a:graphicFrameLocks noGrp="1"/>
          </p:cNvGraphicFramePr>
          <p:nvPr>
            <p:extLst>
              <p:ext uri="{D42A27DB-BD31-4B8C-83A1-F6EECF244321}">
                <p14:modId xmlns:p14="http://schemas.microsoft.com/office/powerpoint/2010/main" val="1231577201"/>
              </p:ext>
            </p:extLst>
          </p:nvPr>
        </p:nvGraphicFramePr>
        <p:xfrm>
          <a:off x="1265127" y="3185776"/>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a16="http://schemas.microsoft.com/office/drawing/2014/main" xmlns="" val="3441212443"/>
                    </a:ext>
                  </a:extLst>
                </a:gridCol>
                <a:gridCol w="671882">
                  <a:extLst>
                    <a:ext uri="{9D8B030D-6E8A-4147-A177-3AD203B41FA5}">
                      <a16:colId xmlns:a16="http://schemas.microsoft.com/office/drawing/2014/main" xmlns="" val="3820407677"/>
                    </a:ext>
                  </a:extLst>
                </a:gridCol>
                <a:gridCol w="671882">
                  <a:extLst>
                    <a:ext uri="{9D8B030D-6E8A-4147-A177-3AD203B41FA5}">
                      <a16:colId xmlns:a16="http://schemas.microsoft.com/office/drawing/2014/main" xmlns="" val="4192567103"/>
                    </a:ext>
                  </a:extLst>
                </a:gridCol>
                <a:gridCol w="671882">
                  <a:extLst>
                    <a:ext uri="{9D8B030D-6E8A-4147-A177-3AD203B41FA5}">
                      <a16:colId xmlns:a16="http://schemas.microsoft.com/office/drawing/2014/main" xmlns="" val="3626044329"/>
                    </a:ext>
                  </a:extLst>
                </a:gridCol>
                <a:gridCol w="671882">
                  <a:extLst>
                    <a:ext uri="{9D8B030D-6E8A-4147-A177-3AD203B41FA5}">
                      <a16:colId xmlns:a16="http://schemas.microsoft.com/office/drawing/2014/main" xmlns="" val="2668760813"/>
                    </a:ext>
                  </a:extLst>
                </a:gridCol>
                <a:gridCol w="671882">
                  <a:extLst>
                    <a:ext uri="{9D8B030D-6E8A-4147-A177-3AD203B41FA5}">
                      <a16:colId xmlns:a16="http://schemas.microsoft.com/office/drawing/2014/main" xmlns="" val="2814727675"/>
                    </a:ext>
                  </a:extLst>
                </a:gridCol>
                <a:gridCol w="671882">
                  <a:extLst>
                    <a:ext uri="{9D8B030D-6E8A-4147-A177-3AD203B41FA5}">
                      <a16:colId xmlns:a16="http://schemas.microsoft.com/office/drawing/2014/main" xmlns="" val="3851368140"/>
                    </a:ext>
                  </a:extLst>
                </a:gridCol>
                <a:gridCol w="671882">
                  <a:extLst>
                    <a:ext uri="{9D8B030D-6E8A-4147-A177-3AD203B41FA5}">
                      <a16:colId xmlns:a16="http://schemas.microsoft.com/office/drawing/2014/main" xmlns=""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60930677"/>
                  </a:ext>
                </a:extLst>
              </a:tr>
            </a:tbl>
          </a:graphicData>
        </a:graphic>
      </p:graphicFrame>
      <p:sp>
        <p:nvSpPr>
          <p:cNvPr id="22" name="TextBox 21">
            <a:extLst>
              <a:ext uri="{FF2B5EF4-FFF2-40B4-BE49-F238E27FC236}">
                <a16:creationId xmlns:a16="http://schemas.microsoft.com/office/drawing/2014/main" xmlns="" id="{A0DA31AA-A518-4331-8836-29143568D2C4}"/>
              </a:ext>
            </a:extLst>
          </p:cNvPr>
          <p:cNvSpPr txBox="1"/>
          <p:nvPr/>
        </p:nvSpPr>
        <p:spPr>
          <a:xfrm>
            <a:off x="6175329" y="2754209"/>
            <a:ext cx="221083" cy="369332"/>
          </a:xfrm>
          <a:prstGeom prst="rect">
            <a:avLst/>
          </a:prstGeom>
          <a:noFill/>
        </p:spPr>
        <p:txBody>
          <a:bodyPr wrap="square" rtlCol="0">
            <a:spAutoFit/>
          </a:bodyPr>
          <a:lstStyle/>
          <a:p>
            <a:r>
              <a:rPr lang="en-US" dirty="0"/>
              <a:t>r</a:t>
            </a:r>
            <a:endParaRPr lang="en-IN" dirty="0"/>
          </a:p>
        </p:txBody>
      </p:sp>
      <p:sp>
        <p:nvSpPr>
          <p:cNvPr id="23" name="TextBox 22">
            <a:extLst>
              <a:ext uri="{FF2B5EF4-FFF2-40B4-BE49-F238E27FC236}">
                <a16:creationId xmlns:a16="http://schemas.microsoft.com/office/drawing/2014/main" xmlns="" id="{1E1ED617-94B2-40A8-819A-77F25E7329FB}"/>
              </a:ext>
            </a:extLst>
          </p:cNvPr>
          <p:cNvSpPr txBox="1"/>
          <p:nvPr/>
        </p:nvSpPr>
        <p:spPr>
          <a:xfrm>
            <a:off x="1405001" y="2785327"/>
            <a:ext cx="678495" cy="369332"/>
          </a:xfrm>
          <a:prstGeom prst="rect">
            <a:avLst/>
          </a:prstGeom>
          <a:noFill/>
        </p:spPr>
        <p:txBody>
          <a:bodyPr wrap="square" rtlCol="0">
            <a:spAutoFit/>
          </a:bodyPr>
          <a:lstStyle/>
          <a:p>
            <a:r>
              <a:rPr lang="en-US" dirty="0" err="1"/>
              <a:t>i</a:t>
            </a:r>
            <a:r>
              <a:rPr lang="en-US" dirty="0"/>
              <a:t>  p</a:t>
            </a:r>
            <a:endParaRPr lang="en-IN" dirty="0"/>
          </a:p>
        </p:txBody>
      </p:sp>
      <p:sp>
        <p:nvSpPr>
          <p:cNvPr id="24" name="TextBox 23">
            <a:extLst>
              <a:ext uri="{FF2B5EF4-FFF2-40B4-BE49-F238E27FC236}">
                <a16:creationId xmlns:a16="http://schemas.microsoft.com/office/drawing/2014/main" xmlns="" id="{B55038F3-3C9A-4BE6-A916-0E3CC6DF2DD1}"/>
              </a:ext>
            </a:extLst>
          </p:cNvPr>
          <p:cNvSpPr txBox="1"/>
          <p:nvPr/>
        </p:nvSpPr>
        <p:spPr>
          <a:xfrm>
            <a:off x="2858020" y="2785327"/>
            <a:ext cx="348641" cy="369332"/>
          </a:xfrm>
          <a:prstGeom prst="rect">
            <a:avLst/>
          </a:prstGeom>
          <a:noFill/>
        </p:spPr>
        <p:txBody>
          <a:bodyPr wrap="square" rtlCol="0">
            <a:spAutoFit/>
          </a:bodyPr>
          <a:lstStyle/>
          <a:p>
            <a:r>
              <a:rPr lang="en-US" dirty="0"/>
              <a:t>j</a:t>
            </a:r>
            <a:endParaRPr lang="en-IN" dirty="0"/>
          </a:p>
        </p:txBody>
      </p:sp>
      <p:cxnSp>
        <p:nvCxnSpPr>
          <p:cNvPr id="25" name="Straight Connector 24">
            <a:extLst>
              <a:ext uri="{FF2B5EF4-FFF2-40B4-BE49-F238E27FC236}">
                <a16:creationId xmlns:a16="http://schemas.microsoft.com/office/drawing/2014/main" xmlns="" id="{5AF692BA-A60E-4390-9734-83B02A353369}"/>
              </a:ext>
            </a:extLst>
          </p:cNvPr>
          <p:cNvCxnSpPr/>
          <p:nvPr/>
        </p:nvCxnSpPr>
        <p:spPr>
          <a:xfrm>
            <a:off x="5949861" y="2979677"/>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xmlns="" id="{57AA1D4A-AB3F-44AD-910F-164CBF5396A3}"/>
              </a:ext>
            </a:extLst>
          </p:cNvPr>
          <p:cNvCxnSpPr/>
          <p:nvPr/>
        </p:nvCxnSpPr>
        <p:spPr>
          <a:xfrm>
            <a:off x="1941533" y="2946274"/>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xmlns="" id="{6879067A-E0E0-4020-BAD0-ADBEB68DA87A}"/>
              </a:ext>
            </a:extLst>
          </p:cNvPr>
          <p:cNvCxnSpPr/>
          <p:nvPr/>
        </p:nvCxnSpPr>
        <p:spPr>
          <a:xfrm>
            <a:off x="2607501" y="2979677"/>
            <a:ext cx="0" cy="713984"/>
          </a:xfrm>
          <a:prstGeom prst="line">
            <a:avLst/>
          </a:prstGeom>
          <a:ln w="76200"/>
        </p:spPr>
        <p:style>
          <a:lnRef idx="3">
            <a:schemeClr val="dk1"/>
          </a:lnRef>
          <a:fillRef idx="0">
            <a:schemeClr val="dk1"/>
          </a:fillRef>
          <a:effectRef idx="2">
            <a:schemeClr val="dk1"/>
          </a:effectRef>
          <a:fontRef idx="minor">
            <a:schemeClr val="tx1"/>
          </a:fontRef>
        </p:style>
      </p:cxnSp>
      <p:graphicFrame>
        <p:nvGraphicFramePr>
          <p:cNvPr id="28" name="Table 2">
            <a:extLst>
              <a:ext uri="{FF2B5EF4-FFF2-40B4-BE49-F238E27FC236}">
                <a16:creationId xmlns:a16="http://schemas.microsoft.com/office/drawing/2014/main" xmlns="" id="{F2DD6E76-256B-4866-A992-0A9C04B554B7}"/>
              </a:ext>
            </a:extLst>
          </p:cNvPr>
          <p:cNvGraphicFramePr>
            <a:graphicFrameLocks noGrp="1"/>
          </p:cNvGraphicFramePr>
          <p:nvPr>
            <p:extLst>
              <p:ext uri="{D42A27DB-BD31-4B8C-83A1-F6EECF244321}">
                <p14:modId xmlns:p14="http://schemas.microsoft.com/office/powerpoint/2010/main" val="3607516759"/>
              </p:ext>
            </p:extLst>
          </p:nvPr>
        </p:nvGraphicFramePr>
        <p:xfrm>
          <a:off x="1265127" y="4098669"/>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a16="http://schemas.microsoft.com/office/drawing/2014/main" xmlns="" val="3441212443"/>
                    </a:ext>
                  </a:extLst>
                </a:gridCol>
                <a:gridCol w="671882">
                  <a:extLst>
                    <a:ext uri="{9D8B030D-6E8A-4147-A177-3AD203B41FA5}">
                      <a16:colId xmlns:a16="http://schemas.microsoft.com/office/drawing/2014/main" xmlns="" val="3820407677"/>
                    </a:ext>
                  </a:extLst>
                </a:gridCol>
                <a:gridCol w="671882">
                  <a:extLst>
                    <a:ext uri="{9D8B030D-6E8A-4147-A177-3AD203B41FA5}">
                      <a16:colId xmlns:a16="http://schemas.microsoft.com/office/drawing/2014/main" xmlns="" val="4192567103"/>
                    </a:ext>
                  </a:extLst>
                </a:gridCol>
                <a:gridCol w="671882">
                  <a:extLst>
                    <a:ext uri="{9D8B030D-6E8A-4147-A177-3AD203B41FA5}">
                      <a16:colId xmlns:a16="http://schemas.microsoft.com/office/drawing/2014/main" xmlns="" val="3626044329"/>
                    </a:ext>
                  </a:extLst>
                </a:gridCol>
                <a:gridCol w="671882">
                  <a:extLst>
                    <a:ext uri="{9D8B030D-6E8A-4147-A177-3AD203B41FA5}">
                      <a16:colId xmlns:a16="http://schemas.microsoft.com/office/drawing/2014/main" xmlns="" val="2668760813"/>
                    </a:ext>
                  </a:extLst>
                </a:gridCol>
                <a:gridCol w="671882">
                  <a:extLst>
                    <a:ext uri="{9D8B030D-6E8A-4147-A177-3AD203B41FA5}">
                      <a16:colId xmlns:a16="http://schemas.microsoft.com/office/drawing/2014/main" xmlns="" val="2814727675"/>
                    </a:ext>
                  </a:extLst>
                </a:gridCol>
                <a:gridCol w="671882">
                  <a:extLst>
                    <a:ext uri="{9D8B030D-6E8A-4147-A177-3AD203B41FA5}">
                      <a16:colId xmlns:a16="http://schemas.microsoft.com/office/drawing/2014/main" xmlns="" val="3851368140"/>
                    </a:ext>
                  </a:extLst>
                </a:gridCol>
                <a:gridCol w="671882">
                  <a:extLst>
                    <a:ext uri="{9D8B030D-6E8A-4147-A177-3AD203B41FA5}">
                      <a16:colId xmlns:a16="http://schemas.microsoft.com/office/drawing/2014/main" xmlns=""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60930677"/>
                  </a:ext>
                </a:extLst>
              </a:tr>
            </a:tbl>
          </a:graphicData>
        </a:graphic>
      </p:graphicFrame>
      <p:sp>
        <p:nvSpPr>
          <p:cNvPr id="29" name="TextBox 28">
            <a:extLst>
              <a:ext uri="{FF2B5EF4-FFF2-40B4-BE49-F238E27FC236}">
                <a16:creationId xmlns:a16="http://schemas.microsoft.com/office/drawing/2014/main" xmlns="" id="{DCAC4668-36CE-4E79-AEE7-ACF9AF37F9CD}"/>
              </a:ext>
            </a:extLst>
          </p:cNvPr>
          <p:cNvSpPr txBox="1"/>
          <p:nvPr/>
        </p:nvSpPr>
        <p:spPr>
          <a:xfrm>
            <a:off x="6175329" y="3667102"/>
            <a:ext cx="221083" cy="369332"/>
          </a:xfrm>
          <a:prstGeom prst="rect">
            <a:avLst/>
          </a:prstGeom>
          <a:noFill/>
        </p:spPr>
        <p:txBody>
          <a:bodyPr wrap="square" rtlCol="0">
            <a:spAutoFit/>
          </a:bodyPr>
          <a:lstStyle/>
          <a:p>
            <a:r>
              <a:rPr lang="en-US" dirty="0"/>
              <a:t>r</a:t>
            </a:r>
            <a:endParaRPr lang="en-IN" dirty="0"/>
          </a:p>
        </p:txBody>
      </p:sp>
      <p:sp>
        <p:nvSpPr>
          <p:cNvPr id="30" name="TextBox 29">
            <a:extLst>
              <a:ext uri="{FF2B5EF4-FFF2-40B4-BE49-F238E27FC236}">
                <a16:creationId xmlns:a16="http://schemas.microsoft.com/office/drawing/2014/main" xmlns="" id="{CAD547FD-2959-40A8-87F2-D2CD1B5F05BD}"/>
              </a:ext>
            </a:extLst>
          </p:cNvPr>
          <p:cNvSpPr txBox="1"/>
          <p:nvPr/>
        </p:nvSpPr>
        <p:spPr>
          <a:xfrm>
            <a:off x="1405001" y="3698220"/>
            <a:ext cx="678495" cy="369332"/>
          </a:xfrm>
          <a:prstGeom prst="rect">
            <a:avLst/>
          </a:prstGeom>
          <a:noFill/>
        </p:spPr>
        <p:txBody>
          <a:bodyPr wrap="square" rtlCol="0">
            <a:spAutoFit/>
          </a:bodyPr>
          <a:lstStyle/>
          <a:p>
            <a:r>
              <a:rPr lang="en-US" dirty="0" err="1"/>
              <a:t>i</a:t>
            </a:r>
            <a:r>
              <a:rPr lang="en-US" dirty="0"/>
              <a:t>  p</a:t>
            </a:r>
            <a:endParaRPr lang="en-IN" dirty="0"/>
          </a:p>
        </p:txBody>
      </p:sp>
      <p:sp>
        <p:nvSpPr>
          <p:cNvPr id="31" name="TextBox 30">
            <a:extLst>
              <a:ext uri="{FF2B5EF4-FFF2-40B4-BE49-F238E27FC236}">
                <a16:creationId xmlns:a16="http://schemas.microsoft.com/office/drawing/2014/main" xmlns="" id="{600804F7-E7B9-4056-BC69-C91ED746924F}"/>
              </a:ext>
            </a:extLst>
          </p:cNvPr>
          <p:cNvSpPr txBox="1"/>
          <p:nvPr/>
        </p:nvSpPr>
        <p:spPr>
          <a:xfrm>
            <a:off x="3446740" y="3769103"/>
            <a:ext cx="348641" cy="369332"/>
          </a:xfrm>
          <a:prstGeom prst="rect">
            <a:avLst/>
          </a:prstGeom>
          <a:noFill/>
        </p:spPr>
        <p:txBody>
          <a:bodyPr wrap="square" rtlCol="0">
            <a:spAutoFit/>
          </a:bodyPr>
          <a:lstStyle/>
          <a:p>
            <a:r>
              <a:rPr lang="en-US" dirty="0"/>
              <a:t>j</a:t>
            </a:r>
            <a:endParaRPr lang="en-IN" dirty="0"/>
          </a:p>
        </p:txBody>
      </p:sp>
      <p:cxnSp>
        <p:nvCxnSpPr>
          <p:cNvPr id="32" name="Straight Connector 31">
            <a:extLst>
              <a:ext uri="{FF2B5EF4-FFF2-40B4-BE49-F238E27FC236}">
                <a16:creationId xmlns:a16="http://schemas.microsoft.com/office/drawing/2014/main" xmlns="" id="{AED5BEE9-0F55-44E1-999C-08A62951AEA9}"/>
              </a:ext>
            </a:extLst>
          </p:cNvPr>
          <p:cNvCxnSpPr/>
          <p:nvPr/>
        </p:nvCxnSpPr>
        <p:spPr>
          <a:xfrm>
            <a:off x="5949861" y="3892570"/>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xmlns="" id="{ECAFC7FD-2895-4987-BEC5-C313A3146CFE}"/>
              </a:ext>
            </a:extLst>
          </p:cNvPr>
          <p:cNvCxnSpPr/>
          <p:nvPr/>
        </p:nvCxnSpPr>
        <p:spPr>
          <a:xfrm>
            <a:off x="1966583" y="3892570"/>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xmlns="" id="{87483924-6D44-4DA6-A26F-0A7861B15561}"/>
              </a:ext>
            </a:extLst>
          </p:cNvPr>
          <p:cNvCxnSpPr/>
          <p:nvPr/>
        </p:nvCxnSpPr>
        <p:spPr>
          <a:xfrm>
            <a:off x="3246327" y="3892570"/>
            <a:ext cx="0" cy="713984"/>
          </a:xfrm>
          <a:prstGeom prst="line">
            <a:avLst/>
          </a:prstGeom>
          <a:ln w="76200"/>
        </p:spPr>
        <p:style>
          <a:lnRef idx="3">
            <a:schemeClr val="dk1"/>
          </a:lnRef>
          <a:fillRef idx="0">
            <a:schemeClr val="dk1"/>
          </a:fillRef>
          <a:effectRef idx="2">
            <a:schemeClr val="dk1"/>
          </a:effectRef>
          <a:fontRef idx="minor">
            <a:schemeClr val="tx1"/>
          </a:fontRef>
        </p:style>
      </p:cxnSp>
      <p:graphicFrame>
        <p:nvGraphicFramePr>
          <p:cNvPr id="35" name="Table 2">
            <a:extLst>
              <a:ext uri="{FF2B5EF4-FFF2-40B4-BE49-F238E27FC236}">
                <a16:creationId xmlns:a16="http://schemas.microsoft.com/office/drawing/2014/main" xmlns="" id="{C11D4991-CBBA-4D6D-A817-CCEAB1341710}"/>
              </a:ext>
            </a:extLst>
          </p:cNvPr>
          <p:cNvGraphicFramePr>
            <a:graphicFrameLocks noGrp="1"/>
          </p:cNvGraphicFramePr>
          <p:nvPr>
            <p:extLst>
              <p:ext uri="{D42A27DB-BD31-4B8C-83A1-F6EECF244321}">
                <p14:modId xmlns:p14="http://schemas.microsoft.com/office/powerpoint/2010/main" val="1829789246"/>
              </p:ext>
            </p:extLst>
          </p:nvPr>
        </p:nvGraphicFramePr>
        <p:xfrm>
          <a:off x="1303744" y="5098428"/>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a16="http://schemas.microsoft.com/office/drawing/2014/main" xmlns="" val="3441212443"/>
                    </a:ext>
                  </a:extLst>
                </a:gridCol>
                <a:gridCol w="671882">
                  <a:extLst>
                    <a:ext uri="{9D8B030D-6E8A-4147-A177-3AD203B41FA5}">
                      <a16:colId xmlns:a16="http://schemas.microsoft.com/office/drawing/2014/main" xmlns="" val="3820407677"/>
                    </a:ext>
                  </a:extLst>
                </a:gridCol>
                <a:gridCol w="671882">
                  <a:extLst>
                    <a:ext uri="{9D8B030D-6E8A-4147-A177-3AD203B41FA5}">
                      <a16:colId xmlns:a16="http://schemas.microsoft.com/office/drawing/2014/main" xmlns="" val="4192567103"/>
                    </a:ext>
                  </a:extLst>
                </a:gridCol>
                <a:gridCol w="671882">
                  <a:extLst>
                    <a:ext uri="{9D8B030D-6E8A-4147-A177-3AD203B41FA5}">
                      <a16:colId xmlns:a16="http://schemas.microsoft.com/office/drawing/2014/main" xmlns="" val="3626044329"/>
                    </a:ext>
                  </a:extLst>
                </a:gridCol>
                <a:gridCol w="671882">
                  <a:extLst>
                    <a:ext uri="{9D8B030D-6E8A-4147-A177-3AD203B41FA5}">
                      <a16:colId xmlns:a16="http://schemas.microsoft.com/office/drawing/2014/main" xmlns="" val="2668760813"/>
                    </a:ext>
                  </a:extLst>
                </a:gridCol>
                <a:gridCol w="671882">
                  <a:extLst>
                    <a:ext uri="{9D8B030D-6E8A-4147-A177-3AD203B41FA5}">
                      <a16:colId xmlns:a16="http://schemas.microsoft.com/office/drawing/2014/main" xmlns="" val="2814727675"/>
                    </a:ext>
                  </a:extLst>
                </a:gridCol>
                <a:gridCol w="671882">
                  <a:extLst>
                    <a:ext uri="{9D8B030D-6E8A-4147-A177-3AD203B41FA5}">
                      <a16:colId xmlns:a16="http://schemas.microsoft.com/office/drawing/2014/main" xmlns="" val="3851368140"/>
                    </a:ext>
                  </a:extLst>
                </a:gridCol>
                <a:gridCol w="671882">
                  <a:extLst>
                    <a:ext uri="{9D8B030D-6E8A-4147-A177-3AD203B41FA5}">
                      <a16:colId xmlns:a16="http://schemas.microsoft.com/office/drawing/2014/main" xmlns=""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60930677"/>
                  </a:ext>
                </a:extLst>
              </a:tr>
            </a:tbl>
          </a:graphicData>
        </a:graphic>
      </p:graphicFrame>
      <p:sp>
        <p:nvSpPr>
          <p:cNvPr id="36" name="TextBox 35">
            <a:extLst>
              <a:ext uri="{FF2B5EF4-FFF2-40B4-BE49-F238E27FC236}">
                <a16:creationId xmlns:a16="http://schemas.microsoft.com/office/drawing/2014/main" xmlns="" id="{850E9F13-D265-47C7-B141-AA021EB7A87D}"/>
              </a:ext>
            </a:extLst>
          </p:cNvPr>
          <p:cNvSpPr txBox="1"/>
          <p:nvPr/>
        </p:nvSpPr>
        <p:spPr>
          <a:xfrm>
            <a:off x="6213946" y="4666861"/>
            <a:ext cx="221083" cy="369332"/>
          </a:xfrm>
          <a:prstGeom prst="rect">
            <a:avLst/>
          </a:prstGeom>
          <a:noFill/>
        </p:spPr>
        <p:txBody>
          <a:bodyPr wrap="square" rtlCol="0">
            <a:spAutoFit/>
          </a:bodyPr>
          <a:lstStyle/>
          <a:p>
            <a:r>
              <a:rPr lang="en-US" dirty="0"/>
              <a:t>r</a:t>
            </a:r>
            <a:endParaRPr lang="en-IN" dirty="0"/>
          </a:p>
        </p:txBody>
      </p:sp>
      <p:sp>
        <p:nvSpPr>
          <p:cNvPr id="37" name="TextBox 36">
            <a:extLst>
              <a:ext uri="{FF2B5EF4-FFF2-40B4-BE49-F238E27FC236}">
                <a16:creationId xmlns:a16="http://schemas.microsoft.com/office/drawing/2014/main" xmlns="" id="{A6DBEED2-0632-4878-9DDA-39D33DBE329E}"/>
              </a:ext>
            </a:extLst>
          </p:cNvPr>
          <p:cNvSpPr txBox="1"/>
          <p:nvPr/>
        </p:nvSpPr>
        <p:spPr>
          <a:xfrm>
            <a:off x="1443619" y="4697979"/>
            <a:ext cx="487476" cy="369332"/>
          </a:xfrm>
          <a:prstGeom prst="rect">
            <a:avLst/>
          </a:prstGeom>
          <a:noFill/>
        </p:spPr>
        <p:txBody>
          <a:bodyPr wrap="square" rtlCol="0">
            <a:spAutoFit/>
          </a:bodyPr>
          <a:lstStyle/>
          <a:p>
            <a:r>
              <a:rPr lang="en-US" dirty="0"/>
              <a:t>p</a:t>
            </a:r>
            <a:endParaRPr lang="en-IN" dirty="0"/>
          </a:p>
        </p:txBody>
      </p:sp>
      <p:sp>
        <p:nvSpPr>
          <p:cNvPr id="38" name="TextBox 37">
            <a:extLst>
              <a:ext uri="{FF2B5EF4-FFF2-40B4-BE49-F238E27FC236}">
                <a16:creationId xmlns:a16="http://schemas.microsoft.com/office/drawing/2014/main" xmlns="" id="{049E69B0-60D5-4F1D-9956-527C294CD484}"/>
              </a:ext>
            </a:extLst>
          </p:cNvPr>
          <p:cNvSpPr txBox="1"/>
          <p:nvPr/>
        </p:nvSpPr>
        <p:spPr>
          <a:xfrm>
            <a:off x="4136714" y="4707663"/>
            <a:ext cx="348641" cy="369332"/>
          </a:xfrm>
          <a:prstGeom prst="rect">
            <a:avLst/>
          </a:prstGeom>
          <a:noFill/>
        </p:spPr>
        <p:txBody>
          <a:bodyPr wrap="square" rtlCol="0">
            <a:spAutoFit/>
          </a:bodyPr>
          <a:lstStyle/>
          <a:p>
            <a:r>
              <a:rPr lang="en-US" dirty="0"/>
              <a:t>j</a:t>
            </a:r>
            <a:endParaRPr lang="en-IN" dirty="0"/>
          </a:p>
        </p:txBody>
      </p:sp>
      <p:cxnSp>
        <p:nvCxnSpPr>
          <p:cNvPr id="39" name="Straight Connector 38">
            <a:extLst>
              <a:ext uri="{FF2B5EF4-FFF2-40B4-BE49-F238E27FC236}">
                <a16:creationId xmlns:a16="http://schemas.microsoft.com/office/drawing/2014/main" xmlns="" id="{11E5C02E-2CAD-4A03-994B-8E0EF8F7B6C7}"/>
              </a:ext>
            </a:extLst>
          </p:cNvPr>
          <p:cNvCxnSpPr/>
          <p:nvPr/>
        </p:nvCxnSpPr>
        <p:spPr>
          <a:xfrm>
            <a:off x="5988478" y="4892329"/>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xmlns="" id="{385858C6-B446-485D-BF74-51311C2F8010}"/>
              </a:ext>
            </a:extLst>
          </p:cNvPr>
          <p:cNvCxnSpPr>
            <a:cxnSpLocks/>
          </p:cNvCxnSpPr>
          <p:nvPr/>
        </p:nvCxnSpPr>
        <p:spPr>
          <a:xfrm>
            <a:off x="2633591" y="4892329"/>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xmlns="" id="{CD70B839-56DC-4E68-BAC6-16C55077BD21}"/>
              </a:ext>
            </a:extLst>
          </p:cNvPr>
          <p:cNvCxnSpPr/>
          <p:nvPr/>
        </p:nvCxnSpPr>
        <p:spPr>
          <a:xfrm>
            <a:off x="3973876" y="4892329"/>
            <a:ext cx="0" cy="713984"/>
          </a:xfrm>
          <a:prstGeom prst="line">
            <a:avLst/>
          </a:prstGeom>
          <a:ln w="76200"/>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xmlns="" id="{EC69B0D4-528D-451C-A89D-E0F25A5432F1}"/>
              </a:ext>
            </a:extLst>
          </p:cNvPr>
          <p:cNvSpPr txBox="1"/>
          <p:nvPr/>
        </p:nvSpPr>
        <p:spPr>
          <a:xfrm>
            <a:off x="2070971" y="4717423"/>
            <a:ext cx="487476" cy="369332"/>
          </a:xfrm>
          <a:prstGeom prst="rect">
            <a:avLst/>
          </a:prstGeom>
          <a:noFill/>
        </p:spPr>
        <p:txBody>
          <a:bodyPr wrap="square" rtlCol="0">
            <a:spAutoFit/>
          </a:bodyPr>
          <a:lstStyle/>
          <a:p>
            <a:r>
              <a:rPr lang="en-US" dirty="0"/>
              <a:t>i</a:t>
            </a:r>
            <a:endParaRPr lang="en-IN" dirty="0"/>
          </a:p>
        </p:txBody>
      </p:sp>
      <p:sp>
        <p:nvSpPr>
          <p:cNvPr id="44" name="TextBox 43">
            <a:extLst>
              <a:ext uri="{FF2B5EF4-FFF2-40B4-BE49-F238E27FC236}">
                <a16:creationId xmlns:a16="http://schemas.microsoft.com/office/drawing/2014/main" xmlns="" id="{D8E171BE-C2C8-4AB5-995A-2636AE9D321E}"/>
              </a:ext>
            </a:extLst>
          </p:cNvPr>
          <p:cNvSpPr txBox="1"/>
          <p:nvPr/>
        </p:nvSpPr>
        <p:spPr>
          <a:xfrm>
            <a:off x="603538" y="37523"/>
            <a:ext cx="9469263" cy="1077218"/>
          </a:xfrm>
          <a:prstGeom prst="rect">
            <a:avLst/>
          </a:prstGeom>
          <a:noFill/>
        </p:spPr>
        <p:txBody>
          <a:bodyPr wrap="square" rtlCol="0">
            <a:spAutoFit/>
          </a:bodyPr>
          <a:lstStyle/>
          <a:p>
            <a:pPr algn="l"/>
            <a:r>
              <a:rPr lang="en-US" sz="1600" b="0" i="0" u="none" strike="noStrike" baseline="0" dirty="0">
                <a:latin typeface="+mj-lt"/>
              </a:rPr>
              <a:t>Lightly shaded array elements are all in the first partition with values no greater than x. Heavily shaded elements are in the second partition with values greater than x. The unshaded elements have not yet been put in one of the first two partitions, and the final white element is the </a:t>
            </a:r>
            <a:r>
              <a:rPr lang="en-IN" sz="1600" b="0" i="0" u="none" strike="noStrike" baseline="0" dirty="0">
                <a:latin typeface="+mj-lt"/>
              </a:rPr>
              <a:t>pivot x</a:t>
            </a:r>
            <a:endParaRPr lang="en-IN" sz="1600" dirty="0">
              <a:latin typeface="+mj-lt"/>
            </a:endParaRPr>
          </a:p>
        </p:txBody>
      </p:sp>
      <p:sp>
        <p:nvSpPr>
          <p:cNvPr id="45" name="TextBox 44">
            <a:extLst>
              <a:ext uri="{FF2B5EF4-FFF2-40B4-BE49-F238E27FC236}">
                <a16:creationId xmlns:a16="http://schemas.microsoft.com/office/drawing/2014/main" xmlns="" id="{A85DE327-50FE-42ED-8AA0-548F734610A1}"/>
              </a:ext>
            </a:extLst>
          </p:cNvPr>
          <p:cNvSpPr txBox="1"/>
          <p:nvPr/>
        </p:nvSpPr>
        <p:spPr>
          <a:xfrm>
            <a:off x="7015129" y="1253306"/>
            <a:ext cx="4947098" cy="830997"/>
          </a:xfrm>
          <a:prstGeom prst="rect">
            <a:avLst/>
          </a:prstGeom>
          <a:noFill/>
          <a:ln>
            <a:solidFill>
              <a:schemeClr val="tx1"/>
            </a:solidFill>
          </a:ln>
        </p:spPr>
        <p:txBody>
          <a:bodyPr wrap="square" rtlCol="0">
            <a:spAutoFit/>
          </a:bodyPr>
          <a:lstStyle/>
          <a:p>
            <a:pPr algn="l"/>
            <a:r>
              <a:rPr lang="en-US" sz="1600" b="0" i="0" u="none" strike="noStrike" baseline="0" dirty="0">
                <a:latin typeface="Times-Roman"/>
              </a:rPr>
              <a:t>The initial array and variable settings. None of the elements have been placed in either of the first two partitions.</a:t>
            </a:r>
            <a:endParaRPr lang="en-IN" sz="1600" dirty="0"/>
          </a:p>
        </p:txBody>
      </p:sp>
      <p:sp>
        <p:nvSpPr>
          <p:cNvPr id="46" name="TextBox 45">
            <a:extLst>
              <a:ext uri="{FF2B5EF4-FFF2-40B4-BE49-F238E27FC236}">
                <a16:creationId xmlns:a16="http://schemas.microsoft.com/office/drawing/2014/main" xmlns="" id="{61F61632-5851-4807-91B2-67C78148E02E}"/>
              </a:ext>
            </a:extLst>
          </p:cNvPr>
          <p:cNvSpPr txBox="1"/>
          <p:nvPr/>
        </p:nvSpPr>
        <p:spPr>
          <a:xfrm flipH="1">
            <a:off x="6913562" y="2193069"/>
            <a:ext cx="4751194" cy="584775"/>
          </a:xfrm>
          <a:prstGeom prst="rect">
            <a:avLst/>
          </a:prstGeom>
          <a:noFill/>
          <a:ln>
            <a:solidFill>
              <a:schemeClr val="tx1"/>
            </a:solidFill>
          </a:ln>
        </p:spPr>
        <p:txBody>
          <a:bodyPr wrap="square" rtlCol="0">
            <a:spAutoFit/>
          </a:bodyPr>
          <a:lstStyle/>
          <a:p>
            <a:pPr algn="l"/>
            <a:r>
              <a:rPr lang="en-US" sz="1600" b="0" i="0" u="none" strike="noStrike" baseline="0" dirty="0">
                <a:latin typeface="Times-Roman"/>
              </a:rPr>
              <a:t>The value </a:t>
            </a:r>
            <a:r>
              <a:rPr lang="en-US" sz="1600" b="0" i="0" u="none" strike="noStrike" baseline="0" dirty="0">
                <a:latin typeface="MT2MIT"/>
              </a:rPr>
              <a:t>2 </a:t>
            </a:r>
            <a:r>
              <a:rPr lang="en-US" sz="1600" b="0" i="0" u="none" strike="noStrike" baseline="0" dirty="0">
                <a:latin typeface="Times-Roman"/>
              </a:rPr>
              <a:t>is “swapped with itself” and put in the partition of smaller </a:t>
            </a:r>
            <a:r>
              <a:rPr lang="en-IN" sz="1600" b="0" i="0" u="none" strike="noStrike" baseline="0" dirty="0">
                <a:latin typeface="Times-Roman"/>
              </a:rPr>
              <a:t>values</a:t>
            </a:r>
            <a:endParaRPr lang="en-IN" sz="1600" dirty="0"/>
          </a:p>
        </p:txBody>
      </p:sp>
      <p:sp>
        <p:nvSpPr>
          <p:cNvPr id="47" name="TextBox 46">
            <a:extLst>
              <a:ext uri="{FF2B5EF4-FFF2-40B4-BE49-F238E27FC236}">
                <a16:creationId xmlns:a16="http://schemas.microsoft.com/office/drawing/2014/main" xmlns="" id="{A136396B-1174-4C81-B29B-9A72AC50E5FF}"/>
              </a:ext>
            </a:extLst>
          </p:cNvPr>
          <p:cNvSpPr txBox="1"/>
          <p:nvPr/>
        </p:nvSpPr>
        <p:spPr>
          <a:xfrm>
            <a:off x="7048328" y="3429000"/>
            <a:ext cx="4860079" cy="646331"/>
          </a:xfrm>
          <a:prstGeom prst="rect">
            <a:avLst/>
          </a:prstGeom>
          <a:noFill/>
          <a:ln>
            <a:solidFill>
              <a:schemeClr val="tx1"/>
            </a:solidFill>
          </a:ln>
        </p:spPr>
        <p:txBody>
          <a:bodyPr wrap="square" rtlCol="0">
            <a:spAutoFit/>
          </a:bodyPr>
          <a:lstStyle/>
          <a:p>
            <a:r>
              <a:rPr lang="en-US" sz="1800" b="0" i="0" u="none" strike="noStrike" baseline="0" dirty="0">
                <a:latin typeface="Times-Roman"/>
              </a:rPr>
              <a:t>The values </a:t>
            </a:r>
            <a:r>
              <a:rPr lang="en-US" sz="1800" b="0" i="0" u="none" strike="noStrike" baseline="0" dirty="0">
                <a:latin typeface="MT2MIT"/>
              </a:rPr>
              <a:t>8 </a:t>
            </a:r>
            <a:r>
              <a:rPr lang="en-US" sz="1800" b="0" i="0" u="none" strike="noStrike" baseline="0" dirty="0">
                <a:latin typeface="Times-Roman"/>
              </a:rPr>
              <a:t>and </a:t>
            </a:r>
            <a:r>
              <a:rPr lang="en-US" sz="1800" b="0" i="0" u="none" strike="noStrike" baseline="0" dirty="0">
                <a:latin typeface="MT2MIT"/>
              </a:rPr>
              <a:t>7 </a:t>
            </a:r>
            <a:r>
              <a:rPr lang="en-US" sz="1800" b="0" i="0" u="none" strike="noStrike" baseline="0" dirty="0">
                <a:latin typeface="Times-Roman"/>
              </a:rPr>
              <a:t>are added to the partition of larger values</a:t>
            </a:r>
            <a:endParaRPr lang="en-IN" dirty="0"/>
          </a:p>
        </p:txBody>
      </p:sp>
      <p:sp>
        <p:nvSpPr>
          <p:cNvPr id="48" name="TextBox 47">
            <a:extLst>
              <a:ext uri="{FF2B5EF4-FFF2-40B4-BE49-F238E27FC236}">
                <a16:creationId xmlns:a16="http://schemas.microsoft.com/office/drawing/2014/main" xmlns="" id="{2F7213D7-ED16-46F6-AB03-BBB91E677A44}"/>
              </a:ext>
            </a:extLst>
          </p:cNvPr>
          <p:cNvSpPr txBox="1"/>
          <p:nvPr/>
        </p:nvSpPr>
        <p:spPr>
          <a:xfrm flipH="1">
            <a:off x="6944817" y="4986094"/>
            <a:ext cx="5227184" cy="646331"/>
          </a:xfrm>
          <a:prstGeom prst="rect">
            <a:avLst/>
          </a:prstGeom>
          <a:noFill/>
          <a:ln>
            <a:solidFill>
              <a:schemeClr val="tx1"/>
            </a:solidFill>
          </a:ln>
        </p:spPr>
        <p:txBody>
          <a:bodyPr wrap="square" rtlCol="0">
            <a:spAutoFit/>
          </a:bodyPr>
          <a:lstStyle/>
          <a:p>
            <a:pPr algn="l"/>
            <a:r>
              <a:rPr lang="en-US" sz="1800" b="0" i="0" u="none" strike="noStrike" baseline="0" dirty="0">
                <a:latin typeface="Times-Roman"/>
              </a:rPr>
              <a:t>The values </a:t>
            </a:r>
            <a:r>
              <a:rPr lang="en-US" sz="1800" b="0" i="0" u="none" strike="noStrike" baseline="0" dirty="0">
                <a:latin typeface="MT2MIT"/>
              </a:rPr>
              <a:t>1 </a:t>
            </a:r>
            <a:r>
              <a:rPr lang="en-US" sz="1800" b="0" i="0" u="none" strike="noStrike" baseline="0" dirty="0">
                <a:latin typeface="Times-Roman"/>
              </a:rPr>
              <a:t>and </a:t>
            </a:r>
            <a:r>
              <a:rPr lang="en-US" sz="1800" b="0" i="0" u="none" strike="noStrike" baseline="0" dirty="0">
                <a:latin typeface="MT2MIT"/>
              </a:rPr>
              <a:t>8 </a:t>
            </a:r>
            <a:r>
              <a:rPr lang="en-US" sz="1800" b="0" i="0" u="none" strike="noStrike" baseline="0" dirty="0">
                <a:latin typeface="Times-Roman"/>
              </a:rPr>
              <a:t>are swapped, and the smaller partition grows.</a:t>
            </a:r>
            <a:endParaRPr lang="en-IN" dirty="0"/>
          </a:p>
        </p:txBody>
      </p:sp>
      <p:sp>
        <p:nvSpPr>
          <p:cNvPr id="49" name="Right Brace 48">
            <a:extLst>
              <a:ext uri="{FF2B5EF4-FFF2-40B4-BE49-F238E27FC236}">
                <a16:creationId xmlns:a16="http://schemas.microsoft.com/office/drawing/2014/main" xmlns="" id="{BF064B8C-6FCC-48DA-BCBF-8DF020A1F012}"/>
              </a:ext>
            </a:extLst>
          </p:cNvPr>
          <p:cNvSpPr/>
          <p:nvPr/>
        </p:nvSpPr>
        <p:spPr>
          <a:xfrm>
            <a:off x="6640183" y="3371196"/>
            <a:ext cx="304629" cy="852301"/>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0" name="Right Brace 49">
            <a:extLst>
              <a:ext uri="{FF2B5EF4-FFF2-40B4-BE49-F238E27FC236}">
                <a16:creationId xmlns:a16="http://schemas.microsoft.com/office/drawing/2014/main" xmlns="" id="{4ED3CAA5-1D98-49C9-9352-EA3770A2A7D0}"/>
              </a:ext>
            </a:extLst>
          </p:cNvPr>
          <p:cNvSpPr/>
          <p:nvPr/>
        </p:nvSpPr>
        <p:spPr>
          <a:xfrm>
            <a:off x="6658102" y="5133730"/>
            <a:ext cx="332475" cy="368974"/>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2" name="Right Brace 51">
            <a:extLst>
              <a:ext uri="{FF2B5EF4-FFF2-40B4-BE49-F238E27FC236}">
                <a16:creationId xmlns:a16="http://schemas.microsoft.com/office/drawing/2014/main" xmlns="" id="{9171A537-3DD4-47BD-83E1-1078E065ECB7}"/>
              </a:ext>
            </a:extLst>
          </p:cNvPr>
          <p:cNvSpPr/>
          <p:nvPr/>
        </p:nvSpPr>
        <p:spPr>
          <a:xfrm>
            <a:off x="6581087" y="2355248"/>
            <a:ext cx="332475" cy="368974"/>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4" name="Right Brace 53">
            <a:extLst>
              <a:ext uri="{FF2B5EF4-FFF2-40B4-BE49-F238E27FC236}">
                <a16:creationId xmlns:a16="http://schemas.microsoft.com/office/drawing/2014/main" xmlns="" id="{602B168D-EAEC-41DE-80EC-3CA514732C10}"/>
              </a:ext>
            </a:extLst>
          </p:cNvPr>
          <p:cNvSpPr/>
          <p:nvPr/>
        </p:nvSpPr>
        <p:spPr>
          <a:xfrm>
            <a:off x="6568579" y="1429400"/>
            <a:ext cx="332475" cy="368974"/>
          </a:xfrm>
          <a:prstGeom prst="rightBrace">
            <a:avLst>
              <a:gd name="adj1" fmla="val 0"/>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 name="Slide Number Placeholder 4"/>
          <p:cNvSpPr>
            <a:spLocks noGrp="1"/>
          </p:cNvSpPr>
          <p:nvPr>
            <p:ph type="sldNum" sz="quarter" idx="12"/>
          </p:nvPr>
        </p:nvSpPr>
        <p:spPr/>
        <p:txBody>
          <a:bodyPr/>
          <a:lstStyle/>
          <a:p>
            <a:fld id="{C7AA2231-D3A4-4E48-BE15-C9AE141B584A}" type="slidenum">
              <a:rPr lang="en-IN" smtClean="0"/>
              <a:t>59</a:t>
            </a:fld>
            <a:endParaRPr lang="en-IN"/>
          </a:p>
        </p:txBody>
      </p:sp>
    </p:spTree>
    <p:extLst>
      <p:ext uri="{BB962C8B-B14F-4D97-AF65-F5344CB8AC3E}">
        <p14:creationId xmlns:p14="http://schemas.microsoft.com/office/powerpoint/2010/main" val="3655213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dirty="0">
                <a:latin typeface="Courier New" pitchFamily="49" charset="0"/>
              </a:rPr>
              <a:t>67</a:t>
            </a:r>
          </a:p>
        </p:txBody>
      </p:sp>
      <p:sp>
        <p:nvSpPr>
          <p:cNvPr id="16077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dirty="0">
                <a:latin typeface="Courier New" pitchFamily="49" charset="0"/>
              </a:rPr>
              <a:t>45</a:t>
            </a:r>
          </a:p>
        </p:txBody>
      </p:sp>
      <p:sp>
        <p:nvSpPr>
          <p:cNvPr id="16077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077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dirty="0">
                <a:latin typeface="Courier New" pitchFamily="49" charset="0"/>
              </a:rPr>
              <a:t>14</a:t>
            </a:r>
          </a:p>
        </p:txBody>
      </p:sp>
      <p:sp>
        <p:nvSpPr>
          <p:cNvPr id="16077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dirty="0">
                <a:latin typeface="Courier New" pitchFamily="49" charset="0"/>
              </a:rPr>
              <a:t>6</a:t>
            </a:r>
          </a:p>
        </p:txBody>
      </p:sp>
      <p:sp>
        <p:nvSpPr>
          <p:cNvPr id="16077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dirty="0">
                <a:latin typeface="Courier New" pitchFamily="49" charset="0"/>
              </a:rPr>
              <a:t>33</a:t>
            </a:r>
          </a:p>
        </p:txBody>
      </p:sp>
      <p:sp>
        <p:nvSpPr>
          <p:cNvPr id="16077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dirty="0">
                <a:latin typeface="Courier New" pitchFamily="49" charset="0"/>
              </a:rPr>
              <a:t>98</a:t>
            </a:r>
          </a:p>
        </p:txBody>
      </p:sp>
      <p:sp>
        <p:nvSpPr>
          <p:cNvPr id="16077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dirty="0">
                <a:latin typeface="Courier New" pitchFamily="49" charset="0"/>
              </a:rPr>
              <a:t>42</a:t>
            </a:r>
          </a:p>
        </p:txBody>
      </p:sp>
      <p:sp>
        <p:nvSpPr>
          <p:cNvPr id="2" name="TextBox 1">
            <a:extLst>
              <a:ext uri="{FF2B5EF4-FFF2-40B4-BE49-F238E27FC236}">
                <a16:creationId xmlns:a16="http://schemas.microsoft.com/office/drawing/2014/main" xmlns="" id="{8A4B2FC0-F3E7-405F-9B32-2792366C0246}"/>
              </a:ext>
            </a:extLst>
          </p:cNvPr>
          <p:cNvSpPr txBox="1"/>
          <p:nvPr/>
        </p:nvSpPr>
        <p:spPr>
          <a:xfrm flipH="1">
            <a:off x="235974" y="89408"/>
            <a:ext cx="5427406" cy="523220"/>
          </a:xfrm>
          <a:prstGeom prst="rect">
            <a:avLst/>
          </a:prstGeom>
          <a:noFill/>
        </p:spPr>
        <p:txBody>
          <a:bodyPr wrap="square" rtlCol="0">
            <a:spAutoFit/>
          </a:bodyPr>
          <a:lstStyle/>
          <a:p>
            <a:r>
              <a:rPr lang="en-US" sz="2800" dirty="0">
                <a:solidFill>
                  <a:srgbClr val="002060"/>
                </a:solidFill>
              </a:rPr>
              <a:t>Illustration of Merge Sort</a:t>
            </a:r>
            <a:endParaRPr lang="en-IN" sz="2800" dirty="0">
              <a:solidFill>
                <a:srgbClr val="002060"/>
              </a:solidFill>
            </a:endParaRPr>
          </a:p>
        </p:txBody>
      </p:sp>
      <p:sp>
        <p:nvSpPr>
          <p:cNvPr id="3" name="Slide Number Placeholder 2"/>
          <p:cNvSpPr>
            <a:spLocks noGrp="1"/>
          </p:cNvSpPr>
          <p:nvPr>
            <p:ph type="sldNum" sz="quarter" idx="12"/>
          </p:nvPr>
        </p:nvSpPr>
        <p:spPr/>
        <p:txBody>
          <a:bodyPr/>
          <a:lstStyle/>
          <a:p>
            <a:fld id="{C7AA2231-D3A4-4E48-BE15-C9AE141B584A}" type="slidenum">
              <a:rPr lang="en-IN" smtClean="0"/>
              <a:t>6</a:t>
            </a:fld>
            <a:endParaRPr lang="en-I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9141A0F3-C1A3-4574-8E66-E88DD1495D0C}"/>
              </a:ext>
            </a:extLst>
          </p:cNvPr>
          <p:cNvGraphicFramePr>
            <a:graphicFrameLocks noGrp="1"/>
          </p:cNvGraphicFramePr>
          <p:nvPr>
            <p:extLst>
              <p:ext uri="{D42A27DB-BD31-4B8C-83A1-F6EECF244321}">
                <p14:modId xmlns:p14="http://schemas.microsoft.com/office/powerpoint/2010/main" val="709277808"/>
              </p:ext>
            </p:extLst>
          </p:nvPr>
        </p:nvGraphicFramePr>
        <p:xfrm>
          <a:off x="2568874" y="664349"/>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a16="http://schemas.microsoft.com/office/drawing/2014/main" xmlns="" val="3441212443"/>
                    </a:ext>
                  </a:extLst>
                </a:gridCol>
                <a:gridCol w="671882">
                  <a:extLst>
                    <a:ext uri="{9D8B030D-6E8A-4147-A177-3AD203B41FA5}">
                      <a16:colId xmlns:a16="http://schemas.microsoft.com/office/drawing/2014/main" xmlns="" val="3820407677"/>
                    </a:ext>
                  </a:extLst>
                </a:gridCol>
                <a:gridCol w="671882">
                  <a:extLst>
                    <a:ext uri="{9D8B030D-6E8A-4147-A177-3AD203B41FA5}">
                      <a16:colId xmlns:a16="http://schemas.microsoft.com/office/drawing/2014/main" xmlns="" val="4192567103"/>
                    </a:ext>
                  </a:extLst>
                </a:gridCol>
                <a:gridCol w="671882">
                  <a:extLst>
                    <a:ext uri="{9D8B030D-6E8A-4147-A177-3AD203B41FA5}">
                      <a16:colId xmlns:a16="http://schemas.microsoft.com/office/drawing/2014/main" xmlns="" val="3626044329"/>
                    </a:ext>
                  </a:extLst>
                </a:gridCol>
                <a:gridCol w="671882">
                  <a:extLst>
                    <a:ext uri="{9D8B030D-6E8A-4147-A177-3AD203B41FA5}">
                      <a16:colId xmlns:a16="http://schemas.microsoft.com/office/drawing/2014/main" xmlns="" val="2668760813"/>
                    </a:ext>
                  </a:extLst>
                </a:gridCol>
                <a:gridCol w="671882">
                  <a:extLst>
                    <a:ext uri="{9D8B030D-6E8A-4147-A177-3AD203B41FA5}">
                      <a16:colId xmlns:a16="http://schemas.microsoft.com/office/drawing/2014/main" xmlns="" val="2814727675"/>
                    </a:ext>
                  </a:extLst>
                </a:gridCol>
                <a:gridCol w="671882">
                  <a:extLst>
                    <a:ext uri="{9D8B030D-6E8A-4147-A177-3AD203B41FA5}">
                      <a16:colId xmlns:a16="http://schemas.microsoft.com/office/drawing/2014/main" xmlns="" val="3851368140"/>
                    </a:ext>
                  </a:extLst>
                </a:gridCol>
                <a:gridCol w="671882">
                  <a:extLst>
                    <a:ext uri="{9D8B030D-6E8A-4147-A177-3AD203B41FA5}">
                      <a16:colId xmlns:a16="http://schemas.microsoft.com/office/drawing/2014/main" xmlns=""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60930677"/>
                  </a:ext>
                </a:extLst>
              </a:tr>
            </a:tbl>
          </a:graphicData>
        </a:graphic>
      </p:graphicFrame>
      <p:sp>
        <p:nvSpPr>
          <p:cNvPr id="3" name="TextBox 2">
            <a:extLst>
              <a:ext uri="{FF2B5EF4-FFF2-40B4-BE49-F238E27FC236}">
                <a16:creationId xmlns:a16="http://schemas.microsoft.com/office/drawing/2014/main" xmlns="" id="{BE02D3E0-2DB2-4FF5-AB23-76DD4D62F7F3}"/>
              </a:ext>
            </a:extLst>
          </p:cNvPr>
          <p:cNvSpPr txBox="1"/>
          <p:nvPr/>
        </p:nvSpPr>
        <p:spPr>
          <a:xfrm>
            <a:off x="7479076" y="232782"/>
            <a:ext cx="221083" cy="369332"/>
          </a:xfrm>
          <a:prstGeom prst="rect">
            <a:avLst/>
          </a:prstGeom>
          <a:noFill/>
        </p:spPr>
        <p:txBody>
          <a:bodyPr wrap="square" rtlCol="0">
            <a:spAutoFit/>
          </a:bodyPr>
          <a:lstStyle/>
          <a:p>
            <a:r>
              <a:rPr lang="en-US" dirty="0"/>
              <a:t>r</a:t>
            </a:r>
            <a:endParaRPr lang="en-IN" dirty="0"/>
          </a:p>
        </p:txBody>
      </p:sp>
      <p:sp>
        <p:nvSpPr>
          <p:cNvPr id="4" name="TextBox 3">
            <a:extLst>
              <a:ext uri="{FF2B5EF4-FFF2-40B4-BE49-F238E27FC236}">
                <a16:creationId xmlns:a16="http://schemas.microsoft.com/office/drawing/2014/main" xmlns="" id="{69D973BE-8C58-4E4E-97C3-BF6339B0C5E1}"/>
              </a:ext>
            </a:extLst>
          </p:cNvPr>
          <p:cNvSpPr txBox="1"/>
          <p:nvPr/>
        </p:nvSpPr>
        <p:spPr>
          <a:xfrm>
            <a:off x="2708749" y="263900"/>
            <a:ext cx="487476" cy="369332"/>
          </a:xfrm>
          <a:prstGeom prst="rect">
            <a:avLst/>
          </a:prstGeom>
          <a:noFill/>
        </p:spPr>
        <p:txBody>
          <a:bodyPr wrap="square" rtlCol="0">
            <a:spAutoFit/>
          </a:bodyPr>
          <a:lstStyle/>
          <a:p>
            <a:r>
              <a:rPr lang="en-US" dirty="0"/>
              <a:t>p</a:t>
            </a:r>
            <a:endParaRPr lang="en-IN" dirty="0"/>
          </a:p>
        </p:txBody>
      </p:sp>
      <p:sp>
        <p:nvSpPr>
          <p:cNvPr id="5" name="TextBox 4">
            <a:extLst>
              <a:ext uri="{FF2B5EF4-FFF2-40B4-BE49-F238E27FC236}">
                <a16:creationId xmlns:a16="http://schemas.microsoft.com/office/drawing/2014/main" xmlns="" id="{6A98F808-B54D-472D-BA59-83B7D737212C}"/>
              </a:ext>
            </a:extLst>
          </p:cNvPr>
          <p:cNvSpPr txBox="1"/>
          <p:nvPr/>
        </p:nvSpPr>
        <p:spPr>
          <a:xfrm>
            <a:off x="6214646" y="273584"/>
            <a:ext cx="348641" cy="369332"/>
          </a:xfrm>
          <a:prstGeom prst="rect">
            <a:avLst/>
          </a:prstGeom>
          <a:noFill/>
        </p:spPr>
        <p:txBody>
          <a:bodyPr wrap="square" rtlCol="0">
            <a:spAutoFit/>
          </a:bodyPr>
          <a:lstStyle/>
          <a:p>
            <a:r>
              <a:rPr lang="en-US" dirty="0"/>
              <a:t>j</a:t>
            </a:r>
            <a:endParaRPr lang="en-IN" dirty="0"/>
          </a:p>
        </p:txBody>
      </p:sp>
      <p:cxnSp>
        <p:nvCxnSpPr>
          <p:cNvPr id="6" name="Straight Connector 5">
            <a:extLst>
              <a:ext uri="{FF2B5EF4-FFF2-40B4-BE49-F238E27FC236}">
                <a16:creationId xmlns:a16="http://schemas.microsoft.com/office/drawing/2014/main" xmlns="" id="{F8D1F7D6-BEC8-4061-B1D1-7D695B16883A}"/>
              </a:ext>
            </a:extLst>
          </p:cNvPr>
          <p:cNvCxnSpPr/>
          <p:nvPr/>
        </p:nvCxnSpPr>
        <p:spPr>
          <a:xfrm>
            <a:off x="7253608" y="458250"/>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xmlns="" id="{E9FECF45-94E0-4A73-ABD9-B69ADD7362D4}"/>
              </a:ext>
            </a:extLst>
          </p:cNvPr>
          <p:cNvCxnSpPr>
            <a:cxnSpLocks/>
          </p:cNvCxnSpPr>
          <p:nvPr/>
        </p:nvCxnSpPr>
        <p:spPr>
          <a:xfrm>
            <a:off x="4575126" y="458250"/>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xmlns="" id="{4BFB47AE-31D3-4FCF-B533-18EEBFBCDAA1}"/>
              </a:ext>
            </a:extLst>
          </p:cNvPr>
          <p:cNvCxnSpPr/>
          <p:nvPr/>
        </p:nvCxnSpPr>
        <p:spPr>
          <a:xfrm>
            <a:off x="5915411" y="458250"/>
            <a:ext cx="0" cy="713984"/>
          </a:xfrm>
          <a:prstGeom prst="line">
            <a:avLst/>
          </a:prstGeom>
          <a:ln w="76200"/>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xmlns="" id="{2E5787E5-DDB6-4106-B240-DB07C52995DC}"/>
              </a:ext>
            </a:extLst>
          </p:cNvPr>
          <p:cNvSpPr txBox="1"/>
          <p:nvPr/>
        </p:nvSpPr>
        <p:spPr>
          <a:xfrm>
            <a:off x="4224047" y="284301"/>
            <a:ext cx="487476" cy="369332"/>
          </a:xfrm>
          <a:prstGeom prst="rect">
            <a:avLst/>
          </a:prstGeom>
          <a:noFill/>
        </p:spPr>
        <p:txBody>
          <a:bodyPr wrap="square" rtlCol="0">
            <a:spAutoFit/>
          </a:bodyPr>
          <a:lstStyle/>
          <a:p>
            <a:r>
              <a:rPr lang="en-US" dirty="0"/>
              <a:t>i</a:t>
            </a:r>
            <a:endParaRPr lang="en-IN" dirty="0"/>
          </a:p>
        </p:txBody>
      </p:sp>
      <p:graphicFrame>
        <p:nvGraphicFramePr>
          <p:cNvPr id="10" name="Table 2">
            <a:extLst>
              <a:ext uri="{FF2B5EF4-FFF2-40B4-BE49-F238E27FC236}">
                <a16:creationId xmlns:a16="http://schemas.microsoft.com/office/drawing/2014/main" xmlns="" id="{487ABAF1-D1D2-4084-9701-B8B6D1DE554E}"/>
              </a:ext>
            </a:extLst>
          </p:cNvPr>
          <p:cNvGraphicFramePr>
            <a:graphicFrameLocks noGrp="1"/>
          </p:cNvGraphicFramePr>
          <p:nvPr>
            <p:extLst>
              <p:ext uri="{D42A27DB-BD31-4B8C-83A1-F6EECF244321}">
                <p14:modId xmlns:p14="http://schemas.microsoft.com/office/powerpoint/2010/main" val="1326818304"/>
              </p:ext>
            </p:extLst>
          </p:nvPr>
        </p:nvGraphicFramePr>
        <p:xfrm>
          <a:off x="2568874" y="1549226"/>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a16="http://schemas.microsoft.com/office/drawing/2014/main" xmlns="" val="3441212443"/>
                    </a:ext>
                  </a:extLst>
                </a:gridCol>
                <a:gridCol w="671882">
                  <a:extLst>
                    <a:ext uri="{9D8B030D-6E8A-4147-A177-3AD203B41FA5}">
                      <a16:colId xmlns:a16="http://schemas.microsoft.com/office/drawing/2014/main" xmlns="" val="3820407677"/>
                    </a:ext>
                  </a:extLst>
                </a:gridCol>
                <a:gridCol w="671882">
                  <a:extLst>
                    <a:ext uri="{9D8B030D-6E8A-4147-A177-3AD203B41FA5}">
                      <a16:colId xmlns:a16="http://schemas.microsoft.com/office/drawing/2014/main" xmlns="" val="4192567103"/>
                    </a:ext>
                  </a:extLst>
                </a:gridCol>
                <a:gridCol w="671882">
                  <a:extLst>
                    <a:ext uri="{9D8B030D-6E8A-4147-A177-3AD203B41FA5}">
                      <a16:colId xmlns:a16="http://schemas.microsoft.com/office/drawing/2014/main" xmlns="" val="3626044329"/>
                    </a:ext>
                  </a:extLst>
                </a:gridCol>
                <a:gridCol w="671882">
                  <a:extLst>
                    <a:ext uri="{9D8B030D-6E8A-4147-A177-3AD203B41FA5}">
                      <a16:colId xmlns:a16="http://schemas.microsoft.com/office/drawing/2014/main" xmlns="" val="2668760813"/>
                    </a:ext>
                  </a:extLst>
                </a:gridCol>
                <a:gridCol w="671882">
                  <a:extLst>
                    <a:ext uri="{9D8B030D-6E8A-4147-A177-3AD203B41FA5}">
                      <a16:colId xmlns:a16="http://schemas.microsoft.com/office/drawing/2014/main" xmlns="" val="2814727675"/>
                    </a:ext>
                  </a:extLst>
                </a:gridCol>
                <a:gridCol w="671882">
                  <a:extLst>
                    <a:ext uri="{9D8B030D-6E8A-4147-A177-3AD203B41FA5}">
                      <a16:colId xmlns:a16="http://schemas.microsoft.com/office/drawing/2014/main" xmlns="" val="3851368140"/>
                    </a:ext>
                  </a:extLst>
                </a:gridCol>
                <a:gridCol w="671882">
                  <a:extLst>
                    <a:ext uri="{9D8B030D-6E8A-4147-A177-3AD203B41FA5}">
                      <a16:colId xmlns:a16="http://schemas.microsoft.com/office/drawing/2014/main" xmlns=""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60930677"/>
                  </a:ext>
                </a:extLst>
              </a:tr>
            </a:tbl>
          </a:graphicData>
        </a:graphic>
      </p:graphicFrame>
      <p:sp>
        <p:nvSpPr>
          <p:cNvPr id="11" name="TextBox 10">
            <a:extLst>
              <a:ext uri="{FF2B5EF4-FFF2-40B4-BE49-F238E27FC236}">
                <a16:creationId xmlns:a16="http://schemas.microsoft.com/office/drawing/2014/main" xmlns="" id="{0287FE23-9E85-4FA8-862E-CF1F8442FCA1}"/>
              </a:ext>
            </a:extLst>
          </p:cNvPr>
          <p:cNvSpPr txBox="1"/>
          <p:nvPr/>
        </p:nvSpPr>
        <p:spPr>
          <a:xfrm>
            <a:off x="7479076" y="1117659"/>
            <a:ext cx="221083" cy="369332"/>
          </a:xfrm>
          <a:prstGeom prst="rect">
            <a:avLst/>
          </a:prstGeom>
          <a:noFill/>
        </p:spPr>
        <p:txBody>
          <a:bodyPr wrap="square" rtlCol="0">
            <a:spAutoFit/>
          </a:bodyPr>
          <a:lstStyle/>
          <a:p>
            <a:r>
              <a:rPr lang="en-US" dirty="0"/>
              <a:t>r</a:t>
            </a:r>
            <a:endParaRPr lang="en-IN" dirty="0"/>
          </a:p>
        </p:txBody>
      </p:sp>
      <p:sp>
        <p:nvSpPr>
          <p:cNvPr id="12" name="TextBox 11">
            <a:extLst>
              <a:ext uri="{FF2B5EF4-FFF2-40B4-BE49-F238E27FC236}">
                <a16:creationId xmlns:a16="http://schemas.microsoft.com/office/drawing/2014/main" xmlns="" id="{63D62433-29CC-4550-97D3-A62025EC551D}"/>
              </a:ext>
            </a:extLst>
          </p:cNvPr>
          <p:cNvSpPr txBox="1"/>
          <p:nvPr/>
        </p:nvSpPr>
        <p:spPr>
          <a:xfrm>
            <a:off x="2708749" y="1148777"/>
            <a:ext cx="487476" cy="369332"/>
          </a:xfrm>
          <a:prstGeom prst="rect">
            <a:avLst/>
          </a:prstGeom>
          <a:noFill/>
        </p:spPr>
        <p:txBody>
          <a:bodyPr wrap="square" rtlCol="0">
            <a:spAutoFit/>
          </a:bodyPr>
          <a:lstStyle/>
          <a:p>
            <a:r>
              <a:rPr lang="en-US" dirty="0"/>
              <a:t>p</a:t>
            </a:r>
            <a:endParaRPr lang="en-IN" dirty="0"/>
          </a:p>
        </p:txBody>
      </p:sp>
      <p:sp>
        <p:nvSpPr>
          <p:cNvPr id="13" name="TextBox 12">
            <a:extLst>
              <a:ext uri="{FF2B5EF4-FFF2-40B4-BE49-F238E27FC236}">
                <a16:creationId xmlns:a16="http://schemas.microsoft.com/office/drawing/2014/main" xmlns="" id="{758124A4-F16B-4ACE-A87D-CBD8ADF03943}"/>
              </a:ext>
            </a:extLst>
          </p:cNvPr>
          <p:cNvSpPr txBox="1"/>
          <p:nvPr/>
        </p:nvSpPr>
        <p:spPr>
          <a:xfrm flipH="1">
            <a:off x="6699683" y="1148777"/>
            <a:ext cx="221076" cy="369332"/>
          </a:xfrm>
          <a:prstGeom prst="rect">
            <a:avLst/>
          </a:prstGeom>
          <a:noFill/>
        </p:spPr>
        <p:txBody>
          <a:bodyPr wrap="square" rtlCol="0">
            <a:spAutoFit/>
          </a:bodyPr>
          <a:lstStyle/>
          <a:p>
            <a:r>
              <a:rPr lang="en-US" dirty="0"/>
              <a:t>j</a:t>
            </a:r>
            <a:endParaRPr lang="en-IN" dirty="0"/>
          </a:p>
        </p:txBody>
      </p:sp>
      <p:cxnSp>
        <p:nvCxnSpPr>
          <p:cNvPr id="14" name="Straight Connector 13">
            <a:extLst>
              <a:ext uri="{FF2B5EF4-FFF2-40B4-BE49-F238E27FC236}">
                <a16:creationId xmlns:a16="http://schemas.microsoft.com/office/drawing/2014/main" xmlns="" id="{081B7C4E-4457-4535-A8ED-2A20E8878ACE}"/>
              </a:ext>
            </a:extLst>
          </p:cNvPr>
          <p:cNvCxnSpPr/>
          <p:nvPr/>
        </p:nvCxnSpPr>
        <p:spPr>
          <a:xfrm>
            <a:off x="7253608" y="1343127"/>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xmlns="" id="{46047058-3E42-4BB1-936B-01BFF08F3924}"/>
              </a:ext>
            </a:extLst>
          </p:cNvPr>
          <p:cNvCxnSpPr>
            <a:cxnSpLocks/>
          </p:cNvCxnSpPr>
          <p:nvPr/>
        </p:nvCxnSpPr>
        <p:spPr>
          <a:xfrm>
            <a:off x="4575126" y="1343127"/>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xmlns="" id="{CE5C988C-21A5-4CAE-9A2A-C3ED803B6B84}"/>
              </a:ext>
            </a:extLst>
          </p:cNvPr>
          <p:cNvCxnSpPr/>
          <p:nvPr/>
        </p:nvCxnSpPr>
        <p:spPr>
          <a:xfrm>
            <a:off x="6563287" y="1343127"/>
            <a:ext cx="0" cy="713984"/>
          </a:xfrm>
          <a:prstGeom prst="line">
            <a:avLst/>
          </a:prstGeom>
          <a:ln w="76200"/>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xmlns="" id="{A01C336F-7EFD-49AE-A9E5-4DE63286DD1F}"/>
              </a:ext>
            </a:extLst>
          </p:cNvPr>
          <p:cNvSpPr txBox="1"/>
          <p:nvPr/>
        </p:nvSpPr>
        <p:spPr>
          <a:xfrm>
            <a:off x="4224047" y="1169178"/>
            <a:ext cx="487476" cy="369332"/>
          </a:xfrm>
          <a:prstGeom prst="rect">
            <a:avLst/>
          </a:prstGeom>
          <a:noFill/>
        </p:spPr>
        <p:txBody>
          <a:bodyPr wrap="square" rtlCol="0">
            <a:spAutoFit/>
          </a:bodyPr>
          <a:lstStyle/>
          <a:p>
            <a:r>
              <a:rPr lang="en-US" dirty="0"/>
              <a:t>i</a:t>
            </a:r>
            <a:endParaRPr lang="en-IN" dirty="0"/>
          </a:p>
        </p:txBody>
      </p:sp>
      <p:graphicFrame>
        <p:nvGraphicFramePr>
          <p:cNvPr id="18" name="Table 2">
            <a:extLst>
              <a:ext uri="{FF2B5EF4-FFF2-40B4-BE49-F238E27FC236}">
                <a16:creationId xmlns:a16="http://schemas.microsoft.com/office/drawing/2014/main" xmlns="" id="{F325D7C7-739D-405A-B0C6-52DE988A661F}"/>
              </a:ext>
            </a:extLst>
          </p:cNvPr>
          <p:cNvGraphicFramePr>
            <a:graphicFrameLocks noGrp="1"/>
          </p:cNvGraphicFramePr>
          <p:nvPr>
            <p:extLst>
              <p:ext uri="{D42A27DB-BD31-4B8C-83A1-F6EECF244321}">
                <p14:modId xmlns:p14="http://schemas.microsoft.com/office/powerpoint/2010/main" val="4146626300"/>
              </p:ext>
            </p:extLst>
          </p:nvPr>
        </p:nvGraphicFramePr>
        <p:xfrm>
          <a:off x="2568874" y="2727681"/>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a16="http://schemas.microsoft.com/office/drawing/2014/main" xmlns="" val="3441212443"/>
                    </a:ext>
                  </a:extLst>
                </a:gridCol>
                <a:gridCol w="671882">
                  <a:extLst>
                    <a:ext uri="{9D8B030D-6E8A-4147-A177-3AD203B41FA5}">
                      <a16:colId xmlns:a16="http://schemas.microsoft.com/office/drawing/2014/main" xmlns="" val="3820407677"/>
                    </a:ext>
                  </a:extLst>
                </a:gridCol>
                <a:gridCol w="671882">
                  <a:extLst>
                    <a:ext uri="{9D8B030D-6E8A-4147-A177-3AD203B41FA5}">
                      <a16:colId xmlns:a16="http://schemas.microsoft.com/office/drawing/2014/main" xmlns="" val="4192567103"/>
                    </a:ext>
                  </a:extLst>
                </a:gridCol>
                <a:gridCol w="671882">
                  <a:extLst>
                    <a:ext uri="{9D8B030D-6E8A-4147-A177-3AD203B41FA5}">
                      <a16:colId xmlns:a16="http://schemas.microsoft.com/office/drawing/2014/main" xmlns="" val="3626044329"/>
                    </a:ext>
                  </a:extLst>
                </a:gridCol>
                <a:gridCol w="671882">
                  <a:extLst>
                    <a:ext uri="{9D8B030D-6E8A-4147-A177-3AD203B41FA5}">
                      <a16:colId xmlns:a16="http://schemas.microsoft.com/office/drawing/2014/main" xmlns="" val="2668760813"/>
                    </a:ext>
                  </a:extLst>
                </a:gridCol>
                <a:gridCol w="671882">
                  <a:extLst>
                    <a:ext uri="{9D8B030D-6E8A-4147-A177-3AD203B41FA5}">
                      <a16:colId xmlns:a16="http://schemas.microsoft.com/office/drawing/2014/main" xmlns="" val="2814727675"/>
                    </a:ext>
                  </a:extLst>
                </a:gridCol>
                <a:gridCol w="671882">
                  <a:extLst>
                    <a:ext uri="{9D8B030D-6E8A-4147-A177-3AD203B41FA5}">
                      <a16:colId xmlns:a16="http://schemas.microsoft.com/office/drawing/2014/main" xmlns="" val="3851368140"/>
                    </a:ext>
                  </a:extLst>
                </a:gridCol>
                <a:gridCol w="671882">
                  <a:extLst>
                    <a:ext uri="{9D8B030D-6E8A-4147-A177-3AD203B41FA5}">
                      <a16:colId xmlns:a16="http://schemas.microsoft.com/office/drawing/2014/main" xmlns=""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60930677"/>
                  </a:ext>
                </a:extLst>
              </a:tr>
            </a:tbl>
          </a:graphicData>
        </a:graphic>
      </p:graphicFrame>
      <p:sp>
        <p:nvSpPr>
          <p:cNvPr id="19" name="TextBox 18">
            <a:extLst>
              <a:ext uri="{FF2B5EF4-FFF2-40B4-BE49-F238E27FC236}">
                <a16:creationId xmlns:a16="http://schemas.microsoft.com/office/drawing/2014/main" xmlns="" id="{2BFBC551-C13D-4128-9FAD-F3ACB287FF30}"/>
              </a:ext>
            </a:extLst>
          </p:cNvPr>
          <p:cNvSpPr txBox="1"/>
          <p:nvPr/>
        </p:nvSpPr>
        <p:spPr>
          <a:xfrm>
            <a:off x="7479076" y="2296114"/>
            <a:ext cx="221083" cy="369332"/>
          </a:xfrm>
          <a:prstGeom prst="rect">
            <a:avLst/>
          </a:prstGeom>
          <a:noFill/>
        </p:spPr>
        <p:txBody>
          <a:bodyPr wrap="square" rtlCol="0">
            <a:spAutoFit/>
          </a:bodyPr>
          <a:lstStyle/>
          <a:p>
            <a:r>
              <a:rPr lang="en-US" dirty="0"/>
              <a:t>r</a:t>
            </a:r>
            <a:endParaRPr lang="en-IN" dirty="0"/>
          </a:p>
        </p:txBody>
      </p:sp>
      <p:sp>
        <p:nvSpPr>
          <p:cNvPr id="20" name="TextBox 19">
            <a:extLst>
              <a:ext uri="{FF2B5EF4-FFF2-40B4-BE49-F238E27FC236}">
                <a16:creationId xmlns:a16="http://schemas.microsoft.com/office/drawing/2014/main" xmlns="" id="{FE89B654-9C2B-45E6-999C-0EDC3966AC65}"/>
              </a:ext>
            </a:extLst>
          </p:cNvPr>
          <p:cNvSpPr txBox="1"/>
          <p:nvPr/>
        </p:nvSpPr>
        <p:spPr>
          <a:xfrm>
            <a:off x="2708749" y="2327232"/>
            <a:ext cx="487476" cy="369332"/>
          </a:xfrm>
          <a:prstGeom prst="rect">
            <a:avLst/>
          </a:prstGeom>
          <a:noFill/>
        </p:spPr>
        <p:txBody>
          <a:bodyPr wrap="square" rtlCol="0">
            <a:spAutoFit/>
          </a:bodyPr>
          <a:lstStyle/>
          <a:p>
            <a:r>
              <a:rPr lang="en-US" dirty="0"/>
              <a:t>p</a:t>
            </a:r>
            <a:endParaRPr lang="en-IN" dirty="0"/>
          </a:p>
        </p:txBody>
      </p:sp>
      <p:cxnSp>
        <p:nvCxnSpPr>
          <p:cNvPr id="22" name="Straight Connector 21">
            <a:extLst>
              <a:ext uri="{FF2B5EF4-FFF2-40B4-BE49-F238E27FC236}">
                <a16:creationId xmlns:a16="http://schemas.microsoft.com/office/drawing/2014/main" xmlns="" id="{5AFE0588-CD50-49ED-9E93-4D024B14CEE8}"/>
              </a:ext>
            </a:extLst>
          </p:cNvPr>
          <p:cNvCxnSpPr/>
          <p:nvPr/>
        </p:nvCxnSpPr>
        <p:spPr>
          <a:xfrm>
            <a:off x="7253608" y="2521582"/>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xmlns="" id="{712A5D96-DC29-4237-B9D0-2B8FBB387E8B}"/>
              </a:ext>
            </a:extLst>
          </p:cNvPr>
          <p:cNvCxnSpPr>
            <a:cxnSpLocks/>
          </p:cNvCxnSpPr>
          <p:nvPr/>
        </p:nvCxnSpPr>
        <p:spPr>
          <a:xfrm>
            <a:off x="4575126" y="2521582"/>
            <a:ext cx="0" cy="713984"/>
          </a:xfrm>
          <a:prstGeom prst="line">
            <a:avLst/>
          </a:prstGeom>
          <a:ln w="76200"/>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xmlns="" id="{55FDF1F3-B222-45A4-B3E4-2182B3B216A0}"/>
              </a:ext>
            </a:extLst>
          </p:cNvPr>
          <p:cNvSpPr txBox="1"/>
          <p:nvPr/>
        </p:nvSpPr>
        <p:spPr>
          <a:xfrm>
            <a:off x="4224047" y="2347633"/>
            <a:ext cx="487476" cy="369332"/>
          </a:xfrm>
          <a:prstGeom prst="rect">
            <a:avLst/>
          </a:prstGeom>
          <a:noFill/>
        </p:spPr>
        <p:txBody>
          <a:bodyPr wrap="square" rtlCol="0">
            <a:spAutoFit/>
          </a:bodyPr>
          <a:lstStyle/>
          <a:p>
            <a:r>
              <a:rPr lang="en-US" dirty="0"/>
              <a:t>i</a:t>
            </a:r>
            <a:endParaRPr lang="en-IN" dirty="0"/>
          </a:p>
        </p:txBody>
      </p:sp>
      <p:graphicFrame>
        <p:nvGraphicFramePr>
          <p:cNvPr id="26" name="Table 2">
            <a:extLst>
              <a:ext uri="{FF2B5EF4-FFF2-40B4-BE49-F238E27FC236}">
                <a16:creationId xmlns:a16="http://schemas.microsoft.com/office/drawing/2014/main" xmlns="" id="{A7CEF320-96E6-44D4-823E-7D0FD919E777}"/>
              </a:ext>
            </a:extLst>
          </p:cNvPr>
          <p:cNvGraphicFramePr>
            <a:graphicFrameLocks noGrp="1"/>
          </p:cNvGraphicFramePr>
          <p:nvPr>
            <p:extLst>
              <p:ext uri="{D42A27DB-BD31-4B8C-83A1-F6EECF244321}">
                <p14:modId xmlns:p14="http://schemas.microsoft.com/office/powerpoint/2010/main" val="754309077"/>
              </p:ext>
            </p:extLst>
          </p:nvPr>
        </p:nvGraphicFramePr>
        <p:xfrm>
          <a:off x="2568874" y="4043181"/>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a16="http://schemas.microsoft.com/office/drawing/2014/main" xmlns="" val="3441212443"/>
                    </a:ext>
                  </a:extLst>
                </a:gridCol>
                <a:gridCol w="671882">
                  <a:extLst>
                    <a:ext uri="{9D8B030D-6E8A-4147-A177-3AD203B41FA5}">
                      <a16:colId xmlns:a16="http://schemas.microsoft.com/office/drawing/2014/main" xmlns="" val="3820407677"/>
                    </a:ext>
                  </a:extLst>
                </a:gridCol>
                <a:gridCol w="671882">
                  <a:extLst>
                    <a:ext uri="{9D8B030D-6E8A-4147-A177-3AD203B41FA5}">
                      <a16:colId xmlns:a16="http://schemas.microsoft.com/office/drawing/2014/main" xmlns="" val="4192567103"/>
                    </a:ext>
                  </a:extLst>
                </a:gridCol>
                <a:gridCol w="671882">
                  <a:extLst>
                    <a:ext uri="{9D8B030D-6E8A-4147-A177-3AD203B41FA5}">
                      <a16:colId xmlns:a16="http://schemas.microsoft.com/office/drawing/2014/main" xmlns="" val="3626044329"/>
                    </a:ext>
                  </a:extLst>
                </a:gridCol>
                <a:gridCol w="671882">
                  <a:extLst>
                    <a:ext uri="{9D8B030D-6E8A-4147-A177-3AD203B41FA5}">
                      <a16:colId xmlns:a16="http://schemas.microsoft.com/office/drawing/2014/main" xmlns="" val="2668760813"/>
                    </a:ext>
                  </a:extLst>
                </a:gridCol>
                <a:gridCol w="671882">
                  <a:extLst>
                    <a:ext uri="{9D8B030D-6E8A-4147-A177-3AD203B41FA5}">
                      <a16:colId xmlns:a16="http://schemas.microsoft.com/office/drawing/2014/main" xmlns="" val="2814727675"/>
                    </a:ext>
                  </a:extLst>
                </a:gridCol>
                <a:gridCol w="671882">
                  <a:extLst>
                    <a:ext uri="{9D8B030D-6E8A-4147-A177-3AD203B41FA5}">
                      <a16:colId xmlns:a16="http://schemas.microsoft.com/office/drawing/2014/main" xmlns="" val="3851368140"/>
                    </a:ext>
                  </a:extLst>
                </a:gridCol>
                <a:gridCol w="671882">
                  <a:extLst>
                    <a:ext uri="{9D8B030D-6E8A-4147-A177-3AD203B41FA5}">
                      <a16:colId xmlns:a16="http://schemas.microsoft.com/office/drawing/2014/main" xmlns=""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560930677"/>
                  </a:ext>
                </a:extLst>
              </a:tr>
            </a:tbl>
          </a:graphicData>
        </a:graphic>
      </p:graphicFrame>
      <p:sp>
        <p:nvSpPr>
          <p:cNvPr id="27" name="TextBox 26">
            <a:extLst>
              <a:ext uri="{FF2B5EF4-FFF2-40B4-BE49-F238E27FC236}">
                <a16:creationId xmlns:a16="http://schemas.microsoft.com/office/drawing/2014/main" xmlns="" id="{56C60E44-B0FF-450A-8E13-94E8FF34172F}"/>
              </a:ext>
            </a:extLst>
          </p:cNvPr>
          <p:cNvSpPr txBox="1"/>
          <p:nvPr/>
        </p:nvSpPr>
        <p:spPr>
          <a:xfrm>
            <a:off x="7479076" y="3611614"/>
            <a:ext cx="221083" cy="369332"/>
          </a:xfrm>
          <a:prstGeom prst="rect">
            <a:avLst/>
          </a:prstGeom>
          <a:noFill/>
        </p:spPr>
        <p:txBody>
          <a:bodyPr wrap="square" rtlCol="0">
            <a:spAutoFit/>
          </a:bodyPr>
          <a:lstStyle/>
          <a:p>
            <a:r>
              <a:rPr lang="en-US" dirty="0"/>
              <a:t>r</a:t>
            </a:r>
            <a:endParaRPr lang="en-IN" dirty="0"/>
          </a:p>
        </p:txBody>
      </p:sp>
      <p:sp>
        <p:nvSpPr>
          <p:cNvPr id="28" name="TextBox 27">
            <a:extLst>
              <a:ext uri="{FF2B5EF4-FFF2-40B4-BE49-F238E27FC236}">
                <a16:creationId xmlns:a16="http://schemas.microsoft.com/office/drawing/2014/main" xmlns="" id="{DEAED1E7-C2AF-4288-A620-3827854A398D}"/>
              </a:ext>
            </a:extLst>
          </p:cNvPr>
          <p:cNvSpPr txBox="1"/>
          <p:nvPr/>
        </p:nvSpPr>
        <p:spPr>
          <a:xfrm>
            <a:off x="2708749" y="3642732"/>
            <a:ext cx="487476" cy="369332"/>
          </a:xfrm>
          <a:prstGeom prst="rect">
            <a:avLst/>
          </a:prstGeom>
          <a:noFill/>
        </p:spPr>
        <p:txBody>
          <a:bodyPr wrap="square" rtlCol="0">
            <a:spAutoFit/>
          </a:bodyPr>
          <a:lstStyle/>
          <a:p>
            <a:r>
              <a:rPr lang="en-US" dirty="0"/>
              <a:t>p</a:t>
            </a:r>
            <a:endParaRPr lang="en-IN" dirty="0"/>
          </a:p>
        </p:txBody>
      </p:sp>
      <p:cxnSp>
        <p:nvCxnSpPr>
          <p:cNvPr id="29" name="Straight Connector 28">
            <a:extLst>
              <a:ext uri="{FF2B5EF4-FFF2-40B4-BE49-F238E27FC236}">
                <a16:creationId xmlns:a16="http://schemas.microsoft.com/office/drawing/2014/main" xmlns="" id="{1731E368-DA32-402B-956D-9DF07616BC6C}"/>
              </a:ext>
            </a:extLst>
          </p:cNvPr>
          <p:cNvCxnSpPr/>
          <p:nvPr/>
        </p:nvCxnSpPr>
        <p:spPr>
          <a:xfrm>
            <a:off x="5249443" y="3837082"/>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xmlns="" id="{A3C08B47-ACB6-4D36-8F02-38717E99B0B2}"/>
              </a:ext>
            </a:extLst>
          </p:cNvPr>
          <p:cNvCxnSpPr>
            <a:cxnSpLocks/>
          </p:cNvCxnSpPr>
          <p:nvPr/>
        </p:nvCxnSpPr>
        <p:spPr>
          <a:xfrm>
            <a:off x="4575126" y="3837082"/>
            <a:ext cx="0" cy="713984"/>
          </a:xfrm>
          <a:prstGeom prst="line">
            <a:avLst/>
          </a:prstGeom>
          <a:ln w="76200"/>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xmlns="" id="{30D0B6C7-98E3-45C6-B356-862B78DF5D38}"/>
              </a:ext>
            </a:extLst>
          </p:cNvPr>
          <p:cNvSpPr txBox="1"/>
          <p:nvPr/>
        </p:nvSpPr>
        <p:spPr>
          <a:xfrm>
            <a:off x="4224047" y="3663133"/>
            <a:ext cx="487476" cy="369332"/>
          </a:xfrm>
          <a:prstGeom prst="rect">
            <a:avLst/>
          </a:prstGeom>
          <a:noFill/>
        </p:spPr>
        <p:txBody>
          <a:bodyPr wrap="square" rtlCol="0">
            <a:spAutoFit/>
          </a:bodyPr>
          <a:lstStyle/>
          <a:p>
            <a:r>
              <a:rPr lang="en-US" dirty="0"/>
              <a:t>i</a:t>
            </a:r>
            <a:endParaRPr lang="en-IN" dirty="0"/>
          </a:p>
        </p:txBody>
      </p:sp>
      <p:cxnSp>
        <p:nvCxnSpPr>
          <p:cNvPr id="32" name="Straight Connector 31">
            <a:extLst>
              <a:ext uri="{FF2B5EF4-FFF2-40B4-BE49-F238E27FC236}">
                <a16:creationId xmlns:a16="http://schemas.microsoft.com/office/drawing/2014/main" xmlns="" id="{B4CDD53D-BEAF-4D09-A802-79E0E6376AC0}"/>
              </a:ext>
            </a:extLst>
          </p:cNvPr>
          <p:cNvCxnSpPr/>
          <p:nvPr/>
        </p:nvCxnSpPr>
        <p:spPr>
          <a:xfrm>
            <a:off x="7943930" y="3837082"/>
            <a:ext cx="0" cy="713984"/>
          </a:xfrm>
          <a:prstGeom prst="line">
            <a:avLst/>
          </a:prstGeom>
          <a:ln w="76200"/>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xmlns="" id="{49475556-5E22-4D27-9EAC-61950B60ADCD}"/>
              </a:ext>
            </a:extLst>
          </p:cNvPr>
          <p:cNvSpPr txBox="1"/>
          <p:nvPr/>
        </p:nvSpPr>
        <p:spPr>
          <a:xfrm>
            <a:off x="8173215" y="526603"/>
            <a:ext cx="3561567" cy="646331"/>
          </a:xfrm>
          <a:prstGeom prst="rect">
            <a:avLst/>
          </a:prstGeom>
          <a:noFill/>
          <a:ln>
            <a:solidFill>
              <a:schemeClr val="tx1"/>
            </a:solidFill>
          </a:ln>
        </p:spPr>
        <p:txBody>
          <a:bodyPr wrap="square" rtlCol="0">
            <a:spAutoFit/>
          </a:bodyPr>
          <a:lstStyle/>
          <a:p>
            <a:pPr algn="l"/>
            <a:r>
              <a:rPr lang="en-US" sz="1800" b="0" i="0" u="none" strike="noStrike" baseline="0" dirty="0">
                <a:latin typeface="Times-Roman"/>
              </a:rPr>
              <a:t>The values </a:t>
            </a:r>
            <a:r>
              <a:rPr lang="en-US" sz="1800" b="0" i="0" u="none" strike="noStrike" baseline="0" dirty="0">
                <a:latin typeface="MT2MIT"/>
              </a:rPr>
              <a:t>3 </a:t>
            </a:r>
            <a:r>
              <a:rPr lang="en-US" sz="1800" b="0" i="0" u="none" strike="noStrike" baseline="0" dirty="0">
                <a:latin typeface="Times-Roman"/>
              </a:rPr>
              <a:t>and </a:t>
            </a:r>
            <a:r>
              <a:rPr lang="en-US" sz="1800" b="0" i="0" u="none" strike="noStrike" baseline="0" dirty="0">
                <a:latin typeface="MT2MIT"/>
              </a:rPr>
              <a:t>7 </a:t>
            </a:r>
            <a:r>
              <a:rPr lang="en-US" sz="1800" b="0" i="0" u="none" strike="noStrike" baseline="0" dirty="0">
                <a:latin typeface="Times-Roman"/>
              </a:rPr>
              <a:t>are swapped, and the smaller </a:t>
            </a:r>
            <a:r>
              <a:rPr lang="en-IN" sz="1800" b="0" i="0" u="none" strike="noStrike" baseline="0" dirty="0">
                <a:latin typeface="Times-Roman"/>
              </a:rPr>
              <a:t>partition grows.</a:t>
            </a:r>
            <a:endParaRPr lang="en-IN" dirty="0"/>
          </a:p>
        </p:txBody>
      </p:sp>
      <p:sp>
        <p:nvSpPr>
          <p:cNvPr id="34" name="TextBox 33">
            <a:extLst>
              <a:ext uri="{FF2B5EF4-FFF2-40B4-BE49-F238E27FC236}">
                <a16:creationId xmlns:a16="http://schemas.microsoft.com/office/drawing/2014/main" xmlns="" id="{0F9B6517-F031-406F-B6DF-6C4A5B31871C}"/>
              </a:ext>
            </a:extLst>
          </p:cNvPr>
          <p:cNvSpPr txBox="1"/>
          <p:nvPr/>
        </p:nvSpPr>
        <p:spPr>
          <a:xfrm flipH="1">
            <a:off x="8442368" y="1972948"/>
            <a:ext cx="3632711" cy="646331"/>
          </a:xfrm>
          <a:prstGeom prst="rect">
            <a:avLst/>
          </a:prstGeom>
          <a:noFill/>
          <a:ln>
            <a:solidFill>
              <a:schemeClr val="tx1"/>
            </a:solidFill>
          </a:ln>
        </p:spPr>
        <p:txBody>
          <a:bodyPr wrap="square" rtlCol="0">
            <a:spAutoFit/>
          </a:bodyPr>
          <a:lstStyle/>
          <a:p>
            <a:r>
              <a:rPr lang="en-US" sz="1800" b="0" i="0" u="none" strike="noStrike" baseline="0" dirty="0">
                <a:latin typeface="Times-Roman"/>
              </a:rPr>
              <a:t>The larger partition grows to include </a:t>
            </a:r>
            <a:r>
              <a:rPr lang="en-US" sz="1800" b="0" i="0" u="none" strike="noStrike" baseline="0" dirty="0">
                <a:latin typeface="MT2MIT"/>
              </a:rPr>
              <a:t>5 </a:t>
            </a:r>
            <a:r>
              <a:rPr lang="en-US" sz="1800" b="0" i="0" u="none" strike="noStrike" baseline="0" dirty="0">
                <a:latin typeface="Times-Roman"/>
              </a:rPr>
              <a:t>and </a:t>
            </a:r>
            <a:r>
              <a:rPr lang="en-US" sz="1800" b="0" i="0" u="none" strike="noStrike" baseline="0" dirty="0">
                <a:latin typeface="MT2MIT"/>
              </a:rPr>
              <a:t>6</a:t>
            </a:r>
            <a:r>
              <a:rPr lang="en-US" sz="1800" b="0" i="0" u="none" strike="noStrike" baseline="0" dirty="0">
                <a:latin typeface="Times-Roman"/>
              </a:rPr>
              <a:t>, and the loop terminates.</a:t>
            </a:r>
            <a:endParaRPr lang="en-IN" dirty="0"/>
          </a:p>
        </p:txBody>
      </p:sp>
      <p:sp>
        <p:nvSpPr>
          <p:cNvPr id="35" name="TextBox 34">
            <a:extLst>
              <a:ext uri="{FF2B5EF4-FFF2-40B4-BE49-F238E27FC236}">
                <a16:creationId xmlns:a16="http://schemas.microsoft.com/office/drawing/2014/main" xmlns="" id="{DF9AF004-0247-45D8-B368-9C5667494D87}"/>
              </a:ext>
            </a:extLst>
          </p:cNvPr>
          <p:cNvSpPr txBox="1"/>
          <p:nvPr/>
        </p:nvSpPr>
        <p:spPr>
          <a:xfrm flipH="1">
            <a:off x="8288716" y="3796280"/>
            <a:ext cx="3786363" cy="923330"/>
          </a:xfrm>
          <a:prstGeom prst="rect">
            <a:avLst/>
          </a:prstGeom>
          <a:noFill/>
          <a:ln>
            <a:solidFill>
              <a:schemeClr val="tx1"/>
            </a:solidFill>
          </a:ln>
        </p:spPr>
        <p:txBody>
          <a:bodyPr wrap="square" rtlCol="0">
            <a:spAutoFit/>
          </a:bodyPr>
          <a:lstStyle/>
          <a:p>
            <a:pPr algn="l"/>
            <a:r>
              <a:rPr lang="en-IN" sz="1800" b="0" i="0" u="none" strike="noStrike" baseline="0" dirty="0">
                <a:latin typeface="Times-Roman"/>
              </a:rPr>
              <a:t>In </a:t>
            </a:r>
            <a:r>
              <a:rPr lang="en-US" sz="1800" b="0" i="0" u="none" strike="noStrike" baseline="0" dirty="0">
                <a:latin typeface="Times-Roman"/>
              </a:rPr>
              <a:t>lines 7–8, the pivot element is swapped so that it lies between the two partitions.</a:t>
            </a:r>
            <a:endParaRPr lang="en-IN" dirty="0"/>
          </a:p>
        </p:txBody>
      </p:sp>
      <p:sp>
        <p:nvSpPr>
          <p:cNvPr id="36" name="Right Brace 35">
            <a:extLst>
              <a:ext uri="{FF2B5EF4-FFF2-40B4-BE49-F238E27FC236}">
                <a16:creationId xmlns:a16="http://schemas.microsoft.com/office/drawing/2014/main" xmlns="" id="{512F9E58-39CE-4393-AF8F-541D06F7020C}"/>
              </a:ext>
            </a:extLst>
          </p:cNvPr>
          <p:cNvSpPr/>
          <p:nvPr/>
        </p:nvSpPr>
        <p:spPr>
          <a:xfrm>
            <a:off x="7943930" y="688139"/>
            <a:ext cx="229283" cy="316876"/>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38" name="Right Brace 37">
            <a:extLst>
              <a:ext uri="{FF2B5EF4-FFF2-40B4-BE49-F238E27FC236}">
                <a16:creationId xmlns:a16="http://schemas.microsoft.com/office/drawing/2014/main" xmlns="" id="{34CED44A-139D-42DB-AF2F-54B98472FFAA}"/>
              </a:ext>
            </a:extLst>
          </p:cNvPr>
          <p:cNvSpPr/>
          <p:nvPr/>
        </p:nvSpPr>
        <p:spPr>
          <a:xfrm>
            <a:off x="7932642" y="1779115"/>
            <a:ext cx="481146" cy="117309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40" name="Right Brace 39">
            <a:extLst>
              <a:ext uri="{FF2B5EF4-FFF2-40B4-BE49-F238E27FC236}">
                <a16:creationId xmlns:a16="http://schemas.microsoft.com/office/drawing/2014/main" xmlns="" id="{8D2C7614-A008-469D-A253-FFCBF98E89ED}"/>
              </a:ext>
            </a:extLst>
          </p:cNvPr>
          <p:cNvSpPr/>
          <p:nvPr/>
        </p:nvSpPr>
        <p:spPr>
          <a:xfrm>
            <a:off x="7947128" y="4012063"/>
            <a:ext cx="481146" cy="433075"/>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21" name="Slide Number Placeholder 20"/>
          <p:cNvSpPr>
            <a:spLocks noGrp="1"/>
          </p:cNvSpPr>
          <p:nvPr>
            <p:ph type="sldNum" sz="quarter" idx="12"/>
          </p:nvPr>
        </p:nvSpPr>
        <p:spPr/>
        <p:txBody>
          <a:bodyPr/>
          <a:lstStyle/>
          <a:p>
            <a:fld id="{C7AA2231-D3A4-4E48-BE15-C9AE141B584A}" type="slidenum">
              <a:rPr lang="en-IN" smtClean="0"/>
              <a:t>60</a:t>
            </a:fld>
            <a:endParaRPr lang="en-IN"/>
          </a:p>
        </p:txBody>
      </p:sp>
    </p:spTree>
    <p:extLst>
      <p:ext uri="{BB962C8B-B14F-4D97-AF65-F5344CB8AC3E}">
        <p14:creationId xmlns:p14="http://schemas.microsoft.com/office/powerpoint/2010/main" val="24348326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5204" y="745854"/>
            <a:ext cx="9638975" cy="507145"/>
          </a:xfrm>
          <a:prstGeom prst="rect">
            <a:avLst/>
          </a:prstGeom>
        </p:spPr>
        <p:txBody>
          <a:bodyPr vert="horz" wrap="square" lIns="0" tIns="12747" rIns="0" bIns="0" rtlCol="0" anchor="t">
            <a:spAutoFit/>
          </a:bodyPr>
          <a:lstStyle/>
          <a:p>
            <a:pPr marL="12747">
              <a:lnSpc>
                <a:spcPct val="100000"/>
              </a:lnSpc>
              <a:spcBef>
                <a:spcPts val="100"/>
              </a:spcBef>
            </a:pPr>
            <a:r>
              <a:rPr dirty="0"/>
              <a:t>Running </a:t>
            </a:r>
            <a:r>
              <a:rPr spc="-5" dirty="0"/>
              <a:t>time</a:t>
            </a:r>
            <a:r>
              <a:rPr spc="-90" dirty="0"/>
              <a:t> </a:t>
            </a:r>
            <a:r>
              <a:rPr spc="-5" dirty="0"/>
              <a:t>analysis</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009A9A"/>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IN" spc="-5" smtClean="0"/>
              <a:pPr marL="38100">
                <a:lnSpc>
                  <a:spcPts val="1645"/>
                </a:lnSpc>
              </a:pPr>
              <a:t>61</a:t>
            </a:fld>
            <a:endParaRPr spc="-5" dirty="0"/>
          </a:p>
        </p:txBody>
      </p:sp>
      <p:sp>
        <p:nvSpPr>
          <p:cNvPr id="3" name="object 3"/>
          <p:cNvSpPr txBox="1"/>
          <p:nvPr/>
        </p:nvSpPr>
        <p:spPr>
          <a:xfrm>
            <a:off x="1195754" y="1212005"/>
            <a:ext cx="10297551" cy="4641314"/>
          </a:xfrm>
          <a:prstGeom prst="rect">
            <a:avLst/>
          </a:prstGeom>
        </p:spPr>
        <p:txBody>
          <a:bodyPr vert="horz" wrap="square" lIns="0" tIns="80307" rIns="0" bIns="0" rtlCol="0">
            <a:spAutoFit/>
          </a:bodyPr>
          <a:lstStyle/>
          <a:p>
            <a:pPr marL="355647" marR="5099" indent="-342900" algn="just">
              <a:lnSpc>
                <a:spcPct val="80000"/>
              </a:lnSpc>
              <a:spcBef>
                <a:spcPts val="632"/>
              </a:spcBef>
              <a:buClr>
                <a:srgbClr val="FF9A65"/>
              </a:buClr>
              <a:buSzPct val="59090"/>
              <a:buFont typeface="Wingdings" panose="05000000000000000000" pitchFamily="2" charset="2"/>
              <a:buChar char="q"/>
              <a:tabLst>
                <a:tab pos="623965" algn="l"/>
                <a:tab pos="625240" algn="l"/>
              </a:tabLst>
            </a:pPr>
            <a:r>
              <a:rPr sz="2000" dirty="0">
                <a:latin typeface="+mj-lt"/>
                <a:cs typeface="Arial"/>
              </a:rPr>
              <a:t>The </a:t>
            </a:r>
            <a:r>
              <a:rPr sz="2000" spc="-5" dirty="0">
                <a:latin typeface="+mj-lt"/>
                <a:cs typeface="Arial"/>
              </a:rPr>
              <a:t>advantage of </a:t>
            </a:r>
            <a:r>
              <a:rPr sz="2000" dirty="0">
                <a:latin typeface="+mj-lt"/>
                <a:cs typeface="Arial"/>
              </a:rPr>
              <a:t>this </a:t>
            </a:r>
            <a:r>
              <a:rPr sz="2000" spc="-5" dirty="0">
                <a:latin typeface="+mj-lt"/>
                <a:cs typeface="Arial"/>
              </a:rPr>
              <a:t>quicksort is </a:t>
            </a:r>
            <a:r>
              <a:rPr sz="2000" dirty="0">
                <a:latin typeface="+mj-lt"/>
                <a:cs typeface="Arial"/>
              </a:rPr>
              <a:t>that </a:t>
            </a:r>
            <a:r>
              <a:rPr sz="2000" spc="-5" dirty="0">
                <a:latin typeface="+mj-lt"/>
                <a:cs typeface="Arial"/>
              </a:rPr>
              <a:t>we </a:t>
            </a:r>
            <a:r>
              <a:rPr sz="2000" dirty="0">
                <a:latin typeface="+mj-lt"/>
                <a:cs typeface="Arial"/>
              </a:rPr>
              <a:t>can sort “in-place”,  </a:t>
            </a:r>
            <a:r>
              <a:rPr sz="2000" spc="-5" dirty="0">
                <a:latin typeface="+mj-lt"/>
                <a:cs typeface="Arial"/>
              </a:rPr>
              <a:t>i.e., </a:t>
            </a:r>
            <a:r>
              <a:rPr sz="2000" i="1" spc="-5" dirty="0">
                <a:latin typeface="+mj-lt"/>
                <a:cs typeface="Arial"/>
              </a:rPr>
              <a:t>without </a:t>
            </a:r>
            <a:r>
              <a:rPr sz="2000" dirty="0">
                <a:latin typeface="+mj-lt"/>
                <a:cs typeface="Arial"/>
              </a:rPr>
              <a:t>the need for a temporary buffer depending on the  size </a:t>
            </a:r>
            <a:r>
              <a:rPr sz="2000" spc="-5" dirty="0">
                <a:latin typeface="+mj-lt"/>
                <a:cs typeface="Arial"/>
              </a:rPr>
              <a:t>of </a:t>
            </a:r>
            <a:r>
              <a:rPr sz="2000" dirty="0">
                <a:latin typeface="+mj-lt"/>
                <a:cs typeface="Arial"/>
              </a:rPr>
              <a:t>the </a:t>
            </a:r>
            <a:r>
              <a:rPr sz="2000" spc="-5" dirty="0">
                <a:latin typeface="+mj-lt"/>
                <a:cs typeface="Arial"/>
              </a:rPr>
              <a:t>inputs. </a:t>
            </a:r>
            <a:endParaRPr lang="en-IN" sz="2000" spc="-5" dirty="0">
              <a:latin typeface="+mj-lt"/>
              <a:cs typeface="Arial"/>
            </a:endParaRPr>
          </a:p>
          <a:p>
            <a:pPr marL="355647" marR="5099" indent="-342900" algn="just">
              <a:lnSpc>
                <a:spcPct val="80000"/>
              </a:lnSpc>
              <a:spcBef>
                <a:spcPts val="632"/>
              </a:spcBef>
              <a:buClr>
                <a:srgbClr val="FF9A65"/>
              </a:buClr>
              <a:buSzPct val="59090"/>
              <a:buFont typeface="Wingdings" panose="05000000000000000000" pitchFamily="2" charset="2"/>
              <a:buChar char="q"/>
              <a:tabLst>
                <a:tab pos="623965" algn="l"/>
                <a:tab pos="625240" algn="l"/>
              </a:tabLst>
            </a:pPr>
            <a:r>
              <a:rPr sz="2000" dirty="0">
                <a:uFill>
                  <a:solidFill>
                    <a:srgbClr val="009A9A"/>
                  </a:solidFill>
                </a:uFill>
                <a:latin typeface="+mj-lt"/>
                <a:cs typeface="Arial"/>
              </a:rPr>
              <a:t>Partitioning </a:t>
            </a:r>
            <a:r>
              <a:rPr sz="2000" spc="-5" dirty="0">
                <a:uFill>
                  <a:solidFill>
                    <a:srgbClr val="009A9A"/>
                  </a:solidFill>
                </a:uFill>
                <a:latin typeface="+mj-lt"/>
                <a:cs typeface="Arial"/>
              </a:rPr>
              <a:t>Step</a:t>
            </a:r>
            <a:r>
              <a:rPr sz="2000" spc="-5" dirty="0">
                <a:latin typeface="+mj-lt"/>
                <a:cs typeface="Arial"/>
              </a:rPr>
              <a:t>: </a:t>
            </a:r>
            <a:r>
              <a:rPr sz="2000" dirty="0">
                <a:latin typeface="+mj-lt"/>
                <a:cs typeface="Arial"/>
              </a:rPr>
              <a:t>Time </a:t>
            </a:r>
            <a:r>
              <a:rPr sz="2000" spc="-5" dirty="0">
                <a:latin typeface="+mj-lt"/>
                <a:cs typeface="Arial"/>
              </a:rPr>
              <a:t>Complexity is </a:t>
            </a:r>
            <a:r>
              <a:rPr lang="en-IN" sz="2000" b="1" spc="-5" dirty="0">
                <a:latin typeface="+mj-lt"/>
                <a:cs typeface="Arial"/>
              </a:rPr>
              <a:t>O</a:t>
            </a:r>
            <a:r>
              <a:rPr sz="2000" b="1" dirty="0">
                <a:latin typeface="+mj-lt"/>
                <a:cs typeface="Arial"/>
              </a:rPr>
              <a:t>(n).</a:t>
            </a:r>
            <a:endParaRPr sz="2000" dirty="0">
              <a:latin typeface="+mj-lt"/>
              <a:cs typeface="Arial"/>
            </a:endParaRPr>
          </a:p>
          <a:p>
            <a:pPr marL="12747" algn="just">
              <a:spcBef>
                <a:spcPts val="417"/>
              </a:spcBef>
            </a:pPr>
            <a:r>
              <a:rPr sz="2000" spc="-5" dirty="0">
                <a:latin typeface="+mj-lt"/>
                <a:cs typeface="Arial"/>
              </a:rPr>
              <a:t>Recall </a:t>
            </a:r>
            <a:r>
              <a:rPr sz="2000" dirty="0">
                <a:latin typeface="+mj-lt"/>
                <a:cs typeface="Arial"/>
              </a:rPr>
              <a:t>that </a:t>
            </a:r>
            <a:r>
              <a:rPr sz="2000" spc="-5" dirty="0">
                <a:latin typeface="+mj-lt"/>
                <a:cs typeface="Arial"/>
              </a:rPr>
              <a:t>quicksort involves </a:t>
            </a:r>
            <a:r>
              <a:rPr sz="2000" i="1" dirty="0">
                <a:latin typeface="+mj-lt"/>
                <a:cs typeface="Arial"/>
              </a:rPr>
              <a:t>partitioning, and 2 recursive</a:t>
            </a:r>
            <a:r>
              <a:rPr sz="2000" i="1" spc="-5" dirty="0">
                <a:latin typeface="+mj-lt"/>
                <a:cs typeface="Arial"/>
              </a:rPr>
              <a:t> </a:t>
            </a:r>
            <a:r>
              <a:rPr sz="2000" i="1" dirty="0">
                <a:latin typeface="+mj-lt"/>
                <a:cs typeface="Arial"/>
              </a:rPr>
              <a:t>calls.</a:t>
            </a:r>
            <a:endParaRPr sz="2000" dirty="0">
              <a:latin typeface="+mj-lt"/>
              <a:cs typeface="Arial"/>
            </a:endParaRPr>
          </a:p>
          <a:p>
            <a:pPr marL="624603" algn="just"/>
            <a:r>
              <a:rPr sz="2000" dirty="0">
                <a:latin typeface="+mj-lt"/>
                <a:cs typeface="Arial"/>
              </a:rPr>
              <a:t>Thus, </a:t>
            </a:r>
            <a:r>
              <a:rPr sz="2000" spc="-5" dirty="0">
                <a:latin typeface="+mj-lt"/>
                <a:cs typeface="Arial"/>
              </a:rPr>
              <a:t>giving </a:t>
            </a:r>
            <a:r>
              <a:rPr sz="2000" dirty="0">
                <a:latin typeface="+mj-lt"/>
                <a:cs typeface="Arial"/>
              </a:rPr>
              <a:t>the </a:t>
            </a:r>
            <a:r>
              <a:rPr sz="2000" spc="-5" dirty="0">
                <a:latin typeface="+mj-lt"/>
                <a:cs typeface="Arial"/>
              </a:rPr>
              <a:t>basic quicksort</a:t>
            </a:r>
            <a:r>
              <a:rPr sz="2000" spc="5" dirty="0">
                <a:latin typeface="+mj-lt"/>
                <a:cs typeface="Arial"/>
              </a:rPr>
              <a:t> </a:t>
            </a:r>
            <a:r>
              <a:rPr sz="2000" spc="-5" dirty="0">
                <a:latin typeface="+mj-lt"/>
                <a:cs typeface="Arial"/>
              </a:rPr>
              <a:t>relation:</a:t>
            </a:r>
            <a:endParaRPr sz="2000" dirty="0">
              <a:latin typeface="+mj-lt"/>
              <a:cs typeface="Arial"/>
            </a:endParaRPr>
          </a:p>
          <a:p>
            <a:pPr marL="930530" algn="just">
              <a:spcBef>
                <a:spcPts val="547"/>
              </a:spcBef>
            </a:pPr>
            <a:r>
              <a:rPr sz="2000" b="1" i="1" dirty="0">
                <a:latin typeface="+mj-lt"/>
                <a:cs typeface="Arial"/>
              </a:rPr>
              <a:t>T(n) = </a:t>
            </a:r>
            <a:r>
              <a:rPr lang="en-IN" sz="2000" b="1" i="1" dirty="0">
                <a:latin typeface="+mj-lt"/>
                <a:cs typeface="Arial"/>
              </a:rPr>
              <a:t>O</a:t>
            </a:r>
            <a:r>
              <a:rPr sz="2000" b="1" dirty="0">
                <a:latin typeface="+mj-lt"/>
                <a:cs typeface="Arial"/>
              </a:rPr>
              <a:t>(n) </a:t>
            </a:r>
            <a:r>
              <a:rPr sz="2000" b="1" i="1" dirty="0">
                <a:latin typeface="+mj-lt"/>
                <a:cs typeface="Arial"/>
              </a:rPr>
              <a:t>+ T(i) + T(n-i-1) = cn+ T(i) +</a:t>
            </a:r>
            <a:r>
              <a:rPr sz="2000" b="1" i="1" spc="25" dirty="0">
                <a:latin typeface="+mj-lt"/>
                <a:cs typeface="Arial"/>
              </a:rPr>
              <a:t> </a:t>
            </a:r>
            <a:r>
              <a:rPr sz="2000" b="1" i="1" dirty="0">
                <a:latin typeface="+mj-lt"/>
                <a:cs typeface="Arial"/>
              </a:rPr>
              <a:t>T(n-i-1)</a:t>
            </a:r>
            <a:endParaRPr sz="2000" dirty="0">
              <a:latin typeface="+mj-lt"/>
              <a:cs typeface="Arial"/>
            </a:endParaRPr>
          </a:p>
          <a:p>
            <a:pPr marL="12747" marR="1228810" algn="just">
              <a:lnSpc>
                <a:spcPts val="3172"/>
              </a:lnSpc>
              <a:spcBef>
                <a:spcPts val="171"/>
              </a:spcBef>
            </a:pPr>
            <a:r>
              <a:rPr sz="2000" dirty="0">
                <a:latin typeface="+mj-lt"/>
                <a:cs typeface="Arial"/>
              </a:rPr>
              <a:t>where </a:t>
            </a:r>
            <a:r>
              <a:rPr sz="2000" b="1" i="1" dirty="0">
                <a:latin typeface="+mj-lt"/>
                <a:cs typeface="Arial"/>
              </a:rPr>
              <a:t>i </a:t>
            </a:r>
            <a:r>
              <a:rPr sz="2000" spc="-5" dirty="0">
                <a:latin typeface="+mj-lt"/>
                <a:cs typeface="Arial"/>
              </a:rPr>
              <a:t>is </a:t>
            </a:r>
            <a:r>
              <a:rPr sz="2000" dirty="0">
                <a:latin typeface="+mj-lt"/>
                <a:cs typeface="Arial"/>
              </a:rPr>
              <a:t>the size </a:t>
            </a:r>
            <a:r>
              <a:rPr sz="2000" spc="-5" dirty="0">
                <a:latin typeface="+mj-lt"/>
                <a:cs typeface="Arial"/>
              </a:rPr>
              <a:t>of </a:t>
            </a:r>
            <a:r>
              <a:rPr sz="2000" dirty="0">
                <a:latin typeface="+mj-lt"/>
                <a:cs typeface="Arial"/>
              </a:rPr>
              <a:t>the first sub-block </a:t>
            </a:r>
            <a:r>
              <a:rPr sz="2000" spc="-5" dirty="0">
                <a:latin typeface="+mj-lt"/>
                <a:cs typeface="Arial"/>
              </a:rPr>
              <a:t>after partitioning.  </a:t>
            </a:r>
            <a:endParaRPr lang="en-IN" sz="2000" spc="-5" dirty="0">
              <a:latin typeface="+mj-lt"/>
              <a:cs typeface="Arial"/>
            </a:endParaRPr>
          </a:p>
          <a:p>
            <a:pPr marL="12747" marR="1228810" algn="just">
              <a:lnSpc>
                <a:spcPts val="3172"/>
              </a:lnSpc>
              <a:spcBef>
                <a:spcPts val="171"/>
              </a:spcBef>
            </a:pPr>
            <a:r>
              <a:rPr sz="2000" dirty="0">
                <a:latin typeface="+mj-lt"/>
                <a:cs typeface="Arial"/>
              </a:rPr>
              <a:t>We </a:t>
            </a:r>
            <a:r>
              <a:rPr sz="2000" spc="-5" dirty="0">
                <a:latin typeface="+mj-lt"/>
                <a:cs typeface="Arial"/>
              </a:rPr>
              <a:t>shall </a:t>
            </a:r>
            <a:r>
              <a:rPr sz="2000" dirty="0">
                <a:latin typeface="+mj-lt"/>
                <a:cs typeface="Arial"/>
              </a:rPr>
              <a:t>take </a:t>
            </a:r>
            <a:r>
              <a:rPr sz="2000" b="1" i="1" dirty="0">
                <a:latin typeface="+mj-lt"/>
                <a:cs typeface="Arial"/>
              </a:rPr>
              <a:t>T(0) = T(1) = 1 </a:t>
            </a:r>
            <a:r>
              <a:rPr sz="2000" spc="-5" dirty="0">
                <a:latin typeface="+mj-lt"/>
                <a:cs typeface="Arial"/>
              </a:rPr>
              <a:t>as </a:t>
            </a:r>
            <a:r>
              <a:rPr sz="2000" dirty="0">
                <a:latin typeface="+mj-lt"/>
                <a:cs typeface="Arial"/>
              </a:rPr>
              <a:t>the </a:t>
            </a:r>
            <a:r>
              <a:rPr sz="2000" spc="-5" dirty="0">
                <a:latin typeface="+mj-lt"/>
                <a:cs typeface="Arial"/>
              </a:rPr>
              <a:t>initial</a:t>
            </a:r>
            <a:r>
              <a:rPr sz="2000" spc="-30" dirty="0">
                <a:latin typeface="+mj-lt"/>
                <a:cs typeface="Arial"/>
              </a:rPr>
              <a:t> </a:t>
            </a:r>
            <a:r>
              <a:rPr sz="2000" dirty="0">
                <a:latin typeface="+mj-lt"/>
                <a:cs typeface="Arial"/>
              </a:rPr>
              <a:t>conditions.</a:t>
            </a:r>
          </a:p>
          <a:p>
            <a:pPr marL="12747" algn="just">
              <a:spcBef>
                <a:spcPts val="335"/>
              </a:spcBef>
            </a:pPr>
            <a:r>
              <a:rPr sz="2000" dirty="0">
                <a:latin typeface="+mj-lt"/>
                <a:cs typeface="Arial"/>
              </a:rPr>
              <a:t>To find the solution for this relation, </a:t>
            </a:r>
            <a:r>
              <a:rPr sz="2000" spc="-5" dirty="0">
                <a:latin typeface="+mj-lt"/>
                <a:cs typeface="Arial"/>
              </a:rPr>
              <a:t>we’ll </a:t>
            </a:r>
            <a:r>
              <a:rPr sz="2000" dirty="0">
                <a:latin typeface="+mj-lt"/>
                <a:cs typeface="Arial"/>
              </a:rPr>
              <a:t>consider three</a:t>
            </a:r>
            <a:r>
              <a:rPr sz="2000" spc="-25" dirty="0">
                <a:latin typeface="+mj-lt"/>
                <a:cs typeface="Arial"/>
              </a:rPr>
              <a:t> </a:t>
            </a:r>
            <a:r>
              <a:rPr sz="2000" dirty="0">
                <a:latin typeface="+mj-lt"/>
                <a:cs typeface="Arial"/>
              </a:rPr>
              <a:t>cases:</a:t>
            </a:r>
          </a:p>
          <a:p>
            <a:pPr marL="1007012" lvl="1" indent="-536011">
              <a:spcBef>
                <a:spcPts val="497"/>
              </a:spcBef>
              <a:buClr>
                <a:srgbClr val="33659A"/>
              </a:buClr>
              <a:buSzPct val="80952"/>
              <a:buAutoNum type="arabicPeriod"/>
              <a:tabLst>
                <a:tab pos="1006375" algn="l"/>
                <a:tab pos="1007650" algn="l"/>
              </a:tabLst>
            </a:pPr>
            <a:r>
              <a:rPr sz="2000" spc="-5" dirty="0">
                <a:latin typeface="+mj-lt"/>
                <a:cs typeface="Arial"/>
              </a:rPr>
              <a:t>The Worst-case </a:t>
            </a:r>
            <a:endParaRPr sz="2000" dirty="0">
              <a:latin typeface="+mj-lt"/>
              <a:cs typeface="Arial"/>
            </a:endParaRPr>
          </a:p>
          <a:p>
            <a:pPr marL="1007012" lvl="1" indent="-536011">
              <a:spcBef>
                <a:spcPts val="507"/>
              </a:spcBef>
              <a:buClr>
                <a:srgbClr val="33659A"/>
              </a:buClr>
              <a:buSzPct val="80952"/>
              <a:buAutoNum type="arabicPeriod"/>
              <a:tabLst>
                <a:tab pos="1006375" algn="l"/>
                <a:tab pos="1007650" algn="l"/>
              </a:tabLst>
            </a:pPr>
            <a:r>
              <a:rPr sz="2000" dirty="0">
                <a:latin typeface="+mj-lt"/>
                <a:cs typeface="Arial"/>
              </a:rPr>
              <a:t>The </a:t>
            </a:r>
            <a:r>
              <a:rPr sz="2000" spc="-5" dirty="0">
                <a:latin typeface="+mj-lt"/>
                <a:cs typeface="Arial"/>
              </a:rPr>
              <a:t>Best-case</a:t>
            </a:r>
            <a:r>
              <a:rPr sz="2000" spc="-15" dirty="0">
                <a:latin typeface="+mj-lt"/>
                <a:cs typeface="Arial"/>
              </a:rPr>
              <a:t> </a:t>
            </a:r>
            <a:endParaRPr sz="2000" dirty="0">
              <a:latin typeface="+mj-lt"/>
              <a:cs typeface="Arial"/>
            </a:endParaRPr>
          </a:p>
          <a:p>
            <a:pPr marL="1007012" lvl="1" indent="-536011">
              <a:spcBef>
                <a:spcPts val="502"/>
              </a:spcBef>
              <a:buClr>
                <a:srgbClr val="33659A"/>
              </a:buClr>
              <a:buSzPct val="80952"/>
              <a:buAutoNum type="arabicPeriod"/>
              <a:tabLst>
                <a:tab pos="1006375" algn="l"/>
                <a:tab pos="1007650" algn="l"/>
              </a:tabLst>
            </a:pPr>
            <a:r>
              <a:rPr sz="2000" spc="-5" dirty="0">
                <a:latin typeface="+mj-lt"/>
                <a:cs typeface="Arial"/>
              </a:rPr>
              <a:t>The Average-case</a:t>
            </a:r>
            <a:r>
              <a:rPr sz="2000" spc="-10" dirty="0">
                <a:latin typeface="+mj-lt"/>
                <a:cs typeface="Arial"/>
              </a:rPr>
              <a:t> </a:t>
            </a:r>
            <a:endParaRPr sz="2000" dirty="0">
              <a:latin typeface="+mj-lt"/>
              <a:cs typeface="Arial"/>
            </a:endParaRPr>
          </a:p>
          <a:p>
            <a:pPr marL="1655197">
              <a:spcBef>
                <a:spcPts val="532"/>
              </a:spcBef>
            </a:pPr>
            <a:r>
              <a:rPr sz="2000" b="1" i="1" dirty="0">
                <a:latin typeface="+mj-lt"/>
                <a:cs typeface="Arial"/>
              </a:rPr>
              <a:t>All </a:t>
            </a:r>
            <a:r>
              <a:rPr lang="en-IN" sz="2000" b="1" i="1" dirty="0">
                <a:latin typeface="+mj-lt"/>
                <a:cs typeface="Arial"/>
              </a:rPr>
              <a:t>above cases </a:t>
            </a:r>
            <a:r>
              <a:rPr sz="2000" b="1" i="1" dirty="0">
                <a:latin typeface="+mj-lt"/>
                <a:cs typeface="Arial"/>
              </a:rPr>
              <a:t>depends on the value of the</a:t>
            </a:r>
            <a:r>
              <a:rPr sz="2000" b="1" i="1" spc="5" dirty="0">
                <a:latin typeface="+mj-lt"/>
                <a:cs typeface="Arial"/>
              </a:rPr>
              <a:t> </a:t>
            </a:r>
            <a:r>
              <a:rPr sz="2000" b="1" i="1" dirty="0">
                <a:latin typeface="+mj-lt"/>
                <a:cs typeface="Arial"/>
              </a:rPr>
              <a:t>pivot!!</a:t>
            </a:r>
            <a:endParaRPr sz="2000" dirty="0">
              <a:latin typeface="+mj-lt"/>
              <a:cs typeface="Aria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7918" y="858395"/>
            <a:ext cx="9638975" cy="507145"/>
          </a:xfrm>
          <a:prstGeom prst="rect">
            <a:avLst/>
          </a:prstGeom>
        </p:spPr>
        <p:txBody>
          <a:bodyPr vert="horz" wrap="square" lIns="0" tIns="12747" rIns="0" bIns="0" rtlCol="0" anchor="t">
            <a:spAutoFit/>
          </a:bodyPr>
          <a:lstStyle/>
          <a:p>
            <a:pPr marL="12747">
              <a:lnSpc>
                <a:spcPct val="100000"/>
              </a:lnSpc>
              <a:spcBef>
                <a:spcPts val="100"/>
              </a:spcBef>
            </a:pPr>
            <a:r>
              <a:rPr dirty="0"/>
              <a:t>Running </a:t>
            </a:r>
            <a:r>
              <a:rPr spc="-5" dirty="0"/>
              <a:t>time</a:t>
            </a:r>
            <a:r>
              <a:rPr spc="-90" dirty="0"/>
              <a:t> </a:t>
            </a:r>
            <a:r>
              <a:rPr spc="-5" dirty="0"/>
              <a:t>analysis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009A9A"/>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IN" spc="-5" smtClean="0"/>
              <a:pPr marL="38100">
                <a:lnSpc>
                  <a:spcPts val="1645"/>
                </a:lnSpc>
              </a:pPr>
              <a:t>62</a:t>
            </a:fld>
            <a:endParaRPr spc="-5" dirty="0"/>
          </a:p>
        </p:txBody>
      </p:sp>
      <p:sp>
        <p:nvSpPr>
          <p:cNvPr id="3" name="object 3"/>
          <p:cNvSpPr txBox="1"/>
          <p:nvPr/>
        </p:nvSpPr>
        <p:spPr>
          <a:xfrm>
            <a:off x="1711613" y="1404148"/>
            <a:ext cx="9852029" cy="4088479"/>
          </a:xfrm>
          <a:prstGeom prst="rect">
            <a:avLst/>
          </a:prstGeom>
        </p:spPr>
        <p:txBody>
          <a:bodyPr vert="horz" wrap="square" lIns="0" tIns="48439" rIns="0" bIns="0" rtlCol="0">
            <a:spAutoFit/>
          </a:bodyPr>
          <a:lstStyle/>
          <a:p>
            <a:pPr marL="63098">
              <a:spcBef>
                <a:spcPts val="381"/>
              </a:spcBef>
            </a:pPr>
            <a:r>
              <a:rPr sz="2000" b="1" u="sng" dirty="0">
                <a:uFill>
                  <a:solidFill>
                    <a:srgbClr val="0033CC"/>
                  </a:solidFill>
                </a:uFill>
                <a:latin typeface="+mj-lt"/>
                <a:cs typeface="Arial"/>
              </a:rPr>
              <a:t>Worst-Case</a:t>
            </a:r>
            <a:r>
              <a:rPr sz="2000" b="1" u="sng" dirty="0">
                <a:latin typeface="+mj-lt"/>
                <a:cs typeface="Arial"/>
              </a:rPr>
              <a:t> </a:t>
            </a:r>
            <a:r>
              <a:rPr sz="2000" dirty="0">
                <a:latin typeface="+mj-lt"/>
                <a:cs typeface="Arial"/>
              </a:rPr>
              <a:t>(Data </a:t>
            </a:r>
            <a:r>
              <a:rPr sz="2000" spc="-5" dirty="0">
                <a:latin typeface="+mj-lt"/>
                <a:cs typeface="Arial"/>
              </a:rPr>
              <a:t>is </a:t>
            </a:r>
            <a:r>
              <a:rPr sz="2000" dirty="0">
                <a:latin typeface="+mj-lt"/>
                <a:cs typeface="Arial"/>
              </a:rPr>
              <a:t>sorted</a:t>
            </a:r>
            <a:r>
              <a:rPr sz="2000" spc="-25" dirty="0">
                <a:latin typeface="+mj-lt"/>
                <a:cs typeface="Arial"/>
              </a:rPr>
              <a:t> </a:t>
            </a:r>
            <a:r>
              <a:rPr sz="2000" dirty="0">
                <a:latin typeface="+mj-lt"/>
                <a:cs typeface="Arial"/>
              </a:rPr>
              <a:t>already)</a:t>
            </a:r>
          </a:p>
          <a:p>
            <a:pPr marL="674953" marR="572977" indent="-611856">
              <a:lnSpc>
                <a:spcPts val="2600"/>
              </a:lnSpc>
              <a:spcBef>
                <a:spcPts val="612"/>
              </a:spcBef>
              <a:buClr>
                <a:srgbClr val="FF9A65"/>
              </a:buClr>
              <a:buSzPct val="58333"/>
              <a:buFont typeface="Wingdings"/>
              <a:buChar char=""/>
              <a:tabLst>
                <a:tab pos="674953" algn="l"/>
                <a:tab pos="675590" algn="l"/>
              </a:tabLst>
            </a:pPr>
            <a:r>
              <a:rPr sz="2000" dirty="0">
                <a:latin typeface="+mj-lt"/>
                <a:cs typeface="Arial"/>
              </a:rPr>
              <a:t>When the </a:t>
            </a:r>
            <a:r>
              <a:rPr sz="2000" spc="-5" dirty="0">
                <a:latin typeface="+mj-lt"/>
                <a:cs typeface="Arial"/>
              </a:rPr>
              <a:t>pivot is </a:t>
            </a:r>
            <a:r>
              <a:rPr sz="2000" dirty="0">
                <a:latin typeface="+mj-lt"/>
                <a:cs typeface="Arial"/>
              </a:rPr>
              <a:t>the smallest (or </a:t>
            </a:r>
            <a:r>
              <a:rPr sz="2000" spc="-5" dirty="0">
                <a:latin typeface="+mj-lt"/>
                <a:cs typeface="Arial"/>
              </a:rPr>
              <a:t>largest) element at  partitioning on </a:t>
            </a:r>
            <a:r>
              <a:rPr sz="2000" dirty="0">
                <a:latin typeface="+mj-lt"/>
                <a:cs typeface="Arial"/>
              </a:rPr>
              <a:t>a </a:t>
            </a:r>
            <a:r>
              <a:rPr sz="2000" spc="-5" dirty="0">
                <a:latin typeface="+mj-lt"/>
                <a:cs typeface="Arial"/>
              </a:rPr>
              <a:t>block of </a:t>
            </a:r>
            <a:r>
              <a:rPr sz="2000" dirty="0">
                <a:latin typeface="+mj-lt"/>
                <a:cs typeface="Arial"/>
              </a:rPr>
              <a:t>size </a:t>
            </a:r>
            <a:r>
              <a:rPr sz="2000" b="1" i="1" spc="-5" dirty="0">
                <a:latin typeface="+mj-lt"/>
                <a:cs typeface="Arial"/>
              </a:rPr>
              <a:t>n</a:t>
            </a:r>
            <a:r>
              <a:rPr sz="2000" spc="-5" dirty="0">
                <a:latin typeface="+mj-lt"/>
                <a:cs typeface="Arial"/>
              </a:rPr>
              <a:t>, </a:t>
            </a:r>
            <a:r>
              <a:rPr sz="2000" dirty="0">
                <a:latin typeface="+mj-lt"/>
                <a:cs typeface="Arial"/>
              </a:rPr>
              <a:t>the result</a:t>
            </a:r>
          </a:p>
          <a:p>
            <a:pPr marL="1058000" marR="17846" lvl="1" indent="-535374">
              <a:spcBef>
                <a:spcPts val="477"/>
              </a:spcBef>
              <a:buClr>
                <a:srgbClr val="33659A"/>
              </a:buClr>
              <a:buSzPct val="66666"/>
              <a:buFont typeface="Wingdings"/>
              <a:buChar char=""/>
              <a:tabLst>
                <a:tab pos="1057363" algn="l"/>
                <a:tab pos="1058000" algn="l"/>
              </a:tabLst>
            </a:pPr>
            <a:r>
              <a:rPr sz="2000" dirty="0">
                <a:latin typeface="+mj-lt"/>
                <a:cs typeface="Arial"/>
              </a:rPr>
              <a:t>yields one empty sub-block, </a:t>
            </a:r>
            <a:r>
              <a:rPr sz="2000" spc="-5" dirty="0">
                <a:latin typeface="+mj-lt"/>
                <a:cs typeface="Arial"/>
              </a:rPr>
              <a:t>one element </a:t>
            </a:r>
            <a:r>
              <a:rPr sz="2000" dirty="0">
                <a:latin typeface="+mj-lt"/>
                <a:cs typeface="Arial"/>
              </a:rPr>
              <a:t>(pivot) </a:t>
            </a:r>
            <a:r>
              <a:rPr sz="2000" spc="-5" dirty="0">
                <a:latin typeface="+mj-lt"/>
                <a:cs typeface="Arial"/>
              </a:rPr>
              <a:t>in</a:t>
            </a:r>
            <a:r>
              <a:rPr sz="2000" spc="-100" dirty="0">
                <a:latin typeface="+mj-lt"/>
                <a:cs typeface="Arial"/>
              </a:rPr>
              <a:t> </a:t>
            </a:r>
            <a:r>
              <a:rPr sz="2000" dirty="0">
                <a:latin typeface="+mj-lt"/>
                <a:cs typeface="Arial"/>
              </a:rPr>
              <a:t>the  “correct” </a:t>
            </a:r>
            <a:r>
              <a:rPr sz="2000" spc="-5" dirty="0">
                <a:latin typeface="+mj-lt"/>
                <a:cs typeface="Arial"/>
              </a:rPr>
              <a:t>place and one </a:t>
            </a:r>
            <a:r>
              <a:rPr sz="2000" dirty="0">
                <a:latin typeface="+mj-lt"/>
                <a:cs typeface="Arial"/>
              </a:rPr>
              <a:t>sub-block </a:t>
            </a:r>
            <a:r>
              <a:rPr sz="2000" spc="-5" dirty="0">
                <a:latin typeface="+mj-lt"/>
                <a:cs typeface="Arial"/>
              </a:rPr>
              <a:t>of </a:t>
            </a:r>
            <a:r>
              <a:rPr sz="2000" dirty="0">
                <a:latin typeface="+mj-lt"/>
                <a:cs typeface="Arial"/>
              </a:rPr>
              <a:t>size</a:t>
            </a:r>
            <a:r>
              <a:rPr sz="2000" spc="-10" dirty="0">
                <a:latin typeface="+mj-lt"/>
                <a:cs typeface="Arial"/>
              </a:rPr>
              <a:t> </a:t>
            </a:r>
            <a:r>
              <a:rPr sz="2000" b="1" i="1" spc="-5" dirty="0">
                <a:latin typeface="+mj-lt"/>
                <a:cs typeface="Arial"/>
              </a:rPr>
              <a:t>(n-1)</a:t>
            </a:r>
            <a:endParaRPr sz="2000" dirty="0">
              <a:latin typeface="+mj-lt"/>
              <a:cs typeface="Arial"/>
            </a:endParaRPr>
          </a:p>
          <a:p>
            <a:pPr marL="1058000" lvl="1" indent="-536011">
              <a:spcBef>
                <a:spcPts val="567"/>
              </a:spcBef>
              <a:buClr>
                <a:srgbClr val="33659A"/>
              </a:buClr>
              <a:buSzPct val="66666"/>
              <a:buFont typeface="Wingdings"/>
              <a:buChar char=""/>
              <a:tabLst>
                <a:tab pos="1057363" algn="l"/>
                <a:tab pos="1058000" algn="l"/>
              </a:tabLst>
            </a:pPr>
            <a:r>
              <a:rPr sz="2000" dirty="0">
                <a:latin typeface="+mj-lt"/>
                <a:cs typeface="Arial"/>
              </a:rPr>
              <a:t>takes </a:t>
            </a:r>
            <a:r>
              <a:rPr lang="en-IN" sz="2000" dirty="0">
                <a:latin typeface="+mj-lt"/>
                <a:cs typeface="Arial"/>
              </a:rPr>
              <a:t>O(</a:t>
            </a:r>
            <a:r>
              <a:rPr sz="2000" b="1" dirty="0">
                <a:latin typeface="+mj-lt"/>
                <a:cs typeface="Arial"/>
              </a:rPr>
              <a:t>n)</a:t>
            </a:r>
            <a:r>
              <a:rPr sz="2000" b="1" spc="-10" dirty="0">
                <a:latin typeface="+mj-lt"/>
                <a:cs typeface="Arial"/>
              </a:rPr>
              <a:t> </a:t>
            </a:r>
            <a:r>
              <a:rPr sz="2000" dirty="0">
                <a:latin typeface="+mj-lt"/>
                <a:cs typeface="Arial"/>
              </a:rPr>
              <a:t>times.</a:t>
            </a:r>
          </a:p>
          <a:p>
            <a:pPr marL="675590" indent="-612493">
              <a:spcBef>
                <a:spcPts val="572"/>
              </a:spcBef>
              <a:buClr>
                <a:srgbClr val="FF9A65"/>
              </a:buClr>
              <a:buSzPct val="58333"/>
              <a:buFont typeface="Wingdings"/>
              <a:buChar char=""/>
              <a:tabLst>
                <a:tab pos="674953" algn="l"/>
                <a:tab pos="675590" algn="l"/>
              </a:tabLst>
            </a:pPr>
            <a:r>
              <a:rPr sz="2000" dirty="0">
                <a:latin typeface="+mj-lt"/>
                <a:cs typeface="Arial"/>
              </a:rPr>
              <a:t>Recurrence</a:t>
            </a:r>
            <a:r>
              <a:rPr sz="2000" spc="-5" dirty="0">
                <a:latin typeface="+mj-lt"/>
                <a:cs typeface="Arial"/>
              </a:rPr>
              <a:t> </a:t>
            </a:r>
            <a:r>
              <a:rPr sz="2000" dirty="0">
                <a:latin typeface="+mj-lt"/>
                <a:cs typeface="Arial"/>
              </a:rPr>
              <a:t>Equation:</a:t>
            </a:r>
          </a:p>
          <a:p>
            <a:pPr marL="981518">
              <a:spcBef>
                <a:spcPts val="572"/>
              </a:spcBef>
            </a:pPr>
            <a:r>
              <a:rPr sz="2000" b="1" i="1" dirty="0">
                <a:latin typeface="+mj-lt"/>
                <a:cs typeface="Arial"/>
              </a:rPr>
              <a:t>T(1) =</a:t>
            </a:r>
            <a:r>
              <a:rPr sz="2000" b="1" i="1" spc="-5" dirty="0">
                <a:latin typeface="+mj-lt"/>
                <a:cs typeface="Arial"/>
              </a:rPr>
              <a:t> </a:t>
            </a:r>
            <a:r>
              <a:rPr sz="2000" b="1" i="1" dirty="0">
                <a:latin typeface="+mj-lt"/>
                <a:cs typeface="Arial"/>
              </a:rPr>
              <a:t>1</a:t>
            </a:r>
            <a:endParaRPr sz="2000" dirty="0">
              <a:latin typeface="+mj-lt"/>
              <a:cs typeface="Arial"/>
            </a:endParaRPr>
          </a:p>
          <a:p>
            <a:pPr marL="981518">
              <a:spcBef>
                <a:spcPts val="572"/>
              </a:spcBef>
            </a:pPr>
            <a:r>
              <a:rPr sz="2000" b="1" i="1" dirty="0">
                <a:latin typeface="+mj-lt"/>
                <a:cs typeface="Arial"/>
              </a:rPr>
              <a:t>T(n) = T(n-1) +</a:t>
            </a:r>
            <a:r>
              <a:rPr sz="2000" b="1" i="1" spc="-30" dirty="0">
                <a:latin typeface="+mj-lt"/>
                <a:cs typeface="Arial"/>
              </a:rPr>
              <a:t> </a:t>
            </a:r>
            <a:r>
              <a:rPr sz="2000" b="1" i="1" spc="-5" dirty="0">
                <a:latin typeface="+mj-lt"/>
                <a:cs typeface="Arial"/>
              </a:rPr>
              <a:t>cn</a:t>
            </a:r>
            <a:endParaRPr sz="2000" dirty="0">
              <a:latin typeface="+mj-lt"/>
              <a:cs typeface="Arial"/>
            </a:endParaRPr>
          </a:p>
          <a:p>
            <a:pPr marL="63735">
              <a:spcBef>
                <a:spcPts val="592"/>
              </a:spcBef>
            </a:pPr>
            <a:r>
              <a:rPr sz="2000" dirty="0">
                <a:latin typeface="+mj-lt"/>
                <a:cs typeface="Arial"/>
              </a:rPr>
              <a:t>Solution: </a:t>
            </a:r>
            <a:r>
              <a:rPr lang="en-IN" sz="2000" b="1" spc="-5" dirty="0">
                <a:latin typeface="+mj-lt"/>
                <a:cs typeface="Arial"/>
              </a:rPr>
              <a:t>O</a:t>
            </a:r>
            <a:r>
              <a:rPr sz="2000" b="1" spc="-5" dirty="0">
                <a:latin typeface="+mj-lt"/>
                <a:cs typeface="Arial"/>
              </a:rPr>
              <a:t>(n</a:t>
            </a:r>
            <a:r>
              <a:rPr sz="2000" b="1" spc="-7" baseline="24305" dirty="0">
                <a:latin typeface="+mj-lt"/>
                <a:cs typeface="Arial"/>
              </a:rPr>
              <a:t>2</a:t>
            </a:r>
            <a:r>
              <a:rPr sz="2000" b="1" spc="316" baseline="24305" dirty="0">
                <a:latin typeface="+mj-lt"/>
                <a:cs typeface="Arial"/>
              </a:rPr>
              <a:t> </a:t>
            </a:r>
            <a:r>
              <a:rPr sz="2000" b="1" dirty="0">
                <a:latin typeface="+mj-lt"/>
                <a:cs typeface="Arial"/>
              </a:rPr>
              <a:t>)</a:t>
            </a:r>
            <a:endParaRPr sz="2000" dirty="0">
              <a:latin typeface="+mj-lt"/>
              <a:cs typeface="Arial"/>
            </a:endParaRPr>
          </a:p>
          <a:p>
            <a:pPr marL="2486300">
              <a:spcBef>
                <a:spcPts val="552"/>
              </a:spcBef>
            </a:pPr>
            <a:r>
              <a:rPr sz="2000" b="1" i="1" dirty="0">
                <a:latin typeface="+mj-lt"/>
                <a:cs typeface="Arial"/>
              </a:rPr>
              <a:t>Worse </a:t>
            </a:r>
            <a:r>
              <a:rPr sz="2000" b="1" i="1" spc="-5" dirty="0">
                <a:latin typeface="+mj-lt"/>
                <a:cs typeface="Arial"/>
              </a:rPr>
              <a:t>than</a:t>
            </a:r>
            <a:r>
              <a:rPr sz="2000" b="1" i="1" spc="-15" dirty="0">
                <a:latin typeface="+mj-lt"/>
                <a:cs typeface="Arial"/>
              </a:rPr>
              <a:t> </a:t>
            </a:r>
            <a:r>
              <a:rPr sz="2000" b="1" i="1" spc="-5" dirty="0">
                <a:latin typeface="+mj-lt"/>
                <a:cs typeface="Arial"/>
              </a:rPr>
              <a:t>Mergesort!!!</a:t>
            </a:r>
            <a:endParaRPr sz="2000" dirty="0">
              <a:latin typeface="+mj-lt"/>
              <a:cs typeface="Aria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159" y="872463"/>
            <a:ext cx="9638975" cy="507145"/>
          </a:xfrm>
          <a:prstGeom prst="rect">
            <a:avLst/>
          </a:prstGeom>
        </p:spPr>
        <p:txBody>
          <a:bodyPr vert="horz" wrap="square" lIns="0" tIns="12747" rIns="0" bIns="0" rtlCol="0" anchor="t">
            <a:spAutoFit/>
          </a:bodyPr>
          <a:lstStyle/>
          <a:p>
            <a:pPr marL="12747">
              <a:lnSpc>
                <a:spcPct val="100000"/>
              </a:lnSpc>
              <a:spcBef>
                <a:spcPts val="100"/>
              </a:spcBef>
            </a:pPr>
            <a:r>
              <a:rPr dirty="0"/>
              <a:t>Running </a:t>
            </a:r>
            <a:r>
              <a:rPr spc="-5" dirty="0"/>
              <a:t>time</a:t>
            </a:r>
            <a:r>
              <a:rPr spc="-90" dirty="0"/>
              <a:t> </a:t>
            </a:r>
            <a:r>
              <a:rPr spc="-5" dirty="0"/>
              <a:t>analysis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009A9A"/>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IN" spc="-5" smtClean="0"/>
              <a:pPr marL="38100">
                <a:lnSpc>
                  <a:spcPts val="1645"/>
                </a:lnSpc>
              </a:pPr>
              <a:t>63</a:t>
            </a:fld>
            <a:endParaRPr spc="-5" dirty="0"/>
          </a:p>
        </p:txBody>
      </p:sp>
      <p:sp>
        <p:nvSpPr>
          <p:cNvPr id="3" name="object 3"/>
          <p:cNvSpPr txBox="1"/>
          <p:nvPr/>
        </p:nvSpPr>
        <p:spPr>
          <a:xfrm>
            <a:off x="703385" y="1481668"/>
            <a:ext cx="10438227" cy="4074511"/>
          </a:xfrm>
          <a:prstGeom prst="rect">
            <a:avLst/>
          </a:prstGeom>
        </p:spPr>
        <p:txBody>
          <a:bodyPr vert="horz" wrap="square" lIns="0" tIns="85406" rIns="0" bIns="0" rtlCol="0">
            <a:spAutoFit/>
          </a:bodyPr>
          <a:lstStyle/>
          <a:p>
            <a:pPr marL="12747">
              <a:spcBef>
                <a:spcPts val="672"/>
              </a:spcBef>
            </a:pPr>
            <a:r>
              <a:rPr sz="2000" b="1" u="heavy" dirty="0">
                <a:uFill>
                  <a:solidFill>
                    <a:srgbClr val="0033CC"/>
                  </a:solidFill>
                </a:uFill>
                <a:latin typeface="+mj-lt"/>
                <a:cs typeface="Arial"/>
              </a:rPr>
              <a:t>Best</a:t>
            </a:r>
            <a:r>
              <a:rPr sz="2000" b="1" u="heavy" spc="-5" dirty="0">
                <a:uFill>
                  <a:solidFill>
                    <a:srgbClr val="0033CC"/>
                  </a:solidFill>
                </a:uFill>
                <a:latin typeface="+mj-lt"/>
                <a:cs typeface="Arial"/>
              </a:rPr>
              <a:t> </a:t>
            </a:r>
            <a:r>
              <a:rPr sz="2000" b="1" u="heavy" dirty="0">
                <a:uFill>
                  <a:solidFill>
                    <a:srgbClr val="0033CC"/>
                  </a:solidFill>
                </a:uFill>
                <a:latin typeface="+mj-lt"/>
                <a:cs typeface="Arial"/>
              </a:rPr>
              <a:t>case:</a:t>
            </a:r>
            <a:endParaRPr sz="2000" dirty="0">
              <a:latin typeface="+mj-lt"/>
              <a:cs typeface="Arial"/>
            </a:endParaRPr>
          </a:p>
          <a:p>
            <a:pPr marL="624603" marR="5099" indent="-611856">
              <a:spcBef>
                <a:spcPts val="572"/>
              </a:spcBef>
              <a:buClr>
                <a:srgbClr val="FF9A65"/>
              </a:buClr>
              <a:buSzPct val="58333"/>
              <a:buFont typeface="Wingdings"/>
              <a:buChar char=""/>
              <a:tabLst>
                <a:tab pos="623965" algn="l"/>
                <a:tab pos="624603" algn="l"/>
              </a:tabLst>
            </a:pPr>
            <a:r>
              <a:rPr sz="2000" dirty="0">
                <a:latin typeface="+mj-lt"/>
                <a:cs typeface="Arial"/>
              </a:rPr>
              <a:t>The </a:t>
            </a:r>
            <a:r>
              <a:rPr sz="2000" spc="-5" dirty="0">
                <a:latin typeface="+mj-lt"/>
                <a:cs typeface="Arial"/>
              </a:rPr>
              <a:t>pivot is in </a:t>
            </a:r>
            <a:r>
              <a:rPr sz="2000" dirty="0">
                <a:latin typeface="+mj-lt"/>
                <a:cs typeface="Arial"/>
              </a:rPr>
              <a:t>the middle (median) (at </a:t>
            </a:r>
            <a:r>
              <a:rPr sz="2000" spc="-5" dirty="0">
                <a:latin typeface="+mj-lt"/>
                <a:cs typeface="Arial"/>
              </a:rPr>
              <a:t>each partition  step), i.e. after each partitioning, on </a:t>
            </a:r>
            <a:r>
              <a:rPr sz="2000" dirty="0">
                <a:latin typeface="+mj-lt"/>
                <a:cs typeface="Arial"/>
              </a:rPr>
              <a:t>a </a:t>
            </a:r>
            <a:r>
              <a:rPr sz="2000" spc="-5" dirty="0">
                <a:latin typeface="+mj-lt"/>
                <a:cs typeface="Arial"/>
              </a:rPr>
              <a:t>block of size </a:t>
            </a:r>
            <a:r>
              <a:rPr sz="2000" b="1" i="1" spc="-5" dirty="0">
                <a:latin typeface="+mj-lt"/>
                <a:cs typeface="Arial"/>
              </a:rPr>
              <a:t>n, </a:t>
            </a:r>
            <a:r>
              <a:rPr sz="2000" spc="-5" dirty="0">
                <a:latin typeface="+mj-lt"/>
                <a:cs typeface="Arial"/>
              </a:rPr>
              <a:t>the  </a:t>
            </a:r>
            <a:r>
              <a:rPr sz="2000" dirty="0">
                <a:latin typeface="+mj-lt"/>
                <a:cs typeface="Arial"/>
              </a:rPr>
              <a:t>result</a:t>
            </a:r>
          </a:p>
          <a:p>
            <a:pPr marL="1006375" marR="25494" lvl="1" indent="-535374">
              <a:spcBef>
                <a:spcPts val="557"/>
              </a:spcBef>
              <a:buClr>
                <a:srgbClr val="33659A"/>
              </a:buClr>
              <a:buSzPct val="66666"/>
              <a:buFont typeface="Wingdings"/>
              <a:buChar char=""/>
              <a:tabLst>
                <a:tab pos="1006375" algn="l"/>
                <a:tab pos="1007012" algn="l"/>
              </a:tabLst>
            </a:pPr>
            <a:r>
              <a:rPr sz="2000" dirty="0">
                <a:latin typeface="+mj-lt"/>
                <a:cs typeface="Arial"/>
              </a:rPr>
              <a:t>yields two sub-blocks of approximately equal size</a:t>
            </a:r>
            <a:r>
              <a:rPr sz="2000" spc="-120" dirty="0">
                <a:latin typeface="+mj-lt"/>
                <a:cs typeface="Arial"/>
              </a:rPr>
              <a:t> </a:t>
            </a:r>
            <a:r>
              <a:rPr sz="2000" dirty="0">
                <a:latin typeface="+mj-lt"/>
                <a:cs typeface="Arial"/>
              </a:rPr>
              <a:t>and  the </a:t>
            </a:r>
            <a:r>
              <a:rPr sz="2000" spc="-5" dirty="0">
                <a:latin typeface="+mj-lt"/>
                <a:cs typeface="Arial"/>
              </a:rPr>
              <a:t>pivot element in </a:t>
            </a:r>
            <a:r>
              <a:rPr sz="2000" dirty="0">
                <a:latin typeface="+mj-lt"/>
                <a:cs typeface="Arial"/>
              </a:rPr>
              <a:t>the “middle”</a:t>
            </a:r>
            <a:r>
              <a:rPr sz="2000" spc="-5" dirty="0">
                <a:latin typeface="+mj-lt"/>
                <a:cs typeface="Arial"/>
              </a:rPr>
              <a:t> </a:t>
            </a:r>
            <a:r>
              <a:rPr sz="2000" dirty="0">
                <a:latin typeface="+mj-lt"/>
                <a:cs typeface="Arial"/>
              </a:rPr>
              <a:t>position</a:t>
            </a:r>
          </a:p>
          <a:p>
            <a:pPr marL="1007012" lvl="1" indent="-535374">
              <a:spcBef>
                <a:spcPts val="567"/>
              </a:spcBef>
              <a:buClr>
                <a:srgbClr val="33659A"/>
              </a:buClr>
              <a:buSzPct val="66666"/>
              <a:buFont typeface="Wingdings"/>
              <a:buChar char=""/>
              <a:tabLst>
                <a:tab pos="1006375" algn="l"/>
                <a:tab pos="1007012" algn="l"/>
              </a:tabLst>
            </a:pPr>
            <a:r>
              <a:rPr sz="2000" dirty="0">
                <a:latin typeface="+mj-lt"/>
                <a:cs typeface="Arial"/>
              </a:rPr>
              <a:t>takes </a:t>
            </a:r>
            <a:r>
              <a:rPr sz="2000" b="1" i="1" dirty="0">
                <a:latin typeface="+mj-lt"/>
                <a:cs typeface="Arial"/>
              </a:rPr>
              <a:t>n </a:t>
            </a:r>
            <a:r>
              <a:rPr sz="2000" spc="-5" dirty="0">
                <a:latin typeface="+mj-lt"/>
                <a:cs typeface="Arial"/>
              </a:rPr>
              <a:t>data</a:t>
            </a:r>
            <a:r>
              <a:rPr sz="2000" spc="-30" dirty="0">
                <a:latin typeface="+mj-lt"/>
                <a:cs typeface="Arial"/>
              </a:rPr>
              <a:t> </a:t>
            </a:r>
            <a:r>
              <a:rPr sz="2000" dirty="0">
                <a:latin typeface="+mj-lt"/>
                <a:cs typeface="Arial"/>
              </a:rPr>
              <a:t>comparisons.</a:t>
            </a:r>
          </a:p>
          <a:p>
            <a:pPr marL="624603" indent="-611856">
              <a:spcBef>
                <a:spcPts val="572"/>
              </a:spcBef>
              <a:buClr>
                <a:srgbClr val="FF9A65"/>
              </a:buClr>
              <a:buSzPct val="58333"/>
              <a:buFont typeface="Wingdings"/>
              <a:buChar char=""/>
              <a:tabLst>
                <a:tab pos="623965" algn="l"/>
                <a:tab pos="624603" algn="l"/>
              </a:tabLst>
            </a:pPr>
            <a:r>
              <a:rPr sz="2000" dirty="0">
                <a:latin typeface="+mj-lt"/>
                <a:cs typeface="Arial"/>
              </a:rPr>
              <a:t>Recurrence Equation</a:t>
            </a:r>
            <a:r>
              <a:rPr sz="2000" spc="-5" dirty="0">
                <a:latin typeface="+mj-lt"/>
                <a:cs typeface="Arial"/>
              </a:rPr>
              <a:t> </a:t>
            </a:r>
            <a:r>
              <a:rPr sz="2000" dirty="0">
                <a:latin typeface="+mj-lt"/>
                <a:cs typeface="Arial"/>
              </a:rPr>
              <a:t>becomes</a:t>
            </a:r>
          </a:p>
          <a:p>
            <a:pPr marL="930530">
              <a:spcBef>
                <a:spcPts val="572"/>
              </a:spcBef>
            </a:pPr>
            <a:r>
              <a:rPr sz="2000" b="1" i="1" dirty="0">
                <a:latin typeface="+mj-lt"/>
                <a:cs typeface="Arial"/>
              </a:rPr>
              <a:t>T(1) =</a:t>
            </a:r>
            <a:r>
              <a:rPr sz="2000" b="1" i="1" spc="-5" dirty="0">
                <a:latin typeface="+mj-lt"/>
                <a:cs typeface="Arial"/>
              </a:rPr>
              <a:t> </a:t>
            </a:r>
            <a:r>
              <a:rPr sz="2000" b="1" i="1" dirty="0">
                <a:latin typeface="+mj-lt"/>
                <a:cs typeface="Arial"/>
              </a:rPr>
              <a:t>1</a:t>
            </a:r>
            <a:endParaRPr sz="2000" dirty="0">
              <a:latin typeface="+mj-lt"/>
              <a:cs typeface="Arial"/>
            </a:endParaRPr>
          </a:p>
          <a:p>
            <a:pPr marL="930530">
              <a:spcBef>
                <a:spcPts val="572"/>
              </a:spcBef>
            </a:pPr>
            <a:r>
              <a:rPr sz="2000" b="1" i="1" spc="-5" dirty="0">
                <a:latin typeface="+mj-lt"/>
                <a:cs typeface="Arial"/>
              </a:rPr>
              <a:t>T(n) </a:t>
            </a:r>
            <a:r>
              <a:rPr sz="2000" b="1" i="1" dirty="0">
                <a:latin typeface="+mj-lt"/>
                <a:cs typeface="Arial"/>
              </a:rPr>
              <a:t>= </a:t>
            </a:r>
            <a:r>
              <a:rPr sz="2000" b="1" i="1" spc="-5" dirty="0">
                <a:latin typeface="+mj-lt"/>
                <a:cs typeface="Arial"/>
              </a:rPr>
              <a:t>2T(n/2) </a:t>
            </a:r>
            <a:r>
              <a:rPr sz="2000" b="1" i="1" dirty="0">
                <a:latin typeface="+mj-lt"/>
                <a:cs typeface="Arial"/>
              </a:rPr>
              <a:t>+</a:t>
            </a:r>
            <a:r>
              <a:rPr sz="2000" b="1" i="1" spc="-20" dirty="0">
                <a:latin typeface="+mj-lt"/>
                <a:cs typeface="Arial"/>
              </a:rPr>
              <a:t> </a:t>
            </a:r>
            <a:r>
              <a:rPr sz="2000" b="1" i="1" spc="-5" dirty="0">
                <a:latin typeface="+mj-lt"/>
                <a:cs typeface="Arial"/>
              </a:rPr>
              <a:t>cn</a:t>
            </a:r>
            <a:endParaRPr sz="2000" dirty="0">
              <a:latin typeface="+mj-lt"/>
              <a:cs typeface="Arial"/>
            </a:endParaRPr>
          </a:p>
          <a:p>
            <a:pPr marL="12747">
              <a:spcBef>
                <a:spcPts val="597"/>
              </a:spcBef>
            </a:pPr>
            <a:r>
              <a:rPr sz="2000" dirty="0">
                <a:latin typeface="+mj-lt"/>
                <a:cs typeface="Arial"/>
              </a:rPr>
              <a:t>Solution: </a:t>
            </a:r>
            <a:r>
              <a:rPr lang="en-IN" sz="2000" b="1" spc="-5" dirty="0">
                <a:latin typeface="+mj-lt"/>
                <a:cs typeface="Arial"/>
              </a:rPr>
              <a:t>O</a:t>
            </a:r>
            <a:r>
              <a:rPr sz="2000" b="1" i="1" spc="-5" dirty="0">
                <a:latin typeface="+mj-lt"/>
                <a:cs typeface="Arial"/>
              </a:rPr>
              <a:t>(n</a:t>
            </a:r>
            <a:r>
              <a:rPr sz="2000" b="1" i="1" spc="-10" dirty="0">
                <a:latin typeface="+mj-lt"/>
                <a:cs typeface="Arial"/>
              </a:rPr>
              <a:t> </a:t>
            </a:r>
            <a:r>
              <a:rPr sz="2000" b="1" i="1" spc="-5" dirty="0">
                <a:latin typeface="+mj-lt"/>
                <a:cs typeface="Arial"/>
              </a:rPr>
              <a:t>logn)</a:t>
            </a:r>
            <a:endParaRPr sz="2000" dirty="0">
              <a:latin typeface="+mj-lt"/>
              <a:cs typeface="Arial"/>
            </a:endParaRPr>
          </a:p>
          <a:p>
            <a:pPr marL="2247932">
              <a:spcBef>
                <a:spcPts val="547"/>
              </a:spcBef>
            </a:pPr>
            <a:r>
              <a:rPr sz="2000" b="1" i="1" spc="-5" dirty="0">
                <a:latin typeface="+mj-lt"/>
                <a:cs typeface="Arial"/>
              </a:rPr>
              <a:t>Comparable </a:t>
            </a:r>
            <a:r>
              <a:rPr sz="2000" b="1" i="1" dirty="0">
                <a:latin typeface="+mj-lt"/>
                <a:cs typeface="Arial"/>
              </a:rPr>
              <a:t>to</a:t>
            </a:r>
            <a:r>
              <a:rPr sz="2000" b="1" i="1" spc="-15" dirty="0">
                <a:latin typeface="+mj-lt"/>
                <a:cs typeface="Arial"/>
              </a:rPr>
              <a:t> </a:t>
            </a:r>
            <a:r>
              <a:rPr sz="2000" b="1" i="1" dirty="0">
                <a:latin typeface="+mj-lt"/>
                <a:cs typeface="Arial"/>
              </a:rPr>
              <a:t>Mergesort!!</a:t>
            </a:r>
            <a:endParaRPr sz="2000" dirty="0">
              <a:latin typeface="+mj-lt"/>
              <a:cs typeface="Aria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1807" y="956869"/>
            <a:ext cx="9638975" cy="507145"/>
          </a:xfrm>
          <a:prstGeom prst="rect">
            <a:avLst/>
          </a:prstGeom>
        </p:spPr>
        <p:txBody>
          <a:bodyPr vert="horz" wrap="square" lIns="0" tIns="12747" rIns="0" bIns="0" rtlCol="0" anchor="t">
            <a:spAutoFit/>
          </a:bodyPr>
          <a:lstStyle/>
          <a:p>
            <a:pPr marL="12747">
              <a:lnSpc>
                <a:spcPct val="100000"/>
              </a:lnSpc>
              <a:spcBef>
                <a:spcPts val="100"/>
              </a:spcBef>
            </a:pPr>
            <a:r>
              <a:rPr dirty="0"/>
              <a:t>Running </a:t>
            </a:r>
            <a:r>
              <a:rPr spc="-5" dirty="0"/>
              <a:t>time</a:t>
            </a:r>
            <a:r>
              <a:rPr spc="-90" dirty="0"/>
              <a:t> </a:t>
            </a:r>
            <a:r>
              <a:rPr spc="-5" dirty="0"/>
              <a:t>analysis</a:t>
            </a:r>
          </a:p>
        </p:txBody>
      </p:sp>
      <p:sp>
        <p:nvSpPr>
          <p:cNvPr id="3" name="object 3"/>
          <p:cNvSpPr txBox="1"/>
          <p:nvPr/>
        </p:nvSpPr>
        <p:spPr>
          <a:xfrm>
            <a:off x="1101421" y="1665999"/>
            <a:ext cx="9027317" cy="2600383"/>
          </a:xfrm>
          <a:prstGeom prst="rect">
            <a:avLst/>
          </a:prstGeom>
        </p:spPr>
        <p:txBody>
          <a:bodyPr vert="horz" wrap="square" lIns="0" tIns="83494" rIns="0" bIns="0" rtlCol="0">
            <a:spAutoFit/>
          </a:bodyPr>
          <a:lstStyle/>
          <a:p>
            <a:pPr marL="12747">
              <a:spcBef>
                <a:spcPts val="657"/>
              </a:spcBef>
            </a:pPr>
            <a:r>
              <a:rPr sz="2000" u="heavy" dirty="0">
                <a:uFill>
                  <a:solidFill>
                    <a:srgbClr val="0033CC"/>
                  </a:solidFill>
                </a:uFill>
                <a:latin typeface="+mj-lt"/>
                <a:cs typeface="Arial"/>
              </a:rPr>
              <a:t>Average</a:t>
            </a:r>
            <a:r>
              <a:rPr sz="2000" u="heavy" spc="-5" dirty="0">
                <a:uFill>
                  <a:solidFill>
                    <a:srgbClr val="0033CC"/>
                  </a:solidFill>
                </a:uFill>
                <a:latin typeface="+mj-lt"/>
                <a:cs typeface="Arial"/>
              </a:rPr>
              <a:t> </a:t>
            </a:r>
            <a:r>
              <a:rPr sz="2000" u="heavy" dirty="0">
                <a:uFill>
                  <a:solidFill>
                    <a:srgbClr val="0033CC"/>
                  </a:solidFill>
                </a:uFill>
                <a:latin typeface="+mj-lt"/>
                <a:cs typeface="Arial"/>
              </a:rPr>
              <a:t>case:</a:t>
            </a:r>
            <a:endParaRPr lang="en-IN" sz="2000" u="heavy" dirty="0">
              <a:uFill>
                <a:solidFill>
                  <a:srgbClr val="0033CC"/>
                </a:solidFill>
              </a:uFill>
              <a:latin typeface="+mj-lt"/>
              <a:cs typeface="Arial"/>
            </a:endParaRPr>
          </a:p>
          <a:p>
            <a:pPr marL="12747">
              <a:spcBef>
                <a:spcPts val="657"/>
              </a:spcBef>
            </a:pPr>
            <a:endParaRPr lang="en-IN" sz="2000" u="heavy" dirty="0">
              <a:uFill>
                <a:solidFill>
                  <a:srgbClr val="0033CC"/>
                </a:solidFill>
              </a:uFill>
              <a:latin typeface="+mj-lt"/>
              <a:cs typeface="Arial"/>
            </a:endParaRPr>
          </a:p>
          <a:p>
            <a:pPr marL="12747">
              <a:spcBef>
                <a:spcPts val="657"/>
              </a:spcBef>
            </a:pPr>
            <a:r>
              <a:rPr lang="en-IN" dirty="0"/>
              <a:t>The average case input would be any randomly generated arrays and the pivot is at the random position every step.</a:t>
            </a:r>
          </a:p>
          <a:p>
            <a:pPr marL="12747">
              <a:spcBef>
                <a:spcPts val="657"/>
              </a:spcBef>
            </a:pPr>
            <a:endParaRPr sz="2000" dirty="0">
              <a:latin typeface="+mj-lt"/>
              <a:cs typeface="Arial"/>
            </a:endParaRPr>
          </a:p>
          <a:p>
            <a:pPr marL="12747">
              <a:spcBef>
                <a:spcPts val="597"/>
              </a:spcBef>
            </a:pPr>
            <a:r>
              <a:rPr sz="2000" dirty="0">
                <a:latin typeface="+mj-lt"/>
                <a:cs typeface="Arial"/>
              </a:rPr>
              <a:t>It turns </a:t>
            </a:r>
            <a:r>
              <a:rPr sz="2000" spc="-5" dirty="0">
                <a:latin typeface="+mj-lt"/>
                <a:cs typeface="Arial"/>
              </a:rPr>
              <a:t>out </a:t>
            </a:r>
            <a:r>
              <a:rPr sz="2000" dirty="0">
                <a:latin typeface="+mj-lt"/>
                <a:cs typeface="Arial"/>
              </a:rPr>
              <a:t>the </a:t>
            </a:r>
            <a:r>
              <a:rPr sz="2000" spc="-5" dirty="0">
                <a:latin typeface="+mj-lt"/>
                <a:cs typeface="Arial"/>
              </a:rPr>
              <a:t>average </a:t>
            </a:r>
            <a:r>
              <a:rPr sz="2000" dirty="0">
                <a:latin typeface="+mj-lt"/>
                <a:cs typeface="Arial"/>
              </a:rPr>
              <a:t>case running time </a:t>
            </a:r>
            <a:r>
              <a:rPr sz="2000" spc="-5" dirty="0">
                <a:latin typeface="+mj-lt"/>
                <a:cs typeface="Arial"/>
              </a:rPr>
              <a:t>also is </a:t>
            </a:r>
            <a:r>
              <a:rPr lang="en-IN" sz="2000" b="1" i="1" spc="-20" dirty="0">
                <a:latin typeface="+mj-lt"/>
                <a:cs typeface="Arial"/>
              </a:rPr>
              <a:t>O</a:t>
            </a:r>
            <a:r>
              <a:rPr sz="2000" b="1" i="1" spc="-20" dirty="0">
                <a:latin typeface="+mj-lt"/>
                <a:cs typeface="Arial"/>
              </a:rPr>
              <a:t>(n</a:t>
            </a:r>
            <a:r>
              <a:rPr sz="2000" b="1" i="1" spc="-75" dirty="0">
                <a:latin typeface="+mj-lt"/>
                <a:cs typeface="Arial"/>
              </a:rPr>
              <a:t> </a:t>
            </a:r>
            <a:r>
              <a:rPr sz="2000" b="1" i="1" spc="-5" dirty="0" err="1">
                <a:latin typeface="+mj-lt"/>
                <a:cs typeface="Arial"/>
              </a:rPr>
              <a:t>logn</a:t>
            </a:r>
            <a:r>
              <a:rPr sz="2000" b="1" i="1" spc="-5" dirty="0">
                <a:latin typeface="+mj-lt"/>
                <a:cs typeface="Arial"/>
              </a:rPr>
              <a:t>).</a:t>
            </a:r>
            <a:r>
              <a:rPr lang="en-IN" sz="2000" b="1" i="1" spc="-5" dirty="0">
                <a:latin typeface="+mj-lt"/>
                <a:cs typeface="Arial"/>
              </a:rPr>
              <a:t> </a:t>
            </a:r>
          </a:p>
          <a:p>
            <a:pPr marL="12747">
              <a:spcBef>
                <a:spcPts val="597"/>
              </a:spcBef>
            </a:pPr>
            <a:r>
              <a:rPr lang="en-IN" sz="2000" spc="-5" dirty="0">
                <a:latin typeface="+mj-lt"/>
                <a:cs typeface="Arial"/>
              </a:rPr>
              <a:t>More in detail will discuss offline.</a:t>
            </a:r>
            <a:endParaRPr sz="2000" dirty="0">
              <a:latin typeface="+mj-lt"/>
              <a:cs typeface="Arial"/>
            </a:endParaRPr>
          </a:p>
        </p:txBody>
      </p:sp>
      <p:sp>
        <p:nvSpPr>
          <p:cNvPr id="4" name="Slide Number Placeholder 3"/>
          <p:cNvSpPr>
            <a:spLocks noGrp="1"/>
          </p:cNvSpPr>
          <p:nvPr>
            <p:ph type="sldNum" sz="quarter" idx="12"/>
          </p:nvPr>
        </p:nvSpPr>
        <p:spPr/>
        <p:txBody>
          <a:bodyPr/>
          <a:lstStyle/>
          <a:p>
            <a:fld id="{C7AA2231-D3A4-4E48-BE15-C9AE141B584A}" type="slidenum">
              <a:rPr lang="en-IN" smtClean="0"/>
              <a:t>64</a:t>
            </a:fld>
            <a:endParaRPr lang="en-I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6264" y="1145992"/>
            <a:ext cx="8204935" cy="505314"/>
          </a:xfrm>
          <a:prstGeom prst="rect">
            <a:avLst/>
          </a:prstGeom>
        </p:spPr>
        <p:txBody>
          <a:bodyPr vert="horz" wrap="square" lIns="0" tIns="12747" rIns="0" bIns="0" rtlCol="0" anchor="t">
            <a:spAutoFit/>
          </a:bodyPr>
          <a:lstStyle/>
          <a:p>
            <a:pPr marL="12747">
              <a:lnSpc>
                <a:spcPct val="100000"/>
              </a:lnSpc>
              <a:spcBef>
                <a:spcPts val="100"/>
              </a:spcBef>
            </a:pPr>
            <a:r>
              <a:rPr dirty="0"/>
              <a:t>So the trick is to select a good</a:t>
            </a:r>
            <a:r>
              <a:rPr spc="-110" dirty="0"/>
              <a:t> </a:t>
            </a:r>
            <a:r>
              <a:rPr dirty="0"/>
              <a:t>pivot</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009A9A"/>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IN" spc="-5" smtClean="0"/>
              <a:pPr marL="38100">
                <a:lnSpc>
                  <a:spcPts val="1645"/>
                </a:lnSpc>
              </a:pPr>
              <a:t>65</a:t>
            </a:fld>
            <a:endParaRPr spc="-5" dirty="0"/>
          </a:p>
        </p:txBody>
      </p:sp>
      <p:sp>
        <p:nvSpPr>
          <p:cNvPr id="3" name="object 3"/>
          <p:cNvSpPr txBox="1"/>
          <p:nvPr/>
        </p:nvSpPr>
        <p:spPr>
          <a:xfrm>
            <a:off x="1486680" y="1793323"/>
            <a:ext cx="9401714" cy="3074929"/>
          </a:xfrm>
          <a:prstGeom prst="rect">
            <a:avLst/>
          </a:prstGeom>
        </p:spPr>
        <p:txBody>
          <a:bodyPr vert="horz" wrap="square" lIns="0" tIns="98791" rIns="0" bIns="0" rtlCol="0">
            <a:spAutoFit/>
          </a:bodyPr>
          <a:lstStyle/>
          <a:p>
            <a:pPr marL="12747">
              <a:spcBef>
                <a:spcPts val="778"/>
              </a:spcBef>
            </a:pPr>
            <a:r>
              <a:rPr sz="2000" spc="-5" dirty="0">
                <a:latin typeface="+mj-lt"/>
                <a:cs typeface="Arial"/>
              </a:rPr>
              <a:t>Different ways </a:t>
            </a:r>
            <a:r>
              <a:rPr sz="2000" dirty="0">
                <a:latin typeface="+mj-lt"/>
                <a:cs typeface="Arial"/>
              </a:rPr>
              <a:t>to select a good</a:t>
            </a:r>
            <a:r>
              <a:rPr sz="2000" spc="-30" dirty="0">
                <a:latin typeface="+mj-lt"/>
                <a:cs typeface="Arial"/>
              </a:rPr>
              <a:t> </a:t>
            </a:r>
            <a:r>
              <a:rPr sz="2000" dirty="0">
                <a:latin typeface="+mj-lt"/>
                <a:cs typeface="Arial"/>
              </a:rPr>
              <a:t>pivot.</a:t>
            </a:r>
          </a:p>
          <a:p>
            <a:pPr marL="548121" indent="-535374">
              <a:spcBef>
                <a:spcPts val="683"/>
              </a:spcBef>
              <a:buClr>
                <a:srgbClr val="FF9A65"/>
              </a:buClr>
              <a:buSzPct val="60714"/>
              <a:buFont typeface="Wingdings"/>
              <a:buChar char=""/>
              <a:tabLst>
                <a:tab pos="547483" algn="l"/>
                <a:tab pos="548121" algn="l"/>
              </a:tabLst>
            </a:pPr>
            <a:r>
              <a:rPr sz="2000" dirty="0">
                <a:latin typeface="+mj-lt"/>
                <a:cs typeface="Arial"/>
              </a:rPr>
              <a:t>First</a:t>
            </a:r>
            <a:r>
              <a:rPr sz="2000" spc="-90" dirty="0">
                <a:latin typeface="+mj-lt"/>
                <a:cs typeface="Arial"/>
              </a:rPr>
              <a:t> </a:t>
            </a:r>
            <a:r>
              <a:rPr sz="2000" dirty="0">
                <a:latin typeface="+mj-lt"/>
                <a:cs typeface="Arial"/>
              </a:rPr>
              <a:t>element</a:t>
            </a:r>
          </a:p>
          <a:p>
            <a:pPr marL="548121" indent="-535374">
              <a:spcBef>
                <a:spcPts val="677"/>
              </a:spcBef>
              <a:buClr>
                <a:srgbClr val="FF9A65"/>
              </a:buClr>
              <a:buSzPct val="60714"/>
              <a:buFont typeface="Wingdings"/>
              <a:buChar char=""/>
              <a:tabLst>
                <a:tab pos="547483" algn="l"/>
                <a:tab pos="548121" algn="l"/>
              </a:tabLst>
            </a:pPr>
            <a:r>
              <a:rPr sz="2000" dirty="0">
                <a:latin typeface="+mj-lt"/>
                <a:cs typeface="Arial"/>
              </a:rPr>
              <a:t>Last</a:t>
            </a:r>
            <a:r>
              <a:rPr sz="2000" spc="-95" dirty="0">
                <a:latin typeface="+mj-lt"/>
                <a:cs typeface="Arial"/>
              </a:rPr>
              <a:t> </a:t>
            </a:r>
            <a:r>
              <a:rPr sz="2000" dirty="0">
                <a:latin typeface="+mj-lt"/>
                <a:cs typeface="Arial"/>
              </a:rPr>
              <a:t>element</a:t>
            </a:r>
          </a:p>
          <a:p>
            <a:pPr marL="548121" indent="-535374">
              <a:spcBef>
                <a:spcPts val="683"/>
              </a:spcBef>
              <a:buClr>
                <a:srgbClr val="FF9A65"/>
              </a:buClr>
              <a:buSzPct val="60714"/>
              <a:buFont typeface="Wingdings"/>
              <a:buChar char=""/>
              <a:tabLst>
                <a:tab pos="547483" algn="l"/>
                <a:tab pos="548121" algn="l"/>
              </a:tabLst>
            </a:pPr>
            <a:r>
              <a:rPr sz="2000" dirty="0">
                <a:latin typeface="+mj-lt"/>
                <a:cs typeface="Arial"/>
              </a:rPr>
              <a:t>Median-of-three elements</a:t>
            </a:r>
          </a:p>
          <a:p>
            <a:pPr marL="968134" marR="5099" lvl="1" indent="-497133">
              <a:spcBef>
                <a:spcPts val="642"/>
              </a:spcBef>
              <a:buClr>
                <a:srgbClr val="33659A"/>
              </a:buClr>
              <a:buSzPct val="65384"/>
              <a:buFont typeface="Wingdings"/>
              <a:buChar char=""/>
              <a:tabLst>
                <a:tab pos="968134" algn="l"/>
                <a:tab pos="968771" algn="l"/>
                <a:tab pos="3497773" algn="l"/>
              </a:tabLst>
            </a:pPr>
            <a:r>
              <a:rPr sz="2000" spc="-5" dirty="0">
                <a:latin typeface="+mj-lt"/>
                <a:cs typeface="Arial"/>
              </a:rPr>
              <a:t>Pick three elements, and find the median </a:t>
            </a:r>
            <a:r>
              <a:rPr sz="2000" i="1" spc="-5" dirty="0">
                <a:latin typeface="+mj-lt"/>
                <a:cs typeface="Arial"/>
              </a:rPr>
              <a:t>x </a:t>
            </a:r>
            <a:r>
              <a:rPr sz="2000" i="1" dirty="0">
                <a:latin typeface="+mj-lt"/>
                <a:cs typeface="Arial"/>
              </a:rPr>
              <a:t>of  these</a:t>
            </a:r>
            <a:r>
              <a:rPr sz="2000" i="1" spc="15" dirty="0">
                <a:latin typeface="+mj-lt"/>
                <a:cs typeface="Arial"/>
              </a:rPr>
              <a:t> </a:t>
            </a:r>
            <a:r>
              <a:rPr sz="2000" i="1" spc="-5" dirty="0">
                <a:latin typeface="+mj-lt"/>
                <a:cs typeface="Arial"/>
              </a:rPr>
              <a:t>elements</a:t>
            </a:r>
            <a:r>
              <a:rPr sz="2000" spc="-5" dirty="0">
                <a:latin typeface="+mj-lt"/>
                <a:cs typeface="Arial"/>
              </a:rPr>
              <a:t>.	Use that median as the</a:t>
            </a:r>
            <a:r>
              <a:rPr sz="2000" spc="25" dirty="0">
                <a:latin typeface="+mj-lt"/>
                <a:cs typeface="Arial"/>
              </a:rPr>
              <a:t> </a:t>
            </a:r>
            <a:r>
              <a:rPr sz="2000" spc="-5" dirty="0">
                <a:latin typeface="+mj-lt"/>
                <a:cs typeface="Arial"/>
              </a:rPr>
              <a:t>pivot.</a:t>
            </a:r>
            <a:endParaRPr sz="2000" dirty="0">
              <a:latin typeface="+mj-lt"/>
              <a:cs typeface="Arial"/>
            </a:endParaRPr>
          </a:p>
          <a:p>
            <a:pPr marL="548121" indent="-535374">
              <a:spcBef>
                <a:spcPts val="672"/>
              </a:spcBef>
              <a:buClr>
                <a:srgbClr val="FF9A65"/>
              </a:buClr>
              <a:buSzPct val="60714"/>
              <a:buFont typeface="Wingdings"/>
              <a:buChar char=""/>
              <a:tabLst>
                <a:tab pos="547483" algn="l"/>
                <a:tab pos="548121" algn="l"/>
              </a:tabLst>
            </a:pPr>
            <a:r>
              <a:rPr sz="2000" dirty="0">
                <a:latin typeface="+mj-lt"/>
                <a:cs typeface="Arial"/>
              </a:rPr>
              <a:t>Random</a:t>
            </a:r>
            <a:r>
              <a:rPr sz="2000" spc="-5" dirty="0">
                <a:latin typeface="+mj-lt"/>
                <a:cs typeface="Arial"/>
              </a:rPr>
              <a:t> </a:t>
            </a:r>
            <a:r>
              <a:rPr sz="2000" dirty="0">
                <a:latin typeface="+mj-lt"/>
                <a:cs typeface="Arial"/>
              </a:rPr>
              <a:t>element</a:t>
            </a:r>
          </a:p>
          <a:p>
            <a:pPr marL="968771" lvl="1" indent="-497133">
              <a:spcBef>
                <a:spcPts val="637"/>
              </a:spcBef>
              <a:buClr>
                <a:srgbClr val="33659A"/>
              </a:buClr>
              <a:buSzPct val="65384"/>
              <a:buFont typeface="Wingdings"/>
              <a:buChar char=""/>
              <a:tabLst>
                <a:tab pos="968134" algn="l"/>
                <a:tab pos="968771" algn="l"/>
              </a:tabLst>
            </a:pPr>
            <a:r>
              <a:rPr sz="2000" spc="-5" dirty="0">
                <a:latin typeface="+mj-lt"/>
                <a:cs typeface="Arial"/>
              </a:rPr>
              <a:t>Randomly pick a element as a</a:t>
            </a:r>
            <a:r>
              <a:rPr sz="2000" spc="25" dirty="0">
                <a:latin typeface="+mj-lt"/>
                <a:cs typeface="Arial"/>
              </a:rPr>
              <a:t> </a:t>
            </a:r>
            <a:r>
              <a:rPr sz="2000" spc="-5" dirty="0">
                <a:latin typeface="+mj-lt"/>
                <a:cs typeface="Arial"/>
              </a:rPr>
              <a:t>pivot.</a:t>
            </a:r>
            <a:endParaRPr sz="2000" dirty="0">
              <a:latin typeface="+mj-lt"/>
              <a:cs typeface="Aria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1181" y="864638"/>
            <a:ext cx="8309843" cy="505314"/>
          </a:xfrm>
          <a:prstGeom prst="rect">
            <a:avLst/>
          </a:prstGeom>
        </p:spPr>
        <p:txBody>
          <a:bodyPr vert="horz" wrap="square" lIns="0" tIns="12747" rIns="0" bIns="0" rtlCol="0" anchor="t">
            <a:spAutoFit/>
          </a:bodyPr>
          <a:lstStyle/>
          <a:p>
            <a:pPr marL="12747">
              <a:lnSpc>
                <a:spcPct val="100000"/>
              </a:lnSpc>
              <a:spcBef>
                <a:spcPts val="100"/>
              </a:spcBef>
            </a:pPr>
            <a:r>
              <a:rPr dirty="0"/>
              <a:t>Selection </a:t>
            </a:r>
            <a:r>
              <a:rPr spc="-5" dirty="0"/>
              <a:t>problem </a:t>
            </a:r>
            <a:r>
              <a:rPr dirty="0"/>
              <a:t>: a </a:t>
            </a:r>
            <a:r>
              <a:rPr spc="-5" dirty="0"/>
              <a:t>‘faster’</a:t>
            </a:r>
            <a:r>
              <a:rPr spc="-85" dirty="0"/>
              <a:t> </a:t>
            </a:r>
            <a:r>
              <a:rPr spc="-5" dirty="0"/>
              <a:t>answer.</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009A9A"/>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IN" spc="-5" smtClean="0"/>
              <a:pPr marL="38100">
                <a:lnSpc>
                  <a:spcPts val="1645"/>
                </a:lnSpc>
              </a:pPr>
              <a:t>66</a:t>
            </a:fld>
            <a:endParaRPr spc="-5" dirty="0"/>
          </a:p>
        </p:txBody>
      </p:sp>
      <p:sp>
        <p:nvSpPr>
          <p:cNvPr id="3" name="object 3"/>
          <p:cNvSpPr txBox="1"/>
          <p:nvPr/>
        </p:nvSpPr>
        <p:spPr>
          <a:xfrm>
            <a:off x="956603" y="1547441"/>
            <a:ext cx="9903655" cy="3774797"/>
          </a:xfrm>
          <a:prstGeom prst="rect">
            <a:avLst/>
          </a:prstGeom>
        </p:spPr>
        <p:txBody>
          <a:bodyPr vert="horz" wrap="square" lIns="0" tIns="12110" rIns="0" bIns="0" rtlCol="0">
            <a:spAutoFit/>
          </a:bodyPr>
          <a:lstStyle/>
          <a:p>
            <a:pPr marL="38241" marR="1074571">
              <a:lnSpc>
                <a:spcPct val="119800"/>
              </a:lnSpc>
              <a:spcBef>
                <a:spcPts val="95"/>
              </a:spcBef>
            </a:pPr>
            <a:r>
              <a:rPr sz="2000" dirty="0">
                <a:latin typeface="+mj-lt"/>
                <a:cs typeface="Arial"/>
              </a:rPr>
              <a:t>We can </a:t>
            </a:r>
            <a:r>
              <a:rPr sz="2000" spc="-5" dirty="0">
                <a:latin typeface="+mj-lt"/>
                <a:cs typeface="Arial"/>
              </a:rPr>
              <a:t>borrow </a:t>
            </a:r>
            <a:r>
              <a:rPr sz="2000" dirty="0">
                <a:latin typeface="+mj-lt"/>
                <a:cs typeface="Arial"/>
              </a:rPr>
              <a:t>the </a:t>
            </a:r>
            <a:r>
              <a:rPr sz="2000" spc="-5" dirty="0">
                <a:latin typeface="+mj-lt"/>
                <a:cs typeface="Arial"/>
              </a:rPr>
              <a:t>idea </a:t>
            </a:r>
            <a:r>
              <a:rPr sz="2000" dirty="0">
                <a:latin typeface="+mj-lt"/>
                <a:cs typeface="Arial"/>
              </a:rPr>
              <a:t>from the </a:t>
            </a:r>
            <a:r>
              <a:rPr sz="2000" spc="-5" dirty="0">
                <a:latin typeface="+mj-lt"/>
                <a:cs typeface="Arial"/>
              </a:rPr>
              <a:t>partition </a:t>
            </a:r>
            <a:r>
              <a:rPr sz="2000" dirty="0">
                <a:latin typeface="+mj-lt"/>
                <a:cs typeface="Arial"/>
              </a:rPr>
              <a:t>algorithm.  Suppose </a:t>
            </a:r>
            <a:r>
              <a:rPr sz="2000" spc="-5" dirty="0">
                <a:latin typeface="+mj-lt"/>
                <a:cs typeface="Arial"/>
              </a:rPr>
              <a:t>we want </a:t>
            </a:r>
            <a:r>
              <a:rPr sz="2000" dirty="0">
                <a:latin typeface="+mj-lt"/>
                <a:cs typeface="Arial"/>
              </a:rPr>
              <a:t>to find a </a:t>
            </a:r>
            <a:r>
              <a:rPr sz="2000" spc="-5" dirty="0">
                <a:latin typeface="+mj-lt"/>
                <a:cs typeface="Arial"/>
              </a:rPr>
              <a:t>element of </a:t>
            </a:r>
            <a:r>
              <a:rPr sz="2000" dirty="0">
                <a:latin typeface="+mj-lt"/>
                <a:cs typeface="Arial"/>
              </a:rPr>
              <a:t>rank i </a:t>
            </a:r>
            <a:r>
              <a:rPr sz="2000" spc="-5" dirty="0">
                <a:latin typeface="+mj-lt"/>
                <a:cs typeface="Arial"/>
              </a:rPr>
              <a:t>in A[1..n].  After </a:t>
            </a:r>
            <a:r>
              <a:rPr sz="2000" dirty="0">
                <a:latin typeface="+mj-lt"/>
                <a:cs typeface="Arial"/>
              </a:rPr>
              <a:t>the </a:t>
            </a:r>
            <a:r>
              <a:rPr sz="2000" spc="-5" dirty="0">
                <a:latin typeface="+mj-lt"/>
                <a:cs typeface="Arial"/>
              </a:rPr>
              <a:t>1</a:t>
            </a:r>
            <a:r>
              <a:rPr sz="2000" spc="-7" baseline="25925" dirty="0">
                <a:latin typeface="+mj-lt"/>
                <a:cs typeface="Arial"/>
              </a:rPr>
              <a:t>st </a:t>
            </a:r>
            <a:r>
              <a:rPr sz="2000" spc="-5" dirty="0">
                <a:latin typeface="+mj-lt"/>
                <a:cs typeface="Arial"/>
              </a:rPr>
              <a:t>partition </a:t>
            </a:r>
            <a:r>
              <a:rPr sz="2000" dirty="0">
                <a:latin typeface="+mj-lt"/>
                <a:cs typeface="Arial"/>
              </a:rPr>
              <a:t>call (use </a:t>
            </a:r>
            <a:r>
              <a:rPr sz="2000" b="1" dirty="0">
                <a:latin typeface="+mj-lt"/>
                <a:cs typeface="Arial"/>
              </a:rPr>
              <a:t>a </a:t>
            </a:r>
            <a:r>
              <a:rPr sz="2000" b="1" spc="-5" dirty="0">
                <a:latin typeface="+mj-lt"/>
                <a:cs typeface="Arial"/>
              </a:rPr>
              <a:t>random element </a:t>
            </a:r>
            <a:r>
              <a:rPr sz="2000" spc="-5" dirty="0">
                <a:latin typeface="+mj-lt"/>
                <a:cs typeface="Arial"/>
              </a:rPr>
              <a:t>as</a:t>
            </a:r>
            <a:r>
              <a:rPr sz="2000" spc="-216" dirty="0">
                <a:latin typeface="+mj-lt"/>
                <a:cs typeface="Arial"/>
              </a:rPr>
              <a:t> </a:t>
            </a:r>
            <a:r>
              <a:rPr sz="2000" spc="-5" dirty="0">
                <a:latin typeface="+mj-lt"/>
                <a:cs typeface="Arial"/>
              </a:rPr>
              <a:t>pivot):</a:t>
            </a:r>
            <a:endParaRPr sz="2000" dirty="0">
              <a:latin typeface="+mj-lt"/>
              <a:cs typeface="Arial"/>
            </a:endParaRPr>
          </a:p>
          <a:p>
            <a:pPr marL="573615" marR="513703" indent="-536011">
              <a:spcBef>
                <a:spcPts val="527"/>
              </a:spcBef>
              <a:buClr>
                <a:srgbClr val="0033CC"/>
              </a:buClr>
              <a:buAutoNum type="arabicPeriod"/>
              <a:tabLst>
                <a:tab pos="572977" algn="l"/>
                <a:tab pos="574252" algn="l"/>
              </a:tabLst>
            </a:pPr>
            <a:r>
              <a:rPr sz="2000" dirty="0">
                <a:latin typeface="+mj-lt"/>
                <a:cs typeface="Arial"/>
              </a:rPr>
              <a:t>If the return </a:t>
            </a:r>
            <a:r>
              <a:rPr sz="2000" spc="-5" dirty="0">
                <a:latin typeface="+mj-lt"/>
                <a:cs typeface="Arial"/>
              </a:rPr>
              <a:t>index ‘q’ </a:t>
            </a:r>
            <a:r>
              <a:rPr sz="2000" dirty="0">
                <a:latin typeface="+mj-lt"/>
                <a:cs typeface="Arial"/>
              </a:rPr>
              <a:t>= </a:t>
            </a:r>
            <a:r>
              <a:rPr sz="2000" spc="-5" dirty="0">
                <a:latin typeface="+mj-lt"/>
                <a:cs typeface="Arial"/>
              </a:rPr>
              <a:t>i, </a:t>
            </a:r>
            <a:r>
              <a:rPr sz="2000" dirty="0">
                <a:latin typeface="+mj-lt"/>
                <a:cs typeface="Arial"/>
              </a:rPr>
              <a:t>then A[q] </a:t>
            </a:r>
            <a:r>
              <a:rPr sz="2000" spc="-5" dirty="0">
                <a:latin typeface="+mj-lt"/>
                <a:cs typeface="Arial"/>
              </a:rPr>
              <a:t>is </a:t>
            </a:r>
            <a:r>
              <a:rPr sz="2000" dirty="0">
                <a:latin typeface="+mj-lt"/>
                <a:cs typeface="Arial"/>
              </a:rPr>
              <a:t>the </a:t>
            </a:r>
            <a:r>
              <a:rPr sz="2000" spc="-5" dirty="0">
                <a:latin typeface="+mj-lt"/>
                <a:cs typeface="Arial"/>
              </a:rPr>
              <a:t>element we want.  </a:t>
            </a:r>
            <a:r>
              <a:rPr sz="2000" dirty="0">
                <a:latin typeface="+mj-lt"/>
                <a:cs typeface="Arial"/>
              </a:rPr>
              <a:t>(Since there </a:t>
            </a:r>
            <a:r>
              <a:rPr sz="2000" spc="-5" dirty="0">
                <a:latin typeface="+mj-lt"/>
                <a:cs typeface="Arial"/>
              </a:rPr>
              <a:t>is exactly i-1 elements </a:t>
            </a:r>
            <a:r>
              <a:rPr sz="2000" dirty="0">
                <a:latin typeface="+mj-lt"/>
                <a:cs typeface="Arial"/>
              </a:rPr>
              <a:t>smaller than </a:t>
            </a:r>
            <a:r>
              <a:rPr sz="2000" spc="-5" dirty="0">
                <a:latin typeface="+mj-lt"/>
                <a:cs typeface="Arial"/>
              </a:rPr>
              <a:t>or equal </a:t>
            </a:r>
            <a:r>
              <a:rPr sz="2000" dirty="0">
                <a:latin typeface="+mj-lt"/>
                <a:cs typeface="Arial"/>
              </a:rPr>
              <a:t>to  </a:t>
            </a:r>
            <a:r>
              <a:rPr sz="2000" spc="-5" dirty="0">
                <a:latin typeface="+mj-lt"/>
                <a:cs typeface="Arial"/>
              </a:rPr>
              <a:t>A[q]).</a:t>
            </a:r>
            <a:endParaRPr sz="2000" dirty="0">
              <a:latin typeface="+mj-lt"/>
              <a:cs typeface="Arial"/>
            </a:endParaRPr>
          </a:p>
          <a:p>
            <a:pPr marL="573615" marR="17846" indent="-535374">
              <a:spcBef>
                <a:spcPts val="517"/>
              </a:spcBef>
              <a:buClr>
                <a:srgbClr val="0033CC"/>
              </a:buClr>
              <a:buAutoNum type="arabicPeriod"/>
              <a:tabLst>
                <a:tab pos="572977" algn="l"/>
                <a:tab pos="574252" algn="l"/>
                <a:tab pos="2166351" algn="l"/>
              </a:tabLst>
            </a:pPr>
            <a:r>
              <a:rPr sz="2000" dirty="0">
                <a:latin typeface="+mj-lt"/>
                <a:cs typeface="Arial"/>
              </a:rPr>
              <a:t>If the return </a:t>
            </a:r>
            <a:r>
              <a:rPr sz="2000" spc="-5" dirty="0">
                <a:latin typeface="+mj-lt"/>
                <a:cs typeface="Arial"/>
              </a:rPr>
              <a:t>index ‘q’ </a:t>
            </a:r>
            <a:r>
              <a:rPr sz="2000" dirty="0">
                <a:latin typeface="+mj-lt"/>
                <a:cs typeface="Arial"/>
              </a:rPr>
              <a:t>&gt; </a:t>
            </a:r>
            <a:r>
              <a:rPr sz="2000" spc="-5" dirty="0">
                <a:latin typeface="+mj-lt"/>
                <a:cs typeface="Arial"/>
              </a:rPr>
              <a:t>i, </a:t>
            </a:r>
            <a:r>
              <a:rPr sz="2000" dirty="0">
                <a:latin typeface="+mj-lt"/>
                <a:cs typeface="Arial"/>
              </a:rPr>
              <a:t>then the target </a:t>
            </a:r>
            <a:r>
              <a:rPr sz="2000" spc="-5" dirty="0">
                <a:latin typeface="+mj-lt"/>
                <a:cs typeface="Arial"/>
              </a:rPr>
              <a:t>element </a:t>
            </a:r>
            <a:r>
              <a:rPr sz="2000" dirty="0">
                <a:latin typeface="+mj-lt"/>
                <a:cs typeface="Arial"/>
              </a:rPr>
              <a:t>can </a:t>
            </a:r>
            <a:r>
              <a:rPr sz="2000" spc="-5" dirty="0">
                <a:latin typeface="+mj-lt"/>
                <a:cs typeface="Arial"/>
              </a:rPr>
              <a:t>NOT be in  </a:t>
            </a:r>
            <a:r>
              <a:rPr sz="2000" dirty="0">
                <a:latin typeface="+mj-lt"/>
                <a:cs typeface="Arial"/>
              </a:rPr>
              <a:t>A[q ..</a:t>
            </a:r>
            <a:r>
              <a:rPr sz="2000" spc="5" dirty="0">
                <a:latin typeface="+mj-lt"/>
                <a:cs typeface="Arial"/>
              </a:rPr>
              <a:t> </a:t>
            </a:r>
            <a:r>
              <a:rPr sz="2000" dirty="0">
                <a:latin typeface="+mj-lt"/>
                <a:cs typeface="Arial"/>
              </a:rPr>
              <a:t>right].The target element is rank i </a:t>
            </a:r>
            <a:r>
              <a:rPr sz="2000" spc="-5" dirty="0">
                <a:latin typeface="+mj-lt"/>
                <a:cs typeface="Arial"/>
              </a:rPr>
              <a:t>in </a:t>
            </a:r>
            <a:r>
              <a:rPr sz="2000" dirty="0">
                <a:latin typeface="+mj-lt"/>
                <a:cs typeface="Arial"/>
              </a:rPr>
              <a:t>A[1.. </a:t>
            </a:r>
            <a:r>
              <a:rPr sz="2000" spc="-5" dirty="0">
                <a:latin typeface="+mj-lt"/>
                <a:cs typeface="Arial"/>
              </a:rPr>
              <a:t>q-1]</a:t>
            </a:r>
            <a:r>
              <a:rPr lang="en-IN" sz="2000" spc="-5" dirty="0">
                <a:latin typeface="+mj-lt"/>
                <a:cs typeface="Arial"/>
              </a:rPr>
              <a:t>       </a:t>
            </a:r>
            <a:r>
              <a:rPr sz="2000" spc="-5" dirty="0">
                <a:latin typeface="+mj-lt"/>
                <a:cs typeface="Arial"/>
              </a:rPr>
              <a:t>Recursive </a:t>
            </a:r>
            <a:r>
              <a:rPr sz="2000" dirty="0">
                <a:latin typeface="+mj-lt"/>
                <a:cs typeface="Arial"/>
              </a:rPr>
              <a:t>call </a:t>
            </a:r>
            <a:r>
              <a:rPr sz="2000" spc="-5" dirty="0">
                <a:latin typeface="+mj-lt"/>
                <a:cs typeface="Arial"/>
              </a:rPr>
              <a:t>with </a:t>
            </a:r>
            <a:r>
              <a:rPr sz="2000" dirty="0">
                <a:latin typeface="+mj-lt"/>
                <a:cs typeface="Arial"/>
              </a:rPr>
              <a:t>parameters (A, 1, q-1, </a:t>
            </a:r>
            <a:r>
              <a:rPr sz="2000" spc="-5" dirty="0">
                <a:latin typeface="+mj-lt"/>
                <a:cs typeface="Arial"/>
              </a:rPr>
              <a:t>i).</a:t>
            </a:r>
            <a:endParaRPr sz="2000" dirty="0">
              <a:latin typeface="+mj-lt"/>
              <a:cs typeface="Arial"/>
            </a:endParaRPr>
          </a:p>
          <a:p>
            <a:pPr marL="573615" marR="17846" indent="-536011">
              <a:spcBef>
                <a:spcPts val="522"/>
              </a:spcBef>
              <a:buClr>
                <a:srgbClr val="0033CC"/>
              </a:buClr>
              <a:buAutoNum type="arabicPeriod"/>
              <a:tabLst>
                <a:tab pos="572977" algn="l"/>
                <a:tab pos="574252" algn="l"/>
                <a:tab pos="1775656" algn="l"/>
              </a:tabLst>
            </a:pPr>
            <a:r>
              <a:rPr sz="2000" dirty="0">
                <a:latin typeface="+mj-lt"/>
                <a:cs typeface="Arial"/>
              </a:rPr>
              <a:t>If the return </a:t>
            </a:r>
            <a:r>
              <a:rPr sz="2000" spc="-5" dirty="0">
                <a:latin typeface="+mj-lt"/>
                <a:cs typeface="Arial"/>
              </a:rPr>
              <a:t>index ‘q’ </a:t>
            </a:r>
            <a:r>
              <a:rPr sz="2000" dirty="0">
                <a:latin typeface="+mj-lt"/>
                <a:cs typeface="Arial"/>
              </a:rPr>
              <a:t>&lt; </a:t>
            </a:r>
            <a:r>
              <a:rPr sz="2000" spc="-5" dirty="0">
                <a:latin typeface="+mj-lt"/>
                <a:cs typeface="Arial"/>
              </a:rPr>
              <a:t>i, </a:t>
            </a:r>
            <a:r>
              <a:rPr sz="2000" dirty="0">
                <a:latin typeface="+mj-lt"/>
                <a:cs typeface="Arial"/>
              </a:rPr>
              <a:t>then the target </a:t>
            </a:r>
            <a:r>
              <a:rPr sz="2000" spc="-5" dirty="0">
                <a:latin typeface="+mj-lt"/>
                <a:cs typeface="Arial"/>
              </a:rPr>
              <a:t>element </a:t>
            </a:r>
            <a:r>
              <a:rPr sz="2000" dirty="0">
                <a:latin typeface="+mj-lt"/>
                <a:cs typeface="Arial"/>
              </a:rPr>
              <a:t>can </a:t>
            </a:r>
            <a:r>
              <a:rPr sz="2000" spc="-5" dirty="0">
                <a:latin typeface="+mj-lt"/>
                <a:cs typeface="Arial"/>
              </a:rPr>
              <a:t>NOT be in  </a:t>
            </a:r>
            <a:r>
              <a:rPr sz="2000" dirty="0">
                <a:latin typeface="+mj-lt"/>
                <a:cs typeface="Arial"/>
              </a:rPr>
              <a:t>A[1 ..</a:t>
            </a:r>
            <a:r>
              <a:rPr sz="2000" spc="5" dirty="0">
                <a:latin typeface="+mj-lt"/>
                <a:cs typeface="Arial"/>
              </a:rPr>
              <a:t> </a:t>
            </a:r>
            <a:r>
              <a:rPr sz="2000" dirty="0">
                <a:latin typeface="+mj-lt"/>
                <a:cs typeface="Arial"/>
              </a:rPr>
              <a:t>q].	The target element is rank </a:t>
            </a:r>
            <a:r>
              <a:rPr sz="2000" dirty="0">
                <a:solidFill>
                  <a:srgbClr val="FF0000"/>
                </a:solidFill>
                <a:latin typeface="+mj-lt"/>
                <a:cs typeface="Arial"/>
              </a:rPr>
              <a:t>i-q</a:t>
            </a:r>
            <a:r>
              <a:rPr sz="2000" dirty="0">
                <a:latin typeface="+mj-lt"/>
                <a:cs typeface="Arial"/>
              </a:rPr>
              <a:t> </a:t>
            </a:r>
            <a:r>
              <a:rPr sz="2000" spc="-5" dirty="0">
                <a:latin typeface="+mj-lt"/>
                <a:cs typeface="Arial"/>
              </a:rPr>
              <a:t>in A[q+1 ..n]</a:t>
            </a:r>
            <a:r>
              <a:rPr lang="en-IN" sz="2000" spc="-5" dirty="0">
                <a:latin typeface="+mj-lt"/>
                <a:cs typeface="Arial"/>
              </a:rPr>
              <a:t>       </a:t>
            </a:r>
            <a:r>
              <a:rPr sz="2000" spc="-5" dirty="0">
                <a:latin typeface="+mj-lt"/>
                <a:cs typeface="Arial"/>
              </a:rPr>
              <a:t>Recursive </a:t>
            </a:r>
            <a:r>
              <a:rPr sz="2000" dirty="0">
                <a:latin typeface="+mj-lt"/>
                <a:cs typeface="Arial"/>
              </a:rPr>
              <a:t>call </a:t>
            </a:r>
            <a:r>
              <a:rPr sz="2000" spc="-5" dirty="0">
                <a:latin typeface="+mj-lt"/>
                <a:cs typeface="Arial"/>
              </a:rPr>
              <a:t>with </a:t>
            </a:r>
            <a:r>
              <a:rPr sz="2000" dirty="0">
                <a:latin typeface="+mj-lt"/>
                <a:cs typeface="Arial"/>
              </a:rPr>
              <a:t>parameters (A, </a:t>
            </a:r>
            <a:r>
              <a:rPr sz="2000" spc="-5" dirty="0">
                <a:latin typeface="+mj-lt"/>
                <a:cs typeface="Arial"/>
              </a:rPr>
              <a:t>q+1,n,</a:t>
            </a:r>
            <a:r>
              <a:rPr sz="2000" spc="5" dirty="0">
                <a:latin typeface="+mj-lt"/>
                <a:cs typeface="Arial"/>
              </a:rPr>
              <a:t> </a:t>
            </a:r>
            <a:r>
              <a:rPr sz="2000" spc="-5" dirty="0">
                <a:latin typeface="+mj-lt"/>
                <a:cs typeface="Arial"/>
              </a:rPr>
              <a:t>i-q).</a:t>
            </a:r>
            <a:endParaRPr sz="2000" dirty="0">
              <a:latin typeface="+mj-lt"/>
              <a:cs typeface="Arial"/>
            </a:endParaRPr>
          </a:p>
        </p:txBody>
      </p:sp>
      <p:cxnSp>
        <p:nvCxnSpPr>
          <p:cNvPr id="7" name="Straight Arrow Connector 6">
            <a:extLst>
              <a:ext uri="{FF2B5EF4-FFF2-40B4-BE49-F238E27FC236}">
                <a16:creationId xmlns:a16="http://schemas.microsoft.com/office/drawing/2014/main" xmlns="" id="{FDD16199-19D8-4CF8-AD8F-FD4EFEE848F2}"/>
              </a:ext>
            </a:extLst>
          </p:cNvPr>
          <p:cNvCxnSpPr/>
          <p:nvPr/>
        </p:nvCxnSpPr>
        <p:spPr>
          <a:xfrm>
            <a:off x="6977575" y="3882683"/>
            <a:ext cx="4220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xmlns="" id="{AB0F22D5-996C-4324-AF66-E80DF08A88B8}"/>
              </a:ext>
            </a:extLst>
          </p:cNvPr>
          <p:cNvCxnSpPr/>
          <p:nvPr/>
        </p:nvCxnSpPr>
        <p:spPr>
          <a:xfrm>
            <a:off x="6651673" y="4879145"/>
            <a:ext cx="4220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0837" y="822436"/>
            <a:ext cx="8055479" cy="505314"/>
          </a:xfrm>
          <a:prstGeom prst="rect">
            <a:avLst/>
          </a:prstGeom>
        </p:spPr>
        <p:txBody>
          <a:bodyPr vert="horz" wrap="square" lIns="0" tIns="12747" rIns="0" bIns="0" rtlCol="0" anchor="t">
            <a:spAutoFit/>
          </a:bodyPr>
          <a:lstStyle/>
          <a:p>
            <a:pPr marL="12747">
              <a:lnSpc>
                <a:spcPct val="100000"/>
              </a:lnSpc>
              <a:spcBef>
                <a:spcPts val="100"/>
              </a:spcBef>
            </a:pPr>
            <a:r>
              <a:rPr dirty="0"/>
              <a:t>A </a:t>
            </a:r>
            <a:r>
              <a:rPr spc="-5" dirty="0"/>
              <a:t>‘faster’ selection algorithm </a:t>
            </a:r>
            <a:r>
              <a:rPr dirty="0"/>
              <a:t>:</a:t>
            </a:r>
            <a:r>
              <a:rPr spc="-70" dirty="0"/>
              <a:t> </a:t>
            </a:r>
            <a:r>
              <a:rPr dirty="0"/>
              <a:t>Codes</a:t>
            </a:r>
          </a:p>
        </p:txBody>
      </p:sp>
      <p:sp>
        <p:nvSpPr>
          <p:cNvPr id="16" name="object 16"/>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009A9A"/>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IN" spc="-5" smtClean="0"/>
              <a:pPr marL="38100">
                <a:lnSpc>
                  <a:spcPts val="1645"/>
                </a:lnSpc>
              </a:pPr>
              <a:t>67</a:t>
            </a:fld>
            <a:endParaRPr spc="-5" dirty="0"/>
          </a:p>
        </p:txBody>
      </p:sp>
      <p:grpSp>
        <p:nvGrpSpPr>
          <p:cNvPr id="3" name="object 3"/>
          <p:cNvGrpSpPr/>
          <p:nvPr/>
        </p:nvGrpSpPr>
        <p:grpSpPr>
          <a:xfrm>
            <a:off x="1615611" y="1584989"/>
            <a:ext cx="7165845" cy="3856669"/>
            <a:chOff x="476504" y="1579118"/>
            <a:chExt cx="7139305" cy="3842385"/>
          </a:xfrm>
        </p:grpSpPr>
        <p:sp>
          <p:nvSpPr>
            <p:cNvPr id="4" name="object 4"/>
            <p:cNvSpPr/>
            <p:nvPr/>
          </p:nvSpPr>
          <p:spPr>
            <a:xfrm>
              <a:off x="476504" y="1579118"/>
              <a:ext cx="7139178" cy="3842003"/>
            </a:xfrm>
            <a:prstGeom prst="rect">
              <a:avLst/>
            </a:prstGeom>
            <a:blipFill>
              <a:blip r:embed="rId2" cstate="print"/>
              <a:stretch>
                <a:fillRect/>
              </a:stretch>
            </a:blipFill>
          </p:spPr>
          <p:txBody>
            <a:bodyPr wrap="square" lIns="0" tIns="0" rIns="0" bIns="0" rtlCol="0"/>
            <a:lstStyle/>
            <a:p>
              <a:endParaRPr sz="1807"/>
            </a:p>
          </p:txBody>
        </p:sp>
        <p:sp>
          <p:nvSpPr>
            <p:cNvPr id="5" name="object 5"/>
            <p:cNvSpPr/>
            <p:nvPr/>
          </p:nvSpPr>
          <p:spPr>
            <a:xfrm>
              <a:off x="871220" y="2660396"/>
              <a:ext cx="5004435" cy="365125"/>
            </a:xfrm>
            <a:custGeom>
              <a:avLst/>
              <a:gdLst/>
              <a:ahLst/>
              <a:cxnLst/>
              <a:rect l="l" t="t" r="r" b="b"/>
              <a:pathLst>
                <a:path w="5004435" h="365125">
                  <a:moveTo>
                    <a:pt x="0" y="0"/>
                  </a:moveTo>
                  <a:lnTo>
                    <a:pt x="0" y="364998"/>
                  </a:lnTo>
                  <a:lnTo>
                    <a:pt x="5004054" y="364997"/>
                  </a:lnTo>
                  <a:lnTo>
                    <a:pt x="5004054" y="0"/>
                  </a:lnTo>
                  <a:lnTo>
                    <a:pt x="0" y="0"/>
                  </a:lnTo>
                  <a:close/>
                </a:path>
              </a:pathLst>
            </a:custGeom>
            <a:ln w="12700">
              <a:solidFill>
                <a:srgbClr val="0101FF"/>
              </a:solidFill>
            </a:ln>
          </p:spPr>
          <p:txBody>
            <a:bodyPr wrap="square" lIns="0" tIns="0" rIns="0" bIns="0" rtlCol="0"/>
            <a:lstStyle/>
            <a:p>
              <a:endParaRPr sz="1807"/>
            </a:p>
          </p:txBody>
        </p:sp>
        <p:sp>
          <p:nvSpPr>
            <p:cNvPr id="6" name="object 6"/>
            <p:cNvSpPr/>
            <p:nvPr/>
          </p:nvSpPr>
          <p:spPr>
            <a:xfrm>
              <a:off x="5927851" y="2838704"/>
              <a:ext cx="897255" cy="76200"/>
            </a:xfrm>
            <a:custGeom>
              <a:avLst/>
              <a:gdLst/>
              <a:ahLst/>
              <a:cxnLst/>
              <a:rect l="l" t="t" r="r" b="b"/>
              <a:pathLst>
                <a:path w="897254" h="76200">
                  <a:moveTo>
                    <a:pt x="76200" y="32766"/>
                  </a:moveTo>
                  <a:lnTo>
                    <a:pt x="76200" y="0"/>
                  </a:lnTo>
                  <a:lnTo>
                    <a:pt x="0" y="38100"/>
                  </a:lnTo>
                  <a:lnTo>
                    <a:pt x="58674" y="67437"/>
                  </a:lnTo>
                  <a:lnTo>
                    <a:pt x="58674" y="35051"/>
                  </a:lnTo>
                  <a:lnTo>
                    <a:pt x="60960" y="32766"/>
                  </a:lnTo>
                  <a:lnTo>
                    <a:pt x="76200" y="32766"/>
                  </a:lnTo>
                  <a:close/>
                </a:path>
                <a:path w="897254" h="76200">
                  <a:moveTo>
                    <a:pt x="896874" y="40386"/>
                  </a:moveTo>
                  <a:lnTo>
                    <a:pt x="896874" y="35051"/>
                  </a:lnTo>
                  <a:lnTo>
                    <a:pt x="894588" y="32766"/>
                  </a:lnTo>
                  <a:lnTo>
                    <a:pt x="60960" y="32766"/>
                  </a:lnTo>
                  <a:lnTo>
                    <a:pt x="58674" y="35051"/>
                  </a:lnTo>
                  <a:lnTo>
                    <a:pt x="58674" y="40386"/>
                  </a:lnTo>
                  <a:lnTo>
                    <a:pt x="60960" y="42672"/>
                  </a:lnTo>
                  <a:lnTo>
                    <a:pt x="894588" y="42672"/>
                  </a:lnTo>
                  <a:lnTo>
                    <a:pt x="896874" y="40386"/>
                  </a:lnTo>
                  <a:close/>
                </a:path>
                <a:path w="897254" h="76200">
                  <a:moveTo>
                    <a:pt x="76200" y="76200"/>
                  </a:moveTo>
                  <a:lnTo>
                    <a:pt x="76200" y="42672"/>
                  </a:lnTo>
                  <a:lnTo>
                    <a:pt x="60960" y="42672"/>
                  </a:lnTo>
                  <a:lnTo>
                    <a:pt x="58674" y="40386"/>
                  </a:lnTo>
                  <a:lnTo>
                    <a:pt x="58674" y="67437"/>
                  </a:lnTo>
                  <a:lnTo>
                    <a:pt x="76200" y="76200"/>
                  </a:lnTo>
                  <a:close/>
                </a:path>
              </a:pathLst>
            </a:custGeom>
            <a:solidFill>
              <a:srgbClr val="019999"/>
            </a:solidFill>
          </p:spPr>
          <p:txBody>
            <a:bodyPr wrap="square" lIns="0" tIns="0" rIns="0" bIns="0" rtlCol="0"/>
            <a:lstStyle/>
            <a:p>
              <a:endParaRPr sz="1807"/>
            </a:p>
          </p:txBody>
        </p:sp>
      </p:grpSp>
      <p:sp>
        <p:nvSpPr>
          <p:cNvPr id="7" name="object 7"/>
          <p:cNvSpPr txBox="1"/>
          <p:nvPr/>
        </p:nvSpPr>
        <p:spPr>
          <a:xfrm>
            <a:off x="8047852" y="2668756"/>
            <a:ext cx="2849002" cy="323530"/>
          </a:xfrm>
          <a:prstGeom prst="rect">
            <a:avLst/>
          </a:prstGeom>
          <a:ln w="9525">
            <a:solidFill>
              <a:srgbClr val="020101"/>
            </a:solidFill>
          </a:ln>
        </p:spPr>
        <p:txBody>
          <a:bodyPr vert="horz" wrap="square" lIns="0" tIns="43978" rIns="0" bIns="0" rtlCol="0">
            <a:spAutoFit/>
          </a:bodyPr>
          <a:lstStyle/>
          <a:p>
            <a:pPr marL="96877">
              <a:spcBef>
                <a:spcPts val="346"/>
              </a:spcBef>
            </a:pPr>
            <a:r>
              <a:rPr sz="1807" spc="-5" dirty="0">
                <a:solidFill>
                  <a:srgbClr val="009A9A"/>
                </a:solidFill>
                <a:latin typeface="Arial"/>
                <a:cs typeface="Arial"/>
              </a:rPr>
              <a:t>A[p..q-1] </a:t>
            </a:r>
            <a:r>
              <a:rPr sz="1807" dirty="0">
                <a:solidFill>
                  <a:srgbClr val="009A9A"/>
                </a:solidFill>
                <a:latin typeface="Times New Roman"/>
                <a:cs typeface="Times New Roman"/>
              </a:rPr>
              <a:t>≤ </a:t>
            </a:r>
            <a:r>
              <a:rPr sz="1807" spc="-5" dirty="0">
                <a:solidFill>
                  <a:srgbClr val="009A9A"/>
                </a:solidFill>
                <a:latin typeface="Arial"/>
                <a:cs typeface="Arial"/>
              </a:rPr>
              <a:t>A[</a:t>
            </a:r>
            <a:r>
              <a:rPr sz="1807" spc="-5" dirty="0">
                <a:solidFill>
                  <a:srgbClr val="FF3300"/>
                </a:solidFill>
                <a:latin typeface="Arial"/>
                <a:cs typeface="Arial"/>
              </a:rPr>
              <a:t>q</a:t>
            </a:r>
            <a:r>
              <a:rPr sz="1807" spc="-5" dirty="0">
                <a:solidFill>
                  <a:srgbClr val="009A9A"/>
                </a:solidFill>
                <a:latin typeface="Arial"/>
                <a:cs typeface="Arial"/>
              </a:rPr>
              <a:t>] </a:t>
            </a:r>
            <a:r>
              <a:rPr sz="1807" dirty="0">
                <a:solidFill>
                  <a:srgbClr val="009A9A"/>
                </a:solidFill>
                <a:latin typeface="Times New Roman"/>
                <a:cs typeface="Times New Roman"/>
              </a:rPr>
              <a:t>≤</a:t>
            </a:r>
            <a:r>
              <a:rPr sz="1807" spc="40" dirty="0">
                <a:solidFill>
                  <a:srgbClr val="009A9A"/>
                </a:solidFill>
                <a:latin typeface="Times New Roman"/>
                <a:cs typeface="Times New Roman"/>
              </a:rPr>
              <a:t> </a:t>
            </a:r>
            <a:r>
              <a:rPr sz="1807" dirty="0">
                <a:solidFill>
                  <a:srgbClr val="009A9A"/>
                </a:solidFill>
                <a:latin typeface="Arial"/>
                <a:cs typeface="Arial"/>
              </a:rPr>
              <a:t>A[q+1..r]</a:t>
            </a:r>
            <a:endParaRPr sz="1807">
              <a:latin typeface="Arial"/>
              <a:cs typeface="Arial"/>
            </a:endParaRPr>
          </a:p>
        </p:txBody>
      </p:sp>
      <p:grpSp>
        <p:nvGrpSpPr>
          <p:cNvPr id="8" name="object 8"/>
          <p:cNvGrpSpPr/>
          <p:nvPr/>
        </p:nvGrpSpPr>
        <p:grpSpPr>
          <a:xfrm>
            <a:off x="1717077" y="1579379"/>
            <a:ext cx="6270354" cy="1853445"/>
            <a:chOff x="577595" y="1573530"/>
            <a:chExt cx="6247130" cy="1846580"/>
          </a:xfrm>
        </p:grpSpPr>
        <p:sp>
          <p:nvSpPr>
            <p:cNvPr id="9" name="object 9"/>
            <p:cNvSpPr/>
            <p:nvPr/>
          </p:nvSpPr>
          <p:spPr>
            <a:xfrm>
              <a:off x="871220" y="3092450"/>
              <a:ext cx="5004435" cy="321310"/>
            </a:xfrm>
            <a:custGeom>
              <a:avLst/>
              <a:gdLst/>
              <a:ahLst/>
              <a:cxnLst/>
              <a:rect l="l" t="t" r="r" b="b"/>
              <a:pathLst>
                <a:path w="5004435" h="321310">
                  <a:moveTo>
                    <a:pt x="0" y="0"/>
                  </a:moveTo>
                  <a:lnTo>
                    <a:pt x="0" y="320802"/>
                  </a:lnTo>
                  <a:lnTo>
                    <a:pt x="5004054" y="320801"/>
                  </a:lnTo>
                  <a:lnTo>
                    <a:pt x="5004054" y="0"/>
                  </a:lnTo>
                  <a:lnTo>
                    <a:pt x="0" y="0"/>
                  </a:lnTo>
                  <a:close/>
                </a:path>
              </a:pathLst>
            </a:custGeom>
            <a:ln w="12699">
              <a:solidFill>
                <a:srgbClr val="0101FF"/>
              </a:solidFill>
            </a:ln>
          </p:spPr>
          <p:txBody>
            <a:bodyPr wrap="square" lIns="0" tIns="0" rIns="0" bIns="0" rtlCol="0"/>
            <a:lstStyle/>
            <a:p>
              <a:endParaRPr sz="1807"/>
            </a:p>
          </p:txBody>
        </p:sp>
        <p:sp>
          <p:nvSpPr>
            <p:cNvPr id="10" name="object 10"/>
            <p:cNvSpPr/>
            <p:nvPr/>
          </p:nvSpPr>
          <p:spPr>
            <a:xfrm>
              <a:off x="5927851" y="3233419"/>
              <a:ext cx="897255" cy="76200"/>
            </a:xfrm>
            <a:custGeom>
              <a:avLst/>
              <a:gdLst/>
              <a:ahLst/>
              <a:cxnLst/>
              <a:rect l="l" t="t" r="r" b="b"/>
              <a:pathLst>
                <a:path w="897254" h="76200">
                  <a:moveTo>
                    <a:pt x="76200" y="33527"/>
                  </a:moveTo>
                  <a:lnTo>
                    <a:pt x="76200" y="0"/>
                  </a:lnTo>
                  <a:lnTo>
                    <a:pt x="0" y="38100"/>
                  </a:lnTo>
                  <a:lnTo>
                    <a:pt x="58674" y="67437"/>
                  </a:lnTo>
                  <a:lnTo>
                    <a:pt x="58674" y="35813"/>
                  </a:lnTo>
                  <a:lnTo>
                    <a:pt x="60960" y="33527"/>
                  </a:lnTo>
                  <a:lnTo>
                    <a:pt x="76200" y="33527"/>
                  </a:lnTo>
                  <a:close/>
                </a:path>
                <a:path w="897254" h="76200">
                  <a:moveTo>
                    <a:pt x="896874" y="41147"/>
                  </a:moveTo>
                  <a:lnTo>
                    <a:pt x="896874" y="35813"/>
                  </a:lnTo>
                  <a:lnTo>
                    <a:pt x="894588" y="33527"/>
                  </a:lnTo>
                  <a:lnTo>
                    <a:pt x="60960" y="33527"/>
                  </a:lnTo>
                  <a:lnTo>
                    <a:pt x="58674" y="35813"/>
                  </a:lnTo>
                  <a:lnTo>
                    <a:pt x="58674" y="41147"/>
                  </a:lnTo>
                  <a:lnTo>
                    <a:pt x="60960" y="43433"/>
                  </a:lnTo>
                  <a:lnTo>
                    <a:pt x="894588" y="43433"/>
                  </a:lnTo>
                  <a:lnTo>
                    <a:pt x="896874" y="41147"/>
                  </a:lnTo>
                  <a:close/>
                </a:path>
                <a:path w="897254" h="76200">
                  <a:moveTo>
                    <a:pt x="76200" y="76200"/>
                  </a:moveTo>
                  <a:lnTo>
                    <a:pt x="76200" y="43433"/>
                  </a:lnTo>
                  <a:lnTo>
                    <a:pt x="60960" y="43433"/>
                  </a:lnTo>
                  <a:lnTo>
                    <a:pt x="58674" y="41147"/>
                  </a:lnTo>
                  <a:lnTo>
                    <a:pt x="58674" y="67437"/>
                  </a:lnTo>
                  <a:lnTo>
                    <a:pt x="76200" y="76200"/>
                  </a:lnTo>
                  <a:close/>
                </a:path>
              </a:pathLst>
            </a:custGeom>
            <a:solidFill>
              <a:srgbClr val="019999"/>
            </a:solidFill>
          </p:spPr>
          <p:txBody>
            <a:bodyPr wrap="square" lIns="0" tIns="0" rIns="0" bIns="0" rtlCol="0"/>
            <a:lstStyle/>
            <a:p>
              <a:endParaRPr sz="1807"/>
            </a:p>
          </p:txBody>
        </p:sp>
        <p:sp>
          <p:nvSpPr>
            <p:cNvPr id="11" name="object 11"/>
            <p:cNvSpPr/>
            <p:nvPr/>
          </p:nvSpPr>
          <p:spPr>
            <a:xfrm>
              <a:off x="583945" y="1579880"/>
              <a:ext cx="5004435" cy="365125"/>
            </a:xfrm>
            <a:custGeom>
              <a:avLst/>
              <a:gdLst/>
              <a:ahLst/>
              <a:cxnLst/>
              <a:rect l="l" t="t" r="r" b="b"/>
              <a:pathLst>
                <a:path w="5004435" h="365125">
                  <a:moveTo>
                    <a:pt x="0" y="0"/>
                  </a:moveTo>
                  <a:lnTo>
                    <a:pt x="0" y="364998"/>
                  </a:lnTo>
                  <a:lnTo>
                    <a:pt x="5004054" y="364998"/>
                  </a:lnTo>
                  <a:lnTo>
                    <a:pt x="5004054" y="0"/>
                  </a:lnTo>
                  <a:lnTo>
                    <a:pt x="0" y="0"/>
                  </a:lnTo>
                  <a:close/>
                </a:path>
              </a:pathLst>
            </a:custGeom>
            <a:ln w="12700">
              <a:solidFill>
                <a:srgbClr val="0101FF"/>
              </a:solidFill>
            </a:ln>
          </p:spPr>
          <p:txBody>
            <a:bodyPr wrap="square" lIns="0" tIns="0" rIns="0" bIns="0" rtlCol="0"/>
            <a:lstStyle/>
            <a:p>
              <a:endParaRPr sz="1807"/>
            </a:p>
          </p:txBody>
        </p:sp>
        <p:sp>
          <p:nvSpPr>
            <p:cNvPr id="12" name="object 12"/>
            <p:cNvSpPr/>
            <p:nvPr/>
          </p:nvSpPr>
          <p:spPr>
            <a:xfrm>
              <a:off x="5696204" y="1722374"/>
              <a:ext cx="462280" cy="76200"/>
            </a:xfrm>
            <a:custGeom>
              <a:avLst/>
              <a:gdLst/>
              <a:ahLst/>
              <a:cxnLst/>
              <a:rect l="l" t="t" r="r" b="b"/>
              <a:pathLst>
                <a:path w="462279" h="76200">
                  <a:moveTo>
                    <a:pt x="76200" y="33527"/>
                  </a:moveTo>
                  <a:lnTo>
                    <a:pt x="76200" y="0"/>
                  </a:lnTo>
                  <a:lnTo>
                    <a:pt x="0" y="38099"/>
                  </a:lnTo>
                  <a:lnTo>
                    <a:pt x="58674" y="67436"/>
                  </a:lnTo>
                  <a:lnTo>
                    <a:pt x="58674" y="35813"/>
                  </a:lnTo>
                  <a:lnTo>
                    <a:pt x="60960" y="33527"/>
                  </a:lnTo>
                  <a:lnTo>
                    <a:pt x="76200" y="33527"/>
                  </a:lnTo>
                  <a:close/>
                </a:path>
                <a:path w="462279" h="76200">
                  <a:moveTo>
                    <a:pt x="461772" y="41147"/>
                  </a:moveTo>
                  <a:lnTo>
                    <a:pt x="461772" y="35813"/>
                  </a:lnTo>
                  <a:lnTo>
                    <a:pt x="459486" y="33527"/>
                  </a:lnTo>
                  <a:lnTo>
                    <a:pt x="60960" y="33527"/>
                  </a:lnTo>
                  <a:lnTo>
                    <a:pt x="58674" y="35813"/>
                  </a:lnTo>
                  <a:lnTo>
                    <a:pt x="58674" y="41147"/>
                  </a:lnTo>
                  <a:lnTo>
                    <a:pt x="60960" y="42671"/>
                  </a:lnTo>
                  <a:lnTo>
                    <a:pt x="459486" y="42671"/>
                  </a:lnTo>
                  <a:lnTo>
                    <a:pt x="461772" y="41147"/>
                  </a:lnTo>
                  <a:close/>
                </a:path>
                <a:path w="462279" h="76200">
                  <a:moveTo>
                    <a:pt x="76200" y="76199"/>
                  </a:moveTo>
                  <a:lnTo>
                    <a:pt x="76200" y="42671"/>
                  </a:lnTo>
                  <a:lnTo>
                    <a:pt x="60960" y="42671"/>
                  </a:lnTo>
                  <a:lnTo>
                    <a:pt x="58674" y="41147"/>
                  </a:lnTo>
                  <a:lnTo>
                    <a:pt x="58674" y="67436"/>
                  </a:lnTo>
                  <a:lnTo>
                    <a:pt x="76200" y="76199"/>
                  </a:lnTo>
                  <a:close/>
                </a:path>
              </a:pathLst>
            </a:custGeom>
            <a:solidFill>
              <a:srgbClr val="019999"/>
            </a:solidFill>
          </p:spPr>
          <p:txBody>
            <a:bodyPr wrap="square" lIns="0" tIns="0" rIns="0" bIns="0" rtlCol="0"/>
            <a:lstStyle/>
            <a:p>
              <a:endParaRPr sz="1807"/>
            </a:p>
          </p:txBody>
        </p:sp>
      </p:grpSp>
      <p:sp>
        <p:nvSpPr>
          <p:cNvPr id="13" name="object 13"/>
          <p:cNvSpPr txBox="1"/>
          <p:nvPr/>
        </p:nvSpPr>
        <p:spPr>
          <a:xfrm>
            <a:off x="8047852" y="3140658"/>
            <a:ext cx="1896148" cy="322243"/>
          </a:xfrm>
          <a:prstGeom prst="rect">
            <a:avLst/>
          </a:prstGeom>
          <a:ln w="9525">
            <a:solidFill>
              <a:srgbClr val="020101"/>
            </a:solidFill>
          </a:ln>
        </p:spPr>
        <p:txBody>
          <a:bodyPr vert="horz" wrap="square" lIns="0" tIns="42703" rIns="0" bIns="0" rtlCol="0">
            <a:spAutoFit/>
          </a:bodyPr>
          <a:lstStyle/>
          <a:p>
            <a:pPr marL="96877">
              <a:spcBef>
                <a:spcPts val="336"/>
              </a:spcBef>
            </a:pPr>
            <a:r>
              <a:rPr sz="1807" spc="-5" dirty="0">
                <a:solidFill>
                  <a:srgbClr val="009A9A"/>
                </a:solidFill>
                <a:latin typeface="Arial"/>
                <a:cs typeface="Arial"/>
              </a:rPr>
              <a:t>size of A[p..q]=</a:t>
            </a:r>
            <a:r>
              <a:rPr sz="1807" spc="-60" dirty="0">
                <a:solidFill>
                  <a:srgbClr val="009A9A"/>
                </a:solidFill>
                <a:latin typeface="Arial"/>
                <a:cs typeface="Arial"/>
              </a:rPr>
              <a:t> </a:t>
            </a:r>
            <a:r>
              <a:rPr sz="1807" dirty="0">
                <a:solidFill>
                  <a:srgbClr val="009A9A"/>
                </a:solidFill>
                <a:latin typeface="Arial"/>
                <a:cs typeface="Arial"/>
              </a:rPr>
              <a:t>k</a:t>
            </a:r>
            <a:endParaRPr sz="1807">
              <a:latin typeface="Arial"/>
              <a:cs typeface="Arial"/>
            </a:endParaRPr>
          </a:p>
        </p:txBody>
      </p:sp>
      <p:sp>
        <p:nvSpPr>
          <p:cNvPr id="14" name="object 14"/>
          <p:cNvSpPr txBox="1"/>
          <p:nvPr/>
        </p:nvSpPr>
        <p:spPr>
          <a:xfrm>
            <a:off x="7316673" y="1585753"/>
            <a:ext cx="3661637" cy="323530"/>
          </a:xfrm>
          <a:prstGeom prst="rect">
            <a:avLst/>
          </a:prstGeom>
          <a:ln w="9525">
            <a:solidFill>
              <a:srgbClr val="020101"/>
            </a:solidFill>
          </a:ln>
        </p:spPr>
        <p:txBody>
          <a:bodyPr vert="horz" wrap="square" lIns="0" tIns="43978" rIns="0" bIns="0" rtlCol="0">
            <a:spAutoFit/>
          </a:bodyPr>
          <a:lstStyle/>
          <a:p>
            <a:pPr marL="96877">
              <a:spcBef>
                <a:spcPts val="346"/>
              </a:spcBef>
            </a:pPr>
            <a:r>
              <a:rPr sz="1807" spc="-5" dirty="0">
                <a:solidFill>
                  <a:srgbClr val="009A9A"/>
                </a:solidFill>
                <a:latin typeface="Arial"/>
                <a:cs typeface="Arial"/>
              </a:rPr>
              <a:t>return </a:t>
            </a:r>
            <a:r>
              <a:rPr sz="1807" dirty="0">
                <a:solidFill>
                  <a:srgbClr val="009A9A"/>
                </a:solidFill>
                <a:latin typeface="Arial"/>
                <a:cs typeface="Arial"/>
              </a:rPr>
              <a:t>a </a:t>
            </a:r>
            <a:r>
              <a:rPr sz="1807" spc="-5" dirty="0">
                <a:solidFill>
                  <a:srgbClr val="009A9A"/>
                </a:solidFill>
                <a:latin typeface="Arial"/>
                <a:cs typeface="Arial"/>
              </a:rPr>
              <a:t>element of rank </a:t>
            </a:r>
            <a:r>
              <a:rPr sz="1807" dirty="0">
                <a:solidFill>
                  <a:srgbClr val="009A9A"/>
                </a:solidFill>
                <a:latin typeface="Arial"/>
                <a:cs typeface="Arial"/>
              </a:rPr>
              <a:t>i </a:t>
            </a:r>
            <a:r>
              <a:rPr sz="1807" spc="-5" dirty="0">
                <a:solidFill>
                  <a:srgbClr val="009A9A"/>
                </a:solidFill>
                <a:latin typeface="Arial"/>
                <a:cs typeface="Arial"/>
              </a:rPr>
              <a:t>in</a:t>
            </a:r>
            <a:r>
              <a:rPr sz="1807" spc="-75" dirty="0">
                <a:solidFill>
                  <a:srgbClr val="009A9A"/>
                </a:solidFill>
                <a:latin typeface="Arial"/>
                <a:cs typeface="Arial"/>
              </a:rPr>
              <a:t> </a:t>
            </a:r>
            <a:r>
              <a:rPr sz="1807" spc="-5" dirty="0">
                <a:solidFill>
                  <a:srgbClr val="009A9A"/>
                </a:solidFill>
                <a:latin typeface="Arial"/>
                <a:cs typeface="Arial"/>
              </a:rPr>
              <a:t>A[p..r]</a:t>
            </a:r>
            <a:endParaRPr sz="1807">
              <a:latin typeface="Arial"/>
              <a:cs typeface="Arial"/>
            </a:endParaRPr>
          </a:p>
        </p:txBody>
      </p:sp>
      <p:sp>
        <p:nvSpPr>
          <p:cNvPr id="15" name="TextBox 14">
            <a:extLst>
              <a:ext uri="{FF2B5EF4-FFF2-40B4-BE49-F238E27FC236}">
                <a16:creationId xmlns:a16="http://schemas.microsoft.com/office/drawing/2014/main" xmlns="" id="{27710AAF-6CAE-4937-9EC4-F5F9E42EFD2F}"/>
              </a:ext>
            </a:extLst>
          </p:cNvPr>
          <p:cNvSpPr txBox="1"/>
          <p:nvPr/>
        </p:nvSpPr>
        <p:spPr>
          <a:xfrm flipH="1">
            <a:off x="528259" y="6095663"/>
            <a:ext cx="1113548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Source:</a:t>
            </a:r>
            <a:r>
              <a:rPr lang="en-IN" sz="1400" b="0" i="1" u="none" strike="noStrike" dirty="0">
                <a:solidFill>
                  <a:srgbClr val="002060"/>
                </a:solidFill>
                <a:effectLst/>
                <a:latin typeface="Arial" panose="020B0604020202020204" pitchFamily="34" charset="0"/>
                <a:cs typeface="Arial" panose="020B0604020202020204" pitchFamily="34" charset="0"/>
                <a:hlinkClick r:id="rId3" tooltip="Thomas H. Cormen">
                  <a:extLst>
                    <a:ext uri="{A12FA001-AC4F-418D-AE19-62706E023703}">
                      <ahyp:hlinkClr xmlns:ahyp="http://schemas.microsoft.com/office/drawing/2018/hyperlinkcolor" xmlns="" val="tx"/>
                    </a:ext>
                  </a:extLst>
                </a:hlinkClick>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3" tooltip="Thomas H. Cormen">
                  <a:extLst>
                    <a:ext uri="{A12FA001-AC4F-418D-AE19-62706E023703}">
                      <ahyp:hlinkClr xmlns:ahyp="http://schemas.microsoft.com/office/drawing/2018/hyperlinkcolor" xmlns="" val="tx"/>
                    </a:ext>
                  </a:extLst>
                </a:hlinkClick>
              </a:rPr>
              <a:t>Cormen</a:t>
            </a:r>
            <a:r>
              <a:rPr lang="en-IN" sz="1400" b="0" i="1" u="none" strike="noStrike" dirty="0">
                <a:solidFill>
                  <a:srgbClr val="002060"/>
                </a:solidFill>
                <a:effectLst/>
                <a:latin typeface="Arial" panose="020B0604020202020204" pitchFamily="34" charset="0"/>
                <a:cs typeface="Arial" panose="020B0604020202020204" pitchFamily="34" charset="0"/>
                <a:hlinkClick r:id="rId3" tooltip="Thomas H. Cormen">
                  <a:extLst>
                    <a:ext uri="{A12FA001-AC4F-418D-AE19-62706E023703}">
                      <ahyp:hlinkClr xmlns:ahyp="http://schemas.microsoft.com/office/drawing/2018/hyperlinkcolor" xmlns="" val="tx"/>
                    </a:ext>
                  </a:extLst>
                </a:hlinkClick>
              </a:rPr>
              <a:t>, Thomas H.</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4" tooltip="Charles E. Leiserson">
                  <a:extLst>
                    <a:ext uri="{A12FA001-AC4F-418D-AE19-62706E023703}">
                      <ahyp:hlinkClr xmlns:ahyp="http://schemas.microsoft.com/office/drawing/2018/hyperlinkcolor" xmlns="" val="tx"/>
                    </a:ext>
                  </a:extLst>
                </a:hlinkClick>
              </a:rPr>
              <a:t>Leiserson</a:t>
            </a:r>
            <a:r>
              <a:rPr lang="en-IN" sz="1400" b="0" i="1" u="none" strike="noStrike" dirty="0">
                <a:solidFill>
                  <a:srgbClr val="002060"/>
                </a:solidFill>
                <a:effectLst/>
                <a:latin typeface="Arial" panose="020B0604020202020204" pitchFamily="34" charset="0"/>
                <a:cs typeface="Arial" panose="020B0604020202020204" pitchFamily="34" charset="0"/>
                <a:hlinkClick r:id="rId4" tooltip="Charles E. Leiserson">
                  <a:extLst>
                    <a:ext uri="{A12FA001-AC4F-418D-AE19-62706E023703}">
                      <ahyp:hlinkClr xmlns:ahyp="http://schemas.microsoft.com/office/drawing/2018/hyperlinkcolor" xmlns="" val="tx"/>
                    </a:ext>
                  </a:extLst>
                </a:hlinkClick>
              </a:rPr>
              <a:t>, Charles E.</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5" tooltip="Ron Rivest">
                  <a:extLst>
                    <a:ext uri="{A12FA001-AC4F-418D-AE19-62706E023703}">
                      <ahyp:hlinkClr xmlns:ahyp="http://schemas.microsoft.com/office/drawing/2018/hyperlinkcolor" xmlns="" val="tx"/>
                    </a:ext>
                  </a:extLst>
                </a:hlinkClick>
              </a:rPr>
              <a:t>Rivest</a:t>
            </a:r>
            <a:r>
              <a:rPr lang="en-IN" sz="1400" b="0" i="1" u="none" strike="noStrike" dirty="0">
                <a:solidFill>
                  <a:srgbClr val="002060"/>
                </a:solidFill>
                <a:effectLst/>
                <a:latin typeface="Arial" panose="020B0604020202020204" pitchFamily="34" charset="0"/>
                <a:cs typeface="Arial" panose="020B0604020202020204" pitchFamily="34" charset="0"/>
                <a:hlinkClick r:id="rId5" tooltip="Ron Rivest">
                  <a:extLst>
                    <a:ext uri="{A12FA001-AC4F-418D-AE19-62706E023703}">
                      <ahyp:hlinkClr xmlns:ahyp="http://schemas.microsoft.com/office/drawing/2018/hyperlinkcolor" xmlns="" val="tx"/>
                    </a:ext>
                  </a:extLst>
                </a:hlinkClick>
              </a:rPr>
              <a:t>, Ronald L.</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6" tooltip="Clifford Stein">
                  <a:extLst>
                    <a:ext uri="{A12FA001-AC4F-418D-AE19-62706E023703}">
                      <ahyp:hlinkClr xmlns:ahyp="http://schemas.microsoft.com/office/drawing/2018/hyperlinkcolor" xmlns="" val="tx"/>
                    </a:ext>
                  </a:extLst>
                </a:hlinkClick>
              </a:rPr>
              <a:t>Stein, Clifford</a:t>
            </a:r>
            <a:r>
              <a:rPr lang="en-IN" sz="1400" b="0" i="1" dirty="0">
                <a:solidFill>
                  <a:srgbClr val="002060"/>
                </a:solidFill>
                <a:effectLst/>
                <a:latin typeface="Arial" panose="020B0604020202020204" pitchFamily="34" charset="0"/>
                <a:cs typeface="Arial" panose="020B0604020202020204" pitchFamily="34" charset="0"/>
              </a:rPr>
              <a:t> (2009) [1990]. Introduction to Algorithms (3rd ed.). MIT Press and McGraw-Hill. </a:t>
            </a:r>
            <a:r>
              <a:rPr lang="en-IN" sz="1400" b="0" i="1" u="none" strike="noStrike" dirty="0">
                <a:solidFill>
                  <a:srgbClr val="002060"/>
                </a:solidFill>
                <a:effectLst/>
                <a:latin typeface="Arial" panose="020B0604020202020204" pitchFamily="34" charset="0"/>
                <a:cs typeface="Arial" panose="020B0604020202020204" pitchFamily="34" charset="0"/>
                <a:hlinkClick r:id="rId7" tooltip="ISBN (identifier)">
                  <a:extLst>
                    <a:ext uri="{A12FA001-AC4F-418D-AE19-62706E023703}">
                      <ahyp:hlinkClr xmlns:ahyp="http://schemas.microsoft.com/office/drawing/2018/hyperlinkcolor" xmlns="" val="tx"/>
                    </a:ext>
                  </a:extLst>
                </a:hlinkClick>
              </a:rPr>
              <a:t>ISBN</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8" tooltip="Special:BookSources/0-262-03384-4">
                  <a:extLst>
                    <a:ext uri="{A12FA001-AC4F-418D-AE19-62706E023703}">
                      <ahyp:hlinkClr xmlns:ahyp="http://schemas.microsoft.com/office/drawing/2018/hyperlinkcolor" xmlns="" val="tx"/>
                    </a:ext>
                  </a:extLst>
                </a:hlinkClick>
              </a:rPr>
              <a:t>0-262-03384-4</a:t>
            </a:r>
            <a:r>
              <a:rPr lang="en-IN" sz="1400" b="0" i="1" dirty="0">
                <a:solidFill>
                  <a:srgbClr val="002060"/>
                </a:solidFill>
                <a:effectLst/>
                <a:latin typeface="Arial" panose="020B0604020202020204" pitchFamily="34" charset="0"/>
                <a:cs typeface="Arial" panose="020B0604020202020204" pitchFamily="34" charset="0"/>
              </a:rPr>
              <a:t>. 1320 pp</a:t>
            </a:r>
            <a:endParaRPr lang="en-IN"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0836" y="850572"/>
            <a:ext cx="6998303" cy="505314"/>
          </a:xfrm>
          <a:prstGeom prst="rect">
            <a:avLst/>
          </a:prstGeom>
        </p:spPr>
        <p:txBody>
          <a:bodyPr vert="horz" wrap="square" lIns="0" tIns="12747" rIns="0" bIns="0" rtlCol="0" anchor="t">
            <a:spAutoFit/>
          </a:bodyPr>
          <a:lstStyle/>
          <a:p>
            <a:pPr marL="12747">
              <a:lnSpc>
                <a:spcPct val="100000"/>
              </a:lnSpc>
              <a:spcBef>
                <a:spcPts val="100"/>
              </a:spcBef>
            </a:pPr>
            <a:r>
              <a:rPr dirty="0"/>
              <a:t>Different sorting</a:t>
            </a:r>
            <a:r>
              <a:rPr spc="-100" dirty="0"/>
              <a:t> </a:t>
            </a:r>
            <a:r>
              <a:rPr dirty="0"/>
              <a:t>algorithms</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009A9A"/>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IN" spc="-5" smtClean="0"/>
              <a:pPr marL="38100">
                <a:lnSpc>
                  <a:spcPts val="1645"/>
                </a:lnSpc>
              </a:pPr>
              <a:t>68</a:t>
            </a:fld>
            <a:endParaRPr spc="-5" dirty="0"/>
          </a:p>
        </p:txBody>
      </p:sp>
      <p:graphicFrame>
        <p:nvGraphicFramePr>
          <p:cNvPr id="3" name="object 3"/>
          <p:cNvGraphicFramePr>
            <a:graphicFrameLocks noGrp="1"/>
          </p:cNvGraphicFramePr>
          <p:nvPr>
            <p:extLst>
              <p:ext uri="{D42A27DB-BD31-4B8C-83A1-F6EECF244321}">
                <p14:modId xmlns:p14="http://schemas.microsoft.com/office/powerpoint/2010/main" val="4110344904"/>
              </p:ext>
            </p:extLst>
          </p:nvPr>
        </p:nvGraphicFramePr>
        <p:xfrm>
          <a:off x="1744396" y="1547447"/>
          <a:ext cx="8013381" cy="2875651"/>
        </p:xfrm>
        <a:graphic>
          <a:graphicData uri="http://schemas.openxmlformats.org/drawingml/2006/table">
            <a:tbl>
              <a:tblPr firstRow="1" bandRow="1">
                <a:tableStyleId>{2D5ABB26-0587-4C30-8999-92F81FD0307C}</a:tableStyleId>
              </a:tblPr>
              <a:tblGrid>
                <a:gridCol w="2061135">
                  <a:extLst>
                    <a:ext uri="{9D8B030D-6E8A-4147-A177-3AD203B41FA5}">
                      <a16:colId xmlns:a16="http://schemas.microsoft.com/office/drawing/2014/main" xmlns="" val="20000"/>
                    </a:ext>
                  </a:extLst>
                </a:gridCol>
                <a:gridCol w="1984082">
                  <a:extLst>
                    <a:ext uri="{9D8B030D-6E8A-4147-A177-3AD203B41FA5}">
                      <a16:colId xmlns:a16="http://schemas.microsoft.com/office/drawing/2014/main" xmlns="" val="20001"/>
                    </a:ext>
                  </a:extLst>
                </a:gridCol>
                <a:gridCol w="1984082">
                  <a:extLst>
                    <a:ext uri="{9D8B030D-6E8A-4147-A177-3AD203B41FA5}">
                      <a16:colId xmlns:a16="http://schemas.microsoft.com/office/drawing/2014/main" xmlns="" val="20002"/>
                    </a:ext>
                  </a:extLst>
                </a:gridCol>
                <a:gridCol w="1984082">
                  <a:extLst>
                    <a:ext uri="{9D8B030D-6E8A-4147-A177-3AD203B41FA5}">
                      <a16:colId xmlns:a16="http://schemas.microsoft.com/office/drawing/2014/main" xmlns="" val="20003"/>
                    </a:ext>
                  </a:extLst>
                </a:gridCol>
              </a:tblGrid>
              <a:tr h="613910">
                <a:tc>
                  <a:txBody>
                    <a:bodyPr/>
                    <a:lstStyle/>
                    <a:p>
                      <a:pPr marL="374650" marR="367665" indent="160655">
                        <a:lnSpc>
                          <a:spcPct val="100000"/>
                        </a:lnSpc>
                        <a:spcBef>
                          <a:spcPts val="285"/>
                        </a:spcBef>
                      </a:pPr>
                      <a:r>
                        <a:rPr sz="2000" b="1" u="none" dirty="0">
                          <a:solidFill>
                            <a:schemeClr val="tx1"/>
                          </a:solidFill>
                          <a:uFill>
                            <a:solidFill>
                              <a:srgbClr val="009A9A"/>
                            </a:solidFill>
                          </a:uFill>
                          <a:latin typeface="+mj-lt"/>
                          <a:cs typeface="Arial"/>
                        </a:rPr>
                        <a:t>Sorting </a:t>
                      </a:r>
                      <a:r>
                        <a:rPr sz="2000" b="1" u="none" dirty="0">
                          <a:solidFill>
                            <a:schemeClr val="tx1"/>
                          </a:solidFill>
                          <a:latin typeface="+mj-lt"/>
                          <a:cs typeface="Arial"/>
                        </a:rPr>
                        <a:t> </a:t>
                      </a:r>
                      <a:r>
                        <a:rPr sz="2000" b="1" u="none" dirty="0">
                          <a:solidFill>
                            <a:schemeClr val="tx1"/>
                          </a:solidFill>
                          <a:uFill>
                            <a:solidFill>
                              <a:srgbClr val="009A9A"/>
                            </a:solidFill>
                          </a:uFill>
                          <a:latin typeface="+mj-lt"/>
                          <a:cs typeface="Arial"/>
                        </a:rPr>
                        <a:t>Algorithm</a:t>
                      </a:r>
                      <a:endParaRPr sz="2000" b="1" u="none" dirty="0">
                        <a:solidFill>
                          <a:schemeClr val="tx1"/>
                        </a:solidFill>
                        <a:latin typeface="+mj-lt"/>
                        <a:cs typeface="Arial"/>
                      </a:endParaRPr>
                    </a:p>
                  </a:txBody>
                  <a:tcPr marL="0" marR="0" marT="36330" marB="0">
                    <a:lnL w="38100">
                      <a:solidFill>
                        <a:srgbClr val="019999"/>
                      </a:solidFill>
                      <a:prstDash val="solid"/>
                    </a:lnL>
                    <a:lnR w="19050">
                      <a:solidFill>
                        <a:srgbClr val="019999"/>
                      </a:solidFill>
                      <a:prstDash val="solid"/>
                    </a:lnR>
                    <a:lnT w="28575">
                      <a:solidFill>
                        <a:srgbClr val="019999"/>
                      </a:solidFill>
                      <a:prstDash val="solid"/>
                    </a:lnT>
                    <a:lnB w="12700">
                      <a:solidFill>
                        <a:srgbClr val="019999"/>
                      </a:solidFill>
                      <a:prstDash val="solid"/>
                    </a:lnB>
                  </a:tcPr>
                </a:tc>
                <a:tc>
                  <a:txBody>
                    <a:bodyPr/>
                    <a:lstStyle/>
                    <a:p>
                      <a:pPr marL="692150" marR="201930" indent="-482600">
                        <a:lnSpc>
                          <a:spcPct val="100000"/>
                        </a:lnSpc>
                        <a:spcBef>
                          <a:spcPts val="285"/>
                        </a:spcBef>
                      </a:pPr>
                      <a:r>
                        <a:rPr sz="2000" b="1" u="none" dirty="0">
                          <a:solidFill>
                            <a:schemeClr val="tx1"/>
                          </a:solidFill>
                          <a:uFill>
                            <a:solidFill>
                              <a:srgbClr val="009A9A"/>
                            </a:solidFill>
                          </a:uFill>
                          <a:latin typeface="+mj-lt"/>
                          <a:cs typeface="Arial"/>
                        </a:rPr>
                        <a:t>Worst-case </a:t>
                      </a:r>
                      <a:r>
                        <a:rPr sz="2000" b="1" u="none" dirty="0">
                          <a:solidFill>
                            <a:schemeClr val="tx1"/>
                          </a:solidFill>
                          <a:latin typeface="+mj-lt"/>
                          <a:cs typeface="Arial"/>
                        </a:rPr>
                        <a:t> </a:t>
                      </a:r>
                      <a:r>
                        <a:rPr sz="2000" b="1" u="none" spc="-5" dirty="0">
                          <a:solidFill>
                            <a:schemeClr val="tx1"/>
                          </a:solidFill>
                          <a:uFill>
                            <a:solidFill>
                              <a:srgbClr val="009A9A"/>
                            </a:solidFill>
                          </a:uFill>
                          <a:latin typeface="+mj-lt"/>
                          <a:cs typeface="Arial"/>
                        </a:rPr>
                        <a:t>time</a:t>
                      </a:r>
                      <a:endParaRPr sz="2000" b="1" u="none" dirty="0">
                        <a:solidFill>
                          <a:schemeClr val="tx1"/>
                        </a:solidFill>
                        <a:latin typeface="+mj-lt"/>
                        <a:cs typeface="Arial"/>
                      </a:endParaRPr>
                    </a:p>
                  </a:txBody>
                  <a:tcPr marL="0" marR="0" marT="36330" marB="0">
                    <a:lnL w="19050">
                      <a:solidFill>
                        <a:srgbClr val="019999"/>
                      </a:solidFill>
                      <a:prstDash val="solid"/>
                    </a:lnL>
                    <a:lnR w="19050">
                      <a:solidFill>
                        <a:srgbClr val="019999"/>
                      </a:solidFill>
                      <a:prstDash val="solid"/>
                    </a:lnR>
                    <a:lnT w="28575">
                      <a:solidFill>
                        <a:srgbClr val="019999"/>
                      </a:solidFill>
                      <a:prstDash val="solid"/>
                    </a:lnT>
                    <a:lnB w="12700">
                      <a:solidFill>
                        <a:srgbClr val="019999"/>
                      </a:solidFill>
                      <a:prstDash val="solid"/>
                    </a:lnB>
                  </a:tcPr>
                </a:tc>
                <a:tc>
                  <a:txBody>
                    <a:bodyPr/>
                    <a:lstStyle/>
                    <a:p>
                      <a:pPr marL="328295" marR="321310" indent="33020">
                        <a:lnSpc>
                          <a:spcPct val="100000"/>
                        </a:lnSpc>
                        <a:spcBef>
                          <a:spcPts val="285"/>
                        </a:spcBef>
                      </a:pPr>
                      <a:r>
                        <a:rPr sz="2000" b="1" u="none" dirty="0">
                          <a:solidFill>
                            <a:schemeClr val="tx1"/>
                          </a:solidFill>
                          <a:uFill>
                            <a:solidFill>
                              <a:srgbClr val="009A9A"/>
                            </a:solidFill>
                          </a:uFill>
                          <a:latin typeface="+mj-lt"/>
                          <a:cs typeface="Arial"/>
                        </a:rPr>
                        <a:t>Average- </a:t>
                      </a:r>
                      <a:r>
                        <a:rPr sz="2000" b="1" u="none" dirty="0">
                          <a:solidFill>
                            <a:schemeClr val="tx1"/>
                          </a:solidFill>
                          <a:latin typeface="+mj-lt"/>
                          <a:cs typeface="Arial"/>
                        </a:rPr>
                        <a:t> </a:t>
                      </a:r>
                      <a:r>
                        <a:rPr sz="2000" b="1" u="none" spc="-5" dirty="0">
                          <a:solidFill>
                            <a:schemeClr val="tx1"/>
                          </a:solidFill>
                          <a:uFill>
                            <a:solidFill>
                              <a:srgbClr val="009A9A"/>
                            </a:solidFill>
                          </a:uFill>
                          <a:latin typeface="+mj-lt"/>
                          <a:cs typeface="Arial"/>
                        </a:rPr>
                        <a:t>case</a:t>
                      </a:r>
                      <a:r>
                        <a:rPr sz="2000" b="1" u="none" spc="-100" dirty="0">
                          <a:solidFill>
                            <a:schemeClr val="tx1"/>
                          </a:solidFill>
                          <a:uFill>
                            <a:solidFill>
                              <a:srgbClr val="009A9A"/>
                            </a:solidFill>
                          </a:uFill>
                          <a:latin typeface="+mj-lt"/>
                          <a:cs typeface="Arial"/>
                        </a:rPr>
                        <a:t> </a:t>
                      </a:r>
                      <a:r>
                        <a:rPr sz="2000" b="1" u="none" dirty="0">
                          <a:solidFill>
                            <a:schemeClr val="tx1"/>
                          </a:solidFill>
                          <a:uFill>
                            <a:solidFill>
                              <a:srgbClr val="009A9A"/>
                            </a:solidFill>
                          </a:uFill>
                          <a:latin typeface="+mj-lt"/>
                          <a:cs typeface="Arial"/>
                        </a:rPr>
                        <a:t>time</a:t>
                      </a:r>
                      <a:endParaRPr sz="2000" b="1" u="none" dirty="0">
                        <a:solidFill>
                          <a:schemeClr val="tx1"/>
                        </a:solidFill>
                        <a:latin typeface="+mj-lt"/>
                        <a:cs typeface="Arial"/>
                      </a:endParaRPr>
                    </a:p>
                  </a:txBody>
                  <a:tcPr marL="0" marR="0" marT="36330" marB="0">
                    <a:lnL w="19050">
                      <a:solidFill>
                        <a:srgbClr val="019999"/>
                      </a:solidFill>
                      <a:prstDash val="solid"/>
                    </a:lnL>
                    <a:lnR w="12700">
                      <a:solidFill>
                        <a:srgbClr val="019999"/>
                      </a:solidFill>
                      <a:prstDash val="solid"/>
                    </a:lnR>
                    <a:lnT w="28575">
                      <a:solidFill>
                        <a:srgbClr val="019999"/>
                      </a:solidFill>
                      <a:prstDash val="solid"/>
                    </a:lnT>
                    <a:lnB w="12700">
                      <a:solidFill>
                        <a:srgbClr val="019999"/>
                      </a:solidFill>
                      <a:prstDash val="solid"/>
                    </a:lnB>
                  </a:tcPr>
                </a:tc>
                <a:tc>
                  <a:txBody>
                    <a:bodyPr/>
                    <a:lstStyle/>
                    <a:p>
                      <a:pPr marL="344170" marR="337185" indent="203835">
                        <a:lnSpc>
                          <a:spcPct val="100000"/>
                        </a:lnSpc>
                        <a:spcBef>
                          <a:spcPts val="285"/>
                        </a:spcBef>
                      </a:pPr>
                      <a:r>
                        <a:rPr sz="2000" b="1" u="none" dirty="0">
                          <a:solidFill>
                            <a:schemeClr val="tx1"/>
                          </a:solidFill>
                          <a:uFill>
                            <a:solidFill>
                              <a:srgbClr val="009A9A"/>
                            </a:solidFill>
                          </a:uFill>
                          <a:latin typeface="+mj-lt"/>
                          <a:cs typeface="Arial"/>
                        </a:rPr>
                        <a:t>Space </a:t>
                      </a:r>
                      <a:r>
                        <a:rPr sz="2000" b="1" u="none" dirty="0">
                          <a:solidFill>
                            <a:schemeClr val="tx1"/>
                          </a:solidFill>
                          <a:latin typeface="+mj-lt"/>
                          <a:cs typeface="Arial"/>
                        </a:rPr>
                        <a:t> </a:t>
                      </a:r>
                      <a:r>
                        <a:rPr sz="2000" b="1" u="none" dirty="0">
                          <a:solidFill>
                            <a:schemeClr val="tx1"/>
                          </a:solidFill>
                          <a:uFill>
                            <a:solidFill>
                              <a:srgbClr val="009A9A"/>
                            </a:solidFill>
                          </a:uFill>
                          <a:latin typeface="+mj-lt"/>
                          <a:cs typeface="Arial"/>
                        </a:rPr>
                        <a:t>overhead</a:t>
                      </a:r>
                      <a:endParaRPr sz="2000" b="1" u="none" dirty="0">
                        <a:solidFill>
                          <a:schemeClr val="tx1"/>
                        </a:solidFill>
                        <a:latin typeface="+mj-lt"/>
                        <a:cs typeface="Arial"/>
                      </a:endParaRPr>
                    </a:p>
                  </a:txBody>
                  <a:tcPr marL="0" marR="0" marT="36330" marB="0">
                    <a:lnL w="12700">
                      <a:solidFill>
                        <a:srgbClr val="019999"/>
                      </a:solidFill>
                      <a:prstDash val="solid"/>
                    </a:lnL>
                    <a:lnR w="28575">
                      <a:solidFill>
                        <a:srgbClr val="019999"/>
                      </a:solidFill>
                      <a:prstDash val="solid"/>
                    </a:lnR>
                    <a:lnT w="28575">
                      <a:solidFill>
                        <a:srgbClr val="019999"/>
                      </a:solidFill>
                      <a:prstDash val="solid"/>
                    </a:lnT>
                    <a:lnB w="12700">
                      <a:solidFill>
                        <a:srgbClr val="019999"/>
                      </a:solidFill>
                      <a:prstDash val="solid"/>
                    </a:lnB>
                  </a:tcPr>
                </a:tc>
                <a:extLst>
                  <a:ext uri="{0D108BD9-81ED-4DB2-BD59-A6C34878D82A}">
                    <a16:rowId xmlns:a16="http://schemas.microsoft.com/office/drawing/2014/main" xmlns="" val="10000"/>
                  </a:ext>
                </a:extLst>
              </a:tr>
              <a:tr h="527766">
                <a:tc>
                  <a:txBody>
                    <a:bodyPr/>
                    <a:lstStyle/>
                    <a:p>
                      <a:pPr marR="213360" algn="r">
                        <a:lnSpc>
                          <a:spcPct val="100000"/>
                        </a:lnSpc>
                        <a:spcBef>
                          <a:spcPts val="280"/>
                        </a:spcBef>
                      </a:pPr>
                      <a:r>
                        <a:rPr sz="2000" b="1" spc="-5" dirty="0">
                          <a:solidFill>
                            <a:schemeClr val="tx1"/>
                          </a:solidFill>
                          <a:latin typeface="Arial"/>
                          <a:cs typeface="Arial"/>
                        </a:rPr>
                        <a:t>Bubble</a:t>
                      </a:r>
                      <a:r>
                        <a:rPr sz="2000" b="1" spc="-100" dirty="0">
                          <a:solidFill>
                            <a:schemeClr val="tx1"/>
                          </a:solidFill>
                          <a:latin typeface="Arial"/>
                          <a:cs typeface="Arial"/>
                        </a:rPr>
                        <a:t> </a:t>
                      </a:r>
                      <a:r>
                        <a:rPr sz="2000" b="1" spc="-5" dirty="0">
                          <a:solidFill>
                            <a:schemeClr val="tx1"/>
                          </a:solidFill>
                          <a:latin typeface="Arial"/>
                          <a:cs typeface="Arial"/>
                        </a:rPr>
                        <a:t>Sort</a:t>
                      </a:r>
                      <a:endParaRPr sz="2000" dirty="0">
                        <a:solidFill>
                          <a:schemeClr val="tx1"/>
                        </a:solidFill>
                        <a:latin typeface="Arial"/>
                        <a:cs typeface="Arial"/>
                      </a:endParaRPr>
                    </a:p>
                  </a:txBody>
                  <a:tcPr marL="0" marR="0" marT="35692" marB="0">
                    <a:lnL w="38100">
                      <a:solidFill>
                        <a:srgbClr val="019999"/>
                      </a:solidFill>
                      <a:prstDash val="solid"/>
                    </a:lnL>
                    <a:lnR w="19050">
                      <a:solidFill>
                        <a:srgbClr val="019999"/>
                      </a:solidFill>
                      <a:prstDash val="solid"/>
                    </a:lnR>
                    <a:lnT w="12700">
                      <a:solidFill>
                        <a:srgbClr val="019999"/>
                      </a:solidFill>
                      <a:prstDash val="solid"/>
                    </a:lnT>
                    <a:lnB w="19050">
                      <a:solidFill>
                        <a:srgbClr val="019999"/>
                      </a:solidFill>
                      <a:prstDash val="solid"/>
                    </a:lnB>
                  </a:tcPr>
                </a:tc>
                <a:tc>
                  <a:txBody>
                    <a:bodyPr/>
                    <a:lstStyle/>
                    <a:p>
                      <a:pPr algn="ctr">
                        <a:lnSpc>
                          <a:spcPct val="100000"/>
                        </a:lnSpc>
                        <a:spcBef>
                          <a:spcPts val="225"/>
                        </a:spcBef>
                      </a:pPr>
                      <a:r>
                        <a:rPr sz="2000" b="0" i="0" spc="-75" dirty="0">
                          <a:solidFill>
                            <a:schemeClr val="tx1"/>
                          </a:solidFill>
                          <a:latin typeface="Symbol"/>
                          <a:cs typeface="Symbol"/>
                        </a:rPr>
                        <a:t></a:t>
                      </a:r>
                      <a:r>
                        <a:rPr sz="2000" b="0" i="0" spc="20" dirty="0">
                          <a:solidFill>
                            <a:schemeClr val="tx1"/>
                          </a:solidFill>
                          <a:latin typeface="Times New Roman"/>
                          <a:cs typeface="Times New Roman"/>
                        </a:rPr>
                        <a:t> </a:t>
                      </a:r>
                      <a:r>
                        <a:rPr sz="2000" b="0" i="0" spc="-5" dirty="0">
                          <a:solidFill>
                            <a:schemeClr val="tx1"/>
                          </a:solidFill>
                          <a:latin typeface="Arial"/>
                          <a:cs typeface="Arial"/>
                        </a:rPr>
                        <a:t>(n</a:t>
                      </a:r>
                      <a:r>
                        <a:rPr sz="2000" b="0" i="0" spc="-7" baseline="24305" dirty="0">
                          <a:solidFill>
                            <a:schemeClr val="tx1"/>
                          </a:solidFill>
                          <a:latin typeface="Arial"/>
                          <a:cs typeface="Arial"/>
                        </a:rPr>
                        <a:t>2</a:t>
                      </a:r>
                      <a:r>
                        <a:rPr sz="2000" b="0" i="0" spc="-5" dirty="0">
                          <a:solidFill>
                            <a:schemeClr val="tx1"/>
                          </a:solidFill>
                          <a:latin typeface="Arial"/>
                          <a:cs typeface="Arial"/>
                        </a:rPr>
                        <a:t>)</a:t>
                      </a:r>
                      <a:endParaRPr sz="2000" b="0" i="0" dirty="0">
                        <a:solidFill>
                          <a:schemeClr val="tx1"/>
                        </a:solidFill>
                        <a:latin typeface="Arial"/>
                        <a:cs typeface="Arial"/>
                      </a:endParaRPr>
                    </a:p>
                  </a:txBody>
                  <a:tcPr marL="0" marR="0" marT="28681" marB="0">
                    <a:lnL w="19050">
                      <a:solidFill>
                        <a:srgbClr val="019999"/>
                      </a:solidFill>
                      <a:prstDash val="solid"/>
                    </a:lnL>
                    <a:lnR w="19050">
                      <a:solidFill>
                        <a:srgbClr val="019999"/>
                      </a:solidFill>
                      <a:prstDash val="solid"/>
                    </a:lnR>
                    <a:lnT w="12700">
                      <a:solidFill>
                        <a:srgbClr val="019999"/>
                      </a:solidFill>
                      <a:prstDash val="solid"/>
                    </a:lnT>
                    <a:lnB w="19050">
                      <a:solidFill>
                        <a:srgbClr val="019999"/>
                      </a:solidFill>
                      <a:prstDash val="solid"/>
                    </a:lnB>
                  </a:tcPr>
                </a:tc>
                <a:tc>
                  <a:txBody>
                    <a:bodyPr/>
                    <a:lstStyle/>
                    <a:p>
                      <a:pPr algn="ctr">
                        <a:lnSpc>
                          <a:spcPct val="100000"/>
                        </a:lnSpc>
                        <a:spcBef>
                          <a:spcPts val="225"/>
                        </a:spcBef>
                      </a:pPr>
                      <a:r>
                        <a:rPr sz="2000" b="0" i="0" spc="-75" dirty="0">
                          <a:solidFill>
                            <a:schemeClr val="tx1"/>
                          </a:solidFill>
                          <a:latin typeface="Symbol"/>
                          <a:cs typeface="Symbol"/>
                        </a:rPr>
                        <a:t></a:t>
                      </a:r>
                      <a:r>
                        <a:rPr sz="2000" b="0" i="0" spc="20" dirty="0">
                          <a:solidFill>
                            <a:schemeClr val="tx1"/>
                          </a:solidFill>
                          <a:latin typeface="Times New Roman"/>
                          <a:cs typeface="Times New Roman"/>
                        </a:rPr>
                        <a:t> </a:t>
                      </a:r>
                      <a:r>
                        <a:rPr sz="2000" b="0" i="0" spc="-5" dirty="0">
                          <a:solidFill>
                            <a:schemeClr val="tx1"/>
                          </a:solidFill>
                          <a:latin typeface="Arial"/>
                          <a:cs typeface="Arial"/>
                        </a:rPr>
                        <a:t>(n</a:t>
                      </a:r>
                      <a:r>
                        <a:rPr sz="2000" b="0" i="0" spc="-7" baseline="24305" dirty="0">
                          <a:solidFill>
                            <a:schemeClr val="tx1"/>
                          </a:solidFill>
                          <a:latin typeface="Arial"/>
                          <a:cs typeface="Arial"/>
                        </a:rPr>
                        <a:t>2</a:t>
                      </a:r>
                      <a:r>
                        <a:rPr sz="2000" b="0" i="0" spc="-5" dirty="0">
                          <a:solidFill>
                            <a:schemeClr val="tx1"/>
                          </a:solidFill>
                          <a:latin typeface="Arial"/>
                          <a:cs typeface="Arial"/>
                        </a:rPr>
                        <a:t>)</a:t>
                      </a:r>
                      <a:endParaRPr sz="2000" b="0" i="0" dirty="0">
                        <a:solidFill>
                          <a:schemeClr val="tx1"/>
                        </a:solidFill>
                        <a:latin typeface="Arial"/>
                        <a:cs typeface="Arial"/>
                      </a:endParaRPr>
                    </a:p>
                  </a:txBody>
                  <a:tcPr marL="0" marR="0" marT="28681" marB="0">
                    <a:lnL w="19050">
                      <a:solidFill>
                        <a:srgbClr val="019999"/>
                      </a:solidFill>
                      <a:prstDash val="solid"/>
                    </a:lnL>
                    <a:lnR w="12700">
                      <a:solidFill>
                        <a:srgbClr val="019999"/>
                      </a:solidFill>
                      <a:prstDash val="solid"/>
                    </a:lnR>
                    <a:lnT w="12700">
                      <a:solidFill>
                        <a:srgbClr val="019999"/>
                      </a:solidFill>
                      <a:prstDash val="solid"/>
                    </a:lnT>
                    <a:lnB w="19050">
                      <a:solidFill>
                        <a:srgbClr val="019999"/>
                      </a:solidFill>
                      <a:prstDash val="solid"/>
                    </a:lnB>
                  </a:tcPr>
                </a:tc>
                <a:tc>
                  <a:txBody>
                    <a:bodyPr/>
                    <a:lstStyle/>
                    <a:p>
                      <a:pPr marR="674370" algn="r">
                        <a:lnSpc>
                          <a:spcPct val="100000"/>
                        </a:lnSpc>
                        <a:spcBef>
                          <a:spcPts val="225"/>
                        </a:spcBef>
                      </a:pPr>
                      <a:r>
                        <a:rPr sz="2000" b="0" i="0" dirty="0">
                          <a:solidFill>
                            <a:schemeClr val="tx1"/>
                          </a:solidFill>
                          <a:latin typeface="Symbol"/>
                          <a:cs typeface="Symbol"/>
                        </a:rPr>
                        <a:t></a:t>
                      </a:r>
                      <a:r>
                        <a:rPr sz="2000" b="0" i="0" spc="-5" dirty="0">
                          <a:solidFill>
                            <a:schemeClr val="tx1"/>
                          </a:solidFill>
                          <a:latin typeface="Arial"/>
                          <a:cs typeface="Arial"/>
                        </a:rPr>
                        <a:t>(1)</a:t>
                      </a:r>
                      <a:endParaRPr sz="2000" b="0" i="0">
                        <a:solidFill>
                          <a:schemeClr val="tx1"/>
                        </a:solidFill>
                        <a:latin typeface="Arial"/>
                        <a:cs typeface="Arial"/>
                      </a:endParaRPr>
                    </a:p>
                  </a:txBody>
                  <a:tcPr marL="0" marR="0" marT="28681" marB="0">
                    <a:lnL w="12700">
                      <a:solidFill>
                        <a:srgbClr val="019999"/>
                      </a:solidFill>
                      <a:prstDash val="solid"/>
                    </a:lnL>
                    <a:lnR w="28575">
                      <a:solidFill>
                        <a:srgbClr val="019999"/>
                      </a:solidFill>
                      <a:prstDash val="solid"/>
                    </a:lnR>
                    <a:lnT w="12700">
                      <a:solidFill>
                        <a:srgbClr val="019999"/>
                      </a:solidFill>
                      <a:prstDash val="solid"/>
                    </a:lnT>
                    <a:lnB w="19050">
                      <a:solidFill>
                        <a:srgbClr val="019999"/>
                      </a:solidFill>
                      <a:prstDash val="solid"/>
                    </a:lnB>
                  </a:tcPr>
                </a:tc>
                <a:extLst>
                  <a:ext uri="{0D108BD9-81ED-4DB2-BD59-A6C34878D82A}">
                    <a16:rowId xmlns:a16="http://schemas.microsoft.com/office/drawing/2014/main" xmlns="" val="10001"/>
                  </a:ext>
                </a:extLst>
              </a:tr>
              <a:tr h="613910">
                <a:tc>
                  <a:txBody>
                    <a:bodyPr/>
                    <a:lstStyle/>
                    <a:p>
                      <a:pPr marL="713740" marR="367665" indent="-338455">
                        <a:lnSpc>
                          <a:spcPct val="100000"/>
                        </a:lnSpc>
                        <a:spcBef>
                          <a:spcPts val="285"/>
                        </a:spcBef>
                      </a:pPr>
                      <a:r>
                        <a:rPr sz="2000" b="1" dirty="0">
                          <a:solidFill>
                            <a:schemeClr val="tx1"/>
                          </a:solidFill>
                          <a:latin typeface="Arial"/>
                          <a:cs typeface="Arial"/>
                        </a:rPr>
                        <a:t>Insertion  Sort</a:t>
                      </a:r>
                      <a:endParaRPr sz="2000" dirty="0">
                        <a:solidFill>
                          <a:schemeClr val="tx1"/>
                        </a:solidFill>
                        <a:latin typeface="Arial"/>
                        <a:cs typeface="Arial"/>
                      </a:endParaRPr>
                    </a:p>
                  </a:txBody>
                  <a:tcPr marL="0" marR="0" marT="36330" marB="0">
                    <a:lnL w="38100">
                      <a:solidFill>
                        <a:srgbClr val="019999"/>
                      </a:solidFill>
                      <a:prstDash val="solid"/>
                    </a:lnL>
                    <a:lnR w="19050">
                      <a:solidFill>
                        <a:srgbClr val="019999"/>
                      </a:solidFill>
                      <a:prstDash val="solid"/>
                    </a:lnR>
                    <a:lnT w="19050">
                      <a:solidFill>
                        <a:srgbClr val="019999"/>
                      </a:solidFill>
                      <a:prstDash val="solid"/>
                    </a:lnT>
                    <a:lnB w="19050">
                      <a:solidFill>
                        <a:srgbClr val="019999"/>
                      </a:solidFill>
                      <a:prstDash val="solid"/>
                    </a:lnB>
                  </a:tcPr>
                </a:tc>
                <a:tc>
                  <a:txBody>
                    <a:bodyPr/>
                    <a:lstStyle/>
                    <a:p>
                      <a:pPr algn="ctr">
                        <a:lnSpc>
                          <a:spcPct val="100000"/>
                        </a:lnSpc>
                        <a:spcBef>
                          <a:spcPts val="229"/>
                        </a:spcBef>
                      </a:pPr>
                      <a:r>
                        <a:rPr sz="2000" b="0" i="0" spc="-75" dirty="0">
                          <a:solidFill>
                            <a:schemeClr val="tx1"/>
                          </a:solidFill>
                          <a:latin typeface="Symbol"/>
                          <a:cs typeface="Symbol"/>
                        </a:rPr>
                        <a:t></a:t>
                      </a:r>
                      <a:r>
                        <a:rPr sz="2000" b="0" i="0" spc="20" dirty="0">
                          <a:solidFill>
                            <a:schemeClr val="tx1"/>
                          </a:solidFill>
                          <a:latin typeface="Times New Roman"/>
                          <a:cs typeface="Times New Roman"/>
                        </a:rPr>
                        <a:t> </a:t>
                      </a:r>
                      <a:r>
                        <a:rPr sz="2000" b="0" i="0" spc="-5" dirty="0">
                          <a:solidFill>
                            <a:schemeClr val="tx1"/>
                          </a:solidFill>
                          <a:latin typeface="Arial"/>
                          <a:cs typeface="Arial"/>
                        </a:rPr>
                        <a:t>(n</a:t>
                      </a:r>
                      <a:r>
                        <a:rPr sz="2000" b="0" i="0" spc="-7" baseline="24305" dirty="0">
                          <a:solidFill>
                            <a:schemeClr val="tx1"/>
                          </a:solidFill>
                          <a:latin typeface="Arial"/>
                          <a:cs typeface="Arial"/>
                        </a:rPr>
                        <a:t>2</a:t>
                      </a:r>
                      <a:r>
                        <a:rPr sz="2000" b="0" i="0" spc="-5" dirty="0">
                          <a:solidFill>
                            <a:schemeClr val="tx1"/>
                          </a:solidFill>
                          <a:latin typeface="Arial"/>
                          <a:cs typeface="Arial"/>
                        </a:rPr>
                        <a:t>)</a:t>
                      </a:r>
                      <a:endParaRPr sz="2000" b="0" i="0" dirty="0">
                        <a:solidFill>
                          <a:schemeClr val="tx1"/>
                        </a:solidFill>
                        <a:latin typeface="Arial"/>
                        <a:cs typeface="Arial"/>
                      </a:endParaRPr>
                    </a:p>
                  </a:txBody>
                  <a:tcPr marL="0" marR="0" marT="29318" marB="0">
                    <a:lnL w="19050">
                      <a:solidFill>
                        <a:srgbClr val="019999"/>
                      </a:solidFill>
                      <a:prstDash val="solid"/>
                    </a:lnL>
                    <a:lnR w="19050">
                      <a:solidFill>
                        <a:srgbClr val="019999"/>
                      </a:solidFill>
                      <a:prstDash val="solid"/>
                    </a:lnR>
                    <a:lnT w="19050">
                      <a:solidFill>
                        <a:srgbClr val="019999"/>
                      </a:solidFill>
                      <a:prstDash val="solid"/>
                    </a:lnT>
                    <a:lnB w="19050">
                      <a:solidFill>
                        <a:srgbClr val="019999"/>
                      </a:solidFill>
                      <a:prstDash val="solid"/>
                    </a:lnB>
                  </a:tcPr>
                </a:tc>
                <a:tc>
                  <a:txBody>
                    <a:bodyPr/>
                    <a:lstStyle/>
                    <a:p>
                      <a:pPr algn="ctr">
                        <a:lnSpc>
                          <a:spcPct val="100000"/>
                        </a:lnSpc>
                        <a:spcBef>
                          <a:spcPts val="229"/>
                        </a:spcBef>
                      </a:pPr>
                      <a:r>
                        <a:rPr sz="2000" b="0" i="0" spc="-75" dirty="0">
                          <a:solidFill>
                            <a:schemeClr val="tx1"/>
                          </a:solidFill>
                          <a:latin typeface="Symbol"/>
                          <a:cs typeface="Symbol"/>
                        </a:rPr>
                        <a:t></a:t>
                      </a:r>
                      <a:r>
                        <a:rPr sz="2000" b="0" i="0" spc="20" dirty="0">
                          <a:solidFill>
                            <a:schemeClr val="tx1"/>
                          </a:solidFill>
                          <a:latin typeface="Times New Roman"/>
                          <a:cs typeface="Times New Roman"/>
                        </a:rPr>
                        <a:t> </a:t>
                      </a:r>
                      <a:r>
                        <a:rPr sz="2000" b="0" i="0" spc="-5" dirty="0">
                          <a:solidFill>
                            <a:schemeClr val="tx1"/>
                          </a:solidFill>
                          <a:latin typeface="Arial"/>
                          <a:cs typeface="Arial"/>
                        </a:rPr>
                        <a:t>(n</a:t>
                      </a:r>
                      <a:r>
                        <a:rPr sz="2000" b="0" i="0" spc="-7" baseline="24305" dirty="0">
                          <a:solidFill>
                            <a:schemeClr val="tx1"/>
                          </a:solidFill>
                          <a:latin typeface="Arial"/>
                          <a:cs typeface="Arial"/>
                        </a:rPr>
                        <a:t>2</a:t>
                      </a:r>
                      <a:r>
                        <a:rPr sz="2000" b="0" i="0" spc="-5" dirty="0">
                          <a:solidFill>
                            <a:schemeClr val="tx1"/>
                          </a:solidFill>
                          <a:latin typeface="Arial"/>
                          <a:cs typeface="Arial"/>
                        </a:rPr>
                        <a:t>)</a:t>
                      </a:r>
                      <a:endParaRPr sz="2000" b="0" i="0" dirty="0">
                        <a:solidFill>
                          <a:schemeClr val="tx1"/>
                        </a:solidFill>
                        <a:latin typeface="Arial"/>
                        <a:cs typeface="Arial"/>
                      </a:endParaRPr>
                    </a:p>
                  </a:txBody>
                  <a:tcPr marL="0" marR="0" marT="29318" marB="0">
                    <a:lnL w="19050">
                      <a:solidFill>
                        <a:srgbClr val="019999"/>
                      </a:solidFill>
                      <a:prstDash val="solid"/>
                    </a:lnL>
                    <a:lnR w="12700">
                      <a:solidFill>
                        <a:srgbClr val="019999"/>
                      </a:solidFill>
                      <a:prstDash val="solid"/>
                    </a:lnR>
                    <a:lnT w="19050">
                      <a:solidFill>
                        <a:srgbClr val="019999"/>
                      </a:solidFill>
                      <a:prstDash val="solid"/>
                    </a:lnT>
                    <a:lnB w="19050">
                      <a:solidFill>
                        <a:srgbClr val="019999"/>
                      </a:solidFill>
                      <a:prstDash val="solid"/>
                    </a:lnB>
                  </a:tcPr>
                </a:tc>
                <a:tc>
                  <a:txBody>
                    <a:bodyPr/>
                    <a:lstStyle/>
                    <a:p>
                      <a:pPr marR="674370" algn="r">
                        <a:lnSpc>
                          <a:spcPct val="100000"/>
                        </a:lnSpc>
                        <a:spcBef>
                          <a:spcPts val="229"/>
                        </a:spcBef>
                      </a:pPr>
                      <a:r>
                        <a:rPr sz="2000" b="0" i="0" dirty="0">
                          <a:solidFill>
                            <a:schemeClr val="tx1"/>
                          </a:solidFill>
                          <a:latin typeface="Symbol"/>
                          <a:cs typeface="Symbol"/>
                        </a:rPr>
                        <a:t></a:t>
                      </a:r>
                      <a:r>
                        <a:rPr sz="2000" b="0" i="0" spc="-5" dirty="0">
                          <a:solidFill>
                            <a:schemeClr val="tx1"/>
                          </a:solidFill>
                          <a:latin typeface="Arial"/>
                          <a:cs typeface="Arial"/>
                        </a:rPr>
                        <a:t>(1)</a:t>
                      </a:r>
                      <a:endParaRPr sz="2000" b="0" i="0" dirty="0">
                        <a:solidFill>
                          <a:schemeClr val="tx1"/>
                        </a:solidFill>
                        <a:latin typeface="Arial"/>
                        <a:cs typeface="Arial"/>
                      </a:endParaRPr>
                    </a:p>
                  </a:txBody>
                  <a:tcPr marL="0" marR="0" marT="29318" marB="0">
                    <a:lnL w="12700">
                      <a:solidFill>
                        <a:srgbClr val="019999"/>
                      </a:solidFill>
                      <a:prstDash val="solid"/>
                    </a:lnL>
                    <a:lnR w="28575">
                      <a:solidFill>
                        <a:srgbClr val="019999"/>
                      </a:solidFill>
                      <a:prstDash val="solid"/>
                    </a:lnR>
                    <a:lnT w="19050">
                      <a:solidFill>
                        <a:srgbClr val="019999"/>
                      </a:solidFill>
                      <a:prstDash val="solid"/>
                    </a:lnT>
                    <a:lnB w="19050">
                      <a:solidFill>
                        <a:srgbClr val="019999"/>
                      </a:solidFill>
                      <a:prstDash val="solid"/>
                    </a:lnB>
                  </a:tcPr>
                </a:tc>
                <a:extLst>
                  <a:ext uri="{0D108BD9-81ED-4DB2-BD59-A6C34878D82A}">
                    <a16:rowId xmlns:a16="http://schemas.microsoft.com/office/drawing/2014/main" xmlns="" val="10002"/>
                  </a:ext>
                </a:extLst>
              </a:tr>
              <a:tr h="528259">
                <a:tc>
                  <a:txBody>
                    <a:bodyPr/>
                    <a:lstStyle/>
                    <a:p>
                      <a:pPr marR="215265" algn="r">
                        <a:lnSpc>
                          <a:spcPct val="100000"/>
                        </a:lnSpc>
                        <a:spcBef>
                          <a:spcPts val="285"/>
                        </a:spcBef>
                      </a:pPr>
                      <a:r>
                        <a:rPr sz="2000" b="1" dirty="0">
                          <a:solidFill>
                            <a:schemeClr val="tx1"/>
                          </a:solidFill>
                          <a:latin typeface="Arial"/>
                          <a:cs typeface="Arial"/>
                        </a:rPr>
                        <a:t>Merge</a:t>
                      </a:r>
                      <a:r>
                        <a:rPr sz="2000" b="1" spc="-105" dirty="0">
                          <a:solidFill>
                            <a:schemeClr val="tx1"/>
                          </a:solidFill>
                          <a:latin typeface="Arial"/>
                          <a:cs typeface="Arial"/>
                        </a:rPr>
                        <a:t> </a:t>
                      </a:r>
                      <a:r>
                        <a:rPr sz="2000" b="1" dirty="0">
                          <a:solidFill>
                            <a:schemeClr val="tx1"/>
                          </a:solidFill>
                          <a:latin typeface="Arial"/>
                          <a:cs typeface="Arial"/>
                        </a:rPr>
                        <a:t>Sort</a:t>
                      </a:r>
                      <a:endParaRPr sz="2000" dirty="0">
                        <a:solidFill>
                          <a:schemeClr val="tx1"/>
                        </a:solidFill>
                        <a:latin typeface="Arial"/>
                        <a:cs typeface="Arial"/>
                      </a:endParaRPr>
                    </a:p>
                  </a:txBody>
                  <a:tcPr marL="0" marR="0" marT="36330" marB="0">
                    <a:lnL w="38100">
                      <a:solidFill>
                        <a:srgbClr val="019999"/>
                      </a:solidFill>
                      <a:prstDash val="solid"/>
                    </a:lnL>
                    <a:lnR w="19050">
                      <a:solidFill>
                        <a:srgbClr val="019999"/>
                      </a:solidFill>
                      <a:prstDash val="solid"/>
                    </a:lnR>
                    <a:lnT w="19050">
                      <a:solidFill>
                        <a:srgbClr val="019999"/>
                      </a:solidFill>
                      <a:prstDash val="solid"/>
                    </a:lnT>
                    <a:lnB w="19050">
                      <a:solidFill>
                        <a:srgbClr val="019999"/>
                      </a:solidFill>
                      <a:prstDash val="solid"/>
                    </a:lnB>
                  </a:tcPr>
                </a:tc>
                <a:tc>
                  <a:txBody>
                    <a:bodyPr/>
                    <a:lstStyle/>
                    <a:p>
                      <a:pPr marL="635" algn="ctr">
                        <a:lnSpc>
                          <a:spcPct val="100000"/>
                        </a:lnSpc>
                        <a:spcBef>
                          <a:spcPts val="229"/>
                        </a:spcBef>
                      </a:pPr>
                      <a:r>
                        <a:rPr sz="2000" b="0" i="0" spc="-75" dirty="0">
                          <a:solidFill>
                            <a:schemeClr val="tx1"/>
                          </a:solidFill>
                          <a:latin typeface="Symbol"/>
                          <a:cs typeface="Symbol"/>
                        </a:rPr>
                        <a:t></a:t>
                      </a:r>
                      <a:r>
                        <a:rPr sz="2000" b="0" i="0" spc="-75" dirty="0">
                          <a:solidFill>
                            <a:schemeClr val="tx1"/>
                          </a:solidFill>
                          <a:latin typeface="Times New Roman"/>
                          <a:cs typeface="Times New Roman"/>
                        </a:rPr>
                        <a:t> </a:t>
                      </a:r>
                      <a:r>
                        <a:rPr sz="2000" b="0" i="0" spc="-5" dirty="0">
                          <a:solidFill>
                            <a:schemeClr val="tx1"/>
                          </a:solidFill>
                          <a:latin typeface="Arial"/>
                          <a:cs typeface="Arial"/>
                        </a:rPr>
                        <a:t>(n log</a:t>
                      </a:r>
                      <a:r>
                        <a:rPr sz="2000" b="0" i="0" spc="45" dirty="0">
                          <a:solidFill>
                            <a:schemeClr val="tx1"/>
                          </a:solidFill>
                          <a:latin typeface="Arial"/>
                          <a:cs typeface="Arial"/>
                        </a:rPr>
                        <a:t> </a:t>
                      </a:r>
                      <a:r>
                        <a:rPr sz="2000" b="0" i="0" spc="-5" dirty="0">
                          <a:solidFill>
                            <a:schemeClr val="tx1"/>
                          </a:solidFill>
                          <a:latin typeface="Arial"/>
                          <a:cs typeface="Arial"/>
                        </a:rPr>
                        <a:t>n)</a:t>
                      </a:r>
                      <a:endParaRPr sz="2000" b="0" i="0" dirty="0">
                        <a:solidFill>
                          <a:schemeClr val="tx1"/>
                        </a:solidFill>
                        <a:latin typeface="Arial"/>
                        <a:cs typeface="Arial"/>
                      </a:endParaRPr>
                    </a:p>
                  </a:txBody>
                  <a:tcPr marL="0" marR="0" marT="29318" marB="0">
                    <a:lnL w="19050">
                      <a:solidFill>
                        <a:srgbClr val="019999"/>
                      </a:solidFill>
                      <a:prstDash val="solid"/>
                    </a:lnL>
                    <a:lnR w="19050">
                      <a:solidFill>
                        <a:srgbClr val="019999"/>
                      </a:solidFill>
                      <a:prstDash val="solid"/>
                    </a:lnR>
                    <a:lnT w="19050">
                      <a:solidFill>
                        <a:srgbClr val="019999"/>
                      </a:solidFill>
                      <a:prstDash val="solid"/>
                    </a:lnT>
                    <a:lnB w="19050">
                      <a:solidFill>
                        <a:srgbClr val="019999"/>
                      </a:solidFill>
                      <a:prstDash val="solid"/>
                    </a:lnB>
                  </a:tcPr>
                </a:tc>
                <a:tc>
                  <a:txBody>
                    <a:bodyPr/>
                    <a:lstStyle/>
                    <a:p>
                      <a:pPr marL="635" algn="ctr">
                        <a:lnSpc>
                          <a:spcPct val="100000"/>
                        </a:lnSpc>
                        <a:spcBef>
                          <a:spcPts val="229"/>
                        </a:spcBef>
                      </a:pPr>
                      <a:r>
                        <a:rPr sz="2000" b="0" i="0" spc="-75" dirty="0">
                          <a:solidFill>
                            <a:schemeClr val="tx1"/>
                          </a:solidFill>
                          <a:latin typeface="Symbol"/>
                          <a:cs typeface="Symbol"/>
                        </a:rPr>
                        <a:t></a:t>
                      </a:r>
                      <a:r>
                        <a:rPr sz="2000" b="0" i="0" spc="-75" dirty="0">
                          <a:solidFill>
                            <a:schemeClr val="tx1"/>
                          </a:solidFill>
                          <a:latin typeface="Times New Roman"/>
                          <a:cs typeface="Times New Roman"/>
                        </a:rPr>
                        <a:t> </a:t>
                      </a:r>
                      <a:r>
                        <a:rPr sz="2000" b="0" i="0" spc="-5" dirty="0">
                          <a:solidFill>
                            <a:schemeClr val="tx1"/>
                          </a:solidFill>
                          <a:latin typeface="Arial"/>
                          <a:cs typeface="Arial"/>
                        </a:rPr>
                        <a:t>(n log</a:t>
                      </a:r>
                      <a:r>
                        <a:rPr sz="2000" b="0" i="0" spc="45" dirty="0">
                          <a:solidFill>
                            <a:schemeClr val="tx1"/>
                          </a:solidFill>
                          <a:latin typeface="Arial"/>
                          <a:cs typeface="Arial"/>
                        </a:rPr>
                        <a:t> </a:t>
                      </a:r>
                      <a:r>
                        <a:rPr sz="2000" b="0" i="0" spc="-5" dirty="0">
                          <a:solidFill>
                            <a:schemeClr val="tx1"/>
                          </a:solidFill>
                          <a:latin typeface="Arial"/>
                          <a:cs typeface="Arial"/>
                        </a:rPr>
                        <a:t>n)</a:t>
                      </a:r>
                      <a:endParaRPr sz="2000" b="0" i="0" dirty="0">
                        <a:solidFill>
                          <a:schemeClr val="tx1"/>
                        </a:solidFill>
                        <a:latin typeface="Arial"/>
                        <a:cs typeface="Arial"/>
                      </a:endParaRPr>
                    </a:p>
                  </a:txBody>
                  <a:tcPr marL="0" marR="0" marT="29318" marB="0">
                    <a:lnL w="19050">
                      <a:solidFill>
                        <a:srgbClr val="019999"/>
                      </a:solidFill>
                      <a:prstDash val="solid"/>
                    </a:lnL>
                    <a:lnR w="12700">
                      <a:solidFill>
                        <a:srgbClr val="019999"/>
                      </a:solidFill>
                      <a:prstDash val="solid"/>
                    </a:lnR>
                    <a:lnT w="19050">
                      <a:solidFill>
                        <a:srgbClr val="019999"/>
                      </a:solidFill>
                      <a:prstDash val="solid"/>
                    </a:lnT>
                    <a:lnB w="19050">
                      <a:solidFill>
                        <a:srgbClr val="019999"/>
                      </a:solidFill>
                      <a:prstDash val="solid"/>
                    </a:lnB>
                  </a:tcPr>
                </a:tc>
                <a:tc>
                  <a:txBody>
                    <a:bodyPr/>
                    <a:lstStyle/>
                    <a:p>
                      <a:pPr marR="665480" algn="r">
                        <a:lnSpc>
                          <a:spcPct val="100000"/>
                        </a:lnSpc>
                        <a:spcBef>
                          <a:spcPts val="229"/>
                        </a:spcBef>
                      </a:pPr>
                      <a:r>
                        <a:rPr sz="2000" b="0" i="0" dirty="0">
                          <a:solidFill>
                            <a:schemeClr val="tx1"/>
                          </a:solidFill>
                          <a:latin typeface="Symbol"/>
                          <a:cs typeface="Symbol"/>
                        </a:rPr>
                        <a:t></a:t>
                      </a:r>
                      <a:r>
                        <a:rPr sz="2000" b="0" i="0" spc="-5" dirty="0">
                          <a:solidFill>
                            <a:schemeClr val="tx1"/>
                          </a:solidFill>
                          <a:latin typeface="Arial"/>
                          <a:cs typeface="Arial"/>
                        </a:rPr>
                        <a:t>(n)</a:t>
                      </a:r>
                      <a:endParaRPr sz="2000" b="0" i="0" dirty="0">
                        <a:solidFill>
                          <a:schemeClr val="tx1"/>
                        </a:solidFill>
                        <a:latin typeface="Arial"/>
                        <a:cs typeface="Arial"/>
                      </a:endParaRPr>
                    </a:p>
                  </a:txBody>
                  <a:tcPr marL="0" marR="0" marT="29318" marB="0">
                    <a:lnL w="12700">
                      <a:solidFill>
                        <a:srgbClr val="019999"/>
                      </a:solidFill>
                      <a:prstDash val="solid"/>
                    </a:lnL>
                    <a:lnR w="28575">
                      <a:solidFill>
                        <a:srgbClr val="019999"/>
                      </a:solidFill>
                      <a:prstDash val="solid"/>
                    </a:lnR>
                    <a:lnT w="19050">
                      <a:solidFill>
                        <a:srgbClr val="019999"/>
                      </a:solidFill>
                      <a:prstDash val="solid"/>
                    </a:lnT>
                    <a:lnB w="19050">
                      <a:solidFill>
                        <a:srgbClr val="019999"/>
                      </a:solidFill>
                      <a:prstDash val="solid"/>
                    </a:lnB>
                  </a:tcPr>
                </a:tc>
                <a:extLst>
                  <a:ext uri="{0D108BD9-81ED-4DB2-BD59-A6C34878D82A}">
                    <a16:rowId xmlns:a16="http://schemas.microsoft.com/office/drawing/2014/main" xmlns="" val="10003"/>
                  </a:ext>
                </a:extLst>
              </a:tr>
              <a:tr h="527766">
                <a:tc>
                  <a:txBody>
                    <a:bodyPr/>
                    <a:lstStyle/>
                    <a:p>
                      <a:pPr marR="240665" algn="r">
                        <a:lnSpc>
                          <a:spcPct val="100000"/>
                        </a:lnSpc>
                        <a:spcBef>
                          <a:spcPts val="280"/>
                        </a:spcBef>
                      </a:pPr>
                      <a:r>
                        <a:rPr sz="2000" b="1" spc="-5" dirty="0">
                          <a:solidFill>
                            <a:schemeClr val="tx1"/>
                          </a:solidFill>
                          <a:latin typeface="Arial"/>
                          <a:cs typeface="Arial"/>
                        </a:rPr>
                        <a:t>Quick</a:t>
                      </a:r>
                      <a:r>
                        <a:rPr sz="2000" b="1" spc="-100" dirty="0">
                          <a:solidFill>
                            <a:schemeClr val="tx1"/>
                          </a:solidFill>
                          <a:latin typeface="Arial"/>
                          <a:cs typeface="Arial"/>
                        </a:rPr>
                        <a:t> </a:t>
                      </a:r>
                      <a:r>
                        <a:rPr sz="2000" b="1" spc="-5" dirty="0">
                          <a:solidFill>
                            <a:schemeClr val="tx1"/>
                          </a:solidFill>
                          <a:latin typeface="Arial"/>
                          <a:cs typeface="Arial"/>
                        </a:rPr>
                        <a:t>Sort</a:t>
                      </a:r>
                      <a:endParaRPr sz="2000">
                        <a:solidFill>
                          <a:schemeClr val="tx1"/>
                        </a:solidFill>
                        <a:latin typeface="Arial"/>
                        <a:cs typeface="Arial"/>
                      </a:endParaRPr>
                    </a:p>
                  </a:txBody>
                  <a:tcPr marL="0" marR="0" marT="35692" marB="0">
                    <a:lnL w="38100">
                      <a:solidFill>
                        <a:srgbClr val="019999"/>
                      </a:solidFill>
                      <a:prstDash val="solid"/>
                    </a:lnL>
                    <a:lnR w="19050">
                      <a:solidFill>
                        <a:srgbClr val="019999"/>
                      </a:solidFill>
                      <a:prstDash val="solid"/>
                    </a:lnR>
                    <a:lnT w="19050">
                      <a:solidFill>
                        <a:srgbClr val="019999"/>
                      </a:solidFill>
                      <a:prstDash val="solid"/>
                    </a:lnT>
                    <a:lnB w="38100">
                      <a:solidFill>
                        <a:srgbClr val="019999"/>
                      </a:solidFill>
                      <a:prstDash val="solid"/>
                    </a:lnB>
                  </a:tcPr>
                </a:tc>
                <a:tc>
                  <a:txBody>
                    <a:bodyPr/>
                    <a:lstStyle/>
                    <a:p>
                      <a:pPr algn="ctr">
                        <a:lnSpc>
                          <a:spcPct val="100000"/>
                        </a:lnSpc>
                        <a:spcBef>
                          <a:spcPts val="220"/>
                        </a:spcBef>
                      </a:pPr>
                      <a:r>
                        <a:rPr sz="2000" b="0" i="0" spc="-75" dirty="0">
                          <a:solidFill>
                            <a:schemeClr val="tx1"/>
                          </a:solidFill>
                          <a:latin typeface="Symbol"/>
                          <a:cs typeface="Symbol"/>
                        </a:rPr>
                        <a:t></a:t>
                      </a:r>
                      <a:r>
                        <a:rPr sz="2000" b="0" i="0" spc="20" dirty="0">
                          <a:solidFill>
                            <a:schemeClr val="tx1"/>
                          </a:solidFill>
                          <a:latin typeface="Times New Roman"/>
                          <a:cs typeface="Times New Roman"/>
                        </a:rPr>
                        <a:t> </a:t>
                      </a:r>
                      <a:r>
                        <a:rPr sz="2000" b="0" i="0" spc="-5" dirty="0">
                          <a:solidFill>
                            <a:schemeClr val="tx1"/>
                          </a:solidFill>
                          <a:latin typeface="Arial"/>
                          <a:cs typeface="Arial"/>
                        </a:rPr>
                        <a:t>(n</a:t>
                      </a:r>
                      <a:r>
                        <a:rPr sz="2000" b="0" i="0" spc="-7" baseline="24305" dirty="0">
                          <a:solidFill>
                            <a:schemeClr val="tx1"/>
                          </a:solidFill>
                          <a:latin typeface="Arial"/>
                          <a:cs typeface="Arial"/>
                        </a:rPr>
                        <a:t>2</a:t>
                      </a:r>
                      <a:r>
                        <a:rPr sz="2000" b="0" i="0" spc="-5" dirty="0">
                          <a:solidFill>
                            <a:schemeClr val="tx1"/>
                          </a:solidFill>
                          <a:latin typeface="Arial"/>
                          <a:cs typeface="Arial"/>
                        </a:rPr>
                        <a:t>)</a:t>
                      </a:r>
                      <a:endParaRPr sz="2000" b="0" i="0">
                        <a:solidFill>
                          <a:schemeClr val="tx1"/>
                        </a:solidFill>
                        <a:latin typeface="Arial"/>
                        <a:cs typeface="Arial"/>
                      </a:endParaRPr>
                    </a:p>
                  </a:txBody>
                  <a:tcPr marL="0" marR="0" marT="28044" marB="0">
                    <a:lnL w="19050">
                      <a:solidFill>
                        <a:srgbClr val="019999"/>
                      </a:solidFill>
                      <a:prstDash val="solid"/>
                    </a:lnL>
                    <a:lnR w="19050">
                      <a:solidFill>
                        <a:srgbClr val="019999"/>
                      </a:solidFill>
                      <a:prstDash val="solid"/>
                    </a:lnR>
                    <a:lnT w="19050">
                      <a:solidFill>
                        <a:srgbClr val="019999"/>
                      </a:solidFill>
                      <a:prstDash val="solid"/>
                    </a:lnT>
                    <a:lnB w="38100">
                      <a:solidFill>
                        <a:srgbClr val="019999"/>
                      </a:solidFill>
                      <a:prstDash val="solid"/>
                    </a:lnB>
                  </a:tcPr>
                </a:tc>
                <a:tc>
                  <a:txBody>
                    <a:bodyPr/>
                    <a:lstStyle/>
                    <a:p>
                      <a:pPr marL="635" algn="ctr">
                        <a:lnSpc>
                          <a:spcPct val="100000"/>
                        </a:lnSpc>
                        <a:spcBef>
                          <a:spcPts val="220"/>
                        </a:spcBef>
                      </a:pPr>
                      <a:r>
                        <a:rPr sz="2000" b="0" i="0" spc="-75" dirty="0">
                          <a:solidFill>
                            <a:schemeClr val="tx1"/>
                          </a:solidFill>
                          <a:latin typeface="Symbol"/>
                          <a:cs typeface="Symbol"/>
                        </a:rPr>
                        <a:t></a:t>
                      </a:r>
                      <a:r>
                        <a:rPr sz="2000" b="0" i="0" spc="-75" dirty="0">
                          <a:solidFill>
                            <a:schemeClr val="tx1"/>
                          </a:solidFill>
                          <a:latin typeface="Times New Roman"/>
                          <a:cs typeface="Times New Roman"/>
                        </a:rPr>
                        <a:t> </a:t>
                      </a:r>
                      <a:r>
                        <a:rPr sz="2000" b="0" i="0" spc="-5" dirty="0">
                          <a:solidFill>
                            <a:schemeClr val="tx1"/>
                          </a:solidFill>
                          <a:latin typeface="Arial"/>
                          <a:cs typeface="Arial"/>
                        </a:rPr>
                        <a:t>(n log</a:t>
                      </a:r>
                      <a:r>
                        <a:rPr sz="2000" b="0" i="0" spc="45" dirty="0">
                          <a:solidFill>
                            <a:schemeClr val="tx1"/>
                          </a:solidFill>
                          <a:latin typeface="Arial"/>
                          <a:cs typeface="Arial"/>
                        </a:rPr>
                        <a:t> </a:t>
                      </a:r>
                      <a:r>
                        <a:rPr sz="2000" b="0" i="0" spc="-5" dirty="0">
                          <a:solidFill>
                            <a:schemeClr val="tx1"/>
                          </a:solidFill>
                          <a:latin typeface="Arial"/>
                          <a:cs typeface="Arial"/>
                        </a:rPr>
                        <a:t>n)</a:t>
                      </a:r>
                      <a:endParaRPr sz="2000" b="0" i="0">
                        <a:solidFill>
                          <a:schemeClr val="tx1"/>
                        </a:solidFill>
                        <a:latin typeface="Arial"/>
                        <a:cs typeface="Arial"/>
                      </a:endParaRPr>
                    </a:p>
                  </a:txBody>
                  <a:tcPr marL="0" marR="0" marT="28044" marB="0">
                    <a:lnL w="19050">
                      <a:solidFill>
                        <a:srgbClr val="019999"/>
                      </a:solidFill>
                      <a:prstDash val="solid"/>
                    </a:lnL>
                    <a:lnR w="12700">
                      <a:solidFill>
                        <a:srgbClr val="019999"/>
                      </a:solidFill>
                      <a:prstDash val="solid"/>
                    </a:lnR>
                    <a:lnT w="19050">
                      <a:solidFill>
                        <a:srgbClr val="019999"/>
                      </a:solidFill>
                      <a:prstDash val="solid"/>
                    </a:lnT>
                    <a:lnB w="38100">
                      <a:solidFill>
                        <a:srgbClr val="019999"/>
                      </a:solidFill>
                      <a:prstDash val="solid"/>
                    </a:lnB>
                  </a:tcPr>
                </a:tc>
                <a:tc>
                  <a:txBody>
                    <a:bodyPr/>
                    <a:lstStyle/>
                    <a:p>
                      <a:pPr marR="674370" algn="r">
                        <a:lnSpc>
                          <a:spcPct val="100000"/>
                        </a:lnSpc>
                        <a:spcBef>
                          <a:spcPts val="220"/>
                        </a:spcBef>
                      </a:pPr>
                      <a:r>
                        <a:rPr sz="2000" b="0" i="0" dirty="0">
                          <a:solidFill>
                            <a:schemeClr val="tx1"/>
                          </a:solidFill>
                          <a:latin typeface="Symbol"/>
                          <a:cs typeface="Symbol"/>
                        </a:rPr>
                        <a:t></a:t>
                      </a:r>
                      <a:r>
                        <a:rPr sz="2000" b="0" i="0" spc="-5" dirty="0">
                          <a:solidFill>
                            <a:schemeClr val="tx1"/>
                          </a:solidFill>
                          <a:latin typeface="Arial"/>
                          <a:cs typeface="Arial"/>
                        </a:rPr>
                        <a:t>(1)</a:t>
                      </a:r>
                      <a:endParaRPr sz="2000" b="0" i="0" dirty="0">
                        <a:solidFill>
                          <a:schemeClr val="tx1"/>
                        </a:solidFill>
                        <a:latin typeface="Arial"/>
                        <a:cs typeface="Arial"/>
                      </a:endParaRPr>
                    </a:p>
                  </a:txBody>
                  <a:tcPr marL="0" marR="0" marT="28044" marB="0">
                    <a:lnL w="12700">
                      <a:solidFill>
                        <a:srgbClr val="019999"/>
                      </a:solidFill>
                      <a:prstDash val="solid"/>
                    </a:lnL>
                    <a:lnR w="28575">
                      <a:solidFill>
                        <a:srgbClr val="019999"/>
                      </a:solidFill>
                      <a:prstDash val="solid"/>
                    </a:lnR>
                    <a:lnT w="19050">
                      <a:solidFill>
                        <a:srgbClr val="019999"/>
                      </a:solidFill>
                      <a:prstDash val="solid"/>
                    </a:lnT>
                    <a:lnB w="38100">
                      <a:solidFill>
                        <a:srgbClr val="019999"/>
                      </a:solidFill>
                      <a:prstDash val="solid"/>
                    </a:lnB>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663F7-763F-419E-AB92-09FFDD78925B}"/>
              </a:ext>
            </a:extLst>
          </p:cNvPr>
          <p:cNvSpPr>
            <a:spLocks noGrp="1"/>
          </p:cNvSpPr>
          <p:nvPr>
            <p:ph type="title"/>
          </p:nvPr>
        </p:nvSpPr>
        <p:spPr/>
        <p:txBody>
          <a:bodyPr/>
          <a:lstStyle/>
          <a:p>
            <a:r>
              <a:rPr lang="en-IN" dirty="0"/>
              <a:t>Counting Sort</a:t>
            </a:r>
          </a:p>
        </p:txBody>
      </p:sp>
      <p:sp>
        <p:nvSpPr>
          <p:cNvPr id="3" name="Content Placeholder 2">
            <a:extLst>
              <a:ext uri="{FF2B5EF4-FFF2-40B4-BE49-F238E27FC236}">
                <a16:creationId xmlns:a16="http://schemas.microsoft.com/office/drawing/2014/main" xmlns="" id="{AAB0C579-6BCF-4106-B638-2E338A161CA4}"/>
              </a:ext>
            </a:extLst>
          </p:cNvPr>
          <p:cNvSpPr>
            <a:spLocks noGrp="1"/>
          </p:cNvSpPr>
          <p:nvPr>
            <p:ph idx="1"/>
          </p:nvPr>
        </p:nvSpPr>
        <p:spPr>
          <a:xfrm>
            <a:off x="1242811" y="1468384"/>
            <a:ext cx="10067614" cy="3294576"/>
          </a:xfrm>
        </p:spPr>
        <p:txBody>
          <a:bodyPr/>
          <a:lstStyle/>
          <a:p>
            <a:r>
              <a:rPr lang="en-IN" dirty="0"/>
              <a:t>Counting sort is a sorting algorithm that sorts the elements of an array by counting the number of occurrences of each unique element in the array.</a:t>
            </a:r>
          </a:p>
          <a:p>
            <a:r>
              <a:rPr lang="en-IN" dirty="0"/>
              <a:t> The count is stored in an auxiliary array and the sorting is done by mapping the count as an index of the auxiliary array.</a:t>
            </a:r>
          </a:p>
          <a:p>
            <a:pPr marL="0" indent="0">
              <a:buNone/>
            </a:pPr>
            <a:r>
              <a:rPr lang="en-IN" b="1" dirty="0"/>
              <a:t>How Counting Sort Works?</a:t>
            </a:r>
          </a:p>
          <a:p>
            <a:pPr marL="0" indent="0">
              <a:buNone/>
            </a:pPr>
            <a:r>
              <a:rPr lang="en-US" altLang="en-US" dirty="0">
                <a:latin typeface="euclid_circular_a"/>
              </a:rPr>
              <a:t>      </a:t>
            </a:r>
            <a:r>
              <a:rPr lang="en-US" altLang="en-US" dirty="0">
                <a:latin typeface="+mj-lt"/>
              </a:rPr>
              <a:t>Find out the maximum element (let it be</a:t>
            </a:r>
            <a:r>
              <a:rPr lang="en-US" altLang="en-US" dirty="0">
                <a:solidFill>
                  <a:srgbClr val="FF0000"/>
                </a:solidFill>
                <a:latin typeface="+mj-lt"/>
              </a:rPr>
              <a:t> max</a:t>
            </a:r>
            <a:r>
              <a:rPr lang="en-US" altLang="en-US" dirty="0">
                <a:latin typeface="+mj-lt"/>
              </a:rPr>
              <a:t>) from the given array:</a:t>
            </a:r>
          </a:p>
          <a:p>
            <a:pPr marL="0" indent="0">
              <a:buNone/>
            </a:pPr>
            <a:endParaRPr lang="en-IN" b="1" dirty="0"/>
          </a:p>
          <a:p>
            <a:endParaRPr lang="en-IN" dirty="0"/>
          </a:p>
        </p:txBody>
      </p:sp>
      <p:sp>
        <p:nvSpPr>
          <p:cNvPr id="4" name="Rectangle 1">
            <a:extLst>
              <a:ext uri="{FF2B5EF4-FFF2-40B4-BE49-F238E27FC236}">
                <a16:creationId xmlns:a16="http://schemas.microsoft.com/office/drawing/2014/main" xmlns="" id="{9561EFFC-3161-4F91-9B8D-69A8770F4A67}"/>
              </a:ext>
            </a:extLst>
          </p:cNvPr>
          <p:cNvSpPr>
            <a:spLocks noChangeArrowheads="1"/>
          </p:cNvSpPr>
          <p:nvPr/>
        </p:nvSpPr>
        <p:spPr bwMode="auto">
          <a:xfrm>
            <a:off x="0" y="-238527"/>
            <a:ext cx="41678" cy="47705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euclid_circular_a"/>
              </a:rPr>
              <a:t>.</a:t>
            </a:r>
            <a:r>
              <a:rPr kumimoji="0" lang="en-US" altLang="en-US" sz="1100" b="0" i="0" u="none" strike="noStrike" cap="none" normalizeH="0" baseline="0" dirty="0">
                <a:ln>
                  <a:noFill/>
                </a:ln>
                <a:solidFill>
                  <a:schemeClr val="tx1"/>
                </a:solidFill>
                <a:effectLst/>
              </a:rPr>
              <a:t/>
            </a: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84" name="Picture 4" descr="Counting Sort steps">
            <a:extLst>
              <a:ext uri="{FF2B5EF4-FFF2-40B4-BE49-F238E27FC236}">
                <a16:creationId xmlns:a16="http://schemas.microsoft.com/office/drawing/2014/main" xmlns="" id="{E9FCA5FC-2E0F-4FC1-B634-D60115C2D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580" y="4174179"/>
            <a:ext cx="7404867" cy="148841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C7AA2231-D3A4-4E48-BE15-C9AE141B584A}" type="slidenum">
              <a:rPr lang="en-IN" smtClean="0"/>
              <a:t>69</a:t>
            </a:fld>
            <a:endParaRPr lang="en-IN"/>
          </a:p>
        </p:txBody>
      </p:sp>
    </p:spTree>
    <p:extLst>
      <p:ext uri="{BB962C8B-B14F-4D97-AF65-F5344CB8AC3E}">
        <p14:creationId xmlns:p14="http://schemas.microsoft.com/office/powerpoint/2010/main" val="4003691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179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179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179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179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179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180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dirty="0">
                <a:latin typeface="Courier New" pitchFamily="49" charset="0"/>
              </a:rPr>
              <a:t>98</a:t>
            </a:r>
          </a:p>
        </p:txBody>
      </p:sp>
      <p:sp>
        <p:nvSpPr>
          <p:cNvPr id="16180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180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180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180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180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180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180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180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180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 name="Slide Number Placeholder 1"/>
          <p:cNvSpPr>
            <a:spLocks noGrp="1"/>
          </p:cNvSpPr>
          <p:nvPr>
            <p:ph type="sldNum" sz="quarter" idx="12"/>
          </p:nvPr>
        </p:nvSpPr>
        <p:spPr/>
        <p:txBody>
          <a:bodyPr/>
          <a:lstStyle/>
          <a:p>
            <a:fld id="{C7AA2231-D3A4-4E48-BE15-C9AE141B584A}" type="slidenum">
              <a:rPr lang="en-IN" smtClean="0"/>
              <a:t>7</a:t>
            </a:fld>
            <a:endParaRPr lang="en-I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4CE60766-C7C5-43F8-804B-D665C9095E36}"/>
              </a:ext>
            </a:extLst>
          </p:cNvPr>
          <p:cNvSpPr>
            <a:spLocks noGrp="1" noChangeArrowheads="1"/>
          </p:cNvSpPr>
          <p:nvPr>
            <p:ph idx="1"/>
          </p:nvPr>
        </p:nvSpPr>
        <p:spPr bwMode="auto">
          <a:xfrm>
            <a:off x="626302" y="1166131"/>
            <a:ext cx="10972799" cy="6155531"/>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j-lt"/>
              </a:rPr>
              <a:t>2. Initialize an array of length max+1 with all elements 0. This array is used for storing the count of the elements in the array.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indent="0" algn="just">
              <a:lnSpc>
                <a:spcPct val="100000"/>
              </a:lnSpc>
              <a:buClrTx/>
              <a:buSzTx/>
              <a:buNone/>
            </a:pPr>
            <a:r>
              <a:rPr lang="en-US" altLang="en-US" dirty="0">
                <a:latin typeface="euclid_circular_a"/>
              </a:rPr>
              <a:t>3. </a:t>
            </a:r>
            <a:r>
              <a:rPr lang="en-US" altLang="en-US" dirty="0">
                <a:latin typeface="+mj-lt"/>
              </a:rPr>
              <a:t>Store the count of each element at their respective index in count array. For example: if the count of element 3 is 2 then, 2 is stored in the 3rd position of count array. If element "5" is not present in the array, then 0 is stored in 5th position.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j-lt"/>
              </a:rPr>
              <a:t>3.  </a:t>
            </a:r>
          </a:p>
        </p:txBody>
      </p:sp>
      <p:pic>
        <p:nvPicPr>
          <p:cNvPr id="21507" name="Picture 3" descr="Counting Sort Step">
            <a:extLst>
              <a:ext uri="{FF2B5EF4-FFF2-40B4-BE49-F238E27FC236}">
                <a16:creationId xmlns:a16="http://schemas.microsoft.com/office/drawing/2014/main" xmlns="" id="{572CF87A-4EFA-4052-8E57-B6157F11E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9217" y="1810345"/>
            <a:ext cx="7257786" cy="13154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1EBDEB58-3831-49DF-8AE3-B5C2D789A0DE}"/>
              </a:ext>
            </a:extLst>
          </p:cNvPr>
          <p:cNvSpPr>
            <a:spLocks noChangeArrowheads="1"/>
          </p:cNvSpPr>
          <p:nvPr/>
        </p:nvSpPr>
        <p:spPr bwMode="auto">
          <a:xfrm>
            <a:off x="0" y="-138499"/>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1510" name="Picture 6" descr="Counting Sort Step">
            <a:extLst>
              <a:ext uri="{FF2B5EF4-FFF2-40B4-BE49-F238E27FC236}">
                <a16:creationId xmlns:a16="http://schemas.microsoft.com/office/drawing/2014/main" xmlns="" id="{983FE893-F3F8-40E0-A891-4D68CC187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632" y="4537844"/>
            <a:ext cx="6730813" cy="12409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D4F54100-E7C0-4C63-87BF-102F43ABD67E}"/>
              </a:ext>
            </a:extLst>
          </p:cNvPr>
          <p:cNvSpPr txBox="1"/>
          <p:nvPr/>
        </p:nvSpPr>
        <p:spPr>
          <a:xfrm>
            <a:off x="488515" y="6124493"/>
            <a:ext cx="7628350" cy="369332"/>
          </a:xfrm>
          <a:prstGeom prst="rect">
            <a:avLst/>
          </a:prstGeom>
          <a:noFill/>
        </p:spPr>
        <p:txBody>
          <a:bodyPr wrap="square" rtlCol="0">
            <a:spAutoFit/>
          </a:bodyPr>
          <a:lstStyle/>
          <a:p>
            <a:r>
              <a:rPr lang="en-IN" dirty="0">
                <a:solidFill>
                  <a:srgbClr val="0070C0"/>
                </a:solidFill>
                <a:hlinkClick r:id="rId4">
                  <a:extLst>
                    <a:ext uri="{A12FA001-AC4F-418D-AE19-62706E023703}">
                      <ahyp:hlinkClr xmlns:ahyp="http://schemas.microsoft.com/office/drawing/2018/hyperlinkcolor" xmlns="" val="tx"/>
                    </a:ext>
                  </a:extLst>
                </a:hlinkClick>
              </a:rPr>
              <a:t>https://www.programiz.com/dsa/counting-sort</a:t>
            </a:r>
            <a:endParaRPr lang="en-IN" dirty="0">
              <a:solidFill>
                <a:srgbClr val="0070C0"/>
              </a:solidFill>
            </a:endParaRPr>
          </a:p>
        </p:txBody>
      </p:sp>
      <p:sp>
        <p:nvSpPr>
          <p:cNvPr id="3" name="Slide Number Placeholder 2"/>
          <p:cNvSpPr>
            <a:spLocks noGrp="1"/>
          </p:cNvSpPr>
          <p:nvPr>
            <p:ph type="sldNum" sz="quarter" idx="12"/>
          </p:nvPr>
        </p:nvSpPr>
        <p:spPr/>
        <p:txBody>
          <a:bodyPr/>
          <a:lstStyle/>
          <a:p>
            <a:fld id="{C7AA2231-D3A4-4E48-BE15-C9AE141B584A}" type="slidenum">
              <a:rPr lang="en-IN" smtClean="0"/>
              <a:t>70</a:t>
            </a:fld>
            <a:endParaRPr lang="en-IN"/>
          </a:p>
        </p:txBody>
      </p:sp>
    </p:spTree>
    <p:extLst>
      <p:ext uri="{BB962C8B-B14F-4D97-AF65-F5344CB8AC3E}">
        <p14:creationId xmlns:p14="http://schemas.microsoft.com/office/powerpoint/2010/main" val="11737705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32FE9FB-DAEE-4414-987C-AAC672D1DFBF}"/>
              </a:ext>
            </a:extLst>
          </p:cNvPr>
          <p:cNvSpPr>
            <a:spLocks noGrp="1"/>
          </p:cNvSpPr>
          <p:nvPr>
            <p:ph idx="1"/>
          </p:nvPr>
        </p:nvSpPr>
        <p:spPr>
          <a:xfrm>
            <a:off x="1144784" y="1213825"/>
            <a:ext cx="10855150" cy="4577375"/>
          </a:xfrm>
        </p:spPr>
        <p:txBody>
          <a:bodyPr>
            <a:normAutofit/>
          </a:bodyPr>
          <a:lstStyle/>
          <a:p>
            <a:pPr marL="0" indent="0">
              <a:buNone/>
            </a:pPr>
            <a:r>
              <a:rPr lang="en-IN" dirty="0"/>
              <a:t>4. Store cumulative sum of the elements of the count array. It helps in placing the elements into the correct index of the sorted array.</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5. Find the index of each element of the original array in the count array. This gives the cumulative count. Place the element at the index calculated as shown in figure below</a:t>
            </a:r>
          </a:p>
          <a:p>
            <a:pPr marL="0" indent="0">
              <a:buNone/>
            </a:pPr>
            <a:endParaRPr lang="en-IN" dirty="0"/>
          </a:p>
        </p:txBody>
      </p:sp>
      <p:pic>
        <p:nvPicPr>
          <p:cNvPr id="22530" name="Picture 2" descr="Counting Sort Step">
            <a:extLst>
              <a:ext uri="{FF2B5EF4-FFF2-40B4-BE49-F238E27FC236}">
                <a16:creationId xmlns:a16="http://schemas.microsoft.com/office/drawing/2014/main" xmlns="" id="{FF46BB12-9DFE-4F0E-89F5-5805A3CF7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165" y="2313657"/>
            <a:ext cx="7411033" cy="13664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0FC4D2A3-52D8-4464-90D5-1169D9C806EF}"/>
              </a:ext>
            </a:extLst>
          </p:cNvPr>
          <p:cNvSpPr txBox="1"/>
          <p:nvPr/>
        </p:nvSpPr>
        <p:spPr>
          <a:xfrm>
            <a:off x="488515" y="6124493"/>
            <a:ext cx="7628350" cy="369332"/>
          </a:xfrm>
          <a:prstGeom prst="rect">
            <a:avLst/>
          </a:prstGeom>
          <a:noFill/>
        </p:spPr>
        <p:txBody>
          <a:bodyPr wrap="square" rtlCol="0">
            <a:spAutoFit/>
          </a:bodyPr>
          <a:lstStyle/>
          <a:p>
            <a:r>
              <a:rPr lang="en-IN" dirty="0">
                <a:solidFill>
                  <a:srgbClr val="0070C0"/>
                </a:solidFill>
                <a:hlinkClick r:id="rId3">
                  <a:extLst>
                    <a:ext uri="{A12FA001-AC4F-418D-AE19-62706E023703}">
                      <ahyp:hlinkClr xmlns:ahyp="http://schemas.microsoft.com/office/drawing/2018/hyperlinkcolor" xmlns="" val="tx"/>
                    </a:ext>
                  </a:extLst>
                </a:hlinkClick>
              </a:rPr>
              <a:t>https://www.programiz.com/dsa/counting-sort</a:t>
            </a:r>
            <a:endParaRPr lang="en-IN" dirty="0">
              <a:solidFill>
                <a:srgbClr val="0070C0"/>
              </a:solidFill>
            </a:endParaRPr>
          </a:p>
        </p:txBody>
      </p:sp>
      <p:sp>
        <p:nvSpPr>
          <p:cNvPr id="4" name="Slide Number Placeholder 3"/>
          <p:cNvSpPr>
            <a:spLocks noGrp="1"/>
          </p:cNvSpPr>
          <p:nvPr>
            <p:ph type="sldNum" sz="quarter" idx="12"/>
          </p:nvPr>
        </p:nvSpPr>
        <p:spPr/>
        <p:txBody>
          <a:bodyPr/>
          <a:lstStyle/>
          <a:p>
            <a:fld id="{C7AA2231-D3A4-4E48-BE15-C9AE141B584A}" type="slidenum">
              <a:rPr lang="en-IN" smtClean="0"/>
              <a:t>71</a:t>
            </a:fld>
            <a:endParaRPr lang="en-IN"/>
          </a:p>
        </p:txBody>
      </p:sp>
    </p:spTree>
    <p:extLst>
      <p:ext uri="{BB962C8B-B14F-4D97-AF65-F5344CB8AC3E}">
        <p14:creationId xmlns:p14="http://schemas.microsoft.com/office/powerpoint/2010/main" val="37019568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837D70-ECE8-43F3-B415-20DB3B744DC5}"/>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6. After placing each element at its correct position, decrease its count by one.</a:t>
            </a:r>
          </a:p>
        </p:txBody>
      </p:sp>
      <p:pic>
        <p:nvPicPr>
          <p:cNvPr id="23554" name="Picture 2" descr="Counting Sort Steps">
            <a:extLst>
              <a:ext uri="{FF2B5EF4-FFF2-40B4-BE49-F238E27FC236}">
                <a16:creationId xmlns:a16="http://schemas.microsoft.com/office/drawing/2014/main" xmlns="" id="{45A9ED8B-F1DB-4196-9DD0-9AD731FC3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107" y="928789"/>
            <a:ext cx="6600188" cy="3327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8500A23F-58D6-4C82-A874-2804028EEC71}"/>
              </a:ext>
            </a:extLst>
          </p:cNvPr>
          <p:cNvSpPr txBox="1"/>
          <p:nvPr/>
        </p:nvSpPr>
        <p:spPr>
          <a:xfrm>
            <a:off x="488515" y="6124493"/>
            <a:ext cx="7628350" cy="369332"/>
          </a:xfrm>
          <a:prstGeom prst="rect">
            <a:avLst/>
          </a:prstGeom>
          <a:noFill/>
        </p:spPr>
        <p:txBody>
          <a:bodyPr wrap="square" rtlCol="0">
            <a:spAutoFit/>
          </a:bodyPr>
          <a:lstStyle/>
          <a:p>
            <a:r>
              <a:rPr lang="en-IN" dirty="0">
                <a:solidFill>
                  <a:srgbClr val="0070C0"/>
                </a:solidFill>
                <a:hlinkClick r:id="rId3">
                  <a:extLst>
                    <a:ext uri="{A12FA001-AC4F-418D-AE19-62706E023703}">
                      <ahyp:hlinkClr xmlns:ahyp="http://schemas.microsoft.com/office/drawing/2018/hyperlinkcolor" xmlns="" val="tx"/>
                    </a:ext>
                  </a:extLst>
                </a:hlinkClick>
              </a:rPr>
              <a:t>https://www.programiz.com/dsa/counting-sort</a:t>
            </a:r>
            <a:endParaRPr lang="en-IN" dirty="0">
              <a:solidFill>
                <a:srgbClr val="0070C0"/>
              </a:solidFill>
            </a:endParaRPr>
          </a:p>
        </p:txBody>
      </p:sp>
      <p:sp>
        <p:nvSpPr>
          <p:cNvPr id="4" name="Slide Number Placeholder 3"/>
          <p:cNvSpPr>
            <a:spLocks noGrp="1"/>
          </p:cNvSpPr>
          <p:nvPr>
            <p:ph type="sldNum" sz="quarter" idx="12"/>
          </p:nvPr>
        </p:nvSpPr>
        <p:spPr/>
        <p:txBody>
          <a:bodyPr/>
          <a:lstStyle/>
          <a:p>
            <a:fld id="{C7AA2231-D3A4-4E48-BE15-C9AE141B584A}" type="slidenum">
              <a:rPr lang="en-IN" smtClean="0"/>
              <a:t>72</a:t>
            </a:fld>
            <a:endParaRPr lang="en-IN"/>
          </a:p>
        </p:txBody>
      </p:sp>
    </p:spTree>
    <p:extLst>
      <p:ext uri="{BB962C8B-B14F-4D97-AF65-F5344CB8AC3E}">
        <p14:creationId xmlns:p14="http://schemas.microsoft.com/office/powerpoint/2010/main" val="37797218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BC98EA-0FE4-46F9-AE2E-149BF079EE4D}"/>
              </a:ext>
            </a:extLst>
          </p:cNvPr>
          <p:cNvSpPr>
            <a:spLocks noGrp="1"/>
          </p:cNvSpPr>
          <p:nvPr>
            <p:ph type="title"/>
          </p:nvPr>
        </p:nvSpPr>
        <p:spPr>
          <a:xfrm>
            <a:off x="1290181" y="953325"/>
            <a:ext cx="9443364" cy="725164"/>
          </a:xfrm>
        </p:spPr>
        <p:txBody>
          <a:bodyPr/>
          <a:lstStyle/>
          <a:p>
            <a:r>
              <a:rPr lang="en-IN" dirty="0"/>
              <a:t>Counting Sort Algorithm</a:t>
            </a:r>
          </a:p>
        </p:txBody>
      </p:sp>
      <p:sp>
        <p:nvSpPr>
          <p:cNvPr id="4" name="Rectangle 1">
            <a:extLst>
              <a:ext uri="{FF2B5EF4-FFF2-40B4-BE49-F238E27FC236}">
                <a16:creationId xmlns:a16="http://schemas.microsoft.com/office/drawing/2014/main" xmlns="" id="{2CE14D64-E141-4F42-B601-B8D28EA71707}"/>
              </a:ext>
            </a:extLst>
          </p:cNvPr>
          <p:cNvSpPr>
            <a:spLocks noGrp="1" noChangeArrowheads="1"/>
          </p:cNvSpPr>
          <p:nvPr>
            <p:ph idx="1"/>
          </p:nvPr>
        </p:nvSpPr>
        <p:spPr bwMode="auto">
          <a:xfrm>
            <a:off x="1003662" y="1912643"/>
            <a:ext cx="10644388" cy="322199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effectLst/>
                <a:latin typeface="+mj-lt"/>
              </a:rPr>
              <a:t>countingSort</a:t>
            </a:r>
            <a:r>
              <a:rPr kumimoji="0" lang="en-US" altLang="en-US" b="0" i="0" u="none" strike="noStrike" cap="none" normalizeH="0" baseline="0" dirty="0">
                <a:ln>
                  <a:noFill/>
                </a:ln>
                <a:effectLst/>
                <a:latin typeface="+mj-lt"/>
              </a:rPr>
              <a:t>(array,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max &lt;- find largest element in array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initialize count array with all zeros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for j &lt;- 0 to 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find the total count of each unique element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store the count at </a:t>
            </a:r>
            <a:r>
              <a:rPr kumimoji="0" lang="en-US" altLang="en-US" b="0" i="0" u="none" strike="noStrike" cap="none" normalizeH="0" baseline="0" dirty="0" err="1">
                <a:ln>
                  <a:noFill/>
                </a:ln>
                <a:effectLst/>
                <a:latin typeface="+mj-lt"/>
              </a:rPr>
              <a:t>jth</a:t>
            </a:r>
            <a:r>
              <a:rPr kumimoji="0" lang="en-US" altLang="en-US" b="0" i="0" u="none" strike="noStrike" cap="none" normalizeH="0" baseline="0" dirty="0">
                <a:ln>
                  <a:noFill/>
                </a:ln>
                <a:effectLst/>
                <a:latin typeface="+mj-lt"/>
              </a:rPr>
              <a:t> index in count array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for </a:t>
            </a:r>
            <a:r>
              <a:rPr kumimoji="0" lang="en-US" altLang="en-US" b="0" i="0" u="none" strike="noStrike" cap="none" normalizeH="0" baseline="0" dirty="0" err="1">
                <a:ln>
                  <a:noFill/>
                </a:ln>
                <a:effectLst/>
                <a:latin typeface="+mj-lt"/>
              </a:rPr>
              <a:t>i</a:t>
            </a:r>
            <a:r>
              <a:rPr kumimoji="0" lang="en-US" altLang="en-US" b="0" i="0" u="none" strike="noStrike" cap="none" normalizeH="0" baseline="0" dirty="0">
                <a:ln>
                  <a:noFill/>
                </a:ln>
                <a:effectLst/>
                <a:latin typeface="+mj-lt"/>
              </a:rPr>
              <a:t> &lt;- 1 to max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find the cumulative sum and store it in count array itself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for j &lt;- size down to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restore the elements to array decrease count of each element restored by 1 </a:t>
            </a:r>
          </a:p>
        </p:txBody>
      </p:sp>
      <p:sp>
        <p:nvSpPr>
          <p:cNvPr id="3" name="Slide Number Placeholder 2"/>
          <p:cNvSpPr>
            <a:spLocks noGrp="1"/>
          </p:cNvSpPr>
          <p:nvPr>
            <p:ph type="sldNum" sz="quarter" idx="12"/>
          </p:nvPr>
        </p:nvSpPr>
        <p:spPr/>
        <p:txBody>
          <a:bodyPr/>
          <a:lstStyle/>
          <a:p>
            <a:fld id="{C7AA2231-D3A4-4E48-BE15-C9AE141B584A}" type="slidenum">
              <a:rPr lang="en-IN" smtClean="0"/>
              <a:t>73</a:t>
            </a:fld>
            <a:endParaRPr lang="en-IN"/>
          </a:p>
        </p:txBody>
      </p:sp>
    </p:spTree>
    <p:extLst>
      <p:ext uri="{BB962C8B-B14F-4D97-AF65-F5344CB8AC3E}">
        <p14:creationId xmlns:p14="http://schemas.microsoft.com/office/powerpoint/2010/main" val="4175556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1">
            <a:extLst>
              <a:ext uri="{FF2B5EF4-FFF2-40B4-BE49-F238E27FC236}">
                <a16:creationId xmlns:a16="http://schemas.microsoft.com/office/drawing/2014/main" xmlns="" id="{7C6F0EF8-97ED-4617-B06F-1397C41AE3EC}"/>
              </a:ext>
            </a:extLst>
          </p:cNvPr>
          <p:cNvSpPr txBox="1">
            <a:spLocks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i="1">
                <a:solidFill>
                  <a:srgbClr val="333399"/>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r" eaLnBrk="1" hangingPunct="1">
              <a:spcBef>
                <a:spcPct val="0"/>
              </a:spcBef>
              <a:buClrTx/>
              <a:buFontTx/>
              <a:buNone/>
            </a:pPr>
            <a:fld id="{1CF890D4-FA70-42B1-95EB-784226A20684}" type="slidenum">
              <a:rPr lang="en-US" altLang="en-US" sz="1400" b="0" i="0">
                <a:solidFill>
                  <a:srgbClr val="000000"/>
                </a:solidFill>
              </a:rPr>
              <a:pPr algn="r" eaLnBrk="1" hangingPunct="1">
                <a:spcBef>
                  <a:spcPct val="0"/>
                </a:spcBef>
                <a:buClrTx/>
                <a:buFontTx/>
                <a:buNone/>
              </a:pPr>
              <a:t>74</a:t>
            </a:fld>
            <a:endParaRPr lang="en-US" altLang="en-US" sz="1400" b="0" i="0">
              <a:solidFill>
                <a:srgbClr val="000000"/>
              </a:solidFill>
            </a:endParaRPr>
          </a:p>
        </p:txBody>
      </p:sp>
      <p:sp>
        <p:nvSpPr>
          <p:cNvPr id="216067" name="Text Box 2">
            <a:extLst>
              <a:ext uri="{FF2B5EF4-FFF2-40B4-BE49-F238E27FC236}">
                <a16:creationId xmlns:a16="http://schemas.microsoft.com/office/drawing/2014/main" xmlns="" id="{F3EF7FBE-680A-4314-9803-77BF4527FA84}"/>
              </a:ext>
            </a:extLst>
          </p:cNvPr>
          <p:cNvSpPr txBox="1">
            <a:spLocks noChangeArrowheads="1"/>
          </p:cNvSpPr>
          <p:nvPr/>
        </p:nvSpPr>
        <p:spPr bwMode="auto">
          <a:xfrm>
            <a:off x="880404" y="342314"/>
            <a:ext cx="8683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i="1">
                <a:solidFill>
                  <a:srgbClr val="333399"/>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en-US" sz="4000" b="0" i="0" dirty="0"/>
              <a:t>Radix Sort</a:t>
            </a:r>
          </a:p>
        </p:txBody>
      </p:sp>
      <p:sp>
        <p:nvSpPr>
          <p:cNvPr id="216068" name="Text Box 3">
            <a:extLst>
              <a:ext uri="{FF2B5EF4-FFF2-40B4-BE49-F238E27FC236}">
                <a16:creationId xmlns:a16="http://schemas.microsoft.com/office/drawing/2014/main" xmlns="" id="{6DDA98D9-8F02-4D74-82FC-448DEF2B2C42}"/>
              </a:ext>
            </a:extLst>
          </p:cNvPr>
          <p:cNvSpPr txBox="1">
            <a:spLocks noChangeArrowheads="1"/>
          </p:cNvSpPr>
          <p:nvPr/>
        </p:nvSpPr>
        <p:spPr bwMode="auto">
          <a:xfrm>
            <a:off x="1181685" y="1216855"/>
            <a:ext cx="1077585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b="1" i="1">
                <a:solidFill>
                  <a:srgbClr val="333399"/>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9pPr>
          </a:lstStyle>
          <a:p>
            <a:pPr algn="just">
              <a:lnSpc>
                <a:spcPct val="150000"/>
              </a:lnSpc>
              <a:spcBef>
                <a:spcPts val="700"/>
              </a:spcBef>
              <a:buFont typeface="Arial" panose="020B0604020202020204" pitchFamily="34" charset="0"/>
              <a:buChar char="•"/>
            </a:pPr>
            <a:r>
              <a:rPr lang="en-US" altLang="en-US" sz="2000" b="0" i="0" dirty="0">
                <a:solidFill>
                  <a:schemeClr val="tx1"/>
                </a:solidFill>
                <a:latin typeface="+mj-lt"/>
              </a:rPr>
              <a:t>This sort is unusual because it does not directly compare any of the elements</a:t>
            </a:r>
          </a:p>
          <a:p>
            <a:pPr algn="just">
              <a:lnSpc>
                <a:spcPct val="150000"/>
              </a:lnSpc>
              <a:spcBef>
                <a:spcPts val="700"/>
              </a:spcBef>
              <a:buFont typeface="Arial" panose="020B0604020202020204" pitchFamily="34" charset="0"/>
              <a:buChar char="•"/>
            </a:pPr>
            <a:r>
              <a:rPr lang="en-US" altLang="en-US" sz="2000" b="0" i="0" dirty="0">
                <a:solidFill>
                  <a:schemeClr val="tx1"/>
                </a:solidFill>
                <a:latin typeface="+mj-lt"/>
              </a:rPr>
              <a:t>We instead create a set of buckets and repeatedly separate the elements into the buckets</a:t>
            </a:r>
          </a:p>
          <a:p>
            <a:pPr algn="just">
              <a:lnSpc>
                <a:spcPct val="150000"/>
              </a:lnSpc>
              <a:spcBef>
                <a:spcPts val="700"/>
              </a:spcBef>
              <a:buFont typeface="Arial" panose="020B0604020202020204" pitchFamily="34" charset="0"/>
              <a:buChar char="•"/>
            </a:pPr>
            <a:r>
              <a:rPr lang="en-US" altLang="en-US" sz="2000" b="0" i="0" dirty="0">
                <a:solidFill>
                  <a:schemeClr val="tx1"/>
                </a:solidFill>
                <a:latin typeface="+mj-lt"/>
              </a:rPr>
              <a:t>On each pass, we look at a different part of the elements.</a:t>
            </a:r>
          </a:p>
          <a:p>
            <a:pPr algn="just">
              <a:lnSpc>
                <a:spcPct val="150000"/>
              </a:lnSpc>
              <a:spcBef>
                <a:spcPts val="700"/>
              </a:spcBef>
              <a:buFont typeface="Arial" panose="020B0604020202020204" pitchFamily="34" charset="0"/>
              <a:buChar char="•"/>
            </a:pPr>
            <a:r>
              <a:rPr lang="en-US" altLang="en-US" sz="2000" b="0" i="0" dirty="0">
                <a:solidFill>
                  <a:schemeClr val="tx1"/>
                </a:solidFill>
                <a:latin typeface="+mj-lt"/>
              </a:rPr>
              <a:t>Assuming decimal elements and 10 buckets, we would put the elements into the bucket associated with its units digit</a:t>
            </a:r>
          </a:p>
          <a:p>
            <a:pPr algn="just">
              <a:lnSpc>
                <a:spcPct val="150000"/>
              </a:lnSpc>
              <a:spcBef>
                <a:spcPts val="700"/>
              </a:spcBef>
              <a:buFont typeface="Arial" panose="020B0604020202020204" pitchFamily="34" charset="0"/>
              <a:buChar char="•"/>
            </a:pPr>
            <a:r>
              <a:rPr lang="en-US" altLang="en-US" sz="2000" b="0" i="0" dirty="0">
                <a:solidFill>
                  <a:schemeClr val="tx1"/>
                </a:solidFill>
                <a:latin typeface="+mj-lt"/>
              </a:rPr>
              <a:t>The buckets are actually queues so the elements are added at the end of the bucket</a:t>
            </a:r>
          </a:p>
          <a:p>
            <a:pPr algn="just">
              <a:lnSpc>
                <a:spcPct val="150000"/>
              </a:lnSpc>
              <a:spcBef>
                <a:spcPts val="700"/>
              </a:spcBef>
              <a:buFont typeface="Arial" panose="020B0604020202020204" pitchFamily="34" charset="0"/>
              <a:buChar char="•"/>
            </a:pPr>
            <a:r>
              <a:rPr lang="en-US" altLang="en-US" sz="2000" b="0" i="0" dirty="0">
                <a:solidFill>
                  <a:schemeClr val="tx1"/>
                </a:solidFill>
                <a:latin typeface="+mj-lt"/>
              </a:rPr>
              <a:t>At the end of the pass, the buckets are combined in increasing</a:t>
            </a:r>
          </a:p>
        </p:txBody>
      </p:sp>
      <p:sp>
        <p:nvSpPr>
          <p:cNvPr id="2" name="Slide Number Placeholder 1"/>
          <p:cNvSpPr>
            <a:spLocks noGrp="1"/>
          </p:cNvSpPr>
          <p:nvPr>
            <p:ph type="sldNum" sz="quarter" idx="12"/>
          </p:nvPr>
        </p:nvSpPr>
        <p:spPr/>
        <p:txBody>
          <a:bodyPr/>
          <a:lstStyle/>
          <a:p>
            <a:fld id="{C7AA2231-D3A4-4E48-BE15-C9AE141B584A}" type="slidenum">
              <a:rPr lang="en-IN" smtClean="0"/>
              <a:t>74</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1">
            <a:extLst>
              <a:ext uri="{FF2B5EF4-FFF2-40B4-BE49-F238E27FC236}">
                <a16:creationId xmlns:a16="http://schemas.microsoft.com/office/drawing/2014/main" xmlns="" id="{E81E141D-539A-4CFB-B217-483D2E13221A}"/>
              </a:ext>
            </a:extLst>
          </p:cNvPr>
          <p:cNvSpPr txBox="1">
            <a:spLocks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i="1">
                <a:solidFill>
                  <a:srgbClr val="333399"/>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r" eaLnBrk="1" hangingPunct="1">
              <a:spcBef>
                <a:spcPct val="0"/>
              </a:spcBef>
              <a:buClrTx/>
              <a:buFontTx/>
              <a:buNone/>
            </a:pPr>
            <a:fld id="{23A27D1C-9C0D-40CC-BD44-D2F38C2AD464}" type="slidenum">
              <a:rPr lang="en-US" altLang="en-US" sz="1400" b="0" i="0">
                <a:solidFill>
                  <a:srgbClr val="000000"/>
                </a:solidFill>
              </a:rPr>
              <a:pPr algn="r" eaLnBrk="1" hangingPunct="1">
                <a:spcBef>
                  <a:spcPct val="0"/>
                </a:spcBef>
                <a:buClrTx/>
                <a:buFontTx/>
                <a:buNone/>
              </a:pPr>
              <a:t>75</a:t>
            </a:fld>
            <a:endParaRPr lang="en-US" altLang="en-US" sz="1400" b="0" i="0">
              <a:solidFill>
                <a:srgbClr val="000000"/>
              </a:solidFill>
            </a:endParaRPr>
          </a:p>
        </p:txBody>
      </p:sp>
      <p:sp>
        <p:nvSpPr>
          <p:cNvPr id="220163" name="Text Box 2">
            <a:extLst>
              <a:ext uri="{FF2B5EF4-FFF2-40B4-BE49-F238E27FC236}">
                <a16:creationId xmlns:a16="http://schemas.microsoft.com/office/drawing/2014/main" xmlns="" id="{AD0F54B6-FFED-4668-8E31-A67E2ACA4AE5}"/>
              </a:ext>
            </a:extLst>
          </p:cNvPr>
          <p:cNvSpPr txBox="1">
            <a:spLocks noChangeArrowheads="1"/>
          </p:cNvSpPr>
          <p:nvPr/>
        </p:nvSpPr>
        <p:spPr bwMode="auto">
          <a:xfrm>
            <a:off x="1752601" y="609600"/>
            <a:ext cx="8683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i="1">
                <a:solidFill>
                  <a:srgbClr val="333399"/>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en-US" sz="3200" b="0" i="0" dirty="0">
                <a:solidFill>
                  <a:schemeClr val="tx1"/>
                </a:solidFill>
              </a:rPr>
              <a:t>Radix Sort</a:t>
            </a:r>
          </a:p>
        </p:txBody>
      </p:sp>
      <p:sp>
        <p:nvSpPr>
          <p:cNvPr id="220164" name="Text Box 3">
            <a:extLst>
              <a:ext uri="{FF2B5EF4-FFF2-40B4-BE49-F238E27FC236}">
                <a16:creationId xmlns:a16="http://schemas.microsoft.com/office/drawing/2014/main" xmlns="" id="{E09C0F29-751F-4F21-8235-4F8AE294CFFF}"/>
              </a:ext>
            </a:extLst>
          </p:cNvPr>
          <p:cNvSpPr txBox="1">
            <a:spLocks noChangeArrowheads="1"/>
          </p:cNvSpPr>
          <p:nvPr/>
        </p:nvSpPr>
        <p:spPr bwMode="auto">
          <a:xfrm>
            <a:off x="1744393" y="1807699"/>
            <a:ext cx="1007246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b="1" i="1">
                <a:solidFill>
                  <a:srgbClr val="333399"/>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9pPr>
          </a:lstStyle>
          <a:p>
            <a:pPr>
              <a:spcBef>
                <a:spcPts val="700"/>
              </a:spcBef>
              <a:buFont typeface="Arial" panose="020B0604020202020204" pitchFamily="34" charset="0"/>
              <a:buChar char="•"/>
            </a:pPr>
            <a:r>
              <a:rPr lang="en-US" altLang="en-US" sz="2000" b="0" i="0" dirty="0">
                <a:solidFill>
                  <a:schemeClr val="tx1"/>
                </a:solidFill>
                <a:latin typeface="+mn-lt"/>
              </a:rPr>
              <a:t>On the second pass, we separate the elements based on the “tens” digit, and on the third pass we separate them based on the “hundreds” digit</a:t>
            </a:r>
          </a:p>
          <a:p>
            <a:pPr>
              <a:spcBef>
                <a:spcPts val="700"/>
              </a:spcBef>
              <a:buClr>
                <a:srgbClr val="333399"/>
              </a:buClr>
              <a:buNone/>
            </a:pPr>
            <a:endParaRPr lang="en-US" altLang="en-US" sz="2000" b="0" i="0" dirty="0">
              <a:solidFill>
                <a:schemeClr val="tx1"/>
              </a:solidFill>
              <a:latin typeface="+mn-lt"/>
            </a:endParaRPr>
          </a:p>
          <a:p>
            <a:pPr>
              <a:spcBef>
                <a:spcPts val="700"/>
              </a:spcBef>
              <a:buFont typeface="Arial" panose="020B0604020202020204" pitchFamily="34" charset="0"/>
              <a:buChar char="•"/>
            </a:pPr>
            <a:r>
              <a:rPr lang="en-US" altLang="en-US" sz="2000" b="0" i="0" dirty="0">
                <a:solidFill>
                  <a:schemeClr val="tx1"/>
                </a:solidFill>
                <a:latin typeface="+mn-lt"/>
              </a:rPr>
              <a:t>Each pass must make sure to process the elements in order and to put the buckets back together in the correct order.</a:t>
            </a:r>
          </a:p>
          <a:p>
            <a:pPr>
              <a:spcBef>
                <a:spcPts val="700"/>
              </a:spcBef>
              <a:buFont typeface="Arial" panose="020B0604020202020204" pitchFamily="34" charset="0"/>
              <a:buChar char="•"/>
            </a:pPr>
            <a:endParaRPr lang="en-US" altLang="en-US" sz="2000" b="0" i="0" dirty="0">
              <a:solidFill>
                <a:schemeClr val="tx1"/>
              </a:solidFill>
              <a:latin typeface="+mn-lt"/>
            </a:endParaRPr>
          </a:p>
          <a:p>
            <a:pPr>
              <a:spcBef>
                <a:spcPts val="700"/>
              </a:spcBef>
              <a:buFont typeface="Arial" panose="020B0604020202020204" pitchFamily="34" charset="0"/>
              <a:buChar char="•"/>
            </a:pPr>
            <a:r>
              <a:rPr lang="en-US" altLang="en-US" sz="2000" b="0" i="0" dirty="0">
                <a:solidFill>
                  <a:schemeClr val="tx1"/>
                </a:solidFill>
                <a:latin typeface="+mn-lt"/>
              </a:rPr>
              <a:t>Radix sort use counting sort in the intermediate steps.</a:t>
            </a:r>
          </a:p>
        </p:txBody>
      </p:sp>
      <p:sp>
        <p:nvSpPr>
          <p:cNvPr id="2" name="Slide Number Placeholder 1"/>
          <p:cNvSpPr>
            <a:spLocks noGrp="1"/>
          </p:cNvSpPr>
          <p:nvPr>
            <p:ph type="sldNum" sz="quarter" idx="12"/>
          </p:nvPr>
        </p:nvSpPr>
        <p:spPr/>
        <p:txBody>
          <a:bodyPr/>
          <a:lstStyle/>
          <a:p>
            <a:fld id="{C7AA2231-D3A4-4E48-BE15-C9AE141B584A}" type="slidenum">
              <a:rPr lang="en-IN" smtClean="0"/>
              <a:t>75</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0DDAD55A-830D-402A-B8CF-95488518B8FA}"/>
              </a:ext>
            </a:extLst>
          </p:cNvPr>
          <p:cNvSpPr>
            <a:spLocks noGrp="1" noChangeArrowheads="1"/>
          </p:cNvSpPr>
          <p:nvPr>
            <p:ph idx="1"/>
          </p:nvPr>
        </p:nvSpPr>
        <p:spPr bwMode="auto">
          <a:xfrm>
            <a:off x="1059931" y="825773"/>
            <a:ext cx="10799134" cy="5170646"/>
          </a:xfrm>
          <a:prstGeom prst="rect">
            <a:avLst/>
          </a:prstGeom>
          <a:noFill/>
          <a:ln>
            <a:noFill/>
          </a:ln>
          <a:effec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800" b="1" dirty="0">
                <a:latin typeface="+mj-lt"/>
              </a:rPr>
              <a:t>Working of Radix Sort:</a:t>
            </a:r>
          </a:p>
          <a:p>
            <a:pPr marL="0" lvl="0" indent="0" eaLnBrk="0" fontAlgn="base" hangingPunct="0">
              <a:lnSpc>
                <a:spcPct val="100000"/>
              </a:lnSpc>
              <a:spcBef>
                <a:spcPct val="0"/>
              </a:spcBef>
              <a:spcAft>
                <a:spcPct val="0"/>
              </a:spcAft>
              <a:buClrTx/>
              <a:buSzTx/>
              <a:buNone/>
            </a:pPr>
            <a:endParaRPr lang="en-US" altLang="en-US" sz="2800" b="1" dirty="0">
              <a:latin typeface="+mj-lt"/>
            </a:endParaRPr>
          </a:p>
          <a:p>
            <a:pPr marL="457200" lvl="0" indent="-457200" eaLnBrk="0" fontAlgn="base" hangingPunct="0">
              <a:lnSpc>
                <a:spcPct val="100000"/>
              </a:lnSpc>
              <a:spcBef>
                <a:spcPct val="0"/>
              </a:spcBef>
              <a:spcAft>
                <a:spcPct val="0"/>
              </a:spcAft>
              <a:buClrTx/>
              <a:buSzTx/>
              <a:buAutoNum type="arabicPeriod"/>
            </a:pPr>
            <a:r>
              <a:rPr lang="en-US" altLang="en-US" dirty="0">
                <a:latin typeface="+mj-lt"/>
              </a:rPr>
              <a:t>Find the largest element in the array, i.e. max. Let X be the number of digits  n max. X is calculated because we have to go through all the significant places of all elements. </a:t>
            </a:r>
          </a:p>
          <a:p>
            <a:pPr marL="0" lvl="0" indent="0" eaLnBrk="0" fontAlgn="base" hangingPunct="0">
              <a:lnSpc>
                <a:spcPct val="100000"/>
              </a:lnSpc>
              <a:spcBef>
                <a:spcPct val="0"/>
              </a:spcBef>
              <a:spcAft>
                <a:spcPct val="0"/>
              </a:spcAft>
              <a:buClrTx/>
              <a:buSzTx/>
              <a:buNone/>
            </a:pPr>
            <a:endParaRPr lang="en-US" altLang="en-US" dirty="0">
              <a:latin typeface="+mj-lt"/>
            </a:endParaRPr>
          </a:p>
          <a:p>
            <a:pPr marL="0" lvl="0" indent="0" eaLnBrk="0" fontAlgn="base" hangingPunct="0">
              <a:lnSpc>
                <a:spcPct val="100000"/>
              </a:lnSpc>
              <a:spcBef>
                <a:spcPct val="0"/>
              </a:spcBef>
              <a:spcAft>
                <a:spcPct val="0"/>
              </a:spcAft>
              <a:buClrTx/>
              <a:buSzTx/>
              <a:buNone/>
            </a:pPr>
            <a:r>
              <a:rPr lang="en-US" altLang="en-US" dirty="0">
                <a:latin typeface="+mj-lt"/>
              </a:rPr>
              <a:t>In the below array, we have the largest number 799. It has 3 digits. Therefore, the loop should go up to hundreds place (3 times).</a:t>
            </a:r>
          </a:p>
          <a:p>
            <a:pPr marL="0" lvl="0" indent="0" eaLnBrk="0" fontAlgn="base" hangingPunct="0">
              <a:lnSpc>
                <a:spcPct val="100000"/>
              </a:lnSpc>
              <a:spcBef>
                <a:spcPct val="0"/>
              </a:spcBef>
              <a:spcAft>
                <a:spcPct val="0"/>
              </a:spcAft>
              <a:buClrTx/>
              <a:buSzTx/>
              <a:buNone/>
            </a:pPr>
            <a:endParaRPr lang="en-US" altLang="en-US" dirty="0">
              <a:latin typeface="+mj-lt"/>
            </a:endParaRPr>
          </a:p>
          <a:p>
            <a:pPr marL="0" lvl="0" indent="0" eaLnBrk="0" fontAlgn="base" hangingPunct="0">
              <a:lnSpc>
                <a:spcPct val="100000"/>
              </a:lnSpc>
              <a:spcBef>
                <a:spcPct val="0"/>
              </a:spcBef>
              <a:spcAft>
                <a:spcPct val="0"/>
              </a:spcAft>
              <a:buClrTx/>
              <a:buSzTx/>
              <a:buNone/>
            </a:pPr>
            <a:r>
              <a:rPr lang="en-US" altLang="en-US" dirty="0">
                <a:latin typeface="+mj-lt"/>
              </a:rPr>
              <a:t>2. Now, go through each significant place one by one. Use any stable sorting technique(Counting Sort) to sort the digits at each significant place. We have used counting sort for this</a:t>
            </a:r>
          </a:p>
          <a:p>
            <a:pPr marL="0" lvl="0" indent="0" eaLnBrk="0" fontAlgn="base" hangingPunct="0">
              <a:lnSpc>
                <a:spcPct val="100000"/>
              </a:lnSpc>
              <a:spcBef>
                <a:spcPct val="0"/>
              </a:spcBef>
              <a:spcAft>
                <a:spcPct val="0"/>
              </a:spcAft>
              <a:buClrTx/>
              <a:buSzTx/>
              <a:buFontTx/>
              <a:buAutoNum type="arabicPeriod" startAt="2"/>
            </a:pPr>
            <a:endParaRPr lang="en-US" altLang="en-US" dirty="0">
              <a:latin typeface="+mj-lt"/>
            </a:endParaRPr>
          </a:p>
          <a:p>
            <a:pPr marL="0" lvl="0" indent="0" eaLnBrk="0" fontAlgn="base" hangingPunct="0">
              <a:lnSpc>
                <a:spcPct val="100000"/>
              </a:lnSpc>
              <a:spcBef>
                <a:spcPct val="0"/>
              </a:spcBef>
              <a:spcAft>
                <a:spcPct val="0"/>
              </a:spcAft>
              <a:buClrTx/>
              <a:buSzTx/>
              <a:buNone/>
            </a:pPr>
            <a:endParaRPr lang="en-US" altLang="en-US" dirty="0">
              <a:latin typeface="+mj-lt"/>
            </a:endParaRPr>
          </a:p>
          <a:p>
            <a:pPr marL="0" lvl="0" indent="0" eaLnBrk="0" fontAlgn="base" hangingPunct="0">
              <a:lnSpc>
                <a:spcPct val="100000"/>
              </a:lnSpc>
              <a:spcBef>
                <a:spcPct val="0"/>
              </a:spcBef>
              <a:spcAft>
                <a:spcPct val="0"/>
              </a:spcAft>
              <a:buClrTx/>
              <a:buSzTx/>
              <a:buNone/>
            </a:pPr>
            <a:r>
              <a:rPr lang="en-US" altLang="en-US" dirty="0">
                <a:latin typeface="+mj-lt"/>
              </a:rPr>
              <a:t>.</a:t>
            </a:r>
          </a:p>
          <a:p>
            <a:pPr marL="0" lvl="0" indent="0" eaLnBrk="0" fontAlgn="base" hangingPunct="0">
              <a:lnSpc>
                <a:spcPct val="100000"/>
              </a:lnSpc>
              <a:spcBef>
                <a:spcPct val="0"/>
              </a:spcBef>
              <a:spcAft>
                <a:spcPct val="0"/>
              </a:spcAft>
              <a:buClrTx/>
              <a:buSzTx/>
              <a:buNone/>
            </a:pPr>
            <a:endParaRPr lang="en-US" altLang="en-US" dirty="0">
              <a:latin typeface="+mj-lt"/>
            </a:endParaRPr>
          </a:p>
        </p:txBody>
      </p:sp>
      <p:sp>
        <p:nvSpPr>
          <p:cNvPr id="6" name="Rectangle 3">
            <a:extLst>
              <a:ext uri="{FF2B5EF4-FFF2-40B4-BE49-F238E27FC236}">
                <a16:creationId xmlns:a16="http://schemas.microsoft.com/office/drawing/2014/main" xmlns="" id="{AD00B66D-91C2-47C7-B8CD-475614085FD5}"/>
              </a:ext>
            </a:extLst>
          </p:cNvPr>
          <p:cNvSpPr>
            <a:spLocks noChangeArrowheads="1"/>
          </p:cNvSpPr>
          <p:nvPr/>
        </p:nvSpPr>
        <p:spPr bwMode="auto">
          <a:xfrm>
            <a:off x="0" y="-138499"/>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F64BCEF7-9B5F-4FBA-9B6A-6FF3989F516C}"/>
              </a:ext>
            </a:extLst>
          </p:cNvPr>
          <p:cNvSpPr>
            <a:spLocks noChangeArrowheads="1"/>
          </p:cNvSpPr>
          <p:nvPr/>
        </p:nvSpPr>
        <p:spPr bwMode="auto">
          <a:xfrm>
            <a:off x="0" y="-138499"/>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2">
            <a:extLst>
              <a:ext uri="{FF2B5EF4-FFF2-40B4-BE49-F238E27FC236}">
                <a16:creationId xmlns:a16="http://schemas.microsoft.com/office/drawing/2014/main" xmlns="" id="{89974E9C-80F6-469D-939A-C49FCC2BA9E3}"/>
              </a:ext>
            </a:extLst>
          </p:cNvPr>
          <p:cNvGraphicFramePr>
            <a:graphicFrameLocks noGrp="1"/>
          </p:cNvGraphicFramePr>
          <p:nvPr>
            <p:extLst>
              <p:ext uri="{D42A27DB-BD31-4B8C-83A1-F6EECF244321}">
                <p14:modId xmlns:p14="http://schemas.microsoft.com/office/powerpoint/2010/main" val="3729769336"/>
              </p:ext>
            </p:extLst>
          </p:nvPr>
        </p:nvGraphicFramePr>
        <p:xfrm>
          <a:off x="2605413" y="4938723"/>
          <a:ext cx="6350694" cy="434944"/>
        </p:xfrm>
        <a:graphic>
          <a:graphicData uri="http://schemas.openxmlformats.org/drawingml/2006/table">
            <a:tbl>
              <a:tblPr firstRow="1" bandRow="1">
                <a:tableStyleId>{5C22544A-7EE6-4342-B048-85BDC9FD1C3A}</a:tableStyleId>
              </a:tblPr>
              <a:tblGrid>
                <a:gridCol w="907242">
                  <a:extLst>
                    <a:ext uri="{9D8B030D-6E8A-4147-A177-3AD203B41FA5}">
                      <a16:colId xmlns:a16="http://schemas.microsoft.com/office/drawing/2014/main" xmlns="" val="3299865952"/>
                    </a:ext>
                  </a:extLst>
                </a:gridCol>
                <a:gridCol w="907242">
                  <a:extLst>
                    <a:ext uri="{9D8B030D-6E8A-4147-A177-3AD203B41FA5}">
                      <a16:colId xmlns:a16="http://schemas.microsoft.com/office/drawing/2014/main" xmlns="" val="3233513559"/>
                    </a:ext>
                  </a:extLst>
                </a:gridCol>
                <a:gridCol w="907242">
                  <a:extLst>
                    <a:ext uri="{9D8B030D-6E8A-4147-A177-3AD203B41FA5}">
                      <a16:colId xmlns:a16="http://schemas.microsoft.com/office/drawing/2014/main" xmlns="" val="1535517251"/>
                    </a:ext>
                  </a:extLst>
                </a:gridCol>
                <a:gridCol w="907242">
                  <a:extLst>
                    <a:ext uri="{9D8B030D-6E8A-4147-A177-3AD203B41FA5}">
                      <a16:colId xmlns:a16="http://schemas.microsoft.com/office/drawing/2014/main" xmlns="" val="1485836603"/>
                    </a:ext>
                  </a:extLst>
                </a:gridCol>
                <a:gridCol w="907242">
                  <a:extLst>
                    <a:ext uri="{9D8B030D-6E8A-4147-A177-3AD203B41FA5}">
                      <a16:colId xmlns:a16="http://schemas.microsoft.com/office/drawing/2014/main" xmlns="" val="4097158237"/>
                    </a:ext>
                  </a:extLst>
                </a:gridCol>
                <a:gridCol w="907242">
                  <a:extLst>
                    <a:ext uri="{9D8B030D-6E8A-4147-A177-3AD203B41FA5}">
                      <a16:colId xmlns:a16="http://schemas.microsoft.com/office/drawing/2014/main" xmlns="" val="670285903"/>
                    </a:ext>
                  </a:extLst>
                </a:gridCol>
                <a:gridCol w="907242">
                  <a:extLst>
                    <a:ext uri="{9D8B030D-6E8A-4147-A177-3AD203B41FA5}">
                      <a16:colId xmlns:a16="http://schemas.microsoft.com/office/drawing/2014/main" xmlns="" val="1510840327"/>
                    </a:ext>
                  </a:extLst>
                </a:gridCol>
              </a:tblGrid>
              <a:tr h="434944">
                <a:tc>
                  <a:txBody>
                    <a:bodyPr/>
                    <a:lstStyle/>
                    <a:p>
                      <a:pPr algn="ctr"/>
                      <a:r>
                        <a:rPr lang="en-IN" b="0" dirty="0">
                          <a:solidFill>
                            <a:schemeClr val="tx1"/>
                          </a:solidFill>
                        </a:rPr>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436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562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799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extLst>
                  <a:ext uri="{0D108BD9-81ED-4DB2-BD59-A6C34878D82A}">
                    <a16:rowId xmlns:a16="http://schemas.microsoft.com/office/drawing/2014/main" xmlns="" val="1830345533"/>
                  </a:ext>
                </a:extLst>
              </a:tr>
            </a:tbl>
          </a:graphicData>
        </a:graphic>
      </p:graphicFrame>
      <p:sp>
        <p:nvSpPr>
          <p:cNvPr id="3" name="Slide Number Placeholder 2"/>
          <p:cNvSpPr>
            <a:spLocks noGrp="1"/>
          </p:cNvSpPr>
          <p:nvPr>
            <p:ph type="sldNum" sz="quarter" idx="12"/>
          </p:nvPr>
        </p:nvSpPr>
        <p:spPr/>
        <p:txBody>
          <a:bodyPr/>
          <a:lstStyle/>
          <a:p>
            <a:fld id="{C7AA2231-D3A4-4E48-BE15-C9AE141B584A}" type="slidenum">
              <a:rPr lang="en-IN" smtClean="0"/>
              <a:t>76</a:t>
            </a:fld>
            <a:endParaRPr lang="en-IN"/>
          </a:p>
        </p:txBody>
      </p:sp>
    </p:spTree>
    <p:extLst>
      <p:ext uri="{BB962C8B-B14F-4D97-AF65-F5344CB8AC3E}">
        <p14:creationId xmlns:p14="http://schemas.microsoft.com/office/powerpoint/2010/main" val="36093096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FF873AB-F9CF-4D34-816A-DD25A9BED403}"/>
              </a:ext>
            </a:extLst>
          </p:cNvPr>
          <p:cNvSpPr txBox="1"/>
          <p:nvPr/>
        </p:nvSpPr>
        <p:spPr>
          <a:xfrm>
            <a:off x="935972" y="825725"/>
            <a:ext cx="7456117" cy="369332"/>
          </a:xfrm>
          <a:prstGeom prst="rect">
            <a:avLst/>
          </a:prstGeom>
          <a:noFill/>
        </p:spPr>
        <p:txBody>
          <a:bodyPr wrap="square">
            <a:spAutoFit/>
          </a:bodyPr>
          <a:lstStyle/>
          <a:p>
            <a:r>
              <a:rPr lang="en-US" altLang="en-US" dirty="0">
                <a:latin typeface="+mj-lt"/>
              </a:rPr>
              <a:t>3. Sort the elements based on the unit place digits (X=0).</a:t>
            </a:r>
            <a:endParaRPr lang="en-IN" dirty="0"/>
          </a:p>
        </p:txBody>
      </p:sp>
      <p:graphicFrame>
        <p:nvGraphicFramePr>
          <p:cNvPr id="3" name="Table 2">
            <a:extLst>
              <a:ext uri="{FF2B5EF4-FFF2-40B4-BE49-F238E27FC236}">
                <a16:creationId xmlns:a16="http://schemas.microsoft.com/office/drawing/2014/main" xmlns="" id="{8783844D-4A96-4E9D-A6CC-F20B5D275768}"/>
              </a:ext>
            </a:extLst>
          </p:cNvPr>
          <p:cNvGraphicFramePr>
            <a:graphicFrameLocks noGrp="1"/>
          </p:cNvGraphicFramePr>
          <p:nvPr>
            <p:extLst>
              <p:ext uri="{D42A27DB-BD31-4B8C-83A1-F6EECF244321}">
                <p14:modId xmlns:p14="http://schemas.microsoft.com/office/powerpoint/2010/main" val="1299181916"/>
              </p:ext>
            </p:extLst>
          </p:nvPr>
        </p:nvGraphicFramePr>
        <p:xfrm>
          <a:off x="2041395" y="1234317"/>
          <a:ext cx="6350694" cy="434944"/>
        </p:xfrm>
        <a:graphic>
          <a:graphicData uri="http://schemas.openxmlformats.org/drawingml/2006/table">
            <a:tbl>
              <a:tblPr firstRow="1" bandRow="1">
                <a:tableStyleId>{5C22544A-7EE6-4342-B048-85BDC9FD1C3A}</a:tableStyleId>
              </a:tblPr>
              <a:tblGrid>
                <a:gridCol w="907242">
                  <a:extLst>
                    <a:ext uri="{9D8B030D-6E8A-4147-A177-3AD203B41FA5}">
                      <a16:colId xmlns:a16="http://schemas.microsoft.com/office/drawing/2014/main" xmlns="" val="3299865952"/>
                    </a:ext>
                  </a:extLst>
                </a:gridCol>
                <a:gridCol w="907242">
                  <a:extLst>
                    <a:ext uri="{9D8B030D-6E8A-4147-A177-3AD203B41FA5}">
                      <a16:colId xmlns:a16="http://schemas.microsoft.com/office/drawing/2014/main" xmlns="" val="3233513559"/>
                    </a:ext>
                  </a:extLst>
                </a:gridCol>
                <a:gridCol w="907242">
                  <a:extLst>
                    <a:ext uri="{9D8B030D-6E8A-4147-A177-3AD203B41FA5}">
                      <a16:colId xmlns:a16="http://schemas.microsoft.com/office/drawing/2014/main" xmlns="" val="1535517251"/>
                    </a:ext>
                  </a:extLst>
                </a:gridCol>
                <a:gridCol w="907242">
                  <a:extLst>
                    <a:ext uri="{9D8B030D-6E8A-4147-A177-3AD203B41FA5}">
                      <a16:colId xmlns:a16="http://schemas.microsoft.com/office/drawing/2014/main" xmlns="" val="1485836603"/>
                    </a:ext>
                  </a:extLst>
                </a:gridCol>
                <a:gridCol w="907242">
                  <a:extLst>
                    <a:ext uri="{9D8B030D-6E8A-4147-A177-3AD203B41FA5}">
                      <a16:colId xmlns:a16="http://schemas.microsoft.com/office/drawing/2014/main" xmlns="" val="4097158237"/>
                    </a:ext>
                  </a:extLst>
                </a:gridCol>
                <a:gridCol w="907242">
                  <a:extLst>
                    <a:ext uri="{9D8B030D-6E8A-4147-A177-3AD203B41FA5}">
                      <a16:colId xmlns:a16="http://schemas.microsoft.com/office/drawing/2014/main" xmlns="" val="670285903"/>
                    </a:ext>
                  </a:extLst>
                </a:gridCol>
                <a:gridCol w="907242">
                  <a:extLst>
                    <a:ext uri="{9D8B030D-6E8A-4147-A177-3AD203B41FA5}">
                      <a16:colId xmlns:a16="http://schemas.microsoft.com/office/drawing/2014/main" xmlns="" val="1510840327"/>
                    </a:ext>
                  </a:extLst>
                </a:gridCol>
              </a:tblGrid>
              <a:tr h="434944">
                <a:tc>
                  <a:txBody>
                    <a:bodyPr/>
                    <a:lstStyle/>
                    <a:p>
                      <a:pPr algn="ctr"/>
                      <a:r>
                        <a:rPr lang="en-IN"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US" b="0" dirty="0">
                          <a:solidFill>
                            <a:schemeClr val="tx1"/>
                          </a:solidFill>
                        </a:rPr>
                        <a:t>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extLst>
                  <a:ext uri="{0D108BD9-81ED-4DB2-BD59-A6C34878D82A}">
                    <a16:rowId xmlns:a16="http://schemas.microsoft.com/office/drawing/2014/main" xmlns="" val="1830345533"/>
                  </a:ext>
                </a:extLst>
              </a:tr>
            </a:tbl>
          </a:graphicData>
        </a:graphic>
      </p:graphicFrame>
      <p:graphicFrame>
        <p:nvGraphicFramePr>
          <p:cNvPr id="7" name="Table 7">
            <a:extLst>
              <a:ext uri="{FF2B5EF4-FFF2-40B4-BE49-F238E27FC236}">
                <a16:creationId xmlns:a16="http://schemas.microsoft.com/office/drawing/2014/main" xmlns="" id="{6183629B-E02B-45B5-89DA-A55487538ED6}"/>
              </a:ext>
            </a:extLst>
          </p:cNvPr>
          <p:cNvGraphicFramePr>
            <a:graphicFrameLocks noGrp="1"/>
          </p:cNvGraphicFramePr>
          <p:nvPr>
            <p:extLst>
              <p:ext uri="{D42A27DB-BD31-4B8C-83A1-F6EECF244321}">
                <p14:modId xmlns:p14="http://schemas.microsoft.com/office/powerpoint/2010/main" val="2700430112"/>
              </p:ext>
            </p:extLst>
          </p:nvPr>
        </p:nvGraphicFramePr>
        <p:xfrm>
          <a:off x="1734853" y="1708019"/>
          <a:ext cx="7365304" cy="741680"/>
        </p:xfrm>
        <a:graphic>
          <a:graphicData uri="http://schemas.openxmlformats.org/drawingml/2006/table">
            <a:tbl>
              <a:tblPr firstRow="1" bandRow="1">
                <a:tableStyleId>{5C22544A-7EE6-4342-B048-85BDC9FD1C3A}</a:tableStyleId>
              </a:tblPr>
              <a:tblGrid>
                <a:gridCol w="359128">
                  <a:extLst>
                    <a:ext uri="{9D8B030D-6E8A-4147-A177-3AD203B41FA5}">
                      <a16:colId xmlns:a16="http://schemas.microsoft.com/office/drawing/2014/main" xmlns="" val="612998772"/>
                    </a:ext>
                  </a:extLst>
                </a:gridCol>
                <a:gridCol w="778464">
                  <a:extLst>
                    <a:ext uri="{9D8B030D-6E8A-4147-A177-3AD203B41FA5}">
                      <a16:colId xmlns:a16="http://schemas.microsoft.com/office/drawing/2014/main" xmlns="" val="1644508538"/>
                    </a:ext>
                  </a:extLst>
                </a:gridCol>
                <a:gridCol w="778464">
                  <a:extLst>
                    <a:ext uri="{9D8B030D-6E8A-4147-A177-3AD203B41FA5}">
                      <a16:colId xmlns:a16="http://schemas.microsoft.com/office/drawing/2014/main" xmlns="" val="3320156372"/>
                    </a:ext>
                  </a:extLst>
                </a:gridCol>
                <a:gridCol w="778464">
                  <a:extLst>
                    <a:ext uri="{9D8B030D-6E8A-4147-A177-3AD203B41FA5}">
                      <a16:colId xmlns:a16="http://schemas.microsoft.com/office/drawing/2014/main" xmlns="" val="1352393799"/>
                    </a:ext>
                  </a:extLst>
                </a:gridCol>
                <a:gridCol w="778464">
                  <a:extLst>
                    <a:ext uri="{9D8B030D-6E8A-4147-A177-3AD203B41FA5}">
                      <a16:colId xmlns:a16="http://schemas.microsoft.com/office/drawing/2014/main" xmlns="" val="1617283598"/>
                    </a:ext>
                  </a:extLst>
                </a:gridCol>
                <a:gridCol w="778464">
                  <a:extLst>
                    <a:ext uri="{9D8B030D-6E8A-4147-A177-3AD203B41FA5}">
                      <a16:colId xmlns:a16="http://schemas.microsoft.com/office/drawing/2014/main" xmlns="" val="2459621806"/>
                    </a:ext>
                  </a:extLst>
                </a:gridCol>
                <a:gridCol w="778464">
                  <a:extLst>
                    <a:ext uri="{9D8B030D-6E8A-4147-A177-3AD203B41FA5}">
                      <a16:colId xmlns:a16="http://schemas.microsoft.com/office/drawing/2014/main" xmlns="" val="767223986"/>
                    </a:ext>
                  </a:extLst>
                </a:gridCol>
                <a:gridCol w="778464">
                  <a:extLst>
                    <a:ext uri="{9D8B030D-6E8A-4147-A177-3AD203B41FA5}">
                      <a16:colId xmlns:a16="http://schemas.microsoft.com/office/drawing/2014/main" xmlns="" val="1799075049"/>
                    </a:ext>
                  </a:extLst>
                </a:gridCol>
                <a:gridCol w="778464">
                  <a:extLst>
                    <a:ext uri="{9D8B030D-6E8A-4147-A177-3AD203B41FA5}">
                      <a16:colId xmlns:a16="http://schemas.microsoft.com/office/drawing/2014/main" xmlns="" val="3736020182"/>
                    </a:ext>
                  </a:extLst>
                </a:gridCol>
                <a:gridCol w="778464">
                  <a:extLst>
                    <a:ext uri="{9D8B030D-6E8A-4147-A177-3AD203B41FA5}">
                      <a16:colId xmlns:a16="http://schemas.microsoft.com/office/drawing/2014/main" xmlns="" val="3798161388"/>
                    </a:ext>
                  </a:extLst>
                </a:gridCol>
              </a:tblGrid>
              <a:tr h="370840">
                <a:tc>
                  <a:txBody>
                    <a:bodyPr/>
                    <a:lstStyle/>
                    <a:p>
                      <a:pPr algn="ctr"/>
                      <a:r>
                        <a:rPr lang="en-US" b="0" dirty="0">
                          <a:solidFill>
                            <a:schemeClr val="tx1"/>
                          </a:solidFill>
                        </a:rPr>
                        <a:t>0</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1</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2</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3</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4</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5</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6</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7</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8</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9</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464051631"/>
                  </a:ext>
                </a:extLst>
              </a:tr>
              <a:tr h="370840">
                <a:tc>
                  <a:txBody>
                    <a:bodyPr/>
                    <a:lstStyle/>
                    <a:p>
                      <a:pPr algn="ctr"/>
                      <a:r>
                        <a:rPr lang="en-US" b="0" dirty="0">
                          <a:solidFill>
                            <a:schemeClr val="tx1"/>
                          </a:solidFill>
                        </a:rPr>
                        <a:t>0</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0</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0</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0</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0</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extLst>
                  <a:ext uri="{0D108BD9-81ED-4DB2-BD59-A6C34878D82A}">
                    <a16:rowId xmlns:a16="http://schemas.microsoft.com/office/drawing/2014/main" xmlns="" val="3195755795"/>
                  </a:ext>
                </a:extLst>
              </a:tr>
            </a:tbl>
          </a:graphicData>
        </a:graphic>
      </p:graphicFrame>
      <p:graphicFrame>
        <p:nvGraphicFramePr>
          <p:cNvPr id="8" name="Table 7">
            <a:extLst>
              <a:ext uri="{FF2B5EF4-FFF2-40B4-BE49-F238E27FC236}">
                <a16:creationId xmlns:a16="http://schemas.microsoft.com/office/drawing/2014/main" xmlns="" id="{9052A0F9-1C63-462C-8FC0-1448AA2FBFF9}"/>
              </a:ext>
            </a:extLst>
          </p:cNvPr>
          <p:cNvGraphicFramePr>
            <a:graphicFrameLocks noGrp="1"/>
          </p:cNvGraphicFramePr>
          <p:nvPr>
            <p:extLst>
              <p:ext uri="{D42A27DB-BD31-4B8C-83A1-F6EECF244321}">
                <p14:modId xmlns:p14="http://schemas.microsoft.com/office/powerpoint/2010/main" val="67679916"/>
              </p:ext>
            </p:extLst>
          </p:nvPr>
        </p:nvGraphicFramePr>
        <p:xfrm>
          <a:off x="1734853" y="3362759"/>
          <a:ext cx="7574125" cy="741680"/>
        </p:xfrm>
        <a:graphic>
          <a:graphicData uri="http://schemas.openxmlformats.org/drawingml/2006/table">
            <a:tbl>
              <a:tblPr firstRow="1" bandRow="1">
                <a:tableStyleId>{5C22544A-7EE6-4342-B048-85BDC9FD1C3A}</a:tableStyleId>
              </a:tblPr>
              <a:tblGrid>
                <a:gridCol w="369310">
                  <a:extLst>
                    <a:ext uri="{9D8B030D-6E8A-4147-A177-3AD203B41FA5}">
                      <a16:colId xmlns:a16="http://schemas.microsoft.com/office/drawing/2014/main" xmlns="" val="612998772"/>
                    </a:ext>
                  </a:extLst>
                </a:gridCol>
                <a:gridCol w="800535">
                  <a:extLst>
                    <a:ext uri="{9D8B030D-6E8A-4147-A177-3AD203B41FA5}">
                      <a16:colId xmlns:a16="http://schemas.microsoft.com/office/drawing/2014/main" xmlns="" val="1644508538"/>
                    </a:ext>
                  </a:extLst>
                </a:gridCol>
                <a:gridCol w="800535">
                  <a:extLst>
                    <a:ext uri="{9D8B030D-6E8A-4147-A177-3AD203B41FA5}">
                      <a16:colId xmlns:a16="http://schemas.microsoft.com/office/drawing/2014/main" xmlns="" val="3320156372"/>
                    </a:ext>
                  </a:extLst>
                </a:gridCol>
                <a:gridCol w="800535">
                  <a:extLst>
                    <a:ext uri="{9D8B030D-6E8A-4147-A177-3AD203B41FA5}">
                      <a16:colId xmlns:a16="http://schemas.microsoft.com/office/drawing/2014/main" xmlns="" val="1352393799"/>
                    </a:ext>
                  </a:extLst>
                </a:gridCol>
                <a:gridCol w="800535">
                  <a:extLst>
                    <a:ext uri="{9D8B030D-6E8A-4147-A177-3AD203B41FA5}">
                      <a16:colId xmlns:a16="http://schemas.microsoft.com/office/drawing/2014/main" xmlns="" val="1617283598"/>
                    </a:ext>
                  </a:extLst>
                </a:gridCol>
                <a:gridCol w="800535">
                  <a:extLst>
                    <a:ext uri="{9D8B030D-6E8A-4147-A177-3AD203B41FA5}">
                      <a16:colId xmlns:a16="http://schemas.microsoft.com/office/drawing/2014/main" xmlns="" val="2459621806"/>
                    </a:ext>
                  </a:extLst>
                </a:gridCol>
                <a:gridCol w="800535">
                  <a:extLst>
                    <a:ext uri="{9D8B030D-6E8A-4147-A177-3AD203B41FA5}">
                      <a16:colId xmlns:a16="http://schemas.microsoft.com/office/drawing/2014/main" xmlns="" val="767223986"/>
                    </a:ext>
                  </a:extLst>
                </a:gridCol>
                <a:gridCol w="800535">
                  <a:extLst>
                    <a:ext uri="{9D8B030D-6E8A-4147-A177-3AD203B41FA5}">
                      <a16:colId xmlns:a16="http://schemas.microsoft.com/office/drawing/2014/main" xmlns="" val="1799075049"/>
                    </a:ext>
                  </a:extLst>
                </a:gridCol>
                <a:gridCol w="800535">
                  <a:extLst>
                    <a:ext uri="{9D8B030D-6E8A-4147-A177-3AD203B41FA5}">
                      <a16:colId xmlns:a16="http://schemas.microsoft.com/office/drawing/2014/main" xmlns="" val="3736020182"/>
                    </a:ext>
                  </a:extLst>
                </a:gridCol>
                <a:gridCol w="800535">
                  <a:extLst>
                    <a:ext uri="{9D8B030D-6E8A-4147-A177-3AD203B41FA5}">
                      <a16:colId xmlns:a16="http://schemas.microsoft.com/office/drawing/2014/main" xmlns="" val="3798161388"/>
                    </a:ext>
                  </a:extLst>
                </a:gridCol>
              </a:tblGrid>
              <a:tr h="370840">
                <a:tc>
                  <a:txBody>
                    <a:bodyPr/>
                    <a:lstStyle/>
                    <a:p>
                      <a:pPr algn="ctr"/>
                      <a:r>
                        <a:rPr lang="en-US" b="0" dirty="0">
                          <a:solidFill>
                            <a:schemeClr val="tx1"/>
                          </a:solidFill>
                        </a:rPr>
                        <a:t>0</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1</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2</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3</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4</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5</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6</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7</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8</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9</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464051631"/>
                  </a:ext>
                </a:extLst>
              </a:tr>
              <a:tr h="370840">
                <a:tc>
                  <a:txBody>
                    <a:bodyPr/>
                    <a:lstStyle/>
                    <a:p>
                      <a:pPr algn="ctr"/>
                      <a:r>
                        <a:rPr lang="en-US" b="0" dirty="0">
                          <a:solidFill>
                            <a:schemeClr val="tx1"/>
                          </a:solidFill>
                        </a:rPr>
                        <a:t>0</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tc>
                  <a:txBody>
                    <a:bodyPr/>
                    <a:lstStyle/>
                    <a:p>
                      <a:pPr algn="ctr"/>
                      <a:r>
                        <a:rPr lang="en-US" b="0" dirty="0">
                          <a:solidFill>
                            <a:schemeClr val="tx1"/>
                          </a:solidFill>
                        </a:rPr>
                        <a:t>7</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C4A"/>
                    </a:solidFill>
                  </a:tcPr>
                </a:tc>
                <a:extLst>
                  <a:ext uri="{0D108BD9-81ED-4DB2-BD59-A6C34878D82A}">
                    <a16:rowId xmlns:a16="http://schemas.microsoft.com/office/drawing/2014/main" xmlns="" val="3195755795"/>
                  </a:ext>
                </a:extLst>
              </a:tr>
            </a:tbl>
          </a:graphicData>
        </a:graphic>
      </p:graphicFrame>
      <p:graphicFrame>
        <p:nvGraphicFramePr>
          <p:cNvPr id="10" name="Table 9">
            <a:extLst>
              <a:ext uri="{FF2B5EF4-FFF2-40B4-BE49-F238E27FC236}">
                <a16:creationId xmlns:a16="http://schemas.microsoft.com/office/drawing/2014/main" xmlns="" id="{0FBEE4BF-A2C6-4F24-A8F8-D78DC279C323}"/>
              </a:ext>
            </a:extLst>
          </p:cNvPr>
          <p:cNvGraphicFramePr>
            <a:graphicFrameLocks noGrp="1"/>
          </p:cNvGraphicFramePr>
          <p:nvPr>
            <p:extLst>
              <p:ext uri="{D42A27DB-BD31-4B8C-83A1-F6EECF244321}">
                <p14:modId xmlns:p14="http://schemas.microsoft.com/office/powerpoint/2010/main" val="3736837729"/>
              </p:ext>
            </p:extLst>
          </p:nvPr>
        </p:nvGraphicFramePr>
        <p:xfrm>
          <a:off x="2242158" y="2661231"/>
          <a:ext cx="6350694" cy="434944"/>
        </p:xfrm>
        <a:graphic>
          <a:graphicData uri="http://schemas.openxmlformats.org/drawingml/2006/table">
            <a:tbl>
              <a:tblPr firstRow="1" bandRow="1">
                <a:tableStyleId>{5C22544A-7EE6-4342-B048-85BDC9FD1C3A}</a:tableStyleId>
              </a:tblPr>
              <a:tblGrid>
                <a:gridCol w="907242">
                  <a:extLst>
                    <a:ext uri="{9D8B030D-6E8A-4147-A177-3AD203B41FA5}">
                      <a16:colId xmlns:a16="http://schemas.microsoft.com/office/drawing/2014/main" xmlns="" val="3299865952"/>
                    </a:ext>
                  </a:extLst>
                </a:gridCol>
                <a:gridCol w="907242">
                  <a:extLst>
                    <a:ext uri="{9D8B030D-6E8A-4147-A177-3AD203B41FA5}">
                      <a16:colId xmlns:a16="http://schemas.microsoft.com/office/drawing/2014/main" xmlns="" val="3233513559"/>
                    </a:ext>
                  </a:extLst>
                </a:gridCol>
                <a:gridCol w="907242">
                  <a:extLst>
                    <a:ext uri="{9D8B030D-6E8A-4147-A177-3AD203B41FA5}">
                      <a16:colId xmlns:a16="http://schemas.microsoft.com/office/drawing/2014/main" xmlns="" val="1535517251"/>
                    </a:ext>
                  </a:extLst>
                </a:gridCol>
                <a:gridCol w="907242">
                  <a:extLst>
                    <a:ext uri="{9D8B030D-6E8A-4147-A177-3AD203B41FA5}">
                      <a16:colId xmlns:a16="http://schemas.microsoft.com/office/drawing/2014/main" xmlns="" val="1485836603"/>
                    </a:ext>
                  </a:extLst>
                </a:gridCol>
                <a:gridCol w="907242">
                  <a:extLst>
                    <a:ext uri="{9D8B030D-6E8A-4147-A177-3AD203B41FA5}">
                      <a16:colId xmlns:a16="http://schemas.microsoft.com/office/drawing/2014/main" xmlns="" val="4097158237"/>
                    </a:ext>
                  </a:extLst>
                </a:gridCol>
                <a:gridCol w="907242">
                  <a:extLst>
                    <a:ext uri="{9D8B030D-6E8A-4147-A177-3AD203B41FA5}">
                      <a16:colId xmlns:a16="http://schemas.microsoft.com/office/drawing/2014/main" xmlns="" val="670285903"/>
                    </a:ext>
                  </a:extLst>
                </a:gridCol>
                <a:gridCol w="907242">
                  <a:extLst>
                    <a:ext uri="{9D8B030D-6E8A-4147-A177-3AD203B41FA5}">
                      <a16:colId xmlns:a16="http://schemas.microsoft.com/office/drawing/2014/main" xmlns="" val="1510840327"/>
                    </a:ext>
                  </a:extLst>
                </a:gridCol>
              </a:tblGrid>
              <a:tr h="434944">
                <a:tc>
                  <a:txBody>
                    <a:bodyPr/>
                    <a:lstStyle/>
                    <a:p>
                      <a:pPr algn="ctr"/>
                      <a:r>
                        <a:rPr lang="en-IN"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US" b="0" dirty="0">
                          <a:solidFill>
                            <a:schemeClr val="tx1"/>
                          </a:solidFill>
                        </a:rPr>
                        <a:t>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extLst>
                  <a:ext uri="{0D108BD9-81ED-4DB2-BD59-A6C34878D82A}">
                    <a16:rowId xmlns:a16="http://schemas.microsoft.com/office/drawing/2014/main" xmlns="" val="1830345533"/>
                  </a:ext>
                </a:extLst>
              </a:tr>
            </a:tbl>
          </a:graphicData>
        </a:graphic>
      </p:graphicFrame>
      <p:graphicFrame>
        <p:nvGraphicFramePr>
          <p:cNvPr id="14" name="Table 13">
            <a:extLst>
              <a:ext uri="{FF2B5EF4-FFF2-40B4-BE49-F238E27FC236}">
                <a16:creationId xmlns:a16="http://schemas.microsoft.com/office/drawing/2014/main" xmlns="" id="{DE38FA96-5794-4DAC-8B44-82F91BB96E42}"/>
              </a:ext>
            </a:extLst>
          </p:cNvPr>
          <p:cNvGraphicFramePr>
            <a:graphicFrameLocks noGrp="1"/>
          </p:cNvGraphicFramePr>
          <p:nvPr>
            <p:extLst>
              <p:ext uri="{D42A27DB-BD31-4B8C-83A1-F6EECF244321}">
                <p14:modId xmlns:p14="http://schemas.microsoft.com/office/powerpoint/2010/main" val="409729411"/>
              </p:ext>
            </p:extLst>
          </p:nvPr>
        </p:nvGraphicFramePr>
        <p:xfrm>
          <a:off x="1734853" y="4674888"/>
          <a:ext cx="5034939" cy="434944"/>
        </p:xfrm>
        <a:graphic>
          <a:graphicData uri="http://schemas.openxmlformats.org/drawingml/2006/table">
            <a:tbl>
              <a:tblPr firstRow="1" bandRow="1">
                <a:tableStyleId>{5C22544A-7EE6-4342-B048-85BDC9FD1C3A}</a:tableStyleId>
              </a:tblPr>
              <a:tblGrid>
                <a:gridCol w="719277">
                  <a:extLst>
                    <a:ext uri="{9D8B030D-6E8A-4147-A177-3AD203B41FA5}">
                      <a16:colId xmlns:a16="http://schemas.microsoft.com/office/drawing/2014/main" xmlns="" val="3299865952"/>
                    </a:ext>
                  </a:extLst>
                </a:gridCol>
                <a:gridCol w="719277">
                  <a:extLst>
                    <a:ext uri="{9D8B030D-6E8A-4147-A177-3AD203B41FA5}">
                      <a16:colId xmlns:a16="http://schemas.microsoft.com/office/drawing/2014/main" xmlns="" val="3233513559"/>
                    </a:ext>
                  </a:extLst>
                </a:gridCol>
                <a:gridCol w="719277">
                  <a:extLst>
                    <a:ext uri="{9D8B030D-6E8A-4147-A177-3AD203B41FA5}">
                      <a16:colId xmlns:a16="http://schemas.microsoft.com/office/drawing/2014/main" xmlns="" val="1535517251"/>
                    </a:ext>
                  </a:extLst>
                </a:gridCol>
                <a:gridCol w="719277">
                  <a:extLst>
                    <a:ext uri="{9D8B030D-6E8A-4147-A177-3AD203B41FA5}">
                      <a16:colId xmlns:a16="http://schemas.microsoft.com/office/drawing/2014/main" xmlns="" val="1485836603"/>
                    </a:ext>
                  </a:extLst>
                </a:gridCol>
                <a:gridCol w="719277">
                  <a:extLst>
                    <a:ext uri="{9D8B030D-6E8A-4147-A177-3AD203B41FA5}">
                      <a16:colId xmlns:a16="http://schemas.microsoft.com/office/drawing/2014/main" xmlns="" val="4097158237"/>
                    </a:ext>
                  </a:extLst>
                </a:gridCol>
                <a:gridCol w="719277">
                  <a:extLst>
                    <a:ext uri="{9D8B030D-6E8A-4147-A177-3AD203B41FA5}">
                      <a16:colId xmlns:a16="http://schemas.microsoft.com/office/drawing/2014/main" xmlns="" val="670285903"/>
                    </a:ext>
                  </a:extLst>
                </a:gridCol>
                <a:gridCol w="719277">
                  <a:extLst>
                    <a:ext uri="{9D8B030D-6E8A-4147-A177-3AD203B41FA5}">
                      <a16:colId xmlns:a16="http://schemas.microsoft.com/office/drawing/2014/main" xmlns="" val="1510840327"/>
                    </a:ext>
                  </a:extLst>
                </a:gridCol>
              </a:tblGrid>
              <a:tr h="434944">
                <a:tc>
                  <a:txBody>
                    <a:bodyPr/>
                    <a:lstStyle/>
                    <a:p>
                      <a:pPr algn="ctr"/>
                      <a:r>
                        <a:rPr lang="en-US" b="0" dirty="0">
                          <a:solidFill>
                            <a:schemeClr val="tx1"/>
                          </a:solidFill>
                        </a:rPr>
                        <a:t>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US" b="0" dirty="0">
                          <a:solidFill>
                            <a:schemeClr val="tx1"/>
                          </a:solidFill>
                        </a:rPr>
                        <a:t>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US" b="0" dirty="0">
                          <a:solidFill>
                            <a:schemeClr val="tx1"/>
                          </a:solidFill>
                        </a:rPr>
                        <a:t>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US" b="0" dirty="0">
                          <a:solidFill>
                            <a:schemeClr val="tx1"/>
                          </a:solidFill>
                        </a:rPr>
                        <a:t>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US" b="0" dirty="0">
                          <a:solidFill>
                            <a:schemeClr val="tx1"/>
                          </a:solidFill>
                        </a:rPr>
                        <a:t>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US" b="0" dirty="0">
                          <a:solidFill>
                            <a:schemeClr val="tx1"/>
                          </a:solidFill>
                        </a:rPr>
                        <a:t>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US" b="0" dirty="0">
                          <a:solidFill>
                            <a:schemeClr val="tx1"/>
                          </a:solidFill>
                        </a:rPr>
                        <a:t>9</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extLst>
                  <a:ext uri="{0D108BD9-81ED-4DB2-BD59-A6C34878D82A}">
                    <a16:rowId xmlns:a16="http://schemas.microsoft.com/office/drawing/2014/main" xmlns="" val="1830345533"/>
                  </a:ext>
                </a:extLst>
              </a:tr>
            </a:tbl>
          </a:graphicData>
        </a:graphic>
      </p:graphicFrame>
      <p:sp>
        <p:nvSpPr>
          <p:cNvPr id="16" name="TextBox 15">
            <a:extLst>
              <a:ext uri="{FF2B5EF4-FFF2-40B4-BE49-F238E27FC236}">
                <a16:creationId xmlns:a16="http://schemas.microsoft.com/office/drawing/2014/main" xmlns="" id="{C8C366BC-2110-4885-99AF-3067AA35CF38}"/>
              </a:ext>
            </a:extLst>
          </p:cNvPr>
          <p:cNvSpPr txBox="1"/>
          <p:nvPr/>
        </p:nvSpPr>
        <p:spPr>
          <a:xfrm flipH="1">
            <a:off x="1109074" y="1205395"/>
            <a:ext cx="1251558" cy="369332"/>
          </a:xfrm>
          <a:prstGeom prst="rect">
            <a:avLst/>
          </a:prstGeom>
          <a:noFill/>
        </p:spPr>
        <p:txBody>
          <a:bodyPr wrap="square" rtlCol="0">
            <a:spAutoFit/>
          </a:bodyPr>
          <a:lstStyle/>
          <a:p>
            <a:r>
              <a:rPr lang="en-US" dirty="0"/>
              <a:t>Array</a:t>
            </a:r>
            <a:endParaRPr lang="en-IN" dirty="0"/>
          </a:p>
        </p:txBody>
      </p:sp>
      <p:sp>
        <p:nvSpPr>
          <p:cNvPr id="17" name="TextBox 16">
            <a:extLst>
              <a:ext uri="{FF2B5EF4-FFF2-40B4-BE49-F238E27FC236}">
                <a16:creationId xmlns:a16="http://schemas.microsoft.com/office/drawing/2014/main" xmlns="" id="{B3E3555D-85A4-4060-9E8E-F4DF60CF3993}"/>
              </a:ext>
            </a:extLst>
          </p:cNvPr>
          <p:cNvSpPr txBox="1"/>
          <p:nvPr/>
        </p:nvSpPr>
        <p:spPr>
          <a:xfrm flipH="1">
            <a:off x="677274" y="2069838"/>
            <a:ext cx="1251558" cy="369332"/>
          </a:xfrm>
          <a:prstGeom prst="rect">
            <a:avLst/>
          </a:prstGeom>
          <a:noFill/>
        </p:spPr>
        <p:txBody>
          <a:bodyPr wrap="square" rtlCol="0">
            <a:spAutoFit/>
          </a:bodyPr>
          <a:lstStyle/>
          <a:p>
            <a:r>
              <a:rPr lang="en-US" dirty="0"/>
              <a:t>Count</a:t>
            </a:r>
            <a:endParaRPr lang="en-IN" dirty="0"/>
          </a:p>
        </p:txBody>
      </p:sp>
      <p:sp>
        <p:nvSpPr>
          <p:cNvPr id="19" name="TextBox 18">
            <a:extLst>
              <a:ext uri="{FF2B5EF4-FFF2-40B4-BE49-F238E27FC236}">
                <a16:creationId xmlns:a16="http://schemas.microsoft.com/office/drawing/2014/main" xmlns="" id="{3F31D958-5180-432D-9D59-1E872861A958}"/>
              </a:ext>
            </a:extLst>
          </p:cNvPr>
          <p:cNvSpPr txBox="1"/>
          <p:nvPr/>
        </p:nvSpPr>
        <p:spPr>
          <a:xfrm flipH="1">
            <a:off x="139700" y="3555799"/>
            <a:ext cx="1595153" cy="646331"/>
          </a:xfrm>
          <a:prstGeom prst="rect">
            <a:avLst/>
          </a:prstGeom>
          <a:noFill/>
        </p:spPr>
        <p:txBody>
          <a:bodyPr wrap="square" rtlCol="0">
            <a:spAutoFit/>
          </a:bodyPr>
          <a:lstStyle/>
          <a:p>
            <a:r>
              <a:rPr lang="en-US" dirty="0"/>
              <a:t>Cumulative Count</a:t>
            </a:r>
            <a:endParaRPr lang="en-IN" dirty="0"/>
          </a:p>
        </p:txBody>
      </p:sp>
      <p:sp>
        <p:nvSpPr>
          <p:cNvPr id="21" name="TextBox 20">
            <a:extLst>
              <a:ext uri="{FF2B5EF4-FFF2-40B4-BE49-F238E27FC236}">
                <a16:creationId xmlns:a16="http://schemas.microsoft.com/office/drawing/2014/main" xmlns="" id="{CE7C3462-620D-42E3-A444-D39EF603E536}"/>
              </a:ext>
            </a:extLst>
          </p:cNvPr>
          <p:cNvSpPr txBox="1"/>
          <p:nvPr/>
        </p:nvSpPr>
        <p:spPr>
          <a:xfrm flipH="1">
            <a:off x="1067669" y="2691356"/>
            <a:ext cx="1251558" cy="369332"/>
          </a:xfrm>
          <a:prstGeom prst="rect">
            <a:avLst/>
          </a:prstGeom>
          <a:noFill/>
        </p:spPr>
        <p:txBody>
          <a:bodyPr wrap="square" rtlCol="0">
            <a:spAutoFit/>
          </a:bodyPr>
          <a:lstStyle/>
          <a:p>
            <a:r>
              <a:rPr lang="en-US" dirty="0"/>
              <a:t>Array</a:t>
            </a:r>
            <a:endParaRPr lang="en-IN" dirty="0"/>
          </a:p>
        </p:txBody>
      </p:sp>
      <p:sp>
        <p:nvSpPr>
          <p:cNvPr id="23" name="TextBox 22">
            <a:extLst>
              <a:ext uri="{FF2B5EF4-FFF2-40B4-BE49-F238E27FC236}">
                <a16:creationId xmlns:a16="http://schemas.microsoft.com/office/drawing/2014/main" xmlns="" id="{D50E1B27-9FA9-46F8-BF1D-81959EE7ACA0}"/>
              </a:ext>
            </a:extLst>
          </p:cNvPr>
          <p:cNvSpPr txBox="1"/>
          <p:nvPr/>
        </p:nvSpPr>
        <p:spPr>
          <a:xfrm flipH="1">
            <a:off x="781777" y="4729115"/>
            <a:ext cx="1251558" cy="369332"/>
          </a:xfrm>
          <a:prstGeom prst="rect">
            <a:avLst/>
          </a:prstGeom>
          <a:noFill/>
        </p:spPr>
        <p:txBody>
          <a:bodyPr wrap="square" rtlCol="0">
            <a:spAutoFit/>
          </a:bodyPr>
          <a:lstStyle/>
          <a:p>
            <a:r>
              <a:rPr lang="en-US" dirty="0"/>
              <a:t>Output</a:t>
            </a:r>
            <a:endParaRPr lang="en-IN" dirty="0"/>
          </a:p>
        </p:txBody>
      </p:sp>
      <p:cxnSp>
        <p:nvCxnSpPr>
          <p:cNvPr id="28" name="Straight Connector 27">
            <a:extLst>
              <a:ext uri="{FF2B5EF4-FFF2-40B4-BE49-F238E27FC236}">
                <a16:creationId xmlns:a16="http://schemas.microsoft.com/office/drawing/2014/main" xmlns="" id="{E9C1F921-CD2C-4A6E-BF3C-0F5E5E1A64F5}"/>
              </a:ext>
            </a:extLst>
          </p:cNvPr>
          <p:cNvCxnSpPr/>
          <p:nvPr/>
        </p:nvCxnSpPr>
        <p:spPr>
          <a:xfrm>
            <a:off x="2699272" y="3096175"/>
            <a:ext cx="0" cy="266584"/>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xmlns="" id="{BF2A5763-297E-43CE-BC40-687622EEB458}"/>
              </a:ext>
            </a:extLst>
          </p:cNvPr>
          <p:cNvCxnSpPr/>
          <p:nvPr/>
        </p:nvCxnSpPr>
        <p:spPr>
          <a:xfrm>
            <a:off x="2699272" y="3362759"/>
            <a:ext cx="2241028" cy="0"/>
          </a:xfrm>
          <a:prstGeom prst="line">
            <a:avLst/>
          </a:prstGeom>
        </p:spPr>
        <p:style>
          <a:lnRef idx="1">
            <a:schemeClr val="dk1"/>
          </a:lnRef>
          <a:fillRef idx="0">
            <a:schemeClr val="dk1"/>
          </a:fillRef>
          <a:effectRef idx="0">
            <a:schemeClr val="dk1"/>
          </a:effectRef>
          <a:fontRef idx="minor">
            <a:schemeClr val="tx1"/>
          </a:fontRef>
        </p:style>
      </p:cxnSp>
      <p:cxnSp>
        <p:nvCxnSpPr>
          <p:cNvPr id="25600" name="Straight Arrow Connector 25599">
            <a:extLst>
              <a:ext uri="{FF2B5EF4-FFF2-40B4-BE49-F238E27FC236}">
                <a16:creationId xmlns:a16="http://schemas.microsoft.com/office/drawing/2014/main" xmlns="" id="{6DA8E44E-A655-461B-A0C4-8FB5EFB8BF82}"/>
              </a:ext>
            </a:extLst>
          </p:cNvPr>
          <p:cNvCxnSpPr/>
          <p:nvPr/>
        </p:nvCxnSpPr>
        <p:spPr>
          <a:xfrm>
            <a:off x="4940300" y="3362759"/>
            <a:ext cx="0" cy="370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xmlns="" id="{F6262333-4C63-4103-A1B0-6DF5392D1AA0}"/>
              </a:ext>
            </a:extLst>
          </p:cNvPr>
          <p:cNvCxnSpPr>
            <a:cxnSpLocks/>
          </p:cNvCxnSpPr>
          <p:nvPr/>
        </p:nvCxnSpPr>
        <p:spPr>
          <a:xfrm>
            <a:off x="4927600" y="4072389"/>
            <a:ext cx="0" cy="220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603" name="TextBox 25602">
            <a:extLst>
              <a:ext uri="{FF2B5EF4-FFF2-40B4-BE49-F238E27FC236}">
                <a16:creationId xmlns:a16="http://schemas.microsoft.com/office/drawing/2014/main" xmlns="" id="{1B628B31-02BF-478E-84AD-5DAAEBD40F99}"/>
              </a:ext>
            </a:extLst>
          </p:cNvPr>
          <p:cNvSpPr txBox="1"/>
          <p:nvPr/>
        </p:nvSpPr>
        <p:spPr>
          <a:xfrm flipH="1">
            <a:off x="4594441" y="4186357"/>
            <a:ext cx="1501559" cy="369332"/>
          </a:xfrm>
          <a:prstGeom prst="rect">
            <a:avLst/>
          </a:prstGeom>
          <a:noFill/>
        </p:spPr>
        <p:txBody>
          <a:bodyPr wrap="square" rtlCol="0">
            <a:spAutoFit/>
          </a:bodyPr>
          <a:lstStyle/>
          <a:p>
            <a:r>
              <a:rPr lang="en-US" dirty="0"/>
              <a:t>4-1=3</a:t>
            </a:r>
            <a:endParaRPr lang="en-IN" dirty="0"/>
          </a:p>
        </p:txBody>
      </p:sp>
      <p:cxnSp>
        <p:nvCxnSpPr>
          <p:cNvPr id="40" name="Straight Connector 39">
            <a:extLst>
              <a:ext uri="{FF2B5EF4-FFF2-40B4-BE49-F238E27FC236}">
                <a16:creationId xmlns:a16="http://schemas.microsoft.com/office/drawing/2014/main" xmlns="" id="{56649EE9-7689-4089-AB18-2EE21152C0DE}"/>
              </a:ext>
            </a:extLst>
          </p:cNvPr>
          <p:cNvCxnSpPr>
            <a:cxnSpLocks/>
          </p:cNvCxnSpPr>
          <p:nvPr/>
        </p:nvCxnSpPr>
        <p:spPr>
          <a:xfrm>
            <a:off x="5727700" y="4552078"/>
            <a:ext cx="865857"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xmlns="" id="{418CB80C-C8B6-4BE1-9FA7-205B4BE7962D}"/>
              </a:ext>
            </a:extLst>
          </p:cNvPr>
          <p:cNvCxnSpPr>
            <a:cxnSpLocks/>
          </p:cNvCxnSpPr>
          <p:nvPr/>
        </p:nvCxnSpPr>
        <p:spPr>
          <a:xfrm>
            <a:off x="4356100" y="4555689"/>
            <a:ext cx="0" cy="110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xmlns="" id="{0F5795B3-36FC-4EF0-9648-6EFAFD9ED354}"/>
              </a:ext>
            </a:extLst>
          </p:cNvPr>
          <p:cNvCxnSpPr>
            <a:cxnSpLocks/>
          </p:cNvCxnSpPr>
          <p:nvPr/>
        </p:nvCxnSpPr>
        <p:spPr>
          <a:xfrm>
            <a:off x="3578486" y="3096175"/>
            <a:ext cx="0" cy="133292"/>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xmlns="" id="{A0E81883-7891-4631-A30D-4478C95C6F5F}"/>
              </a:ext>
            </a:extLst>
          </p:cNvPr>
          <p:cNvCxnSpPr>
            <a:cxnSpLocks/>
          </p:cNvCxnSpPr>
          <p:nvPr/>
        </p:nvCxnSpPr>
        <p:spPr>
          <a:xfrm>
            <a:off x="3578486" y="3229467"/>
            <a:ext cx="3066528" cy="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xmlns="" id="{AE6C924B-3847-417C-A253-6678AB36DE65}"/>
              </a:ext>
            </a:extLst>
          </p:cNvPr>
          <p:cNvCxnSpPr/>
          <p:nvPr/>
        </p:nvCxnSpPr>
        <p:spPr>
          <a:xfrm>
            <a:off x="6645014" y="3243580"/>
            <a:ext cx="0" cy="370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xmlns="" id="{47601B1B-8B34-4B8F-93EE-714AA4E1D16F}"/>
              </a:ext>
            </a:extLst>
          </p:cNvPr>
          <p:cNvCxnSpPr>
            <a:cxnSpLocks/>
          </p:cNvCxnSpPr>
          <p:nvPr/>
        </p:nvCxnSpPr>
        <p:spPr>
          <a:xfrm>
            <a:off x="6583816" y="4097797"/>
            <a:ext cx="0" cy="220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xmlns="" id="{03CBFE76-361B-4710-9028-97EEA7EAFB91}"/>
              </a:ext>
            </a:extLst>
          </p:cNvPr>
          <p:cNvSpPr txBox="1"/>
          <p:nvPr/>
        </p:nvSpPr>
        <p:spPr>
          <a:xfrm flipH="1">
            <a:off x="6250657" y="4211765"/>
            <a:ext cx="1501559" cy="369332"/>
          </a:xfrm>
          <a:prstGeom prst="rect">
            <a:avLst/>
          </a:prstGeom>
          <a:noFill/>
        </p:spPr>
        <p:txBody>
          <a:bodyPr wrap="square" rtlCol="0">
            <a:spAutoFit/>
          </a:bodyPr>
          <a:lstStyle/>
          <a:p>
            <a:r>
              <a:rPr lang="en-US" dirty="0"/>
              <a:t>6-1=5</a:t>
            </a:r>
            <a:endParaRPr lang="en-IN" dirty="0"/>
          </a:p>
        </p:txBody>
      </p:sp>
      <p:cxnSp>
        <p:nvCxnSpPr>
          <p:cNvPr id="55" name="Straight Arrow Connector 54">
            <a:extLst>
              <a:ext uri="{FF2B5EF4-FFF2-40B4-BE49-F238E27FC236}">
                <a16:creationId xmlns:a16="http://schemas.microsoft.com/office/drawing/2014/main" xmlns="" id="{99BD893A-B2F8-45DD-A054-FBE574C1181D}"/>
              </a:ext>
            </a:extLst>
          </p:cNvPr>
          <p:cNvCxnSpPr>
            <a:cxnSpLocks/>
          </p:cNvCxnSpPr>
          <p:nvPr/>
        </p:nvCxnSpPr>
        <p:spPr>
          <a:xfrm flipH="1">
            <a:off x="5727700" y="4552078"/>
            <a:ext cx="27269" cy="133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xmlns="" id="{8579AB71-8864-498A-A051-D187F24D38C6}"/>
              </a:ext>
            </a:extLst>
          </p:cNvPr>
          <p:cNvCxnSpPr>
            <a:cxnSpLocks/>
          </p:cNvCxnSpPr>
          <p:nvPr/>
        </p:nvCxnSpPr>
        <p:spPr>
          <a:xfrm>
            <a:off x="4315041" y="4552078"/>
            <a:ext cx="865857"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5616" name="Table 2">
            <a:extLst>
              <a:ext uri="{FF2B5EF4-FFF2-40B4-BE49-F238E27FC236}">
                <a16:creationId xmlns:a16="http://schemas.microsoft.com/office/drawing/2014/main" xmlns="" id="{B268925A-836A-41CE-A073-4036E8556E0D}"/>
              </a:ext>
            </a:extLst>
          </p:cNvPr>
          <p:cNvGraphicFramePr>
            <a:graphicFrameLocks noGrp="1"/>
          </p:cNvGraphicFramePr>
          <p:nvPr>
            <p:extLst>
              <p:ext uri="{D42A27DB-BD31-4B8C-83A1-F6EECF244321}">
                <p14:modId xmlns:p14="http://schemas.microsoft.com/office/powerpoint/2010/main" val="1116152604"/>
              </p:ext>
            </p:extLst>
          </p:nvPr>
        </p:nvGraphicFramePr>
        <p:xfrm>
          <a:off x="4664030" y="5462809"/>
          <a:ext cx="6350694" cy="434944"/>
        </p:xfrm>
        <a:graphic>
          <a:graphicData uri="http://schemas.openxmlformats.org/drawingml/2006/table">
            <a:tbl>
              <a:tblPr firstRow="1" bandRow="1">
                <a:tableStyleId>{5C22544A-7EE6-4342-B048-85BDC9FD1C3A}</a:tableStyleId>
              </a:tblPr>
              <a:tblGrid>
                <a:gridCol w="907242">
                  <a:extLst>
                    <a:ext uri="{9D8B030D-6E8A-4147-A177-3AD203B41FA5}">
                      <a16:colId xmlns:a16="http://schemas.microsoft.com/office/drawing/2014/main" xmlns="" val="3299865952"/>
                    </a:ext>
                  </a:extLst>
                </a:gridCol>
                <a:gridCol w="907242">
                  <a:extLst>
                    <a:ext uri="{9D8B030D-6E8A-4147-A177-3AD203B41FA5}">
                      <a16:colId xmlns:a16="http://schemas.microsoft.com/office/drawing/2014/main" xmlns="" val="3233513559"/>
                    </a:ext>
                  </a:extLst>
                </a:gridCol>
                <a:gridCol w="907242">
                  <a:extLst>
                    <a:ext uri="{9D8B030D-6E8A-4147-A177-3AD203B41FA5}">
                      <a16:colId xmlns:a16="http://schemas.microsoft.com/office/drawing/2014/main" xmlns="" val="1535517251"/>
                    </a:ext>
                  </a:extLst>
                </a:gridCol>
                <a:gridCol w="907242">
                  <a:extLst>
                    <a:ext uri="{9D8B030D-6E8A-4147-A177-3AD203B41FA5}">
                      <a16:colId xmlns:a16="http://schemas.microsoft.com/office/drawing/2014/main" xmlns="" val="1485836603"/>
                    </a:ext>
                  </a:extLst>
                </a:gridCol>
                <a:gridCol w="907242">
                  <a:extLst>
                    <a:ext uri="{9D8B030D-6E8A-4147-A177-3AD203B41FA5}">
                      <a16:colId xmlns:a16="http://schemas.microsoft.com/office/drawing/2014/main" xmlns="" val="4097158237"/>
                    </a:ext>
                  </a:extLst>
                </a:gridCol>
                <a:gridCol w="907242">
                  <a:extLst>
                    <a:ext uri="{9D8B030D-6E8A-4147-A177-3AD203B41FA5}">
                      <a16:colId xmlns:a16="http://schemas.microsoft.com/office/drawing/2014/main" xmlns="" val="670285903"/>
                    </a:ext>
                  </a:extLst>
                </a:gridCol>
                <a:gridCol w="907242">
                  <a:extLst>
                    <a:ext uri="{9D8B030D-6E8A-4147-A177-3AD203B41FA5}">
                      <a16:colId xmlns:a16="http://schemas.microsoft.com/office/drawing/2014/main" xmlns="" val="1510840327"/>
                    </a:ext>
                  </a:extLst>
                </a:gridCol>
              </a:tblGrid>
              <a:tr h="434944">
                <a:tc>
                  <a:txBody>
                    <a:bodyPr/>
                    <a:lstStyle/>
                    <a:p>
                      <a:pPr algn="ctr"/>
                      <a:r>
                        <a:rPr lang="en-IN" b="1"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56</a:t>
                      </a:r>
                      <a:r>
                        <a:rPr lang="en-IN" b="1"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2</a:t>
                      </a:r>
                      <a:r>
                        <a:rPr lang="en-IN" b="1"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12</a:t>
                      </a:r>
                      <a:r>
                        <a:rPr lang="en-IN" b="1" dirty="0">
                          <a:solidFill>
                            <a:srgbClr val="FF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43</a:t>
                      </a:r>
                      <a:r>
                        <a:rPr lang="en-IN" b="1" dirty="0">
                          <a:solidFill>
                            <a:srgbClr val="FF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2</a:t>
                      </a:r>
                      <a:r>
                        <a:rPr lang="en-IN" b="1" dirty="0">
                          <a:solidFill>
                            <a:srgbClr val="FF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79</a:t>
                      </a:r>
                      <a:r>
                        <a:rPr lang="en-IN" b="1" dirty="0">
                          <a:solidFill>
                            <a:srgbClr val="FF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extLst>
                  <a:ext uri="{0D108BD9-81ED-4DB2-BD59-A6C34878D82A}">
                    <a16:rowId xmlns:a16="http://schemas.microsoft.com/office/drawing/2014/main" xmlns="" val="1830345533"/>
                  </a:ext>
                </a:extLst>
              </a:tr>
            </a:tbl>
          </a:graphicData>
        </a:graphic>
      </p:graphicFrame>
      <p:sp>
        <p:nvSpPr>
          <p:cNvPr id="25617" name="TextBox 25616">
            <a:extLst>
              <a:ext uri="{FF2B5EF4-FFF2-40B4-BE49-F238E27FC236}">
                <a16:creationId xmlns:a16="http://schemas.microsoft.com/office/drawing/2014/main" xmlns="" id="{A1E3DF26-28E5-4D84-8FB0-D4A4DE63FF5F}"/>
              </a:ext>
            </a:extLst>
          </p:cNvPr>
          <p:cNvSpPr txBox="1"/>
          <p:nvPr/>
        </p:nvSpPr>
        <p:spPr>
          <a:xfrm flipH="1">
            <a:off x="310192" y="5440766"/>
            <a:ext cx="4172907" cy="369332"/>
          </a:xfrm>
          <a:prstGeom prst="rect">
            <a:avLst/>
          </a:prstGeom>
          <a:noFill/>
        </p:spPr>
        <p:txBody>
          <a:bodyPr wrap="square" rtlCol="0">
            <a:spAutoFit/>
          </a:bodyPr>
          <a:lstStyle/>
          <a:p>
            <a:r>
              <a:rPr lang="en-US" dirty="0"/>
              <a:t>Original array sorted at unit place</a:t>
            </a:r>
            <a:endParaRPr lang="en-IN" dirty="0"/>
          </a:p>
        </p:txBody>
      </p:sp>
      <p:sp>
        <p:nvSpPr>
          <p:cNvPr id="2" name="Slide Number Placeholder 1"/>
          <p:cNvSpPr>
            <a:spLocks noGrp="1"/>
          </p:cNvSpPr>
          <p:nvPr>
            <p:ph type="sldNum" sz="quarter" idx="12"/>
          </p:nvPr>
        </p:nvSpPr>
        <p:spPr/>
        <p:txBody>
          <a:bodyPr/>
          <a:lstStyle/>
          <a:p>
            <a:fld id="{C7AA2231-D3A4-4E48-BE15-C9AE141B584A}" type="slidenum">
              <a:rPr lang="en-IN" smtClean="0"/>
              <a:t>77</a:t>
            </a:fld>
            <a:endParaRPr lang="en-IN"/>
          </a:p>
        </p:txBody>
      </p:sp>
    </p:spTree>
    <p:extLst>
      <p:ext uri="{BB962C8B-B14F-4D97-AF65-F5344CB8AC3E}">
        <p14:creationId xmlns:p14="http://schemas.microsoft.com/office/powerpoint/2010/main" val="42888033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D9AE7E-C8E7-423D-930D-7699DD46DA1F}"/>
              </a:ext>
            </a:extLst>
          </p:cNvPr>
          <p:cNvSpPr>
            <a:spLocks noGrp="1"/>
          </p:cNvSpPr>
          <p:nvPr>
            <p:ph idx="1"/>
          </p:nvPr>
        </p:nvSpPr>
        <p:spPr>
          <a:xfrm>
            <a:off x="872197" y="998806"/>
            <a:ext cx="9861348" cy="4886989"/>
          </a:xfrm>
        </p:spPr>
        <p:txBody>
          <a:bodyPr/>
          <a:lstStyle/>
          <a:p>
            <a:pPr marL="0" indent="0">
              <a:buNone/>
            </a:pPr>
            <a:r>
              <a:rPr lang="en-IN" dirty="0"/>
              <a:t>3. Now, sort the elements based on digits at tens place.</a:t>
            </a:r>
          </a:p>
          <a:p>
            <a:pPr marL="0" indent="0">
              <a:buNone/>
            </a:pPr>
            <a:endParaRPr lang="en-IN" dirty="0"/>
          </a:p>
          <a:p>
            <a:pPr marL="0" indent="0">
              <a:buNone/>
            </a:pPr>
            <a:endParaRPr lang="en-IN" dirty="0"/>
          </a:p>
          <a:p>
            <a:pPr marL="0" indent="0">
              <a:buNone/>
            </a:pPr>
            <a:endParaRPr lang="en-IN" dirty="0"/>
          </a:p>
          <a:p>
            <a:pPr marL="0" indent="0">
              <a:buNone/>
            </a:pPr>
            <a:r>
              <a:rPr lang="en-IN" dirty="0"/>
              <a:t/>
            </a:r>
            <a:br>
              <a:rPr lang="en-IN" dirty="0"/>
            </a:br>
            <a:r>
              <a:rPr lang="en-IN" dirty="0"/>
              <a:t>4. Finally, sort the elements based on the digits at hundreds place</a:t>
            </a:r>
          </a:p>
        </p:txBody>
      </p:sp>
      <p:sp>
        <p:nvSpPr>
          <p:cNvPr id="4" name="Rectangle 3">
            <a:extLst>
              <a:ext uri="{FF2B5EF4-FFF2-40B4-BE49-F238E27FC236}">
                <a16:creationId xmlns:a16="http://schemas.microsoft.com/office/drawing/2014/main" xmlns="" id="{48F8E29C-AC06-4D53-BC46-99C20A63A67E}"/>
              </a:ext>
            </a:extLst>
          </p:cNvPr>
          <p:cNvSpPr/>
          <p:nvPr/>
        </p:nvSpPr>
        <p:spPr>
          <a:xfrm>
            <a:off x="3359759" y="2718526"/>
            <a:ext cx="4068743" cy="369332"/>
          </a:xfrm>
          <a:prstGeom prst="rect">
            <a:avLst/>
          </a:prstGeom>
        </p:spPr>
        <p:txBody>
          <a:bodyPr wrap="none">
            <a:spAutoFit/>
          </a:bodyPr>
          <a:lstStyle/>
          <a:p>
            <a:r>
              <a:rPr lang="en-IN" dirty="0"/>
              <a:t>Sort elements based on tens place</a:t>
            </a:r>
          </a:p>
        </p:txBody>
      </p:sp>
      <p:sp>
        <p:nvSpPr>
          <p:cNvPr id="5" name="Rectangle 4">
            <a:extLst>
              <a:ext uri="{FF2B5EF4-FFF2-40B4-BE49-F238E27FC236}">
                <a16:creationId xmlns:a16="http://schemas.microsoft.com/office/drawing/2014/main" xmlns="" id="{62FEED0D-D4A0-4C59-82B5-325498FC1573}"/>
              </a:ext>
            </a:extLst>
          </p:cNvPr>
          <p:cNvSpPr/>
          <p:nvPr/>
        </p:nvSpPr>
        <p:spPr>
          <a:xfrm>
            <a:off x="2279335" y="4841792"/>
            <a:ext cx="5149167" cy="400110"/>
          </a:xfrm>
          <a:prstGeom prst="rect">
            <a:avLst/>
          </a:prstGeom>
        </p:spPr>
        <p:txBody>
          <a:bodyPr wrap="none">
            <a:spAutoFit/>
          </a:bodyPr>
          <a:lstStyle/>
          <a:p>
            <a:r>
              <a:rPr lang="en-IN" sz="2000" dirty="0">
                <a:latin typeface="+mj-lt"/>
              </a:rPr>
              <a:t>Sort elements based on hundreds place</a:t>
            </a:r>
          </a:p>
        </p:txBody>
      </p:sp>
      <p:graphicFrame>
        <p:nvGraphicFramePr>
          <p:cNvPr id="6" name="Table 2">
            <a:extLst>
              <a:ext uri="{FF2B5EF4-FFF2-40B4-BE49-F238E27FC236}">
                <a16:creationId xmlns:a16="http://schemas.microsoft.com/office/drawing/2014/main" xmlns="" id="{4F1C775C-362E-409C-9C1C-C5E71AF6651C}"/>
              </a:ext>
            </a:extLst>
          </p:cNvPr>
          <p:cNvGraphicFramePr>
            <a:graphicFrameLocks noGrp="1"/>
          </p:cNvGraphicFramePr>
          <p:nvPr>
            <p:extLst>
              <p:ext uri="{D42A27DB-BD31-4B8C-83A1-F6EECF244321}">
                <p14:modId xmlns:p14="http://schemas.microsoft.com/office/powerpoint/2010/main" val="2021118751"/>
              </p:ext>
            </p:extLst>
          </p:nvPr>
        </p:nvGraphicFramePr>
        <p:xfrm>
          <a:off x="2017555" y="1768427"/>
          <a:ext cx="6350694" cy="434944"/>
        </p:xfrm>
        <a:graphic>
          <a:graphicData uri="http://schemas.openxmlformats.org/drawingml/2006/table">
            <a:tbl>
              <a:tblPr firstRow="1" bandRow="1">
                <a:tableStyleId>{5C22544A-7EE6-4342-B048-85BDC9FD1C3A}</a:tableStyleId>
              </a:tblPr>
              <a:tblGrid>
                <a:gridCol w="907242">
                  <a:extLst>
                    <a:ext uri="{9D8B030D-6E8A-4147-A177-3AD203B41FA5}">
                      <a16:colId xmlns:a16="http://schemas.microsoft.com/office/drawing/2014/main" xmlns="" val="3299865952"/>
                    </a:ext>
                  </a:extLst>
                </a:gridCol>
                <a:gridCol w="907242">
                  <a:extLst>
                    <a:ext uri="{9D8B030D-6E8A-4147-A177-3AD203B41FA5}">
                      <a16:colId xmlns:a16="http://schemas.microsoft.com/office/drawing/2014/main" xmlns="" val="3233513559"/>
                    </a:ext>
                  </a:extLst>
                </a:gridCol>
                <a:gridCol w="907242">
                  <a:extLst>
                    <a:ext uri="{9D8B030D-6E8A-4147-A177-3AD203B41FA5}">
                      <a16:colId xmlns:a16="http://schemas.microsoft.com/office/drawing/2014/main" xmlns="" val="1535517251"/>
                    </a:ext>
                  </a:extLst>
                </a:gridCol>
                <a:gridCol w="907242">
                  <a:extLst>
                    <a:ext uri="{9D8B030D-6E8A-4147-A177-3AD203B41FA5}">
                      <a16:colId xmlns:a16="http://schemas.microsoft.com/office/drawing/2014/main" xmlns="" val="1485836603"/>
                    </a:ext>
                  </a:extLst>
                </a:gridCol>
                <a:gridCol w="907242">
                  <a:extLst>
                    <a:ext uri="{9D8B030D-6E8A-4147-A177-3AD203B41FA5}">
                      <a16:colId xmlns:a16="http://schemas.microsoft.com/office/drawing/2014/main" xmlns="" val="4097158237"/>
                    </a:ext>
                  </a:extLst>
                </a:gridCol>
                <a:gridCol w="907242">
                  <a:extLst>
                    <a:ext uri="{9D8B030D-6E8A-4147-A177-3AD203B41FA5}">
                      <a16:colId xmlns:a16="http://schemas.microsoft.com/office/drawing/2014/main" xmlns="" val="670285903"/>
                    </a:ext>
                  </a:extLst>
                </a:gridCol>
                <a:gridCol w="907242">
                  <a:extLst>
                    <a:ext uri="{9D8B030D-6E8A-4147-A177-3AD203B41FA5}">
                      <a16:colId xmlns:a16="http://schemas.microsoft.com/office/drawing/2014/main" xmlns="" val="1510840327"/>
                    </a:ext>
                  </a:extLst>
                </a:gridCol>
              </a:tblGrid>
              <a:tr h="434944">
                <a:tc>
                  <a:txBody>
                    <a:bodyPr/>
                    <a:lstStyle/>
                    <a:p>
                      <a:pPr algn="ctr"/>
                      <a:r>
                        <a:rPr lang="en-IN"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1" dirty="0">
                          <a:solidFill>
                            <a:srgbClr val="FF0000"/>
                          </a:solidFill>
                        </a:rPr>
                        <a:t>2</a:t>
                      </a:r>
                      <a:r>
                        <a:rPr lang="en-IN" b="0" dirty="0">
                          <a:solidFill>
                            <a:schemeClr val="tx1"/>
                          </a:solidFill>
                        </a:rPr>
                        <a:t>2</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US" b="0" dirty="0">
                          <a:solidFill>
                            <a:schemeClr val="tx1"/>
                          </a:solidFill>
                        </a:rPr>
                        <a:t>1</a:t>
                      </a:r>
                      <a:r>
                        <a:rPr lang="en-US" b="1" dirty="0">
                          <a:solidFill>
                            <a:srgbClr val="FF0000"/>
                          </a:solidFill>
                        </a:rPr>
                        <a:t>2</a:t>
                      </a:r>
                      <a:r>
                        <a:rPr lang="en-US" b="0" dirty="0">
                          <a:solidFill>
                            <a:schemeClr val="tx1"/>
                          </a:solidFill>
                        </a:rPr>
                        <a:t>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1" dirty="0">
                          <a:solidFill>
                            <a:srgbClr val="FF0000"/>
                          </a:solidFill>
                        </a:rPr>
                        <a:t>2</a:t>
                      </a:r>
                      <a:r>
                        <a:rPr lang="en-IN" b="0" dirty="0">
                          <a:solidFill>
                            <a:schemeClr val="tx1"/>
                          </a:solidFill>
                        </a:rPr>
                        <a:t>6</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4</a:t>
                      </a:r>
                      <a:r>
                        <a:rPr lang="en-IN" b="1" dirty="0">
                          <a:solidFill>
                            <a:srgbClr val="FF0000"/>
                          </a:solidFill>
                        </a:rPr>
                        <a:t>3</a:t>
                      </a:r>
                      <a:r>
                        <a:rPr lang="en-IN" b="0" dirty="0">
                          <a:solidFill>
                            <a:schemeClr val="tx1"/>
                          </a:solidFill>
                        </a:rPr>
                        <a:t>6</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5</a:t>
                      </a:r>
                      <a:r>
                        <a:rPr lang="en-IN" b="1" dirty="0">
                          <a:solidFill>
                            <a:srgbClr val="FF0000"/>
                          </a:solidFill>
                        </a:rPr>
                        <a:t>6</a:t>
                      </a:r>
                      <a:r>
                        <a:rPr lang="en-IN" b="0" dirty="0">
                          <a:solidFill>
                            <a:schemeClr val="tx1"/>
                          </a:solidFill>
                        </a:rPr>
                        <a:t>2</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0" dirty="0">
                          <a:solidFill>
                            <a:schemeClr val="tx1"/>
                          </a:solidFill>
                        </a:rPr>
                        <a:t>7</a:t>
                      </a:r>
                      <a:r>
                        <a:rPr lang="en-IN" b="1" dirty="0">
                          <a:solidFill>
                            <a:srgbClr val="FF0000"/>
                          </a:solidFill>
                        </a:rPr>
                        <a:t>9</a:t>
                      </a:r>
                      <a:r>
                        <a:rPr lang="en-IN"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extLst>
                  <a:ext uri="{0D108BD9-81ED-4DB2-BD59-A6C34878D82A}">
                    <a16:rowId xmlns:a16="http://schemas.microsoft.com/office/drawing/2014/main" xmlns="" val="1830345533"/>
                  </a:ext>
                </a:extLst>
              </a:tr>
            </a:tbl>
          </a:graphicData>
        </a:graphic>
      </p:graphicFrame>
      <p:graphicFrame>
        <p:nvGraphicFramePr>
          <p:cNvPr id="8" name="Table 2">
            <a:extLst>
              <a:ext uri="{FF2B5EF4-FFF2-40B4-BE49-F238E27FC236}">
                <a16:creationId xmlns:a16="http://schemas.microsoft.com/office/drawing/2014/main" xmlns="" id="{CC29D9C2-ADD8-4A14-A5AC-A50674B2D74A}"/>
              </a:ext>
            </a:extLst>
          </p:cNvPr>
          <p:cNvGraphicFramePr>
            <a:graphicFrameLocks noGrp="1"/>
          </p:cNvGraphicFramePr>
          <p:nvPr>
            <p:extLst>
              <p:ext uri="{D42A27DB-BD31-4B8C-83A1-F6EECF244321}">
                <p14:modId xmlns:p14="http://schemas.microsoft.com/office/powerpoint/2010/main" val="3544625036"/>
              </p:ext>
            </p:extLst>
          </p:nvPr>
        </p:nvGraphicFramePr>
        <p:xfrm>
          <a:off x="1903255" y="4037020"/>
          <a:ext cx="6350694" cy="434944"/>
        </p:xfrm>
        <a:graphic>
          <a:graphicData uri="http://schemas.openxmlformats.org/drawingml/2006/table">
            <a:tbl>
              <a:tblPr firstRow="1" bandRow="1">
                <a:tableStyleId>{5C22544A-7EE6-4342-B048-85BDC9FD1C3A}</a:tableStyleId>
              </a:tblPr>
              <a:tblGrid>
                <a:gridCol w="907242">
                  <a:extLst>
                    <a:ext uri="{9D8B030D-6E8A-4147-A177-3AD203B41FA5}">
                      <a16:colId xmlns:a16="http://schemas.microsoft.com/office/drawing/2014/main" xmlns="" val="3299865952"/>
                    </a:ext>
                  </a:extLst>
                </a:gridCol>
                <a:gridCol w="907242">
                  <a:extLst>
                    <a:ext uri="{9D8B030D-6E8A-4147-A177-3AD203B41FA5}">
                      <a16:colId xmlns:a16="http://schemas.microsoft.com/office/drawing/2014/main" xmlns="" val="3233513559"/>
                    </a:ext>
                  </a:extLst>
                </a:gridCol>
                <a:gridCol w="907242">
                  <a:extLst>
                    <a:ext uri="{9D8B030D-6E8A-4147-A177-3AD203B41FA5}">
                      <a16:colId xmlns:a16="http://schemas.microsoft.com/office/drawing/2014/main" xmlns="" val="1535517251"/>
                    </a:ext>
                  </a:extLst>
                </a:gridCol>
                <a:gridCol w="907242">
                  <a:extLst>
                    <a:ext uri="{9D8B030D-6E8A-4147-A177-3AD203B41FA5}">
                      <a16:colId xmlns:a16="http://schemas.microsoft.com/office/drawing/2014/main" xmlns="" val="1485836603"/>
                    </a:ext>
                  </a:extLst>
                </a:gridCol>
                <a:gridCol w="907242">
                  <a:extLst>
                    <a:ext uri="{9D8B030D-6E8A-4147-A177-3AD203B41FA5}">
                      <a16:colId xmlns:a16="http://schemas.microsoft.com/office/drawing/2014/main" xmlns="" val="4097158237"/>
                    </a:ext>
                  </a:extLst>
                </a:gridCol>
                <a:gridCol w="907242">
                  <a:extLst>
                    <a:ext uri="{9D8B030D-6E8A-4147-A177-3AD203B41FA5}">
                      <a16:colId xmlns:a16="http://schemas.microsoft.com/office/drawing/2014/main" xmlns="" val="670285903"/>
                    </a:ext>
                  </a:extLst>
                </a:gridCol>
                <a:gridCol w="907242">
                  <a:extLst>
                    <a:ext uri="{9D8B030D-6E8A-4147-A177-3AD203B41FA5}">
                      <a16:colId xmlns:a16="http://schemas.microsoft.com/office/drawing/2014/main" xmlns="" val="1510840327"/>
                    </a:ext>
                  </a:extLst>
                </a:gridCol>
              </a:tblGrid>
              <a:tr h="434944">
                <a:tc>
                  <a:txBody>
                    <a:bodyPr/>
                    <a:lstStyle/>
                    <a:p>
                      <a:pPr algn="ctr"/>
                      <a:r>
                        <a:rPr lang="en-IN" b="1" dirty="0">
                          <a:solidFill>
                            <a:srgbClr val="FF0000"/>
                          </a:solidFill>
                        </a:rPr>
                        <a:t>0</a:t>
                      </a:r>
                      <a:r>
                        <a:rPr lang="en-IN" b="0" dirty="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1" dirty="0">
                          <a:solidFill>
                            <a:srgbClr val="FF0000"/>
                          </a:solidFill>
                        </a:rPr>
                        <a:t>0</a:t>
                      </a:r>
                      <a:r>
                        <a:rPr lang="en-IN" b="0" dirty="0">
                          <a:solidFill>
                            <a:schemeClr val="tx1"/>
                          </a:solidFill>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US" b="1" dirty="0">
                          <a:solidFill>
                            <a:srgbClr val="FF0000"/>
                          </a:solidFill>
                        </a:rPr>
                        <a:t>0</a:t>
                      </a:r>
                      <a:r>
                        <a:rPr lang="en-US" b="0" dirty="0">
                          <a:solidFill>
                            <a:schemeClr val="tx1"/>
                          </a:solidFill>
                        </a:rPr>
                        <a:t>26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1" dirty="0">
                          <a:solidFill>
                            <a:srgbClr val="FF0000"/>
                          </a:solidFill>
                        </a:rPr>
                        <a:t>1</a:t>
                      </a:r>
                      <a:r>
                        <a:rPr lang="en-IN" b="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1" dirty="0">
                          <a:solidFill>
                            <a:srgbClr val="FF0000"/>
                          </a:solidFill>
                        </a:rPr>
                        <a:t>4</a:t>
                      </a:r>
                      <a:r>
                        <a:rPr lang="en-IN" b="0" dirty="0">
                          <a:solidFill>
                            <a:schemeClr val="tx1"/>
                          </a:solidFill>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1" dirty="0">
                          <a:solidFill>
                            <a:srgbClr val="FF0000"/>
                          </a:solidFill>
                        </a:rPr>
                        <a:t>5</a:t>
                      </a:r>
                      <a:r>
                        <a:rPr lang="en-IN" b="0" dirty="0">
                          <a:solidFill>
                            <a:schemeClr val="tx1"/>
                          </a:solidFill>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tc>
                  <a:txBody>
                    <a:bodyPr/>
                    <a:lstStyle/>
                    <a:p>
                      <a:pPr algn="ctr"/>
                      <a:r>
                        <a:rPr lang="en-IN" b="1" dirty="0">
                          <a:solidFill>
                            <a:srgbClr val="FF0000"/>
                          </a:solidFill>
                        </a:rPr>
                        <a:t>7</a:t>
                      </a:r>
                      <a:r>
                        <a:rPr lang="en-IN" b="0" dirty="0">
                          <a:solidFill>
                            <a:schemeClr val="tx1"/>
                          </a:solidFill>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8C4A"/>
                    </a:solidFill>
                  </a:tcPr>
                </a:tc>
                <a:extLst>
                  <a:ext uri="{0D108BD9-81ED-4DB2-BD59-A6C34878D82A}">
                    <a16:rowId xmlns:a16="http://schemas.microsoft.com/office/drawing/2014/main" xmlns="" val="1830345533"/>
                  </a:ext>
                </a:extLst>
              </a:tr>
            </a:tbl>
          </a:graphicData>
        </a:graphic>
      </p:graphicFrame>
      <p:sp>
        <p:nvSpPr>
          <p:cNvPr id="2" name="Slide Number Placeholder 1"/>
          <p:cNvSpPr>
            <a:spLocks noGrp="1"/>
          </p:cNvSpPr>
          <p:nvPr>
            <p:ph type="sldNum" sz="quarter" idx="12"/>
          </p:nvPr>
        </p:nvSpPr>
        <p:spPr/>
        <p:txBody>
          <a:bodyPr/>
          <a:lstStyle/>
          <a:p>
            <a:fld id="{C7AA2231-D3A4-4E48-BE15-C9AE141B584A}" type="slidenum">
              <a:rPr lang="en-IN" smtClean="0"/>
              <a:t>78</a:t>
            </a:fld>
            <a:endParaRPr lang="en-IN"/>
          </a:p>
        </p:txBody>
      </p:sp>
    </p:spTree>
    <p:extLst>
      <p:ext uri="{BB962C8B-B14F-4D97-AF65-F5344CB8AC3E}">
        <p14:creationId xmlns:p14="http://schemas.microsoft.com/office/powerpoint/2010/main" val="9826174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8C2DEEC5-EB59-483E-8D7C-05FB57E712E8}"/>
              </a:ext>
            </a:extLst>
          </p:cNvPr>
          <p:cNvSpPr>
            <a:spLocks noGrp="1" noChangeArrowheads="1"/>
          </p:cNvSpPr>
          <p:nvPr>
            <p:ph idx="1"/>
          </p:nvPr>
        </p:nvSpPr>
        <p:spPr bwMode="auto">
          <a:xfrm>
            <a:off x="1172477" y="1491980"/>
            <a:ext cx="10401572" cy="460940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void </a:t>
            </a:r>
            <a:r>
              <a:rPr kumimoji="0" lang="en-US" altLang="en-US" b="0" i="0" u="none" strike="noStrike" cap="none" normalizeH="0" baseline="0" dirty="0" err="1">
                <a:ln>
                  <a:noFill/>
                </a:ln>
                <a:effectLst/>
                <a:latin typeface="+mj-lt"/>
              </a:rPr>
              <a:t>radixsort</a:t>
            </a:r>
            <a:r>
              <a:rPr kumimoji="0" lang="en-US" altLang="en-US" b="0" i="0" u="none" strike="noStrike" cap="none" normalizeH="0" baseline="0" dirty="0">
                <a:ln>
                  <a:noFill/>
                </a:ln>
                <a:effectLst/>
                <a:latin typeface="+mj-lt"/>
              </a:rPr>
              <a:t>(int array[], int size)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j-lt"/>
              </a:rPr>
              <a:t>  </a:t>
            </a:r>
            <a:r>
              <a:rPr kumimoji="0" lang="en-US" altLang="en-US" b="0" i="0" u="none" strike="noStrike" cap="none" normalizeH="0" baseline="0" dirty="0">
                <a:ln>
                  <a:noFill/>
                </a:ln>
                <a:effectLst/>
                <a:latin typeface="+mj-lt"/>
              </a:rPr>
              <a:t> { // Get maximum element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j-lt"/>
              </a:rPr>
              <a:t>        </a:t>
            </a:r>
            <a:r>
              <a:rPr kumimoji="0" lang="en-US" altLang="en-US" b="0" i="0" u="none" strike="noStrike" cap="none" normalizeH="0" baseline="0" dirty="0">
                <a:ln>
                  <a:noFill/>
                </a:ln>
                <a:effectLst/>
                <a:latin typeface="+mj-lt"/>
              </a:rPr>
              <a:t>int max = </a:t>
            </a:r>
            <a:r>
              <a:rPr kumimoji="0" lang="en-US" altLang="en-US" b="0" i="0" u="none" strike="noStrike" cap="none" normalizeH="0" baseline="0" dirty="0" err="1">
                <a:ln>
                  <a:noFill/>
                </a:ln>
                <a:effectLst/>
                <a:latin typeface="+mj-lt"/>
              </a:rPr>
              <a:t>getMax</a:t>
            </a:r>
            <a:r>
              <a:rPr kumimoji="0" lang="en-US" altLang="en-US" b="0" i="0" u="none" strike="noStrike" cap="none" normalizeH="0" baseline="0" dirty="0">
                <a:ln>
                  <a:noFill/>
                </a:ln>
                <a:effectLst/>
                <a:latin typeface="+mj-lt"/>
              </a:rPr>
              <a:t>(array, size);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j-lt"/>
              </a:rPr>
              <a:t>  </a:t>
            </a:r>
            <a:r>
              <a:rPr kumimoji="0" lang="en-US" altLang="en-US" b="0" i="0" u="none" strike="noStrike" cap="none" normalizeH="0" baseline="0" dirty="0">
                <a:ln>
                  <a:noFill/>
                </a:ln>
                <a:effectLst/>
                <a:latin typeface="+mj-lt"/>
              </a:rPr>
              <a:t>// Apply counting sort to sort elements based on place value.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j-lt"/>
              </a:rPr>
              <a:t>    </a:t>
            </a:r>
            <a:r>
              <a:rPr kumimoji="0" lang="en-US" altLang="en-US" b="0" i="0" u="none" strike="noStrike" cap="none" normalizeH="0" baseline="0" dirty="0">
                <a:ln>
                  <a:noFill/>
                </a:ln>
                <a:effectLst/>
                <a:latin typeface="+mj-lt"/>
              </a:rPr>
              <a:t>for (int place = 1; max / place &gt; 0; place *= 10)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j-lt"/>
              </a:rPr>
              <a:t>          </a:t>
            </a:r>
            <a:r>
              <a:rPr kumimoji="0" lang="en-US" altLang="en-US" b="0" i="0" u="none" strike="noStrike" cap="none" normalizeH="0" baseline="0" dirty="0">
                <a:ln>
                  <a:noFill/>
                </a:ln>
                <a:effectLst/>
                <a:latin typeface="+mj-lt"/>
              </a:rPr>
              <a:t> </a:t>
            </a:r>
            <a:r>
              <a:rPr kumimoji="0" lang="en-US" altLang="en-US" b="0" i="0" u="none" strike="noStrike" cap="none" normalizeH="0" baseline="0" dirty="0" err="1">
                <a:ln>
                  <a:noFill/>
                </a:ln>
                <a:effectLst/>
                <a:latin typeface="+mj-lt"/>
              </a:rPr>
              <a:t>countingSort</a:t>
            </a:r>
            <a:r>
              <a:rPr kumimoji="0" lang="en-US" altLang="en-US" b="0" i="0" u="none" strike="noStrike" cap="none" normalizeH="0" baseline="0" dirty="0">
                <a:ln>
                  <a:noFill/>
                </a:ln>
                <a:effectLst/>
                <a:latin typeface="+mj-lt"/>
              </a:rPr>
              <a:t>(array, size, place);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j-lt"/>
              </a:rPr>
              <a:t>void </a:t>
            </a:r>
            <a:r>
              <a:rPr lang="en-US" altLang="en-US" dirty="0" err="1">
                <a:latin typeface="+mj-lt"/>
              </a:rPr>
              <a:t>countingSort</a:t>
            </a:r>
            <a:r>
              <a:rPr lang="en-US" altLang="en-US" dirty="0">
                <a:latin typeface="+mj-lt"/>
              </a:rPr>
              <a:t>(int array[], int size, int place) </a:t>
            </a:r>
          </a:p>
          <a:p>
            <a:pPr marL="0" indent="0">
              <a:lnSpc>
                <a:spcPct val="100000"/>
              </a:lnSpc>
              <a:buNone/>
            </a:pPr>
            <a:r>
              <a:rPr lang="en-US" altLang="en-US" dirty="0">
                <a:latin typeface="+mj-lt"/>
              </a:rPr>
              <a:t> {</a:t>
            </a:r>
          </a:p>
          <a:p>
            <a:pPr marL="0" indent="0">
              <a:lnSpc>
                <a:spcPct val="100000"/>
              </a:lnSpc>
              <a:buNone/>
            </a:pPr>
            <a:r>
              <a:rPr lang="en-US" altLang="en-US" dirty="0">
                <a:latin typeface="+mj-lt"/>
              </a:rPr>
              <a:t> const int max = 10;</a:t>
            </a:r>
          </a:p>
          <a:p>
            <a:pPr marL="0" indent="0">
              <a:lnSpc>
                <a:spcPct val="100000"/>
              </a:lnSpc>
              <a:buNone/>
            </a:pPr>
            <a:r>
              <a:rPr lang="en-US" altLang="en-US" dirty="0">
                <a:latin typeface="+mj-lt"/>
              </a:rPr>
              <a:t>  int output[size]; int count[max]; </a:t>
            </a:r>
          </a:p>
          <a:p>
            <a:pPr marL="0" indent="0">
              <a:lnSpc>
                <a:spcPct val="100000"/>
              </a:lnSpc>
              <a:buNone/>
            </a:pPr>
            <a:r>
              <a:rPr lang="en-US" altLang="en-US" dirty="0">
                <a:latin typeface="+mj-lt"/>
              </a:rPr>
              <a:t> for (int </a:t>
            </a:r>
            <a:r>
              <a:rPr lang="en-US" altLang="en-US" dirty="0" err="1">
                <a:latin typeface="+mj-lt"/>
              </a:rPr>
              <a:t>i</a:t>
            </a:r>
            <a:r>
              <a:rPr lang="en-US" altLang="en-US" dirty="0">
                <a:latin typeface="+mj-lt"/>
              </a:rPr>
              <a:t> = 0; </a:t>
            </a:r>
            <a:r>
              <a:rPr lang="en-US" altLang="en-US" dirty="0" err="1">
                <a:latin typeface="+mj-lt"/>
              </a:rPr>
              <a:t>i</a:t>
            </a:r>
            <a:r>
              <a:rPr lang="en-US" altLang="en-US" dirty="0">
                <a:latin typeface="+mj-lt"/>
              </a:rPr>
              <a:t> &lt; max; ++</a:t>
            </a:r>
            <a:r>
              <a:rPr lang="en-US" altLang="en-US" dirty="0" err="1">
                <a:latin typeface="+mj-lt"/>
              </a:rPr>
              <a:t>i</a:t>
            </a:r>
            <a:r>
              <a:rPr lang="en-US" altLang="en-US" dirty="0">
                <a:latin typeface="+mj-lt"/>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p:txBody>
      </p:sp>
      <p:sp>
        <p:nvSpPr>
          <p:cNvPr id="2" name="Slide Number Placeholder 1"/>
          <p:cNvSpPr>
            <a:spLocks noGrp="1"/>
          </p:cNvSpPr>
          <p:nvPr>
            <p:ph type="sldNum" sz="quarter" idx="12"/>
          </p:nvPr>
        </p:nvSpPr>
        <p:spPr/>
        <p:txBody>
          <a:bodyPr/>
          <a:lstStyle/>
          <a:p>
            <a:fld id="{C7AA2231-D3A4-4E48-BE15-C9AE141B584A}" type="slidenum">
              <a:rPr lang="en-IN" smtClean="0"/>
              <a:t>79</a:t>
            </a:fld>
            <a:endParaRPr lang="en-IN"/>
          </a:p>
        </p:txBody>
      </p:sp>
    </p:spTree>
    <p:extLst>
      <p:ext uri="{BB962C8B-B14F-4D97-AF65-F5344CB8AC3E}">
        <p14:creationId xmlns:p14="http://schemas.microsoft.com/office/powerpoint/2010/main" val="1749665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281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282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282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282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282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282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282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282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282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282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282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283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283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283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283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283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283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283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283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8</a:t>
            </a:fld>
            <a:endParaRPr lang="en-I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F2124AA-2B5F-45DB-8AD9-D3BDAC894094}"/>
              </a:ext>
            </a:extLst>
          </p:cNvPr>
          <p:cNvSpPr>
            <a:spLocks noGrp="1"/>
          </p:cNvSpPr>
          <p:nvPr>
            <p:ph idx="1"/>
          </p:nvPr>
        </p:nvSpPr>
        <p:spPr>
          <a:xfrm>
            <a:off x="1327218" y="829993"/>
            <a:ext cx="9603275" cy="6858000"/>
          </a:xfrm>
          <a:noFill/>
          <a:ln>
            <a:noFill/>
          </a:ln>
        </p:spPr>
        <p:txBody>
          <a:bodyPr>
            <a:normAutofit/>
          </a:bodyPr>
          <a:lstStyle/>
          <a:p>
            <a:pPr marL="0" indent="0">
              <a:lnSpc>
                <a:spcPct val="100000"/>
              </a:lnSpc>
              <a:buNone/>
            </a:pPr>
            <a:r>
              <a:rPr lang="en-US" altLang="en-US" dirty="0"/>
              <a:t>count[</a:t>
            </a:r>
            <a:r>
              <a:rPr lang="en-US" altLang="en-US" dirty="0" err="1"/>
              <a:t>i</a:t>
            </a:r>
            <a:r>
              <a:rPr lang="en-US" altLang="en-US" dirty="0"/>
              <a:t>] = 0; // Calculate count of elements</a:t>
            </a:r>
          </a:p>
          <a:p>
            <a:pPr marL="0" indent="0">
              <a:lnSpc>
                <a:spcPct val="100000"/>
              </a:lnSpc>
              <a:buNone/>
            </a:pPr>
            <a:r>
              <a:rPr lang="en-US" altLang="en-US" dirty="0"/>
              <a:t>  for (int </a:t>
            </a:r>
            <a:r>
              <a:rPr lang="en-US" altLang="en-US" dirty="0" err="1"/>
              <a:t>i</a:t>
            </a:r>
            <a:r>
              <a:rPr lang="en-US" altLang="en-US" dirty="0"/>
              <a:t> = 0; </a:t>
            </a:r>
            <a:r>
              <a:rPr lang="en-US" altLang="en-US" dirty="0" err="1"/>
              <a:t>i</a:t>
            </a:r>
            <a:r>
              <a:rPr lang="en-US" altLang="en-US" dirty="0"/>
              <a:t> &lt; size; </a:t>
            </a:r>
            <a:r>
              <a:rPr lang="en-US" altLang="en-US" dirty="0" err="1"/>
              <a:t>i</a:t>
            </a:r>
            <a:r>
              <a:rPr lang="en-US" altLang="en-US" dirty="0"/>
              <a:t>++)</a:t>
            </a:r>
          </a:p>
          <a:p>
            <a:pPr marL="0" indent="0">
              <a:lnSpc>
                <a:spcPct val="100000"/>
              </a:lnSpc>
              <a:buNone/>
            </a:pPr>
            <a:r>
              <a:rPr lang="en-US" altLang="en-US" dirty="0"/>
              <a:t>  count[(array[</a:t>
            </a:r>
            <a:r>
              <a:rPr lang="en-US" altLang="en-US" dirty="0" err="1"/>
              <a:t>i</a:t>
            </a:r>
            <a:r>
              <a:rPr lang="en-US" altLang="en-US" dirty="0"/>
              <a:t>] / place) % 10]++; </a:t>
            </a:r>
          </a:p>
          <a:p>
            <a:pPr marL="0" indent="0">
              <a:lnSpc>
                <a:spcPct val="100000"/>
              </a:lnSpc>
              <a:buNone/>
            </a:pPr>
            <a:r>
              <a:rPr lang="en-US" altLang="en-US" dirty="0"/>
              <a:t>for (int </a:t>
            </a:r>
            <a:r>
              <a:rPr lang="en-US" altLang="en-US" dirty="0" err="1"/>
              <a:t>i</a:t>
            </a:r>
            <a:r>
              <a:rPr lang="en-US" altLang="en-US" dirty="0"/>
              <a:t> = 1; </a:t>
            </a:r>
            <a:r>
              <a:rPr lang="en-US" altLang="en-US" dirty="0" err="1"/>
              <a:t>i</a:t>
            </a:r>
            <a:r>
              <a:rPr lang="en-US" altLang="en-US" dirty="0"/>
              <a:t> &lt; max; </a:t>
            </a:r>
            <a:r>
              <a:rPr lang="en-US" altLang="en-US" dirty="0" err="1"/>
              <a:t>i</a:t>
            </a:r>
            <a:r>
              <a:rPr lang="en-US" altLang="en-US" dirty="0"/>
              <a:t>++)</a:t>
            </a:r>
          </a:p>
          <a:p>
            <a:pPr marL="0" indent="0">
              <a:lnSpc>
                <a:spcPct val="100000"/>
              </a:lnSpc>
              <a:buNone/>
            </a:pPr>
            <a:r>
              <a:rPr lang="en-US" altLang="en-US" dirty="0"/>
              <a:t> count[</a:t>
            </a:r>
            <a:r>
              <a:rPr lang="en-US" altLang="en-US" dirty="0" err="1"/>
              <a:t>i</a:t>
            </a:r>
            <a:r>
              <a:rPr lang="en-US" altLang="en-US" dirty="0"/>
              <a:t>] += count[</a:t>
            </a:r>
            <a:r>
              <a:rPr lang="en-US" altLang="en-US" dirty="0" err="1"/>
              <a:t>i</a:t>
            </a:r>
            <a:r>
              <a:rPr lang="en-US" altLang="en-US" dirty="0"/>
              <a:t> - 1];</a:t>
            </a:r>
          </a:p>
          <a:p>
            <a:pPr marL="0" indent="0">
              <a:lnSpc>
                <a:spcPct val="100000"/>
              </a:lnSpc>
              <a:buNone/>
            </a:pPr>
            <a:r>
              <a:rPr lang="en-US" altLang="en-US" dirty="0"/>
              <a:t>for (int </a:t>
            </a:r>
            <a:r>
              <a:rPr lang="en-US" altLang="en-US" dirty="0" err="1"/>
              <a:t>i</a:t>
            </a:r>
            <a:r>
              <a:rPr lang="en-US" altLang="en-US" dirty="0"/>
              <a:t> = size - 1; </a:t>
            </a:r>
            <a:r>
              <a:rPr lang="en-US" altLang="en-US" dirty="0" err="1"/>
              <a:t>i</a:t>
            </a:r>
            <a:r>
              <a:rPr lang="en-US" altLang="en-US" dirty="0"/>
              <a:t> &gt;= 0; </a:t>
            </a:r>
            <a:r>
              <a:rPr lang="en-US" altLang="en-US" dirty="0" err="1"/>
              <a:t>i</a:t>
            </a:r>
            <a:r>
              <a:rPr lang="en-US" altLang="en-US" dirty="0"/>
              <a:t>--)</a:t>
            </a:r>
          </a:p>
          <a:p>
            <a:pPr marL="0" indent="0">
              <a:lnSpc>
                <a:spcPct val="100000"/>
              </a:lnSpc>
              <a:buNone/>
            </a:pPr>
            <a:r>
              <a:rPr lang="en-US" altLang="en-US" dirty="0"/>
              <a:t> { output[count[(array[</a:t>
            </a:r>
            <a:r>
              <a:rPr lang="en-US" altLang="en-US" dirty="0" err="1"/>
              <a:t>i</a:t>
            </a:r>
            <a:r>
              <a:rPr lang="en-US" altLang="en-US" dirty="0"/>
              <a:t>] / place) % 10] - 1] = array[</a:t>
            </a:r>
            <a:r>
              <a:rPr lang="en-US" altLang="en-US" dirty="0" err="1"/>
              <a:t>i</a:t>
            </a:r>
            <a:r>
              <a:rPr lang="en-US" altLang="en-US" dirty="0"/>
              <a:t>];</a:t>
            </a:r>
          </a:p>
          <a:p>
            <a:pPr marL="0" indent="0">
              <a:lnSpc>
                <a:spcPct val="100000"/>
              </a:lnSpc>
              <a:buNone/>
            </a:pPr>
            <a:r>
              <a:rPr lang="en-US" altLang="en-US" dirty="0"/>
              <a:t> count[(array[</a:t>
            </a:r>
            <a:r>
              <a:rPr lang="en-US" altLang="en-US" dirty="0" err="1"/>
              <a:t>i</a:t>
            </a:r>
            <a:r>
              <a:rPr lang="en-US" altLang="en-US" dirty="0"/>
              <a:t>] / place) % 10]--;</a:t>
            </a:r>
          </a:p>
          <a:p>
            <a:pPr marL="0" indent="0">
              <a:lnSpc>
                <a:spcPct val="100000"/>
              </a:lnSpc>
              <a:buNone/>
            </a:pPr>
            <a:r>
              <a:rPr lang="en-US" altLang="en-US" dirty="0"/>
              <a:t> }</a:t>
            </a:r>
          </a:p>
          <a:p>
            <a:pPr marL="0" indent="0">
              <a:lnSpc>
                <a:spcPct val="100000"/>
              </a:lnSpc>
              <a:buNone/>
            </a:pPr>
            <a:r>
              <a:rPr lang="en-US" altLang="en-US" dirty="0"/>
              <a:t> for (int </a:t>
            </a:r>
            <a:r>
              <a:rPr lang="en-US" altLang="en-US" dirty="0" err="1"/>
              <a:t>i</a:t>
            </a:r>
            <a:r>
              <a:rPr lang="en-US" altLang="en-US" dirty="0"/>
              <a:t> = 0; </a:t>
            </a:r>
            <a:r>
              <a:rPr lang="en-US" altLang="en-US" dirty="0" err="1"/>
              <a:t>i</a:t>
            </a:r>
            <a:r>
              <a:rPr lang="en-US" altLang="en-US" dirty="0"/>
              <a:t> &lt; size; </a:t>
            </a:r>
            <a:r>
              <a:rPr lang="en-US" altLang="en-US" dirty="0" err="1"/>
              <a:t>i</a:t>
            </a:r>
            <a:r>
              <a:rPr lang="en-US" altLang="en-US" dirty="0"/>
              <a:t>++)</a:t>
            </a:r>
          </a:p>
          <a:p>
            <a:pPr marL="0" indent="0">
              <a:lnSpc>
                <a:spcPct val="100000"/>
              </a:lnSpc>
              <a:buNone/>
            </a:pPr>
            <a:r>
              <a:rPr lang="en-US" altLang="en-US" dirty="0"/>
              <a:t> array[</a:t>
            </a:r>
            <a:r>
              <a:rPr lang="en-US" altLang="en-US" dirty="0" err="1"/>
              <a:t>i</a:t>
            </a:r>
            <a:r>
              <a:rPr lang="en-US" altLang="en-US" dirty="0"/>
              <a:t>] = output[</a:t>
            </a:r>
            <a:r>
              <a:rPr lang="en-US" altLang="en-US" dirty="0" err="1"/>
              <a:t>i</a:t>
            </a:r>
            <a:r>
              <a:rPr lang="en-US" altLang="en-US" dirty="0"/>
              <a:t>]; }</a:t>
            </a:r>
            <a:endParaRPr lang="en-IN" dirty="0"/>
          </a:p>
        </p:txBody>
      </p:sp>
      <p:sp>
        <p:nvSpPr>
          <p:cNvPr id="2" name="Slide Number Placeholder 1"/>
          <p:cNvSpPr>
            <a:spLocks noGrp="1"/>
          </p:cNvSpPr>
          <p:nvPr>
            <p:ph type="sldNum" sz="quarter" idx="12"/>
          </p:nvPr>
        </p:nvSpPr>
        <p:spPr/>
        <p:txBody>
          <a:bodyPr/>
          <a:lstStyle/>
          <a:p>
            <a:fld id="{C7AA2231-D3A4-4E48-BE15-C9AE141B584A}" type="slidenum">
              <a:rPr lang="en-IN" smtClean="0"/>
              <a:t>80</a:t>
            </a:fld>
            <a:endParaRPr lang="en-IN"/>
          </a:p>
        </p:txBody>
      </p:sp>
    </p:spTree>
    <p:extLst>
      <p:ext uri="{BB962C8B-B14F-4D97-AF65-F5344CB8AC3E}">
        <p14:creationId xmlns:p14="http://schemas.microsoft.com/office/powerpoint/2010/main" val="33527677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1">
            <a:extLst>
              <a:ext uri="{FF2B5EF4-FFF2-40B4-BE49-F238E27FC236}">
                <a16:creationId xmlns:a16="http://schemas.microsoft.com/office/drawing/2014/main" xmlns="" id="{6F396274-5469-4C69-BD8F-C8B662AA1B15}"/>
              </a:ext>
            </a:extLst>
          </p:cNvPr>
          <p:cNvSpPr txBox="1">
            <a:spLocks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i="1">
                <a:solidFill>
                  <a:srgbClr val="333399"/>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r" eaLnBrk="1" hangingPunct="1">
              <a:spcBef>
                <a:spcPct val="0"/>
              </a:spcBef>
              <a:buClrTx/>
              <a:buFontTx/>
              <a:buNone/>
            </a:pPr>
            <a:fld id="{2BA51811-47F5-426D-BB4E-6008FC9E8D9A}" type="slidenum">
              <a:rPr lang="en-US" altLang="en-US" sz="1400" b="0" i="0">
                <a:solidFill>
                  <a:srgbClr val="000000"/>
                </a:solidFill>
              </a:rPr>
              <a:pPr algn="r" eaLnBrk="1" hangingPunct="1">
                <a:spcBef>
                  <a:spcPct val="0"/>
                </a:spcBef>
                <a:buClrTx/>
                <a:buFontTx/>
                <a:buNone/>
              </a:pPr>
              <a:t>81</a:t>
            </a:fld>
            <a:endParaRPr lang="en-US" altLang="en-US" sz="1400" b="0" i="0">
              <a:solidFill>
                <a:srgbClr val="000000"/>
              </a:solidFill>
            </a:endParaRPr>
          </a:p>
        </p:txBody>
      </p:sp>
      <p:sp>
        <p:nvSpPr>
          <p:cNvPr id="230403" name="Text Box 2">
            <a:extLst>
              <a:ext uri="{FF2B5EF4-FFF2-40B4-BE49-F238E27FC236}">
                <a16:creationId xmlns:a16="http://schemas.microsoft.com/office/drawing/2014/main" xmlns="" id="{595905C3-0D75-4875-9231-AE735FDBEC87}"/>
              </a:ext>
            </a:extLst>
          </p:cNvPr>
          <p:cNvSpPr txBox="1">
            <a:spLocks noChangeArrowheads="1"/>
          </p:cNvSpPr>
          <p:nvPr/>
        </p:nvSpPr>
        <p:spPr bwMode="auto">
          <a:xfrm>
            <a:off x="-1139315" y="703385"/>
            <a:ext cx="8683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i="1">
                <a:solidFill>
                  <a:srgbClr val="333399"/>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eaLnBrk="1" hangingPunct="1">
              <a:spcBef>
                <a:spcPct val="0"/>
              </a:spcBef>
              <a:buClrTx/>
              <a:buFontTx/>
              <a:buNone/>
            </a:pPr>
            <a:r>
              <a:rPr lang="en-US" altLang="en-US" sz="3200" b="0" i="0" dirty="0">
                <a:latin typeface="+mj-lt"/>
              </a:rPr>
              <a:t>Radix Sort Analysis</a:t>
            </a:r>
          </a:p>
        </p:txBody>
      </p:sp>
      <p:sp>
        <p:nvSpPr>
          <p:cNvPr id="230404" name="Text Box 3">
            <a:extLst>
              <a:ext uri="{FF2B5EF4-FFF2-40B4-BE49-F238E27FC236}">
                <a16:creationId xmlns:a16="http://schemas.microsoft.com/office/drawing/2014/main" xmlns="" id="{9412CEB3-C679-4854-9550-E51327F352B8}"/>
              </a:ext>
            </a:extLst>
          </p:cNvPr>
          <p:cNvSpPr txBox="1">
            <a:spLocks noChangeArrowheads="1"/>
          </p:cNvSpPr>
          <p:nvPr/>
        </p:nvSpPr>
        <p:spPr bwMode="auto">
          <a:xfrm>
            <a:off x="1686484" y="1500787"/>
            <a:ext cx="9824936" cy="347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b="1" i="1">
                <a:solidFill>
                  <a:srgbClr val="333399"/>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9pPr>
          </a:lstStyle>
          <a:p>
            <a:pPr>
              <a:spcBef>
                <a:spcPts val="600"/>
              </a:spcBef>
              <a:buFont typeface="Arial" panose="020B0604020202020204" pitchFamily="34" charset="0"/>
              <a:buChar char="•"/>
            </a:pPr>
            <a:r>
              <a:rPr lang="en-US" altLang="en-US" sz="2000" b="0" i="0" dirty="0">
                <a:solidFill>
                  <a:schemeClr val="tx1"/>
                </a:solidFill>
                <a:latin typeface="+mj-lt"/>
              </a:rPr>
              <a:t>Each element is examined once for each of the digits it contains, so if the elements have at most M digits and there are N elements this algorithm has order O(M*N)</a:t>
            </a:r>
          </a:p>
          <a:p>
            <a:pPr>
              <a:spcBef>
                <a:spcPts val="600"/>
              </a:spcBef>
              <a:buClr>
                <a:srgbClr val="333399"/>
              </a:buClr>
              <a:buNone/>
            </a:pPr>
            <a:endParaRPr lang="en-US" altLang="en-US" sz="2000" b="0" i="0" dirty="0">
              <a:solidFill>
                <a:schemeClr val="tx1"/>
              </a:solidFill>
              <a:latin typeface="+mj-lt"/>
            </a:endParaRPr>
          </a:p>
          <a:p>
            <a:pPr>
              <a:spcBef>
                <a:spcPts val="600"/>
              </a:spcBef>
              <a:buFont typeface="Arial" panose="020B0604020202020204" pitchFamily="34" charset="0"/>
              <a:buChar char="•"/>
            </a:pPr>
            <a:r>
              <a:rPr lang="en-US" altLang="en-US" sz="2000" b="0" i="0" dirty="0">
                <a:solidFill>
                  <a:schemeClr val="tx1"/>
                </a:solidFill>
                <a:latin typeface="+mj-lt"/>
              </a:rPr>
              <a:t>This means that sorting is linear based on the number of elements</a:t>
            </a:r>
          </a:p>
          <a:p>
            <a:pPr>
              <a:spcBef>
                <a:spcPts val="600"/>
              </a:spcBef>
              <a:buNone/>
            </a:pPr>
            <a:endParaRPr lang="en-US" altLang="en-US" sz="2000" b="0" i="0" dirty="0">
              <a:solidFill>
                <a:schemeClr val="tx1"/>
              </a:solidFill>
              <a:latin typeface="+mj-lt"/>
            </a:endParaRPr>
          </a:p>
          <a:p>
            <a:pPr>
              <a:spcBef>
                <a:spcPts val="600"/>
              </a:spcBef>
              <a:buFont typeface="Arial" panose="020B0604020202020204" pitchFamily="34" charset="0"/>
              <a:buChar char="•"/>
            </a:pPr>
            <a:r>
              <a:rPr lang="en-US" altLang="en-US" sz="2000" b="0" i="0" dirty="0">
                <a:solidFill>
                  <a:schemeClr val="tx1"/>
                </a:solidFill>
                <a:latin typeface="+mj-lt"/>
              </a:rPr>
              <a:t>Why then isn’t this the only sorting algorithm used?</a:t>
            </a:r>
          </a:p>
        </p:txBody>
      </p:sp>
      <p:sp>
        <p:nvSpPr>
          <p:cNvPr id="2" name="Slide Number Placeholder 1"/>
          <p:cNvSpPr>
            <a:spLocks noGrp="1"/>
          </p:cNvSpPr>
          <p:nvPr>
            <p:ph type="sldNum" sz="quarter" idx="12"/>
          </p:nvPr>
        </p:nvSpPr>
        <p:spPr/>
        <p:txBody>
          <a:bodyPr/>
          <a:lstStyle/>
          <a:p>
            <a:fld id="{C7AA2231-D3A4-4E48-BE15-C9AE141B584A}" type="slidenum">
              <a:rPr lang="en-IN" smtClean="0"/>
              <a:t>81</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1">
            <a:extLst>
              <a:ext uri="{FF2B5EF4-FFF2-40B4-BE49-F238E27FC236}">
                <a16:creationId xmlns:a16="http://schemas.microsoft.com/office/drawing/2014/main" xmlns="" id="{69212B18-C608-4CFA-A79C-C9E07CDA07AE}"/>
              </a:ext>
            </a:extLst>
          </p:cNvPr>
          <p:cNvSpPr txBox="1">
            <a:spLocks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i="1">
                <a:solidFill>
                  <a:srgbClr val="333399"/>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r" eaLnBrk="1" hangingPunct="1">
              <a:spcBef>
                <a:spcPct val="0"/>
              </a:spcBef>
              <a:buClrTx/>
              <a:buFontTx/>
              <a:buNone/>
            </a:pPr>
            <a:fld id="{E3A681FF-C63C-4A83-831E-AB9DCAF9F088}" type="slidenum">
              <a:rPr lang="en-US" altLang="en-US" sz="1400" b="0" i="0">
                <a:solidFill>
                  <a:srgbClr val="000000"/>
                </a:solidFill>
              </a:rPr>
              <a:pPr algn="r" eaLnBrk="1" hangingPunct="1">
                <a:spcBef>
                  <a:spcPct val="0"/>
                </a:spcBef>
                <a:buClrTx/>
                <a:buFontTx/>
                <a:buNone/>
              </a:pPr>
              <a:t>82</a:t>
            </a:fld>
            <a:endParaRPr lang="en-US" altLang="en-US" sz="1400" b="0" i="0">
              <a:solidFill>
                <a:srgbClr val="000000"/>
              </a:solidFill>
            </a:endParaRPr>
          </a:p>
        </p:txBody>
      </p:sp>
      <p:sp>
        <p:nvSpPr>
          <p:cNvPr id="232451" name="Text Box 2">
            <a:extLst>
              <a:ext uri="{FF2B5EF4-FFF2-40B4-BE49-F238E27FC236}">
                <a16:creationId xmlns:a16="http://schemas.microsoft.com/office/drawing/2014/main" xmlns="" id="{2A21BB2E-B457-4EBA-A18C-F31F1C26E0CA}"/>
              </a:ext>
            </a:extLst>
          </p:cNvPr>
          <p:cNvSpPr txBox="1">
            <a:spLocks noChangeArrowheads="1"/>
          </p:cNvSpPr>
          <p:nvPr/>
        </p:nvSpPr>
        <p:spPr bwMode="auto">
          <a:xfrm>
            <a:off x="-899885" y="524300"/>
            <a:ext cx="622574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i="1">
                <a:solidFill>
                  <a:srgbClr val="333399"/>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eaLnBrk="1" hangingPunct="1">
              <a:spcBef>
                <a:spcPct val="0"/>
              </a:spcBef>
              <a:buClrTx/>
              <a:buFontTx/>
              <a:buNone/>
            </a:pPr>
            <a:r>
              <a:rPr lang="en-US" altLang="en-US" sz="3200" b="0" i="0" dirty="0">
                <a:latin typeface="+mj-lt"/>
              </a:rPr>
              <a:t>Radix Sort Analysis</a:t>
            </a:r>
          </a:p>
        </p:txBody>
      </p:sp>
      <p:sp>
        <p:nvSpPr>
          <p:cNvPr id="232452" name="Text Box 3">
            <a:extLst>
              <a:ext uri="{FF2B5EF4-FFF2-40B4-BE49-F238E27FC236}">
                <a16:creationId xmlns:a16="http://schemas.microsoft.com/office/drawing/2014/main" xmlns="" id="{CC388F85-7C10-4A67-8F8B-28A4B5BC5008}"/>
              </a:ext>
            </a:extLst>
          </p:cNvPr>
          <p:cNvSpPr txBox="1">
            <a:spLocks noChangeArrowheads="1"/>
          </p:cNvSpPr>
          <p:nvPr/>
        </p:nvSpPr>
        <p:spPr bwMode="auto">
          <a:xfrm>
            <a:off x="731521" y="1512277"/>
            <a:ext cx="1119788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b="1" i="1">
                <a:solidFill>
                  <a:srgbClr val="333399"/>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Arial" panose="020B0604020202020204" pitchFamily="34" charset="0"/>
              </a:defRPr>
            </a:lvl9pPr>
          </a:lstStyle>
          <a:p>
            <a:pPr>
              <a:spcBef>
                <a:spcPts val="600"/>
              </a:spcBef>
              <a:buFont typeface="Arial" panose="020B0604020202020204" pitchFamily="34" charset="0"/>
              <a:buChar char="•"/>
            </a:pPr>
            <a:r>
              <a:rPr lang="en-US" altLang="en-US" sz="2000" b="0" i="0" dirty="0">
                <a:solidFill>
                  <a:schemeClr val="tx1"/>
                </a:solidFill>
                <a:latin typeface="+mj-lt"/>
              </a:rPr>
              <a:t>Though this is a very time efficient algorithm it is not space efficient</a:t>
            </a:r>
          </a:p>
          <a:p>
            <a:pPr>
              <a:spcBef>
                <a:spcPts val="600"/>
              </a:spcBef>
              <a:buClr>
                <a:srgbClr val="333399"/>
              </a:buClr>
              <a:buNone/>
            </a:pPr>
            <a:endParaRPr lang="en-US" altLang="en-US" sz="2000" b="0" i="0" dirty="0">
              <a:solidFill>
                <a:schemeClr val="tx1"/>
              </a:solidFill>
              <a:latin typeface="+mj-lt"/>
            </a:endParaRPr>
          </a:p>
          <a:p>
            <a:pPr>
              <a:spcBef>
                <a:spcPts val="600"/>
              </a:spcBef>
              <a:buFont typeface="Arial" panose="020B0604020202020204" pitchFamily="34" charset="0"/>
              <a:buChar char="•"/>
            </a:pPr>
            <a:r>
              <a:rPr lang="en-US" altLang="en-US" sz="2000" b="0" i="0" dirty="0">
                <a:solidFill>
                  <a:schemeClr val="tx1"/>
                </a:solidFill>
                <a:latin typeface="+mj-lt"/>
              </a:rPr>
              <a:t>If an array is used for the buckets and we have B buckets, we would need N*B extra memory locations because it’s possible for all of the elements to wind up in one bucket</a:t>
            </a:r>
          </a:p>
          <a:p>
            <a:pPr>
              <a:spcBef>
                <a:spcPts val="600"/>
              </a:spcBef>
              <a:buNone/>
            </a:pPr>
            <a:endParaRPr lang="en-US" altLang="en-US" sz="2000" b="0" i="0" dirty="0">
              <a:solidFill>
                <a:schemeClr val="tx1"/>
              </a:solidFill>
              <a:latin typeface="+mj-lt"/>
            </a:endParaRPr>
          </a:p>
          <a:p>
            <a:pPr>
              <a:spcBef>
                <a:spcPts val="600"/>
              </a:spcBef>
              <a:buFont typeface="Arial" panose="020B0604020202020204" pitchFamily="34" charset="0"/>
              <a:buChar char="•"/>
            </a:pPr>
            <a:r>
              <a:rPr lang="en-US" altLang="en-US" sz="2000" b="0" i="0" dirty="0">
                <a:solidFill>
                  <a:schemeClr val="tx1"/>
                </a:solidFill>
                <a:latin typeface="+mj-lt"/>
              </a:rPr>
              <a:t>If linked lists are used for the buckets you have the overhead of pointers</a:t>
            </a:r>
          </a:p>
        </p:txBody>
      </p:sp>
      <p:sp>
        <p:nvSpPr>
          <p:cNvPr id="2" name="Slide Number Placeholder 1"/>
          <p:cNvSpPr>
            <a:spLocks noGrp="1"/>
          </p:cNvSpPr>
          <p:nvPr>
            <p:ph type="sldNum" sz="quarter" idx="12"/>
          </p:nvPr>
        </p:nvSpPr>
        <p:spPr/>
        <p:txBody>
          <a:bodyPr/>
          <a:lstStyle/>
          <a:p>
            <a:fld id="{C7AA2231-D3A4-4E48-BE15-C9AE141B584A}" type="slidenum">
              <a:rPr lang="en-IN" smtClean="0"/>
              <a:t>82</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00998F-4403-40F5-A895-1EEDE3140981}"/>
              </a:ext>
            </a:extLst>
          </p:cNvPr>
          <p:cNvSpPr>
            <a:spLocks noGrp="1"/>
          </p:cNvSpPr>
          <p:nvPr>
            <p:ph type="title"/>
          </p:nvPr>
        </p:nvSpPr>
        <p:spPr>
          <a:xfrm>
            <a:off x="1045864" y="812647"/>
            <a:ext cx="9603275" cy="664461"/>
          </a:xfrm>
        </p:spPr>
        <p:txBody>
          <a:bodyPr/>
          <a:lstStyle/>
          <a:p>
            <a:r>
              <a:rPr lang="en-IN" dirty="0"/>
              <a:t>Bucket Sort</a:t>
            </a:r>
          </a:p>
        </p:txBody>
      </p:sp>
      <p:sp>
        <p:nvSpPr>
          <p:cNvPr id="3" name="Content Placeholder 2">
            <a:extLst>
              <a:ext uri="{FF2B5EF4-FFF2-40B4-BE49-F238E27FC236}">
                <a16:creationId xmlns:a16="http://schemas.microsoft.com/office/drawing/2014/main" xmlns="" id="{CDE7240A-4D48-4EF3-88B2-33A4677D9D13}"/>
              </a:ext>
            </a:extLst>
          </p:cNvPr>
          <p:cNvSpPr>
            <a:spLocks noGrp="1"/>
          </p:cNvSpPr>
          <p:nvPr>
            <p:ph idx="1"/>
          </p:nvPr>
        </p:nvSpPr>
        <p:spPr>
          <a:xfrm>
            <a:off x="1059932" y="1364566"/>
            <a:ext cx="10855403" cy="4951828"/>
          </a:xfrm>
        </p:spPr>
        <p:txBody>
          <a:bodyPr>
            <a:normAutofit/>
          </a:bodyPr>
          <a:lstStyle/>
          <a:p>
            <a:pPr fontAlgn="base"/>
            <a:r>
              <a:rPr lang="en-IN" sz="1800" dirty="0"/>
              <a:t>Bucket sort is mainly useful when input is uniformly distributed over a range. For example, consider the following problem.</a:t>
            </a:r>
            <a:br>
              <a:rPr lang="en-IN" sz="1800" dirty="0"/>
            </a:br>
            <a:r>
              <a:rPr lang="en-IN" sz="1800" dirty="0"/>
              <a:t>Sort a large set of floating point numbers which are in range from 0.0 to 1.0 and are uniformly distributed across the range. How do we sort the numbers efficiently?</a:t>
            </a:r>
          </a:p>
          <a:p>
            <a:pPr fontAlgn="base"/>
            <a:r>
              <a:rPr lang="en-IN" sz="1800" dirty="0"/>
              <a:t>A simple way is to apply a comparison based sorting algorithm. The </a:t>
            </a:r>
            <a:r>
              <a:rPr lang="en-IN" sz="1800" dirty="0">
                <a:hlinkClick r:id="rId2">
                  <a:extLst>
                    <a:ext uri="{A12FA001-AC4F-418D-AE19-62706E023703}">
                      <ahyp:hlinkClr xmlns:ahyp="http://schemas.microsoft.com/office/drawing/2018/hyperlinkcolor" xmlns="" val="tx"/>
                    </a:ext>
                  </a:extLst>
                </a:hlinkClick>
              </a:rPr>
              <a:t>lower bound for comparison based sorting algorithm</a:t>
            </a:r>
            <a:r>
              <a:rPr lang="en-IN" sz="1800" dirty="0"/>
              <a:t> (Merge Sort, Heap Sort, Quick-Sort .. etc) is Ω(n Log n), i.e., they cannot do better than </a:t>
            </a:r>
            <a:r>
              <a:rPr lang="en-IN" sz="1800" dirty="0" err="1"/>
              <a:t>nlogn</a:t>
            </a:r>
            <a:r>
              <a:rPr lang="en-IN" sz="1800" dirty="0"/>
              <a:t>.</a:t>
            </a:r>
          </a:p>
          <a:p>
            <a:pPr fontAlgn="base"/>
            <a:r>
              <a:rPr lang="en-IN" sz="1800" dirty="0"/>
              <a:t>Can we sort the array in linear time? </a:t>
            </a:r>
            <a:r>
              <a:rPr lang="en-IN" sz="1800" dirty="0">
                <a:hlinkClick r:id="rId3">
                  <a:extLst>
                    <a:ext uri="{A12FA001-AC4F-418D-AE19-62706E023703}">
                      <ahyp:hlinkClr xmlns:ahyp="http://schemas.microsoft.com/office/drawing/2018/hyperlinkcolor" xmlns="" val="tx"/>
                    </a:ext>
                  </a:extLst>
                </a:hlinkClick>
              </a:rPr>
              <a:t>Counting sort</a:t>
            </a:r>
            <a:r>
              <a:rPr lang="en-IN" sz="1800" dirty="0"/>
              <a:t> can not be applied here as we use keys as index in counting sort. Here keys are floating point numbers. </a:t>
            </a:r>
          </a:p>
          <a:p>
            <a:pPr marL="0" indent="0" fontAlgn="base">
              <a:buNone/>
            </a:pPr>
            <a:r>
              <a:rPr lang="en-IN" sz="1800" dirty="0"/>
              <a:t/>
            </a:r>
            <a:br>
              <a:rPr lang="en-IN" sz="1800" dirty="0"/>
            </a:br>
            <a:r>
              <a:rPr lang="en-IN" sz="1800" dirty="0"/>
              <a:t>The idea is to use bucket sort. Following is bucket algorithm.</a:t>
            </a:r>
          </a:p>
          <a:p>
            <a:endParaRPr lang="en-IN" dirty="0"/>
          </a:p>
        </p:txBody>
      </p:sp>
      <p:sp>
        <p:nvSpPr>
          <p:cNvPr id="4" name="Slide Number Placeholder 3"/>
          <p:cNvSpPr>
            <a:spLocks noGrp="1"/>
          </p:cNvSpPr>
          <p:nvPr>
            <p:ph type="sldNum" sz="quarter" idx="12"/>
          </p:nvPr>
        </p:nvSpPr>
        <p:spPr/>
        <p:txBody>
          <a:bodyPr/>
          <a:lstStyle/>
          <a:p>
            <a:fld id="{C7AA2231-D3A4-4E48-BE15-C9AE141B584A}" type="slidenum">
              <a:rPr lang="en-IN" smtClean="0"/>
              <a:t>83</a:t>
            </a:fld>
            <a:endParaRPr lang="en-IN"/>
          </a:p>
        </p:txBody>
      </p:sp>
    </p:spTree>
    <p:extLst>
      <p:ext uri="{BB962C8B-B14F-4D97-AF65-F5344CB8AC3E}">
        <p14:creationId xmlns:p14="http://schemas.microsoft.com/office/powerpoint/2010/main" val="33892141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BBFB6BA7-0F0C-4883-AAB0-A6E7C587AD2A}"/>
              </a:ext>
            </a:extLst>
          </p:cNvPr>
          <p:cNvSpPr>
            <a:spLocks noGrp="1" noChangeArrowheads="1"/>
          </p:cNvSpPr>
          <p:nvPr>
            <p:ph idx="1"/>
          </p:nvPr>
        </p:nvSpPr>
        <p:spPr bwMode="auto">
          <a:xfrm>
            <a:off x="1101241" y="1521648"/>
            <a:ext cx="9465159" cy="2769989"/>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err="1">
                <a:ln>
                  <a:noFill/>
                </a:ln>
                <a:solidFill>
                  <a:schemeClr val="tx1"/>
                </a:solidFill>
                <a:effectLst/>
              </a:rPr>
              <a:t>Bucket_Sort</a:t>
            </a:r>
            <a:r>
              <a:rPr kumimoji="0" lang="en-US" altLang="en-US" i="0" u="none" strike="noStrike" cap="none" normalizeH="0" baseline="0" dirty="0">
                <a:ln>
                  <a:noFill/>
                </a:ln>
                <a:solidFill>
                  <a:schemeClr val="tx1"/>
                </a:solidFill>
                <a:effectLst/>
              </a:rPr>
              <a:t>(</a:t>
            </a:r>
            <a:r>
              <a:rPr kumimoji="0" lang="en-US" altLang="en-US" i="0" u="none" strike="noStrike" cap="none" normalizeH="0" baseline="0" dirty="0" err="1">
                <a:ln>
                  <a:noFill/>
                </a:ln>
                <a:solidFill>
                  <a:schemeClr val="tx1"/>
                </a:solidFill>
                <a:effectLst/>
              </a:rPr>
              <a:t>arr</a:t>
            </a:r>
            <a:r>
              <a:rPr kumimoji="0" lang="en-US" altLang="en-US" i="0" u="none" strike="noStrike" cap="none" normalizeH="0" baseline="0" dirty="0">
                <a:ln>
                  <a:noFill/>
                </a:ln>
                <a:solidFill>
                  <a:schemeClr val="tx1"/>
                </a:solidFill>
                <a:effectLst/>
              </a:rPr>
              <a:t>[], n)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i="0" u="none" strike="noStrike" cap="none" normalizeH="0" baseline="0" dirty="0" smtClean="0">
                <a:ln>
                  <a:noFill/>
                </a:ln>
                <a:solidFill>
                  <a:schemeClr val="tx1"/>
                </a:solidFill>
                <a:effectLst/>
              </a:rPr>
              <a:t>1)Create </a:t>
            </a:r>
            <a:r>
              <a:rPr kumimoji="0" lang="en-US" altLang="en-US" i="0" u="none" strike="noStrike" cap="none" normalizeH="0" baseline="0" dirty="0">
                <a:ln>
                  <a:noFill/>
                </a:ln>
                <a:solidFill>
                  <a:schemeClr val="tx1"/>
                </a:solidFill>
                <a:effectLst/>
              </a:rPr>
              <a:t>n empty buckets (Or lists).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i="0" u="none" strike="noStrike" cap="none" normalizeH="0" baseline="0" dirty="0">
                <a:ln>
                  <a:noFill/>
                </a:ln>
                <a:solidFill>
                  <a:schemeClr val="tx1"/>
                </a:solidFill>
                <a:effectLst/>
              </a:rPr>
              <a:t> 2) Do following for every array element </a:t>
            </a:r>
            <a:r>
              <a:rPr kumimoji="0" lang="en-US" altLang="en-US" i="0" u="none" strike="noStrike" cap="none" normalizeH="0" baseline="0" dirty="0" err="1">
                <a:ln>
                  <a:noFill/>
                </a:ln>
                <a:solidFill>
                  <a:schemeClr val="tx1"/>
                </a:solidFill>
                <a:effectLst/>
              </a:rPr>
              <a:t>arr</a:t>
            </a:r>
            <a:r>
              <a:rPr kumimoji="0" lang="en-US" altLang="en-US" i="0" u="none" strike="noStrike" cap="none" normalizeH="0" baseline="0" dirty="0">
                <a:ln>
                  <a:noFill/>
                </a:ln>
                <a:solidFill>
                  <a:schemeClr val="tx1"/>
                </a:solidFill>
                <a:effectLst/>
              </a:rPr>
              <a:t>[</a:t>
            </a:r>
            <a:r>
              <a:rPr kumimoji="0" lang="en-US" altLang="en-US" i="0" u="none" strike="noStrike" cap="none" normalizeH="0" baseline="0" dirty="0" err="1">
                <a:ln>
                  <a:noFill/>
                </a:ln>
                <a:solidFill>
                  <a:schemeClr val="tx1"/>
                </a:solidFill>
                <a:effectLst/>
              </a:rPr>
              <a:t>i</a:t>
            </a:r>
            <a:r>
              <a:rPr kumimoji="0" lang="en-US" altLang="en-US" i="0" u="none" strike="noStrike" cap="none" normalizeH="0" baseline="0" dirty="0">
                <a:ln>
                  <a:noFill/>
                </a:ln>
                <a:solidFill>
                  <a:schemeClr val="tx1"/>
                </a:solidFill>
                <a:effectLst/>
              </a:rPr>
              <a:t>]. </a:t>
            </a:r>
          </a:p>
          <a:p>
            <a:pPr marL="0" marR="0" lvl="0" indent="0" algn="l" defTabSz="914400" rtl="0" eaLnBrk="0" fontAlgn="base" latinLnBrk="0" hangingPunct="0">
              <a:lnSpc>
                <a:spcPct val="150000"/>
              </a:lnSpc>
              <a:spcBef>
                <a:spcPct val="0"/>
              </a:spcBef>
              <a:spcAft>
                <a:spcPct val="0"/>
              </a:spcAft>
              <a:buClrTx/>
              <a:buSzTx/>
              <a:buNone/>
              <a:tabLst/>
            </a:pPr>
            <a:r>
              <a:rPr lang="en-US" altLang="en-US" dirty="0"/>
              <a:t>         </a:t>
            </a:r>
            <a:r>
              <a:rPr kumimoji="0" lang="en-US" altLang="en-US" i="0" u="none" strike="noStrike" cap="none" normalizeH="0" baseline="0" dirty="0">
                <a:ln>
                  <a:noFill/>
                </a:ln>
                <a:solidFill>
                  <a:schemeClr val="tx1"/>
                </a:solidFill>
                <a:effectLst/>
              </a:rPr>
              <a:t>a) Insert </a:t>
            </a:r>
            <a:r>
              <a:rPr kumimoji="0" lang="en-US" altLang="en-US" i="0" u="none" strike="noStrike" cap="none" normalizeH="0" baseline="0" dirty="0" err="1">
                <a:ln>
                  <a:noFill/>
                </a:ln>
                <a:solidFill>
                  <a:schemeClr val="tx1"/>
                </a:solidFill>
                <a:effectLst/>
              </a:rPr>
              <a:t>arr</a:t>
            </a:r>
            <a:r>
              <a:rPr kumimoji="0" lang="en-US" altLang="en-US" i="0" u="none" strike="noStrike" cap="none" normalizeH="0" baseline="0" dirty="0">
                <a:ln>
                  <a:noFill/>
                </a:ln>
                <a:solidFill>
                  <a:schemeClr val="tx1"/>
                </a:solidFill>
                <a:effectLst/>
              </a:rPr>
              <a:t>[</a:t>
            </a:r>
            <a:r>
              <a:rPr kumimoji="0" lang="en-US" altLang="en-US" i="0" u="none" strike="noStrike" cap="none" normalizeH="0" baseline="0" dirty="0" err="1">
                <a:ln>
                  <a:noFill/>
                </a:ln>
                <a:solidFill>
                  <a:schemeClr val="tx1"/>
                </a:solidFill>
                <a:effectLst/>
              </a:rPr>
              <a:t>i</a:t>
            </a:r>
            <a:r>
              <a:rPr kumimoji="0" lang="en-US" altLang="en-US" i="0" u="none" strike="noStrike" cap="none" normalizeH="0" baseline="0" dirty="0">
                <a:ln>
                  <a:noFill/>
                </a:ln>
                <a:solidFill>
                  <a:schemeClr val="tx1"/>
                </a:solidFill>
                <a:effectLst/>
              </a:rPr>
              <a:t>] into bucket[n*array[</a:t>
            </a:r>
            <a:r>
              <a:rPr kumimoji="0" lang="en-US" altLang="en-US" i="0" u="none" strike="noStrike" cap="none" normalizeH="0" baseline="0" dirty="0" err="1">
                <a:ln>
                  <a:noFill/>
                </a:ln>
                <a:solidFill>
                  <a:schemeClr val="tx1"/>
                </a:solidFill>
                <a:effectLst/>
              </a:rPr>
              <a:t>i</a:t>
            </a:r>
            <a:r>
              <a:rPr kumimoji="0" lang="en-US" altLang="en-US" i="0" u="none" strike="noStrike" cap="none" normalizeH="0" baseline="0" dirty="0">
                <a:ln>
                  <a:noFill/>
                </a:ln>
                <a:solidFill>
                  <a:schemeClr val="tx1"/>
                </a:solidFill>
                <a:effectLst/>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i="0" u="none" strike="noStrike" cap="none" normalizeH="0" baseline="0" dirty="0">
                <a:ln>
                  <a:noFill/>
                </a:ln>
                <a:solidFill>
                  <a:schemeClr val="tx1"/>
                </a:solidFill>
                <a:effectLst/>
              </a:rPr>
              <a:t>3) Sort individual buckets using insertion sort.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i="0" u="none" strike="noStrike" cap="none" normalizeH="0" baseline="0" dirty="0">
                <a:ln>
                  <a:noFill/>
                </a:ln>
                <a:solidFill>
                  <a:schemeClr val="tx1"/>
                </a:solidFill>
                <a:effectLst/>
              </a:rPr>
              <a:t>4) Concatenate all sorted buckets. </a:t>
            </a:r>
          </a:p>
        </p:txBody>
      </p:sp>
      <p:sp>
        <p:nvSpPr>
          <p:cNvPr id="2" name="Slide Number Placeholder 1"/>
          <p:cNvSpPr>
            <a:spLocks noGrp="1"/>
          </p:cNvSpPr>
          <p:nvPr>
            <p:ph type="sldNum" sz="quarter" idx="12"/>
          </p:nvPr>
        </p:nvSpPr>
        <p:spPr/>
        <p:txBody>
          <a:bodyPr/>
          <a:lstStyle/>
          <a:p>
            <a:fld id="{C7AA2231-D3A4-4E48-BE15-C9AE141B584A}" type="slidenum">
              <a:rPr lang="en-IN" smtClean="0"/>
              <a:t>84</a:t>
            </a:fld>
            <a:endParaRPr lang="en-IN"/>
          </a:p>
        </p:txBody>
      </p:sp>
    </p:spTree>
    <p:extLst>
      <p:ext uri="{BB962C8B-B14F-4D97-AF65-F5344CB8AC3E}">
        <p14:creationId xmlns:p14="http://schemas.microsoft.com/office/powerpoint/2010/main" val="39128605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F170886-0EA8-4CBD-A29F-43E10DA3D0CB}"/>
              </a:ext>
            </a:extLst>
          </p:cNvPr>
          <p:cNvSpPr txBox="1"/>
          <p:nvPr/>
        </p:nvSpPr>
        <p:spPr>
          <a:xfrm>
            <a:off x="675249" y="365760"/>
            <a:ext cx="4224233" cy="584775"/>
          </a:xfrm>
          <a:prstGeom prst="rect">
            <a:avLst/>
          </a:prstGeom>
          <a:noFill/>
        </p:spPr>
        <p:txBody>
          <a:bodyPr wrap="none" rtlCol="0">
            <a:spAutoFit/>
          </a:bodyPr>
          <a:lstStyle/>
          <a:p>
            <a:r>
              <a:rPr lang="en-IN" sz="3200" dirty="0"/>
              <a:t>Bucket Sort Example</a:t>
            </a:r>
          </a:p>
        </p:txBody>
      </p:sp>
      <p:graphicFrame>
        <p:nvGraphicFramePr>
          <p:cNvPr id="5" name="Table 5">
            <a:extLst>
              <a:ext uri="{FF2B5EF4-FFF2-40B4-BE49-F238E27FC236}">
                <a16:creationId xmlns:a16="http://schemas.microsoft.com/office/drawing/2014/main" xmlns="" id="{B6FBB70A-7F90-4798-ADE2-0618D967C44B}"/>
              </a:ext>
            </a:extLst>
          </p:cNvPr>
          <p:cNvGraphicFramePr>
            <a:graphicFrameLocks noGrp="1"/>
          </p:cNvGraphicFramePr>
          <p:nvPr>
            <p:extLst>
              <p:ext uri="{D42A27DB-BD31-4B8C-83A1-F6EECF244321}">
                <p14:modId xmlns:p14="http://schemas.microsoft.com/office/powerpoint/2010/main" val="3495858729"/>
              </p:ext>
            </p:extLst>
          </p:nvPr>
        </p:nvGraphicFramePr>
        <p:xfrm>
          <a:off x="980126" y="950535"/>
          <a:ext cx="823274" cy="4928800"/>
        </p:xfrm>
        <a:graphic>
          <a:graphicData uri="http://schemas.openxmlformats.org/drawingml/2006/table">
            <a:tbl>
              <a:tblPr firstRow="1" bandRow="1">
                <a:tableStyleId>{5C22544A-7EE6-4342-B048-85BDC9FD1C3A}</a:tableStyleId>
              </a:tblPr>
              <a:tblGrid>
                <a:gridCol w="218120">
                  <a:extLst>
                    <a:ext uri="{9D8B030D-6E8A-4147-A177-3AD203B41FA5}">
                      <a16:colId xmlns:a16="http://schemas.microsoft.com/office/drawing/2014/main" xmlns="" val="1491195195"/>
                    </a:ext>
                  </a:extLst>
                </a:gridCol>
                <a:gridCol w="605154">
                  <a:extLst>
                    <a:ext uri="{9D8B030D-6E8A-4147-A177-3AD203B41FA5}">
                      <a16:colId xmlns:a16="http://schemas.microsoft.com/office/drawing/2014/main" xmlns="" val="737212497"/>
                    </a:ext>
                  </a:extLst>
                </a:gridCol>
              </a:tblGrid>
              <a:tr h="492880">
                <a:tc>
                  <a:txBody>
                    <a:bodyPr/>
                    <a:lstStyle/>
                    <a:p>
                      <a:pPr algn="ctr"/>
                      <a:r>
                        <a:rPr lang="en-US" sz="1400" b="0" dirty="0">
                          <a:solidFill>
                            <a:schemeClr val="tx1"/>
                          </a:solidFill>
                        </a:rPr>
                        <a:t>0</a:t>
                      </a:r>
                      <a:endParaRPr lang="en-IN" sz="1400" b="0" dirty="0">
                        <a:solidFill>
                          <a:schemeClr val="tx1"/>
                        </a:solidFill>
                      </a:endParaRPr>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0.78</a:t>
                      </a:r>
                      <a:endParaRPr lang="en-IN" sz="1400" b="0" dirty="0">
                        <a:solidFill>
                          <a:schemeClr val="tx1"/>
                        </a:solidFill>
                      </a:endParaRPr>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612123002"/>
                  </a:ext>
                </a:extLst>
              </a:tr>
              <a:tr h="492880">
                <a:tc>
                  <a:txBody>
                    <a:bodyPr/>
                    <a:lstStyle/>
                    <a:p>
                      <a:pPr algn="ctr"/>
                      <a:r>
                        <a:rPr lang="en-US" sz="1400" dirty="0"/>
                        <a:t>1</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a:t>0.17</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3943164610"/>
                  </a:ext>
                </a:extLst>
              </a:tr>
              <a:tr h="492880">
                <a:tc>
                  <a:txBody>
                    <a:bodyPr/>
                    <a:lstStyle/>
                    <a:p>
                      <a:pPr algn="ctr"/>
                      <a:r>
                        <a:rPr lang="en-US" sz="1400" dirty="0"/>
                        <a:t>2</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0.39</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3985426723"/>
                  </a:ext>
                </a:extLst>
              </a:tr>
              <a:tr h="492880">
                <a:tc>
                  <a:txBody>
                    <a:bodyPr/>
                    <a:lstStyle/>
                    <a:p>
                      <a:pPr algn="ctr"/>
                      <a:r>
                        <a:rPr lang="en-US" sz="1400" dirty="0"/>
                        <a:t>3</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0.26</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339569354"/>
                  </a:ext>
                </a:extLst>
              </a:tr>
              <a:tr h="492880">
                <a:tc>
                  <a:txBody>
                    <a:bodyPr/>
                    <a:lstStyle/>
                    <a:p>
                      <a:pPr algn="ctr"/>
                      <a:r>
                        <a:rPr lang="en-US" sz="1400" dirty="0"/>
                        <a:t>4</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0.72</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2178144379"/>
                  </a:ext>
                </a:extLst>
              </a:tr>
              <a:tr h="492880">
                <a:tc>
                  <a:txBody>
                    <a:bodyPr/>
                    <a:lstStyle/>
                    <a:p>
                      <a:pPr algn="ctr"/>
                      <a:r>
                        <a:rPr lang="en-US" sz="1400" dirty="0"/>
                        <a:t>5</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0.94</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540122702"/>
                  </a:ext>
                </a:extLst>
              </a:tr>
              <a:tr h="492880">
                <a:tc>
                  <a:txBody>
                    <a:bodyPr/>
                    <a:lstStyle/>
                    <a:p>
                      <a:pPr algn="ctr"/>
                      <a:r>
                        <a:rPr lang="en-US" sz="1400" dirty="0"/>
                        <a:t>6</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0.21</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3204089353"/>
                  </a:ext>
                </a:extLst>
              </a:tr>
              <a:tr h="492880">
                <a:tc>
                  <a:txBody>
                    <a:bodyPr/>
                    <a:lstStyle/>
                    <a:p>
                      <a:pPr algn="ctr"/>
                      <a:r>
                        <a:rPr lang="en-US" sz="1400" dirty="0"/>
                        <a:t>7</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0.12</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3662537854"/>
                  </a:ext>
                </a:extLst>
              </a:tr>
              <a:tr h="492880">
                <a:tc>
                  <a:txBody>
                    <a:bodyPr/>
                    <a:lstStyle/>
                    <a:p>
                      <a:pPr algn="ctr"/>
                      <a:r>
                        <a:rPr lang="en-US" sz="1400" dirty="0"/>
                        <a:t>8</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0.23</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1882957577"/>
                  </a:ext>
                </a:extLst>
              </a:tr>
              <a:tr h="492880">
                <a:tc>
                  <a:txBody>
                    <a:bodyPr/>
                    <a:lstStyle/>
                    <a:p>
                      <a:pPr algn="ctr"/>
                      <a:r>
                        <a:rPr lang="en-US" sz="1400" dirty="0"/>
                        <a:t>9</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0.68</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1247034545"/>
                  </a:ext>
                </a:extLst>
              </a:tr>
            </a:tbl>
          </a:graphicData>
        </a:graphic>
      </p:graphicFrame>
      <p:graphicFrame>
        <p:nvGraphicFramePr>
          <p:cNvPr id="6" name="Table 5">
            <a:extLst>
              <a:ext uri="{FF2B5EF4-FFF2-40B4-BE49-F238E27FC236}">
                <a16:creationId xmlns:a16="http://schemas.microsoft.com/office/drawing/2014/main" xmlns="" id="{DD2DCE79-7754-4086-A218-763C44A407F1}"/>
              </a:ext>
            </a:extLst>
          </p:cNvPr>
          <p:cNvGraphicFramePr>
            <a:graphicFrameLocks noGrp="1"/>
          </p:cNvGraphicFramePr>
          <p:nvPr>
            <p:extLst>
              <p:ext uri="{D42A27DB-BD31-4B8C-83A1-F6EECF244321}">
                <p14:modId xmlns:p14="http://schemas.microsoft.com/office/powerpoint/2010/main" val="3753524854"/>
              </p:ext>
            </p:extLst>
          </p:nvPr>
        </p:nvGraphicFramePr>
        <p:xfrm>
          <a:off x="2199326" y="950535"/>
          <a:ext cx="823274" cy="4928800"/>
        </p:xfrm>
        <a:graphic>
          <a:graphicData uri="http://schemas.openxmlformats.org/drawingml/2006/table">
            <a:tbl>
              <a:tblPr firstRow="1" bandRow="1">
                <a:tableStyleId>{5C22544A-7EE6-4342-B048-85BDC9FD1C3A}</a:tableStyleId>
              </a:tblPr>
              <a:tblGrid>
                <a:gridCol w="218120">
                  <a:extLst>
                    <a:ext uri="{9D8B030D-6E8A-4147-A177-3AD203B41FA5}">
                      <a16:colId xmlns:a16="http://schemas.microsoft.com/office/drawing/2014/main" xmlns="" val="1491195195"/>
                    </a:ext>
                  </a:extLst>
                </a:gridCol>
                <a:gridCol w="605154">
                  <a:extLst>
                    <a:ext uri="{9D8B030D-6E8A-4147-A177-3AD203B41FA5}">
                      <a16:colId xmlns:a16="http://schemas.microsoft.com/office/drawing/2014/main" xmlns="" val="737212497"/>
                    </a:ext>
                  </a:extLst>
                </a:gridCol>
              </a:tblGrid>
              <a:tr h="492880">
                <a:tc>
                  <a:txBody>
                    <a:bodyPr/>
                    <a:lstStyle/>
                    <a:p>
                      <a:pPr algn="ctr"/>
                      <a:r>
                        <a:rPr lang="en-US" sz="1400" b="0" dirty="0">
                          <a:solidFill>
                            <a:schemeClr val="tx1"/>
                          </a:solidFill>
                        </a:rPr>
                        <a:t>0</a:t>
                      </a:r>
                      <a:endParaRPr lang="en-IN" sz="1400" b="0" dirty="0">
                        <a:solidFill>
                          <a:schemeClr val="tx1"/>
                        </a:solidFill>
                      </a:endParaRPr>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en-IN" sz="1400" b="0" dirty="0">
                        <a:solidFill>
                          <a:schemeClr val="tx1"/>
                        </a:solidFill>
                      </a:endParaRPr>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612123002"/>
                  </a:ext>
                </a:extLst>
              </a:tr>
              <a:tr h="492880">
                <a:tc>
                  <a:txBody>
                    <a:bodyPr/>
                    <a:lstStyle/>
                    <a:p>
                      <a:pPr algn="ctr"/>
                      <a:r>
                        <a:rPr lang="en-US" sz="1400" dirty="0"/>
                        <a:t>1</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3943164610"/>
                  </a:ext>
                </a:extLst>
              </a:tr>
              <a:tr h="492880">
                <a:tc>
                  <a:txBody>
                    <a:bodyPr/>
                    <a:lstStyle/>
                    <a:p>
                      <a:pPr algn="ctr"/>
                      <a:r>
                        <a:rPr lang="en-US" sz="1400" dirty="0"/>
                        <a:t>2</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3985426723"/>
                  </a:ext>
                </a:extLst>
              </a:tr>
              <a:tr h="492880">
                <a:tc>
                  <a:txBody>
                    <a:bodyPr/>
                    <a:lstStyle/>
                    <a:p>
                      <a:pPr algn="ctr"/>
                      <a:r>
                        <a:rPr lang="en-US" sz="1400" dirty="0"/>
                        <a:t>3</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339569354"/>
                  </a:ext>
                </a:extLst>
              </a:tr>
              <a:tr h="492880">
                <a:tc>
                  <a:txBody>
                    <a:bodyPr/>
                    <a:lstStyle/>
                    <a:p>
                      <a:pPr algn="ctr"/>
                      <a:r>
                        <a:rPr lang="en-US" sz="1400" dirty="0"/>
                        <a:t>4</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2178144379"/>
                  </a:ext>
                </a:extLst>
              </a:tr>
              <a:tr h="492880">
                <a:tc>
                  <a:txBody>
                    <a:bodyPr/>
                    <a:lstStyle/>
                    <a:p>
                      <a:pPr algn="ctr"/>
                      <a:r>
                        <a:rPr lang="en-US" sz="1400" dirty="0"/>
                        <a:t>5</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540122702"/>
                  </a:ext>
                </a:extLst>
              </a:tr>
              <a:tr h="492880">
                <a:tc>
                  <a:txBody>
                    <a:bodyPr/>
                    <a:lstStyle/>
                    <a:p>
                      <a:pPr algn="ctr"/>
                      <a:r>
                        <a:rPr lang="en-US" sz="1400" dirty="0"/>
                        <a:t>6</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3204089353"/>
                  </a:ext>
                </a:extLst>
              </a:tr>
              <a:tr h="492880">
                <a:tc>
                  <a:txBody>
                    <a:bodyPr/>
                    <a:lstStyle/>
                    <a:p>
                      <a:pPr algn="ctr"/>
                      <a:r>
                        <a:rPr lang="en-US" sz="1400" dirty="0"/>
                        <a:t>7</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3662537854"/>
                  </a:ext>
                </a:extLst>
              </a:tr>
              <a:tr h="492880">
                <a:tc>
                  <a:txBody>
                    <a:bodyPr/>
                    <a:lstStyle/>
                    <a:p>
                      <a:pPr algn="ctr"/>
                      <a:r>
                        <a:rPr lang="en-US" sz="1400" dirty="0"/>
                        <a:t>8</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1882957577"/>
                  </a:ext>
                </a:extLst>
              </a:tr>
              <a:tr h="492880">
                <a:tc>
                  <a:txBody>
                    <a:bodyPr/>
                    <a:lstStyle/>
                    <a:p>
                      <a:pPr algn="ctr"/>
                      <a:r>
                        <a:rPr lang="en-US" sz="1400" dirty="0"/>
                        <a:t>9</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1247034545"/>
                  </a:ext>
                </a:extLst>
              </a:tr>
            </a:tbl>
          </a:graphicData>
        </a:graphic>
      </p:graphicFrame>
      <p:grpSp>
        <p:nvGrpSpPr>
          <p:cNvPr id="16" name="Group 15">
            <a:extLst>
              <a:ext uri="{FF2B5EF4-FFF2-40B4-BE49-F238E27FC236}">
                <a16:creationId xmlns:a16="http://schemas.microsoft.com/office/drawing/2014/main" xmlns="" id="{0DF805E2-3348-4F7E-8455-F6B2349911CC}"/>
              </a:ext>
            </a:extLst>
          </p:cNvPr>
          <p:cNvGrpSpPr/>
          <p:nvPr/>
        </p:nvGrpSpPr>
        <p:grpSpPr>
          <a:xfrm>
            <a:off x="4680594" y="2063698"/>
            <a:ext cx="1655782" cy="385910"/>
            <a:chOff x="3022600" y="1625600"/>
            <a:chExt cx="1634715" cy="381000"/>
          </a:xfrm>
        </p:grpSpPr>
        <p:sp>
          <p:nvSpPr>
            <p:cNvPr id="8" name="Rectangle 7">
              <a:extLst>
                <a:ext uri="{FF2B5EF4-FFF2-40B4-BE49-F238E27FC236}">
                  <a16:creationId xmlns:a16="http://schemas.microsoft.com/office/drawing/2014/main" xmlns="" id="{8D7D4299-7B22-430E-86B6-A7B50A3FAEF4}"/>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0.23</a:t>
              </a:r>
              <a:endParaRPr lang="en-IN" dirty="0">
                <a:solidFill>
                  <a:schemeClr val="tx1"/>
                </a:solidFill>
              </a:endParaRPr>
            </a:p>
          </p:txBody>
        </p:sp>
        <p:sp>
          <p:nvSpPr>
            <p:cNvPr id="9" name="Rectangle 8">
              <a:extLst>
                <a:ext uri="{FF2B5EF4-FFF2-40B4-BE49-F238E27FC236}">
                  <a16:creationId xmlns:a16="http://schemas.microsoft.com/office/drawing/2014/main" xmlns="" id="{CC3FA839-5F4D-41CA-982B-E3CE36214C66}"/>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2" name="Straight Arrow Connector 11">
              <a:extLst>
                <a:ext uri="{FF2B5EF4-FFF2-40B4-BE49-F238E27FC236}">
                  <a16:creationId xmlns:a16="http://schemas.microsoft.com/office/drawing/2014/main" xmlns="" id="{565B7A84-5B79-47B7-9288-281AF809D279}"/>
                </a:ext>
              </a:extLst>
            </p:cNvPr>
            <p:cNvCxnSpPr>
              <a:cxnSpLocks/>
              <a:endCxn id="8"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xmlns="" id="{E7340BFF-44BC-4D48-B30F-9BBBCED33444}"/>
              </a:ext>
            </a:extLst>
          </p:cNvPr>
          <p:cNvGrpSpPr/>
          <p:nvPr/>
        </p:nvGrpSpPr>
        <p:grpSpPr>
          <a:xfrm>
            <a:off x="4636249" y="1504898"/>
            <a:ext cx="1655782" cy="385910"/>
            <a:chOff x="3022600" y="1625600"/>
            <a:chExt cx="1634715" cy="381000"/>
          </a:xfrm>
        </p:grpSpPr>
        <p:sp>
          <p:nvSpPr>
            <p:cNvPr id="19" name="Rectangle 18">
              <a:extLst>
                <a:ext uri="{FF2B5EF4-FFF2-40B4-BE49-F238E27FC236}">
                  <a16:creationId xmlns:a16="http://schemas.microsoft.com/office/drawing/2014/main" xmlns="" id="{CAA22931-F3FE-43C9-98B2-EBB0C07BB084}"/>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0.17</a:t>
              </a:r>
              <a:endParaRPr lang="en-IN" dirty="0">
                <a:solidFill>
                  <a:schemeClr val="tx1"/>
                </a:solidFill>
              </a:endParaRPr>
            </a:p>
          </p:txBody>
        </p:sp>
        <p:sp>
          <p:nvSpPr>
            <p:cNvPr id="20" name="Rectangle 19">
              <a:extLst>
                <a:ext uri="{FF2B5EF4-FFF2-40B4-BE49-F238E27FC236}">
                  <a16:creationId xmlns:a16="http://schemas.microsoft.com/office/drawing/2014/main" xmlns="" id="{7A94B870-2F6B-4A3F-A9AF-54832C237E84}"/>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1" name="Straight Arrow Connector 20">
              <a:extLst>
                <a:ext uri="{FF2B5EF4-FFF2-40B4-BE49-F238E27FC236}">
                  <a16:creationId xmlns:a16="http://schemas.microsoft.com/office/drawing/2014/main" xmlns="" id="{EE37C0A9-6019-4993-8743-1C7EAB357F31}"/>
                </a:ext>
              </a:extLst>
            </p:cNvPr>
            <p:cNvCxnSpPr>
              <a:cxnSpLocks/>
              <a:endCxn id="19"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xmlns="" id="{6AEB6B86-8CCD-4775-84D6-E4E0DF9B57E8}"/>
              </a:ext>
            </a:extLst>
          </p:cNvPr>
          <p:cNvGrpSpPr/>
          <p:nvPr/>
        </p:nvGrpSpPr>
        <p:grpSpPr>
          <a:xfrm>
            <a:off x="3001534" y="2021161"/>
            <a:ext cx="1655782" cy="385910"/>
            <a:chOff x="3022600" y="1625600"/>
            <a:chExt cx="1634715" cy="381000"/>
          </a:xfrm>
        </p:grpSpPr>
        <p:sp>
          <p:nvSpPr>
            <p:cNvPr id="23" name="Rectangle 22">
              <a:extLst>
                <a:ext uri="{FF2B5EF4-FFF2-40B4-BE49-F238E27FC236}">
                  <a16:creationId xmlns:a16="http://schemas.microsoft.com/office/drawing/2014/main" xmlns="" id="{2EBEBCB0-120F-4BB7-896C-D24402E6996F}"/>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0.21</a:t>
              </a:r>
              <a:endParaRPr lang="en-IN" dirty="0">
                <a:solidFill>
                  <a:schemeClr val="tx1"/>
                </a:solidFill>
              </a:endParaRPr>
            </a:p>
          </p:txBody>
        </p:sp>
        <p:sp>
          <p:nvSpPr>
            <p:cNvPr id="24" name="Rectangle 23">
              <a:extLst>
                <a:ext uri="{FF2B5EF4-FFF2-40B4-BE49-F238E27FC236}">
                  <a16:creationId xmlns:a16="http://schemas.microsoft.com/office/drawing/2014/main" xmlns="" id="{603A2799-B143-493F-B4E9-C35F819F35C3}"/>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5" name="Straight Arrow Connector 24">
              <a:extLst>
                <a:ext uri="{FF2B5EF4-FFF2-40B4-BE49-F238E27FC236}">
                  <a16:creationId xmlns:a16="http://schemas.microsoft.com/office/drawing/2014/main" xmlns="" id="{C844DDCB-3FAB-4571-A32B-924EF1FFC2B2}"/>
                </a:ext>
              </a:extLst>
            </p:cNvPr>
            <p:cNvCxnSpPr>
              <a:cxnSpLocks/>
              <a:endCxn id="23"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xmlns="" id="{A947A140-521F-4999-94FE-45706EBB5624}"/>
              </a:ext>
            </a:extLst>
          </p:cNvPr>
          <p:cNvGrpSpPr/>
          <p:nvPr/>
        </p:nvGrpSpPr>
        <p:grpSpPr>
          <a:xfrm>
            <a:off x="3001534" y="1492198"/>
            <a:ext cx="1655782" cy="385910"/>
            <a:chOff x="3022600" y="1625600"/>
            <a:chExt cx="1634715" cy="381000"/>
          </a:xfrm>
        </p:grpSpPr>
        <p:sp>
          <p:nvSpPr>
            <p:cNvPr id="27" name="Rectangle 26">
              <a:extLst>
                <a:ext uri="{FF2B5EF4-FFF2-40B4-BE49-F238E27FC236}">
                  <a16:creationId xmlns:a16="http://schemas.microsoft.com/office/drawing/2014/main" xmlns="" id="{9ADC452E-478E-40E6-B097-5AF10540494F}"/>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0.12</a:t>
              </a:r>
              <a:endParaRPr lang="en-IN" dirty="0">
                <a:solidFill>
                  <a:schemeClr val="tx1"/>
                </a:solidFill>
              </a:endParaRPr>
            </a:p>
          </p:txBody>
        </p:sp>
        <p:sp>
          <p:nvSpPr>
            <p:cNvPr id="28" name="Rectangle 27">
              <a:extLst>
                <a:ext uri="{FF2B5EF4-FFF2-40B4-BE49-F238E27FC236}">
                  <a16:creationId xmlns:a16="http://schemas.microsoft.com/office/drawing/2014/main" xmlns="" id="{5794FF6D-F0AE-49B2-BEC0-D49B29FE40F7}"/>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Arrow Connector 28">
              <a:extLst>
                <a:ext uri="{FF2B5EF4-FFF2-40B4-BE49-F238E27FC236}">
                  <a16:creationId xmlns:a16="http://schemas.microsoft.com/office/drawing/2014/main" xmlns="" id="{4A4E0FA6-E1F8-4D6D-8A3F-5F338D2FA4B2}"/>
                </a:ext>
              </a:extLst>
            </p:cNvPr>
            <p:cNvCxnSpPr>
              <a:cxnSpLocks/>
              <a:endCxn id="27"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xmlns="" id="{C645937B-1904-43BA-9F5A-DB199636342F}"/>
              </a:ext>
            </a:extLst>
          </p:cNvPr>
          <p:cNvGrpSpPr/>
          <p:nvPr/>
        </p:nvGrpSpPr>
        <p:grpSpPr>
          <a:xfrm>
            <a:off x="6315309" y="2050998"/>
            <a:ext cx="1655782" cy="385910"/>
            <a:chOff x="3022600" y="1625600"/>
            <a:chExt cx="1634715" cy="381000"/>
          </a:xfrm>
        </p:grpSpPr>
        <p:sp>
          <p:nvSpPr>
            <p:cNvPr id="31" name="Rectangle 30">
              <a:extLst>
                <a:ext uri="{FF2B5EF4-FFF2-40B4-BE49-F238E27FC236}">
                  <a16:creationId xmlns:a16="http://schemas.microsoft.com/office/drawing/2014/main" xmlns="" id="{937528C7-B5CD-4523-A229-42C88A69B545}"/>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0.26</a:t>
              </a:r>
              <a:endParaRPr lang="en-IN" dirty="0">
                <a:solidFill>
                  <a:schemeClr val="tx1"/>
                </a:solidFill>
              </a:endParaRPr>
            </a:p>
          </p:txBody>
        </p:sp>
        <p:sp>
          <p:nvSpPr>
            <p:cNvPr id="32" name="Rectangle 31">
              <a:extLst>
                <a:ext uri="{FF2B5EF4-FFF2-40B4-BE49-F238E27FC236}">
                  <a16:creationId xmlns:a16="http://schemas.microsoft.com/office/drawing/2014/main" xmlns="" id="{821C0DF5-396B-4D03-AED3-F7C5A0F1FC4E}"/>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3" name="Straight Arrow Connector 32">
              <a:extLst>
                <a:ext uri="{FF2B5EF4-FFF2-40B4-BE49-F238E27FC236}">
                  <a16:creationId xmlns:a16="http://schemas.microsoft.com/office/drawing/2014/main" xmlns="" id="{5D6337F5-D04E-4764-81F2-15A7555DCC11}"/>
                </a:ext>
              </a:extLst>
            </p:cNvPr>
            <p:cNvCxnSpPr>
              <a:cxnSpLocks/>
              <a:endCxn id="31"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xmlns="" id="{DF4DF719-56E5-46EC-8A16-406C701D9028}"/>
              </a:ext>
            </a:extLst>
          </p:cNvPr>
          <p:cNvGrpSpPr/>
          <p:nvPr/>
        </p:nvGrpSpPr>
        <p:grpSpPr>
          <a:xfrm>
            <a:off x="3008438" y="2530601"/>
            <a:ext cx="1655782" cy="385910"/>
            <a:chOff x="3022600" y="1625600"/>
            <a:chExt cx="1634715" cy="381000"/>
          </a:xfrm>
        </p:grpSpPr>
        <p:sp>
          <p:nvSpPr>
            <p:cNvPr id="35" name="Rectangle 34">
              <a:extLst>
                <a:ext uri="{FF2B5EF4-FFF2-40B4-BE49-F238E27FC236}">
                  <a16:creationId xmlns:a16="http://schemas.microsoft.com/office/drawing/2014/main" xmlns="" id="{B725AAE0-6196-46BC-BEE8-5CF5E100AF78}"/>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0.39</a:t>
              </a:r>
              <a:endParaRPr lang="en-IN" dirty="0">
                <a:solidFill>
                  <a:schemeClr val="tx1"/>
                </a:solidFill>
              </a:endParaRPr>
            </a:p>
          </p:txBody>
        </p:sp>
        <p:sp>
          <p:nvSpPr>
            <p:cNvPr id="36" name="Rectangle 35">
              <a:extLst>
                <a:ext uri="{FF2B5EF4-FFF2-40B4-BE49-F238E27FC236}">
                  <a16:creationId xmlns:a16="http://schemas.microsoft.com/office/drawing/2014/main" xmlns="" id="{CEBB5987-3C61-4039-AC4E-14B36026BF7B}"/>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7" name="Straight Arrow Connector 36">
              <a:extLst>
                <a:ext uri="{FF2B5EF4-FFF2-40B4-BE49-F238E27FC236}">
                  <a16:creationId xmlns:a16="http://schemas.microsoft.com/office/drawing/2014/main" xmlns="" id="{96101474-FF35-4F47-98FE-ABEC8CFDA8CC}"/>
                </a:ext>
              </a:extLst>
            </p:cNvPr>
            <p:cNvCxnSpPr>
              <a:cxnSpLocks/>
              <a:endCxn id="35"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xmlns="" id="{23CA86AB-C5F9-4CEB-99DA-603E63F7C3F1}"/>
              </a:ext>
            </a:extLst>
          </p:cNvPr>
          <p:cNvGrpSpPr/>
          <p:nvPr/>
        </p:nvGrpSpPr>
        <p:grpSpPr>
          <a:xfrm>
            <a:off x="3001534" y="3957907"/>
            <a:ext cx="1655782" cy="385910"/>
            <a:chOff x="3022600" y="1625600"/>
            <a:chExt cx="1634715" cy="381000"/>
          </a:xfrm>
        </p:grpSpPr>
        <p:sp>
          <p:nvSpPr>
            <p:cNvPr id="39" name="Rectangle 38">
              <a:extLst>
                <a:ext uri="{FF2B5EF4-FFF2-40B4-BE49-F238E27FC236}">
                  <a16:creationId xmlns:a16="http://schemas.microsoft.com/office/drawing/2014/main" xmlns="" id="{36101C2D-924D-4954-B893-E88648A85CF8}"/>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0.68</a:t>
              </a:r>
              <a:endParaRPr lang="en-IN" dirty="0">
                <a:solidFill>
                  <a:schemeClr val="tx1"/>
                </a:solidFill>
              </a:endParaRPr>
            </a:p>
          </p:txBody>
        </p:sp>
        <p:sp>
          <p:nvSpPr>
            <p:cNvPr id="40" name="Rectangle 39">
              <a:extLst>
                <a:ext uri="{FF2B5EF4-FFF2-40B4-BE49-F238E27FC236}">
                  <a16:creationId xmlns:a16="http://schemas.microsoft.com/office/drawing/2014/main" xmlns="" id="{CF39516A-3F44-490A-82E1-4815942853FC}"/>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41" name="Straight Arrow Connector 40">
              <a:extLst>
                <a:ext uri="{FF2B5EF4-FFF2-40B4-BE49-F238E27FC236}">
                  <a16:creationId xmlns:a16="http://schemas.microsoft.com/office/drawing/2014/main" xmlns="" id="{1A2DEC88-2901-4173-A03F-BD9E922BAFDA}"/>
                </a:ext>
              </a:extLst>
            </p:cNvPr>
            <p:cNvCxnSpPr>
              <a:cxnSpLocks/>
              <a:endCxn id="39"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xmlns="" id="{5B572987-C2AB-41A6-8601-52949093B55B}"/>
              </a:ext>
            </a:extLst>
          </p:cNvPr>
          <p:cNvGrpSpPr/>
          <p:nvPr/>
        </p:nvGrpSpPr>
        <p:grpSpPr>
          <a:xfrm>
            <a:off x="3001534" y="4441947"/>
            <a:ext cx="1655782" cy="385910"/>
            <a:chOff x="3022600" y="1625600"/>
            <a:chExt cx="1634715" cy="381000"/>
          </a:xfrm>
        </p:grpSpPr>
        <p:sp>
          <p:nvSpPr>
            <p:cNvPr id="43" name="Rectangle 42">
              <a:extLst>
                <a:ext uri="{FF2B5EF4-FFF2-40B4-BE49-F238E27FC236}">
                  <a16:creationId xmlns:a16="http://schemas.microsoft.com/office/drawing/2014/main" xmlns="" id="{CBC49C39-2C65-474C-918B-EBA34CEF58F0}"/>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0.72</a:t>
              </a:r>
              <a:endParaRPr lang="en-IN" dirty="0">
                <a:solidFill>
                  <a:schemeClr val="tx1"/>
                </a:solidFill>
              </a:endParaRPr>
            </a:p>
          </p:txBody>
        </p:sp>
        <p:sp>
          <p:nvSpPr>
            <p:cNvPr id="44" name="Rectangle 43">
              <a:extLst>
                <a:ext uri="{FF2B5EF4-FFF2-40B4-BE49-F238E27FC236}">
                  <a16:creationId xmlns:a16="http://schemas.microsoft.com/office/drawing/2014/main" xmlns="" id="{079759B9-1687-4C27-B3F3-45E79838D53C}"/>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45" name="Straight Arrow Connector 44">
              <a:extLst>
                <a:ext uri="{FF2B5EF4-FFF2-40B4-BE49-F238E27FC236}">
                  <a16:creationId xmlns:a16="http://schemas.microsoft.com/office/drawing/2014/main" xmlns="" id="{355E7CA7-BB73-43B3-AE10-9CEE866472B8}"/>
                </a:ext>
              </a:extLst>
            </p:cNvPr>
            <p:cNvCxnSpPr>
              <a:cxnSpLocks/>
              <a:endCxn id="43"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xmlns="" id="{FF3C4AB8-ECDA-463E-8981-F96F6ADDAA73}"/>
              </a:ext>
            </a:extLst>
          </p:cNvPr>
          <p:cNvGrpSpPr/>
          <p:nvPr/>
        </p:nvGrpSpPr>
        <p:grpSpPr>
          <a:xfrm>
            <a:off x="4647531" y="4429247"/>
            <a:ext cx="1655782" cy="385910"/>
            <a:chOff x="3022600" y="1625600"/>
            <a:chExt cx="1634715" cy="381000"/>
          </a:xfrm>
        </p:grpSpPr>
        <p:sp>
          <p:nvSpPr>
            <p:cNvPr id="47" name="Rectangle 46">
              <a:extLst>
                <a:ext uri="{FF2B5EF4-FFF2-40B4-BE49-F238E27FC236}">
                  <a16:creationId xmlns:a16="http://schemas.microsoft.com/office/drawing/2014/main" xmlns="" id="{D3110D5C-AB9F-41C8-9F87-A3641B67EF42}"/>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0.78</a:t>
              </a:r>
              <a:endParaRPr lang="en-IN" dirty="0">
                <a:solidFill>
                  <a:schemeClr val="tx1"/>
                </a:solidFill>
              </a:endParaRPr>
            </a:p>
          </p:txBody>
        </p:sp>
        <p:sp>
          <p:nvSpPr>
            <p:cNvPr id="48" name="Rectangle 47">
              <a:extLst>
                <a:ext uri="{FF2B5EF4-FFF2-40B4-BE49-F238E27FC236}">
                  <a16:creationId xmlns:a16="http://schemas.microsoft.com/office/drawing/2014/main" xmlns="" id="{2B245406-298E-4CCD-9FD6-B945E882AE7B}"/>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49" name="Straight Arrow Connector 48">
              <a:extLst>
                <a:ext uri="{FF2B5EF4-FFF2-40B4-BE49-F238E27FC236}">
                  <a16:creationId xmlns:a16="http://schemas.microsoft.com/office/drawing/2014/main" xmlns="" id="{7756BEEA-BA93-4F62-B057-A52ECE8F37E0}"/>
                </a:ext>
              </a:extLst>
            </p:cNvPr>
            <p:cNvCxnSpPr>
              <a:cxnSpLocks/>
              <a:endCxn id="47"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xmlns="" id="{987EDC47-8973-4711-A505-A594CF5D7A27}"/>
              </a:ext>
            </a:extLst>
          </p:cNvPr>
          <p:cNvGrpSpPr/>
          <p:nvPr/>
        </p:nvGrpSpPr>
        <p:grpSpPr>
          <a:xfrm>
            <a:off x="3001534" y="5431557"/>
            <a:ext cx="1655782" cy="385910"/>
            <a:chOff x="3022600" y="1625600"/>
            <a:chExt cx="1634715" cy="381000"/>
          </a:xfrm>
        </p:grpSpPr>
        <p:sp>
          <p:nvSpPr>
            <p:cNvPr id="51" name="Rectangle 50">
              <a:extLst>
                <a:ext uri="{FF2B5EF4-FFF2-40B4-BE49-F238E27FC236}">
                  <a16:creationId xmlns:a16="http://schemas.microsoft.com/office/drawing/2014/main" xmlns="" id="{FA0A43FB-5B2A-43DE-BE3D-7E064482D1CD}"/>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0.94</a:t>
              </a:r>
              <a:endParaRPr lang="en-IN" dirty="0">
                <a:solidFill>
                  <a:schemeClr val="tx1"/>
                </a:solidFill>
              </a:endParaRPr>
            </a:p>
          </p:txBody>
        </p:sp>
        <p:sp>
          <p:nvSpPr>
            <p:cNvPr id="52" name="Rectangle 51">
              <a:extLst>
                <a:ext uri="{FF2B5EF4-FFF2-40B4-BE49-F238E27FC236}">
                  <a16:creationId xmlns:a16="http://schemas.microsoft.com/office/drawing/2014/main" xmlns="" id="{CA930660-21E8-4EE6-BBDF-CFADF99A7B4D}"/>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53" name="Straight Arrow Connector 52">
              <a:extLst>
                <a:ext uri="{FF2B5EF4-FFF2-40B4-BE49-F238E27FC236}">
                  <a16:creationId xmlns:a16="http://schemas.microsoft.com/office/drawing/2014/main" xmlns="" id="{2E03C7CC-4957-422B-9A84-8945A60BA2F8}"/>
                </a:ext>
              </a:extLst>
            </p:cNvPr>
            <p:cNvCxnSpPr>
              <a:cxnSpLocks/>
              <a:endCxn id="51"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68" name="Straight Connector 7167">
            <a:extLst>
              <a:ext uri="{FF2B5EF4-FFF2-40B4-BE49-F238E27FC236}">
                <a16:creationId xmlns:a16="http://schemas.microsoft.com/office/drawing/2014/main" xmlns="" id="{85249E5E-B778-4958-ABFC-7E073862BFA9}"/>
              </a:ext>
            </a:extLst>
          </p:cNvPr>
          <p:cNvCxnSpPr>
            <a:cxnSpLocks/>
          </p:cNvCxnSpPr>
          <p:nvPr/>
        </p:nvCxnSpPr>
        <p:spPr>
          <a:xfrm flipV="1">
            <a:off x="5930842" y="1657298"/>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14D5042E-66B5-4531-9B76-02392D09201C}"/>
              </a:ext>
            </a:extLst>
          </p:cNvPr>
          <p:cNvCxnSpPr>
            <a:cxnSpLocks/>
          </p:cNvCxnSpPr>
          <p:nvPr/>
        </p:nvCxnSpPr>
        <p:spPr>
          <a:xfrm flipV="1">
            <a:off x="4351158" y="5501407"/>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422791C6-62E2-48D8-B861-113551B2FB5D}"/>
              </a:ext>
            </a:extLst>
          </p:cNvPr>
          <p:cNvCxnSpPr>
            <a:cxnSpLocks/>
          </p:cNvCxnSpPr>
          <p:nvPr/>
        </p:nvCxnSpPr>
        <p:spPr>
          <a:xfrm flipV="1">
            <a:off x="4351158" y="4029692"/>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902CC7D-EA2F-49E4-9B93-0988E0D149CE}"/>
              </a:ext>
            </a:extLst>
          </p:cNvPr>
          <p:cNvCxnSpPr>
            <a:cxnSpLocks/>
          </p:cNvCxnSpPr>
          <p:nvPr/>
        </p:nvCxnSpPr>
        <p:spPr>
          <a:xfrm flipV="1">
            <a:off x="5986123" y="4524497"/>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0A0FB76C-770E-465F-8141-F59C85B14A17}"/>
              </a:ext>
            </a:extLst>
          </p:cNvPr>
          <p:cNvCxnSpPr>
            <a:cxnSpLocks/>
          </p:cNvCxnSpPr>
          <p:nvPr/>
        </p:nvCxnSpPr>
        <p:spPr>
          <a:xfrm flipV="1">
            <a:off x="7669578" y="2127198"/>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E1B93FC6-9582-4FCB-8F28-8F409A6B9201}"/>
              </a:ext>
            </a:extLst>
          </p:cNvPr>
          <p:cNvCxnSpPr>
            <a:cxnSpLocks/>
          </p:cNvCxnSpPr>
          <p:nvPr/>
        </p:nvCxnSpPr>
        <p:spPr>
          <a:xfrm flipV="1">
            <a:off x="2616198" y="5025026"/>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AB9A89D1-275D-46EB-8C79-1D028B59D6AC}"/>
              </a:ext>
            </a:extLst>
          </p:cNvPr>
          <p:cNvCxnSpPr>
            <a:cxnSpLocks/>
          </p:cNvCxnSpPr>
          <p:nvPr/>
        </p:nvCxnSpPr>
        <p:spPr>
          <a:xfrm flipV="1">
            <a:off x="2616199" y="3536898"/>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89C2BE28-7D22-448A-BAFB-11A925C466D8}"/>
              </a:ext>
            </a:extLst>
          </p:cNvPr>
          <p:cNvCxnSpPr>
            <a:cxnSpLocks/>
          </p:cNvCxnSpPr>
          <p:nvPr/>
        </p:nvCxnSpPr>
        <p:spPr>
          <a:xfrm flipV="1">
            <a:off x="2616200" y="2995718"/>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129506F6-BBE2-4ACC-B906-7B51EAA870E1}"/>
              </a:ext>
            </a:extLst>
          </p:cNvPr>
          <p:cNvCxnSpPr>
            <a:cxnSpLocks/>
          </p:cNvCxnSpPr>
          <p:nvPr/>
        </p:nvCxnSpPr>
        <p:spPr>
          <a:xfrm flipV="1">
            <a:off x="2628331" y="1053065"/>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69" name="TextBox 7168">
            <a:extLst>
              <a:ext uri="{FF2B5EF4-FFF2-40B4-BE49-F238E27FC236}">
                <a16:creationId xmlns:a16="http://schemas.microsoft.com/office/drawing/2014/main" xmlns="" id="{05DBD2E1-6EE2-4819-8A1F-161B97420A52}"/>
              </a:ext>
            </a:extLst>
          </p:cNvPr>
          <p:cNvSpPr txBox="1"/>
          <p:nvPr/>
        </p:nvSpPr>
        <p:spPr>
          <a:xfrm>
            <a:off x="968321" y="5783448"/>
            <a:ext cx="1660010" cy="307777"/>
          </a:xfrm>
          <a:prstGeom prst="rect">
            <a:avLst/>
          </a:prstGeom>
          <a:noFill/>
        </p:spPr>
        <p:txBody>
          <a:bodyPr wrap="square" rtlCol="0">
            <a:spAutoFit/>
          </a:bodyPr>
          <a:lstStyle/>
          <a:p>
            <a:r>
              <a:rPr lang="en-US" sz="1400" b="1" dirty="0"/>
              <a:t>Input Array</a:t>
            </a:r>
            <a:endParaRPr lang="en-IN" sz="1400" b="1" dirty="0"/>
          </a:p>
        </p:txBody>
      </p:sp>
      <p:sp>
        <p:nvSpPr>
          <p:cNvPr id="7171" name="TextBox 7170">
            <a:extLst>
              <a:ext uri="{FF2B5EF4-FFF2-40B4-BE49-F238E27FC236}">
                <a16:creationId xmlns:a16="http://schemas.microsoft.com/office/drawing/2014/main" xmlns="" id="{01C604FF-40AA-47E9-8CED-D8910D6E13F9}"/>
              </a:ext>
            </a:extLst>
          </p:cNvPr>
          <p:cNvSpPr txBox="1"/>
          <p:nvPr/>
        </p:nvSpPr>
        <p:spPr>
          <a:xfrm>
            <a:off x="2160805" y="5792991"/>
            <a:ext cx="1527772" cy="311743"/>
          </a:xfrm>
          <a:prstGeom prst="rect">
            <a:avLst/>
          </a:prstGeom>
          <a:noFill/>
        </p:spPr>
        <p:txBody>
          <a:bodyPr wrap="square" rtlCol="0">
            <a:spAutoFit/>
          </a:bodyPr>
          <a:lstStyle/>
          <a:p>
            <a:r>
              <a:rPr lang="en-US" sz="1400" b="1" dirty="0"/>
              <a:t>Bucket Sort</a:t>
            </a:r>
            <a:endParaRPr lang="en-IN" sz="1400" b="1" dirty="0"/>
          </a:p>
        </p:txBody>
      </p:sp>
      <p:cxnSp>
        <p:nvCxnSpPr>
          <p:cNvPr id="75" name="Straight Connector 74">
            <a:extLst>
              <a:ext uri="{FF2B5EF4-FFF2-40B4-BE49-F238E27FC236}">
                <a16:creationId xmlns:a16="http://schemas.microsoft.com/office/drawing/2014/main" xmlns="" id="{CF9E5125-35C8-43A7-B923-A6408180AA81}"/>
              </a:ext>
            </a:extLst>
          </p:cNvPr>
          <p:cNvCxnSpPr>
            <a:cxnSpLocks/>
          </p:cNvCxnSpPr>
          <p:nvPr/>
        </p:nvCxnSpPr>
        <p:spPr>
          <a:xfrm flipV="1">
            <a:off x="4255018" y="2615606"/>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C7AA2231-D3A4-4E48-BE15-C9AE141B584A}" type="slidenum">
              <a:rPr lang="en-IN" smtClean="0"/>
              <a:t>85</a:t>
            </a:fld>
            <a:endParaRPr lang="en-IN"/>
          </a:p>
        </p:txBody>
      </p:sp>
    </p:spTree>
    <p:extLst>
      <p:ext uri="{BB962C8B-B14F-4D97-AF65-F5344CB8AC3E}">
        <p14:creationId xmlns:p14="http://schemas.microsoft.com/office/powerpoint/2010/main" val="357788611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9D359C-E65F-48A0-9CC7-58F066608BFE}"/>
              </a:ext>
            </a:extLst>
          </p:cNvPr>
          <p:cNvSpPr>
            <a:spLocks noGrp="1"/>
          </p:cNvSpPr>
          <p:nvPr>
            <p:ph type="title"/>
          </p:nvPr>
        </p:nvSpPr>
        <p:spPr>
          <a:xfrm>
            <a:off x="567562" y="826715"/>
            <a:ext cx="9603275" cy="1049235"/>
          </a:xfrm>
        </p:spPr>
        <p:txBody>
          <a:bodyPr/>
          <a:lstStyle/>
          <a:p>
            <a:r>
              <a:rPr lang="en-IN" dirty="0"/>
              <a:t>Complexity of Bucket Sort</a:t>
            </a:r>
          </a:p>
        </p:txBody>
      </p:sp>
      <p:sp>
        <p:nvSpPr>
          <p:cNvPr id="4" name="Rectangle 1">
            <a:extLst>
              <a:ext uri="{FF2B5EF4-FFF2-40B4-BE49-F238E27FC236}">
                <a16:creationId xmlns:a16="http://schemas.microsoft.com/office/drawing/2014/main" xmlns="" id="{0E86F09F-15AF-42D3-9C79-E1CC41ABD05E}"/>
              </a:ext>
            </a:extLst>
          </p:cNvPr>
          <p:cNvSpPr>
            <a:spLocks noGrp="1" noChangeArrowheads="1"/>
          </p:cNvSpPr>
          <p:nvPr>
            <p:ph idx="1"/>
          </p:nvPr>
        </p:nvSpPr>
        <p:spPr bwMode="auto">
          <a:xfrm>
            <a:off x="1116202" y="1313788"/>
            <a:ext cx="10466644" cy="4616648"/>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Worst Case Complexity:</a:t>
            </a:r>
            <a:r>
              <a:rPr kumimoji="0" lang="en-US" altLang="en-US" b="0" i="0" u="none" strike="noStrike" cap="none" normalizeH="0" baseline="0" dirty="0">
                <a:ln>
                  <a:noFill/>
                </a:ln>
                <a:solidFill>
                  <a:schemeClr val="tx1"/>
                </a:solidFill>
                <a:effectLst/>
                <a:latin typeface="+mj-lt"/>
              </a:rPr>
              <a:t> O(n</a:t>
            </a:r>
            <a:r>
              <a:rPr kumimoji="0" lang="en-US" altLang="en-US" b="0" i="0" u="none" strike="noStrike" cap="none" normalizeH="0" baseline="30000" dirty="0">
                <a:ln>
                  <a:noFill/>
                </a:ln>
                <a:solidFill>
                  <a:schemeClr val="tx1"/>
                </a:solidFill>
                <a:effectLst/>
                <a:latin typeface="+mj-lt"/>
              </a:rPr>
              <a:t>2</a:t>
            </a:r>
            <a:r>
              <a:rPr kumimoji="0" lang="en-US" altLang="en-US"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j-lt"/>
              </a:rPr>
              <a:t/>
            </a:r>
            <a:br>
              <a:rPr kumimoji="0" lang="en-US" altLang="en-US" b="0" i="0" u="none" strike="noStrike" cap="none" normalizeH="0" baseline="0" dirty="0">
                <a:ln>
                  <a:noFill/>
                </a:ln>
                <a:solidFill>
                  <a:schemeClr val="tx1"/>
                </a:solidFill>
                <a:effectLst/>
                <a:latin typeface="+mj-lt"/>
              </a:rPr>
            </a:br>
            <a:r>
              <a:rPr kumimoji="0" lang="en-US" altLang="en-US" b="0" i="0" u="none" strike="noStrike" cap="none" normalizeH="0" baseline="0" dirty="0">
                <a:ln>
                  <a:noFill/>
                </a:ln>
                <a:solidFill>
                  <a:schemeClr val="tx1"/>
                </a:solidFill>
                <a:effectLst/>
                <a:latin typeface="+mj-lt"/>
              </a:rPr>
              <a:t>When there are elements of close range in the array, they are likely to be placed in the same bucket. This may result in some buckets having more number of elements than others.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lvl="0" indent="0">
              <a:lnSpc>
                <a:spcPct val="100000"/>
              </a:lnSpc>
              <a:buClrTx/>
              <a:buSzTx/>
              <a:buNone/>
            </a:pPr>
            <a:r>
              <a:rPr lang="en-US" altLang="en-US" b="1" dirty="0">
                <a:latin typeface="+mj-lt"/>
              </a:rPr>
              <a:t>Best Case Complexity:</a:t>
            </a:r>
            <a:r>
              <a:rPr lang="en-US" altLang="en-US" dirty="0">
                <a:latin typeface="+mj-lt"/>
              </a:rPr>
              <a:t> O(</a:t>
            </a:r>
            <a:r>
              <a:rPr lang="en-US" altLang="en-US" dirty="0" err="1">
                <a:latin typeface="+mj-lt"/>
              </a:rPr>
              <a:t>n+k</a:t>
            </a:r>
            <a:r>
              <a:rPr lang="en-US" altLang="en-US" dirty="0">
                <a:latin typeface="+mj-lt"/>
              </a:rPr>
              <a:t>)</a:t>
            </a:r>
            <a:br>
              <a:rPr lang="en-US" altLang="en-US" dirty="0">
                <a:latin typeface="+mj-lt"/>
              </a:rPr>
            </a:br>
            <a:r>
              <a:rPr lang="en-US" altLang="en-US" dirty="0">
                <a:latin typeface="+mj-lt"/>
              </a:rPr>
              <a:t>It occurs when the elements are uniformly distributed in the buckets with a nearly equal number of elements in each bucket.</a:t>
            </a:r>
          </a:p>
          <a:p>
            <a:pPr marL="0" lvl="0" indent="0">
              <a:lnSpc>
                <a:spcPct val="100000"/>
              </a:lnSpc>
              <a:buClrTx/>
              <a:buSzTx/>
              <a:buNone/>
            </a:pPr>
            <a:endParaRPr lang="en-US" altLang="en-US" dirty="0">
              <a:latin typeface="+mj-lt"/>
            </a:endParaRPr>
          </a:p>
          <a:p>
            <a:pPr marL="0" indent="0">
              <a:lnSpc>
                <a:spcPct val="100000"/>
              </a:lnSpc>
              <a:buClrTx/>
              <a:buSzTx/>
              <a:buNone/>
            </a:pPr>
            <a:r>
              <a:rPr lang="en-US" altLang="en-US" b="1" dirty="0">
                <a:latin typeface="+mj-lt"/>
              </a:rPr>
              <a:t>Average Case Complexity:</a:t>
            </a:r>
            <a:r>
              <a:rPr lang="en-US" altLang="en-US" dirty="0">
                <a:latin typeface="+mj-lt"/>
              </a:rPr>
              <a:t> O(n)</a:t>
            </a:r>
            <a:br>
              <a:rPr lang="en-US" altLang="en-US" dirty="0">
                <a:latin typeface="+mj-lt"/>
              </a:rPr>
            </a:br>
            <a:r>
              <a:rPr lang="en-US" altLang="en-US" dirty="0">
                <a:latin typeface="+mj-lt"/>
              </a:rPr>
              <a:t>It occurs when the elements are distributed randomly in the array. Even if the elements are not distributed uniformly, bucket sort runs in linear time </a:t>
            </a:r>
          </a:p>
          <a:p>
            <a:pPr marL="0" lvl="0" indent="0">
              <a:lnSpc>
                <a:spcPct val="100000"/>
              </a:lnSpc>
              <a:buClrTx/>
              <a:buSzTx/>
              <a:buNone/>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p:txBody>
      </p:sp>
      <p:sp>
        <p:nvSpPr>
          <p:cNvPr id="5" name="Rectangle 2">
            <a:extLst>
              <a:ext uri="{FF2B5EF4-FFF2-40B4-BE49-F238E27FC236}">
                <a16:creationId xmlns:a16="http://schemas.microsoft.com/office/drawing/2014/main" xmlns="" id="{D1E4EFCF-C326-42ED-9F4D-73B6A49A29F0}"/>
              </a:ext>
            </a:extLst>
          </p:cNvPr>
          <p:cNvSpPr>
            <a:spLocks noChangeArrowheads="1"/>
          </p:cNvSpPr>
          <p:nvPr/>
        </p:nvSpPr>
        <p:spPr bwMode="auto">
          <a:xfrm>
            <a:off x="0" y="143961"/>
            <a:ext cx="38472" cy="16927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xmlns="" id="{7671C23A-1E80-401D-8598-0F3CB8EFD4D4}"/>
              </a:ext>
            </a:extLst>
          </p:cNvPr>
          <p:cNvSpPr>
            <a:spLocks noChangeArrowheads="1"/>
          </p:cNvSpPr>
          <p:nvPr/>
        </p:nvSpPr>
        <p:spPr bwMode="auto">
          <a:xfrm>
            <a:off x="0" y="90100"/>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C7AA2231-D3A4-4E48-BE15-C9AE141B584A}" type="slidenum">
              <a:rPr lang="en-IN" smtClean="0"/>
              <a:t>86</a:t>
            </a:fld>
            <a:endParaRPr lang="en-IN"/>
          </a:p>
        </p:txBody>
      </p:sp>
    </p:spTree>
    <p:extLst>
      <p:ext uri="{BB962C8B-B14F-4D97-AF65-F5344CB8AC3E}">
        <p14:creationId xmlns:p14="http://schemas.microsoft.com/office/powerpoint/2010/main" val="12073455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84B6D2-2256-4B35-80F2-EC74AE847CF0}"/>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xmlns="" id="{2AABC11F-285F-41E7-A0DB-05FE2122DAFC}"/>
              </a:ext>
            </a:extLst>
          </p:cNvPr>
          <p:cNvSpPr>
            <a:spLocks noGrp="1"/>
          </p:cNvSpPr>
          <p:nvPr>
            <p:ph idx="1"/>
          </p:nvPr>
        </p:nvSpPr>
        <p:spPr>
          <a:xfrm>
            <a:off x="1130270" y="2171769"/>
            <a:ext cx="10874917" cy="3294576"/>
          </a:xfrm>
        </p:spPr>
        <p:txBody>
          <a:bodyPr>
            <a:normAutofit/>
          </a:bodyPr>
          <a:lstStyle/>
          <a:p>
            <a:r>
              <a:rPr lang="en-IN" sz="1800" b="0" i="1" u="none" strike="noStrike" dirty="0" err="1">
                <a:solidFill>
                  <a:srgbClr val="002060"/>
                </a:solidFill>
                <a:effectLst/>
                <a:latin typeface="+mj-lt"/>
                <a:hlinkClick r:id="rId2" tooltip="Thomas H. Cormen">
                  <a:extLst>
                    <a:ext uri="{A12FA001-AC4F-418D-AE19-62706E023703}">
                      <ahyp:hlinkClr xmlns:ahyp="http://schemas.microsoft.com/office/drawing/2018/hyperlinkcolor" xmlns="" val="tx"/>
                    </a:ext>
                  </a:extLst>
                </a:hlinkClick>
              </a:rPr>
              <a:t>Cormen</a:t>
            </a:r>
            <a:r>
              <a:rPr lang="en-IN" sz="1800" b="0" i="1" u="none" strike="noStrike" dirty="0">
                <a:solidFill>
                  <a:srgbClr val="002060"/>
                </a:solidFill>
                <a:effectLst/>
                <a:latin typeface="+mj-lt"/>
                <a:hlinkClick r:id="rId2" tooltip="Thomas H. Cormen">
                  <a:extLst>
                    <a:ext uri="{A12FA001-AC4F-418D-AE19-62706E023703}">
                      <ahyp:hlinkClr xmlns:ahyp="http://schemas.microsoft.com/office/drawing/2018/hyperlinkcolor" xmlns="" val="tx"/>
                    </a:ext>
                  </a:extLst>
                </a:hlinkClick>
              </a:rPr>
              <a:t>, Thomas H.</a:t>
            </a:r>
            <a:r>
              <a:rPr lang="en-IN" sz="1800" b="0" i="1" dirty="0">
                <a:solidFill>
                  <a:srgbClr val="002060"/>
                </a:solidFill>
                <a:effectLst/>
                <a:latin typeface="+mj-lt"/>
              </a:rPr>
              <a:t>; </a:t>
            </a:r>
            <a:r>
              <a:rPr lang="en-IN" sz="1800" b="0" i="1" u="none" strike="noStrike" dirty="0" err="1">
                <a:solidFill>
                  <a:srgbClr val="002060"/>
                </a:solidFill>
                <a:effectLst/>
                <a:latin typeface="+mj-lt"/>
                <a:hlinkClick r:id="rId3" tooltip="Charles E. Leiserson">
                  <a:extLst>
                    <a:ext uri="{A12FA001-AC4F-418D-AE19-62706E023703}">
                      <ahyp:hlinkClr xmlns:ahyp="http://schemas.microsoft.com/office/drawing/2018/hyperlinkcolor" xmlns="" val="tx"/>
                    </a:ext>
                  </a:extLst>
                </a:hlinkClick>
              </a:rPr>
              <a:t>Leiserson</a:t>
            </a:r>
            <a:r>
              <a:rPr lang="en-IN" sz="1800" b="0" i="1" u="none" strike="noStrike" dirty="0">
                <a:solidFill>
                  <a:srgbClr val="002060"/>
                </a:solidFill>
                <a:effectLst/>
                <a:latin typeface="+mj-lt"/>
                <a:hlinkClick r:id="rId3" tooltip="Charles E. Leiserson">
                  <a:extLst>
                    <a:ext uri="{A12FA001-AC4F-418D-AE19-62706E023703}">
                      <ahyp:hlinkClr xmlns:ahyp="http://schemas.microsoft.com/office/drawing/2018/hyperlinkcolor" xmlns="" val="tx"/>
                    </a:ext>
                  </a:extLst>
                </a:hlinkClick>
              </a:rPr>
              <a:t>, Charles E.</a:t>
            </a:r>
            <a:r>
              <a:rPr lang="en-IN" sz="1800" b="0" i="1" dirty="0">
                <a:solidFill>
                  <a:srgbClr val="002060"/>
                </a:solidFill>
                <a:effectLst/>
                <a:latin typeface="+mj-lt"/>
              </a:rPr>
              <a:t>; </a:t>
            </a:r>
            <a:r>
              <a:rPr lang="en-IN" sz="1800" b="0" i="1" u="none" strike="noStrike" dirty="0" err="1">
                <a:solidFill>
                  <a:srgbClr val="002060"/>
                </a:solidFill>
                <a:effectLst/>
                <a:latin typeface="+mj-lt"/>
                <a:hlinkClick r:id="rId4" tooltip="Ron Rivest">
                  <a:extLst>
                    <a:ext uri="{A12FA001-AC4F-418D-AE19-62706E023703}">
                      <ahyp:hlinkClr xmlns:ahyp="http://schemas.microsoft.com/office/drawing/2018/hyperlinkcolor" xmlns="" val="tx"/>
                    </a:ext>
                  </a:extLst>
                </a:hlinkClick>
              </a:rPr>
              <a:t>Rivest</a:t>
            </a:r>
            <a:r>
              <a:rPr lang="en-IN" sz="1800" b="0" i="1" u="none" strike="noStrike" dirty="0">
                <a:solidFill>
                  <a:srgbClr val="002060"/>
                </a:solidFill>
                <a:effectLst/>
                <a:latin typeface="+mj-lt"/>
                <a:hlinkClick r:id="rId4" tooltip="Ron Rivest">
                  <a:extLst>
                    <a:ext uri="{A12FA001-AC4F-418D-AE19-62706E023703}">
                      <ahyp:hlinkClr xmlns:ahyp="http://schemas.microsoft.com/office/drawing/2018/hyperlinkcolor" xmlns="" val="tx"/>
                    </a:ext>
                  </a:extLst>
                </a:hlinkClick>
              </a:rPr>
              <a:t>, Ronald L.</a:t>
            </a:r>
            <a:r>
              <a:rPr lang="en-IN" sz="1800" b="0" i="1" dirty="0">
                <a:solidFill>
                  <a:srgbClr val="002060"/>
                </a:solidFill>
                <a:effectLst/>
                <a:latin typeface="+mj-lt"/>
              </a:rPr>
              <a:t>; </a:t>
            </a:r>
            <a:r>
              <a:rPr lang="en-IN" sz="1800" b="0" i="1" u="none" strike="noStrike" dirty="0">
                <a:solidFill>
                  <a:srgbClr val="002060"/>
                </a:solidFill>
                <a:effectLst/>
                <a:latin typeface="+mj-lt"/>
                <a:hlinkClick r:id="rId5" tooltip="Clifford Stein">
                  <a:extLst>
                    <a:ext uri="{A12FA001-AC4F-418D-AE19-62706E023703}">
                      <ahyp:hlinkClr xmlns:ahyp="http://schemas.microsoft.com/office/drawing/2018/hyperlinkcolor" xmlns="" val="tx"/>
                    </a:ext>
                  </a:extLst>
                </a:hlinkClick>
              </a:rPr>
              <a:t>Stein, Clifford</a:t>
            </a:r>
            <a:r>
              <a:rPr lang="en-IN" sz="1800" b="0" i="1" dirty="0">
                <a:solidFill>
                  <a:srgbClr val="002060"/>
                </a:solidFill>
                <a:effectLst/>
                <a:latin typeface="+mj-lt"/>
              </a:rPr>
              <a:t> (2009) [1990]. Introduction to Algorithms (3rd ed.). MIT Press and McGraw-Hill. </a:t>
            </a:r>
            <a:r>
              <a:rPr lang="en-IN" sz="1800" b="0" i="1" u="none" strike="noStrike" dirty="0">
                <a:solidFill>
                  <a:srgbClr val="002060"/>
                </a:solidFill>
                <a:effectLst/>
                <a:latin typeface="+mj-lt"/>
                <a:hlinkClick r:id="rId6" tooltip="ISBN (identifier)">
                  <a:extLst>
                    <a:ext uri="{A12FA001-AC4F-418D-AE19-62706E023703}">
                      <ahyp:hlinkClr xmlns:ahyp="http://schemas.microsoft.com/office/drawing/2018/hyperlinkcolor" xmlns="" val="tx"/>
                    </a:ext>
                  </a:extLst>
                </a:hlinkClick>
              </a:rPr>
              <a:t>ISBN</a:t>
            </a:r>
            <a:r>
              <a:rPr lang="en-IN" sz="1800" b="0" i="1" dirty="0">
                <a:solidFill>
                  <a:srgbClr val="002060"/>
                </a:solidFill>
                <a:effectLst/>
                <a:latin typeface="+mj-lt"/>
              </a:rPr>
              <a:t> </a:t>
            </a:r>
            <a:r>
              <a:rPr lang="en-IN" sz="1800" b="0" i="1" u="none" strike="noStrike" dirty="0">
                <a:solidFill>
                  <a:srgbClr val="002060"/>
                </a:solidFill>
                <a:effectLst/>
                <a:latin typeface="+mj-lt"/>
                <a:hlinkClick r:id="rId7" tooltip="Special:BookSources/0-262-03384-4">
                  <a:extLst>
                    <a:ext uri="{A12FA001-AC4F-418D-AE19-62706E023703}">
                      <ahyp:hlinkClr xmlns:ahyp="http://schemas.microsoft.com/office/drawing/2018/hyperlinkcolor" xmlns="" val="tx"/>
                    </a:ext>
                  </a:extLst>
                </a:hlinkClick>
              </a:rPr>
              <a:t>0-262-03384-4</a:t>
            </a:r>
            <a:r>
              <a:rPr lang="en-IN" sz="1800" b="0" i="1" dirty="0">
                <a:solidFill>
                  <a:srgbClr val="002060"/>
                </a:solidFill>
                <a:effectLst/>
                <a:latin typeface="+mj-lt"/>
              </a:rPr>
              <a:t>. 1320 pp.</a:t>
            </a:r>
          </a:p>
          <a:p>
            <a:r>
              <a:rPr lang="en-IN" sz="1800" dirty="0">
                <a:solidFill>
                  <a:srgbClr val="002060"/>
                </a:solidFill>
                <a:hlinkClick r:id="rId8">
                  <a:extLst>
                    <a:ext uri="{A12FA001-AC4F-418D-AE19-62706E023703}">
                      <ahyp:hlinkClr xmlns:ahyp="http://schemas.microsoft.com/office/drawing/2018/hyperlinkcolor" xmlns="" val="tx"/>
                    </a:ext>
                  </a:extLst>
                </a:hlinkClick>
              </a:rPr>
              <a:t>https://home.cse.ust.hk/~dekai/271/notes/L01a/quickSort.pdf</a:t>
            </a:r>
            <a:endParaRPr lang="en-IN" sz="1800" dirty="0">
              <a:solidFill>
                <a:srgbClr val="002060"/>
              </a:solidFill>
            </a:endParaRPr>
          </a:p>
          <a:p>
            <a:r>
              <a:rPr lang="en-IN" sz="1800" dirty="0">
                <a:solidFill>
                  <a:srgbClr val="002060"/>
                </a:solidFill>
                <a:hlinkClick r:id="rId9">
                  <a:extLst>
                    <a:ext uri="{A12FA001-AC4F-418D-AE19-62706E023703}">
                      <ahyp:hlinkClr xmlns:ahyp="http://schemas.microsoft.com/office/drawing/2018/hyperlinkcolor" xmlns="" val="tx"/>
                    </a:ext>
                  </a:extLst>
                </a:hlinkClick>
              </a:rPr>
              <a:t>https://www.programiz.com/dsa/counting-sort</a:t>
            </a:r>
            <a:endParaRPr lang="en-IN" sz="1800" dirty="0">
              <a:solidFill>
                <a:srgbClr val="002060"/>
              </a:solidFill>
            </a:endParaRPr>
          </a:p>
          <a:p>
            <a:endParaRPr lang="en-IN" sz="1600" i="1" dirty="0">
              <a:solidFill>
                <a:srgbClr val="002060"/>
              </a:solidFill>
              <a:latin typeface="+mj-lt"/>
            </a:endParaRPr>
          </a:p>
        </p:txBody>
      </p:sp>
      <p:sp>
        <p:nvSpPr>
          <p:cNvPr id="4" name="Slide Number Placeholder 3"/>
          <p:cNvSpPr>
            <a:spLocks noGrp="1"/>
          </p:cNvSpPr>
          <p:nvPr>
            <p:ph type="sldNum" sz="quarter" idx="12"/>
          </p:nvPr>
        </p:nvSpPr>
        <p:spPr/>
        <p:txBody>
          <a:bodyPr/>
          <a:lstStyle/>
          <a:p>
            <a:fld id="{C7AA2231-D3A4-4E48-BE15-C9AE141B584A}" type="slidenum">
              <a:rPr lang="en-IN" smtClean="0"/>
              <a:t>87</a:t>
            </a:fld>
            <a:endParaRPr lang="en-IN"/>
          </a:p>
        </p:txBody>
      </p:sp>
    </p:spTree>
    <p:extLst>
      <p:ext uri="{BB962C8B-B14F-4D97-AF65-F5344CB8AC3E}">
        <p14:creationId xmlns:p14="http://schemas.microsoft.com/office/powerpoint/2010/main" val="2241116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384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384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384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384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384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384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384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385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385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385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385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385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385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385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385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385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385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386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386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386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386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1338</TotalTime>
  <Words>4946</Words>
  <Application>Microsoft Office PowerPoint</Application>
  <PresentationFormat>Widescreen</PresentationFormat>
  <Paragraphs>2314</Paragraphs>
  <Slides>87</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87</vt:i4>
      </vt:variant>
    </vt:vector>
  </HeadingPairs>
  <TitlesOfParts>
    <vt:vector size="98" baseType="lpstr">
      <vt:lpstr>Arial</vt:lpstr>
      <vt:lpstr>Calibri</vt:lpstr>
      <vt:lpstr>Century Gothic</vt:lpstr>
      <vt:lpstr>Courier New</vt:lpstr>
      <vt:lpstr>euclid_circular_a</vt:lpstr>
      <vt:lpstr>MT2MIT</vt:lpstr>
      <vt:lpstr>Symbol</vt:lpstr>
      <vt:lpstr>Times New Roman</vt:lpstr>
      <vt:lpstr>Times-Roman</vt:lpstr>
      <vt:lpstr>Wingdings</vt:lpstr>
      <vt:lpstr>Gallery</vt:lpstr>
      <vt:lpstr>Data Structures (15B11CI311)  Odd Semester 2021</vt:lpstr>
      <vt:lpstr>PowerPoint Presentation</vt:lpstr>
      <vt:lpstr>Outlines:</vt:lpstr>
      <vt:lpstr>PowerPoint Presentation</vt:lpstr>
      <vt:lpstr>Merge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Analysis of Merge Sort</vt:lpstr>
      <vt:lpstr>PowerPoint Presentation</vt:lpstr>
      <vt:lpstr>PowerPoint Presentation</vt:lpstr>
      <vt:lpstr>PowerPoint Presentation</vt:lpstr>
      <vt:lpstr>Quick Sort Algorithm</vt:lpstr>
      <vt:lpstr>Basic Ideas</vt:lpstr>
      <vt:lpstr>Basic Ideas</vt:lpstr>
      <vt:lpstr>Quicksort Code:</vt:lpstr>
      <vt:lpstr>PowerPoint Presentation</vt:lpstr>
      <vt:lpstr>PowerPoint Presentation</vt:lpstr>
      <vt:lpstr>PowerPoint Presentation</vt:lpstr>
      <vt:lpstr>Running time analysis</vt:lpstr>
      <vt:lpstr>Running time analysis</vt:lpstr>
      <vt:lpstr>Running time analysis</vt:lpstr>
      <vt:lpstr>Running time analysis</vt:lpstr>
      <vt:lpstr>So the trick is to select a good pivot</vt:lpstr>
      <vt:lpstr>Selection problem : a ‘faster’ answer.</vt:lpstr>
      <vt:lpstr>A ‘faster’ selection algorithm : Codes</vt:lpstr>
      <vt:lpstr>Different sorting algorithms</vt:lpstr>
      <vt:lpstr>Counting Sort</vt:lpstr>
      <vt:lpstr>PowerPoint Presentation</vt:lpstr>
      <vt:lpstr>PowerPoint Presentation</vt:lpstr>
      <vt:lpstr>PowerPoint Presentation</vt:lpstr>
      <vt:lpstr>Counting Sort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Bucket Sort</vt:lpstr>
      <vt:lpstr>PowerPoint Presentation</vt:lpstr>
      <vt:lpstr>PowerPoint Presentation</vt:lpstr>
      <vt:lpstr>Complexity of Bucket Sort</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Microsoft account</cp:lastModifiedBy>
  <cp:revision>84</cp:revision>
  <dcterms:created xsi:type="dcterms:W3CDTF">2020-06-19T09:49:11Z</dcterms:created>
  <dcterms:modified xsi:type="dcterms:W3CDTF">2021-09-27T06:33:59Z</dcterms:modified>
</cp:coreProperties>
</file>