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6" r:id="rId10"/>
    <p:sldId id="263" r:id="rId11"/>
    <p:sldId id="265" r:id="rId12"/>
    <p:sldId id="267" r:id="rId13"/>
    <p:sldId id="436" r:id="rId14"/>
    <p:sldId id="432" r:id="rId15"/>
    <p:sldId id="433" r:id="rId16"/>
    <p:sldId id="434" r:id="rId17"/>
    <p:sldId id="4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097DB-3A6B-4FD9-9798-DB2EFD0D1E1D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A213E-B9A2-4516-A978-380D56050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4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FB29F24-1FD9-4912-920E-2518357264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5843" name="Rectangle 6">
            <a:extLst>
              <a:ext uri="{FF2B5EF4-FFF2-40B4-BE49-F238E27FC236}">
                <a16:creationId xmlns:a16="http://schemas.microsoft.com/office/drawing/2014/main" id="{30D77C72-A175-409C-A33A-D90C0701A4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27B1D73C-F3FF-41FD-BFFE-DBC8984DF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F2F1C6-37CE-4664-996C-7591541FDD09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F3A4D2F8-D4AB-42C3-A295-37F791EC0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C519AABF-AD0A-4D14-8D0D-3D970B77A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BE4BB79-A3CE-4FE3-A659-E2216B0A46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1407ED86-D18E-4568-9AA1-2E6BBC3C88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FE4C31C9-F40E-45A7-B524-6E3FA0D43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D8334-43DA-4316-95E1-BFC34BE03EFB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92175E1C-870F-415F-A0BD-DF75945FA4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7555400A-FDD0-49B7-968B-EDF485E32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02110B5-8FB8-4B29-8024-74C7E38BF3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CCC33DEF-C94E-467A-AF1A-91DDAA32D8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7074C8A2-E045-42F9-B0BD-F47980D2E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F2CEB6-153B-4E38-B0C5-06081F3054CC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FA7B7E9A-5799-4A00-8450-CDEA72AD70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CB1C434D-9CE6-4446-8EF3-95AF0ADAF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CBDA715-D035-4BFF-B16A-DD76E12FD0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Algorithms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E54CA951-AE1F-44E2-9D8A-C26DFF9757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/>
              <a:t>CS333 / class 22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F4A63D8C-B224-41BD-87E8-58C5AE2A8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F795F3-557C-4787-AB4C-C38F17A61121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F6667ADF-0F9C-4DBD-81FD-421485C12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9C2C39A1-F994-4F67-AA9F-BA7C8219A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B445-3F21-4DCE-9F3D-75313C86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A095A-7A3D-429F-9367-297B7A10F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1BA2-9ED9-4D95-A4A6-425696DC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1F75-B9BD-4177-AA5D-55C5C863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FD20-0078-4B0F-9C91-D8D47371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4343-B451-45C2-83C9-6443F2A0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4D003-330D-49CE-A1D6-976C2222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C407-BD23-4A66-8D18-E90D2B50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D5138-3DBE-4BCA-9B04-E547BEAE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F1D9-19D5-4701-B5BE-7A025351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49CFD-39C6-4AF9-A7B3-A1E60FE80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602F7-42B1-4C31-BDCB-3374746EA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51B1C-A31C-4A69-B973-D91CD6B4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CE31-0983-417C-BC23-CEB6983D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D6A70-8CA9-444E-BAAA-800D1D8C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EE18-1FAC-4F90-A7B2-9AFCB01B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78A56-6EC4-491C-A993-9F8E0F03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C478-5752-4DF9-B352-450A7F73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61D0-05B3-4304-AAD6-691DF755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DE90-F4B5-41B4-8F2C-47A19440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8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24B3-0696-4192-95D3-1379D546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9238-0BDE-40D1-91B9-ABAFD5B4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221D-086B-4F42-9EDF-B366EAD1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740D-BD13-49F9-9180-B0C6496B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1451-4CE5-46F5-86B5-27CF2B54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1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5CEB-004D-430E-BCCF-37FB9257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9C8D-BB4E-4F94-B423-B690314DB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BA50D-B2EA-444A-8A9C-E015FB98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4F57-5128-405C-85F0-8B772FB1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20CA6-2D84-41B0-AE94-30F325BD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FC484-E83A-41E1-9377-8F728314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0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777F-D136-4BDA-BBF3-F004F59D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DE701-687F-402B-96A3-F5D1B27E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80FA-904B-4264-B766-8FB2C2CE0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8DFD0-122B-4613-96C0-EA5A95A05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2D127-70B4-4643-A4D2-1EEF8854A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9ACEB-871E-4ED2-9FE6-66C652D7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E1197-89E2-4C7D-9C6B-1B8F5D5F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37DF8-86F8-49BE-B3F7-9D74760B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74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3EB9-F42A-47EE-B22D-0C49E50E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13755-7BFF-4084-9EAD-9B93E9C5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92278-369F-4A91-833B-CEB197C3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53A1D-F61F-40A1-BDCA-2D05407B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8E997-B3F3-4434-8BE7-4BDB96C0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77AA5-459B-447A-AA35-AEEA5023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F1A07-6177-44FC-BD2D-ECB2BFB6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1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B9B1-378E-4763-A945-76F90A3B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0CF5-07BD-4942-A08E-AF780DEF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EFA03-62CE-488C-9320-3C05F7B47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D0EB7-B969-4F88-A1CA-D31617AB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1B040-A08F-4348-98F4-38455BD6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B44B0-5935-4461-B9C7-E72CF30F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5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D5C2-454C-4CF9-B1C1-0FCCB211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CB9FB-3682-4423-B949-9E7E4111A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EC6F9-2740-4091-B831-C3586703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ED59-9105-4313-B064-8C9B80E0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6E240-2C8C-4961-BBD5-1F18CA5C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7015A-8413-4557-BE2B-E70C0565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97AC1-3DFF-4D10-BB65-99442DC8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B5A3-4787-4205-8D98-DD215793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94CF-FA81-453E-995A-A782A307F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54C7-B74C-4717-9B52-B53D6F96A81F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D7548-18B0-400E-B064-7C2EC63C9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2054-5B7D-43C1-B32C-F9994F039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56697-86F7-4A9D-B8C8-8FE171AC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90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989B-FAAC-4647-9019-5A9288079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All-Pair shortest path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1E7B0-3E25-48D5-83F9-6B1958669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Floyd </a:t>
            </a:r>
            <a:r>
              <a:rPr lang="en-IN" b="1" dirty="0" err="1"/>
              <a:t>Warshall</a:t>
            </a:r>
            <a:r>
              <a:rPr lang="en-IN" b="1" dirty="0"/>
              <a:t>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1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DA763-F45A-4397-981F-190BDD16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89" y="649679"/>
            <a:ext cx="4352925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E5571-BD23-4FC2-B1C7-17CDFC1B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7" y="486289"/>
            <a:ext cx="4143375" cy="2305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42E1E5-4BF6-46F4-BF03-CACCF0163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50" y="678254"/>
            <a:ext cx="3848100" cy="2371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925AA9-1B5D-4287-9B63-02617881C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99" y="3808022"/>
            <a:ext cx="382905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3501A-B499-47B7-A84C-1EB1781B5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989" y="3741346"/>
            <a:ext cx="34290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FE74E-B4D8-49E3-BA3B-444DA12CB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7306" y="4147257"/>
            <a:ext cx="36766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6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F08B-C238-4D13-8580-2A7CF562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36B1-DE53-45F1-ABEB-5F0D266C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problem, there are 4 vertices in the given graph.</a:t>
            </a:r>
          </a:p>
          <a:p>
            <a:pPr algn="just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there will be total 4 matrices of order 4 x 4 in the solution excluding the initial distance matrix.</a:t>
            </a:r>
          </a:p>
          <a:p>
            <a:pPr algn="just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elements of each matrix will always be 0.</a:t>
            </a:r>
          </a:p>
          <a:p>
            <a:pPr algn="just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matrix D4 represents the shortest path distance between every pair of vertices.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49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F08B-C238-4D13-8580-2A7CF562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36B1-DE53-45F1-ABEB-5F0D266C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consists of three loops over all the nodes.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most loop consists of only constant complexity operations.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asymptotic complexity of Floyd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O(n3).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n is the number of nodes in the given graph.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24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F08B-C238-4D13-8580-2A7CF562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Floyd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36B1-DE53-45F1-ABEB-5F0D266C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helps to find the inversion of real matrices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testing whether the undirected graph is bipartite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find the shortest path in a directed graph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versions of the Floyd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help to find the transitive closure of a directed graph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helps to find the regular expression the are accepted by finite automata.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finding the similarity between the graphs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helps in finding the optimal routing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maximum flow between two vertices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267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370CC559-65F4-429A-B36D-E9FD41775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 </a:t>
            </a:r>
          </a:p>
        </p:txBody>
      </p:sp>
      <p:sp>
        <p:nvSpPr>
          <p:cNvPr id="11268" name="Text Box 38">
            <a:extLst>
              <a:ext uri="{FF2B5EF4-FFF2-40B4-BE49-F238E27FC236}">
                <a16:creationId xmlns:a16="http://schemas.microsoft.com/office/drawing/2014/main" id="{64C02F65-B99E-481F-A3DF-7E25C86A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05000"/>
            <a:ext cx="133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 = D</a:t>
            </a:r>
            <a:r>
              <a:rPr lang="en-US" altLang="en-US" baseline="30000"/>
              <a:t>0 </a:t>
            </a:r>
            <a:r>
              <a:rPr lang="en-US" altLang="en-US"/>
              <a:t>=</a:t>
            </a:r>
          </a:p>
        </p:txBody>
      </p:sp>
      <p:grpSp>
        <p:nvGrpSpPr>
          <p:cNvPr id="11269" name="Group 46">
            <a:extLst>
              <a:ext uri="{FF2B5EF4-FFF2-40B4-BE49-F238E27FC236}">
                <a16:creationId xmlns:a16="http://schemas.microsoft.com/office/drawing/2014/main" id="{84598A9E-EAEC-428B-9D7B-423E94F7B56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295400"/>
            <a:ext cx="2667000" cy="1752600"/>
            <a:chOff x="3168" y="816"/>
            <a:chExt cx="1680" cy="1104"/>
          </a:xfrm>
        </p:grpSpPr>
        <p:grpSp>
          <p:nvGrpSpPr>
            <p:cNvPr id="11299" name="Group 37">
              <a:extLst>
                <a:ext uri="{FF2B5EF4-FFF2-40B4-BE49-F238E27FC236}">
                  <a16:creationId xmlns:a16="http://schemas.microsoft.com/office/drawing/2014/main" id="{A38BFFA0-C8E9-48AC-836C-BB57B25B8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306" name="Rectangle 28">
                <a:extLst>
                  <a:ext uri="{FF2B5EF4-FFF2-40B4-BE49-F238E27FC236}">
                    <a16:creationId xmlns:a16="http://schemas.microsoft.com/office/drawing/2014/main" id="{EC8854EE-8C62-4FB3-8094-A47CCFECE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1307" name="Rectangle 29">
                <a:extLst>
                  <a:ext uri="{FF2B5EF4-FFF2-40B4-BE49-F238E27FC236}">
                    <a16:creationId xmlns:a16="http://schemas.microsoft.com/office/drawing/2014/main" id="{568D46B3-54F3-4C52-9CC6-28A0D536F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308" name="Rectangle 30">
                <a:extLst>
                  <a:ext uri="{FF2B5EF4-FFF2-40B4-BE49-F238E27FC236}">
                    <a16:creationId xmlns:a16="http://schemas.microsoft.com/office/drawing/2014/main" id="{F3F85C75-652B-4A21-A428-6E1FBEE0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1309" name="Rectangle 31">
                <a:extLst>
                  <a:ext uri="{FF2B5EF4-FFF2-40B4-BE49-F238E27FC236}">
                    <a16:creationId xmlns:a16="http://schemas.microsoft.com/office/drawing/2014/main" id="{F2F2BFDE-4EF5-4843-B9C2-CB66DAD0D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1310" name="Rectangle 32">
                <a:extLst>
                  <a:ext uri="{FF2B5EF4-FFF2-40B4-BE49-F238E27FC236}">
                    <a16:creationId xmlns:a16="http://schemas.microsoft.com/office/drawing/2014/main" id="{78B6062A-9AF9-4EAE-88B8-76030AA0F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1311" name="Rectangle 33">
                <a:extLst>
                  <a:ext uri="{FF2B5EF4-FFF2-40B4-BE49-F238E27FC236}">
                    <a16:creationId xmlns:a16="http://schemas.microsoft.com/office/drawing/2014/main" id="{7A536D5E-C7BD-4340-8DB6-0A52F6F93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2" name="Rectangle 34">
                <a:extLst>
                  <a:ext uri="{FF2B5EF4-FFF2-40B4-BE49-F238E27FC236}">
                    <a16:creationId xmlns:a16="http://schemas.microsoft.com/office/drawing/2014/main" id="{4CE292E5-BAA1-4FBA-996A-499350E33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3" name="Rectangle 35">
                <a:extLst>
                  <a:ext uri="{FF2B5EF4-FFF2-40B4-BE49-F238E27FC236}">
                    <a16:creationId xmlns:a16="http://schemas.microsoft.com/office/drawing/2014/main" id="{F6F57C42-2418-4038-9EAA-9CF6394E7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1314" name="Rectangle 36">
                <a:extLst>
                  <a:ext uri="{FF2B5EF4-FFF2-40B4-BE49-F238E27FC236}">
                    <a16:creationId xmlns:a16="http://schemas.microsoft.com/office/drawing/2014/main" id="{BF9F8682-E20C-4A62-8BF5-ED73BE99E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1300" name="Text Box 39">
              <a:extLst>
                <a:ext uri="{FF2B5EF4-FFF2-40B4-BE49-F238E27FC236}">
                  <a16:creationId xmlns:a16="http://schemas.microsoft.com/office/drawing/2014/main" id="{DD317EC5-17BD-44B5-B9A6-656843E61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301" name="Text Box 40">
              <a:extLst>
                <a:ext uri="{FF2B5EF4-FFF2-40B4-BE49-F238E27FC236}">
                  <a16:creationId xmlns:a16="http://schemas.microsoft.com/office/drawing/2014/main" id="{2D932560-24B7-4D0A-92D3-5EB1EF223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302" name="Text Box 42">
              <a:extLst>
                <a:ext uri="{FF2B5EF4-FFF2-40B4-BE49-F238E27FC236}">
                  <a16:creationId xmlns:a16="http://schemas.microsoft.com/office/drawing/2014/main" id="{B86FF6E8-3BAD-4D83-9F56-E12FD42A0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1303" name="Text Box 43">
              <a:extLst>
                <a:ext uri="{FF2B5EF4-FFF2-40B4-BE49-F238E27FC236}">
                  <a16:creationId xmlns:a16="http://schemas.microsoft.com/office/drawing/2014/main" id="{C5833E15-4A24-4B78-AC35-8B6F0A645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1304" name="Text Box 44">
              <a:extLst>
                <a:ext uri="{FF2B5EF4-FFF2-40B4-BE49-F238E27FC236}">
                  <a16:creationId xmlns:a16="http://schemas.microsoft.com/office/drawing/2014/main" id="{CFC48513-7B28-4C34-BA67-46A641402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1305" name="Text Box 45">
              <a:extLst>
                <a:ext uri="{FF2B5EF4-FFF2-40B4-BE49-F238E27FC236}">
                  <a16:creationId xmlns:a16="http://schemas.microsoft.com/office/drawing/2014/main" id="{89AE00FB-5F30-4D7E-879F-39D6E3B80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1272" name="Oval 5">
            <a:extLst>
              <a:ext uri="{FF2B5EF4-FFF2-40B4-BE49-F238E27FC236}">
                <a16:creationId xmlns:a16="http://schemas.microsoft.com/office/drawing/2014/main" id="{31C1852E-9990-4728-91B8-D17062484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11273" name="Oval 6">
            <a:extLst>
              <a:ext uri="{FF2B5EF4-FFF2-40B4-BE49-F238E27FC236}">
                <a16:creationId xmlns:a16="http://schemas.microsoft.com/office/drawing/2014/main" id="{A568CF38-A03D-49DF-9715-4161018F6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100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11274" name="Oval 7">
            <a:extLst>
              <a:ext uri="{FF2B5EF4-FFF2-40B4-BE49-F238E27FC236}">
                <a16:creationId xmlns:a16="http://schemas.microsoft.com/office/drawing/2014/main" id="{52E11BAC-4774-4CA4-B0E3-6FE0419B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971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cxnSp>
        <p:nvCxnSpPr>
          <p:cNvPr id="11275" name="AutoShape 9">
            <a:extLst>
              <a:ext uri="{FF2B5EF4-FFF2-40B4-BE49-F238E27FC236}">
                <a16:creationId xmlns:a16="http://schemas.microsoft.com/office/drawing/2014/main" id="{8E03B394-5C4F-4558-ABA6-94370B43EB4D}"/>
              </a:ext>
            </a:extLst>
          </p:cNvPr>
          <p:cNvCxnSpPr>
            <a:cxnSpLocks noChangeShapeType="1"/>
            <a:stCxn id="11272" idx="7"/>
            <a:endCxn id="11274" idx="1"/>
          </p:cNvCxnSpPr>
          <p:nvPr/>
        </p:nvCxnSpPr>
        <p:spPr bwMode="auto">
          <a:xfrm>
            <a:off x="3252789" y="2284413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0">
            <a:extLst>
              <a:ext uri="{FF2B5EF4-FFF2-40B4-BE49-F238E27FC236}">
                <a16:creationId xmlns:a16="http://schemas.microsoft.com/office/drawing/2014/main" id="{D368C00C-5C30-493F-BA76-D93590647BC3}"/>
              </a:ext>
            </a:extLst>
          </p:cNvPr>
          <p:cNvCxnSpPr>
            <a:cxnSpLocks noChangeShapeType="1"/>
            <a:stCxn id="11274" idx="3"/>
            <a:endCxn id="11273" idx="5"/>
          </p:cNvCxnSpPr>
          <p:nvPr/>
        </p:nvCxnSpPr>
        <p:spPr bwMode="auto">
          <a:xfrm flipH="1">
            <a:off x="3100389" y="3506788"/>
            <a:ext cx="1190625" cy="838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>
            <a:extLst>
              <a:ext uri="{FF2B5EF4-FFF2-40B4-BE49-F238E27FC236}">
                <a16:creationId xmlns:a16="http://schemas.microsoft.com/office/drawing/2014/main" id="{90EA6925-613A-4DD1-80D1-2B99ED004800}"/>
              </a:ext>
            </a:extLst>
          </p:cNvPr>
          <p:cNvCxnSpPr>
            <a:cxnSpLocks noChangeShapeType="1"/>
            <a:stCxn id="11273" idx="2"/>
            <a:endCxn id="11272" idx="2"/>
          </p:cNvCxnSpPr>
          <p:nvPr/>
        </p:nvCxnSpPr>
        <p:spPr bwMode="auto">
          <a:xfrm rot="10800000" flipH="1">
            <a:off x="2500313" y="2514600"/>
            <a:ext cx="152400" cy="1600200"/>
          </a:xfrm>
          <a:prstGeom prst="curvedConnector3">
            <a:avLst>
              <a:gd name="adj1" fmla="val -140625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>
            <a:extLst>
              <a:ext uri="{FF2B5EF4-FFF2-40B4-BE49-F238E27FC236}">
                <a16:creationId xmlns:a16="http://schemas.microsoft.com/office/drawing/2014/main" id="{98A1F0BF-BDC9-438E-A96B-39C08FFED1AE}"/>
              </a:ext>
            </a:extLst>
          </p:cNvPr>
          <p:cNvCxnSpPr>
            <a:cxnSpLocks noChangeShapeType="1"/>
            <a:stCxn id="11273" idx="6"/>
            <a:endCxn id="11272" idx="6"/>
          </p:cNvCxnSpPr>
          <p:nvPr/>
        </p:nvCxnSpPr>
        <p:spPr bwMode="auto">
          <a:xfrm flipV="1">
            <a:off x="3214688" y="2514600"/>
            <a:ext cx="152400" cy="1600200"/>
          </a:xfrm>
          <a:prstGeom prst="curvedConnector3">
            <a:avLst>
              <a:gd name="adj1" fmla="val 24062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Text Box 65">
            <a:extLst>
              <a:ext uri="{FF2B5EF4-FFF2-40B4-BE49-F238E27FC236}">
                <a16:creationId xmlns:a16="http://schemas.microsoft.com/office/drawing/2014/main" id="{90CA4412-7025-47D0-A72A-6B070463C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1280" name="Text Box 66">
            <a:extLst>
              <a:ext uri="{FF2B5EF4-FFF2-40B4-BE49-F238E27FC236}">
                <a16:creationId xmlns:a16="http://schemas.microsoft.com/office/drawing/2014/main" id="{3CE39B1D-D514-4463-AB0F-1E5A157FD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733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-3</a:t>
            </a:r>
          </a:p>
        </p:txBody>
      </p:sp>
      <p:sp>
        <p:nvSpPr>
          <p:cNvPr id="11281" name="Text Box 67">
            <a:extLst>
              <a:ext uri="{FF2B5EF4-FFF2-40B4-BE49-F238E27FC236}">
                <a16:creationId xmlns:a16="http://schemas.microsoft.com/office/drawing/2014/main" id="{7AEBB9B2-BCD3-4DBF-ABA6-09AC8E36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1282" name="Text Box 68">
            <a:extLst>
              <a:ext uri="{FF2B5EF4-FFF2-40B4-BE49-F238E27FC236}">
                <a16:creationId xmlns:a16="http://schemas.microsoft.com/office/drawing/2014/main" id="{A4467FBC-74D1-470A-952C-9FA00560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293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0">
            <a:extLst>
              <a:ext uri="{FF2B5EF4-FFF2-40B4-BE49-F238E27FC236}">
                <a16:creationId xmlns:a16="http://schemas.microsoft.com/office/drawing/2014/main" id="{678636A6-6CCF-40EB-B759-9E47999DE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1 </a:t>
            </a:r>
            <a:r>
              <a:rPr lang="en-US" altLang="en-US"/>
              <a:t>=</a:t>
            </a:r>
          </a:p>
        </p:txBody>
      </p:sp>
      <p:grpSp>
        <p:nvGrpSpPr>
          <p:cNvPr id="12292" name="Group 11">
            <a:extLst>
              <a:ext uri="{FF2B5EF4-FFF2-40B4-BE49-F238E27FC236}">
                <a16:creationId xmlns:a16="http://schemas.microsoft.com/office/drawing/2014/main" id="{C5D52434-C4AC-4B5A-8CF2-5610F0BF4E94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57400"/>
            <a:ext cx="2667000" cy="1752600"/>
            <a:chOff x="3168" y="816"/>
            <a:chExt cx="1680" cy="1104"/>
          </a:xfrm>
        </p:grpSpPr>
        <p:grpSp>
          <p:nvGrpSpPr>
            <p:cNvPr id="12345" name="Group 12">
              <a:extLst>
                <a:ext uri="{FF2B5EF4-FFF2-40B4-BE49-F238E27FC236}">
                  <a16:creationId xmlns:a16="http://schemas.microsoft.com/office/drawing/2014/main" id="{9DF5343C-0A05-47A3-B828-181BFA165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52" name="Rectangle 13">
                <a:extLst>
                  <a:ext uri="{FF2B5EF4-FFF2-40B4-BE49-F238E27FC236}">
                    <a16:creationId xmlns:a16="http://schemas.microsoft.com/office/drawing/2014/main" id="{D7EEE88E-BA9A-47CC-B22B-2780D8D9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2353" name="Rectangle 14">
                <a:extLst>
                  <a:ext uri="{FF2B5EF4-FFF2-40B4-BE49-F238E27FC236}">
                    <a16:creationId xmlns:a16="http://schemas.microsoft.com/office/drawing/2014/main" id="{22E0CB6B-5166-4686-A2EF-54502F8A5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54" name="Rectangle 15">
                <a:extLst>
                  <a:ext uri="{FF2B5EF4-FFF2-40B4-BE49-F238E27FC236}">
                    <a16:creationId xmlns:a16="http://schemas.microsoft.com/office/drawing/2014/main" id="{75BA3EEA-2994-4193-B03F-12F17A395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2355" name="Rectangle 16">
                <a:extLst>
                  <a:ext uri="{FF2B5EF4-FFF2-40B4-BE49-F238E27FC236}">
                    <a16:creationId xmlns:a16="http://schemas.microsoft.com/office/drawing/2014/main" id="{7B139C6F-97BA-4EDB-90A5-34CD9AC0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2356" name="Rectangle 17">
                <a:extLst>
                  <a:ext uri="{FF2B5EF4-FFF2-40B4-BE49-F238E27FC236}">
                    <a16:creationId xmlns:a16="http://schemas.microsoft.com/office/drawing/2014/main" id="{450723EB-411F-4951-95B0-DCC8A789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57" name="Rectangle 18">
                <a:extLst>
                  <a:ext uri="{FF2B5EF4-FFF2-40B4-BE49-F238E27FC236}">
                    <a16:creationId xmlns:a16="http://schemas.microsoft.com/office/drawing/2014/main" id="{464CC2AE-8AAA-4C14-8FB4-C710942DA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2358" name="Rectangle 19">
                <a:extLst>
                  <a:ext uri="{FF2B5EF4-FFF2-40B4-BE49-F238E27FC236}">
                    <a16:creationId xmlns:a16="http://schemas.microsoft.com/office/drawing/2014/main" id="{5403EE61-B66F-48DE-B75B-76CC5BE64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59" name="Rectangle 20">
                <a:extLst>
                  <a:ext uri="{FF2B5EF4-FFF2-40B4-BE49-F238E27FC236}">
                    <a16:creationId xmlns:a16="http://schemas.microsoft.com/office/drawing/2014/main" id="{929C920B-C509-490A-8DEB-1504B1F81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2360" name="Rectangle 21">
                <a:extLst>
                  <a:ext uri="{FF2B5EF4-FFF2-40B4-BE49-F238E27FC236}">
                    <a16:creationId xmlns:a16="http://schemas.microsoft.com/office/drawing/2014/main" id="{D5093D0A-5504-446C-953E-C4D2B17A9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2346" name="Text Box 22">
              <a:extLst>
                <a:ext uri="{FF2B5EF4-FFF2-40B4-BE49-F238E27FC236}">
                  <a16:creationId xmlns:a16="http://schemas.microsoft.com/office/drawing/2014/main" id="{5EE1860D-C666-4C77-8DD5-10CDED69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47" name="Text Box 23">
              <a:extLst>
                <a:ext uri="{FF2B5EF4-FFF2-40B4-BE49-F238E27FC236}">
                  <a16:creationId xmlns:a16="http://schemas.microsoft.com/office/drawing/2014/main" id="{340CD7A2-C960-44D4-A7D3-C0043098A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48" name="Text Box 24">
              <a:extLst>
                <a:ext uri="{FF2B5EF4-FFF2-40B4-BE49-F238E27FC236}">
                  <a16:creationId xmlns:a16="http://schemas.microsoft.com/office/drawing/2014/main" id="{B6FFF546-F4BD-4C4D-AE3B-FB884855C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2349" name="Text Box 25">
              <a:extLst>
                <a:ext uri="{FF2B5EF4-FFF2-40B4-BE49-F238E27FC236}">
                  <a16:creationId xmlns:a16="http://schemas.microsoft.com/office/drawing/2014/main" id="{332D963D-BB8C-497E-8CCC-CD18277D3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50" name="Text Box 26">
              <a:extLst>
                <a:ext uri="{FF2B5EF4-FFF2-40B4-BE49-F238E27FC236}">
                  <a16:creationId xmlns:a16="http://schemas.microsoft.com/office/drawing/2014/main" id="{68DAA31F-4497-48B5-899B-A0EAE38BD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51" name="Text Box 27">
              <a:extLst>
                <a:ext uri="{FF2B5EF4-FFF2-40B4-BE49-F238E27FC236}">
                  <a16:creationId xmlns:a16="http://schemas.microsoft.com/office/drawing/2014/main" id="{ABDBAEAA-4D1E-4FAD-9EC7-0CB1025AE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2295" name="Group 74">
            <a:extLst>
              <a:ext uri="{FF2B5EF4-FFF2-40B4-BE49-F238E27FC236}">
                <a16:creationId xmlns:a16="http://schemas.microsoft.com/office/drawing/2014/main" id="{0C679A1B-AAFB-4CA1-B329-93AA5C2F2BEE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381000"/>
            <a:ext cx="1925638" cy="1600200"/>
            <a:chOff x="188" y="240"/>
            <a:chExt cx="1213" cy="1008"/>
          </a:xfrm>
        </p:grpSpPr>
        <p:grpSp>
          <p:nvGrpSpPr>
            <p:cNvPr id="12317" name="Group 73">
              <a:extLst>
                <a:ext uri="{FF2B5EF4-FFF2-40B4-BE49-F238E27FC236}">
                  <a16:creationId xmlns:a16="http://schemas.microsoft.com/office/drawing/2014/main" id="{DB412DE0-9483-4CB4-9334-D76869A2A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2322" name="Oval 3">
                <a:extLst>
                  <a:ext uri="{FF2B5EF4-FFF2-40B4-BE49-F238E27FC236}">
                    <a16:creationId xmlns:a16="http://schemas.microsoft.com/office/drawing/2014/main" id="{7C0F3B07-45DC-44AA-B5AE-98C01DD11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2323" name="Oval 4">
                <a:extLst>
                  <a:ext uri="{FF2B5EF4-FFF2-40B4-BE49-F238E27FC236}">
                    <a16:creationId xmlns:a16="http://schemas.microsoft.com/office/drawing/2014/main" id="{5027C887-7A73-437D-B48C-3B13DDFAA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2324" name="Oval 5">
                <a:extLst>
                  <a:ext uri="{FF2B5EF4-FFF2-40B4-BE49-F238E27FC236}">
                    <a16:creationId xmlns:a16="http://schemas.microsoft.com/office/drawing/2014/main" id="{C312BBF0-0CA8-43FD-BBBB-250D65986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12325" name="AutoShape 6">
                <a:extLst>
                  <a:ext uri="{FF2B5EF4-FFF2-40B4-BE49-F238E27FC236}">
                    <a16:creationId xmlns:a16="http://schemas.microsoft.com/office/drawing/2014/main" id="{B2394C58-254B-4BC9-9925-ADEF4F1A98DD}"/>
                  </a:ext>
                </a:extLst>
              </p:cNvPr>
              <p:cNvCxnSpPr>
                <a:cxnSpLocks noChangeShapeType="1"/>
                <a:stCxn id="12322" idx="7"/>
                <a:endCxn id="12324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6" name="AutoShape 7">
                <a:extLst>
                  <a:ext uri="{FF2B5EF4-FFF2-40B4-BE49-F238E27FC236}">
                    <a16:creationId xmlns:a16="http://schemas.microsoft.com/office/drawing/2014/main" id="{3D5244C5-24F8-4497-B273-2016E2B02D77}"/>
                  </a:ext>
                </a:extLst>
              </p:cNvPr>
              <p:cNvCxnSpPr>
                <a:cxnSpLocks noChangeShapeType="1"/>
                <a:stCxn id="12324" idx="3"/>
                <a:endCxn id="12323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7" name="AutoShape 8">
                <a:extLst>
                  <a:ext uri="{FF2B5EF4-FFF2-40B4-BE49-F238E27FC236}">
                    <a16:creationId xmlns:a16="http://schemas.microsoft.com/office/drawing/2014/main" id="{F8068BED-20EA-424C-91D7-F546964D46BC}"/>
                  </a:ext>
                </a:extLst>
              </p:cNvPr>
              <p:cNvCxnSpPr>
                <a:cxnSpLocks noChangeShapeType="1"/>
                <a:stCxn id="12323" idx="2"/>
                <a:endCxn id="12322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8" name="AutoShape 9">
                <a:extLst>
                  <a:ext uri="{FF2B5EF4-FFF2-40B4-BE49-F238E27FC236}">
                    <a16:creationId xmlns:a16="http://schemas.microsoft.com/office/drawing/2014/main" id="{9B647C99-77DE-4162-841E-EDCE7B6FC3DB}"/>
                  </a:ext>
                </a:extLst>
              </p:cNvPr>
              <p:cNvCxnSpPr>
                <a:cxnSpLocks noChangeShapeType="1"/>
                <a:stCxn id="12323" idx="6"/>
                <a:endCxn id="12322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18" name="Text Box 47">
              <a:extLst>
                <a:ext uri="{FF2B5EF4-FFF2-40B4-BE49-F238E27FC236}">
                  <a16:creationId xmlns:a16="http://schemas.microsoft.com/office/drawing/2014/main" id="{97C151F7-5E17-4B97-ABF0-35B0B2AE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2319" name="Text Box 48">
              <a:extLst>
                <a:ext uri="{FF2B5EF4-FFF2-40B4-BE49-F238E27FC236}">
                  <a16:creationId xmlns:a16="http://schemas.microsoft.com/office/drawing/2014/main" id="{289E4663-5514-4BDE-8839-4FF0E440A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2320" name="Text Box 49">
              <a:extLst>
                <a:ext uri="{FF2B5EF4-FFF2-40B4-BE49-F238E27FC236}">
                  <a16:creationId xmlns:a16="http://schemas.microsoft.com/office/drawing/2014/main" id="{F3F32FEE-6951-4137-BE00-530F6FF19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2321" name="Text Box 50">
              <a:extLst>
                <a:ext uri="{FF2B5EF4-FFF2-40B4-BE49-F238E27FC236}">
                  <a16:creationId xmlns:a16="http://schemas.microsoft.com/office/drawing/2014/main" id="{41317CE6-795C-4C92-B256-30EC2D3E7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12296" name="Rectangle 52">
            <a:extLst>
              <a:ext uri="{FF2B5EF4-FFF2-40B4-BE49-F238E27FC236}">
                <a16:creationId xmlns:a16="http://schemas.microsoft.com/office/drawing/2014/main" id="{8F99601F-08B9-4501-AD41-6B7F9B861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3800" y="609600"/>
            <a:ext cx="2667000" cy="1600200"/>
          </a:xfrm>
        </p:spPr>
        <p:txBody>
          <a:bodyPr>
            <a:noAutofit/>
          </a:bodyPr>
          <a:lstStyle/>
          <a:p>
            <a:pPr algn="l"/>
            <a:r>
              <a:rPr lang="en-US" altLang="en-US" sz="3200" dirty="0"/>
              <a:t>k = 1</a:t>
            </a:r>
            <a:br>
              <a:rPr lang="en-US" altLang="en-US" sz="3200" dirty="0"/>
            </a:br>
            <a:r>
              <a:rPr lang="en-US" altLang="en-US" sz="3200" dirty="0"/>
              <a:t>Vertex 1 can be intermediate node </a:t>
            </a:r>
          </a:p>
        </p:txBody>
      </p:sp>
      <p:sp>
        <p:nvSpPr>
          <p:cNvPr id="12297" name="Rectangle 54">
            <a:extLst>
              <a:ext uri="{FF2B5EF4-FFF2-40B4-BE49-F238E27FC236}">
                <a16:creationId xmlns:a16="http://schemas.microsoft.com/office/drawing/2014/main" id="{AF12CED5-5482-4E6B-B9C5-6B5C3971E29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819335" y="28956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[2,3] = min(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[2,3],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[2,1]+D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[1,3] )</a:t>
            </a:r>
          </a:p>
          <a:p>
            <a:pPr>
              <a:buFontTx/>
              <a:buNone/>
            </a:pPr>
            <a:r>
              <a:rPr lang="en-US" altLang="en-US" sz="2000" dirty="0"/>
              <a:t>		= min (</a:t>
            </a:r>
            <a:r>
              <a:rPr lang="en-US" altLang="en-US" sz="2000" dirty="0">
                <a:sym typeface="Symbol" panose="05050102010706020507" pitchFamily="18" charset="2"/>
              </a:rPr>
              <a:t>, 7)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7</a:t>
            </a: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[3,2] = min(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[3,2], 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[3,1]+D</a:t>
            </a:r>
            <a:r>
              <a:rPr lang="en-US" altLang="en-US" sz="2000" baseline="30000" dirty="0"/>
              <a:t>0</a:t>
            </a:r>
            <a:r>
              <a:rPr lang="en-US" altLang="en-US" sz="2000" dirty="0"/>
              <a:t>[1,2] )</a:t>
            </a:r>
          </a:p>
          <a:p>
            <a:pPr>
              <a:buFontTx/>
              <a:buNone/>
            </a:pPr>
            <a:r>
              <a:rPr lang="en-US" altLang="en-US" sz="2000" dirty="0"/>
              <a:t>		= min (-3,</a:t>
            </a:r>
            <a:r>
              <a:rPr lang="en-US" altLang="en-US" sz="2000" dirty="0">
                <a:sym typeface="Symbol" panose="05050102010706020507" pitchFamily="18" charset="2"/>
              </a:rPr>
              <a:t>)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-3</a:t>
            </a: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grpSp>
        <p:nvGrpSpPr>
          <p:cNvPr id="12298" name="Group 55">
            <a:extLst>
              <a:ext uri="{FF2B5EF4-FFF2-40B4-BE49-F238E27FC236}">
                <a16:creationId xmlns:a16="http://schemas.microsoft.com/office/drawing/2014/main" id="{50FA1BB7-3E64-40A2-943E-05A3B051BC6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04800"/>
            <a:ext cx="2667000" cy="1752600"/>
            <a:chOff x="3168" y="816"/>
            <a:chExt cx="1680" cy="1104"/>
          </a:xfrm>
        </p:grpSpPr>
        <p:grpSp>
          <p:nvGrpSpPr>
            <p:cNvPr id="12301" name="Group 56">
              <a:extLst>
                <a:ext uri="{FF2B5EF4-FFF2-40B4-BE49-F238E27FC236}">
                  <a16:creationId xmlns:a16="http://schemas.microsoft.com/office/drawing/2014/main" id="{4E030C47-AA1E-4D46-B778-609FAFFC7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08" name="Rectangle 57">
                <a:extLst>
                  <a:ext uri="{FF2B5EF4-FFF2-40B4-BE49-F238E27FC236}">
                    <a16:creationId xmlns:a16="http://schemas.microsoft.com/office/drawing/2014/main" id="{1152E8DF-6BFF-4437-8652-141EBB79D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2309" name="Rectangle 58">
                <a:extLst>
                  <a:ext uri="{FF2B5EF4-FFF2-40B4-BE49-F238E27FC236}">
                    <a16:creationId xmlns:a16="http://schemas.microsoft.com/office/drawing/2014/main" id="{6090948F-E517-4C7F-B20B-2EB3CC82F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10" name="Rectangle 59">
                <a:extLst>
                  <a:ext uri="{FF2B5EF4-FFF2-40B4-BE49-F238E27FC236}">
                    <a16:creationId xmlns:a16="http://schemas.microsoft.com/office/drawing/2014/main" id="{1ABA74CB-F39A-4CFC-8658-AE0CDAECE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2311" name="Rectangle 60">
                <a:extLst>
                  <a:ext uri="{FF2B5EF4-FFF2-40B4-BE49-F238E27FC236}">
                    <a16:creationId xmlns:a16="http://schemas.microsoft.com/office/drawing/2014/main" id="{651E78E4-B8D7-4586-A3B3-641C1E14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2312" name="Rectangle 61">
                <a:extLst>
                  <a:ext uri="{FF2B5EF4-FFF2-40B4-BE49-F238E27FC236}">
                    <a16:creationId xmlns:a16="http://schemas.microsoft.com/office/drawing/2014/main" id="{BAA564F1-5B8A-4022-AD7A-C80152A0B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2313" name="Rectangle 62">
                <a:extLst>
                  <a:ext uri="{FF2B5EF4-FFF2-40B4-BE49-F238E27FC236}">
                    <a16:creationId xmlns:a16="http://schemas.microsoft.com/office/drawing/2014/main" id="{89D0E0FA-6566-4603-AA21-D77ED8867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14" name="Rectangle 63">
                <a:extLst>
                  <a:ext uri="{FF2B5EF4-FFF2-40B4-BE49-F238E27FC236}">
                    <a16:creationId xmlns:a16="http://schemas.microsoft.com/office/drawing/2014/main" id="{56AE6E10-F50B-4E8C-8E49-0D0A85094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15" name="Rectangle 64">
                <a:extLst>
                  <a:ext uri="{FF2B5EF4-FFF2-40B4-BE49-F238E27FC236}">
                    <a16:creationId xmlns:a16="http://schemas.microsoft.com/office/drawing/2014/main" id="{BD986289-6EDD-4334-8A8C-0EC19724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2316" name="Rectangle 65">
                <a:extLst>
                  <a:ext uri="{FF2B5EF4-FFF2-40B4-BE49-F238E27FC236}">
                    <a16:creationId xmlns:a16="http://schemas.microsoft.com/office/drawing/2014/main" id="{628D8ED5-2EE9-4735-AFDC-DCEB869E6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2302" name="Text Box 66">
              <a:extLst>
                <a:ext uri="{FF2B5EF4-FFF2-40B4-BE49-F238E27FC236}">
                  <a16:creationId xmlns:a16="http://schemas.microsoft.com/office/drawing/2014/main" id="{0099D306-06D3-4502-B2B3-F149DB078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03" name="Text Box 67">
              <a:extLst>
                <a:ext uri="{FF2B5EF4-FFF2-40B4-BE49-F238E27FC236}">
                  <a16:creationId xmlns:a16="http://schemas.microsoft.com/office/drawing/2014/main" id="{B2EB7C6D-155C-47AB-8BA3-866B713C2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04" name="Text Box 68">
              <a:extLst>
                <a:ext uri="{FF2B5EF4-FFF2-40B4-BE49-F238E27FC236}">
                  <a16:creationId xmlns:a16="http://schemas.microsoft.com/office/drawing/2014/main" id="{728AA367-A8F8-454C-A53E-14EB8AEE2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2305" name="Text Box 69">
              <a:extLst>
                <a:ext uri="{FF2B5EF4-FFF2-40B4-BE49-F238E27FC236}">
                  <a16:creationId xmlns:a16="http://schemas.microsoft.com/office/drawing/2014/main" id="{BA40473A-32E9-454C-99D2-4DE643859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2306" name="Text Box 70">
              <a:extLst>
                <a:ext uri="{FF2B5EF4-FFF2-40B4-BE49-F238E27FC236}">
                  <a16:creationId xmlns:a16="http://schemas.microsoft.com/office/drawing/2014/main" id="{5EA44711-108D-4CFD-8D3D-7ACAE2DCD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2307" name="Text Box 71">
              <a:extLst>
                <a:ext uri="{FF2B5EF4-FFF2-40B4-BE49-F238E27FC236}">
                  <a16:creationId xmlns:a16="http://schemas.microsoft.com/office/drawing/2014/main" id="{756523F6-B224-4A00-A4C9-99767F4F5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2299" name="Text Box 72">
            <a:extLst>
              <a:ext uri="{FF2B5EF4-FFF2-40B4-BE49-F238E27FC236}">
                <a16:creationId xmlns:a16="http://schemas.microsoft.com/office/drawing/2014/main" id="{31C1059D-5E4A-4BA0-A11A-2E236BF2E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533400"/>
            <a:ext cx="72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</a:t>
            </a:r>
            <a:r>
              <a:rPr lang="en-US" altLang="en-US" baseline="30000"/>
              <a:t>0 </a:t>
            </a:r>
            <a:r>
              <a:rPr lang="en-US" altLang="en-US"/>
              <a:t>=</a:t>
            </a:r>
          </a:p>
        </p:txBody>
      </p:sp>
      <p:sp>
        <p:nvSpPr>
          <p:cNvPr id="12300" name="Line 75">
            <a:extLst>
              <a:ext uri="{FF2B5EF4-FFF2-40B4-BE49-F238E27FC236}">
                <a16:creationId xmlns:a16="http://schemas.microsoft.com/office/drawing/2014/main" id="{0A14F78A-57F8-4D52-B71E-298D6BBD7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1828800"/>
            <a:ext cx="2133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>
            <a:extLst>
              <a:ext uri="{FF2B5EF4-FFF2-40B4-BE49-F238E27FC236}">
                <a16:creationId xmlns:a16="http://schemas.microsoft.com/office/drawing/2014/main" id="{91B9B7C4-33F2-4612-B3A4-7B86AEB9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2 </a:t>
            </a:r>
            <a:r>
              <a:rPr lang="en-US" altLang="en-US"/>
              <a:t>=</a:t>
            </a:r>
          </a:p>
        </p:txBody>
      </p:sp>
      <p:grpSp>
        <p:nvGrpSpPr>
          <p:cNvPr id="13316" name="Group 3">
            <a:extLst>
              <a:ext uri="{FF2B5EF4-FFF2-40B4-BE49-F238E27FC236}">
                <a16:creationId xmlns:a16="http://schemas.microsoft.com/office/drawing/2014/main" id="{CCB2BFAE-B4C8-46A6-A870-0264470F7C8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57400"/>
            <a:ext cx="2667000" cy="1752600"/>
            <a:chOff x="3168" y="816"/>
            <a:chExt cx="1680" cy="1104"/>
          </a:xfrm>
        </p:grpSpPr>
        <p:grpSp>
          <p:nvGrpSpPr>
            <p:cNvPr id="13368" name="Group 4">
              <a:extLst>
                <a:ext uri="{FF2B5EF4-FFF2-40B4-BE49-F238E27FC236}">
                  <a16:creationId xmlns:a16="http://schemas.microsoft.com/office/drawing/2014/main" id="{54129BF3-EFF6-4219-887F-E7CBFF37D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75" name="Rectangle 5">
                <a:extLst>
                  <a:ext uri="{FF2B5EF4-FFF2-40B4-BE49-F238E27FC236}">
                    <a16:creationId xmlns:a16="http://schemas.microsoft.com/office/drawing/2014/main" id="{EE605A16-904D-48DE-B529-B7B4C7127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3376" name="Rectangle 6">
                <a:extLst>
                  <a:ext uri="{FF2B5EF4-FFF2-40B4-BE49-F238E27FC236}">
                    <a16:creationId xmlns:a16="http://schemas.microsoft.com/office/drawing/2014/main" id="{D271BC01-6826-4ABE-8660-D4CB9FCB9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77" name="Rectangle 7">
                <a:extLst>
                  <a:ext uri="{FF2B5EF4-FFF2-40B4-BE49-F238E27FC236}">
                    <a16:creationId xmlns:a16="http://schemas.microsoft.com/office/drawing/2014/main" id="{2D217543-31D6-46C1-816E-3BCD6F59F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3378" name="Rectangle 8">
                <a:extLst>
                  <a:ext uri="{FF2B5EF4-FFF2-40B4-BE49-F238E27FC236}">
                    <a16:creationId xmlns:a16="http://schemas.microsoft.com/office/drawing/2014/main" id="{E2A7BBE5-6090-47C4-98A7-3FEE9AF51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3379" name="Rectangle 9">
                <a:extLst>
                  <a:ext uri="{FF2B5EF4-FFF2-40B4-BE49-F238E27FC236}">
                    <a16:creationId xmlns:a16="http://schemas.microsoft.com/office/drawing/2014/main" id="{7826DDAC-97FC-4A1B-B2D4-02F53FCA7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80" name="Rectangle 10">
                <a:extLst>
                  <a:ext uri="{FF2B5EF4-FFF2-40B4-BE49-F238E27FC236}">
                    <a16:creationId xmlns:a16="http://schemas.microsoft.com/office/drawing/2014/main" id="{ED4A6AB8-643F-4499-A56A-E3E8E5ACE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3381" name="Rectangle 11">
                <a:extLst>
                  <a:ext uri="{FF2B5EF4-FFF2-40B4-BE49-F238E27FC236}">
                    <a16:creationId xmlns:a16="http://schemas.microsoft.com/office/drawing/2014/main" id="{69F2C359-7AC7-4483-B2AC-218ACD167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3382" name="Rectangle 12">
                <a:extLst>
                  <a:ext uri="{FF2B5EF4-FFF2-40B4-BE49-F238E27FC236}">
                    <a16:creationId xmlns:a16="http://schemas.microsoft.com/office/drawing/2014/main" id="{F05877BE-BDC8-4D89-894F-6577FD4B2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3383" name="Rectangle 13">
                <a:extLst>
                  <a:ext uri="{FF2B5EF4-FFF2-40B4-BE49-F238E27FC236}">
                    <a16:creationId xmlns:a16="http://schemas.microsoft.com/office/drawing/2014/main" id="{F34CEE56-BE0C-4CE0-AFEB-DC479F3A5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3369" name="Text Box 14">
              <a:extLst>
                <a:ext uri="{FF2B5EF4-FFF2-40B4-BE49-F238E27FC236}">
                  <a16:creationId xmlns:a16="http://schemas.microsoft.com/office/drawing/2014/main" id="{082FA642-331D-469D-9DFE-BDBC5CF16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70" name="Text Box 15">
              <a:extLst>
                <a:ext uri="{FF2B5EF4-FFF2-40B4-BE49-F238E27FC236}">
                  <a16:creationId xmlns:a16="http://schemas.microsoft.com/office/drawing/2014/main" id="{FC84A51E-5012-4F13-8362-57560906F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71" name="Text Box 16">
              <a:extLst>
                <a:ext uri="{FF2B5EF4-FFF2-40B4-BE49-F238E27FC236}">
                  <a16:creationId xmlns:a16="http://schemas.microsoft.com/office/drawing/2014/main" id="{7B6CB807-CCCF-4FBF-9CBE-3963505E8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3372" name="Text Box 17">
              <a:extLst>
                <a:ext uri="{FF2B5EF4-FFF2-40B4-BE49-F238E27FC236}">
                  <a16:creationId xmlns:a16="http://schemas.microsoft.com/office/drawing/2014/main" id="{8EFB2396-366E-423C-A04F-845E4C9FA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73" name="Text Box 18">
              <a:extLst>
                <a:ext uri="{FF2B5EF4-FFF2-40B4-BE49-F238E27FC236}">
                  <a16:creationId xmlns:a16="http://schemas.microsoft.com/office/drawing/2014/main" id="{75B42E33-9095-4221-83C3-4D20CB8E5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74" name="Text Box 19">
              <a:extLst>
                <a:ext uri="{FF2B5EF4-FFF2-40B4-BE49-F238E27FC236}">
                  <a16:creationId xmlns:a16="http://schemas.microsoft.com/office/drawing/2014/main" id="{A5F1F968-72EB-4FD9-96EC-2E9E0CD5F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3319" name="Rectangle 52">
            <a:extLst>
              <a:ext uri="{FF2B5EF4-FFF2-40B4-BE49-F238E27FC236}">
                <a16:creationId xmlns:a16="http://schemas.microsoft.com/office/drawing/2014/main" id="{66DCF929-54CE-4906-886C-2ABD74A79DB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855677" y="2747889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[1,3] = min( 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[1,3], 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[1,2]+D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[2,3] )</a:t>
            </a:r>
          </a:p>
          <a:p>
            <a:pPr>
              <a:buFontTx/>
              <a:buNone/>
            </a:pPr>
            <a:r>
              <a:rPr lang="en-US" altLang="en-US" sz="2000" dirty="0"/>
              <a:t>		= min (</a:t>
            </a:r>
            <a:r>
              <a:rPr lang="en-US" altLang="en-US" sz="2000" dirty="0">
                <a:sym typeface="Symbol" panose="05050102010706020507" pitchFamily="18" charset="2"/>
              </a:rPr>
              <a:t>5, 4+7)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5</a:t>
            </a: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[3,1] = min( 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[3,1], 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[3,2]+D</a:t>
            </a:r>
            <a:r>
              <a:rPr lang="en-US" altLang="en-US" sz="2000" baseline="30000" dirty="0"/>
              <a:t>1</a:t>
            </a:r>
            <a:r>
              <a:rPr lang="en-US" altLang="en-US" sz="2000" dirty="0"/>
              <a:t>[2,1] )</a:t>
            </a:r>
          </a:p>
          <a:p>
            <a:pPr>
              <a:buFontTx/>
              <a:buNone/>
            </a:pPr>
            <a:r>
              <a:rPr lang="en-US" altLang="en-US" sz="2000" dirty="0"/>
              <a:t>		= min (</a:t>
            </a:r>
            <a:r>
              <a:rPr lang="en-US" altLang="en-US" sz="2000" dirty="0">
                <a:sym typeface="Symbol" panose="05050102010706020507" pitchFamily="18" charset="2"/>
              </a:rPr>
              <a:t>, -3+2)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-1</a:t>
            </a:r>
          </a:p>
        </p:txBody>
      </p:sp>
      <p:grpSp>
        <p:nvGrpSpPr>
          <p:cNvPr id="13320" name="Group 53">
            <a:extLst>
              <a:ext uri="{FF2B5EF4-FFF2-40B4-BE49-F238E27FC236}">
                <a16:creationId xmlns:a16="http://schemas.microsoft.com/office/drawing/2014/main" id="{D605BD08-A735-418D-B612-9B1252FAB57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1000"/>
            <a:ext cx="1925638" cy="1600200"/>
            <a:chOff x="188" y="240"/>
            <a:chExt cx="1213" cy="1008"/>
          </a:xfrm>
        </p:grpSpPr>
        <p:grpSp>
          <p:nvGrpSpPr>
            <p:cNvPr id="13340" name="Group 54">
              <a:extLst>
                <a:ext uri="{FF2B5EF4-FFF2-40B4-BE49-F238E27FC236}">
                  <a16:creationId xmlns:a16="http://schemas.microsoft.com/office/drawing/2014/main" id="{A32E098A-F707-41F4-A661-A23AE42EA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3345" name="Oval 55">
                <a:extLst>
                  <a:ext uri="{FF2B5EF4-FFF2-40B4-BE49-F238E27FC236}">
                    <a16:creationId xmlns:a16="http://schemas.microsoft.com/office/drawing/2014/main" id="{ACFF4150-4EFE-4E1C-A533-58A02B79C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3346" name="Oval 56">
                <a:extLst>
                  <a:ext uri="{FF2B5EF4-FFF2-40B4-BE49-F238E27FC236}">
                    <a16:creationId xmlns:a16="http://schemas.microsoft.com/office/drawing/2014/main" id="{9C67F4B5-0BAA-4167-B2D0-48CF8C93C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3347" name="Oval 57">
                <a:extLst>
                  <a:ext uri="{FF2B5EF4-FFF2-40B4-BE49-F238E27FC236}">
                    <a16:creationId xmlns:a16="http://schemas.microsoft.com/office/drawing/2014/main" id="{615A2596-298F-497C-B19E-6831436FA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13348" name="AutoShape 58">
                <a:extLst>
                  <a:ext uri="{FF2B5EF4-FFF2-40B4-BE49-F238E27FC236}">
                    <a16:creationId xmlns:a16="http://schemas.microsoft.com/office/drawing/2014/main" id="{957DB9C5-44E3-4AA8-8AFD-AFD7C89D25B3}"/>
                  </a:ext>
                </a:extLst>
              </p:cNvPr>
              <p:cNvCxnSpPr>
                <a:cxnSpLocks noChangeShapeType="1"/>
                <a:stCxn id="13345" idx="7"/>
                <a:endCxn id="13347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9" name="AutoShape 59">
                <a:extLst>
                  <a:ext uri="{FF2B5EF4-FFF2-40B4-BE49-F238E27FC236}">
                    <a16:creationId xmlns:a16="http://schemas.microsoft.com/office/drawing/2014/main" id="{903995D6-58A4-4517-96DE-3B5247BC84C1}"/>
                  </a:ext>
                </a:extLst>
              </p:cNvPr>
              <p:cNvCxnSpPr>
                <a:cxnSpLocks noChangeShapeType="1"/>
                <a:stCxn id="13347" idx="3"/>
                <a:endCxn id="13346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0" name="AutoShape 60">
                <a:extLst>
                  <a:ext uri="{FF2B5EF4-FFF2-40B4-BE49-F238E27FC236}">
                    <a16:creationId xmlns:a16="http://schemas.microsoft.com/office/drawing/2014/main" id="{A716C376-9F80-4711-B526-0337E92DA8D2}"/>
                  </a:ext>
                </a:extLst>
              </p:cNvPr>
              <p:cNvCxnSpPr>
                <a:cxnSpLocks noChangeShapeType="1"/>
                <a:stCxn id="13346" idx="2"/>
                <a:endCxn id="13345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1" name="AutoShape 61">
                <a:extLst>
                  <a:ext uri="{FF2B5EF4-FFF2-40B4-BE49-F238E27FC236}">
                    <a16:creationId xmlns:a16="http://schemas.microsoft.com/office/drawing/2014/main" id="{461525F3-A518-4FE1-9488-20874F6117D3}"/>
                  </a:ext>
                </a:extLst>
              </p:cNvPr>
              <p:cNvCxnSpPr>
                <a:cxnSpLocks noChangeShapeType="1"/>
                <a:stCxn id="13346" idx="6"/>
                <a:endCxn id="13345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41" name="Text Box 62">
              <a:extLst>
                <a:ext uri="{FF2B5EF4-FFF2-40B4-BE49-F238E27FC236}">
                  <a16:creationId xmlns:a16="http://schemas.microsoft.com/office/drawing/2014/main" id="{551A9D53-3317-45C6-B103-09D12EB5C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3342" name="Text Box 63">
              <a:extLst>
                <a:ext uri="{FF2B5EF4-FFF2-40B4-BE49-F238E27FC236}">
                  <a16:creationId xmlns:a16="http://schemas.microsoft.com/office/drawing/2014/main" id="{D0596A78-3934-45B7-BD28-9FBD8E645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3343" name="Text Box 64">
              <a:extLst>
                <a:ext uri="{FF2B5EF4-FFF2-40B4-BE49-F238E27FC236}">
                  <a16:creationId xmlns:a16="http://schemas.microsoft.com/office/drawing/2014/main" id="{36E13CE1-0421-4792-BBC0-B6B4B560C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3344" name="Text Box 65">
              <a:extLst>
                <a:ext uri="{FF2B5EF4-FFF2-40B4-BE49-F238E27FC236}">
                  <a16:creationId xmlns:a16="http://schemas.microsoft.com/office/drawing/2014/main" id="{88306402-2C3F-49C2-A444-AF5AFBFFD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13321" name="Text Box 66">
            <a:extLst>
              <a:ext uri="{FF2B5EF4-FFF2-40B4-BE49-F238E27FC236}">
                <a16:creationId xmlns:a16="http://schemas.microsoft.com/office/drawing/2014/main" id="{96DFEC35-3FB5-4B82-8637-78EB34BA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4572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1 </a:t>
            </a:r>
            <a:r>
              <a:rPr lang="en-US" altLang="en-US"/>
              <a:t>=</a:t>
            </a:r>
          </a:p>
        </p:txBody>
      </p:sp>
      <p:grpSp>
        <p:nvGrpSpPr>
          <p:cNvPr id="13322" name="Group 67">
            <a:extLst>
              <a:ext uri="{FF2B5EF4-FFF2-40B4-BE49-F238E27FC236}">
                <a16:creationId xmlns:a16="http://schemas.microsoft.com/office/drawing/2014/main" id="{053C2434-49D5-4A96-BB63-A35B5587103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52400"/>
            <a:ext cx="2667000" cy="1752600"/>
            <a:chOff x="3168" y="816"/>
            <a:chExt cx="1680" cy="1104"/>
          </a:xfrm>
        </p:grpSpPr>
        <p:grpSp>
          <p:nvGrpSpPr>
            <p:cNvPr id="13324" name="Group 68">
              <a:extLst>
                <a:ext uri="{FF2B5EF4-FFF2-40B4-BE49-F238E27FC236}">
                  <a16:creationId xmlns:a16="http://schemas.microsoft.com/office/drawing/2014/main" id="{4DCA0378-1E38-4FBC-A1BD-56B1D9DFE8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31" name="Rectangle 69">
                <a:extLst>
                  <a:ext uri="{FF2B5EF4-FFF2-40B4-BE49-F238E27FC236}">
                    <a16:creationId xmlns:a16="http://schemas.microsoft.com/office/drawing/2014/main" id="{C7309532-AEEB-47DC-95CE-F0E547DD5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3332" name="Rectangle 70">
                <a:extLst>
                  <a:ext uri="{FF2B5EF4-FFF2-40B4-BE49-F238E27FC236}">
                    <a16:creationId xmlns:a16="http://schemas.microsoft.com/office/drawing/2014/main" id="{CEA047E0-E152-43D1-A76C-51ABCA129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33" name="Rectangle 71">
                <a:extLst>
                  <a:ext uri="{FF2B5EF4-FFF2-40B4-BE49-F238E27FC236}">
                    <a16:creationId xmlns:a16="http://schemas.microsoft.com/office/drawing/2014/main" id="{EFDC7E22-E511-4082-91FD-EF71CFFBE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3334" name="Rectangle 72">
                <a:extLst>
                  <a:ext uri="{FF2B5EF4-FFF2-40B4-BE49-F238E27FC236}">
                    <a16:creationId xmlns:a16="http://schemas.microsoft.com/office/drawing/2014/main" id="{431DADBE-8B83-4ABA-820C-937C5E0E9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3335" name="Rectangle 73">
                <a:extLst>
                  <a:ext uri="{FF2B5EF4-FFF2-40B4-BE49-F238E27FC236}">
                    <a16:creationId xmlns:a16="http://schemas.microsoft.com/office/drawing/2014/main" id="{34B22334-50B8-434E-92B9-2890DB4B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3336" name="Rectangle 74">
                <a:extLst>
                  <a:ext uri="{FF2B5EF4-FFF2-40B4-BE49-F238E27FC236}">
                    <a16:creationId xmlns:a16="http://schemas.microsoft.com/office/drawing/2014/main" id="{812D1F5D-2C3E-44D3-9589-E0EDFB3B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3337" name="Rectangle 75">
                <a:extLst>
                  <a:ext uri="{FF2B5EF4-FFF2-40B4-BE49-F238E27FC236}">
                    <a16:creationId xmlns:a16="http://schemas.microsoft.com/office/drawing/2014/main" id="{8EB39648-D04B-48C1-90BE-F21696830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0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3338" name="Rectangle 76">
                <a:extLst>
                  <a:ext uri="{FF2B5EF4-FFF2-40B4-BE49-F238E27FC236}">
                    <a16:creationId xmlns:a16="http://schemas.microsoft.com/office/drawing/2014/main" id="{511725F2-E3DA-43B4-8D33-2C23314FE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3339" name="Rectangle 77">
                <a:extLst>
                  <a:ext uri="{FF2B5EF4-FFF2-40B4-BE49-F238E27FC236}">
                    <a16:creationId xmlns:a16="http://schemas.microsoft.com/office/drawing/2014/main" id="{7AE35707-34BC-4000-A910-024001552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3325" name="Text Box 78">
              <a:extLst>
                <a:ext uri="{FF2B5EF4-FFF2-40B4-BE49-F238E27FC236}">
                  <a16:creationId xmlns:a16="http://schemas.microsoft.com/office/drawing/2014/main" id="{1FF2F485-97A6-4F99-B4AF-9B5E2BB1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26" name="Text Box 79">
              <a:extLst>
                <a:ext uri="{FF2B5EF4-FFF2-40B4-BE49-F238E27FC236}">
                  <a16:creationId xmlns:a16="http://schemas.microsoft.com/office/drawing/2014/main" id="{93F90A44-E7E4-4C02-A6E5-8354BBD46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27" name="Text Box 80">
              <a:extLst>
                <a:ext uri="{FF2B5EF4-FFF2-40B4-BE49-F238E27FC236}">
                  <a16:creationId xmlns:a16="http://schemas.microsoft.com/office/drawing/2014/main" id="{F1529153-5006-473B-9600-A6D3A2A49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3328" name="Text Box 81">
              <a:extLst>
                <a:ext uri="{FF2B5EF4-FFF2-40B4-BE49-F238E27FC236}">
                  <a16:creationId xmlns:a16="http://schemas.microsoft.com/office/drawing/2014/main" id="{80DC2632-249D-4AB7-86F1-ADC6EB645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3329" name="Text Box 82">
              <a:extLst>
                <a:ext uri="{FF2B5EF4-FFF2-40B4-BE49-F238E27FC236}">
                  <a16:creationId xmlns:a16="http://schemas.microsoft.com/office/drawing/2014/main" id="{72D98421-7AA0-4CAB-A6C9-309A13A3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3330" name="Text Box 83">
              <a:extLst>
                <a:ext uri="{FF2B5EF4-FFF2-40B4-BE49-F238E27FC236}">
                  <a16:creationId xmlns:a16="http://schemas.microsoft.com/office/drawing/2014/main" id="{4389C73E-3004-4A38-AD30-41CA0B455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3323" name="Rectangle 85">
            <a:extLst>
              <a:ext uri="{FF2B5EF4-FFF2-40B4-BE49-F238E27FC236}">
                <a16:creationId xmlns:a16="http://schemas.microsoft.com/office/drawing/2014/main" id="{BC9060B8-2F2D-41A8-A7DC-078757BA4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3800" y="609600"/>
            <a:ext cx="2667000" cy="1676400"/>
          </a:xfrm>
          <a:noFill/>
        </p:spPr>
        <p:txBody>
          <a:bodyPr>
            <a:noAutofit/>
          </a:bodyPr>
          <a:lstStyle/>
          <a:p>
            <a:pPr algn="l"/>
            <a:r>
              <a:rPr lang="en-US" altLang="en-US" sz="3200" dirty="0"/>
              <a:t>k = 2</a:t>
            </a:r>
            <a:br>
              <a:rPr lang="en-US" altLang="en-US" sz="3200" dirty="0"/>
            </a:br>
            <a:r>
              <a:rPr lang="en-US" altLang="en-US" sz="3200" dirty="0"/>
              <a:t>Vertices 1, 2 can be intermediate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53274C38-8B69-4F43-BA7F-8D97A2DF7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3 </a:t>
            </a:r>
            <a:r>
              <a:rPr lang="en-US" altLang="en-US"/>
              <a:t>=</a:t>
            </a:r>
          </a:p>
        </p:txBody>
      </p:sp>
      <p:grpSp>
        <p:nvGrpSpPr>
          <p:cNvPr id="14340" name="Group 3">
            <a:extLst>
              <a:ext uri="{FF2B5EF4-FFF2-40B4-BE49-F238E27FC236}">
                <a16:creationId xmlns:a16="http://schemas.microsoft.com/office/drawing/2014/main" id="{863D4829-88BE-4D28-A040-2088BEEC995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057400"/>
            <a:ext cx="2667000" cy="1752600"/>
            <a:chOff x="3168" y="816"/>
            <a:chExt cx="1680" cy="1104"/>
          </a:xfrm>
        </p:grpSpPr>
        <p:grpSp>
          <p:nvGrpSpPr>
            <p:cNvPr id="14392" name="Group 4">
              <a:extLst>
                <a:ext uri="{FF2B5EF4-FFF2-40B4-BE49-F238E27FC236}">
                  <a16:creationId xmlns:a16="http://schemas.microsoft.com/office/drawing/2014/main" id="{4DE221AB-209C-4687-8D40-DA34543AA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99" name="Rectangle 5">
                <a:extLst>
                  <a:ext uri="{FF2B5EF4-FFF2-40B4-BE49-F238E27FC236}">
                    <a16:creationId xmlns:a16="http://schemas.microsoft.com/office/drawing/2014/main" id="{0A52789B-3274-49C0-822E-F78164C66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4400" name="Rectangle 6">
                <a:extLst>
                  <a:ext uri="{FF2B5EF4-FFF2-40B4-BE49-F238E27FC236}">
                    <a16:creationId xmlns:a16="http://schemas.microsoft.com/office/drawing/2014/main" id="{CFDB6AA2-0BB2-4BDF-B53F-99E86988A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401" name="Rectangle 7">
                <a:extLst>
                  <a:ext uri="{FF2B5EF4-FFF2-40B4-BE49-F238E27FC236}">
                    <a16:creationId xmlns:a16="http://schemas.microsoft.com/office/drawing/2014/main" id="{8BB8B68F-BD77-4580-950E-2F4287C55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4402" name="Rectangle 8">
                <a:extLst>
                  <a:ext uri="{FF2B5EF4-FFF2-40B4-BE49-F238E27FC236}">
                    <a16:creationId xmlns:a16="http://schemas.microsoft.com/office/drawing/2014/main" id="{B3B95CD3-02C2-4697-B0C9-26530030C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4403" name="Rectangle 9">
                <a:extLst>
                  <a:ext uri="{FF2B5EF4-FFF2-40B4-BE49-F238E27FC236}">
                    <a16:creationId xmlns:a16="http://schemas.microsoft.com/office/drawing/2014/main" id="{7C76CB62-77D7-4C07-B4ED-AC12C7544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404" name="Rectangle 10">
                <a:extLst>
                  <a:ext uri="{FF2B5EF4-FFF2-40B4-BE49-F238E27FC236}">
                    <a16:creationId xmlns:a16="http://schemas.microsoft.com/office/drawing/2014/main" id="{901DFDCA-0923-45C6-A916-F44B9715A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4405" name="Rectangle 11">
                <a:extLst>
                  <a:ext uri="{FF2B5EF4-FFF2-40B4-BE49-F238E27FC236}">
                    <a16:creationId xmlns:a16="http://schemas.microsoft.com/office/drawing/2014/main" id="{A25ABA8D-90D5-473E-8CCE-4D0F586A5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4406" name="Rectangle 12">
                <a:extLst>
                  <a:ext uri="{FF2B5EF4-FFF2-40B4-BE49-F238E27FC236}">
                    <a16:creationId xmlns:a16="http://schemas.microsoft.com/office/drawing/2014/main" id="{708E2580-DFF3-4ADB-8CD4-B018B0886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4407" name="Rectangle 13">
                <a:extLst>
                  <a:ext uri="{FF2B5EF4-FFF2-40B4-BE49-F238E27FC236}">
                    <a16:creationId xmlns:a16="http://schemas.microsoft.com/office/drawing/2014/main" id="{B837355E-92F4-443C-BB86-40C8CFC5F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4393" name="Text Box 14">
              <a:extLst>
                <a:ext uri="{FF2B5EF4-FFF2-40B4-BE49-F238E27FC236}">
                  <a16:creationId xmlns:a16="http://schemas.microsoft.com/office/drawing/2014/main" id="{20AFAE36-F8F0-45F0-B330-1F3C5DB4B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94" name="Text Box 15">
              <a:extLst>
                <a:ext uri="{FF2B5EF4-FFF2-40B4-BE49-F238E27FC236}">
                  <a16:creationId xmlns:a16="http://schemas.microsoft.com/office/drawing/2014/main" id="{B0F60D35-CE55-40CC-829D-6CC8F8775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95" name="Text Box 16">
              <a:extLst>
                <a:ext uri="{FF2B5EF4-FFF2-40B4-BE49-F238E27FC236}">
                  <a16:creationId xmlns:a16="http://schemas.microsoft.com/office/drawing/2014/main" id="{8FF69BF3-B0C8-4D28-82A8-B9C32A28B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4396" name="Text Box 17">
              <a:extLst>
                <a:ext uri="{FF2B5EF4-FFF2-40B4-BE49-F238E27FC236}">
                  <a16:creationId xmlns:a16="http://schemas.microsoft.com/office/drawing/2014/main" id="{57D1597B-01AF-4CC3-8DBF-155E55B35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97" name="Text Box 18">
              <a:extLst>
                <a:ext uri="{FF2B5EF4-FFF2-40B4-BE49-F238E27FC236}">
                  <a16:creationId xmlns:a16="http://schemas.microsoft.com/office/drawing/2014/main" id="{19634285-97C6-4F81-AAC8-1F15EF12D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98" name="Text Box 19">
              <a:extLst>
                <a:ext uri="{FF2B5EF4-FFF2-40B4-BE49-F238E27FC236}">
                  <a16:creationId xmlns:a16="http://schemas.microsoft.com/office/drawing/2014/main" id="{2E2FB99D-8782-4574-810D-67B21B18D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sp>
        <p:nvSpPr>
          <p:cNvPr id="14343" name="Rectangle 52">
            <a:extLst>
              <a:ext uri="{FF2B5EF4-FFF2-40B4-BE49-F238E27FC236}">
                <a16:creationId xmlns:a16="http://schemas.microsoft.com/office/drawing/2014/main" id="{A193FC94-A712-47A1-B016-9D7561DAE4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46750" y="3050345"/>
            <a:ext cx="4648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[1,2] = min(D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[1,2], 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[1,3]+D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[3,2] )</a:t>
            </a:r>
          </a:p>
          <a:p>
            <a:pPr>
              <a:buFontTx/>
              <a:buNone/>
            </a:pPr>
            <a:r>
              <a:rPr lang="en-US" altLang="en-US" sz="2000" dirty="0"/>
              <a:t>		= min (</a:t>
            </a:r>
            <a:r>
              <a:rPr lang="en-US" altLang="en-US" sz="2000" dirty="0">
                <a:sym typeface="Symbol" panose="05050102010706020507" pitchFamily="18" charset="2"/>
              </a:rPr>
              <a:t>4, 5+(-3))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2</a:t>
            </a: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 dirty="0"/>
              <a:t>D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[2,1] = min(D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[2,1], 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[2,3]+D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[3,1] )</a:t>
            </a:r>
          </a:p>
          <a:p>
            <a:pPr>
              <a:buFontTx/>
              <a:buNone/>
            </a:pPr>
            <a:r>
              <a:rPr lang="en-US" altLang="en-US" sz="2000" dirty="0"/>
              <a:t>		= min (</a:t>
            </a:r>
            <a:r>
              <a:rPr lang="en-US" altLang="en-US" sz="2000" dirty="0">
                <a:sym typeface="Symbol" panose="05050102010706020507" pitchFamily="18" charset="2"/>
              </a:rPr>
              <a:t>2, 7+ (-1)) 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= 2</a:t>
            </a:r>
          </a:p>
        </p:txBody>
      </p:sp>
      <p:sp>
        <p:nvSpPr>
          <p:cNvPr id="14344" name="Text Box 53">
            <a:extLst>
              <a:ext uri="{FF2B5EF4-FFF2-40B4-BE49-F238E27FC236}">
                <a16:creationId xmlns:a16="http://schemas.microsoft.com/office/drawing/2014/main" id="{6403CB14-1014-48DF-9B9A-CB8BFE641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28600"/>
            <a:ext cx="80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D</a:t>
            </a:r>
            <a:r>
              <a:rPr lang="en-US" altLang="en-US" baseline="30000"/>
              <a:t>2 </a:t>
            </a:r>
            <a:r>
              <a:rPr lang="en-US" altLang="en-US"/>
              <a:t>=</a:t>
            </a:r>
          </a:p>
        </p:txBody>
      </p:sp>
      <p:grpSp>
        <p:nvGrpSpPr>
          <p:cNvPr id="14345" name="Group 54">
            <a:extLst>
              <a:ext uri="{FF2B5EF4-FFF2-40B4-BE49-F238E27FC236}">
                <a16:creationId xmlns:a16="http://schemas.microsoft.com/office/drawing/2014/main" id="{FA62B567-7241-4E51-B70C-84CFC4ADB56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76200"/>
            <a:ext cx="2667000" cy="1752600"/>
            <a:chOff x="3168" y="816"/>
            <a:chExt cx="1680" cy="1104"/>
          </a:xfrm>
        </p:grpSpPr>
        <p:grpSp>
          <p:nvGrpSpPr>
            <p:cNvPr id="14360" name="Group 55">
              <a:extLst>
                <a:ext uri="{FF2B5EF4-FFF2-40B4-BE49-F238E27FC236}">
                  <a16:creationId xmlns:a16="http://schemas.microsoft.com/office/drawing/2014/main" id="{702FC71C-3B0E-4CAF-8CDA-CCED4D722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67" name="Rectangle 56">
                <a:extLst>
                  <a:ext uri="{FF2B5EF4-FFF2-40B4-BE49-F238E27FC236}">
                    <a16:creationId xmlns:a16="http://schemas.microsoft.com/office/drawing/2014/main" id="{3C610F09-939B-4FA3-98DC-7290C362D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14368" name="Rectangle 57">
                <a:extLst>
                  <a:ext uri="{FF2B5EF4-FFF2-40B4-BE49-F238E27FC236}">
                    <a16:creationId xmlns:a16="http://schemas.microsoft.com/office/drawing/2014/main" id="{FDB914E9-AB43-44AE-9C5B-CF2430324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69" name="Rectangle 58">
                <a:extLst>
                  <a:ext uri="{FF2B5EF4-FFF2-40B4-BE49-F238E27FC236}">
                    <a16:creationId xmlns:a16="http://schemas.microsoft.com/office/drawing/2014/main" id="{6C55032F-2233-47AF-863E-82F2F9985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14370" name="Rectangle 59">
                <a:extLst>
                  <a:ext uri="{FF2B5EF4-FFF2-40B4-BE49-F238E27FC236}">
                    <a16:creationId xmlns:a16="http://schemas.microsoft.com/office/drawing/2014/main" id="{DAB3F729-8F3E-4B85-8A72-C8C99D089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4371" name="Rectangle 60">
                <a:extLst>
                  <a:ext uri="{FF2B5EF4-FFF2-40B4-BE49-F238E27FC236}">
                    <a16:creationId xmlns:a16="http://schemas.microsoft.com/office/drawing/2014/main" id="{73F595A8-8BBD-4C31-AE8E-CD5687463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14372" name="Rectangle 61">
                <a:extLst>
                  <a:ext uri="{FF2B5EF4-FFF2-40B4-BE49-F238E27FC236}">
                    <a16:creationId xmlns:a16="http://schemas.microsoft.com/office/drawing/2014/main" id="{64CE3704-1AA2-4E02-9A66-E49A1BB9D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7</a:t>
                </a:r>
                <a:endParaRPr lang="en-US" altLang="en-US"/>
              </a:p>
            </p:txBody>
          </p:sp>
          <p:sp>
            <p:nvSpPr>
              <p:cNvPr id="14373" name="Rectangle 62">
                <a:extLst>
                  <a:ext uri="{FF2B5EF4-FFF2-40B4-BE49-F238E27FC236}">
                    <a16:creationId xmlns:a16="http://schemas.microsoft.com/office/drawing/2014/main" id="{81AC8008-FE19-4631-88F4-E19E9B6D3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4374" name="Rectangle 63">
                <a:extLst>
                  <a:ext uri="{FF2B5EF4-FFF2-40B4-BE49-F238E27FC236}">
                    <a16:creationId xmlns:a16="http://schemas.microsoft.com/office/drawing/2014/main" id="{C3227E5D-6459-4193-9F00-FC5221B67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-3</a:t>
                </a:r>
              </a:p>
            </p:txBody>
          </p:sp>
          <p:sp>
            <p:nvSpPr>
              <p:cNvPr id="14375" name="Rectangle 64">
                <a:extLst>
                  <a:ext uri="{FF2B5EF4-FFF2-40B4-BE49-F238E27FC236}">
                    <a16:creationId xmlns:a16="http://schemas.microsoft.com/office/drawing/2014/main" id="{1A906A7E-C682-4468-9860-10621963D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0</a:t>
                </a:r>
              </a:p>
            </p:txBody>
          </p:sp>
        </p:grpSp>
        <p:sp>
          <p:nvSpPr>
            <p:cNvPr id="14361" name="Text Box 65">
              <a:extLst>
                <a:ext uri="{FF2B5EF4-FFF2-40B4-BE49-F238E27FC236}">
                  <a16:creationId xmlns:a16="http://schemas.microsoft.com/office/drawing/2014/main" id="{106597AD-435F-4BD9-952F-07FF8CBDC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62" name="Text Box 66">
              <a:extLst>
                <a:ext uri="{FF2B5EF4-FFF2-40B4-BE49-F238E27FC236}">
                  <a16:creationId xmlns:a16="http://schemas.microsoft.com/office/drawing/2014/main" id="{C1E11E8D-BD64-4C14-85E6-D021F361F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63" name="Text Box 67">
              <a:extLst>
                <a:ext uri="{FF2B5EF4-FFF2-40B4-BE49-F238E27FC236}">
                  <a16:creationId xmlns:a16="http://schemas.microsoft.com/office/drawing/2014/main" id="{F0222FE6-9E45-43C4-93FE-430C28E6B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  <p:sp>
          <p:nvSpPr>
            <p:cNvPr id="14364" name="Text Box 68">
              <a:extLst>
                <a:ext uri="{FF2B5EF4-FFF2-40B4-BE49-F238E27FC236}">
                  <a16:creationId xmlns:a16="http://schemas.microsoft.com/office/drawing/2014/main" id="{43865FD5-AE96-47C0-9EE9-AB429E4BA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4365" name="Text Box 69">
              <a:extLst>
                <a:ext uri="{FF2B5EF4-FFF2-40B4-BE49-F238E27FC236}">
                  <a16:creationId xmlns:a16="http://schemas.microsoft.com/office/drawing/2014/main" id="{1B0FAFEF-6E71-49A7-9366-65098C291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2</a:t>
              </a:r>
            </a:p>
          </p:txBody>
        </p:sp>
        <p:sp>
          <p:nvSpPr>
            <p:cNvPr id="14366" name="Text Box 70">
              <a:extLst>
                <a:ext uri="{FF2B5EF4-FFF2-40B4-BE49-F238E27FC236}">
                  <a16:creationId xmlns:a16="http://schemas.microsoft.com/office/drawing/2014/main" id="{C84D2CDE-9F2E-4722-B0F0-55781F2C4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3</a:t>
              </a:r>
            </a:p>
          </p:txBody>
        </p:sp>
      </p:grpSp>
      <p:grpSp>
        <p:nvGrpSpPr>
          <p:cNvPr id="14346" name="Group 71">
            <a:extLst>
              <a:ext uri="{FF2B5EF4-FFF2-40B4-BE49-F238E27FC236}">
                <a16:creationId xmlns:a16="http://schemas.microsoft.com/office/drawing/2014/main" id="{3A6BE7E8-8556-4B5E-BA1C-DBE9C71BC61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52400"/>
            <a:ext cx="1925638" cy="1600200"/>
            <a:chOff x="188" y="240"/>
            <a:chExt cx="1213" cy="1008"/>
          </a:xfrm>
        </p:grpSpPr>
        <p:grpSp>
          <p:nvGrpSpPr>
            <p:cNvPr id="14348" name="Group 72">
              <a:extLst>
                <a:ext uri="{FF2B5EF4-FFF2-40B4-BE49-F238E27FC236}">
                  <a16:creationId xmlns:a16="http://schemas.microsoft.com/office/drawing/2014/main" id="{F1A4A134-1032-41B0-B1A4-25FD00D9F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4353" name="Oval 73">
                <a:extLst>
                  <a:ext uri="{FF2B5EF4-FFF2-40B4-BE49-F238E27FC236}">
                    <a16:creationId xmlns:a16="http://schemas.microsoft.com/office/drawing/2014/main" id="{CA8BCDF6-B3EA-43EA-AF18-CDD7CC64B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14354" name="Oval 74">
                <a:extLst>
                  <a:ext uri="{FF2B5EF4-FFF2-40B4-BE49-F238E27FC236}">
                    <a16:creationId xmlns:a16="http://schemas.microsoft.com/office/drawing/2014/main" id="{3AE60B6F-9138-42CF-8B52-9E47931A4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14355" name="Oval 75">
                <a:extLst>
                  <a:ext uri="{FF2B5EF4-FFF2-40B4-BE49-F238E27FC236}">
                    <a16:creationId xmlns:a16="http://schemas.microsoft.com/office/drawing/2014/main" id="{7CC5F32E-040C-4E83-B0E0-2C8E56D9F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3</a:t>
                </a:r>
              </a:p>
            </p:txBody>
          </p:sp>
          <p:cxnSp>
            <p:nvCxnSpPr>
              <p:cNvPr id="14356" name="AutoShape 76">
                <a:extLst>
                  <a:ext uri="{FF2B5EF4-FFF2-40B4-BE49-F238E27FC236}">
                    <a16:creationId xmlns:a16="http://schemas.microsoft.com/office/drawing/2014/main" id="{EB6E0BE5-7CE1-4854-864A-F65568CEB0BE}"/>
                  </a:ext>
                </a:extLst>
              </p:cNvPr>
              <p:cNvCxnSpPr>
                <a:cxnSpLocks noChangeShapeType="1"/>
                <a:stCxn id="14353" idx="7"/>
                <a:endCxn id="14355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7" name="AutoShape 77">
                <a:extLst>
                  <a:ext uri="{FF2B5EF4-FFF2-40B4-BE49-F238E27FC236}">
                    <a16:creationId xmlns:a16="http://schemas.microsoft.com/office/drawing/2014/main" id="{CD589239-903D-413A-AA57-1729526DB802}"/>
                  </a:ext>
                </a:extLst>
              </p:cNvPr>
              <p:cNvCxnSpPr>
                <a:cxnSpLocks noChangeShapeType="1"/>
                <a:stCxn id="14355" idx="3"/>
                <a:endCxn id="14354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8" name="AutoShape 78">
                <a:extLst>
                  <a:ext uri="{FF2B5EF4-FFF2-40B4-BE49-F238E27FC236}">
                    <a16:creationId xmlns:a16="http://schemas.microsoft.com/office/drawing/2014/main" id="{77DD508D-51C6-4093-9564-E18B968F280E}"/>
                  </a:ext>
                </a:extLst>
              </p:cNvPr>
              <p:cNvCxnSpPr>
                <a:cxnSpLocks noChangeShapeType="1"/>
                <a:stCxn id="14354" idx="2"/>
                <a:endCxn id="14353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9" name="AutoShape 79">
                <a:extLst>
                  <a:ext uri="{FF2B5EF4-FFF2-40B4-BE49-F238E27FC236}">
                    <a16:creationId xmlns:a16="http://schemas.microsoft.com/office/drawing/2014/main" id="{28297033-24AC-4085-AB76-A20A7C30F100}"/>
                  </a:ext>
                </a:extLst>
              </p:cNvPr>
              <p:cNvCxnSpPr>
                <a:cxnSpLocks noChangeShapeType="1"/>
                <a:stCxn id="14354" idx="6"/>
                <a:endCxn id="14353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9" name="Text Box 80">
              <a:extLst>
                <a:ext uri="{FF2B5EF4-FFF2-40B4-BE49-F238E27FC236}">
                  <a16:creationId xmlns:a16="http://schemas.microsoft.com/office/drawing/2014/main" id="{B8DEE47D-33C9-4712-90C2-EAB7B692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5</a:t>
              </a:r>
              <a:endParaRPr lang="en-US" altLang="en-US"/>
            </a:p>
          </p:txBody>
        </p:sp>
        <p:sp>
          <p:nvSpPr>
            <p:cNvPr id="14350" name="Text Box 81">
              <a:extLst>
                <a:ext uri="{FF2B5EF4-FFF2-40B4-BE49-F238E27FC236}">
                  <a16:creationId xmlns:a16="http://schemas.microsoft.com/office/drawing/2014/main" id="{3126E235-92AF-400D-AE03-3771BFE14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-3</a:t>
              </a:r>
            </a:p>
          </p:txBody>
        </p:sp>
        <p:sp>
          <p:nvSpPr>
            <p:cNvPr id="14351" name="Text Box 82">
              <a:extLst>
                <a:ext uri="{FF2B5EF4-FFF2-40B4-BE49-F238E27FC236}">
                  <a16:creationId xmlns:a16="http://schemas.microsoft.com/office/drawing/2014/main" id="{BCD52EE8-8154-4CAA-868D-65FEF9F2B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4352" name="Text Box 83">
              <a:extLst>
                <a:ext uri="{FF2B5EF4-FFF2-40B4-BE49-F238E27FC236}">
                  <a16:creationId xmlns:a16="http://schemas.microsoft.com/office/drawing/2014/main" id="{917D0061-D35B-48BC-AF3B-FE1F92E3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</p:grpSp>
      <p:sp>
        <p:nvSpPr>
          <p:cNvPr id="14347" name="Rectangle 85">
            <a:extLst>
              <a:ext uri="{FF2B5EF4-FFF2-40B4-BE49-F238E27FC236}">
                <a16:creationId xmlns:a16="http://schemas.microsoft.com/office/drawing/2014/main" id="{E4DC108F-0CE4-4928-A09E-5CE53BA9F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3800" y="609600"/>
            <a:ext cx="2667000" cy="1676400"/>
          </a:xfrm>
          <a:noFill/>
        </p:spPr>
        <p:txBody>
          <a:bodyPr>
            <a:noAutofit/>
          </a:bodyPr>
          <a:lstStyle/>
          <a:p>
            <a:pPr algn="l"/>
            <a:r>
              <a:rPr lang="en-US" altLang="en-US" sz="3200" dirty="0"/>
              <a:t>k = 3</a:t>
            </a:r>
            <a:br>
              <a:rPr lang="en-US" altLang="en-US" sz="3200" dirty="0"/>
            </a:br>
            <a:r>
              <a:rPr lang="en-US" altLang="en-US" sz="3200" dirty="0"/>
              <a:t>Vertices 1, 2, 3 can be intermediate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FDFC-C8DA-466E-B008-D5FEB5E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2320-8E3D-4C4E-97DB-E94C5363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Single-source shortest path algorithms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 algorithm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 algorithm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All-Pair shortest path algorithms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38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FDFC-C8DA-466E-B008-D5FEB5E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2320-8E3D-4C4E-97DB-E94C5363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solve All Pairs Shortest Path Problem.</a:t>
            </a:r>
          </a:p>
          <a:p>
            <a:pPr algn="just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computes the shortest path between every pair of vertices of the given graph.</a:t>
            </a:r>
          </a:p>
          <a:p>
            <a:pPr algn="just"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an example of dynamic programming approach.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1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FDFC-C8DA-466E-B008-D5FEB5E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2320-8E3D-4C4E-97DB-E94C5363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Dijkstra’s algorithm, the Floyd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used to find the shortest path between all vertices in the weighted graph.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works with both directed and undirected graphs but it does not work along with the graph with negative cycles.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the distance from the vertex v from itself is negative then we can assume that the graph has the presence of a negative cycle.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follows the dynamic programming approach as its working pattern.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algorithm doesn’t construct the path itself but it can reconstruct the path with a simple modification.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8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FDFC-C8DA-466E-B008-D5FEB5E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2320-8E3D-4C4E-97DB-E94C5363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directed weighted graph-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Floyd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Algorithm, find the shortest path distance between every pair of vertices.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DA763-F45A-4397-981F-190BDD16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80" y="4198327"/>
            <a:ext cx="4352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4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FDFC-C8DA-466E-B008-D5FEB5E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All-pairs shortest path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0FA9C6-E4D0-461F-92AD-BC86F4E630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1" y="2073835"/>
            <a:ext cx="10515600" cy="182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47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FDFC-C8DA-466E-B008-D5FEB5E3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DA763-F45A-4397-981F-190BDD16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971" y="1690688"/>
            <a:ext cx="4352925" cy="2400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56A9AE-7D7B-4C16-93C0-8F13A587B591}"/>
              </a:ext>
            </a:extLst>
          </p:cNvPr>
          <p:cNvSpPr/>
          <p:nvPr/>
        </p:nvSpPr>
        <p:spPr>
          <a:xfrm>
            <a:off x="126608" y="2028885"/>
            <a:ext cx="616164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initial distance matrix.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distance between every pair of vertices in the form of given weights.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diagonal elements (representing self-loops), distance value = 0.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vertices having a direct edge between them, distance value = weight of that edge.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vertices having no direct edge between them, distance value = ∞.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distance matrix for the given graph is-</a:t>
            </a:r>
          </a:p>
          <a:p>
            <a:pPr fontAlgn="base"/>
            <a:endParaRPr lang="en-IN" b="1" i="0" dirty="0">
              <a:solidFill>
                <a:srgbClr val="303030"/>
              </a:solidFill>
              <a:effectLst/>
              <a:latin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2546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DA763-F45A-4397-981F-190BDD16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89" y="649679"/>
            <a:ext cx="4352925" cy="2400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56A9AE-7D7B-4C16-93C0-8F13A587B591}"/>
              </a:ext>
            </a:extLst>
          </p:cNvPr>
          <p:cNvSpPr/>
          <p:nvPr/>
        </p:nvSpPr>
        <p:spPr>
          <a:xfrm>
            <a:off x="309488" y="326694"/>
            <a:ext cx="616164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initial distance matrix.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distance between every pair of vertices in the form of given weights.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diagonal elements (representing self-loops), distance value = 0.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vertices having a direct edge between them, distance value = weight of that edge.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vertices having no direct edge between them, distance value = ∞.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distance matrix for the given graph is-</a:t>
            </a:r>
          </a:p>
          <a:p>
            <a:pPr fontAlgn="base"/>
            <a:endParaRPr lang="en-IN" b="1" i="0" dirty="0">
              <a:solidFill>
                <a:srgbClr val="303030"/>
              </a:solidFill>
              <a:effectLst/>
              <a:latin typeface="roboto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E5571-BD23-4FC2-B1C7-17CDFC1B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01" y="3808022"/>
            <a:ext cx="4143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8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DA763-F45A-4397-981F-190BDD16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89" y="663747"/>
            <a:ext cx="4352925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E5571-BD23-4FC2-B1C7-17CDFC1B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01" y="3808022"/>
            <a:ext cx="4143375" cy="2305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82B82D-1E21-4246-939D-35EB0BBD01EB}"/>
              </a:ext>
            </a:extLst>
          </p:cNvPr>
          <p:cNvSpPr/>
          <p:nvPr/>
        </p:nvSpPr>
        <p:spPr>
          <a:xfrm>
            <a:off x="220394" y="43623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|V| x |V| matrix </a:t>
            </a:r>
            <a:r>
              <a:rPr lang="en-US" sz="2000" dirty="0">
                <a:solidFill>
                  <a:srgbClr val="9999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It represents the distance between every pair of vertices as given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sz="2000" dirty="0">
                <a:solidFill>
                  <a:srgbClr val="0086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= j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9999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For all diagonal elements, value = 0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j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edge </a:t>
            </a:r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86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9999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there exists a direct edge between the vertices, value = weight of edge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infinity </a:t>
            </a:r>
            <a:r>
              <a:rPr lang="en-US" sz="2000" dirty="0">
                <a:solidFill>
                  <a:srgbClr val="9999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If there is no direct edge between the vertices, value = ∞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from </a:t>
            </a:r>
            <a:r>
              <a:rPr lang="en-US" sz="20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|V|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0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|V|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from </a:t>
            </a:r>
            <a:r>
              <a:rPr lang="en-US" sz="20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|V|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8649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D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D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0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8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1148</Words>
  <Application>Microsoft Office PowerPoint</Application>
  <PresentationFormat>Widescreen</PresentationFormat>
  <Paragraphs>261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DengXian Light</vt:lpstr>
      <vt:lpstr>Arial</vt:lpstr>
      <vt:lpstr>Calibri</vt:lpstr>
      <vt:lpstr>Calibri Light</vt:lpstr>
      <vt:lpstr>roboto condensed</vt:lpstr>
      <vt:lpstr>Symbol</vt:lpstr>
      <vt:lpstr>Times New Roman</vt:lpstr>
      <vt:lpstr>Office Theme</vt:lpstr>
      <vt:lpstr>All-Pair shortest path </vt:lpstr>
      <vt:lpstr>Shortest Path</vt:lpstr>
      <vt:lpstr>Floyd Warshall Algorithm</vt:lpstr>
      <vt:lpstr>Floyd Warshall Algorithm</vt:lpstr>
      <vt:lpstr>Floyd Warshall Algorithm</vt:lpstr>
      <vt:lpstr>All-pairs shortest path</vt:lpstr>
      <vt:lpstr>Floyd Warshall Algorithm</vt:lpstr>
      <vt:lpstr>PowerPoint Presentation</vt:lpstr>
      <vt:lpstr>PowerPoint Presentation</vt:lpstr>
      <vt:lpstr>PowerPoint Presentation</vt:lpstr>
      <vt:lpstr>Remember</vt:lpstr>
      <vt:lpstr>Time Complexity-</vt:lpstr>
      <vt:lpstr>Application of Floyd Warshall Algorithm</vt:lpstr>
      <vt:lpstr>Example </vt:lpstr>
      <vt:lpstr>k = 1 Vertex 1 can be intermediate node </vt:lpstr>
      <vt:lpstr>k = 2 Vertices 1, 2 can be intermediate</vt:lpstr>
      <vt:lpstr>k = 3 Vertices 1, 2, 3 can be intermediate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Floyd Warshall Algorithm </dc:title>
  <dc:creator>manju</dc:creator>
  <cp:lastModifiedBy>manju</cp:lastModifiedBy>
  <cp:revision>10</cp:revision>
  <dcterms:created xsi:type="dcterms:W3CDTF">2022-12-02T09:55:50Z</dcterms:created>
  <dcterms:modified xsi:type="dcterms:W3CDTF">2022-12-05T06:14:13Z</dcterms:modified>
</cp:coreProperties>
</file>