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0"/>
  </p:notesMasterIdLst>
  <p:sldIdLst>
    <p:sldId id="395" r:id="rId2"/>
    <p:sldId id="396" r:id="rId3"/>
    <p:sldId id="397" r:id="rId4"/>
    <p:sldId id="407" r:id="rId5"/>
    <p:sldId id="408" r:id="rId6"/>
    <p:sldId id="410" r:id="rId7"/>
    <p:sldId id="409" r:id="rId8"/>
    <p:sldId id="415" r:id="rId9"/>
    <p:sldId id="429" r:id="rId10"/>
    <p:sldId id="430" r:id="rId11"/>
    <p:sldId id="411" r:id="rId12"/>
    <p:sldId id="412" r:id="rId13"/>
    <p:sldId id="433" r:id="rId14"/>
    <p:sldId id="432" r:id="rId15"/>
    <p:sldId id="419" r:id="rId16"/>
    <p:sldId id="420" r:id="rId17"/>
    <p:sldId id="421" r:id="rId18"/>
    <p:sldId id="422" r:id="rId19"/>
    <p:sldId id="423" r:id="rId20"/>
    <p:sldId id="424" r:id="rId21"/>
    <p:sldId id="425" r:id="rId22"/>
    <p:sldId id="426" r:id="rId23"/>
    <p:sldId id="427" r:id="rId24"/>
    <p:sldId id="416" r:id="rId25"/>
    <p:sldId id="417" r:id="rId26"/>
    <p:sldId id="418" r:id="rId27"/>
    <p:sldId id="428" r:id="rId28"/>
    <p:sldId id="43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177E4-C1DD-443C-9E5F-A6B79296ABE8}" type="datetimeFigureOut">
              <a:rPr lang="en-IN" smtClean="0"/>
              <a:pPr/>
              <a:t>29-11-2022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C8413-CF18-46CE-995F-4405F19B6C55}" type="slidenum">
              <a:rPr lang="en-IN" smtClean="0"/>
              <a:pPr/>
              <a:t>‹#›</a:t>
            </a:fld>
            <a:endParaRPr lang="en-IN"/>
          </a:p>
        </p:txBody>
      </p:sp>
    </p:spTree>
    <p:extLst>
      <p:ext uri="{BB962C8B-B14F-4D97-AF65-F5344CB8AC3E}">
        <p14:creationId xmlns:p14="http://schemas.microsoft.com/office/powerpoint/2010/main" val="313182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2241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9718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75128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9501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0307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894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1049C-395B-482C-A387-65DECF28A76C}"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56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1049C-395B-482C-A387-65DECF28A76C}"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4064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1049C-395B-482C-A387-65DECF28A76C}" type="slidenum">
              <a:rPr lang="en-IN" smtClean="0"/>
              <a:pPr/>
              <a:t>‹#›</a:t>
            </a:fld>
            <a:endParaRPr lang="en-IN"/>
          </a:p>
        </p:txBody>
      </p:sp>
    </p:spTree>
    <p:extLst>
      <p:ext uri="{BB962C8B-B14F-4D97-AF65-F5344CB8AC3E}">
        <p14:creationId xmlns:p14="http://schemas.microsoft.com/office/powerpoint/2010/main" val="201266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971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2771049C-395B-482C-A387-65DECF28A76C}"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58367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071100" y="0"/>
            <a:ext cx="811019" cy="503578"/>
          </a:xfrm>
          <a:prstGeom prst="rect">
            <a:avLst/>
          </a:prstGeom>
        </p:spPr>
        <p:txBody>
          <a:bodyPr vert="horz" lIns="91440" tIns="45720" rIns="91440" bIns="45720" rtlCol="0" anchor="t"/>
          <a:lstStyle>
            <a:lvl1pPr algn="r">
              <a:defRPr sz="2800">
                <a:solidFill>
                  <a:schemeClr val="accent1"/>
                </a:solidFill>
              </a:defRPr>
            </a:lvl1pPr>
          </a:lstStyle>
          <a:p>
            <a:fld id="{2771049C-395B-482C-A387-65DECF28A76C}" type="slidenum">
              <a:rPr lang="en-IN" smtClean="0"/>
              <a:pPr/>
              <a:t>‹#›</a:t>
            </a:fld>
            <a:endParaRPr lang="en-IN" dirty="0"/>
          </a:p>
        </p:txBody>
      </p:sp>
      <p:sp>
        <p:nvSpPr>
          <p:cNvPr id="10" name="Rectangle 9">
            <a:extLst>
              <a:ext uri="{FF2B5EF4-FFF2-40B4-BE49-F238E27FC236}">
                <a16:creationId xmlns:a16="http://schemas.microsoft.com/office/drawing/2014/main" id="{51E4F7C6-ADF5-4E4E-B66B-C1266817EBB8}"/>
              </a:ext>
            </a:extLst>
          </p:cNvPr>
          <p:cNvSpPr/>
          <p:nvPr userDrawn="1"/>
        </p:nvSpPr>
        <p:spPr>
          <a:xfrm>
            <a:off x="11465169" y="-24289"/>
            <a:ext cx="726831" cy="738554"/>
          </a:xfrm>
          <a:prstGeom prst="rect">
            <a:avLst/>
          </a:prstGeom>
          <a:blipFill>
            <a:blip r:embed="rId1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1" name="TextBox 7">
            <a:extLst>
              <a:ext uri="{FF2B5EF4-FFF2-40B4-BE49-F238E27FC236}">
                <a16:creationId xmlns:a16="http://schemas.microsoft.com/office/drawing/2014/main" id="{540C03E7-842A-4317-A982-3EF957B17B32}"/>
              </a:ext>
            </a:extLst>
          </p:cNvPr>
          <p:cNvSpPr txBox="1"/>
          <p:nvPr userDrawn="1"/>
        </p:nvSpPr>
        <p:spPr>
          <a:xfrm>
            <a:off x="5022166" y="6400800"/>
            <a:ext cx="2622834"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dirty="0">
                <a:solidFill>
                  <a:srgbClr val="002060"/>
                </a:solidFill>
              </a:rPr>
              <a:t>Data Structure 2020</a:t>
            </a:r>
          </a:p>
        </p:txBody>
      </p:sp>
    </p:spTree>
    <p:extLst>
      <p:ext uri="{BB962C8B-B14F-4D97-AF65-F5344CB8AC3E}">
        <p14:creationId xmlns:p14="http://schemas.microsoft.com/office/powerpoint/2010/main" val="247728779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codepumpkin.com/n-queen-problem/" TargetMode="External"/><Relationship Id="rId2" Type="http://schemas.openxmlformats.org/officeDocument/2006/relationships/hyperlink" Target="https://www.javatpoint.com/backtracking-introduction" TargetMode="External"/><Relationship Id="rId1" Type="http://schemas.openxmlformats.org/officeDocument/2006/relationships/slideLayout" Target="../slideLayouts/slideLayout2.xml"/><Relationship Id="rId4" Type="http://schemas.openxmlformats.org/officeDocument/2006/relationships/hyperlink" Target="http://www.csl.mtu.edu/cs4321/www/Lectures/Lecture%2026%20-%20Backtracking.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155295"/>
          </a:xfrm>
        </p:spPr>
        <p:txBody>
          <a:bodyPr>
            <a:normAutofit fontScale="90000"/>
          </a:bodyPr>
          <a:lstStyle/>
          <a:p>
            <a:pPr algn="ctr"/>
            <a:r>
              <a:rPr lang="en-US" sz="4000" b="1" dirty="0"/>
              <a:t>Data Structures And Algorithms</a:t>
            </a:r>
            <a:br>
              <a:rPr lang="en-US" sz="5400" b="1" dirty="0"/>
            </a:br>
            <a:br>
              <a:rPr lang="en-US" sz="3100" b="1" dirty="0"/>
            </a:br>
            <a:r>
              <a:rPr lang="en-US" sz="3100" dirty="0"/>
              <a:t>Odd Semester 2022</a:t>
            </a:r>
            <a:endParaRPr lang="en-IN" sz="3100" dirty="0"/>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34160" y="4323081"/>
            <a:ext cx="9369236" cy="762000"/>
          </a:xfrm>
        </p:spPr>
        <p:txBody>
          <a:bodyPr>
            <a:noAutofit/>
          </a:bodyPr>
          <a:lstStyle/>
          <a:p>
            <a:pPr algn="ctr"/>
            <a:r>
              <a:rPr lang="en-US" sz="2000" dirty="0"/>
              <a:t>Computer Science and Engineering</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82" y="2405923"/>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val="424396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1049C-395B-482C-A387-65DECF28A76C}" type="slidenum">
              <a:rPr lang="en-IN" smtClean="0"/>
              <a:pPr/>
              <a:t>10</a:t>
            </a:fld>
            <a:endParaRPr lang="en-IN"/>
          </a:p>
        </p:txBody>
      </p:sp>
      <p:pic>
        <p:nvPicPr>
          <p:cNvPr id="1026" name="Picture 2"/>
          <p:cNvPicPr>
            <a:picLocks noChangeAspect="1" noChangeArrowheads="1"/>
          </p:cNvPicPr>
          <p:nvPr/>
        </p:nvPicPr>
        <p:blipFill>
          <a:blip r:embed="rId2"/>
          <a:srcRect t="11989"/>
          <a:stretch>
            <a:fillRect/>
          </a:stretch>
        </p:blipFill>
        <p:spPr bwMode="auto">
          <a:xfrm>
            <a:off x="226794" y="441434"/>
            <a:ext cx="3571875" cy="144188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708838" y="411053"/>
            <a:ext cx="2819400" cy="14954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t="22031"/>
          <a:stretch>
            <a:fillRect/>
          </a:stretch>
        </p:blipFill>
        <p:spPr bwMode="auto">
          <a:xfrm>
            <a:off x="6684087" y="441435"/>
            <a:ext cx="3648075" cy="1604141"/>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60296" y="2139348"/>
            <a:ext cx="2085975" cy="13811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2522154" y="2137870"/>
            <a:ext cx="2228850" cy="13525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4980919" y="2131629"/>
            <a:ext cx="2419350" cy="13335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7530498" y="2276804"/>
            <a:ext cx="2333625" cy="12954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403334" y="4047633"/>
            <a:ext cx="2628900" cy="11906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10"/>
          <a:srcRect/>
          <a:stretch>
            <a:fillRect/>
          </a:stretch>
        </p:blipFill>
        <p:spPr bwMode="auto">
          <a:xfrm>
            <a:off x="5288839" y="4038108"/>
            <a:ext cx="2276475" cy="1209675"/>
          </a:xfrm>
          <a:prstGeom prst="rect">
            <a:avLst/>
          </a:prstGeom>
          <a:noFill/>
          <a:ln w="9525">
            <a:noFill/>
            <a:miter lim="800000"/>
            <a:headEnd/>
            <a:tailEnd/>
          </a:ln>
          <a:effectLst/>
        </p:spPr>
      </p:pic>
      <p:cxnSp>
        <p:nvCxnSpPr>
          <p:cNvPr id="15" name="Straight Arrow Connector 14"/>
          <p:cNvCxnSpPr/>
          <p:nvPr/>
        </p:nvCxnSpPr>
        <p:spPr>
          <a:xfrm>
            <a:off x="3626069" y="1403131"/>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909810" y="4505575"/>
            <a:ext cx="415498" cy="369332"/>
          </a:xfrm>
          <a:prstGeom prst="rect">
            <a:avLst/>
          </a:prstGeom>
        </p:spPr>
        <p:txBody>
          <a:bodyPr wrap="none">
            <a:spAutoFit/>
          </a:bodyPr>
          <a:lstStyle/>
          <a:p>
            <a:r>
              <a:rPr lang="en-US" dirty="0"/>
              <a:t>…</a:t>
            </a:r>
            <a:endParaRPr lang="en-IN" dirty="0"/>
          </a:p>
        </p:txBody>
      </p:sp>
      <p:sp>
        <p:nvSpPr>
          <p:cNvPr id="37" name="Rectangle 36"/>
          <p:cNvSpPr/>
          <p:nvPr/>
        </p:nvSpPr>
        <p:spPr>
          <a:xfrm>
            <a:off x="8429258" y="4484555"/>
            <a:ext cx="415498" cy="369332"/>
          </a:xfrm>
          <a:prstGeom prst="rect">
            <a:avLst/>
          </a:prstGeom>
        </p:spPr>
        <p:txBody>
          <a:bodyPr wrap="none">
            <a:spAutoFit/>
          </a:bodyPr>
          <a:lstStyle/>
          <a:p>
            <a:r>
              <a:rPr lang="en-US" dirty="0"/>
              <a:t>…</a:t>
            </a:r>
            <a:endParaRPr lang="en-IN" dirty="0"/>
          </a:p>
        </p:txBody>
      </p:sp>
      <p:cxnSp>
        <p:nvCxnSpPr>
          <p:cNvPr id="39" name="Straight Arrow Connector 38"/>
          <p:cNvCxnSpPr/>
          <p:nvPr/>
        </p:nvCxnSpPr>
        <p:spPr>
          <a:xfrm>
            <a:off x="10305393" y="1255986"/>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453351" y="1282262"/>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725103" y="4698124"/>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77104" y="4661338"/>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221421" y="4703380"/>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359573" y="2832538"/>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766441" y="2811517"/>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252138" y="2806262"/>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879724" y="2958662"/>
            <a:ext cx="2995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Backtracking algorithm applications</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N-queen problem</a:t>
            </a:r>
          </a:p>
          <a:p>
            <a:pPr algn="just"/>
            <a:r>
              <a:rPr lang="en-US" sz="1800" dirty="0"/>
              <a:t>Rat in maze problem</a:t>
            </a:r>
          </a:p>
          <a:p>
            <a:pPr algn="just"/>
            <a:r>
              <a:rPr lang="en-US" sz="1800" dirty="0"/>
              <a:t>Sudoku</a:t>
            </a:r>
          </a:p>
          <a:p>
            <a:pPr algn="just"/>
            <a:r>
              <a:rPr lang="en-US" sz="1800" dirty="0"/>
              <a:t>Permutations</a:t>
            </a:r>
          </a:p>
          <a:p>
            <a:pPr algn="just"/>
            <a:r>
              <a:rPr lang="en-US" sz="1800" dirty="0"/>
              <a:t>Subset sum problems</a:t>
            </a:r>
          </a:p>
          <a:p>
            <a:pPr algn="just"/>
            <a:r>
              <a:rPr lang="en-IN" sz="1800" dirty="0"/>
              <a:t>Hamiltonian Circuit Problems</a:t>
            </a:r>
          </a:p>
          <a:p>
            <a:pPr algn="just"/>
            <a:endParaRPr lang="en-IN"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11</a:t>
            </a:fld>
            <a:endParaRPr lang="en-IN"/>
          </a:p>
        </p:txBody>
      </p:sp>
    </p:spTree>
    <p:extLst>
      <p:ext uri="{BB962C8B-B14F-4D97-AF65-F5344CB8AC3E}">
        <p14:creationId xmlns:p14="http://schemas.microsoft.com/office/powerpoint/2010/main" val="216361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r>
              <a:rPr lang="en-IN" sz="1800" dirty="0"/>
              <a:t>N - Queens problem is to place n - queens in such a manner on an n x n chessboard that no queens attack each other by being in the same row, column or diagonal.</a:t>
            </a:r>
          </a:p>
          <a:p>
            <a:endParaRPr lang="en-IN" sz="1800" dirty="0"/>
          </a:p>
          <a:p>
            <a:r>
              <a:rPr lang="en-IN" sz="1800" dirty="0"/>
              <a:t>It can be seen that for n =1, the problem has a trivial solution, and no solution exists for n =2 and n =3. </a:t>
            </a:r>
          </a:p>
          <a:p>
            <a:endParaRPr lang="en-IN" sz="1800" dirty="0"/>
          </a:p>
          <a:p>
            <a:endParaRPr lang="en-IN" sz="1800" dirty="0"/>
          </a:p>
          <a:p>
            <a:endParaRPr lang="en-IN" sz="1800" dirty="0"/>
          </a:p>
          <a:p>
            <a:endParaRPr lang="en-IN" sz="1800" dirty="0"/>
          </a:p>
          <a:p>
            <a:pPr algn="just"/>
            <a:endParaRPr lang="en-IN"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12</a:t>
            </a:fld>
            <a:endParaRPr lang="en-IN"/>
          </a:p>
        </p:txBody>
      </p:sp>
      <p:pic>
        <p:nvPicPr>
          <p:cNvPr id="6" name="Picture 4">
            <a:extLst>
              <a:ext uri="{FF2B5EF4-FFF2-40B4-BE49-F238E27FC236}">
                <a16:creationId xmlns:a16="http://schemas.microsoft.com/office/drawing/2014/main" id="{D989FD87-B9BA-4E2D-A00D-887849731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809" y="3582044"/>
            <a:ext cx="4648200" cy="167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1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r>
              <a:rPr lang="en-IN" sz="1800" dirty="0"/>
              <a:t>N - Queens problem is to place n - queens in such a manner on an n x n chessboard that no queens attack each other by being in the same row, column or diagonal.</a:t>
            </a:r>
          </a:p>
          <a:p>
            <a:endParaRPr lang="en-IN" sz="1800" dirty="0"/>
          </a:p>
          <a:p>
            <a:r>
              <a:rPr lang="en-IN" sz="1800" dirty="0"/>
              <a:t>It can be seen that for n =1, the problem has a trivial solution, and no solution exists for n =2 and n =3. </a:t>
            </a:r>
          </a:p>
          <a:p>
            <a:endParaRPr lang="en-IN" sz="1800" dirty="0"/>
          </a:p>
          <a:p>
            <a:endParaRPr lang="en-IN" sz="1800" dirty="0"/>
          </a:p>
          <a:p>
            <a:endParaRPr lang="en-IN" sz="1800" dirty="0"/>
          </a:p>
          <a:p>
            <a:endParaRPr lang="en-IN" sz="1800" dirty="0"/>
          </a:p>
          <a:p>
            <a:pPr algn="just"/>
            <a:endParaRPr lang="en-IN"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13</a:t>
            </a:fld>
            <a:endParaRPr lang="en-IN"/>
          </a:p>
        </p:txBody>
      </p:sp>
      <p:pic>
        <p:nvPicPr>
          <p:cNvPr id="3" name="Picture 2">
            <a:extLst>
              <a:ext uri="{FF2B5EF4-FFF2-40B4-BE49-F238E27FC236}">
                <a16:creationId xmlns:a16="http://schemas.microsoft.com/office/drawing/2014/main" id="{02382D0A-17DF-4CE7-818C-28396F51F916}"/>
              </a:ext>
            </a:extLst>
          </p:cNvPr>
          <p:cNvPicPr>
            <a:picLocks noChangeAspect="1"/>
          </p:cNvPicPr>
          <p:nvPr/>
        </p:nvPicPr>
        <p:blipFill>
          <a:blip r:embed="rId2"/>
          <a:stretch>
            <a:fillRect/>
          </a:stretch>
        </p:blipFill>
        <p:spPr>
          <a:xfrm>
            <a:off x="4261045" y="3722429"/>
            <a:ext cx="2628900" cy="2238375"/>
          </a:xfrm>
          <a:prstGeom prst="rect">
            <a:avLst/>
          </a:prstGeom>
        </p:spPr>
      </p:pic>
    </p:spTree>
    <p:extLst>
      <p:ext uri="{BB962C8B-B14F-4D97-AF65-F5344CB8AC3E}">
        <p14:creationId xmlns:p14="http://schemas.microsoft.com/office/powerpoint/2010/main" val="223829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endParaRPr lang="en-IN" sz="1800" dirty="0"/>
          </a:p>
          <a:p>
            <a:r>
              <a:rPr lang="en-IN" sz="1800" dirty="0"/>
              <a:t>So first we will consider the 4 queens problem and then generate it to n - queens problem.</a:t>
            </a:r>
          </a:p>
          <a:p>
            <a:endParaRPr lang="en-IN" sz="1800" dirty="0"/>
          </a:p>
          <a:p>
            <a:r>
              <a:rPr lang="en-IN" sz="1800" dirty="0"/>
              <a:t>Given a 4 x 4 chessboard and number the rows and column of the chessboard 1 through 4. The following represents one of the possible solution.</a:t>
            </a:r>
          </a:p>
          <a:p>
            <a:endParaRPr lang="en-IN" sz="1800" dirty="0"/>
          </a:p>
          <a:p>
            <a:endParaRPr lang="en-IN" sz="1800" dirty="0"/>
          </a:p>
          <a:p>
            <a:pPr algn="just"/>
            <a:endParaRPr lang="en-IN"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14</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823895178"/>
              </p:ext>
            </p:extLst>
          </p:nvPr>
        </p:nvGraphicFramePr>
        <p:xfrm>
          <a:off x="4578298" y="4128711"/>
          <a:ext cx="2429301" cy="1483360"/>
        </p:xfrm>
        <a:graphic>
          <a:graphicData uri="http://schemas.openxmlformats.org/drawingml/2006/table">
            <a:tbl>
              <a:tblPr firstRow="1" bandRow="1">
                <a:tableStyleId>{C4B1156A-380E-4F78-BDF5-A606A8083BF9}</a:tableStyleId>
              </a:tblPr>
              <a:tblGrid>
                <a:gridCol w="635794">
                  <a:extLst>
                    <a:ext uri="{9D8B030D-6E8A-4147-A177-3AD203B41FA5}">
                      <a16:colId xmlns:a16="http://schemas.microsoft.com/office/drawing/2014/main" val="20000"/>
                    </a:ext>
                  </a:extLst>
                </a:gridCol>
                <a:gridCol w="635794">
                  <a:extLst>
                    <a:ext uri="{9D8B030D-6E8A-4147-A177-3AD203B41FA5}">
                      <a16:colId xmlns:a16="http://schemas.microsoft.com/office/drawing/2014/main" val="20001"/>
                    </a:ext>
                  </a:extLst>
                </a:gridCol>
                <a:gridCol w="635794">
                  <a:extLst>
                    <a:ext uri="{9D8B030D-6E8A-4147-A177-3AD203B41FA5}">
                      <a16:colId xmlns:a16="http://schemas.microsoft.com/office/drawing/2014/main" val="20002"/>
                    </a:ext>
                  </a:extLst>
                </a:gridCol>
                <a:gridCol w="521919">
                  <a:extLst>
                    <a:ext uri="{9D8B030D-6E8A-4147-A177-3AD203B41FA5}">
                      <a16:colId xmlns:a16="http://schemas.microsoft.com/office/drawing/2014/main" val="20003"/>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b="1" dirty="0"/>
                        <a:t>Q2</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Q3</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Q4</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514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15</a:t>
            </a:fld>
            <a:endParaRPr lang="en-IN"/>
          </a:p>
        </p:txBody>
      </p:sp>
      <p:pic>
        <p:nvPicPr>
          <p:cNvPr id="43011" name="Picture 3"/>
          <p:cNvPicPr>
            <a:picLocks noChangeAspect="1" noChangeArrowheads="1"/>
          </p:cNvPicPr>
          <p:nvPr/>
        </p:nvPicPr>
        <p:blipFill>
          <a:blip r:embed="rId2"/>
          <a:srcRect/>
          <a:stretch>
            <a:fillRect/>
          </a:stretch>
        </p:blipFill>
        <p:spPr bwMode="auto">
          <a:xfrm>
            <a:off x="289375" y="2553910"/>
            <a:ext cx="5362575" cy="2105025"/>
          </a:xfrm>
          <a:prstGeom prst="rect">
            <a:avLst/>
          </a:prstGeom>
          <a:noFill/>
          <a:ln w="9525">
            <a:noFill/>
            <a:miter lim="800000"/>
            <a:headEnd/>
            <a:tailEnd/>
          </a:ln>
          <a:effectLst/>
        </p:spPr>
      </p:pic>
      <p:pic>
        <p:nvPicPr>
          <p:cNvPr id="43012" name="Picture 4"/>
          <p:cNvPicPr>
            <a:picLocks noChangeAspect="1" noChangeArrowheads="1"/>
          </p:cNvPicPr>
          <p:nvPr/>
        </p:nvPicPr>
        <p:blipFill>
          <a:blip r:embed="rId3"/>
          <a:srcRect/>
          <a:stretch>
            <a:fillRect/>
          </a:stretch>
        </p:blipFill>
        <p:spPr bwMode="auto">
          <a:xfrm>
            <a:off x="5900524" y="2367884"/>
            <a:ext cx="5991225" cy="2286000"/>
          </a:xfrm>
          <a:prstGeom prst="rect">
            <a:avLst/>
          </a:prstGeom>
          <a:noFill/>
          <a:ln w="9525">
            <a:noFill/>
            <a:miter lim="800000"/>
            <a:headEnd/>
            <a:tailEnd/>
          </a:ln>
          <a:effectLst/>
        </p:spPr>
      </p:pic>
      <p:cxnSp>
        <p:nvCxnSpPr>
          <p:cNvPr id="11" name="Straight Arrow Connector 10"/>
          <p:cNvCxnSpPr/>
          <p:nvPr/>
        </p:nvCxnSpPr>
        <p:spPr>
          <a:xfrm>
            <a:off x="5677469" y="3671247"/>
            <a:ext cx="38213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3013" name="Picture 5"/>
          <p:cNvPicPr>
            <a:picLocks noChangeAspect="1" noChangeArrowheads="1"/>
          </p:cNvPicPr>
          <p:nvPr/>
        </p:nvPicPr>
        <p:blipFill>
          <a:blip r:embed="rId4"/>
          <a:srcRect/>
          <a:stretch>
            <a:fillRect/>
          </a:stretch>
        </p:blipFill>
        <p:spPr bwMode="auto">
          <a:xfrm>
            <a:off x="7799127" y="4144868"/>
            <a:ext cx="4229100" cy="942975"/>
          </a:xfrm>
          <a:prstGeom prst="rect">
            <a:avLst/>
          </a:prstGeom>
          <a:noFill/>
          <a:ln w="9525">
            <a:noFill/>
            <a:miter lim="800000"/>
            <a:headEnd/>
            <a:tailEnd/>
          </a:ln>
          <a:effectLst/>
        </p:spPr>
      </p:pic>
      <p:sp>
        <p:nvSpPr>
          <p:cNvPr id="14" name="Rectangle 13"/>
          <p:cNvSpPr/>
          <p:nvPr/>
        </p:nvSpPr>
        <p:spPr>
          <a:xfrm>
            <a:off x="318448" y="1345274"/>
            <a:ext cx="11568752" cy="369332"/>
          </a:xfrm>
          <a:prstGeom prst="rect">
            <a:avLst/>
          </a:prstGeom>
        </p:spPr>
        <p:txBody>
          <a:bodyPr wrap="square">
            <a:spAutoFit/>
          </a:bodyPr>
          <a:lstStyle/>
          <a:p>
            <a:pPr algn="just">
              <a:spcBef>
                <a:spcPts val="0"/>
              </a:spcBef>
            </a:pPr>
            <a:r>
              <a:rPr lang="en-IN" dirty="0"/>
              <a:t>The 4-queen problem can be placed to correct positions using the following steps. </a:t>
            </a:r>
          </a:p>
        </p:txBody>
      </p:sp>
    </p:spTree>
    <p:extLst>
      <p:ext uri="{BB962C8B-B14F-4D97-AF65-F5344CB8AC3E}">
        <p14:creationId xmlns:p14="http://schemas.microsoft.com/office/powerpoint/2010/main" val="216361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16</a:t>
            </a:fld>
            <a:endParaRPr lang="en-IN"/>
          </a:p>
        </p:txBody>
      </p:sp>
      <p:pic>
        <p:nvPicPr>
          <p:cNvPr id="44034" name="Picture 2"/>
          <p:cNvPicPr>
            <a:picLocks noChangeAspect="1" noChangeArrowheads="1"/>
          </p:cNvPicPr>
          <p:nvPr/>
        </p:nvPicPr>
        <p:blipFill>
          <a:blip r:embed="rId2"/>
          <a:srcRect/>
          <a:stretch>
            <a:fillRect/>
          </a:stretch>
        </p:blipFill>
        <p:spPr bwMode="auto">
          <a:xfrm>
            <a:off x="0" y="1279406"/>
            <a:ext cx="6000750" cy="3152775"/>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6009704" y="1594940"/>
            <a:ext cx="5991225" cy="2876550"/>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17</a:t>
            </a:fld>
            <a:endParaRPr lang="en-IN"/>
          </a:p>
        </p:txBody>
      </p:sp>
      <p:pic>
        <p:nvPicPr>
          <p:cNvPr id="45058" name="Picture 2"/>
          <p:cNvPicPr>
            <a:picLocks noChangeAspect="1" noChangeArrowheads="1"/>
          </p:cNvPicPr>
          <p:nvPr/>
        </p:nvPicPr>
        <p:blipFill>
          <a:blip r:embed="rId2"/>
          <a:srcRect/>
          <a:stretch>
            <a:fillRect/>
          </a:stretch>
        </p:blipFill>
        <p:spPr bwMode="auto">
          <a:xfrm>
            <a:off x="253408" y="1601267"/>
            <a:ext cx="5953125" cy="3000375"/>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6191250" y="1751110"/>
            <a:ext cx="6000750" cy="2809875"/>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18</a:t>
            </a:fld>
            <a:endParaRPr lang="en-IN"/>
          </a:p>
        </p:txBody>
      </p:sp>
      <p:pic>
        <p:nvPicPr>
          <p:cNvPr id="46082" name="Picture 2"/>
          <p:cNvPicPr>
            <a:picLocks noChangeAspect="1" noChangeArrowheads="1"/>
          </p:cNvPicPr>
          <p:nvPr/>
        </p:nvPicPr>
        <p:blipFill>
          <a:blip r:embed="rId2"/>
          <a:srcRect/>
          <a:stretch>
            <a:fillRect/>
          </a:stretch>
        </p:blipFill>
        <p:spPr bwMode="auto">
          <a:xfrm>
            <a:off x="219715" y="1498695"/>
            <a:ext cx="6238875" cy="3314700"/>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6159259" y="1019672"/>
            <a:ext cx="5800725" cy="3781425"/>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19</a:t>
            </a:fld>
            <a:endParaRPr lang="en-IN"/>
          </a:p>
        </p:txBody>
      </p:sp>
      <p:pic>
        <p:nvPicPr>
          <p:cNvPr id="47106" name="Picture 2"/>
          <p:cNvPicPr>
            <a:picLocks noChangeAspect="1" noChangeArrowheads="1"/>
          </p:cNvPicPr>
          <p:nvPr/>
        </p:nvPicPr>
        <p:blipFill>
          <a:blip r:embed="rId2"/>
          <a:srcRect/>
          <a:stretch>
            <a:fillRect/>
          </a:stretch>
        </p:blipFill>
        <p:spPr bwMode="auto">
          <a:xfrm>
            <a:off x="168038" y="1621170"/>
            <a:ext cx="5905500" cy="3533775"/>
          </a:xfrm>
          <a:prstGeom prst="rect">
            <a:avLst/>
          </a:prstGeom>
          <a:noFill/>
          <a:ln w="9525">
            <a:noFill/>
            <a:miter lim="800000"/>
            <a:headEnd/>
            <a:tailEnd/>
          </a:ln>
          <a:effectLst/>
        </p:spPr>
      </p:pic>
      <p:pic>
        <p:nvPicPr>
          <p:cNvPr id="47107" name="Picture 3"/>
          <p:cNvPicPr>
            <a:picLocks noChangeAspect="1" noChangeArrowheads="1"/>
          </p:cNvPicPr>
          <p:nvPr/>
        </p:nvPicPr>
        <p:blipFill>
          <a:blip r:embed="rId3"/>
          <a:srcRect/>
          <a:stretch>
            <a:fillRect/>
          </a:stretch>
        </p:blipFill>
        <p:spPr bwMode="auto">
          <a:xfrm>
            <a:off x="6005583" y="1817995"/>
            <a:ext cx="5981700" cy="3276600"/>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82974" y="1683037"/>
            <a:ext cx="9603275" cy="3294576"/>
          </a:xfrm>
        </p:spPr>
        <p:txBody>
          <a:bodyPr>
            <a:normAutofit/>
          </a:bodyPr>
          <a:lstStyle/>
          <a:p>
            <a:pPr marL="0" indent="0">
              <a:buNone/>
            </a:pPr>
            <a:r>
              <a:rPr lang="en-US" dirty="0"/>
              <a:t>Backtracking Algorithm-</a:t>
            </a:r>
          </a:p>
          <a:p>
            <a:r>
              <a:rPr lang="en-US" dirty="0"/>
              <a:t>Introduction to Backtracking</a:t>
            </a:r>
          </a:p>
          <a:p>
            <a:r>
              <a:rPr lang="en-US" dirty="0"/>
              <a:t>Recursive Backtracking</a:t>
            </a:r>
          </a:p>
          <a:p>
            <a:r>
              <a:rPr lang="en-US" dirty="0"/>
              <a:t>Non-recursive backtracking</a:t>
            </a:r>
          </a:p>
          <a:p>
            <a:r>
              <a:rPr lang="en-US" dirty="0"/>
              <a:t>State space tree</a:t>
            </a:r>
          </a:p>
          <a:p>
            <a:r>
              <a:rPr lang="en-US" dirty="0"/>
              <a:t>Backtracking Algorithm Applications</a:t>
            </a:r>
          </a:p>
          <a:p>
            <a:pPr>
              <a:buNone/>
            </a:pPr>
            <a:endParaRPr lang="en-US" dirty="0"/>
          </a:p>
        </p:txBody>
      </p:sp>
      <p:sp>
        <p:nvSpPr>
          <p:cNvPr id="4" name="Slide Number Placeholder 3"/>
          <p:cNvSpPr>
            <a:spLocks noGrp="1"/>
          </p:cNvSpPr>
          <p:nvPr>
            <p:ph type="sldNum" sz="quarter" idx="12"/>
          </p:nvPr>
        </p:nvSpPr>
        <p:spPr/>
        <p:txBody>
          <a:bodyPr/>
          <a:lstStyle/>
          <a:p>
            <a:fld id="{2771049C-395B-482C-A387-65DECF28A76C}" type="slidenum">
              <a:rPr lang="en-IN" smtClean="0"/>
              <a:pPr/>
              <a:t>2</a:t>
            </a:fld>
            <a:endParaRPr lang="en-IN"/>
          </a:p>
        </p:txBody>
      </p:sp>
    </p:spTree>
    <p:extLst>
      <p:ext uri="{BB962C8B-B14F-4D97-AF65-F5344CB8AC3E}">
        <p14:creationId xmlns:p14="http://schemas.microsoft.com/office/powerpoint/2010/main" val="317715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20</a:t>
            </a:fld>
            <a:endParaRPr lang="en-IN"/>
          </a:p>
        </p:txBody>
      </p:sp>
      <p:pic>
        <p:nvPicPr>
          <p:cNvPr id="48130" name="Picture 2"/>
          <p:cNvPicPr>
            <a:picLocks noChangeAspect="1" noChangeArrowheads="1"/>
          </p:cNvPicPr>
          <p:nvPr/>
        </p:nvPicPr>
        <p:blipFill>
          <a:blip r:embed="rId2"/>
          <a:srcRect/>
          <a:stretch>
            <a:fillRect/>
          </a:stretch>
        </p:blipFill>
        <p:spPr bwMode="auto">
          <a:xfrm>
            <a:off x="225118" y="1395213"/>
            <a:ext cx="6200775" cy="3981450"/>
          </a:xfrm>
          <a:prstGeom prst="rect">
            <a:avLst/>
          </a:prstGeom>
          <a:noFill/>
          <a:ln w="9525">
            <a:no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6048375" y="1606528"/>
            <a:ext cx="6143625" cy="3781425"/>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21</a:t>
            </a:fld>
            <a:endParaRPr lang="en-IN"/>
          </a:p>
        </p:txBody>
      </p:sp>
      <p:pic>
        <p:nvPicPr>
          <p:cNvPr id="49154" name="Picture 2"/>
          <p:cNvPicPr>
            <a:picLocks noChangeAspect="1" noChangeArrowheads="1"/>
          </p:cNvPicPr>
          <p:nvPr/>
        </p:nvPicPr>
        <p:blipFill>
          <a:blip r:embed="rId2"/>
          <a:srcRect/>
          <a:stretch>
            <a:fillRect/>
          </a:stretch>
        </p:blipFill>
        <p:spPr bwMode="auto">
          <a:xfrm>
            <a:off x="164200" y="1773854"/>
            <a:ext cx="6076950" cy="3419475"/>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6267735" y="2350756"/>
            <a:ext cx="5334000" cy="2238375"/>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22</a:t>
            </a:fld>
            <a:endParaRPr lang="en-IN"/>
          </a:p>
        </p:txBody>
      </p:sp>
      <p:pic>
        <p:nvPicPr>
          <p:cNvPr id="50178" name="Picture 2"/>
          <p:cNvPicPr>
            <a:picLocks noChangeAspect="1" noChangeArrowheads="1"/>
          </p:cNvPicPr>
          <p:nvPr/>
        </p:nvPicPr>
        <p:blipFill>
          <a:blip r:embed="rId2"/>
          <a:srcRect/>
          <a:stretch>
            <a:fillRect/>
          </a:stretch>
        </p:blipFill>
        <p:spPr bwMode="auto">
          <a:xfrm>
            <a:off x="174081" y="1958383"/>
            <a:ext cx="5838825" cy="2695575"/>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5979852" y="1780606"/>
            <a:ext cx="6048375" cy="2914650"/>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23</a:t>
            </a:fld>
            <a:endParaRPr lang="en-IN"/>
          </a:p>
        </p:txBody>
      </p:sp>
      <p:pic>
        <p:nvPicPr>
          <p:cNvPr id="51202" name="Picture 2"/>
          <p:cNvPicPr>
            <a:picLocks noChangeAspect="1" noChangeArrowheads="1"/>
          </p:cNvPicPr>
          <p:nvPr/>
        </p:nvPicPr>
        <p:blipFill>
          <a:blip r:embed="rId2"/>
          <a:srcRect/>
          <a:stretch>
            <a:fillRect/>
          </a:stretch>
        </p:blipFill>
        <p:spPr bwMode="auto">
          <a:xfrm>
            <a:off x="272955" y="1709170"/>
            <a:ext cx="5848350" cy="3057525"/>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6019800" y="1099997"/>
            <a:ext cx="6172200" cy="3648075"/>
          </a:xfrm>
          <a:prstGeom prst="rect">
            <a:avLst/>
          </a:prstGeom>
          <a:noFill/>
          <a:ln w="9525">
            <a:noFill/>
            <a:miter lim="800000"/>
            <a:headEnd/>
            <a:tailEnd/>
          </a:ln>
          <a:effectLst/>
        </p:spPr>
      </p:pic>
      <p:sp>
        <p:nvSpPr>
          <p:cNvPr id="8" name="Rectangle 7"/>
          <p:cNvSpPr/>
          <p:nvPr/>
        </p:nvSpPr>
        <p:spPr>
          <a:xfrm>
            <a:off x="209266" y="4729919"/>
            <a:ext cx="11568752" cy="923330"/>
          </a:xfrm>
          <a:prstGeom prst="rect">
            <a:avLst/>
          </a:prstGeom>
        </p:spPr>
        <p:txBody>
          <a:bodyPr wrap="square">
            <a:spAutoFit/>
          </a:bodyPr>
          <a:lstStyle/>
          <a:p>
            <a:pPr algn="just">
              <a:spcBef>
                <a:spcPts val="0"/>
              </a:spcBef>
            </a:pPr>
            <a:r>
              <a:rPr lang="en-IN" dirty="0"/>
              <a:t>There can be more than one possible solutions for the n-queen problem. To get all the possible solutions state-space diagram are generally constructed.  The same is discussed in  the following sections.</a:t>
            </a:r>
          </a:p>
        </p:txBody>
      </p:sp>
    </p:spTree>
    <p:extLst>
      <p:ext uri="{BB962C8B-B14F-4D97-AF65-F5344CB8AC3E}">
        <p14:creationId xmlns:p14="http://schemas.microsoft.com/office/powerpoint/2010/main" val="2163611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6375999" cy="4953000"/>
          </a:xfrm>
        </p:spPr>
        <p:txBody>
          <a:bodyPr>
            <a:normAutofit fontScale="92500" lnSpcReduction="10000"/>
          </a:bodyPr>
          <a:lstStyle/>
          <a:p>
            <a:pPr algn="just">
              <a:spcBef>
                <a:spcPts val="0"/>
              </a:spcBef>
            </a:pPr>
            <a:r>
              <a:rPr lang="en-IN" sz="1800" dirty="0"/>
              <a:t>Since, we have to place 4 queens such as q</a:t>
            </a:r>
            <a:r>
              <a:rPr lang="en-IN" sz="1800" baseline="-25000" dirty="0"/>
              <a:t>1</a:t>
            </a:r>
            <a:r>
              <a:rPr lang="en-IN" sz="1800" dirty="0"/>
              <a:t> q</a:t>
            </a:r>
            <a:r>
              <a:rPr lang="en-IN" sz="1800" baseline="-25000" dirty="0"/>
              <a:t>2</a:t>
            </a:r>
            <a:r>
              <a:rPr lang="en-IN" sz="1800" dirty="0"/>
              <a:t> q</a:t>
            </a:r>
            <a:r>
              <a:rPr lang="en-IN" sz="1800" baseline="-25000" dirty="0"/>
              <a:t>3</a:t>
            </a:r>
            <a:r>
              <a:rPr lang="en-IN" sz="1800" dirty="0"/>
              <a:t> and q</a:t>
            </a:r>
            <a:r>
              <a:rPr lang="en-IN" sz="1800" baseline="-25000" dirty="0"/>
              <a:t>4</a:t>
            </a:r>
            <a:r>
              <a:rPr lang="en-IN" sz="1800" dirty="0"/>
              <a:t> on the chessboard, such that no two queens attack each other. In such a conditional each queen must be  placed on a different row, i.e., we put queen "</a:t>
            </a:r>
            <a:r>
              <a:rPr lang="en-IN" sz="1800" dirty="0" err="1"/>
              <a:t>i</a:t>
            </a:r>
            <a:r>
              <a:rPr lang="en-IN" sz="1800" dirty="0"/>
              <a:t>" on row “</a:t>
            </a:r>
            <a:r>
              <a:rPr lang="en-IN" sz="1800" dirty="0" err="1"/>
              <a:t>i</a:t>
            </a:r>
            <a:r>
              <a:rPr lang="en-IN" sz="1800" dirty="0"/>
              <a:t>” means one row will have only one queen. So, for simplicity we will only store column number where queen has to be placed.   </a:t>
            </a:r>
          </a:p>
          <a:p>
            <a:pPr algn="just">
              <a:spcBef>
                <a:spcPts val="0"/>
              </a:spcBef>
            </a:pPr>
            <a:endParaRPr lang="en-US" sz="1800" dirty="0"/>
          </a:p>
          <a:p>
            <a:pPr algn="just">
              <a:spcBef>
                <a:spcPts val="0"/>
              </a:spcBef>
            </a:pPr>
            <a:r>
              <a:rPr lang="en-IN" sz="1800" dirty="0"/>
              <a:t>we first place queen q</a:t>
            </a:r>
            <a:r>
              <a:rPr lang="en-IN" sz="1800" baseline="-25000" dirty="0"/>
              <a:t>1</a:t>
            </a:r>
            <a:r>
              <a:rPr lang="en-IN" sz="1800" dirty="0"/>
              <a:t> in the very first acceptable position (1, 1).</a:t>
            </a:r>
          </a:p>
          <a:p>
            <a:pPr algn="just">
              <a:spcBef>
                <a:spcPts val="0"/>
              </a:spcBef>
            </a:pPr>
            <a:endParaRPr lang="en-IN" sz="1800" dirty="0"/>
          </a:p>
          <a:p>
            <a:pPr algn="just">
              <a:spcBef>
                <a:spcPts val="0"/>
              </a:spcBef>
            </a:pPr>
            <a:r>
              <a:rPr lang="en-IN" sz="1800" dirty="0"/>
              <a:t> Next, we put queen q</a:t>
            </a:r>
            <a:r>
              <a:rPr lang="en-IN" sz="1800" baseline="-25000" dirty="0"/>
              <a:t>2</a:t>
            </a:r>
            <a:r>
              <a:rPr lang="en-IN" sz="1800" dirty="0"/>
              <a:t> so that both these queens do not attack each other. We find that if we place q</a:t>
            </a:r>
            <a:r>
              <a:rPr lang="en-IN" sz="1800" baseline="-25000" dirty="0"/>
              <a:t>2</a:t>
            </a:r>
            <a:r>
              <a:rPr lang="en-IN" sz="1800" dirty="0"/>
              <a:t> in column 1 and 2, then the dead end is encountered. Thus the first acceptable position for q</a:t>
            </a:r>
            <a:r>
              <a:rPr lang="en-IN" sz="1800" baseline="-25000" dirty="0"/>
              <a:t>2</a:t>
            </a:r>
            <a:r>
              <a:rPr lang="en-IN" sz="1800" dirty="0"/>
              <a:t> in column 3, i.e. (2, 3) but then no position is left for placing queen 'q</a:t>
            </a:r>
            <a:r>
              <a:rPr lang="en-IN" sz="1800" baseline="-25000" dirty="0"/>
              <a:t>3</a:t>
            </a:r>
            <a:r>
              <a:rPr lang="en-IN" sz="1800" dirty="0"/>
              <a:t>' safely (Easily understood from the figure).</a:t>
            </a:r>
          </a:p>
        </p:txBody>
      </p:sp>
      <p:sp>
        <p:nvSpPr>
          <p:cNvPr id="2" name="Slide Number Placeholder 1"/>
          <p:cNvSpPr>
            <a:spLocks noGrp="1"/>
          </p:cNvSpPr>
          <p:nvPr>
            <p:ph type="sldNum" sz="quarter" idx="12"/>
          </p:nvPr>
        </p:nvSpPr>
        <p:spPr/>
        <p:txBody>
          <a:bodyPr/>
          <a:lstStyle/>
          <a:p>
            <a:fld id="{2771049C-395B-482C-A387-65DECF28A76C}" type="slidenum">
              <a:rPr lang="en-IN" smtClean="0"/>
              <a:pPr/>
              <a:t>24</a:t>
            </a:fld>
            <a:endParaRPr lang="en-IN"/>
          </a:p>
        </p:txBody>
      </p:sp>
      <p:pic>
        <p:nvPicPr>
          <p:cNvPr id="6" name="Picture 3" descr="C:\Users\Deep Shikha\Desktop\n-queens-problems3.png"/>
          <p:cNvPicPr>
            <a:picLocks noChangeAspect="1" noChangeArrowheads="1"/>
          </p:cNvPicPr>
          <p:nvPr/>
        </p:nvPicPr>
        <p:blipFill>
          <a:blip r:embed="rId2"/>
          <a:srcRect/>
          <a:stretch>
            <a:fillRect/>
          </a:stretch>
        </p:blipFill>
        <p:spPr bwMode="auto">
          <a:xfrm>
            <a:off x="7655286" y="791572"/>
            <a:ext cx="3361715" cy="5254387"/>
          </a:xfrm>
          <a:prstGeom prst="rect">
            <a:avLst/>
          </a:prstGeom>
          <a:noFill/>
        </p:spPr>
      </p:pic>
    </p:spTree>
    <p:extLst>
      <p:ext uri="{BB962C8B-B14F-4D97-AF65-F5344CB8AC3E}">
        <p14:creationId xmlns:p14="http://schemas.microsoft.com/office/powerpoint/2010/main" val="2163611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 N-queen problem</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6375999" cy="4953000"/>
          </a:xfrm>
        </p:spPr>
        <p:txBody>
          <a:bodyPr>
            <a:normAutofit fontScale="92500" lnSpcReduction="10000"/>
          </a:bodyPr>
          <a:lstStyle/>
          <a:p>
            <a:pPr algn="just">
              <a:spcBef>
                <a:spcPts val="0"/>
              </a:spcBef>
            </a:pPr>
            <a:r>
              <a:rPr lang="en-IN" sz="1800" dirty="0"/>
              <a:t>So we backtrack one step and place the queen 'q</a:t>
            </a:r>
            <a:r>
              <a:rPr lang="en-IN" sz="1800" baseline="-25000" dirty="0"/>
              <a:t>2</a:t>
            </a:r>
            <a:r>
              <a:rPr lang="en-IN" sz="1800" dirty="0"/>
              <a:t>' in (2, 4), the next best possible solution. Then we obtain the position for placing 'q</a:t>
            </a:r>
            <a:r>
              <a:rPr lang="en-IN" sz="1800" baseline="-25000" dirty="0"/>
              <a:t>3</a:t>
            </a:r>
            <a:r>
              <a:rPr lang="en-IN" sz="1800" dirty="0"/>
              <a:t>' which is (3, 2).</a:t>
            </a:r>
          </a:p>
          <a:p>
            <a:pPr algn="just">
              <a:spcBef>
                <a:spcPts val="0"/>
              </a:spcBef>
            </a:pPr>
            <a:endParaRPr lang="en-US" sz="1800" dirty="0"/>
          </a:p>
          <a:p>
            <a:pPr algn="just">
              <a:spcBef>
                <a:spcPts val="0"/>
              </a:spcBef>
            </a:pPr>
            <a:r>
              <a:rPr lang="en-IN" sz="1800" dirty="0"/>
              <a:t>However, later this position also leads to a dead end, and no place is found where 'q</a:t>
            </a:r>
            <a:r>
              <a:rPr lang="en-IN" sz="1800" baseline="-25000" dirty="0"/>
              <a:t>4</a:t>
            </a:r>
            <a:r>
              <a:rPr lang="en-IN" sz="1800" dirty="0"/>
              <a:t>' can be placed safely. Then we have to backtrack till 'q</a:t>
            </a:r>
            <a:r>
              <a:rPr lang="en-IN" sz="1800" baseline="-25000" dirty="0"/>
              <a:t>1</a:t>
            </a:r>
            <a:r>
              <a:rPr lang="en-IN" sz="1800" dirty="0"/>
              <a:t>' and place it to (1, 2) and then all other queens are placed safely by moving q</a:t>
            </a:r>
            <a:r>
              <a:rPr lang="en-IN" sz="1800" baseline="-25000" dirty="0"/>
              <a:t>2</a:t>
            </a:r>
            <a:r>
              <a:rPr lang="en-IN" sz="1800" dirty="0"/>
              <a:t> to (2, 4), q</a:t>
            </a:r>
            <a:r>
              <a:rPr lang="en-IN" sz="1800" baseline="-25000" dirty="0"/>
              <a:t>3</a:t>
            </a:r>
            <a:r>
              <a:rPr lang="en-IN" sz="1800" dirty="0"/>
              <a:t> to (3, 1) and q</a:t>
            </a:r>
            <a:r>
              <a:rPr lang="en-IN" sz="1800" baseline="-25000" dirty="0"/>
              <a:t>4</a:t>
            </a:r>
            <a:r>
              <a:rPr lang="en-IN" sz="1800" dirty="0"/>
              <a:t> to (4, 3). So, solution can be written using column numbers as (2,4, 1,3).</a:t>
            </a:r>
          </a:p>
          <a:p>
            <a:pPr algn="just">
              <a:spcBef>
                <a:spcPts val="0"/>
              </a:spcBef>
            </a:pPr>
            <a:endParaRPr lang="en-IN" sz="1800" dirty="0"/>
          </a:p>
          <a:p>
            <a:pPr algn="just">
              <a:spcBef>
                <a:spcPts val="0"/>
              </a:spcBef>
            </a:pPr>
            <a:r>
              <a:rPr lang="en-IN" sz="1800" dirty="0"/>
              <a:t>This is one possible solution for the 4-queens problem. For another possible solution, the whole method is repeated for all partial solutions and state space tree could be constructed. The other solutions for 4 - queens problems is (3, 1, 4, 2)</a:t>
            </a:r>
          </a:p>
        </p:txBody>
      </p:sp>
      <p:sp>
        <p:nvSpPr>
          <p:cNvPr id="2" name="Slide Number Placeholder 1"/>
          <p:cNvSpPr>
            <a:spLocks noGrp="1"/>
          </p:cNvSpPr>
          <p:nvPr>
            <p:ph type="sldNum" sz="quarter" idx="12"/>
          </p:nvPr>
        </p:nvSpPr>
        <p:spPr/>
        <p:txBody>
          <a:bodyPr/>
          <a:lstStyle/>
          <a:p>
            <a:fld id="{2771049C-395B-482C-A387-65DECF28A76C}" type="slidenum">
              <a:rPr lang="en-IN" smtClean="0"/>
              <a:pPr/>
              <a:t>25</a:t>
            </a:fld>
            <a:endParaRPr lang="en-IN"/>
          </a:p>
        </p:txBody>
      </p:sp>
      <p:pic>
        <p:nvPicPr>
          <p:cNvPr id="6" name="Picture 3" descr="C:\Users\Deep Shikha\Desktop\n-queens-problems3.png"/>
          <p:cNvPicPr>
            <a:picLocks noChangeAspect="1" noChangeArrowheads="1"/>
          </p:cNvPicPr>
          <p:nvPr/>
        </p:nvPicPr>
        <p:blipFill>
          <a:blip r:embed="rId2"/>
          <a:srcRect/>
          <a:stretch>
            <a:fillRect/>
          </a:stretch>
        </p:blipFill>
        <p:spPr bwMode="auto">
          <a:xfrm>
            <a:off x="7655286" y="791572"/>
            <a:ext cx="3361715" cy="5254387"/>
          </a:xfrm>
          <a:prstGeom prst="rect">
            <a:avLst/>
          </a:prstGeom>
          <a:noFill/>
        </p:spPr>
      </p:pic>
    </p:spTree>
    <p:extLst>
      <p:ext uri="{BB962C8B-B14F-4D97-AF65-F5344CB8AC3E}">
        <p14:creationId xmlns:p14="http://schemas.microsoft.com/office/powerpoint/2010/main" val="216361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752646"/>
          </a:xfrm>
        </p:spPr>
        <p:txBody>
          <a:bodyPr/>
          <a:lstStyle/>
          <a:p>
            <a:r>
              <a:rPr lang="en-IN" dirty="0"/>
              <a:t>N-queen problem</a:t>
            </a:r>
          </a:p>
        </p:txBody>
      </p:sp>
      <p:sp>
        <p:nvSpPr>
          <p:cNvPr id="3" name="Content Placeholder 2"/>
          <p:cNvSpPr>
            <a:spLocks noGrp="1"/>
          </p:cNvSpPr>
          <p:nvPr>
            <p:ph idx="1"/>
          </p:nvPr>
        </p:nvSpPr>
        <p:spPr>
          <a:xfrm>
            <a:off x="952849" y="1514901"/>
            <a:ext cx="3864811" cy="3814966"/>
          </a:xfrm>
        </p:spPr>
        <p:txBody>
          <a:bodyPr>
            <a:normAutofit lnSpcReduction="10000"/>
          </a:bodyPr>
          <a:lstStyle/>
          <a:p>
            <a:pPr algn="just"/>
            <a:r>
              <a:rPr lang="en-IN" sz="1800" dirty="0"/>
              <a:t>Fig shows the complete state space for 4 - queens problem. But we can use backtracking method to generate the necessary node and stop if the next node violates the rule, i.e., if two queens are attacking.</a:t>
            </a:r>
          </a:p>
          <a:p>
            <a:pPr algn="just"/>
            <a:r>
              <a:rPr lang="en-US" sz="1800" dirty="0"/>
              <a:t>From the state space tree following two solutions is found.</a:t>
            </a:r>
          </a:p>
          <a:p>
            <a:pPr algn="just">
              <a:buNone/>
            </a:pPr>
            <a:r>
              <a:rPr lang="en-US" sz="1800" dirty="0"/>
              <a:t>	[2,4,1,3]</a:t>
            </a:r>
          </a:p>
          <a:p>
            <a:pPr algn="just">
              <a:buNone/>
            </a:pPr>
            <a:r>
              <a:rPr lang="en-US" sz="1800" dirty="0"/>
              <a:t>    [3,1,4,2] </a:t>
            </a:r>
            <a:endParaRPr lang="en-IN" sz="1800" dirty="0"/>
          </a:p>
        </p:txBody>
      </p:sp>
      <p:sp>
        <p:nvSpPr>
          <p:cNvPr id="4" name="Slide Number Placeholder 3"/>
          <p:cNvSpPr>
            <a:spLocks noGrp="1"/>
          </p:cNvSpPr>
          <p:nvPr>
            <p:ph type="sldNum" sz="quarter" idx="12"/>
          </p:nvPr>
        </p:nvSpPr>
        <p:spPr/>
        <p:txBody>
          <a:bodyPr/>
          <a:lstStyle/>
          <a:p>
            <a:fld id="{2771049C-395B-482C-A387-65DECF28A76C}" type="slidenum">
              <a:rPr lang="en-IN" smtClean="0"/>
              <a:pPr/>
              <a:t>26</a:t>
            </a:fld>
            <a:endParaRPr lang="en-IN"/>
          </a:p>
        </p:txBody>
      </p:sp>
      <p:sp>
        <p:nvSpPr>
          <p:cNvPr id="7" name="Rectangle 6"/>
          <p:cNvSpPr/>
          <p:nvPr/>
        </p:nvSpPr>
        <p:spPr>
          <a:xfrm>
            <a:off x="5531892" y="4757214"/>
            <a:ext cx="6464489" cy="323165"/>
          </a:xfrm>
          <a:prstGeom prst="rect">
            <a:avLst/>
          </a:prstGeom>
        </p:spPr>
        <p:txBody>
          <a:bodyPr wrap="square">
            <a:spAutoFit/>
          </a:bodyPr>
          <a:lstStyle/>
          <a:p>
            <a:r>
              <a:rPr lang="en-IN" sz="1500" dirty="0"/>
              <a:t>Fig - Queens solution space with nodes numbered in DFS</a:t>
            </a:r>
          </a:p>
        </p:txBody>
      </p:sp>
      <p:pic>
        <p:nvPicPr>
          <p:cNvPr id="1026" name="Picture 2"/>
          <p:cNvPicPr>
            <a:picLocks noChangeAspect="1" noChangeArrowheads="1"/>
          </p:cNvPicPr>
          <p:nvPr/>
        </p:nvPicPr>
        <p:blipFill>
          <a:blip r:embed="rId2"/>
          <a:srcRect/>
          <a:stretch>
            <a:fillRect/>
          </a:stretch>
        </p:blipFill>
        <p:spPr bwMode="auto">
          <a:xfrm>
            <a:off x="5200650" y="1005052"/>
            <a:ext cx="6991350" cy="3429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1049C-395B-482C-A387-65DECF28A76C}" type="slidenum">
              <a:rPr lang="en-IN" smtClean="0"/>
              <a:pPr/>
              <a:t>27</a:t>
            </a:fld>
            <a:endParaRPr lang="en-IN"/>
          </a:p>
        </p:txBody>
      </p:sp>
      <p:sp>
        <p:nvSpPr>
          <p:cNvPr id="52226" name="Rectangle 2"/>
          <p:cNvSpPr>
            <a:spLocks noChangeArrowheads="1"/>
          </p:cNvSpPr>
          <p:nvPr/>
        </p:nvSpPr>
        <p:spPr bwMode="auto">
          <a:xfrm>
            <a:off x="204947" y="0"/>
            <a:ext cx="4773187"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cboard</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[20],c;</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main()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num,i,j</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void queen(</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row,int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num);</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printf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 N Queens Problem Using Backtracking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printf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("\n\</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nEnter</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number of Queens:");</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scanf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d",&amp;num</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queen(1,num);</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return 0;</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//function for printing the solution</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void print(</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num)</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i,j</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printf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("\n\</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nSolution</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%d:\n\n",++c);</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for(</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=1;i&lt;=num;++</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printf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t%d",i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for(</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=1;i&lt;=num;++</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printf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("\n\</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n%d",i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for(j=1;j&lt;=num;++j) </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//for </a:t>
            </a:r>
            <a:r>
              <a:rPr kumimoji="0" lang="en-US" sz="1400" b="0" i="0" u="none" strike="noStrike" cap="none" normalizeH="0" baseline="0" dirty="0" err="1">
                <a:ln>
                  <a:noFill/>
                </a:ln>
                <a:solidFill>
                  <a:srgbClr val="FF0000"/>
                </a:solidFill>
                <a:effectLst/>
                <a:latin typeface="Calibri" pitchFamily="34" charset="0"/>
                <a:ea typeface="Calibri" pitchFamily="34" charset="0"/>
                <a:cs typeface="Calibri" pitchFamily="34" charset="0"/>
              </a:rPr>
              <a:t>nxn</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 board</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if(</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cboard</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]==j)</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printf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tQ</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//queen at </a:t>
            </a:r>
            <a:r>
              <a:rPr kumimoji="0" lang="en-US" sz="1400" b="0" i="0" u="none" strike="noStrike" cap="none" normalizeH="0" baseline="0" dirty="0" err="1">
                <a:ln>
                  <a:noFill/>
                </a:ln>
                <a:solidFill>
                  <a:srgbClr val="FF0000"/>
                </a:solidFill>
                <a:effectLst/>
                <a:latin typeface="Calibri" pitchFamily="34" charset="0"/>
                <a:ea typeface="Calibri" pitchFamily="34" charset="0"/>
                <a:cs typeface="Calibri" pitchFamily="34" charset="0"/>
              </a:rPr>
              <a:t>i,j</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 position</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else</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printf</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("\t-"); </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//empty slot</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2227" name="Rectangle 3"/>
          <p:cNvSpPr>
            <a:spLocks noChangeArrowheads="1"/>
          </p:cNvSpPr>
          <p:nvPr/>
        </p:nvSpPr>
        <p:spPr bwMode="auto">
          <a:xfrm>
            <a:off x="4363518" y="0"/>
            <a:ext cx="5442635"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a:t>
            </a:r>
            <a:r>
              <a:rPr kumimoji="0" lang="en-US" sz="1400" b="0" i="0" u="none" strike="noStrike" cap="none" normalizeH="0" baseline="0" dirty="0" err="1">
                <a:ln>
                  <a:noFill/>
                </a:ln>
                <a:solidFill>
                  <a:srgbClr val="FF0000"/>
                </a:solidFill>
                <a:effectLst/>
                <a:latin typeface="Calibri" pitchFamily="34" charset="0"/>
                <a:ea typeface="Calibri" pitchFamily="34" charset="0"/>
                <a:cs typeface="Calibri" pitchFamily="34" charset="0"/>
              </a:rPr>
              <a:t>funtion</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 to check conflicts   If no conflict for desired </a:t>
            </a:r>
            <a:r>
              <a:rPr kumimoji="0" lang="en-US" sz="1400" b="0" i="0" u="none" strike="noStrike" cap="none" normalizeH="0" baseline="0" dirty="0" err="1">
                <a:ln>
                  <a:noFill/>
                </a:ln>
                <a:solidFill>
                  <a:srgbClr val="FF0000"/>
                </a:solidFill>
                <a:effectLst/>
                <a:latin typeface="Calibri" pitchFamily="34" charset="0"/>
                <a:ea typeface="Calibri" pitchFamily="34" charset="0"/>
                <a:cs typeface="Calibri" pitchFamily="34" charset="0"/>
              </a:rPr>
              <a:t>postion</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 returns 1 otherwise returns 0*/</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place(</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row,int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column)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for(</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=1;i&lt;=row-1;++</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//checking column and diagonal conflicts</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if(</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cboard</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]==column)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return 0;</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else</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if(abs(</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cboard</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]-column)==abs(</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-row))</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return 0;</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return 1; </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//no conflicts</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//function to check for proper positioning of queen</a:t>
            </a: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void queen(</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row,int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num)</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int</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column;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for(column=1;column&lt;=num;++column)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     if(place(</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row,column</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  {      </a:t>
            </a:r>
            <a:r>
              <a:rPr kumimoji="0" lang="en-US" sz="1400" b="0" i="0" u="none" strike="noStrike" cap="none" normalizeH="0" baseline="0" dirty="0" err="1">
                <a:ln>
                  <a:noFill/>
                </a:ln>
                <a:solidFill>
                  <a:schemeClr val="tx1"/>
                </a:solidFill>
                <a:effectLst/>
                <a:latin typeface="Calibri" pitchFamily="34" charset="0"/>
                <a:ea typeface="Calibri" pitchFamily="34" charset="0"/>
                <a:cs typeface="Calibri" pitchFamily="34" charset="0"/>
              </a:rPr>
              <a:t>cboard</a:t>
            </a:r>
            <a:r>
              <a:rPr kumimoji="0" lang="en-US" sz="1400" b="0" i="0" u="none" strike="noStrike" cap="none" normalizeH="0" baseline="0" dirty="0">
                <a:ln>
                  <a:noFill/>
                </a:ln>
                <a:solidFill>
                  <a:schemeClr val="tx1"/>
                </a:solidFill>
                <a:effectLst/>
                <a:latin typeface="Calibri" pitchFamily="34" charset="0"/>
                <a:ea typeface="Calibri" pitchFamily="34" charset="0"/>
                <a:cs typeface="Calibri" pitchFamily="34" charset="0"/>
              </a:rPr>
              <a:t>[row]=column; </a:t>
            </a:r>
            <a:r>
              <a:rPr kumimoji="0" lang="en-US" sz="1400" b="0" i="0" u="none" strike="noStrike" cap="none" normalizeH="0" baseline="0" dirty="0">
                <a:ln>
                  <a:noFill/>
                </a:ln>
                <a:solidFill>
                  <a:srgbClr val="FF0000"/>
                </a:solidFill>
                <a:effectLst/>
                <a:latin typeface="Calibri" pitchFamily="34" charset="0"/>
                <a:ea typeface="Calibri" pitchFamily="34" charset="0"/>
                <a:cs typeface="Calibri" pitchFamily="34" charset="0"/>
              </a:rPr>
              <a:t>//no conflicts so place queen</a:t>
            </a:r>
          </a:p>
          <a:p>
            <a:pPr lvl="0" defTabSz="914400" eaLnBrk="0" fontAlgn="base" hangingPunct="0">
              <a:spcBef>
                <a:spcPct val="0"/>
              </a:spcBef>
              <a:spcAft>
                <a:spcPct val="0"/>
              </a:spcAft>
            </a:pPr>
            <a:r>
              <a:rPr lang="en-US" sz="1400" dirty="0">
                <a:latin typeface="Calibri" pitchFamily="34" charset="0"/>
                <a:ea typeface="Calibri" pitchFamily="34" charset="0"/>
                <a:cs typeface="Calibri" pitchFamily="34" charset="0"/>
              </a:rPr>
              <a:t>  if(row==num) </a:t>
            </a:r>
            <a:r>
              <a:rPr lang="en-US" sz="1400" dirty="0">
                <a:solidFill>
                  <a:srgbClr val="FF0000"/>
                </a:solidFill>
                <a:latin typeface="Calibri" pitchFamily="34" charset="0"/>
                <a:ea typeface="Calibri" pitchFamily="34" charset="0"/>
                <a:cs typeface="Calibri" pitchFamily="34" charset="0"/>
              </a:rPr>
              <a:t>//dead end</a:t>
            </a:r>
            <a:endParaRPr lang="en-US" sz="1400" dirty="0">
              <a:solidFill>
                <a:srgbClr val="FF0000"/>
              </a:solidFill>
              <a:latin typeface="Arial" pitchFamily="34" charset="0"/>
              <a:cs typeface="Arial" pitchFamily="34" charset="0"/>
            </a:endParaRPr>
          </a:p>
          <a:p>
            <a:pPr lvl="0" defTabSz="914400" eaLnBrk="0" fontAlgn="base" hangingPunct="0">
              <a:spcBef>
                <a:spcPct val="0"/>
              </a:spcBef>
              <a:spcAft>
                <a:spcPct val="0"/>
              </a:spcAft>
            </a:pPr>
            <a:r>
              <a:rPr lang="en-US" sz="1400" dirty="0">
                <a:latin typeface="Calibri" pitchFamily="34" charset="0"/>
                <a:ea typeface="Calibri" pitchFamily="34" charset="0"/>
                <a:cs typeface="Calibri" pitchFamily="34" charset="0"/>
              </a:rPr>
              <a:t>    print(num); </a:t>
            </a:r>
            <a:r>
              <a:rPr lang="en-US" sz="1400" dirty="0">
                <a:solidFill>
                  <a:srgbClr val="FF0000"/>
                </a:solidFill>
                <a:latin typeface="Calibri" pitchFamily="34" charset="0"/>
                <a:ea typeface="Calibri" pitchFamily="34" charset="0"/>
                <a:cs typeface="Calibri" pitchFamily="34" charset="0"/>
              </a:rPr>
              <a:t>//printing the board configuration</a:t>
            </a:r>
            <a:endParaRPr lang="en-US" sz="1400" dirty="0">
              <a:solidFill>
                <a:srgbClr val="FF0000"/>
              </a:solidFill>
              <a:latin typeface="Arial" pitchFamily="34" charset="0"/>
              <a:cs typeface="Arial" pitchFamily="34" charset="0"/>
            </a:endParaRPr>
          </a:p>
          <a:p>
            <a:pPr lvl="0" defTabSz="914400" eaLnBrk="0" fontAlgn="base" hangingPunct="0">
              <a:spcBef>
                <a:spcPct val="0"/>
              </a:spcBef>
              <a:spcAft>
                <a:spcPct val="0"/>
              </a:spcAft>
            </a:pPr>
            <a:r>
              <a:rPr lang="en-US" sz="1400" dirty="0">
                <a:latin typeface="Calibri" pitchFamily="34" charset="0"/>
                <a:ea typeface="Calibri" pitchFamily="34" charset="0"/>
                <a:cs typeface="Calibri" pitchFamily="34" charset="0"/>
              </a:rPr>
              <a:t>   else </a:t>
            </a:r>
            <a:r>
              <a:rPr lang="en-US" sz="1400" dirty="0">
                <a:solidFill>
                  <a:srgbClr val="FF0000"/>
                </a:solidFill>
                <a:latin typeface="Calibri" pitchFamily="34" charset="0"/>
                <a:ea typeface="Calibri" pitchFamily="34" charset="0"/>
                <a:cs typeface="Calibri" pitchFamily="34" charset="0"/>
              </a:rPr>
              <a:t>//try queen with next position</a:t>
            </a:r>
            <a:endParaRPr lang="en-US" sz="1400" dirty="0">
              <a:solidFill>
                <a:srgbClr val="FF0000"/>
              </a:solidFill>
              <a:latin typeface="Arial" pitchFamily="34" charset="0"/>
              <a:cs typeface="Arial" pitchFamily="34" charset="0"/>
            </a:endParaRPr>
          </a:p>
          <a:p>
            <a:pPr lvl="0" defTabSz="914400" eaLnBrk="0" fontAlgn="base" hangingPunct="0">
              <a:spcBef>
                <a:spcPct val="0"/>
              </a:spcBef>
              <a:spcAft>
                <a:spcPct val="0"/>
              </a:spcAft>
            </a:pPr>
            <a:r>
              <a:rPr lang="en-US" sz="1400" dirty="0">
                <a:latin typeface="Calibri" pitchFamily="34" charset="0"/>
                <a:ea typeface="Calibri" pitchFamily="34" charset="0"/>
                <a:cs typeface="Calibri" pitchFamily="34" charset="0"/>
              </a:rPr>
              <a:t>    queen(row+1,num);</a:t>
            </a:r>
            <a:endParaRPr lang="en-US" sz="1400" dirty="0">
              <a:latin typeface="Arial" pitchFamily="34" charset="0"/>
              <a:cs typeface="Arial" pitchFamily="34" charset="0"/>
            </a:endParaRPr>
          </a:p>
          <a:p>
            <a:pPr lvl="0" defTabSz="914400" eaLnBrk="0" fontAlgn="base" hangingPunct="0">
              <a:spcBef>
                <a:spcPct val="0"/>
              </a:spcBef>
              <a:spcAft>
                <a:spcPct val="0"/>
              </a:spcAft>
            </a:pPr>
            <a:r>
              <a:rPr lang="en-US" sz="1400" dirty="0">
                <a:latin typeface="Calibri" pitchFamily="34" charset="0"/>
                <a:ea typeface="Calibri" pitchFamily="34" charset="0"/>
                <a:cs typeface="Calibri" pitchFamily="34" charset="0"/>
              </a:rPr>
              <a:t>  }</a:t>
            </a:r>
            <a:endParaRPr lang="en-US" sz="1400" dirty="0">
              <a:latin typeface="Arial" pitchFamily="34" charset="0"/>
              <a:cs typeface="Arial" pitchFamily="34" charset="0"/>
            </a:endParaRPr>
          </a:p>
          <a:p>
            <a:pPr lvl="0" defTabSz="914400" eaLnBrk="0" fontAlgn="base" hangingPunct="0">
              <a:spcBef>
                <a:spcPct val="0"/>
              </a:spcBef>
              <a:spcAft>
                <a:spcPct val="0"/>
              </a:spcAft>
            </a:pPr>
            <a:r>
              <a:rPr lang="en-US" sz="1400" dirty="0">
                <a:latin typeface="Calibri" pitchFamily="34" charset="0"/>
                <a:ea typeface="Calibri" pitchFamily="34" charset="0"/>
                <a:cs typeface="Calibri" pitchFamily="34" charset="0"/>
              </a:rPr>
              <a:t> } }</a:t>
            </a:r>
            <a:endParaRPr lang="en-IN"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12"/>
          <p:cNvSpPr/>
          <p:nvPr/>
        </p:nvSpPr>
        <p:spPr>
          <a:xfrm>
            <a:off x="7856483" y="1136331"/>
            <a:ext cx="4078013" cy="369332"/>
          </a:xfrm>
          <a:prstGeom prst="rect">
            <a:avLst/>
          </a:prstGeom>
        </p:spPr>
        <p:txBody>
          <a:bodyPr wrap="square">
            <a:spAutoFit/>
          </a:bodyPr>
          <a:lstStyle/>
          <a:p>
            <a:pPr lvl="0" defTabSz="914400" eaLnBrk="0" fontAlgn="base" hangingPunct="0">
              <a:spcBef>
                <a:spcPct val="0"/>
              </a:spcBef>
              <a:spcAft>
                <a:spcPct val="0"/>
              </a:spcAft>
            </a:pPr>
            <a:r>
              <a:rPr lang="en-US" dirty="0">
                <a:latin typeface="Calibri" pitchFamily="34" charset="0"/>
                <a:ea typeface="Calibri" pitchFamily="34" charset="0"/>
                <a:cs typeface="Calibri" pitchFamily="34" charset="0"/>
              </a:rPr>
              <a:t>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endParaRPr lang="en-IN" dirty="0"/>
          </a:p>
        </p:txBody>
      </p:sp>
      <p:sp>
        <p:nvSpPr>
          <p:cNvPr id="4" name="Content Placeholder 3"/>
          <p:cNvSpPr>
            <a:spLocks noGrp="1"/>
          </p:cNvSpPr>
          <p:nvPr>
            <p:ph idx="1"/>
          </p:nvPr>
        </p:nvSpPr>
        <p:spPr>
          <a:xfrm>
            <a:off x="1035677" y="1588445"/>
            <a:ext cx="10394323" cy="3294576"/>
          </a:xfrm>
        </p:spPr>
        <p:txBody>
          <a:bodyPr/>
          <a:lstStyle/>
          <a:p>
            <a:r>
              <a:rPr lang="en-IN" dirty="0">
                <a:hlinkClick r:id="rId2"/>
              </a:rPr>
              <a:t>https://www.javatpoint.com/backtracking-introduction</a:t>
            </a:r>
            <a:endParaRPr lang="en-IN" dirty="0"/>
          </a:p>
          <a:p>
            <a:r>
              <a:rPr lang="en-US" dirty="0">
                <a:hlinkClick r:id="rId3"/>
              </a:rPr>
              <a:t>https://codepumpkin.com/n-queen-problem/</a:t>
            </a:r>
            <a:endParaRPr lang="en-US" dirty="0"/>
          </a:p>
          <a:p>
            <a:r>
              <a:rPr lang="en-US" dirty="0">
                <a:hlinkClick r:id="rId4"/>
              </a:rPr>
              <a:t>http://www.csl.mtu.edu/cs4321/www/Lectures/Lecture%2026%20-%20Backtracking.htm</a:t>
            </a:r>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28</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Backtracking</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A backtracking algorithm is a problem-solving algorithm that uses a </a:t>
            </a:r>
            <a:r>
              <a:rPr lang="en-IN" sz="1800" b="1" dirty="0"/>
              <a:t>brute force approach</a:t>
            </a:r>
            <a:r>
              <a:rPr lang="en-IN" sz="1800" dirty="0"/>
              <a:t> for finding the desired output.</a:t>
            </a:r>
          </a:p>
          <a:p>
            <a:r>
              <a:rPr lang="en-IN" sz="1800" dirty="0"/>
              <a:t>The Brute force approach tries out all the possible solutions and chooses the desired/best solutions.</a:t>
            </a:r>
          </a:p>
          <a:p>
            <a:r>
              <a:rPr lang="en-IN" sz="1800" dirty="0"/>
              <a:t>The term backtracking suggests that if the current solution is not suitable, then backtrack and try other solutions. Thus, generally, recursion is used in this approach.</a:t>
            </a:r>
          </a:p>
          <a:p>
            <a:r>
              <a:rPr lang="en-IN" sz="1800" dirty="0"/>
              <a:t>This approach is used to solve problems that have multiple solutions. If you want an optimal solution, you must go for dynamic programming.</a:t>
            </a:r>
          </a:p>
          <a:p>
            <a:pPr algn="just"/>
            <a:endParaRPr lang="en-IN" altLang="en-US" sz="1800" dirty="0"/>
          </a:p>
          <a:p>
            <a:pPr eaLnBrk="1" hangingPunct="1"/>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3</a:t>
            </a:fld>
            <a:endParaRPr lang="en-IN"/>
          </a:p>
        </p:txBody>
      </p:sp>
    </p:spTree>
    <p:extLst>
      <p:ext uri="{BB962C8B-B14F-4D97-AF65-F5344CB8AC3E}">
        <p14:creationId xmlns:p14="http://schemas.microsoft.com/office/powerpoint/2010/main" val="216361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Backtracking</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Consider the following example in which the objective is to reach the good leaf. Suppose you get to a bad leaf. You can </a:t>
            </a:r>
            <a:r>
              <a:rPr lang="en-IN" sz="1800" i="1" dirty="0"/>
              <a:t>backtrack</a:t>
            </a:r>
            <a:r>
              <a:rPr lang="en-IN" sz="1800" dirty="0"/>
              <a:t> to continue the search for a good leaf by revoking your </a:t>
            </a:r>
            <a:r>
              <a:rPr lang="en-IN" sz="1800" i="1" dirty="0"/>
              <a:t>most recent</a:t>
            </a:r>
            <a:r>
              <a:rPr lang="en-IN" sz="1800" dirty="0"/>
              <a:t> choice, and trying out the next option in that set of options.</a:t>
            </a:r>
          </a:p>
          <a:p>
            <a:pPr algn="just"/>
            <a:r>
              <a:rPr lang="en-IN" sz="1800" dirty="0"/>
              <a:t>If you run out of options, revoke the choice that got you here, and try another choice at that node. If you end up at the root with no options left, there are no good leaves to be found.</a:t>
            </a:r>
          </a:p>
          <a:p>
            <a:pPr algn="just">
              <a:buNone/>
            </a:pPr>
            <a:endParaRPr lang="en-IN" altLang="en-US"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4</a:t>
            </a:fld>
            <a:endParaRPr lang="en-IN"/>
          </a:p>
        </p:txBody>
      </p:sp>
      <p:pic>
        <p:nvPicPr>
          <p:cNvPr id="1026" name="Picture 2"/>
          <p:cNvPicPr>
            <a:picLocks noChangeAspect="1" noChangeArrowheads="1"/>
          </p:cNvPicPr>
          <p:nvPr/>
        </p:nvPicPr>
        <p:blipFill>
          <a:blip r:embed="rId2"/>
          <a:srcRect/>
          <a:stretch>
            <a:fillRect/>
          </a:stretch>
        </p:blipFill>
        <p:spPr bwMode="auto">
          <a:xfrm>
            <a:off x="3905577" y="3511669"/>
            <a:ext cx="3076575" cy="1590675"/>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Backtracking</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To reach the good leaf following sequence of operations could be performed.</a:t>
            </a:r>
          </a:p>
          <a:p>
            <a:pPr lvl="1">
              <a:spcBef>
                <a:spcPts val="300"/>
              </a:spcBef>
            </a:pPr>
            <a:r>
              <a:rPr lang="en-IN" sz="1500" dirty="0"/>
              <a:t>Starting at Root, your options are A and B. You choose A.</a:t>
            </a:r>
          </a:p>
          <a:p>
            <a:pPr lvl="1">
              <a:spcBef>
                <a:spcPts val="300"/>
              </a:spcBef>
            </a:pPr>
            <a:r>
              <a:rPr lang="en-IN" sz="1500" dirty="0"/>
              <a:t>At A, your options are C and D. You choose C.</a:t>
            </a:r>
          </a:p>
          <a:p>
            <a:pPr lvl="1">
              <a:spcBef>
                <a:spcPts val="300"/>
              </a:spcBef>
            </a:pPr>
            <a:r>
              <a:rPr lang="en-IN" sz="1500" dirty="0"/>
              <a:t>C is bad. Go back to A.</a:t>
            </a:r>
          </a:p>
          <a:p>
            <a:pPr lvl="1">
              <a:spcBef>
                <a:spcPts val="300"/>
              </a:spcBef>
            </a:pPr>
            <a:r>
              <a:rPr lang="en-IN" sz="1500" dirty="0"/>
              <a:t>At A, you have already tried C, and it failed. Try D.</a:t>
            </a:r>
          </a:p>
          <a:p>
            <a:pPr lvl="1">
              <a:spcBef>
                <a:spcPts val="300"/>
              </a:spcBef>
            </a:pPr>
            <a:r>
              <a:rPr lang="en-IN" sz="1500" dirty="0"/>
              <a:t>D is bad. Go back to A.</a:t>
            </a:r>
          </a:p>
          <a:p>
            <a:pPr lvl="1">
              <a:spcBef>
                <a:spcPts val="300"/>
              </a:spcBef>
            </a:pPr>
            <a:r>
              <a:rPr lang="en-IN" sz="1500" dirty="0"/>
              <a:t>At A, you have no options left to try. Go back to Root.</a:t>
            </a:r>
          </a:p>
          <a:p>
            <a:pPr lvl="1">
              <a:spcBef>
                <a:spcPts val="300"/>
              </a:spcBef>
            </a:pPr>
            <a:r>
              <a:rPr lang="en-IN" sz="1500" dirty="0"/>
              <a:t>At Root, you have already tried A. Try B.</a:t>
            </a:r>
          </a:p>
          <a:p>
            <a:pPr lvl="1">
              <a:spcBef>
                <a:spcPts val="300"/>
              </a:spcBef>
            </a:pPr>
            <a:r>
              <a:rPr lang="en-IN" sz="1500" dirty="0"/>
              <a:t>At B, your options are E and F. Try E.</a:t>
            </a:r>
          </a:p>
          <a:p>
            <a:pPr lvl="1">
              <a:spcBef>
                <a:spcPts val="300"/>
              </a:spcBef>
            </a:pPr>
            <a:r>
              <a:rPr lang="en-IN" sz="1500" dirty="0"/>
              <a:t>E is good. Congratulations!</a:t>
            </a:r>
          </a:p>
          <a:p>
            <a:pPr algn="just">
              <a:buNone/>
            </a:pPr>
            <a:endParaRPr lang="en-IN" altLang="en-US"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5</a:t>
            </a:fld>
            <a:endParaRPr lang="en-IN"/>
          </a:p>
        </p:txBody>
      </p:sp>
      <p:pic>
        <p:nvPicPr>
          <p:cNvPr id="1026" name="Picture 2"/>
          <p:cNvPicPr>
            <a:picLocks noChangeAspect="1" noChangeArrowheads="1"/>
          </p:cNvPicPr>
          <p:nvPr/>
        </p:nvPicPr>
        <p:blipFill>
          <a:blip r:embed="rId2"/>
          <a:srcRect/>
          <a:stretch>
            <a:fillRect/>
          </a:stretch>
        </p:blipFill>
        <p:spPr bwMode="auto">
          <a:xfrm>
            <a:off x="7249279" y="2419848"/>
            <a:ext cx="3076575" cy="1590675"/>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Recursive Backtracking</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spcBef>
                <a:spcPts val="600"/>
              </a:spcBef>
            </a:pPr>
            <a:r>
              <a:rPr lang="en-IN" sz="1800" dirty="0"/>
              <a:t>Consider the following tree in which our objective is to reach the good leaf. </a:t>
            </a:r>
          </a:p>
          <a:p>
            <a:pPr algn="just">
              <a:spcBef>
                <a:spcPts val="600"/>
              </a:spcBef>
            </a:pPr>
            <a:r>
              <a:rPr lang="en-IN" sz="1800" dirty="0"/>
              <a:t>To reach the good solution, a sequence of actions (discussed in previous slide) are performed. </a:t>
            </a:r>
          </a:p>
          <a:p>
            <a:pPr algn="just">
              <a:spcBef>
                <a:spcPts val="600"/>
              </a:spcBef>
            </a:pPr>
            <a:r>
              <a:rPr lang="en-IN" sz="1800" dirty="0"/>
              <a:t>To achieve our objective, we start with  root node and eliminate choices that are obviously not possible and proceed to recursively check only those that have potential. This way, at each depth of the tree, we mitigate the number of choices to consider in the future.</a:t>
            </a:r>
          </a:p>
          <a:p>
            <a:pPr algn="just">
              <a:spcBef>
                <a:spcPts val="600"/>
              </a:spcBef>
            </a:pPr>
            <a:r>
              <a:rPr lang="en-US" sz="1800" dirty="0"/>
              <a:t>The </a:t>
            </a:r>
            <a:r>
              <a:rPr lang="en-IN" sz="1800" dirty="0"/>
              <a:t>pseudo code of recursive  backtracking  to achieve the good solution is given below-</a:t>
            </a:r>
          </a:p>
        </p:txBody>
      </p:sp>
      <p:sp>
        <p:nvSpPr>
          <p:cNvPr id="2" name="Slide Number Placeholder 1"/>
          <p:cNvSpPr>
            <a:spLocks noGrp="1"/>
          </p:cNvSpPr>
          <p:nvPr>
            <p:ph type="sldNum" sz="quarter" idx="12"/>
          </p:nvPr>
        </p:nvSpPr>
        <p:spPr/>
        <p:txBody>
          <a:bodyPr/>
          <a:lstStyle/>
          <a:p>
            <a:fld id="{2771049C-395B-482C-A387-65DECF28A76C}" type="slidenum">
              <a:rPr lang="en-IN" smtClean="0"/>
              <a:pPr/>
              <a:t>6</a:t>
            </a:fld>
            <a:endParaRPr lang="en-IN"/>
          </a:p>
        </p:txBody>
      </p:sp>
      <p:pic>
        <p:nvPicPr>
          <p:cNvPr id="1026" name="Picture 2"/>
          <p:cNvPicPr>
            <a:picLocks noChangeAspect="1" noChangeArrowheads="1"/>
          </p:cNvPicPr>
          <p:nvPr/>
        </p:nvPicPr>
        <p:blipFill>
          <a:blip r:embed="rId2"/>
          <a:srcRect/>
          <a:stretch>
            <a:fillRect/>
          </a:stretch>
        </p:blipFill>
        <p:spPr bwMode="auto">
          <a:xfrm>
            <a:off x="1107786" y="4084874"/>
            <a:ext cx="3076575" cy="15906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974734" y="3874899"/>
            <a:ext cx="3790950" cy="2028825"/>
          </a:xfrm>
          <a:prstGeom prst="rect">
            <a:avLst/>
          </a:prstGeom>
          <a:noFill/>
          <a:ln w="9525">
            <a:noFill/>
            <a:miter lim="800000"/>
            <a:headEnd/>
            <a:tailEnd/>
          </a:ln>
          <a:effectLst/>
        </p:spPr>
      </p:pic>
    </p:spTree>
    <p:extLst>
      <p:ext uri="{BB962C8B-B14F-4D97-AF65-F5344CB8AC3E}">
        <p14:creationId xmlns:p14="http://schemas.microsoft.com/office/powerpoint/2010/main" val="216361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Non-recursive Backtracking</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Non-recursive backtracking  is implemented using  stack. To reach the objective following actions are performed for non-recursive backtracking approach. </a:t>
            </a:r>
          </a:p>
          <a:p>
            <a:pPr algn="just"/>
            <a:r>
              <a:rPr lang="en-IN" sz="1500" dirty="0"/>
              <a:t>First, root is pushed onto stack</a:t>
            </a:r>
          </a:p>
          <a:p>
            <a:pPr algn="just">
              <a:spcBef>
                <a:spcPts val="0"/>
              </a:spcBef>
            </a:pPr>
            <a:r>
              <a:rPr lang="en-US" sz="1500" dirty="0"/>
              <a:t>Find the children of root i.e., A, B and push any of</a:t>
            </a:r>
          </a:p>
          <a:p>
            <a:pPr algn="just">
              <a:spcBef>
                <a:spcPts val="0"/>
              </a:spcBef>
              <a:buNone/>
            </a:pPr>
            <a:r>
              <a:rPr lang="en-US" sz="1500" dirty="0"/>
              <a:t>    The child into stack. Here we push A</a:t>
            </a:r>
          </a:p>
          <a:p>
            <a:pPr algn="just">
              <a:spcBef>
                <a:spcPts val="0"/>
              </a:spcBef>
            </a:pPr>
            <a:r>
              <a:rPr lang="en-US" sz="1500" dirty="0"/>
              <a:t> Since, A is on the top of stack find its children i.e., C, D</a:t>
            </a:r>
          </a:p>
          <a:p>
            <a:pPr algn="just">
              <a:spcBef>
                <a:spcPts val="0"/>
              </a:spcBef>
              <a:buNone/>
            </a:pPr>
            <a:r>
              <a:rPr lang="en-US" sz="1500" dirty="0"/>
              <a:t>     Push any of child into stack, we pushed C</a:t>
            </a:r>
          </a:p>
          <a:p>
            <a:pPr algn="just">
              <a:spcBef>
                <a:spcPts val="0"/>
              </a:spcBef>
            </a:pPr>
            <a:r>
              <a:rPr lang="en-US" sz="1500" dirty="0"/>
              <a:t>C is the leaf node, so check whether it is good or not.</a:t>
            </a:r>
          </a:p>
          <a:p>
            <a:pPr algn="just">
              <a:spcBef>
                <a:spcPts val="0"/>
              </a:spcBef>
              <a:buNone/>
            </a:pPr>
            <a:r>
              <a:rPr lang="en-US" sz="1500" dirty="0"/>
              <a:t>    As, C is bad so we pop C from stack. Now A will be on the top of stack. Push </a:t>
            </a:r>
          </a:p>
          <a:p>
            <a:pPr algn="just">
              <a:spcBef>
                <a:spcPts val="0"/>
              </a:spcBef>
              <a:buNone/>
            </a:pPr>
            <a:r>
              <a:rPr lang="en-US" sz="1500" dirty="0"/>
              <a:t>    other child into stack i.e., D is also bad solution so pop D</a:t>
            </a:r>
          </a:p>
          <a:p>
            <a:pPr algn="just">
              <a:spcBef>
                <a:spcPts val="0"/>
              </a:spcBef>
            </a:pPr>
            <a:r>
              <a:rPr lang="en-US" sz="1500" dirty="0"/>
              <a:t>Now, A is on the top of stack and both of its children have been processed, so pop A and push</a:t>
            </a:r>
          </a:p>
          <a:p>
            <a:pPr algn="just">
              <a:spcBef>
                <a:spcPts val="0"/>
              </a:spcBef>
              <a:buNone/>
            </a:pPr>
            <a:r>
              <a:rPr lang="en-US" sz="1500" dirty="0"/>
              <a:t>     another  child of Root i.e. B onto stack and find its children i.e., E, F.</a:t>
            </a:r>
          </a:p>
          <a:p>
            <a:pPr algn="just">
              <a:spcBef>
                <a:spcPts val="0"/>
              </a:spcBef>
            </a:pPr>
            <a:r>
              <a:rPr lang="en-US" sz="1500" dirty="0"/>
              <a:t>Now push E into stack and check whether it is good solution or not. Since, E is good solution, so we will stop here.</a:t>
            </a:r>
          </a:p>
          <a:p>
            <a:pPr algn="just">
              <a:spcBef>
                <a:spcPts val="0"/>
              </a:spcBef>
              <a:buNone/>
            </a:pPr>
            <a:endParaRPr lang="en-IN" sz="15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7</a:t>
            </a:fld>
            <a:endParaRPr lang="en-IN"/>
          </a:p>
        </p:txBody>
      </p:sp>
      <p:pic>
        <p:nvPicPr>
          <p:cNvPr id="1026" name="Picture 2"/>
          <p:cNvPicPr>
            <a:picLocks noChangeAspect="1" noChangeArrowheads="1"/>
          </p:cNvPicPr>
          <p:nvPr/>
        </p:nvPicPr>
        <p:blipFill>
          <a:blip r:embed="rId2"/>
          <a:srcRect l="7910" r="3814"/>
          <a:stretch>
            <a:fillRect/>
          </a:stretch>
        </p:blipFill>
        <p:spPr bwMode="auto">
          <a:xfrm>
            <a:off x="7560860" y="2105950"/>
            <a:ext cx="2715905" cy="1590675"/>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10426889" y="2057147"/>
          <a:ext cx="1050878" cy="2595880"/>
        </p:xfrm>
        <a:graphic>
          <a:graphicData uri="http://schemas.openxmlformats.org/drawingml/2006/table">
            <a:tbl>
              <a:tblPr firstRow="1" bandRow="1">
                <a:tableStyleId>{21E4AEA4-8DFA-4A89-87EB-49C32662AFE0}</a:tableStyleId>
              </a:tblPr>
              <a:tblGrid>
                <a:gridCol w="1050878">
                  <a:extLst>
                    <a:ext uri="{9D8B030D-6E8A-4147-A177-3AD203B41FA5}">
                      <a16:colId xmlns:a16="http://schemas.microsoft.com/office/drawing/2014/main" val="20000"/>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trike="sngStrike" dirty="0"/>
                        <a:t>C</a:t>
                      </a:r>
                      <a:r>
                        <a:rPr lang="en-US" strike="noStrike" baseline="0" dirty="0"/>
                        <a:t>  </a:t>
                      </a:r>
                      <a:r>
                        <a:rPr lang="en-US" strike="sngStrike" dirty="0"/>
                        <a:t>D</a:t>
                      </a:r>
                      <a:r>
                        <a:rPr lang="en-US" strike="noStrike" dirty="0"/>
                        <a:t>   B</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dirty="0"/>
                        <a:t>root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6361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Backtracking: State Space Tree</a:t>
            </a:r>
            <a:br>
              <a:rPr lang="en-IN" dirty="0"/>
            </a:b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A space state tree is a tree representing all the possible states (solution or non-solution) of the problem from the root as an initial state to the leaf as a terminal state.</a:t>
            </a:r>
          </a:p>
          <a:p>
            <a:pPr algn="just"/>
            <a:r>
              <a:rPr lang="en-US" sz="1800" dirty="0"/>
              <a:t>An example of state space tree is presented in the following figure- </a:t>
            </a:r>
          </a:p>
          <a:p>
            <a:pPr algn="just"/>
            <a:r>
              <a:rPr lang="en-US" sz="1800" dirty="0"/>
              <a:t>From the figure, it can be observed that there are two acceptable solutions for given problem. The state space tree represents all the possible solutions of a backtracking problem.</a:t>
            </a:r>
            <a:endParaRPr lang="en-IN" sz="1800" dirty="0"/>
          </a:p>
          <a:p>
            <a:pPr algn="just"/>
            <a:endParaRPr lang="en-IN" altLang="en-US" sz="1800" dirty="0"/>
          </a:p>
          <a:p>
            <a:pPr eaLnBrk="1" hangingPunct="1"/>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8</a:t>
            </a:fld>
            <a:endParaRPr lang="en-IN"/>
          </a:p>
        </p:txBody>
      </p:sp>
      <p:pic>
        <p:nvPicPr>
          <p:cNvPr id="37890" name="Picture 2" descr="State Space Tree"/>
          <p:cNvPicPr>
            <a:picLocks noChangeAspect="1" noChangeArrowheads="1"/>
          </p:cNvPicPr>
          <p:nvPr/>
        </p:nvPicPr>
        <p:blipFill>
          <a:blip r:embed="rId2"/>
          <a:srcRect/>
          <a:stretch>
            <a:fillRect/>
          </a:stretch>
        </p:blipFill>
        <p:spPr bwMode="auto">
          <a:xfrm>
            <a:off x="3248169" y="3181636"/>
            <a:ext cx="3813744" cy="2376812"/>
          </a:xfrm>
          <a:prstGeom prst="rect">
            <a:avLst/>
          </a:prstGeom>
          <a:noFill/>
        </p:spPr>
      </p:pic>
      <p:sp>
        <p:nvSpPr>
          <p:cNvPr id="6" name="Rectangle 5"/>
          <p:cNvSpPr/>
          <p:nvPr/>
        </p:nvSpPr>
        <p:spPr>
          <a:xfrm>
            <a:off x="4098878" y="5357715"/>
            <a:ext cx="6096000" cy="553998"/>
          </a:xfrm>
          <a:prstGeom prst="rect">
            <a:avLst/>
          </a:prstGeom>
        </p:spPr>
        <p:txBody>
          <a:bodyPr>
            <a:spAutoFit/>
          </a:bodyPr>
          <a:lstStyle/>
          <a:p>
            <a:r>
              <a:rPr lang="en-IN" sz="1500" dirty="0"/>
              <a:t>State Space Tree </a:t>
            </a:r>
            <a:br>
              <a:rPr lang="en-IN" sz="1500" dirty="0"/>
            </a:br>
            <a:endParaRPr lang="en-IN" sz="1500" dirty="0"/>
          </a:p>
        </p:txBody>
      </p:sp>
    </p:spTree>
    <p:extLst>
      <p:ext uri="{BB962C8B-B14F-4D97-AF65-F5344CB8AC3E}">
        <p14:creationId xmlns:p14="http://schemas.microsoft.com/office/powerpoint/2010/main" val="216361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Backtracking: State Space Tree</a:t>
            </a:r>
            <a:br>
              <a:rPr lang="en-IN" dirty="0"/>
            </a:b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a:bodyPr>
          <a:lstStyle/>
          <a:p>
            <a:pPr algn="just"/>
            <a:r>
              <a:rPr lang="en-IN" sz="1800" dirty="0"/>
              <a:t>The state space tree is typically </a:t>
            </a:r>
            <a:r>
              <a:rPr lang="en-IN" sz="1800" b="1" dirty="0"/>
              <a:t>search depth first</a:t>
            </a:r>
            <a:r>
              <a:rPr lang="en-IN" sz="1800" dirty="0"/>
              <a:t> and the nodes are implicit meaning they are generated as need. A node is said to be </a:t>
            </a:r>
            <a:r>
              <a:rPr lang="en-IN" sz="1800" b="1" dirty="0"/>
              <a:t>promising</a:t>
            </a:r>
            <a:r>
              <a:rPr lang="en-IN" sz="1800" dirty="0"/>
              <a:t> if the partial solution is still feasible. Any time the partial node becomes infeasible the node, called </a:t>
            </a:r>
            <a:r>
              <a:rPr lang="en-IN" sz="1800" b="1" dirty="0"/>
              <a:t>non-promising</a:t>
            </a:r>
            <a:r>
              <a:rPr lang="en-IN" sz="1800" dirty="0"/>
              <a:t> the branch will no longer be pursued. So, the algorithm </a:t>
            </a:r>
            <a:r>
              <a:rPr lang="en-IN" sz="1800" b="1" dirty="0"/>
              <a:t>backtracks</a:t>
            </a:r>
            <a:r>
              <a:rPr lang="en-IN" sz="1800" dirty="0"/>
              <a:t> to the first promising node and explores the other branches of the state-space tree. </a:t>
            </a:r>
          </a:p>
          <a:p>
            <a:pPr algn="just"/>
            <a:r>
              <a:rPr lang="en-US" sz="1800" dirty="0"/>
              <a:t>In state space first an abstract tree is created which is further explored in DFS order to get all the possible solutions. </a:t>
            </a:r>
          </a:p>
          <a:p>
            <a:pPr algn="just"/>
            <a:r>
              <a:rPr lang="en-US" sz="1800" dirty="0"/>
              <a:t>The steps are presented in the next slide to search the promising nodes in a tree. </a:t>
            </a:r>
          </a:p>
          <a:p>
            <a:pPr algn="just"/>
            <a:endParaRPr lang="en-IN" altLang="en-US" sz="1800" dirty="0"/>
          </a:p>
          <a:p>
            <a:pPr eaLnBrk="1" hangingPunct="1"/>
            <a:endParaRPr lang="en-IN" altLang="en-US"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9</a:t>
            </a:fld>
            <a:endParaRPr lang="en-IN"/>
          </a:p>
        </p:txBody>
      </p:sp>
    </p:spTree>
    <p:extLst>
      <p:ext uri="{BB962C8B-B14F-4D97-AF65-F5344CB8AC3E}">
        <p14:creationId xmlns:p14="http://schemas.microsoft.com/office/powerpoint/2010/main" val="2163611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1392</TotalTime>
  <Words>2113</Words>
  <Application>Microsoft Office PowerPoint</Application>
  <PresentationFormat>Widescreen</PresentationFormat>
  <Paragraphs>210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Century Gothic</vt:lpstr>
      <vt:lpstr>Gallery</vt:lpstr>
      <vt:lpstr>Data Structures And Algorithms  Odd Semester 2022</vt:lpstr>
      <vt:lpstr>Outline</vt:lpstr>
      <vt:lpstr>Backtracking</vt:lpstr>
      <vt:lpstr>Backtracking</vt:lpstr>
      <vt:lpstr>Backtracking</vt:lpstr>
      <vt:lpstr>Recursive Backtracking</vt:lpstr>
      <vt:lpstr>Non-recursive Backtracking</vt:lpstr>
      <vt:lpstr>Backtracking: State Space Tree </vt:lpstr>
      <vt:lpstr>Backtracking: State Space Tree </vt:lpstr>
      <vt:lpstr>PowerPoint Presentation</vt:lpstr>
      <vt:lpstr> Backtracking algorithm applications</vt:lpstr>
      <vt:lpstr> N-queen problem</vt:lpstr>
      <vt:lpstr> N-queen problem</vt:lpstr>
      <vt:lpstr> N-queen problem</vt:lpstr>
      <vt:lpstr> N-queen problem</vt:lpstr>
      <vt:lpstr> N-queen problem</vt:lpstr>
      <vt:lpstr> N-queen problem</vt:lpstr>
      <vt:lpstr> N-queen problem</vt:lpstr>
      <vt:lpstr> N-queen problem</vt:lpstr>
      <vt:lpstr> N-queen problem</vt:lpstr>
      <vt:lpstr> N-queen problem</vt:lpstr>
      <vt:lpstr> N-queen problem</vt:lpstr>
      <vt:lpstr> N-queen problem</vt:lpstr>
      <vt:lpstr> N-queen problem</vt:lpstr>
      <vt:lpstr> N-queen problem</vt:lpstr>
      <vt:lpstr>N-queen problem</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Binary, Interpolation and Median Search</dc:title>
  <dc:creator>Bindu</dc:creator>
  <cp:lastModifiedBy>manju</cp:lastModifiedBy>
  <cp:revision>130</cp:revision>
  <dcterms:created xsi:type="dcterms:W3CDTF">2020-06-19T06:56:24Z</dcterms:created>
  <dcterms:modified xsi:type="dcterms:W3CDTF">2022-11-29T06:26:18Z</dcterms:modified>
</cp:coreProperties>
</file>