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1"/>
  </p:notesMasterIdLst>
  <p:sldIdLst>
    <p:sldId id="395" r:id="rId2"/>
    <p:sldId id="396" r:id="rId3"/>
    <p:sldId id="397" r:id="rId4"/>
    <p:sldId id="404" r:id="rId5"/>
    <p:sldId id="405" r:id="rId6"/>
    <p:sldId id="407" r:id="rId7"/>
    <p:sldId id="408" r:id="rId8"/>
    <p:sldId id="409" r:id="rId9"/>
    <p:sldId id="294" r:id="rId10"/>
    <p:sldId id="312" r:id="rId11"/>
    <p:sldId id="314" r:id="rId12"/>
    <p:sldId id="315" r:id="rId13"/>
    <p:sldId id="316" r:id="rId14"/>
    <p:sldId id="302" r:id="rId15"/>
    <p:sldId id="259" r:id="rId16"/>
    <p:sldId id="300" r:id="rId17"/>
    <p:sldId id="260" r:id="rId18"/>
    <p:sldId id="310" r:id="rId19"/>
    <p:sldId id="279" r:id="rId20"/>
    <p:sldId id="278" r:id="rId21"/>
    <p:sldId id="277" r:id="rId22"/>
    <p:sldId id="280" r:id="rId23"/>
    <p:sldId id="281" r:id="rId24"/>
    <p:sldId id="282" r:id="rId25"/>
    <p:sldId id="283" r:id="rId26"/>
    <p:sldId id="284" r:id="rId27"/>
    <p:sldId id="309" r:id="rId28"/>
    <p:sldId id="417" r:id="rId29"/>
    <p:sldId id="41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77E4-C1DD-443C-9E5F-A6B79296ABE8}" type="datetimeFigureOut">
              <a:rPr lang="en-IN" smtClean="0"/>
              <a:pPr/>
              <a:t>22-11-2022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8413-CF18-46CE-995F-4405F19B6C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8413-CF18-46CE-995F-4405F19B6C55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8413-CF18-46CE-995F-4405F19B6C5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7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18298384-5025-430E-9929-B3E98AA460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A5AB6E2-66F6-4B7D-B3D0-0B2CEE25A8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12D74E22-ACC4-4573-B854-E7158490B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00181F72-B227-4BB3-94ED-BCD14F411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3E360ED-DB9D-48F5-ACEB-33AF53E8E8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7A586573-9065-40FA-B28F-37D604D8B5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4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18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8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A3E6BB-6438-4B8B-B887-6703E65CC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C3CDF-3080-4740-B8A1-60C006262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26EAC9-3D8C-4A38-8046-86DDDB5009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80C19-B990-4F89-B3A2-9B1147534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6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0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0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6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67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1100" y="0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71049C-395B-482C-A387-65DECF28A7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4F7C6-ADF5-4E4E-B66B-C1266817EBB8}"/>
              </a:ext>
            </a:extLst>
          </p:cNvPr>
          <p:cNvSpPr/>
          <p:nvPr userDrawn="1"/>
        </p:nvSpPr>
        <p:spPr>
          <a:xfrm>
            <a:off x="11465169" y="-24289"/>
            <a:ext cx="726831" cy="7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40C03E7-842A-4317-A982-3EF957B17B32}"/>
              </a:ext>
            </a:extLst>
          </p:cNvPr>
          <p:cNvSpPr txBox="1"/>
          <p:nvPr userDrawn="1"/>
        </p:nvSpPr>
        <p:spPr>
          <a:xfrm>
            <a:off x="5022166" y="6400800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2477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ford.edu/~nokie/classes/360/greedy.html" TargetMode="External"/><Relationship Id="rId2" Type="http://schemas.openxmlformats.org/officeDocument/2006/relationships/hyperlink" Target="https://www.javatpoint.com/greedy-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ractional-knapsack-probl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15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And Algorithms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2022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4323081"/>
            <a:ext cx="9369236" cy="76200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82" y="2405923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6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B217B81-7A53-48FE-9675-1E7460D9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601200" cy="1066800"/>
          </a:xfrm>
        </p:spPr>
        <p:txBody>
          <a:bodyPr/>
          <a:lstStyle/>
          <a:p>
            <a:r>
              <a:rPr lang="en-US" altLang="en-US"/>
              <a:t>Why greedy not used for 0-1 knapsack?</a:t>
            </a:r>
          </a:p>
        </p:txBody>
      </p:sp>
      <p:sp>
        <p:nvSpPr>
          <p:cNvPr id="29699" name="TextBox 27">
            <a:extLst>
              <a:ext uri="{FF2B5EF4-FFF2-40B4-BE49-F238E27FC236}">
                <a16:creationId xmlns:a16="http://schemas.microsoft.com/office/drawing/2014/main" id="{35D2DDC8-3A47-4CA5-80FE-DA9240E15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743201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B050"/>
                </a:solidFill>
              </a:rPr>
              <a:t>W=4 pound</a:t>
            </a:r>
          </a:p>
          <a:p>
            <a:pPr eaLnBrk="1" hangingPunct="1"/>
            <a:r>
              <a:rPr lang="en-US" altLang="en-US"/>
              <a:t>(knapsack capacity)</a:t>
            </a:r>
          </a:p>
        </p:txBody>
      </p:sp>
      <p:grpSp>
        <p:nvGrpSpPr>
          <p:cNvPr id="29700" name="Group 31">
            <a:extLst>
              <a:ext uri="{FF2B5EF4-FFF2-40B4-BE49-F238E27FC236}">
                <a16:creationId xmlns:a16="http://schemas.microsoft.com/office/drawing/2014/main" id="{30D7EEA2-9515-4B2F-B01A-59E6059A4AA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905001"/>
            <a:ext cx="4802187" cy="2900363"/>
            <a:chOff x="1294606" y="1905000"/>
            <a:chExt cx="4801394" cy="29000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DAEA43-4DDF-4E2E-8A46-DCFDB9DE1480}"/>
                </a:ext>
              </a:extLst>
            </p:cNvPr>
            <p:cNvCxnSpPr/>
            <p:nvPr/>
          </p:nvCxnSpPr>
          <p:spPr>
            <a:xfrm rot="5400000">
              <a:off x="4419032" y="3201061"/>
              <a:ext cx="1676228" cy="15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76A4BA-C521-40C3-9CAA-D83A0EC87286}"/>
                </a:ext>
              </a:extLst>
            </p:cNvPr>
            <p:cNvCxnSpPr/>
            <p:nvPr/>
          </p:nvCxnSpPr>
          <p:spPr>
            <a:xfrm>
              <a:off x="5257938" y="4038381"/>
              <a:ext cx="761874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5EE745-0B66-4199-8CE2-E3A5949F24E5}"/>
                </a:ext>
              </a:extLst>
            </p:cNvPr>
            <p:cNvCxnSpPr/>
            <p:nvPr/>
          </p:nvCxnSpPr>
          <p:spPr>
            <a:xfrm rot="5400000">
              <a:off x="5142810" y="3162965"/>
              <a:ext cx="1752420" cy="158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4" name="Group 9">
              <a:extLst>
                <a:ext uri="{FF2B5EF4-FFF2-40B4-BE49-F238E27FC236}">
                  <a16:creationId xmlns:a16="http://schemas.microsoft.com/office/drawing/2014/main" id="{1D585208-BB15-4B38-B007-EE54B7587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4606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D440F04-BC7B-4048-9CF8-8E6C20D45488}"/>
                  </a:ext>
                </a:extLst>
              </p:cNvPr>
              <p:cNvCxnSpPr/>
              <p:nvPr/>
            </p:nvCxnSpPr>
            <p:spPr>
              <a:xfrm rot="5400000">
                <a:off x="496160" y="3314540"/>
                <a:ext cx="1293679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F5DA7A-9969-4ECF-93B2-7A355843F834}"/>
                  </a:ext>
                </a:extLst>
              </p:cNvPr>
              <p:cNvCxnSpPr/>
              <p:nvPr/>
            </p:nvCxnSpPr>
            <p:spPr>
              <a:xfrm>
                <a:off x="1143793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C9E6A73-888C-401C-A9E9-9556F75291F5}"/>
                  </a:ext>
                </a:extLst>
              </p:cNvPr>
              <p:cNvCxnSpPr/>
              <p:nvPr/>
            </p:nvCxnSpPr>
            <p:spPr>
              <a:xfrm rot="5400000">
                <a:off x="1258827" y="3313746"/>
                <a:ext cx="1295267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5" name="Group 13">
              <a:extLst>
                <a:ext uri="{FF2B5EF4-FFF2-40B4-BE49-F238E27FC236}">
                  <a16:creationId xmlns:a16="http://schemas.microsoft.com/office/drawing/2014/main" id="{109B7AF5-410C-4CF5-B7C7-F11193278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E46F366-EE5E-4425-9478-94C51FBB6CC6}"/>
                  </a:ext>
                </a:extLst>
              </p:cNvPr>
              <p:cNvCxnSpPr/>
              <p:nvPr/>
            </p:nvCxnSpPr>
            <p:spPr>
              <a:xfrm rot="5400000">
                <a:off x="496638" y="3314540"/>
                <a:ext cx="1293679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8C088F7-B85B-4D66-9ED3-C7676DC423E1}"/>
                  </a:ext>
                </a:extLst>
              </p:cNvPr>
              <p:cNvCxnSpPr/>
              <p:nvPr/>
            </p:nvCxnSpPr>
            <p:spPr>
              <a:xfrm>
                <a:off x="1142684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27767B2-0E92-43A2-AC75-F3E8ADD33706}"/>
                  </a:ext>
                </a:extLst>
              </p:cNvPr>
              <p:cNvCxnSpPr/>
              <p:nvPr/>
            </p:nvCxnSpPr>
            <p:spPr>
              <a:xfrm rot="5400000">
                <a:off x="1257719" y="3313746"/>
                <a:ext cx="1295267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6" name="TextBox 18">
              <a:extLst>
                <a:ext uri="{FF2B5EF4-FFF2-40B4-BE49-F238E27FC236}">
                  <a16:creationId xmlns:a16="http://schemas.microsoft.com/office/drawing/2014/main" id="{7EBEA3ED-44AA-45B6-A0C6-2473105C0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707" name="TextBox 19">
              <a:extLst>
                <a:ext uri="{FF2B5EF4-FFF2-40B4-BE49-F238E27FC236}">
                  <a16:creationId xmlns:a16="http://schemas.microsoft.com/office/drawing/2014/main" id="{5997F6B3-5371-46D6-989D-0B153CA25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9708" name="TextBox 20">
              <a:extLst>
                <a:ext uri="{FF2B5EF4-FFF2-40B4-BE49-F238E27FC236}">
                  <a16:creationId xmlns:a16="http://schemas.microsoft.com/office/drawing/2014/main" id="{31C80FD1-814A-460B-86F6-FC3FCFF9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905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29709" name="TextBox 24">
              <a:extLst>
                <a:ext uri="{FF2B5EF4-FFF2-40B4-BE49-F238E27FC236}">
                  <a16:creationId xmlns:a16="http://schemas.microsoft.com/office/drawing/2014/main" id="{E916E3C1-7CE2-438A-ABC9-0771884CE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29710" name="TextBox 25">
              <a:extLst>
                <a:ext uri="{FF2B5EF4-FFF2-40B4-BE49-F238E27FC236}">
                  <a16:creationId xmlns:a16="http://schemas.microsoft.com/office/drawing/2014/main" id="{ED30F5C8-447C-4949-A445-AA11BE38B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$10</a:t>
              </a:r>
            </a:p>
          </p:txBody>
        </p:sp>
        <p:sp>
          <p:nvSpPr>
            <p:cNvPr id="29711" name="TextBox 26">
              <a:extLst>
                <a:ext uri="{FF2B5EF4-FFF2-40B4-BE49-F238E27FC236}">
                  <a16:creationId xmlns:a16="http://schemas.microsoft.com/office/drawing/2014/main" id="{887DA2A9-3D22-44EB-B447-B996F18F5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</p:txBody>
        </p:sp>
        <p:sp>
          <p:nvSpPr>
            <p:cNvPr id="29712" name="TextBox 28">
              <a:extLst>
                <a:ext uri="{FF2B5EF4-FFF2-40B4-BE49-F238E27FC236}">
                  <a16:creationId xmlns:a16="http://schemas.microsoft.com/office/drawing/2014/main" id="{31BE9381-C279-4EA1-902C-F4CA31EA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29713" name="TextBox 29">
              <a:extLst>
                <a:ext uri="{FF2B5EF4-FFF2-40B4-BE49-F238E27FC236}">
                  <a16:creationId xmlns:a16="http://schemas.microsoft.com/office/drawing/2014/main" id="{9F532CA3-AA28-4813-8A49-E3CCC758B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29714" name="TextBox 30">
              <a:extLst>
                <a:ext uri="{FF2B5EF4-FFF2-40B4-BE49-F238E27FC236}">
                  <a16:creationId xmlns:a16="http://schemas.microsoft.com/office/drawing/2014/main" id="{E5A8FC11-5F9D-4376-8BBE-089BFB8C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3 pd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A233A79-2EA9-4265-8811-4F086E7E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601200" cy="1066800"/>
          </a:xfrm>
        </p:spPr>
        <p:txBody>
          <a:bodyPr/>
          <a:lstStyle/>
          <a:p>
            <a:r>
              <a:rPr lang="en-US" altLang="en-US"/>
              <a:t>Greedy solution for fractional knapsack</a:t>
            </a:r>
          </a:p>
        </p:txBody>
      </p:sp>
      <p:sp>
        <p:nvSpPr>
          <p:cNvPr id="30723" name="TextBox 27">
            <a:extLst>
              <a:ext uri="{FF2B5EF4-FFF2-40B4-BE49-F238E27FC236}">
                <a16:creationId xmlns:a16="http://schemas.microsoft.com/office/drawing/2014/main" id="{1C1FA845-3FFF-486B-93D1-D3590439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743201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B050"/>
                </a:solidFill>
              </a:rPr>
              <a:t>W=4 pound</a:t>
            </a:r>
          </a:p>
          <a:p>
            <a:pPr eaLnBrk="1" hangingPunct="1"/>
            <a:r>
              <a:rPr lang="en-US" altLang="en-US"/>
              <a:t>(knapsack capacity)</a:t>
            </a:r>
          </a:p>
        </p:txBody>
      </p:sp>
      <p:grpSp>
        <p:nvGrpSpPr>
          <p:cNvPr id="30724" name="Group 31">
            <a:extLst>
              <a:ext uri="{FF2B5EF4-FFF2-40B4-BE49-F238E27FC236}">
                <a16:creationId xmlns:a16="http://schemas.microsoft.com/office/drawing/2014/main" id="{6C5415C5-D50C-4F89-B11F-7C123547DB5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19201"/>
            <a:ext cx="4802188" cy="2900363"/>
            <a:chOff x="1294606" y="1905000"/>
            <a:chExt cx="4801394" cy="29000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60A4A7-EC6F-4451-A188-F66444C4DC84}"/>
                </a:ext>
              </a:extLst>
            </p:cNvPr>
            <p:cNvCxnSpPr/>
            <p:nvPr/>
          </p:nvCxnSpPr>
          <p:spPr>
            <a:xfrm rot="5400000">
              <a:off x="4419031" y="3201061"/>
              <a:ext cx="1676228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70BE27-466D-41DC-9697-7254568C14D3}"/>
                </a:ext>
              </a:extLst>
            </p:cNvPr>
            <p:cNvCxnSpPr/>
            <p:nvPr/>
          </p:nvCxnSpPr>
          <p:spPr>
            <a:xfrm>
              <a:off x="5257939" y="4038381"/>
              <a:ext cx="761874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CAE8A-08DD-47B5-A0A5-FA4C4D9A83A7}"/>
                </a:ext>
              </a:extLst>
            </p:cNvPr>
            <p:cNvCxnSpPr/>
            <p:nvPr/>
          </p:nvCxnSpPr>
          <p:spPr>
            <a:xfrm rot="5400000">
              <a:off x="5142809" y="3162965"/>
              <a:ext cx="1752420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31" name="Group 9">
              <a:extLst>
                <a:ext uri="{FF2B5EF4-FFF2-40B4-BE49-F238E27FC236}">
                  <a16:creationId xmlns:a16="http://schemas.microsoft.com/office/drawing/2014/main" id="{752BF58F-2375-4CD1-B3FD-43C67C71F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4606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680C0F-CD9F-43A8-9654-2481B778613B}"/>
                  </a:ext>
                </a:extLst>
              </p:cNvPr>
              <p:cNvCxnSpPr/>
              <p:nvPr/>
            </p:nvCxnSpPr>
            <p:spPr>
              <a:xfrm rot="5400000">
                <a:off x="496160" y="3314540"/>
                <a:ext cx="1293679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A308294-A242-4DFD-B016-92283C716CAF}"/>
                  </a:ext>
                </a:extLst>
              </p:cNvPr>
              <p:cNvCxnSpPr/>
              <p:nvPr/>
            </p:nvCxnSpPr>
            <p:spPr>
              <a:xfrm>
                <a:off x="1143794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29B2312-25E1-431C-BD86-776BE1A8B964}"/>
                  </a:ext>
                </a:extLst>
              </p:cNvPr>
              <p:cNvCxnSpPr/>
              <p:nvPr/>
            </p:nvCxnSpPr>
            <p:spPr>
              <a:xfrm rot="5400000">
                <a:off x="1258828" y="3313746"/>
                <a:ext cx="1295267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32" name="Group 13">
              <a:extLst>
                <a:ext uri="{FF2B5EF4-FFF2-40B4-BE49-F238E27FC236}">
                  <a16:creationId xmlns:a16="http://schemas.microsoft.com/office/drawing/2014/main" id="{02443AEB-46A5-4A39-A5D6-3B3015CAC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447096-C87F-4979-B87A-CFD73B16B494}"/>
                  </a:ext>
                </a:extLst>
              </p:cNvPr>
              <p:cNvCxnSpPr/>
              <p:nvPr/>
            </p:nvCxnSpPr>
            <p:spPr>
              <a:xfrm rot="5400000">
                <a:off x="496639" y="3314540"/>
                <a:ext cx="1293679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719095C-C050-44EC-99B9-E8B49A2A896A}"/>
                  </a:ext>
                </a:extLst>
              </p:cNvPr>
              <p:cNvCxnSpPr/>
              <p:nvPr/>
            </p:nvCxnSpPr>
            <p:spPr>
              <a:xfrm>
                <a:off x="1142685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D1A740-876F-4E4D-B001-89E1C9EC388A}"/>
                  </a:ext>
                </a:extLst>
              </p:cNvPr>
              <p:cNvCxnSpPr/>
              <p:nvPr/>
            </p:nvCxnSpPr>
            <p:spPr>
              <a:xfrm rot="5400000">
                <a:off x="1257720" y="3313746"/>
                <a:ext cx="1295267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33" name="TextBox 18">
              <a:extLst>
                <a:ext uri="{FF2B5EF4-FFF2-40B4-BE49-F238E27FC236}">
                  <a16:creationId xmlns:a16="http://schemas.microsoft.com/office/drawing/2014/main" id="{A414DD0D-F56A-42FB-A8C1-79FBCFA46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0734" name="TextBox 19">
              <a:extLst>
                <a:ext uri="{FF2B5EF4-FFF2-40B4-BE49-F238E27FC236}">
                  <a16:creationId xmlns:a16="http://schemas.microsoft.com/office/drawing/2014/main" id="{D0857AFC-47CE-4C53-8617-2FCA39D63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0735" name="TextBox 20">
              <a:extLst>
                <a:ext uri="{FF2B5EF4-FFF2-40B4-BE49-F238E27FC236}">
                  <a16:creationId xmlns:a16="http://schemas.microsoft.com/office/drawing/2014/main" id="{195D418E-8945-4FAE-9EB8-DC1119364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905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736" name="TextBox 24">
              <a:extLst>
                <a:ext uri="{FF2B5EF4-FFF2-40B4-BE49-F238E27FC236}">
                  <a16:creationId xmlns:a16="http://schemas.microsoft.com/office/drawing/2014/main" id="{D9CCA778-0231-41A1-8D78-1D51CC324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30737" name="TextBox 25">
              <a:extLst>
                <a:ext uri="{FF2B5EF4-FFF2-40B4-BE49-F238E27FC236}">
                  <a16:creationId xmlns:a16="http://schemas.microsoft.com/office/drawing/2014/main" id="{417413C7-9347-4249-9F20-E23ECE2FB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$10</a:t>
              </a:r>
            </a:p>
          </p:txBody>
        </p:sp>
        <p:sp>
          <p:nvSpPr>
            <p:cNvPr id="30738" name="TextBox 26">
              <a:extLst>
                <a:ext uri="{FF2B5EF4-FFF2-40B4-BE49-F238E27FC236}">
                  <a16:creationId xmlns:a16="http://schemas.microsoft.com/office/drawing/2014/main" id="{4F2478A2-6E67-4CF2-8EAF-B371A5837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</p:txBody>
        </p:sp>
        <p:sp>
          <p:nvSpPr>
            <p:cNvPr id="30739" name="TextBox 28">
              <a:extLst>
                <a:ext uri="{FF2B5EF4-FFF2-40B4-BE49-F238E27FC236}">
                  <a16:creationId xmlns:a16="http://schemas.microsoft.com/office/drawing/2014/main" id="{99C18A2D-B440-426D-978E-3CACA2204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30740" name="TextBox 29">
              <a:extLst>
                <a:ext uri="{FF2B5EF4-FFF2-40B4-BE49-F238E27FC236}">
                  <a16:creationId xmlns:a16="http://schemas.microsoft.com/office/drawing/2014/main" id="{154D78EB-F655-4C9D-A0F4-9D5282F49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30741" name="TextBox 30">
              <a:extLst>
                <a:ext uri="{FF2B5EF4-FFF2-40B4-BE49-F238E27FC236}">
                  <a16:creationId xmlns:a16="http://schemas.microsoft.com/office/drawing/2014/main" id="{BFBF5644-22C1-485F-8D90-7BD6FE98B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3 pd</a:t>
              </a:r>
            </a:p>
          </p:txBody>
        </p:sp>
      </p:grpSp>
      <p:sp>
        <p:nvSpPr>
          <p:cNvPr id="30725" name="TextBox 31">
            <a:extLst>
              <a:ext uri="{FF2B5EF4-FFF2-40B4-BE49-F238E27FC236}">
                <a16:creationId xmlns:a16="http://schemas.microsoft.com/office/drawing/2014/main" id="{EF800AAA-5C31-4F94-8241-72EC050C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01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Cost per pound =  A(50), B(5), C(40)</a:t>
            </a:r>
          </a:p>
        </p:txBody>
      </p:sp>
      <p:sp>
        <p:nvSpPr>
          <p:cNvPr id="30726" name="TextBox 32">
            <a:extLst>
              <a:ext uri="{FF2B5EF4-FFF2-40B4-BE49-F238E27FC236}">
                <a16:creationId xmlns:a16="http://schemas.microsoft.com/office/drawing/2014/main" id="{5565E90E-0975-40B4-A6DD-E6D5DA1D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497" y="5558090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Sol: </a:t>
            </a:r>
            <a:r>
              <a:rPr lang="en-US" altLang="en-US" b="1" dirty="0">
                <a:solidFill>
                  <a:srgbClr val="C00000"/>
                </a:solidFill>
              </a:rPr>
              <a:t>2 pd of Item A + 2 pd of Item C </a:t>
            </a:r>
          </a:p>
        </p:txBody>
      </p:sp>
      <p:sp>
        <p:nvSpPr>
          <p:cNvPr id="30727" name="TextBox 33">
            <a:extLst>
              <a:ext uri="{FF2B5EF4-FFF2-40B4-BE49-F238E27FC236}">
                <a16:creationId xmlns:a16="http://schemas.microsoft.com/office/drawing/2014/main" id="{1DAC4AC5-101B-474F-973A-CACC514EC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486401"/>
            <a:ext cx="541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Total cost of item = $100+$80 =&gt; $180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40EC443-FF9E-4FB6-8DBC-A88BF439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8686800" cy="1066800"/>
          </a:xfrm>
        </p:spPr>
        <p:txBody>
          <a:bodyPr/>
          <a:lstStyle/>
          <a:p>
            <a:r>
              <a:rPr lang="en-US" altLang="en-US"/>
              <a:t> Greedy solution for 0-1 knapsack</a:t>
            </a:r>
          </a:p>
        </p:txBody>
      </p:sp>
      <p:sp>
        <p:nvSpPr>
          <p:cNvPr id="31747" name="TextBox 27">
            <a:extLst>
              <a:ext uri="{FF2B5EF4-FFF2-40B4-BE49-F238E27FC236}">
                <a16:creationId xmlns:a16="http://schemas.microsoft.com/office/drawing/2014/main" id="{53F59AED-41FF-4509-9A73-9C651E67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7450" y="2247105"/>
            <a:ext cx="274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B050"/>
                </a:solidFill>
              </a:rPr>
              <a:t>W=4 pound</a:t>
            </a:r>
          </a:p>
          <a:p>
            <a:pPr eaLnBrk="1" hangingPunct="1"/>
            <a:r>
              <a:rPr lang="en-US" altLang="en-US"/>
              <a:t>(knapsack capacity)</a:t>
            </a:r>
          </a:p>
        </p:txBody>
      </p:sp>
      <p:grpSp>
        <p:nvGrpSpPr>
          <p:cNvPr id="31748" name="Group 31">
            <a:extLst>
              <a:ext uri="{FF2B5EF4-FFF2-40B4-BE49-F238E27FC236}">
                <a16:creationId xmlns:a16="http://schemas.microsoft.com/office/drawing/2014/main" id="{23972577-369A-4C1D-B4C9-104043CD72AF}"/>
              </a:ext>
            </a:extLst>
          </p:cNvPr>
          <p:cNvGrpSpPr>
            <a:grpSpLocks/>
          </p:cNvGrpSpPr>
          <p:nvPr/>
        </p:nvGrpSpPr>
        <p:grpSpPr bwMode="auto">
          <a:xfrm>
            <a:off x="2328203" y="795648"/>
            <a:ext cx="4802188" cy="2900363"/>
            <a:chOff x="1294606" y="1905000"/>
            <a:chExt cx="4801394" cy="29000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557CE7-26BB-450A-85FE-AF7907E213BC}"/>
                </a:ext>
              </a:extLst>
            </p:cNvPr>
            <p:cNvCxnSpPr/>
            <p:nvPr/>
          </p:nvCxnSpPr>
          <p:spPr>
            <a:xfrm rot="5400000">
              <a:off x="4419031" y="3201061"/>
              <a:ext cx="1676228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DBE9C1-073C-45A5-9872-7383ECF9CCEC}"/>
                </a:ext>
              </a:extLst>
            </p:cNvPr>
            <p:cNvCxnSpPr/>
            <p:nvPr/>
          </p:nvCxnSpPr>
          <p:spPr>
            <a:xfrm>
              <a:off x="5257939" y="4038381"/>
              <a:ext cx="761874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EED09C-EE1B-45EE-86C7-B32EA5C158EB}"/>
                </a:ext>
              </a:extLst>
            </p:cNvPr>
            <p:cNvCxnSpPr/>
            <p:nvPr/>
          </p:nvCxnSpPr>
          <p:spPr>
            <a:xfrm rot="5400000">
              <a:off x="5142809" y="3162965"/>
              <a:ext cx="1752420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6" name="Group 9">
              <a:extLst>
                <a:ext uri="{FF2B5EF4-FFF2-40B4-BE49-F238E27FC236}">
                  <a16:creationId xmlns:a16="http://schemas.microsoft.com/office/drawing/2014/main" id="{95162CC5-C574-4BEC-A035-F45EFE016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4606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393AD1-F723-4C67-81FC-AB2D81DABA81}"/>
                  </a:ext>
                </a:extLst>
              </p:cNvPr>
              <p:cNvCxnSpPr/>
              <p:nvPr/>
            </p:nvCxnSpPr>
            <p:spPr>
              <a:xfrm rot="5400000">
                <a:off x="496160" y="3314540"/>
                <a:ext cx="1293679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DB0F293-B28E-4C33-84D5-A5F83980F43E}"/>
                  </a:ext>
                </a:extLst>
              </p:cNvPr>
              <p:cNvCxnSpPr/>
              <p:nvPr/>
            </p:nvCxnSpPr>
            <p:spPr>
              <a:xfrm>
                <a:off x="1143794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47469D-305C-4F9C-B813-EEBFD19E5BB7}"/>
                  </a:ext>
                </a:extLst>
              </p:cNvPr>
              <p:cNvCxnSpPr/>
              <p:nvPr/>
            </p:nvCxnSpPr>
            <p:spPr>
              <a:xfrm rot="5400000">
                <a:off x="1258828" y="3313746"/>
                <a:ext cx="1295267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57" name="Group 13">
              <a:extLst>
                <a:ext uri="{FF2B5EF4-FFF2-40B4-BE49-F238E27FC236}">
                  <a16:creationId xmlns:a16="http://schemas.microsoft.com/office/drawing/2014/main" id="{CCD51117-1EBB-47A3-8251-6CE923F17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819400"/>
              <a:ext cx="764382" cy="1296988"/>
              <a:chOff x="1142206" y="2667000"/>
              <a:chExt cx="764382" cy="129698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468406E-45B9-455E-837B-5DF423DC654C}"/>
                  </a:ext>
                </a:extLst>
              </p:cNvPr>
              <p:cNvCxnSpPr/>
              <p:nvPr/>
            </p:nvCxnSpPr>
            <p:spPr>
              <a:xfrm rot="5400000">
                <a:off x="496639" y="3314540"/>
                <a:ext cx="1293679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FA0D9E-97E1-4029-BE55-079123013B40}"/>
                  </a:ext>
                </a:extLst>
              </p:cNvPr>
              <p:cNvCxnSpPr/>
              <p:nvPr/>
            </p:nvCxnSpPr>
            <p:spPr>
              <a:xfrm>
                <a:off x="1142685" y="3962173"/>
                <a:ext cx="761874" cy="158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E03E374-A590-41FB-864B-5BD33AA591C7}"/>
                  </a:ext>
                </a:extLst>
              </p:cNvPr>
              <p:cNvCxnSpPr/>
              <p:nvPr/>
            </p:nvCxnSpPr>
            <p:spPr>
              <a:xfrm rot="5400000">
                <a:off x="1257720" y="3313746"/>
                <a:ext cx="1295267" cy="1587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58" name="TextBox 18">
              <a:extLst>
                <a:ext uri="{FF2B5EF4-FFF2-40B4-BE49-F238E27FC236}">
                  <a16:creationId xmlns:a16="http://schemas.microsoft.com/office/drawing/2014/main" id="{0487A315-0867-4A98-BC49-995893E3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20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1759" name="TextBox 19">
              <a:extLst>
                <a:ext uri="{FF2B5EF4-FFF2-40B4-BE49-F238E27FC236}">
                  <a16:creationId xmlns:a16="http://schemas.microsoft.com/office/drawing/2014/main" id="{64DB55F1-1CA3-4682-B10B-8A96B702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2286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1760" name="TextBox 20">
              <a:extLst>
                <a:ext uri="{FF2B5EF4-FFF2-40B4-BE49-F238E27FC236}">
                  <a16:creationId xmlns:a16="http://schemas.microsoft.com/office/drawing/2014/main" id="{9F0BAAC8-1272-4C5D-96C9-0D513ACE2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905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1761" name="TextBox 24">
              <a:extLst>
                <a:ext uri="{FF2B5EF4-FFF2-40B4-BE49-F238E27FC236}">
                  <a16:creationId xmlns:a16="http://schemas.microsoft.com/office/drawing/2014/main" id="{5A53AE69-71D7-433D-A66F-DCE9656F9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2766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$100</a:t>
              </a:r>
            </a:p>
          </p:txBody>
        </p:sp>
        <p:sp>
          <p:nvSpPr>
            <p:cNvPr id="31762" name="TextBox 25">
              <a:extLst>
                <a:ext uri="{FF2B5EF4-FFF2-40B4-BE49-F238E27FC236}">
                  <a16:creationId xmlns:a16="http://schemas.microsoft.com/office/drawing/2014/main" id="{83382A26-9B0D-49DB-B2B0-53E91352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$10</a:t>
              </a:r>
            </a:p>
          </p:txBody>
        </p:sp>
        <p:sp>
          <p:nvSpPr>
            <p:cNvPr id="31763" name="TextBox 26">
              <a:extLst>
                <a:ext uri="{FF2B5EF4-FFF2-40B4-BE49-F238E27FC236}">
                  <a16:creationId xmlns:a16="http://schemas.microsoft.com/office/drawing/2014/main" id="{88D35BDD-AE1F-475A-8168-937E779FD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$120</a:t>
              </a:r>
            </a:p>
          </p:txBody>
        </p:sp>
        <p:sp>
          <p:nvSpPr>
            <p:cNvPr id="31764" name="TextBox 28">
              <a:extLst>
                <a:ext uri="{FF2B5EF4-FFF2-40B4-BE49-F238E27FC236}">
                  <a16:creationId xmlns:a16="http://schemas.microsoft.com/office/drawing/2014/main" id="{985588C6-81AB-457B-94B4-95B95AB23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31765" name="TextBox 29">
              <a:extLst>
                <a:ext uri="{FF2B5EF4-FFF2-40B4-BE49-F238E27FC236}">
                  <a16:creationId xmlns:a16="http://schemas.microsoft.com/office/drawing/2014/main" id="{6964203B-3B15-4525-B915-5607789E5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2 pd</a:t>
              </a:r>
            </a:p>
          </p:txBody>
        </p:sp>
        <p:sp>
          <p:nvSpPr>
            <p:cNvPr id="31766" name="TextBox 30">
              <a:extLst>
                <a:ext uri="{FF2B5EF4-FFF2-40B4-BE49-F238E27FC236}">
                  <a16:creationId xmlns:a16="http://schemas.microsoft.com/office/drawing/2014/main" id="{AC894762-F874-4226-88AD-DB4B30AF9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343400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B050"/>
                  </a:solidFill>
                </a:rPr>
                <a:t>3 pd</a:t>
              </a:r>
            </a:p>
          </p:txBody>
        </p:sp>
      </p:grpSp>
      <p:sp>
        <p:nvSpPr>
          <p:cNvPr id="31749" name="TextBox 31">
            <a:extLst>
              <a:ext uri="{FF2B5EF4-FFF2-40B4-BE49-F238E27FC236}">
                <a16:creationId xmlns:a16="http://schemas.microsoft.com/office/drawing/2014/main" id="{98305D73-1986-4613-9D52-504A95372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913296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One can only take or leave item. You can not take a fraction</a:t>
            </a:r>
          </a:p>
        </p:txBody>
      </p:sp>
      <p:sp>
        <p:nvSpPr>
          <p:cNvPr id="31750" name="TextBox 32">
            <a:extLst>
              <a:ext uri="{FF2B5EF4-FFF2-40B4-BE49-F238E27FC236}">
                <a16:creationId xmlns:a16="http://schemas.microsoft.com/office/drawing/2014/main" id="{4CE79586-CF21-4D21-ADEC-376D59FF3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68690"/>
            <a:ext cx="853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Sol:  </a:t>
            </a:r>
            <a:r>
              <a:rPr lang="en-US" altLang="en-US" b="1" dirty="0">
                <a:solidFill>
                  <a:srgbClr val="C00000"/>
                </a:solidFill>
              </a:rPr>
              <a:t>2 pound of Item A + 2 pound of Item B  </a:t>
            </a:r>
          </a:p>
        </p:txBody>
      </p:sp>
      <p:sp>
        <p:nvSpPr>
          <p:cNvPr id="31751" name="TextBox 33">
            <a:extLst>
              <a:ext uri="{FF2B5EF4-FFF2-40B4-BE49-F238E27FC236}">
                <a16:creationId xmlns:a16="http://schemas.microsoft.com/office/drawing/2014/main" id="{1A0022EE-61B4-44F7-82B0-C368BDF6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826" y="4506727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70C0"/>
                </a:solidFill>
              </a:rPr>
              <a:t>Cost per pound =  A(50), B(5), C(40)</a:t>
            </a:r>
          </a:p>
        </p:txBody>
      </p:sp>
      <p:sp>
        <p:nvSpPr>
          <p:cNvPr id="31752" name="TextBox 34">
            <a:extLst>
              <a:ext uri="{FF2B5EF4-FFF2-40B4-BE49-F238E27FC236}">
                <a16:creationId xmlns:a16="http://schemas.microsoft.com/office/drawing/2014/main" id="{73A196FC-1F7E-4307-AE3F-19AD6398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515394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Total cost of item = $100+$10 =&gt; $110 </a:t>
            </a:r>
            <a:r>
              <a:rPr lang="en-US" altLang="en-US" sz="2800" b="1" dirty="0">
                <a:solidFill>
                  <a:srgbClr val="C00000"/>
                </a:solidFill>
              </a:rPr>
              <a:t>&lt;</a:t>
            </a:r>
            <a:r>
              <a:rPr lang="en-US" altLang="en-US" b="1" dirty="0">
                <a:solidFill>
                  <a:srgbClr val="C00000"/>
                </a:solidFill>
              </a:rPr>
              <a:t> greedy solution ($180)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4527B9A-DB9C-4892-A732-D4249127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32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 </a:t>
            </a:r>
            <a:r>
              <a:rPr lang="en-US" altLang="en-US" sz="4000" b="1">
                <a:solidFill>
                  <a:srgbClr val="C00000"/>
                </a:solidFill>
              </a:rPr>
              <a:t>Greedy does not work  for </a:t>
            </a:r>
            <a:br>
              <a:rPr lang="en-US" altLang="en-US" sz="4000" b="1">
                <a:solidFill>
                  <a:srgbClr val="C00000"/>
                </a:solidFill>
              </a:rPr>
            </a:br>
            <a:r>
              <a:rPr lang="en-US" altLang="en-US" sz="4000" b="1">
                <a:solidFill>
                  <a:srgbClr val="C00000"/>
                </a:solidFill>
              </a:rPr>
              <a:t>0-1 knapsack</a:t>
            </a:r>
            <a:endParaRPr lang="en-US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A73E4A4-BF4F-47F6-9B23-DFB548F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19400"/>
            <a:ext cx="7772400" cy="1143000"/>
          </a:xfrm>
        </p:spPr>
        <p:txBody>
          <a:bodyPr/>
          <a:lstStyle/>
          <a:p>
            <a:r>
              <a:rPr lang="en-US" altLang="en-US" sz="3600"/>
              <a:t>An Activity Selection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9117C6-1815-473D-B648-0175DD367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An Activity Selection Problem</a:t>
            </a:r>
            <a:br>
              <a:rPr lang="en-US" altLang="en-US" sz="3600"/>
            </a:br>
            <a:r>
              <a:rPr lang="en-US" altLang="en-US" sz="3600"/>
              <a:t>(Conference Scheduling Problem)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E3C7BE-21F4-4597-B72E-FCE83C9A1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346326"/>
            <a:ext cx="7772400" cy="374967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accent2"/>
                </a:solidFill>
              </a:rPr>
              <a:t>Input: A set of activities S = {</a:t>
            </a:r>
            <a:r>
              <a:rPr lang="en-US" altLang="en-US" sz="2400" b="1" i="1">
                <a:solidFill>
                  <a:schemeClr val="accent2"/>
                </a:solidFill>
              </a:rPr>
              <a:t>a</a:t>
            </a:r>
            <a:r>
              <a:rPr lang="en-US" altLang="en-US" sz="2400" b="1" i="1" baseline="-25000">
                <a:solidFill>
                  <a:schemeClr val="accent2"/>
                </a:solidFill>
              </a:rPr>
              <a:t>1</a:t>
            </a:r>
            <a:r>
              <a:rPr lang="en-US" altLang="en-US" sz="2400" b="1">
                <a:solidFill>
                  <a:schemeClr val="accent2"/>
                </a:solidFill>
              </a:rPr>
              <a:t>,…, </a:t>
            </a:r>
            <a:r>
              <a:rPr lang="en-US" altLang="en-US" sz="2400" b="1" i="1">
                <a:solidFill>
                  <a:schemeClr val="accent2"/>
                </a:solidFill>
              </a:rPr>
              <a:t>a</a:t>
            </a:r>
            <a:r>
              <a:rPr lang="en-US" altLang="en-US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en-US" sz="2400" b="1">
                <a:solidFill>
                  <a:schemeClr val="accent2"/>
                </a:solidFill>
              </a:rPr>
              <a:t>}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Each activity has start time (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) and a finish time (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i="1"/>
              <a:t>a</a:t>
            </a:r>
            <a:r>
              <a:rPr lang="en-US" altLang="en-US" sz="2400" i="1" baseline="-25000"/>
              <a:t>i</a:t>
            </a:r>
            <a:r>
              <a:rPr lang="en-US" altLang="en-US" sz="2400"/>
              <a:t>=(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Two activities are compatible if and only if their interval does not overlap.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solidFill>
                  <a:schemeClr val="accent2"/>
                </a:solidFill>
              </a:rPr>
              <a:t>Output: a maximum-size subset of mutually compatible activities.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78CDADD-5AEA-416A-8DC3-0169090A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/>
          <a:lstStyle/>
          <a:p>
            <a:r>
              <a:rPr lang="en-US" altLang="en-US"/>
              <a:t>Activity-Selection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526A3A-DC16-440A-8D64-EF9C31D60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pPr algn="just"/>
            <a:r>
              <a:rPr lang="en-US" altLang="en-US" sz="2400"/>
              <a:t>Formally:</a:t>
            </a:r>
          </a:p>
          <a:p>
            <a:pPr lvl="1" algn="just"/>
            <a:r>
              <a:rPr lang="en-US" altLang="en-US" sz="2400"/>
              <a:t>Given a set </a:t>
            </a:r>
            <a:r>
              <a:rPr lang="en-US" altLang="en-US" sz="2400" i="1"/>
              <a:t>S</a:t>
            </a:r>
            <a:r>
              <a:rPr lang="en-US" altLang="en-US" sz="2400"/>
              <a:t> of </a:t>
            </a:r>
            <a:r>
              <a:rPr lang="en-US" altLang="en-US" sz="2400" i="1"/>
              <a:t>n</a:t>
            </a:r>
            <a:r>
              <a:rPr lang="en-US" altLang="en-US" sz="2400"/>
              <a:t> activities</a:t>
            </a:r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= </a:t>
            </a:r>
            <a:r>
              <a:rPr lang="en-US" altLang="en-US" sz="2400"/>
              <a:t>start time of activity </a:t>
            </a:r>
            <a:r>
              <a:rPr lang="en-US" altLang="en-US" sz="2400" i="1"/>
              <a:t>i</a:t>
            </a:r>
            <a:endParaRPr lang="en-US" altLang="en-US" sz="2400"/>
          </a:p>
          <a:p>
            <a:pPr lvl="1" algn="just">
              <a:buFont typeface="Times New Roman" panose="02020603050405020304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f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 = </a:t>
            </a:r>
            <a:r>
              <a:rPr lang="en-US" altLang="en-US" sz="2400"/>
              <a:t>finish time of activity </a:t>
            </a:r>
            <a:r>
              <a:rPr lang="en-US" altLang="en-US" sz="2400" i="1"/>
              <a:t>i</a:t>
            </a:r>
            <a:endParaRPr lang="en-US" altLang="en-US" sz="2400"/>
          </a:p>
          <a:p>
            <a:pPr lvl="1" algn="just"/>
            <a:r>
              <a:rPr lang="en-US" altLang="en-US" sz="2400"/>
              <a:t>Find max-size subset </a:t>
            </a:r>
            <a:r>
              <a:rPr lang="en-US" altLang="en-US" sz="2400" i="1"/>
              <a:t>A</a:t>
            </a:r>
            <a:r>
              <a:rPr lang="en-US" altLang="en-US" sz="2400"/>
              <a:t> of compatible activities.</a:t>
            </a:r>
          </a:p>
          <a:p>
            <a:pPr lvl="1" algn="just"/>
            <a:endParaRPr lang="en-US" altLang="en-US" sz="24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4505B75-A046-40AC-AF14-D8FC24813D2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9228" name="Line 5">
              <a:extLst>
                <a:ext uri="{FF2B5EF4-FFF2-40B4-BE49-F238E27FC236}">
                  <a16:creationId xmlns:a16="http://schemas.microsoft.com/office/drawing/2014/main" id="{C93A7283-21D4-4F4F-83D5-1962C78F3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9" name="Line 6">
              <a:extLst>
                <a:ext uri="{FF2B5EF4-FFF2-40B4-BE49-F238E27FC236}">
                  <a16:creationId xmlns:a16="http://schemas.microsoft.com/office/drawing/2014/main" id="{7B1B511E-B536-4306-A052-654604820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0" name="Line 7">
              <a:extLst>
                <a:ext uri="{FF2B5EF4-FFF2-40B4-BE49-F238E27FC236}">
                  <a16:creationId xmlns:a16="http://schemas.microsoft.com/office/drawing/2014/main" id="{C4F7A582-9918-4A4C-939A-76809D96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1" name="Line 8">
              <a:extLst>
                <a:ext uri="{FF2B5EF4-FFF2-40B4-BE49-F238E27FC236}">
                  <a16:creationId xmlns:a16="http://schemas.microsoft.com/office/drawing/2014/main" id="{5D4D9B07-331D-4F87-9ECA-2CACD1BBC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2" name="Line 9">
              <a:extLst>
                <a:ext uri="{FF2B5EF4-FFF2-40B4-BE49-F238E27FC236}">
                  <a16:creationId xmlns:a16="http://schemas.microsoft.com/office/drawing/2014/main" id="{EB403917-7C85-474A-9E2B-CD5F1638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3" name="Line 10">
              <a:extLst>
                <a:ext uri="{FF2B5EF4-FFF2-40B4-BE49-F238E27FC236}">
                  <a16:creationId xmlns:a16="http://schemas.microsoft.com/office/drawing/2014/main" id="{2E804C75-B334-47EC-A0B0-79C5C639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BE466A17-AE07-4431-B7B7-4B538D0C9DD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114802"/>
            <a:ext cx="4787900" cy="1360488"/>
            <a:chOff x="624" y="2592"/>
            <a:chExt cx="3016" cy="857"/>
          </a:xfrm>
        </p:grpSpPr>
        <p:sp>
          <p:nvSpPr>
            <p:cNvPr id="9222" name="Text Box 13">
              <a:extLst>
                <a:ext uri="{FF2B5EF4-FFF2-40B4-BE49-F238E27FC236}">
                  <a16:creationId xmlns:a16="http://schemas.microsoft.com/office/drawing/2014/main" id="{3C198F94-2BB6-475B-8942-4E1CB65CC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48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9223" name="Text Box 14">
              <a:extLst>
                <a:ext uri="{FF2B5EF4-FFF2-40B4-BE49-F238E27FC236}">
                  <a16:creationId xmlns:a16="http://schemas.microsoft.com/office/drawing/2014/main" id="{0C194750-D3F1-4919-B8DD-2802AD4EE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76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9224" name="Text Box 15">
              <a:extLst>
                <a:ext uri="{FF2B5EF4-FFF2-40B4-BE49-F238E27FC236}">
                  <a16:creationId xmlns:a16="http://schemas.microsoft.com/office/drawing/2014/main" id="{54918F2E-F6C2-4069-A1C9-42D5009C8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2592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9225" name="Text Box 16">
              <a:extLst>
                <a:ext uri="{FF2B5EF4-FFF2-40B4-BE49-F238E27FC236}">
                  <a16:creationId xmlns:a16="http://schemas.microsoft.com/office/drawing/2014/main" id="{A534D0F9-0317-4352-81C2-3252B0FF5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84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9226" name="Text Box 17">
              <a:extLst>
                <a:ext uri="{FF2B5EF4-FFF2-40B4-BE49-F238E27FC236}">
                  <a16:creationId xmlns:a16="http://schemas.microsoft.com/office/drawing/2014/main" id="{10B6C75B-E18B-444C-8A5F-DCA179A0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3158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9227" name="Text Box 18">
              <a:extLst>
                <a:ext uri="{FF2B5EF4-FFF2-40B4-BE49-F238E27FC236}">
                  <a16:creationId xmlns:a16="http://schemas.microsoft.com/office/drawing/2014/main" id="{8968A626-31FA-4017-BD84-573E60DB1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84"/>
              <a:ext cx="2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1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cs5110\ch16\pg371a.pcx">
            <a:extLst>
              <a:ext uri="{FF2B5EF4-FFF2-40B4-BE49-F238E27FC236}">
                <a16:creationId xmlns:a16="http://schemas.microsoft.com/office/drawing/2014/main" id="{CAD20275-D955-4D93-BB6B-04C91B97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1"/>
            <a:ext cx="64008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A2C50606-6E3A-4BAC-A272-F0A4765D4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The Activity Selection Problem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B576DA3-999A-4405-801A-CB2A20FCE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839200" cy="685800"/>
          </a:xfrm>
        </p:spPr>
        <p:txBody>
          <a:bodyPr/>
          <a:lstStyle/>
          <a:p>
            <a:pPr eaLnBrk="1" hangingPunct="1"/>
            <a:r>
              <a:rPr lang="en-US" altLang="en-US" sz="2800"/>
              <a:t>Here are a set of start and finish times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2A87ED0-5EF0-401E-B236-AF3213AF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8839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What is the maximum number of activities that can be completed?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{a</a:t>
            </a:r>
            <a:r>
              <a:rPr lang="en-US" altLang="en-US" baseline="-25000"/>
              <a:t>3</a:t>
            </a:r>
            <a:r>
              <a:rPr lang="en-US" altLang="en-US"/>
              <a:t>, a</a:t>
            </a:r>
            <a:r>
              <a:rPr lang="en-US" altLang="en-US" baseline="-25000"/>
              <a:t>9</a:t>
            </a:r>
            <a:r>
              <a:rPr lang="en-US" altLang="en-US"/>
              <a:t>, a</a:t>
            </a:r>
            <a:r>
              <a:rPr lang="en-US" altLang="en-US" baseline="-25000"/>
              <a:t>11</a:t>
            </a:r>
            <a:r>
              <a:rPr lang="en-US" altLang="en-US"/>
              <a:t>} can be completed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But so can {a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4</a:t>
            </a:r>
            <a:r>
              <a:rPr lang="en-US" altLang="en-US"/>
              <a:t>, a</a:t>
            </a:r>
            <a:r>
              <a:rPr lang="en-US" altLang="en-US" baseline="-25000"/>
              <a:t>8’ </a:t>
            </a:r>
            <a:r>
              <a:rPr lang="en-US" altLang="en-US"/>
              <a:t>a</a:t>
            </a:r>
            <a:r>
              <a:rPr lang="en-US" altLang="en-US" baseline="-25000"/>
              <a:t>11</a:t>
            </a:r>
            <a:r>
              <a:rPr lang="en-US" altLang="en-US"/>
              <a:t>} which is a larger set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/>
              <a:t>But it is not unique, consider {a</a:t>
            </a:r>
            <a:r>
              <a:rPr lang="en-US" altLang="en-US" baseline="-25000"/>
              <a:t>2</a:t>
            </a:r>
            <a:r>
              <a:rPr lang="en-US" altLang="en-US"/>
              <a:t>, a</a:t>
            </a:r>
            <a:r>
              <a:rPr lang="en-US" altLang="en-US" baseline="-25000"/>
              <a:t>4</a:t>
            </a:r>
            <a:r>
              <a:rPr lang="en-US" altLang="en-US"/>
              <a:t>, a</a:t>
            </a:r>
            <a:r>
              <a:rPr lang="en-US" altLang="en-US" baseline="-25000"/>
              <a:t>9’ </a:t>
            </a:r>
            <a:r>
              <a:rPr lang="en-US" altLang="en-US"/>
              <a:t>a</a:t>
            </a:r>
            <a:r>
              <a:rPr lang="en-US" altLang="en-US" baseline="-25000"/>
              <a:t>11</a:t>
            </a:r>
            <a:r>
              <a:rPr lang="en-US" altLang="en-US"/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64FDFAF-CD06-4C02-9867-7AB181279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Activity Selection:</a:t>
            </a:r>
            <a:br>
              <a:rPr lang="en-US" altLang="en-US" sz="4000"/>
            </a:br>
            <a:r>
              <a:rPr lang="en-US" altLang="en-US" sz="4000"/>
              <a:t>A Greedy Algorithm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7AB4473-7CE4-47E8-B501-2D934E48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590800"/>
            <a:ext cx="7772400" cy="3505200"/>
          </a:xfrm>
        </p:spPr>
        <p:txBody>
          <a:bodyPr/>
          <a:lstStyle/>
          <a:p>
            <a:r>
              <a:rPr lang="en-US" altLang="en-US" sz="2400"/>
              <a:t>So actual algorithm is simple:</a:t>
            </a:r>
          </a:p>
          <a:p>
            <a:pPr lvl="1"/>
            <a:r>
              <a:rPr lang="en-US" altLang="en-US" sz="2400"/>
              <a:t>Sort the activities by finish time</a:t>
            </a:r>
          </a:p>
          <a:p>
            <a:pPr lvl="1"/>
            <a:r>
              <a:rPr lang="en-US" altLang="en-US" sz="2400"/>
              <a:t>Schedule the first activity</a:t>
            </a:r>
          </a:p>
          <a:p>
            <a:pPr lvl="1"/>
            <a:r>
              <a:rPr lang="en-US" altLang="en-US" sz="2400"/>
              <a:t>Then schedule the next activity in sorted list which starts after previous activity finishes</a:t>
            </a:r>
          </a:p>
          <a:p>
            <a:pPr lvl="1"/>
            <a:r>
              <a:rPr lang="en-US" altLang="en-US" sz="2400"/>
              <a:t>Repeat until no more activities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>
            <a:extLst>
              <a:ext uri="{FF2B5EF4-FFF2-40B4-BE49-F238E27FC236}">
                <a16:creationId xmlns:a16="http://schemas.microsoft.com/office/drawing/2014/main" id="{4184FA45-3B03-44F2-AFB5-746B648D707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484" name="Line 196">
            <a:extLst>
              <a:ext uri="{FF2B5EF4-FFF2-40B4-BE49-F238E27FC236}">
                <a16:creationId xmlns:a16="http://schemas.microsoft.com/office/drawing/2014/main" id="{7900E377-AEA7-4FD6-BF44-0724CD3E6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85" name="Line 197">
            <a:extLst>
              <a:ext uri="{FF2B5EF4-FFF2-40B4-BE49-F238E27FC236}">
                <a16:creationId xmlns:a16="http://schemas.microsoft.com/office/drawing/2014/main" id="{764B8285-546B-4262-9114-2A2024C17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86" name="Line 198">
            <a:extLst>
              <a:ext uri="{FF2B5EF4-FFF2-40B4-BE49-F238E27FC236}">
                <a16:creationId xmlns:a16="http://schemas.microsoft.com/office/drawing/2014/main" id="{211190C3-20A9-473D-B5B3-3614F4A9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87" name="Line 199">
            <a:extLst>
              <a:ext uri="{FF2B5EF4-FFF2-40B4-BE49-F238E27FC236}">
                <a16:creationId xmlns:a16="http://schemas.microsoft.com/office/drawing/2014/main" id="{512F43F3-617C-441C-9933-504EEEC76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88" name="Line 200">
            <a:extLst>
              <a:ext uri="{FF2B5EF4-FFF2-40B4-BE49-F238E27FC236}">
                <a16:creationId xmlns:a16="http://schemas.microsoft.com/office/drawing/2014/main" id="{8DA0BDCF-6241-4F7B-81EF-BA9755397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89" name="Line 201">
            <a:extLst>
              <a:ext uri="{FF2B5EF4-FFF2-40B4-BE49-F238E27FC236}">
                <a16:creationId xmlns:a16="http://schemas.microsoft.com/office/drawing/2014/main" id="{5E6FADDD-BA5F-4E10-B7D4-628621D0D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0" name="Line 202">
            <a:extLst>
              <a:ext uri="{FF2B5EF4-FFF2-40B4-BE49-F238E27FC236}">
                <a16:creationId xmlns:a16="http://schemas.microsoft.com/office/drawing/2014/main" id="{82DAE398-CCD0-49BD-8588-87FC1D111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1" name="Line 203">
            <a:extLst>
              <a:ext uri="{FF2B5EF4-FFF2-40B4-BE49-F238E27FC236}">
                <a16:creationId xmlns:a16="http://schemas.microsoft.com/office/drawing/2014/main" id="{FE84CEA7-9F41-472C-9BB5-22B8804DC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2" name="Line 204">
            <a:extLst>
              <a:ext uri="{FF2B5EF4-FFF2-40B4-BE49-F238E27FC236}">
                <a16:creationId xmlns:a16="http://schemas.microsoft.com/office/drawing/2014/main" id="{2FE4427E-0AEB-4C47-8DE0-06DFACFE5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3" name="Line 205">
            <a:extLst>
              <a:ext uri="{FF2B5EF4-FFF2-40B4-BE49-F238E27FC236}">
                <a16:creationId xmlns:a16="http://schemas.microsoft.com/office/drawing/2014/main" id="{B9D3D2AC-CD8C-453E-B264-DADC27A2A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4" name="Line 206">
            <a:extLst>
              <a:ext uri="{FF2B5EF4-FFF2-40B4-BE49-F238E27FC236}">
                <a16:creationId xmlns:a16="http://schemas.microsoft.com/office/drawing/2014/main" id="{98BD1A2B-5AD1-4E76-8275-A239DF90D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5" name="Text Box 207">
            <a:extLst>
              <a:ext uri="{FF2B5EF4-FFF2-40B4-BE49-F238E27FC236}">
                <a16:creationId xmlns:a16="http://schemas.microsoft.com/office/drawing/2014/main" id="{5789BF45-C8AF-4AB8-B676-DD952119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Greedy algorithm</a:t>
            </a:r>
          </a:p>
          <a:p>
            <a:r>
              <a:rPr lang="en-US" dirty="0"/>
              <a:t>0/1 Knapsack problem using Greedy algorithm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59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>
            <a:extLst>
              <a:ext uri="{FF2B5EF4-FFF2-40B4-BE49-F238E27FC236}">
                <a16:creationId xmlns:a16="http://schemas.microsoft.com/office/drawing/2014/main" id="{D0AE1C1C-DFCB-40BD-AFBD-C63ECF48A2D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508" name="Line 196">
            <a:extLst>
              <a:ext uri="{FF2B5EF4-FFF2-40B4-BE49-F238E27FC236}">
                <a16:creationId xmlns:a16="http://schemas.microsoft.com/office/drawing/2014/main" id="{9578CF05-11F3-4214-9CAB-EB3A0890F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09" name="Line 197">
            <a:extLst>
              <a:ext uri="{FF2B5EF4-FFF2-40B4-BE49-F238E27FC236}">
                <a16:creationId xmlns:a16="http://schemas.microsoft.com/office/drawing/2014/main" id="{151B1211-A24C-403E-B63A-66DE59BDF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0" name="Line 198">
            <a:extLst>
              <a:ext uri="{FF2B5EF4-FFF2-40B4-BE49-F238E27FC236}">
                <a16:creationId xmlns:a16="http://schemas.microsoft.com/office/drawing/2014/main" id="{B3DE6576-EC54-460B-A9EE-1904BEE90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1" name="Line 199">
            <a:extLst>
              <a:ext uri="{FF2B5EF4-FFF2-40B4-BE49-F238E27FC236}">
                <a16:creationId xmlns:a16="http://schemas.microsoft.com/office/drawing/2014/main" id="{D569AC0A-AD1C-4D55-AA37-6AF098749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2" name="Line 200">
            <a:extLst>
              <a:ext uri="{FF2B5EF4-FFF2-40B4-BE49-F238E27FC236}">
                <a16:creationId xmlns:a16="http://schemas.microsoft.com/office/drawing/2014/main" id="{5C053AB8-A3C1-497E-B2DE-128F8C71B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3" name="Line 201">
            <a:extLst>
              <a:ext uri="{FF2B5EF4-FFF2-40B4-BE49-F238E27FC236}">
                <a16:creationId xmlns:a16="http://schemas.microsoft.com/office/drawing/2014/main" id="{2291895D-00CE-4F6A-83F7-901D5C89E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4" name="Line 202">
            <a:extLst>
              <a:ext uri="{FF2B5EF4-FFF2-40B4-BE49-F238E27FC236}">
                <a16:creationId xmlns:a16="http://schemas.microsoft.com/office/drawing/2014/main" id="{D25282CE-DD98-4FC3-82AE-755E1932B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5" name="Line 203">
            <a:extLst>
              <a:ext uri="{FF2B5EF4-FFF2-40B4-BE49-F238E27FC236}">
                <a16:creationId xmlns:a16="http://schemas.microsoft.com/office/drawing/2014/main" id="{846A8C93-E65D-4950-AFC8-211DC5F72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6" name="Line 204">
            <a:extLst>
              <a:ext uri="{FF2B5EF4-FFF2-40B4-BE49-F238E27FC236}">
                <a16:creationId xmlns:a16="http://schemas.microsoft.com/office/drawing/2014/main" id="{B6816EA1-9078-4ACD-9A55-21CF39B48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7" name="Line 205">
            <a:extLst>
              <a:ext uri="{FF2B5EF4-FFF2-40B4-BE49-F238E27FC236}">
                <a16:creationId xmlns:a16="http://schemas.microsoft.com/office/drawing/2014/main" id="{1254643B-ECC8-4104-84EA-020FEBD30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8" name="Line 206">
            <a:extLst>
              <a:ext uri="{FF2B5EF4-FFF2-40B4-BE49-F238E27FC236}">
                <a16:creationId xmlns:a16="http://schemas.microsoft.com/office/drawing/2014/main" id="{9B41D4DD-475A-419A-9CE8-7753D4C5B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19" name="Text Box 207">
            <a:extLst>
              <a:ext uri="{FF2B5EF4-FFF2-40B4-BE49-F238E27FC236}">
                <a16:creationId xmlns:a16="http://schemas.microsoft.com/office/drawing/2014/main" id="{29986568-9833-4B89-95F5-2EDE28E6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>
            <a:extLst>
              <a:ext uri="{FF2B5EF4-FFF2-40B4-BE49-F238E27FC236}">
                <a16:creationId xmlns:a16="http://schemas.microsoft.com/office/drawing/2014/main" id="{A17F4C58-14AF-4858-8620-21530DBA767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532" name="Line 196">
            <a:extLst>
              <a:ext uri="{FF2B5EF4-FFF2-40B4-BE49-F238E27FC236}">
                <a16:creationId xmlns:a16="http://schemas.microsoft.com/office/drawing/2014/main" id="{5A2BE5B8-2B02-4812-9FFA-2BC5147D9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3" name="Line 197">
            <a:extLst>
              <a:ext uri="{FF2B5EF4-FFF2-40B4-BE49-F238E27FC236}">
                <a16:creationId xmlns:a16="http://schemas.microsoft.com/office/drawing/2014/main" id="{D82FB832-5D23-47A0-9BEE-5C1B97329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4" name="Line 198">
            <a:extLst>
              <a:ext uri="{FF2B5EF4-FFF2-40B4-BE49-F238E27FC236}">
                <a16:creationId xmlns:a16="http://schemas.microsoft.com/office/drawing/2014/main" id="{5F4C0085-189E-462D-AF5D-502E5032C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5" name="Line 199">
            <a:extLst>
              <a:ext uri="{FF2B5EF4-FFF2-40B4-BE49-F238E27FC236}">
                <a16:creationId xmlns:a16="http://schemas.microsoft.com/office/drawing/2014/main" id="{9F449E33-85B6-4AFB-8138-6A30191C9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6" name="Line 200">
            <a:extLst>
              <a:ext uri="{FF2B5EF4-FFF2-40B4-BE49-F238E27FC236}">
                <a16:creationId xmlns:a16="http://schemas.microsoft.com/office/drawing/2014/main" id="{9549E73F-9D3C-4ED8-BCEB-90E9F3476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7" name="Line 201">
            <a:extLst>
              <a:ext uri="{FF2B5EF4-FFF2-40B4-BE49-F238E27FC236}">
                <a16:creationId xmlns:a16="http://schemas.microsoft.com/office/drawing/2014/main" id="{D7AF7068-9F70-45A1-84B8-18FA8C60F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8" name="Line 202">
            <a:extLst>
              <a:ext uri="{FF2B5EF4-FFF2-40B4-BE49-F238E27FC236}">
                <a16:creationId xmlns:a16="http://schemas.microsoft.com/office/drawing/2014/main" id="{D28698A7-C06F-4449-8DB7-B018F972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39" name="Line 203">
            <a:extLst>
              <a:ext uri="{FF2B5EF4-FFF2-40B4-BE49-F238E27FC236}">
                <a16:creationId xmlns:a16="http://schemas.microsoft.com/office/drawing/2014/main" id="{52239CAD-18A3-4E6E-AD75-410DA0E1F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0" name="Line 204">
            <a:extLst>
              <a:ext uri="{FF2B5EF4-FFF2-40B4-BE49-F238E27FC236}">
                <a16:creationId xmlns:a16="http://schemas.microsoft.com/office/drawing/2014/main" id="{56EB0401-F8E2-438F-A04A-79FC80A01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1" name="Line 205">
            <a:extLst>
              <a:ext uri="{FF2B5EF4-FFF2-40B4-BE49-F238E27FC236}">
                <a16:creationId xmlns:a16="http://schemas.microsoft.com/office/drawing/2014/main" id="{6F163480-6E83-4B06-AAFF-30755E185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2" name="Line 206">
            <a:extLst>
              <a:ext uri="{FF2B5EF4-FFF2-40B4-BE49-F238E27FC236}">
                <a16:creationId xmlns:a16="http://schemas.microsoft.com/office/drawing/2014/main" id="{15D324F1-7AEC-403F-BB22-A627385FE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43" name="Text Box 207">
            <a:extLst>
              <a:ext uri="{FF2B5EF4-FFF2-40B4-BE49-F238E27FC236}">
                <a16:creationId xmlns:a16="http://schemas.microsoft.com/office/drawing/2014/main" id="{743061F7-2BEB-49BD-9043-AB92C82F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>
            <a:extLst>
              <a:ext uri="{FF2B5EF4-FFF2-40B4-BE49-F238E27FC236}">
                <a16:creationId xmlns:a16="http://schemas.microsoft.com/office/drawing/2014/main" id="{0FB124AD-124D-4F79-A3C9-8C01568C998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556" name="Line 196">
            <a:extLst>
              <a:ext uri="{FF2B5EF4-FFF2-40B4-BE49-F238E27FC236}">
                <a16:creationId xmlns:a16="http://schemas.microsoft.com/office/drawing/2014/main" id="{2BBBB893-19A3-4C8D-B094-5461E3983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57" name="Line 197">
            <a:extLst>
              <a:ext uri="{FF2B5EF4-FFF2-40B4-BE49-F238E27FC236}">
                <a16:creationId xmlns:a16="http://schemas.microsoft.com/office/drawing/2014/main" id="{D8015B2E-B921-4291-8ACA-141E17D10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58" name="Line 198">
            <a:extLst>
              <a:ext uri="{FF2B5EF4-FFF2-40B4-BE49-F238E27FC236}">
                <a16:creationId xmlns:a16="http://schemas.microsoft.com/office/drawing/2014/main" id="{E6DB13CA-DA20-4313-8E0B-3B56B7766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59" name="Line 199">
            <a:extLst>
              <a:ext uri="{FF2B5EF4-FFF2-40B4-BE49-F238E27FC236}">
                <a16:creationId xmlns:a16="http://schemas.microsoft.com/office/drawing/2014/main" id="{091436C6-D9C3-4738-BA02-4582C0A0F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0" name="Line 200">
            <a:extLst>
              <a:ext uri="{FF2B5EF4-FFF2-40B4-BE49-F238E27FC236}">
                <a16:creationId xmlns:a16="http://schemas.microsoft.com/office/drawing/2014/main" id="{EB5EB812-44F0-4C60-A66D-2608C401D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1" name="Line 201">
            <a:extLst>
              <a:ext uri="{FF2B5EF4-FFF2-40B4-BE49-F238E27FC236}">
                <a16:creationId xmlns:a16="http://schemas.microsoft.com/office/drawing/2014/main" id="{2E44A98E-038D-4733-BDF7-AE2956156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2" name="Line 202">
            <a:extLst>
              <a:ext uri="{FF2B5EF4-FFF2-40B4-BE49-F238E27FC236}">
                <a16:creationId xmlns:a16="http://schemas.microsoft.com/office/drawing/2014/main" id="{04DAE143-AFE8-4A07-AAE0-768460D99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3" name="Line 203">
            <a:extLst>
              <a:ext uri="{FF2B5EF4-FFF2-40B4-BE49-F238E27FC236}">
                <a16:creationId xmlns:a16="http://schemas.microsoft.com/office/drawing/2014/main" id="{7C1AB50C-488A-4DF0-B7B5-E192F8007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4" name="Line 204">
            <a:extLst>
              <a:ext uri="{FF2B5EF4-FFF2-40B4-BE49-F238E27FC236}">
                <a16:creationId xmlns:a16="http://schemas.microsoft.com/office/drawing/2014/main" id="{0D76F99D-42F1-4EB9-ABB3-8F67D6C66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5" name="Line 205">
            <a:extLst>
              <a:ext uri="{FF2B5EF4-FFF2-40B4-BE49-F238E27FC236}">
                <a16:creationId xmlns:a16="http://schemas.microsoft.com/office/drawing/2014/main" id="{C9A56FE2-3C1B-47C0-B462-1EC0B10CA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6" name="Line 206">
            <a:extLst>
              <a:ext uri="{FF2B5EF4-FFF2-40B4-BE49-F238E27FC236}">
                <a16:creationId xmlns:a16="http://schemas.microsoft.com/office/drawing/2014/main" id="{99E3F451-08A7-4987-8ECE-D0A0FECB6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67" name="Text Box 207">
            <a:extLst>
              <a:ext uri="{FF2B5EF4-FFF2-40B4-BE49-F238E27FC236}">
                <a16:creationId xmlns:a16="http://schemas.microsoft.com/office/drawing/2014/main" id="{5E7B9A53-0E6E-46B6-B9F3-EBF05F693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>
            <a:extLst>
              <a:ext uri="{FF2B5EF4-FFF2-40B4-BE49-F238E27FC236}">
                <a16:creationId xmlns:a16="http://schemas.microsoft.com/office/drawing/2014/main" id="{FF9C84FF-A233-40EA-B39E-3AF9D7F4752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580" name="Line 196">
            <a:extLst>
              <a:ext uri="{FF2B5EF4-FFF2-40B4-BE49-F238E27FC236}">
                <a16:creationId xmlns:a16="http://schemas.microsoft.com/office/drawing/2014/main" id="{31F6E210-B4DF-4A14-80D2-2F86B10A6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1" name="Line 197">
            <a:extLst>
              <a:ext uri="{FF2B5EF4-FFF2-40B4-BE49-F238E27FC236}">
                <a16:creationId xmlns:a16="http://schemas.microsoft.com/office/drawing/2014/main" id="{4EB417FE-BABA-465A-9E6F-7C68997E5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2" name="Line 198">
            <a:extLst>
              <a:ext uri="{FF2B5EF4-FFF2-40B4-BE49-F238E27FC236}">
                <a16:creationId xmlns:a16="http://schemas.microsoft.com/office/drawing/2014/main" id="{379D518A-0A08-4476-98FC-1A3119AD5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3" name="Line 199">
            <a:extLst>
              <a:ext uri="{FF2B5EF4-FFF2-40B4-BE49-F238E27FC236}">
                <a16:creationId xmlns:a16="http://schemas.microsoft.com/office/drawing/2014/main" id="{6F9D1EA6-5949-4404-A7F6-AF385BE0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4" name="Line 200">
            <a:extLst>
              <a:ext uri="{FF2B5EF4-FFF2-40B4-BE49-F238E27FC236}">
                <a16:creationId xmlns:a16="http://schemas.microsoft.com/office/drawing/2014/main" id="{59B2EEC6-8DC9-473E-95D8-CB3A9F0A6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5" name="Line 201">
            <a:extLst>
              <a:ext uri="{FF2B5EF4-FFF2-40B4-BE49-F238E27FC236}">
                <a16:creationId xmlns:a16="http://schemas.microsoft.com/office/drawing/2014/main" id="{D26C3554-D700-4E60-A83D-4B4742028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6" name="Line 202">
            <a:extLst>
              <a:ext uri="{FF2B5EF4-FFF2-40B4-BE49-F238E27FC236}">
                <a16:creationId xmlns:a16="http://schemas.microsoft.com/office/drawing/2014/main" id="{E9940460-B27D-445C-93EE-06469F73A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7" name="Line 203">
            <a:extLst>
              <a:ext uri="{FF2B5EF4-FFF2-40B4-BE49-F238E27FC236}">
                <a16:creationId xmlns:a16="http://schemas.microsoft.com/office/drawing/2014/main" id="{AE8B698C-2782-41EE-8E63-3D23D82D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8" name="Line 204">
            <a:extLst>
              <a:ext uri="{FF2B5EF4-FFF2-40B4-BE49-F238E27FC236}">
                <a16:creationId xmlns:a16="http://schemas.microsoft.com/office/drawing/2014/main" id="{03C2D122-F75D-488B-8267-CE4DB978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89" name="Line 205">
            <a:extLst>
              <a:ext uri="{FF2B5EF4-FFF2-40B4-BE49-F238E27FC236}">
                <a16:creationId xmlns:a16="http://schemas.microsoft.com/office/drawing/2014/main" id="{F1B2357F-1335-4E49-B620-8AB1CB2FA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0" name="Line 206">
            <a:extLst>
              <a:ext uri="{FF2B5EF4-FFF2-40B4-BE49-F238E27FC236}">
                <a16:creationId xmlns:a16="http://schemas.microsoft.com/office/drawing/2014/main" id="{435118A9-DA72-450C-9B1D-199B93497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91" name="Text Box 207">
            <a:extLst>
              <a:ext uri="{FF2B5EF4-FFF2-40B4-BE49-F238E27FC236}">
                <a16:creationId xmlns:a16="http://schemas.microsoft.com/office/drawing/2014/main" id="{260BD1C9-F215-4D7E-A4A8-5B9C72136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>
            <a:extLst>
              <a:ext uri="{FF2B5EF4-FFF2-40B4-BE49-F238E27FC236}">
                <a16:creationId xmlns:a16="http://schemas.microsoft.com/office/drawing/2014/main" id="{520121E5-9E8F-49E3-8847-1E82D670AB9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04" name="Line 196">
            <a:extLst>
              <a:ext uri="{FF2B5EF4-FFF2-40B4-BE49-F238E27FC236}">
                <a16:creationId xmlns:a16="http://schemas.microsoft.com/office/drawing/2014/main" id="{6B6DDFB6-5822-4248-A4F2-C4CD5E097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5" name="Line 197">
            <a:extLst>
              <a:ext uri="{FF2B5EF4-FFF2-40B4-BE49-F238E27FC236}">
                <a16:creationId xmlns:a16="http://schemas.microsoft.com/office/drawing/2014/main" id="{20F57C0C-42A4-449D-ACA8-35FACC838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6" name="Line 198">
            <a:extLst>
              <a:ext uri="{FF2B5EF4-FFF2-40B4-BE49-F238E27FC236}">
                <a16:creationId xmlns:a16="http://schemas.microsoft.com/office/drawing/2014/main" id="{05161A09-3FB3-4E20-B00C-5B346826C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7" name="Line 199">
            <a:extLst>
              <a:ext uri="{FF2B5EF4-FFF2-40B4-BE49-F238E27FC236}">
                <a16:creationId xmlns:a16="http://schemas.microsoft.com/office/drawing/2014/main" id="{D80B4431-6206-4F5D-9967-6B7C64BD4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8" name="Line 200">
            <a:extLst>
              <a:ext uri="{FF2B5EF4-FFF2-40B4-BE49-F238E27FC236}">
                <a16:creationId xmlns:a16="http://schemas.microsoft.com/office/drawing/2014/main" id="{3807009B-F728-4D11-8E87-AE589D795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09" name="Line 201">
            <a:extLst>
              <a:ext uri="{FF2B5EF4-FFF2-40B4-BE49-F238E27FC236}">
                <a16:creationId xmlns:a16="http://schemas.microsoft.com/office/drawing/2014/main" id="{0A2C6038-922E-4AF3-9D28-C0BBD060D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0" name="Line 202">
            <a:extLst>
              <a:ext uri="{FF2B5EF4-FFF2-40B4-BE49-F238E27FC236}">
                <a16:creationId xmlns:a16="http://schemas.microsoft.com/office/drawing/2014/main" id="{FF430727-C3B7-45BC-82C0-8BEA55869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1" name="Line 203">
            <a:extLst>
              <a:ext uri="{FF2B5EF4-FFF2-40B4-BE49-F238E27FC236}">
                <a16:creationId xmlns:a16="http://schemas.microsoft.com/office/drawing/2014/main" id="{E6897CB1-41DB-4F25-80A8-11E49E73E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2" name="Line 204">
            <a:extLst>
              <a:ext uri="{FF2B5EF4-FFF2-40B4-BE49-F238E27FC236}">
                <a16:creationId xmlns:a16="http://schemas.microsoft.com/office/drawing/2014/main" id="{5F82DC7E-8670-4950-9946-D558EF714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3" name="Line 205">
            <a:extLst>
              <a:ext uri="{FF2B5EF4-FFF2-40B4-BE49-F238E27FC236}">
                <a16:creationId xmlns:a16="http://schemas.microsoft.com/office/drawing/2014/main" id="{3E177E17-FE44-42D5-8397-6998152CB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4" name="Line 206">
            <a:extLst>
              <a:ext uri="{FF2B5EF4-FFF2-40B4-BE49-F238E27FC236}">
                <a16:creationId xmlns:a16="http://schemas.microsoft.com/office/drawing/2014/main" id="{144F681B-EE0F-4E0D-B6AD-8C83FD558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615" name="Text Box 207">
            <a:extLst>
              <a:ext uri="{FF2B5EF4-FFF2-40B4-BE49-F238E27FC236}">
                <a16:creationId xmlns:a16="http://schemas.microsoft.com/office/drawing/2014/main" id="{46790A2B-E425-4C26-A5B2-CD582CD4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8" name="Group 208">
            <a:extLst>
              <a:ext uri="{FF2B5EF4-FFF2-40B4-BE49-F238E27FC236}">
                <a16:creationId xmlns:a16="http://schemas.microsoft.com/office/drawing/2014/main" id="{F195E413-C374-444E-AD09-F14EDA8AE47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362201" y="381000"/>
          <a:ext cx="7797801" cy="5699650"/>
        </p:xfrm>
        <a:graphic>
          <a:graphicData uri="http://schemas.openxmlformats.org/drawingml/2006/table">
            <a:tbl>
              <a:tblPr/>
              <a:tblGrid>
                <a:gridCol w="51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24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6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36" marR="91436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28" name="Line 196">
            <a:extLst>
              <a:ext uri="{FF2B5EF4-FFF2-40B4-BE49-F238E27FC236}">
                <a16:creationId xmlns:a16="http://schemas.microsoft.com/office/drawing/2014/main" id="{A58E8089-DE73-45F7-8592-6EDD98166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29" name="Line 197">
            <a:extLst>
              <a:ext uri="{FF2B5EF4-FFF2-40B4-BE49-F238E27FC236}">
                <a16:creationId xmlns:a16="http://schemas.microsoft.com/office/drawing/2014/main" id="{E8941A66-C24D-4446-8F61-9A9685A7E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0" name="Line 198">
            <a:extLst>
              <a:ext uri="{FF2B5EF4-FFF2-40B4-BE49-F238E27FC236}">
                <a16:creationId xmlns:a16="http://schemas.microsoft.com/office/drawing/2014/main" id="{2B85CC29-242F-4A59-9DF2-3A244D658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1" name="Line 199">
            <a:extLst>
              <a:ext uri="{FF2B5EF4-FFF2-40B4-BE49-F238E27FC236}">
                <a16:creationId xmlns:a16="http://schemas.microsoft.com/office/drawing/2014/main" id="{0F31D715-660A-44C2-9B87-1CF3E8CA4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2" name="Line 200">
            <a:extLst>
              <a:ext uri="{FF2B5EF4-FFF2-40B4-BE49-F238E27FC236}">
                <a16:creationId xmlns:a16="http://schemas.microsoft.com/office/drawing/2014/main" id="{21DF8EA8-A764-420E-BE0A-285E6C881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3" name="Line 201">
            <a:extLst>
              <a:ext uri="{FF2B5EF4-FFF2-40B4-BE49-F238E27FC236}">
                <a16:creationId xmlns:a16="http://schemas.microsoft.com/office/drawing/2014/main" id="{303B0AD1-0B2B-4CB7-9819-D1E83B0B7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4" name="Line 202">
            <a:extLst>
              <a:ext uri="{FF2B5EF4-FFF2-40B4-BE49-F238E27FC236}">
                <a16:creationId xmlns:a16="http://schemas.microsoft.com/office/drawing/2014/main" id="{8D2FF3EF-77CA-46E0-B547-7B8056640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5" name="Line 203">
            <a:extLst>
              <a:ext uri="{FF2B5EF4-FFF2-40B4-BE49-F238E27FC236}">
                <a16:creationId xmlns:a16="http://schemas.microsoft.com/office/drawing/2014/main" id="{2FED6EC3-6AEF-426D-BDC8-7F5B9CBE0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6" name="Line 204">
            <a:extLst>
              <a:ext uri="{FF2B5EF4-FFF2-40B4-BE49-F238E27FC236}">
                <a16:creationId xmlns:a16="http://schemas.microsoft.com/office/drawing/2014/main" id="{DDFCEA59-4744-4501-B1A2-956E35DDD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7" name="Line 205">
            <a:extLst>
              <a:ext uri="{FF2B5EF4-FFF2-40B4-BE49-F238E27FC236}">
                <a16:creationId xmlns:a16="http://schemas.microsoft.com/office/drawing/2014/main" id="{F519CCF7-79C8-4A14-A38F-4291740CE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8" name="Line 206">
            <a:extLst>
              <a:ext uri="{FF2B5EF4-FFF2-40B4-BE49-F238E27FC236}">
                <a16:creationId xmlns:a16="http://schemas.microsoft.com/office/drawing/2014/main" id="{3451B2B5-A693-491B-8870-0A44CF860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639" name="Text Box 207">
            <a:extLst>
              <a:ext uri="{FF2B5EF4-FFF2-40B4-BE49-F238E27FC236}">
                <a16:creationId xmlns:a16="http://schemas.microsoft.com/office/drawing/2014/main" id="{4F73A921-4927-4437-91FB-7EDE92192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172200"/>
            <a:ext cx="826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0     1    2     3     4     5     6     7    8     9    10   11   12   13   14   15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A8484B7-7063-40A2-8641-F5D365655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Assuming activities are sorted by finish time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B08B107-9B9B-4ACF-9261-0C8CFC4F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9460" name="Picture 5" descr="D:\McGraw-Hill Projects\Cormen\algorithms\greedy_activity_selector.gif">
            <a:extLst>
              <a:ext uri="{FF2B5EF4-FFF2-40B4-BE49-F238E27FC236}">
                <a16:creationId xmlns:a16="http://schemas.microsoft.com/office/drawing/2014/main" id="{A7396986-4DCD-44D2-AFC4-4C767CB5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8001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CA20A7A-AFA4-46EA-9039-A22DF15CE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it is Greedy?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D623216-D88D-4604-9EC2-7BC8D550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400">
                <a:ea typeface="新細明體" panose="02020500000000000000" pitchFamily="18" charset="-120"/>
              </a:rPr>
              <a:t>Greedy in the sense that it leaves as much opportunity as possible for the remaining activities to be scheduled.</a:t>
            </a:r>
          </a:p>
          <a:p>
            <a:pPr algn="just" eaLnBrk="1" hangingPunct="1"/>
            <a:endParaRPr lang="en-US" altLang="zh-TW" sz="2400">
              <a:ea typeface="新細明體" panose="02020500000000000000" pitchFamily="18" charset="-120"/>
            </a:endParaRPr>
          </a:p>
          <a:p>
            <a:pPr algn="just" eaLnBrk="1" hangingPunct="1"/>
            <a:r>
              <a:rPr lang="en-US" altLang="zh-TW" sz="2400">
                <a:ea typeface="新細明體" panose="02020500000000000000" pitchFamily="18" charset="-120"/>
              </a:rPr>
              <a:t>The greedy choice is the one that maximizes the amount of unscheduled time remaining.</a:t>
            </a:r>
          </a:p>
          <a:p>
            <a:pPr algn="just"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2" y="721312"/>
            <a:ext cx="10612923" cy="1049235"/>
          </a:xfrm>
        </p:spPr>
        <p:txBody>
          <a:bodyPr/>
          <a:lstStyle/>
          <a:p>
            <a:pPr fontAlgn="base"/>
            <a:r>
              <a:rPr lang="en-IN" dirty="0"/>
              <a:t>Greedy Algorithm to find Minimum number of Coins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35" y="1277460"/>
            <a:ext cx="11353903" cy="4953000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Suppose we want a change for M Rs and we have an infinite supply of each of the denominations in Indian currency, i.e., we have an infinite supply of {1, 2, 5, 10, 20, 50, 100, 500, 1000} valued coins/notes, what is the minimum number of coins and/or notes needed to make the change?</a:t>
            </a:r>
          </a:p>
          <a:p>
            <a:pPr algn="just">
              <a:spcBef>
                <a:spcPts val="0"/>
              </a:spcBef>
            </a:pPr>
            <a:r>
              <a:rPr lang="en-IN" sz="1700" b="1" dirty="0"/>
              <a:t>Input:</a:t>
            </a:r>
            <a:r>
              <a:rPr lang="en-IN" sz="1700" dirty="0"/>
              <a:t> M = 70</a:t>
            </a:r>
          </a:p>
          <a:p>
            <a:pPr algn="just">
              <a:spcBef>
                <a:spcPts val="0"/>
              </a:spcBef>
            </a:pPr>
            <a:r>
              <a:rPr lang="en-IN" sz="1700" b="1" dirty="0"/>
              <a:t>Output:</a:t>
            </a:r>
            <a:r>
              <a:rPr lang="en-IN" sz="1700" dirty="0"/>
              <a:t> 2        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700" dirty="0"/>
              <a:t>	We need a 50 Rs note and a 20 Rs note.</a:t>
            </a:r>
          </a:p>
          <a:p>
            <a:pPr algn="just">
              <a:spcBef>
                <a:spcPts val="0"/>
              </a:spcBef>
            </a:pPr>
            <a:r>
              <a:rPr lang="en-IN" sz="1700" b="1" dirty="0"/>
              <a:t>Input:</a:t>
            </a:r>
            <a:r>
              <a:rPr lang="en-IN" sz="1700" dirty="0"/>
              <a:t> V = 121</a:t>
            </a:r>
          </a:p>
          <a:p>
            <a:pPr algn="just">
              <a:spcBef>
                <a:spcPts val="0"/>
              </a:spcBef>
            </a:pPr>
            <a:r>
              <a:rPr lang="en-IN" sz="1700" b="1" dirty="0"/>
              <a:t>Output:</a:t>
            </a:r>
            <a:r>
              <a:rPr lang="en-IN" sz="1700" dirty="0"/>
              <a:t> 3          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700" dirty="0"/>
              <a:t>	We need a 100 Rs note, a 20 Rs note and </a:t>
            </a:r>
          </a:p>
          <a:p>
            <a:pPr algn="just">
              <a:spcBef>
                <a:spcPts val="0"/>
              </a:spcBef>
              <a:buNone/>
            </a:pPr>
            <a:r>
              <a:rPr lang="en-IN" sz="1700" dirty="0"/>
              <a:t>    a 1 Rs coin. </a:t>
            </a:r>
          </a:p>
          <a:p>
            <a:endParaRPr lang="en-IN" dirty="0"/>
          </a:p>
          <a:p>
            <a:pPr algn="just"/>
            <a:endParaRPr lang="en-US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759671" y="2270234"/>
            <a:ext cx="62116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</a:pPr>
            <a:r>
              <a:rPr lang="en-IN" b="1" dirty="0"/>
              <a:t>Algorithm: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Sort the array of coins in decreasing order.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Initialize result as empty.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Find the largest denomination that is smaller than current amount.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Add found denomination to result. Subtract value of found denomination from amount.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If amount becomes 0, then print result.</a:t>
            </a:r>
          </a:p>
          <a:p>
            <a:pPr algn="just" fontAlgn="base">
              <a:spcBef>
                <a:spcPts val="600"/>
              </a:spcBef>
              <a:buFont typeface="Arial" pitchFamily="34" charset="0"/>
              <a:buChar char="•"/>
            </a:pPr>
            <a:r>
              <a:rPr lang="en-IN" sz="1700" dirty="0"/>
              <a:t>Else repeat steps 3 and 4 for new value of V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431" y="448661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/>
              <a:t> Solution: </a:t>
            </a:r>
            <a:r>
              <a:rPr lang="en-IN" dirty="0"/>
              <a:t>Greedy </a:t>
            </a:r>
            <a:r>
              <a:rPr lang="en-IN" sz="1700" dirty="0"/>
              <a:t>Approach</a:t>
            </a:r>
            <a:r>
              <a:rPr lang="en-IN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207" y="5188069"/>
            <a:ext cx="117610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solidFill>
                  <a:srgbClr val="C00000"/>
                </a:solidFill>
              </a:rPr>
              <a:t>Note:</a:t>
            </a:r>
            <a:r>
              <a:rPr lang="en-IN" sz="1600" dirty="0">
                <a:solidFill>
                  <a:srgbClr val="C00000"/>
                </a:solidFill>
              </a:rPr>
              <a:t> This approach may not work for all denominations. For example, it doesn’t work for denominations {9, 6, 5, 1} and V = 11. The above approach would print 9, 1 and 1. But we can use 2 denominations 5 and 6.</a:t>
            </a:r>
            <a:br>
              <a:rPr lang="en-IN" sz="1600" dirty="0">
                <a:solidFill>
                  <a:srgbClr val="C00000"/>
                </a:solidFill>
              </a:rPr>
            </a:br>
            <a:r>
              <a:rPr lang="en-IN" sz="1600" dirty="0">
                <a:solidFill>
                  <a:srgbClr val="C00000"/>
                </a:solidFill>
              </a:rPr>
              <a:t>For general input, dynamic programming approach can be used:</a:t>
            </a:r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https://www.javatpoint.com/greedy-algorithms</a:t>
            </a:r>
            <a:endParaRPr lang="en-IN" dirty="0"/>
          </a:p>
          <a:p>
            <a:r>
              <a:rPr lang="en-IN" dirty="0">
                <a:hlinkClick r:id="rId3"/>
              </a:rPr>
              <a:t>https://www.radford.edu/~nokie/classes/360/greedy.html</a:t>
            </a:r>
            <a:endParaRPr lang="en-IN" dirty="0"/>
          </a:p>
          <a:p>
            <a:r>
              <a:rPr lang="en-IN" dirty="0">
                <a:hlinkClick r:id="rId4"/>
              </a:rPr>
              <a:t>https://www.geeksforgeeks.org/fractional-knapsack-problem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2" y="721312"/>
            <a:ext cx="9603275" cy="1049235"/>
          </a:xfrm>
        </p:spPr>
        <p:txBody>
          <a:bodyPr/>
          <a:lstStyle/>
          <a:p>
            <a:r>
              <a:rPr lang="en-IN" dirty="0"/>
              <a:t>Greedy Algorithm</a:t>
            </a:r>
            <a:endParaRPr lang="en-IN" alt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1245929"/>
            <a:ext cx="10592973" cy="4953000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Greedy algorithm is generally </a:t>
            </a:r>
            <a:r>
              <a:rPr lang="en-US" sz="1800" dirty="0"/>
              <a:t>used to solve optimization problems.</a:t>
            </a:r>
            <a:endParaRPr lang="en-IN" sz="1800" dirty="0"/>
          </a:p>
          <a:p>
            <a:pPr algn="just"/>
            <a:r>
              <a:rPr lang="en-IN" sz="1800" dirty="0"/>
              <a:t>Optimization problems</a:t>
            </a:r>
          </a:p>
          <a:p>
            <a:pPr lvl="1" algn="just"/>
            <a:r>
              <a:rPr lang="en-IN" sz="1600" dirty="0"/>
              <a:t>A problem that may have many feasible solutions. </a:t>
            </a:r>
          </a:p>
          <a:p>
            <a:pPr lvl="1" algn="just"/>
            <a:r>
              <a:rPr lang="en-IN" sz="1600" dirty="0"/>
              <a:t>Each solution has a value </a:t>
            </a:r>
          </a:p>
          <a:p>
            <a:pPr lvl="1" algn="just"/>
            <a:r>
              <a:rPr lang="en-US" sz="1600" dirty="0"/>
              <a:t>Optimization problem can be either maximization or minimization problems, where </a:t>
            </a:r>
            <a:r>
              <a:rPr lang="en-IN" sz="1600" dirty="0"/>
              <a:t>in maximization problem, we wish to find a solution to maximize the value and in the minimization problem, we wish to find a solution to minimize the value</a:t>
            </a:r>
          </a:p>
          <a:p>
            <a:pPr lvl="1" algn="just"/>
            <a:r>
              <a:rPr lang="en-US" altLang="en-US" sz="1600" dirty="0"/>
              <a:t>There are a number of approaches to solve optimization problems. Some of them are given below-</a:t>
            </a:r>
          </a:p>
          <a:p>
            <a:pPr lvl="2"/>
            <a:r>
              <a:rPr lang="en-IN" sz="1400" dirty="0"/>
              <a:t>Backtracking</a:t>
            </a:r>
          </a:p>
          <a:p>
            <a:pPr lvl="2"/>
            <a:r>
              <a:rPr lang="en-IN" sz="1400" dirty="0"/>
              <a:t>Greedy Method </a:t>
            </a:r>
          </a:p>
          <a:p>
            <a:pPr lvl="2"/>
            <a:r>
              <a:rPr lang="en-IN" sz="1400" dirty="0"/>
              <a:t>Dynamic Programming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2" y="721312"/>
            <a:ext cx="9603275" cy="1049235"/>
          </a:xfrm>
        </p:spPr>
        <p:txBody>
          <a:bodyPr/>
          <a:lstStyle/>
          <a:p>
            <a:r>
              <a:rPr lang="en-IN" dirty="0"/>
              <a:t>Greedy Algorithm</a:t>
            </a:r>
            <a:endParaRPr lang="en-IN" alt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1245929"/>
            <a:ext cx="10592973" cy="4953000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Greedy Method finds out of many options, but you have to choose the best option. Optimization problems.</a:t>
            </a:r>
          </a:p>
          <a:p>
            <a:pPr algn="just"/>
            <a:r>
              <a:rPr lang="en-IN" sz="1800" dirty="0"/>
              <a:t>Greedy Algorithm solves problems by making the best choice that seems best at the particular moment. </a:t>
            </a:r>
          </a:p>
          <a:p>
            <a:pPr algn="just"/>
            <a:r>
              <a:rPr lang="en-US" sz="1800" dirty="0"/>
              <a:t>A greedy algorithm works in phases. At each phase:</a:t>
            </a:r>
          </a:p>
          <a:p>
            <a:pPr lvl="1"/>
            <a:r>
              <a:rPr lang="en-US" sz="1600" dirty="0"/>
              <a:t>You take the best you can get right now, without regard for future consequences</a:t>
            </a:r>
          </a:p>
          <a:p>
            <a:pPr lvl="1"/>
            <a:r>
              <a:rPr lang="en-US" sz="1600" dirty="0"/>
              <a:t>You hope that by choosing a </a:t>
            </a:r>
            <a:r>
              <a:rPr lang="en-US" sz="1600" i="1" dirty="0"/>
              <a:t>local</a:t>
            </a:r>
            <a:r>
              <a:rPr lang="en-US" sz="1600" dirty="0"/>
              <a:t> optimum at each step, you will end up at a </a:t>
            </a:r>
            <a:r>
              <a:rPr lang="en-US" sz="1600" i="1" dirty="0"/>
              <a:t>global</a:t>
            </a:r>
            <a:r>
              <a:rPr lang="en-US" sz="1600" dirty="0"/>
              <a:t> optimum</a:t>
            </a:r>
            <a:r>
              <a:rPr lang="en-IN" sz="1600" dirty="0"/>
              <a:t>•</a:t>
            </a:r>
          </a:p>
          <a:p>
            <a:r>
              <a:rPr lang="en-IN" sz="1900" dirty="0"/>
              <a:t>Greedy algorithms are simple and straightforward and they take decisions on the basis of information at hand without worrying about the effect these decisions may have in the future. </a:t>
            </a:r>
          </a:p>
          <a:p>
            <a:r>
              <a:rPr lang="en-IN" sz="1900" dirty="0"/>
              <a:t>They are easy to invent, easy to implement and most of the time quite efficient.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2" y="721312"/>
            <a:ext cx="9603275" cy="1049235"/>
          </a:xfrm>
        </p:spPr>
        <p:txBody>
          <a:bodyPr/>
          <a:lstStyle/>
          <a:p>
            <a:r>
              <a:rPr lang="en-IN" dirty="0"/>
              <a:t>Greedy Algorithm</a:t>
            </a:r>
            <a:endParaRPr lang="en-IN" altLang="en-US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1245929"/>
            <a:ext cx="10592973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1800" dirty="0"/>
              <a:t>Only a few optimization problems can be solved by the greedy method. Some of them are given below-</a:t>
            </a:r>
          </a:p>
          <a:p>
            <a:pPr lvl="1"/>
            <a:r>
              <a:rPr lang="en-IN" sz="1600" dirty="0"/>
              <a:t>machine scheduling</a:t>
            </a:r>
          </a:p>
          <a:p>
            <a:pPr lvl="1"/>
            <a:r>
              <a:rPr lang="en-IN" sz="1600" dirty="0"/>
              <a:t>Fractional Knapsack Problem</a:t>
            </a:r>
          </a:p>
          <a:p>
            <a:pPr lvl="1"/>
            <a:r>
              <a:rPr lang="en-IN" sz="1600" dirty="0"/>
              <a:t>Minimum Spanning Tree</a:t>
            </a:r>
          </a:p>
          <a:p>
            <a:pPr lvl="1"/>
            <a:r>
              <a:rPr lang="en-IN" sz="1600" dirty="0"/>
              <a:t>Huffman Code</a:t>
            </a:r>
          </a:p>
          <a:p>
            <a:pPr lvl="1"/>
            <a:r>
              <a:rPr lang="en-IN" sz="1600" dirty="0"/>
              <a:t>Job Sequencing</a:t>
            </a:r>
          </a:p>
          <a:p>
            <a:pPr lvl="1"/>
            <a:r>
              <a:rPr lang="en-IN" sz="1600" dirty="0"/>
              <a:t>Activity Selection Problem</a:t>
            </a:r>
          </a:p>
          <a:p>
            <a:r>
              <a:rPr lang="en-IN" sz="1800" dirty="0"/>
              <a:t>Steps for achieving a Greedy Algorithm are:</a:t>
            </a:r>
          </a:p>
          <a:p>
            <a:pPr>
              <a:spcBef>
                <a:spcPts val="600"/>
              </a:spcBef>
              <a:buNone/>
            </a:pPr>
            <a:r>
              <a:rPr lang="en-IN" sz="1800" b="1" dirty="0"/>
              <a:t>	Feasible:</a:t>
            </a:r>
            <a:r>
              <a:rPr lang="en-IN" sz="1800" dirty="0"/>
              <a:t> Here we check whether it satisfies all possible constraints or not, to obtain at least one solution to our problems.</a:t>
            </a:r>
          </a:p>
          <a:p>
            <a:pPr>
              <a:spcBef>
                <a:spcPts val="600"/>
              </a:spcBef>
              <a:buNone/>
            </a:pPr>
            <a:r>
              <a:rPr lang="en-IN" sz="1800" b="1" dirty="0"/>
              <a:t>	Local Optimal Choice:</a:t>
            </a:r>
            <a:r>
              <a:rPr lang="en-IN" sz="1800" dirty="0"/>
              <a:t> In this, the choice should be the optimum which is selected from the currently available</a:t>
            </a:r>
          </a:p>
          <a:p>
            <a:pPr>
              <a:buNone/>
            </a:pPr>
            <a:r>
              <a:rPr lang="en-IN" sz="1800" b="1" dirty="0"/>
              <a:t>	Unalterable:</a:t>
            </a:r>
            <a:r>
              <a:rPr lang="en-IN" sz="1800" dirty="0"/>
              <a:t> Once the decision is made, at any subsequence step that option is not altered.</a:t>
            </a:r>
          </a:p>
          <a:p>
            <a:endParaRPr lang="en-IN" dirty="0"/>
          </a:p>
          <a:p>
            <a:pPr algn="just"/>
            <a:endParaRPr lang="en-US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2" y="721312"/>
            <a:ext cx="10612923" cy="1049235"/>
          </a:xfrm>
        </p:spPr>
        <p:txBody>
          <a:bodyPr/>
          <a:lstStyle/>
          <a:p>
            <a:pPr fontAlgn="base"/>
            <a:r>
              <a:rPr lang="en-IN" dirty="0"/>
              <a:t>Knapsack Problem using Greedy method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35" y="1277460"/>
            <a:ext cx="11353903" cy="4953000"/>
          </a:xfrm>
        </p:spPr>
        <p:txBody>
          <a:bodyPr>
            <a:normAutofit/>
          </a:bodyPr>
          <a:lstStyle/>
          <a:p>
            <a:r>
              <a:rPr lang="en-IN" sz="1800" dirty="0"/>
              <a:t>Two main kinds of Knapsack Problems:</a:t>
            </a:r>
          </a:p>
          <a:p>
            <a:r>
              <a:rPr lang="en-IN" b="1" dirty="0"/>
              <a:t>0-1 Knapsack:</a:t>
            </a:r>
          </a:p>
          <a:p>
            <a:pPr lvl="1"/>
            <a:r>
              <a:rPr lang="en-IN" dirty="0"/>
              <a:t>N items (can be the same or different)</a:t>
            </a:r>
          </a:p>
          <a:p>
            <a:pPr lvl="1"/>
            <a:r>
              <a:rPr lang="en-IN" dirty="0"/>
              <a:t>Have </a:t>
            </a:r>
            <a:r>
              <a:rPr lang="en-IN" b="1" dirty="0"/>
              <a:t>only one</a:t>
            </a:r>
            <a:r>
              <a:rPr lang="en-IN" dirty="0"/>
              <a:t> of each</a:t>
            </a:r>
          </a:p>
          <a:p>
            <a:pPr lvl="1"/>
            <a:r>
              <a:rPr lang="en-IN" dirty="0"/>
              <a:t>Must </a:t>
            </a:r>
            <a:r>
              <a:rPr lang="en-IN" b="1" dirty="0"/>
              <a:t>leave or take </a:t>
            </a:r>
            <a:r>
              <a:rPr lang="en-IN" dirty="0"/>
              <a:t>(i.e., 0-1) each item </a:t>
            </a:r>
          </a:p>
          <a:p>
            <a:pPr lvl="1"/>
            <a:r>
              <a:rPr lang="en-IN" dirty="0"/>
              <a:t>Dynamic Programming (DP) works, greedy does not since items cannot be broken</a:t>
            </a:r>
          </a:p>
          <a:p>
            <a:r>
              <a:rPr lang="en-IN" b="1" dirty="0"/>
              <a:t>Fractional Knapsack:</a:t>
            </a:r>
          </a:p>
          <a:p>
            <a:pPr lvl="1"/>
            <a:r>
              <a:rPr lang="en-IN" dirty="0"/>
              <a:t>N items (can be the same or different)</a:t>
            </a:r>
          </a:p>
          <a:p>
            <a:pPr lvl="1"/>
            <a:r>
              <a:rPr lang="en-IN" dirty="0"/>
              <a:t>Can take </a:t>
            </a:r>
            <a:r>
              <a:rPr lang="en-IN" b="1" dirty="0"/>
              <a:t>fractional part</a:t>
            </a:r>
            <a:r>
              <a:rPr lang="en-IN" dirty="0"/>
              <a:t> of each item (bags of gold dust)</a:t>
            </a:r>
          </a:p>
          <a:p>
            <a:pPr lvl="1"/>
            <a:r>
              <a:rPr lang="en-IN" dirty="0"/>
              <a:t>Greedy works and DP algorithms work</a:t>
            </a:r>
          </a:p>
          <a:p>
            <a:endParaRPr lang="en-IN" dirty="0"/>
          </a:p>
          <a:p>
            <a:pPr algn="just"/>
            <a:endParaRPr lang="en-US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2" y="721312"/>
            <a:ext cx="10612923" cy="681819"/>
          </a:xfrm>
        </p:spPr>
        <p:txBody>
          <a:bodyPr/>
          <a:lstStyle/>
          <a:p>
            <a:pPr fontAlgn="base"/>
            <a:r>
              <a:rPr lang="en-IN" dirty="0"/>
              <a:t>Greedy approach for Fractional Knapsack Problem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35" y="1277460"/>
            <a:ext cx="11353903" cy="4953000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Steps to solve the Fractional Problem:</a:t>
            </a:r>
          </a:p>
          <a:p>
            <a:pPr algn="just"/>
            <a:r>
              <a:rPr lang="en-IN" sz="1800" dirty="0"/>
              <a:t>Compute the value per pound  v</a:t>
            </a:r>
            <a:r>
              <a:rPr lang="en-IN" sz="1800" baseline="-25000" dirty="0"/>
              <a:t>i</a:t>
            </a:r>
            <a:r>
              <a:rPr lang="en-IN" sz="1800" dirty="0"/>
              <a:t>/</a:t>
            </a:r>
            <a:r>
              <a:rPr lang="en-IN" sz="1800" dirty="0" err="1"/>
              <a:t>w</a:t>
            </a:r>
            <a:r>
              <a:rPr lang="en-IN" sz="1800" baseline="-25000" dirty="0" err="1"/>
              <a:t>i</a:t>
            </a:r>
            <a:r>
              <a:rPr lang="en-IN" sz="1800" baseline="-25000" dirty="0"/>
              <a:t> </a:t>
            </a:r>
            <a:r>
              <a:rPr lang="en-IN" sz="1800" dirty="0"/>
              <a:t>for each item.</a:t>
            </a:r>
          </a:p>
          <a:p>
            <a:pPr algn="just"/>
            <a:r>
              <a:rPr lang="en-IN" sz="1800" dirty="0"/>
              <a:t>Obeying a Greedy Strategy, we take as possible of the item with the highest value per pound.</a:t>
            </a:r>
          </a:p>
          <a:p>
            <a:pPr algn="just"/>
            <a:r>
              <a:rPr lang="en-IN" sz="1800" dirty="0"/>
              <a:t>If the supply of that element is exhausted and we can still carry more, we take as much as possible of the element with the next value per pound.</a:t>
            </a:r>
          </a:p>
          <a:p>
            <a:pPr algn="just"/>
            <a:r>
              <a:rPr lang="en-IN" sz="1800" dirty="0"/>
              <a:t>Sorting, the items by value per pound, the greedy algorithm run in O (n log n) time.</a:t>
            </a:r>
          </a:p>
          <a:p>
            <a:pPr algn="just">
              <a:buNone/>
            </a:pPr>
            <a:r>
              <a:rPr lang="en-IN" sz="1800" b="1" dirty="0"/>
              <a:t>Example:</a:t>
            </a:r>
            <a:r>
              <a:rPr lang="en-IN" sz="1800" dirty="0"/>
              <a:t> Consider 5 items along their respective weights and values: -</a:t>
            </a:r>
          </a:p>
          <a:p>
            <a:pPr lvl="1" algn="just">
              <a:buNone/>
            </a:pPr>
            <a:r>
              <a:rPr lang="en-IN" sz="1600" dirty="0"/>
              <a:t>I = (I</a:t>
            </a:r>
            <a:r>
              <a:rPr lang="en-IN" sz="1600" baseline="-25000" dirty="0"/>
              <a:t>1</a:t>
            </a:r>
            <a:r>
              <a:rPr lang="en-IN" sz="1600" dirty="0"/>
              <a:t>,I</a:t>
            </a:r>
            <a:r>
              <a:rPr lang="en-IN" sz="1600" baseline="-25000" dirty="0"/>
              <a:t>2</a:t>
            </a:r>
            <a:r>
              <a:rPr lang="en-IN" sz="1600" dirty="0"/>
              <a:t>,I</a:t>
            </a:r>
            <a:r>
              <a:rPr lang="en-IN" sz="1600" baseline="-25000" dirty="0"/>
              <a:t>3</a:t>
            </a:r>
            <a:r>
              <a:rPr lang="en-IN" sz="1600" dirty="0"/>
              <a:t>,I</a:t>
            </a:r>
            <a:r>
              <a:rPr lang="en-IN" sz="1600" baseline="-25000" dirty="0"/>
              <a:t>4</a:t>
            </a:r>
            <a:r>
              <a:rPr lang="en-IN" sz="1600" dirty="0"/>
              <a:t>,I</a:t>
            </a:r>
            <a:r>
              <a:rPr lang="en-IN" sz="1600" baseline="-25000" dirty="0"/>
              <a:t>5</a:t>
            </a:r>
            <a:r>
              <a:rPr lang="en-IN" sz="1600" dirty="0"/>
              <a:t>)</a:t>
            </a:r>
          </a:p>
          <a:p>
            <a:pPr lvl="1" algn="just">
              <a:buNone/>
            </a:pPr>
            <a:r>
              <a:rPr lang="en-IN" sz="1600" dirty="0"/>
              <a:t>w = (5, 10, 20, 30, 40)</a:t>
            </a:r>
          </a:p>
          <a:p>
            <a:pPr lvl="1" algn="just">
              <a:buNone/>
            </a:pPr>
            <a:r>
              <a:rPr lang="en-IN" sz="1600" dirty="0"/>
              <a:t>v = (30, 20, 100, 90,160)</a:t>
            </a:r>
          </a:p>
          <a:p>
            <a:pPr algn="just">
              <a:buNone/>
            </a:pPr>
            <a:r>
              <a:rPr lang="en-IN" sz="1600" dirty="0"/>
              <a:t>The capacity of knapsack W = 60</a:t>
            </a:r>
          </a:p>
          <a:p>
            <a:pPr algn="just"/>
            <a:endParaRPr lang="en-IN" dirty="0"/>
          </a:p>
          <a:p>
            <a:pPr algn="just"/>
            <a:endParaRPr lang="en-US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39407" y="434232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The greedy algorithm:</a:t>
            </a:r>
          </a:p>
          <a:p>
            <a:pPr>
              <a:spcBef>
                <a:spcPts val="600"/>
              </a:spcBef>
            </a:pPr>
            <a:r>
              <a:rPr lang="en-IN" dirty="0">
                <a:solidFill>
                  <a:srgbClr val="C00000"/>
                </a:solidFill>
              </a:rPr>
              <a:t>Step 1: Sort v</a:t>
            </a:r>
            <a:r>
              <a:rPr lang="en-IN" baseline="-25000" dirty="0">
                <a:solidFill>
                  <a:srgbClr val="C00000"/>
                </a:solidFill>
              </a:rPr>
              <a:t>i</a:t>
            </a:r>
            <a:r>
              <a:rPr lang="en-IN" dirty="0">
                <a:solidFill>
                  <a:srgbClr val="C00000"/>
                </a:solidFill>
              </a:rPr>
              <a:t>/</a:t>
            </a:r>
            <a:r>
              <a:rPr lang="en-IN" dirty="0" err="1">
                <a:solidFill>
                  <a:srgbClr val="C00000"/>
                </a:solidFill>
              </a:rPr>
              <a:t>w</a:t>
            </a:r>
            <a:r>
              <a:rPr lang="en-IN" baseline="-25000" dirty="0" err="1">
                <a:solidFill>
                  <a:srgbClr val="C00000"/>
                </a:solidFill>
              </a:rPr>
              <a:t>i</a:t>
            </a:r>
            <a:r>
              <a:rPr lang="en-IN" baseline="-25000" dirty="0">
                <a:solidFill>
                  <a:srgbClr val="C00000"/>
                </a:solidFill>
              </a:rPr>
              <a:t>  </a:t>
            </a:r>
            <a:r>
              <a:rPr lang="en-IN" dirty="0">
                <a:solidFill>
                  <a:srgbClr val="C00000"/>
                </a:solidFill>
              </a:rPr>
              <a:t>into non-increasing order. </a:t>
            </a:r>
          </a:p>
          <a:p>
            <a:pPr>
              <a:spcBef>
                <a:spcPts val="600"/>
              </a:spcBef>
            </a:pPr>
            <a:r>
              <a:rPr lang="en-IN" dirty="0">
                <a:solidFill>
                  <a:srgbClr val="C00000"/>
                </a:solidFill>
              </a:rPr>
              <a:t>Step 2: Put the objects into the knapsack according to the sorted sequence as possible as we can.</a:t>
            </a:r>
          </a:p>
        </p:txBody>
      </p: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12" y="721312"/>
            <a:ext cx="10612923" cy="681819"/>
          </a:xfrm>
        </p:spPr>
        <p:txBody>
          <a:bodyPr/>
          <a:lstStyle/>
          <a:p>
            <a:pPr fontAlgn="base"/>
            <a:r>
              <a:rPr lang="en-IN" dirty="0"/>
              <a:t>Greedy approach for Fractional Knapsack Problem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35" y="1277460"/>
            <a:ext cx="11353903" cy="4953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sz="1800" b="1" dirty="0"/>
              <a:t>Example:</a:t>
            </a:r>
            <a:r>
              <a:rPr lang="en-IN" sz="1800" dirty="0"/>
              <a:t> Consider 5 items along their respective weights and values: -</a:t>
            </a:r>
          </a:p>
          <a:p>
            <a:pPr algn="just">
              <a:buNone/>
            </a:pPr>
            <a:r>
              <a:rPr lang="en-IN" sz="1500" dirty="0"/>
              <a:t>The capacity of knapsack W = 60</a:t>
            </a:r>
          </a:p>
          <a:p>
            <a:pPr>
              <a:spcBef>
                <a:spcPts val="600"/>
              </a:spcBef>
            </a:pPr>
            <a:r>
              <a:rPr lang="en-IN" sz="1500" dirty="0"/>
              <a:t>First, we choose the item I</a:t>
            </a:r>
            <a:r>
              <a:rPr lang="en-IN" sz="1500" baseline="-25000" dirty="0"/>
              <a:t>1</a:t>
            </a:r>
            <a:r>
              <a:rPr lang="en-IN" sz="1500" dirty="0"/>
              <a:t> whose weight is 5.</a:t>
            </a:r>
          </a:p>
          <a:p>
            <a:pPr>
              <a:spcBef>
                <a:spcPts val="600"/>
              </a:spcBef>
            </a:pPr>
            <a:r>
              <a:rPr lang="en-IN" sz="1500" dirty="0"/>
              <a:t>Then choose item I</a:t>
            </a:r>
            <a:r>
              <a:rPr lang="en-IN" sz="1500" baseline="-25000" dirty="0"/>
              <a:t>3</a:t>
            </a:r>
            <a:r>
              <a:rPr lang="en-IN" sz="1500" dirty="0"/>
              <a:t> whose weight is 20. </a:t>
            </a:r>
          </a:p>
          <a:p>
            <a:pPr>
              <a:spcBef>
                <a:spcPts val="600"/>
              </a:spcBef>
            </a:pPr>
            <a:r>
              <a:rPr lang="en-IN" sz="1500" dirty="0"/>
              <a:t>Now, the total weight of knapsack is 20 + 5 = 25</a:t>
            </a:r>
          </a:p>
          <a:p>
            <a:pPr algn="just">
              <a:spcBef>
                <a:spcPts val="600"/>
              </a:spcBef>
            </a:pPr>
            <a:r>
              <a:rPr lang="en-IN" sz="1500" dirty="0"/>
              <a:t>Now the next item is I</a:t>
            </a:r>
            <a:r>
              <a:rPr lang="en-IN" sz="1500" baseline="-25000" dirty="0"/>
              <a:t>5</a:t>
            </a:r>
            <a:r>
              <a:rPr lang="en-IN" sz="1500" dirty="0"/>
              <a:t>, and its weight is 40, but </a:t>
            </a:r>
          </a:p>
          <a:p>
            <a:pPr algn="just">
              <a:spcBef>
                <a:spcPts val="600"/>
              </a:spcBef>
            </a:pPr>
            <a:r>
              <a:rPr lang="en-IN" sz="1500" dirty="0"/>
              <a:t>we want only 35, so we chose the fractional part of it,</a:t>
            </a:r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endParaRPr lang="en-US" sz="1500" dirty="0"/>
          </a:p>
          <a:p>
            <a:pPr algn="just">
              <a:spcBef>
                <a:spcPts val="600"/>
              </a:spcBef>
            </a:pPr>
            <a:r>
              <a:rPr lang="en-US" sz="1500" dirty="0"/>
              <a:t>So we arrange the value of V/W in decreasing order as given in table and this will be the solution of given problem.</a:t>
            </a:r>
            <a:endParaRPr lang="en-IN" sz="1500" dirty="0"/>
          </a:p>
          <a:p>
            <a:pPr algn="just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30125" y="1775956"/>
          <a:ext cx="48768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IN" sz="1600" dirty="0"/>
                        <a:t>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31875" y="3005666"/>
          <a:ext cx="493461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2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V/W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3             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602" y="3640849"/>
            <a:ext cx="33337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0994" y="3899046"/>
          <a:ext cx="4876800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805448" y="5112991"/>
          <a:ext cx="493461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2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V/W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3             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8828690" y="3673365"/>
            <a:ext cx="315311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1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5CF6F1-D607-488A-9558-22CE29790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O-1 knapsack is harder!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D346EC3-1CDF-484B-87F1-37EF0E7E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US" altLang="zh-TW" sz="2800">
                <a:ea typeface="新細明體" panose="02020500000000000000" pitchFamily="18" charset="-120"/>
              </a:rPr>
              <a:t>0-1 knapsack cannot be solved by the greedy strategy</a:t>
            </a:r>
          </a:p>
          <a:p>
            <a:pPr lvl="1" algn="just" eaLnBrk="1" hangingPunct="1"/>
            <a:r>
              <a:rPr lang="en-US" altLang="zh-TW" sz="2400">
                <a:ea typeface="新細明體" panose="02020500000000000000" pitchFamily="18" charset="-120"/>
              </a:rPr>
              <a:t>Unable to fill the knapsack to capacity, and the empty space lowers the effective value per pound of the packing.</a:t>
            </a:r>
          </a:p>
          <a:p>
            <a:pPr lvl="1" algn="just" eaLnBrk="1" hangingPunct="1"/>
            <a:r>
              <a:rPr lang="en-US" altLang="zh-TW" sz="2400">
                <a:ea typeface="新細明體" panose="02020500000000000000" pitchFamily="18" charset="-120"/>
              </a:rPr>
              <a:t>We must compare the solution to the sub-problem in which the item is included with the solution to the sub-problem in which the item is excluded before we can make the choice.</a:t>
            </a:r>
          </a:p>
          <a:p>
            <a:pPr lvl="1" algn="just" eaLnBrk="1" hangingPunct="1"/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Dynamic Programming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1703</TotalTime>
  <Words>1794</Words>
  <Application>Microsoft Office PowerPoint</Application>
  <PresentationFormat>Widescreen</PresentationFormat>
  <Paragraphs>253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新細明體</vt:lpstr>
      <vt:lpstr>Arial</vt:lpstr>
      <vt:lpstr>Calibri</vt:lpstr>
      <vt:lpstr>Century Gothic</vt:lpstr>
      <vt:lpstr>Courier New</vt:lpstr>
      <vt:lpstr>Times New Roman</vt:lpstr>
      <vt:lpstr>Gallery</vt:lpstr>
      <vt:lpstr>Data Structures And Algorithms  Odd Semester 2022</vt:lpstr>
      <vt:lpstr>Outline</vt:lpstr>
      <vt:lpstr>Greedy Algorithm</vt:lpstr>
      <vt:lpstr>Greedy Algorithm</vt:lpstr>
      <vt:lpstr>Greedy Algorithm</vt:lpstr>
      <vt:lpstr>Knapsack Problem using Greedy method</vt:lpstr>
      <vt:lpstr>Greedy approach for Fractional Knapsack Problem</vt:lpstr>
      <vt:lpstr>Greedy approach for Fractional Knapsack Problem</vt:lpstr>
      <vt:lpstr>O-1 knapsack is harder!</vt:lpstr>
      <vt:lpstr>Why greedy not used for 0-1 knapsack?</vt:lpstr>
      <vt:lpstr>Greedy solution for fractional knapsack</vt:lpstr>
      <vt:lpstr> Greedy solution for 0-1 knapsack</vt:lpstr>
      <vt:lpstr> Greedy does not work  for  0-1 knapsack</vt:lpstr>
      <vt:lpstr>An Activity Selection Problem</vt:lpstr>
      <vt:lpstr>An Activity Selection Problem (Conference Scheduling Problem)</vt:lpstr>
      <vt:lpstr>Activity-Selection</vt:lpstr>
      <vt:lpstr>The Activity Selection Problem</vt:lpstr>
      <vt:lpstr>Activity Selection: A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Why it is Greedy?</vt:lpstr>
      <vt:lpstr>Greedy Algorithm to find Minimum number of Coins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Linear, Binary, Interpolation and Median Search</dc:title>
  <dc:creator>Bindu</dc:creator>
  <cp:lastModifiedBy>manju</cp:lastModifiedBy>
  <cp:revision>195</cp:revision>
  <dcterms:created xsi:type="dcterms:W3CDTF">2020-06-19T06:56:24Z</dcterms:created>
  <dcterms:modified xsi:type="dcterms:W3CDTF">2022-11-22T09:37:25Z</dcterms:modified>
</cp:coreProperties>
</file>