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8"/>
  </p:notesMasterIdLst>
  <p:sldIdLst>
    <p:sldId id="395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77E4-C1DD-443C-9E5F-A6B79296ABE8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8413-CF18-46CE-995F-4405F19B6C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18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0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0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6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67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1100" y="0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71049C-395B-482C-A387-65DECF28A7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4F7C6-ADF5-4E4E-B66B-C1266817EBB8}"/>
              </a:ext>
            </a:extLst>
          </p:cNvPr>
          <p:cNvSpPr/>
          <p:nvPr userDrawn="1"/>
        </p:nvSpPr>
        <p:spPr>
          <a:xfrm>
            <a:off x="11465169" y="-24289"/>
            <a:ext cx="726831" cy="7385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40C03E7-842A-4317-A982-3EF957B17B32}"/>
              </a:ext>
            </a:extLst>
          </p:cNvPr>
          <p:cNvSpPr txBox="1"/>
          <p:nvPr userDrawn="1"/>
        </p:nvSpPr>
        <p:spPr>
          <a:xfrm>
            <a:off x="5022166" y="6400800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2477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f.edu/~sarahb/COP3503/Lectures/DynProg_Knapsack.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15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And Algorithms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2022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4323081"/>
            <a:ext cx="9369236" cy="76200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82" y="2405923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655380"/>
            <a:ext cx="10363200" cy="2743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Let’s run our algorithm on the following data:</a:t>
            </a:r>
          </a:p>
          <a:p>
            <a:pPr lvl="1">
              <a:defRPr/>
            </a:pPr>
            <a:r>
              <a:rPr lang="en-US" dirty="0"/>
              <a:t>n = 4 (# of elements)</a:t>
            </a:r>
          </a:p>
          <a:p>
            <a:pPr lvl="1">
              <a:defRPr/>
            </a:pPr>
            <a:r>
              <a:rPr lang="en-US" dirty="0"/>
              <a:t>W = 5 (max weight)</a:t>
            </a:r>
          </a:p>
          <a:p>
            <a:pPr lvl="1">
              <a:defRPr/>
            </a:pPr>
            <a:r>
              <a:rPr lang="en-US" dirty="0"/>
              <a:t>Elements (weight, value):</a:t>
            </a:r>
          </a:p>
          <a:p>
            <a:pPr lvl="1">
              <a:buFont typeface="Verdana" pitchFamily="34" charset="0"/>
              <a:buNone/>
              <a:defRPr/>
            </a:pPr>
            <a:r>
              <a:rPr lang="en-US" dirty="0"/>
              <a:t>	(2,3), (3,4), (4,5), (5,6)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4167" y="1765738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65" name="Content Placeholder 7"/>
          <p:cNvSpPr>
            <a:spLocks noGrp="1"/>
          </p:cNvSpPr>
          <p:nvPr>
            <p:ph idx="1"/>
          </p:nvPr>
        </p:nvSpPr>
        <p:spPr>
          <a:xfrm>
            <a:off x="8145517" y="1516117"/>
            <a:ext cx="4046483" cy="25908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Initialize the base cases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B[0,w] = 0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B[i,0] =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35573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380717" y="1403131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53780" y="3662856"/>
            <a:ext cx="8636000" cy="2514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7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7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pl-PL" sz="17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1700" dirty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17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1200" y="1905000"/>
            <a:ext cx="115448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 =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71901" y="2247372"/>
            <a:ext cx="381000" cy="4233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301889" y="1707931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270359" y="1450428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15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49600" y="2133600"/>
            <a:ext cx="1524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191531" y="1770993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1689538" y="3678621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69" y="835572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91531" y="1749972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8" name="Content Placeholder 7"/>
          <p:cNvSpPr>
            <a:spLocks noGrp="1"/>
          </p:cNvSpPr>
          <p:nvPr>
            <p:ph idx="1"/>
          </p:nvPr>
        </p:nvSpPr>
        <p:spPr>
          <a:xfrm>
            <a:off x="1648373" y="3631324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39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 = 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65600" y="2133600"/>
            <a:ext cx="1422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160000" y="2054773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41" y="835573"/>
            <a:ext cx="9999133" cy="1143000"/>
          </a:xfrm>
        </p:spPr>
        <p:txBody>
          <a:bodyPr/>
          <a:lstStyle/>
          <a:p>
            <a:pPr>
              <a:defRPr/>
            </a:pPr>
            <a:r>
              <a:rPr lang="en-US" sz="2800" u="sng" dirty="0"/>
              <a:t>Knapsack</a:t>
            </a:r>
            <a:r>
              <a:rPr lang="en-US" u="sng" dirty="0"/>
              <a:t>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270358" y="1608083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62" name="Content Placeholder 7"/>
          <p:cNvSpPr>
            <a:spLocks noGrp="1"/>
          </p:cNvSpPr>
          <p:nvPr>
            <p:ph idx="1"/>
          </p:nvPr>
        </p:nvSpPr>
        <p:spPr>
          <a:xfrm>
            <a:off x="1679903" y="3662853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63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8400" y="2209800"/>
            <a:ext cx="1524000" cy="1524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91531" y="1912883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896" y="788276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96938" y="1024759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86" name="Content Placeholder 7"/>
          <p:cNvSpPr>
            <a:spLocks noGrp="1"/>
          </p:cNvSpPr>
          <p:nvPr>
            <p:ph idx="1"/>
          </p:nvPr>
        </p:nvSpPr>
        <p:spPr>
          <a:xfrm>
            <a:off x="1679903" y="3678621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87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92800" y="2209800"/>
            <a:ext cx="15240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081172" y="1361090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835" y="851338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60000" y="1765738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11" name="TextBox 5"/>
          <p:cNvSpPr txBox="1">
            <a:spLocks noChangeArrowheads="1"/>
          </p:cNvSpPr>
          <p:nvPr/>
        </p:nvSpPr>
        <p:spPr bwMode="auto">
          <a:xfrm>
            <a:off x="8331200" y="1905000"/>
            <a:ext cx="115448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1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07859" y="25897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75765" y="2391104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1774497" y="3631324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366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28469" y="1702676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4" name="Content Placeholder 7"/>
          <p:cNvSpPr>
            <a:spLocks noGrp="1"/>
          </p:cNvSpPr>
          <p:nvPr>
            <p:ph idx="1"/>
          </p:nvPr>
        </p:nvSpPr>
        <p:spPr>
          <a:xfrm>
            <a:off x="1648373" y="3678621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35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15448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420659" y="25897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144235" y="2312276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365" y="851338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60000" y="1655379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59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2514600"/>
            <a:ext cx="22352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28469" y="2249214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1742966" y="3618186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11" y="764138"/>
            <a:ext cx="9603275" cy="1049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193" y="1234965"/>
            <a:ext cx="568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700" dirty="0">
                <a:cs typeface="Times New Roman" pitchFamily="18" charset="0"/>
              </a:rPr>
              <a:t>The goal is to </a:t>
            </a:r>
            <a:r>
              <a:rPr lang="en-US" sz="1700" b="1" dirty="0">
                <a:cs typeface="Times New Roman" pitchFamily="18" charset="0"/>
              </a:rPr>
              <a:t>maximize the value of a knapsack </a:t>
            </a:r>
            <a:r>
              <a:rPr lang="en-US" sz="1700" dirty="0">
                <a:cs typeface="Times New Roman" pitchFamily="18" charset="0"/>
              </a:rPr>
              <a:t>that can hold at most W units (i.e., lbs or kg) worth of goods from a list of items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… I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700" dirty="0">
                <a:cs typeface="Times New Roman" pitchFamily="18" charset="0"/>
              </a:rPr>
              <a:t>Each item has 2 attributes:</a:t>
            </a:r>
          </a:p>
          <a:p>
            <a:pPr marL="1163637" lvl="2" indent="-514350">
              <a:buFont typeface="+mj-lt"/>
              <a:buAutoNum type="arabicParenR"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Value – let this be v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for item I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163637" lvl="2" indent="-514350">
              <a:buFont typeface="+mj-lt"/>
              <a:buAutoNum type="arabicParenR"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Weight – let this be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7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for item I</a:t>
            </a:r>
            <a:r>
              <a:rPr lang="en-US" sz="1700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642937" indent="-514350">
              <a:defRPr/>
            </a:pPr>
            <a:endParaRPr lang="en-US" sz="1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Content Placeholder 5" descr="knapsack_proble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800" y="1600200"/>
            <a:ext cx="528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62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60000" y="1765738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82" name="Content Placeholder 7"/>
          <p:cNvSpPr>
            <a:spLocks noGrp="1"/>
          </p:cNvSpPr>
          <p:nvPr>
            <p:ph idx="1"/>
          </p:nvPr>
        </p:nvSpPr>
        <p:spPr>
          <a:xfrm>
            <a:off x="1711435" y="3647090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 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&lt;= w   //item i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v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w</a:t>
            </a:r>
            <a:r>
              <a:rPr lang="en-US" sz="20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 B[i,w] = B[i-1,w]</a:t>
            </a:r>
          </a:p>
          <a:p>
            <a:pPr>
              <a:buFont typeface="Wingdings 2" pitchFamily="18" charset="2"/>
              <a:buNone/>
            </a:pPr>
            <a:r>
              <a:rPr lang="pl-PL" sz="200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3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65600" y="2514600"/>
            <a:ext cx="22352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60000" y="2406869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896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96938" y="1734207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06" name="Content Placeholder 7"/>
          <p:cNvSpPr>
            <a:spLocks noGrp="1"/>
          </p:cNvSpPr>
          <p:nvPr>
            <p:ph idx="1"/>
          </p:nvPr>
        </p:nvSpPr>
        <p:spPr>
          <a:xfrm>
            <a:off x="1695669" y="3647089"/>
            <a:ext cx="8636000" cy="2514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07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2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8400" y="2438400"/>
            <a:ext cx="24384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049641" y="2328041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62" y="835572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207297" y="1844566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31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4959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1..3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-3..-1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06801" y="2971272"/>
            <a:ext cx="304800" cy="4233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75766" y="2790497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418543" y="2970742"/>
            <a:ext cx="304800" cy="2116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335059" y="29707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1711435" y="3631324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51338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49641" y="2349062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55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2819400"/>
            <a:ext cx="32512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986579" y="3294993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ontent Placeholder 7"/>
          <p:cNvSpPr txBox="1">
            <a:spLocks/>
          </p:cNvSpPr>
          <p:nvPr/>
        </p:nvSpPr>
        <p:spPr bwMode="auto">
          <a:xfrm>
            <a:off x="1711434" y="3647089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897" y="835572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96938" y="1954924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79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3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264401" y="2971272"/>
            <a:ext cx="304800" cy="4233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923517" y="2900855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 bwMode="auto">
          <a:xfrm>
            <a:off x="1727200" y="3683876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28" y="835572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44234" y="1797269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03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4959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 = 1..4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-4..-1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06259" y="32755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096938" y="3108434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522259" y="32755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436659" y="32755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51059" y="32755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 bwMode="auto">
          <a:xfrm>
            <a:off x="1711434" y="3678621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pl-PL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B[i,w] = B[i-1,w]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59" y="819807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175765" y="2017986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7" name="TextBox 5"/>
          <p:cNvSpPr txBox="1">
            <a:spLocks noChangeArrowheads="1"/>
          </p:cNvSpPr>
          <p:nvPr/>
        </p:nvSpPr>
        <p:spPr bwMode="auto">
          <a:xfrm>
            <a:off x="8331201" y="1905000"/>
            <a:ext cx="10695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 = 4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w = 5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w-w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163859" y="3275542"/>
            <a:ext cx="3048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44235" y="3297622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7"/>
          <p:cNvSpPr txBox="1">
            <a:spLocks/>
          </p:cNvSpPr>
          <p:nvPr/>
        </p:nvSpPr>
        <p:spPr bwMode="auto">
          <a:xfrm>
            <a:off x="1695669" y="3615559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w   //item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in the solution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if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B[i-1,w-w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B[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B[i-1,w-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else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i,w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 = B[i-1,w]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else B[i,w] = B[i-1,w] // w</a:t>
            </a:r>
            <a:r>
              <a:rPr lang="pl-PL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&gt; 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35573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Knapsack 0-1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002345" y="2270234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27201" y="16002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50" name="Content Placeholder 7"/>
          <p:cNvSpPr>
            <a:spLocks noGrp="1"/>
          </p:cNvSpPr>
          <p:nvPr>
            <p:ph idx="1"/>
          </p:nvPr>
        </p:nvSpPr>
        <p:spPr>
          <a:xfrm>
            <a:off x="1727200" y="3962400"/>
            <a:ext cx="9550400" cy="2514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We’re DONE!!  </a:t>
            </a:r>
          </a:p>
          <a:p>
            <a:pPr>
              <a:buFont typeface="Wingdings 2" pitchFamily="18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max possible value that can be carried in this knapsack is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$7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1172" y="3518338"/>
            <a:ext cx="1422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Knapsack 0-1 Algorithm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algorithm only finds the max possible value that can be carried in the knapsack</a:t>
            </a:r>
          </a:p>
          <a:p>
            <a:pPr lvl="1"/>
            <a:r>
              <a:rPr lang="en-US"/>
              <a:t>The value in B[n,W]</a:t>
            </a:r>
          </a:p>
          <a:p>
            <a:endParaRPr lang="en-US"/>
          </a:p>
          <a:p>
            <a:r>
              <a:rPr lang="en-US"/>
              <a:t>To know the </a:t>
            </a:r>
            <a:r>
              <a:rPr lang="en-US" b="1" i="1"/>
              <a:t>items </a:t>
            </a:r>
            <a:r>
              <a:rPr lang="en-US"/>
              <a:t>that make this maximum value, we need to trace back through the table.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083" y="1024758"/>
            <a:ext cx="99991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Knapsack 0-1 Algorithm</a:t>
            </a:r>
            <a:br>
              <a:rPr lang="en-US" dirty="0"/>
            </a:br>
            <a:r>
              <a:rPr lang="en-US" dirty="0"/>
              <a:t>Finding the Items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9007" y="2283372"/>
            <a:ext cx="108712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n and k = W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B[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k] ≠ B[i-1, k] then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mark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i-1, k = k-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i-1   // Assume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item is not in the knapsack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// Could it be in the optimally packed knapsack?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4496"/>
            <a:ext cx="9603275" cy="1049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614" y="1502979"/>
            <a:ext cx="5332248" cy="4267200"/>
          </a:xfrm>
        </p:spPr>
        <p:txBody>
          <a:bodyPr>
            <a:normAutofit/>
          </a:bodyPr>
          <a:lstStyle/>
          <a:p>
            <a:pPr marL="642937" indent="-514350" algn="just">
              <a:defRPr/>
            </a:pPr>
            <a:r>
              <a:rPr lang="en-US" sz="1800" dirty="0">
                <a:cs typeface="Times New Roman" pitchFamily="18" charset="0"/>
              </a:rPr>
              <a:t>The difference between this problem and the fractional knapsack one is that you cannot take a fraction of an item.</a:t>
            </a:r>
          </a:p>
          <a:p>
            <a:pPr marL="917575" lvl="1" indent="-514350" algn="just">
              <a:defRPr/>
            </a:pPr>
            <a:r>
              <a:rPr lang="en-US" dirty="0">
                <a:cs typeface="Times New Roman" pitchFamily="18" charset="0"/>
              </a:rPr>
              <a:t>You can either take it or not.</a:t>
            </a:r>
          </a:p>
          <a:p>
            <a:pPr marL="917575" lvl="1" indent="-514350" algn="just">
              <a:defRPr/>
            </a:pPr>
            <a:r>
              <a:rPr lang="en-US" dirty="0">
                <a:cs typeface="Times New Roman" pitchFamily="18" charset="0"/>
              </a:rPr>
              <a:t>Hence the name Knapsack 0-1 problem.</a:t>
            </a:r>
          </a:p>
        </p:txBody>
      </p:sp>
      <p:pic>
        <p:nvPicPr>
          <p:cNvPr id="13316" name="Content Placeholder 5" descr="knapsack_proble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800" y="1600200"/>
            <a:ext cx="528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72" y="804041"/>
            <a:ext cx="7213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  <a:br>
              <a:rPr lang="en-US" sz="2800" dirty="0"/>
            </a:br>
            <a:r>
              <a:rPr lang="en-US" sz="2800" dirty="0"/>
              <a:t>Finding the Items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811173" y="1056290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8000125" y="1763110"/>
            <a:ext cx="14029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] = 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B[i-1,k]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2401" y="16764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875986" y="1030014"/>
            <a:ext cx="1121103" cy="15712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24" name="Content Placeholder 7"/>
          <p:cNvSpPr txBox="1">
            <a:spLocks/>
          </p:cNvSpPr>
          <p:nvPr/>
        </p:nvSpPr>
        <p:spPr bwMode="auto">
          <a:xfrm>
            <a:off x="1348828" y="3770587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 , k = 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 &gt;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k] ≠ B[i-1, k]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mark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i-1, k = k-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820959" y="3313642"/>
            <a:ext cx="3810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261600" y="961696"/>
            <a:ext cx="19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u="sng" dirty="0">
                <a:latin typeface="+mn-lt"/>
              </a:rPr>
              <a:t>Knapsack:</a:t>
            </a:r>
          </a:p>
        </p:txBody>
      </p:sp>
      <p:sp>
        <p:nvSpPr>
          <p:cNvPr id="17" name="Oval 16"/>
          <p:cNvSpPr/>
          <p:nvPr/>
        </p:nvSpPr>
        <p:spPr>
          <a:xfrm>
            <a:off x="7112000" y="2971800"/>
            <a:ext cx="508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69" y="788276"/>
            <a:ext cx="7213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  <a:br>
              <a:rPr lang="en-US" sz="2800" dirty="0"/>
            </a:br>
            <a:r>
              <a:rPr lang="en-US" sz="2800" dirty="0"/>
              <a:t>Finding the Items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31889" y="1024759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8000124" y="1731579"/>
            <a:ext cx="14029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] = 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B[i-1,k]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2401" y="16764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968828" y="882869"/>
            <a:ext cx="1422400" cy="17026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048" name="Content Placeholder 7"/>
          <p:cNvSpPr txBox="1">
            <a:spLocks/>
          </p:cNvSpPr>
          <p:nvPr/>
        </p:nvSpPr>
        <p:spPr bwMode="auto">
          <a:xfrm>
            <a:off x="1459186" y="3786352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 , k = 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 &gt;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k] ≠ B[i-1, k]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mark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i-1, k = k-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820959" y="2932642"/>
            <a:ext cx="381000" cy="211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261600" y="882868"/>
            <a:ext cx="19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7112000" y="2667000"/>
            <a:ext cx="508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03" y="788276"/>
            <a:ext cx="7213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  <a:br>
              <a:rPr lang="en-US" sz="2800" dirty="0"/>
            </a:br>
            <a:r>
              <a:rPr lang="en-US" sz="2800" dirty="0"/>
              <a:t>Finding the Items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826938" y="930166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7952828" y="1652752"/>
            <a:ext cx="187113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= 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] = 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B[i-1,k] = 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2401" y="16764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763876" y="914400"/>
            <a:ext cx="1422400" cy="15765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72" name="Content Placeholder 7"/>
          <p:cNvSpPr txBox="1">
            <a:spLocks/>
          </p:cNvSpPr>
          <p:nvPr/>
        </p:nvSpPr>
        <p:spPr bwMode="auto">
          <a:xfrm>
            <a:off x="1348827" y="3786352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 , k = 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 &gt;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k] ≠ B[i-1, k]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mark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i-1, k = k-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4876800" y="2514600"/>
            <a:ext cx="21336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261600" y="882869"/>
            <a:ext cx="19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7112000" y="2362200"/>
            <a:ext cx="508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0349187" y="1266497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076" y="740979"/>
            <a:ext cx="7213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  <a:br>
              <a:rPr lang="en-US" sz="2800" dirty="0"/>
            </a:br>
            <a:r>
              <a:rPr lang="en-US" sz="2800" dirty="0"/>
              <a:t>Finding the Items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74689" y="1040524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7669048" y="1621222"/>
            <a:ext cx="187113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= 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] = 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B[i-1,k] =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5560" y="1676401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495862" y="1014247"/>
            <a:ext cx="1422400" cy="16343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96" name="Content Placeholder 7"/>
          <p:cNvSpPr txBox="1">
            <a:spLocks/>
          </p:cNvSpPr>
          <p:nvPr/>
        </p:nvSpPr>
        <p:spPr bwMode="auto">
          <a:xfrm>
            <a:off x="986221" y="3723289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 , k = 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 &gt;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k] ≠ B[i-1, k]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mark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item as in the knapsack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i-1, k = k-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i-1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946401" y="2209800"/>
            <a:ext cx="1318684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072414" y="1024759"/>
            <a:ext cx="19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4006193" y="1981200"/>
            <a:ext cx="508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0160000" y="1805152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0160000" y="1471449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04" y="788276"/>
            <a:ext cx="7213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  <a:br>
              <a:rPr lang="en-US" sz="2800" dirty="0"/>
            </a:br>
            <a:r>
              <a:rPr lang="en-US" sz="2800" dirty="0"/>
              <a:t>Finding the Items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874235" y="882869"/>
            <a:ext cx="142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7937062" y="1652753"/>
            <a:ext cx="187113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= 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] = 3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B[i-1,k] =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2401" y="1676400"/>
          <a:ext cx="6400800" cy="1981200"/>
        </p:xfrm>
        <a:graphic>
          <a:graphicData uri="http://schemas.openxmlformats.org/drawingml/2006/table">
            <a:tbl>
              <a:tblPr/>
              <a:tblGrid>
                <a:gridCol w="86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700814" y="840828"/>
            <a:ext cx="1422400" cy="16343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120" name="Content Placeholder 7"/>
          <p:cNvSpPr txBox="1">
            <a:spLocks/>
          </p:cNvSpPr>
          <p:nvPr/>
        </p:nvSpPr>
        <p:spPr bwMode="auto">
          <a:xfrm>
            <a:off x="1348827" y="3802117"/>
            <a:ext cx="863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 = 0, so we’re DONE!</a:t>
            </a:r>
          </a:p>
          <a:p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optimal knapsack should contain: 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	Item 1 and Item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946401" y="2209800"/>
            <a:ext cx="1318684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198536" y="851338"/>
            <a:ext cx="193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4368800" y="1981200"/>
            <a:ext cx="508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0160000" y="1537138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160000" y="1203434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442" y="842965"/>
            <a:ext cx="9603275" cy="1049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 –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59" y="1481958"/>
            <a:ext cx="10769600" cy="4477407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B[0,w] = 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B[i,0] = 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 the rest of the code 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running time of this algorithm?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n*W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Remember that the brute-force algorithm takes: 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17159" y="1642243"/>
            <a:ext cx="8435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65005" y="3648733"/>
            <a:ext cx="8435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50896" y="3128470"/>
            <a:ext cx="197201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times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74815" y="2274505"/>
            <a:ext cx="7505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77" y="1651507"/>
            <a:ext cx="9603275" cy="3294576"/>
          </a:xfrm>
        </p:spPr>
        <p:txBody>
          <a:bodyPr/>
          <a:lstStyle/>
          <a:p>
            <a:r>
              <a:rPr lang="en-IN" dirty="0">
                <a:hlinkClick r:id="rId2"/>
              </a:rPr>
              <a:t>www.cs.ucf.edu › Lectures › </a:t>
            </a:r>
            <a:r>
              <a:rPr lang="en-IN" dirty="0" err="1">
                <a:hlinkClick r:id="rId2"/>
              </a:rPr>
              <a:t>DynProg_Knapsack</a:t>
            </a:r>
            <a:endParaRPr lang="en-IN" dirty="0">
              <a:hlinkClick r:id="rId2"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30270" y="1730334"/>
            <a:ext cx="10599275" cy="3294576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The naïve way to solve this problem is to cycle through all 2</a:t>
            </a:r>
            <a:r>
              <a:rPr lang="en-US" baseline="30000" dirty="0"/>
              <a:t>n</a:t>
            </a:r>
            <a:r>
              <a:rPr lang="en-US" dirty="0"/>
              <a:t> subsets of the n items and pick the subset with a legal weight that maximizes the value of the knapsack. This approach may be computationally very expensive.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 We can come up with a dynamic programming algorithm that will usually do better than this brute force technique.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76" y="740980"/>
            <a:ext cx="999913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41" y="1594945"/>
            <a:ext cx="10785366" cy="45693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As  per the rule of dynamic programming, we will solve the problem in terms of sub-problems.</a:t>
            </a:r>
          </a:p>
          <a:p>
            <a:pPr>
              <a:defRPr/>
            </a:pPr>
            <a:r>
              <a:rPr lang="en-US" sz="1800" dirty="0"/>
              <a:t>So, first we characterize a sub-problem as follows: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 the optimal subset of elements from {I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}.  </a:t>
            </a:r>
          </a:p>
          <a:p>
            <a:pPr lvl="2">
              <a:defRPr/>
            </a:pPr>
            <a:r>
              <a:rPr lang="en-US" sz="1800" dirty="0"/>
              <a:t>What we find is that the optimal subset from the elements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…, 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800" dirty="0"/>
              <a:t> may not correspond to the optimal subset of elements from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800" dirty="0"/>
              <a:t>in any regular pattern.</a:t>
            </a:r>
          </a:p>
          <a:p>
            <a:pPr lvl="1">
              <a:defRPr/>
            </a:pPr>
            <a:r>
              <a:rPr lang="en-US" dirty="0"/>
              <a:t>Basically, the solution to the optimization problem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dirty="0"/>
              <a:t> might not contain the optimal solution from problem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0"/>
            <a:ext cx="9999133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6952"/>
            <a:ext cx="10972800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Let’s illustrate that point with an example: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600" b="1" u="sng" dirty="0"/>
              <a:t>		Item			Weight			Value</a:t>
            </a:r>
            <a:endParaRPr lang="en-US" sz="1600" u="sng" dirty="0"/>
          </a:p>
          <a:p>
            <a:pPr>
              <a:buFont typeface="Wingdings 2" pitchFamily="18" charset="2"/>
              <a:buNone/>
              <a:defRPr/>
            </a:pPr>
            <a:r>
              <a:rPr lang="en-US" sz="1600" b="1" dirty="0"/>
              <a:t>		I</a:t>
            </a:r>
            <a:r>
              <a:rPr lang="en-US" sz="1600" b="1" baseline="-25000" dirty="0"/>
              <a:t>0</a:t>
            </a:r>
            <a:r>
              <a:rPr lang="en-US" sz="1600" b="1" dirty="0"/>
              <a:t>			 3			10</a:t>
            </a:r>
            <a:endParaRPr lang="en-US" sz="1600" dirty="0"/>
          </a:p>
          <a:p>
            <a:pPr>
              <a:buFont typeface="Wingdings 2" pitchFamily="18" charset="2"/>
              <a:buNone/>
              <a:defRPr/>
            </a:pPr>
            <a:r>
              <a:rPr lang="en-US" sz="1600" b="1" dirty="0"/>
              <a:t>		I</a:t>
            </a:r>
            <a:r>
              <a:rPr lang="en-US" sz="1600" b="1" baseline="-25000" dirty="0"/>
              <a:t>1</a:t>
            </a:r>
            <a:r>
              <a:rPr lang="en-US" sz="1600" b="1" dirty="0"/>
              <a:t>			 8			 4</a:t>
            </a:r>
            <a:endParaRPr lang="en-US" sz="1600" dirty="0"/>
          </a:p>
          <a:p>
            <a:pPr>
              <a:buFont typeface="Wingdings 2" pitchFamily="18" charset="2"/>
              <a:buNone/>
              <a:defRPr/>
            </a:pPr>
            <a:r>
              <a:rPr lang="en-US" sz="1600" b="1" dirty="0"/>
              <a:t>		I</a:t>
            </a:r>
            <a:r>
              <a:rPr lang="en-US" sz="1600" b="1" baseline="-25000" dirty="0"/>
              <a:t>2</a:t>
            </a:r>
            <a:r>
              <a:rPr lang="en-US" sz="1600" b="1" dirty="0"/>
              <a:t>			 9			 9</a:t>
            </a:r>
            <a:endParaRPr lang="en-US" sz="1600" dirty="0"/>
          </a:p>
          <a:p>
            <a:pPr>
              <a:buFont typeface="Wingdings 2" pitchFamily="18" charset="2"/>
              <a:buNone/>
              <a:defRPr/>
            </a:pPr>
            <a:r>
              <a:rPr lang="en-US" sz="1600" b="1" dirty="0"/>
              <a:t>		I</a:t>
            </a:r>
            <a:r>
              <a:rPr lang="en-US" sz="1600" b="1" baseline="-25000" dirty="0"/>
              <a:t>3</a:t>
            </a:r>
            <a:r>
              <a:rPr lang="en-US" sz="1600" b="1" dirty="0"/>
              <a:t>			 8			11</a:t>
            </a:r>
          </a:p>
          <a:p>
            <a:pPr>
              <a:defRPr/>
            </a:pPr>
            <a:r>
              <a:rPr lang="en-US" sz="1600" b="1" u="sng" dirty="0"/>
              <a:t>The maximum weight the knapsack can hold is 20.</a:t>
            </a:r>
          </a:p>
          <a:p>
            <a:pPr>
              <a:defRPr/>
            </a:pPr>
            <a:r>
              <a:rPr lang="en-US" sz="1600" dirty="0"/>
              <a:t>The best set of items from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1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} is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1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}  </a:t>
            </a:r>
          </a:p>
          <a:p>
            <a:pPr>
              <a:defRPr/>
            </a:pPr>
            <a:r>
              <a:rPr lang="en-US" sz="1600" dirty="0"/>
              <a:t>but the best set of items from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1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, I</a:t>
            </a:r>
            <a:r>
              <a:rPr lang="en-US" sz="1600" baseline="-25000" dirty="0"/>
              <a:t>3</a:t>
            </a:r>
            <a:r>
              <a:rPr lang="en-US" sz="1600" dirty="0"/>
              <a:t>}  is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, I</a:t>
            </a:r>
            <a:r>
              <a:rPr lang="en-US" sz="1600" baseline="-25000" dirty="0"/>
              <a:t>3</a:t>
            </a:r>
            <a:r>
              <a:rPr lang="en-US" sz="1600" dirty="0"/>
              <a:t>}. </a:t>
            </a:r>
          </a:p>
          <a:p>
            <a:pPr lvl="1">
              <a:defRPr/>
            </a:pPr>
            <a:r>
              <a:rPr lang="en-US" sz="1600" dirty="0"/>
              <a:t>In this example, note that this optimal solution,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, I</a:t>
            </a:r>
            <a:r>
              <a:rPr lang="en-US" sz="1600" baseline="-25000" dirty="0"/>
              <a:t>3</a:t>
            </a:r>
            <a:r>
              <a:rPr lang="en-US" sz="1600" dirty="0"/>
              <a:t>}, does not build upon the previous optimal solution, {I</a:t>
            </a:r>
            <a:r>
              <a:rPr lang="en-US" sz="1600" baseline="-25000" dirty="0"/>
              <a:t>0</a:t>
            </a:r>
            <a:r>
              <a:rPr lang="en-US" sz="1600" dirty="0"/>
              <a:t>, I</a:t>
            </a:r>
            <a:r>
              <a:rPr lang="en-US" sz="1600" baseline="-25000" dirty="0"/>
              <a:t>1</a:t>
            </a:r>
            <a:r>
              <a:rPr lang="en-US" sz="1600" dirty="0"/>
              <a:t>, I</a:t>
            </a:r>
            <a:r>
              <a:rPr lang="en-US" sz="1600" baseline="-25000" dirty="0"/>
              <a:t>2</a:t>
            </a:r>
            <a:r>
              <a:rPr lang="en-US" sz="1600" dirty="0"/>
              <a:t>}. </a:t>
            </a:r>
          </a:p>
          <a:p>
            <a:pPr lvl="2">
              <a:defRPr/>
            </a:pPr>
            <a:r>
              <a:rPr lang="en-US" dirty="0"/>
              <a:t>(Instead it build's upon the solution, {I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}, which is really the optimal subset of   {I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}  with weight 12 or less.)</a:t>
            </a:r>
          </a:p>
          <a:p>
            <a:pPr>
              <a:buFont typeface="Wingdings 2" pitchFamily="18" charset="2"/>
              <a:buNone/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014" y="788276"/>
            <a:ext cx="999913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593" y="1508234"/>
            <a:ext cx="10972800" cy="5791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So now we must re-work the way we build upon previous sub-problems…</a:t>
            </a:r>
          </a:p>
          <a:p>
            <a:pPr lvl="1">
              <a:defRPr/>
            </a:pPr>
            <a:r>
              <a:rPr lang="en-US" dirty="0"/>
              <a:t>Let </a:t>
            </a:r>
            <a:r>
              <a:rPr lang="en-US" b="1" dirty="0">
                <a:solidFill>
                  <a:srgbClr val="002060"/>
                </a:solidFill>
              </a:rPr>
              <a:t>B[k, w] </a:t>
            </a:r>
            <a:r>
              <a:rPr lang="en-US" dirty="0"/>
              <a:t>represent the maximum total value of a subset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with weight w. </a:t>
            </a:r>
          </a:p>
          <a:p>
            <a:pPr lvl="1">
              <a:defRPr/>
            </a:pPr>
            <a:r>
              <a:rPr lang="en-US" dirty="0"/>
              <a:t>Our goal is to find </a:t>
            </a:r>
            <a:r>
              <a:rPr lang="en-US" b="1" dirty="0">
                <a:solidFill>
                  <a:srgbClr val="002060"/>
                </a:solidFill>
              </a:rPr>
              <a:t>B[n, W],</a:t>
            </a:r>
            <a:r>
              <a:rPr lang="en-US" b="1" dirty="0"/>
              <a:t> </a:t>
            </a:r>
            <a:r>
              <a:rPr lang="en-US" dirty="0"/>
              <a:t>where n is the total number of items and W is the maximal weight the knapsack can carry.</a:t>
            </a:r>
          </a:p>
          <a:p>
            <a:pPr>
              <a:defRPr/>
            </a:pPr>
            <a:r>
              <a:rPr lang="en-US" sz="1800" dirty="0"/>
              <a:t>So our recursive formula for sub-problems: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B[k, w]   = B[k - 1,w], </a:t>
            </a:r>
            <a:r>
              <a:rPr lang="en-US" sz="1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</a:t>
            </a:r>
            <a:r>
              <a:rPr lang="en-US" sz="1800" b="1" u="sng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	 = max { B[k - 1,w], B[k - 1,w - w</a:t>
            </a:r>
            <a:r>
              <a:rPr lang="en-US" sz="1800" b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b="1" baseline="-25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1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defRPr/>
            </a:pPr>
            <a:r>
              <a:rPr lang="en-US" sz="1800" dirty="0"/>
              <a:t>This means that the best subset of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 that has total weight w is:</a:t>
            </a:r>
          </a:p>
          <a:p>
            <a:pPr marL="746125" lvl="1" indent="-342900">
              <a:buFont typeface="+mj-lt"/>
              <a:buAutoNum type="arabicParenR"/>
              <a:defRPr/>
            </a:pPr>
            <a:r>
              <a:rPr lang="en-US" dirty="0"/>
              <a:t>The best subset of S</a:t>
            </a:r>
            <a:r>
              <a:rPr lang="en-US" baseline="-25000" dirty="0"/>
              <a:t>k-1</a:t>
            </a:r>
            <a:r>
              <a:rPr lang="en-US" dirty="0"/>
              <a:t> that has total weight w, or</a:t>
            </a:r>
          </a:p>
          <a:p>
            <a:pPr marL="746125" lvl="1" indent="-342900">
              <a:buFont typeface="+mj-lt"/>
              <a:buAutoNum type="arabicParenR"/>
              <a:defRPr/>
            </a:pPr>
            <a:r>
              <a:rPr lang="en-US" dirty="0"/>
              <a:t>The best subset of S</a:t>
            </a:r>
            <a:r>
              <a:rPr lang="en-US" baseline="-25000" dirty="0"/>
              <a:t>k-1</a:t>
            </a:r>
            <a:r>
              <a:rPr lang="en-US" dirty="0"/>
              <a:t> that has total weight w-w</a:t>
            </a:r>
            <a:r>
              <a:rPr lang="en-US" baseline="-25000" dirty="0"/>
              <a:t>k</a:t>
            </a:r>
            <a:r>
              <a:rPr lang="en-US" dirty="0"/>
              <a:t> plus the item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055" y="788275"/>
            <a:ext cx="1209215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Problem – Recursive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166" y="2979683"/>
            <a:ext cx="105664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The best subset of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 that has the total weight w, either contains item k or not.</a:t>
            </a:r>
          </a:p>
          <a:p>
            <a:pPr>
              <a:defRPr/>
            </a:pPr>
            <a:r>
              <a:rPr lang="en-US" sz="1800" b="1" u="sng" dirty="0">
                <a:solidFill>
                  <a:srgbClr val="5A2781"/>
                </a:solidFill>
              </a:rPr>
              <a:t>First case:  </a:t>
            </a:r>
            <a:r>
              <a:rPr lang="en-US" sz="1800" i="1" dirty="0"/>
              <a:t>w</a:t>
            </a:r>
            <a:r>
              <a:rPr lang="en-US" sz="1800" i="1" baseline="-25000" dirty="0"/>
              <a:t>k</a:t>
            </a:r>
            <a:r>
              <a:rPr lang="en-US" sz="1800" i="1" dirty="0"/>
              <a:t> &gt; w</a:t>
            </a:r>
          </a:p>
          <a:p>
            <a:pPr lvl="1">
              <a:defRPr/>
            </a:pPr>
            <a:r>
              <a:rPr lang="en-US" dirty="0"/>
              <a:t>Item </a:t>
            </a:r>
            <a:r>
              <a:rPr lang="en-US" i="1" dirty="0"/>
              <a:t>k</a:t>
            </a:r>
            <a:r>
              <a:rPr lang="en-US" dirty="0"/>
              <a:t> can’t be part of the solution!  If it was the total weight would be &gt; w, which is unacceptable.</a:t>
            </a:r>
          </a:p>
          <a:p>
            <a:pPr>
              <a:defRPr/>
            </a:pPr>
            <a:r>
              <a:rPr lang="en-US" sz="1800" b="1" u="sng" dirty="0">
                <a:solidFill>
                  <a:srgbClr val="5A2781"/>
                </a:solidFill>
              </a:rPr>
              <a:t>Second case:  </a:t>
            </a:r>
            <a:r>
              <a:rPr lang="en-US" sz="1800" i="1" dirty="0"/>
              <a:t>w</a:t>
            </a:r>
            <a:r>
              <a:rPr lang="en-US" sz="1800" i="1" baseline="-25000" dirty="0"/>
              <a:t>k</a:t>
            </a:r>
            <a:r>
              <a:rPr lang="en-US" sz="1800" i="1" dirty="0"/>
              <a:t> ≤ w </a:t>
            </a:r>
          </a:p>
          <a:p>
            <a:pPr lvl="1">
              <a:defRPr/>
            </a:pPr>
            <a:r>
              <a:rPr lang="en-US" dirty="0"/>
              <a:t>Then the item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u="sng" dirty="0"/>
              <a:t>can </a:t>
            </a:r>
            <a:r>
              <a:rPr lang="en-US" dirty="0"/>
              <a:t>be in the solution, and we choose the case with greater value.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8436" name="Picture 6" descr="knapsack_formul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503" y="1642242"/>
            <a:ext cx="965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9999133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Knapsack 0-1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320800" y="856593"/>
            <a:ext cx="10871200" cy="49135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pl-PL" sz="1400" b="1" dirty="0">
                <a:latin typeface="Courier New" pitchFamily="49" charset="0"/>
                <a:cs typeface="Courier New" pitchFamily="49" charset="0"/>
              </a:rPr>
              <a:t>for w = 0 to 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 // Initialize 1</a:t>
            </a:r>
            <a:r>
              <a:rPr lang="en-US" sz="1400" b="1" baseline="30000" dirty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row to 0’s</a:t>
            </a:r>
            <a:endParaRPr lang="pl-PL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B[0,w] = 0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 to n {  // Initialize 1</a:t>
            </a:r>
            <a:r>
              <a:rPr lang="en-US" sz="1400" b="1" baseline="30000" dirty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column to 0’s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B[i,0] = 0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 to n {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400" b="1" dirty="0">
                <a:latin typeface="Courier New" pitchFamily="49" charset="0"/>
                <a:cs typeface="Courier New" pitchFamily="49" charset="0"/>
              </a:rPr>
              <a:t>for w = 0 to 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  <a:endParaRPr lang="pl-PL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4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&lt;= w {  //item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can be in the solution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v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B[i-1,w-w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 B[i-1,w]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B[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i,w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v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B[i-1,w-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4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B[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i,w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B[i-1,w]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400" b="1" dirty="0">
                <a:latin typeface="Courier New" pitchFamily="49" charset="0"/>
                <a:cs typeface="Courier New" pitchFamily="49" charset="0"/>
              </a:rPr>
              <a:t>else B[i,w] = B[i-1,w] // w</a:t>
            </a:r>
            <a:r>
              <a:rPr lang="pl-PL" sz="1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sz="1400" b="1" dirty="0">
                <a:latin typeface="Courier New" pitchFamily="49" charset="0"/>
                <a:cs typeface="Courier New" pitchFamily="49" charset="0"/>
              </a:rPr>
              <a:t> &gt; w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2392</TotalTime>
  <Words>5011</Words>
  <Application>Microsoft Office PowerPoint</Application>
  <PresentationFormat>Widescreen</PresentationFormat>
  <Paragraphs>1667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Times New Roman</vt:lpstr>
      <vt:lpstr>Verdana</vt:lpstr>
      <vt:lpstr>Wingdings 2</vt:lpstr>
      <vt:lpstr>Gallery</vt:lpstr>
      <vt:lpstr>Data Structures And Algorithms  Odd Semester 2022</vt:lpstr>
      <vt:lpstr>Knapsack 0-1 Problem</vt:lpstr>
      <vt:lpstr>Knapsack 0-1 Problem</vt:lpstr>
      <vt:lpstr>Knapsack 0-1 Problem</vt:lpstr>
      <vt:lpstr>Knapsack 0-1 Problem</vt:lpstr>
      <vt:lpstr>Knapsack 0-1 Problem</vt:lpstr>
      <vt:lpstr>Knapsack 0-1 problem</vt:lpstr>
      <vt:lpstr>Knapsack 0-1 Problem – Recursive Formula</vt:lpstr>
      <vt:lpstr>Knapsack 0-1 Algorithm</vt:lpstr>
      <vt:lpstr>Knapsack 0-1 Problem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Algorithm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Problem – Run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Linear, Binary, Interpolation and Median Search</dc:title>
  <dc:creator>Bindu</dc:creator>
  <cp:lastModifiedBy>manju</cp:lastModifiedBy>
  <cp:revision>269</cp:revision>
  <dcterms:created xsi:type="dcterms:W3CDTF">2020-06-19T06:56:24Z</dcterms:created>
  <dcterms:modified xsi:type="dcterms:W3CDTF">2022-11-23T11:15:32Z</dcterms:modified>
</cp:coreProperties>
</file>