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20"/>
  </p:notesMasterIdLst>
  <p:sldIdLst>
    <p:sldId id="395" r:id="rId2"/>
    <p:sldId id="396" r:id="rId3"/>
    <p:sldId id="397" r:id="rId4"/>
    <p:sldId id="401" r:id="rId5"/>
    <p:sldId id="402" r:id="rId6"/>
    <p:sldId id="403" r:id="rId7"/>
    <p:sldId id="398" r:id="rId8"/>
    <p:sldId id="399" r:id="rId9"/>
    <p:sldId id="405" r:id="rId10"/>
    <p:sldId id="408" r:id="rId11"/>
    <p:sldId id="409" r:id="rId12"/>
    <p:sldId id="410" r:id="rId13"/>
    <p:sldId id="411" r:id="rId14"/>
    <p:sldId id="413" r:id="rId15"/>
    <p:sldId id="412" r:id="rId16"/>
    <p:sldId id="414" r:id="rId17"/>
    <p:sldId id="407" r:id="rId18"/>
    <p:sldId id="40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9177E4-C1DD-443C-9E5F-A6B79296ABE8}" type="datetimeFigureOut">
              <a:rPr lang="en-IN" smtClean="0"/>
              <a:pPr/>
              <a:t>02-12-2022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0C8413-CF18-46CE-995F-4405F19B6C55}" type="slidenum">
              <a:rPr lang="en-IN" smtClean="0"/>
              <a:pPr/>
              <a:t>‹#›</a:t>
            </a:fld>
            <a:endParaRPr lang="en-IN"/>
          </a:p>
        </p:txBody>
      </p:sp>
    </p:spTree>
    <p:extLst>
      <p:ext uri="{BB962C8B-B14F-4D97-AF65-F5344CB8AC3E}">
        <p14:creationId xmlns:p14="http://schemas.microsoft.com/office/powerpoint/2010/main" val="3131828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80C8413-CF18-46CE-995F-4405F19B6C55}" type="slidenum">
              <a:rPr lang="en-IN" smtClean="0"/>
              <a:pPr/>
              <a:t>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a:xfrm>
            <a:off x="1127124" y="329307"/>
            <a:ext cx="5943668" cy="309201"/>
          </a:xfrm>
        </p:spPr>
        <p:txBody>
          <a:bodyPr/>
          <a:lstStyle/>
          <a:p>
            <a:endParaRPr lang="en-IN"/>
          </a:p>
        </p:txBody>
      </p:sp>
      <p:sp>
        <p:nvSpPr>
          <p:cNvPr id="6" name="Slide Number Placeholder 5"/>
          <p:cNvSpPr>
            <a:spLocks noGrp="1"/>
          </p:cNvSpPr>
          <p:nvPr>
            <p:ph type="sldNum" sz="quarter" idx="12"/>
          </p:nvPr>
        </p:nvSpPr>
        <p:spPr>
          <a:xfrm>
            <a:off x="9924392" y="134930"/>
            <a:ext cx="811019" cy="503578"/>
          </a:xfrm>
        </p:spPr>
        <p:txBody>
          <a:bodyPr/>
          <a:lstStyle/>
          <a:p>
            <a:fld id="{2771049C-395B-482C-A387-65DECF28A76C}" type="slidenum">
              <a:rPr lang="en-IN" smtClean="0"/>
              <a:pPr/>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022416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71049C-395B-482C-A387-65DECF28A76C}" type="slidenum">
              <a:rPr lang="en-IN" smtClean="0"/>
              <a:pPr/>
              <a:t>‹#›</a:t>
            </a:fld>
            <a:endParaRPr lang="en-IN"/>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997186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71049C-395B-482C-A387-65DECF28A76C}" type="slidenum">
              <a:rPr lang="en-IN" smtClean="0"/>
              <a:pPr/>
              <a:t>‹#›</a:t>
            </a:fld>
            <a:endParaRPr lang="en-IN"/>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1751280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endParaRPr lang="en-IN"/>
          </a:p>
        </p:txBody>
      </p:sp>
      <p:sp>
        <p:nvSpPr>
          <p:cNvPr id="5" name="Footer Placeholder 4"/>
          <p:cNvSpPr>
            <a:spLocks noGrp="1"/>
          </p:cNvSpPr>
          <p:nvPr>
            <p:ph type="ftr" sz="quarter" idx="11"/>
          </p:nvPr>
        </p:nvSpPr>
        <p:spPr/>
        <p:txBody>
          <a:bodyPr/>
          <a:lstStyle>
            <a:lvl1pPr>
              <a:defRPr sz="1200"/>
            </a:lvl1pPr>
          </a:lstStyle>
          <a:p>
            <a:endParaRPr lang="en-IN"/>
          </a:p>
        </p:txBody>
      </p:sp>
      <p:sp>
        <p:nvSpPr>
          <p:cNvPr id="6" name="Slide Number Placeholder 5"/>
          <p:cNvSpPr>
            <a:spLocks noGrp="1"/>
          </p:cNvSpPr>
          <p:nvPr>
            <p:ph type="sldNum" sz="quarter" idx="12"/>
          </p:nvPr>
        </p:nvSpPr>
        <p:spPr/>
        <p:txBody>
          <a:bodyPr/>
          <a:lstStyle/>
          <a:p>
            <a:fld id="{2771049C-395B-482C-A387-65DECF28A76C}" type="slidenum">
              <a:rPr lang="en-IN" smtClean="0"/>
              <a:pPr/>
              <a:t>‹#›</a:t>
            </a:fld>
            <a:endParaRPr lang="en-IN"/>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695012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71049C-395B-482C-A387-65DECF28A76C}" type="slidenum">
              <a:rPr lang="en-IN" smtClean="0"/>
              <a:pPr/>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103075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71049C-395B-482C-A387-65DECF28A76C}" type="slidenum">
              <a:rPr lang="en-IN" smtClean="0"/>
              <a:pPr/>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58945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71049C-395B-482C-A387-65DECF28A76C}" type="slidenum">
              <a:rPr lang="en-IN" smtClean="0"/>
              <a:pPr/>
              <a:t>‹#›</a:t>
            </a:fld>
            <a:endParaRPr lang="en-IN"/>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55563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71049C-395B-482C-A387-65DECF28A76C}" type="slidenum">
              <a:rPr lang="en-IN" smtClean="0"/>
              <a:pPr/>
              <a:t>‹#›</a:t>
            </a:fld>
            <a:endParaRPr lang="en-IN"/>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940641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71049C-395B-482C-A387-65DECF28A76C}" type="slidenum">
              <a:rPr lang="en-IN" smtClean="0"/>
              <a:pPr/>
              <a:t>‹#›</a:t>
            </a:fld>
            <a:endParaRPr lang="en-IN"/>
          </a:p>
        </p:txBody>
      </p:sp>
    </p:spTree>
    <p:extLst>
      <p:ext uri="{BB962C8B-B14F-4D97-AF65-F5344CB8AC3E}">
        <p14:creationId xmlns:p14="http://schemas.microsoft.com/office/powerpoint/2010/main" val="2012667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71049C-395B-482C-A387-65DECF28A76C}" type="slidenum">
              <a:rPr lang="en-IN" smtClean="0"/>
              <a:pPr/>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89712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endParaRPr lang="en-IN"/>
          </a:p>
        </p:txBody>
      </p:sp>
      <p:sp>
        <p:nvSpPr>
          <p:cNvPr id="6" name="Footer Placeholder 5"/>
          <p:cNvSpPr>
            <a:spLocks noGrp="1"/>
          </p:cNvSpPr>
          <p:nvPr>
            <p:ph type="ftr" sz="quarter" idx="11"/>
          </p:nvPr>
        </p:nvSpPr>
        <p:spPr>
          <a:xfrm>
            <a:off x="1125300" y="318640"/>
            <a:ext cx="4877818" cy="320931"/>
          </a:xfrm>
        </p:spPr>
        <p:txBody>
          <a:bodyPr/>
          <a:lstStyle/>
          <a:p>
            <a:endParaRPr lang="en-IN"/>
          </a:p>
        </p:txBody>
      </p:sp>
      <p:sp>
        <p:nvSpPr>
          <p:cNvPr id="7" name="Slide Number Placeholder 6"/>
          <p:cNvSpPr>
            <a:spLocks noGrp="1"/>
          </p:cNvSpPr>
          <p:nvPr>
            <p:ph type="sldNum" sz="quarter" idx="12"/>
          </p:nvPr>
        </p:nvSpPr>
        <p:spPr>
          <a:xfrm>
            <a:off x="6176794" y="137408"/>
            <a:ext cx="811019" cy="503578"/>
          </a:xfrm>
        </p:spPr>
        <p:txBody>
          <a:bodyPr/>
          <a:lstStyle/>
          <a:p>
            <a:fld id="{2771049C-395B-482C-A387-65DECF28A76C}" type="slidenum">
              <a:rPr lang="en-IN" smtClean="0"/>
              <a:pPr/>
              <a:t>‹#›</a:t>
            </a:fld>
            <a:endParaRPr lang="en-IN"/>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583670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071100" y="0"/>
            <a:ext cx="811019" cy="503578"/>
          </a:xfrm>
          <a:prstGeom prst="rect">
            <a:avLst/>
          </a:prstGeom>
        </p:spPr>
        <p:txBody>
          <a:bodyPr vert="horz" lIns="91440" tIns="45720" rIns="91440" bIns="45720" rtlCol="0" anchor="t"/>
          <a:lstStyle>
            <a:lvl1pPr algn="r">
              <a:defRPr sz="2800">
                <a:solidFill>
                  <a:schemeClr val="accent1"/>
                </a:solidFill>
              </a:defRPr>
            </a:lvl1pPr>
          </a:lstStyle>
          <a:p>
            <a:fld id="{2771049C-395B-482C-A387-65DECF28A76C}" type="slidenum">
              <a:rPr lang="en-IN" smtClean="0"/>
              <a:pPr/>
              <a:t>‹#›</a:t>
            </a:fld>
            <a:endParaRPr lang="en-IN" dirty="0"/>
          </a:p>
        </p:txBody>
      </p:sp>
      <p:sp>
        <p:nvSpPr>
          <p:cNvPr id="10" name="Rectangle 9">
            <a:extLst>
              <a:ext uri="{FF2B5EF4-FFF2-40B4-BE49-F238E27FC236}">
                <a16:creationId xmlns:a16="http://schemas.microsoft.com/office/drawing/2014/main" id="{51E4F7C6-ADF5-4E4E-B66B-C1266817EBB8}"/>
              </a:ext>
            </a:extLst>
          </p:cNvPr>
          <p:cNvSpPr/>
          <p:nvPr userDrawn="1"/>
        </p:nvSpPr>
        <p:spPr>
          <a:xfrm>
            <a:off x="11465169" y="-24289"/>
            <a:ext cx="726831" cy="738554"/>
          </a:xfrm>
          <a:prstGeom prst="rect">
            <a:avLst/>
          </a:prstGeom>
          <a:blipFill>
            <a:blip r:embed="rId14"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
        <p:nvSpPr>
          <p:cNvPr id="11" name="TextBox 7">
            <a:extLst>
              <a:ext uri="{FF2B5EF4-FFF2-40B4-BE49-F238E27FC236}">
                <a16:creationId xmlns:a16="http://schemas.microsoft.com/office/drawing/2014/main" id="{540C03E7-842A-4317-A982-3EF957B17B32}"/>
              </a:ext>
            </a:extLst>
          </p:cNvPr>
          <p:cNvSpPr txBox="1"/>
          <p:nvPr userDrawn="1"/>
        </p:nvSpPr>
        <p:spPr>
          <a:xfrm>
            <a:off x="5022166" y="6400800"/>
            <a:ext cx="2622834" cy="400110"/>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2000" b="1" dirty="0">
                <a:solidFill>
                  <a:srgbClr val="002060"/>
                </a:solidFill>
              </a:rPr>
              <a:t>Data Structure 2020</a:t>
            </a:r>
          </a:p>
        </p:txBody>
      </p:sp>
    </p:spTree>
    <p:extLst>
      <p:ext uri="{BB962C8B-B14F-4D97-AF65-F5344CB8AC3E}">
        <p14:creationId xmlns:p14="http://schemas.microsoft.com/office/powerpoint/2010/main" val="247728779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codecrucks.com/knapsack-problem-using-branch-and-bound/" TargetMode="External"/><Relationship Id="rId2" Type="http://schemas.openxmlformats.org/officeDocument/2006/relationships/hyperlink" Target="https://iq.opengenus.org/0-1-knapsack-using-branch-and-boun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8FD51-4C67-49A5-8DEE-4C0608E4AE15}"/>
              </a:ext>
            </a:extLst>
          </p:cNvPr>
          <p:cNvSpPr>
            <a:spLocks noGrp="1"/>
          </p:cNvSpPr>
          <p:nvPr>
            <p:ph type="ctrTitle"/>
          </p:nvPr>
        </p:nvSpPr>
        <p:spPr>
          <a:xfrm>
            <a:off x="1777460" y="998625"/>
            <a:ext cx="8637073" cy="1155295"/>
          </a:xfrm>
        </p:spPr>
        <p:txBody>
          <a:bodyPr>
            <a:normAutofit fontScale="90000"/>
          </a:bodyPr>
          <a:lstStyle/>
          <a:p>
            <a:pPr algn="ctr"/>
            <a:r>
              <a:rPr lang="en-US" sz="4000" b="1" dirty="0"/>
              <a:t>Data Structures And Algorithms</a:t>
            </a:r>
            <a:br>
              <a:rPr lang="en-US" sz="5400" b="1" dirty="0"/>
            </a:br>
            <a:br>
              <a:rPr lang="en-US" sz="3100" b="1" dirty="0"/>
            </a:br>
            <a:r>
              <a:rPr lang="en-US" sz="3100" dirty="0"/>
              <a:t>Odd Semester 2022</a:t>
            </a:r>
            <a:endParaRPr lang="en-IN" sz="3100" dirty="0"/>
          </a:p>
        </p:txBody>
      </p:sp>
      <p:sp>
        <p:nvSpPr>
          <p:cNvPr id="3" name="Subtitle 2">
            <a:extLst>
              <a:ext uri="{FF2B5EF4-FFF2-40B4-BE49-F238E27FC236}">
                <a16:creationId xmlns:a16="http://schemas.microsoft.com/office/drawing/2014/main" id="{1DB62C41-2131-4126-987A-5AE49F2AF2E1}"/>
              </a:ext>
            </a:extLst>
          </p:cNvPr>
          <p:cNvSpPr>
            <a:spLocks noGrp="1"/>
          </p:cNvSpPr>
          <p:nvPr>
            <p:ph type="subTitle" idx="1"/>
          </p:nvPr>
        </p:nvSpPr>
        <p:spPr>
          <a:xfrm>
            <a:off x="1534160" y="4323081"/>
            <a:ext cx="9369236" cy="762000"/>
          </a:xfrm>
        </p:spPr>
        <p:txBody>
          <a:bodyPr>
            <a:noAutofit/>
          </a:bodyPr>
          <a:lstStyle/>
          <a:p>
            <a:pPr algn="ctr"/>
            <a:r>
              <a:rPr lang="en-US" sz="2000" dirty="0"/>
              <a:t>Computer Science and Engineering</a:t>
            </a:r>
          </a:p>
          <a:p>
            <a:pPr algn="ctr"/>
            <a:r>
              <a:rPr lang="en-US" sz="2000" dirty="0"/>
              <a:t>Jaypee Institute Of Information Technology (JIIT), Noida</a:t>
            </a:r>
          </a:p>
        </p:txBody>
      </p:sp>
      <p:pic>
        <p:nvPicPr>
          <p:cNvPr id="2050" name="Picture 2" descr="Jaypee Institute of Information Technology - Wikipedia">
            <a:extLst>
              <a:ext uri="{FF2B5EF4-FFF2-40B4-BE49-F238E27FC236}">
                <a16:creationId xmlns:a16="http://schemas.microsoft.com/office/drawing/2014/main" id="{42622B0E-5F06-4CBC-B256-77E0A38725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4582" y="2405923"/>
            <a:ext cx="1342836" cy="16701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Slide Number Placeholder 3">
            <a:extLst>
              <a:ext uri="{FF2B5EF4-FFF2-40B4-BE49-F238E27FC236}">
                <a16:creationId xmlns:a16="http://schemas.microsoft.com/office/drawing/2014/main" id="{3B127EEF-63E8-4BBA-A19E-907327E3462A}"/>
              </a:ext>
            </a:extLst>
          </p:cNvPr>
          <p:cNvSpPr>
            <a:spLocks noGrp="1"/>
          </p:cNvSpPr>
          <p:nvPr>
            <p:ph type="sldNum" sz="quarter" idx="12"/>
          </p:nvPr>
        </p:nvSpPr>
        <p:spPr/>
        <p:txBody>
          <a:bodyPr/>
          <a:lstStyle/>
          <a:p>
            <a:fld id="{BBD0BF76-E763-4964-B6E3-972F78D927E1}" type="slidenum">
              <a:rPr lang="en-IN" smtClean="0"/>
              <a:pPr/>
              <a:t>1</a:t>
            </a:fld>
            <a:endParaRPr lang="en-IN"/>
          </a:p>
        </p:txBody>
      </p:sp>
    </p:spTree>
    <p:extLst>
      <p:ext uri="{BB962C8B-B14F-4D97-AF65-F5344CB8AC3E}">
        <p14:creationId xmlns:p14="http://schemas.microsoft.com/office/powerpoint/2010/main" val="4243966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C2D49-E38E-48DD-8465-02BD1ADB1937}"/>
              </a:ext>
            </a:extLst>
          </p:cNvPr>
          <p:cNvSpPr>
            <a:spLocks noGrp="1"/>
          </p:cNvSpPr>
          <p:nvPr>
            <p:ph type="title"/>
          </p:nvPr>
        </p:nvSpPr>
        <p:spPr>
          <a:xfrm>
            <a:off x="1130271" y="953323"/>
            <a:ext cx="6902382" cy="5771033"/>
          </a:xfrm>
        </p:spPr>
        <p:txBody>
          <a:bodyPr>
            <a:normAutofit fontScale="90000"/>
          </a:bodyPr>
          <a:lstStyle/>
          <a:p>
            <a:pPr marL="228600" lvl="0" indent="-228600">
              <a:lnSpc>
                <a:spcPct val="120000"/>
              </a:lnSpc>
              <a:spcBef>
                <a:spcPts val="600"/>
              </a:spcBef>
            </a:pPr>
            <a:br>
              <a:rPr lang="en-US" sz="2200" dirty="0">
                <a:solidFill>
                  <a:prstClr val="black"/>
                </a:solidFill>
                <a:latin typeface="Times New Roman" panose="02020603050405020304" pitchFamily="18" charset="0"/>
                <a:ea typeface="+mn-ea"/>
                <a:cs typeface="Times New Roman" panose="02020603050405020304" pitchFamily="18" charset="0"/>
              </a:rPr>
            </a:br>
            <a:br>
              <a:rPr lang="en-US" sz="2200" dirty="0">
                <a:solidFill>
                  <a:prstClr val="black"/>
                </a:solidFill>
                <a:latin typeface="Times New Roman" panose="02020603050405020304" pitchFamily="18" charset="0"/>
                <a:ea typeface="+mn-ea"/>
                <a:cs typeface="Times New Roman" panose="02020603050405020304" pitchFamily="18" charset="0"/>
              </a:rPr>
            </a:br>
            <a:r>
              <a:rPr lang="en-US" sz="2200" dirty="0">
                <a:solidFill>
                  <a:prstClr val="black"/>
                </a:solidFill>
                <a:latin typeface="Times New Roman" panose="02020603050405020304" pitchFamily="18" charset="0"/>
                <a:ea typeface="+mn-ea"/>
                <a:cs typeface="Times New Roman" panose="02020603050405020304" pitchFamily="18" charset="0"/>
              </a:rPr>
              <a:t>Example </a:t>
            </a:r>
            <a:br>
              <a:rPr lang="en-US" sz="2200" dirty="0">
                <a:solidFill>
                  <a:prstClr val="black"/>
                </a:solidFill>
                <a:latin typeface="Times New Roman" panose="02020603050405020304" pitchFamily="18" charset="0"/>
                <a:ea typeface="+mn-ea"/>
                <a:cs typeface="Times New Roman" panose="02020603050405020304" pitchFamily="18" charset="0"/>
              </a:rPr>
            </a:br>
            <a:r>
              <a:rPr lang="en-US" sz="2200" dirty="0">
                <a:solidFill>
                  <a:prstClr val="black"/>
                </a:solidFill>
                <a:latin typeface="Times New Roman" panose="02020603050405020304" pitchFamily="18" charset="0"/>
                <a:ea typeface="+mn-ea"/>
                <a:cs typeface="Times New Roman" panose="02020603050405020304" pitchFamily="18" charset="0"/>
              </a:rPr>
              <a:t>Profit[] = {10, 10, 12,18}; </a:t>
            </a:r>
            <a:br>
              <a:rPr lang="en-US" sz="2200" dirty="0">
                <a:solidFill>
                  <a:prstClr val="black"/>
                </a:solidFill>
                <a:latin typeface="Times New Roman" panose="02020603050405020304" pitchFamily="18" charset="0"/>
                <a:ea typeface="+mn-ea"/>
                <a:cs typeface="Times New Roman" panose="02020603050405020304" pitchFamily="18" charset="0"/>
              </a:rPr>
            </a:br>
            <a:r>
              <a:rPr lang="en-US" sz="2200" dirty="0">
                <a:solidFill>
                  <a:prstClr val="black"/>
                </a:solidFill>
                <a:latin typeface="Times New Roman" panose="02020603050405020304" pitchFamily="18" charset="0"/>
                <a:ea typeface="+mn-ea"/>
                <a:cs typeface="Times New Roman" panose="02020603050405020304" pitchFamily="18" charset="0"/>
              </a:rPr>
              <a:t>weight[] = {2, 4, 6,9}; </a:t>
            </a:r>
            <a:br>
              <a:rPr lang="en-US" sz="2200" dirty="0">
                <a:solidFill>
                  <a:prstClr val="black"/>
                </a:solidFill>
                <a:latin typeface="Times New Roman" panose="02020603050405020304" pitchFamily="18" charset="0"/>
                <a:ea typeface="+mn-ea"/>
                <a:cs typeface="Times New Roman" panose="02020603050405020304" pitchFamily="18" charset="0"/>
              </a:rPr>
            </a:br>
            <a:r>
              <a:rPr lang="en-US" sz="2200" dirty="0">
                <a:solidFill>
                  <a:prstClr val="black"/>
                </a:solidFill>
                <a:latin typeface="Times New Roman" panose="02020603050405020304" pitchFamily="18" charset="0"/>
                <a:ea typeface="+mn-ea"/>
                <a:cs typeface="Times New Roman" panose="02020603050405020304" pitchFamily="18" charset="0"/>
              </a:rPr>
              <a:t>W = 15;</a:t>
            </a:r>
            <a:br>
              <a:rPr lang="en-US" sz="2200" dirty="0">
                <a:solidFill>
                  <a:prstClr val="black"/>
                </a:solidFill>
                <a:latin typeface="Times New Roman" panose="02020603050405020304" pitchFamily="18" charset="0"/>
                <a:ea typeface="+mn-ea"/>
                <a:cs typeface="Times New Roman" panose="02020603050405020304" pitchFamily="18" charset="0"/>
              </a:rPr>
            </a:br>
            <a:br>
              <a:rPr lang="en-US" sz="2200" dirty="0">
                <a:solidFill>
                  <a:prstClr val="black"/>
                </a:solidFill>
                <a:latin typeface="Times New Roman" panose="02020603050405020304" pitchFamily="18" charset="0"/>
                <a:ea typeface="+mn-ea"/>
                <a:cs typeface="Times New Roman" panose="02020603050405020304" pitchFamily="18" charset="0"/>
              </a:rPr>
            </a:br>
            <a:r>
              <a:rPr lang="en-US" sz="2200" dirty="0">
                <a:solidFill>
                  <a:prstClr val="black"/>
                </a:solidFill>
                <a:latin typeface="Times New Roman" panose="02020603050405020304" pitchFamily="18" charset="0"/>
                <a:ea typeface="+mn-ea"/>
                <a:cs typeface="Times New Roman" panose="02020603050405020304" pitchFamily="18" charset="0"/>
              </a:rPr>
              <a:t>First compute cost and upper bound for profits. Since, W is 15 so, if we start with first node, then only 1</a:t>
            </a:r>
            <a:r>
              <a:rPr lang="en-US" sz="2200" baseline="30000" dirty="0">
                <a:solidFill>
                  <a:prstClr val="black"/>
                </a:solidFill>
                <a:latin typeface="Times New Roman" panose="02020603050405020304" pitchFamily="18" charset="0"/>
                <a:ea typeface="+mn-ea"/>
                <a:cs typeface="Times New Roman" panose="02020603050405020304" pitchFamily="18" charset="0"/>
              </a:rPr>
              <a:t>st</a:t>
            </a:r>
            <a:r>
              <a:rPr lang="en-US" sz="2200" dirty="0">
                <a:solidFill>
                  <a:prstClr val="black"/>
                </a:solidFill>
                <a:latin typeface="Times New Roman" panose="02020603050405020304" pitchFamily="18" charset="0"/>
                <a:ea typeface="+mn-ea"/>
                <a:cs typeface="Times New Roman" panose="02020603050405020304" pitchFamily="18" charset="0"/>
              </a:rPr>
              <a:t>, 2</a:t>
            </a:r>
            <a:r>
              <a:rPr lang="en-US" sz="2200" baseline="30000" dirty="0">
                <a:solidFill>
                  <a:prstClr val="black"/>
                </a:solidFill>
                <a:latin typeface="Times New Roman" panose="02020603050405020304" pitchFamily="18" charset="0"/>
                <a:ea typeface="+mn-ea"/>
                <a:cs typeface="Times New Roman" panose="02020603050405020304" pitchFamily="18" charset="0"/>
              </a:rPr>
              <a:t>nd</a:t>
            </a:r>
            <a:r>
              <a:rPr lang="en-US" sz="2200" dirty="0">
                <a:solidFill>
                  <a:prstClr val="black"/>
                </a:solidFill>
                <a:latin typeface="Times New Roman" panose="02020603050405020304" pitchFamily="18" charset="0"/>
                <a:ea typeface="+mn-ea"/>
                <a:cs typeface="Times New Roman" panose="02020603050405020304" pitchFamily="18" charset="0"/>
              </a:rPr>
              <a:t>, and 3</a:t>
            </a:r>
            <a:r>
              <a:rPr lang="en-US" sz="2200" baseline="30000" dirty="0">
                <a:solidFill>
                  <a:prstClr val="black"/>
                </a:solidFill>
                <a:latin typeface="Times New Roman" panose="02020603050405020304" pitchFamily="18" charset="0"/>
                <a:ea typeface="+mn-ea"/>
                <a:cs typeface="Times New Roman" panose="02020603050405020304" pitchFamily="18" charset="0"/>
              </a:rPr>
              <a:t>rd</a:t>
            </a:r>
            <a:r>
              <a:rPr lang="en-US" sz="2200" dirty="0">
                <a:solidFill>
                  <a:prstClr val="black"/>
                </a:solidFill>
                <a:latin typeface="Times New Roman" panose="02020603050405020304" pitchFamily="18" charset="0"/>
                <a:ea typeface="+mn-ea"/>
                <a:cs typeface="Times New Roman" panose="02020603050405020304" pitchFamily="18" charset="0"/>
              </a:rPr>
              <a:t> node are included (2+4+6)and the cost and upper bound is computed as follows.</a:t>
            </a:r>
            <a:br>
              <a:rPr lang="en-US" sz="2200" dirty="0">
                <a:solidFill>
                  <a:prstClr val="black"/>
                </a:solidFill>
                <a:latin typeface="Times New Roman" panose="02020603050405020304" pitchFamily="18" charset="0"/>
                <a:ea typeface="+mn-ea"/>
                <a:cs typeface="Times New Roman" panose="02020603050405020304" pitchFamily="18" charset="0"/>
              </a:rPr>
            </a:br>
            <a:br>
              <a:rPr lang="en-US" sz="2200" dirty="0">
                <a:solidFill>
                  <a:prstClr val="black"/>
                </a:solidFill>
                <a:latin typeface="Times New Roman" panose="02020603050405020304" pitchFamily="18" charset="0"/>
                <a:ea typeface="+mn-ea"/>
                <a:cs typeface="Times New Roman" panose="02020603050405020304" pitchFamily="18" charset="0"/>
              </a:rPr>
            </a:br>
            <a:r>
              <a:rPr lang="en-US" sz="2200" dirty="0">
                <a:solidFill>
                  <a:prstClr val="black"/>
                </a:solidFill>
                <a:latin typeface="Times New Roman" panose="02020603050405020304" pitchFamily="18" charset="0"/>
                <a:ea typeface="+mn-ea"/>
                <a:cs typeface="Times New Roman" panose="02020603050405020304" pitchFamily="18" charset="0"/>
              </a:rPr>
              <a:t>Cost= 10+10+12+(18*(15-12))/9 = 38  (fractional part is only used for computation)[we change it to -38]</a:t>
            </a:r>
            <a:br>
              <a:rPr lang="en-IN" sz="2200" dirty="0">
                <a:solidFill>
                  <a:prstClr val="black"/>
                </a:solidFill>
                <a:latin typeface="Times New Roman" panose="02020603050405020304" pitchFamily="18" charset="0"/>
                <a:ea typeface="+mn-ea"/>
                <a:cs typeface="Times New Roman" panose="02020603050405020304" pitchFamily="18" charset="0"/>
              </a:rPr>
            </a:br>
            <a:r>
              <a:rPr lang="en-US" sz="2200" dirty="0">
                <a:solidFill>
                  <a:prstClr val="black"/>
                </a:solidFill>
                <a:latin typeface="Times New Roman" panose="02020603050405020304" pitchFamily="18" charset="0"/>
                <a:ea typeface="+mn-ea"/>
                <a:cs typeface="Times New Roman" panose="02020603050405020304" pitchFamily="18" charset="0"/>
              </a:rPr>
              <a:t>      Upper= 10+10+12=32 [we change it to -32] </a:t>
            </a:r>
            <a:br>
              <a:rPr lang="en-US" sz="1500" dirty="0">
                <a:solidFill>
                  <a:prstClr val="black"/>
                </a:solidFill>
                <a:ea typeface="+mn-ea"/>
                <a:cs typeface="+mn-cs"/>
              </a:rPr>
            </a:br>
            <a:endParaRPr lang="en-IN" dirty="0"/>
          </a:p>
        </p:txBody>
      </p:sp>
      <p:pic>
        <p:nvPicPr>
          <p:cNvPr id="5" name="Content Placeholder 4">
            <a:extLst>
              <a:ext uri="{FF2B5EF4-FFF2-40B4-BE49-F238E27FC236}">
                <a16:creationId xmlns:a16="http://schemas.microsoft.com/office/drawing/2014/main" id="{2AC1E6C7-9C97-4E46-A1FB-F913FF7D6CD7}"/>
              </a:ext>
            </a:extLst>
          </p:cNvPr>
          <p:cNvPicPr>
            <a:picLocks noGrp="1" noChangeAspect="1"/>
          </p:cNvPicPr>
          <p:nvPr>
            <p:ph idx="1"/>
          </p:nvPr>
        </p:nvPicPr>
        <p:blipFill>
          <a:blip r:embed="rId2"/>
          <a:stretch>
            <a:fillRect/>
          </a:stretch>
        </p:blipFill>
        <p:spPr>
          <a:xfrm>
            <a:off x="8032652" y="1565031"/>
            <a:ext cx="4023389" cy="3682218"/>
          </a:xfrm>
          <a:prstGeom prst="rect">
            <a:avLst/>
          </a:prstGeom>
        </p:spPr>
      </p:pic>
      <p:sp>
        <p:nvSpPr>
          <p:cNvPr id="4" name="Slide Number Placeholder 3">
            <a:extLst>
              <a:ext uri="{FF2B5EF4-FFF2-40B4-BE49-F238E27FC236}">
                <a16:creationId xmlns:a16="http://schemas.microsoft.com/office/drawing/2014/main" id="{5DC92557-D101-41CE-8B2E-9685ED000E5E}"/>
              </a:ext>
            </a:extLst>
          </p:cNvPr>
          <p:cNvSpPr>
            <a:spLocks noGrp="1"/>
          </p:cNvSpPr>
          <p:nvPr>
            <p:ph type="sldNum" sz="quarter" idx="12"/>
          </p:nvPr>
        </p:nvSpPr>
        <p:spPr/>
        <p:txBody>
          <a:bodyPr/>
          <a:lstStyle/>
          <a:p>
            <a:fld id="{2771049C-395B-482C-A387-65DECF28A76C}" type="slidenum">
              <a:rPr lang="en-IN" smtClean="0"/>
              <a:pPr/>
              <a:t>10</a:t>
            </a:fld>
            <a:endParaRPr lang="en-IN"/>
          </a:p>
        </p:txBody>
      </p:sp>
    </p:spTree>
    <p:extLst>
      <p:ext uri="{BB962C8B-B14F-4D97-AF65-F5344CB8AC3E}">
        <p14:creationId xmlns:p14="http://schemas.microsoft.com/office/powerpoint/2010/main" val="3695331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C2D49-E38E-48DD-8465-02BD1ADB1937}"/>
              </a:ext>
            </a:extLst>
          </p:cNvPr>
          <p:cNvSpPr>
            <a:spLocks noGrp="1"/>
          </p:cNvSpPr>
          <p:nvPr>
            <p:ph type="title"/>
          </p:nvPr>
        </p:nvSpPr>
        <p:spPr>
          <a:xfrm>
            <a:off x="1144338" y="762476"/>
            <a:ext cx="9603275" cy="2666524"/>
          </a:xfrm>
        </p:spPr>
        <p:txBody>
          <a:bodyPr>
            <a:normAutofit/>
          </a:bodyPr>
          <a:lstStyle/>
          <a:p>
            <a:pPr marL="228600" lvl="0" indent="-228600">
              <a:lnSpc>
                <a:spcPct val="120000"/>
              </a:lnSpc>
              <a:spcBef>
                <a:spcPts val="600"/>
              </a:spcBef>
            </a:pPr>
            <a:br>
              <a:rPr lang="en-US" sz="1500" dirty="0">
                <a:solidFill>
                  <a:prstClr val="black"/>
                </a:solidFill>
                <a:ea typeface="+mn-ea"/>
                <a:cs typeface="+mn-cs"/>
              </a:rPr>
            </a:br>
            <a:r>
              <a:rPr lang="en-US" sz="1800" dirty="0">
                <a:latin typeface="Times New Roman" panose="02020603050405020304" pitchFamily="18" charset="0"/>
                <a:ea typeface="+mn-ea"/>
                <a:cs typeface="Times New Roman" panose="02020603050405020304" pitchFamily="18" charset="0"/>
              </a:rPr>
              <a:t>Here re-calculate cost and upper bound for both the possibilities for Item 1 (include/exclude)</a:t>
            </a:r>
            <a:br>
              <a:rPr lang="en-US" sz="1800" dirty="0">
                <a:latin typeface="Times New Roman" panose="02020603050405020304" pitchFamily="18" charset="0"/>
                <a:ea typeface="+mn-ea"/>
                <a:cs typeface="Times New Roman" panose="02020603050405020304" pitchFamily="18" charset="0"/>
              </a:rPr>
            </a:br>
            <a:r>
              <a:rPr lang="en-US" sz="1800" dirty="0">
                <a:latin typeface="Times New Roman" panose="02020603050405020304" pitchFamily="18" charset="0"/>
                <a:ea typeface="+mn-ea"/>
                <a:cs typeface="Times New Roman" panose="02020603050405020304" pitchFamily="18" charset="0"/>
              </a:rPr>
              <a:t>Here, c</a:t>
            </a:r>
            <a:r>
              <a:rPr lang="en-US" sz="1800" dirty="0">
                <a:latin typeface="Times New Roman" panose="02020603050405020304" pitchFamily="18" charset="0"/>
                <a:cs typeface="Times New Roman" panose="02020603050405020304" pitchFamily="18" charset="0"/>
              </a:rPr>
              <a:t>ost of Node 2 is Smaller than Node 3, so explore node 2 .</a:t>
            </a:r>
            <a:br>
              <a:rPr lang="en-US" sz="1800" dirty="0">
                <a:latin typeface="Times New Roman" panose="02020603050405020304" pitchFamily="18" charset="0"/>
                <a:ea typeface="+mn-ea"/>
                <a:cs typeface="Times New Roman" panose="02020603050405020304" pitchFamily="18" charset="0"/>
              </a:rPr>
            </a:br>
            <a:br>
              <a:rPr lang="en-US" sz="1800" dirty="0">
                <a:latin typeface="Times New Roman" panose="02020603050405020304" pitchFamily="18" charset="0"/>
                <a:ea typeface="+mn-ea"/>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DC92557-D101-41CE-8B2E-9685ED000E5E}"/>
              </a:ext>
            </a:extLst>
          </p:cNvPr>
          <p:cNvSpPr>
            <a:spLocks noGrp="1"/>
          </p:cNvSpPr>
          <p:nvPr>
            <p:ph type="sldNum" sz="quarter" idx="12"/>
          </p:nvPr>
        </p:nvSpPr>
        <p:spPr/>
        <p:txBody>
          <a:bodyPr/>
          <a:lstStyle/>
          <a:p>
            <a:fld id="{2771049C-395B-482C-A387-65DECF28A76C}" type="slidenum">
              <a:rPr lang="en-IN" smtClean="0"/>
              <a:pPr/>
              <a:t>11</a:t>
            </a:fld>
            <a:endParaRPr lang="en-IN"/>
          </a:p>
        </p:txBody>
      </p:sp>
      <p:pic>
        <p:nvPicPr>
          <p:cNvPr id="7" name="Picture 6">
            <a:extLst>
              <a:ext uri="{FF2B5EF4-FFF2-40B4-BE49-F238E27FC236}">
                <a16:creationId xmlns:a16="http://schemas.microsoft.com/office/drawing/2014/main" id="{0F036D33-C4DF-4E4B-AD1B-842937357159}"/>
              </a:ext>
            </a:extLst>
          </p:cNvPr>
          <p:cNvPicPr>
            <a:picLocks noChangeAspect="1"/>
          </p:cNvPicPr>
          <p:nvPr/>
        </p:nvPicPr>
        <p:blipFill>
          <a:blip r:embed="rId2"/>
          <a:stretch>
            <a:fillRect/>
          </a:stretch>
        </p:blipFill>
        <p:spPr>
          <a:xfrm>
            <a:off x="7301132" y="3086923"/>
            <a:ext cx="4890868" cy="2862321"/>
          </a:xfrm>
          <a:prstGeom prst="rect">
            <a:avLst/>
          </a:prstGeom>
        </p:spPr>
      </p:pic>
      <p:sp>
        <p:nvSpPr>
          <p:cNvPr id="3" name="TextBox 2">
            <a:extLst>
              <a:ext uri="{FF2B5EF4-FFF2-40B4-BE49-F238E27FC236}">
                <a16:creationId xmlns:a16="http://schemas.microsoft.com/office/drawing/2014/main" id="{7F957A8B-C127-4357-9AA3-2BAE396C209E}"/>
              </a:ext>
            </a:extLst>
          </p:cNvPr>
          <p:cNvSpPr txBox="1"/>
          <p:nvPr/>
        </p:nvSpPr>
        <p:spPr>
          <a:xfrm>
            <a:off x="1167814" y="3771077"/>
            <a:ext cx="6245859" cy="2862322"/>
          </a:xfrm>
          <a:prstGeom prst="rect">
            <a:avLst/>
          </a:prstGeom>
          <a:noFill/>
        </p:spPr>
        <p:txBody>
          <a:bodyPr wrap="square" rtlCol="0">
            <a:spAutoFit/>
          </a:bodyPr>
          <a:lstStyle/>
          <a:p>
            <a:r>
              <a:rPr lang="en-US" b="1" dirty="0">
                <a:solidFill>
                  <a:prstClr val="black"/>
                </a:solidFill>
                <a:latin typeface="Times New Roman" panose="02020603050405020304" pitchFamily="18" charset="0"/>
                <a:cs typeface="Times New Roman" panose="02020603050405020304" pitchFamily="18" charset="0"/>
              </a:rPr>
              <a:t>(including item 1)</a:t>
            </a:r>
            <a:endParaRPr lang="en-IN" b="1" dirty="0"/>
          </a:p>
          <a:p>
            <a:r>
              <a:rPr lang="en-IN" dirty="0"/>
              <a:t>Cost</a:t>
            </a:r>
            <a:r>
              <a:rPr lang="en-US" dirty="0">
                <a:solidFill>
                  <a:prstClr val="black"/>
                </a:solidFill>
                <a:latin typeface="Times New Roman" panose="02020603050405020304" pitchFamily="18" charset="0"/>
                <a:cs typeface="Times New Roman" panose="02020603050405020304" pitchFamily="18" charset="0"/>
              </a:rPr>
              <a:t> = 10+10+12+(18*(15-12))/9 = 38</a:t>
            </a:r>
          </a:p>
          <a:p>
            <a:r>
              <a:rPr lang="en-US" dirty="0">
                <a:solidFill>
                  <a:prstClr val="black"/>
                </a:solidFill>
                <a:latin typeface="Times New Roman" panose="02020603050405020304" pitchFamily="18" charset="0"/>
                <a:cs typeface="Times New Roman" panose="02020603050405020304" pitchFamily="18" charset="0"/>
              </a:rPr>
              <a:t>Upper= 10+10+12=32</a:t>
            </a:r>
          </a:p>
          <a:p>
            <a:endParaRPr lang="en-US" b="1" dirty="0">
              <a:solidFill>
                <a:prstClr val="black"/>
              </a:solidFill>
              <a:latin typeface="Times New Roman" panose="02020603050405020304" pitchFamily="18" charset="0"/>
              <a:cs typeface="Times New Roman" panose="02020603050405020304" pitchFamily="18" charset="0"/>
            </a:endParaRPr>
          </a:p>
          <a:p>
            <a:r>
              <a:rPr lang="en-US" b="1" dirty="0">
                <a:solidFill>
                  <a:prstClr val="black"/>
                </a:solidFill>
                <a:latin typeface="Times New Roman" panose="02020603050405020304" pitchFamily="18" charset="0"/>
                <a:cs typeface="Times New Roman" panose="02020603050405020304" pitchFamily="18" charset="0"/>
              </a:rPr>
              <a:t>(excluding item 1)</a:t>
            </a:r>
            <a:endParaRPr lang="en-IN" b="1" dirty="0"/>
          </a:p>
          <a:p>
            <a:endParaRPr lang="en-US" dirty="0">
              <a:solidFill>
                <a:prstClr val="black"/>
              </a:solidFill>
              <a:latin typeface="Times New Roman" panose="02020603050405020304" pitchFamily="18" charset="0"/>
              <a:cs typeface="Times New Roman" panose="02020603050405020304" pitchFamily="18" charset="0"/>
            </a:endParaRPr>
          </a:p>
          <a:p>
            <a:r>
              <a:rPr lang="en-IN" dirty="0"/>
              <a:t>Cost</a:t>
            </a:r>
            <a:r>
              <a:rPr lang="en-US" dirty="0">
                <a:solidFill>
                  <a:prstClr val="black"/>
                </a:solidFill>
                <a:latin typeface="Times New Roman" panose="02020603050405020304" pitchFamily="18" charset="0"/>
                <a:cs typeface="Times New Roman" panose="02020603050405020304" pitchFamily="18" charset="0"/>
              </a:rPr>
              <a:t> = 10+12+(18*(15-10))/9 = 32</a:t>
            </a:r>
          </a:p>
          <a:p>
            <a:r>
              <a:rPr lang="en-US" dirty="0">
                <a:solidFill>
                  <a:prstClr val="black"/>
                </a:solidFill>
                <a:latin typeface="Times New Roman" panose="02020603050405020304" pitchFamily="18" charset="0"/>
                <a:cs typeface="Times New Roman" panose="02020603050405020304" pitchFamily="18" charset="0"/>
              </a:rPr>
              <a:t>Upper= 10+12=22</a:t>
            </a:r>
          </a:p>
          <a:p>
            <a:endParaRPr lang="en-US" dirty="0">
              <a:solidFill>
                <a:prstClr val="black"/>
              </a:solidFill>
              <a:latin typeface="Times New Roman" panose="02020603050405020304" pitchFamily="18" charset="0"/>
              <a:cs typeface="Times New Roman" panose="02020603050405020304" pitchFamily="18" charset="0"/>
            </a:endParaRPr>
          </a:p>
          <a:p>
            <a:r>
              <a:rPr lang="en-IN" dirty="0"/>
              <a:t> </a:t>
            </a:r>
          </a:p>
        </p:txBody>
      </p:sp>
      <p:sp>
        <p:nvSpPr>
          <p:cNvPr id="5" name="Rectangle 4">
            <a:extLst>
              <a:ext uri="{FF2B5EF4-FFF2-40B4-BE49-F238E27FC236}">
                <a16:creationId xmlns:a16="http://schemas.microsoft.com/office/drawing/2014/main" id="{484DC348-F2CD-442A-AF4A-19419908A94C}"/>
              </a:ext>
            </a:extLst>
          </p:cNvPr>
          <p:cNvSpPr/>
          <p:nvPr/>
        </p:nvSpPr>
        <p:spPr>
          <a:xfrm>
            <a:off x="712763" y="2327611"/>
            <a:ext cx="6096000" cy="1477328"/>
          </a:xfrm>
          <a:prstGeom prst="rect">
            <a:avLst/>
          </a:prstGeom>
        </p:spPr>
        <p:txBody>
          <a:bodyPr>
            <a:spAutoFit/>
          </a:bodyPr>
          <a:lstStyle/>
          <a:p>
            <a:r>
              <a:rPr lang="en-US" b="1" dirty="0">
                <a:solidFill>
                  <a:prstClr val="black"/>
                </a:solidFill>
                <a:latin typeface="Times New Roman" panose="02020603050405020304" pitchFamily="18" charset="0"/>
                <a:cs typeface="Times New Roman" panose="02020603050405020304" pitchFamily="18" charset="0"/>
              </a:rPr>
              <a:t>Example</a:t>
            </a:r>
          </a:p>
          <a:p>
            <a:r>
              <a:rPr lang="en-US" dirty="0">
                <a:solidFill>
                  <a:prstClr val="black"/>
                </a:solidFill>
                <a:latin typeface="Times New Roman" panose="02020603050405020304" pitchFamily="18" charset="0"/>
                <a:cs typeface="Times New Roman" panose="02020603050405020304" pitchFamily="18" charset="0"/>
              </a:rPr>
              <a:t>Profit[] = {10, 10, 12,18}; </a:t>
            </a:r>
            <a:br>
              <a:rPr lang="en-US" dirty="0">
                <a:solidFill>
                  <a:prstClr val="black"/>
                </a:solidFill>
                <a:latin typeface="Times New Roman" panose="02020603050405020304" pitchFamily="18" charset="0"/>
                <a:cs typeface="Times New Roman" panose="02020603050405020304" pitchFamily="18" charset="0"/>
              </a:rPr>
            </a:br>
            <a:r>
              <a:rPr lang="en-US" dirty="0">
                <a:solidFill>
                  <a:prstClr val="black"/>
                </a:solidFill>
                <a:latin typeface="Times New Roman" panose="02020603050405020304" pitchFamily="18" charset="0"/>
                <a:cs typeface="Times New Roman" panose="02020603050405020304" pitchFamily="18" charset="0"/>
              </a:rPr>
              <a:t>weight[] = {2, 4, 6,9}; </a:t>
            </a:r>
            <a:br>
              <a:rPr lang="en-US" dirty="0">
                <a:solidFill>
                  <a:prstClr val="black"/>
                </a:solidFill>
                <a:latin typeface="Times New Roman" panose="02020603050405020304" pitchFamily="18" charset="0"/>
                <a:cs typeface="Times New Roman" panose="02020603050405020304" pitchFamily="18" charset="0"/>
              </a:rPr>
            </a:br>
            <a:r>
              <a:rPr lang="en-US" dirty="0">
                <a:solidFill>
                  <a:prstClr val="black"/>
                </a:solidFill>
                <a:latin typeface="Times New Roman" panose="02020603050405020304" pitchFamily="18" charset="0"/>
                <a:cs typeface="Times New Roman" panose="02020603050405020304" pitchFamily="18" charset="0"/>
              </a:rPr>
              <a:t>W = 15;</a:t>
            </a:r>
            <a:br>
              <a:rPr lang="en-US" dirty="0">
                <a:solidFill>
                  <a:prstClr val="black"/>
                </a:solidFill>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969346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C2D49-E38E-48DD-8465-02BD1ADB1937}"/>
              </a:ext>
            </a:extLst>
          </p:cNvPr>
          <p:cNvSpPr>
            <a:spLocks noGrp="1"/>
          </p:cNvSpPr>
          <p:nvPr>
            <p:ph type="title"/>
          </p:nvPr>
        </p:nvSpPr>
        <p:spPr>
          <a:xfrm>
            <a:off x="1130270" y="953324"/>
            <a:ext cx="9603275" cy="1719538"/>
          </a:xfrm>
        </p:spPr>
        <p:txBody>
          <a:bodyPr>
            <a:normAutofit/>
          </a:bodyPr>
          <a:lstStyle/>
          <a:p>
            <a:pPr marL="228600" lvl="0" indent="-228600">
              <a:lnSpc>
                <a:spcPct val="120000"/>
              </a:lnSpc>
              <a:spcBef>
                <a:spcPts val="600"/>
              </a:spcBef>
            </a:pPr>
            <a:br>
              <a:rPr lang="en-US" sz="1500" dirty="0">
                <a:solidFill>
                  <a:prstClr val="black"/>
                </a:solidFill>
                <a:ea typeface="+mn-ea"/>
                <a:cs typeface="+mn-cs"/>
              </a:rPr>
            </a:br>
            <a:r>
              <a:rPr lang="en-US" sz="1500" dirty="0">
                <a:solidFill>
                  <a:prstClr val="black"/>
                </a:solidFill>
                <a:ea typeface="+mn-ea"/>
                <a:cs typeface="+mn-cs"/>
              </a:rPr>
              <a:t>Here re-calculate cost and upper bound for both the possibilities for Item 2 (include/exclude)</a:t>
            </a:r>
            <a:br>
              <a:rPr lang="en-US" sz="1500" dirty="0">
                <a:solidFill>
                  <a:prstClr val="black"/>
                </a:solidFill>
                <a:ea typeface="+mn-ea"/>
                <a:cs typeface="+mn-cs"/>
              </a:rPr>
            </a:br>
            <a:r>
              <a:rPr lang="en-US" sz="1500" dirty="0">
                <a:solidFill>
                  <a:prstClr val="black"/>
                </a:solidFill>
                <a:ea typeface="+mn-ea"/>
                <a:cs typeface="+mn-cs"/>
              </a:rPr>
              <a:t>Here, cost of Node 4 is Smaller than Node 5, so explore node 4 .</a:t>
            </a:r>
            <a:endParaRPr lang="en-IN" dirty="0"/>
          </a:p>
        </p:txBody>
      </p:sp>
      <p:sp>
        <p:nvSpPr>
          <p:cNvPr id="4" name="Slide Number Placeholder 3">
            <a:extLst>
              <a:ext uri="{FF2B5EF4-FFF2-40B4-BE49-F238E27FC236}">
                <a16:creationId xmlns:a16="http://schemas.microsoft.com/office/drawing/2014/main" id="{5DC92557-D101-41CE-8B2E-9685ED000E5E}"/>
              </a:ext>
            </a:extLst>
          </p:cNvPr>
          <p:cNvSpPr>
            <a:spLocks noGrp="1"/>
          </p:cNvSpPr>
          <p:nvPr>
            <p:ph type="sldNum" sz="quarter" idx="12"/>
          </p:nvPr>
        </p:nvSpPr>
        <p:spPr/>
        <p:txBody>
          <a:bodyPr/>
          <a:lstStyle/>
          <a:p>
            <a:fld id="{2771049C-395B-482C-A387-65DECF28A76C}" type="slidenum">
              <a:rPr lang="en-IN" smtClean="0"/>
              <a:pPr/>
              <a:t>12</a:t>
            </a:fld>
            <a:endParaRPr lang="en-IN"/>
          </a:p>
        </p:txBody>
      </p:sp>
      <p:pic>
        <p:nvPicPr>
          <p:cNvPr id="3" name="Picture 2">
            <a:extLst>
              <a:ext uri="{FF2B5EF4-FFF2-40B4-BE49-F238E27FC236}">
                <a16:creationId xmlns:a16="http://schemas.microsoft.com/office/drawing/2014/main" id="{FF2B33A9-EAC4-48E2-B664-5ACADCAA8940}"/>
              </a:ext>
            </a:extLst>
          </p:cNvPr>
          <p:cNvPicPr>
            <a:picLocks noChangeAspect="1"/>
          </p:cNvPicPr>
          <p:nvPr/>
        </p:nvPicPr>
        <p:blipFill>
          <a:blip r:embed="rId2"/>
          <a:stretch>
            <a:fillRect/>
          </a:stretch>
        </p:blipFill>
        <p:spPr>
          <a:xfrm>
            <a:off x="5568755" y="2818301"/>
            <a:ext cx="5753100" cy="3568431"/>
          </a:xfrm>
          <a:prstGeom prst="rect">
            <a:avLst/>
          </a:prstGeom>
        </p:spPr>
      </p:pic>
      <p:sp>
        <p:nvSpPr>
          <p:cNvPr id="5" name="TextBox 4">
            <a:extLst>
              <a:ext uri="{FF2B5EF4-FFF2-40B4-BE49-F238E27FC236}">
                <a16:creationId xmlns:a16="http://schemas.microsoft.com/office/drawing/2014/main" id="{D2835370-5136-460C-AECD-D678D156784E}"/>
              </a:ext>
            </a:extLst>
          </p:cNvPr>
          <p:cNvSpPr txBox="1"/>
          <p:nvPr/>
        </p:nvSpPr>
        <p:spPr>
          <a:xfrm>
            <a:off x="337820" y="3897229"/>
            <a:ext cx="6245859" cy="2862322"/>
          </a:xfrm>
          <a:prstGeom prst="rect">
            <a:avLst/>
          </a:prstGeom>
          <a:noFill/>
        </p:spPr>
        <p:txBody>
          <a:bodyPr wrap="square" rtlCol="0">
            <a:spAutoFit/>
          </a:bodyPr>
          <a:lstStyle/>
          <a:p>
            <a:r>
              <a:rPr lang="en-US" b="1" dirty="0">
                <a:solidFill>
                  <a:prstClr val="black"/>
                </a:solidFill>
                <a:latin typeface="Times New Roman" panose="02020603050405020304" pitchFamily="18" charset="0"/>
                <a:cs typeface="Times New Roman" panose="02020603050405020304" pitchFamily="18" charset="0"/>
              </a:rPr>
              <a:t>(including item 2)</a:t>
            </a:r>
            <a:endParaRPr lang="en-IN" b="1" dirty="0"/>
          </a:p>
          <a:p>
            <a:r>
              <a:rPr lang="en-IN" dirty="0"/>
              <a:t>Cost</a:t>
            </a:r>
            <a:r>
              <a:rPr lang="en-US" dirty="0">
                <a:solidFill>
                  <a:prstClr val="black"/>
                </a:solidFill>
                <a:latin typeface="Times New Roman" panose="02020603050405020304" pitchFamily="18" charset="0"/>
                <a:cs typeface="Times New Roman" panose="02020603050405020304" pitchFamily="18" charset="0"/>
              </a:rPr>
              <a:t> = 10+10+12+(18*(15-12))/9 = 38</a:t>
            </a:r>
          </a:p>
          <a:p>
            <a:r>
              <a:rPr lang="en-US" dirty="0">
                <a:solidFill>
                  <a:prstClr val="black"/>
                </a:solidFill>
                <a:latin typeface="Times New Roman" panose="02020603050405020304" pitchFamily="18" charset="0"/>
                <a:cs typeface="Times New Roman" panose="02020603050405020304" pitchFamily="18" charset="0"/>
              </a:rPr>
              <a:t>Upper= 10+10+12=32</a:t>
            </a:r>
          </a:p>
          <a:p>
            <a:endParaRPr lang="en-US" b="1" dirty="0">
              <a:solidFill>
                <a:prstClr val="black"/>
              </a:solidFill>
              <a:latin typeface="Times New Roman" panose="02020603050405020304" pitchFamily="18" charset="0"/>
              <a:cs typeface="Times New Roman" panose="02020603050405020304" pitchFamily="18" charset="0"/>
            </a:endParaRPr>
          </a:p>
          <a:p>
            <a:r>
              <a:rPr lang="en-US" b="1" dirty="0">
                <a:solidFill>
                  <a:prstClr val="black"/>
                </a:solidFill>
                <a:latin typeface="Times New Roman" panose="02020603050405020304" pitchFamily="18" charset="0"/>
                <a:cs typeface="Times New Roman" panose="02020603050405020304" pitchFamily="18" charset="0"/>
              </a:rPr>
              <a:t>(excluding item 2)</a:t>
            </a:r>
            <a:endParaRPr lang="en-IN" b="1" dirty="0"/>
          </a:p>
          <a:p>
            <a:endParaRPr lang="en-US" dirty="0">
              <a:solidFill>
                <a:prstClr val="black"/>
              </a:solidFill>
              <a:latin typeface="Times New Roman" panose="02020603050405020304" pitchFamily="18" charset="0"/>
              <a:cs typeface="Times New Roman" panose="02020603050405020304" pitchFamily="18" charset="0"/>
            </a:endParaRPr>
          </a:p>
          <a:p>
            <a:r>
              <a:rPr lang="en-IN" dirty="0"/>
              <a:t>Cost</a:t>
            </a:r>
            <a:r>
              <a:rPr lang="en-US" dirty="0">
                <a:solidFill>
                  <a:prstClr val="black"/>
                </a:solidFill>
                <a:latin typeface="Times New Roman" panose="02020603050405020304" pitchFamily="18" charset="0"/>
                <a:cs typeface="Times New Roman" panose="02020603050405020304" pitchFamily="18" charset="0"/>
              </a:rPr>
              <a:t> = 10+12+(18*(15-8))/9 = 36</a:t>
            </a:r>
          </a:p>
          <a:p>
            <a:r>
              <a:rPr lang="en-US" dirty="0">
                <a:solidFill>
                  <a:prstClr val="black"/>
                </a:solidFill>
                <a:latin typeface="Times New Roman" panose="02020603050405020304" pitchFamily="18" charset="0"/>
                <a:cs typeface="Times New Roman" panose="02020603050405020304" pitchFamily="18" charset="0"/>
              </a:rPr>
              <a:t>Upper= 10+12=22</a:t>
            </a:r>
          </a:p>
          <a:p>
            <a:endParaRPr lang="en-US" dirty="0">
              <a:solidFill>
                <a:prstClr val="black"/>
              </a:solidFill>
              <a:latin typeface="Times New Roman" panose="02020603050405020304" pitchFamily="18" charset="0"/>
              <a:cs typeface="Times New Roman" panose="02020603050405020304" pitchFamily="18" charset="0"/>
            </a:endParaRPr>
          </a:p>
          <a:p>
            <a:r>
              <a:rPr lang="en-IN" dirty="0"/>
              <a:t> </a:t>
            </a:r>
          </a:p>
        </p:txBody>
      </p:sp>
      <p:sp>
        <p:nvSpPr>
          <p:cNvPr id="6" name="Rectangle 5">
            <a:extLst>
              <a:ext uri="{FF2B5EF4-FFF2-40B4-BE49-F238E27FC236}">
                <a16:creationId xmlns:a16="http://schemas.microsoft.com/office/drawing/2014/main" id="{E6DBE033-F3CA-47F7-ABAF-E57F3076213B}"/>
              </a:ext>
            </a:extLst>
          </p:cNvPr>
          <p:cNvSpPr/>
          <p:nvPr/>
        </p:nvSpPr>
        <p:spPr>
          <a:xfrm>
            <a:off x="0" y="2383944"/>
            <a:ext cx="6096000" cy="1477328"/>
          </a:xfrm>
          <a:prstGeom prst="rect">
            <a:avLst/>
          </a:prstGeom>
        </p:spPr>
        <p:txBody>
          <a:bodyPr>
            <a:spAutoFit/>
          </a:bodyPr>
          <a:lstStyle/>
          <a:p>
            <a:r>
              <a:rPr lang="en-US" b="1" dirty="0">
                <a:solidFill>
                  <a:prstClr val="black"/>
                </a:solidFill>
                <a:latin typeface="Times New Roman" panose="02020603050405020304" pitchFamily="18" charset="0"/>
                <a:cs typeface="Times New Roman" panose="02020603050405020304" pitchFamily="18" charset="0"/>
              </a:rPr>
              <a:t>Example</a:t>
            </a:r>
          </a:p>
          <a:p>
            <a:r>
              <a:rPr lang="en-US" dirty="0">
                <a:solidFill>
                  <a:prstClr val="black"/>
                </a:solidFill>
                <a:latin typeface="Times New Roman" panose="02020603050405020304" pitchFamily="18" charset="0"/>
                <a:cs typeface="Times New Roman" panose="02020603050405020304" pitchFamily="18" charset="0"/>
              </a:rPr>
              <a:t>Profit[] = {10, 10, 12,18}; </a:t>
            </a:r>
            <a:br>
              <a:rPr lang="en-US" dirty="0">
                <a:solidFill>
                  <a:prstClr val="black"/>
                </a:solidFill>
                <a:latin typeface="Times New Roman" panose="02020603050405020304" pitchFamily="18" charset="0"/>
                <a:cs typeface="Times New Roman" panose="02020603050405020304" pitchFamily="18" charset="0"/>
              </a:rPr>
            </a:br>
            <a:r>
              <a:rPr lang="en-US" dirty="0">
                <a:solidFill>
                  <a:prstClr val="black"/>
                </a:solidFill>
                <a:latin typeface="Times New Roman" panose="02020603050405020304" pitchFamily="18" charset="0"/>
                <a:cs typeface="Times New Roman" panose="02020603050405020304" pitchFamily="18" charset="0"/>
              </a:rPr>
              <a:t>weight[] = {2, 4, 6,9}; </a:t>
            </a:r>
            <a:br>
              <a:rPr lang="en-US" dirty="0">
                <a:solidFill>
                  <a:prstClr val="black"/>
                </a:solidFill>
                <a:latin typeface="Times New Roman" panose="02020603050405020304" pitchFamily="18" charset="0"/>
                <a:cs typeface="Times New Roman" panose="02020603050405020304" pitchFamily="18" charset="0"/>
              </a:rPr>
            </a:br>
            <a:r>
              <a:rPr lang="en-US" dirty="0">
                <a:solidFill>
                  <a:prstClr val="black"/>
                </a:solidFill>
                <a:latin typeface="Times New Roman" panose="02020603050405020304" pitchFamily="18" charset="0"/>
                <a:cs typeface="Times New Roman" panose="02020603050405020304" pitchFamily="18" charset="0"/>
              </a:rPr>
              <a:t>W = 15;</a:t>
            </a:r>
            <a:br>
              <a:rPr lang="en-US" dirty="0">
                <a:solidFill>
                  <a:prstClr val="black"/>
                </a:solidFill>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188068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C2D49-E38E-48DD-8465-02BD1ADB1937}"/>
              </a:ext>
            </a:extLst>
          </p:cNvPr>
          <p:cNvSpPr>
            <a:spLocks noGrp="1"/>
          </p:cNvSpPr>
          <p:nvPr>
            <p:ph type="title"/>
          </p:nvPr>
        </p:nvSpPr>
        <p:spPr>
          <a:xfrm>
            <a:off x="239151" y="732205"/>
            <a:ext cx="11507372" cy="2137603"/>
          </a:xfrm>
        </p:spPr>
        <p:txBody>
          <a:bodyPr>
            <a:normAutofit fontScale="90000"/>
          </a:bodyPr>
          <a:lstStyle/>
          <a:p>
            <a:pPr marL="228600" lvl="0" indent="-228600" algn="just">
              <a:lnSpc>
                <a:spcPct val="120000"/>
              </a:lnSpc>
              <a:spcBef>
                <a:spcPts val="600"/>
              </a:spcBef>
            </a:pPr>
            <a:br>
              <a:rPr lang="en-US" sz="1800" dirty="0">
                <a:solidFill>
                  <a:prstClr val="black"/>
                </a:solidFill>
                <a:latin typeface="Times New Roman" panose="02020603050405020304" pitchFamily="18" charset="0"/>
                <a:ea typeface="+mn-ea"/>
                <a:cs typeface="Times New Roman" panose="02020603050405020304" pitchFamily="18" charset="0"/>
              </a:rPr>
            </a:br>
            <a:r>
              <a:rPr lang="en-US" sz="2200" dirty="0">
                <a:solidFill>
                  <a:prstClr val="black"/>
                </a:solidFill>
                <a:latin typeface="Times New Roman" panose="02020603050405020304" pitchFamily="18" charset="0"/>
                <a:ea typeface="+mn-ea"/>
                <a:cs typeface="Times New Roman" panose="02020603050405020304" pitchFamily="18" charset="0"/>
              </a:rPr>
              <a:t>Here re-calculate cost and upper bound for both the possibilities for Item 3 (include/exclude)</a:t>
            </a:r>
            <a:br>
              <a:rPr lang="en-US" sz="2200" dirty="0">
                <a:solidFill>
                  <a:prstClr val="black"/>
                </a:solidFill>
                <a:latin typeface="Times New Roman" panose="02020603050405020304" pitchFamily="18" charset="0"/>
                <a:ea typeface="+mn-ea"/>
                <a:cs typeface="Times New Roman" panose="02020603050405020304" pitchFamily="18" charset="0"/>
              </a:rPr>
            </a:br>
            <a:r>
              <a:rPr lang="en-US" sz="2200" dirty="0">
                <a:solidFill>
                  <a:prstClr val="black"/>
                </a:solidFill>
                <a:latin typeface="Times New Roman" panose="02020603050405020304" pitchFamily="18" charset="0"/>
                <a:ea typeface="+mn-ea"/>
                <a:cs typeface="Times New Roman" panose="02020603050405020304" pitchFamily="18" charset="0"/>
              </a:rPr>
              <a:t>Here, there is a tie (cost) at Node 6 and Node 7, so explore any node. Lets say we explore node 7.</a:t>
            </a:r>
            <a:br>
              <a:rPr lang="en-US" sz="2200" dirty="0">
                <a:solidFill>
                  <a:prstClr val="black"/>
                </a:solidFill>
                <a:latin typeface="Times New Roman" panose="02020603050405020304" pitchFamily="18" charset="0"/>
                <a:ea typeface="+mn-ea"/>
                <a:cs typeface="Times New Roman" panose="02020603050405020304" pitchFamily="18" charset="0"/>
              </a:rPr>
            </a:br>
            <a:br>
              <a:rPr lang="en-US" sz="2200" dirty="0">
                <a:solidFill>
                  <a:prstClr val="black"/>
                </a:solidFill>
                <a:latin typeface="Times New Roman" panose="02020603050405020304" pitchFamily="18" charset="0"/>
                <a:ea typeface="+mn-ea"/>
                <a:cs typeface="Times New Roman" panose="02020603050405020304" pitchFamily="18" charset="0"/>
              </a:rPr>
            </a:br>
            <a:r>
              <a:rPr lang="en-US" sz="2200" dirty="0">
                <a:solidFill>
                  <a:srgbClr val="FF0000"/>
                </a:solidFill>
                <a:latin typeface="Times New Roman" panose="02020603050405020304" pitchFamily="18" charset="0"/>
                <a:ea typeface="+mn-ea"/>
                <a:cs typeface="Times New Roman" panose="02020603050405020304" pitchFamily="18" charset="0"/>
              </a:rPr>
              <a:t>Also, node 6 is not explored further, since adding any more weight exceeds the threshold</a:t>
            </a:r>
            <a:br>
              <a:rPr lang="en-US" sz="1800" dirty="0">
                <a:solidFill>
                  <a:prstClr val="black"/>
                </a:solidFill>
                <a:latin typeface="Times New Roman" panose="02020603050405020304" pitchFamily="18" charset="0"/>
                <a:ea typeface="+mn-ea"/>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DC92557-D101-41CE-8B2E-9685ED000E5E}"/>
              </a:ext>
            </a:extLst>
          </p:cNvPr>
          <p:cNvSpPr>
            <a:spLocks noGrp="1"/>
          </p:cNvSpPr>
          <p:nvPr>
            <p:ph type="sldNum" sz="quarter" idx="12"/>
          </p:nvPr>
        </p:nvSpPr>
        <p:spPr/>
        <p:txBody>
          <a:bodyPr/>
          <a:lstStyle/>
          <a:p>
            <a:fld id="{2771049C-395B-482C-A387-65DECF28A76C}" type="slidenum">
              <a:rPr lang="en-IN" smtClean="0"/>
              <a:pPr/>
              <a:t>13</a:t>
            </a:fld>
            <a:endParaRPr lang="en-IN"/>
          </a:p>
        </p:txBody>
      </p:sp>
      <p:pic>
        <p:nvPicPr>
          <p:cNvPr id="5" name="Picture 4">
            <a:extLst>
              <a:ext uri="{FF2B5EF4-FFF2-40B4-BE49-F238E27FC236}">
                <a16:creationId xmlns:a16="http://schemas.microsoft.com/office/drawing/2014/main" id="{1642E778-94AD-4E3C-9A06-7E578719EC0F}"/>
              </a:ext>
            </a:extLst>
          </p:cNvPr>
          <p:cNvPicPr>
            <a:picLocks noChangeAspect="1"/>
          </p:cNvPicPr>
          <p:nvPr/>
        </p:nvPicPr>
        <p:blipFill>
          <a:blip r:embed="rId2"/>
          <a:stretch>
            <a:fillRect/>
          </a:stretch>
        </p:blipFill>
        <p:spPr>
          <a:xfrm>
            <a:off x="6200775" y="2549554"/>
            <a:ext cx="5991225" cy="4083725"/>
          </a:xfrm>
          <a:prstGeom prst="rect">
            <a:avLst/>
          </a:prstGeom>
        </p:spPr>
      </p:pic>
      <p:sp>
        <p:nvSpPr>
          <p:cNvPr id="6" name="TextBox 5">
            <a:extLst>
              <a:ext uri="{FF2B5EF4-FFF2-40B4-BE49-F238E27FC236}">
                <a16:creationId xmlns:a16="http://schemas.microsoft.com/office/drawing/2014/main" id="{F545BFB7-EF1C-49A9-A181-E0F1FB25FD26}"/>
              </a:ext>
            </a:extLst>
          </p:cNvPr>
          <p:cNvSpPr txBox="1"/>
          <p:nvPr/>
        </p:nvSpPr>
        <p:spPr>
          <a:xfrm>
            <a:off x="436294" y="4308446"/>
            <a:ext cx="6245859" cy="2862322"/>
          </a:xfrm>
          <a:prstGeom prst="rect">
            <a:avLst/>
          </a:prstGeom>
          <a:noFill/>
        </p:spPr>
        <p:txBody>
          <a:bodyPr wrap="square" rtlCol="0">
            <a:spAutoFit/>
          </a:bodyPr>
          <a:lstStyle/>
          <a:p>
            <a:r>
              <a:rPr lang="en-US" b="1" dirty="0">
                <a:solidFill>
                  <a:prstClr val="black"/>
                </a:solidFill>
                <a:latin typeface="Times New Roman" panose="02020603050405020304" pitchFamily="18" charset="0"/>
                <a:cs typeface="Times New Roman" panose="02020603050405020304" pitchFamily="18" charset="0"/>
              </a:rPr>
              <a:t>(including item 3)</a:t>
            </a:r>
            <a:endParaRPr lang="en-IN" b="1" dirty="0"/>
          </a:p>
          <a:p>
            <a:r>
              <a:rPr lang="en-IN" dirty="0"/>
              <a:t>Cost</a:t>
            </a:r>
            <a:r>
              <a:rPr lang="en-US" dirty="0">
                <a:solidFill>
                  <a:prstClr val="black"/>
                </a:solidFill>
                <a:latin typeface="Times New Roman" panose="02020603050405020304" pitchFamily="18" charset="0"/>
                <a:cs typeface="Times New Roman" panose="02020603050405020304" pitchFamily="18" charset="0"/>
              </a:rPr>
              <a:t> = 10+10+12+(18*(15-12))/9 = 38</a:t>
            </a:r>
          </a:p>
          <a:p>
            <a:r>
              <a:rPr lang="en-US" dirty="0">
                <a:solidFill>
                  <a:prstClr val="black"/>
                </a:solidFill>
                <a:latin typeface="Times New Roman" panose="02020603050405020304" pitchFamily="18" charset="0"/>
                <a:cs typeface="Times New Roman" panose="02020603050405020304" pitchFamily="18" charset="0"/>
              </a:rPr>
              <a:t>Upper= 10+10+12=32</a:t>
            </a:r>
          </a:p>
          <a:p>
            <a:endParaRPr lang="en-US" b="1" dirty="0">
              <a:solidFill>
                <a:prstClr val="black"/>
              </a:solidFill>
              <a:latin typeface="Times New Roman" panose="02020603050405020304" pitchFamily="18" charset="0"/>
              <a:cs typeface="Times New Roman" panose="02020603050405020304" pitchFamily="18" charset="0"/>
            </a:endParaRPr>
          </a:p>
          <a:p>
            <a:r>
              <a:rPr lang="en-US" b="1" dirty="0">
                <a:solidFill>
                  <a:prstClr val="black"/>
                </a:solidFill>
                <a:latin typeface="Times New Roman" panose="02020603050405020304" pitchFamily="18" charset="0"/>
                <a:cs typeface="Times New Roman" panose="02020603050405020304" pitchFamily="18" charset="0"/>
              </a:rPr>
              <a:t>(excluding item 3)</a:t>
            </a:r>
            <a:endParaRPr lang="en-IN" b="1" dirty="0"/>
          </a:p>
          <a:p>
            <a:endParaRPr lang="en-US" dirty="0">
              <a:solidFill>
                <a:prstClr val="black"/>
              </a:solidFill>
              <a:latin typeface="Times New Roman" panose="02020603050405020304" pitchFamily="18" charset="0"/>
              <a:cs typeface="Times New Roman" panose="02020603050405020304" pitchFamily="18" charset="0"/>
            </a:endParaRPr>
          </a:p>
          <a:p>
            <a:r>
              <a:rPr lang="en-IN" dirty="0"/>
              <a:t>Cost</a:t>
            </a:r>
            <a:r>
              <a:rPr lang="en-US" dirty="0">
                <a:solidFill>
                  <a:prstClr val="black"/>
                </a:solidFill>
                <a:latin typeface="Times New Roman" panose="02020603050405020304" pitchFamily="18" charset="0"/>
                <a:cs typeface="Times New Roman" panose="02020603050405020304" pitchFamily="18" charset="0"/>
              </a:rPr>
              <a:t> = 10+10+(18*(15-6))/9 = 38</a:t>
            </a:r>
          </a:p>
          <a:p>
            <a:r>
              <a:rPr lang="en-US" dirty="0">
                <a:solidFill>
                  <a:prstClr val="black"/>
                </a:solidFill>
                <a:latin typeface="Times New Roman" panose="02020603050405020304" pitchFamily="18" charset="0"/>
                <a:cs typeface="Times New Roman" panose="02020603050405020304" pitchFamily="18" charset="0"/>
              </a:rPr>
              <a:t>Upper= 10+10+18= 38</a:t>
            </a:r>
          </a:p>
          <a:p>
            <a:endParaRPr lang="en-US" dirty="0">
              <a:solidFill>
                <a:prstClr val="black"/>
              </a:solidFill>
              <a:latin typeface="Times New Roman" panose="02020603050405020304" pitchFamily="18" charset="0"/>
              <a:cs typeface="Times New Roman" panose="02020603050405020304" pitchFamily="18" charset="0"/>
            </a:endParaRPr>
          </a:p>
          <a:p>
            <a:r>
              <a:rPr lang="en-IN" dirty="0"/>
              <a:t> </a:t>
            </a:r>
          </a:p>
        </p:txBody>
      </p:sp>
      <p:sp>
        <p:nvSpPr>
          <p:cNvPr id="7" name="Rectangle 6">
            <a:extLst>
              <a:ext uri="{FF2B5EF4-FFF2-40B4-BE49-F238E27FC236}">
                <a16:creationId xmlns:a16="http://schemas.microsoft.com/office/drawing/2014/main" id="{3AEDC490-AB45-4C62-B9A9-AF9A7148C1B5}"/>
              </a:ext>
            </a:extLst>
          </p:cNvPr>
          <p:cNvSpPr/>
          <p:nvPr/>
        </p:nvSpPr>
        <p:spPr>
          <a:xfrm>
            <a:off x="445477" y="2760778"/>
            <a:ext cx="6096000" cy="1477328"/>
          </a:xfrm>
          <a:prstGeom prst="rect">
            <a:avLst/>
          </a:prstGeom>
        </p:spPr>
        <p:txBody>
          <a:bodyPr>
            <a:spAutoFit/>
          </a:bodyPr>
          <a:lstStyle/>
          <a:p>
            <a:r>
              <a:rPr lang="en-US" b="1" dirty="0">
                <a:solidFill>
                  <a:prstClr val="black"/>
                </a:solidFill>
                <a:latin typeface="Times New Roman" panose="02020603050405020304" pitchFamily="18" charset="0"/>
                <a:cs typeface="Times New Roman" panose="02020603050405020304" pitchFamily="18" charset="0"/>
              </a:rPr>
              <a:t>Example</a:t>
            </a:r>
          </a:p>
          <a:p>
            <a:r>
              <a:rPr lang="en-US" dirty="0">
                <a:solidFill>
                  <a:prstClr val="black"/>
                </a:solidFill>
                <a:latin typeface="Times New Roman" panose="02020603050405020304" pitchFamily="18" charset="0"/>
                <a:cs typeface="Times New Roman" panose="02020603050405020304" pitchFamily="18" charset="0"/>
              </a:rPr>
              <a:t>Profit[] = {10, 10, 12,18}; </a:t>
            </a:r>
            <a:br>
              <a:rPr lang="en-US" dirty="0">
                <a:solidFill>
                  <a:prstClr val="black"/>
                </a:solidFill>
                <a:latin typeface="Times New Roman" panose="02020603050405020304" pitchFamily="18" charset="0"/>
                <a:cs typeface="Times New Roman" panose="02020603050405020304" pitchFamily="18" charset="0"/>
              </a:rPr>
            </a:br>
            <a:r>
              <a:rPr lang="en-US" dirty="0">
                <a:solidFill>
                  <a:prstClr val="black"/>
                </a:solidFill>
                <a:latin typeface="Times New Roman" panose="02020603050405020304" pitchFamily="18" charset="0"/>
                <a:cs typeface="Times New Roman" panose="02020603050405020304" pitchFamily="18" charset="0"/>
              </a:rPr>
              <a:t>weight[] = {2, 4, 6,9}; </a:t>
            </a:r>
            <a:br>
              <a:rPr lang="en-US" dirty="0">
                <a:solidFill>
                  <a:prstClr val="black"/>
                </a:solidFill>
                <a:latin typeface="Times New Roman" panose="02020603050405020304" pitchFamily="18" charset="0"/>
                <a:cs typeface="Times New Roman" panose="02020603050405020304" pitchFamily="18" charset="0"/>
              </a:rPr>
            </a:br>
            <a:r>
              <a:rPr lang="en-US" dirty="0">
                <a:solidFill>
                  <a:prstClr val="black"/>
                </a:solidFill>
                <a:latin typeface="Times New Roman" panose="02020603050405020304" pitchFamily="18" charset="0"/>
                <a:cs typeface="Times New Roman" panose="02020603050405020304" pitchFamily="18" charset="0"/>
              </a:rPr>
              <a:t>W = 15;</a:t>
            </a:r>
            <a:br>
              <a:rPr lang="en-US" dirty="0">
                <a:solidFill>
                  <a:prstClr val="black"/>
                </a:solidFill>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2893325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C2D49-E38E-48DD-8465-02BD1ADB1937}"/>
              </a:ext>
            </a:extLst>
          </p:cNvPr>
          <p:cNvSpPr>
            <a:spLocks noGrp="1"/>
          </p:cNvSpPr>
          <p:nvPr>
            <p:ph type="title"/>
          </p:nvPr>
        </p:nvSpPr>
        <p:spPr>
          <a:xfrm>
            <a:off x="1130270" y="953324"/>
            <a:ext cx="9603275" cy="1719538"/>
          </a:xfrm>
        </p:spPr>
        <p:txBody>
          <a:bodyPr>
            <a:normAutofit/>
          </a:bodyPr>
          <a:lstStyle/>
          <a:p>
            <a:pPr marL="228600" lvl="0" indent="-228600">
              <a:lnSpc>
                <a:spcPct val="120000"/>
              </a:lnSpc>
              <a:spcBef>
                <a:spcPts val="600"/>
              </a:spcBef>
            </a:pPr>
            <a:br>
              <a:rPr lang="en-US" sz="1500" dirty="0">
                <a:solidFill>
                  <a:prstClr val="black"/>
                </a:solidFill>
                <a:ea typeface="+mn-ea"/>
                <a:cs typeface="+mn-cs"/>
              </a:rPr>
            </a:br>
            <a:r>
              <a:rPr lang="en-US" sz="1500" dirty="0">
                <a:solidFill>
                  <a:prstClr val="black"/>
                </a:solidFill>
                <a:ea typeface="+mn-ea"/>
                <a:cs typeface="+mn-cs"/>
              </a:rPr>
              <a:t>Here re-calculate cost and upper bound for both the possibilities for Item 4 (include/exclude)</a:t>
            </a:r>
            <a:br>
              <a:rPr lang="en-US" sz="1500" dirty="0">
                <a:solidFill>
                  <a:prstClr val="black"/>
                </a:solidFill>
                <a:ea typeface="+mn-ea"/>
                <a:cs typeface="+mn-cs"/>
              </a:rPr>
            </a:br>
            <a:r>
              <a:rPr lang="en-US" sz="1500" dirty="0">
                <a:solidFill>
                  <a:prstClr val="black"/>
                </a:solidFill>
                <a:ea typeface="+mn-ea"/>
                <a:cs typeface="+mn-cs"/>
              </a:rPr>
              <a:t>Here. At last level, node </a:t>
            </a:r>
            <a:r>
              <a:rPr lang="en-US" sz="1500" b="1" dirty="0">
                <a:solidFill>
                  <a:prstClr val="black"/>
                </a:solidFill>
                <a:ea typeface="+mn-ea"/>
                <a:cs typeface="+mn-cs"/>
              </a:rPr>
              <a:t>8 has minimum cost</a:t>
            </a:r>
            <a:r>
              <a:rPr lang="en-US" sz="1500" dirty="0">
                <a:solidFill>
                  <a:prstClr val="black"/>
                </a:solidFill>
                <a:ea typeface="+mn-ea"/>
                <a:cs typeface="+mn-cs"/>
              </a:rPr>
              <a:t>, so node 8 would be the answer node. </a:t>
            </a:r>
            <a:endParaRPr lang="en-IN" b="1" dirty="0">
              <a:solidFill>
                <a:srgbClr val="FF0000"/>
              </a:solidFill>
            </a:endParaRPr>
          </a:p>
        </p:txBody>
      </p:sp>
      <p:sp>
        <p:nvSpPr>
          <p:cNvPr id="4" name="Slide Number Placeholder 3">
            <a:extLst>
              <a:ext uri="{FF2B5EF4-FFF2-40B4-BE49-F238E27FC236}">
                <a16:creationId xmlns:a16="http://schemas.microsoft.com/office/drawing/2014/main" id="{5DC92557-D101-41CE-8B2E-9685ED000E5E}"/>
              </a:ext>
            </a:extLst>
          </p:cNvPr>
          <p:cNvSpPr>
            <a:spLocks noGrp="1"/>
          </p:cNvSpPr>
          <p:nvPr>
            <p:ph type="sldNum" sz="quarter" idx="12"/>
          </p:nvPr>
        </p:nvSpPr>
        <p:spPr/>
        <p:txBody>
          <a:bodyPr/>
          <a:lstStyle/>
          <a:p>
            <a:fld id="{2771049C-395B-482C-A387-65DECF28A76C}" type="slidenum">
              <a:rPr lang="en-IN" smtClean="0"/>
              <a:pPr/>
              <a:t>14</a:t>
            </a:fld>
            <a:endParaRPr lang="en-IN"/>
          </a:p>
        </p:txBody>
      </p:sp>
      <p:sp>
        <p:nvSpPr>
          <p:cNvPr id="6" name="TextBox 5">
            <a:extLst>
              <a:ext uri="{FF2B5EF4-FFF2-40B4-BE49-F238E27FC236}">
                <a16:creationId xmlns:a16="http://schemas.microsoft.com/office/drawing/2014/main" id="{F545BFB7-EF1C-49A9-A181-E0F1FB25FD26}"/>
              </a:ext>
            </a:extLst>
          </p:cNvPr>
          <p:cNvSpPr txBox="1"/>
          <p:nvPr/>
        </p:nvSpPr>
        <p:spPr>
          <a:xfrm>
            <a:off x="394091" y="3995678"/>
            <a:ext cx="6245859" cy="2862322"/>
          </a:xfrm>
          <a:prstGeom prst="rect">
            <a:avLst/>
          </a:prstGeom>
          <a:noFill/>
        </p:spPr>
        <p:txBody>
          <a:bodyPr wrap="square" rtlCol="0">
            <a:spAutoFit/>
          </a:bodyPr>
          <a:lstStyle/>
          <a:p>
            <a:r>
              <a:rPr lang="en-US" b="1" dirty="0">
                <a:solidFill>
                  <a:prstClr val="black"/>
                </a:solidFill>
                <a:latin typeface="Times New Roman" panose="02020603050405020304" pitchFamily="18" charset="0"/>
                <a:cs typeface="Times New Roman" panose="02020603050405020304" pitchFamily="18" charset="0"/>
              </a:rPr>
              <a:t>(including item 4)</a:t>
            </a:r>
            <a:endParaRPr lang="en-IN" b="1" dirty="0"/>
          </a:p>
          <a:p>
            <a:r>
              <a:rPr lang="en-IN" dirty="0"/>
              <a:t>Cost</a:t>
            </a:r>
            <a:r>
              <a:rPr lang="en-US" dirty="0">
                <a:solidFill>
                  <a:prstClr val="black"/>
                </a:solidFill>
                <a:latin typeface="Times New Roman" panose="02020603050405020304" pitchFamily="18" charset="0"/>
                <a:cs typeface="Times New Roman" panose="02020603050405020304" pitchFamily="18" charset="0"/>
              </a:rPr>
              <a:t> = 10+10+12+(18*(15-12))/9 = 38</a:t>
            </a:r>
          </a:p>
          <a:p>
            <a:r>
              <a:rPr lang="en-US" dirty="0">
                <a:solidFill>
                  <a:prstClr val="black"/>
                </a:solidFill>
                <a:latin typeface="Times New Roman" panose="02020603050405020304" pitchFamily="18" charset="0"/>
                <a:cs typeface="Times New Roman" panose="02020603050405020304" pitchFamily="18" charset="0"/>
              </a:rPr>
              <a:t>Upper= 10+10+18=38</a:t>
            </a:r>
          </a:p>
          <a:p>
            <a:endParaRPr lang="en-US" b="1" dirty="0">
              <a:solidFill>
                <a:prstClr val="black"/>
              </a:solidFill>
              <a:latin typeface="Times New Roman" panose="02020603050405020304" pitchFamily="18" charset="0"/>
              <a:cs typeface="Times New Roman" panose="02020603050405020304" pitchFamily="18" charset="0"/>
            </a:endParaRPr>
          </a:p>
          <a:p>
            <a:r>
              <a:rPr lang="en-US" b="1" dirty="0">
                <a:solidFill>
                  <a:prstClr val="black"/>
                </a:solidFill>
                <a:latin typeface="Times New Roman" panose="02020603050405020304" pitchFamily="18" charset="0"/>
                <a:cs typeface="Times New Roman" panose="02020603050405020304" pitchFamily="18" charset="0"/>
              </a:rPr>
              <a:t>(excluding item 4)</a:t>
            </a:r>
            <a:endParaRPr lang="en-IN" b="1" dirty="0"/>
          </a:p>
          <a:p>
            <a:endParaRPr lang="en-US" dirty="0">
              <a:solidFill>
                <a:prstClr val="black"/>
              </a:solidFill>
              <a:latin typeface="Times New Roman" panose="02020603050405020304" pitchFamily="18" charset="0"/>
              <a:cs typeface="Times New Roman" panose="02020603050405020304" pitchFamily="18" charset="0"/>
            </a:endParaRPr>
          </a:p>
          <a:p>
            <a:r>
              <a:rPr lang="en-IN" dirty="0"/>
              <a:t>Cost</a:t>
            </a:r>
            <a:r>
              <a:rPr lang="en-US" dirty="0">
                <a:solidFill>
                  <a:prstClr val="black"/>
                </a:solidFill>
                <a:latin typeface="Times New Roman" panose="02020603050405020304" pitchFamily="18" charset="0"/>
                <a:cs typeface="Times New Roman" panose="02020603050405020304" pitchFamily="18" charset="0"/>
              </a:rPr>
              <a:t> = 10+10 = 20</a:t>
            </a:r>
          </a:p>
          <a:p>
            <a:r>
              <a:rPr lang="en-US" dirty="0">
                <a:solidFill>
                  <a:prstClr val="black"/>
                </a:solidFill>
                <a:latin typeface="Times New Roman" panose="02020603050405020304" pitchFamily="18" charset="0"/>
                <a:cs typeface="Times New Roman" panose="02020603050405020304" pitchFamily="18" charset="0"/>
              </a:rPr>
              <a:t>Upper= 10+10= 20</a:t>
            </a:r>
          </a:p>
          <a:p>
            <a:endParaRPr lang="en-US" dirty="0">
              <a:solidFill>
                <a:prstClr val="black"/>
              </a:solidFill>
              <a:latin typeface="Times New Roman" panose="02020603050405020304" pitchFamily="18" charset="0"/>
              <a:cs typeface="Times New Roman" panose="02020603050405020304" pitchFamily="18" charset="0"/>
            </a:endParaRPr>
          </a:p>
          <a:p>
            <a:r>
              <a:rPr lang="en-IN" dirty="0"/>
              <a:t> </a:t>
            </a:r>
          </a:p>
        </p:txBody>
      </p:sp>
      <p:pic>
        <p:nvPicPr>
          <p:cNvPr id="3" name="Picture 2">
            <a:extLst>
              <a:ext uri="{FF2B5EF4-FFF2-40B4-BE49-F238E27FC236}">
                <a16:creationId xmlns:a16="http://schemas.microsoft.com/office/drawing/2014/main" id="{AD6A41BB-D191-4209-9FCB-2626C8BCFA76}"/>
              </a:ext>
            </a:extLst>
          </p:cNvPr>
          <p:cNvPicPr>
            <a:picLocks noChangeAspect="1"/>
          </p:cNvPicPr>
          <p:nvPr/>
        </p:nvPicPr>
        <p:blipFill>
          <a:blip r:embed="rId2"/>
          <a:stretch>
            <a:fillRect/>
          </a:stretch>
        </p:blipFill>
        <p:spPr>
          <a:xfrm>
            <a:off x="6804879" y="2592643"/>
            <a:ext cx="4772025" cy="4265357"/>
          </a:xfrm>
          <a:prstGeom prst="rect">
            <a:avLst/>
          </a:prstGeom>
        </p:spPr>
      </p:pic>
      <p:sp>
        <p:nvSpPr>
          <p:cNvPr id="7" name="Rectangle 6">
            <a:extLst>
              <a:ext uri="{FF2B5EF4-FFF2-40B4-BE49-F238E27FC236}">
                <a16:creationId xmlns:a16="http://schemas.microsoft.com/office/drawing/2014/main" id="{914D72D5-125F-470E-8BF1-9C21B553CB92}"/>
              </a:ext>
            </a:extLst>
          </p:cNvPr>
          <p:cNvSpPr/>
          <p:nvPr/>
        </p:nvSpPr>
        <p:spPr>
          <a:xfrm>
            <a:off x="286911" y="2383944"/>
            <a:ext cx="6096000" cy="1477328"/>
          </a:xfrm>
          <a:prstGeom prst="rect">
            <a:avLst/>
          </a:prstGeom>
        </p:spPr>
        <p:txBody>
          <a:bodyPr>
            <a:spAutoFit/>
          </a:bodyPr>
          <a:lstStyle/>
          <a:p>
            <a:r>
              <a:rPr lang="en-US" b="1" dirty="0">
                <a:solidFill>
                  <a:prstClr val="black"/>
                </a:solidFill>
                <a:latin typeface="Times New Roman" panose="02020603050405020304" pitchFamily="18" charset="0"/>
                <a:cs typeface="Times New Roman" panose="02020603050405020304" pitchFamily="18" charset="0"/>
              </a:rPr>
              <a:t>Example</a:t>
            </a:r>
          </a:p>
          <a:p>
            <a:r>
              <a:rPr lang="en-US" dirty="0">
                <a:solidFill>
                  <a:prstClr val="black"/>
                </a:solidFill>
                <a:latin typeface="Times New Roman" panose="02020603050405020304" pitchFamily="18" charset="0"/>
                <a:cs typeface="Times New Roman" panose="02020603050405020304" pitchFamily="18" charset="0"/>
              </a:rPr>
              <a:t>Profit[] = {10, 10, 12,18}; </a:t>
            </a:r>
            <a:br>
              <a:rPr lang="en-US" dirty="0">
                <a:solidFill>
                  <a:prstClr val="black"/>
                </a:solidFill>
                <a:latin typeface="Times New Roman" panose="02020603050405020304" pitchFamily="18" charset="0"/>
                <a:cs typeface="Times New Roman" panose="02020603050405020304" pitchFamily="18" charset="0"/>
              </a:rPr>
            </a:br>
            <a:r>
              <a:rPr lang="en-US" dirty="0">
                <a:solidFill>
                  <a:prstClr val="black"/>
                </a:solidFill>
                <a:latin typeface="Times New Roman" panose="02020603050405020304" pitchFamily="18" charset="0"/>
                <a:cs typeface="Times New Roman" panose="02020603050405020304" pitchFamily="18" charset="0"/>
              </a:rPr>
              <a:t>weight[] = {2, 4, 6,9}; </a:t>
            </a:r>
            <a:br>
              <a:rPr lang="en-US" dirty="0">
                <a:solidFill>
                  <a:prstClr val="black"/>
                </a:solidFill>
                <a:latin typeface="Times New Roman" panose="02020603050405020304" pitchFamily="18" charset="0"/>
                <a:cs typeface="Times New Roman" panose="02020603050405020304" pitchFamily="18" charset="0"/>
              </a:rPr>
            </a:br>
            <a:r>
              <a:rPr lang="en-US" dirty="0">
                <a:solidFill>
                  <a:prstClr val="black"/>
                </a:solidFill>
                <a:latin typeface="Times New Roman" panose="02020603050405020304" pitchFamily="18" charset="0"/>
                <a:cs typeface="Times New Roman" panose="02020603050405020304" pitchFamily="18" charset="0"/>
              </a:rPr>
              <a:t>W = 15;</a:t>
            </a:r>
            <a:br>
              <a:rPr lang="en-US" dirty="0">
                <a:solidFill>
                  <a:prstClr val="black"/>
                </a:solidFill>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4117980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C2D49-E38E-48DD-8465-02BD1ADB1937}"/>
              </a:ext>
            </a:extLst>
          </p:cNvPr>
          <p:cNvSpPr>
            <a:spLocks noGrp="1"/>
          </p:cNvSpPr>
          <p:nvPr>
            <p:ph type="title"/>
          </p:nvPr>
        </p:nvSpPr>
        <p:spPr>
          <a:xfrm>
            <a:off x="567398" y="953324"/>
            <a:ext cx="5650522" cy="4082910"/>
          </a:xfrm>
        </p:spPr>
        <p:txBody>
          <a:bodyPr>
            <a:normAutofit fontScale="90000"/>
          </a:bodyPr>
          <a:lstStyle/>
          <a:p>
            <a:pPr marL="228600" lvl="0" indent="-228600">
              <a:lnSpc>
                <a:spcPct val="120000"/>
              </a:lnSpc>
              <a:spcBef>
                <a:spcPts val="600"/>
              </a:spcBef>
            </a:pPr>
            <a:br>
              <a:rPr lang="en-US" sz="1500" dirty="0">
                <a:solidFill>
                  <a:prstClr val="black"/>
                </a:solidFill>
                <a:ea typeface="+mn-ea"/>
                <a:cs typeface="+mn-cs"/>
              </a:rPr>
            </a:br>
            <a:r>
              <a:rPr lang="en-US" sz="2200" b="1" dirty="0">
                <a:solidFill>
                  <a:srgbClr val="FF0000"/>
                </a:solidFill>
                <a:latin typeface="Times New Roman" panose="02020603050405020304" pitchFamily="18" charset="0"/>
                <a:ea typeface="+mn-ea"/>
                <a:cs typeface="Times New Roman" panose="02020603050405020304" pitchFamily="18" charset="0"/>
              </a:rPr>
              <a:t>Note:</a:t>
            </a:r>
            <a:br>
              <a:rPr lang="en-US" sz="2200" dirty="0">
                <a:solidFill>
                  <a:prstClr val="black"/>
                </a:solidFill>
                <a:latin typeface="Times New Roman" panose="02020603050405020304" pitchFamily="18" charset="0"/>
                <a:ea typeface="+mn-ea"/>
                <a:cs typeface="Times New Roman" panose="02020603050405020304" pitchFamily="18" charset="0"/>
              </a:rPr>
            </a:br>
            <a:r>
              <a:rPr lang="en-US" sz="2200" dirty="0">
                <a:solidFill>
                  <a:prstClr val="black"/>
                </a:solidFill>
                <a:latin typeface="Times New Roman" panose="02020603050405020304" pitchFamily="18" charset="0"/>
                <a:ea typeface="+mn-ea"/>
                <a:cs typeface="Times New Roman" panose="02020603050405020304" pitchFamily="18" charset="0"/>
              </a:rPr>
              <a:t>1. Here that node 3 and node 5 have been killed after updating Upper bound (U) at node 7.</a:t>
            </a:r>
            <a:br>
              <a:rPr lang="en-US" sz="2200" dirty="0">
                <a:solidFill>
                  <a:prstClr val="black"/>
                </a:solidFill>
                <a:latin typeface="Times New Roman" panose="02020603050405020304" pitchFamily="18" charset="0"/>
                <a:ea typeface="+mn-ea"/>
                <a:cs typeface="Times New Roman" panose="02020603050405020304" pitchFamily="18" charset="0"/>
              </a:rPr>
            </a:br>
            <a:br>
              <a:rPr lang="en-US" sz="2200" dirty="0">
                <a:solidFill>
                  <a:prstClr val="black"/>
                </a:solidFill>
                <a:latin typeface="Times New Roman" panose="02020603050405020304" pitchFamily="18" charset="0"/>
                <a:ea typeface="+mn-ea"/>
                <a:cs typeface="Times New Roman" panose="02020603050405020304" pitchFamily="18" charset="0"/>
              </a:rPr>
            </a:br>
            <a:r>
              <a:rPr lang="en-US" sz="2200" dirty="0">
                <a:solidFill>
                  <a:prstClr val="black"/>
                </a:solidFill>
                <a:latin typeface="Times New Roman" panose="02020603050405020304" pitchFamily="18" charset="0"/>
                <a:ea typeface="+mn-ea"/>
                <a:cs typeface="Times New Roman" panose="02020603050405020304" pitchFamily="18" charset="0"/>
              </a:rPr>
              <a:t>2.  Also, node 6 is not explored further, since adding any more weight exceeds the threshold. </a:t>
            </a:r>
            <a:br>
              <a:rPr lang="en-US" sz="2200" dirty="0">
                <a:solidFill>
                  <a:prstClr val="black"/>
                </a:solidFill>
                <a:latin typeface="Times New Roman" panose="02020603050405020304" pitchFamily="18" charset="0"/>
                <a:ea typeface="+mn-ea"/>
                <a:cs typeface="Times New Roman" panose="02020603050405020304" pitchFamily="18" charset="0"/>
              </a:rPr>
            </a:br>
            <a:br>
              <a:rPr lang="en-US" sz="2200" dirty="0">
                <a:solidFill>
                  <a:prstClr val="black"/>
                </a:solidFill>
                <a:latin typeface="Times New Roman" panose="02020603050405020304" pitchFamily="18" charset="0"/>
                <a:ea typeface="+mn-ea"/>
                <a:cs typeface="Times New Roman" panose="02020603050405020304" pitchFamily="18" charset="0"/>
              </a:rPr>
            </a:br>
            <a:r>
              <a:rPr lang="en-US" sz="2200" dirty="0">
                <a:solidFill>
                  <a:prstClr val="black"/>
                </a:solidFill>
                <a:latin typeface="Times New Roman" panose="02020603050405020304" pitchFamily="18" charset="0"/>
                <a:ea typeface="+mn-ea"/>
                <a:cs typeface="Times New Roman" panose="02020603050405020304" pitchFamily="18" charset="0"/>
              </a:rPr>
              <a:t>3. At the end, only nodes 6 and 8 remain. Since the value of U is less for node 8, we select this node. </a:t>
            </a:r>
            <a:br>
              <a:rPr lang="en-US" sz="2200" dirty="0">
                <a:solidFill>
                  <a:prstClr val="black"/>
                </a:solidFill>
                <a:latin typeface="Times New Roman" panose="02020603050405020304" pitchFamily="18" charset="0"/>
                <a:ea typeface="+mn-ea"/>
                <a:cs typeface="Times New Roman" panose="02020603050405020304" pitchFamily="18" charset="0"/>
              </a:rPr>
            </a:br>
            <a:r>
              <a:rPr lang="en-US" sz="2200" dirty="0">
                <a:solidFill>
                  <a:prstClr val="black"/>
                </a:solidFill>
                <a:latin typeface="Times New Roman" panose="02020603050405020304" pitchFamily="18" charset="0"/>
                <a:ea typeface="+mn-ea"/>
                <a:cs typeface="Times New Roman" panose="02020603050405020304" pitchFamily="18" charset="0"/>
              </a:rPr>
              <a:t>4. Hence the solution is {1, 1, 0, 1}, and we can see here that the total weight is exactly equal to the threshold value in this case.</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DC92557-D101-41CE-8B2E-9685ED000E5E}"/>
              </a:ext>
            </a:extLst>
          </p:cNvPr>
          <p:cNvSpPr>
            <a:spLocks noGrp="1"/>
          </p:cNvSpPr>
          <p:nvPr>
            <p:ph type="sldNum" sz="quarter" idx="12"/>
          </p:nvPr>
        </p:nvSpPr>
        <p:spPr/>
        <p:txBody>
          <a:bodyPr/>
          <a:lstStyle/>
          <a:p>
            <a:fld id="{2771049C-395B-482C-A387-65DECF28A76C}" type="slidenum">
              <a:rPr lang="en-IN" smtClean="0"/>
              <a:pPr/>
              <a:t>15</a:t>
            </a:fld>
            <a:endParaRPr lang="en-IN"/>
          </a:p>
        </p:txBody>
      </p:sp>
      <p:pic>
        <p:nvPicPr>
          <p:cNvPr id="5" name="Picture 4">
            <a:extLst>
              <a:ext uri="{FF2B5EF4-FFF2-40B4-BE49-F238E27FC236}">
                <a16:creationId xmlns:a16="http://schemas.microsoft.com/office/drawing/2014/main" id="{62B90E59-A4B9-418E-98EA-0DB0901A7444}"/>
              </a:ext>
            </a:extLst>
          </p:cNvPr>
          <p:cNvPicPr>
            <a:picLocks noChangeAspect="1"/>
          </p:cNvPicPr>
          <p:nvPr/>
        </p:nvPicPr>
        <p:blipFill>
          <a:blip r:embed="rId2"/>
          <a:stretch>
            <a:fillRect/>
          </a:stretch>
        </p:blipFill>
        <p:spPr>
          <a:xfrm>
            <a:off x="6804879" y="2592643"/>
            <a:ext cx="4772025" cy="4265357"/>
          </a:xfrm>
          <a:prstGeom prst="rect">
            <a:avLst/>
          </a:prstGeom>
        </p:spPr>
      </p:pic>
    </p:spTree>
    <p:extLst>
      <p:ext uri="{BB962C8B-B14F-4D97-AF65-F5344CB8AC3E}">
        <p14:creationId xmlns:p14="http://schemas.microsoft.com/office/powerpoint/2010/main" val="2883317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C2D49-E38E-48DD-8465-02BD1ADB1937}"/>
              </a:ext>
            </a:extLst>
          </p:cNvPr>
          <p:cNvSpPr>
            <a:spLocks noGrp="1"/>
          </p:cNvSpPr>
          <p:nvPr>
            <p:ph type="title"/>
          </p:nvPr>
        </p:nvSpPr>
        <p:spPr>
          <a:xfrm>
            <a:off x="1130270" y="953324"/>
            <a:ext cx="9603275" cy="1719538"/>
          </a:xfrm>
        </p:spPr>
        <p:txBody>
          <a:bodyPr>
            <a:normAutofit/>
          </a:bodyPr>
          <a:lstStyle/>
          <a:p>
            <a:pPr marL="228600" lvl="0" indent="-228600">
              <a:lnSpc>
                <a:spcPct val="120000"/>
              </a:lnSpc>
              <a:spcBef>
                <a:spcPts val="600"/>
              </a:spcBef>
            </a:pPr>
            <a:br>
              <a:rPr lang="en-US" sz="1500" dirty="0">
                <a:solidFill>
                  <a:prstClr val="black"/>
                </a:solidFill>
                <a:ea typeface="+mn-ea"/>
                <a:cs typeface="+mn-cs"/>
              </a:rPr>
            </a:br>
            <a:r>
              <a:rPr lang="en-US" sz="1500" dirty="0">
                <a:solidFill>
                  <a:prstClr val="black"/>
                </a:solidFill>
                <a:ea typeface="+mn-ea"/>
                <a:cs typeface="+mn-cs"/>
              </a:rPr>
              <a:t>Here re-calculate cost and upper bound for both the possibilities for Item 4 (include/exclude)</a:t>
            </a:r>
            <a:br>
              <a:rPr lang="en-US" sz="1500" dirty="0">
                <a:solidFill>
                  <a:prstClr val="black"/>
                </a:solidFill>
                <a:ea typeface="+mn-ea"/>
                <a:cs typeface="+mn-cs"/>
              </a:rPr>
            </a:br>
            <a:r>
              <a:rPr lang="en-US" sz="1500" dirty="0">
                <a:solidFill>
                  <a:prstClr val="black"/>
                </a:solidFill>
                <a:ea typeface="+mn-ea"/>
                <a:cs typeface="+mn-cs"/>
              </a:rPr>
              <a:t>Here. At last level, node </a:t>
            </a:r>
            <a:r>
              <a:rPr lang="en-US" sz="1500" b="1" dirty="0">
                <a:solidFill>
                  <a:prstClr val="black"/>
                </a:solidFill>
                <a:ea typeface="+mn-ea"/>
                <a:cs typeface="+mn-cs"/>
              </a:rPr>
              <a:t>8 has minimum cost</a:t>
            </a:r>
            <a:r>
              <a:rPr lang="en-US" sz="1500" dirty="0">
                <a:solidFill>
                  <a:prstClr val="black"/>
                </a:solidFill>
                <a:ea typeface="+mn-ea"/>
                <a:cs typeface="+mn-cs"/>
              </a:rPr>
              <a:t>, so node 8 would be the answer node. By tracing from node 8 to root, </a:t>
            </a:r>
            <a:r>
              <a:rPr lang="en-US" sz="1500" b="1" dirty="0">
                <a:solidFill>
                  <a:prstClr val="black"/>
                </a:solidFill>
                <a:ea typeface="+mn-ea"/>
                <a:cs typeface="+mn-cs"/>
              </a:rPr>
              <a:t>we get item 4, 2 and 1 in the knapsack</a:t>
            </a:r>
            <a:r>
              <a:rPr lang="en-US" sz="1500" dirty="0">
                <a:solidFill>
                  <a:prstClr val="black"/>
                </a:solidFill>
                <a:ea typeface="+mn-ea"/>
                <a:cs typeface="+mn-cs"/>
              </a:rPr>
              <a:t>.</a:t>
            </a:r>
            <a:br>
              <a:rPr lang="en-US" sz="1500" dirty="0">
                <a:solidFill>
                  <a:prstClr val="black"/>
                </a:solidFill>
                <a:ea typeface="+mn-ea"/>
                <a:cs typeface="+mn-cs"/>
              </a:rPr>
            </a:br>
            <a:r>
              <a:rPr lang="en-US" sz="1500" b="1" dirty="0">
                <a:solidFill>
                  <a:prstClr val="black"/>
                </a:solidFill>
                <a:ea typeface="+mn-ea"/>
                <a:cs typeface="+mn-cs"/>
              </a:rPr>
              <a:t>Solution vector </a:t>
            </a:r>
            <a:r>
              <a:rPr lang="en-US" sz="1500" b="1" dirty="0">
                <a:solidFill>
                  <a:srgbClr val="FF0000"/>
                </a:solidFill>
                <a:ea typeface="+mn-ea"/>
                <a:cs typeface="+mn-cs"/>
              </a:rPr>
              <a:t>X = {x1, x2, x4} </a:t>
            </a:r>
            <a:r>
              <a:rPr lang="en-US" sz="1500" b="1" dirty="0">
                <a:solidFill>
                  <a:prstClr val="black"/>
                </a:solidFill>
                <a:ea typeface="+mn-ea"/>
                <a:cs typeface="+mn-cs"/>
              </a:rPr>
              <a:t>and profit = </a:t>
            </a:r>
            <a:r>
              <a:rPr lang="en-US" sz="1500" b="1" dirty="0">
                <a:solidFill>
                  <a:srgbClr val="FF0000"/>
                </a:solidFill>
                <a:ea typeface="+mn-ea"/>
                <a:cs typeface="+mn-cs"/>
              </a:rPr>
              <a:t>p1 + p2 + p4 = 38</a:t>
            </a:r>
            <a:endParaRPr lang="en-IN" b="1" dirty="0">
              <a:solidFill>
                <a:srgbClr val="FF0000"/>
              </a:solidFill>
            </a:endParaRPr>
          </a:p>
        </p:txBody>
      </p:sp>
      <p:sp>
        <p:nvSpPr>
          <p:cNvPr id="4" name="Slide Number Placeholder 3">
            <a:extLst>
              <a:ext uri="{FF2B5EF4-FFF2-40B4-BE49-F238E27FC236}">
                <a16:creationId xmlns:a16="http://schemas.microsoft.com/office/drawing/2014/main" id="{5DC92557-D101-41CE-8B2E-9685ED000E5E}"/>
              </a:ext>
            </a:extLst>
          </p:cNvPr>
          <p:cNvSpPr>
            <a:spLocks noGrp="1"/>
          </p:cNvSpPr>
          <p:nvPr>
            <p:ph type="sldNum" sz="quarter" idx="12"/>
          </p:nvPr>
        </p:nvSpPr>
        <p:spPr/>
        <p:txBody>
          <a:bodyPr/>
          <a:lstStyle/>
          <a:p>
            <a:fld id="{2771049C-395B-482C-A387-65DECF28A76C}" type="slidenum">
              <a:rPr lang="en-IN" smtClean="0"/>
              <a:pPr/>
              <a:t>16</a:t>
            </a:fld>
            <a:endParaRPr lang="en-IN"/>
          </a:p>
        </p:txBody>
      </p:sp>
      <p:sp>
        <p:nvSpPr>
          <p:cNvPr id="7" name="Rectangle 6">
            <a:extLst>
              <a:ext uri="{FF2B5EF4-FFF2-40B4-BE49-F238E27FC236}">
                <a16:creationId xmlns:a16="http://schemas.microsoft.com/office/drawing/2014/main" id="{914D72D5-125F-470E-8BF1-9C21B553CB92}"/>
              </a:ext>
            </a:extLst>
          </p:cNvPr>
          <p:cNvSpPr/>
          <p:nvPr/>
        </p:nvSpPr>
        <p:spPr>
          <a:xfrm>
            <a:off x="343182" y="3224798"/>
            <a:ext cx="6096000" cy="1477328"/>
          </a:xfrm>
          <a:prstGeom prst="rect">
            <a:avLst/>
          </a:prstGeom>
        </p:spPr>
        <p:txBody>
          <a:bodyPr>
            <a:spAutoFit/>
          </a:bodyPr>
          <a:lstStyle/>
          <a:p>
            <a:r>
              <a:rPr lang="en-US" b="1" dirty="0">
                <a:solidFill>
                  <a:prstClr val="black"/>
                </a:solidFill>
                <a:latin typeface="Times New Roman" panose="02020603050405020304" pitchFamily="18" charset="0"/>
                <a:cs typeface="Times New Roman" panose="02020603050405020304" pitchFamily="18" charset="0"/>
              </a:rPr>
              <a:t>Example</a:t>
            </a:r>
          </a:p>
          <a:p>
            <a:r>
              <a:rPr lang="en-US" dirty="0">
                <a:solidFill>
                  <a:prstClr val="black"/>
                </a:solidFill>
                <a:latin typeface="Times New Roman" panose="02020603050405020304" pitchFamily="18" charset="0"/>
                <a:cs typeface="Times New Roman" panose="02020603050405020304" pitchFamily="18" charset="0"/>
              </a:rPr>
              <a:t>Profit[] = {10, 10, 12,18}; </a:t>
            </a:r>
            <a:br>
              <a:rPr lang="en-US" dirty="0">
                <a:solidFill>
                  <a:prstClr val="black"/>
                </a:solidFill>
                <a:latin typeface="Times New Roman" panose="02020603050405020304" pitchFamily="18" charset="0"/>
                <a:cs typeface="Times New Roman" panose="02020603050405020304" pitchFamily="18" charset="0"/>
              </a:rPr>
            </a:br>
            <a:r>
              <a:rPr lang="en-US" dirty="0">
                <a:solidFill>
                  <a:prstClr val="black"/>
                </a:solidFill>
                <a:latin typeface="Times New Roman" panose="02020603050405020304" pitchFamily="18" charset="0"/>
                <a:cs typeface="Times New Roman" panose="02020603050405020304" pitchFamily="18" charset="0"/>
              </a:rPr>
              <a:t>weight[] = {2, 4, 6,9}; </a:t>
            </a:r>
            <a:br>
              <a:rPr lang="en-US" dirty="0">
                <a:solidFill>
                  <a:prstClr val="black"/>
                </a:solidFill>
                <a:latin typeface="Times New Roman" panose="02020603050405020304" pitchFamily="18" charset="0"/>
                <a:cs typeface="Times New Roman" panose="02020603050405020304" pitchFamily="18" charset="0"/>
              </a:rPr>
            </a:br>
            <a:r>
              <a:rPr lang="en-US" dirty="0">
                <a:solidFill>
                  <a:prstClr val="black"/>
                </a:solidFill>
                <a:latin typeface="Times New Roman" panose="02020603050405020304" pitchFamily="18" charset="0"/>
                <a:cs typeface="Times New Roman" panose="02020603050405020304" pitchFamily="18" charset="0"/>
              </a:rPr>
              <a:t>W = 15;</a:t>
            </a:r>
            <a:br>
              <a:rPr lang="en-US" dirty="0">
                <a:solidFill>
                  <a:prstClr val="black"/>
                </a:solidFill>
                <a:latin typeface="Times New Roman" panose="02020603050405020304" pitchFamily="18" charset="0"/>
                <a:cs typeface="Times New Roman" panose="02020603050405020304" pitchFamily="18" charset="0"/>
              </a:rPr>
            </a:br>
            <a:endParaRPr lang="en-IN" dirty="0"/>
          </a:p>
        </p:txBody>
      </p:sp>
      <p:pic>
        <p:nvPicPr>
          <p:cNvPr id="8" name="Picture 7">
            <a:extLst>
              <a:ext uri="{FF2B5EF4-FFF2-40B4-BE49-F238E27FC236}">
                <a16:creationId xmlns:a16="http://schemas.microsoft.com/office/drawing/2014/main" id="{4280A13F-A9D7-43FB-8824-01B03EA1DFFA}"/>
              </a:ext>
            </a:extLst>
          </p:cNvPr>
          <p:cNvPicPr>
            <a:picLocks noChangeAspect="1"/>
          </p:cNvPicPr>
          <p:nvPr/>
        </p:nvPicPr>
        <p:blipFill>
          <a:blip r:embed="rId2"/>
          <a:stretch>
            <a:fillRect/>
          </a:stretch>
        </p:blipFill>
        <p:spPr>
          <a:xfrm>
            <a:off x="7076048" y="2546252"/>
            <a:ext cx="4965895" cy="4311748"/>
          </a:xfrm>
          <a:prstGeom prst="rect">
            <a:avLst/>
          </a:prstGeom>
        </p:spPr>
      </p:pic>
    </p:spTree>
    <p:extLst>
      <p:ext uri="{BB962C8B-B14F-4D97-AF65-F5344CB8AC3E}">
        <p14:creationId xmlns:p14="http://schemas.microsoft.com/office/powerpoint/2010/main" val="3845848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C5F87F03-F5C7-45CD-AA45-216F0BED42FD}"/>
              </a:ext>
            </a:extLst>
          </p:cNvPr>
          <p:cNvSpPr>
            <a:spLocks noGrp="1"/>
          </p:cNvSpPr>
          <p:nvPr>
            <p:ph type="title"/>
          </p:nvPr>
        </p:nvSpPr>
        <p:spPr>
          <a:xfrm>
            <a:off x="1116622" y="721312"/>
            <a:ext cx="9982302" cy="1049235"/>
          </a:xfrm>
        </p:spPr>
        <p:txBody>
          <a:bodyPr/>
          <a:lstStyle/>
          <a:p>
            <a:r>
              <a:rPr lang="en-IN" dirty="0"/>
              <a:t>0/1 Knapsack problem using Branch and Bound</a:t>
            </a:r>
            <a:endParaRPr lang="en-IN" altLang="en-US" dirty="0"/>
          </a:p>
        </p:txBody>
      </p:sp>
      <p:sp>
        <p:nvSpPr>
          <p:cNvPr id="31747" name="Content Placeholder 2">
            <a:extLst>
              <a:ext uri="{FF2B5EF4-FFF2-40B4-BE49-F238E27FC236}">
                <a16:creationId xmlns:a16="http://schemas.microsoft.com/office/drawing/2014/main" id="{9A241615-2317-4ED6-9A20-1215DE4C3813}"/>
              </a:ext>
            </a:extLst>
          </p:cNvPr>
          <p:cNvSpPr>
            <a:spLocks noGrp="1"/>
          </p:cNvSpPr>
          <p:nvPr>
            <p:ph idx="1"/>
          </p:nvPr>
        </p:nvSpPr>
        <p:spPr>
          <a:xfrm>
            <a:off x="1116622" y="1245929"/>
            <a:ext cx="10592973" cy="4953000"/>
          </a:xfrm>
        </p:spPr>
        <p:txBody>
          <a:bodyPr>
            <a:normAutofit/>
          </a:bodyPr>
          <a:lstStyle/>
          <a:p>
            <a:pPr fontAlgn="base"/>
            <a:r>
              <a:rPr lang="en-US" b="1" dirty="0"/>
              <a:t>Time and Space Complexity</a:t>
            </a:r>
          </a:p>
          <a:p>
            <a:pPr fontAlgn="base"/>
            <a:r>
              <a:rPr lang="en-US" dirty="0"/>
              <a:t>Even though this method is more efficient than the other solutions to this problem, its worst case time complexity is still given by O</a:t>
            </a:r>
            <a:r>
              <a:rPr lang="en-US" b="1" dirty="0"/>
              <a:t>(2</a:t>
            </a:r>
            <a:r>
              <a:rPr lang="en-US" b="1" baseline="30000" dirty="0"/>
              <a:t>n</a:t>
            </a:r>
            <a:r>
              <a:rPr lang="en-US" b="1" dirty="0"/>
              <a:t>), </a:t>
            </a:r>
            <a:r>
              <a:rPr lang="en-US" dirty="0"/>
              <a:t>in cases where the entire tree has to be explored. However, in its best case, only one path through the tree will have to explored, and hence its best case time complexity is given by O(n). Since this method requires the creation of the state space tree, its space complexity will also be exponential.</a:t>
            </a:r>
          </a:p>
          <a:p>
            <a:pPr algn="just">
              <a:spcBef>
                <a:spcPts val="600"/>
              </a:spcBef>
            </a:pPr>
            <a:endParaRPr lang="en-IN" sz="1600" dirty="0"/>
          </a:p>
        </p:txBody>
      </p:sp>
      <p:sp>
        <p:nvSpPr>
          <p:cNvPr id="2" name="Slide Number Placeholder 1"/>
          <p:cNvSpPr>
            <a:spLocks noGrp="1"/>
          </p:cNvSpPr>
          <p:nvPr>
            <p:ph type="sldNum" sz="quarter" idx="12"/>
          </p:nvPr>
        </p:nvSpPr>
        <p:spPr/>
        <p:txBody>
          <a:bodyPr/>
          <a:lstStyle/>
          <a:p>
            <a:fld id="{2771049C-395B-482C-A387-65DECF28A76C}" type="slidenum">
              <a:rPr lang="en-IN" smtClean="0"/>
              <a:pPr/>
              <a:t>17</a:t>
            </a:fld>
            <a:endParaRPr lang="en-IN"/>
          </a:p>
        </p:txBody>
      </p:sp>
    </p:spTree>
    <p:extLst>
      <p:ext uri="{BB962C8B-B14F-4D97-AF65-F5344CB8AC3E}">
        <p14:creationId xmlns:p14="http://schemas.microsoft.com/office/powerpoint/2010/main" val="1774561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References</a:t>
            </a:r>
            <a:endParaRPr lang="en-IN" dirty="0"/>
          </a:p>
        </p:txBody>
      </p:sp>
      <p:sp>
        <p:nvSpPr>
          <p:cNvPr id="4" name="Content Placeholder 3"/>
          <p:cNvSpPr>
            <a:spLocks noGrp="1"/>
          </p:cNvSpPr>
          <p:nvPr>
            <p:ph idx="1"/>
          </p:nvPr>
        </p:nvSpPr>
        <p:spPr>
          <a:xfrm>
            <a:off x="1019912" y="1698804"/>
            <a:ext cx="10567743" cy="3294576"/>
          </a:xfrm>
        </p:spPr>
        <p:txBody>
          <a:bodyPr/>
          <a:lstStyle/>
          <a:p>
            <a:r>
              <a:rPr lang="en-IN" dirty="0">
                <a:hlinkClick r:id="rId2"/>
              </a:rPr>
              <a:t>https://iq.opengenus.org/0-1-knapsack-using-branch-and-bound/</a:t>
            </a:r>
            <a:endParaRPr lang="en-IN" dirty="0"/>
          </a:p>
          <a:p>
            <a:r>
              <a:rPr lang="en-IN" dirty="0">
                <a:hlinkClick r:id="rId3"/>
              </a:rPr>
              <a:t>https://codecrucks.com/knapsack-problem-using-branch-and-bound/</a:t>
            </a:r>
            <a:endParaRPr lang="en-IN" dirty="0"/>
          </a:p>
          <a:p>
            <a:endParaRPr lang="en-IN" dirty="0"/>
          </a:p>
          <a:p>
            <a:endParaRPr lang="en-IN" dirty="0"/>
          </a:p>
        </p:txBody>
      </p:sp>
      <p:sp>
        <p:nvSpPr>
          <p:cNvPr id="2" name="Slide Number Placeholder 1"/>
          <p:cNvSpPr>
            <a:spLocks noGrp="1"/>
          </p:cNvSpPr>
          <p:nvPr>
            <p:ph type="sldNum" sz="quarter" idx="12"/>
          </p:nvPr>
        </p:nvSpPr>
        <p:spPr/>
        <p:txBody>
          <a:bodyPr/>
          <a:lstStyle/>
          <a:p>
            <a:fld id="{2771049C-395B-482C-A387-65DECF28A76C}" type="slidenum">
              <a:rPr lang="en-IN" smtClean="0"/>
              <a:pPr/>
              <a:t>18</a:t>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1082974" y="1746100"/>
            <a:ext cx="9603275" cy="3294576"/>
          </a:xfrm>
        </p:spPr>
        <p:txBody>
          <a:bodyPr>
            <a:normAutofit/>
          </a:bodyPr>
          <a:lstStyle/>
          <a:p>
            <a:r>
              <a:rPr lang="en-US" dirty="0"/>
              <a:t>Introduction to Branch and Bound</a:t>
            </a:r>
          </a:p>
          <a:p>
            <a:r>
              <a:rPr lang="en-US" dirty="0"/>
              <a:t>0/1 Knapsack problem using Branch and Bound</a:t>
            </a:r>
          </a:p>
          <a:p>
            <a:pPr>
              <a:buNone/>
            </a:pPr>
            <a:endParaRPr lang="en-US" dirty="0"/>
          </a:p>
        </p:txBody>
      </p:sp>
      <p:sp>
        <p:nvSpPr>
          <p:cNvPr id="4" name="Slide Number Placeholder 3"/>
          <p:cNvSpPr>
            <a:spLocks noGrp="1"/>
          </p:cNvSpPr>
          <p:nvPr>
            <p:ph type="sldNum" sz="quarter" idx="12"/>
          </p:nvPr>
        </p:nvSpPr>
        <p:spPr/>
        <p:txBody>
          <a:bodyPr/>
          <a:lstStyle/>
          <a:p>
            <a:fld id="{2771049C-395B-482C-A387-65DECF28A76C}" type="slidenum">
              <a:rPr lang="en-IN" smtClean="0"/>
              <a:pPr/>
              <a:t>2</a:t>
            </a:fld>
            <a:endParaRPr lang="en-IN"/>
          </a:p>
        </p:txBody>
      </p:sp>
    </p:spTree>
    <p:extLst>
      <p:ext uri="{BB962C8B-B14F-4D97-AF65-F5344CB8AC3E}">
        <p14:creationId xmlns:p14="http://schemas.microsoft.com/office/powerpoint/2010/main" val="3177159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C5F87F03-F5C7-45CD-AA45-216F0BED42FD}"/>
              </a:ext>
            </a:extLst>
          </p:cNvPr>
          <p:cNvSpPr>
            <a:spLocks noGrp="1"/>
          </p:cNvSpPr>
          <p:nvPr>
            <p:ph type="title"/>
          </p:nvPr>
        </p:nvSpPr>
        <p:spPr>
          <a:xfrm>
            <a:off x="1116622" y="721312"/>
            <a:ext cx="9603275" cy="1049235"/>
          </a:xfrm>
        </p:spPr>
        <p:txBody>
          <a:bodyPr/>
          <a:lstStyle/>
          <a:p>
            <a:r>
              <a:rPr lang="en-IN" dirty="0"/>
              <a:t>Branch and Bound Algorithm</a:t>
            </a:r>
            <a:endParaRPr lang="en-IN" altLang="en-US" dirty="0"/>
          </a:p>
        </p:txBody>
      </p:sp>
      <p:sp>
        <p:nvSpPr>
          <p:cNvPr id="31747" name="Content Placeholder 2">
            <a:extLst>
              <a:ext uri="{FF2B5EF4-FFF2-40B4-BE49-F238E27FC236}">
                <a16:creationId xmlns:a16="http://schemas.microsoft.com/office/drawing/2014/main" id="{9A241615-2317-4ED6-9A20-1215DE4C3813}"/>
              </a:ext>
            </a:extLst>
          </p:cNvPr>
          <p:cNvSpPr>
            <a:spLocks noGrp="1"/>
          </p:cNvSpPr>
          <p:nvPr>
            <p:ph idx="1"/>
          </p:nvPr>
        </p:nvSpPr>
        <p:spPr>
          <a:xfrm>
            <a:off x="1116622" y="1245929"/>
            <a:ext cx="10592973" cy="4953000"/>
          </a:xfrm>
        </p:spPr>
        <p:txBody>
          <a:bodyPr>
            <a:normAutofit/>
          </a:bodyPr>
          <a:lstStyle/>
          <a:p>
            <a:pPr algn="just"/>
            <a:r>
              <a:rPr lang="en-IN" sz="1800" dirty="0"/>
              <a:t>The branch-and-bound problem solving method is very similar to backtracking in that a state space tree is used to solve a problem.  </a:t>
            </a:r>
          </a:p>
          <a:p>
            <a:pPr algn="just"/>
            <a:r>
              <a:rPr lang="en-IN" sz="1800" dirty="0"/>
              <a:t>The differences are that B&amp;B </a:t>
            </a:r>
          </a:p>
          <a:p>
            <a:pPr lvl="1" algn="just"/>
            <a:r>
              <a:rPr lang="en-IN" sz="1600" dirty="0"/>
              <a:t>does not limit us to any particular way of traversing the tree and </a:t>
            </a:r>
          </a:p>
          <a:p>
            <a:pPr lvl="1" algn="just"/>
            <a:r>
              <a:rPr lang="en-IN" sz="1600" dirty="0"/>
              <a:t>is used for optimization problems  but only minimization problems. </a:t>
            </a:r>
            <a:endParaRPr lang="en-IN" altLang="en-US" sz="1600" dirty="0"/>
          </a:p>
          <a:p>
            <a:pPr eaLnBrk="1" hangingPunct="1"/>
            <a:r>
              <a:rPr lang="en-US" altLang="en-US" dirty="0"/>
              <a:t>There are three strategies of B&amp;B algorithm and each of which is given below-</a:t>
            </a:r>
          </a:p>
          <a:p>
            <a:pPr lvl="1"/>
            <a:r>
              <a:rPr lang="en-US" altLang="en-US" sz="1500" dirty="0"/>
              <a:t>FIFO branch and bound</a:t>
            </a:r>
          </a:p>
          <a:p>
            <a:pPr lvl="1"/>
            <a:r>
              <a:rPr lang="en-US" altLang="en-US" sz="1500" dirty="0"/>
              <a:t>LIFO branch and bound</a:t>
            </a:r>
          </a:p>
          <a:p>
            <a:pPr lvl="1"/>
            <a:r>
              <a:rPr lang="en-US" altLang="en-US" sz="1500" dirty="0"/>
              <a:t>Least cost branch and bound</a:t>
            </a:r>
            <a:endParaRPr lang="en-IN" altLang="en-US" sz="1500" dirty="0"/>
          </a:p>
        </p:txBody>
      </p:sp>
      <p:sp>
        <p:nvSpPr>
          <p:cNvPr id="2" name="Slide Number Placeholder 1"/>
          <p:cNvSpPr>
            <a:spLocks noGrp="1"/>
          </p:cNvSpPr>
          <p:nvPr>
            <p:ph type="sldNum" sz="quarter" idx="12"/>
          </p:nvPr>
        </p:nvSpPr>
        <p:spPr/>
        <p:txBody>
          <a:bodyPr/>
          <a:lstStyle/>
          <a:p>
            <a:fld id="{2771049C-395B-482C-A387-65DECF28A76C}" type="slidenum">
              <a:rPr lang="en-IN" smtClean="0"/>
              <a:pPr/>
              <a:t>3</a:t>
            </a:fld>
            <a:endParaRPr lang="en-IN"/>
          </a:p>
        </p:txBody>
      </p:sp>
    </p:spTree>
    <p:extLst>
      <p:ext uri="{BB962C8B-B14F-4D97-AF65-F5344CB8AC3E}">
        <p14:creationId xmlns:p14="http://schemas.microsoft.com/office/powerpoint/2010/main" val="2163611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C5F87F03-F5C7-45CD-AA45-216F0BED42FD}"/>
              </a:ext>
            </a:extLst>
          </p:cNvPr>
          <p:cNvSpPr>
            <a:spLocks noGrp="1"/>
          </p:cNvSpPr>
          <p:nvPr>
            <p:ph type="title"/>
          </p:nvPr>
        </p:nvSpPr>
        <p:spPr>
          <a:xfrm>
            <a:off x="1116622" y="721312"/>
            <a:ext cx="9603275" cy="1049235"/>
          </a:xfrm>
        </p:spPr>
        <p:txBody>
          <a:bodyPr/>
          <a:lstStyle/>
          <a:p>
            <a:r>
              <a:rPr lang="en-IN" dirty="0"/>
              <a:t>FIFO branch and bound</a:t>
            </a:r>
          </a:p>
        </p:txBody>
      </p:sp>
      <p:sp>
        <p:nvSpPr>
          <p:cNvPr id="31747" name="Content Placeholder 2">
            <a:extLst>
              <a:ext uri="{FF2B5EF4-FFF2-40B4-BE49-F238E27FC236}">
                <a16:creationId xmlns:a16="http://schemas.microsoft.com/office/drawing/2014/main" id="{9A241615-2317-4ED6-9A20-1215DE4C3813}"/>
              </a:ext>
            </a:extLst>
          </p:cNvPr>
          <p:cNvSpPr>
            <a:spLocks noGrp="1"/>
          </p:cNvSpPr>
          <p:nvPr>
            <p:ph idx="1"/>
          </p:nvPr>
        </p:nvSpPr>
        <p:spPr>
          <a:xfrm>
            <a:off x="1116622" y="1245929"/>
            <a:ext cx="10592973" cy="4953000"/>
          </a:xfrm>
        </p:spPr>
        <p:txBody>
          <a:bodyPr>
            <a:normAutofit/>
          </a:bodyPr>
          <a:lstStyle/>
          <a:p>
            <a:pPr algn="just"/>
            <a:r>
              <a:rPr lang="en-IN" sz="1800" dirty="0"/>
              <a:t>FIFO branch and bound is BFS.</a:t>
            </a:r>
          </a:p>
          <a:p>
            <a:pPr algn="just"/>
            <a:r>
              <a:rPr lang="en-US" sz="1800" dirty="0"/>
              <a:t>In FIFO B&amp;B children of active/expanded node(s) (live nodes) are inserted in queue.</a:t>
            </a:r>
          </a:p>
          <a:p>
            <a:pPr algn="just">
              <a:buNone/>
            </a:pPr>
            <a:endParaRPr lang="en-US" sz="1800" dirty="0"/>
          </a:p>
          <a:p>
            <a:pPr algn="just">
              <a:buNone/>
            </a:pPr>
            <a:endParaRPr lang="en-IN" sz="1800" dirty="0"/>
          </a:p>
        </p:txBody>
      </p:sp>
      <p:sp>
        <p:nvSpPr>
          <p:cNvPr id="2" name="Slide Number Placeholder 1"/>
          <p:cNvSpPr>
            <a:spLocks noGrp="1"/>
          </p:cNvSpPr>
          <p:nvPr>
            <p:ph type="sldNum" sz="quarter" idx="12"/>
          </p:nvPr>
        </p:nvSpPr>
        <p:spPr/>
        <p:txBody>
          <a:bodyPr/>
          <a:lstStyle/>
          <a:p>
            <a:fld id="{2771049C-395B-482C-A387-65DECF28A76C}" type="slidenum">
              <a:rPr lang="en-IN" smtClean="0"/>
              <a:pPr/>
              <a:t>4</a:t>
            </a:fld>
            <a:endParaRPr lang="en-IN"/>
          </a:p>
        </p:txBody>
      </p:sp>
      <p:pic>
        <p:nvPicPr>
          <p:cNvPr id="54274" name="Picture 2"/>
          <p:cNvPicPr>
            <a:picLocks noChangeAspect="1" noChangeArrowheads="1"/>
          </p:cNvPicPr>
          <p:nvPr/>
        </p:nvPicPr>
        <p:blipFill>
          <a:blip r:embed="rId2"/>
          <a:srcRect/>
          <a:stretch>
            <a:fillRect/>
          </a:stretch>
        </p:blipFill>
        <p:spPr bwMode="auto">
          <a:xfrm>
            <a:off x="4089346" y="2345449"/>
            <a:ext cx="4381196" cy="2967530"/>
          </a:xfrm>
          <a:prstGeom prst="rect">
            <a:avLst/>
          </a:prstGeom>
          <a:noFill/>
          <a:ln w="9525">
            <a:noFill/>
            <a:miter lim="800000"/>
            <a:headEnd/>
            <a:tailEnd/>
          </a:ln>
          <a:effectLst/>
        </p:spPr>
      </p:pic>
      <p:graphicFrame>
        <p:nvGraphicFramePr>
          <p:cNvPr id="6" name="Table 5"/>
          <p:cNvGraphicFramePr>
            <a:graphicFrameLocks noGrp="1"/>
          </p:cNvGraphicFramePr>
          <p:nvPr/>
        </p:nvGraphicFramePr>
        <p:xfrm>
          <a:off x="565807" y="2548466"/>
          <a:ext cx="3139090" cy="370840"/>
        </p:xfrm>
        <a:graphic>
          <a:graphicData uri="http://schemas.openxmlformats.org/drawingml/2006/table">
            <a:tbl>
              <a:tblPr firstRow="1" bandRow="1">
                <a:tableStyleId>{C4B1156A-380E-4F78-BDF5-A606A8083BF9}</a:tableStyleId>
              </a:tblPr>
              <a:tblGrid>
                <a:gridCol w="627818">
                  <a:extLst>
                    <a:ext uri="{9D8B030D-6E8A-4147-A177-3AD203B41FA5}">
                      <a16:colId xmlns:a16="http://schemas.microsoft.com/office/drawing/2014/main" val="20000"/>
                    </a:ext>
                  </a:extLst>
                </a:gridCol>
                <a:gridCol w="627818">
                  <a:extLst>
                    <a:ext uri="{9D8B030D-6E8A-4147-A177-3AD203B41FA5}">
                      <a16:colId xmlns:a16="http://schemas.microsoft.com/office/drawing/2014/main" val="20001"/>
                    </a:ext>
                  </a:extLst>
                </a:gridCol>
                <a:gridCol w="627818">
                  <a:extLst>
                    <a:ext uri="{9D8B030D-6E8A-4147-A177-3AD203B41FA5}">
                      <a16:colId xmlns:a16="http://schemas.microsoft.com/office/drawing/2014/main" val="20002"/>
                    </a:ext>
                  </a:extLst>
                </a:gridCol>
                <a:gridCol w="627818">
                  <a:extLst>
                    <a:ext uri="{9D8B030D-6E8A-4147-A177-3AD203B41FA5}">
                      <a16:colId xmlns:a16="http://schemas.microsoft.com/office/drawing/2014/main" val="20003"/>
                    </a:ext>
                  </a:extLst>
                </a:gridCol>
                <a:gridCol w="627818">
                  <a:extLst>
                    <a:ext uri="{9D8B030D-6E8A-4147-A177-3AD203B41FA5}">
                      <a16:colId xmlns:a16="http://schemas.microsoft.com/office/drawing/2014/main" val="20004"/>
                    </a:ext>
                  </a:extLst>
                </a:gridCol>
              </a:tblGrid>
              <a:tr h="370840">
                <a:tc>
                  <a:txBody>
                    <a:bodyPr/>
                    <a:lstStyle/>
                    <a:p>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nvGraphicFramePr>
        <p:xfrm>
          <a:off x="592083" y="3126535"/>
          <a:ext cx="3139090" cy="370840"/>
        </p:xfrm>
        <a:graphic>
          <a:graphicData uri="http://schemas.openxmlformats.org/drawingml/2006/table">
            <a:tbl>
              <a:tblPr firstRow="1" bandRow="1">
                <a:tableStyleId>{C4B1156A-380E-4F78-BDF5-A606A8083BF9}</a:tableStyleId>
              </a:tblPr>
              <a:tblGrid>
                <a:gridCol w="627818">
                  <a:extLst>
                    <a:ext uri="{9D8B030D-6E8A-4147-A177-3AD203B41FA5}">
                      <a16:colId xmlns:a16="http://schemas.microsoft.com/office/drawing/2014/main" val="20000"/>
                    </a:ext>
                  </a:extLst>
                </a:gridCol>
                <a:gridCol w="627818">
                  <a:extLst>
                    <a:ext uri="{9D8B030D-6E8A-4147-A177-3AD203B41FA5}">
                      <a16:colId xmlns:a16="http://schemas.microsoft.com/office/drawing/2014/main" val="20001"/>
                    </a:ext>
                  </a:extLst>
                </a:gridCol>
                <a:gridCol w="627818">
                  <a:extLst>
                    <a:ext uri="{9D8B030D-6E8A-4147-A177-3AD203B41FA5}">
                      <a16:colId xmlns:a16="http://schemas.microsoft.com/office/drawing/2014/main" val="20002"/>
                    </a:ext>
                  </a:extLst>
                </a:gridCol>
                <a:gridCol w="627818">
                  <a:extLst>
                    <a:ext uri="{9D8B030D-6E8A-4147-A177-3AD203B41FA5}">
                      <a16:colId xmlns:a16="http://schemas.microsoft.com/office/drawing/2014/main" val="20003"/>
                    </a:ext>
                  </a:extLst>
                </a:gridCol>
                <a:gridCol w="627818">
                  <a:extLst>
                    <a:ext uri="{9D8B030D-6E8A-4147-A177-3AD203B41FA5}">
                      <a16:colId xmlns:a16="http://schemas.microsoft.com/office/drawing/2014/main" val="20004"/>
                    </a:ext>
                  </a:extLst>
                </a:gridCol>
              </a:tblGrid>
              <a:tr h="370840">
                <a:tc>
                  <a:txBody>
                    <a:bodyPr/>
                    <a:lstStyle/>
                    <a:p>
                      <a:r>
                        <a:rPr lang="en-US" dirty="0"/>
                        <a:t>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nvGraphicFramePr>
        <p:xfrm>
          <a:off x="607848" y="3694094"/>
          <a:ext cx="3139090" cy="370840"/>
        </p:xfrm>
        <a:graphic>
          <a:graphicData uri="http://schemas.openxmlformats.org/drawingml/2006/table">
            <a:tbl>
              <a:tblPr firstRow="1" bandRow="1">
                <a:tableStyleId>{C4B1156A-380E-4F78-BDF5-A606A8083BF9}</a:tableStyleId>
              </a:tblPr>
              <a:tblGrid>
                <a:gridCol w="627818">
                  <a:extLst>
                    <a:ext uri="{9D8B030D-6E8A-4147-A177-3AD203B41FA5}">
                      <a16:colId xmlns:a16="http://schemas.microsoft.com/office/drawing/2014/main" val="20000"/>
                    </a:ext>
                  </a:extLst>
                </a:gridCol>
                <a:gridCol w="627818">
                  <a:extLst>
                    <a:ext uri="{9D8B030D-6E8A-4147-A177-3AD203B41FA5}">
                      <a16:colId xmlns:a16="http://schemas.microsoft.com/office/drawing/2014/main" val="20001"/>
                    </a:ext>
                  </a:extLst>
                </a:gridCol>
                <a:gridCol w="627818">
                  <a:extLst>
                    <a:ext uri="{9D8B030D-6E8A-4147-A177-3AD203B41FA5}">
                      <a16:colId xmlns:a16="http://schemas.microsoft.com/office/drawing/2014/main" val="20002"/>
                    </a:ext>
                  </a:extLst>
                </a:gridCol>
                <a:gridCol w="627818">
                  <a:extLst>
                    <a:ext uri="{9D8B030D-6E8A-4147-A177-3AD203B41FA5}">
                      <a16:colId xmlns:a16="http://schemas.microsoft.com/office/drawing/2014/main" val="20003"/>
                    </a:ext>
                  </a:extLst>
                </a:gridCol>
                <a:gridCol w="627818">
                  <a:extLst>
                    <a:ext uri="{9D8B030D-6E8A-4147-A177-3AD203B41FA5}">
                      <a16:colId xmlns:a16="http://schemas.microsoft.com/office/drawing/2014/main" val="20004"/>
                    </a:ext>
                  </a:extLst>
                </a:gridCol>
              </a:tblGrid>
              <a:tr h="370840">
                <a:tc>
                  <a:txBody>
                    <a:bodyPr/>
                    <a:lstStyle/>
                    <a:p>
                      <a:r>
                        <a:rPr lang="en-US" dirty="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nvGraphicFramePr>
        <p:xfrm>
          <a:off x="539531" y="4366756"/>
          <a:ext cx="3386083" cy="370840"/>
        </p:xfrm>
        <a:graphic>
          <a:graphicData uri="http://schemas.openxmlformats.org/drawingml/2006/table">
            <a:tbl>
              <a:tblPr firstRow="1" bandRow="1">
                <a:tableStyleId>{C4B1156A-380E-4F78-BDF5-A606A8083BF9}</a:tableStyleId>
              </a:tblPr>
              <a:tblGrid>
                <a:gridCol w="627818">
                  <a:extLst>
                    <a:ext uri="{9D8B030D-6E8A-4147-A177-3AD203B41FA5}">
                      <a16:colId xmlns:a16="http://schemas.microsoft.com/office/drawing/2014/main" val="20000"/>
                    </a:ext>
                  </a:extLst>
                </a:gridCol>
                <a:gridCol w="627818">
                  <a:extLst>
                    <a:ext uri="{9D8B030D-6E8A-4147-A177-3AD203B41FA5}">
                      <a16:colId xmlns:a16="http://schemas.microsoft.com/office/drawing/2014/main" val="20001"/>
                    </a:ext>
                  </a:extLst>
                </a:gridCol>
                <a:gridCol w="627818">
                  <a:extLst>
                    <a:ext uri="{9D8B030D-6E8A-4147-A177-3AD203B41FA5}">
                      <a16:colId xmlns:a16="http://schemas.microsoft.com/office/drawing/2014/main" val="20002"/>
                    </a:ext>
                  </a:extLst>
                </a:gridCol>
                <a:gridCol w="627818">
                  <a:extLst>
                    <a:ext uri="{9D8B030D-6E8A-4147-A177-3AD203B41FA5}">
                      <a16:colId xmlns:a16="http://schemas.microsoft.com/office/drawing/2014/main" val="20003"/>
                    </a:ext>
                  </a:extLst>
                </a:gridCol>
                <a:gridCol w="464907">
                  <a:extLst>
                    <a:ext uri="{9D8B030D-6E8A-4147-A177-3AD203B41FA5}">
                      <a16:colId xmlns:a16="http://schemas.microsoft.com/office/drawing/2014/main" val="20004"/>
                    </a:ext>
                  </a:extLst>
                </a:gridCol>
                <a:gridCol w="409904">
                  <a:extLst>
                    <a:ext uri="{9D8B030D-6E8A-4147-A177-3AD203B41FA5}">
                      <a16:colId xmlns:a16="http://schemas.microsoft.com/office/drawing/2014/main" val="20005"/>
                    </a:ext>
                  </a:extLst>
                </a:gridCol>
              </a:tblGrid>
              <a:tr h="370840">
                <a:tc>
                  <a:txBody>
                    <a:bodyPr/>
                    <a:lstStyle/>
                    <a:p>
                      <a:r>
                        <a:rPr lang="en-US" dirty="0"/>
                        <a:t>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63611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C5F87F03-F5C7-45CD-AA45-216F0BED42FD}"/>
              </a:ext>
            </a:extLst>
          </p:cNvPr>
          <p:cNvSpPr>
            <a:spLocks noGrp="1"/>
          </p:cNvSpPr>
          <p:nvPr>
            <p:ph type="title"/>
          </p:nvPr>
        </p:nvSpPr>
        <p:spPr>
          <a:xfrm>
            <a:off x="1116622" y="721312"/>
            <a:ext cx="9603275" cy="1049235"/>
          </a:xfrm>
        </p:spPr>
        <p:txBody>
          <a:bodyPr/>
          <a:lstStyle/>
          <a:p>
            <a:r>
              <a:rPr lang="en-IN" dirty="0"/>
              <a:t>LIFO branch and bound</a:t>
            </a:r>
          </a:p>
        </p:txBody>
      </p:sp>
      <p:sp>
        <p:nvSpPr>
          <p:cNvPr id="31747" name="Content Placeholder 2">
            <a:extLst>
              <a:ext uri="{FF2B5EF4-FFF2-40B4-BE49-F238E27FC236}">
                <a16:creationId xmlns:a16="http://schemas.microsoft.com/office/drawing/2014/main" id="{9A241615-2317-4ED6-9A20-1215DE4C3813}"/>
              </a:ext>
            </a:extLst>
          </p:cNvPr>
          <p:cNvSpPr>
            <a:spLocks noGrp="1"/>
          </p:cNvSpPr>
          <p:nvPr>
            <p:ph idx="1"/>
          </p:nvPr>
        </p:nvSpPr>
        <p:spPr>
          <a:xfrm>
            <a:off x="1116622" y="1245929"/>
            <a:ext cx="10592973" cy="4953000"/>
          </a:xfrm>
        </p:spPr>
        <p:txBody>
          <a:bodyPr>
            <a:normAutofit/>
          </a:bodyPr>
          <a:lstStyle/>
          <a:p>
            <a:pPr algn="just"/>
            <a:r>
              <a:rPr lang="en-IN" sz="1800" dirty="0"/>
              <a:t>FLFO branch and bound is a D-search or DFS.</a:t>
            </a:r>
          </a:p>
          <a:p>
            <a:r>
              <a:rPr lang="en-IN" sz="1800" dirty="0"/>
              <a:t>In LIFO, children of Expanded nodes are inserted in a stack using the Depth First Search Technique</a:t>
            </a:r>
          </a:p>
          <a:p>
            <a:pPr algn="just">
              <a:buNone/>
            </a:pPr>
            <a:endParaRPr lang="en-US" sz="1800" dirty="0"/>
          </a:p>
          <a:p>
            <a:pPr algn="just">
              <a:buNone/>
            </a:pPr>
            <a:endParaRPr lang="en-IN" sz="1800" dirty="0"/>
          </a:p>
        </p:txBody>
      </p:sp>
      <p:sp>
        <p:nvSpPr>
          <p:cNvPr id="2" name="Slide Number Placeholder 1"/>
          <p:cNvSpPr>
            <a:spLocks noGrp="1"/>
          </p:cNvSpPr>
          <p:nvPr>
            <p:ph type="sldNum" sz="quarter" idx="12"/>
          </p:nvPr>
        </p:nvSpPr>
        <p:spPr/>
        <p:txBody>
          <a:bodyPr/>
          <a:lstStyle/>
          <a:p>
            <a:fld id="{2771049C-395B-482C-A387-65DECF28A76C}" type="slidenum">
              <a:rPr lang="en-IN" smtClean="0"/>
              <a:pPr/>
              <a:t>5</a:t>
            </a:fld>
            <a:endParaRPr lang="en-IN"/>
          </a:p>
        </p:txBody>
      </p:sp>
      <p:pic>
        <p:nvPicPr>
          <p:cNvPr id="55298" name="Picture 2"/>
          <p:cNvPicPr>
            <a:picLocks noChangeAspect="1" noChangeArrowheads="1"/>
          </p:cNvPicPr>
          <p:nvPr/>
        </p:nvPicPr>
        <p:blipFill>
          <a:blip r:embed="rId2"/>
          <a:srcRect/>
          <a:stretch>
            <a:fillRect/>
          </a:stretch>
        </p:blipFill>
        <p:spPr bwMode="auto">
          <a:xfrm>
            <a:off x="2380757" y="2472230"/>
            <a:ext cx="5417616" cy="2761922"/>
          </a:xfrm>
          <a:prstGeom prst="rect">
            <a:avLst/>
          </a:prstGeom>
          <a:noFill/>
          <a:ln w="9525">
            <a:noFill/>
            <a:miter lim="800000"/>
            <a:headEnd/>
            <a:tailEnd/>
          </a:ln>
          <a:effectLst/>
        </p:spPr>
      </p:pic>
      <p:graphicFrame>
        <p:nvGraphicFramePr>
          <p:cNvPr id="11" name="Table 10"/>
          <p:cNvGraphicFramePr>
            <a:graphicFrameLocks noGrp="1"/>
          </p:cNvGraphicFramePr>
          <p:nvPr/>
        </p:nvGraphicFramePr>
        <p:xfrm>
          <a:off x="8275146" y="2769183"/>
          <a:ext cx="648138" cy="2225040"/>
        </p:xfrm>
        <a:graphic>
          <a:graphicData uri="http://schemas.openxmlformats.org/drawingml/2006/table">
            <a:tbl>
              <a:tblPr firstRow="1" bandRow="1">
                <a:tableStyleId>{C4B1156A-380E-4F78-BDF5-A606A8083BF9}</a:tableStyleId>
              </a:tblPr>
              <a:tblGrid>
                <a:gridCol w="648138">
                  <a:extLst>
                    <a:ext uri="{9D8B030D-6E8A-4147-A177-3AD203B41FA5}">
                      <a16:colId xmlns:a16="http://schemas.microsoft.com/office/drawing/2014/main" val="20000"/>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US" strike="sngStrike" dirty="0"/>
                        <a:t>1</a:t>
                      </a:r>
                      <a:endParaRPr lang="en-IN"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12" name="Table 11"/>
          <p:cNvGraphicFramePr>
            <a:graphicFrameLocks noGrp="1"/>
          </p:cNvGraphicFramePr>
          <p:nvPr/>
        </p:nvGraphicFramePr>
        <p:xfrm>
          <a:off x="9168525" y="2748163"/>
          <a:ext cx="648138" cy="2225040"/>
        </p:xfrm>
        <a:graphic>
          <a:graphicData uri="http://schemas.openxmlformats.org/drawingml/2006/table">
            <a:tbl>
              <a:tblPr firstRow="1" bandRow="1">
                <a:tableStyleId>{C4B1156A-380E-4F78-BDF5-A606A8083BF9}</a:tableStyleId>
              </a:tblPr>
              <a:tblGrid>
                <a:gridCol w="648138">
                  <a:extLst>
                    <a:ext uri="{9D8B030D-6E8A-4147-A177-3AD203B41FA5}">
                      <a16:colId xmlns:a16="http://schemas.microsoft.com/office/drawing/2014/main" val="20000"/>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trike="sngStrike" dirty="0"/>
                        <a:t>5</a:t>
                      </a:r>
                      <a:endParaRPr lang="en-IN"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dirty="0"/>
                        <a:t>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dirty="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US" dirty="0"/>
                        <a:t>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13" name="Table 12"/>
          <p:cNvGraphicFramePr>
            <a:graphicFrameLocks noGrp="1"/>
          </p:cNvGraphicFramePr>
          <p:nvPr/>
        </p:nvGraphicFramePr>
        <p:xfrm>
          <a:off x="10030373" y="2774439"/>
          <a:ext cx="648138" cy="2225040"/>
        </p:xfrm>
        <a:graphic>
          <a:graphicData uri="http://schemas.openxmlformats.org/drawingml/2006/table">
            <a:tbl>
              <a:tblPr firstRow="1" bandRow="1">
                <a:tableStyleId>{C4B1156A-380E-4F78-BDF5-A606A8083BF9}</a:tableStyleId>
              </a:tblPr>
              <a:tblGrid>
                <a:gridCol w="648138">
                  <a:extLst>
                    <a:ext uri="{9D8B030D-6E8A-4147-A177-3AD203B41FA5}">
                      <a16:colId xmlns:a16="http://schemas.microsoft.com/office/drawing/2014/main" val="20000"/>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trike="sngStrike" dirty="0"/>
                        <a:t>7</a:t>
                      </a:r>
                      <a:endParaRPr lang="en-IN"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trike="sngStrike" dirty="0"/>
                        <a:t>6</a:t>
                      </a:r>
                      <a:endParaRPr lang="en-IN"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dirty="0"/>
                        <a:t>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dirty="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US" dirty="0"/>
                        <a:t>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14" name="Table 13"/>
          <p:cNvGraphicFramePr>
            <a:graphicFrameLocks noGrp="1"/>
          </p:cNvGraphicFramePr>
          <p:nvPr/>
        </p:nvGraphicFramePr>
        <p:xfrm>
          <a:off x="10892222" y="2784949"/>
          <a:ext cx="648138" cy="2225040"/>
        </p:xfrm>
        <a:graphic>
          <a:graphicData uri="http://schemas.openxmlformats.org/drawingml/2006/table">
            <a:tbl>
              <a:tblPr firstRow="1" bandRow="1">
                <a:tableStyleId>{C4B1156A-380E-4F78-BDF5-A606A8083BF9}</a:tableStyleId>
              </a:tblPr>
              <a:tblGrid>
                <a:gridCol w="648138">
                  <a:extLst>
                    <a:ext uri="{9D8B030D-6E8A-4147-A177-3AD203B41FA5}">
                      <a16:colId xmlns:a16="http://schemas.microsoft.com/office/drawing/2014/main" val="20000"/>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en-IN"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trike="noStrike" dirty="0"/>
                        <a:t>9</a:t>
                      </a:r>
                      <a:endParaRPr lang="en-IN" strike="no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trike="noStrike" dirty="0"/>
                        <a:t>8</a:t>
                      </a:r>
                      <a:endParaRPr lang="en-IN" strike="no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dirty="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US" dirty="0"/>
                        <a:t>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63611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C5F87F03-F5C7-45CD-AA45-216F0BED42FD}"/>
              </a:ext>
            </a:extLst>
          </p:cNvPr>
          <p:cNvSpPr>
            <a:spLocks noGrp="1"/>
          </p:cNvSpPr>
          <p:nvPr>
            <p:ph type="title"/>
          </p:nvPr>
        </p:nvSpPr>
        <p:spPr>
          <a:xfrm>
            <a:off x="1116622" y="721312"/>
            <a:ext cx="9603275" cy="1049235"/>
          </a:xfrm>
        </p:spPr>
        <p:txBody>
          <a:bodyPr/>
          <a:lstStyle/>
          <a:p>
            <a:r>
              <a:rPr lang="en-IN" dirty="0"/>
              <a:t>Least count branch and bound</a:t>
            </a:r>
          </a:p>
        </p:txBody>
      </p:sp>
      <p:sp>
        <p:nvSpPr>
          <p:cNvPr id="31747" name="Content Placeholder 2">
            <a:extLst>
              <a:ext uri="{FF2B5EF4-FFF2-40B4-BE49-F238E27FC236}">
                <a16:creationId xmlns:a16="http://schemas.microsoft.com/office/drawing/2014/main" id="{9A241615-2317-4ED6-9A20-1215DE4C3813}"/>
              </a:ext>
            </a:extLst>
          </p:cNvPr>
          <p:cNvSpPr>
            <a:spLocks noGrp="1"/>
          </p:cNvSpPr>
          <p:nvPr>
            <p:ph idx="1"/>
          </p:nvPr>
        </p:nvSpPr>
        <p:spPr>
          <a:xfrm>
            <a:off x="1116622" y="1245929"/>
            <a:ext cx="10592973" cy="4953000"/>
          </a:xfrm>
        </p:spPr>
        <p:txBody>
          <a:bodyPr>
            <a:normAutofit/>
          </a:bodyPr>
          <a:lstStyle/>
          <a:p>
            <a:pPr algn="just"/>
            <a:r>
              <a:rPr lang="en-IN" sz="1800" dirty="0"/>
              <a:t>In this approach the node having minimum cost is explored first.</a:t>
            </a:r>
          </a:p>
          <a:p>
            <a:r>
              <a:rPr lang="en-IN" sz="1800" dirty="0"/>
              <a:t>The same process is repeated to construct state- space tree.</a:t>
            </a:r>
          </a:p>
          <a:p>
            <a:pPr algn="just">
              <a:buNone/>
            </a:pPr>
            <a:endParaRPr lang="en-US" sz="1800" dirty="0"/>
          </a:p>
          <a:p>
            <a:pPr algn="just">
              <a:buNone/>
            </a:pPr>
            <a:endParaRPr lang="en-IN" sz="1800" dirty="0"/>
          </a:p>
        </p:txBody>
      </p:sp>
      <p:sp>
        <p:nvSpPr>
          <p:cNvPr id="2" name="Slide Number Placeholder 1"/>
          <p:cNvSpPr>
            <a:spLocks noGrp="1"/>
          </p:cNvSpPr>
          <p:nvPr>
            <p:ph type="sldNum" sz="quarter" idx="12"/>
          </p:nvPr>
        </p:nvSpPr>
        <p:spPr/>
        <p:txBody>
          <a:bodyPr/>
          <a:lstStyle/>
          <a:p>
            <a:fld id="{2771049C-395B-482C-A387-65DECF28A76C}" type="slidenum">
              <a:rPr lang="en-IN" smtClean="0"/>
              <a:pPr/>
              <a:t>6</a:t>
            </a:fld>
            <a:endParaRPr lang="en-IN"/>
          </a:p>
        </p:txBody>
      </p:sp>
    </p:spTree>
    <p:extLst>
      <p:ext uri="{BB962C8B-B14F-4D97-AF65-F5344CB8AC3E}">
        <p14:creationId xmlns:p14="http://schemas.microsoft.com/office/powerpoint/2010/main" val="2163611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C5F87F03-F5C7-45CD-AA45-216F0BED42FD}"/>
              </a:ext>
            </a:extLst>
          </p:cNvPr>
          <p:cNvSpPr>
            <a:spLocks noGrp="1"/>
          </p:cNvSpPr>
          <p:nvPr>
            <p:ph type="title"/>
          </p:nvPr>
        </p:nvSpPr>
        <p:spPr>
          <a:xfrm>
            <a:off x="1116622" y="721312"/>
            <a:ext cx="9982302" cy="1049235"/>
          </a:xfrm>
        </p:spPr>
        <p:txBody>
          <a:bodyPr/>
          <a:lstStyle/>
          <a:p>
            <a:r>
              <a:rPr lang="en-IN" dirty="0"/>
              <a:t>0/1 Knapsack problem using Branch and Bound</a:t>
            </a:r>
            <a:endParaRPr lang="en-IN" altLang="en-US" dirty="0"/>
          </a:p>
        </p:txBody>
      </p:sp>
      <p:sp>
        <p:nvSpPr>
          <p:cNvPr id="31747" name="Content Placeholder 2">
            <a:extLst>
              <a:ext uri="{FF2B5EF4-FFF2-40B4-BE49-F238E27FC236}">
                <a16:creationId xmlns:a16="http://schemas.microsoft.com/office/drawing/2014/main" id="{9A241615-2317-4ED6-9A20-1215DE4C3813}"/>
              </a:ext>
            </a:extLst>
          </p:cNvPr>
          <p:cNvSpPr>
            <a:spLocks noGrp="1"/>
          </p:cNvSpPr>
          <p:nvPr>
            <p:ph idx="1"/>
          </p:nvPr>
        </p:nvSpPr>
        <p:spPr>
          <a:xfrm>
            <a:off x="1116622" y="1245929"/>
            <a:ext cx="10592973" cy="4953000"/>
          </a:xfrm>
        </p:spPr>
        <p:txBody>
          <a:bodyPr>
            <a:normAutofit/>
          </a:bodyPr>
          <a:lstStyle/>
          <a:p>
            <a:pPr algn="just"/>
            <a:r>
              <a:rPr lang="en-US" sz="1700" dirty="0"/>
              <a:t>Suppose weights and profits of n items are given and we have to put these </a:t>
            </a:r>
            <a:r>
              <a:rPr lang="en-IN" sz="1700" dirty="0"/>
              <a:t>items in a knapsack of capacity W to get the maximum total value in the knapsack. Assuming the constraint that  You cannot break an item, either pick the complete item, or don’t pick it (0-1 property).</a:t>
            </a:r>
          </a:p>
          <a:p>
            <a:pPr algn="just"/>
            <a:r>
              <a:rPr lang="en-US" sz="1700" dirty="0"/>
              <a:t>Example </a:t>
            </a:r>
          </a:p>
          <a:p>
            <a:pPr lvl="1" algn="just">
              <a:spcBef>
                <a:spcPts val="0"/>
              </a:spcBef>
              <a:buNone/>
            </a:pPr>
            <a:r>
              <a:rPr lang="en-IN" sz="1700" dirty="0"/>
              <a:t>Profit[] = {10, 10, 12,18}; </a:t>
            </a:r>
          </a:p>
          <a:p>
            <a:pPr lvl="1" algn="just">
              <a:spcBef>
                <a:spcPts val="0"/>
              </a:spcBef>
              <a:buNone/>
            </a:pPr>
            <a:r>
              <a:rPr lang="en-IN" sz="1700" dirty="0"/>
              <a:t>weight[] = {2, 4, 6,9}; </a:t>
            </a:r>
          </a:p>
          <a:p>
            <a:pPr lvl="1" algn="just">
              <a:spcBef>
                <a:spcPts val="0"/>
              </a:spcBef>
              <a:buNone/>
            </a:pPr>
            <a:r>
              <a:rPr lang="en-IN" sz="1700" dirty="0"/>
              <a:t>W = 15;</a:t>
            </a:r>
          </a:p>
          <a:p>
            <a:pPr lvl="1" algn="just">
              <a:spcBef>
                <a:spcPts val="0"/>
              </a:spcBef>
              <a:buNone/>
            </a:pPr>
            <a:r>
              <a:rPr lang="en-US" sz="1700" dirty="0"/>
              <a:t>Since, 0/1 knapsack problem is maximization problem so first we convert this problem into minimization by making profit negative. Once we get the solution, it will be converted back to original. To solve this problem we use </a:t>
            </a:r>
            <a:r>
              <a:rPr lang="en-US" sz="1700" b="1" dirty="0"/>
              <a:t>Least cost B&amp;B</a:t>
            </a:r>
            <a:r>
              <a:rPr lang="en-US" sz="1700" dirty="0"/>
              <a:t>.</a:t>
            </a:r>
            <a:endParaRPr lang="en-IN" sz="1700" dirty="0"/>
          </a:p>
        </p:txBody>
      </p:sp>
      <p:sp>
        <p:nvSpPr>
          <p:cNvPr id="2" name="Slide Number Placeholder 1"/>
          <p:cNvSpPr>
            <a:spLocks noGrp="1"/>
          </p:cNvSpPr>
          <p:nvPr>
            <p:ph type="sldNum" sz="quarter" idx="12"/>
          </p:nvPr>
        </p:nvSpPr>
        <p:spPr/>
        <p:txBody>
          <a:bodyPr/>
          <a:lstStyle/>
          <a:p>
            <a:fld id="{2771049C-395B-482C-A387-65DECF28A76C}" type="slidenum">
              <a:rPr lang="en-IN" smtClean="0"/>
              <a:pPr/>
              <a:t>7</a:t>
            </a:fld>
            <a:endParaRPr lang="en-IN"/>
          </a:p>
        </p:txBody>
      </p:sp>
    </p:spTree>
    <p:extLst>
      <p:ext uri="{BB962C8B-B14F-4D97-AF65-F5344CB8AC3E}">
        <p14:creationId xmlns:p14="http://schemas.microsoft.com/office/powerpoint/2010/main" val="2163611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C5F87F03-F5C7-45CD-AA45-216F0BED42FD}"/>
              </a:ext>
            </a:extLst>
          </p:cNvPr>
          <p:cNvSpPr>
            <a:spLocks noGrp="1"/>
          </p:cNvSpPr>
          <p:nvPr>
            <p:ph type="title"/>
          </p:nvPr>
        </p:nvSpPr>
        <p:spPr>
          <a:xfrm>
            <a:off x="1116622" y="721312"/>
            <a:ext cx="9982302" cy="1049235"/>
          </a:xfrm>
        </p:spPr>
        <p:txBody>
          <a:bodyPr/>
          <a:lstStyle/>
          <a:p>
            <a:r>
              <a:rPr lang="en-IN" dirty="0"/>
              <a:t>0/1 Knapsack problem using Branch and Bound</a:t>
            </a:r>
            <a:endParaRPr lang="en-IN" altLang="en-US" dirty="0"/>
          </a:p>
        </p:txBody>
      </p:sp>
      <p:sp>
        <p:nvSpPr>
          <p:cNvPr id="31747" name="Content Placeholder 2">
            <a:extLst>
              <a:ext uri="{FF2B5EF4-FFF2-40B4-BE49-F238E27FC236}">
                <a16:creationId xmlns:a16="http://schemas.microsoft.com/office/drawing/2014/main" id="{9A241615-2317-4ED6-9A20-1215DE4C3813}"/>
              </a:ext>
            </a:extLst>
          </p:cNvPr>
          <p:cNvSpPr>
            <a:spLocks noGrp="1"/>
          </p:cNvSpPr>
          <p:nvPr>
            <p:ph idx="1"/>
          </p:nvPr>
        </p:nvSpPr>
        <p:spPr>
          <a:xfrm>
            <a:off x="1116622" y="1245929"/>
            <a:ext cx="10592973" cy="4953000"/>
          </a:xfrm>
        </p:spPr>
        <p:txBody>
          <a:bodyPr>
            <a:normAutofit fontScale="92500" lnSpcReduction="10000"/>
          </a:bodyPr>
          <a:lstStyle/>
          <a:p>
            <a:pPr algn="just">
              <a:spcBef>
                <a:spcPts val="600"/>
              </a:spcBef>
            </a:pPr>
            <a:r>
              <a:rPr lang="en-US" sz="1600" dirty="0"/>
              <a:t>Let us construct state space tree for the given data. For solving this problem using B&amp;B we need upper bound and cost of each node.</a:t>
            </a:r>
          </a:p>
          <a:p>
            <a:pPr algn="just">
              <a:spcBef>
                <a:spcPts val="600"/>
              </a:spcBef>
            </a:pPr>
            <a:r>
              <a:rPr lang="en-US" sz="1600" dirty="0"/>
              <a:t>Upper bound= sum of all the profit &lt;= W</a:t>
            </a:r>
          </a:p>
          <a:p>
            <a:pPr algn="just">
              <a:spcBef>
                <a:spcPts val="600"/>
              </a:spcBef>
            </a:pPr>
            <a:r>
              <a:rPr lang="en-US" sz="1600" dirty="0"/>
              <a:t>Cost= </a:t>
            </a:r>
            <a:r>
              <a:rPr lang="en-US" sz="1600" dirty="0">
                <a:solidFill>
                  <a:prstClr val="black"/>
                </a:solidFill>
              </a:rPr>
              <a:t>sum of all the profit (with fraction)[used for only solving the problems]</a:t>
            </a:r>
          </a:p>
          <a:p>
            <a:pPr algn="just">
              <a:spcBef>
                <a:spcPts val="600"/>
              </a:spcBef>
            </a:pPr>
            <a:r>
              <a:rPr lang="en-US" sz="1600" dirty="0">
                <a:solidFill>
                  <a:prstClr val="black"/>
                </a:solidFill>
              </a:rPr>
              <a:t>Solution can be either variable size i.e., (s1, s3) or fixed size (1,0,1,0). It means only first and third solution will be included. </a:t>
            </a:r>
          </a:p>
          <a:p>
            <a:pPr algn="just">
              <a:spcBef>
                <a:spcPts val="600"/>
              </a:spcBef>
            </a:pPr>
            <a:r>
              <a:rPr lang="en-US" sz="1600" dirty="0">
                <a:solidFill>
                  <a:prstClr val="black"/>
                </a:solidFill>
              </a:rPr>
              <a:t>First set upper bound= ∞ and update it if any smaller value appears</a:t>
            </a:r>
          </a:p>
          <a:p>
            <a:pPr algn="just">
              <a:spcBef>
                <a:spcPts val="600"/>
              </a:spcBef>
            </a:pPr>
            <a:r>
              <a:rPr lang="en-US" sz="1600" dirty="0">
                <a:solidFill>
                  <a:prstClr val="black"/>
                </a:solidFill>
              </a:rPr>
              <a:t>First compute cost and upper bound for profits. Since, W is 15 so, if we start with first node, then only 1</a:t>
            </a:r>
            <a:r>
              <a:rPr lang="en-US" sz="1600" baseline="30000" dirty="0">
                <a:solidFill>
                  <a:prstClr val="black"/>
                </a:solidFill>
              </a:rPr>
              <a:t>st</a:t>
            </a:r>
            <a:r>
              <a:rPr lang="en-US" sz="1600" dirty="0">
                <a:solidFill>
                  <a:prstClr val="black"/>
                </a:solidFill>
              </a:rPr>
              <a:t>, 2</a:t>
            </a:r>
            <a:r>
              <a:rPr lang="en-US" sz="1600" baseline="30000" dirty="0">
                <a:solidFill>
                  <a:prstClr val="black"/>
                </a:solidFill>
              </a:rPr>
              <a:t>nd</a:t>
            </a:r>
            <a:r>
              <a:rPr lang="en-US" sz="1600" dirty="0">
                <a:solidFill>
                  <a:prstClr val="black"/>
                </a:solidFill>
              </a:rPr>
              <a:t>, and 3</a:t>
            </a:r>
            <a:r>
              <a:rPr lang="en-US" sz="1600" baseline="30000" dirty="0">
                <a:solidFill>
                  <a:prstClr val="black"/>
                </a:solidFill>
              </a:rPr>
              <a:t>rd</a:t>
            </a:r>
            <a:r>
              <a:rPr lang="en-US" sz="1600" dirty="0">
                <a:solidFill>
                  <a:prstClr val="black"/>
                </a:solidFill>
              </a:rPr>
              <a:t> node are included (2+4+6)and the cost and upper bound is computed as follows.</a:t>
            </a:r>
          </a:p>
          <a:p>
            <a:pPr algn="just">
              <a:spcBef>
                <a:spcPts val="600"/>
              </a:spcBef>
              <a:buNone/>
            </a:pPr>
            <a:r>
              <a:rPr lang="en-US" sz="1600" dirty="0">
                <a:solidFill>
                  <a:prstClr val="black"/>
                </a:solidFill>
              </a:rPr>
              <a:t>      Cost= 10+10+12+(18*(15-12))/9 = 38  (fractional part is only used for computation)[we change it to -38]</a:t>
            </a:r>
            <a:endParaRPr lang="en-IN" sz="1600" dirty="0">
              <a:solidFill>
                <a:prstClr val="black"/>
              </a:solidFill>
            </a:endParaRPr>
          </a:p>
          <a:p>
            <a:pPr algn="just">
              <a:spcBef>
                <a:spcPts val="600"/>
              </a:spcBef>
              <a:buNone/>
            </a:pPr>
            <a:r>
              <a:rPr lang="en-US" sz="1600" dirty="0">
                <a:solidFill>
                  <a:prstClr val="black"/>
                </a:solidFill>
              </a:rPr>
              <a:t>      Upper= 10+10+12=32 [we change it to -32] </a:t>
            </a:r>
          </a:p>
          <a:p>
            <a:pPr algn="just">
              <a:spcBef>
                <a:spcPts val="600"/>
              </a:spcBef>
            </a:pPr>
            <a:r>
              <a:rPr lang="en-US" sz="1600" dirty="0">
                <a:solidFill>
                  <a:prstClr val="black"/>
                </a:solidFill>
              </a:rPr>
              <a:t>Compare the new upper i.e., -32 with </a:t>
            </a:r>
            <a:r>
              <a:rPr lang="en-US" dirty="0">
                <a:solidFill>
                  <a:prstClr val="black"/>
                </a:solidFill>
              </a:rPr>
              <a:t>∞ </a:t>
            </a:r>
            <a:r>
              <a:rPr lang="en-US" sz="1600" dirty="0">
                <a:solidFill>
                  <a:prstClr val="black"/>
                </a:solidFill>
              </a:rPr>
              <a:t>and update upper to -32</a:t>
            </a:r>
          </a:p>
          <a:p>
            <a:pPr algn="just">
              <a:spcBef>
                <a:spcPts val="600"/>
              </a:spcBef>
            </a:pPr>
            <a:r>
              <a:rPr lang="en-US" sz="1600" dirty="0"/>
              <a:t>Create node 1 and put its cost and upper bound. Now check if we include first object (x1=1) and if we don’t include first object then what will be  their cost and upper bound. From the state space tree given in next slide, it can be observed that cost of including fist object is less so the branch x1=1 will be included and x1=0 will be discarded. The same is repeated for all the possibility.  Please refer next slide for explanation. </a:t>
            </a:r>
            <a:endParaRPr lang="en-IN" sz="1600" dirty="0"/>
          </a:p>
        </p:txBody>
      </p:sp>
      <p:sp>
        <p:nvSpPr>
          <p:cNvPr id="2" name="Slide Number Placeholder 1"/>
          <p:cNvSpPr>
            <a:spLocks noGrp="1"/>
          </p:cNvSpPr>
          <p:nvPr>
            <p:ph type="sldNum" sz="quarter" idx="12"/>
          </p:nvPr>
        </p:nvSpPr>
        <p:spPr/>
        <p:txBody>
          <a:bodyPr/>
          <a:lstStyle/>
          <a:p>
            <a:fld id="{2771049C-395B-482C-A387-65DECF28A76C}" type="slidenum">
              <a:rPr lang="en-IN" smtClean="0"/>
              <a:pPr/>
              <a:t>8</a:t>
            </a:fld>
            <a:endParaRPr lang="en-IN"/>
          </a:p>
        </p:txBody>
      </p:sp>
    </p:spTree>
    <p:extLst>
      <p:ext uri="{BB962C8B-B14F-4D97-AF65-F5344CB8AC3E}">
        <p14:creationId xmlns:p14="http://schemas.microsoft.com/office/powerpoint/2010/main" val="2163611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C5F87F03-F5C7-45CD-AA45-216F0BED42FD}"/>
              </a:ext>
            </a:extLst>
          </p:cNvPr>
          <p:cNvSpPr>
            <a:spLocks noGrp="1"/>
          </p:cNvSpPr>
          <p:nvPr>
            <p:ph type="title"/>
          </p:nvPr>
        </p:nvSpPr>
        <p:spPr>
          <a:xfrm>
            <a:off x="1116622" y="721312"/>
            <a:ext cx="9982302" cy="1049235"/>
          </a:xfrm>
        </p:spPr>
        <p:txBody>
          <a:bodyPr/>
          <a:lstStyle/>
          <a:p>
            <a:r>
              <a:rPr lang="en-IN" dirty="0"/>
              <a:t>0/1 Knapsack problem using Branch and Bound</a:t>
            </a:r>
            <a:endParaRPr lang="en-IN" altLang="en-US" dirty="0"/>
          </a:p>
        </p:txBody>
      </p:sp>
      <p:sp>
        <p:nvSpPr>
          <p:cNvPr id="31747" name="Content Placeholder 2">
            <a:extLst>
              <a:ext uri="{FF2B5EF4-FFF2-40B4-BE49-F238E27FC236}">
                <a16:creationId xmlns:a16="http://schemas.microsoft.com/office/drawing/2014/main" id="{9A241615-2317-4ED6-9A20-1215DE4C3813}"/>
              </a:ext>
            </a:extLst>
          </p:cNvPr>
          <p:cNvSpPr>
            <a:spLocks noGrp="1"/>
          </p:cNvSpPr>
          <p:nvPr>
            <p:ph idx="1"/>
          </p:nvPr>
        </p:nvSpPr>
        <p:spPr>
          <a:xfrm>
            <a:off x="1116622" y="1245929"/>
            <a:ext cx="10592973" cy="4953000"/>
          </a:xfrm>
        </p:spPr>
        <p:txBody>
          <a:bodyPr>
            <a:normAutofit fontScale="85000" lnSpcReduction="10000"/>
          </a:bodyPr>
          <a:lstStyle/>
          <a:p>
            <a:pPr marL="0" indent="0" fontAlgn="base">
              <a:buNone/>
            </a:pPr>
            <a:r>
              <a:rPr lang="en-US" dirty="0"/>
              <a:t>Here, the procedure to solve the problem is as follows are:</a:t>
            </a:r>
          </a:p>
          <a:p>
            <a:pPr fontAlgn="base"/>
            <a:r>
              <a:rPr lang="en-US" dirty="0"/>
              <a:t>Calculate the cost function and the Upper bound for the two children of each node. Here, the (</a:t>
            </a:r>
            <a:r>
              <a:rPr lang="en-US" dirty="0" err="1"/>
              <a:t>i</a:t>
            </a:r>
            <a:r>
              <a:rPr lang="en-US" dirty="0"/>
              <a:t> + 1)</a:t>
            </a:r>
            <a:r>
              <a:rPr lang="en-US" baseline="30000" dirty="0" err="1"/>
              <a:t>th</a:t>
            </a:r>
            <a:r>
              <a:rPr lang="en-US" dirty="0"/>
              <a:t> level indicates whether the </a:t>
            </a:r>
            <a:r>
              <a:rPr lang="en-US" dirty="0" err="1"/>
              <a:t>i</a:t>
            </a:r>
            <a:r>
              <a:rPr lang="en-US" baseline="30000" dirty="0" err="1"/>
              <a:t>th</a:t>
            </a:r>
            <a:r>
              <a:rPr lang="en-US" dirty="0"/>
              <a:t> object is to be included or not.</a:t>
            </a:r>
          </a:p>
          <a:p>
            <a:pPr fontAlgn="base"/>
            <a:r>
              <a:rPr lang="en-US" b="1" dirty="0">
                <a:solidFill>
                  <a:srgbClr val="FF0000"/>
                </a:solidFill>
              </a:rPr>
              <a:t>If the cost function for a given node is greater than the upper bound, then the node need not be explored further</a:t>
            </a:r>
            <a:r>
              <a:rPr lang="en-US" dirty="0"/>
              <a:t>. Hence, we can kill this node. Otherwise, calculate the upper bound for this node. If this value is less than </a:t>
            </a:r>
            <a:r>
              <a:rPr lang="en-US" i="1" dirty="0"/>
              <a:t>U</a:t>
            </a:r>
            <a:r>
              <a:rPr lang="en-US" dirty="0"/>
              <a:t>, then replace the value of </a:t>
            </a:r>
            <a:r>
              <a:rPr lang="en-US" i="1" dirty="0"/>
              <a:t>U</a:t>
            </a:r>
            <a:r>
              <a:rPr lang="en-US" dirty="0"/>
              <a:t> with this value. Then, kill all unexplored nodes which have cost function greater than this value.</a:t>
            </a:r>
          </a:p>
          <a:p>
            <a:pPr fontAlgn="base"/>
            <a:r>
              <a:rPr lang="en-US" dirty="0"/>
              <a:t>The next node to be checked after reaching all nodes in a particular level will be the one with the least cost function value among the unexplored nodes.</a:t>
            </a:r>
          </a:p>
          <a:p>
            <a:pPr fontAlgn="base"/>
            <a:r>
              <a:rPr lang="en-US" dirty="0"/>
              <a:t>While including an object, one needs to check whether the adding the object crossed the threshold. If it does, one has reached the terminal point in that branch, and all the succeeding objects will not be included.</a:t>
            </a:r>
          </a:p>
          <a:p>
            <a:pPr fontAlgn="base"/>
            <a:r>
              <a:rPr lang="en-US" dirty="0"/>
              <a:t>In this manner, we shall find a value of U at the end which eliminates all other </a:t>
            </a:r>
            <a:r>
              <a:rPr lang="en-US" dirty="0" err="1"/>
              <a:t>possibilites</a:t>
            </a:r>
            <a:r>
              <a:rPr lang="en-US" dirty="0"/>
              <a:t>. The path to this node will determine the solution to this problem.</a:t>
            </a:r>
          </a:p>
          <a:p>
            <a:pPr algn="just">
              <a:spcBef>
                <a:spcPts val="600"/>
              </a:spcBef>
            </a:pPr>
            <a:endParaRPr lang="en-IN" sz="1600" dirty="0"/>
          </a:p>
        </p:txBody>
      </p:sp>
      <p:sp>
        <p:nvSpPr>
          <p:cNvPr id="2" name="Slide Number Placeholder 1"/>
          <p:cNvSpPr>
            <a:spLocks noGrp="1"/>
          </p:cNvSpPr>
          <p:nvPr>
            <p:ph type="sldNum" sz="quarter" idx="12"/>
          </p:nvPr>
        </p:nvSpPr>
        <p:spPr/>
        <p:txBody>
          <a:bodyPr/>
          <a:lstStyle/>
          <a:p>
            <a:fld id="{2771049C-395B-482C-A387-65DECF28A76C}" type="slidenum">
              <a:rPr lang="en-IN" smtClean="0"/>
              <a:pPr/>
              <a:t>9</a:t>
            </a:fld>
            <a:endParaRPr lang="en-IN"/>
          </a:p>
        </p:txBody>
      </p:sp>
    </p:spTree>
    <p:extLst>
      <p:ext uri="{BB962C8B-B14F-4D97-AF65-F5344CB8AC3E}">
        <p14:creationId xmlns:p14="http://schemas.microsoft.com/office/powerpoint/2010/main" val="273510572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1914</TotalTime>
  <Words>1873</Words>
  <Application>Microsoft Office PowerPoint</Application>
  <PresentationFormat>Widescreen</PresentationFormat>
  <Paragraphs>161</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Times New Roman</vt:lpstr>
      <vt:lpstr>Gallery</vt:lpstr>
      <vt:lpstr>Data Structures And Algorithms  Odd Semester 2022</vt:lpstr>
      <vt:lpstr>Outline</vt:lpstr>
      <vt:lpstr>Branch and Bound Algorithm</vt:lpstr>
      <vt:lpstr>FIFO branch and bound</vt:lpstr>
      <vt:lpstr>LIFO branch and bound</vt:lpstr>
      <vt:lpstr>Least count branch and bound</vt:lpstr>
      <vt:lpstr>0/1 Knapsack problem using Branch and Bound</vt:lpstr>
      <vt:lpstr>0/1 Knapsack problem using Branch and Bound</vt:lpstr>
      <vt:lpstr>0/1 Knapsack problem using Branch and Bound</vt:lpstr>
      <vt:lpstr>  Example  Profit[] = {10, 10, 12,18};  weight[] = {2, 4, 6,9};  W = 15;  First compute cost and upper bound for profits. Since, W is 15 so, if we start with first node, then only 1st, 2nd, and 3rd node are included (2+4+6)and the cost and upper bound is computed as follows.  Cost= 10+10+12+(18*(15-12))/9 = 38  (fractional part is only used for computation)[we change it to -38]       Upper= 10+10+12=32 [we change it to -32]  </vt:lpstr>
      <vt:lpstr> Here re-calculate cost and upper bound for both the possibilities for Item 1 (include/exclude) Here, cost of Node 2 is Smaller than Node 3, so explore node 2 .  </vt:lpstr>
      <vt:lpstr> Here re-calculate cost and upper bound for both the possibilities for Item 2 (include/exclude) Here, cost of Node 4 is Smaller than Node 5, so explore node 4 .</vt:lpstr>
      <vt:lpstr> Here re-calculate cost and upper bound for both the possibilities for Item 3 (include/exclude) Here, there is a tie (cost) at Node 6 and Node 7, so explore any node. Lets say we explore node 7.  Also, node 6 is not explored further, since adding any more weight exceeds the threshold </vt:lpstr>
      <vt:lpstr> Here re-calculate cost and upper bound for both the possibilities for Item 4 (include/exclude) Here. At last level, node 8 has minimum cost, so node 8 would be the answer node. </vt:lpstr>
      <vt:lpstr> Note: 1. Here that node 3 and node 5 have been killed after updating Upper bound (U) at node 7.  2.  Also, node 6 is not explored further, since adding any more weight exceeds the threshold.   3. At the end, only nodes 6 and 8 remain. Since the value of U is less for node 8, we select this node.  4. Hence the solution is {1, 1, 0, 1}, and we can see here that the total weight is exactly equal to the threshold value in this case.</vt:lpstr>
      <vt:lpstr> Here re-calculate cost and upper bound for both the possibilities for Item 4 (include/exclude) Here. At last level, node 8 has minimum cost, so node 8 would be the answer node. By tracing from node 8 to root, we get item 4, 2 and 1 in the knapsack. Solution vector X = {x1, x2, x4} and profit = p1 + p2 + p4 = 38</vt:lpstr>
      <vt:lpstr>0/1 Knapsack problem using Branch and Bound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Binary, Interpolation and Median Search</dc:title>
  <dc:creator>Bindu</dc:creator>
  <cp:lastModifiedBy>manju</cp:lastModifiedBy>
  <cp:revision>168</cp:revision>
  <dcterms:created xsi:type="dcterms:W3CDTF">2020-06-19T06:56:24Z</dcterms:created>
  <dcterms:modified xsi:type="dcterms:W3CDTF">2022-12-02T09:54:34Z</dcterms:modified>
</cp:coreProperties>
</file>