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5"/>
  </p:notesMasterIdLst>
  <p:sldIdLst>
    <p:sldId id="395" r:id="rId2"/>
    <p:sldId id="396" r:id="rId3"/>
    <p:sldId id="397" r:id="rId4"/>
    <p:sldId id="399" r:id="rId5"/>
    <p:sldId id="400" r:id="rId6"/>
    <p:sldId id="401" r:id="rId7"/>
    <p:sldId id="402" r:id="rId8"/>
    <p:sldId id="403"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177E4-C1DD-443C-9E5F-A6B79296ABE8}" type="datetimeFigureOut">
              <a:rPr lang="en-IN" smtClean="0"/>
              <a:pPr/>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C8413-CF18-46CE-995F-4405F19B6C55}" type="slidenum">
              <a:rPr lang="en-IN" smtClean="0"/>
              <a:pPr/>
              <a:t>‹#›</a:t>
            </a:fld>
            <a:endParaRPr lang="en-IN"/>
          </a:p>
        </p:txBody>
      </p:sp>
    </p:spTree>
    <p:extLst>
      <p:ext uri="{BB962C8B-B14F-4D97-AF65-F5344CB8AC3E}">
        <p14:creationId xmlns:p14="http://schemas.microsoft.com/office/powerpoint/2010/main" val="313182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80C8413-CF18-46CE-995F-4405F19B6C55}"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11458-7B17-4533-AF53-D3E3C2F2486B}" type="slidenum">
              <a:rPr lang="en-US"/>
              <a:pPr/>
              <a:t>17</a:t>
            </a:fld>
            <a:endParaRPr lang="en-US"/>
          </a:p>
        </p:txBody>
      </p:sp>
      <p:sp>
        <p:nvSpPr>
          <p:cNvPr id="756738" name="Rectangle 2"/>
          <p:cNvSpPr>
            <a:spLocks noGrp="1" noRot="1" noChangeAspect="1" noChangeArrowheads="1" noTextEdit="1"/>
          </p:cNvSpPr>
          <p:nvPr>
            <p:ph type="sldImg"/>
          </p:nvPr>
        </p:nvSpPr>
        <p:spPr>
          <a:xfrm>
            <a:off x="381000" y="685800"/>
            <a:ext cx="6096000" cy="3429000"/>
          </a:xfrm>
          <a:ln/>
        </p:spPr>
      </p:sp>
      <p:sp>
        <p:nvSpPr>
          <p:cNvPr id="756739"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D5D22-6870-4F58-8FA5-97D06543C16E}" type="slidenum">
              <a:rPr lang="en-US"/>
              <a:pPr/>
              <a:t>18</a:t>
            </a:fld>
            <a:endParaRPr lang="en-US"/>
          </a:p>
        </p:txBody>
      </p:sp>
      <p:sp>
        <p:nvSpPr>
          <p:cNvPr id="758786" name="Rectangle 2"/>
          <p:cNvSpPr>
            <a:spLocks noGrp="1" noRot="1" noChangeAspect="1" noChangeArrowheads="1" noTextEdit="1"/>
          </p:cNvSpPr>
          <p:nvPr>
            <p:ph type="sldImg"/>
          </p:nvPr>
        </p:nvSpPr>
        <p:spPr>
          <a:xfrm>
            <a:off x="381000" y="685800"/>
            <a:ext cx="6096000" cy="3429000"/>
          </a:xfrm>
          <a:ln/>
        </p:spPr>
      </p:sp>
      <p:sp>
        <p:nvSpPr>
          <p:cNvPr id="758787"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31F37-BF8F-48BB-B798-1829D81D55FA}" type="slidenum">
              <a:rPr lang="en-US"/>
              <a:pPr/>
              <a:t>19</a:t>
            </a:fld>
            <a:endParaRPr lang="en-US"/>
          </a:p>
        </p:txBody>
      </p:sp>
      <p:sp>
        <p:nvSpPr>
          <p:cNvPr id="760834" name="Rectangle 2"/>
          <p:cNvSpPr>
            <a:spLocks noGrp="1" noRot="1" noChangeAspect="1" noChangeArrowheads="1" noTextEdit="1"/>
          </p:cNvSpPr>
          <p:nvPr>
            <p:ph type="sldImg"/>
          </p:nvPr>
        </p:nvSpPr>
        <p:spPr>
          <a:xfrm>
            <a:off x="381000" y="685800"/>
            <a:ext cx="6096000" cy="3429000"/>
          </a:xfrm>
          <a:ln/>
        </p:spPr>
      </p:sp>
      <p:sp>
        <p:nvSpPr>
          <p:cNvPr id="760835"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F21840-69FA-4DF2-A98D-F1467729A12F}" type="slidenum">
              <a:rPr lang="en-US"/>
              <a:pPr/>
              <a:t>20</a:t>
            </a:fld>
            <a:endParaRPr lang="en-US"/>
          </a:p>
        </p:txBody>
      </p:sp>
      <p:sp>
        <p:nvSpPr>
          <p:cNvPr id="762882" name="Rectangle 2"/>
          <p:cNvSpPr>
            <a:spLocks noGrp="1" noRot="1" noChangeAspect="1" noChangeArrowheads="1" noTextEdit="1"/>
          </p:cNvSpPr>
          <p:nvPr>
            <p:ph type="sldImg"/>
          </p:nvPr>
        </p:nvSpPr>
        <p:spPr>
          <a:xfrm>
            <a:off x="381000" y="685800"/>
            <a:ext cx="6096000" cy="3429000"/>
          </a:xfrm>
          <a:ln/>
        </p:spPr>
      </p:sp>
      <p:sp>
        <p:nvSpPr>
          <p:cNvPr id="762883"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59F0C-2AC2-4717-AAA2-4F14069ADA7D}" type="slidenum">
              <a:rPr lang="en-US"/>
              <a:pPr/>
              <a:t>21</a:t>
            </a:fld>
            <a:endParaRPr lang="en-US"/>
          </a:p>
        </p:txBody>
      </p:sp>
      <p:sp>
        <p:nvSpPr>
          <p:cNvPr id="764930" name="Rectangle 2"/>
          <p:cNvSpPr>
            <a:spLocks noGrp="1" noRot="1" noChangeAspect="1" noChangeArrowheads="1" noTextEdit="1"/>
          </p:cNvSpPr>
          <p:nvPr>
            <p:ph type="sldImg"/>
          </p:nvPr>
        </p:nvSpPr>
        <p:spPr>
          <a:xfrm>
            <a:off x="381000" y="685800"/>
            <a:ext cx="6096000" cy="3429000"/>
          </a:xfrm>
          <a:ln/>
        </p:spPr>
      </p:sp>
      <p:sp>
        <p:nvSpPr>
          <p:cNvPr id="764931"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1442A-0B2F-4917-9CE4-F2C5E41112F8}" type="slidenum">
              <a:rPr lang="en-US"/>
              <a:pPr/>
              <a:t>22</a:t>
            </a:fld>
            <a:endParaRPr lang="en-US"/>
          </a:p>
        </p:txBody>
      </p:sp>
      <p:sp>
        <p:nvSpPr>
          <p:cNvPr id="766978" name="Rectangle 2"/>
          <p:cNvSpPr>
            <a:spLocks noGrp="1" noRot="1" noChangeAspect="1" noChangeArrowheads="1" noTextEdit="1"/>
          </p:cNvSpPr>
          <p:nvPr>
            <p:ph type="sldImg"/>
          </p:nvPr>
        </p:nvSpPr>
        <p:spPr>
          <a:xfrm>
            <a:off x="381000" y="685800"/>
            <a:ext cx="6096000" cy="3429000"/>
          </a:xfrm>
          <a:ln/>
        </p:spPr>
      </p:sp>
      <p:sp>
        <p:nvSpPr>
          <p:cNvPr id="766979"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0564C-806A-4FCF-961E-0A69BB44A3B2}" type="slidenum">
              <a:rPr lang="en-US"/>
              <a:pPr/>
              <a:t>9</a:t>
            </a:fld>
            <a:endParaRPr lang="en-US"/>
          </a:p>
        </p:txBody>
      </p:sp>
      <p:sp>
        <p:nvSpPr>
          <p:cNvPr id="740354" name="Rectangle 2"/>
          <p:cNvSpPr>
            <a:spLocks noGrp="1" noRot="1" noChangeAspect="1" noChangeArrowheads="1" noTextEdit="1"/>
          </p:cNvSpPr>
          <p:nvPr>
            <p:ph type="sldImg"/>
          </p:nvPr>
        </p:nvSpPr>
        <p:spPr>
          <a:xfrm>
            <a:off x="381000" y="685800"/>
            <a:ext cx="6096000" cy="3429000"/>
          </a:xfrm>
          <a:ln/>
        </p:spPr>
      </p:sp>
      <p:sp>
        <p:nvSpPr>
          <p:cNvPr id="740355"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2B160-2471-4023-9133-074B4117DE28}" type="slidenum">
              <a:rPr lang="en-US"/>
              <a:pPr/>
              <a:t>10</a:t>
            </a:fld>
            <a:endParaRPr lang="en-US"/>
          </a:p>
        </p:txBody>
      </p:sp>
      <p:sp>
        <p:nvSpPr>
          <p:cNvPr id="742402" name="Rectangle 2"/>
          <p:cNvSpPr>
            <a:spLocks noGrp="1" noRot="1" noChangeAspect="1" noChangeArrowheads="1" noTextEdit="1"/>
          </p:cNvSpPr>
          <p:nvPr>
            <p:ph type="sldImg"/>
          </p:nvPr>
        </p:nvSpPr>
        <p:spPr>
          <a:xfrm>
            <a:off x="381000" y="685800"/>
            <a:ext cx="6096000" cy="3429000"/>
          </a:xfrm>
          <a:ln/>
        </p:spPr>
      </p:sp>
      <p:sp>
        <p:nvSpPr>
          <p:cNvPr id="742403"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BF8CE-E08D-431A-809D-8F7C5AE09649}" type="slidenum">
              <a:rPr lang="en-US"/>
              <a:pPr/>
              <a:t>11</a:t>
            </a:fld>
            <a:endParaRPr lang="en-US"/>
          </a:p>
        </p:txBody>
      </p:sp>
      <p:sp>
        <p:nvSpPr>
          <p:cNvPr id="744450" name="Rectangle 2"/>
          <p:cNvSpPr>
            <a:spLocks noGrp="1" noRot="1" noChangeAspect="1" noChangeArrowheads="1" noTextEdit="1"/>
          </p:cNvSpPr>
          <p:nvPr>
            <p:ph type="sldImg"/>
          </p:nvPr>
        </p:nvSpPr>
        <p:spPr>
          <a:xfrm>
            <a:off x="381000" y="685800"/>
            <a:ext cx="6096000" cy="3429000"/>
          </a:xfrm>
          <a:ln/>
        </p:spPr>
      </p:sp>
      <p:sp>
        <p:nvSpPr>
          <p:cNvPr id="744451"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39A63-E095-4522-A603-3AE816A69EA7}" type="slidenum">
              <a:rPr lang="en-US"/>
              <a:pPr/>
              <a:t>12</a:t>
            </a:fld>
            <a:endParaRPr lang="en-US"/>
          </a:p>
        </p:txBody>
      </p:sp>
      <p:sp>
        <p:nvSpPr>
          <p:cNvPr id="746498" name="Rectangle 2"/>
          <p:cNvSpPr>
            <a:spLocks noGrp="1" noRot="1" noChangeAspect="1" noChangeArrowheads="1" noTextEdit="1"/>
          </p:cNvSpPr>
          <p:nvPr>
            <p:ph type="sldImg"/>
          </p:nvPr>
        </p:nvSpPr>
        <p:spPr>
          <a:xfrm>
            <a:off x="381000" y="685800"/>
            <a:ext cx="6096000" cy="3429000"/>
          </a:xfrm>
          <a:ln/>
        </p:spPr>
      </p:sp>
      <p:sp>
        <p:nvSpPr>
          <p:cNvPr id="746499"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58C214-E844-4861-90FA-7283772FADCC}" type="slidenum">
              <a:rPr lang="en-US"/>
              <a:pPr/>
              <a:t>13</a:t>
            </a:fld>
            <a:endParaRPr lang="en-US"/>
          </a:p>
        </p:txBody>
      </p:sp>
      <p:sp>
        <p:nvSpPr>
          <p:cNvPr id="748546" name="Rectangle 2"/>
          <p:cNvSpPr>
            <a:spLocks noGrp="1" noRot="1" noChangeAspect="1" noChangeArrowheads="1" noTextEdit="1"/>
          </p:cNvSpPr>
          <p:nvPr>
            <p:ph type="sldImg"/>
          </p:nvPr>
        </p:nvSpPr>
        <p:spPr>
          <a:xfrm>
            <a:off x="381000" y="685800"/>
            <a:ext cx="6096000" cy="3429000"/>
          </a:xfrm>
          <a:ln/>
        </p:spPr>
      </p:sp>
      <p:sp>
        <p:nvSpPr>
          <p:cNvPr id="748547"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54832-7396-43F0-B102-41E1C94DEFA2}" type="slidenum">
              <a:rPr lang="en-US"/>
              <a:pPr/>
              <a:t>14</a:t>
            </a:fld>
            <a:endParaRPr lang="en-US"/>
          </a:p>
        </p:txBody>
      </p:sp>
      <p:sp>
        <p:nvSpPr>
          <p:cNvPr id="750594" name="Rectangle 2"/>
          <p:cNvSpPr>
            <a:spLocks noGrp="1" noRot="1" noChangeAspect="1" noChangeArrowheads="1" noTextEdit="1"/>
          </p:cNvSpPr>
          <p:nvPr>
            <p:ph type="sldImg"/>
          </p:nvPr>
        </p:nvSpPr>
        <p:spPr>
          <a:xfrm>
            <a:off x="381000" y="685800"/>
            <a:ext cx="6096000" cy="3429000"/>
          </a:xfrm>
          <a:ln/>
        </p:spPr>
      </p:sp>
      <p:sp>
        <p:nvSpPr>
          <p:cNvPr id="750595"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DD362-3568-496A-B81D-8D7C4454FA5E}" type="slidenum">
              <a:rPr lang="en-US"/>
              <a:pPr/>
              <a:t>15</a:t>
            </a:fld>
            <a:endParaRPr lang="en-US"/>
          </a:p>
        </p:txBody>
      </p:sp>
      <p:sp>
        <p:nvSpPr>
          <p:cNvPr id="752642" name="Rectangle 2"/>
          <p:cNvSpPr>
            <a:spLocks noGrp="1" noRot="1" noChangeAspect="1" noChangeArrowheads="1" noTextEdit="1"/>
          </p:cNvSpPr>
          <p:nvPr>
            <p:ph type="sldImg"/>
          </p:nvPr>
        </p:nvSpPr>
        <p:spPr>
          <a:xfrm>
            <a:off x="381000" y="685800"/>
            <a:ext cx="6096000" cy="3429000"/>
          </a:xfrm>
          <a:ln/>
        </p:spPr>
      </p:sp>
      <p:sp>
        <p:nvSpPr>
          <p:cNvPr id="752643"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143E2-FE60-4951-9FD2-9DA20A69B7F6}" type="slidenum">
              <a:rPr lang="en-US"/>
              <a:pPr/>
              <a:t>16</a:t>
            </a:fld>
            <a:endParaRPr lang="en-US"/>
          </a:p>
        </p:txBody>
      </p:sp>
      <p:sp>
        <p:nvSpPr>
          <p:cNvPr id="754690" name="Rectangle 2"/>
          <p:cNvSpPr>
            <a:spLocks noGrp="1" noRot="1" noChangeAspect="1" noChangeArrowheads="1" noTextEdit="1"/>
          </p:cNvSpPr>
          <p:nvPr>
            <p:ph type="sldImg"/>
          </p:nvPr>
        </p:nvSpPr>
        <p:spPr>
          <a:xfrm>
            <a:off x="381000" y="685800"/>
            <a:ext cx="6096000" cy="3429000"/>
          </a:xfrm>
          <a:ln/>
        </p:spPr>
      </p:sp>
      <p:sp>
        <p:nvSpPr>
          <p:cNvPr id="754691"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2241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9718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75128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9501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0307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894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1049C-395B-482C-A387-65DECF28A76C}"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56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1049C-395B-482C-A387-65DECF28A76C}"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4064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1049C-395B-482C-A387-65DECF28A76C}" type="slidenum">
              <a:rPr lang="en-IN" smtClean="0"/>
              <a:pPr/>
              <a:t>‹#›</a:t>
            </a:fld>
            <a:endParaRPr lang="en-IN"/>
          </a:p>
        </p:txBody>
      </p:sp>
    </p:spTree>
    <p:extLst>
      <p:ext uri="{BB962C8B-B14F-4D97-AF65-F5344CB8AC3E}">
        <p14:creationId xmlns:p14="http://schemas.microsoft.com/office/powerpoint/2010/main" val="201266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049C-395B-482C-A387-65DECF28A76C}"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971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2771049C-395B-482C-A387-65DECF28A76C}"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58367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071100" y="0"/>
            <a:ext cx="811019" cy="503578"/>
          </a:xfrm>
          <a:prstGeom prst="rect">
            <a:avLst/>
          </a:prstGeom>
        </p:spPr>
        <p:txBody>
          <a:bodyPr vert="horz" lIns="91440" tIns="45720" rIns="91440" bIns="45720" rtlCol="0" anchor="t"/>
          <a:lstStyle>
            <a:lvl1pPr algn="r">
              <a:defRPr sz="2800">
                <a:solidFill>
                  <a:schemeClr val="accent1"/>
                </a:solidFill>
              </a:defRPr>
            </a:lvl1pPr>
          </a:lstStyle>
          <a:p>
            <a:fld id="{2771049C-395B-482C-A387-65DECF28A76C}" type="slidenum">
              <a:rPr lang="en-IN" smtClean="0"/>
              <a:pPr/>
              <a:t>‹#›</a:t>
            </a:fld>
            <a:endParaRPr lang="en-IN" dirty="0"/>
          </a:p>
        </p:txBody>
      </p:sp>
      <p:sp>
        <p:nvSpPr>
          <p:cNvPr id="10" name="Rectangle 9">
            <a:extLst>
              <a:ext uri="{FF2B5EF4-FFF2-40B4-BE49-F238E27FC236}">
                <a16:creationId xmlns:a16="http://schemas.microsoft.com/office/drawing/2014/main" id="{51E4F7C6-ADF5-4E4E-B66B-C1266817EBB8}"/>
              </a:ext>
            </a:extLst>
          </p:cNvPr>
          <p:cNvSpPr/>
          <p:nvPr/>
        </p:nvSpPr>
        <p:spPr>
          <a:xfrm>
            <a:off x="11465169" y="-24289"/>
            <a:ext cx="726831" cy="738554"/>
          </a:xfrm>
          <a:prstGeom prst="rect">
            <a:avLst/>
          </a:prstGeom>
          <a:blipFill>
            <a:blip r:embed="rId1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1" name="TextBox 7">
            <a:extLst>
              <a:ext uri="{FF2B5EF4-FFF2-40B4-BE49-F238E27FC236}">
                <a16:creationId xmlns:a16="http://schemas.microsoft.com/office/drawing/2014/main" id="{540C03E7-842A-4317-A982-3EF957B17B32}"/>
              </a:ext>
            </a:extLst>
          </p:cNvPr>
          <p:cNvSpPr txBox="1"/>
          <p:nvPr/>
        </p:nvSpPr>
        <p:spPr>
          <a:xfrm>
            <a:off x="5022166" y="6400800"/>
            <a:ext cx="2622834"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dirty="0">
                <a:solidFill>
                  <a:srgbClr val="002060"/>
                </a:solidFill>
              </a:rPr>
              <a:t>Data Structure 2020</a:t>
            </a:r>
          </a:p>
        </p:txBody>
      </p:sp>
    </p:spTree>
    <p:extLst>
      <p:ext uri="{BB962C8B-B14F-4D97-AF65-F5344CB8AC3E}">
        <p14:creationId xmlns:p14="http://schemas.microsoft.com/office/powerpoint/2010/main" val="247728779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e.unr.edu/~bebis/CS477/Lect/DynamicProgramming.ppt" TargetMode="External"/><Relationship Id="rId2" Type="http://schemas.openxmlformats.org/officeDocument/2006/relationships/hyperlink" Target="https://www.javatpoint.com/dynamic-programming-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155295"/>
          </a:xfrm>
        </p:spPr>
        <p:txBody>
          <a:bodyPr>
            <a:normAutofit fontScale="90000"/>
          </a:bodyPr>
          <a:lstStyle/>
          <a:p>
            <a:pPr algn="ctr"/>
            <a:r>
              <a:rPr lang="en-US" sz="4000" b="1" dirty="0"/>
              <a:t>Data Structures And Algorithms</a:t>
            </a:r>
            <a:br>
              <a:rPr lang="en-US" sz="5400" b="1" dirty="0"/>
            </a:br>
            <a:br>
              <a:rPr lang="en-US" sz="3100" b="1" dirty="0"/>
            </a:br>
            <a:r>
              <a:rPr lang="en-US" sz="3100" dirty="0"/>
              <a:t>Odd Semester 2022</a:t>
            </a:r>
            <a:endParaRPr lang="en-IN" sz="3100" dirty="0"/>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34160" y="4323081"/>
            <a:ext cx="9369236" cy="762000"/>
          </a:xfrm>
        </p:spPr>
        <p:txBody>
          <a:bodyPr>
            <a:noAutofit/>
          </a:bodyPr>
          <a:lstStyle/>
          <a:p>
            <a:pPr algn="ctr"/>
            <a:r>
              <a:rPr lang="en-US" sz="2000" dirty="0"/>
              <a:t>Computer Science and Engineering</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82" y="2405923"/>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val="424396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96B8D7A6-E163-44C5-8F10-2AE34DD25582}" type="slidenum">
              <a:rPr lang="en-US"/>
              <a:pPr/>
              <a:t>10</a:t>
            </a:fld>
            <a:endParaRPr lang="en-US"/>
          </a:p>
        </p:txBody>
      </p:sp>
      <p:sp>
        <p:nvSpPr>
          <p:cNvPr id="741378" name="Rectangle 2"/>
          <p:cNvSpPr>
            <a:spLocks noGrp="1" noChangeArrowheads="1"/>
          </p:cNvSpPr>
          <p:nvPr>
            <p:ph type="title"/>
          </p:nvPr>
        </p:nvSpPr>
        <p:spPr/>
        <p:txBody>
          <a:bodyPr/>
          <a:lstStyle/>
          <a:p>
            <a:r>
              <a:rPr lang="en-US"/>
              <a:t>Example</a:t>
            </a:r>
          </a:p>
        </p:txBody>
      </p:sp>
      <p:sp>
        <p:nvSpPr>
          <p:cNvPr id="741379" name="Rectangle 3"/>
          <p:cNvSpPr>
            <a:spLocks noGrp="1" noChangeArrowheads="1"/>
          </p:cNvSpPr>
          <p:nvPr>
            <p:ph type="body" idx="1"/>
          </p:nvPr>
        </p:nvSpPr>
        <p:spPr>
          <a:xfrm>
            <a:off x="467784" y="1214439"/>
            <a:ext cx="11495616" cy="5291137"/>
          </a:xfrm>
        </p:spPr>
        <p:txBody>
          <a:bodyPr/>
          <a:lstStyle/>
          <a:p>
            <a:pPr>
              <a:buFontTx/>
              <a:buNone/>
            </a:pPr>
            <a:endParaRPr lang="en-US" dirty="0">
              <a:sym typeface="Symbol" pitchFamily="18" charset="2"/>
            </a:endParaRPr>
          </a:p>
          <a:p>
            <a:pPr>
              <a:buFontTx/>
              <a:buNone/>
            </a:pPr>
            <a:r>
              <a:rPr lang="en-US" dirty="0">
                <a:sym typeface="Symbol" pitchFamily="18" charset="2"/>
              </a:rPr>
              <a:t>X = A, B, C, B, D, A, B       X = A, B, C, B, D, A, B</a:t>
            </a:r>
          </a:p>
          <a:p>
            <a:pPr>
              <a:buFontTx/>
              <a:buNone/>
            </a:pPr>
            <a:endParaRPr lang="en-US" dirty="0">
              <a:sym typeface="Symbol" pitchFamily="18" charset="2"/>
            </a:endParaRPr>
          </a:p>
          <a:p>
            <a:pPr>
              <a:buFontTx/>
              <a:buNone/>
            </a:pPr>
            <a:r>
              <a:rPr lang="en-US" dirty="0">
                <a:sym typeface="Symbol" pitchFamily="18" charset="2"/>
              </a:rPr>
              <a:t>Y = B, D, C, A, B, A	        Y = B, D, C, A, B, A</a:t>
            </a:r>
          </a:p>
          <a:p>
            <a:endParaRPr lang="en-US" dirty="0">
              <a:sym typeface="Symbol" pitchFamily="18" charset="2"/>
            </a:endParaRPr>
          </a:p>
          <a:p>
            <a:r>
              <a:rPr lang="en-US" dirty="0">
                <a:sym typeface="Symbol" pitchFamily="18" charset="2"/>
              </a:rPr>
              <a:t>B, C, B, A and B, D, A, B are longest common subsequences of X and Y (length = 4) </a:t>
            </a:r>
          </a:p>
          <a:p>
            <a:endParaRPr lang="en-US" dirty="0">
              <a:sym typeface="Symbol" pitchFamily="18" charset="2"/>
            </a:endParaRPr>
          </a:p>
          <a:p>
            <a:r>
              <a:rPr lang="en-US" dirty="0">
                <a:sym typeface="Symbol" pitchFamily="18" charset="2"/>
              </a:rPr>
              <a:t>B, C, A, however is not a LCS of X and Y</a:t>
            </a:r>
          </a:p>
        </p:txBody>
      </p:sp>
      <p:sp>
        <p:nvSpPr>
          <p:cNvPr id="741380" name="Line 4"/>
          <p:cNvSpPr>
            <a:spLocks noChangeShapeType="1"/>
          </p:cNvSpPr>
          <p:nvPr/>
        </p:nvSpPr>
        <p:spPr bwMode="auto">
          <a:xfrm flipH="1">
            <a:off x="1782233" y="2065284"/>
            <a:ext cx="45719" cy="766818"/>
          </a:xfrm>
          <a:prstGeom prst="line">
            <a:avLst/>
          </a:prstGeom>
          <a:noFill/>
          <a:ln w="9525">
            <a:solidFill>
              <a:schemeClr val="tx1"/>
            </a:solidFill>
            <a:round/>
            <a:headEnd/>
            <a:tailEnd/>
          </a:ln>
          <a:effectLst/>
        </p:spPr>
        <p:txBody>
          <a:bodyPr/>
          <a:lstStyle/>
          <a:p>
            <a:endParaRPr lang="en-IN"/>
          </a:p>
        </p:txBody>
      </p:sp>
      <p:sp>
        <p:nvSpPr>
          <p:cNvPr id="741381" name="Line 5"/>
          <p:cNvSpPr>
            <a:spLocks noChangeShapeType="1"/>
          </p:cNvSpPr>
          <p:nvPr/>
        </p:nvSpPr>
        <p:spPr bwMode="auto">
          <a:xfrm>
            <a:off x="2712983" y="2080283"/>
            <a:ext cx="0" cy="657225"/>
          </a:xfrm>
          <a:prstGeom prst="line">
            <a:avLst/>
          </a:prstGeom>
          <a:noFill/>
          <a:ln w="9525">
            <a:solidFill>
              <a:schemeClr val="tx1"/>
            </a:solidFill>
            <a:round/>
            <a:headEnd/>
            <a:tailEnd/>
          </a:ln>
          <a:effectLst/>
        </p:spPr>
        <p:txBody>
          <a:bodyPr/>
          <a:lstStyle/>
          <a:p>
            <a:endParaRPr lang="en-IN"/>
          </a:p>
        </p:txBody>
      </p:sp>
      <p:sp>
        <p:nvSpPr>
          <p:cNvPr id="741382" name="Line 6"/>
          <p:cNvSpPr>
            <a:spLocks noChangeShapeType="1"/>
          </p:cNvSpPr>
          <p:nvPr/>
        </p:nvSpPr>
        <p:spPr bwMode="auto">
          <a:xfrm flipH="1">
            <a:off x="1150883" y="2028551"/>
            <a:ext cx="323850" cy="761945"/>
          </a:xfrm>
          <a:prstGeom prst="line">
            <a:avLst/>
          </a:prstGeom>
          <a:noFill/>
          <a:ln w="9525">
            <a:solidFill>
              <a:schemeClr val="tx1"/>
            </a:solidFill>
            <a:round/>
            <a:headEnd/>
            <a:tailEnd/>
          </a:ln>
          <a:effectLst/>
        </p:spPr>
        <p:txBody>
          <a:bodyPr/>
          <a:lstStyle/>
          <a:p>
            <a:endParaRPr lang="en-IN"/>
          </a:p>
        </p:txBody>
      </p:sp>
      <p:sp>
        <p:nvSpPr>
          <p:cNvPr id="741383" name="Line 7"/>
          <p:cNvSpPr>
            <a:spLocks noChangeShapeType="1"/>
          </p:cNvSpPr>
          <p:nvPr/>
        </p:nvSpPr>
        <p:spPr bwMode="auto">
          <a:xfrm>
            <a:off x="2146153" y="1993517"/>
            <a:ext cx="218674" cy="860042"/>
          </a:xfrm>
          <a:prstGeom prst="line">
            <a:avLst/>
          </a:prstGeom>
          <a:noFill/>
          <a:ln w="9525">
            <a:solidFill>
              <a:schemeClr val="tx1"/>
            </a:solidFill>
            <a:round/>
            <a:headEnd/>
            <a:tailEnd/>
          </a:ln>
          <a:effectLst/>
        </p:spPr>
        <p:txBody>
          <a:bodyPr/>
          <a:lstStyle/>
          <a:p>
            <a:endParaRPr lang="en-IN"/>
          </a:p>
        </p:txBody>
      </p:sp>
      <p:sp>
        <p:nvSpPr>
          <p:cNvPr id="741384" name="Line 8"/>
          <p:cNvSpPr>
            <a:spLocks noChangeShapeType="1"/>
          </p:cNvSpPr>
          <p:nvPr/>
        </p:nvSpPr>
        <p:spPr bwMode="auto">
          <a:xfrm flipH="1">
            <a:off x="4398579" y="2033753"/>
            <a:ext cx="204952" cy="740978"/>
          </a:xfrm>
          <a:prstGeom prst="line">
            <a:avLst/>
          </a:prstGeom>
          <a:noFill/>
          <a:ln w="9525">
            <a:solidFill>
              <a:schemeClr val="tx1"/>
            </a:solidFill>
            <a:round/>
            <a:headEnd/>
            <a:tailEnd/>
          </a:ln>
          <a:effectLst/>
        </p:spPr>
        <p:txBody>
          <a:bodyPr/>
          <a:lstStyle/>
          <a:p>
            <a:endParaRPr lang="en-IN"/>
          </a:p>
        </p:txBody>
      </p:sp>
      <p:sp>
        <p:nvSpPr>
          <p:cNvPr id="741385" name="Line 9"/>
          <p:cNvSpPr>
            <a:spLocks noChangeShapeType="1"/>
          </p:cNvSpPr>
          <p:nvPr/>
        </p:nvSpPr>
        <p:spPr bwMode="auto">
          <a:xfrm flipH="1">
            <a:off x="4809139" y="2081049"/>
            <a:ext cx="708789" cy="746620"/>
          </a:xfrm>
          <a:prstGeom prst="line">
            <a:avLst/>
          </a:prstGeom>
          <a:noFill/>
          <a:ln w="9525">
            <a:solidFill>
              <a:schemeClr val="tx1"/>
            </a:solidFill>
            <a:round/>
            <a:headEnd/>
            <a:tailEnd/>
          </a:ln>
          <a:effectLst/>
        </p:spPr>
        <p:txBody>
          <a:bodyPr/>
          <a:lstStyle/>
          <a:p>
            <a:endParaRPr lang="en-IN"/>
          </a:p>
        </p:txBody>
      </p:sp>
      <p:sp>
        <p:nvSpPr>
          <p:cNvPr id="741386" name="Line 10"/>
          <p:cNvSpPr>
            <a:spLocks noChangeShapeType="1"/>
          </p:cNvSpPr>
          <p:nvPr/>
        </p:nvSpPr>
        <p:spPr bwMode="auto">
          <a:xfrm flipH="1">
            <a:off x="5470634" y="2049516"/>
            <a:ext cx="346843" cy="693683"/>
          </a:xfrm>
          <a:prstGeom prst="line">
            <a:avLst/>
          </a:prstGeom>
          <a:noFill/>
          <a:ln w="9525">
            <a:solidFill>
              <a:schemeClr val="tx1"/>
            </a:solidFill>
            <a:round/>
            <a:headEnd/>
            <a:tailEnd/>
          </a:ln>
          <a:effectLst/>
        </p:spPr>
        <p:txBody>
          <a:bodyPr/>
          <a:lstStyle/>
          <a:p>
            <a:endParaRPr lang="en-IN"/>
          </a:p>
        </p:txBody>
      </p:sp>
      <p:sp>
        <p:nvSpPr>
          <p:cNvPr id="741387" name="Line 11"/>
          <p:cNvSpPr>
            <a:spLocks noChangeShapeType="1"/>
          </p:cNvSpPr>
          <p:nvPr/>
        </p:nvSpPr>
        <p:spPr bwMode="auto">
          <a:xfrm flipH="1">
            <a:off x="5780034" y="2112578"/>
            <a:ext cx="415814" cy="661331"/>
          </a:xfrm>
          <a:prstGeom prst="line">
            <a:avLst/>
          </a:prstGeom>
          <a:noFill/>
          <a:ln w="9525">
            <a:solidFill>
              <a:schemeClr val="tx1"/>
            </a:solidFill>
            <a:round/>
            <a:headEnd/>
            <a:tailEnd/>
          </a:ln>
          <a:effec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4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13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13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13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13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13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413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138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138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138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1379">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4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0" grpId="0" animBg="1"/>
      <p:bldP spid="741381" grpId="0" animBg="1"/>
      <p:bldP spid="741382" grpId="0" animBg="1"/>
      <p:bldP spid="741383" grpId="0" animBg="1"/>
      <p:bldP spid="741384" grpId="0" animBg="1"/>
      <p:bldP spid="741385" grpId="0" animBg="1"/>
      <p:bldP spid="741386" grpId="0" animBg="1"/>
      <p:bldP spid="74138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4993F84-F3B3-46F8-B71D-FDD96D463029}" type="slidenum">
              <a:rPr lang="en-US"/>
              <a:pPr/>
              <a:t>11</a:t>
            </a:fld>
            <a:endParaRPr lang="en-US"/>
          </a:p>
        </p:txBody>
      </p:sp>
      <p:sp>
        <p:nvSpPr>
          <p:cNvPr id="743426" name="Rectangle 2"/>
          <p:cNvSpPr>
            <a:spLocks noGrp="1" noChangeArrowheads="1"/>
          </p:cNvSpPr>
          <p:nvPr>
            <p:ph type="title"/>
          </p:nvPr>
        </p:nvSpPr>
        <p:spPr/>
        <p:txBody>
          <a:bodyPr/>
          <a:lstStyle/>
          <a:p>
            <a:r>
              <a:rPr lang="en-US"/>
              <a:t>Brute-Force Solution</a:t>
            </a:r>
          </a:p>
        </p:txBody>
      </p:sp>
      <p:sp>
        <p:nvSpPr>
          <p:cNvPr id="743427" name="Rectangle 3"/>
          <p:cNvSpPr>
            <a:spLocks noGrp="1" noChangeArrowheads="1"/>
          </p:cNvSpPr>
          <p:nvPr>
            <p:ph type="body" idx="1"/>
          </p:nvPr>
        </p:nvSpPr>
        <p:spPr>
          <a:xfrm>
            <a:off x="830725" y="1572679"/>
            <a:ext cx="10488916" cy="3294576"/>
          </a:xfrm>
        </p:spPr>
        <p:txBody>
          <a:bodyPr/>
          <a:lstStyle/>
          <a:p>
            <a:pPr>
              <a:lnSpc>
                <a:spcPct val="150000"/>
              </a:lnSpc>
            </a:pPr>
            <a:r>
              <a:rPr lang="en-US" dirty="0"/>
              <a:t>For every subsequence of X, check whether it’s a subsequence of Y</a:t>
            </a:r>
          </a:p>
          <a:p>
            <a:pPr>
              <a:lnSpc>
                <a:spcPct val="150000"/>
              </a:lnSpc>
            </a:pPr>
            <a:r>
              <a:rPr lang="en-US" dirty="0"/>
              <a:t>There are </a:t>
            </a:r>
            <a:r>
              <a:rPr lang="en-US" dirty="0">
                <a:latin typeface="Comic Sans MS" pitchFamily="66" charset="0"/>
              </a:rPr>
              <a:t>2</a:t>
            </a:r>
            <a:r>
              <a:rPr lang="en-US" baseline="30000" dirty="0">
                <a:latin typeface="Comic Sans MS" pitchFamily="66" charset="0"/>
              </a:rPr>
              <a:t>m</a:t>
            </a:r>
            <a:r>
              <a:rPr lang="en-US" dirty="0"/>
              <a:t> subsequences of X to check</a:t>
            </a:r>
          </a:p>
          <a:p>
            <a:pPr>
              <a:lnSpc>
                <a:spcPct val="150000"/>
              </a:lnSpc>
            </a:pPr>
            <a:r>
              <a:rPr lang="en-US" dirty="0"/>
              <a:t>Each subsequence takes </a:t>
            </a:r>
            <a:r>
              <a:rPr lang="en-US" dirty="0">
                <a:latin typeface="Comic Sans MS" pitchFamily="66" charset="0"/>
                <a:sym typeface="Symbol" pitchFamily="18" charset="2"/>
              </a:rPr>
              <a:t></a:t>
            </a:r>
            <a:r>
              <a:rPr lang="en-US" dirty="0">
                <a:latin typeface="Comic Sans MS" pitchFamily="66" charset="0"/>
              </a:rPr>
              <a:t>(n)</a:t>
            </a:r>
            <a:r>
              <a:rPr lang="en-US" dirty="0"/>
              <a:t> time to check</a:t>
            </a:r>
          </a:p>
          <a:p>
            <a:pPr lvl="1">
              <a:lnSpc>
                <a:spcPct val="150000"/>
              </a:lnSpc>
            </a:pPr>
            <a:r>
              <a:rPr lang="en-US" dirty="0"/>
              <a:t>scan Y for first letter, from there scan for second, and so on</a:t>
            </a:r>
          </a:p>
          <a:p>
            <a:pPr>
              <a:lnSpc>
                <a:spcPct val="150000"/>
              </a:lnSpc>
            </a:pPr>
            <a:r>
              <a:rPr lang="en-US" dirty="0"/>
              <a:t>Running time: </a:t>
            </a:r>
            <a:r>
              <a:rPr lang="en-US" dirty="0">
                <a:latin typeface="Comic Sans MS" pitchFamily="66" charset="0"/>
                <a:sym typeface="Symbol" pitchFamily="18" charset="2"/>
              </a:rPr>
              <a:t></a:t>
            </a:r>
            <a:r>
              <a:rPr lang="en-US" dirty="0">
                <a:latin typeface="Comic Sans MS" pitchFamily="66" charset="0"/>
              </a:rPr>
              <a:t>(n2</a:t>
            </a:r>
            <a:r>
              <a:rPr lang="en-US" baseline="30000" dirty="0">
                <a:latin typeface="Comic Sans MS" pitchFamily="66" charset="0"/>
              </a:rPr>
              <a:t>m</a:t>
            </a:r>
            <a:r>
              <a:rPr lang="en-US" dirty="0">
                <a:latin typeface="Comic Sans MS" pitchFamily="66"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EFE2675-CA00-4DA1-A919-783308663BA4}" type="slidenum">
              <a:rPr lang="en-US"/>
              <a:pPr/>
              <a:t>12</a:t>
            </a:fld>
            <a:endParaRPr lang="en-US"/>
          </a:p>
        </p:txBody>
      </p:sp>
      <p:sp>
        <p:nvSpPr>
          <p:cNvPr id="745474" name="Rectangle 2"/>
          <p:cNvSpPr>
            <a:spLocks noGrp="1" noChangeArrowheads="1"/>
          </p:cNvSpPr>
          <p:nvPr>
            <p:ph type="title"/>
          </p:nvPr>
        </p:nvSpPr>
        <p:spPr/>
        <p:txBody>
          <a:bodyPr/>
          <a:lstStyle/>
          <a:p>
            <a:r>
              <a:rPr lang="en-US"/>
              <a:t>Making the choice</a:t>
            </a:r>
          </a:p>
        </p:txBody>
      </p:sp>
      <p:sp>
        <p:nvSpPr>
          <p:cNvPr id="745475" name="Rectangle 3"/>
          <p:cNvSpPr>
            <a:spLocks noGrp="1" noChangeArrowheads="1"/>
          </p:cNvSpPr>
          <p:nvPr>
            <p:ph type="body" idx="1"/>
          </p:nvPr>
        </p:nvSpPr>
        <p:spPr>
          <a:xfrm>
            <a:off x="893787" y="1793396"/>
            <a:ext cx="9603275" cy="3294576"/>
          </a:xfrm>
        </p:spPr>
        <p:txBody>
          <a:bodyPr>
            <a:normAutofit fontScale="92500"/>
          </a:bodyPr>
          <a:lstStyle/>
          <a:p>
            <a:pPr>
              <a:lnSpc>
                <a:spcPct val="130000"/>
              </a:lnSpc>
              <a:buFontTx/>
              <a:buNone/>
            </a:pPr>
            <a:r>
              <a:rPr lang="en-US" dirty="0">
                <a:sym typeface="Symbol" pitchFamily="18" charset="2"/>
              </a:rPr>
              <a:t>		X</a:t>
            </a:r>
            <a:r>
              <a:rPr lang="en-US" baseline="-25000" dirty="0">
                <a:sym typeface="Symbol" pitchFamily="18" charset="2"/>
              </a:rPr>
              <a:t> </a:t>
            </a:r>
            <a:r>
              <a:rPr lang="en-US" dirty="0">
                <a:sym typeface="Symbol" pitchFamily="18" charset="2"/>
              </a:rPr>
              <a:t>= A, B, D, E</a:t>
            </a:r>
          </a:p>
          <a:p>
            <a:pPr>
              <a:lnSpc>
                <a:spcPct val="130000"/>
              </a:lnSpc>
              <a:buFontTx/>
              <a:buNone/>
            </a:pPr>
            <a:r>
              <a:rPr lang="en-US" dirty="0">
                <a:sym typeface="Symbol" pitchFamily="18" charset="2"/>
              </a:rPr>
              <a:t>		Y = Z, B, E</a:t>
            </a:r>
          </a:p>
          <a:p>
            <a:r>
              <a:rPr lang="en-US" dirty="0"/>
              <a:t>Choice: include one element into the common sequence (E) and solve the resulting sub-problem</a:t>
            </a:r>
          </a:p>
          <a:p>
            <a:pPr>
              <a:lnSpc>
                <a:spcPct val="130000"/>
              </a:lnSpc>
              <a:buFontTx/>
              <a:buNone/>
            </a:pPr>
            <a:r>
              <a:rPr lang="en-US" dirty="0">
                <a:sym typeface="Symbol" pitchFamily="18" charset="2"/>
              </a:rPr>
              <a:t>		X</a:t>
            </a:r>
            <a:r>
              <a:rPr lang="en-US" baseline="-25000" dirty="0">
                <a:sym typeface="Symbol" pitchFamily="18" charset="2"/>
              </a:rPr>
              <a:t> </a:t>
            </a:r>
            <a:r>
              <a:rPr lang="en-US" dirty="0">
                <a:sym typeface="Symbol" pitchFamily="18" charset="2"/>
              </a:rPr>
              <a:t>= A, B, D, G</a:t>
            </a:r>
          </a:p>
          <a:p>
            <a:pPr>
              <a:lnSpc>
                <a:spcPct val="130000"/>
              </a:lnSpc>
              <a:buFontTx/>
              <a:buNone/>
            </a:pPr>
            <a:r>
              <a:rPr lang="en-US" dirty="0">
                <a:sym typeface="Symbol" pitchFamily="18" charset="2"/>
              </a:rPr>
              <a:t>		Y = Z, B, D</a:t>
            </a:r>
          </a:p>
          <a:p>
            <a:r>
              <a:rPr lang="en-US" dirty="0"/>
              <a:t>Choice: exclude an element from a string and solve the resulting sub-problem</a:t>
            </a:r>
          </a:p>
        </p:txBody>
      </p:sp>
      <p:sp>
        <p:nvSpPr>
          <p:cNvPr id="745476" name="Freeform 4"/>
          <p:cNvSpPr>
            <a:spLocks/>
          </p:cNvSpPr>
          <p:nvPr/>
        </p:nvSpPr>
        <p:spPr bwMode="auto">
          <a:xfrm rot="-471842">
            <a:off x="2768064" y="1839394"/>
            <a:ext cx="906130" cy="871629"/>
          </a:xfrm>
          <a:custGeom>
            <a:avLst/>
            <a:gdLst/>
            <a:ahLst/>
            <a:cxnLst>
              <a:cxn ang="0">
                <a:pos x="376" y="6"/>
              </a:cxn>
              <a:cxn ang="0">
                <a:pos x="331" y="170"/>
              </a:cxn>
              <a:cxn ang="0">
                <a:pos x="263" y="322"/>
              </a:cxn>
              <a:cxn ang="0">
                <a:pos x="88" y="367"/>
              </a:cxn>
              <a:cxn ang="0">
                <a:pos x="37" y="390"/>
              </a:cxn>
              <a:cxn ang="0">
                <a:pos x="15" y="441"/>
              </a:cxn>
              <a:cxn ang="0">
                <a:pos x="3" y="475"/>
              </a:cxn>
              <a:cxn ang="0">
                <a:pos x="32" y="605"/>
              </a:cxn>
              <a:cxn ang="0">
                <a:pos x="54" y="633"/>
              </a:cxn>
              <a:cxn ang="0">
                <a:pos x="60" y="650"/>
              </a:cxn>
              <a:cxn ang="0">
                <a:pos x="139" y="678"/>
              </a:cxn>
              <a:cxn ang="0">
                <a:pos x="218" y="667"/>
              </a:cxn>
              <a:cxn ang="0">
                <a:pos x="263" y="655"/>
              </a:cxn>
              <a:cxn ang="0">
                <a:pos x="280" y="650"/>
              </a:cxn>
              <a:cxn ang="0">
                <a:pos x="325" y="593"/>
              </a:cxn>
              <a:cxn ang="0">
                <a:pos x="354" y="542"/>
              </a:cxn>
              <a:cxn ang="0">
                <a:pos x="427" y="390"/>
              </a:cxn>
              <a:cxn ang="0">
                <a:pos x="540" y="294"/>
              </a:cxn>
              <a:cxn ang="0">
                <a:pos x="574" y="254"/>
              </a:cxn>
              <a:cxn ang="0">
                <a:pos x="619" y="175"/>
              </a:cxn>
              <a:cxn ang="0">
                <a:pos x="579" y="51"/>
              </a:cxn>
              <a:cxn ang="0">
                <a:pos x="416" y="0"/>
              </a:cxn>
              <a:cxn ang="0">
                <a:pos x="376" y="6"/>
              </a:cxn>
            </a:cxnLst>
            <a:rect l="0" t="0" r="r" b="b"/>
            <a:pathLst>
              <a:path w="628" h="678">
                <a:moveTo>
                  <a:pt x="376" y="6"/>
                </a:moveTo>
                <a:cubicBezTo>
                  <a:pt x="360" y="61"/>
                  <a:pt x="350" y="116"/>
                  <a:pt x="331" y="170"/>
                </a:cubicBezTo>
                <a:cubicBezTo>
                  <a:pt x="325" y="229"/>
                  <a:pt x="330" y="302"/>
                  <a:pt x="263" y="322"/>
                </a:cubicBezTo>
                <a:cubicBezTo>
                  <a:pt x="213" y="354"/>
                  <a:pt x="145" y="362"/>
                  <a:pt x="88" y="367"/>
                </a:cubicBezTo>
                <a:cubicBezTo>
                  <a:pt x="70" y="373"/>
                  <a:pt x="55" y="384"/>
                  <a:pt x="37" y="390"/>
                </a:cubicBezTo>
                <a:cubicBezTo>
                  <a:pt x="26" y="407"/>
                  <a:pt x="21" y="422"/>
                  <a:pt x="15" y="441"/>
                </a:cubicBezTo>
                <a:cubicBezTo>
                  <a:pt x="11" y="452"/>
                  <a:pt x="3" y="475"/>
                  <a:pt x="3" y="475"/>
                </a:cubicBezTo>
                <a:cubicBezTo>
                  <a:pt x="6" y="515"/>
                  <a:pt x="0" y="573"/>
                  <a:pt x="32" y="605"/>
                </a:cubicBezTo>
                <a:cubicBezTo>
                  <a:pt x="44" y="644"/>
                  <a:pt x="26" y="598"/>
                  <a:pt x="54" y="633"/>
                </a:cubicBezTo>
                <a:cubicBezTo>
                  <a:pt x="58" y="638"/>
                  <a:pt x="56" y="646"/>
                  <a:pt x="60" y="650"/>
                </a:cubicBezTo>
                <a:cubicBezTo>
                  <a:pt x="67" y="657"/>
                  <a:pt x="130" y="676"/>
                  <a:pt x="139" y="678"/>
                </a:cubicBezTo>
                <a:cubicBezTo>
                  <a:pt x="180" y="674"/>
                  <a:pt x="186" y="675"/>
                  <a:pt x="218" y="667"/>
                </a:cubicBezTo>
                <a:cubicBezTo>
                  <a:pt x="233" y="663"/>
                  <a:pt x="248" y="659"/>
                  <a:pt x="263" y="655"/>
                </a:cubicBezTo>
                <a:cubicBezTo>
                  <a:pt x="269" y="653"/>
                  <a:pt x="280" y="650"/>
                  <a:pt x="280" y="650"/>
                </a:cubicBezTo>
                <a:cubicBezTo>
                  <a:pt x="297" y="632"/>
                  <a:pt x="316" y="618"/>
                  <a:pt x="325" y="593"/>
                </a:cubicBezTo>
                <a:cubicBezTo>
                  <a:pt x="340" y="551"/>
                  <a:pt x="329" y="567"/>
                  <a:pt x="354" y="542"/>
                </a:cubicBezTo>
                <a:cubicBezTo>
                  <a:pt x="366" y="489"/>
                  <a:pt x="379" y="421"/>
                  <a:pt x="427" y="390"/>
                </a:cubicBezTo>
                <a:cubicBezTo>
                  <a:pt x="448" y="358"/>
                  <a:pt x="507" y="316"/>
                  <a:pt x="540" y="294"/>
                </a:cubicBezTo>
                <a:cubicBezTo>
                  <a:pt x="550" y="278"/>
                  <a:pt x="561" y="268"/>
                  <a:pt x="574" y="254"/>
                </a:cubicBezTo>
                <a:cubicBezTo>
                  <a:pt x="583" y="225"/>
                  <a:pt x="608" y="205"/>
                  <a:pt x="619" y="175"/>
                </a:cubicBezTo>
                <a:cubicBezTo>
                  <a:pt x="614" y="111"/>
                  <a:pt x="628" y="83"/>
                  <a:pt x="579" y="51"/>
                </a:cubicBezTo>
                <a:cubicBezTo>
                  <a:pt x="556" y="16"/>
                  <a:pt x="453" y="4"/>
                  <a:pt x="416" y="0"/>
                </a:cubicBezTo>
                <a:cubicBezTo>
                  <a:pt x="408" y="2"/>
                  <a:pt x="376" y="18"/>
                  <a:pt x="376" y="6"/>
                </a:cubicBezTo>
                <a:close/>
              </a:path>
            </a:pathLst>
          </a:custGeom>
          <a:solidFill>
            <a:srgbClr val="EAEAEA">
              <a:alpha val="39999"/>
            </a:srgbClr>
          </a:solid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547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5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54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54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54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1A77576-F93F-42D4-AC1D-B54DBB9A71D6}" type="slidenum">
              <a:rPr lang="en-US"/>
              <a:pPr/>
              <a:t>13</a:t>
            </a:fld>
            <a:endParaRPr lang="en-US"/>
          </a:p>
        </p:txBody>
      </p:sp>
      <p:sp>
        <p:nvSpPr>
          <p:cNvPr id="747522" name="Rectangle 2"/>
          <p:cNvSpPr>
            <a:spLocks noGrp="1" noChangeArrowheads="1"/>
          </p:cNvSpPr>
          <p:nvPr>
            <p:ph type="title"/>
          </p:nvPr>
        </p:nvSpPr>
        <p:spPr/>
        <p:txBody>
          <a:bodyPr/>
          <a:lstStyle/>
          <a:p>
            <a:r>
              <a:rPr lang="en-US"/>
              <a:t>Notations</a:t>
            </a:r>
          </a:p>
        </p:txBody>
      </p:sp>
      <p:sp>
        <p:nvSpPr>
          <p:cNvPr id="747523" name="Rectangle 3"/>
          <p:cNvSpPr>
            <a:spLocks noGrp="1" noChangeArrowheads="1"/>
          </p:cNvSpPr>
          <p:nvPr>
            <p:ph type="body" idx="1"/>
          </p:nvPr>
        </p:nvSpPr>
        <p:spPr>
          <a:xfrm>
            <a:off x="925317" y="1761865"/>
            <a:ext cx="11266683" cy="3294576"/>
          </a:xfrm>
        </p:spPr>
        <p:txBody>
          <a:bodyPr/>
          <a:lstStyle/>
          <a:p>
            <a:pPr>
              <a:lnSpc>
                <a:spcPct val="150000"/>
              </a:lnSpc>
            </a:pPr>
            <a:r>
              <a:rPr lang="en-US" dirty="0"/>
              <a:t>Given a sequence X = </a:t>
            </a:r>
            <a:r>
              <a:rPr lang="en-US" dirty="0">
                <a:sym typeface="Symbol" pitchFamily="18" charset="2"/>
              </a:rPr>
              <a:t>x</a:t>
            </a:r>
            <a:r>
              <a:rPr lang="en-US" baseline="-25000" dirty="0">
                <a:sym typeface="Symbol" pitchFamily="18" charset="2"/>
              </a:rPr>
              <a:t>1</a:t>
            </a:r>
            <a:r>
              <a:rPr lang="en-US" dirty="0">
                <a:sym typeface="Symbol" pitchFamily="18" charset="2"/>
              </a:rPr>
              <a:t>, x</a:t>
            </a:r>
            <a:r>
              <a:rPr lang="en-US" baseline="-25000" dirty="0">
                <a:sym typeface="Symbol" pitchFamily="18" charset="2"/>
              </a:rPr>
              <a:t>2</a:t>
            </a:r>
            <a:r>
              <a:rPr lang="en-US" dirty="0">
                <a:sym typeface="Symbol" pitchFamily="18" charset="2"/>
              </a:rPr>
              <a:t>, …, </a:t>
            </a:r>
            <a:r>
              <a:rPr lang="en-US" dirty="0" err="1">
                <a:sym typeface="Symbol" pitchFamily="18" charset="2"/>
              </a:rPr>
              <a:t>x</a:t>
            </a:r>
            <a:r>
              <a:rPr lang="en-US" baseline="-25000" dirty="0" err="1">
                <a:sym typeface="Symbol" pitchFamily="18" charset="2"/>
              </a:rPr>
              <a:t>m</a:t>
            </a:r>
            <a:r>
              <a:rPr lang="en-US" dirty="0">
                <a:sym typeface="Symbol" pitchFamily="18" charset="2"/>
              </a:rPr>
              <a:t> we define the </a:t>
            </a:r>
            <a:r>
              <a:rPr lang="en-US" dirty="0" err="1">
                <a:sym typeface="Symbol" pitchFamily="18" charset="2"/>
              </a:rPr>
              <a:t>i-th</a:t>
            </a:r>
            <a:r>
              <a:rPr lang="en-US" dirty="0">
                <a:sym typeface="Symbol" pitchFamily="18" charset="2"/>
              </a:rPr>
              <a:t> prefix of X, for </a:t>
            </a:r>
            <a:r>
              <a:rPr lang="en-US" dirty="0" err="1">
                <a:sym typeface="Symbol" pitchFamily="18" charset="2"/>
              </a:rPr>
              <a:t>i</a:t>
            </a:r>
            <a:r>
              <a:rPr lang="en-US" dirty="0">
                <a:sym typeface="Symbol" pitchFamily="18" charset="2"/>
              </a:rPr>
              <a:t> = 0, 1, 2, …, m</a:t>
            </a:r>
            <a:endParaRPr lang="en-US" dirty="0"/>
          </a:p>
          <a:p>
            <a:pPr>
              <a:lnSpc>
                <a:spcPct val="150000"/>
              </a:lnSpc>
              <a:buFontTx/>
              <a:buNone/>
            </a:pPr>
            <a:r>
              <a:rPr lang="en-US" dirty="0"/>
              <a:t>		X</a:t>
            </a:r>
            <a:r>
              <a:rPr lang="en-US" baseline="-25000" dirty="0"/>
              <a:t>i</a:t>
            </a:r>
            <a:r>
              <a:rPr lang="en-US" dirty="0"/>
              <a:t> = </a:t>
            </a:r>
            <a:r>
              <a:rPr lang="en-US" dirty="0">
                <a:sym typeface="Symbol" pitchFamily="18" charset="2"/>
              </a:rPr>
              <a:t></a:t>
            </a:r>
            <a:r>
              <a:rPr lang="en-US" dirty="0"/>
              <a:t>x</a:t>
            </a:r>
            <a:r>
              <a:rPr lang="en-US" baseline="-25000" dirty="0"/>
              <a:t>1</a:t>
            </a:r>
            <a:r>
              <a:rPr lang="en-US" dirty="0"/>
              <a:t>, </a:t>
            </a:r>
            <a:r>
              <a:rPr lang="en-US" dirty="0">
                <a:sym typeface="Symbol" pitchFamily="18" charset="2"/>
              </a:rPr>
              <a:t>x</a:t>
            </a:r>
            <a:r>
              <a:rPr lang="en-US" baseline="-25000" dirty="0">
                <a:sym typeface="Symbol" pitchFamily="18" charset="2"/>
              </a:rPr>
              <a:t>2</a:t>
            </a:r>
            <a:r>
              <a:rPr lang="en-US" dirty="0">
                <a:sym typeface="Symbol" pitchFamily="18" charset="2"/>
              </a:rPr>
              <a:t>, …</a:t>
            </a:r>
            <a:r>
              <a:rPr lang="en-US" dirty="0"/>
              <a:t>, x</a:t>
            </a:r>
            <a:r>
              <a:rPr lang="en-US" baseline="-25000" dirty="0"/>
              <a:t>i</a:t>
            </a:r>
            <a:r>
              <a:rPr lang="en-US" dirty="0">
                <a:sym typeface="Symbol" pitchFamily="18" charset="2"/>
              </a:rPr>
              <a:t></a:t>
            </a:r>
          </a:p>
          <a:p>
            <a:pPr>
              <a:lnSpc>
                <a:spcPct val="150000"/>
              </a:lnSpc>
            </a:pPr>
            <a:r>
              <a:rPr lang="en-US" dirty="0">
                <a:latin typeface="Comic Sans MS" pitchFamily="66" charset="0"/>
              </a:rPr>
              <a:t>c[</a:t>
            </a:r>
            <a:r>
              <a:rPr lang="en-US" dirty="0" err="1">
                <a:latin typeface="Comic Sans MS" pitchFamily="66" charset="0"/>
              </a:rPr>
              <a:t>i</a:t>
            </a:r>
            <a:r>
              <a:rPr lang="en-US" dirty="0">
                <a:latin typeface="Comic Sans MS" pitchFamily="66" charset="0"/>
              </a:rPr>
              <a:t>, j]</a:t>
            </a:r>
            <a:r>
              <a:rPr lang="en-US" dirty="0"/>
              <a:t> = the length of a LCS of the sequences     X</a:t>
            </a:r>
            <a:r>
              <a:rPr lang="en-US" baseline="-25000" dirty="0"/>
              <a:t>i</a:t>
            </a:r>
            <a:r>
              <a:rPr lang="en-US" dirty="0"/>
              <a:t> = </a:t>
            </a:r>
            <a:r>
              <a:rPr lang="en-US" dirty="0">
                <a:sym typeface="Symbol" pitchFamily="18" charset="2"/>
              </a:rPr>
              <a:t>x</a:t>
            </a:r>
            <a:r>
              <a:rPr lang="en-US" baseline="-25000" dirty="0">
                <a:sym typeface="Symbol" pitchFamily="18" charset="2"/>
              </a:rPr>
              <a:t>1</a:t>
            </a:r>
            <a:r>
              <a:rPr lang="en-US" dirty="0">
                <a:sym typeface="Symbol" pitchFamily="18" charset="2"/>
              </a:rPr>
              <a:t>, x</a:t>
            </a:r>
            <a:r>
              <a:rPr lang="en-US" baseline="-25000" dirty="0">
                <a:sym typeface="Symbol" pitchFamily="18" charset="2"/>
              </a:rPr>
              <a:t>2</a:t>
            </a:r>
            <a:r>
              <a:rPr lang="en-US" dirty="0">
                <a:sym typeface="Symbol" pitchFamily="18" charset="2"/>
              </a:rPr>
              <a:t>, …, x</a:t>
            </a:r>
            <a:r>
              <a:rPr lang="en-US" baseline="-25000" dirty="0">
                <a:sym typeface="Symbol" pitchFamily="18" charset="2"/>
              </a:rPr>
              <a:t>i</a:t>
            </a:r>
            <a:r>
              <a:rPr lang="en-US" dirty="0">
                <a:sym typeface="Symbol" pitchFamily="18" charset="2"/>
              </a:rPr>
              <a:t></a:t>
            </a:r>
            <a:r>
              <a:rPr lang="en-US" dirty="0"/>
              <a:t> and </a:t>
            </a:r>
            <a:r>
              <a:rPr lang="en-US" dirty="0" err="1"/>
              <a:t>Y</a:t>
            </a:r>
            <a:r>
              <a:rPr lang="en-US" baseline="-25000" dirty="0" err="1"/>
              <a:t>j</a:t>
            </a:r>
            <a:r>
              <a:rPr lang="en-US" dirty="0"/>
              <a:t> = </a:t>
            </a:r>
            <a:r>
              <a:rPr lang="en-US" dirty="0">
                <a:sym typeface="Symbol" pitchFamily="18" charset="2"/>
              </a:rPr>
              <a:t>y</a:t>
            </a:r>
            <a:r>
              <a:rPr lang="en-US" baseline="-25000" dirty="0">
                <a:sym typeface="Symbol" pitchFamily="18" charset="2"/>
              </a:rPr>
              <a:t>1</a:t>
            </a:r>
            <a:r>
              <a:rPr lang="en-US" dirty="0">
                <a:sym typeface="Symbol" pitchFamily="18" charset="2"/>
              </a:rPr>
              <a:t>, y</a:t>
            </a:r>
            <a:r>
              <a:rPr lang="en-US" baseline="-25000" dirty="0">
                <a:sym typeface="Symbol" pitchFamily="18" charset="2"/>
              </a:rPr>
              <a:t>2</a:t>
            </a:r>
            <a:r>
              <a:rPr lang="en-US" dirty="0">
                <a:sym typeface="Symbol" pitchFamily="18" charset="2"/>
              </a:rPr>
              <a:t>, …, </a:t>
            </a:r>
            <a:r>
              <a:rPr lang="en-US" dirty="0" err="1">
                <a:sym typeface="Symbol" pitchFamily="18" charset="2"/>
              </a:rPr>
              <a:t>y</a:t>
            </a:r>
            <a:r>
              <a:rPr lang="en-US" baseline="-25000" dirty="0" err="1">
                <a:sym typeface="Symbol" pitchFamily="18" charset="2"/>
              </a:rPr>
              <a:t>j</a:t>
            </a:r>
            <a:r>
              <a:rPr lang="en-US" dirty="0">
                <a:sym typeface="Symbol" pitchFamily="18" charset="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149B966-A9B9-46F9-ADFA-F029A2B509D3}" type="slidenum">
              <a:rPr lang="en-US"/>
              <a:pPr/>
              <a:t>14</a:t>
            </a:fld>
            <a:endParaRPr lang="en-US"/>
          </a:p>
        </p:txBody>
      </p:sp>
      <p:sp>
        <p:nvSpPr>
          <p:cNvPr id="749570" name="Rectangle 2"/>
          <p:cNvSpPr>
            <a:spLocks noGrp="1" noChangeArrowheads="1"/>
          </p:cNvSpPr>
          <p:nvPr>
            <p:ph type="title"/>
          </p:nvPr>
        </p:nvSpPr>
        <p:spPr/>
        <p:txBody>
          <a:bodyPr/>
          <a:lstStyle/>
          <a:p>
            <a:r>
              <a:rPr lang="en-US"/>
              <a:t>A Recursive Solution</a:t>
            </a:r>
          </a:p>
        </p:txBody>
      </p:sp>
      <p:sp>
        <p:nvSpPr>
          <p:cNvPr id="749571" name="Rectangle 3"/>
          <p:cNvSpPr>
            <a:spLocks noGrp="1" noChangeArrowheads="1"/>
          </p:cNvSpPr>
          <p:nvPr>
            <p:ph type="body" idx="1"/>
          </p:nvPr>
        </p:nvSpPr>
        <p:spPr>
          <a:xfrm>
            <a:off x="614855" y="1608083"/>
            <a:ext cx="11272345" cy="3858262"/>
          </a:xfrm>
        </p:spPr>
        <p:txBody>
          <a:bodyPr>
            <a:normAutofit/>
          </a:bodyPr>
          <a:lstStyle/>
          <a:p>
            <a:pPr>
              <a:lnSpc>
                <a:spcPct val="130000"/>
              </a:lnSpc>
              <a:buFontTx/>
              <a:buNone/>
            </a:pPr>
            <a:r>
              <a:rPr lang="en-US" dirty="0"/>
              <a:t>Case 1: x</a:t>
            </a:r>
            <a:r>
              <a:rPr lang="en-US" baseline="-25000" dirty="0"/>
              <a:t>i</a:t>
            </a:r>
            <a:r>
              <a:rPr lang="en-US" dirty="0"/>
              <a:t> = </a:t>
            </a:r>
            <a:r>
              <a:rPr lang="en-US" dirty="0" err="1"/>
              <a:t>y</a:t>
            </a:r>
            <a:r>
              <a:rPr lang="en-US" baseline="-25000" dirty="0" err="1"/>
              <a:t>j</a:t>
            </a:r>
            <a:endParaRPr lang="en-US" baseline="-25000" dirty="0"/>
          </a:p>
          <a:p>
            <a:pPr>
              <a:lnSpc>
                <a:spcPct val="130000"/>
              </a:lnSpc>
              <a:buFontTx/>
              <a:buNone/>
            </a:pPr>
            <a:r>
              <a:rPr lang="en-US" dirty="0">
                <a:solidFill>
                  <a:srgbClr val="DD0111"/>
                </a:solidFill>
                <a:latin typeface="Monotype Corsiva" pitchFamily="66" charset="0"/>
                <a:sym typeface="Symbol" pitchFamily="18" charset="2"/>
              </a:rPr>
              <a:t>e.g.: 	</a:t>
            </a:r>
            <a:r>
              <a:rPr lang="en-US" dirty="0">
                <a:sym typeface="Symbol" pitchFamily="18" charset="2"/>
              </a:rPr>
              <a:t>X</a:t>
            </a:r>
            <a:r>
              <a:rPr lang="en-US" baseline="-25000" dirty="0">
                <a:sym typeface="Symbol" pitchFamily="18" charset="2"/>
              </a:rPr>
              <a:t>i </a:t>
            </a:r>
            <a:r>
              <a:rPr lang="en-US" dirty="0">
                <a:sym typeface="Symbol" pitchFamily="18" charset="2"/>
              </a:rPr>
              <a:t>= A, B, D, E</a:t>
            </a:r>
          </a:p>
          <a:p>
            <a:pPr>
              <a:lnSpc>
                <a:spcPct val="130000"/>
              </a:lnSpc>
              <a:buFontTx/>
              <a:buNone/>
            </a:pPr>
            <a:r>
              <a:rPr lang="en-US" dirty="0">
                <a:sym typeface="Symbol" pitchFamily="18" charset="2"/>
              </a:rPr>
              <a:t>		</a:t>
            </a:r>
            <a:r>
              <a:rPr lang="en-US" dirty="0" err="1">
                <a:sym typeface="Symbol" pitchFamily="18" charset="2"/>
              </a:rPr>
              <a:t>Y</a:t>
            </a:r>
            <a:r>
              <a:rPr lang="en-US" baseline="-25000" dirty="0" err="1">
                <a:sym typeface="Symbol" pitchFamily="18" charset="2"/>
              </a:rPr>
              <a:t>j</a:t>
            </a:r>
            <a:r>
              <a:rPr lang="en-US" dirty="0">
                <a:sym typeface="Symbol" pitchFamily="18" charset="2"/>
              </a:rPr>
              <a:t> = Z, B, E</a:t>
            </a:r>
          </a:p>
          <a:p>
            <a:pPr>
              <a:lnSpc>
                <a:spcPct val="130000"/>
              </a:lnSpc>
              <a:buFontTx/>
              <a:buNone/>
            </a:pPr>
            <a:endParaRPr lang="en-US" dirty="0">
              <a:sym typeface="Symbol" pitchFamily="18" charset="2"/>
            </a:endParaRPr>
          </a:p>
          <a:p>
            <a:pPr>
              <a:lnSpc>
                <a:spcPct val="130000"/>
              </a:lnSpc>
              <a:buFontTx/>
              <a:buNone/>
            </a:pPr>
            <a:endParaRPr lang="en-US" dirty="0">
              <a:sym typeface="Symbol" pitchFamily="18" charset="2"/>
            </a:endParaRPr>
          </a:p>
          <a:p>
            <a:pPr lvl="1">
              <a:lnSpc>
                <a:spcPct val="130000"/>
              </a:lnSpc>
            </a:pPr>
            <a:r>
              <a:rPr lang="en-US" dirty="0">
                <a:sym typeface="Symbol" pitchFamily="18" charset="2"/>
              </a:rPr>
              <a:t>Append x</a:t>
            </a:r>
            <a:r>
              <a:rPr lang="en-US" baseline="-25000" dirty="0">
                <a:sym typeface="Symbol" pitchFamily="18" charset="2"/>
              </a:rPr>
              <a:t>i</a:t>
            </a:r>
            <a:r>
              <a:rPr lang="en-US" dirty="0">
                <a:sym typeface="Symbol" pitchFamily="18" charset="2"/>
              </a:rPr>
              <a:t> = </a:t>
            </a:r>
            <a:r>
              <a:rPr lang="en-US" dirty="0" err="1">
                <a:sym typeface="Symbol" pitchFamily="18" charset="2"/>
              </a:rPr>
              <a:t>y</a:t>
            </a:r>
            <a:r>
              <a:rPr lang="en-US" baseline="-25000" dirty="0" err="1">
                <a:sym typeface="Symbol" pitchFamily="18" charset="2"/>
              </a:rPr>
              <a:t>j</a:t>
            </a:r>
            <a:r>
              <a:rPr lang="en-US" dirty="0">
                <a:sym typeface="Symbol" pitchFamily="18" charset="2"/>
              </a:rPr>
              <a:t> to the LCS of X</a:t>
            </a:r>
            <a:r>
              <a:rPr lang="en-US" baseline="-25000" dirty="0">
                <a:sym typeface="Symbol" pitchFamily="18" charset="2"/>
              </a:rPr>
              <a:t>i-1</a:t>
            </a:r>
            <a:r>
              <a:rPr lang="en-US" dirty="0">
                <a:sym typeface="Symbol" pitchFamily="18" charset="2"/>
              </a:rPr>
              <a:t> and Y</a:t>
            </a:r>
            <a:r>
              <a:rPr lang="en-US" baseline="-25000" dirty="0">
                <a:sym typeface="Symbol" pitchFamily="18" charset="2"/>
              </a:rPr>
              <a:t>j-1</a:t>
            </a:r>
            <a:endParaRPr lang="en-US" dirty="0">
              <a:latin typeface="Comic Sans MS" pitchFamily="66" charset="0"/>
              <a:sym typeface="Symbol" pitchFamily="18" charset="2"/>
            </a:endParaRPr>
          </a:p>
          <a:p>
            <a:pPr lvl="1">
              <a:lnSpc>
                <a:spcPct val="130000"/>
              </a:lnSpc>
            </a:pPr>
            <a:r>
              <a:rPr lang="en-US" dirty="0">
                <a:sym typeface="Symbol" pitchFamily="18" charset="2"/>
              </a:rPr>
              <a:t>Must find a LCS of X</a:t>
            </a:r>
            <a:r>
              <a:rPr lang="en-US" baseline="-25000" dirty="0">
                <a:sym typeface="Symbol" pitchFamily="18" charset="2"/>
              </a:rPr>
              <a:t>i-1</a:t>
            </a:r>
            <a:r>
              <a:rPr lang="en-US" dirty="0">
                <a:sym typeface="Symbol" pitchFamily="18" charset="2"/>
              </a:rPr>
              <a:t> and Y</a:t>
            </a:r>
            <a:r>
              <a:rPr lang="en-US" baseline="-25000" dirty="0">
                <a:sym typeface="Symbol" pitchFamily="18" charset="2"/>
              </a:rPr>
              <a:t>j-1</a:t>
            </a:r>
            <a:r>
              <a:rPr lang="en-US" dirty="0">
                <a:sym typeface="Symbol" pitchFamily="18" charset="2"/>
              </a:rPr>
              <a:t>  optimal solution to a problem includes optimal solutions to sub-problems</a:t>
            </a:r>
            <a:endParaRPr lang="en-US" baseline="-25000" dirty="0">
              <a:sym typeface="Symbol" pitchFamily="18" charset="2"/>
            </a:endParaRPr>
          </a:p>
        </p:txBody>
      </p:sp>
      <p:sp>
        <p:nvSpPr>
          <p:cNvPr id="749572" name="Freeform 4"/>
          <p:cNvSpPr>
            <a:spLocks/>
          </p:cNvSpPr>
          <p:nvPr/>
        </p:nvSpPr>
        <p:spPr bwMode="auto">
          <a:xfrm rot="-471842">
            <a:off x="2595045" y="2185124"/>
            <a:ext cx="898245" cy="993244"/>
          </a:xfrm>
          <a:custGeom>
            <a:avLst/>
            <a:gdLst/>
            <a:ahLst/>
            <a:cxnLst>
              <a:cxn ang="0">
                <a:pos x="376" y="6"/>
              </a:cxn>
              <a:cxn ang="0">
                <a:pos x="331" y="170"/>
              </a:cxn>
              <a:cxn ang="0">
                <a:pos x="263" y="322"/>
              </a:cxn>
              <a:cxn ang="0">
                <a:pos x="88" y="367"/>
              </a:cxn>
              <a:cxn ang="0">
                <a:pos x="37" y="390"/>
              </a:cxn>
              <a:cxn ang="0">
                <a:pos x="15" y="441"/>
              </a:cxn>
              <a:cxn ang="0">
                <a:pos x="3" y="475"/>
              </a:cxn>
              <a:cxn ang="0">
                <a:pos x="32" y="605"/>
              </a:cxn>
              <a:cxn ang="0">
                <a:pos x="54" y="633"/>
              </a:cxn>
              <a:cxn ang="0">
                <a:pos x="60" y="650"/>
              </a:cxn>
              <a:cxn ang="0">
                <a:pos x="139" y="678"/>
              </a:cxn>
              <a:cxn ang="0">
                <a:pos x="218" y="667"/>
              </a:cxn>
              <a:cxn ang="0">
                <a:pos x="263" y="655"/>
              </a:cxn>
              <a:cxn ang="0">
                <a:pos x="280" y="650"/>
              </a:cxn>
              <a:cxn ang="0">
                <a:pos x="325" y="593"/>
              </a:cxn>
              <a:cxn ang="0">
                <a:pos x="354" y="542"/>
              </a:cxn>
              <a:cxn ang="0">
                <a:pos x="427" y="390"/>
              </a:cxn>
              <a:cxn ang="0">
                <a:pos x="540" y="294"/>
              </a:cxn>
              <a:cxn ang="0">
                <a:pos x="574" y="254"/>
              </a:cxn>
              <a:cxn ang="0">
                <a:pos x="619" y="175"/>
              </a:cxn>
              <a:cxn ang="0">
                <a:pos x="579" y="51"/>
              </a:cxn>
              <a:cxn ang="0">
                <a:pos x="416" y="0"/>
              </a:cxn>
              <a:cxn ang="0">
                <a:pos x="376" y="6"/>
              </a:cxn>
            </a:cxnLst>
            <a:rect l="0" t="0" r="r" b="b"/>
            <a:pathLst>
              <a:path w="628" h="678">
                <a:moveTo>
                  <a:pt x="376" y="6"/>
                </a:moveTo>
                <a:cubicBezTo>
                  <a:pt x="360" y="61"/>
                  <a:pt x="350" y="116"/>
                  <a:pt x="331" y="170"/>
                </a:cubicBezTo>
                <a:cubicBezTo>
                  <a:pt x="325" y="229"/>
                  <a:pt x="330" y="302"/>
                  <a:pt x="263" y="322"/>
                </a:cubicBezTo>
                <a:cubicBezTo>
                  <a:pt x="213" y="354"/>
                  <a:pt x="145" y="362"/>
                  <a:pt x="88" y="367"/>
                </a:cubicBezTo>
                <a:cubicBezTo>
                  <a:pt x="70" y="373"/>
                  <a:pt x="55" y="384"/>
                  <a:pt x="37" y="390"/>
                </a:cubicBezTo>
                <a:cubicBezTo>
                  <a:pt x="26" y="407"/>
                  <a:pt x="21" y="422"/>
                  <a:pt x="15" y="441"/>
                </a:cubicBezTo>
                <a:cubicBezTo>
                  <a:pt x="11" y="452"/>
                  <a:pt x="3" y="475"/>
                  <a:pt x="3" y="475"/>
                </a:cubicBezTo>
                <a:cubicBezTo>
                  <a:pt x="6" y="515"/>
                  <a:pt x="0" y="573"/>
                  <a:pt x="32" y="605"/>
                </a:cubicBezTo>
                <a:cubicBezTo>
                  <a:pt x="44" y="644"/>
                  <a:pt x="26" y="598"/>
                  <a:pt x="54" y="633"/>
                </a:cubicBezTo>
                <a:cubicBezTo>
                  <a:pt x="58" y="638"/>
                  <a:pt x="56" y="646"/>
                  <a:pt x="60" y="650"/>
                </a:cubicBezTo>
                <a:cubicBezTo>
                  <a:pt x="67" y="657"/>
                  <a:pt x="130" y="676"/>
                  <a:pt x="139" y="678"/>
                </a:cubicBezTo>
                <a:cubicBezTo>
                  <a:pt x="180" y="674"/>
                  <a:pt x="186" y="675"/>
                  <a:pt x="218" y="667"/>
                </a:cubicBezTo>
                <a:cubicBezTo>
                  <a:pt x="233" y="663"/>
                  <a:pt x="248" y="659"/>
                  <a:pt x="263" y="655"/>
                </a:cubicBezTo>
                <a:cubicBezTo>
                  <a:pt x="269" y="653"/>
                  <a:pt x="280" y="650"/>
                  <a:pt x="280" y="650"/>
                </a:cubicBezTo>
                <a:cubicBezTo>
                  <a:pt x="297" y="632"/>
                  <a:pt x="316" y="618"/>
                  <a:pt x="325" y="593"/>
                </a:cubicBezTo>
                <a:cubicBezTo>
                  <a:pt x="340" y="551"/>
                  <a:pt x="329" y="567"/>
                  <a:pt x="354" y="542"/>
                </a:cubicBezTo>
                <a:cubicBezTo>
                  <a:pt x="366" y="489"/>
                  <a:pt x="379" y="421"/>
                  <a:pt x="427" y="390"/>
                </a:cubicBezTo>
                <a:cubicBezTo>
                  <a:pt x="448" y="358"/>
                  <a:pt x="507" y="316"/>
                  <a:pt x="540" y="294"/>
                </a:cubicBezTo>
                <a:cubicBezTo>
                  <a:pt x="550" y="278"/>
                  <a:pt x="561" y="268"/>
                  <a:pt x="574" y="254"/>
                </a:cubicBezTo>
                <a:cubicBezTo>
                  <a:pt x="583" y="225"/>
                  <a:pt x="608" y="205"/>
                  <a:pt x="619" y="175"/>
                </a:cubicBezTo>
                <a:cubicBezTo>
                  <a:pt x="614" y="111"/>
                  <a:pt x="628" y="83"/>
                  <a:pt x="579" y="51"/>
                </a:cubicBezTo>
                <a:cubicBezTo>
                  <a:pt x="556" y="16"/>
                  <a:pt x="453" y="4"/>
                  <a:pt x="416" y="0"/>
                </a:cubicBezTo>
                <a:cubicBezTo>
                  <a:pt x="408" y="2"/>
                  <a:pt x="376" y="18"/>
                  <a:pt x="376" y="6"/>
                </a:cubicBezTo>
                <a:close/>
              </a:path>
            </a:pathLst>
          </a:custGeom>
          <a:solidFill>
            <a:srgbClr val="EAEAEA">
              <a:alpha val="39999"/>
            </a:srgbClr>
          </a:solidFill>
          <a:ln w="12700">
            <a:solidFill>
              <a:schemeClr val="tx1"/>
            </a:solidFill>
            <a:round/>
            <a:headEnd/>
            <a:tailEnd/>
          </a:ln>
          <a:effectLst/>
        </p:spPr>
        <p:txBody>
          <a:bodyPr/>
          <a:lstStyle/>
          <a:p>
            <a:endParaRPr lang="en-IN"/>
          </a:p>
        </p:txBody>
      </p:sp>
      <p:sp>
        <p:nvSpPr>
          <p:cNvPr id="749573" name="Text Box 5"/>
          <p:cNvSpPr txBox="1">
            <a:spLocks noChangeArrowheads="1"/>
          </p:cNvSpPr>
          <p:nvPr/>
        </p:nvSpPr>
        <p:spPr bwMode="auto">
          <a:xfrm>
            <a:off x="2406651" y="3425826"/>
            <a:ext cx="1125629" cy="430887"/>
          </a:xfrm>
          <a:prstGeom prst="rect">
            <a:avLst/>
          </a:prstGeom>
          <a:noFill/>
          <a:ln w="9525">
            <a:noFill/>
            <a:miter lim="800000"/>
            <a:headEnd/>
            <a:tailEnd/>
          </a:ln>
          <a:effectLst/>
        </p:spPr>
        <p:txBody>
          <a:bodyPr wrap="none">
            <a:spAutoFit/>
          </a:bodyPr>
          <a:lstStyle/>
          <a:p>
            <a:r>
              <a:rPr lang="en-US" sz="2200" dirty="0">
                <a:latin typeface="Comic Sans MS" pitchFamily="66" charset="0"/>
                <a:sym typeface="Symbol" pitchFamily="18" charset="2"/>
              </a:rPr>
              <a:t>c[</a:t>
            </a:r>
            <a:r>
              <a:rPr lang="en-US" sz="2200" dirty="0" err="1">
                <a:latin typeface="Comic Sans MS" pitchFamily="66" charset="0"/>
                <a:sym typeface="Symbol" pitchFamily="18" charset="2"/>
              </a:rPr>
              <a:t>i</a:t>
            </a:r>
            <a:r>
              <a:rPr lang="en-US" sz="2200" dirty="0">
                <a:latin typeface="Comic Sans MS" pitchFamily="66" charset="0"/>
                <a:sym typeface="Symbol" pitchFamily="18" charset="2"/>
              </a:rPr>
              <a:t>, j] =</a:t>
            </a:r>
          </a:p>
        </p:txBody>
      </p:sp>
      <p:sp>
        <p:nvSpPr>
          <p:cNvPr id="749574" name="Text Box 6"/>
          <p:cNvSpPr txBox="1">
            <a:spLocks noChangeArrowheads="1"/>
          </p:cNvSpPr>
          <p:nvPr/>
        </p:nvSpPr>
        <p:spPr bwMode="auto">
          <a:xfrm>
            <a:off x="3806788" y="3384770"/>
            <a:ext cx="2156360" cy="430887"/>
          </a:xfrm>
          <a:prstGeom prst="rect">
            <a:avLst/>
          </a:prstGeom>
          <a:noFill/>
          <a:ln w="9525">
            <a:noFill/>
            <a:miter lim="800000"/>
            <a:headEnd/>
            <a:tailEnd/>
          </a:ln>
          <a:effectLst/>
        </p:spPr>
        <p:txBody>
          <a:bodyPr wrap="none">
            <a:spAutoFit/>
          </a:bodyPr>
          <a:lstStyle/>
          <a:p>
            <a:r>
              <a:rPr lang="en-US" sz="2200" dirty="0">
                <a:latin typeface="Comic Sans MS" pitchFamily="66" charset="0"/>
                <a:sym typeface="Symbol" pitchFamily="18" charset="2"/>
              </a:rPr>
              <a:t>c[</a:t>
            </a:r>
            <a:r>
              <a:rPr lang="en-US" sz="2200" dirty="0" err="1">
                <a:latin typeface="Comic Sans MS" pitchFamily="66" charset="0"/>
                <a:sym typeface="Symbol" pitchFamily="18" charset="2"/>
              </a:rPr>
              <a:t>i</a:t>
            </a:r>
            <a:r>
              <a:rPr lang="en-US" sz="2200" dirty="0">
                <a:latin typeface="Comic Sans MS" pitchFamily="66" charset="0"/>
                <a:sym typeface="Symbol" pitchFamily="18" charset="2"/>
              </a:rPr>
              <a:t> - 1, j - 1]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95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95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95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95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9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749573" grpId="0"/>
      <p:bldP spid="74957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5BC8735-49A8-46A0-B154-D4562E926E6F}" type="slidenum">
              <a:rPr lang="en-US"/>
              <a:pPr/>
              <a:t>15</a:t>
            </a:fld>
            <a:endParaRPr lang="en-US"/>
          </a:p>
        </p:txBody>
      </p:sp>
      <p:sp>
        <p:nvSpPr>
          <p:cNvPr id="751618" name="Rectangle 2"/>
          <p:cNvSpPr>
            <a:spLocks noGrp="1" noChangeArrowheads="1"/>
          </p:cNvSpPr>
          <p:nvPr>
            <p:ph type="title"/>
          </p:nvPr>
        </p:nvSpPr>
        <p:spPr/>
        <p:txBody>
          <a:bodyPr/>
          <a:lstStyle/>
          <a:p>
            <a:r>
              <a:rPr lang="en-US"/>
              <a:t>A Recursive Solution</a:t>
            </a:r>
          </a:p>
        </p:txBody>
      </p:sp>
      <p:sp>
        <p:nvSpPr>
          <p:cNvPr id="751619" name="Rectangle 3"/>
          <p:cNvSpPr>
            <a:spLocks noGrp="1" noChangeArrowheads="1"/>
          </p:cNvSpPr>
          <p:nvPr>
            <p:ph type="body" idx="1"/>
          </p:nvPr>
        </p:nvSpPr>
        <p:spPr>
          <a:xfrm>
            <a:off x="599164" y="1655873"/>
            <a:ext cx="11382630" cy="4350789"/>
          </a:xfrm>
        </p:spPr>
        <p:txBody>
          <a:bodyPr/>
          <a:lstStyle/>
          <a:p>
            <a:pPr>
              <a:lnSpc>
                <a:spcPct val="130000"/>
              </a:lnSpc>
              <a:buFontTx/>
              <a:buNone/>
            </a:pPr>
            <a:r>
              <a:rPr lang="en-US" dirty="0">
                <a:sym typeface="Symbol" pitchFamily="18" charset="2"/>
              </a:rPr>
              <a:t>Case 2: </a:t>
            </a:r>
            <a:r>
              <a:rPr lang="en-US" dirty="0"/>
              <a:t>x</a:t>
            </a:r>
            <a:r>
              <a:rPr lang="en-US" baseline="-25000" dirty="0"/>
              <a:t>i</a:t>
            </a:r>
            <a:r>
              <a:rPr lang="en-US" dirty="0"/>
              <a:t> </a:t>
            </a:r>
            <a:r>
              <a:rPr lang="en-US" dirty="0">
                <a:sym typeface="Symbol" pitchFamily="18" charset="2"/>
              </a:rPr>
              <a:t></a:t>
            </a:r>
            <a:r>
              <a:rPr lang="en-US" dirty="0"/>
              <a:t> </a:t>
            </a:r>
            <a:r>
              <a:rPr lang="en-US" dirty="0" err="1"/>
              <a:t>y</a:t>
            </a:r>
            <a:r>
              <a:rPr lang="en-US" baseline="-25000" dirty="0" err="1"/>
              <a:t>j</a:t>
            </a:r>
            <a:endParaRPr lang="en-US" baseline="-25000" dirty="0"/>
          </a:p>
          <a:p>
            <a:pPr>
              <a:lnSpc>
                <a:spcPct val="130000"/>
              </a:lnSpc>
              <a:buFontTx/>
              <a:buNone/>
            </a:pPr>
            <a:r>
              <a:rPr lang="en-US" dirty="0">
                <a:solidFill>
                  <a:srgbClr val="DD0111"/>
                </a:solidFill>
                <a:latin typeface="Monotype Corsiva" pitchFamily="66" charset="0"/>
                <a:sym typeface="Symbol" pitchFamily="18" charset="2"/>
              </a:rPr>
              <a:t>e.g.: 	</a:t>
            </a:r>
            <a:r>
              <a:rPr lang="en-US" dirty="0">
                <a:sym typeface="Symbol" pitchFamily="18" charset="2"/>
              </a:rPr>
              <a:t>X</a:t>
            </a:r>
            <a:r>
              <a:rPr lang="en-US" baseline="-25000" dirty="0">
                <a:sym typeface="Symbol" pitchFamily="18" charset="2"/>
              </a:rPr>
              <a:t>i </a:t>
            </a:r>
            <a:r>
              <a:rPr lang="en-US" dirty="0">
                <a:sym typeface="Symbol" pitchFamily="18" charset="2"/>
              </a:rPr>
              <a:t>= A, B, D, G</a:t>
            </a:r>
          </a:p>
          <a:p>
            <a:pPr>
              <a:lnSpc>
                <a:spcPct val="130000"/>
              </a:lnSpc>
              <a:buFontTx/>
              <a:buNone/>
            </a:pPr>
            <a:r>
              <a:rPr lang="en-US" dirty="0">
                <a:sym typeface="Symbol" pitchFamily="18" charset="2"/>
              </a:rPr>
              <a:t>		</a:t>
            </a:r>
            <a:r>
              <a:rPr lang="en-US" dirty="0" err="1">
                <a:sym typeface="Symbol" pitchFamily="18" charset="2"/>
              </a:rPr>
              <a:t>Y</a:t>
            </a:r>
            <a:r>
              <a:rPr lang="en-US" baseline="-25000" dirty="0" err="1">
                <a:sym typeface="Symbol" pitchFamily="18" charset="2"/>
              </a:rPr>
              <a:t>j</a:t>
            </a:r>
            <a:r>
              <a:rPr lang="en-US" dirty="0">
                <a:sym typeface="Symbol" pitchFamily="18" charset="2"/>
              </a:rPr>
              <a:t> = Z, B, D</a:t>
            </a:r>
          </a:p>
          <a:p>
            <a:pPr>
              <a:lnSpc>
                <a:spcPct val="130000"/>
              </a:lnSpc>
              <a:buFontTx/>
              <a:buNone/>
            </a:pPr>
            <a:endParaRPr lang="en-US" dirty="0">
              <a:sym typeface="Symbol" pitchFamily="18" charset="2"/>
            </a:endParaRPr>
          </a:p>
          <a:p>
            <a:pPr lvl="1">
              <a:lnSpc>
                <a:spcPct val="130000"/>
              </a:lnSpc>
            </a:pPr>
            <a:r>
              <a:rPr lang="en-US" dirty="0">
                <a:sym typeface="Symbol" pitchFamily="18" charset="2"/>
              </a:rPr>
              <a:t>Must solve two problems</a:t>
            </a:r>
          </a:p>
          <a:p>
            <a:pPr lvl="2">
              <a:lnSpc>
                <a:spcPct val="130000"/>
              </a:lnSpc>
            </a:pPr>
            <a:r>
              <a:rPr lang="en-US" dirty="0">
                <a:sym typeface="Symbol" pitchFamily="18" charset="2"/>
              </a:rPr>
              <a:t>find a LCS of X</a:t>
            </a:r>
            <a:r>
              <a:rPr lang="en-US" baseline="-25000" dirty="0">
                <a:sym typeface="Symbol" pitchFamily="18" charset="2"/>
              </a:rPr>
              <a:t>i-1</a:t>
            </a:r>
            <a:r>
              <a:rPr lang="en-US" dirty="0">
                <a:sym typeface="Symbol" pitchFamily="18" charset="2"/>
              </a:rPr>
              <a:t> and </a:t>
            </a:r>
            <a:r>
              <a:rPr lang="en-US" dirty="0" err="1">
                <a:sym typeface="Symbol" pitchFamily="18" charset="2"/>
              </a:rPr>
              <a:t>Y</a:t>
            </a:r>
            <a:r>
              <a:rPr lang="en-US" baseline="-25000" dirty="0" err="1">
                <a:sym typeface="Symbol" pitchFamily="18" charset="2"/>
              </a:rPr>
              <a:t>j</a:t>
            </a:r>
            <a:r>
              <a:rPr lang="en-US" dirty="0">
                <a:sym typeface="Symbol" pitchFamily="18" charset="2"/>
              </a:rPr>
              <a:t>: X</a:t>
            </a:r>
            <a:r>
              <a:rPr lang="en-US" baseline="-25000" dirty="0">
                <a:sym typeface="Symbol" pitchFamily="18" charset="2"/>
              </a:rPr>
              <a:t>i-1 </a:t>
            </a:r>
            <a:r>
              <a:rPr lang="en-US" dirty="0">
                <a:sym typeface="Symbol" pitchFamily="18" charset="2"/>
              </a:rPr>
              <a:t>= A, B, D and </a:t>
            </a:r>
            <a:r>
              <a:rPr lang="en-US" dirty="0" err="1">
                <a:sym typeface="Symbol" pitchFamily="18" charset="2"/>
              </a:rPr>
              <a:t>Y</a:t>
            </a:r>
            <a:r>
              <a:rPr lang="en-US" baseline="-25000" dirty="0" err="1">
                <a:sym typeface="Symbol" pitchFamily="18" charset="2"/>
              </a:rPr>
              <a:t>j</a:t>
            </a:r>
            <a:r>
              <a:rPr lang="en-US" dirty="0">
                <a:sym typeface="Symbol" pitchFamily="18" charset="2"/>
              </a:rPr>
              <a:t> = Z, B, D</a:t>
            </a:r>
          </a:p>
          <a:p>
            <a:pPr lvl="2">
              <a:lnSpc>
                <a:spcPct val="130000"/>
              </a:lnSpc>
            </a:pPr>
            <a:r>
              <a:rPr lang="en-US" dirty="0">
                <a:sym typeface="Symbol" pitchFamily="18" charset="2"/>
              </a:rPr>
              <a:t>find a LCS of X</a:t>
            </a:r>
            <a:r>
              <a:rPr lang="en-US" baseline="-25000" dirty="0">
                <a:sym typeface="Symbol" pitchFamily="18" charset="2"/>
              </a:rPr>
              <a:t>i</a:t>
            </a:r>
            <a:r>
              <a:rPr lang="en-US" dirty="0">
                <a:sym typeface="Symbol" pitchFamily="18" charset="2"/>
              </a:rPr>
              <a:t> and Y</a:t>
            </a:r>
            <a:r>
              <a:rPr lang="en-US" baseline="-25000" dirty="0">
                <a:sym typeface="Symbol" pitchFamily="18" charset="2"/>
              </a:rPr>
              <a:t>j-1</a:t>
            </a:r>
            <a:r>
              <a:rPr lang="en-US" dirty="0">
                <a:sym typeface="Symbol" pitchFamily="18" charset="2"/>
              </a:rPr>
              <a:t>: X</a:t>
            </a:r>
            <a:r>
              <a:rPr lang="en-US" baseline="-25000" dirty="0">
                <a:sym typeface="Symbol" pitchFamily="18" charset="2"/>
              </a:rPr>
              <a:t>i </a:t>
            </a:r>
            <a:r>
              <a:rPr lang="en-US" dirty="0">
                <a:sym typeface="Symbol" pitchFamily="18" charset="2"/>
              </a:rPr>
              <a:t>= A, B, D, G and </a:t>
            </a:r>
            <a:r>
              <a:rPr lang="en-US" dirty="0" err="1">
                <a:sym typeface="Symbol" pitchFamily="18" charset="2"/>
              </a:rPr>
              <a:t>Y</a:t>
            </a:r>
            <a:r>
              <a:rPr lang="en-US" baseline="-25000" dirty="0" err="1">
                <a:sym typeface="Symbol" pitchFamily="18" charset="2"/>
              </a:rPr>
              <a:t>j</a:t>
            </a:r>
            <a:r>
              <a:rPr lang="en-US" dirty="0">
                <a:sym typeface="Symbol" pitchFamily="18" charset="2"/>
              </a:rPr>
              <a:t> = Z, B</a:t>
            </a:r>
          </a:p>
          <a:p>
            <a:pPr>
              <a:lnSpc>
                <a:spcPct val="130000"/>
              </a:lnSpc>
            </a:pPr>
            <a:r>
              <a:rPr lang="en-US" dirty="0">
                <a:sym typeface="Symbol" pitchFamily="18" charset="2"/>
              </a:rPr>
              <a:t>Optimal solution to a problem includes optimal solutions to sub-problems</a:t>
            </a:r>
          </a:p>
        </p:txBody>
      </p:sp>
      <p:sp>
        <p:nvSpPr>
          <p:cNvPr id="751620" name="Text Box 4"/>
          <p:cNvSpPr txBox="1">
            <a:spLocks noChangeArrowheads="1"/>
          </p:cNvSpPr>
          <p:nvPr/>
        </p:nvSpPr>
        <p:spPr bwMode="auto">
          <a:xfrm>
            <a:off x="2569050" y="3235655"/>
            <a:ext cx="1125629" cy="430887"/>
          </a:xfrm>
          <a:prstGeom prst="rect">
            <a:avLst/>
          </a:prstGeom>
          <a:noFill/>
          <a:ln w="9525">
            <a:noFill/>
            <a:miter lim="800000"/>
            <a:headEnd/>
            <a:tailEnd/>
          </a:ln>
          <a:effectLst/>
        </p:spPr>
        <p:txBody>
          <a:bodyPr wrap="none">
            <a:spAutoFit/>
          </a:bodyPr>
          <a:lstStyle/>
          <a:p>
            <a:r>
              <a:rPr lang="en-US" sz="2200" dirty="0">
                <a:latin typeface="Comic Sans MS" pitchFamily="66" charset="0"/>
                <a:sym typeface="Symbol" pitchFamily="18" charset="2"/>
              </a:rPr>
              <a:t>c[</a:t>
            </a:r>
            <a:r>
              <a:rPr lang="en-US" sz="2200" dirty="0" err="1">
                <a:latin typeface="Comic Sans MS" pitchFamily="66" charset="0"/>
                <a:sym typeface="Symbol" pitchFamily="18" charset="2"/>
              </a:rPr>
              <a:t>i</a:t>
            </a:r>
            <a:r>
              <a:rPr lang="en-US" sz="2200" dirty="0">
                <a:latin typeface="Comic Sans MS" pitchFamily="66" charset="0"/>
                <a:sym typeface="Symbol" pitchFamily="18" charset="2"/>
              </a:rPr>
              <a:t>, j] =</a:t>
            </a:r>
          </a:p>
        </p:txBody>
      </p:sp>
      <p:sp>
        <p:nvSpPr>
          <p:cNvPr id="751621" name="Text Box 5"/>
          <p:cNvSpPr txBox="1">
            <a:spLocks noChangeArrowheads="1"/>
          </p:cNvSpPr>
          <p:nvPr/>
        </p:nvSpPr>
        <p:spPr bwMode="auto">
          <a:xfrm>
            <a:off x="3735553" y="3194598"/>
            <a:ext cx="3504486" cy="430887"/>
          </a:xfrm>
          <a:prstGeom prst="rect">
            <a:avLst/>
          </a:prstGeom>
          <a:noFill/>
          <a:ln w="9525">
            <a:noFill/>
            <a:miter lim="800000"/>
            <a:headEnd/>
            <a:tailEnd/>
          </a:ln>
          <a:effectLst/>
        </p:spPr>
        <p:txBody>
          <a:bodyPr wrap="none">
            <a:spAutoFit/>
          </a:bodyPr>
          <a:lstStyle/>
          <a:p>
            <a:pPr algn="ctr"/>
            <a:r>
              <a:rPr lang="en-US" sz="2200" dirty="0">
                <a:latin typeface="Comic Sans MS" pitchFamily="66" charset="0"/>
                <a:sym typeface="Symbol" pitchFamily="18" charset="2"/>
              </a:rPr>
              <a:t>max { c[</a:t>
            </a:r>
            <a:r>
              <a:rPr lang="en-US" sz="2200" dirty="0" err="1">
                <a:latin typeface="Comic Sans MS" pitchFamily="66" charset="0"/>
                <a:sym typeface="Symbol" pitchFamily="18" charset="2"/>
              </a:rPr>
              <a:t>i</a:t>
            </a:r>
            <a:r>
              <a:rPr lang="en-US" sz="2200" dirty="0">
                <a:latin typeface="Comic Sans MS" pitchFamily="66" charset="0"/>
                <a:sym typeface="Symbol" pitchFamily="18" charset="2"/>
              </a:rPr>
              <a:t> - 1, j], c[</a:t>
            </a:r>
            <a:r>
              <a:rPr lang="en-US" sz="2200" dirty="0" err="1">
                <a:latin typeface="Comic Sans MS" pitchFamily="66" charset="0"/>
                <a:sym typeface="Symbol" pitchFamily="18" charset="2"/>
              </a:rPr>
              <a:t>i</a:t>
            </a:r>
            <a:r>
              <a:rPr lang="en-US" sz="2200" dirty="0">
                <a:latin typeface="Comic Sans MS" pitchFamily="66" charset="0"/>
                <a:sym typeface="Symbol" pitchFamily="18" charset="2"/>
              </a:rPr>
              <a:t>, j-1]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16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16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1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0" grpId="0"/>
      <p:bldP spid="7516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0EAD792-CC80-436E-86D4-B79FC7A1A00D}" type="slidenum">
              <a:rPr lang="en-US"/>
              <a:pPr/>
              <a:t>16</a:t>
            </a:fld>
            <a:endParaRPr lang="en-US"/>
          </a:p>
        </p:txBody>
      </p:sp>
      <p:sp>
        <p:nvSpPr>
          <p:cNvPr id="753666" name="Rectangle 2"/>
          <p:cNvSpPr>
            <a:spLocks noGrp="1" noChangeArrowheads="1"/>
          </p:cNvSpPr>
          <p:nvPr>
            <p:ph type="title"/>
          </p:nvPr>
        </p:nvSpPr>
        <p:spPr/>
        <p:txBody>
          <a:bodyPr/>
          <a:lstStyle/>
          <a:p>
            <a:r>
              <a:rPr lang="en-US"/>
              <a:t>Overlapping Subproblems</a:t>
            </a:r>
          </a:p>
        </p:txBody>
      </p:sp>
      <p:sp>
        <p:nvSpPr>
          <p:cNvPr id="753667" name="Rectangle 3"/>
          <p:cNvSpPr>
            <a:spLocks noGrp="1" noChangeArrowheads="1"/>
          </p:cNvSpPr>
          <p:nvPr>
            <p:ph type="body" idx="1"/>
          </p:nvPr>
        </p:nvSpPr>
        <p:spPr>
          <a:xfrm>
            <a:off x="898635" y="1651507"/>
            <a:ext cx="10893972" cy="3294576"/>
          </a:xfrm>
        </p:spPr>
        <p:txBody>
          <a:bodyPr/>
          <a:lstStyle/>
          <a:p>
            <a:pPr>
              <a:lnSpc>
                <a:spcPct val="200000"/>
              </a:lnSpc>
            </a:pPr>
            <a:r>
              <a:rPr lang="en-US" dirty="0"/>
              <a:t>To find a LCS of X and Y</a:t>
            </a:r>
          </a:p>
          <a:p>
            <a:pPr lvl="1">
              <a:lnSpc>
                <a:spcPct val="200000"/>
              </a:lnSpc>
            </a:pPr>
            <a:r>
              <a:rPr lang="en-US" dirty="0"/>
              <a:t>we may need to find the LCS between X and Y</a:t>
            </a:r>
            <a:r>
              <a:rPr lang="en-US" baseline="-25000" dirty="0"/>
              <a:t>n-1</a:t>
            </a:r>
            <a:r>
              <a:rPr lang="en-US" dirty="0"/>
              <a:t> and that of X</a:t>
            </a:r>
            <a:r>
              <a:rPr lang="en-US" baseline="-25000" dirty="0"/>
              <a:t>m-1</a:t>
            </a:r>
            <a:r>
              <a:rPr lang="en-US" dirty="0"/>
              <a:t> and Y</a:t>
            </a:r>
          </a:p>
          <a:p>
            <a:pPr lvl="1">
              <a:lnSpc>
                <a:spcPct val="200000"/>
              </a:lnSpc>
            </a:pPr>
            <a:r>
              <a:rPr lang="en-US" dirty="0"/>
              <a:t>Both the above sub-problems has the sub-problem of finding the LCS of X</a:t>
            </a:r>
            <a:r>
              <a:rPr lang="en-US" baseline="-25000" dirty="0"/>
              <a:t>m-1</a:t>
            </a:r>
            <a:r>
              <a:rPr lang="en-US" dirty="0"/>
              <a:t> and Y</a:t>
            </a:r>
            <a:r>
              <a:rPr lang="en-US" baseline="-25000" dirty="0"/>
              <a:t>n-1</a:t>
            </a:r>
            <a:r>
              <a:rPr lang="en-US" dirty="0"/>
              <a:t> </a:t>
            </a:r>
          </a:p>
          <a:p>
            <a:pPr>
              <a:lnSpc>
                <a:spcPct val="200000"/>
              </a:lnSpc>
            </a:pPr>
            <a:r>
              <a:rPr lang="en-US" dirty="0"/>
              <a:t>Sub-problems share sub-</a:t>
            </a:r>
            <a:r>
              <a:rPr lang="en-US" dirty="0" err="1"/>
              <a:t>subproblems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 name="Slide Number Placeholder 4"/>
          <p:cNvSpPr>
            <a:spLocks noGrp="1"/>
          </p:cNvSpPr>
          <p:nvPr>
            <p:ph type="sldNum" sz="quarter" idx="11"/>
          </p:nvPr>
        </p:nvSpPr>
        <p:spPr/>
        <p:txBody>
          <a:bodyPr/>
          <a:lstStyle/>
          <a:p>
            <a:fld id="{13D3860F-521A-47AC-8617-94F1FB11F772}" type="slidenum">
              <a:rPr lang="en-US"/>
              <a:pPr/>
              <a:t>17</a:t>
            </a:fld>
            <a:endParaRPr lang="en-US"/>
          </a:p>
        </p:txBody>
      </p:sp>
      <p:sp>
        <p:nvSpPr>
          <p:cNvPr id="755714" name="Rectangle 2"/>
          <p:cNvSpPr>
            <a:spLocks noGrp="1" noChangeArrowheads="1"/>
          </p:cNvSpPr>
          <p:nvPr>
            <p:ph type="title"/>
          </p:nvPr>
        </p:nvSpPr>
        <p:spPr>
          <a:xfrm>
            <a:off x="1161801" y="795669"/>
            <a:ext cx="9603275" cy="1049235"/>
          </a:xfrm>
        </p:spPr>
        <p:txBody>
          <a:bodyPr>
            <a:normAutofit/>
          </a:bodyPr>
          <a:lstStyle/>
          <a:p>
            <a:r>
              <a:rPr lang="en-US" sz="2800" dirty="0"/>
              <a:t>3. Computing the Length of the LCS</a:t>
            </a:r>
          </a:p>
        </p:txBody>
      </p:sp>
      <p:sp>
        <p:nvSpPr>
          <p:cNvPr id="755715" name="Rectangle 3"/>
          <p:cNvSpPr>
            <a:spLocks noGrp="1" noChangeArrowheads="1"/>
          </p:cNvSpPr>
          <p:nvPr>
            <p:ph type="body" idx="1"/>
          </p:nvPr>
        </p:nvSpPr>
        <p:spPr>
          <a:xfrm>
            <a:off x="452019" y="1293267"/>
            <a:ext cx="10441954" cy="1418402"/>
          </a:xfrm>
        </p:spPr>
        <p:txBody>
          <a:bodyPr/>
          <a:lstStyle/>
          <a:p>
            <a:pPr lvl="1">
              <a:buFontTx/>
              <a:buNone/>
            </a:pPr>
            <a:r>
              <a:rPr lang="en-US" dirty="0">
                <a:latin typeface="Comic Sans MS" pitchFamily="66" charset="0"/>
                <a:sym typeface="Symbol" pitchFamily="18" charset="2"/>
              </a:rPr>
              <a:t>			0				if </a:t>
            </a:r>
            <a:r>
              <a:rPr lang="en-US" dirty="0" err="1">
                <a:latin typeface="Comic Sans MS" pitchFamily="66" charset="0"/>
                <a:sym typeface="Symbol" pitchFamily="18" charset="2"/>
              </a:rPr>
              <a:t>i</a:t>
            </a:r>
            <a:r>
              <a:rPr lang="en-US" dirty="0">
                <a:latin typeface="Comic Sans MS" pitchFamily="66" charset="0"/>
                <a:sym typeface="Symbol" pitchFamily="18" charset="2"/>
              </a:rPr>
              <a:t> = 0 or j = 0</a:t>
            </a:r>
          </a:p>
          <a:p>
            <a:pPr lvl="1">
              <a:buFontTx/>
              <a:buNone/>
            </a:pPr>
            <a:r>
              <a:rPr lang="en-US" dirty="0">
                <a:latin typeface="Comic Sans MS" pitchFamily="66" charset="0"/>
                <a:sym typeface="Symbol" pitchFamily="18" charset="2"/>
              </a:rPr>
              <a:t>c[</a:t>
            </a:r>
            <a:r>
              <a:rPr lang="en-US" dirty="0" err="1">
                <a:latin typeface="Comic Sans MS" pitchFamily="66" charset="0"/>
                <a:sym typeface="Symbol" pitchFamily="18" charset="2"/>
              </a:rPr>
              <a:t>i</a:t>
            </a:r>
            <a:r>
              <a:rPr lang="en-US" dirty="0">
                <a:latin typeface="Comic Sans MS" pitchFamily="66" charset="0"/>
                <a:sym typeface="Symbol" pitchFamily="18" charset="2"/>
              </a:rPr>
              <a:t>, j] = 	c[i-1, j-1] + 1			if x</a:t>
            </a:r>
            <a:r>
              <a:rPr lang="en-US" baseline="-25000" dirty="0">
                <a:latin typeface="Comic Sans MS" pitchFamily="66" charset="0"/>
                <a:sym typeface="Symbol" pitchFamily="18" charset="2"/>
              </a:rPr>
              <a:t>i</a:t>
            </a:r>
            <a:r>
              <a:rPr lang="en-US" dirty="0">
                <a:latin typeface="Comic Sans MS" pitchFamily="66" charset="0"/>
                <a:sym typeface="Symbol" pitchFamily="18" charset="2"/>
              </a:rPr>
              <a:t> = </a:t>
            </a:r>
            <a:r>
              <a:rPr lang="en-US" dirty="0" err="1">
                <a:latin typeface="Comic Sans MS" pitchFamily="66" charset="0"/>
                <a:sym typeface="Symbol" pitchFamily="18" charset="2"/>
              </a:rPr>
              <a:t>y</a:t>
            </a:r>
            <a:r>
              <a:rPr lang="en-US" baseline="-25000" dirty="0" err="1">
                <a:latin typeface="Comic Sans MS" pitchFamily="66" charset="0"/>
                <a:sym typeface="Symbol" pitchFamily="18" charset="2"/>
              </a:rPr>
              <a:t>j</a:t>
            </a:r>
            <a:endParaRPr lang="en-US" baseline="-25000" dirty="0">
              <a:latin typeface="Comic Sans MS" pitchFamily="66" charset="0"/>
              <a:sym typeface="Symbol" pitchFamily="18" charset="2"/>
            </a:endParaRPr>
          </a:p>
          <a:p>
            <a:pPr lvl="1">
              <a:buFontTx/>
              <a:buNone/>
            </a:pPr>
            <a:r>
              <a:rPr lang="en-US" dirty="0">
                <a:latin typeface="Comic Sans MS" pitchFamily="66" charset="0"/>
                <a:sym typeface="Symbol" pitchFamily="18" charset="2"/>
              </a:rPr>
              <a:t>			max(c[</a:t>
            </a:r>
            <a:r>
              <a:rPr lang="en-US" dirty="0" err="1">
                <a:latin typeface="Comic Sans MS" pitchFamily="66" charset="0"/>
                <a:sym typeface="Symbol" pitchFamily="18" charset="2"/>
              </a:rPr>
              <a:t>i</a:t>
            </a:r>
            <a:r>
              <a:rPr lang="en-US" dirty="0">
                <a:latin typeface="Comic Sans MS" pitchFamily="66" charset="0"/>
                <a:sym typeface="Symbol" pitchFamily="18" charset="2"/>
              </a:rPr>
              <a:t>, j-1], c[i-1, j])	             if x</a:t>
            </a:r>
            <a:r>
              <a:rPr lang="en-US" baseline="-25000" dirty="0">
                <a:latin typeface="Comic Sans MS" pitchFamily="66" charset="0"/>
                <a:sym typeface="Symbol" pitchFamily="18" charset="2"/>
              </a:rPr>
              <a:t>i</a:t>
            </a:r>
            <a:r>
              <a:rPr lang="en-US" dirty="0">
                <a:latin typeface="Comic Sans MS" pitchFamily="66" charset="0"/>
                <a:sym typeface="Symbol" pitchFamily="18" charset="2"/>
              </a:rPr>
              <a:t>  </a:t>
            </a:r>
            <a:r>
              <a:rPr lang="en-US" dirty="0" err="1">
                <a:latin typeface="Comic Sans MS" pitchFamily="66" charset="0"/>
                <a:sym typeface="Symbol" pitchFamily="18" charset="2"/>
              </a:rPr>
              <a:t>y</a:t>
            </a:r>
            <a:r>
              <a:rPr lang="en-US" baseline="-25000" dirty="0" err="1">
                <a:latin typeface="Comic Sans MS" pitchFamily="66" charset="0"/>
                <a:sym typeface="Symbol" pitchFamily="18" charset="2"/>
              </a:rPr>
              <a:t>j</a:t>
            </a:r>
            <a:endParaRPr lang="en-US" dirty="0"/>
          </a:p>
        </p:txBody>
      </p:sp>
      <p:sp>
        <p:nvSpPr>
          <p:cNvPr id="755716" name="AutoShape 4"/>
          <p:cNvSpPr>
            <a:spLocks/>
          </p:cNvSpPr>
          <p:nvPr/>
        </p:nvSpPr>
        <p:spPr bwMode="auto">
          <a:xfrm>
            <a:off x="2235202" y="1321842"/>
            <a:ext cx="190500" cy="1271587"/>
          </a:xfrm>
          <a:prstGeom prst="leftBrace">
            <a:avLst>
              <a:gd name="adj1" fmla="val 74167"/>
              <a:gd name="adj2" fmla="val 50000"/>
            </a:avLst>
          </a:prstGeom>
          <a:noFill/>
          <a:ln w="25400">
            <a:solidFill>
              <a:schemeClr val="tx1"/>
            </a:solidFill>
            <a:round/>
            <a:headEnd/>
            <a:tailEnd/>
          </a:ln>
          <a:effectLst/>
        </p:spPr>
        <p:txBody>
          <a:bodyPr wrap="none" anchor="ctr"/>
          <a:lstStyle/>
          <a:p>
            <a:endParaRPr lang="en-IN"/>
          </a:p>
        </p:txBody>
      </p:sp>
      <p:graphicFrame>
        <p:nvGraphicFramePr>
          <p:cNvPr id="755717" name="Group 5"/>
          <p:cNvGraphicFramePr>
            <a:graphicFrameLocks noGrp="1"/>
          </p:cNvGraphicFramePr>
          <p:nvPr/>
        </p:nvGraphicFramePr>
        <p:xfrm>
          <a:off x="4271434" y="3252788"/>
          <a:ext cx="4451350" cy="2743200"/>
        </p:xfrm>
        <a:graphic>
          <a:graphicData uri="http://schemas.openxmlformats.org/drawingml/2006/table">
            <a:tbl>
              <a:tblPr/>
              <a:tblGrid>
                <a:gridCol w="742951">
                  <a:extLst>
                    <a:ext uri="{9D8B030D-6E8A-4147-A177-3AD203B41FA5}">
                      <a16:colId xmlns:a16="http://schemas.microsoft.com/office/drawing/2014/main" val="20000"/>
                    </a:ext>
                  </a:extLst>
                </a:gridCol>
                <a:gridCol w="740833">
                  <a:extLst>
                    <a:ext uri="{9D8B030D-6E8A-4147-A177-3AD203B41FA5}">
                      <a16:colId xmlns:a16="http://schemas.microsoft.com/office/drawing/2014/main" val="20001"/>
                    </a:ext>
                  </a:extLst>
                </a:gridCol>
                <a:gridCol w="742949">
                  <a:extLst>
                    <a:ext uri="{9D8B030D-6E8A-4147-A177-3AD203B41FA5}">
                      <a16:colId xmlns:a16="http://schemas.microsoft.com/office/drawing/2014/main" val="20002"/>
                    </a:ext>
                  </a:extLst>
                </a:gridCol>
                <a:gridCol w="740833">
                  <a:extLst>
                    <a:ext uri="{9D8B030D-6E8A-4147-A177-3AD203B41FA5}">
                      <a16:colId xmlns:a16="http://schemas.microsoft.com/office/drawing/2014/main" val="20003"/>
                    </a:ext>
                  </a:extLst>
                </a:gridCol>
                <a:gridCol w="742951">
                  <a:extLst>
                    <a:ext uri="{9D8B030D-6E8A-4147-A177-3AD203B41FA5}">
                      <a16:colId xmlns:a16="http://schemas.microsoft.com/office/drawing/2014/main" val="20004"/>
                    </a:ext>
                  </a:extLst>
                </a:gridCol>
                <a:gridCol w="740833">
                  <a:extLst>
                    <a:ext uri="{9D8B030D-6E8A-4147-A177-3AD203B41FA5}">
                      <a16:colId xmlns:a16="http://schemas.microsoft.com/office/drawing/2014/main" val="20005"/>
                    </a:ext>
                  </a:extLst>
                </a:gridCol>
              </a:tblGrid>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55768" name="Text Box 56"/>
          <p:cNvSpPr txBox="1">
            <a:spLocks noChangeArrowheads="1"/>
          </p:cNvSpPr>
          <p:nvPr/>
        </p:nvSpPr>
        <p:spPr bwMode="auto">
          <a:xfrm>
            <a:off x="4451351" y="2884488"/>
            <a:ext cx="413896" cy="369332"/>
          </a:xfrm>
          <a:prstGeom prst="rect">
            <a:avLst/>
          </a:prstGeom>
          <a:noFill/>
          <a:ln w="9525">
            <a:noFill/>
            <a:miter lim="800000"/>
            <a:headEnd/>
            <a:tailEnd/>
          </a:ln>
          <a:effectLst/>
        </p:spPr>
        <p:txBody>
          <a:bodyPr wrap="none">
            <a:spAutoFit/>
          </a:bodyPr>
          <a:lstStyle/>
          <a:p>
            <a:r>
              <a:rPr lang="en-US">
                <a:latin typeface="Comic Sans MS" pitchFamily="66" charset="0"/>
              </a:rPr>
              <a:t>y</a:t>
            </a:r>
            <a:r>
              <a:rPr lang="en-US" baseline="-25000">
                <a:latin typeface="Comic Sans MS" pitchFamily="66" charset="0"/>
              </a:rPr>
              <a:t>j:</a:t>
            </a:r>
            <a:endParaRPr lang="en-US">
              <a:latin typeface="Comic Sans MS" pitchFamily="66" charset="0"/>
            </a:endParaRPr>
          </a:p>
        </p:txBody>
      </p:sp>
      <p:sp>
        <p:nvSpPr>
          <p:cNvPr id="755769" name="Text Box 57"/>
          <p:cNvSpPr txBox="1">
            <a:spLocks noChangeArrowheads="1"/>
          </p:cNvSpPr>
          <p:nvPr/>
        </p:nvSpPr>
        <p:spPr bwMode="auto">
          <a:xfrm>
            <a:off x="3636433" y="5584826"/>
            <a:ext cx="441146" cy="369332"/>
          </a:xfrm>
          <a:prstGeom prst="rect">
            <a:avLst/>
          </a:prstGeom>
          <a:noFill/>
          <a:ln w="9525">
            <a:noFill/>
            <a:miter lim="800000"/>
            <a:headEnd/>
            <a:tailEnd/>
          </a:ln>
          <a:effectLst/>
        </p:spPr>
        <p:txBody>
          <a:bodyPr wrap="none">
            <a:spAutoFit/>
          </a:bodyPr>
          <a:lstStyle/>
          <a:p>
            <a:r>
              <a:rPr lang="en-US">
                <a:latin typeface="Comic Sans MS" pitchFamily="66" charset="0"/>
              </a:rPr>
              <a:t>x</a:t>
            </a:r>
            <a:r>
              <a:rPr lang="en-US" baseline="-25000">
                <a:latin typeface="Comic Sans MS" pitchFamily="66" charset="0"/>
              </a:rPr>
              <a:t>m</a:t>
            </a:r>
          </a:p>
        </p:txBody>
      </p:sp>
      <p:sp>
        <p:nvSpPr>
          <p:cNvPr id="755770" name="Text Box 58"/>
          <p:cNvSpPr txBox="1">
            <a:spLocks noChangeArrowheads="1"/>
          </p:cNvSpPr>
          <p:nvPr/>
        </p:nvSpPr>
        <p:spPr bwMode="auto">
          <a:xfrm>
            <a:off x="5168901" y="2884488"/>
            <a:ext cx="373820" cy="369332"/>
          </a:xfrm>
          <a:prstGeom prst="rect">
            <a:avLst/>
          </a:prstGeom>
          <a:noFill/>
          <a:ln w="9525">
            <a:noFill/>
            <a:miter lim="800000"/>
            <a:headEnd/>
            <a:tailEnd/>
          </a:ln>
          <a:effectLst/>
        </p:spPr>
        <p:txBody>
          <a:bodyPr wrap="none">
            <a:spAutoFit/>
          </a:bodyPr>
          <a:lstStyle/>
          <a:p>
            <a:r>
              <a:rPr lang="en-US">
                <a:latin typeface="Comic Sans MS" pitchFamily="66" charset="0"/>
              </a:rPr>
              <a:t>y</a:t>
            </a:r>
            <a:r>
              <a:rPr lang="en-US" baseline="-25000">
                <a:latin typeface="Comic Sans MS" pitchFamily="66" charset="0"/>
              </a:rPr>
              <a:t>1</a:t>
            </a:r>
          </a:p>
        </p:txBody>
      </p:sp>
      <p:sp>
        <p:nvSpPr>
          <p:cNvPr id="755771" name="Text Box 59"/>
          <p:cNvSpPr txBox="1">
            <a:spLocks noChangeArrowheads="1"/>
          </p:cNvSpPr>
          <p:nvPr/>
        </p:nvSpPr>
        <p:spPr bwMode="auto">
          <a:xfrm>
            <a:off x="5918201" y="2884488"/>
            <a:ext cx="399468" cy="369332"/>
          </a:xfrm>
          <a:prstGeom prst="rect">
            <a:avLst/>
          </a:prstGeom>
          <a:noFill/>
          <a:ln w="9525">
            <a:noFill/>
            <a:miter lim="800000"/>
            <a:headEnd/>
            <a:tailEnd/>
          </a:ln>
          <a:effectLst/>
        </p:spPr>
        <p:txBody>
          <a:bodyPr wrap="none">
            <a:spAutoFit/>
          </a:bodyPr>
          <a:lstStyle/>
          <a:p>
            <a:r>
              <a:rPr lang="en-US">
                <a:latin typeface="Comic Sans MS" pitchFamily="66" charset="0"/>
              </a:rPr>
              <a:t>y</a:t>
            </a:r>
            <a:r>
              <a:rPr lang="en-US" baseline="-25000">
                <a:latin typeface="Comic Sans MS" pitchFamily="66" charset="0"/>
              </a:rPr>
              <a:t>2</a:t>
            </a:r>
          </a:p>
        </p:txBody>
      </p:sp>
      <p:sp>
        <p:nvSpPr>
          <p:cNvPr id="755772" name="Text Box 60"/>
          <p:cNvSpPr txBox="1">
            <a:spLocks noChangeArrowheads="1"/>
          </p:cNvSpPr>
          <p:nvPr/>
        </p:nvSpPr>
        <p:spPr bwMode="auto">
          <a:xfrm>
            <a:off x="8130118" y="2884488"/>
            <a:ext cx="385042" cy="369332"/>
          </a:xfrm>
          <a:prstGeom prst="rect">
            <a:avLst/>
          </a:prstGeom>
          <a:noFill/>
          <a:ln w="9525">
            <a:noFill/>
            <a:miter lim="800000"/>
            <a:headEnd/>
            <a:tailEnd/>
          </a:ln>
          <a:effectLst/>
        </p:spPr>
        <p:txBody>
          <a:bodyPr wrap="none">
            <a:spAutoFit/>
          </a:bodyPr>
          <a:lstStyle/>
          <a:p>
            <a:r>
              <a:rPr lang="en-US">
                <a:latin typeface="Comic Sans MS" pitchFamily="66" charset="0"/>
              </a:rPr>
              <a:t>y</a:t>
            </a:r>
            <a:r>
              <a:rPr lang="en-US" baseline="-25000">
                <a:latin typeface="Comic Sans MS" pitchFamily="66" charset="0"/>
              </a:rPr>
              <a:t>n</a:t>
            </a:r>
          </a:p>
        </p:txBody>
      </p:sp>
      <p:sp>
        <p:nvSpPr>
          <p:cNvPr id="755773" name="Text Box 61"/>
          <p:cNvSpPr txBox="1">
            <a:spLocks noChangeArrowheads="1"/>
          </p:cNvSpPr>
          <p:nvPr/>
        </p:nvSpPr>
        <p:spPr bwMode="auto">
          <a:xfrm>
            <a:off x="3735917" y="3697288"/>
            <a:ext cx="389850" cy="369332"/>
          </a:xfrm>
          <a:prstGeom prst="rect">
            <a:avLst/>
          </a:prstGeom>
          <a:noFill/>
          <a:ln w="9525">
            <a:noFill/>
            <a:miter lim="800000"/>
            <a:headEnd/>
            <a:tailEnd/>
          </a:ln>
          <a:effectLst/>
        </p:spPr>
        <p:txBody>
          <a:bodyPr wrap="none">
            <a:spAutoFit/>
          </a:bodyPr>
          <a:lstStyle/>
          <a:p>
            <a:r>
              <a:rPr lang="en-US">
                <a:latin typeface="Comic Sans MS" pitchFamily="66" charset="0"/>
              </a:rPr>
              <a:t>x</a:t>
            </a:r>
            <a:r>
              <a:rPr lang="en-US" baseline="-25000">
                <a:latin typeface="Comic Sans MS" pitchFamily="66" charset="0"/>
              </a:rPr>
              <a:t>1</a:t>
            </a:r>
          </a:p>
        </p:txBody>
      </p:sp>
      <p:sp>
        <p:nvSpPr>
          <p:cNvPr id="755774" name="Text Box 62"/>
          <p:cNvSpPr txBox="1">
            <a:spLocks noChangeArrowheads="1"/>
          </p:cNvSpPr>
          <p:nvPr/>
        </p:nvSpPr>
        <p:spPr bwMode="auto">
          <a:xfrm>
            <a:off x="3687234" y="4140201"/>
            <a:ext cx="415498" cy="369332"/>
          </a:xfrm>
          <a:prstGeom prst="rect">
            <a:avLst/>
          </a:prstGeom>
          <a:noFill/>
          <a:ln w="9525">
            <a:noFill/>
            <a:miter lim="800000"/>
            <a:headEnd/>
            <a:tailEnd/>
          </a:ln>
          <a:effectLst/>
        </p:spPr>
        <p:txBody>
          <a:bodyPr wrap="none">
            <a:spAutoFit/>
          </a:bodyPr>
          <a:lstStyle/>
          <a:p>
            <a:r>
              <a:rPr lang="en-US">
                <a:latin typeface="Comic Sans MS" pitchFamily="66" charset="0"/>
              </a:rPr>
              <a:t>x</a:t>
            </a:r>
            <a:r>
              <a:rPr lang="en-US" baseline="-25000">
                <a:latin typeface="Comic Sans MS" pitchFamily="66" charset="0"/>
              </a:rPr>
              <a:t>2</a:t>
            </a:r>
          </a:p>
        </p:txBody>
      </p:sp>
      <p:sp>
        <p:nvSpPr>
          <p:cNvPr id="755775" name="Text Box 63"/>
          <p:cNvSpPr txBox="1">
            <a:spLocks noChangeArrowheads="1"/>
          </p:cNvSpPr>
          <p:nvPr/>
        </p:nvSpPr>
        <p:spPr bwMode="auto">
          <a:xfrm>
            <a:off x="3687233" y="3333750"/>
            <a:ext cx="364202" cy="369332"/>
          </a:xfrm>
          <a:prstGeom prst="rect">
            <a:avLst/>
          </a:prstGeom>
          <a:noFill/>
          <a:ln w="9525">
            <a:noFill/>
            <a:miter lim="800000"/>
            <a:headEnd/>
            <a:tailEnd/>
          </a:ln>
          <a:effectLst/>
        </p:spPr>
        <p:txBody>
          <a:bodyPr wrap="none">
            <a:spAutoFit/>
          </a:bodyPr>
          <a:lstStyle/>
          <a:p>
            <a:r>
              <a:rPr lang="en-US">
                <a:latin typeface="Comic Sans MS" pitchFamily="66" charset="0"/>
              </a:rPr>
              <a:t>x</a:t>
            </a:r>
            <a:r>
              <a:rPr lang="en-US" baseline="-25000">
                <a:latin typeface="Comic Sans MS" pitchFamily="66" charset="0"/>
              </a:rPr>
              <a:t>i</a:t>
            </a:r>
          </a:p>
        </p:txBody>
      </p:sp>
      <p:sp>
        <p:nvSpPr>
          <p:cNvPr id="755776" name="Text Box 64"/>
          <p:cNvSpPr txBox="1">
            <a:spLocks noChangeArrowheads="1"/>
          </p:cNvSpPr>
          <p:nvPr/>
        </p:nvSpPr>
        <p:spPr bwMode="auto">
          <a:xfrm>
            <a:off x="6383867" y="6034088"/>
            <a:ext cx="277640" cy="369332"/>
          </a:xfrm>
          <a:prstGeom prst="rect">
            <a:avLst/>
          </a:prstGeom>
          <a:noFill/>
          <a:ln w="9525">
            <a:noFill/>
            <a:miter lim="800000"/>
            <a:headEnd/>
            <a:tailEnd/>
          </a:ln>
          <a:effectLst/>
        </p:spPr>
        <p:txBody>
          <a:bodyPr wrap="none">
            <a:spAutoFit/>
          </a:bodyPr>
          <a:lstStyle/>
          <a:p>
            <a:r>
              <a:rPr lang="en-US">
                <a:latin typeface="Comic Sans MS" pitchFamily="66" charset="0"/>
              </a:rPr>
              <a:t>j</a:t>
            </a:r>
          </a:p>
        </p:txBody>
      </p:sp>
      <p:sp>
        <p:nvSpPr>
          <p:cNvPr id="755777" name="Text Box 65"/>
          <p:cNvSpPr txBox="1">
            <a:spLocks noChangeArrowheads="1"/>
          </p:cNvSpPr>
          <p:nvPr/>
        </p:nvSpPr>
        <p:spPr bwMode="auto">
          <a:xfrm>
            <a:off x="8870951" y="4456113"/>
            <a:ext cx="248786" cy="369332"/>
          </a:xfrm>
          <a:prstGeom prst="rect">
            <a:avLst/>
          </a:prstGeom>
          <a:noFill/>
          <a:ln w="9525">
            <a:noFill/>
            <a:miter lim="800000"/>
            <a:headEnd/>
            <a:tailEnd/>
          </a:ln>
          <a:effectLst/>
        </p:spPr>
        <p:txBody>
          <a:bodyPr wrap="none">
            <a:spAutoFit/>
          </a:bodyPr>
          <a:lstStyle/>
          <a:p>
            <a:r>
              <a:rPr lang="en-US">
                <a:latin typeface="Comic Sans MS" pitchFamily="66" charset="0"/>
              </a:rPr>
              <a:t>i</a:t>
            </a:r>
          </a:p>
        </p:txBody>
      </p:sp>
      <p:sp>
        <p:nvSpPr>
          <p:cNvPr id="755778" name="Text Box 66"/>
          <p:cNvSpPr txBox="1">
            <a:spLocks noChangeArrowheads="1"/>
          </p:cNvSpPr>
          <p:nvPr/>
        </p:nvSpPr>
        <p:spPr bwMode="auto">
          <a:xfrm>
            <a:off x="4453467" y="2608263"/>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55779" name="Text Box 67"/>
          <p:cNvSpPr txBox="1">
            <a:spLocks noChangeArrowheads="1"/>
          </p:cNvSpPr>
          <p:nvPr/>
        </p:nvSpPr>
        <p:spPr bwMode="auto">
          <a:xfrm>
            <a:off x="5171018" y="2608263"/>
            <a:ext cx="288862" cy="36933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755780" name="Text Box 68"/>
          <p:cNvSpPr txBox="1">
            <a:spLocks noChangeArrowheads="1"/>
          </p:cNvSpPr>
          <p:nvPr/>
        </p:nvSpPr>
        <p:spPr bwMode="auto">
          <a:xfrm>
            <a:off x="5920317" y="2608263"/>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55781" name="Text Box 69"/>
          <p:cNvSpPr txBox="1">
            <a:spLocks noChangeArrowheads="1"/>
          </p:cNvSpPr>
          <p:nvPr/>
        </p:nvSpPr>
        <p:spPr bwMode="auto">
          <a:xfrm>
            <a:off x="8132234" y="2608263"/>
            <a:ext cx="304892" cy="369332"/>
          </a:xfrm>
          <a:prstGeom prst="rect">
            <a:avLst/>
          </a:prstGeom>
          <a:noFill/>
          <a:ln w="9525">
            <a:noFill/>
            <a:miter lim="800000"/>
            <a:headEnd/>
            <a:tailEnd/>
          </a:ln>
          <a:effectLst/>
        </p:spPr>
        <p:txBody>
          <a:bodyPr wrap="none">
            <a:spAutoFit/>
          </a:bodyPr>
          <a:lstStyle/>
          <a:p>
            <a:r>
              <a:rPr lang="en-US">
                <a:latin typeface="Comic Sans MS" pitchFamily="66" charset="0"/>
              </a:rPr>
              <a:t>n</a:t>
            </a:r>
          </a:p>
        </p:txBody>
      </p:sp>
      <p:sp>
        <p:nvSpPr>
          <p:cNvPr id="755782" name="Text Box 70"/>
          <p:cNvSpPr txBox="1">
            <a:spLocks noChangeArrowheads="1"/>
          </p:cNvSpPr>
          <p:nvPr/>
        </p:nvSpPr>
        <p:spPr bwMode="auto">
          <a:xfrm>
            <a:off x="3130551" y="5586413"/>
            <a:ext cx="364202" cy="369332"/>
          </a:xfrm>
          <a:prstGeom prst="rect">
            <a:avLst/>
          </a:prstGeom>
          <a:noFill/>
          <a:ln w="9525">
            <a:noFill/>
            <a:miter lim="800000"/>
            <a:headEnd/>
            <a:tailEnd/>
          </a:ln>
          <a:effectLst/>
        </p:spPr>
        <p:txBody>
          <a:bodyPr wrap="none">
            <a:spAutoFit/>
          </a:bodyPr>
          <a:lstStyle/>
          <a:p>
            <a:r>
              <a:rPr lang="en-US">
                <a:latin typeface="Comic Sans MS" pitchFamily="66" charset="0"/>
              </a:rPr>
              <a:t>m</a:t>
            </a:r>
          </a:p>
        </p:txBody>
      </p:sp>
      <p:sp>
        <p:nvSpPr>
          <p:cNvPr id="755783" name="Text Box 71"/>
          <p:cNvSpPr txBox="1">
            <a:spLocks noChangeArrowheads="1"/>
          </p:cNvSpPr>
          <p:nvPr/>
        </p:nvSpPr>
        <p:spPr bwMode="auto">
          <a:xfrm>
            <a:off x="3230034" y="3698876"/>
            <a:ext cx="288862" cy="36933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755784" name="Text Box 72"/>
          <p:cNvSpPr txBox="1">
            <a:spLocks noChangeArrowheads="1"/>
          </p:cNvSpPr>
          <p:nvPr/>
        </p:nvSpPr>
        <p:spPr bwMode="auto">
          <a:xfrm>
            <a:off x="3181351" y="414178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55785" name="Text Box 73"/>
          <p:cNvSpPr txBox="1">
            <a:spLocks noChangeArrowheads="1"/>
          </p:cNvSpPr>
          <p:nvPr/>
        </p:nvSpPr>
        <p:spPr bwMode="auto">
          <a:xfrm>
            <a:off x="3181351" y="333533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grpSp>
        <p:nvGrpSpPr>
          <p:cNvPr id="2" name="Group 74"/>
          <p:cNvGrpSpPr>
            <a:grpSpLocks/>
          </p:cNvGrpSpPr>
          <p:nvPr/>
        </p:nvGrpSpPr>
        <p:grpSpPr bwMode="auto">
          <a:xfrm>
            <a:off x="5185833" y="4756150"/>
            <a:ext cx="3285067" cy="979488"/>
            <a:chOff x="2219" y="2979"/>
            <a:chExt cx="1552" cy="617"/>
          </a:xfrm>
        </p:grpSpPr>
        <p:sp>
          <p:nvSpPr>
            <p:cNvPr id="755787" name="Line 75"/>
            <p:cNvSpPr>
              <a:spLocks noChangeShapeType="1"/>
            </p:cNvSpPr>
            <p:nvPr/>
          </p:nvSpPr>
          <p:spPr bwMode="auto">
            <a:xfrm>
              <a:off x="2993" y="2979"/>
              <a:ext cx="0" cy="378"/>
            </a:xfrm>
            <a:prstGeom prst="line">
              <a:avLst/>
            </a:prstGeom>
            <a:noFill/>
            <a:ln w="38100">
              <a:solidFill>
                <a:srgbClr val="336699"/>
              </a:solidFill>
              <a:prstDash val="sysDot"/>
              <a:round/>
              <a:headEnd/>
              <a:tailEnd/>
            </a:ln>
            <a:effectLst/>
          </p:spPr>
          <p:txBody>
            <a:bodyPr/>
            <a:lstStyle/>
            <a:p>
              <a:endParaRPr lang="en-IN"/>
            </a:p>
          </p:txBody>
        </p:sp>
        <p:sp>
          <p:nvSpPr>
            <p:cNvPr id="755788" name="Line 76"/>
            <p:cNvSpPr>
              <a:spLocks noChangeShapeType="1"/>
            </p:cNvSpPr>
            <p:nvPr/>
          </p:nvSpPr>
          <p:spPr bwMode="auto">
            <a:xfrm>
              <a:off x="2219" y="3595"/>
              <a:ext cx="1552" cy="1"/>
            </a:xfrm>
            <a:prstGeom prst="line">
              <a:avLst/>
            </a:prstGeom>
            <a:noFill/>
            <a:ln w="76200">
              <a:solidFill>
                <a:srgbClr val="336699"/>
              </a:solidFill>
              <a:round/>
              <a:headEnd/>
              <a:tailEnd type="triangle" w="med" len="med"/>
            </a:ln>
            <a:effectLst/>
          </p:spPr>
          <p:txBody>
            <a:bodyPr/>
            <a:lstStyle/>
            <a:p>
              <a:endParaRPr lang="en-IN"/>
            </a:p>
          </p:txBody>
        </p:sp>
      </p:grpSp>
      <p:grpSp>
        <p:nvGrpSpPr>
          <p:cNvPr id="3" name="Group 77"/>
          <p:cNvGrpSpPr>
            <a:grpSpLocks/>
          </p:cNvGrpSpPr>
          <p:nvPr/>
        </p:nvGrpSpPr>
        <p:grpSpPr bwMode="auto">
          <a:xfrm>
            <a:off x="5185834" y="3714751"/>
            <a:ext cx="4322234" cy="369888"/>
            <a:chOff x="2219" y="2323"/>
            <a:chExt cx="2042" cy="233"/>
          </a:xfrm>
        </p:grpSpPr>
        <p:sp>
          <p:nvSpPr>
            <p:cNvPr id="755790" name="Line 78"/>
            <p:cNvSpPr>
              <a:spLocks noChangeShapeType="1"/>
            </p:cNvSpPr>
            <p:nvPr/>
          </p:nvSpPr>
          <p:spPr bwMode="auto">
            <a:xfrm>
              <a:off x="2219" y="2452"/>
              <a:ext cx="1552" cy="1"/>
            </a:xfrm>
            <a:prstGeom prst="line">
              <a:avLst/>
            </a:prstGeom>
            <a:noFill/>
            <a:ln w="76200">
              <a:solidFill>
                <a:srgbClr val="336699"/>
              </a:solidFill>
              <a:round/>
              <a:headEnd/>
              <a:tailEnd type="triangle" w="med" len="med"/>
            </a:ln>
            <a:effectLst/>
          </p:spPr>
          <p:txBody>
            <a:bodyPr/>
            <a:lstStyle/>
            <a:p>
              <a:endParaRPr lang="en-IN"/>
            </a:p>
          </p:txBody>
        </p:sp>
        <p:sp>
          <p:nvSpPr>
            <p:cNvPr id="755791" name="Text Box 79"/>
            <p:cNvSpPr txBox="1">
              <a:spLocks noChangeArrowheads="1"/>
            </p:cNvSpPr>
            <p:nvPr/>
          </p:nvSpPr>
          <p:spPr bwMode="auto">
            <a:xfrm>
              <a:off x="4006" y="2323"/>
              <a:ext cx="255" cy="233"/>
            </a:xfrm>
            <a:prstGeom prst="rect">
              <a:avLst/>
            </a:prstGeom>
            <a:noFill/>
            <a:ln w="9525">
              <a:noFill/>
              <a:miter lim="800000"/>
              <a:headEnd/>
              <a:tailEnd/>
            </a:ln>
            <a:effectLst/>
          </p:spPr>
          <p:txBody>
            <a:bodyPr wrap="none">
              <a:spAutoFit/>
            </a:bodyPr>
            <a:lstStyle/>
            <a:p>
              <a:r>
                <a:rPr lang="en-US"/>
                <a:t>first</a:t>
              </a:r>
            </a:p>
          </p:txBody>
        </p:sp>
      </p:grpSp>
      <p:grpSp>
        <p:nvGrpSpPr>
          <p:cNvPr id="4" name="Group 80"/>
          <p:cNvGrpSpPr>
            <a:grpSpLocks/>
          </p:cNvGrpSpPr>
          <p:nvPr/>
        </p:nvGrpSpPr>
        <p:grpSpPr bwMode="auto">
          <a:xfrm>
            <a:off x="5185834" y="4179888"/>
            <a:ext cx="4806951" cy="369887"/>
            <a:chOff x="2219" y="2616"/>
            <a:chExt cx="2271" cy="233"/>
          </a:xfrm>
        </p:grpSpPr>
        <p:sp>
          <p:nvSpPr>
            <p:cNvPr id="755793" name="Line 81"/>
            <p:cNvSpPr>
              <a:spLocks noChangeShapeType="1"/>
            </p:cNvSpPr>
            <p:nvPr/>
          </p:nvSpPr>
          <p:spPr bwMode="auto">
            <a:xfrm>
              <a:off x="2219" y="2725"/>
              <a:ext cx="1552" cy="1"/>
            </a:xfrm>
            <a:prstGeom prst="line">
              <a:avLst/>
            </a:prstGeom>
            <a:noFill/>
            <a:ln w="76200">
              <a:solidFill>
                <a:srgbClr val="336699"/>
              </a:solidFill>
              <a:round/>
              <a:headEnd/>
              <a:tailEnd type="triangle" w="med" len="med"/>
            </a:ln>
            <a:effectLst/>
          </p:spPr>
          <p:txBody>
            <a:bodyPr/>
            <a:lstStyle/>
            <a:p>
              <a:endParaRPr lang="en-IN"/>
            </a:p>
          </p:txBody>
        </p:sp>
        <p:sp>
          <p:nvSpPr>
            <p:cNvPr id="755794" name="Text Box 82"/>
            <p:cNvSpPr txBox="1">
              <a:spLocks noChangeArrowheads="1"/>
            </p:cNvSpPr>
            <p:nvPr/>
          </p:nvSpPr>
          <p:spPr bwMode="auto">
            <a:xfrm>
              <a:off x="4006" y="2616"/>
              <a:ext cx="484" cy="233"/>
            </a:xfrm>
            <a:prstGeom prst="rect">
              <a:avLst/>
            </a:prstGeom>
            <a:noFill/>
            <a:ln w="9525">
              <a:noFill/>
              <a:miter lim="800000"/>
              <a:headEnd/>
              <a:tailEnd/>
            </a:ln>
            <a:effectLst/>
          </p:spPr>
          <p:txBody>
            <a:bodyPr wrap="none">
              <a:spAutoFit/>
            </a:bodyPr>
            <a:lstStyle/>
            <a:p>
              <a:r>
                <a:rPr lang="en-US"/>
                <a:t>second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Slide Number Placeholder 4"/>
          <p:cNvSpPr>
            <a:spLocks noGrp="1"/>
          </p:cNvSpPr>
          <p:nvPr>
            <p:ph type="sldNum" sz="quarter" idx="11"/>
          </p:nvPr>
        </p:nvSpPr>
        <p:spPr/>
        <p:txBody>
          <a:bodyPr/>
          <a:lstStyle/>
          <a:p>
            <a:fld id="{63602F41-08F2-4946-84B2-DBFEB0434025}" type="slidenum">
              <a:rPr lang="en-US"/>
              <a:pPr/>
              <a:t>18</a:t>
            </a:fld>
            <a:endParaRPr lang="en-US"/>
          </a:p>
        </p:txBody>
      </p:sp>
      <p:sp>
        <p:nvSpPr>
          <p:cNvPr id="757762" name="Rectangle 2"/>
          <p:cNvSpPr>
            <a:spLocks noGrp="1" noChangeArrowheads="1"/>
          </p:cNvSpPr>
          <p:nvPr>
            <p:ph type="title"/>
          </p:nvPr>
        </p:nvSpPr>
        <p:spPr>
          <a:xfrm>
            <a:off x="1114505" y="779904"/>
            <a:ext cx="9603275" cy="1049235"/>
          </a:xfrm>
        </p:spPr>
        <p:txBody>
          <a:bodyPr>
            <a:normAutofit/>
          </a:bodyPr>
          <a:lstStyle/>
          <a:p>
            <a:r>
              <a:rPr lang="en-US" sz="2800" dirty="0"/>
              <a:t>Additional Information</a:t>
            </a:r>
          </a:p>
        </p:txBody>
      </p:sp>
      <p:sp>
        <p:nvSpPr>
          <p:cNvPr id="757763" name="Rectangle 3"/>
          <p:cNvSpPr>
            <a:spLocks noGrp="1" noChangeArrowheads="1"/>
          </p:cNvSpPr>
          <p:nvPr>
            <p:ph type="body" idx="1"/>
          </p:nvPr>
        </p:nvSpPr>
        <p:spPr>
          <a:xfrm>
            <a:off x="61384" y="1214439"/>
            <a:ext cx="6417733" cy="1544637"/>
          </a:xfrm>
        </p:spPr>
        <p:txBody>
          <a:bodyPr>
            <a:normAutofit/>
          </a:bodyPr>
          <a:lstStyle/>
          <a:p>
            <a:pPr lvl="1">
              <a:buFontTx/>
              <a:buNone/>
            </a:pPr>
            <a:r>
              <a:rPr lang="en-US" dirty="0">
                <a:latin typeface="Comic Sans MS" pitchFamily="66" charset="0"/>
                <a:sym typeface="Symbol" pitchFamily="18" charset="2"/>
              </a:rPr>
              <a:t>		 0			if </a:t>
            </a:r>
            <a:r>
              <a:rPr lang="en-US" dirty="0" err="1">
                <a:latin typeface="Comic Sans MS" pitchFamily="66" charset="0"/>
                <a:sym typeface="Symbol" pitchFamily="18" charset="2"/>
              </a:rPr>
              <a:t>i,j</a:t>
            </a:r>
            <a:r>
              <a:rPr lang="en-US" dirty="0">
                <a:latin typeface="Comic Sans MS" pitchFamily="66" charset="0"/>
                <a:sym typeface="Symbol" pitchFamily="18" charset="2"/>
              </a:rPr>
              <a:t> = 0</a:t>
            </a:r>
          </a:p>
          <a:p>
            <a:pPr>
              <a:buFontTx/>
              <a:buNone/>
            </a:pPr>
            <a:r>
              <a:rPr lang="en-US" sz="1800" dirty="0">
                <a:latin typeface="Comic Sans MS" pitchFamily="66" charset="0"/>
                <a:sym typeface="Symbol" pitchFamily="18" charset="2"/>
              </a:rPr>
              <a:t>c[</a:t>
            </a:r>
            <a:r>
              <a:rPr lang="en-US" sz="1800" dirty="0" err="1">
                <a:latin typeface="Comic Sans MS" pitchFamily="66" charset="0"/>
                <a:sym typeface="Symbol" pitchFamily="18" charset="2"/>
              </a:rPr>
              <a:t>i</a:t>
            </a:r>
            <a:r>
              <a:rPr lang="en-US" sz="1800" dirty="0">
                <a:latin typeface="Comic Sans MS" pitchFamily="66" charset="0"/>
                <a:sym typeface="Symbol" pitchFamily="18" charset="2"/>
              </a:rPr>
              <a:t>, j] =  </a:t>
            </a:r>
            <a:r>
              <a:rPr lang="en-US" sz="1800" dirty="0">
                <a:solidFill>
                  <a:schemeClr val="tx1"/>
                </a:solidFill>
                <a:latin typeface="Comic Sans MS" pitchFamily="66" charset="0"/>
                <a:sym typeface="Symbol" pitchFamily="18" charset="2"/>
              </a:rPr>
              <a:t>c[i-1, j-1] + 1		if x</a:t>
            </a:r>
            <a:r>
              <a:rPr lang="en-US" sz="1800" baseline="-25000" dirty="0">
                <a:solidFill>
                  <a:schemeClr val="tx1"/>
                </a:solidFill>
                <a:latin typeface="Comic Sans MS" pitchFamily="66" charset="0"/>
                <a:sym typeface="Symbol" pitchFamily="18" charset="2"/>
              </a:rPr>
              <a:t>i</a:t>
            </a:r>
            <a:r>
              <a:rPr lang="en-US" sz="1800" dirty="0">
                <a:solidFill>
                  <a:schemeClr val="tx1"/>
                </a:solidFill>
                <a:latin typeface="Comic Sans MS" pitchFamily="66" charset="0"/>
                <a:sym typeface="Symbol" pitchFamily="18" charset="2"/>
              </a:rPr>
              <a:t> = </a:t>
            </a:r>
            <a:r>
              <a:rPr lang="en-US" sz="1800" dirty="0" err="1">
                <a:solidFill>
                  <a:schemeClr val="tx1"/>
                </a:solidFill>
                <a:latin typeface="Comic Sans MS" pitchFamily="66" charset="0"/>
                <a:sym typeface="Symbol" pitchFamily="18" charset="2"/>
              </a:rPr>
              <a:t>y</a:t>
            </a:r>
            <a:r>
              <a:rPr lang="en-US" sz="1800" baseline="-25000" dirty="0" err="1">
                <a:solidFill>
                  <a:schemeClr val="tx1"/>
                </a:solidFill>
                <a:latin typeface="Comic Sans MS" pitchFamily="66" charset="0"/>
                <a:sym typeface="Symbol" pitchFamily="18" charset="2"/>
              </a:rPr>
              <a:t>j</a:t>
            </a:r>
            <a:endParaRPr lang="en-US" sz="1800" baseline="-25000" dirty="0">
              <a:solidFill>
                <a:schemeClr val="tx1"/>
              </a:solidFill>
              <a:latin typeface="Comic Sans MS" pitchFamily="66" charset="0"/>
              <a:sym typeface="Symbol" pitchFamily="18" charset="2"/>
            </a:endParaRPr>
          </a:p>
          <a:p>
            <a:pPr lvl="1">
              <a:buFontTx/>
              <a:buNone/>
            </a:pPr>
            <a:r>
              <a:rPr lang="en-US" dirty="0">
                <a:latin typeface="Comic Sans MS" pitchFamily="66" charset="0"/>
                <a:sym typeface="Symbol" pitchFamily="18" charset="2"/>
              </a:rPr>
              <a:t>		 max(c[</a:t>
            </a:r>
            <a:r>
              <a:rPr lang="en-US" dirty="0" err="1">
                <a:latin typeface="Comic Sans MS" pitchFamily="66" charset="0"/>
                <a:sym typeface="Symbol" pitchFamily="18" charset="2"/>
              </a:rPr>
              <a:t>i</a:t>
            </a:r>
            <a:r>
              <a:rPr lang="en-US" dirty="0">
                <a:latin typeface="Comic Sans MS" pitchFamily="66" charset="0"/>
                <a:sym typeface="Symbol" pitchFamily="18" charset="2"/>
              </a:rPr>
              <a:t>, j-1], c[i-1, j])	if x</a:t>
            </a:r>
            <a:r>
              <a:rPr lang="en-US" baseline="-25000" dirty="0">
                <a:latin typeface="Comic Sans MS" pitchFamily="66" charset="0"/>
                <a:sym typeface="Symbol" pitchFamily="18" charset="2"/>
              </a:rPr>
              <a:t>i</a:t>
            </a:r>
            <a:r>
              <a:rPr lang="en-US" dirty="0">
                <a:latin typeface="Comic Sans MS" pitchFamily="66" charset="0"/>
                <a:sym typeface="Symbol" pitchFamily="18" charset="2"/>
              </a:rPr>
              <a:t>  </a:t>
            </a:r>
            <a:r>
              <a:rPr lang="en-US" dirty="0" err="1">
                <a:latin typeface="Comic Sans MS" pitchFamily="66" charset="0"/>
                <a:sym typeface="Symbol" pitchFamily="18" charset="2"/>
              </a:rPr>
              <a:t>y</a:t>
            </a:r>
            <a:r>
              <a:rPr lang="en-US" baseline="-25000" dirty="0" err="1">
                <a:latin typeface="Comic Sans MS" pitchFamily="66" charset="0"/>
                <a:sym typeface="Symbol" pitchFamily="18" charset="2"/>
              </a:rPr>
              <a:t>j</a:t>
            </a:r>
            <a:endParaRPr lang="en-US" dirty="0"/>
          </a:p>
        </p:txBody>
      </p:sp>
      <p:sp>
        <p:nvSpPr>
          <p:cNvPr id="757764" name="AutoShape 4"/>
          <p:cNvSpPr>
            <a:spLocks/>
          </p:cNvSpPr>
          <p:nvPr/>
        </p:nvSpPr>
        <p:spPr bwMode="auto">
          <a:xfrm>
            <a:off x="938195" y="1253359"/>
            <a:ext cx="190500" cy="1271588"/>
          </a:xfrm>
          <a:prstGeom prst="leftBrace">
            <a:avLst>
              <a:gd name="adj1" fmla="val 74167"/>
              <a:gd name="adj2" fmla="val 50000"/>
            </a:avLst>
          </a:prstGeom>
          <a:noFill/>
          <a:ln w="25400">
            <a:solidFill>
              <a:schemeClr val="tx1"/>
            </a:solidFill>
            <a:round/>
            <a:headEnd/>
            <a:tailEnd/>
          </a:ln>
          <a:effectLst/>
        </p:spPr>
        <p:txBody>
          <a:bodyPr wrap="none" anchor="ctr"/>
          <a:lstStyle/>
          <a:p>
            <a:endParaRPr lang="en-IN"/>
          </a:p>
        </p:txBody>
      </p:sp>
      <p:graphicFrame>
        <p:nvGraphicFramePr>
          <p:cNvPr id="757765" name="Group 5"/>
          <p:cNvGraphicFramePr>
            <a:graphicFrameLocks noGrp="1"/>
          </p:cNvGraphicFramePr>
          <p:nvPr/>
        </p:nvGraphicFramePr>
        <p:xfrm>
          <a:off x="1570567" y="3225800"/>
          <a:ext cx="4451350" cy="2743200"/>
        </p:xfrm>
        <a:graphic>
          <a:graphicData uri="http://schemas.openxmlformats.org/drawingml/2006/table">
            <a:tbl>
              <a:tblPr/>
              <a:tblGrid>
                <a:gridCol w="742951">
                  <a:extLst>
                    <a:ext uri="{9D8B030D-6E8A-4147-A177-3AD203B41FA5}">
                      <a16:colId xmlns:a16="http://schemas.microsoft.com/office/drawing/2014/main" val="20000"/>
                    </a:ext>
                  </a:extLst>
                </a:gridCol>
                <a:gridCol w="740833">
                  <a:extLst>
                    <a:ext uri="{9D8B030D-6E8A-4147-A177-3AD203B41FA5}">
                      <a16:colId xmlns:a16="http://schemas.microsoft.com/office/drawing/2014/main" val="20001"/>
                    </a:ext>
                  </a:extLst>
                </a:gridCol>
                <a:gridCol w="742949">
                  <a:extLst>
                    <a:ext uri="{9D8B030D-6E8A-4147-A177-3AD203B41FA5}">
                      <a16:colId xmlns:a16="http://schemas.microsoft.com/office/drawing/2014/main" val="20002"/>
                    </a:ext>
                  </a:extLst>
                </a:gridCol>
                <a:gridCol w="740833">
                  <a:extLst>
                    <a:ext uri="{9D8B030D-6E8A-4147-A177-3AD203B41FA5}">
                      <a16:colId xmlns:a16="http://schemas.microsoft.com/office/drawing/2014/main" val="20003"/>
                    </a:ext>
                  </a:extLst>
                </a:gridCol>
                <a:gridCol w="742951">
                  <a:extLst>
                    <a:ext uri="{9D8B030D-6E8A-4147-A177-3AD203B41FA5}">
                      <a16:colId xmlns:a16="http://schemas.microsoft.com/office/drawing/2014/main" val="20004"/>
                    </a:ext>
                  </a:extLst>
                </a:gridCol>
                <a:gridCol w="740833">
                  <a:extLst>
                    <a:ext uri="{9D8B030D-6E8A-4147-A177-3AD203B41FA5}">
                      <a16:colId xmlns:a16="http://schemas.microsoft.com/office/drawing/2014/main" val="20005"/>
                    </a:ext>
                  </a:extLst>
                </a:gridCol>
              </a:tblGrid>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a:ln>
                          <a:noFill/>
                        </a:ln>
                        <a:solidFill>
                          <a:schemeClr val="accent2"/>
                        </a:solidFill>
                        <a:effectLst/>
                        <a:latin typeface="Arial" pitchFamily="34"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a:ln>
                          <a:noFill/>
                        </a:ln>
                        <a:solidFill>
                          <a:schemeClr val="accent2"/>
                        </a:solidFill>
                        <a:effectLst/>
                        <a:latin typeface="Arial" pitchFamily="34"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57816" name="Text Box 56"/>
          <p:cNvSpPr txBox="1">
            <a:spLocks noChangeArrowheads="1"/>
          </p:cNvSpPr>
          <p:nvPr/>
        </p:nvSpPr>
        <p:spPr bwMode="auto">
          <a:xfrm>
            <a:off x="1750484" y="2857501"/>
            <a:ext cx="413896" cy="369332"/>
          </a:xfrm>
          <a:prstGeom prst="rect">
            <a:avLst/>
          </a:prstGeom>
          <a:noFill/>
          <a:ln w="9525">
            <a:noFill/>
            <a:miter lim="800000"/>
            <a:headEnd/>
            <a:tailEnd/>
          </a:ln>
          <a:effectLst/>
        </p:spPr>
        <p:txBody>
          <a:bodyPr wrap="none">
            <a:spAutoFit/>
          </a:bodyPr>
          <a:lstStyle/>
          <a:p>
            <a:r>
              <a:rPr lang="en-US">
                <a:latin typeface="Comic Sans MS" pitchFamily="66" charset="0"/>
              </a:rPr>
              <a:t>y</a:t>
            </a:r>
            <a:r>
              <a:rPr lang="en-US" baseline="-25000">
                <a:latin typeface="Comic Sans MS" pitchFamily="66" charset="0"/>
              </a:rPr>
              <a:t>j:</a:t>
            </a:r>
            <a:endParaRPr lang="en-US">
              <a:latin typeface="Comic Sans MS" pitchFamily="66" charset="0"/>
            </a:endParaRPr>
          </a:p>
        </p:txBody>
      </p:sp>
      <p:sp>
        <p:nvSpPr>
          <p:cNvPr id="757817" name="Text Box 57"/>
          <p:cNvSpPr txBox="1">
            <a:spLocks noChangeArrowheads="1"/>
          </p:cNvSpPr>
          <p:nvPr/>
        </p:nvSpPr>
        <p:spPr bwMode="auto">
          <a:xfrm>
            <a:off x="935567" y="5557838"/>
            <a:ext cx="351378" cy="369332"/>
          </a:xfrm>
          <a:prstGeom prst="rect">
            <a:avLst/>
          </a:prstGeom>
          <a:noFill/>
          <a:ln w="9525">
            <a:noFill/>
            <a:miter lim="800000"/>
            <a:headEnd/>
            <a:tailEnd/>
          </a:ln>
          <a:effectLst/>
        </p:spPr>
        <p:txBody>
          <a:bodyPr wrap="none">
            <a:spAutoFit/>
          </a:bodyPr>
          <a:lstStyle/>
          <a:p>
            <a:r>
              <a:rPr lang="en-US">
                <a:latin typeface="Comic Sans MS" pitchFamily="66" charset="0"/>
              </a:rPr>
              <a:t>D</a:t>
            </a:r>
            <a:endParaRPr lang="en-US" baseline="-25000">
              <a:latin typeface="Comic Sans MS" pitchFamily="66" charset="0"/>
            </a:endParaRPr>
          </a:p>
        </p:txBody>
      </p:sp>
      <p:sp>
        <p:nvSpPr>
          <p:cNvPr id="757818" name="Text Box 58"/>
          <p:cNvSpPr txBox="1">
            <a:spLocks noChangeArrowheads="1"/>
          </p:cNvSpPr>
          <p:nvPr/>
        </p:nvSpPr>
        <p:spPr bwMode="auto">
          <a:xfrm>
            <a:off x="2468033" y="2857501"/>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endParaRPr lang="en-US" baseline="-25000">
              <a:latin typeface="Comic Sans MS" pitchFamily="66" charset="0"/>
            </a:endParaRPr>
          </a:p>
        </p:txBody>
      </p:sp>
      <p:sp>
        <p:nvSpPr>
          <p:cNvPr id="757819" name="Text Box 59"/>
          <p:cNvSpPr txBox="1">
            <a:spLocks noChangeArrowheads="1"/>
          </p:cNvSpPr>
          <p:nvPr/>
        </p:nvSpPr>
        <p:spPr bwMode="auto">
          <a:xfrm>
            <a:off x="3217334" y="2857501"/>
            <a:ext cx="324128" cy="369332"/>
          </a:xfrm>
          <a:prstGeom prst="rect">
            <a:avLst/>
          </a:prstGeom>
          <a:noFill/>
          <a:ln w="9525">
            <a:noFill/>
            <a:miter lim="800000"/>
            <a:headEnd/>
            <a:tailEnd/>
          </a:ln>
          <a:effectLst/>
        </p:spPr>
        <p:txBody>
          <a:bodyPr wrap="none">
            <a:spAutoFit/>
          </a:bodyPr>
          <a:lstStyle/>
          <a:p>
            <a:r>
              <a:rPr lang="en-US">
                <a:latin typeface="Comic Sans MS" pitchFamily="66" charset="0"/>
              </a:rPr>
              <a:t>C</a:t>
            </a:r>
            <a:endParaRPr lang="en-US" baseline="-25000">
              <a:latin typeface="Comic Sans MS" pitchFamily="66" charset="0"/>
            </a:endParaRPr>
          </a:p>
        </p:txBody>
      </p:sp>
      <p:sp>
        <p:nvSpPr>
          <p:cNvPr id="757820" name="Text Box 60"/>
          <p:cNvSpPr txBox="1">
            <a:spLocks noChangeArrowheads="1"/>
          </p:cNvSpPr>
          <p:nvPr/>
        </p:nvSpPr>
        <p:spPr bwMode="auto">
          <a:xfrm>
            <a:off x="5429251" y="2857501"/>
            <a:ext cx="324128" cy="369332"/>
          </a:xfrm>
          <a:prstGeom prst="rect">
            <a:avLst/>
          </a:prstGeom>
          <a:noFill/>
          <a:ln w="9525">
            <a:noFill/>
            <a:miter lim="800000"/>
            <a:headEnd/>
            <a:tailEnd/>
          </a:ln>
          <a:effectLst/>
        </p:spPr>
        <p:txBody>
          <a:bodyPr wrap="none">
            <a:spAutoFit/>
          </a:bodyPr>
          <a:lstStyle/>
          <a:p>
            <a:r>
              <a:rPr lang="en-US">
                <a:latin typeface="Comic Sans MS" pitchFamily="66" charset="0"/>
              </a:rPr>
              <a:t>F</a:t>
            </a:r>
            <a:endParaRPr lang="en-US" baseline="-25000">
              <a:latin typeface="Comic Sans MS" pitchFamily="66" charset="0"/>
            </a:endParaRPr>
          </a:p>
        </p:txBody>
      </p:sp>
      <p:sp>
        <p:nvSpPr>
          <p:cNvPr id="757821" name="Text Box 61"/>
          <p:cNvSpPr txBox="1">
            <a:spLocks noChangeArrowheads="1"/>
          </p:cNvSpPr>
          <p:nvPr/>
        </p:nvSpPr>
        <p:spPr bwMode="auto">
          <a:xfrm>
            <a:off x="1011767" y="3670301"/>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endParaRPr lang="en-US" baseline="-25000">
              <a:latin typeface="Comic Sans MS" pitchFamily="66" charset="0"/>
            </a:endParaRPr>
          </a:p>
        </p:txBody>
      </p:sp>
      <p:sp>
        <p:nvSpPr>
          <p:cNvPr id="757822" name="Text Box 62"/>
          <p:cNvSpPr txBox="1">
            <a:spLocks noChangeArrowheads="1"/>
          </p:cNvSpPr>
          <p:nvPr/>
        </p:nvSpPr>
        <p:spPr bwMode="auto">
          <a:xfrm>
            <a:off x="1024467" y="4113213"/>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endParaRPr lang="en-US" baseline="-25000">
              <a:latin typeface="Comic Sans MS" pitchFamily="66" charset="0"/>
            </a:endParaRPr>
          </a:p>
        </p:txBody>
      </p:sp>
      <p:sp>
        <p:nvSpPr>
          <p:cNvPr id="757823" name="Text Box 63"/>
          <p:cNvSpPr txBox="1">
            <a:spLocks noChangeArrowheads="1"/>
          </p:cNvSpPr>
          <p:nvPr/>
        </p:nvSpPr>
        <p:spPr bwMode="auto">
          <a:xfrm>
            <a:off x="986367" y="3306763"/>
            <a:ext cx="364202" cy="369332"/>
          </a:xfrm>
          <a:prstGeom prst="rect">
            <a:avLst/>
          </a:prstGeom>
          <a:noFill/>
          <a:ln w="9525">
            <a:noFill/>
            <a:miter lim="800000"/>
            <a:headEnd/>
            <a:tailEnd/>
          </a:ln>
          <a:effectLst/>
        </p:spPr>
        <p:txBody>
          <a:bodyPr wrap="none">
            <a:spAutoFit/>
          </a:bodyPr>
          <a:lstStyle/>
          <a:p>
            <a:r>
              <a:rPr lang="en-US">
                <a:latin typeface="Comic Sans MS" pitchFamily="66" charset="0"/>
              </a:rPr>
              <a:t>x</a:t>
            </a:r>
            <a:r>
              <a:rPr lang="en-US" baseline="-25000">
                <a:latin typeface="Comic Sans MS" pitchFamily="66" charset="0"/>
              </a:rPr>
              <a:t>i</a:t>
            </a:r>
          </a:p>
        </p:txBody>
      </p:sp>
      <p:sp>
        <p:nvSpPr>
          <p:cNvPr id="757824" name="Text Box 64"/>
          <p:cNvSpPr txBox="1">
            <a:spLocks noChangeArrowheads="1"/>
          </p:cNvSpPr>
          <p:nvPr/>
        </p:nvSpPr>
        <p:spPr bwMode="auto">
          <a:xfrm>
            <a:off x="3683001" y="6007101"/>
            <a:ext cx="277640" cy="369332"/>
          </a:xfrm>
          <a:prstGeom prst="rect">
            <a:avLst/>
          </a:prstGeom>
          <a:noFill/>
          <a:ln w="9525">
            <a:noFill/>
            <a:miter lim="800000"/>
            <a:headEnd/>
            <a:tailEnd/>
          </a:ln>
          <a:effectLst/>
        </p:spPr>
        <p:txBody>
          <a:bodyPr wrap="none">
            <a:spAutoFit/>
          </a:bodyPr>
          <a:lstStyle/>
          <a:p>
            <a:r>
              <a:rPr lang="en-US">
                <a:latin typeface="Comic Sans MS" pitchFamily="66" charset="0"/>
              </a:rPr>
              <a:t>j</a:t>
            </a:r>
          </a:p>
        </p:txBody>
      </p:sp>
      <p:sp>
        <p:nvSpPr>
          <p:cNvPr id="757825" name="Text Box 65"/>
          <p:cNvSpPr txBox="1">
            <a:spLocks noChangeArrowheads="1"/>
          </p:cNvSpPr>
          <p:nvPr/>
        </p:nvSpPr>
        <p:spPr bwMode="auto">
          <a:xfrm>
            <a:off x="6170084" y="4429126"/>
            <a:ext cx="248786" cy="369332"/>
          </a:xfrm>
          <a:prstGeom prst="rect">
            <a:avLst/>
          </a:prstGeom>
          <a:noFill/>
          <a:ln w="9525">
            <a:noFill/>
            <a:miter lim="800000"/>
            <a:headEnd/>
            <a:tailEnd/>
          </a:ln>
          <a:effectLst/>
        </p:spPr>
        <p:txBody>
          <a:bodyPr wrap="none">
            <a:spAutoFit/>
          </a:bodyPr>
          <a:lstStyle/>
          <a:p>
            <a:r>
              <a:rPr lang="en-US">
                <a:latin typeface="Comic Sans MS" pitchFamily="66" charset="0"/>
              </a:rPr>
              <a:t>i</a:t>
            </a:r>
          </a:p>
        </p:txBody>
      </p:sp>
      <p:sp>
        <p:nvSpPr>
          <p:cNvPr id="757826" name="Text Box 66"/>
          <p:cNvSpPr txBox="1">
            <a:spLocks noChangeArrowheads="1"/>
          </p:cNvSpPr>
          <p:nvPr/>
        </p:nvSpPr>
        <p:spPr bwMode="auto">
          <a:xfrm>
            <a:off x="1752600" y="2581276"/>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57827" name="Text Box 67"/>
          <p:cNvSpPr txBox="1">
            <a:spLocks noChangeArrowheads="1"/>
          </p:cNvSpPr>
          <p:nvPr/>
        </p:nvSpPr>
        <p:spPr bwMode="auto">
          <a:xfrm>
            <a:off x="2470151" y="2581276"/>
            <a:ext cx="288862" cy="36933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757828" name="Text Box 68"/>
          <p:cNvSpPr txBox="1">
            <a:spLocks noChangeArrowheads="1"/>
          </p:cNvSpPr>
          <p:nvPr/>
        </p:nvSpPr>
        <p:spPr bwMode="auto">
          <a:xfrm>
            <a:off x="3219451" y="2581276"/>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57829" name="Text Box 69"/>
          <p:cNvSpPr txBox="1">
            <a:spLocks noChangeArrowheads="1"/>
          </p:cNvSpPr>
          <p:nvPr/>
        </p:nvSpPr>
        <p:spPr bwMode="auto">
          <a:xfrm>
            <a:off x="5431367" y="2581276"/>
            <a:ext cx="304892" cy="369332"/>
          </a:xfrm>
          <a:prstGeom prst="rect">
            <a:avLst/>
          </a:prstGeom>
          <a:noFill/>
          <a:ln w="9525">
            <a:noFill/>
            <a:miter lim="800000"/>
            <a:headEnd/>
            <a:tailEnd/>
          </a:ln>
          <a:effectLst/>
        </p:spPr>
        <p:txBody>
          <a:bodyPr wrap="none">
            <a:spAutoFit/>
          </a:bodyPr>
          <a:lstStyle/>
          <a:p>
            <a:r>
              <a:rPr lang="en-US">
                <a:latin typeface="Comic Sans MS" pitchFamily="66" charset="0"/>
              </a:rPr>
              <a:t>n</a:t>
            </a:r>
          </a:p>
        </p:txBody>
      </p:sp>
      <p:sp>
        <p:nvSpPr>
          <p:cNvPr id="757830" name="Text Box 70"/>
          <p:cNvSpPr txBox="1">
            <a:spLocks noChangeArrowheads="1"/>
          </p:cNvSpPr>
          <p:nvPr/>
        </p:nvSpPr>
        <p:spPr bwMode="auto">
          <a:xfrm>
            <a:off x="429684" y="5559426"/>
            <a:ext cx="364202" cy="369332"/>
          </a:xfrm>
          <a:prstGeom prst="rect">
            <a:avLst/>
          </a:prstGeom>
          <a:noFill/>
          <a:ln w="9525">
            <a:noFill/>
            <a:miter lim="800000"/>
            <a:headEnd/>
            <a:tailEnd/>
          </a:ln>
          <a:effectLst/>
        </p:spPr>
        <p:txBody>
          <a:bodyPr wrap="none">
            <a:spAutoFit/>
          </a:bodyPr>
          <a:lstStyle/>
          <a:p>
            <a:r>
              <a:rPr lang="en-US">
                <a:latin typeface="Comic Sans MS" pitchFamily="66" charset="0"/>
              </a:rPr>
              <a:t>m</a:t>
            </a:r>
          </a:p>
        </p:txBody>
      </p:sp>
      <p:sp>
        <p:nvSpPr>
          <p:cNvPr id="757831" name="Text Box 71"/>
          <p:cNvSpPr txBox="1">
            <a:spLocks noChangeArrowheads="1"/>
          </p:cNvSpPr>
          <p:nvPr/>
        </p:nvSpPr>
        <p:spPr bwMode="auto">
          <a:xfrm>
            <a:off x="529167" y="3671888"/>
            <a:ext cx="288862" cy="36933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757832" name="Text Box 72"/>
          <p:cNvSpPr txBox="1">
            <a:spLocks noChangeArrowheads="1"/>
          </p:cNvSpPr>
          <p:nvPr/>
        </p:nvSpPr>
        <p:spPr bwMode="auto">
          <a:xfrm>
            <a:off x="480484" y="4114801"/>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57833" name="Text Box 73"/>
          <p:cNvSpPr txBox="1">
            <a:spLocks noChangeArrowheads="1"/>
          </p:cNvSpPr>
          <p:nvPr/>
        </p:nvSpPr>
        <p:spPr bwMode="auto">
          <a:xfrm>
            <a:off x="480484" y="3308351"/>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57834" name="Rectangle 74"/>
          <p:cNvSpPr>
            <a:spLocks noChangeArrowheads="1"/>
          </p:cNvSpPr>
          <p:nvPr/>
        </p:nvSpPr>
        <p:spPr bwMode="auto">
          <a:xfrm>
            <a:off x="6574221" y="1158875"/>
            <a:ext cx="5360276" cy="4721663"/>
          </a:xfrm>
          <a:prstGeom prst="rect">
            <a:avLst/>
          </a:prstGeom>
          <a:noFill/>
          <a:ln w="9525">
            <a:noFill/>
            <a:miter lim="800000"/>
            <a:headEnd/>
            <a:tailEnd/>
          </a:ln>
          <a:effectLst/>
        </p:spPr>
        <p:txBody>
          <a:bodyPr/>
          <a:lstStyle/>
          <a:p>
            <a:pPr marL="342900" indent="-342900" algn="just">
              <a:spcBef>
                <a:spcPct val="20000"/>
              </a:spcBef>
            </a:pPr>
            <a:r>
              <a:rPr lang="en-US" sz="2400" dirty="0">
                <a:solidFill>
                  <a:schemeClr val="accent2"/>
                </a:solidFill>
              </a:rPr>
              <a:t>A matrix </a:t>
            </a:r>
            <a:r>
              <a:rPr lang="en-US" sz="2400" dirty="0">
                <a:solidFill>
                  <a:schemeClr val="accent2"/>
                </a:solidFill>
                <a:latin typeface="Comic Sans MS" pitchFamily="66" charset="0"/>
              </a:rPr>
              <a:t>b[</a:t>
            </a:r>
            <a:r>
              <a:rPr lang="en-US" sz="2400" dirty="0" err="1">
                <a:solidFill>
                  <a:schemeClr val="accent2"/>
                </a:solidFill>
                <a:latin typeface="Comic Sans MS" pitchFamily="66" charset="0"/>
              </a:rPr>
              <a:t>i</a:t>
            </a:r>
            <a:r>
              <a:rPr lang="en-US" sz="2400" dirty="0">
                <a:solidFill>
                  <a:schemeClr val="accent2"/>
                </a:solidFill>
                <a:latin typeface="Comic Sans MS" pitchFamily="66" charset="0"/>
              </a:rPr>
              <a:t>, j]</a:t>
            </a:r>
            <a:r>
              <a:rPr lang="en-US" sz="2400" dirty="0">
                <a:solidFill>
                  <a:schemeClr val="accent2"/>
                </a:solidFill>
              </a:rPr>
              <a:t>:</a:t>
            </a:r>
          </a:p>
          <a:p>
            <a:pPr marL="342900" indent="-342900" algn="just">
              <a:spcBef>
                <a:spcPct val="20000"/>
              </a:spcBef>
              <a:buFontTx/>
              <a:buChar char="•"/>
            </a:pPr>
            <a:r>
              <a:rPr lang="en-US" sz="2400" dirty="0">
                <a:solidFill>
                  <a:schemeClr val="accent2"/>
                </a:solidFill>
              </a:rPr>
              <a:t>For a sub-problem [</a:t>
            </a:r>
            <a:r>
              <a:rPr lang="en-US" sz="2400" dirty="0" err="1">
                <a:solidFill>
                  <a:schemeClr val="accent2"/>
                </a:solidFill>
              </a:rPr>
              <a:t>i</a:t>
            </a:r>
            <a:r>
              <a:rPr lang="en-US" sz="2400" dirty="0">
                <a:solidFill>
                  <a:schemeClr val="accent2"/>
                </a:solidFill>
              </a:rPr>
              <a:t>, j] it tells us what choice was made to obtain the optimal value</a:t>
            </a:r>
          </a:p>
          <a:p>
            <a:pPr marL="342900" indent="-342900" algn="just">
              <a:spcBef>
                <a:spcPct val="20000"/>
              </a:spcBef>
              <a:buFontTx/>
              <a:buChar char="•"/>
            </a:pPr>
            <a:r>
              <a:rPr lang="en-US" sz="2400" dirty="0">
                <a:solidFill>
                  <a:schemeClr val="accent2"/>
                </a:solidFill>
              </a:rPr>
              <a:t>If </a:t>
            </a:r>
            <a:r>
              <a:rPr lang="en-US" sz="2400" dirty="0">
                <a:solidFill>
                  <a:schemeClr val="accent2"/>
                </a:solidFill>
                <a:latin typeface="Comic Sans MS" pitchFamily="66" charset="0"/>
                <a:sym typeface="Symbol" pitchFamily="18" charset="2"/>
              </a:rPr>
              <a:t>x</a:t>
            </a:r>
            <a:r>
              <a:rPr lang="en-US" sz="2400" baseline="-25000" dirty="0">
                <a:solidFill>
                  <a:schemeClr val="accent2"/>
                </a:solidFill>
                <a:latin typeface="Comic Sans MS" pitchFamily="66" charset="0"/>
                <a:sym typeface="Symbol" pitchFamily="18" charset="2"/>
              </a:rPr>
              <a:t>i</a:t>
            </a:r>
            <a:r>
              <a:rPr lang="en-US" sz="2400" dirty="0">
                <a:solidFill>
                  <a:schemeClr val="accent2"/>
                </a:solidFill>
                <a:latin typeface="Comic Sans MS" pitchFamily="66" charset="0"/>
                <a:sym typeface="Symbol" pitchFamily="18" charset="2"/>
              </a:rPr>
              <a:t> = </a:t>
            </a:r>
            <a:r>
              <a:rPr lang="en-US" sz="2400" dirty="0" err="1">
                <a:solidFill>
                  <a:schemeClr val="accent2"/>
                </a:solidFill>
                <a:latin typeface="Comic Sans MS" pitchFamily="66" charset="0"/>
                <a:sym typeface="Symbol" pitchFamily="18" charset="2"/>
              </a:rPr>
              <a:t>y</a:t>
            </a:r>
            <a:r>
              <a:rPr lang="en-US" sz="2400" baseline="-25000" dirty="0" err="1">
                <a:solidFill>
                  <a:schemeClr val="accent2"/>
                </a:solidFill>
                <a:latin typeface="Comic Sans MS" pitchFamily="66" charset="0"/>
                <a:sym typeface="Symbol" pitchFamily="18" charset="2"/>
              </a:rPr>
              <a:t>j</a:t>
            </a:r>
            <a:endParaRPr lang="en-US" sz="2400" dirty="0">
              <a:solidFill>
                <a:schemeClr val="accent2"/>
              </a:solidFill>
              <a:latin typeface="Comic Sans MS" pitchFamily="66" charset="0"/>
              <a:sym typeface="Symbol" pitchFamily="18" charset="2"/>
            </a:endParaRPr>
          </a:p>
          <a:p>
            <a:pPr marL="342900" indent="-342900" algn="just">
              <a:spcBef>
                <a:spcPct val="20000"/>
              </a:spcBef>
            </a:pPr>
            <a:r>
              <a:rPr lang="en-US" sz="2400" baseline="-25000" dirty="0">
                <a:solidFill>
                  <a:schemeClr val="accent2"/>
                </a:solidFill>
                <a:latin typeface="Comic Sans MS" pitchFamily="66" charset="0"/>
                <a:sym typeface="Symbol" pitchFamily="18" charset="2"/>
              </a:rPr>
              <a:t>		</a:t>
            </a:r>
            <a:r>
              <a:rPr lang="en-US" sz="2400" dirty="0">
                <a:solidFill>
                  <a:srgbClr val="336699"/>
                </a:solidFill>
                <a:latin typeface="Comic Sans MS" pitchFamily="66" charset="0"/>
                <a:sym typeface="Symbol" pitchFamily="18" charset="2"/>
              </a:rPr>
              <a:t>b[</a:t>
            </a:r>
            <a:r>
              <a:rPr lang="en-US" sz="2400" dirty="0" err="1">
                <a:solidFill>
                  <a:srgbClr val="336699"/>
                </a:solidFill>
                <a:latin typeface="Comic Sans MS" pitchFamily="66" charset="0"/>
                <a:sym typeface="Symbol" pitchFamily="18" charset="2"/>
              </a:rPr>
              <a:t>i</a:t>
            </a:r>
            <a:r>
              <a:rPr lang="en-US" sz="2400" dirty="0">
                <a:solidFill>
                  <a:srgbClr val="336699"/>
                </a:solidFill>
                <a:latin typeface="Comic Sans MS" pitchFamily="66" charset="0"/>
                <a:sym typeface="Symbol" pitchFamily="18" charset="2"/>
              </a:rPr>
              <a:t>, j] = “   ”</a:t>
            </a:r>
          </a:p>
          <a:p>
            <a:pPr marL="342900" indent="-342900" algn="just">
              <a:spcBef>
                <a:spcPct val="20000"/>
              </a:spcBef>
              <a:buFontTx/>
              <a:buChar char="•"/>
            </a:pPr>
            <a:r>
              <a:rPr lang="en-US" sz="2400" dirty="0">
                <a:solidFill>
                  <a:schemeClr val="accent2"/>
                </a:solidFill>
                <a:sym typeface="Symbol" pitchFamily="18" charset="2"/>
              </a:rPr>
              <a:t>Else, if</a:t>
            </a:r>
            <a:r>
              <a:rPr lang="en-US" sz="2400" dirty="0">
                <a:solidFill>
                  <a:schemeClr val="accent2"/>
                </a:solidFill>
                <a:latin typeface="Comic Sans MS" pitchFamily="66" charset="0"/>
                <a:sym typeface="Symbol" pitchFamily="18" charset="2"/>
              </a:rPr>
              <a:t> 	</a:t>
            </a:r>
          </a:p>
          <a:p>
            <a:pPr marL="342900" indent="-342900" algn="just">
              <a:spcBef>
                <a:spcPct val="20000"/>
              </a:spcBef>
              <a:buFontTx/>
              <a:buChar char="•"/>
            </a:pPr>
            <a:r>
              <a:rPr lang="en-US" sz="2400" dirty="0">
                <a:solidFill>
                  <a:schemeClr val="accent2"/>
                </a:solidFill>
                <a:latin typeface="Comic Sans MS" pitchFamily="66" charset="0"/>
                <a:sym typeface="Symbol" pitchFamily="18" charset="2"/>
              </a:rPr>
              <a:t>c[</a:t>
            </a:r>
            <a:r>
              <a:rPr lang="en-US" sz="2400" dirty="0" err="1">
                <a:solidFill>
                  <a:schemeClr val="accent2"/>
                </a:solidFill>
                <a:latin typeface="Comic Sans MS" pitchFamily="66" charset="0"/>
                <a:sym typeface="Symbol" pitchFamily="18" charset="2"/>
              </a:rPr>
              <a:t>i</a:t>
            </a:r>
            <a:r>
              <a:rPr lang="en-US" sz="2400" dirty="0">
                <a:solidFill>
                  <a:schemeClr val="accent2"/>
                </a:solidFill>
                <a:latin typeface="Comic Sans MS" pitchFamily="66" charset="0"/>
                <a:sym typeface="Symbol" pitchFamily="18" charset="2"/>
              </a:rPr>
              <a:t> - 1, j] ≥ c[</a:t>
            </a:r>
            <a:r>
              <a:rPr lang="en-US" sz="2400" dirty="0" err="1">
                <a:solidFill>
                  <a:schemeClr val="accent2"/>
                </a:solidFill>
                <a:latin typeface="Comic Sans MS" pitchFamily="66" charset="0"/>
                <a:sym typeface="Symbol" pitchFamily="18" charset="2"/>
              </a:rPr>
              <a:t>i</a:t>
            </a:r>
            <a:r>
              <a:rPr lang="en-US" sz="2400" dirty="0">
                <a:solidFill>
                  <a:schemeClr val="accent2"/>
                </a:solidFill>
                <a:latin typeface="Comic Sans MS" pitchFamily="66" charset="0"/>
                <a:sym typeface="Symbol" pitchFamily="18" charset="2"/>
              </a:rPr>
              <a:t>, j-1]</a:t>
            </a:r>
          </a:p>
          <a:p>
            <a:pPr marL="342900" indent="-342900" algn="just">
              <a:spcBef>
                <a:spcPct val="20000"/>
              </a:spcBef>
            </a:pPr>
            <a:r>
              <a:rPr lang="en-US" sz="2400" dirty="0">
                <a:solidFill>
                  <a:schemeClr val="accent2"/>
                </a:solidFill>
              </a:rPr>
              <a:t>		</a:t>
            </a:r>
            <a:r>
              <a:rPr lang="en-US" sz="2400" dirty="0">
                <a:solidFill>
                  <a:srgbClr val="336699"/>
                </a:solidFill>
                <a:latin typeface="Comic Sans MS" pitchFamily="66" charset="0"/>
                <a:sym typeface="Symbol" pitchFamily="18" charset="2"/>
              </a:rPr>
              <a:t>b[</a:t>
            </a:r>
            <a:r>
              <a:rPr lang="en-US" sz="2400" dirty="0" err="1">
                <a:solidFill>
                  <a:srgbClr val="336699"/>
                </a:solidFill>
                <a:latin typeface="Comic Sans MS" pitchFamily="66" charset="0"/>
                <a:sym typeface="Symbol" pitchFamily="18" charset="2"/>
              </a:rPr>
              <a:t>i</a:t>
            </a:r>
            <a:r>
              <a:rPr lang="en-US" sz="2400" dirty="0">
                <a:solidFill>
                  <a:srgbClr val="336699"/>
                </a:solidFill>
                <a:latin typeface="Comic Sans MS" pitchFamily="66" charset="0"/>
                <a:sym typeface="Symbol" pitchFamily="18" charset="2"/>
              </a:rPr>
              <a:t>, j] = “  ”</a:t>
            </a:r>
          </a:p>
          <a:p>
            <a:pPr marL="342900" indent="-342900" algn="just">
              <a:spcBef>
                <a:spcPct val="20000"/>
              </a:spcBef>
            </a:pPr>
            <a:r>
              <a:rPr lang="en-US" sz="2400" dirty="0">
                <a:solidFill>
                  <a:schemeClr val="accent2"/>
                </a:solidFill>
                <a:latin typeface="Comic Sans MS" pitchFamily="66" charset="0"/>
                <a:sym typeface="Symbol" pitchFamily="18" charset="2"/>
              </a:rPr>
              <a:t>	</a:t>
            </a:r>
            <a:r>
              <a:rPr lang="en-US" sz="2400" dirty="0">
                <a:solidFill>
                  <a:schemeClr val="accent2"/>
                </a:solidFill>
                <a:sym typeface="Symbol" pitchFamily="18" charset="2"/>
              </a:rPr>
              <a:t>else</a:t>
            </a:r>
          </a:p>
          <a:p>
            <a:pPr marL="342900" indent="-342900" algn="just">
              <a:spcBef>
                <a:spcPct val="20000"/>
              </a:spcBef>
            </a:pPr>
            <a:r>
              <a:rPr lang="en-US" sz="2400" dirty="0">
                <a:solidFill>
                  <a:schemeClr val="accent2"/>
                </a:solidFill>
                <a:latin typeface="Comic Sans MS" pitchFamily="66" charset="0"/>
                <a:sym typeface="Symbol" pitchFamily="18" charset="2"/>
              </a:rPr>
              <a:t>		</a:t>
            </a:r>
            <a:r>
              <a:rPr lang="en-US" sz="2400" dirty="0">
                <a:solidFill>
                  <a:srgbClr val="336699"/>
                </a:solidFill>
                <a:latin typeface="Comic Sans MS" pitchFamily="66" charset="0"/>
                <a:sym typeface="Symbol" pitchFamily="18" charset="2"/>
              </a:rPr>
              <a:t>b[</a:t>
            </a:r>
            <a:r>
              <a:rPr lang="en-US" sz="2400" dirty="0" err="1">
                <a:solidFill>
                  <a:srgbClr val="336699"/>
                </a:solidFill>
                <a:latin typeface="Comic Sans MS" pitchFamily="66" charset="0"/>
                <a:sym typeface="Symbol" pitchFamily="18" charset="2"/>
              </a:rPr>
              <a:t>i</a:t>
            </a:r>
            <a:r>
              <a:rPr lang="en-US" sz="2400" dirty="0">
                <a:solidFill>
                  <a:srgbClr val="336699"/>
                </a:solidFill>
                <a:latin typeface="Comic Sans MS" pitchFamily="66" charset="0"/>
                <a:sym typeface="Symbol" pitchFamily="18" charset="2"/>
              </a:rPr>
              <a:t>, j] = “  ”</a:t>
            </a:r>
            <a:endParaRPr lang="en-US" sz="2400" dirty="0">
              <a:solidFill>
                <a:srgbClr val="336699"/>
              </a:solidFill>
            </a:endParaRPr>
          </a:p>
        </p:txBody>
      </p:sp>
      <p:sp>
        <p:nvSpPr>
          <p:cNvPr id="757835" name="Line 75"/>
          <p:cNvSpPr>
            <a:spLocks noChangeShapeType="1"/>
          </p:cNvSpPr>
          <p:nvPr/>
        </p:nvSpPr>
        <p:spPr bwMode="auto">
          <a:xfrm flipH="1" flipV="1">
            <a:off x="8358280" y="3239541"/>
            <a:ext cx="265458" cy="307700"/>
          </a:xfrm>
          <a:prstGeom prst="line">
            <a:avLst/>
          </a:prstGeom>
          <a:noFill/>
          <a:ln w="12700">
            <a:solidFill>
              <a:srgbClr val="336699"/>
            </a:solidFill>
            <a:round/>
            <a:headEnd/>
            <a:tailEnd type="stealth" w="med" len="med"/>
          </a:ln>
          <a:effectLst/>
        </p:spPr>
        <p:txBody>
          <a:bodyPr/>
          <a:lstStyle/>
          <a:p>
            <a:endParaRPr lang="en-IN"/>
          </a:p>
        </p:txBody>
      </p:sp>
      <p:sp>
        <p:nvSpPr>
          <p:cNvPr id="757836" name="Text Box 76"/>
          <p:cNvSpPr txBox="1">
            <a:spLocks noChangeArrowheads="1"/>
          </p:cNvSpPr>
          <p:nvPr/>
        </p:nvSpPr>
        <p:spPr bwMode="auto">
          <a:xfrm>
            <a:off x="3996267" y="2581276"/>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3</a:t>
            </a:r>
          </a:p>
        </p:txBody>
      </p:sp>
      <p:sp>
        <p:nvSpPr>
          <p:cNvPr id="757837" name="Text Box 77"/>
          <p:cNvSpPr txBox="1">
            <a:spLocks noChangeArrowheads="1"/>
          </p:cNvSpPr>
          <p:nvPr/>
        </p:nvSpPr>
        <p:spPr bwMode="auto">
          <a:xfrm>
            <a:off x="480484" y="4659313"/>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3</a:t>
            </a:r>
          </a:p>
        </p:txBody>
      </p:sp>
      <p:sp>
        <p:nvSpPr>
          <p:cNvPr id="757838" name="Text Box 78"/>
          <p:cNvSpPr txBox="1">
            <a:spLocks noChangeArrowheads="1"/>
          </p:cNvSpPr>
          <p:nvPr/>
        </p:nvSpPr>
        <p:spPr bwMode="auto">
          <a:xfrm>
            <a:off x="1030817" y="4659313"/>
            <a:ext cx="324128" cy="369332"/>
          </a:xfrm>
          <a:prstGeom prst="rect">
            <a:avLst/>
          </a:prstGeom>
          <a:noFill/>
          <a:ln w="9525">
            <a:noFill/>
            <a:miter lim="800000"/>
            <a:headEnd/>
            <a:tailEnd/>
          </a:ln>
          <a:effectLst/>
        </p:spPr>
        <p:txBody>
          <a:bodyPr wrap="none">
            <a:spAutoFit/>
          </a:bodyPr>
          <a:lstStyle/>
          <a:p>
            <a:r>
              <a:rPr lang="en-US">
                <a:latin typeface="Comic Sans MS" pitchFamily="66" charset="0"/>
              </a:rPr>
              <a:t>C</a:t>
            </a:r>
            <a:endParaRPr lang="en-US" baseline="-25000">
              <a:latin typeface="Comic Sans MS" pitchFamily="66" charset="0"/>
            </a:endParaRPr>
          </a:p>
        </p:txBody>
      </p:sp>
      <p:sp>
        <p:nvSpPr>
          <p:cNvPr id="757839" name="Text Box 79"/>
          <p:cNvSpPr txBox="1">
            <a:spLocks noChangeArrowheads="1"/>
          </p:cNvSpPr>
          <p:nvPr/>
        </p:nvSpPr>
        <p:spPr bwMode="auto">
          <a:xfrm>
            <a:off x="3970867" y="2857501"/>
            <a:ext cx="351378" cy="369332"/>
          </a:xfrm>
          <a:prstGeom prst="rect">
            <a:avLst/>
          </a:prstGeom>
          <a:noFill/>
          <a:ln w="9525">
            <a:noFill/>
            <a:miter lim="800000"/>
            <a:headEnd/>
            <a:tailEnd/>
          </a:ln>
          <a:effectLst/>
        </p:spPr>
        <p:txBody>
          <a:bodyPr wrap="none">
            <a:spAutoFit/>
          </a:bodyPr>
          <a:lstStyle/>
          <a:p>
            <a:r>
              <a:rPr lang="en-US">
                <a:latin typeface="Comic Sans MS" pitchFamily="66" charset="0"/>
              </a:rPr>
              <a:t>D</a:t>
            </a:r>
            <a:endParaRPr lang="en-US" baseline="-25000">
              <a:latin typeface="Comic Sans MS" pitchFamily="66" charset="0"/>
            </a:endParaRPr>
          </a:p>
        </p:txBody>
      </p:sp>
      <p:sp>
        <p:nvSpPr>
          <p:cNvPr id="757840" name="Line 80"/>
          <p:cNvSpPr>
            <a:spLocks noChangeShapeType="1"/>
          </p:cNvSpPr>
          <p:nvPr/>
        </p:nvSpPr>
        <p:spPr bwMode="auto">
          <a:xfrm flipH="1" flipV="1">
            <a:off x="3117851" y="4640264"/>
            <a:ext cx="245533" cy="142875"/>
          </a:xfrm>
          <a:prstGeom prst="line">
            <a:avLst/>
          </a:prstGeom>
          <a:noFill/>
          <a:ln w="9525">
            <a:solidFill>
              <a:schemeClr val="tx1"/>
            </a:solidFill>
            <a:round/>
            <a:headEnd/>
            <a:tailEnd type="triangle" w="med" len="med"/>
          </a:ln>
          <a:effectLst/>
        </p:spPr>
        <p:txBody>
          <a:bodyPr/>
          <a:lstStyle/>
          <a:p>
            <a:endParaRPr lang="en-IN"/>
          </a:p>
        </p:txBody>
      </p:sp>
      <p:sp>
        <p:nvSpPr>
          <p:cNvPr id="757841" name="Text Box 81"/>
          <p:cNvSpPr txBox="1">
            <a:spLocks noChangeArrowheads="1"/>
          </p:cNvSpPr>
          <p:nvPr/>
        </p:nvSpPr>
        <p:spPr bwMode="auto">
          <a:xfrm>
            <a:off x="262468" y="2651125"/>
            <a:ext cx="1002197" cy="461665"/>
          </a:xfrm>
          <a:prstGeom prst="rect">
            <a:avLst/>
          </a:prstGeom>
          <a:noFill/>
          <a:ln w="9525">
            <a:noFill/>
            <a:miter lim="800000"/>
            <a:headEnd/>
            <a:tailEnd/>
          </a:ln>
          <a:effectLst/>
        </p:spPr>
        <p:txBody>
          <a:bodyPr wrap="none">
            <a:spAutoFit/>
          </a:bodyPr>
          <a:lstStyle/>
          <a:p>
            <a:r>
              <a:rPr lang="en-US" sz="2400">
                <a:latin typeface="Comic Sans MS" pitchFamily="66" charset="0"/>
              </a:rPr>
              <a:t>b &amp; c:</a:t>
            </a:r>
          </a:p>
        </p:txBody>
      </p:sp>
      <p:grpSp>
        <p:nvGrpSpPr>
          <p:cNvPr id="2" name="Group 82"/>
          <p:cNvGrpSpPr>
            <a:grpSpLocks/>
          </p:cNvGrpSpPr>
          <p:nvPr/>
        </p:nvGrpSpPr>
        <p:grpSpPr bwMode="auto">
          <a:xfrm>
            <a:off x="2937932" y="4275135"/>
            <a:ext cx="1524000" cy="812799"/>
            <a:chOff x="1388" y="2693"/>
            <a:chExt cx="720" cy="512"/>
          </a:xfrm>
        </p:grpSpPr>
        <p:sp>
          <p:nvSpPr>
            <p:cNvPr id="757843" name="Text Box 83"/>
            <p:cNvSpPr txBox="1">
              <a:spLocks noChangeArrowheads="1"/>
            </p:cNvSpPr>
            <p:nvPr/>
          </p:nvSpPr>
          <p:spPr bwMode="auto">
            <a:xfrm>
              <a:off x="1388" y="2992"/>
              <a:ext cx="370" cy="213"/>
            </a:xfrm>
            <a:prstGeom prst="rect">
              <a:avLst/>
            </a:prstGeom>
            <a:noFill/>
            <a:ln w="9525">
              <a:noFill/>
              <a:miter lim="800000"/>
              <a:headEnd/>
              <a:tailEnd/>
            </a:ln>
            <a:effectLst/>
          </p:spPr>
          <p:txBody>
            <a:bodyPr wrap="none">
              <a:spAutoFit/>
            </a:bodyPr>
            <a:lstStyle/>
            <a:p>
              <a:r>
                <a:rPr lang="en-US" sz="1600"/>
                <a:t>c[i,j-1]</a:t>
              </a:r>
            </a:p>
          </p:txBody>
        </p:sp>
        <p:sp>
          <p:nvSpPr>
            <p:cNvPr id="757844" name="Rectangle 84"/>
            <p:cNvSpPr>
              <a:spLocks noChangeArrowheads="1"/>
            </p:cNvSpPr>
            <p:nvPr/>
          </p:nvSpPr>
          <p:spPr bwMode="auto">
            <a:xfrm>
              <a:off x="1738" y="2693"/>
              <a:ext cx="370" cy="213"/>
            </a:xfrm>
            <a:prstGeom prst="rect">
              <a:avLst/>
            </a:prstGeom>
            <a:noFill/>
            <a:ln w="9525">
              <a:noFill/>
              <a:miter lim="800000"/>
              <a:headEnd/>
              <a:tailEnd/>
            </a:ln>
            <a:effectLst/>
          </p:spPr>
          <p:txBody>
            <a:bodyPr wrap="none">
              <a:spAutoFit/>
            </a:bodyPr>
            <a:lstStyle/>
            <a:p>
              <a:pPr>
                <a:spcBef>
                  <a:spcPct val="20000"/>
                </a:spcBef>
              </a:pPr>
              <a:r>
                <a:rPr lang="en-US" sz="1600"/>
                <a:t>c[i-1,j]</a:t>
              </a:r>
            </a:p>
          </p:txBody>
        </p:sp>
      </p:grpSp>
      <p:sp>
        <p:nvSpPr>
          <p:cNvPr id="757845" name="Line 85"/>
          <p:cNvSpPr>
            <a:spLocks noChangeShapeType="1"/>
          </p:cNvSpPr>
          <p:nvPr/>
        </p:nvSpPr>
        <p:spPr bwMode="auto">
          <a:xfrm flipV="1">
            <a:off x="4171951" y="4660900"/>
            <a:ext cx="0" cy="312738"/>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3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8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78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8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5783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78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83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78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5" grpId="0" animBg="1"/>
      <p:bldP spid="757840" grpId="0" animBg="1"/>
      <p:bldP spid="75784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2CB770F7-51DF-409B-B990-26FB1E052D93}" type="slidenum">
              <a:rPr lang="en-US"/>
              <a:pPr/>
              <a:t>19</a:t>
            </a:fld>
            <a:endParaRPr lang="en-US"/>
          </a:p>
        </p:txBody>
      </p:sp>
      <p:sp>
        <p:nvSpPr>
          <p:cNvPr id="759810" name="Rectangle 2"/>
          <p:cNvSpPr>
            <a:spLocks noGrp="1" noChangeArrowheads="1"/>
          </p:cNvSpPr>
          <p:nvPr>
            <p:ph type="title"/>
          </p:nvPr>
        </p:nvSpPr>
        <p:spPr>
          <a:xfrm>
            <a:off x="1146035" y="827200"/>
            <a:ext cx="9603275" cy="1049235"/>
          </a:xfrm>
        </p:spPr>
        <p:txBody>
          <a:bodyPr>
            <a:normAutofit/>
          </a:bodyPr>
          <a:lstStyle/>
          <a:p>
            <a:r>
              <a:rPr lang="en-US" sz="2800" dirty="0"/>
              <a:t>LCS-LENGTH(X, Y, m, n)</a:t>
            </a:r>
          </a:p>
        </p:txBody>
      </p:sp>
      <p:sp>
        <p:nvSpPr>
          <p:cNvPr id="759811" name="Rectangle 3"/>
          <p:cNvSpPr>
            <a:spLocks noGrp="1" noChangeArrowheads="1"/>
          </p:cNvSpPr>
          <p:nvPr>
            <p:ph type="body" idx="1"/>
          </p:nvPr>
        </p:nvSpPr>
        <p:spPr>
          <a:xfrm>
            <a:off x="704601" y="1225838"/>
            <a:ext cx="9603275" cy="3294576"/>
          </a:xfrm>
        </p:spPr>
        <p:txBody>
          <a:bodyPr>
            <a:noAutofit/>
          </a:bodyPr>
          <a:lstStyle/>
          <a:p>
            <a:pPr marL="381000" indent="-381000">
              <a:lnSpc>
                <a:spcPct val="90000"/>
              </a:lnSpc>
              <a:buFontTx/>
              <a:buAutoNum type="arabicPeriod"/>
            </a:pPr>
            <a:r>
              <a:rPr lang="en-US" sz="1500" b="1" dirty="0"/>
              <a:t> for </a:t>
            </a:r>
            <a:r>
              <a:rPr lang="en-US" sz="1500" dirty="0" err="1">
                <a:latin typeface="Comic Sans MS" pitchFamily="66" charset="0"/>
              </a:rPr>
              <a:t>i</a:t>
            </a:r>
            <a:r>
              <a:rPr lang="en-US" sz="1500" dirty="0">
                <a:latin typeface="Comic Sans MS" pitchFamily="66" charset="0"/>
              </a:rPr>
              <a:t> ← 1</a:t>
            </a:r>
            <a:r>
              <a:rPr lang="en-US" sz="1500" dirty="0"/>
              <a:t> </a:t>
            </a:r>
            <a:r>
              <a:rPr lang="en-US" sz="1500" b="1" dirty="0"/>
              <a:t>to </a:t>
            </a:r>
            <a:r>
              <a:rPr lang="en-US" sz="1500" dirty="0">
                <a:latin typeface="Comic Sans MS" pitchFamily="66" charset="0"/>
              </a:rPr>
              <a:t>m</a:t>
            </a:r>
          </a:p>
          <a:p>
            <a:pPr marL="381000" indent="-381000">
              <a:lnSpc>
                <a:spcPct val="90000"/>
              </a:lnSpc>
              <a:buFontTx/>
              <a:buAutoNum type="arabicPeriod"/>
            </a:pPr>
            <a:r>
              <a:rPr lang="en-US" sz="1500" b="1" dirty="0"/>
              <a:t>      do </a:t>
            </a:r>
            <a:r>
              <a:rPr lang="en-US" sz="1500" dirty="0">
                <a:latin typeface="Comic Sans MS" pitchFamily="66" charset="0"/>
              </a:rPr>
              <a:t>c[</a:t>
            </a:r>
            <a:r>
              <a:rPr lang="en-US" sz="1500" dirty="0" err="1">
                <a:latin typeface="Comic Sans MS" pitchFamily="66" charset="0"/>
              </a:rPr>
              <a:t>i</a:t>
            </a:r>
            <a:r>
              <a:rPr lang="en-US" sz="1500" dirty="0">
                <a:latin typeface="Comic Sans MS" pitchFamily="66" charset="0"/>
              </a:rPr>
              <a:t>, 0] ← 0</a:t>
            </a:r>
          </a:p>
          <a:p>
            <a:pPr marL="381000" indent="-381000">
              <a:lnSpc>
                <a:spcPct val="90000"/>
              </a:lnSpc>
              <a:buFontTx/>
              <a:buAutoNum type="arabicPeriod"/>
            </a:pPr>
            <a:r>
              <a:rPr lang="en-US" sz="1500" b="1" dirty="0"/>
              <a:t> for </a:t>
            </a:r>
            <a:r>
              <a:rPr lang="en-US" sz="1500" dirty="0">
                <a:latin typeface="Comic Sans MS" pitchFamily="66" charset="0"/>
              </a:rPr>
              <a:t>j ← 0 </a:t>
            </a:r>
            <a:r>
              <a:rPr lang="en-US" sz="1500" b="1" dirty="0"/>
              <a:t>to </a:t>
            </a:r>
            <a:r>
              <a:rPr lang="en-US" sz="1500" dirty="0">
                <a:latin typeface="Comic Sans MS" pitchFamily="66" charset="0"/>
              </a:rPr>
              <a:t>n</a:t>
            </a:r>
          </a:p>
          <a:p>
            <a:pPr marL="381000" indent="-381000">
              <a:lnSpc>
                <a:spcPct val="90000"/>
              </a:lnSpc>
              <a:buFontTx/>
              <a:buAutoNum type="arabicPeriod"/>
            </a:pPr>
            <a:r>
              <a:rPr lang="en-US" sz="1500" b="1" dirty="0"/>
              <a:t>     do </a:t>
            </a:r>
            <a:r>
              <a:rPr lang="en-US" sz="1500" dirty="0">
                <a:latin typeface="Comic Sans MS" pitchFamily="66" charset="0"/>
              </a:rPr>
              <a:t>c[0, j] ← 0</a:t>
            </a:r>
          </a:p>
          <a:p>
            <a:pPr marL="381000" indent="-381000">
              <a:lnSpc>
                <a:spcPct val="90000"/>
              </a:lnSpc>
              <a:buFontTx/>
              <a:buAutoNum type="arabicPeriod"/>
            </a:pPr>
            <a:r>
              <a:rPr lang="en-US" sz="1500" b="1" dirty="0"/>
              <a:t> for </a:t>
            </a:r>
            <a:r>
              <a:rPr lang="en-US" sz="1500" dirty="0" err="1">
                <a:latin typeface="Comic Sans MS" pitchFamily="66" charset="0"/>
              </a:rPr>
              <a:t>i</a:t>
            </a:r>
            <a:r>
              <a:rPr lang="en-US" sz="1500" dirty="0">
                <a:latin typeface="Comic Sans MS" pitchFamily="66" charset="0"/>
              </a:rPr>
              <a:t> ← 1</a:t>
            </a:r>
            <a:r>
              <a:rPr lang="en-US" sz="1500" dirty="0"/>
              <a:t> </a:t>
            </a:r>
            <a:r>
              <a:rPr lang="en-US" sz="1500" b="1" dirty="0"/>
              <a:t>to </a:t>
            </a:r>
            <a:r>
              <a:rPr lang="en-US" sz="1500" dirty="0">
                <a:latin typeface="Comic Sans MS" pitchFamily="66" charset="0"/>
              </a:rPr>
              <a:t>m</a:t>
            </a:r>
          </a:p>
          <a:p>
            <a:pPr marL="381000" indent="-381000">
              <a:lnSpc>
                <a:spcPct val="90000"/>
              </a:lnSpc>
              <a:buFontTx/>
              <a:buAutoNum type="arabicPeriod"/>
            </a:pPr>
            <a:r>
              <a:rPr lang="en-US" sz="1500" b="1" dirty="0"/>
              <a:t>       do for </a:t>
            </a:r>
            <a:r>
              <a:rPr lang="en-US" sz="1500" dirty="0">
                <a:latin typeface="Comic Sans MS" pitchFamily="66" charset="0"/>
              </a:rPr>
              <a:t>j ← 1</a:t>
            </a:r>
            <a:r>
              <a:rPr lang="en-US" sz="1500" dirty="0"/>
              <a:t> </a:t>
            </a:r>
            <a:r>
              <a:rPr lang="en-US" sz="1500" b="1" dirty="0"/>
              <a:t>to </a:t>
            </a:r>
            <a:r>
              <a:rPr lang="en-US" sz="1500" dirty="0">
                <a:latin typeface="Comic Sans MS" pitchFamily="66" charset="0"/>
              </a:rPr>
              <a:t>n</a:t>
            </a:r>
          </a:p>
          <a:p>
            <a:pPr marL="381000" indent="-381000">
              <a:lnSpc>
                <a:spcPct val="90000"/>
              </a:lnSpc>
              <a:buFontTx/>
              <a:buAutoNum type="arabicPeriod"/>
            </a:pPr>
            <a:r>
              <a:rPr lang="en-US" sz="1500" b="1" dirty="0"/>
              <a:t> 	          do if </a:t>
            </a:r>
            <a:r>
              <a:rPr lang="en-US" sz="1500" dirty="0">
                <a:latin typeface="Comic Sans MS" pitchFamily="66" charset="0"/>
              </a:rPr>
              <a:t>x</a:t>
            </a:r>
            <a:r>
              <a:rPr lang="en-US" sz="1500" baseline="-25000" dirty="0">
                <a:latin typeface="Comic Sans MS" pitchFamily="66" charset="0"/>
              </a:rPr>
              <a:t>i </a:t>
            </a:r>
            <a:r>
              <a:rPr lang="en-US" sz="1500" dirty="0">
                <a:latin typeface="Comic Sans MS" pitchFamily="66" charset="0"/>
              </a:rPr>
              <a:t>= </a:t>
            </a:r>
            <a:r>
              <a:rPr lang="en-US" sz="1500" dirty="0" err="1">
                <a:latin typeface="Comic Sans MS" pitchFamily="66" charset="0"/>
              </a:rPr>
              <a:t>y</a:t>
            </a:r>
            <a:r>
              <a:rPr lang="en-US" sz="1500" baseline="-25000" dirty="0" err="1">
                <a:latin typeface="Comic Sans MS" pitchFamily="66" charset="0"/>
              </a:rPr>
              <a:t>j</a:t>
            </a:r>
            <a:endParaRPr lang="en-US" sz="1500" baseline="-25000" dirty="0">
              <a:latin typeface="Comic Sans MS" pitchFamily="66" charset="0"/>
            </a:endParaRPr>
          </a:p>
          <a:p>
            <a:pPr marL="381000" indent="-381000">
              <a:lnSpc>
                <a:spcPct val="90000"/>
              </a:lnSpc>
              <a:buFontTx/>
              <a:buAutoNum type="arabicPeriod"/>
            </a:pPr>
            <a:r>
              <a:rPr lang="en-US" sz="1500" b="1" dirty="0"/>
              <a:t> 		     then </a:t>
            </a:r>
            <a:r>
              <a:rPr lang="en-US" sz="1500" dirty="0">
                <a:latin typeface="Comic Sans MS" pitchFamily="66" charset="0"/>
              </a:rPr>
              <a:t>c[</a:t>
            </a:r>
            <a:r>
              <a:rPr lang="en-US" sz="1500" dirty="0" err="1">
                <a:latin typeface="Comic Sans MS" pitchFamily="66" charset="0"/>
              </a:rPr>
              <a:t>i</a:t>
            </a:r>
            <a:r>
              <a:rPr lang="en-US" sz="1500" dirty="0">
                <a:latin typeface="Comic Sans MS" pitchFamily="66" charset="0"/>
              </a:rPr>
              <a:t>, j] ← c[</a:t>
            </a:r>
            <a:r>
              <a:rPr lang="en-US" sz="1500" dirty="0" err="1">
                <a:latin typeface="Comic Sans MS" pitchFamily="66" charset="0"/>
              </a:rPr>
              <a:t>i</a:t>
            </a:r>
            <a:r>
              <a:rPr lang="en-US" sz="1500" dirty="0">
                <a:latin typeface="Comic Sans MS" pitchFamily="66" charset="0"/>
              </a:rPr>
              <a:t> - 1, j - 1] + 1</a:t>
            </a:r>
          </a:p>
          <a:p>
            <a:pPr marL="381000" indent="-381000">
              <a:lnSpc>
                <a:spcPct val="90000"/>
              </a:lnSpc>
              <a:buFontTx/>
              <a:buAutoNum type="arabicPeriod"/>
            </a:pPr>
            <a:r>
              <a:rPr lang="en-US" sz="1500" dirty="0"/>
              <a:t> 			 </a:t>
            </a:r>
            <a:r>
              <a:rPr lang="en-US" sz="1500" dirty="0">
                <a:latin typeface="Comic Sans MS" pitchFamily="66" charset="0"/>
              </a:rPr>
              <a:t>b[</a:t>
            </a:r>
            <a:r>
              <a:rPr lang="en-US" sz="1500" dirty="0" err="1">
                <a:latin typeface="Comic Sans MS" pitchFamily="66" charset="0"/>
              </a:rPr>
              <a:t>i</a:t>
            </a:r>
            <a:r>
              <a:rPr lang="en-US" sz="1500" dirty="0">
                <a:latin typeface="Comic Sans MS" pitchFamily="66" charset="0"/>
              </a:rPr>
              <a:t>, j ] ← “    ”</a:t>
            </a:r>
          </a:p>
          <a:p>
            <a:pPr marL="381000" indent="-381000">
              <a:lnSpc>
                <a:spcPct val="90000"/>
              </a:lnSpc>
              <a:buFontTx/>
              <a:buAutoNum type="arabicPeriod"/>
            </a:pPr>
            <a:r>
              <a:rPr lang="en-US" sz="1500" b="1" dirty="0"/>
              <a:t> 		     else if </a:t>
            </a:r>
            <a:r>
              <a:rPr lang="en-US" sz="1500" dirty="0">
                <a:latin typeface="Comic Sans MS" pitchFamily="66" charset="0"/>
              </a:rPr>
              <a:t>c[</a:t>
            </a:r>
            <a:r>
              <a:rPr lang="en-US" sz="1500" dirty="0" err="1">
                <a:latin typeface="Comic Sans MS" pitchFamily="66" charset="0"/>
              </a:rPr>
              <a:t>i</a:t>
            </a:r>
            <a:r>
              <a:rPr lang="en-US" sz="1500" dirty="0">
                <a:latin typeface="Comic Sans MS" pitchFamily="66" charset="0"/>
              </a:rPr>
              <a:t> - 1, j] ≥ c[</a:t>
            </a:r>
            <a:r>
              <a:rPr lang="en-US" sz="1500" dirty="0" err="1">
                <a:latin typeface="Comic Sans MS" pitchFamily="66" charset="0"/>
              </a:rPr>
              <a:t>i</a:t>
            </a:r>
            <a:r>
              <a:rPr lang="en-US" sz="1500" dirty="0">
                <a:latin typeface="Comic Sans MS" pitchFamily="66" charset="0"/>
              </a:rPr>
              <a:t>, j - 1]</a:t>
            </a:r>
          </a:p>
          <a:p>
            <a:pPr marL="381000" indent="-381000">
              <a:lnSpc>
                <a:spcPct val="90000"/>
              </a:lnSpc>
              <a:buFontTx/>
              <a:buAutoNum type="arabicPeriod"/>
            </a:pPr>
            <a:r>
              <a:rPr lang="en-US" sz="1500" b="1" dirty="0"/>
              <a:t> 			   then </a:t>
            </a:r>
            <a:r>
              <a:rPr lang="en-US" sz="1500" dirty="0">
                <a:latin typeface="Comic Sans MS" pitchFamily="66" charset="0"/>
              </a:rPr>
              <a:t>c[</a:t>
            </a:r>
            <a:r>
              <a:rPr lang="en-US" sz="1500" dirty="0" err="1">
                <a:latin typeface="Comic Sans MS" pitchFamily="66" charset="0"/>
              </a:rPr>
              <a:t>i</a:t>
            </a:r>
            <a:r>
              <a:rPr lang="en-US" sz="1500" dirty="0">
                <a:latin typeface="Comic Sans MS" pitchFamily="66" charset="0"/>
              </a:rPr>
              <a:t>, j] ← c[</a:t>
            </a:r>
            <a:r>
              <a:rPr lang="en-US" sz="1500" dirty="0" err="1">
                <a:latin typeface="Comic Sans MS" pitchFamily="66" charset="0"/>
              </a:rPr>
              <a:t>i</a:t>
            </a:r>
            <a:r>
              <a:rPr lang="en-US" sz="1500" dirty="0">
                <a:latin typeface="Comic Sans MS" pitchFamily="66" charset="0"/>
              </a:rPr>
              <a:t> - 1, j]</a:t>
            </a:r>
          </a:p>
          <a:p>
            <a:pPr marL="381000" indent="-381000">
              <a:lnSpc>
                <a:spcPct val="90000"/>
              </a:lnSpc>
              <a:buFontTx/>
              <a:buAutoNum type="arabicPeriod"/>
            </a:pPr>
            <a:r>
              <a:rPr lang="en-US" sz="1500" dirty="0"/>
              <a:t> 			            </a:t>
            </a:r>
            <a:r>
              <a:rPr lang="en-US" sz="1500" dirty="0">
                <a:latin typeface="Comic Sans MS" pitchFamily="66" charset="0"/>
              </a:rPr>
              <a:t>b[</a:t>
            </a:r>
            <a:r>
              <a:rPr lang="en-US" sz="1500" dirty="0" err="1">
                <a:latin typeface="Comic Sans MS" pitchFamily="66" charset="0"/>
              </a:rPr>
              <a:t>i</a:t>
            </a:r>
            <a:r>
              <a:rPr lang="en-US" sz="1500" dirty="0">
                <a:latin typeface="Comic Sans MS" pitchFamily="66" charset="0"/>
              </a:rPr>
              <a:t>, j] ← “↑”</a:t>
            </a:r>
          </a:p>
          <a:p>
            <a:pPr marL="381000" indent="-381000">
              <a:lnSpc>
                <a:spcPct val="90000"/>
              </a:lnSpc>
              <a:buFontTx/>
              <a:buAutoNum type="arabicPeriod"/>
            </a:pPr>
            <a:r>
              <a:rPr lang="en-US" sz="1500" b="1" dirty="0"/>
              <a:t> 			   else </a:t>
            </a:r>
            <a:r>
              <a:rPr lang="en-US" sz="1500" dirty="0">
                <a:latin typeface="Comic Sans MS" pitchFamily="66" charset="0"/>
              </a:rPr>
              <a:t>c[</a:t>
            </a:r>
            <a:r>
              <a:rPr lang="en-US" sz="1500" dirty="0" err="1">
                <a:latin typeface="Comic Sans MS" pitchFamily="66" charset="0"/>
              </a:rPr>
              <a:t>i</a:t>
            </a:r>
            <a:r>
              <a:rPr lang="en-US" sz="1500" dirty="0">
                <a:latin typeface="Comic Sans MS" pitchFamily="66" charset="0"/>
              </a:rPr>
              <a:t>, j] ← c[</a:t>
            </a:r>
            <a:r>
              <a:rPr lang="en-US" sz="1500" dirty="0" err="1">
                <a:latin typeface="Comic Sans MS" pitchFamily="66" charset="0"/>
              </a:rPr>
              <a:t>i</a:t>
            </a:r>
            <a:r>
              <a:rPr lang="en-US" sz="1500" dirty="0">
                <a:latin typeface="Comic Sans MS" pitchFamily="66" charset="0"/>
              </a:rPr>
              <a:t>, j - 1]</a:t>
            </a:r>
          </a:p>
          <a:p>
            <a:pPr marL="381000" indent="-381000">
              <a:lnSpc>
                <a:spcPct val="90000"/>
              </a:lnSpc>
              <a:buFontTx/>
              <a:buAutoNum type="arabicPeriod"/>
            </a:pPr>
            <a:r>
              <a:rPr lang="en-US" sz="1500" dirty="0"/>
              <a:t> 			           </a:t>
            </a:r>
            <a:r>
              <a:rPr lang="en-US" sz="1500" dirty="0">
                <a:latin typeface="Comic Sans MS" pitchFamily="66" charset="0"/>
              </a:rPr>
              <a:t>b[</a:t>
            </a:r>
            <a:r>
              <a:rPr lang="en-US" sz="1500" dirty="0" err="1">
                <a:latin typeface="Comic Sans MS" pitchFamily="66" charset="0"/>
              </a:rPr>
              <a:t>i</a:t>
            </a:r>
            <a:r>
              <a:rPr lang="en-US" sz="1500" dirty="0">
                <a:latin typeface="Comic Sans MS" pitchFamily="66" charset="0"/>
              </a:rPr>
              <a:t>, j] ← “←”</a:t>
            </a:r>
          </a:p>
          <a:p>
            <a:pPr marL="381000" indent="-381000">
              <a:lnSpc>
                <a:spcPct val="90000"/>
              </a:lnSpc>
              <a:buFontTx/>
              <a:buAutoNum type="arabicPeriod"/>
            </a:pPr>
            <a:r>
              <a:rPr lang="en-US" sz="1500" b="1" dirty="0"/>
              <a:t>return </a:t>
            </a:r>
            <a:r>
              <a:rPr lang="en-US" sz="1500" dirty="0">
                <a:latin typeface="Comic Sans MS" pitchFamily="66" charset="0"/>
              </a:rPr>
              <a:t>c</a:t>
            </a:r>
            <a:r>
              <a:rPr lang="en-US" sz="1500" dirty="0"/>
              <a:t> and </a:t>
            </a:r>
            <a:r>
              <a:rPr lang="en-US" sz="1500" dirty="0">
                <a:latin typeface="Comic Sans MS" pitchFamily="66" charset="0"/>
              </a:rPr>
              <a:t>b</a:t>
            </a:r>
          </a:p>
        </p:txBody>
      </p:sp>
      <p:sp>
        <p:nvSpPr>
          <p:cNvPr id="759812" name="Line 4"/>
          <p:cNvSpPr>
            <a:spLocks noChangeShapeType="1"/>
          </p:cNvSpPr>
          <p:nvPr/>
        </p:nvSpPr>
        <p:spPr bwMode="auto">
          <a:xfrm flipH="1" flipV="1">
            <a:off x="4494487" y="3990975"/>
            <a:ext cx="247651" cy="236538"/>
          </a:xfrm>
          <a:prstGeom prst="line">
            <a:avLst/>
          </a:prstGeom>
          <a:noFill/>
          <a:ln w="9525">
            <a:solidFill>
              <a:schemeClr val="tx1"/>
            </a:solidFill>
            <a:round/>
            <a:headEnd/>
            <a:tailEnd type="triangle" w="med" len="med"/>
          </a:ln>
          <a:effectLst/>
        </p:spPr>
        <p:txBody>
          <a:bodyPr/>
          <a:lstStyle/>
          <a:p>
            <a:endParaRPr lang="en-IN"/>
          </a:p>
        </p:txBody>
      </p:sp>
      <p:sp>
        <p:nvSpPr>
          <p:cNvPr id="759813" name="AutoShape 5"/>
          <p:cNvSpPr>
            <a:spLocks/>
          </p:cNvSpPr>
          <p:nvPr/>
        </p:nvSpPr>
        <p:spPr bwMode="auto">
          <a:xfrm>
            <a:off x="3067781" y="1434663"/>
            <a:ext cx="211447" cy="1189367"/>
          </a:xfrm>
          <a:prstGeom prst="rightBrace">
            <a:avLst>
              <a:gd name="adj1" fmla="val 65972"/>
              <a:gd name="adj2" fmla="val 50000"/>
            </a:avLst>
          </a:prstGeom>
          <a:noFill/>
          <a:ln w="9525">
            <a:solidFill>
              <a:schemeClr val="tx1"/>
            </a:solidFill>
            <a:round/>
            <a:headEnd/>
            <a:tailEnd/>
          </a:ln>
          <a:effectLst/>
        </p:spPr>
        <p:txBody>
          <a:bodyPr wrap="none" anchor="ctr"/>
          <a:lstStyle/>
          <a:p>
            <a:endParaRPr lang="en-IN"/>
          </a:p>
        </p:txBody>
      </p:sp>
      <p:sp>
        <p:nvSpPr>
          <p:cNvPr id="759814" name="Text Box 6"/>
          <p:cNvSpPr txBox="1">
            <a:spLocks noChangeArrowheads="1"/>
          </p:cNvSpPr>
          <p:nvPr/>
        </p:nvSpPr>
        <p:spPr bwMode="auto">
          <a:xfrm>
            <a:off x="3563007" y="1619250"/>
            <a:ext cx="8213833" cy="369332"/>
          </a:xfrm>
          <a:prstGeom prst="rect">
            <a:avLst/>
          </a:prstGeom>
          <a:noFill/>
          <a:ln w="9525">
            <a:noFill/>
            <a:miter lim="800000"/>
            <a:headEnd/>
            <a:tailEnd/>
          </a:ln>
          <a:effectLst/>
        </p:spPr>
        <p:txBody>
          <a:bodyPr wrap="square">
            <a:spAutoFit/>
          </a:bodyPr>
          <a:lstStyle/>
          <a:p>
            <a:r>
              <a:rPr lang="en-US" dirty="0"/>
              <a:t>The length of the LCS if one of the sequences is empty is zero</a:t>
            </a:r>
          </a:p>
        </p:txBody>
      </p:sp>
      <p:sp>
        <p:nvSpPr>
          <p:cNvPr id="759815" name="AutoShape 7"/>
          <p:cNvSpPr>
            <a:spLocks/>
          </p:cNvSpPr>
          <p:nvPr/>
        </p:nvSpPr>
        <p:spPr bwMode="auto">
          <a:xfrm>
            <a:off x="5660042" y="3720662"/>
            <a:ext cx="62842" cy="669049"/>
          </a:xfrm>
          <a:prstGeom prst="rightBrace">
            <a:avLst>
              <a:gd name="adj1" fmla="val 89286"/>
              <a:gd name="adj2" fmla="val 50000"/>
            </a:avLst>
          </a:prstGeom>
          <a:noFill/>
          <a:ln w="9525">
            <a:solidFill>
              <a:schemeClr val="tx1"/>
            </a:solidFill>
            <a:round/>
            <a:headEnd/>
            <a:tailEnd/>
          </a:ln>
          <a:effectLst/>
        </p:spPr>
        <p:txBody>
          <a:bodyPr wrap="none" anchor="ctr"/>
          <a:lstStyle/>
          <a:p>
            <a:endParaRPr lang="en-IN"/>
          </a:p>
        </p:txBody>
      </p:sp>
      <p:sp>
        <p:nvSpPr>
          <p:cNvPr id="759816" name="Text Box 8"/>
          <p:cNvSpPr txBox="1">
            <a:spLocks noChangeArrowheads="1"/>
          </p:cNvSpPr>
          <p:nvPr/>
        </p:nvSpPr>
        <p:spPr bwMode="auto">
          <a:xfrm>
            <a:off x="6053375" y="3859541"/>
            <a:ext cx="1718740" cy="369332"/>
          </a:xfrm>
          <a:prstGeom prst="rect">
            <a:avLst/>
          </a:prstGeom>
          <a:noFill/>
          <a:ln w="9525">
            <a:noFill/>
            <a:miter lim="800000"/>
            <a:headEnd/>
            <a:tailEnd/>
          </a:ln>
          <a:effectLst/>
        </p:spPr>
        <p:txBody>
          <a:bodyPr wrap="none">
            <a:spAutoFit/>
          </a:bodyPr>
          <a:lstStyle/>
          <a:p>
            <a:r>
              <a:rPr lang="en-US"/>
              <a:t>Case 1: x</a:t>
            </a:r>
            <a:r>
              <a:rPr lang="en-US" baseline="-25000"/>
              <a:t>i</a:t>
            </a:r>
            <a:r>
              <a:rPr lang="en-US"/>
              <a:t> = y</a:t>
            </a:r>
            <a:r>
              <a:rPr lang="en-US" baseline="-25000"/>
              <a:t>j</a:t>
            </a:r>
            <a:r>
              <a:rPr lang="en-US"/>
              <a:t> </a:t>
            </a:r>
          </a:p>
        </p:txBody>
      </p:sp>
      <p:sp>
        <p:nvSpPr>
          <p:cNvPr id="759817" name="AutoShape 9"/>
          <p:cNvSpPr>
            <a:spLocks/>
          </p:cNvSpPr>
          <p:nvPr/>
        </p:nvSpPr>
        <p:spPr bwMode="auto">
          <a:xfrm>
            <a:off x="5784268" y="4556233"/>
            <a:ext cx="45719" cy="1401873"/>
          </a:xfrm>
          <a:prstGeom prst="rightBrace">
            <a:avLst>
              <a:gd name="adj1" fmla="val 172280"/>
              <a:gd name="adj2" fmla="val 50000"/>
            </a:avLst>
          </a:prstGeom>
          <a:noFill/>
          <a:ln w="9525">
            <a:solidFill>
              <a:schemeClr val="tx1"/>
            </a:solidFill>
            <a:round/>
            <a:headEnd/>
            <a:tailEnd/>
          </a:ln>
          <a:effectLst/>
        </p:spPr>
        <p:txBody>
          <a:bodyPr wrap="none" anchor="ctr"/>
          <a:lstStyle/>
          <a:p>
            <a:endParaRPr lang="en-IN"/>
          </a:p>
        </p:txBody>
      </p:sp>
      <p:sp>
        <p:nvSpPr>
          <p:cNvPr id="759818" name="Text Box 10"/>
          <p:cNvSpPr txBox="1">
            <a:spLocks noChangeArrowheads="1"/>
          </p:cNvSpPr>
          <p:nvPr/>
        </p:nvSpPr>
        <p:spPr bwMode="auto">
          <a:xfrm>
            <a:off x="6116436" y="5000517"/>
            <a:ext cx="1705916" cy="369332"/>
          </a:xfrm>
          <a:prstGeom prst="rect">
            <a:avLst/>
          </a:prstGeom>
          <a:noFill/>
          <a:ln w="9525">
            <a:noFill/>
            <a:miter lim="800000"/>
            <a:headEnd/>
            <a:tailEnd/>
          </a:ln>
          <a:effectLst/>
        </p:spPr>
        <p:txBody>
          <a:bodyPr wrap="none">
            <a:spAutoFit/>
          </a:bodyPr>
          <a:lstStyle/>
          <a:p>
            <a:r>
              <a:rPr lang="en-US" dirty="0"/>
              <a:t>Case 2: x</a:t>
            </a:r>
            <a:r>
              <a:rPr lang="en-US" baseline="-25000" dirty="0"/>
              <a:t>i</a:t>
            </a:r>
            <a:r>
              <a:rPr lang="en-US" dirty="0"/>
              <a:t> </a:t>
            </a:r>
            <a:r>
              <a:rPr lang="en-US" dirty="0">
                <a:sym typeface="Symbol" pitchFamily="18" charset="2"/>
              </a:rPr>
              <a:t></a:t>
            </a:r>
            <a:r>
              <a:rPr lang="en-US" dirty="0"/>
              <a:t> </a:t>
            </a:r>
            <a:r>
              <a:rPr lang="en-US" dirty="0" err="1"/>
              <a:t>y</a:t>
            </a:r>
            <a:r>
              <a:rPr lang="en-US" baseline="-25000" dirty="0" err="1"/>
              <a:t>j</a:t>
            </a:r>
            <a:r>
              <a:rPr lang="en-US" dirty="0"/>
              <a:t> </a:t>
            </a:r>
          </a:p>
        </p:txBody>
      </p:sp>
      <p:sp>
        <p:nvSpPr>
          <p:cNvPr id="759819" name="Text Box 11"/>
          <p:cNvSpPr txBox="1">
            <a:spLocks noChangeArrowheads="1"/>
          </p:cNvSpPr>
          <p:nvPr/>
        </p:nvSpPr>
        <p:spPr bwMode="auto">
          <a:xfrm>
            <a:off x="6425179" y="5549572"/>
            <a:ext cx="3151825" cy="461665"/>
          </a:xfrm>
          <a:prstGeom prst="rect">
            <a:avLst/>
          </a:prstGeom>
          <a:noFill/>
          <a:ln w="9525">
            <a:noFill/>
            <a:miter lim="800000"/>
            <a:headEnd/>
            <a:tailEnd/>
          </a:ln>
          <a:effectLst/>
        </p:spPr>
        <p:txBody>
          <a:bodyPr wrap="none">
            <a:spAutoFit/>
          </a:bodyPr>
          <a:lstStyle/>
          <a:p>
            <a:r>
              <a:rPr lang="en-US" sz="2400">
                <a:sym typeface="Symbol" pitchFamily="18" charset="2"/>
              </a:rPr>
              <a:t>Running time: </a:t>
            </a:r>
            <a:r>
              <a:rPr lang="en-US" sz="2400">
                <a:latin typeface="Comic Sans MS" pitchFamily="66" charset="0"/>
                <a:sym typeface="Symbol" pitchFamily="18" charset="2"/>
              </a:rPr>
              <a:t>(mn)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98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98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98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98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98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98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98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5981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981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981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98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98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98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59811">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59811">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59811">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9811">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9811">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59811">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98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598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59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animBg="1"/>
      <p:bldP spid="759813" grpId="0" animBg="1"/>
      <p:bldP spid="759814" grpId="0"/>
      <p:bldP spid="759815" grpId="0" animBg="1"/>
      <p:bldP spid="759816" grpId="0"/>
      <p:bldP spid="759817" grpId="0" animBg="1"/>
      <p:bldP spid="759818" grpId="0"/>
      <p:bldP spid="75981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51442" y="1651507"/>
            <a:ext cx="9603275" cy="3294576"/>
          </a:xfrm>
        </p:spPr>
        <p:txBody>
          <a:bodyPr>
            <a:normAutofit/>
          </a:bodyPr>
          <a:lstStyle/>
          <a:p>
            <a:r>
              <a:rPr lang="en-US" dirty="0"/>
              <a:t>Introduction to Dynamic Programming</a:t>
            </a:r>
          </a:p>
          <a:p>
            <a:r>
              <a:rPr lang="en-US" dirty="0"/>
              <a:t>Characteristics of Dynamic Programming</a:t>
            </a:r>
          </a:p>
          <a:p>
            <a:r>
              <a:rPr lang="en-US" dirty="0"/>
              <a:t>Components of Dynamic Programming</a:t>
            </a:r>
          </a:p>
          <a:p>
            <a:r>
              <a:rPr lang="en-US" dirty="0"/>
              <a:t>Divide &amp; Conquer VS Dynamic Programming</a:t>
            </a:r>
          </a:p>
          <a:p>
            <a:r>
              <a:rPr lang="en-US" dirty="0"/>
              <a:t>Fibonacci series problem using Dynamic Programming</a:t>
            </a:r>
          </a:p>
          <a:p>
            <a:r>
              <a:rPr lang="en-US" dirty="0"/>
              <a:t>LCS using Dynamic Programming</a:t>
            </a:r>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2771049C-395B-482C-A387-65DECF28A76C}" type="slidenum">
              <a:rPr lang="en-IN" smtClean="0"/>
              <a:pPr/>
              <a:t>2</a:t>
            </a:fld>
            <a:endParaRPr lang="en-IN"/>
          </a:p>
        </p:txBody>
      </p:sp>
    </p:spTree>
    <p:extLst>
      <p:ext uri="{BB962C8B-B14F-4D97-AF65-F5344CB8AC3E}">
        <p14:creationId xmlns:p14="http://schemas.microsoft.com/office/powerpoint/2010/main" val="317715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 name="Slide Number Placeholder 4"/>
          <p:cNvSpPr>
            <a:spLocks noGrp="1"/>
          </p:cNvSpPr>
          <p:nvPr>
            <p:ph type="sldNum" sz="quarter" idx="11"/>
          </p:nvPr>
        </p:nvSpPr>
        <p:spPr>
          <a:xfrm>
            <a:off x="1130270" y="-33311"/>
            <a:ext cx="5938836" cy="309201"/>
          </a:xfrm>
        </p:spPr>
        <p:txBody>
          <a:bodyPr/>
          <a:lstStyle/>
          <a:p>
            <a:fld id="{2312363A-BAFF-4D12-A41F-8A5AF7D1D15E}" type="slidenum">
              <a:rPr lang="en-US"/>
              <a:pPr/>
              <a:t>20</a:t>
            </a:fld>
            <a:endParaRPr lang="en-US"/>
          </a:p>
        </p:txBody>
      </p:sp>
      <p:sp>
        <p:nvSpPr>
          <p:cNvPr id="761858" name="Rectangle 2"/>
          <p:cNvSpPr>
            <a:spLocks noGrp="1" noChangeArrowheads="1"/>
          </p:cNvSpPr>
          <p:nvPr>
            <p:ph type="title"/>
          </p:nvPr>
        </p:nvSpPr>
        <p:spPr>
          <a:xfrm>
            <a:off x="830726" y="236482"/>
            <a:ext cx="9603275" cy="1049235"/>
          </a:xfrm>
        </p:spPr>
        <p:txBody>
          <a:bodyPr>
            <a:normAutofit/>
          </a:bodyPr>
          <a:lstStyle/>
          <a:p>
            <a:r>
              <a:rPr lang="en-US" sz="2800" dirty="0"/>
              <a:t>Example</a:t>
            </a:r>
          </a:p>
        </p:txBody>
      </p:sp>
      <p:sp>
        <p:nvSpPr>
          <p:cNvPr id="761859" name="Rectangle 3"/>
          <p:cNvSpPr>
            <a:spLocks noGrp="1" noChangeArrowheads="1"/>
          </p:cNvSpPr>
          <p:nvPr>
            <p:ph type="body" idx="1"/>
          </p:nvPr>
        </p:nvSpPr>
        <p:spPr>
          <a:xfrm>
            <a:off x="511724" y="1367866"/>
            <a:ext cx="4724400" cy="939800"/>
          </a:xfrm>
        </p:spPr>
        <p:txBody>
          <a:bodyPr/>
          <a:lstStyle/>
          <a:p>
            <a:pPr>
              <a:lnSpc>
                <a:spcPct val="80000"/>
              </a:lnSpc>
              <a:buFontTx/>
              <a:buNone/>
            </a:pPr>
            <a:r>
              <a:rPr lang="en-US" sz="2400" dirty="0">
                <a:sym typeface="Symbol" pitchFamily="18" charset="2"/>
              </a:rPr>
              <a:t>X = A, B, C, B, D, A</a:t>
            </a:r>
          </a:p>
          <a:p>
            <a:pPr>
              <a:lnSpc>
                <a:spcPct val="80000"/>
              </a:lnSpc>
              <a:buFontTx/>
              <a:buNone/>
            </a:pPr>
            <a:r>
              <a:rPr lang="en-US" sz="2400" dirty="0"/>
              <a:t>Y = </a:t>
            </a:r>
            <a:r>
              <a:rPr lang="en-US" sz="2400" dirty="0">
                <a:sym typeface="Symbol" pitchFamily="18" charset="2"/>
              </a:rPr>
              <a:t>B, D, C, A, B, A</a:t>
            </a:r>
          </a:p>
        </p:txBody>
      </p:sp>
      <p:sp>
        <p:nvSpPr>
          <p:cNvPr id="761860" name="AutoShape 4"/>
          <p:cNvSpPr>
            <a:spLocks/>
          </p:cNvSpPr>
          <p:nvPr/>
        </p:nvSpPr>
        <p:spPr bwMode="auto">
          <a:xfrm>
            <a:off x="5511801" y="892328"/>
            <a:ext cx="122767" cy="1092200"/>
          </a:xfrm>
          <a:prstGeom prst="leftBrace">
            <a:avLst>
              <a:gd name="adj1" fmla="val 98851"/>
              <a:gd name="adj2" fmla="val 50000"/>
            </a:avLst>
          </a:prstGeom>
          <a:noFill/>
          <a:ln w="25400">
            <a:solidFill>
              <a:schemeClr val="tx1"/>
            </a:solidFill>
            <a:round/>
            <a:headEnd/>
            <a:tailEnd/>
          </a:ln>
          <a:effectLst/>
        </p:spPr>
        <p:txBody>
          <a:bodyPr wrap="none" anchor="ctr"/>
          <a:lstStyle/>
          <a:p>
            <a:endParaRPr lang="en-IN"/>
          </a:p>
        </p:txBody>
      </p:sp>
      <p:graphicFrame>
        <p:nvGraphicFramePr>
          <p:cNvPr id="761861" name="Group 5"/>
          <p:cNvGraphicFramePr>
            <a:graphicFrameLocks noGrp="1"/>
          </p:cNvGraphicFramePr>
          <p:nvPr/>
        </p:nvGraphicFramePr>
        <p:xfrm>
          <a:off x="5628217" y="2456783"/>
          <a:ext cx="5469467" cy="3556003"/>
        </p:xfrm>
        <a:graphic>
          <a:graphicData uri="http://schemas.openxmlformats.org/drawingml/2006/table">
            <a:tbl>
              <a:tblPr/>
              <a:tblGrid>
                <a:gridCol w="781049">
                  <a:extLst>
                    <a:ext uri="{9D8B030D-6E8A-4147-A177-3AD203B41FA5}">
                      <a16:colId xmlns:a16="http://schemas.microsoft.com/office/drawing/2014/main" val="20000"/>
                    </a:ext>
                  </a:extLst>
                </a:gridCol>
                <a:gridCol w="781051">
                  <a:extLst>
                    <a:ext uri="{9D8B030D-6E8A-4147-A177-3AD203B41FA5}">
                      <a16:colId xmlns:a16="http://schemas.microsoft.com/office/drawing/2014/main" val="20001"/>
                    </a:ext>
                  </a:extLst>
                </a:gridCol>
                <a:gridCol w="781049">
                  <a:extLst>
                    <a:ext uri="{9D8B030D-6E8A-4147-A177-3AD203B41FA5}">
                      <a16:colId xmlns:a16="http://schemas.microsoft.com/office/drawing/2014/main" val="20002"/>
                    </a:ext>
                  </a:extLst>
                </a:gridCol>
                <a:gridCol w="783167">
                  <a:extLst>
                    <a:ext uri="{9D8B030D-6E8A-4147-A177-3AD203B41FA5}">
                      <a16:colId xmlns:a16="http://schemas.microsoft.com/office/drawing/2014/main" val="20003"/>
                    </a:ext>
                  </a:extLst>
                </a:gridCol>
                <a:gridCol w="781051">
                  <a:extLst>
                    <a:ext uri="{9D8B030D-6E8A-4147-A177-3AD203B41FA5}">
                      <a16:colId xmlns:a16="http://schemas.microsoft.com/office/drawing/2014/main" val="20004"/>
                    </a:ext>
                  </a:extLst>
                </a:gridCol>
                <a:gridCol w="781049">
                  <a:extLst>
                    <a:ext uri="{9D8B030D-6E8A-4147-A177-3AD203B41FA5}">
                      <a16:colId xmlns:a16="http://schemas.microsoft.com/office/drawing/2014/main" val="20005"/>
                    </a:ext>
                  </a:extLst>
                </a:gridCol>
                <a:gridCol w="781051">
                  <a:extLst>
                    <a:ext uri="{9D8B030D-6E8A-4147-A177-3AD203B41FA5}">
                      <a16:colId xmlns:a16="http://schemas.microsoft.com/office/drawing/2014/main" val="20006"/>
                    </a:ext>
                  </a:extLst>
                </a:gridCol>
              </a:tblGrid>
              <a:tr h="4429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61935" name="Rectangle 79"/>
          <p:cNvSpPr>
            <a:spLocks noChangeArrowheads="1"/>
          </p:cNvSpPr>
          <p:nvPr/>
        </p:nvSpPr>
        <p:spPr bwMode="auto">
          <a:xfrm>
            <a:off x="4180416" y="835573"/>
            <a:ext cx="8468784" cy="1447800"/>
          </a:xfrm>
          <a:prstGeom prst="rect">
            <a:avLst/>
          </a:prstGeom>
          <a:noFill/>
          <a:ln w="9525">
            <a:noFill/>
            <a:miter lim="800000"/>
            <a:headEnd/>
            <a:tailEnd/>
          </a:ln>
          <a:effectLst/>
        </p:spPr>
        <p:txBody>
          <a:bodyPr/>
          <a:lstStyle/>
          <a:p>
            <a:pPr marL="742950" lvl="1" indent="-285750">
              <a:spcBef>
                <a:spcPct val="20000"/>
              </a:spcBef>
            </a:pPr>
            <a:r>
              <a:rPr lang="en-US" dirty="0">
                <a:latin typeface="Comic Sans MS" pitchFamily="66" charset="0"/>
                <a:sym typeface="Symbol" pitchFamily="18" charset="2"/>
              </a:rPr>
              <a:t>		        0			                        if </a:t>
            </a:r>
            <a:r>
              <a:rPr lang="en-US" dirty="0" err="1">
                <a:latin typeface="Comic Sans MS" pitchFamily="66" charset="0"/>
                <a:sym typeface="Symbol" pitchFamily="18" charset="2"/>
              </a:rPr>
              <a:t>i</a:t>
            </a:r>
            <a:r>
              <a:rPr lang="en-US" dirty="0">
                <a:latin typeface="Comic Sans MS" pitchFamily="66" charset="0"/>
                <a:sym typeface="Symbol" pitchFamily="18" charset="2"/>
              </a:rPr>
              <a:t> = 0 or j = 0</a:t>
            </a:r>
          </a:p>
          <a:p>
            <a:pPr marL="742950" lvl="1" indent="-285750">
              <a:spcBef>
                <a:spcPct val="20000"/>
              </a:spcBef>
            </a:pPr>
            <a:r>
              <a:rPr lang="en-US" dirty="0">
                <a:latin typeface="Comic Sans MS" pitchFamily="66" charset="0"/>
                <a:sym typeface="Symbol" pitchFamily="18" charset="2"/>
              </a:rPr>
              <a:t>c[</a:t>
            </a:r>
            <a:r>
              <a:rPr lang="en-US" dirty="0" err="1">
                <a:latin typeface="Comic Sans MS" pitchFamily="66" charset="0"/>
                <a:sym typeface="Symbol" pitchFamily="18" charset="2"/>
              </a:rPr>
              <a:t>i</a:t>
            </a:r>
            <a:r>
              <a:rPr lang="en-US" dirty="0">
                <a:latin typeface="Comic Sans MS" pitchFamily="66" charset="0"/>
                <a:sym typeface="Symbol" pitchFamily="18" charset="2"/>
              </a:rPr>
              <a:t>, j] =   c[i-1, j-1] + 1	                 if x</a:t>
            </a:r>
            <a:r>
              <a:rPr lang="en-US" baseline="-25000" dirty="0">
                <a:latin typeface="Comic Sans MS" pitchFamily="66" charset="0"/>
                <a:sym typeface="Symbol" pitchFamily="18" charset="2"/>
              </a:rPr>
              <a:t>i</a:t>
            </a:r>
            <a:r>
              <a:rPr lang="en-US" dirty="0">
                <a:latin typeface="Comic Sans MS" pitchFamily="66" charset="0"/>
                <a:sym typeface="Symbol" pitchFamily="18" charset="2"/>
              </a:rPr>
              <a:t> = </a:t>
            </a:r>
            <a:r>
              <a:rPr lang="en-US" dirty="0" err="1">
                <a:latin typeface="Comic Sans MS" pitchFamily="66" charset="0"/>
                <a:sym typeface="Symbol" pitchFamily="18" charset="2"/>
              </a:rPr>
              <a:t>y</a:t>
            </a:r>
            <a:r>
              <a:rPr lang="en-US" baseline="-25000" dirty="0" err="1">
                <a:latin typeface="Comic Sans MS" pitchFamily="66" charset="0"/>
                <a:sym typeface="Symbol" pitchFamily="18" charset="2"/>
              </a:rPr>
              <a:t>j</a:t>
            </a:r>
            <a:endParaRPr lang="en-US" baseline="-25000" dirty="0">
              <a:latin typeface="Comic Sans MS" pitchFamily="66" charset="0"/>
              <a:sym typeface="Symbol" pitchFamily="18" charset="2"/>
            </a:endParaRPr>
          </a:p>
          <a:p>
            <a:pPr marL="742950" lvl="1" indent="-285750">
              <a:spcBef>
                <a:spcPct val="20000"/>
              </a:spcBef>
            </a:pPr>
            <a:r>
              <a:rPr lang="en-US" dirty="0">
                <a:latin typeface="Comic Sans MS" pitchFamily="66" charset="0"/>
                <a:sym typeface="Symbol" pitchFamily="18" charset="2"/>
              </a:rPr>
              <a:t>		        max(c[</a:t>
            </a:r>
            <a:r>
              <a:rPr lang="en-US" dirty="0" err="1">
                <a:latin typeface="Comic Sans MS" pitchFamily="66" charset="0"/>
                <a:sym typeface="Symbol" pitchFamily="18" charset="2"/>
              </a:rPr>
              <a:t>i</a:t>
            </a:r>
            <a:r>
              <a:rPr lang="en-US" dirty="0">
                <a:latin typeface="Comic Sans MS" pitchFamily="66" charset="0"/>
                <a:sym typeface="Symbol" pitchFamily="18" charset="2"/>
              </a:rPr>
              <a:t>, j-1], c[i-1, j])          if x</a:t>
            </a:r>
            <a:r>
              <a:rPr lang="en-US" baseline="-25000" dirty="0">
                <a:latin typeface="Comic Sans MS" pitchFamily="66" charset="0"/>
                <a:sym typeface="Symbol" pitchFamily="18" charset="2"/>
              </a:rPr>
              <a:t>i</a:t>
            </a:r>
            <a:r>
              <a:rPr lang="en-US" dirty="0">
                <a:latin typeface="Comic Sans MS" pitchFamily="66" charset="0"/>
                <a:sym typeface="Symbol" pitchFamily="18" charset="2"/>
              </a:rPr>
              <a:t>  </a:t>
            </a:r>
            <a:r>
              <a:rPr lang="en-US" dirty="0" err="1">
                <a:latin typeface="Comic Sans MS" pitchFamily="66" charset="0"/>
                <a:sym typeface="Symbol" pitchFamily="18" charset="2"/>
              </a:rPr>
              <a:t>y</a:t>
            </a:r>
            <a:r>
              <a:rPr lang="en-US" baseline="-25000" dirty="0" err="1">
                <a:latin typeface="Comic Sans MS" pitchFamily="66" charset="0"/>
                <a:sym typeface="Symbol" pitchFamily="18" charset="2"/>
              </a:rPr>
              <a:t>j</a:t>
            </a:r>
            <a:endParaRPr lang="en-US" dirty="0">
              <a:sym typeface="Symbol" pitchFamily="18" charset="2"/>
            </a:endParaRPr>
          </a:p>
        </p:txBody>
      </p:sp>
      <p:sp>
        <p:nvSpPr>
          <p:cNvPr id="761936" name="Text Box 80"/>
          <p:cNvSpPr txBox="1">
            <a:spLocks noChangeArrowheads="1"/>
          </p:cNvSpPr>
          <p:nvPr/>
        </p:nvSpPr>
        <p:spPr bwMode="auto">
          <a:xfrm>
            <a:off x="5780617" y="1867384"/>
            <a:ext cx="325730" cy="369332"/>
          </a:xfrm>
          <a:prstGeom prst="rect">
            <a:avLst/>
          </a:prstGeom>
          <a:noFill/>
          <a:ln w="9525">
            <a:noFill/>
            <a:miter lim="800000"/>
            <a:headEnd/>
            <a:tailEnd/>
          </a:ln>
          <a:effectLst/>
        </p:spPr>
        <p:txBody>
          <a:bodyPr wrap="none">
            <a:spAutoFit/>
          </a:bodyPr>
          <a:lstStyle/>
          <a:p>
            <a:r>
              <a:rPr lang="en-US" dirty="0">
                <a:latin typeface="Comic Sans MS" pitchFamily="66" charset="0"/>
              </a:rPr>
              <a:t>0</a:t>
            </a:r>
          </a:p>
        </p:txBody>
      </p:sp>
      <p:sp>
        <p:nvSpPr>
          <p:cNvPr id="761937" name="Text Box 81"/>
          <p:cNvSpPr txBox="1">
            <a:spLocks noChangeArrowheads="1"/>
          </p:cNvSpPr>
          <p:nvPr/>
        </p:nvSpPr>
        <p:spPr bwMode="auto">
          <a:xfrm>
            <a:off x="6593418" y="1867384"/>
            <a:ext cx="288862" cy="369332"/>
          </a:xfrm>
          <a:prstGeom prst="rect">
            <a:avLst/>
          </a:prstGeom>
          <a:noFill/>
          <a:ln w="9525">
            <a:noFill/>
            <a:miter lim="800000"/>
            <a:headEnd/>
            <a:tailEnd/>
          </a:ln>
          <a:effectLst/>
        </p:spPr>
        <p:txBody>
          <a:bodyPr wrap="none">
            <a:spAutoFit/>
          </a:bodyPr>
          <a:lstStyle/>
          <a:p>
            <a:r>
              <a:rPr lang="en-US" dirty="0">
                <a:latin typeface="Comic Sans MS" pitchFamily="66" charset="0"/>
              </a:rPr>
              <a:t>1</a:t>
            </a:r>
          </a:p>
        </p:txBody>
      </p:sp>
      <p:sp>
        <p:nvSpPr>
          <p:cNvPr id="761938" name="Text Box 82"/>
          <p:cNvSpPr txBox="1">
            <a:spLocks noChangeArrowheads="1"/>
          </p:cNvSpPr>
          <p:nvPr/>
        </p:nvSpPr>
        <p:spPr bwMode="auto">
          <a:xfrm>
            <a:off x="7332133" y="1867384"/>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61939" name="Text Box 83"/>
          <p:cNvSpPr txBox="1">
            <a:spLocks noChangeArrowheads="1"/>
          </p:cNvSpPr>
          <p:nvPr/>
        </p:nvSpPr>
        <p:spPr bwMode="auto">
          <a:xfrm>
            <a:off x="10526184" y="1867384"/>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761940" name="Text Box 84"/>
          <p:cNvSpPr txBox="1">
            <a:spLocks noChangeArrowheads="1"/>
          </p:cNvSpPr>
          <p:nvPr/>
        </p:nvSpPr>
        <p:spPr bwMode="auto">
          <a:xfrm>
            <a:off x="8172451" y="1867384"/>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3</a:t>
            </a:r>
          </a:p>
        </p:txBody>
      </p:sp>
      <p:sp>
        <p:nvSpPr>
          <p:cNvPr id="761941" name="Text Box 85"/>
          <p:cNvSpPr txBox="1">
            <a:spLocks noChangeArrowheads="1"/>
          </p:cNvSpPr>
          <p:nvPr/>
        </p:nvSpPr>
        <p:spPr bwMode="auto">
          <a:xfrm>
            <a:off x="8934451" y="1867384"/>
            <a:ext cx="325730" cy="369332"/>
          </a:xfrm>
          <a:prstGeom prst="rect">
            <a:avLst/>
          </a:prstGeom>
          <a:noFill/>
          <a:ln w="9525">
            <a:noFill/>
            <a:miter lim="800000"/>
            <a:headEnd/>
            <a:tailEnd/>
          </a:ln>
          <a:effectLst/>
        </p:spPr>
        <p:txBody>
          <a:bodyPr wrap="none">
            <a:spAutoFit/>
          </a:bodyPr>
          <a:lstStyle/>
          <a:p>
            <a:r>
              <a:rPr lang="en-US" dirty="0">
                <a:latin typeface="Comic Sans MS" pitchFamily="66" charset="0"/>
              </a:rPr>
              <a:t>4</a:t>
            </a:r>
          </a:p>
        </p:txBody>
      </p:sp>
      <p:sp>
        <p:nvSpPr>
          <p:cNvPr id="761942" name="Text Box 86"/>
          <p:cNvSpPr txBox="1">
            <a:spLocks noChangeArrowheads="1"/>
          </p:cNvSpPr>
          <p:nvPr/>
        </p:nvSpPr>
        <p:spPr bwMode="auto">
          <a:xfrm>
            <a:off x="9707033" y="1867384"/>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5</a:t>
            </a:r>
          </a:p>
        </p:txBody>
      </p:sp>
      <p:sp>
        <p:nvSpPr>
          <p:cNvPr id="761943" name="Text Box 87"/>
          <p:cNvSpPr txBox="1">
            <a:spLocks noChangeArrowheads="1"/>
          </p:cNvSpPr>
          <p:nvPr/>
        </p:nvSpPr>
        <p:spPr bwMode="auto">
          <a:xfrm>
            <a:off x="5772152" y="2033029"/>
            <a:ext cx="367408" cy="369332"/>
          </a:xfrm>
          <a:prstGeom prst="rect">
            <a:avLst/>
          </a:prstGeom>
          <a:noFill/>
          <a:ln w="9525">
            <a:noFill/>
            <a:miter lim="800000"/>
            <a:headEnd/>
            <a:tailEnd/>
          </a:ln>
          <a:effectLst/>
        </p:spPr>
        <p:txBody>
          <a:bodyPr wrap="none">
            <a:spAutoFit/>
          </a:bodyPr>
          <a:lstStyle/>
          <a:p>
            <a:r>
              <a:rPr lang="en-US">
                <a:latin typeface="Comic Sans MS" pitchFamily="66" charset="0"/>
              </a:rPr>
              <a:t>y</a:t>
            </a:r>
            <a:r>
              <a:rPr lang="en-US" baseline="-25000">
                <a:latin typeface="Comic Sans MS" pitchFamily="66" charset="0"/>
              </a:rPr>
              <a:t>j</a:t>
            </a:r>
            <a:endParaRPr lang="en-US">
              <a:latin typeface="Comic Sans MS" pitchFamily="66" charset="0"/>
            </a:endParaRPr>
          </a:p>
        </p:txBody>
      </p:sp>
      <p:sp>
        <p:nvSpPr>
          <p:cNvPr id="761944" name="Text Box 88"/>
          <p:cNvSpPr txBox="1">
            <a:spLocks noChangeArrowheads="1"/>
          </p:cNvSpPr>
          <p:nvPr/>
        </p:nvSpPr>
        <p:spPr bwMode="auto">
          <a:xfrm>
            <a:off x="6584951" y="2099704"/>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1945" name="Text Box 89"/>
          <p:cNvSpPr txBox="1">
            <a:spLocks noChangeArrowheads="1"/>
          </p:cNvSpPr>
          <p:nvPr/>
        </p:nvSpPr>
        <p:spPr bwMode="auto">
          <a:xfrm>
            <a:off x="7323667" y="2099704"/>
            <a:ext cx="351378" cy="369332"/>
          </a:xfrm>
          <a:prstGeom prst="rect">
            <a:avLst/>
          </a:prstGeom>
          <a:noFill/>
          <a:ln w="9525">
            <a:noFill/>
            <a:miter lim="800000"/>
            <a:headEnd/>
            <a:tailEnd/>
          </a:ln>
          <a:effectLst/>
        </p:spPr>
        <p:txBody>
          <a:bodyPr wrap="none">
            <a:spAutoFit/>
          </a:bodyPr>
          <a:lstStyle/>
          <a:p>
            <a:r>
              <a:rPr lang="en-US">
                <a:latin typeface="Comic Sans MS" pitchFamily="66" charset="0"/>
              </a:rPr>
              <a:t>D</a:t>
            </a:r>
          </a:p>
        </p:txBody>
      </p:sp>
      <p:sp>
        <p:nvSpPr>
          <p:cNvPr id="761946" name="Text Box 90"/>
          <p:cNvSpPr txBox="1">
            <a:spLocks noChangeArrowheads="1"/>
          </p:cNvSpPr>
          <p:nvPr/>
        </p:nvSpPr>
        <p:spPr bwMode="auto">
          <a:xfrm>
            <a:off x="10517718" y="2099704"/>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1947" name="Text Box 91"/>
          <p:cNvSpPr txBox="1">
            <a:spLocks noChangeArrowheads="1"/>
          </p:cNvSpPr>
          <p:nvPr/>
        </p:nvSpPr>
        <p:spPr bwMode="auto">
          <a:xfrm>
            <a:off x="8163984" y="2099704"/>
            <a:ext cx="324128" cy="369332"/>
          </a:xfrm>
          <a:prstGeom prst="rect">
            <a:avLst/>
          </a:prstGeom>
          <a:noFill/>
          <a:ln w="9525">
            <a:noFill/>
            <a:miter lim="800000"/>
            <a:headEnd/>
            <a:tailEnd/>
          </a:ln>
          <a:effectLst/>
        </p:spPr>
        <p:txBody>
          <a:bodyPr wrap="none">
            <a:spAutoFit/>
          </a:bodyPr>
          <a:lstStyle/>
          <a:p>
            <a:r>
              <a:rPr lang="en-US">
                <a:latin typeface="Comic Sans MS" pitchFamily="66" charset="0"/>
              </a:rPr>
              <a:t>C</a:t>
            </a:r>
          </a:p>
        </p:txBody>
      </p:sp>
      <p:sp>
        <p:nvSpPr>
          <p:cNvPr id="761948" name="Text Box 92"/>
          <p:cNvSpPr txBox="1">
            <a:spLocks noChangeArrowheads="1"/>
          </p:cNvSpPr>
          <p:nvPr/>
        </p:nvSpPr>
        <p:spPr bwMode="auto">
          <a:xfrm>
            <a:off x="8925985" y="2099704"/>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1949" name="Text Box 93"/>
          <p:cNvSpPr txBox="1">
            <a:spLocks noChangeArrowheads="1"/>
          </p:cNvSpPr>
          <p:nvPr/>
        </p:nvSpPr>
        <p:spPr bwMode="auto">
          <a:xfrm>
            <a:off x="9698567" y="2099704"/>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1950" name="Text Box 94"/>
          <p:cNvSpPr txBox="1">
            <a:spLocks noChangeArrowheads="1"/>
          </p:cNvSpPr>
          <p:nvPr/>
        </p:nvSpPr>
        <p:spPr bwMode="auto">
          <a:xfrm>
            <a:off x="4727108" y="4744370"/>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5</a:t>
            </a:r>
          </a:p>
        </p:txBody>
      </p:sp>
      <p:sp>
        <p:nvSpPr>
          <p:cNvPr id="761951" name="Text Box 95"/>
          <p:cNvSpPr txBox="1">
            <a:spLocks noChangeArrowheads="1"/>
          </p:cNvSpPr>
          <p:nvPr/>
        </p:nvSpPr>
        <p:spPr bwMode="auto">
          <a:xfrm>
            <a:off x="4752509" y="2925095"/>
            <a:ext cx="288862" cy="36933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761952" name="Text Box 96"/>
          <p:cNvSpPr txBox="1">
            <a:spLocks noChangeArrowheads="1"/>
          </p:cNvSpPr>
          <p:nvPr/>
        </p:nvSpPr>
        <p:spPr bwMode="auto">
          <a:xfrm>
            <a:off x="4727108" y="3380707"/>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61953" name="Text Box 97"/>
          <p:cNvSpPr txBox="1">
            <a:spLocks noChangeArrowheads="1"/>
          </p:cNvSpPr>
          <p:nvPr/>
        </p:nvSpPr>
        <p:spPr bwMode="auto">
          <a:xfrm>
            <a:off x="4727108" y="2471070"/>
            <a:ext cx="325730" cy="369332"/>
          </a:xfrm>
          <a:prstGeom prst="rect">
            <a:avLst/>
          </a:prstGeom>
          <a:noFill/>
          <a:ln w="9525">
            <a:noFill/>
            <a:miter lim="800000"/>
            <a:headEnd/>
            <a:tailEnd/>
          </a:ln>
          <a:effectLst/>
        </p:spPr>
        <p:txBody>
          <a:bodyPr wrap="none">
            <a:spAutoFit/>
          </a:bodyPr>
          <a:lstStyle/>
          <a:p>
            <a:r>
              <a:rPr lang="en-US" dirty="0">
                <a:latin typeface="Comic Sans MS" pitchFamily="66" charset="0"/>
              </a:rPr>
              <a:t>0</a:t>
            </a:r>
          </a:p>
        </p:txBody>
      </p:sp>
      <p:sp>
        <p:nvSpPr>
          <p:cNvPr id="761954" name="Text Box 98"/>
          <p:cNvSpPr txBox="1">
            <a:spLocks noChangeArrowheads="1"/>
          </p:cNvSpPr>
          <p:nvPr/>
        </p:nvSpPr>
        <p:spPr bwMode="auto">
          <a:xfrm>
            <a:off x="4727108" y="3834733"/>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3</a:t>
            </a:r>
          </a:p>
        </p:txBody>
      </p:sp>
      <p:sp>
        <p:nvSpPr>
          <p:cNvPr id="761955" name="Text Box 99"/>
          <p:cNvSpPr txBox="1">
            <a:spLocks noChangeArrowheads="1"/>
          </p:cNvSpPr>
          <p:nvPr/>
        </p:nvSpPr>
        <p:spPr bwMode="auto">
          <a:xfrm>
            <a:off x="4727108" y="4290345"/>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4</a:t>
            </a:r>
          </a:p>
        </p:txBody>
      </p:sp>
      <p:sp>
        <p:nvSpPr>
          <p:cNvPr id="761956" name="Text Box 100"/>
          <p:cNvSpPr txBox="1">
            <a:spLocks noChangeArrowheads="1"/>
          </p:cNvSpPr>
          <p:nvPr/>
        </p:nvSpPr>
        <p:spPr bwMode="auto">
          <a:xfrm>
            <a:off x="4727108" y="5199983"/>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761957" name="Text Box 101"/>
          <p:cNvSpPr txBox="1">
            <a:spLocks noChangeArrowheads="1"/>
          </p:cNvSpPr>
          <p:nvPr/>
        </p:nvSpPr>
        <p:spPr bwMode="auto">
          <a:xfrm>
            <a:off x="4727108" y="5655595"/>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7</a:t>
            </a:r>
          </a:p>
        </p:txBody>
      </p:sp>
      <p:sp>
        <p:nvSpPr>
          <p:cNvPr id="761958" name="Text Box 102"/>
          <p:cNvSpPr txBox="1">
            <a:spLocks noChangeArrowheads="1"/>
          </p:cNvSpPr>
          <p:nvPr/>
        </p:nvSpPr>
        <p:spPr bwMode="auto">
          <a:xfrm>
            <a:off x="5058833" y="4745958"/>
            <a:ext cx="351378" cy="369332"/>
          </a:xfrm>
          <a:prstGeom prst="rect">
            <a:avLst/>
          </a:prstGeom>
          <a:noFill/>
          <a:ln w="9525">
            <a:noFill/>
            <a:miter lim="800000"/>
            <a:headEnd/>
            <a:tailEnd/>
          </a:ln>
          <a:effectLst/>
        </p:spPr>
        <p:txBody>
          <a:bodyPr wrap="none">
            <a:spAutoFit/>
          </a:bodyPr>
          <a:lstStyle/>
          <a:p>
            <a:r>
              <a:rPr lang="en-US">
                <a:latin typeface="Comic Sans MS" pitchFamily="66" charset="0"/>
              </a:rPr>
              <a:t>D</a:t>
            </a:r>
          </a:p>
        </p:txBody>
      </p:sp>
      <p:sp>
        <p:nvSpPr>
          <p:cNvPr id="761959" name="Text Box 103"/>
          <p:cNvSpPr txBox="1">
            <a:spLocks noChangeArrowheads="1"/>
          </p:cNvSpPr>
          <p:nvPr/>
        </p:nvSpPr>
        <p:spPr bwMode="auto">
          <a:xfrm>
            <a:off x="5084233" y="2926683"/>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1960" name="Text Box 104"/>
          <p:cNvSpPr txBox="1">
            <a:spLocks noChangeArrowheads="1"/>
          </p:cNvSpPr>
          <p:nvPr/>
        </p:nvSpPr>
        <p:spPr bwMode="auto">
          <a:xfrm>
            <a:off x="5058834" y="3382295"/>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1961" name="Text Box 105"/>
          <p:cNvSpPr txBox="1">
            <a:spLocks noChangeArrowheads="1"/>
          </p:cNvSpPr>
          <p:nvPr/>
        </p:nvSpPr>
        <p:spPr bwMode="auto">
          <a:xfrm>
            <a:off x="5058833" y="2472658"/>
            <a:ext cx="364202" cy="369332"/>
          </a:xfrm>
          <a:prstGeom prst="rect">
            <a:avLst/>
          </a:prstGeom>
          <a:noFill/>
          <a:ln w="9525">
            <a:noFill/>
            <a:miter lim="800000"/>
            <a:headEnd/>
            <a:tailEnd/>
          </a:ln>
          <a:effectLst/>
        </p:spPr>
        <p:txBody>
          <a:bodyPr wrap="none">
            <a:spAutoFit/>
          </a:bodyPr>
          <a:lstStyle/>
          <a:p>
            <a:r>
              <a:rPr lang="en-US">
                <a:latin typeface="Comic Sans MS" pitchFamily="66" charset="0"/>
              </a:rPr>
              <a:t>x</a:t>
            </a:r>
            <a:r>
              <a:rPr lang="en-US" baseline="-25000">
                <a:latin typeface="Comic Sans MS" pitchFamily="66" charset="0"/>
              </a:rPr>
              <a:t>i</a:t>
            </a:r>
            <a:endParaRPr lang="en-US">
              <a:latin typeface="Comic Sans MS" pitchFamily="66" charset="0"/>
            </a:endParaRPr>
          </a:p>
        </p:txBody>
      </p:sp>
      <p:sp>
        <p:nvSpPr>
          <p:cNvPr id="761962" name="Text Box 106"/>
          <p:cNvSpPr txBox="1">
            <a:spLocks noChangeArrowheads="1"/>
          </p:cNvSpPr>
          <p:nvPr/>
        </p:nvSpPr>
        <p:spPr bwMode="auto">
          <a:xfrm>
            <a:off x="5058833" y="3836320"/>
            <a:ext cx="324128" cy="369332"/>
          </a:xfrm>
          <a:prstGeom prst="rect">
            <a:avLst/>
          </a:prstGeom>
          <a:noFill/>
          <a:ln w="9525">
            <a:noFill/>
            <a:miter lim="800000"/>
            <a:headEnd/>
            <a:tailEnd/>
          </a:ln>
          <a:effectLst/>
        </p:spPr>
        <p:txBody>
          <a:bodyPr wrap="none">
            <a:spAutoFit/>
          </a:bodyPr>
          <a:lstStyle/>
          <a:p>
            <a:r>
              <a:rPr lang="en-US">
                <a:latin typeface="Comic Sans MS" pitchFamily="66" charset="0"/>
              </a:rPr>
              <a:t>C</a:t>
            </a:r>
          </a:p>
        </p:txBody>
      </p:sp>
      <p:sp>
        <p:nvSpPr>
          <p:cNvPr id="761963" name="Text Box 107"/>
          <p:cNvSpPr txBox="1">
            <a:spLocks noChangeArrowheads="1"/>
          </p:cNvSpPr>
          <p:nvPr/>
        </p:nvSpPr>
        <p:spPr bwMode="auto">
          <a:xfrm>
            <a:off x="5058834" y="4291933"/>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1964" name="Text Box 108"/>
          <p:cNvSpPr txBox="1">
            <a:spLocks noChangeArrowheads="1"/>
          </p:cNvSpPr>
          <p:nvPr/>
        </p:nvSpPr>
        <p:spPr bwMode="auto">
          <a:xfrm>
            <a:off x="5058833" y="5201570"/>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1965" name="Text Box 109"/>
          <p:cNvSpPr txBox="1">
            <a:spLocks noChangeArrowheads="1"/>
          </p:cNvSpPr>
          <p:nvPr/>
        </p:nvSpPr>
        <p:spPr bwMode="auto">
          <a:xfrm>
            <a:off x="5058834" y="5657183"/>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grpSp>
        <p:nvGrpSpPr>
          <p:cNvPr id="2" name="Group 110"/>
          <p:cNvGrpSpPr>
            <a:grpSpLocks/>
          </p:cNvGrpSpPr>
          <p:nvPr/>
        </p:nvGrpSpPr>
        <p:grpSpPr bwMode="auto">
          <a:xfrm>
            <a:off x="6595534" y="2563145"/>
            <a:ext cx="4258734" cy="369887"/>
            <a:chOff x="2133" y="1816"/>
            <a:chExt cx="2012" cy="233"/>
          </a:xfrm>
        </p:grpSpPr>
        <p:sp>
          <p:nvSpPr>
            <p:cNvPr id="761967" name="Text Box 111"/>
            <p:cNvSpPr txBox="1">
              <a:spLocks noChangeArrowheads="1"/>
            </p:cNvSpPr>
            <p:nvPr/>
          </p:nvSpPr>
          <p:spPr bwMode="auto">
            <a:xfrm>
              <a:off x="2133"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68" name="Text Box 112"/>
            <p:cNvSpPr txBox="1">
              <a:spLocks noChangeArrowheads="1"/>
            </p:cNvSpPr>
            <p:nvPr/>
          </p:nvSpPr>
          <p:spPr bwMode="auto">
            <a:xfrm>
              <a:off x="2482"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69" name="Text Box 113"/>
            <p:cNvSpPr txBox="1">
              <a:spLocks noChangeArrowheads="1"/>
            </p:cNvSpPr>
            <p:nvPr/>
          </p:nvSpPr>
          <p:spPr bwMode="auto">
            <a:xfrm>
              <a:off x="3991"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70" name="Text Box 114"/>
            <p:cNvSpPr txBox="1">
              <a:spLocks noChangeArrowheads="1"/>
            </p:cNvSpPr>
            <p:nvPr/>
          </p:nvSpPr>
          <p:spPr bwMode="auto">
            <a:xfrm>
              <a:off x="2879"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71" name="Text Box 115"/>
            <p:cNvSpPr txBox="1">
              <a:spLocks noChangeArrowheads="1"/>
            </p:cNvSpPr>
            <p:nvPr/>
          </p:nvSpPr>
          <p:spPr bwMode="auto">
            <a:xfrm>
              <a:off x="3239"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72" name="Text Box 116"/>
            <p:cNvSpPr txBox="1">
              <a:spLocks noChangeArrowheads="1"/>
            </p:cNvSpPr>
            <p:nvPr/>
          </p:nvSpPr>
          <p:spPr bwMode="auto">
            <a:xfrm>
              <a:off x="3604"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grpSp>
      <p:grpSp>
        <p:nvGrpSpPr>
          <p:cNvPr id="3" name="Group 117"/>
          <p:cNvGrpSpPr>
            <a:grpSpLocks/>
          </p:cNvGrpSpPr>
          <p:nvPr/>
        </p:nvGrpSpPr>
        <p:grpSpPr bwMode="auto">
          <a:xfrm>
            <a:off x="5797553" y="2563145"/>
            <a:ext cx="328083" cy="3527425"/>
            <a:chOff x="1756" y="1816"/>
            <a:chExt cx="155" cy="2222"/>
          </a:xfrm>
        </p:grpSpPr>
        <p:sp>
          <p:nvSpPr>
            <p:cNvPr id="761974" name="Text Box 118"/>
            <p:cNvSpPr txBox="1">
              <a:spLocks noChangeArrowheads="1"/>
            </p:cNvSpPr>
            <p:nvPr/>
          </p:nvSpPr>
          <p:spPr bwMode="auto">
            <a:xfrm>
              <a:off x="1757" y="1816"/>
              <a:ext cx="154" cy="233"/>
            </a:xfrm>
            <a:prstGeom prst="rect">
              <a:avLst/>
            </a:prstGeom>
            <a:noFill/>
            <a:ln w="9525">
              <a:noFill/>
              <a:miter lim="800000"/>
              <a:headEnd/>
              <a:tailEnd/>
            </a:ln>
            <a:effectLst/>
          </p:spPr>
          <p:txBody>
            <a:bodyPr wrap="none">
              <a:spAutoFit/>
            </a:bodyPr>
            <a:lstStyle/>
            <a:p>
              <a:r>
                <a:rPr lang="en-US" dirty="0">
                  <a:latin typeface="Comic Sans MS" pitchFamily="66" charset="0"/>
                </a:rPr>
                <a:t>0</a:t>
              </a:r>
            </a:p>
          </p:txBody>
        </p:sp>
        <p:sp>
          <p:nvSpPr>
            <p:cNvPr id="761975" name="Text Box 119"/>
            <p:cNvSpPr txBox="1">
              <a:spLocks noChangeArrowheads="1"/>
            </p:cNvSpPr>
            <p:nvPr/>
          </p:nvSpPr>
          <p:spPr bwMode="auto">
            <a:xfrm>
              <a:off x="1756" y="3231"/>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76" name="Text Box 120"/>
            <p:cNvSpPr txBox="1">
              <a:spLocks noChangeArrowheads="1"/>
            </p:cNvSpPr>
            <p:nvPr/>
          </p:nvSpPr>
          <p:spPr bwMode="auto">
            <a:xfrm>
              <a:off x="1757" y="2085"/>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77" name="Text Box 121"/>
            <p:cNvSpPr txBox="1">
              <a:spLocks noChangeArrowheads="1"/>
            </p:cNvSpPr>
            <p:nvPr/>
          </p:nvSpPr>
          <p:spPr bwMode="auto">
            <a:xfrm>
              <a:off x="1756" y="2372"/>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78" name="Text Box 122"/>
            <p:cNvSpPr txBox="1">
              <a:spLocks noChangeArrowheads="1"/>
            </p:cNvSpPr>
            <p:nvPr/>
          </p:nvSpPr>
          <p:spPr bwMode="auto">
            <a:xfrm>
              <a:off x="1756" y="2658"/>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79" name="Text Box 123"/>
            <p:cNvSpPr txBox="1">
              <a:spLocks noChangeArrowheads="1"/>
            </p:cNvSpPr>
            <p:nvPr/>
          </p:nvSpPr>
          <p:spPr bwMode="auto">
            <a:xfrm>
              <a:off x="1756" y="2945"/>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80" name="Text Box 124"/>
            <p:cNvSpPr txBox="1">
              <a:spLocks noChangeArrowheads="1"/>
            </p:cNvSpPr>
            <p:nvPr/>
          </p:nvSpPr>
          <p:spPr bwMode="auto">
            <a:xfrm>
              <a:off x="1756" y="3518"/>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1981" name="Text Box 125"/>
            <p:cNvSpPr txBox="1">
              <a:spLocks noChangeArrowheads="1"/>
            </p:cNvSpPr>
            <p:nvPr/>
          </p:nvSpPr>
          <p:spPr bwMode="auto">
            <a:xfrm>
              <a:off x="1756" y="3805"/>
              <a:ext cx="154" cy="233"/>
            </a:xfrm>
            <a:prstGeom prst="rect">
              <a:avLst/>
            </a:prstGeom>
            <a:noFill/>
            <a:ln w="9525">
              <a:noFill/>
              <a:miter lim="800000"/>
              <a:headEnd/>
              <a:tailEnd/>
            </a:ln>
            <a:effectLst/>
          </p:spPr>
          <p:txBody>
            <a:bodyPr wrap="none">
              <a:spAutoFit/>
            </a:bodyPr>
            <a:lstStyle/>
            <a:p>
              <a:r>
                <a:rPr lang="en-US" dirty="0">
                  <a:latin typeface="Comic Sans MS" pitchFamily="66" charset="0"/>
                </a:rPr>
                <a:t>0</a:t>
              </a:r>
            </a:p>
          </p:txBody>
        </p:sp>
      </p:grpSp>
      <p:sp>
        <p:nvSpPr>
          <p:cNvPr id="761982" name="Text Box 126"/>
          <p:cNvSpPr txBox="1">
            <a:spLocks noChangeArrowheads="1"/>
          </p:cNvSpPr>
          <p:nvPr/>
        </p:nvSpPr>
        <p:spPr bwMode="auto">
          <a:xfrm>
            <a:off x="6597651" y="2952083"/>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0</a:t>
            </a:r>
          </a:p>
        </p:txBody>
      </p:sp>
      <p:sp>
        <p:nvSpPr>
          <p:cNvPr id="761983" name="Text Box 127"/>
          <p:cNvSpPr txBox="1">
            <a:spLocks noChangeArrowheads="1"/>
          </p:cNvSpPr>
          <p:nvPr/>
        </p:nvSpPr>
        <p:spPr bwMode="auto">
          <a:xfrm>
            <a:off x="7325784" y="2952083"/>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0</a:t>
            </a:r>
          </a:p>
        </p:txBody>
      </p:sp>
      <p:sp>
        <p:nvSpPr>
          <p:cNvPr id="761984" name="Text Box 128"/>
          <p:cNvSpPr txBox="1">
            <a:spLocks noChangeArrowheads="1"/>
          </p:cNvSpPr>
          <p:nvPr/>
        </p:nvSpPr>
        <p:spPr bwMode="auto">
          <a:xfrm>
            <a:off x="8168217" y="2952083"/>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0</a:t>
            </a:r>
          </a:p>
        </p:txBody>
      </p:sp>
      <p:grpSp>
        <p:nvGrpSpPr>
          <p:cNvPr id="4" name="Group 129"/>
          <p:cNvGrpSpPr>
            <a:grpSpLocks/>
          </p:cNvGrpSpPr>
          <p:nvPr/>
        </p:nvGrpSpPr>
        <p:grpSpPr bwMode="auto">
          <a:xfrm>
            <a:off x="8923867" y="2950495"/>
            <a:ext cx="469900" cy="436562"/>
            <a:chOff x="3233" y="2100"/>
            <a:chExt cx="222" cy="275"/>
          </a:xfrm>
        </p:grpSpPr>
        <p:sp>
          <p:nvSpPr>
            <p:cNvPr id="761986" name="Text Box 130"/>
            <p:cNvSpPr txBox="1">
              <a:spLocks noChangeArrowheads="1"/>
            </p:cNvSpPr>
            <p:nvPr/>
          </p:nvSpPr>
          <p:spPr bwMode="auto">
            <a:xfrm>
              <a:off x="3251"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1987" name="Line 131"/>
            <p:cNvSpPr>
              <a:spLocks noChangeShapeType="1"/>
            </p:cNvSpPr>
            <p:nvPr/>
          </p:nvSpPr>
          <p:spPr bwMode="auto">
            <a:xfrm flipH="1" flipV="1">
              <a:off x="3233" y="2100"/>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1988" name="Text Box 132"/>
          <p:cNvSpPr txBox="1">
            <a:spLocks noChangeArrowheads="1"/>
          </p:cNvSpPr>
          <p:nvPr/>
        </p:nvSpPr>
        <p:spPr bwMode="auto">
          <a:xfrm>
            <a:off x="9514417" y="3109246"/>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1</a:t>
            </a:r>
          </a:p>
        </p:txBody>
      </p:sp>
      <p:grpSp>
        <p:nvGrpSpPr>
          <p:cNvPr id="5" name="Group 133"/>
          <p:cNvGrpSpPr>
            <a:grpSpLocks/>
          </p:cNvGrpSpPr>
          <p:nvPr/>
        </p:nvGrpSpPr>
        <p:grpSpPr bwMode="auto">
          <a:xfrm>
            <a:off x="10422467" y="2952083"/>
            <a:ext cx="565151" cy="434975"/>
            <a:chOff x="3941" y="2101"/>
            <a:chExt cx="267" cy="274"/>
          </a:xfrm>
        </p:grpSpPr>
        <p:sp>
          <p:nvSpPr>
            <p:cNvPr id="761990" name="Text Box 134"/>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1991" name="Line 13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grpSp>
        <p:nvGrpSpPr>
          <p:cNvPr id="6" name="Group 136"/>
          <p:cNvGrpSpPr>
            <a:grpSpLocks/>
          </p:cNvGrpSpPr>
          <p:nvPr/>
        </p:nvGrpSpPr>
        <p:grpSpPr bwMode="auto">
          <a:xfrm>
            <a:off x="6502400" y="3382296"/>
            <a:ext cx="565151" cy="434975"/>
            <a:chOff x="3941" y="2101"/>
            <a:chExt cx="267" cy="274"/>
          </a:xfrm>
        </p:grpSpPr>
        <p:sp>
          <p:nvSpPr>
            <p:cNvPr id="761993" name="Text Box 137"/>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1994" name="Line 13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1995" name="Text Box 139"/>
          <p:cNvSpPr txBox="1">
            <a:spLocks noChangeArrowheads="1"/>
          </p:cNvSpPr>
          <p:nvPr/>
        </p:nvSpPr>
        <p:spPr bwMode="auto">
          <a:xfrm>
            <a:off x="7183967" y="3553746"/>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1</a:t>
            </a:r>
          </a:p>
        </p:txBody>
      </p:sp>
      <p:sp>
        <p:nvSpPr>
          <p:cNvPr id="761996" name="Text Box 140"/>
          <p:cNvSpPr txBox="1">
            <a:spLocks noChangeArrowheads="1"/>
          </p:cNvSpPr>
          <p:nvPr/>
        </p:nvSpPr>
        <p:spPr bwMode="auto">
          <a:xfrm>
            <a:off x="7967133" y="3553746"/>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1</a:t>
            </a:r>
          </a:p>
        </p:txBody>
      </p:sp>
      <p:sp>
        <p:nvSpPr>
          <p:cNvPr id="761997" name="Text Box 141"/>
          <p:cNvSpPr txBox="1">
            <a:spLocks noChangeArrowheads="1"/>
          </p:cNvSpPr>
          <p:nvPr/>
        </p:nvSpPr>
        <p:spPr bwMode="auto">
          <a:xfrm>
            <a:off x="8949267" y="3382296"/>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grpSp>
        <p:nvGrpSpPr>
          <p:cNvPr id="7" name="Group 142"/>
          <p:cNvGrpSpPr>
            <a:grpSpLocks/>
          </p:cNvGrpSpPr>
          <p:nvPr/>
        </p:nvGrpSpPr>
        <p:grpSpPr bwMode="auto">
          <a:xfrm>
            <a:off x="9704918" y="3382296"/>
            <a:ext cx="565149" cy="434975"/>
            <a:chOff x="3941" y="2101"/>
            <a:chExt cx="267" cy="274"/>
          </a:xfrm>
        </p:grpSpPr>
        <p:sp>
          <p:nvSpPr>
            <p:cNvPr id="761999" name="Text Box 143"/>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2</a:t>
              </a:r>
            </a:p>
          </p:txBody>
        </p:sp>
        <p:sp>
          <p:nvSpPr>
            <p:cNvPr id="762000" name="Line 14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2001" name="Text Box 145"/>
          <p:cNvSpPr txBox="1">
            <a:spLocks noChangeArrowheads="1"/>
          </p:cNvSpPr>
          <p:nvPr/>
        </p:nvSpPr>
        <p:spPr bwMode="auto">
          <a:xfrm>
            <a:off x="10282767" y="3553746"/>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2</a:t>
            </a:r>
          </a:p>
        </p:txBody>
      </p:sp>
      <p:grpSp>
        <p:nvGrpSpPr>
          <p:cNvPr id="8" name="Group 146"/>
          <p:cNvGrpSpPr>
            <a:grpSpLocks/>
          </p:cNvGrpSpPr>
          <p:nvPr/>
        </p:nvGrpSpPr>
        <p:grpSpPr bwMode="auto">
          <a:xfrm>
            <a:off x="6618818" y="3845846"/>
            <a:ext cx="4279900" cy="434975"/>
            <a:chOff x="2144" y="2664"/>
            <a:chExt cx="2022" cy="274"/>
          </a:xfrm>
        </p:grpSpPr>
        <p:sp>
          <p:nvSpPr>
            <p:cNvPr id="762003" name="Text Box 147"/>
            <p:cNvSpPr txBox="1">
              <a:spLocks noChangeArrowheads="1"/>
            </p:cNvSpPr>
            <p:nvPr/>
          </p:nvSpPr>
          <p:spPr bwMode="auto">
            <a:xfrm>
              <a:off x="2144"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sp>
          <p:nvSpPr>
            <p:cNvPr id="762004" name="Text Box 148"/>
            <p:cNvSpPr txBox="1">
              <a:spLocks noChangeArrowheads="1"/>
            </p:cNvSpPr>
            <p:nvPr/>
          </p:nvSpPr>
          <p:spPr bwMode="auto">
            <a:xfrm>
              <a:off x="2495"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grpSp>
          <p:nvGrpSpPr>
            <p:cNvPr id="9" name="Group 149"/>
            <p:cNvGrpSpPr>
              <a:grpSpLocks/>
            </p:cNvGrpSpPr>
            <p:nvPr/>
          </p:nvGrpSpPr>
          <p:grpSpPr bwMode="auto">
            <a:xfrm>
              <a:off x="2843" y="2664"/>
              <a:ext cx="267" cy="274"/>
              <a:chOff x="3941" y="2101"/>
              <a:chExt cx="267" cy="274"/>
            </a:xfrm>
          </p:grpSpPr>
          <p:sp>
            <p:nvSpPr>
              <p:cNvPr id="762006" name="Text Box 150"/>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2</a:t>
                </a:r>
              </a:p>
            </p:txBody>
          </p:sp>
          <p:sp>
            <p:nvSpPr>
              <p:cNvPr id="762007" name="Line 151"/>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2008" name="Text Box 152"/>
            <p:cNvSpPr txBox="1">
              <a:spLocks noChangeArrowheads="1"/>
            </p:cNvSpPr>
            <p:nvPr/>
          </p:nvSpPr>
          <p:spPr bwMode="auto">
            <a:xfrm>
              <a:off x="3170" y="2772"/>
              <a:ext cx="384" cy="166"/>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2</a:t>
              </a:r>
            </a:p>
          </p:txBody>
        </p:sp>
        <p:sp>
          <p:nvSpPr>
            <p:cNvPr id="762009" name="Text Box 153"/>
            <p:cNvSpPr txBox="1">
              <a:spLocks noChangeArrowheads="1"/>
            </p:cNvSpPr>
            <p:nvPr/>
          </p:nvSpPr>
          <p:spPr bwMode="auto">
            <a:xfrm>
              <a:off x="3638"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2010" name="Text Box 154"/>
            <p:cNvSpPr txBox="1">
              <a:spLocks noChangeArrowheads="1"/>
            </p:cNvSpPr>
            <p:nvPr/>
          </p:nvSpPr>
          <p:spPr bwMode="auto">
            <a:xfrm>
              <a:off x="3962"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grpSp>
      <p:grpSp>
        <p:nvGrpSpPr>
          <p:cNvPr id="10" name="Group 155"/>
          <p:cNvGrpSpPr>
            <a:grpSpLocks/>
          </p:cNvGrpSpPr>
          <p:nvPr/>
        </p:nvGrpSpPr>
        <p:grpSpPr bwMode="auto">
          <a:xfrm>
            <a:off x="6610351" y="4280821"/>
            <a:ext cx="4508500" cy="434975"/>
            <a:chOff x="2140" y="2938"/>
            <a:chExt cx="2130" cy="274"/>
          </a:xfrm>
        </p:grpSpPr>
        <p:grpSp>
          <p:nvGrpSpPr>
            <p:cNvPr id="11" name="Group 156"/>
            <p:cNvGrpSpPr>
              <a:grpSpLocks/>
            </p:cNvGrpSpPr>
            <p:nvPr/>
          </p:nvGrpSpPr>
          <p:grpSpPr bwMode="auto">
            <a:xfrm>
              <a:off x="2140" y="2938"/>
              <a:ext cx="267" cy="274"/>
              <a:chOff x="3941" y="2101"/>
              <a:chExt cx="267" cy="274"/>
            </a:xfrm>
          </p:grpSpPr>
          <p:sp>
            <p:nvSpPr>
              <p:cNvPr id="762013" name="Text Box 157"/>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2014" name="Line 15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2015" name="Text Box 159"/>
            <p:cNvSpPr txBox="1">
              <a:spLocks noChangeArrowheads="1"/>
            </p:cNvSpPr>
            <p:nvPr/>
          </p:nvSpPr>
          <p:spPr bwMode="auto">
            <a:xfrm>
              <a:off x="2510" y="293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sp>
          <p:nvSpPr>
            <p:cNvPr id="762016" name="Text Box 160"/>
            <p:cNvSpPr txBox="1">
              <a:spLocks noChangeArrowheads="1"/>
            </p:cNvSpPr>
            <p:nvPr/>
          </p:nvSpPr>
          <p:spPr bwMode="auto">
            <a:xfrm>
              <a:off x="2888" y="293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2017" name="Text Box 161"/>
            <p:cNvSpPr txBox="1">
              <a:spLocks noChangeArrowheads="1"/>
            </p:cNvSpPr>
            <p:nvPr/>
          </p:nvSpPr>
          <p:spPr bwMode="auto">
            <a:xfrm>
              <a:off x="3212" y="293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grpSp>
          <p:nvGrpSpPr>
            <p:cNvPr id="12" name="Group 162"/>
            <p:cNvGrpSpPr>
              <a:grpSpLocks/>
            </p:cNvGrpSpPr>
            <p:nvPr/>
          </p:nvGrpSpPr>
          <p:grpSpPr bwMode="auto">
            <a:xfrm>
              <a:off x="3580" y="2938"/>
              <a:ext cx="267" cy="274"/>
              <a:chOff x="3941" y="2101"/>
              <a:chExt cx="267" cy="274"/>
            </a:xfrm>
          </p:grpSpPr>
          <p:sp>
            <p:nvSpPr>
              <p:cNvPr id="762019" name="Text Box 163"/>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3</a:t>
                </a:r>
              </a:p>
            </p:txBody>
          </p:sp>
          <p:sp>
            <p:nvSpPr>
              <p:cNvPr id="762020" name="Line 16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2021" name="Text Box 165"/>
            <p:cNvSpPr txBox="1">
              <a:spLocks noChangeArrowheads="1"/>
            </p:cNvSpPr>
            <p:nvPr/>
          </p:nvSpPr>
          <p:spPr bwMode="auto">
            <a:xfrm>
              <a:off x="3886" y="3046"/>
              <a:ext cx="384" cy="166"/>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3</a:t>
              </a:r>
            </a:p>
          </p:txBody>
        </p:sp>
      </p:grpSp>
      <p:grpSp>
        <p:nvGrpSpPr>
          <p:cNvPr id="13" name="Group 166"/>
          <p:cNvGrpSpPr>
            <a:grpSpLocks/>
          </p:cNvGrpSpPr>
          <p:nvPr/>
        </p:nvGrpSpPr>
        <p:grpSpPr bwMode="auto">
          <a:xfrm>
            <a:off x="6635751" y="4739608"/>
            <a:ext cx="4290483" cy="434975"/>
            <a:chOff x="2152" y="3227"/>
            <a:chExt cx="2027" cy="274"/>
          </a:xfrm>
        </p:grpSpPr>
        <p:sp>
          <p:nvSpPr>
            <p:cNvPr id="762023" name="Text Box 167"/>
            <p:cNvSpPr txBox="1">
              <a:spLocks noChangeArrowheads="1"/>
            </p:cNvSpPr>
            <p:nvPr/>
          </p:nvSpPr>
          <p:spPr bwMode="auto">
            <a:xfrm>
              <a:off x="2152"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grpSp>
          <p:nvGrpSpPr>
            <p:cNvPr id="14" name="Group 168"/>
            <p:cNvGrpSpPr>
              <a:grpSpLocks/>
            </p:cNvGrpSpPr>
            <p:nvPr/>
          </p:nvGrpSpPr>
          <p:grpSpPr bwMode="auto">
            <a:xfrm>
              <a:off x="2484" y="3227"/>
              <a:ext cx="267" cy="274"/>
              <a:chOff x="3941" y="2101"/>
              <a:chExt cx="267" cy="274"/>
            </a:xfrm>
          </p:grpSpPr>
          <p:sp>
            <p:nvSpPr>
              <p:cNvPr id="762025" name="Text Box 169"/>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2</a:t>
                </a:r>
              </a:p>
            </p:txBody>
          </p:sp>
          <p:sp>
            <p:nvSpPr>
              <p:cNvPr id="762026" name="Line 170"/>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2027" name="Text Box 171"/>
            <p:cNvSpPr txBox="1">
              <a:spLocks noChangeArrowheads="1"/>
            </p:cNvSpPr>
            <p:nvPr/>
          </p:nvSpPr>
          <p:spPr bwMode="auto">
            <a:xfrm>
              <a:off x="2888"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2028" name="Text Box 172"/>
            <p:cNvSpPr txBox="1">
              <a:spLocks noChangeArrowheads="1"/>
            </p:cNvSpPr>
            <p:nvPr/>
          </p:nvSpPr>
          <p:spPr bwMode="auto">
            <a:xfrm>
              <a:off x="3212"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2029" name="Text Box 173"/>
            <p:cNvSpPr txBox="1">
              <a:spLocks noChangeArrowheads="1"/>
            </p:cNvSpPr>
            <p:nvPr/>
          </p:nvSpPr>
          <p:spPr bwMode="auto">
            <a:xfrm>
              <a:off x="3614"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3</a:t>
              </a:r>
            </a:p>
          </p:txBody>
        </p:sp>
        <p:sp>
          <p:nvSpPr>
            <p:cNvPr id="762030" name="Text Box 174"/>
            <p:cNvSpPr txBox="1">
              <a:spLocks noChangeArrowheads="1"/>
            </p:cNvSpPr>
            <p:nvPr/>
          </p:nvSpPr>
          <p:spPr bwMode="auto">
            <a:xfrm>
              <a:off x="3975"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3</a:t>
              </a:r>
            </a:p>
          </p:txBody>
        </p:sp>
      </p:grpSp>
      <p:grpSp>
        <p:nvGrpSpPr>
          <p:cNvPr id="15" name="Group 175"/>
          <p:cNvGrpSpPr>
            <a:grpSpLocks/>
          </p:cNvGrpSpPr>
          <p:nvPr/>
        </p:nvGrpSpPr>
        <p:grpSpPr bwMode="auto">
          <a:xfrm>
            <a:off x="6627284" y="5185696"/>
            <a:ext cx="4332816" cy="434975"/>
            <a:chOff x="2148" y="3508"/>
            <a:chExt cx="2047" cy="274"/>
          </a:xfrm>
        </p:grpSpPr>
        <p:sp>
          <p:nvSpPr>
            <p:cNvPr id="762032" name="Text Box 176"/>
            <p:cNvSpPr txBox="1">
              <a:spLocks noChangeArrowheads="1"/>
            </p:cNvSpPr>
            <p:nvPr/>
          </p:nvSpPr>
          <p:spPr bwMode="auto">
            <a:xfrm>
              <a:off x="2148" y="350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sp>
          <p:nvSpPr>
            <p:cNvPr id="762033" name="Text Box 177"/>
            <p:cNvSpPr txBox="1">
              <a:spLocks noChangeArrowheads="1"/>
            </p:cNvSpPr>
            <p:nvPr/>
          </p:nvSpPr>
          <p:spPr bwMode="auto">
            <a:xfrm>
              <a:off x="2884" y="350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2034" name="Text Box 178"/>
            <p:cNvSpPr txBox="1">
              <a:spLocks noChangeArrowheads="1"/>
            </p:cNvSpPr>
            <p:nvPr/>
          </p:nvSpPr>
          <p:spPr bwMode="auto">
            <a:xfrm>
              <a:off x="3610" y="3508"/>
              <a:ext cx="204" cy="274"/>
            </a:xfrm>
            <a:prstGeom prst="rect">
              <a:avLst/>
            </a:prstGeom>
            <a:noFill/>
            <a:ln w="9525">
              <a:noFill/>
              <a:miter lim="800000"/>
              <a:headEnd/>
              <a:tailEnd/>
            </a:ln>
            <a:effectLst/>
          </p:spPr>
          <p:txBody>
            <a:bodyPr>
              <a:spAutoFit/>
            </a:bodyPr>
            <a:lstStyle/>
            <a:p>
              <a:pPr>
                <a:lnSpc>
                  <a:spcPct val="70000"/>
                </a:lnSpc>
              </a:pPr>
              <a:r>
                <a:rPr lang="en-US" sz="1600" dirty="0">
                  <a:latin typeface="Comic Sans MS" pitchFamily="66" charset="0"/>
                  <a:sym typeface="Symbol" pitchFamily="18" charset="2"/>
                </a:rPr>
                <a:t></a:t>
              </a:r>
            </a:p>
            <a:p>
              <a:pPr>
                <a:lnSpc>
                  <a:spcPct val="70000"/>
                </a:lnSpc>
              </a:pPr>
              <a:r>
                <a:rPr lang="en-US" sz="1600" dirty="0">
                  <a:latin typeface="Comic Sans MS" pitchFamily="66" charset="0"/>
                </a:rPr>
                <a:t>3</a:t>
              </a:r>
            </a:p>
          </p:txBody>
        </p:sp>
        <p:sp>
          <p:nvSpPr>
            <p:cNvPr id="762035" name="Text Box 179"/>
            <p:cNvSpPr txBox="1">
              <a:spLocks noChangeArrowheads="1"/>
            </p:cNvSpPr>
            <p:nvPr/>
          </p:nvSpPr>
          <p:spPr bwMode="auto">
            <a:xfrm>
              <a:off x="2530" y="350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grpSp>
          <p:nvGrpSpPr>
            <p:cNvPr id="16" name="Group 180"/>
            <p:cNvGrpSpPr>
              <a:grpSpLocks/>
            </p:cNvGrpSpPr>
            <p:nvPr/>
          </p:nvGrpSpPr>
          <p:grpSpPr bwMode="auto">
            <a:xfrm>
              <a:off x="3226" y="3508"/>
              <a:ext cx="267" cy="274"/>
              <a:chOff x="3941" y="2101"/>
              <a:chExt cx="267" cy="274"/>
            </a:xfrm>
          </p:grpSpPr>
          <p:sp>
            <p:nvSpPr>
              <p:cNvPr id="762037" name="Text Box 181"/>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3</a:t>
                </a:r>
              </a:p>
            </p:txBody>
          </p:sp>
          <p:sp>
            <p:nvSpPr>
              <p:cNvPr id="762038" name="Line 182"/>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grpSp>
          <p:nvGrpSpPr>
            <p:cNvPr id="17" name="Group 183"/>
            <p:cNvGrpSpPr>
              <a:grpSpLocks/>
            </p:cNvGrpSpPr>
            <p:nvPr/>
          </p:nvGrpSpPr>
          <p:grpSpPr bwMode="auto">
            <a:xfrm>
              <a:off x="3928" y="3508"/>
              <a:ext cx="267" cy="274"/>
              <a:chOff x="3941" y="2101"/>
              <a:chExt cx="267" cy="274"/>
            </a:xfrm>
          </p:grpSpPr>
          <p:sp>
            <p:nvSpPr>
              <p:cNvPr id="762040" name="Text Box 184"/>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4</a:t>
                </a:r>
              </a:p>
            </p:txBody>
          </p:sp>
          <p:sp>
            <p:nvSpPr>
              <p:cNvPr id="762041" name="Line 18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grpSp>
      <p:grpSp>
        <p:nvGrpSpPr>
          <p:cNvPr id="18" name="Group 186"/>
          <p:cNvGrpSpPr>
            <a:grpSpLocks/>
          </p:cNvGrpSpPr>
          <p:nvPr/>
        </p:nvGrpSpPr>
        <p:grpSpPr bwMode="auto">
          <a:xfrm>
            <a:off x="6523567" y="5615908"/>
            <a:ext cx="4453467" cy="434975"/>
            <a:chOff x="2099" y="3779"/>
            <a:chExt cx="2104" cy="274"/>
          </a:xfrm>
        </p:grpSpPr>
        <p:grpSp>
          <p:nvGrpSpPr>
            <p:cNvPr id="19" name="Group 187"/>
            <p:cNvGrpSpPr>
              <a:grpSpLocks/>
            </p:cNvGrpSpPr>
            <p:nvPr/>
          </p:nvGrpSpPr>
          <p:grpSpPr bwMode="auto">
            <a:xfrm>
              <a:off x="2099" y="3779"/>
              <a:ext cx="267" cy="274"/>
              <a:chOff x="3941" y="2101"/>
              <a:chExt cx="267" cy="274"/>
            </a:xfrm>
          </p:grpSpPr>
          <p:sp>
            <p:nvSpPr>
              <p:cNvPr id="762044" name="Text Box 188"/>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2045" name="Line 189"/>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2046" name="Text Box 190"/>
            <p:cNvSpPr txBox="1">
              <a:spLocks noChangeArrowheads="1"/>
            </p:cNvSpPr>
            <p:nvPr/>
          </p:nvSpPr>
          <p:spPr bwMode="auto">
            <a:xfrm>
              <a:off x="2883"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2047" name="Text Box 191"/>
            <p:cNvSpPr txBox="1">
              <a:spLocks noChangeArrowheads="1"/>
            </p:cNvSpPr>
            <p:nvPr/>
          </p:nvSpPr>
          <p:spPr bwMode="auto">
            <a:xfrm>
              <a:off x="2529"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2048" name="Text Box 192"/>
            <p:cNvSpPr txBox="1">
              <a:spLocks noChangeArrowheads="1"/>
            </p:cNvSpPr>
            <p:nvPr/>
          </p:nvSpPr>
          <p:spPr bwMode="auto">
            <a:xfrm>
              <a:off x="3274"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3</a:t>
              </a:r>
            </a:p>
          </p:txBody>
        </p:sp>
        <p:grpSp>
          <p:nvGrpSpPr>
            <p:cNvPr id="20" name="Group 193"/>
            <p:cNvGrpSpPr>
              <a:grpSpLocks/>
            </p:cNvGrpSpPr>
            <p:nvPr/>
          </p:nvGrpSpPr>
          <p:grpSpPr bwMode="auto">
            <a:xfrm>
              <a:off x="3629" y="3779"/>
              <a:ext cx="267" cy="274"/>
              <a:chOff x="3941" y="2101"/>
              <a:chExt cx="267" cy="274"/>
            </a:xfrm>
          </p:grpSpPr>
          <p:sp>
            <p:nvSpPr>
              <p:cNvPr id="762050" name="Text Box 194"/>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4</a:t>
                </a:r>
              </a:p>
            </p:txBody>
          </p:sp>
          <p:sp>
            <p:nvSpPr>
              <p:cNvPr id="762051" name="Line 19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2052" name="Text Box 196"/>
            <p:cNvSpPr txBox="1">
              <a:spLocks noChangeArrowheads="1"/>
            </p:cNvSpPr>
            <p:nvPr/>
          </p:nvSpPr>
          <p:spPr bwMode="auto">
            <a:xfrm>
              <a:off x="3999"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4</a:t>
              </a:r>
            </a:p>
          </p:txBody>
        </p:sp>
      </p:grpSp>
      <p:grpSp>
        <p:nvGrpSpPr>
          <p:cNvPr id="21" name="Group 197"/>
          <p:cNvGrpSpPr>
            <a:grpSpLocks/>
          </p:cNvGrpSpPr>
          <p:nvPr/>
        </p:nvGrpSpPr>
        <p:grpSpPr bwMode="auto">
          <a:xfrm>
            <a:off x="432968" y="2327920"/>
            <a:ext cx="5359400" cy="3860800"/>
            <a:chOff x="212" y="1526"/>
            <a:chExt cx="2532" cy="2432"/>
          </a:xfrm>
        </p:grpSpPr>
        <p:sp>
          <p:nvSpPr>
            <p:cNvPr id="762054" name="Rectangle 198"/>
            <p:cNvSpPr>
              <a:spLocks noChangeArrowheads="1"/>
            </p:cNvSpPr>
            <p:nvPr/>
          </p:nvSpPr>
          <p:spPr bwMode="auto">
            <a:xfrm>
              <a:off x="212" y="1526"/>
              <a:ext cx="2532" cy="2432"/>
            </a:xfrm>
            <a:prstGeom prst="rect">
              <a:avLst/>
            </a:prstGeom>
            <a:noFill/>
            <a:ln w="9525">
              <a:noFill/>
              <a:miter lim="800000"/>
              <a:headEnd/>
              <a:tailEnd/>
            </a:ln>
            <a:effectLst/>
          </p:spPr>
          <p:txBody>
            <a:bodyPr/>
            <a:lstStyle/>
            <a:p>
              <a:pPr marL="342900" indent="-342900">
                <a:spcBef>
                  <a:spcPct val="20000"/>
                </a:spcBef>
              </a:pPr>
              <a:r>
                <a:rPr lang="en-US" sz="2400" dirty="0">
                  <a:solidFill>
                    <a:schemeClr val="accent2"/>
                  </a:solidFill>
                </a:rPr>
                <a:t>If </a:t>
              </a:r>
              <a:r>
                <a:rPr lang="en-US" sz="2400" dirty="0">
                  <a:solidFill>
                    <a:schemeClr val="accent2"/>
                  </a:solidFill>
                  <a:latin typeface="Comic Sans MS" pitchFamily="66" charset="0"/>
                  <a:sym typeface="Symbol" pitchFamily="18" charset="2"/>
                </a:rPr>
                <a:t>x</a:t>
              </a:r>
              <a:r>
                <a:rPr lang="en-US" sz="2400" baseline="-25000" dirty="0">
                  <a:solidFill>
                    <a:schemeClr val="accent2"/>
                  </a:solidFill>
                  <a:latin typeface="Comic Sans MS" pitchFamily="66" charset="0"/>
                  <a:sym typeface="Symbol" pitchFamily="18" charset="2"/>
                </a:rPr>
                <a:t>i</a:t>
              </a:r>
              <a:r>
                <a:rPr lang="en-US" sz="2400" dirty="0">
                  <a:solidFill>
                    <a:schemeClr val="accent2"/>
                  </a:solidFill>
                  <a:latin typeface="Comic Sans MS" pitchFamily="66" charset="0"/>
                  <a:sym typeface="Symbol" pitchFamily="18" charset="2"/>
                </a:rPr>
                <a:t> = </a:t>
              </a:r>
              <a:r>
                <a:rPr lang="en-US" sz="2400" dirty="0" err="1">
                  <a:solidFill>
                    <a:schemeClr val="accent2"/>
                  </a:solidFill>
                  <a:latin typeface="Comic Sans MS" pitchFamily="66" charset="0"/>
                  <a:sym typeface="Symbol" pitchFamily="18" charset="2"/>
                </a:rPr>
                <a:t>y</a:t>
              </a:r>
              <a:r>
                <a:rPr lang="en-US" sz="2400" baseline="-25000" dirty="0" err="1">
                  <a:solidFill>
                    <a:schemeClr val="accent2"/>
                  </a:solidFill>
                  <a:latin typeface="Comic Sans MS" pitchFamily="66" charset="0"/>
                  <a:sym typeface="Symbol" pitchFamily="18" charset="2"/>
                </a:rPr>
                <a:t>j</a:t>
              </a:r>
              <a:endParaRPr lang="en-US" sz="2400" dirty="0">
                <a:solidFill>
                  <a:schemeClr val="accent2"/>
                </a:solidFill>
                <a:latin typeface="Comic Sans MS" pitchFamily="66" charset="0"/>
                <a:sym typeface="Symbol" pitchFamily="18" charset="2"/>
              </a:endParaRPr>
            </a:p>
            <a:p>
              <a:pPr marL="342900" indent="-342900">
                <a:spcBef>
                  <a:spcPct val="20000"/>
                </a:spcBef>
              </a:pPr>
              <a:r>
                <a:rPr lang="en-US" sz="2400" baseline="-25000" dirty="0">
                  <a:solidFill>
                    <a:schemeClr val="accent2"/>
                  </a:solidFill>
                  <a:latin typeface="Comic Sans MS" pitchFamily="66" charset="0"/>
                  <a:sym typeface="Symbol" pitchFamily="18" charset="2"/>
                </a:rPr>
                <a:t>	</a:t>
              </a:r>
              <a:r>
                <a:rPr lang="en-US" sz="2400" dirty="0">
                  <a:solidFill>
                    <a:srgbClr val="336699"/>
                  </a:solidFill>
                  <a:latin typeface="Comic Sans MS" pitchFamily="66" charset="0"/>
                  <a:sym typeface="Symbol" pitchFamily="18" charset="2"/>
                </a:rPr>
                <a:t>b[</a:t>
              </a:r>
              <a:r>
                <a:rPr lang="en-US" sz="2400" dirty="0" err="1">
                  <a:solidFill>
                    <a:srgbClr val="336699"/>
                  </a:solidFill>
                  <a:latin typeface="Comic Sans MS" pitchFamily="66" charset="0"/>
                  <a:sym typeface="Symbol" pitchFamily="18" charset="2"/>
                </a:rPr>
                <a:t>i</a:t>
              </a:r>
              <a:r>
                <a:rPr lang="en-US" sz="2400" dirty="0">
                  <a:solidFill>
                    <a:srgbClr val="336699"/>
                  </a:solidFill>
                  <a:latin typeface="Comic Sans MS" pitchFamily="66" charset="0"/>
                  <a:sym typeface="Symbol" pitchFamily="18" charset="2"/>
                </a:rPr>
                <a:t>, j] = “   ”</a:t>
              </a:r>
            </a:p>
            <a:p>
              <a:pPr marL="342900" indent="-342900">
                <a:spcBef>
                  <a:spcPct val="20000"/>
                </a:spcBef>
              </a:pPr>
              <a:r>
                <a:rPr lang="en-US" sz="2400" dirty="0">
                  <a:solidFill>
                    <a:schemeClr val="accent2"/>
                  </a:solidFill>
                  <a:sym typeface="Symbol" pitchFamily="18" charset="2"/>
                </a:rPr>
                <a:t>Else if</a:t>
              </a:r>
              <a:r>
                <a:rPr lang="en-US" sz="2400" dirty="0">
                  <a:solidFill>
                    <a:schemeClr val="accent2"/>
                  </a:solidFill>
                  <a:latin typeface="Comic Sans MS" pitchFamily="66" charset="0"/>
                  <a:sym typeface="Symbol" pitchFamily="18" charset="2"/>
                </a:rPr>
                <a:t> 		         </a:t>
              </a:r>
            </a:p>
            <a:p>
              <a:pPr marL="342900" indent="-342900">
                <a:spcBef>
                  <a:spcPct val="20000"/>
                </a:spcBef>
              </a:pPr>
              <a:r>
                <a:rPr lang="en-US" sz="2400" dirty="0">
                  <a:solidFill>
                    <a:schemeClr val="accent2"/>
                  </a:solidFill>
                  <a:latin typeface="Comic Sans MS" pitchFamily="66" charset="0"/>
                  <a:sym typeface="Symbol" pitchFamily="18" charset="2"/>
                </a:rPr>
                <a:t>c[</a:t>
              </a:r>
              <a:r>
                <a:rPr lang="en-US" sz="2400" dirty="0" err="1">
                  <a:solidFill>
                    <a:schemeClr val="accent2"/>
                  </a:solidFill>
                  <a:latin typeface="Comic Sans MS" pitchFamily="66" charset="0"/>
                  <a:sym typeface="Symbol" pitchFamily="18" charset="2"/>
                </a:rPr>
                <a:t>i</a:t>
              </a:r>
              <a:r>
                <a:rPr lang="en-US" sz="2400" dirty="0">
                  <a:solidFill>
                    <a:schemeClr val="accent2"/>
                  </a:solidFill>
                  <a:latin typeface="Comic Sans MS" pitchFamily="66" charset="0"/>
                  <a:sym typeface="Symbol" pitchFamily="18" charset="2"/>
                </a:rPr>
                <a:t> - 1, j] ≥ c[</a:t>
              </a:r>
              <a:r>
                <a:rPr lang="en-US" sz="2400" dirty="0" err="1">
                  <a:solidFill>
                    <a:schemeClr val="accent2"/>
                  </a:solidFill>
                  <a:latin typeface="Comic Sans MS" pitchFamily="66" charset="0"/>
                  <a:sym typeface="Symbol" pitchFamily="18" charset="2"/>
                </a:rPr>
                <a:t>i</a:t>
              </a:r>
              <a:r>
                <a:rPr lang="en-US" sz="2400" dirty="0">
                  <a:solidFill>
                    <a:schemeClr val="accent2"/>
                  </a:solidFill>
                  <a:latin typeface="Comic Sans MS" pitchFamily="66" charset="0"/>
                  <a:sym typeface="Symbol" pitchFamily="18" charset="2"/>
                </a:rPr>
                <a:t>, j-1]</a:t>
              </a:r>
            </a:p>
            <a:p>
              <a:pPr marL="342900" indent="-342900">
                <a:spcBef>
                  <a:spcPct val="20000"/>
                </a:spcBef>
              </a:pPr>
              <a:r>
                <a:rPr lang="en-US" sz="2400" dirty="0">
                  <a:solidFill>
                    <a:schemeClr val="accent2"/>
                  </a:solidFill>
                </a:rPr>
                <a:t>		</a:t>
              </a:r>
              <a:r>
                <a:rPr lang="en-US" sz="2400" dirty="0">
                  <a:solidFill>
                    <a:srgbClr val="336699"/>
                  </a:solidFill>
                  <a:latin typeface="Comic Sans MS" pitchFamily="66" charset="0"/>
                  <a:sym typeface="Symbol" pitchFamily="18" charset="2"/>
                </a:rPr>
                <a:t>b[</a:t>
              </a:r>
              <a:r>
                <a:rPr lang="en-US" sz="2400" dirty="0" err="1">
                  <a:solidFill>
                    <a:srgbClr val="336699"/>
                  </a:solidFill>
                  <a:latin typeface="Comic Sans MS" pitchFamily="66" charset="0"/>
                  <a:sym typeface="Symbol" pitchFamily="18" charset="2"/>
                </a:rPr>
                <a:t>i</a:t>
              </a:r>
              <a:r>
                <a:rPr lang="en-US" sz="2400" dirty="0">
                  <a:solidFill>
                    <a:srgbClr val="336699"/>
                  </a:solidFill>
                  <a:latin typeface="Comic Sans MS" pitchFamily="66" charset="0"/>
                  <a:sym typeface="Symbol" pitchFamily="18" charset="2"/>
                </a:rPr>
                <a:t>, j] = “  ”</a:t>
              </a:r>
            </a:p>
            <a:p>
              <a:pPr marL="342900" indent="-342900">
                <a:spcBef>
                  <a:spcPct val="20000"/>
                </a:spcBef>
              </a:pPr>
              <a:r>
                <a:rPr lang="en-US" sz="2400" dirty="0">
                  <a:solidFill>
                    <a:schemeClr val="accent2"/>
                  </a:solidFill>
                  <a:sym typeface="Symbol" pitchFamily="18" charset="2"/>
                </a:rPr>
                <a:t>else</a:t>
              </a:r>
            </a:p>
            <a:p>
              <a:pPr marL="342900" indent="-342900">
                <a:spcBef>
                  <a:spcPct val="20000"/>
                </a:spcBef>
              </a:pPr>
              <a:r>
                <a:rPr lang="en-US" sz="2400" dirty="0">
                  <a:solidFill>
                    <a:schemeClr val="accent2"/>
                  </a:solidFill>
                  <a:latin typeface="Comic Sans MS" pitchFamily="66" charset="0"/>
                  <a:sym typeface="Symbol" pitchFamily="18" charset="2"/>
                </a:rPr>
                <a:t>		</a:t>
              </a:r>
              <a:r>
                <a:rPr lang="en-US" sz="2400" dirty="0">
                  <a:solidFill>
                    <a:srgbClr val="336699"/>
                  </a:solidFill>
                  <a:latin typeface="Comic Sans MS" pitchFamily="66" charset="0"/>
                  <a:sym typeface="Symbol" pitchFamily="18" charset="2"/>
                </a:rPr>
                <a:t>b[</a:t>
              </a:r>
              <a:r>
                <a:rPr lang="en-US" sz="2400" dirty="0" err="1">
                  <a:solidFill>
                    <a:srgbClr val="336699"/>
                  </a:solidFill>
                  <a:latin typeface="Comic Sans MS" pitchFamily="66" charset="0"/>
                  <a:sym typeface="Symbol" pitchFamily="18" charset="2"/>
                </a:rPr>
                <a:t>i</a:t>
              </a:r>
              <a:r>
                <a:rPr lang="en-US" sz="2400" dirty="0">
                  <a:solidFill>
                    <a:srgbClr val="336699"/>
                  </a:solidFill>
                  <a:latin typeface="Comic Sans MS" pitchFamily="66" charset="0"/>
                  <a:sym typeface="Symbol" pitchFamily="18" charset="2"/>
                </a:rPr>
                <a:t>, j] = “  ”</a:t>
              </a:r>
              <a:endParaRPr lang="en-US" sz="2400" dirty="0">
                <a:solidFill>
                  <a:srgbClr val="336699"/>
                </a:solidFill>
              </a:endParaRPr>
            </a:p>
          </p:txBody>
        </p:sp>
        <p:sp>
          <p:nvSpPr>
            <p:cNvPr id="762055" name="Line 199"/>
            <p:cNvSpPr>
              <a:spLocks noChangeShapeType="1"/>
            </p:cNvSpPr>
            <p:nvPr/>
          </p:nvSpPr>
          <p:spPr bwMode="auto">
            <a:xfrm flipH="1" flipV="1">
              <a:off x="991" y="1815"/>
              <a:ext cx="141" cy="191"/>
            </a:xfrm>
            <a:prstGeom prst="line">
              <a:avLst/>
            </a:prstGeom>
            <a:noFill/>
            <a:ln w="12700">
              <a:solidFill>
                <a:srgbClr val="336699"/>
              </a:solidFill>
              <a:round/>
              <a:headEnd/>
              <a:tailEnd type="stealth" w="med" len="med"/>
            </a:ln>
            <a:effec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19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19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19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19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19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199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19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200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82" grpId="0"/>
      <p:bldP spid="761983" grpId="0"/>
      <p:bldP spid="761984" grpId="0"/>
      <p:bldP spid="761988" grpId="0"/>
      <p:bldP spid="761995" grpId="0"/>
      <p:bldP spid="761996" grpId="0"/>
      <p:bldP spid="761997" grpId="0"/>
      <p:bldP spid="76200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 name="Slide Number Placeholder 4"/>
          <p:cNvSpPr>
            <a:spLocks noGrp="1"/>
          </p:cNvSpPr>
          <p:nvPr>
            <p:ph type="sldNum" sz="quarter" idx="11"/>
          </p:nvPr>
        </p:nvSpPr>
        <p:spPr>
          <a:xfrm>
            <a:off x="1130270" y="-33311"/>
            <a:ext cx="5938836" cy="309201"/>
          </a:xfrm>
        </p:spPr>
        <p:txBody>
          <a:bodyPr/>
          <a:lstStyle/>
          <a:p>
            <a:fld id="{819C1697-D9C0-404E-9747-2757CC8F5EFF}" type="slidenum">
              <a:rPr lang="en-US"/>
              <a:pPr/>
              <a:t>21</a:t>
            </a:fld>
            <a:endParaRPr lang="en-US"/>
          </a:p>
        </p:txBody>
      </p:sp>
      <p:sp>
        <p:nvSpPr>
          <p:cNvPr id="763906" name="Rectangle 2"/>
          <p:cNvSpPr>
            <a:spLocks noGrp="1" noChangeArrowheads="1"/>
          </p:cNvSpPr>
          <p:nvPr>
            <p:ph type="title"/>
          </p:nvPr>
        </p:nvSpPr>
        <p:spPr>
          <a:xfrm>
            <a:off x="925319" y="196567"/>
            <a:ext cx="9603275" cy="1049235"/>
          </a:xfrm>
        </p:spPr>
        <p:txBody>
          <a:bodyPr>
            <a:normAutofit/>
          </a:bodyPr>
          <a:lstStyle/>
          <a:p>
            <a:r>
              <a:rPr lang="en-US" sz="2800" dirty="0"/>
              <a:t>4. Constructing a LCS</a:t>
            </a:r>
          </a:p>
        </p:txBody>
      </p:sp>
      <p:sp>
        <p:nvSpPr>
          <p:cNvPr id="763907" name="Rectangle 3"/>
          <p:cNvSpPr>
            <a:spLocks noGrp="1" noChangeArrowheads="1"/>
          </p:cNvSpPr>
          <p:nvPr>
            <p:ph type="body" idx="1"/>
          </p:nvPr>
        </p:nvSpPr>
        <p:spPr>
          <a:xfrm>
            <a:off x="804041" y="1004274"/>
            <a:ext cx="11734800" cy="1697038"/>
          </a:xfrm>
        </p:spPr>
        <p:txBody>
          <a:bodyPr>
            <a:normAutofit/>
          </a:bodyPr>
          <a:lstStyle/>
          <a:p>
            <a:r>
              <a:rPr lang="en-US" sz="1800" dirty="0"/>
              <a:t>Start at </a:t>
            </a:r>
            <a:r>
              <a:rPr lang="en-US" sz="1800" dirty="0">
                <a:latin typeface="Comic Sans MS" pitchFamily="66" charset="0"/>
              </a:rPr>
              <a:t>b[m, n]</a:t>
            </a:r>
            <a:r>
              <a:rPr lang="en-US" sz="1800" dirty="0"/>
              <a:t> and follow the arrows</a:t>
            </a:r>
          </a:p>
          <a:p>
            <a:r>
              <a:rPr lang="en-US" sz="1800" dirty="0"/>
              <a:t>When we encounter a “    “ in </a:t>
            </a:r>
            <a:r>
              <a:rPr lang="en-US" sz="1800" dirty="0">
                <a:latin typeface="Comic Sans MS" pitchFamily="66" charset="0"/>
              </a:rPr>
              <a:t>b[</a:t>
            </a:r>
            <a:r>
              <a:rPr lang="en-US" sz="1800" dirty="0" err="1">
                <a:latin typeface="Comic Sans MS" pitchFamily="66" charset="0"/>
              </a:rPr>
              <a:t>i</a:t>
            </a:r>
            <a:r>
              <a:rPr lang="en-US" sz="1800" dirty="0">
                <a:latin typeface="Comic Sans MS" pitchFamily="66" charset="0"/>
              </a:rPr>
              <a:t>, j] </a:t>
            </a:r>
            <a:r>
              <a:rPr lang="en-US" sz="1800" dirty="0">
                <a:latin typeface="Comic Sans MS" pitchFamily="66" charset="0"/>
                <a:sym typeface="Symbol" pitchFamily="18" charset="2"/>
              </a:rPr>
              <a:t> x</a:t>
            </a:r>
            <a:r>
              <a:rPr lang="en-US" sz="1800" baseline="-25000" dirty="0">
                <a:latin typeface="Comic Sans MS" pitchFamily="66" charset="0"/>
                <a:sym typeface="Symbol" pitchFamily="18" charset="2"/>
              </a:rPr>
              <a:t>i</a:t>
            </a:r>
            <a:r>
              <a:rPr lang="en-US" sz="1800" dirty="0">
                <a:latin typeface="Comic Sans MS" pitchFamily="66" charset="0"/>
                <a:sym typeface="Symbol" pitchFamily="18" charset="2"/>
              </a:rPr>
              <a:t> = </a:t>
            </a:r>
            <a:r>
              <a:rPr lang="en-US" sz="1800" dirty="0" err="1">
                <a:latin typeface="Comic Sans MS" pitchFamily="66" charset="0"/>
                <a:sym typeface="Symbol" pitchFamily="18" charset="2"/>
              </a:rPr>
              <a:t>y</a:t>
            </a:r>
            <a:r>
              <a:rPr lang="en-US" sz="1800" baseline="-25000" dirty="0" err="1">
                <a:latin typeface="Comic Sans MS" pitchFamily="66" charset="0"/>
                <a:sym typeface="Symbol" pitchFamily="18" charset="2"/>
              </a:rPr>
              <a:t>j</a:t>
            </a:r>
            <a:r>
              <a:rPr lang="en-US" sz="1800" dirty="0">
                <a:latin typeface="Comic Sans MS" pitchFamily="66" charset="0"/>
                <a:sym typeface="Symbol" pitchFamily="18" charset="2"/>
              </a:rPr>
              <a:t> </a:t>
            </a:r>
            <a:r>
              <a:rPr lang="en-US" sz="1800" dirty="0">
                <a:sym typeface="Symbol" pitchFamily="18" charset="2"/>
              </a:rPr>
              <a:t> is an element of the LCS </a:t>
            </a:r>
          </a:p>
        </p:txBody>
      </p:sp>
      <p:graphicFrame>
        <p:nvGraphicFramePr>
          <p:cNvPr id="763908" name="Group 4"/>
          <p:cNvGraphicFramePr>
            <a:graphicFrameLocks noGrp="1"/>
          </p:cNvGraphicFramePr>
          <p:nvPr/>
        </p:nvGraphicFramePr>
        <p:xfrm>
          <a:off x="3547533" y="2477421"/>
          <a:ext cx="5469467" cy="3556003"/>
        </p:xfrm>
        <a:graphic>
          <a:graphicData uri="http://schemas.openxmlformats.org/drawingml/2006/table">
            <a:tbl>
              <a:tblPr/>
              <a:tblGrid>
                <a:gridCol w="781051">
                  <a:extLst>
                    <a:ext uri="{9D8B030D-6E8A-4147-A177-3AD203B41FA5}">
                      <a16:colId xmlns:a16="http://schemas.microsoft.com/office/drawing/2014/main" val="20000"/>
                    </a:ext>
                  </a:extLst>
                </a:gridCol>
                <a:gridCol w="781049">
                  <a:extLst>
                    <a:ext uri="{9D8B030D-6E8A-4147-A177-3AD203B41FA5}">
                      <a16:colId xmlns:a16="http://schemas.microsoft.com/office/drawing/2014/main" val="20001"/>
                    </a:ext>
                  </a:extLst>
                </a:gridCol>
                <a:gridCol w="781051">
                  <a:extLst>
                    <a:ext uri="{9D8B030D-6E8A-4147-A177-3AD203B41FA5}">
                      <a16:colId xmlns:a16="http://schemas.microsoft.com/office/drawing/2014/main" val="20002"/>
                    </a:ext>
                  </a:extLst>
                </a:gridCol>
                <a:gridCol w="783167">
                  <a:extLst>
                    <a:ext uri="{9D8B030D-6E8A-4147-A177-3AD203B41FA5}">
                      <a16:colId xmlns:a16="http://schemas.microsoft.com/office/drawing/2014/main" val="20003"/>
                    </a:ext>
                  </a:extLst>
                </a:gridCol>
                <a:gridCol w="781049">
                  <a:extLst>
                    <a:ext uri="{9D8B030D-6E8A-4147-A177-3AD203B41FA5}">
                      <a16:colId xmlns:a16="http://schemas.microsoft.com/office/drawing/2014/main" val="20004"/>
                    </a:ext>
                  </a:extLst>
                </a:gridCol>
                <a:gridCol w="781051">
                  <a:extLst>
                    <a:ext uri="{9D8B030D-6E8A-4147-A177-3AD203B41FA5}">
                      <a16:colId xmlns:a16="http://schemas.microsoft.com/office/drawing/2014/main" val="20005"/>
                    </a:ext>
                  </a:extLst>
                </a:gridCol>
                <a:gridCol w="781049">
                  <a:extLst>
                    <a:ext uri="{9D8B030D-6E8A-4147-A177-3AD203B41FA5}">
                      <a16:colId xmlns:a16="http://schemas.microsoft.com/office/drawing/2014/main" val="20006"/>
                    </a:ext>
                  </a:extLst>
                </a:gridCol>
              </a:tblGrid>
              <a:tr h="4429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accent2"/>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63982" name="Text Box 78"/>
          <p:cNvSpPr txBox="1">
            <a:spLocks noChangeArrowheads="1"/>
          </p:cNvSpPr>
          <p:nvPr/>
        </p:nvSpPr>
        <p:spPr bwMode="auto">
          <a:xfrm>
            <a:off x="3699933" y="182495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3983" name="Text Box 79"/>
          <p:cNvSpPr txBox="1">
            <a:spLocks noChangeArrowheads="1"/>
          </p:cNvSpPr>
          <p:nvPr/>
        </p:nvSpPr>
        <p:spPr bwMode="auto">
          <a:xfrm>
            <a:off x="4512734" y="1824958"/>
            <a:ext cx="288862" cy="36933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763984" name="Text Box 80"/>
          <p:cNvSpPr txBox="1">
            <a:spLocks noChangeArrowheads="1"/>
          </p:cNvSpPr>
          <p:nvPr/>
        </p:nvSpPr>
        <p:spPr bwMode="auto">
          <a:xfrm>
            <a:off x="5251451" y="182495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63985" name="Text Box 81"/>
          <p:cNvSpPr txBox="1">
            <a:spLocks noChangeArrowheads="1"/>
          </p:cNvSpPr>
          <p:nvPr/>
        </p:nvSpPr>
        <p:spPr bwMode="auto">
          <a:xfrm>
            <a:off x="8445500" y="182495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763986" name="Text Box 82"/>
          <p:cNvSpPr txBox="1">
            <a:spLocks noChangeArrowheads="1"/>
          </p:cNvSpPr>
          <p:nvPr/>
        </p:nvSpPr>
        <p:spPr bwMode="auto">
          <a:xfrm>
            <a:off x="6091767" y="182495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3</a:t>
            </a:r>
          </a:p>
        </p:txBody>
      </p:sp>
      <p:sp>
        <p:nvSpPr>
          <p:cNvPr id="763987" name="Text Box 83"/>
          <p:cNvSpPr txBox="1">
            <a:spLocks noChangeArrowheads="1"/>
          </p:cNvSpPr>
          <p:nvPr/>
        </p:nvSpPr>
        <p:spPr bwMode="auto">
          <a:xfrm>
            <a:off x="6853767" y="182495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4</a:t>
            </a:r>
          </a:p>
        </p:txBody>
      </p:sp>
      <p:sp>
        <p:nvSpPr>
          <p:cNvPr id="763988" name="Text Box 84"/>
          <p:cNvSpPr txBox="1">
            <a:spLocks noChangeArrowheads="1"/>
          </p:cNvSpPr>
          <p:nvPr/>
        </p:nvSpPr>
        <p:spPr bwMode="auto">
          <a:xfrm>
            <a:off x="7626351" y="182495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5</a:t>
            </a:r>
          </a:p>
        </p:txBody>
      </p:sp>
      <p:sp>
        <p:nvSpPr>
          <p:cNvPr id="763989" name="Text Box 85"/>
          <p:cNvSpPr txBox="1">
            <a:spLocks noChangeArrowheads="1"/>
          </p:cNvSpPr>
          <p:nvPr/>
        </p:nvSpPr>
        <p:spPr bwMode="auto">
          <a:xfrm>
            <a:off x="3691468" y="2136108"/>
            <a:ext cx="367408" cy="369332"/>
          </a:xfrm>
          <a:prstGeom prst="rect">
            <a:avLst/>
          </a:prstGeom>
          <a:noFill/>
          <a:ln w="9525">
            <a:noFill/>
            <a:miter lim="800000"/>
            <a:headEnd/>
            <a:tailEnd/>
          </a:ln>
          <a:effectLst/>
        </p:spPr>
        <p:txBody>
          <a:bodyPr wrap="none">
            <a:spAutoFit/>
          </a:bodyPr>
          <a:lstStyle/>
          <a:p>
            <a:r>
              <a:rPr lang="en-US">
                <a:latin typeface="Comic Sans MS" pitchFamily="66" charset="0"/>
              </a:rPr>
              <a:t>y</a:t>
            </a:r>
            <a:r>
              <a:rPr lang="en-US" baseline="-25000">
                <a:latin typeface="Comic Sans MS" pitchFamily="66" charset="0"/>
              </a:rPr>
              <a:t>j</a:t>
            </a:r>
            <a:endParaRPr lang="en-US">
              <a:latin typeface="Comic Sans MS" pitchFamily="66" charset="0"/>
            </a:endParaRPr>
          </a:p>
        </p:txBody>
      </p:sp>
      <p:sp>
        <p:nvSpPr>
          <p:cNvPr id="763990" name="Text Box 86"/>
          <p:cNvSpPr txBox="1">
            <a:spLocks noChangeArrowheads="1"/>
          </p:cNvSpPr>
          <p:nvPr/>
        </p:nvSpPr>
        <p:spPr bwMode="auto">
          <a:xfrm>
            <a:off x="4504267" y="2136108"/>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3991" name="Text Box 87"/>
          <p:cNvSpPr txBox="1">
            <a:spLocks noChangeArrowheads="1"/>
          </p:cNvSpPr>
          <p:nvPr/>
        </p:nvSpPr>
        <p:spPr bwMode="auto">
          <a:xfrm>
            <a:off x="5242984" y="2136108"/>
            <a:ext cx="351378" cy="369332"/>
          </a:xfrm>
          <a:prstGeom prst="rect">
            <a:avLst/>
          </a:prstGeom>
          <a:noFill/>
          <a:ln w="9525">
            <a:noFill/>
            <a:miter lim="800000"/>
            <a:headEnd/>
            <a:tailEnd/>
          </a:ln>
          <a:effectLst/>
        </p:spPr>
        <p:txBody>
          <a:bodyPr wrap="none">
            <a:spAutoFit/>
          </a:bodyPr>
          <a:lstStyle/>
          <a:p>
            <a:r>
              <a:rPr lang="en-US">
                <a:latin typeface="Comic Sans MS" pitchFamily="66" charset="0"/>
              </a:rPr>
              <a:t>D</a:t>
            </a:r>
          </a:p>
        </p:txBody>
      </p:sp>
      <p:sp>
        <p:nvSpPr>
          <p:cNvPr id="763992" name="Text Box 88"/>
          <p:cNvSpPr txBox="1">
            <a:spLocks noChangeArrowheads="1"/>
          </p:cNvSpPr>
          <p:nvPr/>
        </p:nvSpPr>
        <p:spPr bwMode="auto">
          <a:xfrm>
            <a:off x="8437033" y="2136108"/>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3993" name="Text Box 89"/>
          <p:cNvSpPr txBox="1">
            <a:spLocks noChangeArrowheads="1"/>
          </p:cNvSpPr>
          <p:nvPr/>
        </p:nvSpPr>
        <p:spPr bwMode="auto">
          <a:xfrm>
            <a:off x="6083300" y="2136108"/>
            <a:ext cx="324128" cy="369332"/>
          </a:xfrm>
          <a:prstGeom prst="rect">
            <a:avLst/>
          </a:prstGeom>
          <a:noFill/>
          <a:ln w="9525">
            <a:noFill/>
            <a:miter lim="800000"/>
            <a:headEnd/>
            <a:tailEnd/>
          </a:ln>
          <a:effectLst/>
        </p:spPr>
        <p:txBody>
          <a:bodyPr wrap="none">
            <a:spAutoFit/>
          </a:bodyPr>
          <a:lstStyle/>
          <a:p>
            <a:r>
              <a:rPr lang="en-US">
                <a:latin typeface="Comic Sans MS" pitchFamily="66" charset="0"/>
              </a:rPr>
              <a:t>C</a:t>
            </a:r>
          </a:p>
        </p:txBody>
      </p:sp>
      <p:sp>
        <p:nvSpPr>
          <p:cNvPr id="763994" name="Text Box 90"/>
          <p:cNvSpPr txBox="1">
            <a:spLocks noChangeArrowheads="1"/>
          </p:cNvSpPr>
          <p:nvPr/>
        </p:nvSpPr>
        <p:spPr bwMode="auto">
          <a:xfrm>
            <a:off x="6845300" y="2136108"/>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3995" name="Text Box 91"/>
          <p:cNvSpPr txBox="1">
            <a:spLocks noChangeArrowheads="1"/>
          </p:cNvSpPr>
          <p:nvPr/>
        </p:nvSpPr>
        <p:spPr bwMode="auto">
          <a:xfrm>
            <a:off x="7617884" y="2136108"/>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3996" name="Text Box 92"/>
          <p:cNvSpPr txBox="1">
            <a:spLocks noChangeArrowheads="1"/>
          </p:cNvSpPr>
          <p:nvPr/>
        </p:nvSpPr>
        <p:spPr bwMode="auto">
          <a:xfrm>
            <a:off x="2425700" y="476500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5</a:t>
            </a:r>
          </a:p>
        </p:txBody>
      </p:sp>
      <p:sp>
        <p:nvSpPr>
          <p:cNvPr id="763997" name="Text Box 93"/>
          <p:cNvSpPr txBox="1">
            <a:spLocks noChangeArrowheads="1"/>
          </p:cNvSpPr>
          <p:nvPr/>
        </p:nvSpPr>
        <p:spPr bwMode="auto">
          <a:xfrm>
            <a:off x="2451100" y="2945733"/>
            <a:ext cx="288862" cy="36933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763998" name="Text Box 94"/>
          <p:cNvSpPr txBox="1">
            <a:spLocks noChangeArrowheads="1"/>
          </p:cNvSpPr>
          <p:nvPr/>
        </p:nvSpPr>
        <p:spPr bwMode="auto">
          <a:xfrm>
            <a:off x="2425700" y="3401345"/>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2</a:t>
            </a:r>
          </a:p>
        </p:txBody>
      </p:sp>
      <p:sp>
        <p:nvSpPr>
          <p:cNvPr id="763999" name="Text Box 95"/>
          <p:cNvSpPr txBox="1">
            <a:spLocks noChangeArrowheads="1"/>
          </p:cNvSpPr>
          <p:nvPr/>
        </p:nvSpPr>
        <p:spPr bwMode="auto">
          <a:xfrm>
            <a:off x="2425700" y="2491708"/>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00" name="Text Box 96"/>
          <p:cNvSpPr txBox="1">
            <a:spLocks noChangeArrowheads="1"/>
          </p:cNvSpPr>
          <p:nvPr/>
        </p:nvSpPr>
        <p:spPr bwMode="auto">
          <a:xfrm>
            <a:off x="2425700" y="3855370"/>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3</a:t>
            </a:r>
          </a:p>
        </p:txBody>
      </p:sp>
      <p:sp>
        <p:nvSpPr>
          <p:cNvPr id="764001" name="Text Box 97"/>
          <p:cNvSpPr txBox="1">
            <a:spLocks noChangeArrowheads="1"/>
          </p:cNvSpPr>
          <p:nvPr/>
        </p:nvSpPr>
        <p:spPr bwMode="auto">
          <a:xfrm>
            <a:off x="2425700" y="4310983"/>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4</a:t>
            </a:r>
          </a:p>
        </p:txBody>
      </p:sp>
      <p:sp>
        <p:nvSpPr>
          <p:cNvPr id="764002" name="Text Box 98"/>
          <p:cNvSpPr txBox="1">
            <a:spLocks noChangeArrowheads="1"/>
          </p:cNvSpPr>
          <p:nvPr/>
        </p:nvSpPr>
        <p:spPr bwMode="auto">
          <a:xfrm>
            <a:off x="2425700" y="5220620"/>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764003" name="Text Box 99"/>
          <p:cNvSpPr txBox="1">
            <a:spLocks noChangeArrowheads="1"/>
          </p:cNvSpPr>
          <p:nvPr/>
        </p:nvSpPr>
        <p:spPr bwMode="auto">
          <a:xfrm>
            <a:off x="2425700" y="5676233"/>
            <a:ext cx="325730" cy="369332"/>
          </a:xfrm>
          <a:prstGeom prst="rect">
            <a:avLst/>
          </a:prstGeom>
          <a:noFill/>
          <a:ln w="9525">
            <a:noFill/>
            <a:miter lim="800000"/>
            <a:headEnd/>
            <a:tailEnd/>
          </a:ln>
          <a:effectLst/>
        </p:spPr>
        <p:txBody>
          <a:bodyPr wrap="none">
            <a:spAutoFit/>
          </a:bodyPr>
          <a:lstStyle/>
          <a:p>
            <a:r>
              <a:rPr lang="en-US">
                <a:latin typeface="Comic Sans MS" pitchFamily="66" charset="0"/>
              </a:rPr>
              <a:t>7</a:t>
            </a:r>
          </a:p>
        </p:txBody>
      </p:sp>
      <p:sp>
        <p:nvSpPr>
          <p:cNvPr id="764004" name="Text Box 100"/>
          <p:cNvSpPr txBox="1">
            <a:spLocks noChangeArrowheads="1"/>
          </p:cNvSpPr>
          <p:nvPr/>
        </p:nvSpPr>
        <p:spPr bwMode="auto">
          <a:xfrm>
            <a:off x="2978151" y="4766595"/>
            <a:ext cx="351378" cy="369332"/>
          </a:xfrm>
          <a:prstGeom prst="rect">
            <a:avLst/>
          </a:prstGeom>
          <a:noFill/>
          <a:ln w="9525">
            <a:noFill/>
            <a:miter lim="800000"/>
            <a:headEnd/>
            <a:tailEnd/>
          </a:ln>
          <a:effectLst/>
        </p:spPr>
        <p:txBody>
          <a:bodyPr wrap="none">
            <a:spAutoFit/>
          </a:bodyPr>
          <a:lstStyle/>
          <a:p>
            <a:r>
              <a:rPr lang="en-US">
                <a:latin typeface="Comic Sans MS" pitchFamily="66" charset="0"/>
              </a:rPr>
              <a:t>D</a:t>
            </a:r>
          </a:p>
        </p:txBody>
      </p:sp>
      <p:sp>
        <p:nvSpPr>
          <p:cNvPr id="764005" name="Text Box 101"/>
          <p:cNvSpPr txBox="1">
            <a:spLocks noChangeArrowheads="1"/>
          </p:cNvSpPr>
          <p:nvPr/>
        </p:nvSpPr>
        <p:spPr bwMode="auto">
          <a:xfrm>
            <a:off x="3003551" y="2947320"/>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4006" name="Text Box 102"/>
          <p:cNvSpPr txBox="1">
            <a:spLocks noChangeArrowheads="1"/>
          </p:cNvSpPr>
          <p:nvPr/>
        </p:nvSpPr>
        <p:spPr bwMode="auto">
          <a:xfrm>
            <a:off x="2978151" y="3402933"/>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4007" name="Text Box 103"/>
          <p:cNvSpPr txBox="1">
            <a:spLocks noChangeArrowheads="1"/>
          </p:cNvSpPr>
          <p:nvPr/>
        </p:nvSpPr>
        <p:spPr bwMode="auto">
          <a:xfrm>
            <a:off x="2978151" y="2493295"/>
            <a:ext cx="364202" cy="369332"/>
          </a:xfrm>
          <a:prstGeom prst="rect">
            <a:avLst/>
          </a:prstGeom>
          <a:noFill/>
          <a:ln w="9525">
            <a:noFill/>
            <a:miter lim="800000"/>
            <a:headEnd/>
            <a:tailEnd/>
          </a:ln>
          <a:effectLst/>
        </p:spPr>
        <p:txBody>
          <a:bodyPr wrap="none">
            <a:spAutoFit/>
          </a:bodyPr>
          <a:lstStyle/>
          <a:p>
            <a:r>
              <a:rPr lang="en-US">
                <a:latin typeface="Comic Sans MS" pitchFamily="66" charset="0"/>
              </a:rPr>
              <a:t>x</a:t>
            </a:r>
            <a:r>
              <a:rPr lang="en-US" baseline="-25000">
                <a:latin typeface="Comic Sans MS" pitchFamily="66" charset="0"/>
              </a:rPr>
              <a:t>i</a:t>
            </a:r>
            <a:endParaRPr lang="en-US">
              <a:latin typeface="Comic Sans MS" pitchFamily="66" charset="0"/>
            </a:endParaRPr>
          </a:p>
        </p:txBody>
      </p:sp>
      <p:sp>
        <p:nvSpPr>
          <p:cNvPr id="764008" name="Text Box 104"/>
          <p:cNvSpPr txBox="1">
            <a:spLocks noChangeArrowheads="1"/>
          </p:cNvSpPr>
          <p:nvPr/>
        </p:nvSpPr>
        <p:spPr bwMode="auto">
          <a:xfrm>
            <a:off x="2978151" y="3856958"/>
            <a:ext cx="324128" cy="369332"/>
          </a:xfrm>
          <a:prstGeom prst="rect">
            <a:avLst/>
          </a:prstGeom>
          <a:noFill/>
          <a:ln w="9525">
            <a:noFill/>
            <a:miter lim="800000"/>
            <a:headEnd/>
            <a:tailEnd/>
          </a:ln>
          <a:effectLst/>
        </p:spPr>
        <p:txBody>
          <a:bodyPr wrap="none">
            <a:spAutoFit/>
          </a:bodyPr>
          <a:lstStyle/>
          <a:p>
            <a:r>
              <a:rPr lang="en-US">
                <a:latin typeface="Comic Sans MS" pitchFamily="66" charset="0"/>
              </a:rPr>
              <a:t>C</a:t>
            </a:r>
          </a:p>
        </p:txBody>
      </p:sp>
      <p:sp>
        <p:nvSpPr>
          <p:cNvPr id="764009" name="Text Box 105"/>
          <p:cNvSpPr txBox="1">
            <a:spLocks noChangeArrowheads="1"/>
          </p:cNvSpPr>
          <p:nvPr/>
        </p:nvSpPr>
        <p:spPr bwMode="auto">
          <a:xfrm>
            <a:off x="2978151" y="4312570"/>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764010" name="Text Box 106"/>
          <p:cNvSpPr txBox="1">
            <a:spLocks noChangeArrowheads="1"/>
          </p:cNvSpPr>
          <p:nvPr/>
        </p:nvSpPr>
        <p:spPr bwMode="auto">
          <a:xfrm>
            <a:off x="2978151" y="5222208"/>
            <a:ext cx="352982" cy="36933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764011" name="Text Box 107"/>
          <p:cNvSpPr txBox="1">
            <a:spLocks noChangeArrowheads="1"/>
          </p:cNvSpPr>
          <p:nvPr/>
        </p:nvSpPr>
        <p:spPr bwMode="auto">
          <a:xfrm>
            <a:off x="2978151" y="5677820"/>
            <a:ext cx="330540" cy="36933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grpSp>
        <p:nvGrpSpPr>
          <p:cNvPr id="2" name="Group 108"/>
          <p:cNvGrpSpPr>
            <a:grpSpLocks/>
          </p:cNvGrpSpPr>
          <p:nvPr/>
        </p:nvGrpSpPr>
        <p:grpSpPr bwMode="auto">
          <a:xfrm>
            <a:off x="4514851" y="2583783"/>
            <a:ext cx="4258734" cy="369888"/>
            <a:chOff x="2133" y="1816"/>
            <a:chExt cx="2012" cy="233"/>
          </a:xfrm>
        </p:grpSpPr>
        <p:sp>
          <p:nvSpPr>
            <p:cNvPr id="764013" name="Text Box 109"/>
            <p:cNvSpPr txBox="1">
              <a:spLocks noChangeArrowheads="1"/>
            </p:cNvSpPr>
            <p:nvPr/>
          </p:nvSpPr>
          <p:spPr bwMode="auto">
            <a:xfrm>
              <a:off x="2133"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14" name="Text Box 110"/>
            <p:cNvSpPr txBox="1">
              <a:spLocks noChangeArrowheads="1"/>
            </p:cNvSpPr>
            <p:nvPr/>
          </p:nvSpPr>
          <p:spPr bwMode="auto">
            <a:xfrm>
              <a:off x="2482"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15" name="Text Box 111"/>
            <p:cNvSpPr txBox="1">
              <a:spLocks noChangeArrowheads="1"/>
            </p:cNvSpPr>
            <p:nvPr/>
          </p:nvSpPr>
          <p:spPr bwMode="auto">
            <a:xfrm>
              <a:off x="3991"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16" name="Text Box 112"/>
            <p:cNvSpPr txBox="1">
              <a:spLocks noChangeArrowheads="1"/>
            </p:cNvSpPr>
            <p:nvPr/>
          </p:nvSpPr>
          <p:spPr bwMode="auto">
            <a:xfrm>
              <a:off x="2879"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17" name="Text Box 113"/>
            <p:cNvSpPr txBox="1">
              <a:spLocks noChangeArrowheads="1"/>
            </p:cNvSpPr>
            <p:nvPr/>
          </p:nvSpPr>
          <p:spPr bwMode="auto">
            <a:xfrm>
              <a:off x="3239"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18" name="Text Box 114"/>
            <p:cNvSpPr txBox="1">
              <a:spLocks noChangeArrowheads="1"/>
            </p:cNvSpPr>
            <p:nvPr/>
          </p:nvSpPr>
          <p:spPr bwMode="auto">
            <a:xfrm>
              <a:off x="3604"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grpSp>
      <p:grpSp>
        <p:nvGrpSpPr>
          <p:cNvPr id="3" name="Group 115"/>
          <p:cNvGrpSpPr>
            <a:grpSpLocks/>
          </p:cNvGrpSpPr>
          <p:nvPr/>
        </p:nvGrpSpPr>
        <p:grpSpPr bwMode="auto">
          <a:xfrm>
            <a:off x="3716860" y="2583782"/>
            <a:ext cx="328083" cy="3527425"/>
            <a:chOff x="1756" y="1816"/>
            <a:chExt cx="155" cy="2222"/>
          </a:xfrm>
        </p:grpSpPr>
        <p:sp>
          <p:nvSpPr>
            <p:cNvPr id="764020" name="Text Box 116"/>
            <p:cNvSpPr txBox="1">
              <a:spLocks noChangeArrowheads="1"/>
            </p:cNvSpPr>
            <p:nvPr/>
          </p:nvSpPr>
          <p:spPr bwMode="auto">
            <a:xfrm>
              <a:off x="1757" y="1816"/>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21" name="Text Box 117"/>
            <p:cNvSpPr txBox="1">
              <a:spLocks noChangeArrowheads="1"/>
            </p:cNvSpPr>
            <p:nvPr/>
          </p:nvSpPr>
          <p:spPr bwMode="auto">
            <a:xfrm>
              <a:off x="1756" y="3231"/>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22" name="Text Box 118"/>
            <p:cNvSpPr txBox="1">
              <a:spLocks noChangeArrowheads="1"/>
            </p:cNvSpPr>
            <p:nvPr/>
          </p:nvSpPr>
          <p:spPr bwMode="auto">
            <a:xfrm>
              <a:off x="1757" y="2085"/>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23" name="Text Box 119"/>
            <p:cNvSpPr txBox="1">
              <a:spLocks noChangeArrowheads="1"/>
            </p:cNvSpPr>
            <p:nvPr/>
          </p:nvSpPr>
          <p:spPr bwMode="auto">
            <a:xfrm>
              <a:off x="1756" y="2372"/>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24" name="Text Box 120"/>
            <p:cNvSpPr txBox="1">
              <a:spLocks noChangeArrowheads="1"/>
            </p:cNvSpPr>
            <p:nvPr/>
          </p:nvSpPr>
          <p:spPr bwMode="auto">
            <a:xfrm>
              <a:off x="1756" y="2658"/>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25" name="Text Box 121"/>
            <p:cNvSpPr txBox="1">
              <a:spLocks noChangeArrowheads="1"/>
            </p:cNvSpPr>
            <p:nvPr/>
          </p:nvSpPr>
          <p:spPr bwMode="auto">
            <a:xfrm>
              <a:off x="1756" y="2945"/>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26" name="Text Box 122"/>
            <p:cNvSpPr txBox="1">
              <a:spLocks noChangeArrowheads="1"/>
            </p:cNvSpPr>
            <p:nvPr/>
          </p:nvSpPr>
          <p:spPr bwMode="auto">
            <a:xfrm>
              <a:off x="1756" y="3518"/>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764027" name="Text Box 123"/>
            <p:cNvSpPr txBox="1">
              <a:spLocks noChangeArrowheads="1"/>
            </p:cNvSpPr>
            <p:nvPr/>
          </p:nvSpPr>
          <p:spPr bwMode="auto">
            <a:xfrm>
              <a:off x="1756" y="3805"/>
              <a:ext cx="154" cy="233"/>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grpSp>
      <p:sp>
        <p:nvSpPr>
          <p:cNvPr id="764028" name="Text Box 124"/>
          <p:cNvSpPr txBox="1">
            <a:spLocks noChangeArrowheads="1"/>
          </p:cNvSpPr>
          <p:nvPr/>
        </p:nvSpPr>
        <p:spPr bwMode="auto">
          <a:xfrm>
            <a:off x="4516967" y="2972721"/>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0</a:t>
            </a:r>
          </a:p>
        </p:txBody>
      </p:sp>
      <p:sp>
        <p:nvSpPr>
          <p:cNvPr id="764029" name="Text Box 125"/>
          <p:cNvSpPr txBox="1">
            <a:spLocks noChangeArrowheads="1"/>
          </p:cNvSpPr>
          <p:nvPr/>
        </p:nvSpPr>
        <p:spPr bwMode="auto">
          <a:xfrm>
            <a:off x="5245100" y="2972721"/>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0</a:t>
            </a:r>
          </a:p>
        </p:txBody>
      </p:sp>
      <p:sp>
        <p:nvSpPr>
          <p:cNvPr id="764030" name="Text Box 126"/>
          <p:cNvSpPr txBox="1">
            <a:spLocks noChangeArrowheads="1"/>
          </p:cNvSpPr>
          <p:nvPr/>
        </p:nvSpPr>
        <p:spPr bwMode="auto">
          <a:xfrm>
            <a:off x="6087533" y="2972721"/>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0</a:t>
            </a:r>
          </a:p>
        </p:txBody>
      </p:sp>
      <p:grpSp>
        <p:nvGrpSpPr>
          <p:cNvPr id="4" name="Group 127"/>
          <p:cNvGrpSpPr>
            <a:grpSpLocks/>
          </p:cNvGrpSpPr>
          <p:nvPr/>
        </p:nvGrpSpPr>
        <p:grpSpPr bwMode="auto">
          <a:xfrm>
            <a:off x="6843185" y="2971133"/>
            <a:ext cx="469900" cy="436563"/>
            <a:chOff x="3233" y="2100"/>
            <a:chExt cx="222" cy="275"/>
          </a:xfrm>
        </p:grpSpPr>
        <p:sp>
          <p:nvSpPr>
            <p:cNvPr id="764032" name="Text Box 128"/>
            <p:cNvSpPr txBox="1">
              <a:spLocks noChangeArrowheads="1"/>
            </p:cNvSpPr>
            <p:nvPr/>
          </p:nvSpPr>
          <p:spPr bwMode="auto">
            <a:xfrm>
              <a:off x="3251"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4033" name="Line 129"/>
            <p:cNvSpPr>
              <a:spLocks noChangeShapeType="1"/>
            </p:cNvSpPr>
            <p:nvPr/>
          </p:nvSpPr>
          <p:spPr bwMode="auto">
            <a:xfrm flipH="1" flipV="1">
              <a:off x="3233" y="2100"/>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34" name="Text Box 130"/>
          <p:cNvSpPr txBox="1">
            <a:spLocks noChangeArrowheads="1"/>
          </p:cNvSpPr>
          <p:nvPr/>
        </p:nvSpPr>
        <p:spPr bwMode="auto">
          <a:xfrm>
            <a:off x="7433733" y="3129883"/>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1</a:t>
            </a:r>
          </a:p>
        </p:txBody>
      </p:sp>
      <p:grpSp>
        <p:nvGrpSpPr>
          <p:cNvPr id="5" name="Group 131"/>
          <p:cNvGrpSpPr>
            <a:grpSpLocks/>
          </p:cNvGrpSpPr>
          <p:nvPr/>
        </p:nvGrpSpPr>
        <p:grpSpPr bwMode="auto">
          <a:xfrm>
            <a:off x="8341784" y="2972721"/>
            <a:ext cx="565149" cy="434975"/>
            <a:chOff x="3941" y="2101"/>
            <a:chExt cx="267" cy="274"/>
          </a:xfrm>
        </p:grpSpPr>
        <p:sp>
          <p:nvSpPr>
            <p:cNvPr id="764036" name="Text Box 132"/>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4037" name="Line 133"/>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grpSp>
        <p:nvGrpSpPr>
          <p:cNvPr id="6" name="Group 134"/>
          <p:cNvGrpSpPr>
            <a:grpSpLocks/>
          </p:cNvGrpSpPr>
          <p:nvPr/>
        </p:nvGrpSpPr>
        <p:grpSpPr bwMode="auto">
          <a:xfrm>
            <a:off x="4421718" y="3402933"/>
            <a:ext cx="565149" cy="434975"/>
            <a:chOff x="3941" y="2101"/>
            <a:chExt cx="267" cy="274"/>
          </a:xfrm>
        </p:grpSpPr>
        <p:sp>
          <p:nvSpPr>
            <p:cNvPr id="764039" name="Text Box 135"/>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4040" name="Line 136"/>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41" name="Text Box 137"/>
          <p:cNvSpPr txBox="1">
            <a:spLocks noChangeArrowheads="1"/>
          </p:cNvSpPr>
          <p:nvPr/>
        </p:nvSpPr>
        <p:spPr bwMode="auto">
          <a:xfrm>
            <a:off x="5103284" y="3574382"/>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1</a:t>
            </a:r>
          </a:p>
        </p:txBody>
      </p:sp>
      <p:sp>
        <p:nvSpPr>
          <p:cNvPr id="764042" name="Text Box 138"/>
          <p:cNvSpPr txBox="1">
            <a:spLocks noChangeArrowheads="1"/>
          </p:cNvSpPr>
          <p:nvPr/>
        </p:nvSpPr>
        <p:spPr bwMode="auto">
          <a:xfrm>
            <a:off x="5886451" y="3574382"/>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1</a:t>
            </a:r>
          </a:p>
        </p:txBody>
      </p:sp>
      <p:sp>
        <p:nvSpPr>
          <p:cNvPr id="764043" name="Text Box 139"/>
          <p:cNvSpPr txBox="1">
            <a:spLocks noChangeArrowheads="1"/>
          </p:cNvSpPr>
          <p:nvPr/>
        </p:nvSpPr>
        <p:spPr bwMode="auto">
          <a:xfrm>
            <a:off x="6868584" y="3402933"/>
            <a:ext cx="431800" cy="43497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grpSp>
        <p:nvGrpSpPr>
          <p:cNvPr id="7" name="Group 140"/>
          <p:cNvGrpSpPr>
            <a:grpSpLocks/>
          </p:cNvGrpSpPr>
          <p:nvPr/>
        </p:nvGrpSpPr>
        <p:grpSpPr bwMode="auto">
          <a:xfrm>
            <a:off x="7624234" y="3402933"/>
            <a:ext cx="565151" cy="434975"/>
            <a:chOff x="3941" y="2101"/>
            <a:chExt cx="267" cy="274"/>
          </a:xfrm>
        </p:grpSpPr>
        <p:sp>
          <p:nvSpPr>
            <p:cNvPr id="764045" name="Text Box 141"/>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2</a:t>
              </a:r>
            </a:p>
          </p:txBody>
        </p:sp>
        <p:sp>
          <p:nvSpPr>
            <p:cNvPr id="764046" name="Line 142"/>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47" name="Text Box 143"/>
          <p:cNvSpPr txBox="1">
            <a:spLocks noChangeArrowheads="1"/>
          </p:cNvSpPr>
          <p:nvPr/>
        </p:nvSpPr>
        <p:spPr bwMode="auto">
          <a:xfrm>
            <a:off x="8202084" y="3574382"/>
            <a:ext cx="812800" cy="263525"/>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2</a:t>
            </a:r>
          </a:p>
        </p:txBody>
      </p:sp>
      <p:grpSp>
        <p:nvGrpSpPr>
          <p:cNvPr id="8" name="Group 144"/>
          <p:cNvGrpSpPr>
            <a:grpSpLocks/>
          </p:cNvGrpSpPr>
          <p:nvPr/>
        </p:nvGrpSpPr>
        <p:grpSpPr bwMode="auto">
          <a:xfrm>
            <a:off x="4538134" y="3866483"/>
            <a:ext cx="4279900" cy="434975"/>
            <a:chOff x="2144" y="2664"/>
            <a:chExt cx="2022" cy="274"/>
          </a:xfrm>
        </p:grpSpPr>
        <p:sp>
          <p:nvSpPr>
            <p:cNvPr id="764049" name="Text Box 145"/>
            <p:cNvSpPr txBox="1">
              <a:spLocks noChangeArrowheads="1"/>
            </p:cNvSpPr>
            <p:nvPr/>
          </p:nvSpPr>
          <p:spPr bwMode="auto">
            <a:xfrm>
              <a:off x="2144"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sp>
          <p:nvSpPr>
            <p:cNvPr id="764050" name="Text Box 146"/>
            <p:cNvSpPr txBox="1">
              <a:spLocks noChangeArrowheads="1"/>
            </p:cNvSpPr>
            <p:nvPr/>
          </p:nvSpPr>
          <p:spPr bwMode="auto">
            <a:xfrm>
              <a:off x="2495"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grpSp>
          <p:nvGrpSpPr>
            <p:cNvPr id="9" name="Group 147"/>
            <p:cNvGrpSpPr>
              <a:grpSpLocks/>
            </p:cNvGrpSpPr>
            <p:nvPr/>
          </p:nvGrpSpPr>
          <p:grpSpPr bwMode="auto">
            <a:xfrm>
              <a:off x="2843" y="2664"/>
              <a:ext cx="267" cy="274"/>
              <a:chOff x="3941" y="2101"/>
              <a:chExt cx="267" cy="274"/>
            </a:xfrm>
          </p:grpSpPr>
          <p:sp>
            <p:nvSpPr>
              <p:cNvPr id="764052" name="Text Box 148"/>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2</a:t>
                </a:r>
              </a:p>
            </p:txBody>
          </p:sp>
          <p:sp>
            <p:nvSpPr>
              <p:cNvPr id="764053" name="Line 149"/>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54" name="Text Box 150"/>
            <p:cNvSpPr txBox="1">
              <a:spLocks noChangeArrowheads="1"/>
            </p:cNvSpPr>
            <p:nvPr/>
          </p:nvSpPr>
          <p:spPr bwMode="auto">
            <a:xfrm>
              <a:off x="3170" y="2772"/>
              <a:ext cx="384" cy="166"/>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2</a:t>
              </a:r>
            </a:p>
          </p:txBody>
        </p:sp>
        <p:sp>
          <p:nvSpPr>
            <p:cNvPr id="764055" name="Text Box 151"/>
            <p:cNvSpPr txBox="1">
              <a:spLocks noChangeArrowheads="1"/>
            </p:cNvSpPr>
            <p:nvPr/>
          </p:nvSpPr>
          <p:spPr bwMode="auto">
            <a:xfrm>
              <a:off x="3638"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4056" name="Text Box 152"/>
            <p:cNvSpPr txBox="1">
              <a:spLocks noChangeArrowheads="1"/>
            </p:cNvSpPr>
            <p:nvPr/>
          </p:nvSpPr>
          <p:spPr bwMode="auto">
            <a:xfrm>
              <a:off x="3962" y="2664"/>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grpSp>
      <p:grpSp>
        <p:nvGrpSpPr>
          <p:cNvPr id="10" name="Group 153"/>
          <p:cNvGrpSpPr>
            <a:grpSpLocks/>
          </p:cNvGrpSpPr>
          <p:nvPr/>
        </p:nvGrpSpPr>
        <p:grpSpPr bwMode="auto">
          <a:xfrm>
            <a:off x="4529667" y="4301458"/>
            <a:ext cx="4508500" cy="434975"/>
            <a:chOff x="2140" y="2938"/>
            <a:chExt cx="2130" cy="274"/>
          </a:xfrm>
        </p:grpSpPr>
        <p:grpSp>
          <p:nvGrpSpPr>
            <p:cNvPr id="11" name="Group 154"/>
            <p:cNvGrpSpPr>
              <a:grpSpLocks/>
            </p:cNvGrpSpPr>
            <p:nvPr/>
          </p:nvGrpSpPr>
          <p:grpSpPr bwMode="auto">
            <a:xfrm>
              <a:off x="2140" y="2938"/>
              <a:ext cx="267" cy="274"/>
              <a:chOff x="3941" y="2101"/>
              <a:chExt cx="267" cy="274"/>
            </a:xfrm>
          </p:grpSpPr>
          <p:sp>
            <p:nvSpPr>
              <p:cNvPr id="764059" name="Text Box 155"/>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4060" name="Line 156"/>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61" name="Text Box 157"/>
            <p:cNvSpPr txBox="1">
              <a:spLocks noChangeArrowheads="1"/>
            </p:cNvSpPr>
            <p:nvPr/>
          </p:nvSpPr>
          <p:spPr bwMode="auto">
            <a:xfrm>
              <a:off x="2510" y="293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sp>
          <p:nvSpPr>
            <p:cNvPr id="764062" name="Text Box 158"/>
            <p:cNvSpPr txBox="1">
              <a:spLocks noChangeArrowheads="1"/>
            </p:cNvSpPr>
            <p:nvPr/>
          </p:nvSpPr>
          <p:spPr bwMode="auto">
            <a:xfrm>
              <a:off x="2888" y="293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4063" name="Text Box 159"/>
            <p:cNvSpPr txBox="1">
              <a:spLocks noChangeArrowheads="1"/>
            </p:cNvSpPr>
            <p:nvPr/>
          </p:nvSpPr>
          <p:spPr bwMode="auto">
            <a:xfrm>
              <a:off x="3212" y="293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grpSp>
          <p:nvGrpSpPr>
            <p:cNvPr id="12" name="Group 160"/>
            <p:cNvGrpSpPr>
              <a:grpSpLocks/>
            </p:cNvGrpSpPr>
            <p:nvPr/>
          </p:nvGrpSpPr>
          <p:grpSpPr bwMode="auto">
            <a:xfrm>
              <a:off x="3580" y="2938"/>
              <a:ext cx="267" cy="274"/>
              <a:chOff x="3941" y="2101"/>
              <a:chExt cx="267" cy="274"/>
            </a:xfrm>
          </p:grpSpPr>
          <p:sp>
            <p:nvSpPr>
              <p:cNvPr id="764065" name="Text Box 161"/>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3</a:t>
                </a:r>
              </a:p>
            </p:txBody>
          </p:sp>
          <p:sp>
            <p:nvSpPr>
              <p:cNvPr id="764066" name="Line 162"/>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67" name="Text Box 163"/>
            <p:cNvSpPr txBox="1">
              <a:spLocks noChangeArrowheads="1"/>
            </p:cNvSpPr>
            <p:nvPr/>
          </p:nvSpPr>
          <p:spPr bwMode="auto">
            <a:xfrm>
              <a:off x="3886" y="3046"/>
              <a:ext cx="384" cy="166"/>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r>
                <a:rPr lang="en-US" sz="1600">
                  <a:latin typeface="Comic Sans MS" pitchFamily="66" charset="0"/>
                </a:rPr>
                <a:t>3</a:t>
              </a:r>
            </a:p>
          </p:txBody>
        </p:sp>
      </p:grpSp>
      <p:grpSp>
        <p:nvGrpSpPr>
          <p:cNvPr id="13" name="Group 164"/>
          <p:cNvGrpSpPr>
            <a:grpSpLocks/>
          </p:cNvGrpSpPr>
          <p:nvPr/>
        </p:nvGrpSpPr>
        <p:grpSpPr bwMode="auto">
          <a:xfrm>
            <a:off x="4555067" y="4760246"/>
            <a:ext cx="4290484" cy="434975"/>
            <a:chOff x="2152" y="3227"/>
            <a:chExt cx="2027" cy="274"/>
          </a:xfrm>
        </p:grpSpPr>
        <p:sp>
          <p:nvSpPr>
            <p:cNvPr id="764069" name="Text Box 165"/>
            <p:cNvSpPr txBox="1">
              <a:spLocks noChangeArrowheads="1"/>
            </p:cNvSpPr>
            <p:nvPr/>
          </p:nvSpPr>
          <p:spPr bwMode="auto">
            <a:xfrm>
              <a:off x="2152"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grpSp>
          <p:nvGrpSpPr>
            <p:cNvPr id="14" name="Group 166"/>
            <p:cNvGrpSpPr>
              <a:grpSpLocks/>
            </p:cNvGrpSpPr>
            <p:nvPr/>
          </p:nvGrpSpPr>
          <p:grpSpPr bwMode="auto">
            <a:xfrm>
              <a:off x="2484" y="3227"/>
              <a:ext cx="267" cy="274"/>
              <a:chOff x="3941" y="2101"/>
              <a:chExt cx="267" cy="274"/>
            </a:xfrm>
          </p:grpSpPr>
          <p:sp>
            <p:nvSpPr>
              <p:cNvPr id="764071" name="Text Box 167"/>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2</a:t>
                </a:r>
              </a:p>
            </p:txBody>
          </p:sp>
          <p:sp>
            <p:nvSpPr>
              <p:cNvPr id="764072" name="Line 16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73" name="Text Box 169"/>
            <p:cNvSpPr txBox="1">
              <a:spLocks noChangeArrowheads="1"/>
            </p:cNvSpPr>
            <p:nvPr/>
          </p:nvSpPr>
          <p:spPr bwMode="auto">
            <a:xfrm>
              <a:off x="2888"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4074" name="Text Box 170"/>
            <p:cNvSpPr txBox="1">
              <a:spLocks noChangeArrowheads="1"/>
            </p:cNvSpPr>
            <p:nvPr/>
          </p:nvSpPr>
          <p:spPr bwMode="auto">
            <a:xfrm>
              <a:off x="3212"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4075" name="Text Box 171"/>
            <p:cNvSpPr txBox="1">
              <a:spLocks noChangeArrowheads="1"/>
            </p:cNvSpPr>
            <p:nvPr/>
          </p:nvSpPr>
          <p:spPr bwMode="auto">
            <a:xfrm>
              <a:off x="3614"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3</a:t>
              </a:r>
            </a:p>
          </p:txBody>
        </p:sp>
        <p:sp>
          <p:nvSpPr>
            <p:cNvPr id="764076" name="Text Box 172"/>
            <p:cNvSpPr txBox="1">
              <a:spLocks noChangeArrowheads="1"/>
            </p:cNvSpPr>
            <p:nvPr/>
          </p:nvSpPr>
          <p:spPr bwMode="auto">
            <a:xfrm>
              <a:off x="3975" y="3227"/>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3</a:t>
              </a:r>
            </a:p>
          </p:txBody>
        </p:sp>
      </p:grpSp>
      <p:grpSp>
        <p:nvGrpSpPr>
          <p:cNvPr id="15" name="Group 173"/>
          <p:cNvGrpSpPr>
            <a:grpSpLocks/>
          </p:cNvGrpSpPr>
          <p:nvPr/>
        </p:nvGrpSpPr>
        <p:grpSpPr bwMode="auto">
          <a:xfrm>
            <a:off x="4546601" y="5206333"/>
            <a:ext cx="4332817" cy="434975"/>
            <a:chOff x="2148" y="3508"/>
            <a:chExt cx="2047" cy="274"/>
          </a:xfrm>
        </p:grpSpPr>
        <p:sp>
          <p:nvSpPr>
            <p:cNvPr id="764078" name="Text Box 174"/>
            <p:cNvSpPr txBox="1">
              <a:spLocks noChangeArrowheads="1"/>
            </p:cNvSpPr>
            <p:nvPr/>
          </p:nvSpPr>
          <p:spPr bwMode="auto">
            <a:xfrm>
              <a:off x="2148" y="350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1</a:t>
              </a:r>
            </a:p>
          </p:txBody>
        </p:sp>
        <p:sp>
          <p:nvSpPr>
            <p:cNvPr id="764079" name="Text Box 175"/>
            <p:cNvSpPr txBox="1">
              <a:spLocks noChangeArrowheads="1"/>
            </p:cNvSpPr>
            <p:nvPr/>
          </p:nvSpPr>
          <p:spPr bwMode="auto">
            <a:xfrm>
              <a:off x="2884" y="350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4080" name="Text Box 176"/>
            <p:cNvSpPr txBox="1">
              <a:spLocks noChangeArrowheads="1"/>
            </p:cNvSpPr>
            <p:nvPr/>
          </p:nvSpPr>
          <p:spPr bwMode="auto">
            <a:xfrm>
              <a:off x="3610" y="350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3</a:t>
              </a:r>
            </a:p>
          </p:txBody>
        </p:sp>
        <p:sp>
          <p:nvSpPr>
            <p:cNvPr id="764081" name="Text Box 177"/>
            <p:cNvSpPr txBox="1">
              <a:spLocks noChangeArrowheads="1"/>
            </p:cNvSpPr>
            <p:nvPr/>
          </p:nvSpPr>
          <p:spPr bwMode="auto">
            <a:xfrm>
              <a:off x="2530" y="3508"/>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grpSp>
          <p:nvGrpSpPr>
            <p:cNvPr id="16" name="Group 178"/>
            <p:cNvGrpSpPr>
              <a:grpSpLocks/>
            </p:cNvGrpSpPr>
            <p:nvPr/>
          </p:nvGrpSpPr>
          <p:grpSpPr bwMode="auto">
            <a:xfrm>
              <a:off x="3226" y="3508"/>
              <a:ext cx="267" cy="274"/>
              <a:chOff x="3941" y="2101"/>
              <a:chExt cx="267" cy="274"/>
            </a:xfrm>
          </p:grpSpPr>
          <p:sp>
            <p:nvSpPr>
              <p:cNvPr id="764083" name="Text Box 179"/>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3</a:t>
                </a:r>
              </a:p>
            </p:txBody>
          </p:sp>
          <p:sp>
            <p:nvSpPr>
              <p:cNvPr id="764084" name="Line 180"/>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grpSp>
          <p:nvGrpSpPr>
            <p:cNvPr id="17" name="Group 181"/>
            <p:cNvGrpSpPr>
              <a:grpSpLocks/>
            </p:cNvGrpSpPr>
            <p:nvPr/>
          </p:nvGrpSpPr>
          <p:grpSpPr bwMode="auto">
            <a:xfrm>
              <a:off x="3928" y="3508"/>
              <a:ext cx="267" cy="274"/>
              <a:chOff x="3941" y="2101"/>
              <a:chExt cx="267" cy="274"/>
            </a:xfrm>
          </p:grpSpPr>
          <p:sp>
            <p:nvSpPr>
              <p:cNvPr id="764086" name="Text Box 182"/>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4</a:t>
                </a:r>
              </a:p>
            </p:txBody>
          </p:sp>
          <p:sp>
            <p:nvSpPr>
              <p:cNvPr id="764087" name="Line 183"/>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grpSp>
      <p:grpSp>
        <p:nvGrpSpPr>
          <p:cNvPr id="18" name="Group 184"/>
          <p:cNvGrpSpPr>
            <a:grpSpLocks/>
          </p:cNvGrpSpPr>
          <p:nvPr/>
        </p:nvGrpSpPr>
        <p:grpSpPr bwMode="auto">
          <a:xfrm>
            <a:off x="4442884" y="5636546"/>
            <a:ext cx="4453467" cy="434975"/>
            <a:chOff x="2099" y="3779"/>
            <a:chExt cx="2104" cy="274"/>
          </a:xfrm>
        </p:grpSpPr>
        <p:grpSp>
          <p:nvGrpSpPr>
            <p:cNvPr id="19" name="Group 185"/>
            <p:cNvGrpSpPr>
              <a:grpSpLocks/>
            </p:cNvGrpSpPr>
            <p:nvPr/>
          </p:nvGrpSpPr>
          <p:grpSpPr bwMode="auto">
            <a:xfrm>
              <a:off x="2099" y="3779"/>
              <a:ext cx="267" cy="274"/>
              <a:chOff x="3941" y="2101"/>
              <a:chExt cx="267" cy="274"/>
            </a:xfrm>
          </p:grpSpPr>
          <p:sp>
            <p:nvSpPr>
              <p:cNvPr id="764090" name="Text Box 186"/>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1</a:t>
                </a:r>
              </a:p>
            </p:txBody>
          </p:sp>
          <p:sp>
            <p:nvSpPr>
              <p:cNvPr id="764091" name="Line 187"/>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92" name="Text Box 188"/>
            <p:cNvSpPr txBox="1">
              <a:spLocks noChangeArrowheads="1"/>
            </p:cNvSpPr>
            <p:nvPr/>
          </p:nvSpPr>
          <p:spPr bwMode="auto">
            <a:xfrm>
              <a:off x="2883"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4093" name="Text Box 189"/>
            <p:cNvSpPr txBox="1">
              <a:spLocks noChangeArrowheads="1"/>
            </p:cNvSpPr>
            <p:nvPr/>
          </p:nvSpPr>
          <p:spPr bwMode="auto">
            <a:xfrm>
              <a:off x="2529"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2</a:t>
              </a:r>
            </a:p>
          </p:txBody>
        </p:sp>
        <p:sp>
          <p:nvSpPr>
            <p:cNvPr id="764094" name="Text Box 190"/>
            <p:cNvSpPr txBox="1">
              <a:spLocks noChangeArrowheads="1"/>
            </p:cNvSpPr>
            <p:nvPr/>
          </p:nvSpPr>
          <p:spPr bwMode="auto">
            <a:xfrm>
              <a:off x="3274"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3</a:t>
              </a:r>
            </a:p>
          </p:txBody>
        </p:sp>
        <p:grpSp>
          <p:nvGrpSpPr>
            <p:cNvPr id="20" name="Group 191"/>
            <p:cNvGrpSpPr>
              <a:grpSpLocks/>
            </p:cNvGrpSpPr>
            <p:nvPr/>
          </p:nvGrpSpPr>
          <p:grpSpPr bwMode="auto">
            <a:xfrm>
              <a:off x="3629" y="3779"/>
              <a:ext cx="267" cy="274"/>
              <a:chOff x="3941" y="2101"/>
              <a:chExt cx="267" cy="274"/>
            </a:xfrm>
          </p:grpSpPr>
          <p:sp>
            <p:nvSpPr>
              <p:cNvPr id="764096" name="Text Box 192"/>
              <p:cNvSpPr txBox="1">
                <a:spLocks noChangeArrowheads="1"/>
              </p:cNvSpPr>
              <p:nvPr/>
            </p:nvSpPr>
            <p:spPr bwMode="auto">
              <a:xfrm>
                <a:off x="4004" y="2101"/>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 </a:t>
                </a:r>
              </a:p>
              <a:p>
                <a:pPr>
                  <a:lnSpc>
                    <a:spcPct val="70000"/>
                  </a:lnSpc>
                </a:pPr>
                <a:r>
                  <a:rPr lang="en-US" sz="1600">
                    <a:latin typeface="Comic Sans MS" pitchFamily="66" charset="0"/>
                  </a:rPr>
                  <a:t>4</a:t>
                </a:r>
              </a:p>
            </p:txBody>
          </p:sp>
          <p:sp>
            <p:nvSpPr>
              <p:cNvPr id="764097" name="Line 193"/>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a:effectLst/>
            </p:spPr>
            <p:txBody>
              <a:bodyPr/>
              <a:lstStyle/>
              <a:p>
                <a:endParaRPr lang="en-IN"/>
              </a:p>
            </p:txBody>
          </p:sp>
        </p:grpSp>
        <p:sp>
          <p:nvSpPr>
            <p:cNvPr id="764098" name="Text Box 194"/>
            <p:cNvSpPr txBox="1">
              <a:spLocks noChangeArrowheads="1"/>
            </p:cNvSpPr>
            <p:nvPr/>
          </p:nvSpPr>
          <p:spPr bwMode="auto">
            <a:xfrm>
              <a:off x="3999" y="3779"/>
              <a:ext cx="204" cy="274"/>
            </a:xfrm>
            <a:prstGeom prst="rect">
              <a:avLst/>
            </a:prstGeom>
            <a:noFill/>
            <a:ln w="9525">
              <a:noFill/>
              <a:miter lim="800000"/>
              <a:headEnd/>
              <a:tailEnd/>
            </a:ln>
            <a:effectLst/>
          </p:spPr>
          <p:txBody>
            <a:bodyPr>
              <a:spAutoFit/>
            </a:bodyPr>
            <a:lstStyle/>
            <a:p>
              <a:pPr>
                <a:lnSpc>
                  <a:spcPct val="70000"/>
                </a:lnSpc>
              </a:pPr>
              <a:r>
                <a:rPr lang="en-US" sz="1600">
                  <a:latin typeface="Comic Sans MS" pitchFamily="66" charset="0"/>
                  <a:sym typeface="Symbol" pitchFamily="18" charset="2"/>
                </a:rPr>
                <a:t></a:t>
              </a:r>
            </a:p>
            <a:p>
              <a:pPr>
                <a:lnSpc>
                  <a:spcPct val="70000"/>
                </a:lnSpc>
              </a:pPr>
              <a:r>
                <a:rPr lang="en-US" sz="1600">
                  <a:latin typeface="Comic Sans MS" pitchFamily="66" charset="0"/>
                </a:rPr>
                <a:t>4</a:t>
              </a:r>
            </a:p>
          </p:txBody>
        </p:sp>
      </p:grpSp>
      <p:sp>
        <p:nvSpPr>
          <p:cNvPr id="764099" name="Line 195"/>
          <p:cNvSpPr>
            <a:spLocks noChangeShapeType="1"/>
          </p:cNvSpPr>
          <p:nvPr/>
        </p:nvSpPr>
        <p:spPr bwMode="auto">
          <a:xfrm flipH="1" flipV="1">
            <a:off x="3868465" y="1520432"/>
            <a:ext cx="277867" cy="292592"/>
          </a:xfrm>
          <a:prstGeom prst="line">
            <a:avLst/>
          </a:prstGeom>
          <a:noFill/>
          <a:ln w="9525">
            <a:solidFill>
              <a:schemeClr val="tx1"/>
            </a:solidFill>
            <a:round/>
            <a:headEnd/>
            <a:tailEnd type="triangle" w="med" len="med"/>
          </a:ln>
          <a:effectLst/>
        </p:spPr>
        <p:txBody>
          <a:bodyPr/>
          <a:lstStyle/>
          <a:p>
            <a:endParaRPr lang="en-IN"/>
          </a:p>
        </p:txBody>
      </p:sp>
      <p:sp>
        <p:nvSpPr>
          <p:cNvPr id="764100" name="Oval 196"/>
          <p:cNvSpPr>
            <a:spLocks noChangeArrowheads="1"/>
          </p:cNvSpPr>
          <p:nvPr/>
        </p:nvSpPr>
        <p:spPr bwMode="auto">
          <a:xfrm>
            <a:off x="8458200" y="5317457"/>
            <a:ext cx="400051" cy="300038"/>
          </a:xfrm>
          <a:prstGeom prst="ellipse">
            <a:avLst/>
          </a:prstGeom>
          <a:noFill/>
          <a:ln w="12700">
            <a:solidFill>
              <a:srgbClr val="FF0000"/>
            </a:solidFill>
            <a:round/>
            <a:headEnd/>
            <a:tailEnd/>
          </a:ln>
          <a:effectLst/>
        </p:spPr>
        <p:txBody>
          <a:bodyPr wrap="none" anchor="ctr"/>
          <a:lstStyle/>
          <a:p>
            <a:endParaRPr lang="en-IN"/>
          </a:p>
        </p:txBody>
      </p:sp>
      <p:sp>
        <p:nvSpPr>
          <p:cNvPr id="764101" name="Oval 197"/>
          <p:cNvSpPr>
            <a:spLocks noChangeArrowheads="1"/>
          </p:cNvSpPr>
          <p:nvPr/>
        </p:nvSpPr>
        <p:spPr bwMode="auto">
          <a:xfrm>
            <a:off x="7708900" y="4406232"/>
            <a:ext cx="400051" cy="300038"/>
          </a:xfrm>
          <a:prstGeom prst="ellipse">
            <a:avLst/>
          </a:prstGeom>
          <a:noFill/>
          <a:ln w="12700">
            <a:solidFill>
              <a:srgbClr val="FF0000"/>
            </a:solidFill>
            <a:round/>
            <a:headEnd/>
            <a:tailEnd/>
          </a:ln>
          <a:effectLst/>
        </p:spPr>
        <p:txBody>
          <a:bodyPr wrap="none" anchor="ctr"/>
          <a:lstStyle/>
          <a:p>
            <a:endParaRPr lang="en-IN"/>
          </a:p>
        </p:txBody>
      </p:sp>
      <p:sp>
        <p:nvSpPr>
          <p:cNvPr id="764102" name="Oval 198"/>
          <p:cNvSpPr>
            <a:spLocks noChangeArrowheads="1"/>
          </p:cNvSpPr>
          <p:nvPr/>
        </p:nvSpPr>
        <p:spPr bwMode="auto">
          <a:xfrm>
            <a:off x="6159500" y="3987132"/>
            <a:ext cx="400051" cy="300038"/>
          </a:xfrm>
          <a:prstGeom prst="ellipse">
            <a:avLst/>
          </a:prstGeom>
          <a:noFill/>
          <a:ln w="12700">
            <a:solidFill>
              <a:srgbClr val="FF0000"/>
            </a:solidFill>
            <a:round/>
            <a:headEnd/>
            <a:tailEnd/>
          </a:ln>
          <a:effectLst/>
        </p:spPr>
        <p:txBody>
          <a:bodyPr wrap="none" anchor="ctr"/>
          <a:lstStyle/>
          <a:p>
            <a:endParaRPr lang="en-IN"/>
          </a:p>
        </p:txBody>
      </p:sp>
      <p:sp>
        <p:nvSpPr>
          <p:cNvPr id="764103" name="Oval 199"/>
          <p:cNvSpPr>
            <a:spLocks noChangeArrowheads="1"/>
          </p:cNvSpPr>
          <p:nvPr/>
        </p:nvSpPr>
        <p:spPr bwMode="auto">
          <a:xfrm>
            <a:off x="4550833" y="3521996"/>
            <a:ext cx="400051" cy="300037"/>
          </a:xfrm>
          <a:prstGeom prst="ellipse">
            <a:avLst/>
          </a:prstGeom>
          <a:noFill/>
          <a:ln w="12700">
            <a:solidFill>
              <a:srgbClr val="FF0000"/>
            </a:solidFill>
            <a:round/>
            <a:headEnd/>
            <a:tailEnd/>
          </a:ln>
          <a:effectLst/>
        </p:spPr>
        <p:txBody>
          <a:bodyPr wrap="none" anchor="ctr"/>
          <a:lstStyle/>
          <a:p>
            <a:endParaRPr lang="en-IN"/>
          </a:p>
        </p:txBody>
      </p:sp>
      <p:sp>
        <p:nvSpPr>
          <p:cNvPr id="764104" name="Oval 200"/>
          <p:cNvSpPr>
            <a:spLocks noChangeArrowheads="1"/>
          </p:cNvSpPr>
          <p:nvPr/>
        </p:nvSpPr>
        <p:spPr bwMode="auto">
          <a:xfrm>
            <a:off x="8449733" y="5752432"/>
            <a:ext cx="400051" cy="300038"/>
          </a:xfrm>
          <a:prstGeom prst="ellipse">
            <a:avLst/>
          </a:prstGeom>
          <a:noFill/>
          <a:ln w="12700">
            <a:solidFill>
              <a:srgbClr val="336699"/>
            </a:solidFill>
            <a:round/>
            <a:headEnd/>
            <a:tailEnd/>
          </a:ln>
          <a:effectLst/>
        </p:spPr>
        <p:txBody>
          <a:bodyPr wrap="none" anchor="ctr"/>
          <a:lstStyle/>
          <a:p>
            <a:endParaRPr lang="en-IN"/>
          </a:p>
        </p:txBody>
      </p:sp>
      <p:sp>
        <p:nvSpPr>
          <p:cNvPr id="764105" name="Oval 201"/>
          <p:cNvSpPr>
            <a:spLocks noChangeArrowheads="1"/>
          </p:cNvSpPr>
          <p:nvPr/>
        </p:nvSpPr>
        <p:spPr bwMode="auto">
          <a:xfrm>
            <a:off x="7651752" y="4884071"/>
            <a:ext cx="400049" cy="300037"/>
          </a:xfrm>
          <a:prstGeom prst="ellipse">
            <a:avLst/>
          </a:prstGeom>
          <a:noFill/>
          <a:ln w="12700">
            <a:solidFill>
              <a:srgbClr val="336699"/>
            </a:solidFill>
            <a:round/>
            <a:headEnd/>
            <a:tailEnd/>
          </a:ln>
          <a:effectLst/>
        </p:spPr>
        <p:txBody>
          <a:bodyPr wrap="none" anchor="ctr"/>
          <a:lstStyle/>
          <a:p>
            <a:endParaRPr lang="en-IN"/>
          </a:p>
        </p:txBody>
      </p:sp>
      <p:sp>
        <p:nvSpPr>
          <p:cNvPr id="764106" name="Oval 202"/>
          <p:cNvSpPr>
            <a:spLocks noChangeArrowheads="1"/>
          </p:cNvSpPr>
          <p:nvPr/>
        </p:nvSpPr>
        <p:spPr bwMode="auto">
          <a:xfrm>
            <a:off x="7004052" y="3996657"/>
            <a:ext cx="400049" cy="300038"/>
          </a:xfrm>
          <a:prstGeom prst="ellipse">
            <a:avLst/>
          </a:prstGeom>
          <a:noFill/>
          <a:ln w="12700">
            <a:solidFill>
              <a:srgbClr val="336699"/>
            </a:solidFill>
            <a:round/>
            <a:headEnd/>
            <a:tailEnd/>
          </a:ln>
          <a:effectLst/>
        </p:spPr>
        <p:txBody>
          <a:bodyPr wrap="none" anchor="ctr"/>
          <a:lstStyle/>
          <a:p>
            <a:endParaRPr lang="en-IN"/>
          </a:p>
        </p:txBody>
      </p:sp>
      <p:sp>
        <p:nvSpPr>
          <p:cNvPr id="764107" name="Oval 203"/>
          <p:cNvSpPr>
            <a:spLocks noChangeArrowheads="1"/>
          </p:cNvSpPr>
          <p:nvPr/>
        </p:nvSpPr>
        <p:spPr bwMode="auto">
          <a:xfrm>
            <a:off x="5384800" y="3533107"/>
            <a:ext cx="400051" cy="300038"/>
          </a:xfrm>
          <a:prstGeom prst="ellipse">
            <a:avLst/>
          </a:prstGeom>
          <a:noFill/>
          <a:ln w="12700">
            <a:solidFill>
              <a:srgbClr val="336699"/>
            </a:solidFill>
            <a:round/>
            <a:headEnd/>
            <a:tailEnd/>
          </a:ln>
          <a:effectLst/>
        </p:spPr>
        <p:txBody>
          <a:bodyPr wrap="none" anchor="ctr"/>
          <a:lstStyle/>
          <a:p>
            <a:endParaRPr lang="en-IN"/>
          </a:p>
        </p:txBody>
      </p:sp>
      <p:sp>
        <p:nvSpPr>
          <p:cNvPr id="764108" name="Oval 204"/>
          <p:cNvSpPr>
            <a:spLocks noChangeArrowheads="1"/>
          </p:cNvSpPr>
          <p:nvPr/>
        </p:nvSpPr>
        <p:spPr bwMode="auto">
          <a:xfrm>
            <a:off x="3748618" y="3033046"/>
            <a:ext cx="400049" cy="300037"/>
          </a:xfrm>
          <a:prstGeom prst="ellipse">
            <a:avLst/>
          </a:prstGeom>
          <a:noFill/>
          <a:ln w="12700">
            <a:solidFill>
              <a:srgbClr val="336699"/>
            </a:solidFill>
            <a:round/>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4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4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4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41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41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41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41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4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099" grpId="0" animBg="1"/>
      <p:bldP spid="764100" grpId="0" animBg="1"/>
      <p:bldP spid="764101" grpId="0" animBg="1"/>
      <p:bldP spid="764102" grpId="0" animBg="1"/>
      <p:bldP spid="764103" grpId="0" animBg="1"/>
      <p:bldP spid="764104" grpId="0" animBg="1"/>
      <p:bldP spid="764105" grpId="0" animBg="1"/>
      <p:bldP spid="764106" grpId="0" animBg="1"/>
      <p:bldP spid="764107" grpId="0" animBg="1"/>
      <p:bldP spid="76410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9F03EB3-126C-4167-BA74-8BA16A96824F}" type="slidenum">
              <a:rPr lang="en-US"/>
              <a:pPr/>
              <a:t>22</a:t>
            </a:fld>
            <a:endParaRPr lang="en-US"/>
          </a:p>
        </p:txBody>
      </p:sp>
      <p:sp>
        <p:nvSpPr>
          <p:cNvPr id="765954" name="Rectangle 2"/>
          <p:cNvSpPr>
            <a:spLocks noGrp="1" noChangeArrowheads="1"/>
          </p:cNvSpPr>
          <p:nvPr>
            <p:ph type="title"/>
          </p:nvPr>
        </p:nvSpPr>
        <p:spPr>
          <a:xfrm>
            <a:off x="1082974" y="842965"/>
            <a:ext cx="9603275" cy="1049235"/>
          </a:xfrm>
        </p:spPr>
        <p:txBody>
          <a:bodyPr>
            <a:normAutofit/>
          </a:bodyPr>
          <a:lstStyle/>
          <a:p>
            <a:r>
              <a:rPr lang="en-US" sz="2200" dirty="0"/>
              <a:t>PRINT-LCS(b, X, </a:t>
            </a:r>
            <a:r>
              <a:rPr lang="en-US" sz="2200" dirty="0" err="1"/>
              <a:t>i</a:t>
            </a:r>
            <a:r>
              <a:rPr lang="en-US" sz="2200" dirty="0"/>
              <a:t>, j)</a:t>
            </a:r>
          </a:p>
        </p:txBody>
      </p:sp>
      <p:sp>
        <p:nvSpPr>
          <p:cNvPr id="765955" name="Rectangle 3"/>
          <p:cNvSpPr>
            <a:spLocks noGrp="1" noChangeArrowheads="1"/>
          </p:cNvSpPr>
          <p:nvPr>
            <p:ph type="body" idx="1"/>
          </p:nvPr>
        </p:nvSpPr>
        <p:spPr>
          <a:xfrm>
            <a:off x="467785" y="1246188"/>
            <a:ext cx="11525249" cy="5376862"/>
          </a:xfrm>
        </p:spPr>
        <p:txBody>
          <a:bodyPr>
            <a:normAutofit/>
          </a:bodyPr>
          <a:lstStyle/>
          <a:p>
            <a:pPr marL="533400" indent="-533400">
              <a:buFontTx/>
              <a:buAutoNum type="arabicPeriod"/>
            </a:pPr>
            <a:r>
              <a:rPr lang="en-US" sz="1800" b="1" dirty="0"/>
              <a:t> if </a:t>
            </a:r>
            <a:r>
              <a:rPr lang="en-US" sz="1800" dirty="0" err="1">
                <a:latin typeface="Comic Sans MS" pitchFamily="66" charset="0"/>
              </a:rPr>
              <a:t>i</a:t>
            </a:r>
            <a:r>
              <a:rPr lang="en-US" sz="1800" dirty="0">
                <a:latin typeface="Comic Sans MS" pitchFamily="66" charset="0"/>
              </a:rPr>
              <a:t> = 0 or j = 0</a:t>
            </a:r>
          </a:p>
          <a:p>
            <a:pPr marL="533400" indent="-533400">
              <a:buFontTx/>
              <a:buAutoNum type="arabicPeriod"/>
            </a:pPr>
            <a:r>
              <a:rPr lang="en-US" sz="1800" b="1" dirty="0"/>
              <a:t>   then return</a:t>
            </a:r>
          </a:p>
          <a:p>
            <a:pPr marL="533400" indent="-533400">
              <a:buFontTx/>
              <a:buAutoNum type="arabicPeriod"/>
            </a:pPr>
            <a:r>
              <a:rPr lang="en-US" sz="1800" b="1" dirty="0"/>
              <a:t> if </a:t>
            </a:r>
            <a:r>
              <a:rPr lang="en-US" sz="1800" dirty="0">
                <a:latin typeface="Comic Sans MS" pitchFamily="66" charset="0"/>
              </a:rPr>
              <a:t>b[</a:t>
            </a:r>
            <a:r>
              <a:rPr lang="en-US" sz="1800" dirty="0" err="1">
                <a:latin typeface="Comic Sans MS" pitchFamily="66" charset="0"/>
              </a:rPr>
              <a:t>i</a:t>
            </a:r>
            <a:r>
              <a:rPr lang="en-US" sz="1800" dirty="0">
                <a:latin typeface="Comic Sans MS" pitchFamily="66" charset="0"/>
              </a:rPr>
              <a:t>, j] = “   ”</a:t>
            </a:r>
          </a:p>
          <a:p>
            <a:pPr marL="533400" indent="-533400">
              <a:buFontTx/>
              <a:buAutoNum type="arabicPeriod"/>
            </a:pPr>
            <a:r>
              <a:rPr lang="en-US" sz="1800" b="1" dirty="0"/>
              <a:t> 	then </a:t>
            </a:r>
            <a:r>
              <a:rPr lang="en-US" sz="1800" dirty="0"/>
              <a:t>PRINT-LCS(</a:t>
            </a:r>
            <a:r>
              <a:rPr lang="en-US" sz="1800" dirty="0">
                <a:latin typeface="Comic Sans MS" pitchFamily="66" charset="0"/>
              </a:rPr>
              <a:t>b, X, </a:t>
            </a:r>
            <a:r>
              <a:rPr lang="en-US" sz="1800" dirty="0" err="1">
                <a:latin typeface="Comic Sans MS" pitchFamily="66" charset="0"/>
              </a:rPr>
              <a:t>i</a:t>
            </a:r>
            <a:r>
              <a:rPr lang="en-US" sz="1800" dirty="0">
                <a:latin typeface="Comic Sans MS" pitchFamily="66" charset="0"/>
              </a:rPr>
              <a:t> - 1, j - 1</a:t>
            </a:r>
            <a:r>
              <a:rPr lang="en-US" sz="1800" dirty="0"/>
              <a:t>)</a:t>
            </a:r>
          </a:p>
          <a:p>
            <a:pPr marL="533400" indent="-533400">
              <a:buFontTx/>
              <a:buAutoNum type="arabicPeriod"/>
            </a:pPr>
            <a:r>
              <a:rPr lang="en-US" sz="1800" dirty="0"/>
              <a:t> 	        print </a:t>
            </a:r>
            <a:r>
              <a:rPr lang="en-US" sz="1800" dirty="0">
                <a:latin typeface="Comic Sans MS" pitchFamily="66" charset="0"/>
              </a:rPr>
              <a:t>x</a:t>
            </a:r>
            <a:r>
              <a:rPr lang="en-US" sz="1800" baseline="-25000" dirty="0">
                <a:latin typeface="Comic Sans MS" pitchFamily="66" charset="0"/>
              </a:rPr>
              <a:t>i</a:t>
            </a:r>
          </a:p>
          <a:p>
            <a:pPr marL="533400" indent="-533400">
              <a:buFontTx/>
              <a:buAutoNum type="arabicPeriod"/>
            </a:pPr>
            <a:r>
              <a:rPr lang="en-US" sz="1800" b="1" dirty="0"/>
              <a:t> </a:t>
            </a:r>
            <a:r>
              <a:rPr lang="en-US" sz="1800" b="1" dirty="0" err="1"/>
              <a:t>elseif</a:t>
            </a:r>
            <a:r>
              <a:rPr lang="en-US" sz="1800" b="1" dirty="0"/>
              <a:t> </a:t>
            </a:r>
            <a:r>
              <a:rPr lang="en-US" sz="1800" dirty="0">
                <a:latin typeface="Comic Sans MS" pitchFamily="66" charset="0"/>
              </a:rPr>
              <a:t>b[</a:t>
            </a:r>
            <a:r>
              <a:rPr lang="en-US" sz="1800" dirty="0" err="1">
                <a:latin typeface="Comic Sans MS" pitchFamily="66" charset="0"/>
              </a:rPr>
              <a:t>i</a:t>
            </a:r>
            <a:r>
              <a:rPr lang="en-US" sz="1800" dirty="0">
                <a:latin typeface="Comic Sans MS" pitchFamily="66" charset="0"/>
              </a:rPr>
              <a:t>, j] = “↑”</a:t>
            </a:r>
          </a:p>
          <a:p>
            <a:pPr marL="533400" indent="-533400">
              <a:buFontTx/>
              <a:buAutoNum type="arabicPeriod"/>
            </a:pPr>
            <a:r>
              <a:rPr lang="en-US" sz="1800" b="1" dirty="0"/>
              <a:t> 	        then </a:t>
            </a:r>
            <a:r>
              <a:rPr lang="en-US" sz="1800" dirty="0"/>
              <a:t>PRINT-LCS(</a:t>
            </a:r>
            <a:r>
              <a:rPr lang="en-US" sz="1800" dirty="0">
                <a:latin typeface="Comic Sans MS" pitchFamily="66" charset="0"/>
              </a:rPr>
              <a:t>b, X, </a:t>
            </a:r>
            <a:r>
              <a:rPr lang="en-US" sz="1800" dirty="0" err="1">
                <a:latin typeface="Comic Sans MS" pitchFamily="66" charset="0"/>
              </a:rPr>
              <a:t>i</a:t>
            </a:r>
            <a:r>
              <a:rPr lang="en-US" sz="1800" dirty="0">
                <a:latin typeface="Comic Sans MS" pitchFamily="66" charset="0"/>
              </a:rPr>
              <a:t> - 1, j</a:t>
            </a:r>
            <a:r>
              <a:rPr lang="en-US" sz="1800" dirty="0"/>
              <a:t>)</a:t>
            </a:r>
          </a:p>
          <a:p>
            <a:pPr marL="533400" indent="-533400">
              <a:buFontTx/>
              <a:buAutoNum type="arabicPeriod"/>
            </a:pPr>
            <a:r>
              <a:rPr lang="en-US" sz="1800" b="1" dirty="0"/>
              <a:t> 	        else </a:t>
            </a:r>
            <a:r>
              <a:rPr lang="en-US" sz="1800" dirty="0"/>
              <a:t>PRINT-LCS(</a:t>
            </a:r>
            <a:r>
              <a:rPr lang="en-US" sz="1800" dirty="0">
                <a:latin typeface="Comic Sans MS" pitchFamily="66" charset="0"/>
              </a:rPr>
              <a:t>b, X, </a:t>
            </a:r>
            <a:r>
              <a:rPr lang="en-US" sz="1800" dirty="0" err="1">
                <a:latin typeface="Comic Sans MS" pitchFamily="66" charset="0"/>
              </a:rPr>
              <a:t>i</a:t>
            </a:r>
            <a:r>
              <a:rPr lang="en-US" sz="1800" dirty="0">
                <a:latin typeface="Comic Sans MS" pitchFamily="66" charset="0"/>
              </a:rPr>
              <a:t>, j - 1</a:t>
            </a:r>
            <a:r>
              <a:rPr lang="en-US" sz="1800" dirty="0"/>
              <a:t>)</a:t>
            </a:r>
          </a:p>
          <a:p>
            <a:pPr marL="533400" indent="-533400">
              <a:buFontTx/>
              <a:buNone/>
            </a:pPr>
            <a:endParaRPr lang="en-US" sz="1800" dirty="0"/>
          </a:p>
          <a:p>
            <a:pPr marL="533400" indent="-533400">
              <a:buFontTx/>
              <a:buNone/>
            </a:pPr>
            <a:r>
              <a:rPr lang="en-US" sz="1800" dirty="0"/>
              <a:t>Initial call: PRINT-LCS(</a:t>
            </a:r>
            <a:r>
              <a:rPr lang="en-US" sz="1800" dirty="0">
                <a:latin typeface="Comic Sans MS" pitchFamily="66" charset="0"/>
              </a:rPr>
              <a:t>b, X, length[X], length[Y]</a:t>
            </a:r>
            <a:r>
              <a:rPr lang="en-US" sz="1800" dirty="0"/>
              <a:t>)</a:t>
            </a:r>
          </a:p>
        </p:txBody>
      </p:sp>
      <p:sp>
        <p:nvSpPr>
          <p:cNvPr id="765956" name="Line 4"/>
          <p:cNvSpPr>
            <a:spLocks noChangeShapeType="1"/>
          </p:cNvSpPr>
          <p:nvPr/>
        </p:nvSpPr>
        <p:spPr bwMode="auto">
          <a:xfrm flipH="1" flipV="1">
            <a:off x="2408474" y="2288575"/>
            <a:ext cx="304800" cy="242887"/>
          </a:xfrm>
          <a:prstGeom prst="line">
            <a:avLst/>
          </a:prstGeom>
          <a:noFill/>
          <a:ln w="9525">
            <a:solidFill>
              <a:schemeClr val="tx1"/>
            </a:solidFill>
            <a:round/>
            <a:headEnd/>
            <a:tailEnd type="triangle" w="med" len="med"/>
          </a:ln>
          <a:effectLst/>
        </p:spPr>
        <p:txBody>
          <a:bodyPr/>
          <a:lstStyle/>
          <a:p>
            <a:endParaRPr lang="en-IN"/>
          </a:p>
        </p:txBody>
      </p:sp>
      <p:sp>
        <p:nvSpPr>
          <p:cNvPr id="765957" name="Text Box 5"/>
          <p:cNvSpPr txBox="1">
            <a:spLocks noChangeArrowheads="1"/>
          </p:cNvSpPr>
          <p:nvPr/>
        </p:nvSpPr>
        <p:spPr bwMode="auto">
          <a:xfrm>
            <a:off x="6544733" y="1309688"/>
            <a:ext cx="3482043" cy="461665"/>
          </a:xfrm>
          <a:prstGeom prst="rect">
            <a:avLst/>
          </a:prstGeom>
          <a:noFill/>
          <a:ln w="9525">
            <a:noFill/>
            <a:miter lim="800000"/>
            <a:headEnd/>
            <a:tailEnd/>
          </a:ln>
          <a:effectLst/>
        </p:spPr>
        <p:txBody>
          <a:bodyPr wrap="none">
            <a:spAutoFit/>
          </a:bodyPr>
          <a:lstStyle/>
          <a:p>
            <a:r>
              <a:rPr lang="en-US" sz="2400">
                <a:sym typeface="Symbol" pitchFamily="18" charset="2"/>
              </a:rPr>
              <a:t>Running time: </a:t>
            </a:r>
            <a:r>
              <a:rPr lang="en-US" sz="2400">
                <a:latin typeface="Comic Sans MS" pitchFamily="66" charset="0"/>
                <a:sym typeface="Symbol" pitchFamily="18" charset="2"/>
              </a:rPr>
              <a:t>(m +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59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59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59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59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59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59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595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595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5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p:bldP spid="765956" grpId="0" animBg="1"/>
      <p:bldP spid="76595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1098739" y="1761866"/>
            <a:ext cx="9603275" cy="3294576"/>
          </a:xfrm>
        </p:spPr>
        <p:txBody>
          <a:bodyPr/>
          <a:lstStyle/>
          <a:p>
            <a:r>
              <a:rPr lang="en-IN" dirty="0">
                <a:hlinkClick r:id="rId2"/>
              </a:rPr>
              <a:t>https://www.javatpoint.com/dynamic-programming-introduction</a:t>
            </a:r>
            <a:endParaRPr lang="en-IN" dirty="0"/>
          </a:p>
          <a:p>
            <a:r>
              <a:rPr lang="en-IN" dirty="0">
                <a:hlinkClick r:id="rId3"/>
              </a:rPr>
              <a:t>https://www.cse.unr.edu/~bebis/CS477/Lect/DynamicProgramming.ppt</a:t>
            </a:r>
            <a:r>
              <a:rPr lang="en-IN" dirty="0"/>
              <a:t>.</a:t>
            </a:r>
          </a:p>
          <a:p>
            <a:endParaRPr lang="en-IN" dirty="0"/>
          </a:p>
        </p:txBody>
      </p:sp>
      <p:sp>
        <p:nvSpPr>
          <p:cNvPr id="4" name="Slide Number Placeholder 3"/>
          <p:cNvSpPr>
            <a:spLocks noGrp="1"/>
          </p:cNvSpPr>
          <p:nvPr>
            <p:ph type="sldNum" sz="quarter" idx="12"/>
          </p:nvPr>
        </p:nvSpPr>
        <p:spPr/>
        <p:txBody>
          <a:bodyPr/>
          <a:lstStyle/>
          <a:p>
            <a:fld id="{2771049C-395B-482C-A387-65DECF28A76C}" type="slidenum">
              <a:rPr lang="en-IN" smtClean="0"/>
              <a:pPr/>
              <a:t>23</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Dynamic Programming</a:t>
            </a:r>
            <a:endParaRPr lang="en-IN" altLang="en-US" dirty="0"/>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lnSpcReduction="10000"/>
          </a:bodyPr>
          <a:lstStyle/>
          <a:p>
            <a:pPr algn="just">
              <a:lnSpc>
                <a:spcPct val="150000"/>
              </a:lnSpc>
            </a:pPr>
            <a:r>
              <a:rPr lang="en-US" sz="1800" dirty="0"/>
              <a:t>An algorithm design technique (like divide and conquer) is used to solve a wide variety of discrete optimization problems such as scheduling, string-editing, packaging, and inventory management. </a:t>
            </a:r>
          </a:p>
          <a:p>
            <a:pPr algn="just"/>
            <a:r>
              <a:rPr lang="en-US" sz="1800" dirty="0"/>
              <a:t>In divide and conquer approach, problem  is divided into</a:t>
            </a:r>
            <a:r>
              <a:rPr lang="en-US" sz="1800" dirty="0">
                <a:solidFill>
                  <a:srgbClr val="FF0000"/>
                </a:solidFill>
              </a:rPr>
              <a:t> </a:t>
            </a:r>
            <a:r>
              <a:rPr lang="en-US" sz="1800" b="1" dirty="0">
                <a:solidFill>
                  <a:srgbClr val="FF0000"/>
                </a:solidFill>
              </a:rPr>
              <a:t>independent</a:t>
            </a:r>
            <a:r>
              <a:rPr lang="en-US" sz="1800" dirty="0">
                <a:solidFill>
                  <a:srgbClr val="FF0000"/>
                </a:solidFill>
              </a:rPr>
              <a:t> </a:t>
            </a:r>
            <a:r>
              <a:rPr lang="en-US" sz="1800" dirty="0"/>
              <a:t>sub-problems which are recursively solved</a:t>
            </a:r>
          </a:p>
          <a:p>
            <a:pPr algn="just"/>
            <a:r>
              <a:rPr lang="en-US" sz="1800" dirty="0"/>
              <a:t>On the contrary, </a:t>
            </a:r>
            <a:r>
              <a:rPr lang="en-IN" sz="1800" dirty="0"/>
              <a:t>Dynamic Programming is used when the sub-problems are </a:t>
            </a:r>
            <a:r>
              <a:rPr lang="en-IN" sz="1800" b="1" dirty="0">
                <a:solidFill>
                  <a:srgbClr val="FF0000"/>
                </a:solidFill>
              </a:rPr>
              <a:t>not independent</a:t>
            </a:r>
            <a:r>
              <a:rPr lang="en-IN" sz="1800" dirty="0"/>
              <a:t>, e.g. when they share the same sub-problems. In this case, divide and conquer may do more work than necessary, because it solves the same sub problem multiple times.</a:t>
            </a:r>
          </a:p>
          <a:p>
            <a:r>
              <a:rPr lang="en-IN" sz="1800" dirty="0"/>
              <a:t>Dynamic Programming solves each sub-problems just once and stores the result in a table so that it can be repeatedly retrieved if needed again.</a:t>
            </a:r>
          </a:p>
          <a:p>
            <a:r>
              <a:rPr lang="en-IN" sz="1800" dirty="0"/>
              <a:t>Dynamic Programming is a </a:t>
            </a:r>
            <a:r>
              <a:rPr lang="en-IN" sz="1800" b="1" dirty="0"/>
              <a:t>Bottom-up approach-</a:t>
            </a:r>
            <a:r>
              <a:rPr lang="en-IN" sz="1800" dirty="0"/>
              <a:t> we solve all possible small problems and then combine to obtain solutions for bigger problems.</a:t>
            </a:r>
          </a:p>
          <a:p>
            <a:pPr algn="just"/>
            <a:endParaRPr lang="en-US" sz="1800" dirty="0"/>
          </a:p>
        </p:txBody>
      </p:sp>
      <p:sp>
        <p:nvSpPr>
          <p:cNvPr id="2" name="Slide Number Placeholder 1"/>
          <p:cNvSpPr>
            <a:spLocks noGrp="1"/>
          </p:cNvSpPr>
          <p:nvPr>
            <p:ph type="sldNum" sz="quarter" idx="12"/>
          </p:nvPr>
        </p:nvSpPr>
        <p:spPr/>
        <p:txBody>
          <a:bodyPr/>
          <a:lstStyle/>
          <a:p>
            <a:fld id="{2771049C-395B-482C-A387-65DECF28A76C}" type="slidenum">
              <a:rPr lang="en-IN" smtClean="0"/>
              <a:pPr/>
              <a:t>3</a:t>
            </a:fld>
            <a:endParaRPr lang="en-IN"/>
          </a:p>
        </p:txBody>
      </p:sp>
    </p:spTree>
    <p:extLst>
      <p:ext uri="{BB962C8B-B14F-4D97-AF65-F5344CB8AC3E}">
        <p14:creationId xmlns:p14="http://schemas.microsoft.com/office/powerpoint/2010/main" val="216361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1116622" y="721312"/>
            <a:ext cx="9603275" cy="1049235"/>
          </a:xfrm>
        </p:spPr>
        <p:txBody>
          <a:bodyPr/>
          <a:lstStyle/>
          <a:p>
            <a:r>
              <a:rPr lang="en-IN" dirty="0"/>
              <a:t>Characteristics of Dynamic Programming</a:t>
            </a:r>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1116622" y="1245929"/>
            <a:ext cx="10592973" cy="4953000"/>
          </a:xfrm>
        </p:spPr>
        <p:txBody>
          <a:bodyPr>
            <a:normAutofit fontScale="92500" lnSpcReduction="10000"/>
          </a:bodyPr>
          <a:lstStyle/>
          <a:p>
            <a:pPr algn="just">
              <a:lnSpc>
                <a:spcPct val="150000"/>
              </a:lnSpc>
            </a:pPr>
            <a:r>
              <a:rPr lang="en-IN" sz="1800" dirty="0"/>
              <a:t>Dynamic Programming works when a problem has the following features:-</a:t>
            </a:r>
          </a:p>
          <a:p>
            <a:pPr algn="just"/>
            <a:r>
              <a:rPr lang="en-IN" sz="1800" b="1" dirty="0"/>
              <a:t>Optimal Substructure:</a:t>
            </a:r>
            <a:r>
              <a:rPr lang="en-IN" sz="1800" dirty="0"/>
              <a:t> If an optimal solution contains optimal sub solutions then a problem exhibits optimal substructure.</a:t>
            </a:r>
          </a:p>
          <a:p>
            <a:pPr algn="just"/>
            <a:r>
              <a:rPr lang="en-IN" sz="1800" b="1" dirty="0"/>
              <a:t>Overlapping sub-problems:</a:t>
            </a:r>
            <a:r>
              <a:rPr lang="en-IN" sz="1800" dirty="0"/>
              <a:t> When a recursive algorithm would visit the same sub-problems repeatedly, then a problem has overlapping sub-problems.</a:t>
            </a:r>
          </a:p>
          <a:p>
            <a:pPr algn="just">
              <a:lnSpc>
                <a:spcPct val="150000"/>
              </a:lnSpc>
              <a:buNone/>
            </a:pPr>
            <a:r>
              <a:rPr lang="en-IN" sz="1800" b="1" dirty="0"/>
              <a:t>Elements of Dynamic Programming</a:t>
            </a:r>
          </a:p>
          <a:p>
            <a:pPr algn="just"/>
            <a:r>
              <a:rPr lang="en-IN" sz="1800" b="1" dirty="0"/>
              <a:t>Substructure:</a:t>
            </a:r>
            <a:r>
              <a:rPr lang="en-IN" sz="1800" dirty="0"/>
              <a:t> Decompose the given problem into smaller sub-problems. Express the solution of the original problem in terms of the solution for smaller problems.</a:t>
            </a:r>
          </a:p>
          <a:p>
            <a:pPr algn="just"/>
            <a:r>
              <a:rPr lang="en-IN" sz="1800" b="1" dirty="0"/>
              <a:t>Table Structure:</a:t>
            </a:r>
            <a:r>
              <a:rPr lang="en-IN" sz="1800" dirty="0"/>
              <a:t> After solving the sub-problems, store the results to the sub problems in a table. This is done because sub-problem solutions are reused many times, and we do not want to repeatedly solve the same problem over and over again.</a:t>
            </a:r>
          </a:p>
          <a:p>
            <a:pPr algn="just"/>
            <a:r>
              <a:rPr lang="en-IN" sz="1800" b="1" dirty="0"/>
              <a:t>Bottom-up Computation:</a:t>
            </a:r>
            <a:r>
              <a:rPr lang="en-IN" sz="1800" dirty="0"/>
              <a:t> Using table, combine the solution of smaller sub-problems to solve larger sub-problems and eventually arrives at a solution to complete problem.</a:t>
            </a:r>
          </a:p>
        </p:txBody>
      </p:sp>
      <p:sp>
        <p:nvSpPr>
          <p:cNvPr id="2" name="Slide Number Placeholder 1"/>
          <p:cNvSpPr>
            <a:spLocks noGrp="1"/>
          </p:cNvSpPr>
          <p:nvPr>
            <p:ph type="sldNum" sz="quarter" idx="12"/>
          </p:nvPr>
        </p:nvSpPr>
        <p:spPr/>
        <p:txBody>
          <a:bodyPr/>
          <a:lstStyle/>
          <a:p>
            <a:fld id="{2771049C-395B-482C-A387-65DECF28A76C}" type="slidenum">
              <a:rPr lang="en-IN" smtClean="0"/>
              <a:pPr/>
              <a:t>4</a:t>
            </a:fld>
            <a:endParaRPr lang="en-IN"/>
          </a:p>
        </p:txBody>
      </p:sp>
    </p:spTree>
    <p:extLst>
      <p:ext uri="{BB962C8B-B14F-4D97-AF65-F5344CB8AC3E}">
        <p14:creationId xmlns:p14="http://schemas.microsoft.com/office/powerpoint/2010/main" val="216361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596360" y="658250"/>
            <a:ext cx="9603275" cy="1049235"/>
          </a:xfrm>
        </p:spPr>
        <p:txBody>
          <a:bodyPr/>
          <a:lstStyle/>
          <a:p>
            <a:r>
              <a:rPr lang="en-IN" dirty="0"/>
              <a:t>Components of Dynamic programming</a:t>
            </a:r>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567560" y="1245929"/>
            <a:ext cx="11142036" cy="4953000"/>
          </a:xfrm>
        </p:spPr>
        <p:txBody>
          <a:bodyPr>
            <a:normAutofit fontScale="92500" lnSpcReduction="20000"/>
          </a:bodyPr>
          <a:lstStyle/>
          <a:p>
            <a:pPr algn="just"/>
            <a:r>
              <a:rPr lang="en-IN" sz="1800" b="1" dirty="0"/>
              <a:t>Stages:</a:t>
            </a:r>
            <a:r>
              <a:rPr lang="en-IN" sz="1800" dirty="0"/>
              <a:t> The problem can be divided into several sub-problems, which are called stages. A stage is a small portion of a given problem. For example, in the shortest path problem, they were defined by the structure of the graph.</a:t>
            </a:r>
          </a:p>
          <a:p>
            <a:pPr algn="just"/>
            <a:r>
              <a:rPr lang="en-IN" sz="1800" b="1" dirty="0"/>
              <a:t>States:</a:t>
            </a:r>
            <a:r>
              <a:rPr lang="en-IN" sz="1800" dirty="0"/>
              <a:t> Each stage has several states associated with it. The states for the shortest path problem was the node reached.</a:t>
            </a:r>
          </a:p>
          <a:p>
            <a:pPr algn="just"/>
            <a:r>
              <a:rPr lang="en-IN" sz="1800" b="1" dirty="0"/>
              <a:t>Decision:</a:t>
            </a:r>
            <a:r>
              <a:rPr lang="en-IN" sz="1800" dirty="0"/>
              <a:t> At each stage, there can be multiple choices out of which one of the best decisions should be taken. The decision taken at every stage should be optimal; this is called a stage decision.</a:t>
            </a:r>
          </a:p>
          <a:p>
            <a:pPr algn="just"/>
            <a:r>
              <a:rPr lang="en-IN" sz="1800" b="1" dirty="0"/>
              <a:t>Optimal policy:</a:t>
            </a:r>
            <a:r>
              <a:rPr lang="en-IN" sz="1800" dirty="0"/>
              <a:t> It is a rule which determines the decision at each stage; a policy is called an optimal policy if it is globally optimal. This is known as </a:t>
            </a:r>
            <a:r>
              <a:rPr lang="en-IN" sz="1800" b="1" i="1" dirty="0"/>
              <a:t>Bellman principle </a:t>
            </a:r>
            <a:r>
              <a:rPr lang="en-IN" sz="1800" dirty="0"/>
              <a:t>of optimality.</a:t>
            </a:r>
          </a:p>
          <a:p>
            <a:pPr algn="just"/>
            <a:r>
              <a:rPr lang="en-IN" sz="1800" dirty="0"/>
              <a:t>Given the current state, the optimal choices for each of the remaining states does not depend on the previous states or decisions. In the shortest path problem, it was not necessary to know how we got a node only that we did.</a:t>
            </a:r>
          </a:p>
          <a:p>
            <a:pPr algn="just"/>
            <a:r>
              <a:rPr lang="en-IN" sz="1800" dirty="0"/>
              <a:t>There exist a recursive relationship that identify the optimal decisions for stage j, given that stage j+1, has already been solved.</a:t>
            </a:r>
          </a:p>
          <a:p>
            <a:pPr algn="just"/>
            <a:r>
              <a:rPr lang="en-IN" sz="1800" dirty="0"/>
              <a:t>The final stage must be solved by itself.</a:t>
            </a:r>
          </a:p>
        </p:txBody>
      </p:sp>
      <p:sp>
        <p:nvSpPr>
          <p:cNvPr id="2" name="Slide Number Placeholder 1"/>
          <p:cNvSpPr>
            <a:spLocks noGrp="1"/>
          </p:cNvSpPr>
          <p:nvPr>
            <p:ph type="sldNum" sz="quarter" idx="12"/>
          </p:nvPr>
        </p:nvSpPr>
        <p:spPr/>
        <p:txBody>
          <a:bodyPr/>
          <a:lstStyle/>
          <a:p>
            <a:fld id="{2771049C-395B-482C-A387-65DECF28A76C}" type="slidenum">
              <a:rPr lang="en-IN" smtClean="0"/>
              <a:pPr/>
              <a:t>5</a:t>
            </a:fld>
            <a:endParaRPr lang="en-IN"/>
          </a:p>
        </p:txBody>
      </p:sp>
    </p:spTree>
    <p:extLst>
      <p:ext uri="{BB962C8B-B14F-4D97-AF65-F5344CB8AC3E}">
        <p14:creationId xmlns:p14="http://schemas.microsoft.com/office/powerpoint/2010/main" val="216361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5F87F03-F5C7-45CD-AA45-216F0BED42FD}"/>
              </a:ext>
            </a:extLst>
          </p:cNvPr>
          <p:cNvSpPr>
            <a:spLocks noGrp="1"/>
          </p:cNvSpPr>
          <p:nvPr>
            <p:ph type="title"/>
          </p:nvPr>
        </p:nvSpPr>
        <p:spPr>
          <a:xfrm>
            <a:off x="596360" y="737078"/>
            <a:ext cx="11038592" cy="1049235"/>
          </a:xfrm>
        </p:spPr>
        <p:txBody>
          <a:bodyPr/>
          <a:lstStyle/>
          <a:p>
            <a:r>
              <a:rPr lang="en-IN" dirty="0"/>
              <a:t>Development of Dynamic Programming Algorithm</a:t>
            </a:r>
          </a:p>
        </p:txBody>
      </p:sp>
      <p:sp>
        <p:nvSpPr>
          <p:cNvPr id="31747" name="Content Placeholder 2">
            <a:extLst>
              <a:ext uri="{FF2B5EF4-FFF2-40B4-BE49-F238E27FC236}">
                <a16:creationId xmlns:a16="http://schemas.microsoft.com/office/drawing/2014/main" id="{9A241615-2317-4ED6-9A20-1215DE4C3813}"/>
              </a:ext>
            </a:extLst>
          </p:cNvPr>
          <p:cNvSpPr>
            <a:spLocks noGrp="1"/>
          </p:cNvSpPr>
          <p:nvPr>
            <p:ph idx="1"/>
          </p:nvPr>
        </p:nvSpPr>
        <p:spPr>
          <a:xfrm>
            <a:off x="567560" y="1245929"/>
            <a:ext cx="11142036" cy="4953000"/>
          </a:xfrm>
        </p:spPr>
        <p:txBody>
          <a:bodyPr>
            <a:normAutofit/>
          </a:bodyPr>
          <a:lstStyle/>
          <a:p>
            <a:pPr algn="just">
              <a:buNone/>
            </a:pPr>
            <a:r>
              <a:rPr lang="en-IN" sz="1800" dirty="0"/>
              <a:t>It can be broken into four steps:</a:t>
            </a:r>
          </a:p>
          <a:p>
            <a:pPr algn="just"/>
            <a:r>
              <a:rPr lang="en-IN" sz="1800" dirty="0"/>
              <a:t>Characterize the structure of an optimal solution.</a:t>
            </a:r>
          </a:p>
          <a:p>
            <a:pPr algn="just"/>
            <a:r>
              <a:rPr lang="en-IN" sz="1800" dirty="0"/>
              <a:t>Recursively defined the value of the optimal solution. Like Divide and Conquer, divide the problem into two or more optimal parts recursively. This helps to determine what the solution will look like.</a:t>
            </a:r>
          </a:p>
          <a:p>
            <a:pPr algn="just"/>
            <a:r>
              <a:rPr lang="en-IN" sz="1800" dirty="0"/>
              <a:t>Compute the value of the optimal solution from the bottom up (starting with the smallest sub-problems)</a:t>
            </a:r>
          </a:p>
          <a:p>
            <a:pPr algn="just"/>
            <a:r>
              <a:rPr lang="en-IN" sz="1800" dirty="0"/>
              <a:t>Construct the optimal solution for the entire problem form the computed values of smaller sub-problems.</a:t>
            </a:r>
          </a:p>
        </p:txBody>
      </p:sp>
      <p:sp>
        <p:nvSpPr>
          <p:cNvPr id="2" name="Slide Number Placeholder 1"/>
          <p:cNvSpPr>
            <a:spLocks noGrp="1"/>
          </p:cNvSpPr>
          <p:nvPr>
            <p:ph type="sldNum" sz="quarter" idx="12"/>
          </p:nvPr>
        </p:nvSpPr>
        <p:spPr/>
        <p:txBody>
          <a:bodyPr/>
          <a:lstStyle/>
          <a:p>
            <a:fld id="{2771049C-395B-482C-A387-65DECF28A76C}" type="slidenum">
              <a:rPr lang="en-IN" smtClean="0"/>
              <a:pPr/>
              <a:t>6</a:t>
            </a:fld>
            <a:endParaRPr lang="en-IN"/>
          </a:p>
        </p:txBody>
      </p:sp>
    </p:spTree>
    <p:extLst>
      <p:ext uri="{BB962C8B-B14F-4D97-AF65-F5344CB8AC3E}">
        <p14:creationId xmlns:p14="http://schemas.microsoft.com/office/powerpoint/2010/main" val="216361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71049C-395B-482C-A387-65DECF28A76C}" type="slidenum">
              <a:rPr lang="en-IN" smtClean="0"/>
              <a:pPr/>
              <a:t>7</a:t>
            </a:fld>
            <a:endParaRPr lang="en-IN"/>
          </a:p>
        </p:txBody>
      </p:sp>
      <p:graphicFrame>
        <p:nvGraphicFramePr>
          <p:cNvPr id="6" name="Table 5"/>
          <p:cNvGraphicFramePr>
            <a:graphicFrameLocks noGrp="1"/>
          </p:cNvGraphicFramePr>
          <p:nvPr/>
        </p:nvGraphicFramePr>
        <p:xfrm>
          <a:off x="252248" y="1368224"/>
          <a:ext cx="11939752" cy="4664954"/>
        </p:xfrm>
        <a:graphic>
          <a:graphicData uri="http://schemas.openxmlformats.org/drawingml/2006/table">
            <a:tbl>
              <a:tblPr/>
              <a:tblGrid>
                <a:gridCol w="5969876">
                  <a:extLst>
                    <a:ext uri="{9D8B030D-6E8A-4147-A177-3AD203B41FA5}">
                      <a16:colId xmlns:a16="http://schemas.microsoft.com/office/drawing/2014/main" val="20000"/>
                    </a:ext>
                  </a:extLst>
                </a:gridCol>
                <a:gridCol w="5969876">
                  <a:extLst>
                    <a:ext uri="{9D8B030D-6E8A-4147-A177-3AD203B41FA5}">
                      <a16:colId xmlns:a16="http://schemas.microsoft.com/office/drawing/2014/main" val="20001"/>
                    </a:ext>
                  </a:extLst>
                </a:gridCol>
              </a:tblGrid>
              <a:tr h="446066">
                <a:tc>
                  <a:txBody>
                    <a:bodyPr/>
                    <a:lstStyle/>
                    <a:p>
                      <a:pPr algn="l" fontAlgn="t"/>
                      <a:r>
                        <a:rPr lang="en-IN" sz="1800" b="1" dirty="0">
                          <a:solidFill>
                            <a:srgbClr val="C00000"/>
                          </a:solidFill>
                          <a:latin typeface="times new roman"/>
                        </a:rPr>
                        <a:t>Divide &amp; Conquer Method</a:t>
                      </a:r>
                    </a:p>
                  </a:txBody>
                  <a:tcPr marL="93425" marR="93425" marT="93425" marB="93425">
                    <a:lnL w="9525" cap="flat" cmpd="sng" algn="ctr">
                      <a:solidFill>
                        <a:srgbClr val="70AFC9"/>
                      </a:solidFill>
                      <a:prstDash val="solid"/>
                      <a:round/>
                      <a:headEnd type="none" w="med" len="med"/>
                      <a:tailEnd type="none" w="med" len="med"/>
                    </a:lnL>
                    <a:lnR w="9525" cap="flat" cmpd="sng" algn="ctr">
                      <a:solidFill>
                        <a:srgbClr val="70AFC9"/>
                      </a:solidFill>
                      <a:prstDash val="solid"/>
                      <a:round/>
                      <a:headEnd type="none" w="med" len="med"/>
                      <a:tailEnd type="none" w="med" len="med"/>
                    </a:lnR>
                    <a:lnT w="9525" cap="flat" cmpd="sng" algn="ctr">
                      <a:solidFill>
                        <a:srgbClr val="70AF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C00000"/>
                          </a:solidFill>
                          <a:latin typeface="times new roman"/>
                        </a:rPr>
                        <a:t>Dynamic Programming</a:t>
                      </a:r>
                    </a:p>
                  </a:txBody>
                  <a:tcPr marL="93425" marR="93425" marT="93425" marB="93425">
                    <a:lnL w="9525" cap="flat" cmpd="sng" algn="ctr">
                      <a:solidFill>
                        <a:srgbClr val="70AFC9"/>
                      </a:solidFill>
                      <a:prstDash val="solid"/>
                      <a:round/>
                      <a:headEnd type="none" w="med" len="med"/>
                      <a:tailEnd type="none" w="med" len="med"/>
                    </a:lnL>
                    <a:lnR w="9525" cap="flat" cmpd="sng" algn="ctr">
                      <a:solidFill>
                        <a:srgbClr val="70AFC9"/>
                      </a:solidFill>
                      <a:prstDash val="solid"/>
                      <a:round/>
                      <a:headEnd type="none" w="med" len="med"/>
                      <a:tailEnd type="none" w="med" len="med"/>
                    </a:lnR>
                    <a:lnT w="9525" cap="flat" cmpd="sng" algn="ctr">
                      <a:solidFill>
                        <a:srgbClr val="70AF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760655">
                <a:tc>
                  <a:txBody>
                    <a:bodyPr/>
                    <a:lstStyle/>
                    <a:p>
                      <a:pPr algn="l" fontAlgn="t">
                        <a:spcBef>
                          <a:spcPts val="0"/>
                        </a:spcBef>
                        <a:spcAft>
                          <a:spcPts val="600"/>
                        </a:spcAft>
                      </a:pPr>
                      <a:r>
                        <a:rPr lang="en-IN" sz="1600" kern="1200" dirty="0">
                          <a:solidFill>
                            <a:schemeClr val="tx1"/>
                          </a:solidFill>
                          <a:effectLst/>
                          <a:latin typeface="+mn-lt"/>
                          <a:ea typeface="+mn-ea"/>
                          <a:cs typeface="+mn-cs"/>
                        </a:rPr>
                        <a:t>1.It deals (involves) three steps at each level of recursion:</a:t>
                      </a:r>
                    </a:p>
                    <a:p>
                      <a:pPr algn="l" fontAlgn="t">
                        <a:spcBef>
                          <a:spcPts val="0"/>
                        </a:spcBef>
                        <a:spcAft>
                          <a:spcPts val="600"/>
                        </a:spcAft>
                        <a:buFont typeface="Arial" pitchFamily="34" charset="0"/>
                        <a:buChar char="•"/>
                      </a:pPr>
                      <a:r>
                        <a:rPr lang="en-IN" sz="1600" kern="1200" dirty="0">
                          <a:solidFill>
                            <a:schemeClr val="tx1"/>
                          </a:solidFill>
                          <a:effectLst/>
                          <a:latin typeface="+mn-lt"/>
                          <a:ea typeface="+mn-ea"/>
                          <a:cs typeface="+mn-cs"/>
                        </a:rPr>
                        <a:t> Divide the problem into a number of sub-problems.</a:t>
                      </a:r>
                    </a:p>
                    <a:p>
                      <a:pPr algn="l" fontAlgn="t">
                        <a:spcBef>
                          <a:spcPts val="0"/>
                        </a:spcBef>
                        <a:spcAft>
                          <a:spcPts val="600"/>
                        </a:spcAft>
                        <a:buFont typeface="Arial" pitchFamily="34" charset="0"/>
                        <a:buChar char="•"/>
                      </a:pPr>
                      <a:r>
                        <a:rPr lang="en-IN" sz="1600" kern="1200" dirty="0">
                          <a:solidFill>
                            <a:schemeClr val="tx1"/>
                          </a:solidFill>
                          <a:effectLst/>
                          <a:latin typeface="+mn-lt"/>
                          <a:ea typeface="+mn-ea"/>
                          <a:cs typeface="+mn-cs"/>
                        </a:rPr>
                        <a:t> Conquer the sub-problems by solving them recursively.</a:t>
                      </a:r>
                    </a:p>
                    <a:p>
                      <a:pPr algn="l" fontAlgn="t">
                        <a:spcBef>
                          <a:spcPts val="0"/>
                        </a:spcBef>
                        <a:spcAft>
                          <a:spcPts val="600"/>
                        </a:spcAft>
                        <a:buFont typeface="Arial" pitchFamily="34" charset="0"/>
                        <a:buChar char="•"/>
                      </a:pPr>
                      <a:r>
                        <a:rPr lang="en-IN" sz="1600" kern="1200" dirty="0">
                          <a:solidFill>
                            <a:schemeClr val="tx1"/>
                          </a:solidFill>
                          <a:effectLst/>
                          <a:latin typeface="+mn-lt"/>
                          <a:ea typeface="+mn-ea"/>
                          <a:cs typeface="+mn-cs"/>
                        </a:rPr>
                        <a:t> Combine the solution to the sub-problems into the solution for original sub-problems.</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spcBef>
                          <a:spcPts val="0"/>
                        </a:spcBef>
                        <a:spcAft>
                          <a:spcPts val="600"/>
                        </a:spcAft>
                        <a:buFont typeface="Arial"/>
                        <a:buNone/>
                      </a:pPr>
                      <a:r>
                        <a:rPr lang="en-IN" sz="1600" kern="1200" dirty="0">
                          <a:solidFill>
                            <a:schemeClr val="tx1"/>
                          </a:solidFill>
                          <a:effectLst/>
                          <a:latin typeface="+mn-lt"/>
                          <a:ea typeface="+mn-ea"/>
                          <a:cs typeface="+mn-cs"/>
                        </a:rPr>
                        <a:t>1.It involves the sequence of four steps: Characterize the structure of optimal solutions.</a:t>
                      </a:r>
                    </a:p>
                    <a:p>
                      <a:pPr marL="0" algn="l" defTabSz="914400" rtl="0" eaLnBrk="1" fontAlgn="t" latinLnBrk="0" hangingPunct="1">
                        <a:spcBef>
                          <a:spcPts val="0"/>
                        </a:spcBef>
                        <a:spcAft>
                          <a:spcPts val="600"/>
                        </a:spcAft>
                        <a:buFont typeface="Arial"/>
                        <a:buChar char="•"/>
                      </a:pPr>
                      <a:r>
                        <a:rPr lang="en-IN" sz="1600" kern="1200" dirty="0">
                          <a:solidFill>
                            <a:schemeClr val="tx1"/>
                          </a:solidFill>
                          <a:effectLst/>
                          <a:latin typeface="+mn-lt"/>
                          <a:ea typeface="+mn-ea"/>
                          <a:cs typeface="+mn-cs"/>
                        </a:rPr>
                        <a:t>Recursively defines the values of optimal solutions.</a:t>
                      </a:r>
                    </a:p>
                    <a:p>
                      <a:pPr marL="0" algn="l" defTabSz="914400" rtl="0" eaLnBrk="1" fontAlgn="t" latinLnBrk="0" hangingPunct="1">
                        <a:spcBef>
                          <a:spcPts val="0"/>
                        </a:spcBef>
                        <a:spcAft>
                          <a:spcPts val="600"/>
                        </a:spcAft>
                        <a:buFont typeface="Arial"/>
                        <a:buChar char="•"/>
                      </a:pPr>
                      <a:r>
                        <a:rPr lang="en-IN" sz="1600" kern="1200" dirty="0">
                          <a:solidFill>
                            <a:schemeClr val="tx1"/>
                          </a:solidFill>
                          <a:effectLst/>
                          <a:latin typeface="+mn-lt"/>
                          <a:ea typeface="+mn-ea"/>
                          <a:cs typeface="+mn-cs"/>
                        </a:rPr>
                        <a:t>Compute the value of optimal solutions in a Bottom-up minimum.</a:t>
                      </a:r>
                    </a:p>
                    <a:p>
                      <a:pPr marL="0" algn="l" defTabSz="914400" rtl="0" eaLnBrk="1" fontAlgn="t" latinLnBrk="0" hangingPunct="1">
                        <a:spcBef>
                          <a:spcPts val="0"/>
                        </a:spcBef>
                        <a:spcAft>
                          <a:spcPts val="600"/>
                        </a:spcAft>
                        <a:buFont typeface="Arial"/>
                        <a:buChar char="•"/>
                      </a:pPr>
                      <a:r>
                        <a:rPr lang="en-IN" sz="1600" kern="1200" dirty="0">
                          <a:solidFill>
                            <a:schemeClr val="tx1"/>
                          </a:solidFill>
                          <a:effectLst/>
                          <a:latin typeface="+mn-lt"/>
                          <a:ea typeface="+mn-ea"/>
                          <a:cs typeface="+mn-cs"/>
                        </a:rPr>
                        <a:t>Construct an Optimal Solution from computed information.</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1602">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2. It is Recursive.</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2. It is non Recursive.</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93062">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3. It does more work on subproblems and hence has more time consumption.</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3. It solves subproblems only once and then stores in the table.</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1602">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4. It is a top-down approach.</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4. It is a Bottom-up approach.</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26264">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5. In this subproblems are independent of each other.</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l" defTabSz="914400" rtl="0" eaLnBrk="1" fontAlgn="t" latinLnBrk="0" hangingPunct="1">
                        <a:spcBef>
                          <a:spcPts val="0"/>
                        </a:spcBef>
                        <a:spcAft>
                          <a:spcPts val="600"/>
                        </a:spcAft>
                        <a:buFont typeface="Arial"/>
                      </a:pPr>
                      <a:r>
                        <a:rPr lang="en-IN" sz="1600" kern="1200">
                          <a:solidFill>
                            <a:schemeClr val="tx1"/>
                          </a:solidFill>
                          <a:effectLst/>
                          <a:latin typeface="+mn-lt"/>
                          <a:ea typeface="+mn-ea"/>
                          <a:cs typeface="+mn-cs"/>
                        </a:rPr>
                        <a:t>5. In this subproblems are interdependent.</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algn="l" defTabSz="914400" rtl="0" eaLnBrk="1" fontAlgn="t" latinLnBrk="0" hangingPunct="1">
                        <a:spcBef>
                          <a:spcPts val="0"/>
                        </a:spcBef>
                        <a:spcAft>
                          <a:spcPts val="600"/>
                        </a:spcAft>
                        <a:buFont typeface="Arial"/>
                      </a:pPr>
                      <a:r>
                        <a:rPr lang="en-IN" sz="1600" kern="1200" dirty="0">
                          <a:solidFill>
                            <a:schemeClr val="tx1"/>
                          </a:solidFill>
                          <a:effectLst/>
                          <a:latin typeface="+mn-lt"/>
                          <a:ea typeface="+mn-ea"/>
                          <a:cs typeface="+mn-cs"/>
                        </a:rPr>
                        <a:t>6. For example: Merge Sort &amp; Binary Search etc.</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l" defTabSz="914400" rtl="0" eaLnBrk="1" fontAlgn="t" latinLnBrk="0" hangingPunct="1">
                        <a:spcBef>
                          <a:spcPts val="0"/>
                        </a:spcBef>
                        <a:spcAft>
                          <a:spcPts val="600"/>
                        </a:spcAft>
                        <a:buFont typeface="Arial"/>
                      </a:pPr>
                      <a:r>
                        <a:rPr lang="fr-FR" sz="1600" kern="1200" dirty="0">
                          <a:solidFill>
                            <a:schemeClr val="tx1"/>
                          </a:solidFill>
                          <a:effectLst/>
                          <a:latin typeface="+mn-lt"/>
                          <a:ea typeface="+mn-ea"/>
                          <a:cs typeface="+mn-cs"/>
                        </a:rPr>
                        <a:t>6. For </a:t>
                      </a:r>
                      <a:r>
                        <a:rPr lang="fr-FR" sz="1600" kern="1200" dirty="0" err="1">
                          <a:solidFill>
                            <a:schemeClr val="tx1"/>
                          </a:solidFill>
                          <a:effectLst/>
                          <a:latin typeface="+mn-lt"/>
                          <a:ea typeface="+mn-ea"/>
                          <a:cs typeface="+mn-cs"/>
                        </a:rPr>
                        <a:t>example</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Matrix</a:t>
                      </a:r>
                      <a:r>
                        <a:rPr lang="fr-FR" sz="1600" kern="1200" dirty="0">
                          <a:solidFill>
                            <a:schemeClr val="tx1"/>
                          </a:solidFill>
                          <a:effectLst/>
                          <a:latin typeface="+mn-lt"/>
                          <a:ea typeface="+mn-ea"/>
                          <a:cs typeface="+mn-cs"/>
                        </a:rPr>
                        <a:t> Multiplication.</a:t>
                      </a:r>
                    </a:p>
                  </a:txBody>
                  <a:tcPr marL="62284" marR="62284" marT="62284" marB="622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8" name="Title 1">
            <a:extLst>
              <a:ext uri="{FF2B5EF4-FFF2-40B4-BE49-F238E27FC236}">
                <a16:creationId xmlns:a16="http://schemas.microsoft.com/office/drawing/2014/main" id="{C5F87F03-F5C7-45CD-AA45-216F0BED42FD}"/>
              </a:ext>
            </a:extLst>
          </p:cNvPr>
          <p:cNvSpPr>
            <a:spLocks noGrp="1"/>
          </p:cNvSpPr>
          <p:nvPr>
            <p:ph type="title"/>
          </p:nvPr>
        </p:nvSpPr>
        <p:spPr>
          <a:xfrm>
            <a:off x="580595" y="800140"/>
            <a:ext cx="11038592" cy="1049235"/>
          </a:xfrm>
        </p:spPr>
        <p:txBody>
          <a:bodyPr>
            <a:normAutofit/>
          </a:bodyPr>
          <a:lstStyle/>
          <a:p>
            <a:r>
              <a:rPr lang="en-IN" sz="2800" dirty="0"/>
              <a:t>Divide &amp; Conquer </a:t>
            </a:r>
            <a:r>
              <a:rPr lang="en-IN" sz="2800" dirty="0" err="1"/>
              <a:t>vs</a:t>
            </a:r>
            <a:r>
              <a:rPr lang="en-IN" sz="2800" dirty="0"/>
              <a:t> Dynamic Programming</a:t>
            </a:r>
          </a:p>
        </p:txBody>
      </p:sp>
    </p:spTree>
    <p:extLst>
      <p:ext uri="{BB962C8B-B14F-4D97-AF65-F5344CB8AC3E}">
        <p14:creationId xmlns:p14="http://schemas.microsoft.com/office/powerpoint/2010/main" val="216361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1049C-395B-482C-A387-65DECF28A76C}" type="slidenum">
              <a:rPr lang="en-IN" smtClean="0"/>
              <a:pPr/>
              <a:t>8</a:t>
            </a:fld>
            <a:endParaRPr lang="en-IN"/>
          </a:p>
        </p:txBody>
      </p:sp>
      <p:graphicFrame>
        <p:nvGraphicFramePr>
          <p:cNvPr id="6" name="Table 5"/>
          <p:cNvGraphicFramePr>
            <a:graphicFrameLocks noGrp="1"/>
          </p:cNvGraphicFramePr>
          <p:nvPr/>
        </p:nvGraphicFramePr>
        <p:xfrm>
          <a:off x="520263" y="1671145"/>
          <a:ext cx="11288109" cy="4146330"/>
        </p:xfrm>
        <a:graphic>
          <a:graphicData uri="http://schemas.openxmlformats.org/drawingml/2006/table">
            <a:tbl>
              <a:tblPr firstRow="1" bandRow="1">
                <a:tableStyleId>{C4B1156A-380E-4F78-BDF5-A606A8083BF9}</a:tableStyleId>
              </a:tblPr>
              <a:tblGrid>
                <a:gridCol w="5675586">
                  <a:extLst>
                    <a:ext uri="{9D8B030D-6E8A-4147-A177-3AD203B41FA5}">
                      <a16:colId xmlns:a16="http://schemas.microsoft.com/office/drawing/2014/main" val="20000"/>
                    </a:ext>
                  </a:extLst>
                </a:gridCol>
                <a:gridCol w="5612523">
                  <a:extLst>
                    <a:ext uri="{9D8B030D-6E8A-4147-A177-3AD203B41FA5}">
                      <a16:colId xmlns:a16="http://schemas.microsoft.com/office/drawing/2014/main" val="20001"/>
                    </a:ext>
                  </a:extLst>
                </a:gridCol>
              </a:tblGrid>
              <a:tr h="829266">
                <a:tc>
                  <a:txBody>
                    <a:bodyPr/>
                    <a:lstStyle/>
                    <a:p>
                      <a:r>
                        <a:rPr lang="en-US" dirty="0"/>
                        <a:t>Greedy algorithms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Dynamic programming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29266">
                <a:tc>
                  <a:txBody>
                    <a:bodyPr/>
                    <a:lstStyle/>
                    <a:p>
                      <a:r>
                        <a:rPr lang="en-IN" sz="1600" kern="1200" dirty="0">
                          <a:solidFill>
                            <a:schemeClr val="tx1"/>
                          </a:solidFill>
                          <a:effectLst/>
                          <a:latin typeface="+mn-lt"/>
                          <a:ea typeface="+mn-ea"/>
                          <a:cs typeface="+mn-cs"/>
                        </a:rPr>
                        <a:t>It gives local “Optimal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kern="1200" dirty="0">
                          <a:solidFill>
                            <a:schemeClr val="tx1"/>
                          </a:solidFill>
                          <a:effectLst/>
                          <a:latin typeface="+mn-lt"/>
                          <a:ea typeface="+mn-ea"/>
                          <a:cs typeface="+mn-cs"/>
                        </a:rPr>
                        <a:t>It gives “Global Optimal Solution”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29266">
                <a:tc>
                  <a:txBody>
                    <a:bodyPr/>
                    <a:lstStyle/>
                    <a:p>
                      <a:r>
                        <a:rPr lang="en-IN" sz="1600" kern="1200" dirty="0">
                          <a:solidFill>
                            <a:schemeClr val="tx1"/>
                          </a:solidFill>
                          <a:effectLst/>
                          <a:latin typeface="+mn-lt"/>
                          <a:ea typeface="+mn-ea"/>
                          <a:cs typeface="+mn-cs"/>
                        </a:rPr>
                        <a:t>Print in time makes “local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kern="1200" dirty="0">
                          <a:solidFill>
                            <a:schemeClr val="tx1"/>
                          </a:solidFill>
                          <a:effectLst/>
                          <a:latin typeface="+mn-lt"/>
                          <a:ea typeface="+mn-ea"/>
                          <a:cs typeface="+mn-cs"/>
                        </a:rPr>
                        <a:t>It makes decision “ smart recursion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29266">
                <a:tc>
                  <a:txBody>
                    <a:bodyPr/>
                    <a:lstStyle/>
                    <a:p>
                      <a:r>
                        <a:rPr lang="en-IN" sz="1600" kern="1200" dirty="0">
                          <a:solidFill>
                            <a:schemeClr val="tx1"/>
                          </a:solidFill>
                          <a:effectLst/>
                          <a:latin typeface="+mn-lt"/>
                          <a:ea typeface="+mn-ea"/>
                          <a:cs typeface="+mn-cs"/>
                        </a:rPr>
                        <a:t>More efficient as compared to dynamic programming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kern="1200" dirty="0">
                          <a:solidFill>
                            <a:schemeClr val="tx1"/>
                          </a:solidFill>
                          <a:effectLst/>
                          <a:latin typeface="+mn-lt"/>
                          <a:ea typeface="+mn-ea"/>
                          <a:cs typeface="+mn-cs"/>
                        </a:rPr>
                        <a:t>Less efficient as compared too greedy technique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29266">
                <a:tc>
                  <a:txBody>
                    <a:bodyPr/>
                    <a:lstStyle/>
                    <a:p>
                      <a:r>
                        <a:rPr lang="en-IN" sz="1600" kern="1200" dirty="0">
                          <a:solidFill>
                            <a:schemeClr val="tx1"/>
                          </a:solidFill>
                          <a:effectLst/>
                          <a:latin typeface="+mn-lt"/>
                          <a:ea typeface="+mn-ea"/>
                          <a:cs typeface="+mn-cs"/>
                        </a:rPr>
                        <a:t>Example:- Fractional Knapsack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kern="1200" dirty="0">
                          <a:solidFill>
                            <a:schemeClr val="tx1"/>
                          </a:solidFill>
                          <a:effectLst/>
                          <a:latin typeface="+mn-lt"/>
                          <a:ea typeface="+mn-ea"/>
                          <a:cs typeface="+mn-cs"/>
                        </a:rPr>
                        <a:t>Example:- 0/1 Knapsack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C5F87F03-F5C7-45CD-AA45-216F0BED42FD}"/>
              </a:ext>
            </a:extLst>
          </p:cNvPr>
          <p:cNvSpPr>
            <a:spLocks noGrp="1"/>
          </p:cNvSpPr>
          <p:nvPr>
            <p:ph type="title"/>
          </p:nvPr>
        </p:nvSpPr>
        <p:spPr>
          <a:xfrm>
            <a:off x="596360" y="815906"/>
            <a:ext cx="11038592" cy="1049235"/>
          </a:xfrm>
        </p:spPr>
        <p:txBody>
          <a:bodyPr>
            <a:normAutofit/>
          </a:bodyPr>
          <a:lstStyle/>
          <a:p>
            <a:r>
              <a:rPr lang="en-IN" sz="2800" dirty="0"/>
              <a:t>Greedy algorithm </a:t>
            </a:r>
            <a:r>
              <a:rPr lang="en-IN" sz="2800" dirty="0" err="1"/>
              <a:t>vs</a:t>
            </a:r>
            <a:r>
              <a:rPr lang="en-IN" sz="2800" dirty="0"/>
              <a:t>  Dynamic Programming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B408E37-C5A9-41B3-BEB4-202586AB7229}" type="slidenum">
              <a:rPr lang="en-US"/>
              <a:pPr/>
              <a:t>9</a:t>
            </a:fld>
            <a:endParaRPr lang="en-US"/>
          </a:p>
        </p:txBody>
      </p:sp>
      <p:sp>
        <p:nvSpPr>
          <p:cNvPr id="739330" name="Rectangle 2"/>
          <p:cNvSpPr>
            <a:spLocks noGrp="1" noChangeArrowheads="1"/>
          </p:cNvSpPr>
          <p:nvPr>
            <p:ph type="title"/>
          </p:nvPr>
        </p:nvSpPr>
        <p:spPr>
          <a:xfrm>
            <a:off x="610008" y="716841"/>
            <a:ext cx="9603275" cy="1049235"/>
          </a:xfrm>
        </p:spPr>
        <p:txBody>
          <a:bodyPr/>
          <a:lstStyle/>
          <a:p>
            <a:r>
              <a:rPr lang="en-US" dirty="0"/>
              <a:t>Longest Common Subsequence</a:t>
            </a:r>
          </a:p>
        </p:txBody>
      </p:sp>
      <p:sp>
        <p:nvSpPr>
          <p:cNvPr id="739331" name="Rectangle 3"/>
          <p:cNvSpPr>
            <a:spLocks noGrp="1" noChangeArrowheads="1"/>
          </p:cNvSpPr>
          <p:nvPr>
            <p:ph type="body" idx="1"/>
          </p:nvPr>
        </p:nvSpPr>
        <p:spPr>
          <a:xfrm>
            <a:off x="467784" y="1214439"/>
            <a:ext cx="11495616" cy="5291137"/>
          </a:xfrm>
        </p:spPr>
        <p:txBody>
          <a:bodyPr/>
          <a:lstStyle/>
          <a:p>
            <a:r>
              <a:rPr lang="en-US" dirty="0"/>
              <a:t>Given two sequences</a:t>
            </a:r>
          </a:p>
          <a:p>
            <a:pPr>
              <a:buFontTx/>
              <a:buNone/>
            </a:pPr>
            <a:r>
              <a:rPr lang="en-US" dirty="0"/>
              <a:t>		X = </a:t>
            </a:r>
            <a:r>
              <a:rPr lang="en-US" dirty="0">
                <a:sym typeface="Symbol" pitchFamily="18" charset="2"/>
              </a:rPr>
              <a:t>x</a:t>
            </a:r>
            <a:r>
              <a:rPr lang="en-US" baseline="-25000" dirty="0">
                <a:sym typeface="Symbol" pitchFamily="18" charset="2"/>
              </a:rPr>
              <a:t>1</a:t>
            </a:r>
            <a:r>
              <a:rPr lang="en-US" dirty="0">
                <a:sym typeface="Symbol" pitchFamily="18" charset="2"/>
              </a:rPr>
              <a:t>, x</a:t>
            </a:r>
            <a:r>
              <a:rPr lang="en-US" baseline="-25000" dirty="0">
                <a:sym typeface="Symbol" pitchFamily="18" charset="2"/>
              </a:rPr>
              <a:t>2</a:t>
            </a:r>
            <a:r>
              <a:rPr lang="en-US" dirty="0">
                <a:sym typeface="Symbol" pitchFamily="18" charset="2"/>
              </a:rPr>
              <a:t>, …, </a:t>
            </a:r>
            <a:r>
              <a:rPr lang="en-US" dirty="0" err="1">
                <a:sym typeface="Symbol" pitchFamily="18" charset="2"/>
              </a:rPr>
              <a:t>x</a:t>
            </a:r>
            <a:r>
              <a:rPr lang="en-US" baseline="-25000" dirty="0" err="1">
                <a:sym typeface="Symbol" pitchFamily="18" charset="2"/>
              </a:rPr>
              <a:t>m</a:t>
            </a:r>
            <a:r>
              <a:rPr lang="en-US" dirty="0">
                <a:sym typeface="Symbol" pitchFamily="18" charset="2"/>
              </a:rPr>
              <a:t></a:t>
            </a:r>
          </a:p>
          <a:p>
            <a:pPr>
              <a:buFontTx/>
              <a:buNone/>
            </a:pPr>
            <a:r>
              <a:rPr lang="en-US" dirty="0">
                <a:sym typeface="Symbol" pitchFamily="18" charset="2"/>
              </a:rPr>
              <a:t>		</a:t>
            </a:r>
            <a:r>
              <a:rPr lang="en-US" dirty="0"/>
              <a:t>Y = </a:t>
            </a:r>
            <a:r>
              <a:rPr lang="en-US" dirty="0">
                <a:sym typeface="Symbol" pitchFamily="18" charset="2"/>
              </a:rPr>
              <a:t>y</a:t>
            </a:r>
            <a:r>
              <a:rPr lang="en-US" baseline="-25000" dirty="0">
                <a:sym typeface="Symbol" pitchFamily="18" charset="2"/>
              </a:rPr>
              <a:t>1</a:t>
            </a:r>
            <a:r>
              <a:rPr lang="en-US" dirty="0">
                <a:sym typeface="Symbol" pitchFamily="18" charset="2"/>
              </a:rPr>
              <a:t>, y</a:t>
            </a:r>
            <a:r>
              <a:rPr lang="en-US" baseline="-25000" dirty="0">
                <a:sym typeface="Symbol" pitchFamily="18" charset="2"/>
              </a:rPr>
              <a:t>2</a:t>
            </a:r>
            <a:r>
              <a:rPr lang="en-US" dirty="0">
                <a:sym typeface="Symbol" pitchFamily="18" charset="2"/>
              </a:rPr>
              <a:t>, …, </a:t>
            </a:r>
            <a:r>
              <a:rPr lang="en-US" dirty="0" err="1">
                <a:sym typeface="Symbol" pitchFamily="18" charset="2"/>
              </a:rPr>
              <a:t>y</a:t>
            </a:r>
            <a:r>
              <a:rPr lang="en-US" baseline="-25000" dirty="0" err="1">
                <a:sym typeface="Symbol" pitchFamily="18" charset="2"/>
              </a:rPr>
              <a:t>n</a:t>
            </a:r>
            <a:r>
              <a:rPr lang="en-US" dirty="0">
                <a:sym typeface="Symbol" pitchFamily="18" charset="2"/>
              </a:rPr>
              <a:t></a:t>
            </a:r>
          </a:p>
          <a:p>
            <a:pPr>
              <a:buFontTx/>
              <a:buNone/>
            </a:pPr>
            <a:r>
              <a:rPr lang="en-US" dirty="0">
                <a:sym typeface="Symbol" pitchFamily="18" charset="2"/>
              </a:rPr>
              <a:t>	find a maximum length common subsequence (LCS) of X and Y</a:t>
            </a:r>
          </a:p>
          <a:p>
            <a:r>
              <a:rPr lang="en-US" dirty="0">
                <a:solidFill>
                  <a:srgbClr val="FF0000"/>
                </a:solidFill>
                <a:latin typeface="Monotype Corsiva" pitchFamily="66" charset="0"/>
                <a:sym typeface="Symbol" pitchFamily="18" charset="2"/>
              </a:rPr>
              <a:t>E.g.:</a:t>
            </a:r>
            <a:r>
              <a:rPr lang="en-US" dirty="0">
                <a:sym typeface="Symbol" pitchFamily="18" charset="2"/>
              </a:rPr>
              <a:t> </a:t>
            </a:r>
          </a:p>
          <a:p>
            <a:pPr>
              <a:buFontTx/>
              <a:buNone/>
            </a:pPr>
            <a:r>
              <a:rPr lang="en-US" dirty="0">
                <a:sym typeface="Symbol" pitchFamily="18" charset="2"/>
              </a:rPr>
              <a:t>		X = A, B, C, B, D, A, B</a:t>
            </a:r>
          </a:p>
          <a:p>
            <a:r>
              <a:rPr lang="en-US" dirty="0">
                <a:sym typeface="Symbol" pitchFamily="18" charset="2"/>
              </a:rPr>
              <a:t>Subsequences of X:</a:t>
            </a:r>
          </a:p>
          <a:p>
            <a:pPr lvl="1"/>
            <a:r>
              <a:rPr lang="en-US" dirty="0">
                <a:sym typeface="Symbol" pitchFamily="18" charset="2"/>
              </a:rPr>
              <a:t>A subset of elements in the sequence taken in order</a:t>
            </a:r>
          </a:p>
          <a:p>
            <a:pPr>
              <a:buFontTx/>
              <a:buNone/>
            </a:pPr>
            <a:r>
              <a:rPr lang="en-US" dirty="0">
                <a:sym typeface="Symbol" pitchFamily="18" charset="2"/>
              </a:rPr>
              <a:t>	 	A, B, D, B, C, D, B, etc.</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8373</TotalTime>
  <Words>2828</Words>
  <Application>Microsoft Office PowerPoint</Application>
  <PresentationFormat>Widescreen</PresentationFormat>
  <Paragraphs>549</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Comic Sans MS</vt:lpstr>
      <vt:lpstr>Monotype Corsiva</vt:lpstr>
      <vt:lpstr>Symbol</vt:lpstr>
      <vt:lpstr>times new roman</vt:lpstr>
      <vt:lpstr>Gallery</vt:lpstr>
      <vt:lpstr>Data Structures And Algorithms  Odd Semester 2022</vt:lpstr>
      <vt:lpstr>Outline</vt:lpstr>
      <vt:lpstr>Dynamic Programming</vt:lpstr>
      <vt:lpstr>Characteristics of Dynamic Programming</vt:lpstr>
      <vt:lpstr>Components of Dynamic programming</vt:lpstr>
      <vt:lpstr>Development of Dynamic Programming Algorithm</vt:lpstr>
      <vt:lpstr>Divide &amp; Conquer vs Dynamic Programming</vt:lpstr>
      <vt:lpstr>Greedy algorithm vs  Dynamic Programming</vt:lpstr>
      <vt:lpstr>Longest Common Subsequence</vt:lpstr>
      <vt:lpstr>Example</vt:lpstr>
      <vt:lpstr>Brute-Force Solution</vt:lpstr>
      <vt:lpstr>Making the choice</vt:lpstr>
      <vt:lpstr>Notations</vt:lpstr>
      <vt:lpstr>A Recursive Solution</vt:lpstr>
      <vt:lpstr>A Recursive Solution</vt:lpstr>
      <vt:lpstr>Overlapping Subproblems</vt:lpstr>
      <vt:lpstr>3. Computing the Length of the LCS</vt:lpstr>
      <vt:lpstr>Additional Information</vt:lpstr>
      <vt:lpstr>LCS-LENGTH(X, Y, m, n)</vt:lpstr>
      <vt:lpstr>Example</vt:lpstr>
      <vt:lpstr>4. Constructing a LCS</vt:lpstr>
      <vt:lpstr>PRINT-LCS(b, X, i, j)</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Binary, Interpolation and Median Search</dc:title>
  <dc:creator>Bindu</dc:creator>
  <cp:lastModifiedBy>manju</cp:lastModifiedBy>
  <cp:revision>270</cp:revision>
  <dcterms:created xsi:type="dcterms:W3CDTF">2020-06-19T06:56:24Z</dcterms:created>
  <dcterms:modified xsi:type="dcterms:W3CDTF">2022-11-28T04:21:24Z</dcterms:modified>
</cp:coreProperties>
</file>