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5" r:id="rId3"/>
    <p:sldId id="361" r:id="rId4"/>
    <p:sldId id="292" r:id="rId5"/>
    <p:sldId id="404" r:id="rId6"/>
    <p:sldId id="405" r:id="rId7"/>
    <p:sldId id="412" r:id="rId8"/>
    <p:sldId id="413" r:id="rId9"/>
    <p:sldId id="409" r:id="rId10"/>
    <p:sldId id="410" r:id="rId11"/>
    <p:sldId id="411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A70CC-4225-4CCC-98E2-2B63DBCA2C97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D65E-2DB1-4DE5-B186-C7569A6F05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F278FD-EB10-4DB4-AB89-9ABC516C9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5801D-F555-4606-B1D4-D2E673A7364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40CA6A7-CEED-4B78-841F-873784400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046902F-CE88-4112-8A3E-15852768E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46CF52-CA9A-4F18-B731-8FBCFA8C8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98D7C-E30D-452C-B7E8-9453C89A92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B76A643-4230-409C-9EA0-D7CD21089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4090E80-904F-46FB-A434-44E61BA0D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DDB4B8-1BFA-41F1-88D9-79F90D616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BE2EF-CA1B-45BA-A4B5-38D5F35580A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9A39F57-2EDB-4B67-B971-C893CCA0D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64B7876-0D5B-462E-8576-376291661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FCFA06-78C4-4B75-8E89-C95442CA95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822A2-7D10-4BAD-91AC-5B3CA25D163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40B0B9A-3CFC-4794-8119-AF72005AC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5D1571A-2172-497B-B830-7F4991BB3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BB9206-03BE-495F-A8A2-AE3E3478A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5BBC8-5248-4A5A-8B2A-A6D424D6E2F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93CEA54-CA5D-4400-AA2D-01BA52248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899FB49-FDB6-4678-8BFF-F6991BB36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92C9AD-1B4A-4556-89D9-9B1B8C456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E6E9C-6F54-46E7-A9DA-5443DE58D66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B654CD8-1ACE-43DA-92B9-B1C4B41C2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9F6AD27-9A02-4AA8-8EA9-C7B4EA117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DC67D5-0DE4-4DD4-8FC1-FF7CFA033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7443A-0C74-45E4-A5AA-9F4A841C7AA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3D2A5336-C566-4E02-BF24-7548E966E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E4EA68A-B175-45B7-BB9F-A16F00A86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69A52E-55C0-473C-BF52-FE053CAD3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2A734-FAA5-4713-89E3-DDA17A27D26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5C92DCC-5881-48B0-ADB7-6D5E200F6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EDFCD9B-3E34-4046-9C4D-125ABEAA9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B9954B-84C1-4C8A-ADE6-7EFADBAD9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EA45F-0DE9-401D-BE01-EA186849E04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D594F00-AEDB-49D5-9ACE-46D194650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7FB0D3D-C3F0-4E46-BE2B-64648AF56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3369-6A5E-4975-B874-41E767D97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C7C08-BD43-460E-A189-48D14C35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F8F1-58C0-4F44-9B09-9CE19A75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775E-F0F0-48A4-9E01-0FD9EFF0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2B68-B215-45A2-9232-0747CD6A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5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AAF-9EF5-4DC5-A3D5-CC247502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12DDA-C0E4-47DB-B491-A828B7283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EB46-B215-4610-B587-7CC72B81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23BF-031A-409A-BA18-843F8887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7AA8-8D33-4127-A83F-BD61EEA3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EA6AA-4A35-458C-930A-B06F789BE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F4370-6E8D-4E22-8D39-6E5602EC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92FF-C1C9-4784-A8AC-7DCAEED8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6CDD-57BB-47D3-8570-ADD9EBC0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7D53-4CB7-4AF3-9B6E-D2EF88A4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5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0C54-AB73-4774-A1FA-A7098D41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A1FF-414E-4E26-933A-68A2A16B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D5ED-2E36-4FD3-B67B-D0CAEC4E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4DC5-6682-4EB7-8C39-FBDB40FC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AC8A-8360-4702-AEA1-499075A6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4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0337-56E9-4948-93BF-87C41435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2516-9D62-4FCE-8E8C-8EBD5E54A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4CF3-64AD-4EDB-95CF-6C442642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C573-1DBF-4D91-99DE-B4015210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DFCC-82A3-4B12-97FC-73DA2DD6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3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4E02-3F8F-4280-97EE-85B553B4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7830-6714-4E7F-9797-B92E7336C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DE0AF-058A-4B60-8FF9-00B729DA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1D1D2-67B4-4D6F-8406-191FAE4C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E5E7-AB9C-4A0D-89B4-B79230E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B4DDE-5EA6-4DD9-AD2A-92172EC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0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4222-E37B-438D-B64F-D4381DD3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68E5-A96D-4591-81CE-CCDD0E69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01E08-6804-444E-BA99-646E3B205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36B6F-04C2-4F8F-B8BC-0D06F50DB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B980B-115A-4782-AB79-A3517B651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68ED4-E62E-4EA9-8214-5AACEC22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A67EE-0A22-4674-B460-86335FFD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A2249-24CF-40AF-B415-59694BB6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4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0235-049D-4E7D-9475-1DDB117E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E8557-D5F0-4131-AD43-7E33E0D9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4F3CE-6B49-4DB4-8C02-227F9F3C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D720E-5688-4938-B950-FB737BCA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8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5F8D3-596A-43F5-A818-BDA1135A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15C18-6F00-42E3-A7F1-9170D89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A861E-60C8-49DD-97D3-AC2C5E71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9412-929F-4DA8-8C28-FEDC4B38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ACF3-96AE-45A0-956A-17F8947F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3A4DC-9E61-49EF-9540-2F78B7092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2662-1CBE-4989-AA19-44C79EB4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28310-296F-4F50-A622-AB41C36B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5F8FB-9731-4638-9040-6934C10C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1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30D7-24E0-4A0E-9965-56BBF12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B5E1A-31EC-460A-9F74-B552E8715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E82A-4B3B-4D0F-845F-66F477BAC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E2ABC-3BE5-467E-9314-13BEA1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733F-7267-4F43-9B3B-154A2356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9193-8B67-4FF6-A537-00B3319C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6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B7982-526A-4FDA-B2B2-C4B02891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A7FE3-D82B-45CB-963B-3357CAFB3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D8BF3-16F7-46C4-A72C-6E9210FA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944D-AA30-4CD5-BD4A-C1211AB0D2E1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AB40-DE35-421F-AC94-56B50A941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C8B9-495C-464D-86E2-688538703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C1FC-0D4D-4A21-B8B7-21E325EE8A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7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D17312-A502-4BDD-BB04-02EDF4C35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Bell MT" panose="02020503060305020303" pitchFamily="18" charset="0"/>
              </a:rPr>
              <a:t>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268098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2E603C4-48DA-4BD6-9D4A-3E9B4970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B2CA-133E-4FDB-A37A-953F86FD7A2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8" name="Oval 2">
            <a:extLst>
              <a:ext uri="{FF2B5EF4-FFF2-40B4-BE49-F238E27FC236}">
                <a16:creationId xmlns:a16="http://schemas.microsoft.com/office/drawing/2014/main" id="{0C77F094-68AC-49F6-A12E-C342F836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9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9" name="Oval 3">
            <a:extLst>
              <a:ext uri="{FF2B5EF4-FFF2-40B4-BE49-F238E27FC236}">
                <a16:creationId xmlns:a16="http://schemas.microsoft.com/office/drawing/2014/main" id="{3594C481-048C-4AC8-B49E-61628066C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EB9D8AAD-8117-4DC7-BDF6-B7D645070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ECCDA5A-C74F-45DE-8E5C-8C4264138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4714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/>
              <a:t> 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858A2DA7-69C5-4ABA-8EE7-DB4C811B2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0388" y="293688"/>
            <a:ext cx="8509000" cy="1143000"/>
          </a:xfrm>
          <a:ln/>
        </p:spPr>
        <p:txBody>
          <a:bodyPr>
            <a:normAutofit fontScale="90000"/>
          </a:bodyPr>
          <a:lstStyle/>
          <a:p>
            <a:br>
              <a:rPr lang="en-US" altLang="en-US"/>
            </a:br>
            <a:r>
              <a:rPr lang="en-US" altLang="en-US" sz="4000"/>
              <a:t>Preorder Traversal:   / + A H - M Y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E83466F-EF14-400E-BC90-A7D7876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6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991772FF-6401-4564-81EB-B9496D04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9" y="4476751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6E9EEBB2-9622-4854-A81E-073416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9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348" name="Group 12">
            <a:extLst>
              <a:ext uri="{FF2B5EF4-FFF2-40B4-BE49-F238E27FC236}">
                <a16:creationId xmlns:a16="http://schemas.microsoft.com/office/drawing/2014/main" id="{49792EA3-8572-4B5D-895A-5CA31F29A9E2}"/>
              </a:ext>
            </a:extLst>
          </p:cNvPr>
          <p:cNvGrpSpPr>
            <a:grpSpLocks/>
          </p:cNvGrpSpPr>
          <p:nvPr/>
        </p:nvGrpSpPr>
        <p:grpSpPr bwMode="auto">
          <a:xfrm>
            <a:off x="5686425" y="2876554"/>
            <a:ext cx="927100" cy="461963"/>
            <a:chOff x="2622" y="1812"/>
            <a:chExt cx="584" cy="291"/>
          </a:xfrm>
        </p:grpSpPr>
        <p:sp>
          <p:nvSpPr>
            <p:cNvPr id="14346" name="Rectangle 10">
              <a:extLst>
                <a:ext uri="{FF2B5EF4-FFF2-40B4-BE49-F238E27FC236}">
                  <a16:creationId xmlns:a16="http://schemas.microsoft.com/office/drawing/2014/main" id="{1E36E10D-42B3-4EA4-AE75-9B772DF3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7" name="Rectangle 11">
              <a:extLst>
                <a:ext uri="{FF2B5EF4-FFF2-40B4-BE49-F238E27FC236}">
                  <a16:creationId xmlns:a16="http://schemas.microsoft.com/office/drawing/2014/main" id="{ED379F8B-77E9-4EE7-A7EA-233B9E82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2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‘/’</a:t>
              </a:r>
            </a:p>
          </p:txBody>
        </p:sp>
      </p:grpSp>
      <p:sp>
        <p:nvSpPr>
          <p:cNvPr id="14349" name="Line 13">
            <a:extLst>
              <a:ext uri="{FF2B5EF4-FFF2-40B4-BE49-F238E27FC236}">
                <a16:creationId xmlns:a16="http://schemas.microsoft.com/office/drawing/2014/main" id="{787A4A50-5813-4825-AA85-B0104E2C5D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0188" y="3108326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465D6E1A-3D74-401C-97A1-C4FC957DC1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0064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5EF483EF-F66B-4640-BD3A-69DD3EC882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0564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6B6C7916-0542-4778-B426-14572C84F0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C6226538-3F5F-4DE2-9EB3-D7F5FCFB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3686176"/>
            <a:ext cx="6445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‘+’</a:t>
            </a:r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05541604-FDB8-476F-A985-6D2B66E2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4478339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</a:t>
            </a:r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823E4BD6-8423-4EFB-8B03-B84FC927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4483101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‘H’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95C03C3E-6560-4576-9D44-33A48437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B3E0B8B8-3538-4C17-B4C8-BC9D41D0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1" y="4475164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633D23CA-AC75-4531-BDE3-BD93687B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6" y="4506914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FE22D7BD-41F8-4CAE-8B29-D2124930C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3660776"/>
            <a:ext cx="5429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‘-’</a:t>
            </a:r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EFBFAA5B-396D-45E9-AB79-E92BF94858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5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1AF375E6-D49E-4789-B075-5B7084934E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6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8FE02DE6-6C74-40C1-BB59-44C6D4F0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4486276"/>
            <a:ext cx="69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‘M’</a:t>
            </a:r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FDC6E12A-D26D-4008-96DD-1C4FC1CD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486276"/>
            <a:ext cx="5603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‘Y’</a:t>
            </a:r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9C087E93-D4A6-46FD-8DD2-A0F0B83DD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4" y="1946276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5" name="Line 29">
            <a:extLst>
              <a:ext uri="{FF2B5EF4-FFF2-40B4-BE49-F238E27FC236}">
                <a16:creationId xmlns:a16="http://schemas.microsoft.com/office/drawing/2014/main" id="{7273B46E-AB23-4309-B176-958C3E863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E942A58D-FD3C-46B0-898E-6352D76D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1901826"/>
            <a:ext cx="747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A7953618-BD6B-4307-8B19-7E3E61112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9" y="5834064"/>
            <a:ext cx="32533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Print left subtree second</a:t>
            </a:r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2321282C-3706-48D0-AA9B-B8787943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5834064"/>
            <a:ext cx="2968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6633"/>
                </a:solidFill>
              </a:rPr>
              <a:t>Print right subtree last</a:t>
            </a:r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FAAAA199-AD8B-4847-83C0-09124A4B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1657351"/>
            <a:ext cx="133972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330099"/>
                </a:solidFill>
              </a:rPr>
              <a:t>Print first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7D6F7D64-10CE-4F41-BE10-6AB0B2D5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E95D-85C2-4E5B-BAB5-4F9E2B161FA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2" name="Oval 2">
            <a:extLst>
              <a:ext uri="{FF2B5EF4-FFF2-40B4-BE49-F238E27FC236}">
                <a16:creationId xmlns:a16="http://schemas.microsoft.com/office/drawing/2014/main" id="{CD8257B9-60BA-43F5-BA69-A1176D878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9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8CD2A29A-FD22-4823-9DA6-36397ED8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202E3B0D-5D10-4B73-B1B9-1F2FED42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F136A75-F4D4-4EF4-B8A8-BDA666870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4714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/>
              <a:t> 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5DC977C6-17FC-4D54-A855-DAA6F462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6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8FA8D58B-3154-4AED-9799-0FAEE2CA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9" y="4476751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AF8FEF8B-06BE-4AA9-A6FC-01A8A4034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9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371" name="Group 11">
            <a:extLst>
              <a:ext uri="{FF2B5EF4-FFF2-40B4-BE49-F238E27FC236}">
                <a16:creationId xmlns:a16="http://schemas.microsoft.com/office/drawing/2014/main" id="{C67A6D48-9EA0-46FE-B2AB-2EDA679DEB28}"/>
              </a:ext>
            </a:extLst>
          </p:cNvPr>
          <p:cNvGrpSpPr>
            <a:grpSpLocks/>
          </p:cNvGrpSpPr>
          <p:nvPr/>
        </p:nvGrpSpPr>
        <p:grpSpPr bwMode="auto">
          <a:xfrm>
            <a:off x="5686425" y="2876554"/>
            <a:ext cx="927100" cy="461963"/>
            <a:chOff x="2622" y="1812"/>
            <a:chExt cx="584" cy="291"/>
          </a:xfrm>
        </p:grpSpPr>
        <p:sp>
          <p:nvSpPr>
            <p:cNvPr id="15369" name="Rectangle 9">
              <a:extLst>
                <a:ext uri="{FF2B5EF4-FFF2-40B4-BE49-F238E27FC236}">
                  <a16:creationId xmlns:a16="http://schemas.microsoft.com/office/drawing/2014/main" id="{F06EE62B-6EEB-44D8-B06C-2E68044A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0" name="Rectangle 10">
              <a:extLst>
                <a:ext uri="{FF2B5EF4-FFF2-40B4-BE49-F238E27FC236}">
                  <a16:creationId xmlns:a16="http://schemas.microsoft.com/office/drawing/2014/main" id="{54140FFB-BAF0-438D-8FF2-2E5DF707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2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‘/’</a:t>
              </a:r>
            </a:p>
          </p:txBody>
        </p:sp>
      </p:grpSp>
      <p:sp>
        <p:nvSpPr>
          <p:cNvPr id="15372" name="Line 12">
            <a:extLst>
              <a:ext uri="{FF2B5EF4-FFF2-40B4-BE49-F238E27FC236}">
                <a16:creationId xmlns:a16="http://schemas.microsoft.com/office/drawing/2014/main" id="{B35F6665-D98C-4BF9-8E76-0B2D7186DD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0188" y="3108326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0EB91FF6-43A2-45A9-A25A-61778FBAC8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0064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CCB1D02D-E177-4921-904E-948C38332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0564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109A6CCF-A764-4F6E-8CFA-2A78FED057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A49E7D9A-F28C-47A3-B481-92DE1B882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3686176"/>
            <a:ext cx="6445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‘+’</a:t>
            </a: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533A8BF1-47FC-4BDC-BDC9-B0064FCD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4478339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</a:t>
            </a: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EF86AA8D-B4A4-4F42-8BA5-33C13DEB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4483101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‘H’</a:t>
            </a: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8E8B39BF-5E57-4FD2-A8E7-D82E486E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432D3E4C-3EB0-49B1-ABB6-3D3CB9694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1" y="4475164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6E082442-3D78-4436-98FF-4E04864F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6" y="4506914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CAC9C1F3-D5DD-4192-A568-1D0D058C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3660776"/>
            <a:ext cx="5429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‘-’</a:t>
            </a:r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3B99F63F-EC92-40B1-9901-77A02A07E0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5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F1938F09-6CB2-42F4-A81A-DF5B5621CC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6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5" name="Rectangle 25">
            <a:extLst>
              <a:ext uri="{FF2B5EF4-FFF2-40B4-BE49-F238E27FC236}">
                <a16:creationId xmlns:a16="http://schemas.microsoft.com/office/drawing/2014/main" id="{2C684FD0-417B-4EF9-878A-F5CE2EC7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4486276"/>
            <a:ext cx="69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‘M’</a:t>
            </a:r>
          </a:p>
        </p:txBody>
      </p:sp>
      <p:sp>
        <p:nvSpPr>
          <p:cNvPr id="15386" name="Rectangle 26">
            <a:extLst>
              <a:ext uri="{FF2B5EF4-FFF2-40B4-BE49-F238E27FC236}">
                <a16:creationId xmlns:a16="http://schemas.microsoft.com/office/drawing/2014/main" id="{6DC13197-B6D4-43ED-8930-00F2C87E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486276"/>
            <a:ext cx="5603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‘Y’</a:t>
            </a:r>
          </a:p>
        </p:txBody>
      </p:sp>
      <p:sp>
        <p:nvSpPr>
          <p:cNvPr id="15387" name="Rectangle 27">
            <a:extLst>
              <a:ext uri="{FF2B5EF4-FFF2-40B4-BE49-F238E27FC236}">
                <a16:creationId xmlns:a16="http://schemas.microsoft.com/office/drawing/2014/main" id="{C8D4F9A9-7842-4D25-97F1-8EAE49E2D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4" y="1946276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8" name="Line 28">
            <a:extLst>
              <a:ext uri="{FF2B5EF4-FFF2-40B4-BE49-F238E27FC236}">
                <a16:creationId xmlns:a16="http://schemas.microsoft.com/office/drawing/2014/main" id="{46069F31-51BF-4397-8ADD-0C96959DA6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9" name="Rectangle 29">
            <a:extLst>
              <a:ext uri="{FF2B5EF4-FFF2-40B4-BE49-F238E27FC236}">
                <a16:creationId xmlns:a16="http://schemas.microsoft.com/office/drawing/2014/main" id="{21B502D9-4D62-4D77-8C75-6B087051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1901826"/>
            <a:ext cx="747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B7499D5B-C9C9-45DB-9DBF-F3044EAB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9" y="5834064"/>
            <a:ext cx="28528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Print left subtree first</a:t>
            </a:r>
          </a:p>
        </p:txBody>
      </p:sp>
      <p:sp>
        <p:nvSpPr>
          <p:cNvPr id="15391" name="Rectangle 31">
            <a:extLst>
              <a:ext uri="{FF2B5EF4-FFF2-40B4-BE49-F238E27FC236}">
                <a16:creationId xmlns:a16="http://schemas.microsoft.com/office/drawing/2014/main" id="{7AD11E84-DFF8-4C07-AD0E-BDD95BA3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834064"/>
            <a:ext cx="341830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6633"/>
                </a:solidFill>
              </a:rPr>
              <a:t>Print right subtree second</a:t>
            </a:r>
          </a:p>
        </p:txBody>
      </p:sp>
      <p:sp>
        <p:nvSpPr>
          <p:cNvPr id="15392" name="Rectangle 32">
            <a:extLst>
              <a:ext uri="{FF2B5EF4-FFF2-40B4-BE49-F238E27FC236}">
                <a16:creationId xmlns:a16="http://schemas.microsoft.com/office/drawing/2014/main" id="{B4BCB6B8-9770-416D-9579-CEF0B491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6" y="1657351"/>
            <a:ext cx="129048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330099"/>
                </a:solidFill>
              </a:rPr>
              <a:t>Print last</a:t>
            </a:r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462286B1-DF15-46AF-B5EE-58884573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317500"/>
            <a:ext cx="8515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/>
            <a:br>
              <a:rPr lang="en-US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Postorder Traversal:  </a:t>
            </a:r>
            <a:r>
              <a:rPr lang="en-US" altLang="en-US" sz="4000">
                <a:latin typeface="Times New Roman" panose="02020603050405020304" pitchFamily="18" charset="0"/>
              </a:rPr>
              <a:t>A H + M Y - /</a:t>
            </a:r>
            <a:r>
              <a:rPr lang="en-US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A0D2D1-E51A-435F-A313-6D79047A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05" y="866275"/>
            <a:ext cx="9111916" cy="57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7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9C4C9F-BDD9-4A6C-8150-C5DCCFCE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786064"/>
            <a:ext cx="10266946" cy="53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7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25EFCF-E215-4457-87BA-A0A25AB2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1138990"/>
            <a:ext cx="9079831" cy="49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5A3ED-AF73-4385-96AB-302C1978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593558"/>
            <a:ext cx="10603832" cy="58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6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5C2CF8-8A9F-4B5D-AB73-23F259CE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2" y="577516"/>
            <a:ext cx="10507579" cy="56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2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BEEC58-08FF-4C8F-91A3-96992400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8" y="449179"/>
            <a:ext cx="11133220" cy="60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DEC539-A95C-4B08-B63A-14A67E23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9" y="449179"/>
            <a:ext cx="10796337" cy="60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B1DFB-0264-4AC9-B614-126BA044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7" y="481264"/>
            <a:ext cx="10892589" cy="59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D97124-CCC2-47A9-B677-304C07C4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D6E-2CBE-4332-A9AB-2BE94D89A09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9336E628-6461-4E65-AC19-01E755D3D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8610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3200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3200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sz="1400" i="1" dirty="0">
              <a:latin typeface="Arial" panose="020B0604020202020204" pitchFamily="34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0866D28-AA15-4F42-835A-012B7D5F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An application of binary trees:</a:t>
            </a:r>
          </a:p>
          <a:p>
            <a:pPr algn="ctr"/>
            <a:r>
              <a:rPr lang="en-US" altLang="en-US" sz="4400">
                <a:solidFill>
                  <a:srgbClr val="660066"/>
                </a:solidFill>
                <a:latin typeface="Book Antiqua" panose="02040602050305030304" pitchFamily="18" charset="0"/>
              </a:rPr>
              <a:t>Binary Expression Trees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CC2577-BB8F-4C00-995C-701AB1EC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05" y="988161"/>
            <a:ext cx="7948246" cy="101307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 + (b * c) + d * (e + f)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FBD25-0CC6-439B-99E6-4608064D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59" y="3184353"/>
            <a:ext cx="41624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9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F4CEC38-94A9-40D7-93D8-BC6059B7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D394-AD3E-402E-A2E9-A2758AD83D2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CCD4DA7-2ACE-4E09-AB83-34758C854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2150" y="1676400"/>
            <a:ext cx="8115300" cy="451485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b="1" dirty="0"/>
              <a:t>A special kind of binary tree in which:</a:t>
            </a:r>
            <a:endParaRPr lang="en-US" altLang="en-US" sz="1800" b="1" dirty="0"/>
          </a:p>
          <a:p>
            <a:pPr algn="just">
              <a:buFont typeface="Monotype Sorts" pitchFamily="2" charset="2"/>
              <a:buNone/>
            </a:pPr>
            <a:endParaRPr lang="en-US" altLang="en-US" sz="900" b="1" dirty="0"/>
          </a:p>
          <a:p>
            <a:pPr algn="just">
              <a:buFont typeface="Monotype Sorts" pitchFamily="2" charset="2"/>
              <a:buNone/>
            </a:pPr>
            <a:r>
              <a:rPr lang="en-US" altLang="en-US" b="1" dirty="0"/>
              <a:t>1.  Each </a:t>
            </a:r>
            <a:r>
              <a:rPr lang="en-US" altLang="en-US" b="1" dirty="0">
                <a:solidFill>
                  <a:srgbClr val="CC0000"/>
                </a:solidFill>
              </a:rPr>
              <a:t>leaf node </a:t>
            </a:r>
            <a:r>
              <a:rPr lang="en-US" altLang="en-US" b="1" dirty="0"/>
              <a:t>contains a single operand</a:t>
            </a:r>
          </a:p>
          <a:p>
            <a:pPr algn="just">
              <a:buFont typeface="Monotype Sorts" pitchFamily="2" charset="2"/>
              <a:buNone/>
            </a:pPr>
            <a:endParaRPr lang="en-US" altLang="en-US" sz="900" b="1" dirty="0"/>
          </a:p>
          <a:p>
            <a:pPr algn="just">
              <a:buFont typeface="Monotype Sorts" pitchFamily="2" charset="2"/>
              <a:buNone/>
            </a:pPr>
            <a:r>
              <a:rPr lang="en-US" altLang="en-US" b="1" dirty="0"/>
              <a:t>2.  Each </a:t>
            </a:r>
            <a:r>
              <a:rPr lang="en-US" altLang="en-US" b="1" dirty="0" err="1">
                <a:solidFill>
                  <a:srgbClr val="CC0000"/>
                </a:solidFill>
              </a:rPr>
              <a:t>nonleaf</a:t>
            </a:r>
            <a:r>
              <a:rPr lang="en-US" altLang="en-US" b="1" dirty="0">
                <a:solidFill>
                  <a:srgbClr val="CC0000"/>
                </a:solidFill>
              </a:rPr>
              <a:t> node </a:t>
            </a:r>
            <a:r>
              <a:rPr lang="en-US" altLang="en-US" b="1" dirty="0"/>
              <a:t>contains a</a:t>
            </a:r>
            <a:r>
              <a:rPr lang="en-US" altLang="en-US" b="1" dirty="0">
                <a:solidFill>
                  <a:srgbClr val="CC0000"/>
                </a:solidFill>
              </a:rPr>
              <a:t> </a:t>
            </a:r>
            <a:r>
              <a:rPr lang="en-US" altLang="en-US" b="1" dirty="0"/>
              <a:t>single binary operator</a:t>
            </a:r>
          </a:p>
          <a:p>
            <a:pPr algn="just">
              <a:buFont typeface="Monotype Sorts" pitchFamily="2" charset="2"/>
              <a:buNone/>
            </a:pPr>
            <a:endParaRPr lang="en-US" altLang="en-US" sz="900" b="1" dirty="0"/>
          </a:p>
          <a:p>
            <a:pPr algn="just">
              <a:buFont typeface="Monotype Sorts" pitchFamily="2" charset="2"/>
              <a:buNone/>
            </a:pPr>
            <a:r>
              <a:rPr lang="en-US" altLang="en-US" b="1" dirty="0"/>
              <a:t>3.  The left and right subtrees of an operator node represent </a:t>
            </a:r>
            <a:r>
              <a:rPr lang="en-US" altLang="en-US" b="1" dirty="0">
                <a:solidFill>
                  <a:srgbClr val="CC0000"/>
                </a:solidFill>
              </a:rPr>
              <a:t>subexpressions </a:t>
            </a:r>
            <a:r>
              <a:rPr lang="en-US" altLang="en-US" b="1" dirty="0"/>
              <a:t>that must be evaluated </a:t>
            </a:r>
            <a:r>
              <a:rPr lang="en-US" altLang="en-US" b="1" dirty="0">
                <a:solidFill>
                  <a:srgbClr val="CC0000"/>
                </a:solidFill>
              </a:rPr>
              <a:t>before</a:t>
            </a:r>
            <a:r>
              <a:rPr lang="en-US" altLang="en-US" b="1" dirty="0"/>
              <a:t> applying the operator at the root of the subtree.</a:t>
            </a:r>
            <a:endParaRPr lang="en-US" altLang="en-US" sz="2400" b="1" dirty="0"/>
          </a:p>
          <a:p>
            <a:pPr>
              <a:buFont typeface="Monotype Sorts" pitchFamily="2" charset="2"/>
              <a:buNone/>
            </a:pPr>
            <a:endParaRPr lang="en-US" altLang="en-US" sz="24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3144E80-4BFE-4C58-8109-374BE32AB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19100"/>
            <a:ext cx="8001000" cy="990600"/>
          </a:xfrm>
          <a:noFill/>
          <a:ln/>
        </p:spPr>
        <p:txBody>
          <a:bodyPr/>
          <a:lstStyle/>
          <a:p>
            <a:r>
              <a:rPr lang="en-US" altLang="en-US"/>
              <a:t>A Binary Expression Tree is . . 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6BDA5EB-0A7E-485C-A130-76A82EA6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12D-453B-41B3-8A4A-74EA369DBB4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02E339A-4D89-415A-9C6D-10D878557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696200" cy="762000"/>
          </a:xfrm>
          <a:noFill/>
          <a:ln/>
        </p:spPr>
        <p:txBody>
          <a:bodyPr/>
          <a:lstStyle/>
          <a:p>
            <a:r>
              <a:rPr lang="en-US" altLang="en-US" sz="4000"/>
              <a:t>A Four-Level Binary Expression</a:t>
            </a:r>
            <a:r>
              <a:rPr lang="en-US" altLang="en-US"/>
              <a:t>       </a:t>
            </a:r>
          </a:p>
        </p:txBody>
      </p:sp>
      <p:sp>
        <p:nvSpPr>
          <p:cNvPr id="8252" name="Rectangle 60">
            <a:extLst>
              <a:ext uri="{FF2B5EF4-FFF2-40B4-BE49-F238E27FC236}">
                <a16:creationId xmlns:a16="http://schemas.microsoft.com/office/drawing/2014/main" id="{65249D5A-B802-4F51-9411-003A728E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2038350"/>
            <a:ext cx="833438" cy="5095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3" name="Rectangle 61">
            <a:extLst>
              <a:ext uri="{FF2B5EF4-FFF2-40B4-BE49-F238E27FC236}">
                <a16:creationId xmlns:a16="http://schemas.microsoft.com/office/drawing/2014/main" id="{526D384B-FD1E-479A-853F-AE13D658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3133726"/>
            <a:ext cx="855662" cy="5191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4" name="Rectangle 62">
            <a:extLst>
              <a:ext uri="{FF2B5EF4-FFF2-40B4-BE49-F238E27FC236}">
                <a16:creationId xmlns:a16="http://schemas.microsoft.com/office/drawing/2014/main" id="{B0DC1338-54FC-4683-B045-9579B2C8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9" y="4183064"/>
            <a:ext cx="758825" cy="498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5" name="Rectangle 63">
            <a:extLst>
              <a:ext uri="{FF2B5EF4-FFF2-40B4-BE49-F238E27FC236}">
                <a16:creationId xmlns:a16="http://schemas.microsoft.com/office/drawing/2014/main" id="{0874E01A-A5E5-4C21-ADFA-B72DD9982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9" y="4160838"/>
            <a:ext cx="777875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6" name="Rectangle 64">
            <a:extLst>
              <a:ext uri="{FF2B5EF4-FFF2-40B4-BE49-F238E27FC236}">
                <a16:creationId xmlns:a16="http://schemas.microsoft.com/office/drawing/2014/main" id="{910D8C48-9089-41F8-A97F-74090570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2057401"/>
            <a:ext cx="73898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latin typeface="Courier New" panose="02070309020205020404" pitchFamily="49" charset="0"/>
              </a:rPr>
              <a:t>‘*’</a:t>
            </a:r>
          </a:p>
        </p:txBody>
      </p:sp>
      <p:sp>
        <p:nvSpPr>
          <p:cNvPr id="8257" name="Line 65">
            <a:extLst>
              <a:ext uri="{FF2B5EF4-FFF2-40B4-BE49-F238E27FC236}">
                <a16:creationId xmlns:a16="http://schemas.microsoft.com/office/drawing/2014/main" id="{FD08634E-3245-4F90-B596-A97EAE23B0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7788" y="2344738"/>
            <a:ext cx="1338262" cy="79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8" name="Line 66">
            <a:extLst>
              <a:ext uri="{FF2B5EF4-FFF2-40B4-BE49-F238E27FC236}">
                <a16:creationId xmlns:a16="http://schemas.microsoft.com/office/drawing/2014/main" id="{4387C12E-551F-4252-AD9E-BE40CF6DEA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3563" y="3502025"/>
            <a:ext cx="487362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9" name="Line 67">
            <a:extLst>
              <a:ext uri="{FF2B5EF4-FFF2-40B4-BE49-F238E27FC236}">
                <a16:creationId xmlns:a16="http://schemas.microsoft.com/office/drawing/2014/main" id="{44B17C86-EE83-4B00-8890-DB257F29DA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0425" y="3517900"/>
            <a:ext cx="509588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60" name="Line 68">
            <a:extLst>
              <a:ext uri="{FF2B5EF4-FFF2-40B4-BE49-F238E27FC236}">
                <a16:creationId xmlns:a16="http://schemas.microsoft.com/office/drawing/2014/main" id="{F3387254-55A1-4E3E-8189-9CCD4FE1B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1326" y="2363788"/>
            <a:ext cx="1414463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61" name="Rectangle 69">
            <a:extLst>
              <a:ext uri="{FF2B5EF4-FFF2-40B4-BE49-F238E27FC236}">
                <a16:creationId xmlns:a16="http://schemas.microsoft.com/office/drawing/2014/main" id="{CE5BE8E5-45A9-48FA-9939-07C11839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4" y="3140075"/>
            <a:ext cx="54502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</a:t>
            </a:r>
            <a:r>
              <a:rPr lang="en-US" altLang="en-US" sz="2800"/>
              <a:t>‘-’</a:t>
            </a:r>
          </a:p>
        </p:txBody>
      </p:sp>
      <p:sp>
        <p:nvSpPr>
          <p:cNvPr id="8262" name="Rectangle 70">
            <a:extLst>
              <a:ext uri="{FF2B5EF4-FFF2-40B4-BE49-F238E27FC236}">
                <a16:creationId xmlns:a16="http://schemas.microsoft.com/office/drawing/2014/main" id="{16F687EE-40D4-4098-A788-A7BEC6A6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9" y="4230688"/>
            <a:ext cx="548227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‘8’</a:t>
            </a:r>
          </a:p>
        </p:txBody>
      </p:sp>
      <p:sp>
        <p:nvSpPr>
          <p:cNvPr id="8263" name="Rectangle 71">
            <a:extLst>
              <a:ext uri="{FF2B5EF4-FFF2-40B4-BE49-F238E27FC236}">
                <a16:creationId xmlns:a16="http://schemas.microsoft.com/office/drawing/2014/main" id="{7CD1C63E-205E-4B09-82E4-71E64B70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4" y="3117851"/>
            <a:ext cx="23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64" name="Rectangle 72">
            <a:extLst>
              <a:ext uri="{FF2B5EF4-FFF2-40B4-BE49-F238E27FC236}">
                <a16:creationId xmlns:a16="http://schemas.microsoft.com/office/drawing/2014/main" id="{CC6588CC-8A4D-4FBE-8C63-A628B02E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9" y="4184650"/>
            <a:ext cx="548227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‘5’</a:t>
            </a:r>
          </a:p>
        </p:txBody>
      </p:sp>
      <p:grpSp>
        <p:nvGrpSpPr>
          <p:cNvPr id="8265" name="Group 73">
            <a:extLst>
              <a:ext uri="{FF2B5EF4-FFF2-40B4-BE49-F238E27FC236}">
                <a16:creationId xmlns:a16="http://schemas.microsoft.com/office/drawing/2014/main" id="{653D5EC9-DAE1-4DCB-80E2-BD529BA39CEE}"/>
              </a:ext>
            </a:extLst>
          </p:cNvPr>
          <p:cNvGrpSpPr>
            <a:grpSpLocks/>
          </p:cNvGrpSpPr>
          <p:nvPr/>
        </p:nvGrpSpPr>
        <p:grpSpPr bwMode="auto">
          <a:xfrm>
            <a:off x="5818188" y="3124202"/>
            <a:ext cx="3098800" cy="2659063"/>
            <a:chOff x="2688" y="1859"/>
            <a:chExt cx="1952" cy="1675"/>
          </a:xfrm>
        </p:grpSpPr>
        <p:sp>
          <p:nvSpPr>
            <p:cNvPr id="8266" name="Rectangle 74">
              <a:extLst>
                <a:ext uri="{FF2B5EF4-FFF2-40B4-BE49-F238E27FC236}">
                  <a16:creationId xmlns:a16="http://schemas.microsoft.com/office/drawing/2014/main" id="{4AA47963-4FA6-47CA-8B40-24C37F55A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859"/>
              <a:ext cx="497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7" name="Rectangle 75">
              <a:extLst>
                <a:ext uri="{FF2B5EF4-FFF2-40B4-BE49-F238E27FC236}">
                  <a16:creationId xmlns:a16="http://schemas.microsoft.com/office/drawing/2014/main" id="{F951689E-A0EA-42DA-BC8B-0DA660BC9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525"/>
              <a:ext cx="508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8" name="Rectangle 76">
              <a:extLst>
                <a:ext uri="{FF2B5EF4-FFF2-40B4-BE49-F238E27FC236}">
                  <a16:creationId xmlns:a16="http://schemas.microsoft.com/office/drawing/2014/main" id="{F3218072-32FC-40B1-85DD-036E45D0B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2520"/>
              <a:ext cx="477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9" name="Rectangle 77">
              <a:extLst>
                <a:ext uri="{FF2B5EF4-FFF2-40B4-BE49-F238E27FC236}">
                  <a16:creationId xmlns:a16="http://schemas.microsoft.com/office/drawing/2014/main" id="{9D5FB45B-71A9-4594-935E-6C90CA672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3186"/>
              <a:ext cx="452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0" name="Rectangle 78">
              <a:extLst>
                <a:ext uri="{FF2B5EF4-FFF2-40B4-BE49-F238E27FC236}">
                  <a16:creationId xmlns:a16="http://schemas.microsoft.com/office/drawing/2014/main" id="{D058C0EF-CFB8-4354-A001-C5CD0C4F6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172"/>
              <a:ext cx="463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1" name="Rectangle 79">
              <a:extLst>
                <a:ext uri="{FF2B5EF4-FFF2-40B4-BE49-F238E27FC236}">
                  <a16:creationId xmlns:a16="http://schemas.microsoft.com/office/drawing/2014/main" id="{DE3DEF92-C92C-4C6C-B5C6-A37094762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883"/>
              <a:ext cx="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‘/’</a:t>
              </a:r>
            </a:p>
          </p:txBody>
        </p:sp>
        <p:sp>
          <p:nvSpPr>
            <p:cNvPr id="8272" name="Line 80">
              <a:extLst>
                <a:ext uri="{FF2B5EF4-FFF2-40B4-BE49-F238E27FC236}">
                  <a16:creationId xmlns:a16="http://schemas.microsoft.com/office/drawing/2014/main" id="{57B52CD5-CED8-4A09-9EAC-1E37F5EC6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3" y="2115"/>
              <a:ext cx="372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3" name="Line 81">
              <a:extLst>
                <a:ext uri="{FF2B5EF4-FFF2-40B4-BE49-F238E27FC236}">
                  <a16:creationId xmlns:a16="http://schemas.microsoft.com/office/drawing/2014/main" id="{8A895AE1-774C-47AD-9F05-4A0724633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6" y="2757"/>
              <a:ext cx="291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4" name="Line 82">
              <a:extLst>
                <a:ext uri="{FF2B5EF4-FFF2-40B4-BE49-F238E27FC236}">
                  <a16:creationId xmlns:a16="http://schemas.microsoft.com/office/drawing/2014/main" id="{0BF3CDF6-DACA-4C92-9427-570DFBDFD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767"/>
              <a:ext cx="30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5" name="Line 83">
              <a:extLst>
                <a:ext uri="{FF2B5EF4-FFF2-40B4-BE49-F238E27FC236}">
                  <a16:creationId xmlns:a16="http://schemas.microsoft.com/office/drawing/2014/main" id="{413DBEF1-CA4A-40D7-8FCF-A76879BE2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2085"/>
              <a:ext cx="334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6" name="Rectangle 84">
              <a:extLst>
                <a:ext uri="{FF2B5EF4-FFF2-40B4-BE49-F238E27FC236}">
                  <a16:creationId xmlns:a16="http://schemas.microsoft.com/office/drawing/2014/main" id="{CFA60B58-F28A-476D-AB76-6ADDD1F9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2529"/>
              <a:ext cx="3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8277" name="Rectangle 85">
              <a:extLst>
                <a:ext uri="{FF2B5EF4-FFF2-40B4-BE49-F238E27FC236}">
                  <a16:creationId xmlns:a16="http://schemas.microsoft.com/office/drawing/2014/main" id="{9E4E1B4E-3415-448B-83B1-A5E47937F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04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8278" name="Rectangle 86">
              <a:extLst>
                <a:ext uri="{FF2B5EF4-FFF2-40B4-BE49-F238E27FC236}">
                  <a16:creationId xmlns:a16="http://schemas.microsoft.com/office/drawing/2014/main" id="{248A4ED1-14AA-41C9-82A2-54B6909E4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2515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8279" name="Rectangle 87">
              <a:extLst>
                <a:ext uri="{FF2B5EF4-FFF2-40B4-BE49-F238E27FC236}">
                  <a16:creationId xmlns:a16="http://schemas.microsoft.com/office/drawing/2014/main" id="{3AA03250-32C4-41D4-8F62-B5FEE976F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3187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BD4738-F70C-49C0-8688-415DB369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DDDF-DADC-427D-A368-503AAE8039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B585B8E-AC9B-49F8-9005-6537FC86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7696200" cy="762000"/>
          </a:xfrm>
          <a:noFill/>
          <a:ln/>
        </p:spPr>
        <p:txBody>
          <a:bodyPr/>
          <a:lstStyle/>
          <a:p>
            <a:r>
              <a:rPr lang="en-US" altLang="en-US"/>
              <a:t>Levels Indicate Precedence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5EE7E9-0B5D-439C-90B8-9530866A5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524000"/>
            <a:ext cx="7543800" cy="4040188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b="1" dirty="0"/>
              <a:t>The levels of the nodes in the tree indicate their relative precedence of evaluation </a:t>
            </a:r>
            <a:r>
              <a:rPr lang="en-US" altLang="en-US" sz="2000" b="1" dirty="0"/>
              <a:t>(we do not need parentheses to indicate precedence).</a:t>
            </a:r>
            <a:endParaRPr lang="en-US" altLang="en-US" b="1" dirty="0"/>
          </a:p>
          <a:p>
            <a:pPr algn="just">
              <a:buFont typeface="Monotype Sorts" pitchFamily="2" charset="2"/>
              <a:buNone/>
            </a:pPr>
            <a:endParaRPr lang="en-US" altLang="en-US" sz="1600" b="1" dirty="0"/>
          </a:p>
          <a:p>
            <a:pPr algn="just"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Operations at higher levels of the tree are evaluated later </a:t>
            </a:r>
            <a:r>
              <a:rPr lang="en-US" altLang="en-US" b="1" dirty="0"/>
              <a:t>than those below them.</a:t>
            </a:r>
            <a:r>
              <a:rPr lang="en-US" altLang="en-US" b="1" dirty="0">
                <a:solidFill>
                  <a:srgbClr val="CC0000"/>
                </a:solidFill>
              </a:rPr>
              <a:t> </a:t>
            </a:r>
          </a:p>
          <a:p>
            <a:pPr algn="just">
              <a:buFont typeface="Monotype Sorts" pitchFamily="2" charset="2"/>
              <a:buNone/>
            </a:pPr>
            <a:endParaRPr lang="en-US" altLang="en-US" b="1" dirty="0"/>
          </a:p>
          <a:p>
            <a:pPr algn="just">
              <a:buFont typeface="Monotype Sorts" pitchFamily="2" charset="2"/>
              <a:buNone/>
            </a:pPr>
            <a:r>
              <a:rPr lang="en-US" altLang="en-US" b="1" dirty="0"/>
              <a:t>The operation at the root is always the last operation performed.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B88B0E8-7361-4E67-A763-518840B2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4F6C-B4C4-421F-BEFE-3AF2C383B24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12FAF20-4337-4E3B-AADE-8E386EEF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05400"/>
            <a:ext cx="5473700" cy="1358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0F3452-7A23-4541-8742-78DDDC6E5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0750" y="1714500"/>
            <a:ext cx="7867650" cy="4248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/>
              <a:t>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87555296-F3E7-491E-B3F9-E3BF04301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A Binary Expression Tree</a:t>
            </a:r>
          </a:p>
        </p:txBody>
      </p: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91058021-C6E9-467D-81D2-FB2C12D6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5105401"/>
            <a:ext cx="3321935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What value does it have?</a:t>
            </a:r>
          </a:p>
          <a:p>
            <a:endParaRPr lang="en-US" altLang="en-US" sz="2400">
              <a:solidFill>
                <a:srgbClr val="A50021"/>
              </a:solidFill>
            </a:endParaRPr>
          </a:p>
          <a:p>
            <a:r>
              <a:rPr lang="en-US" altLang="en-US" sz="2400">
                <a:solidFill>
                  <a:srgbClr val="A50021"/>
                </a:solidFill>
              </a:rPr>
              <a:t>( 4 + 2 )  *  3  =  18</a:t>
            </a:r>
          </a:p>
        </p:txBody>
      </p:sp>
      <p:grpSp>
        <p:nvGrpSpPr>
          <p:cNvPr id="10261" name="Group 21">
            <a:extLst>
              <a:ext uri="{FF2B5EF4-FFF2-40B4-BE49-F238E27FC236}">
                <a16:creationId xmlns:a16="http://schemas.microsoft.com/office/drawing/2014/main" id="{42D86C5D-5609-4FED-AA02-E2EB6C6634E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1"/>
            <a:ext cx="2590800" cy="2659063"/>
            <a:chOff x="1880" y="1283"/>
            <a:chExt cx="1632" cy="1675"/>
          </a:xfrm>
        </p:grpSpPr>
        <p:sp>
          <p:nvSpPr>
            <p:cNvPr id="10262" name="Rectangle 22">
              <a:extLst>
                <a:ext uri="{FF2B5EF4-FFF2-40B4-BE49-F238E27FC236}">
                  <a16:creationId xmlns:a16="http://schemas.microsoft.com/office/drawing/2014/main" id="{11A1D18C-1AC1-43F0-BA0B-BA9809F1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283"/>
              <a:ext cx="414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3" name="Rectangle 23">
              <a:extLst>
                <a:ext uri="{FF2B5EF4-FFF2-40B4-BE49-F238E27FC236}">
                  <a16:creationId xmlns:a16="http://schemas.microsoft.com/office/drawing/2014/main" id="{6EE83080-4FC9-4BEA-BAB6-A75D6CF0E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949"/>
              <a:ext cx="424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4" name="Rectangle 24">
              <a:extLst>
                <a:ext uri="{FF2B5EF4-FFF2-40B4-BE49-F238E27FC236}">
                  <a16:creationId xmlns:a16="http://schemas.microsoft.com/office/drawing/2014/main" id="{1FF451BF-BBF4-44B4-ADEB-CC3617408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944"/>
              <a:ext cx="398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5" name="Rectangle 25">
              <a:extLst>
                <a:ext uri="{FF2B5EF4-FFF2-40B4-BE49-F238E27FC236}">
                  <a16:creationId xmlns:a16="http://schemas.microsoft.com/office/drawing/2014/main" id="{50541D99-483D-475B-8483-32008D52F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2610"/>
              <a:ext cx="377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6" name="Rectangle 26">
              <a:extLst>
                <a:ext uri="{FF2B5EF4-FFF2-40B4-BE49-F238E27FC236}">
                  <a16:creationId xmlns:a16="http://schemas.microsoft.com/office/drawing/2014/main" id="{9BF2E301-926E-4817-B7F8-1C539070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596"/>
              <a:ext cx="386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7" name="Rectangle 27">
              <a:extLst>
                <a:ext uri="{FF2B5EF4-FFF2-40B4-BE49-F238E27FC236}">
                  <a16:creationId xmlns:a16="http://schemas.microsoft.com/office/drawing/2014/main" id="{EF3F3322-7E7D-498D-A18B-6B991609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1307"/>
              <a:ext cx="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‘*’</a:t>
              </a:r>
            </a:p>
          </p:txBody>
        </p:sp>
        <p:sp>
          <p:nvSpPr>
            <p:cNvPr id="10268" name="Line 28">
              <a:extLst>
                <a:ext uri="{FF2B5EF4-FFF2-40B4-BE49-F238E27FC236}">
                  <a16:creationId xmlns:a16="http://schemas.microsoft.com/office/drawing/2014/main" id="{79979DBC-5ED0-4A1A-96AF-8EF9E1CCC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2" y="1539"/>
              <a:ext cx="311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9" name="Line 29">
              <a:extLst>
                <a:ext uri="{FF2B5EF4-FFF2-40B4-BE49-F238E27FC236}">
                  <a16:creationId xmlns:a16="http://schemas.microsoft.com/office/drawing/2014/main" id="{AA67726B-A6C9-40BF-9582-4B228C22F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6" y="2181"/>
              <a:ext cx="243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0" name="Line 30">
              <a:extLst>
                <a:ext uri="{FF2B5EF4-FFF2-40B4-BE49-F238E27FC236}">
                  <a16:creationId xmlns:a16="http://schemas.microsoft.com/office/drawing/2014/main" id="{0627EE9B-26B3-4F1C-8807-8C56069FA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1" y="2191"/>
              <a:ext cx="25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1" name="Line 31">
              <a:extLst>
                <a:ext uri="{FF2B5EF4-FFF2-40B4-BE49-F238E27FC236}">
                  <a16:creationId xmlns:a16="http://schemas.microsoft.com/office/drawing/2014/main" id="{927A3E4D-F919-46F5-ABBE-C5C49520A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5" y="1509"/>
              <a:ext cx="279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2" name="Rectangle 32">
              <a:extLst>
                <a:ext uri="{FF2B5EF4-FFF2-40B4-BE49-F238E27FC236}">
                  <a16:creationId xmlns:a16="http://schemas.microsoft.com/office/drawing/2014/main" id="{32C5B213-D8B0-468E-90A6-2BBF4560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1953"/>
              <a:ext cx="3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10273" name="Rectangle 33">
              <a:extLst>
                <a:ext uri="{FF2B5EF4-FFF2-40B4-BE49-F238E27FC236}">
                  <a16:creationId xmlns:a16="http://schemas.microsoft.com/office/drawing/2014/main" id="{73DD9674-BF4B-4964-A6D0-7F1BCF16E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2628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10274" name="Rectangle 34">
              <a:extLst>
                <a:ext uri="{FF2B5EF4-FFF2-40B4-BE49-F238E27FC236}">
                  <a16:creationId xmlns:a16="http://schemas.microsoft.com/office/drawing/2014/main" id="{3CEEC20B-DDCA-4AE0-B0B6-B17C8EC5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939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10275" name="Rectangle 35">
              <a:extLst>
                <a:ext uri="{FF2B5EF4-FFF2-40B4-BE49-F238E27FC236}">
                  <a16:creationId xmlns:a16="http://schemas.microsoft.com/office/drawing/2014/main" id="{F79F0746-0A31-4F85-97A6-DBB1DA00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2611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D14ED404-EEA1-4E2F-BBFD-C6097797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75D3-8D8F-4C37-989C-B45DE31773A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39FB463B-BB6F-415B-A7CB-76566248E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0750" y="1714500"/>
            <a:ext cx="7867650" cy="4248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/>
              <a:t>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0B1C650-B5E9-419E-A3AA-7EA7545FC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52400"/>
            <a:ext cx="8515350" cy="1143000"/>
          </a:xfrm>
          <a:noFill/>
          <a:ln/>
        </p:spPr>
        <p:txBody>
          <a:bodyPr>
            <a:normAutofit fontScale="90000"/>
          </a:bodyPr>
          <a:lstStyle/>
          <a:p>
            <a:br>
              <a:rPr lang="en-US" altLang="en-US"/>
            </a:br>
            <a:r>
              <a:rPr lang="en-US" altLang="en-US" sz="3600">
                <a:solidFill>
                  <a:schemeClr val="accent2"/>
                </a:solidFill>
                <a:latin typeface="Arial" panose="020B0604020202020204" pitchFamily="34" charset="0"/>
              </a:rPr>
              <a:t>Easy to generate the infix, prefix, postfix expressions (how?)</a:t>
            </a:r>
            <a:endParaRPr lang="en-US" alt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EE797582-72EA-45DC-A60E-8CA96C31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1" y="4879976"/>
            <a:ext cx="4706225" cy="15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Infix:</a:t>
            </a:r>
            <a:r>
              <a:rPr lang="en-US" altLang="en-US" sz="2400">
                <a:solidFill>
                  <a:srgbClr val="A50021"/>
                </a:solidFill>
              </a:rPr>
              <a:t>           ( ( 8 - 5 ) * ( ( 4 + 2 ) / 3 ) )</a:t>
            </a:r>
          </a:p>
          <a:p>
            <a:endParaRPr lang="en-US" altLang="en-US" sz="1000">
              <a:solidFill>
                <a:srgbClr val="A50021"/>
              </a:solidFill>
            </a:endParaRPr>
          </a:p>
          <a:p>
            <a:r>
              <a:rPr lang="en-US" altLang="en-US" sz="2400"/>
              <a:t>Prefix:</a:t>
            </a:r>
            <a:r>
              <a:rPr lang="en-US" altLang="en-US" sz="2400">
                <a:solidFill>
                  <a:srgbClr val="A50021"/>
                </a:solidFill>
              </a:rPr>
              <a:t>        * - 8 5  / + 4 2 3</a:t>
            </a:r>
          </a:p>
          <a:p>
            <a:endParaRPr lang="en-US" altLang="en-US" sz="1000">
              <a:solidFill>
                <a:srgbClr val="A50021"/>
              </a:solidFill>
            </a:endParaRPr>
          </a:p>
          <a:p>
            <a:r>
              <a:rPr lang="en-US" altLang="en-US" sz="2400"/>
              <a:t>Postfix:</a:t>
            </a:r>
            <a:r>
              <a:rPr lang="en-US" altLang="en-US" sz="2400">
                <a:solidFill>
                  <a:srgbClr val="A50021"/>
                </a:solidFill>
              </a:rPr>
              <a:t>      8 5 -  4 2 + 3 / *</a:t>
            </a:r>
            <a:endParaRPr lang="en-US" altLang="en-US" sz="2400" i="1"/>
          </a:p>
        </p:txBody>
      </p:sp>
      <p:grpSp>
        <p:nvGrpSpPr>
          <p:cNvPr id="71685" name="Group 5">
            <a:extLst>
              <a:ext uri="{FF2B5EF4-FFF2-40B4-BE49-F238E27FC236}">
                <a16:creationId xmlns:a16="http://schemas.microsoft.com/office/drawing/2014/main" id="{ACA6E14F-1B75-4C3B-B651-6D9DCE1E91BA}"/>
              </a:ext>
            </a:extLst>
          </p:cNvPr>
          <p:cNvGrpSpPr>
            <a:grpSpLocks/>
          </p:cNvGrpSpPr>
          <p:nvPr/>
        </p:nvGrpSpPr>
        <p:grpSpPr bwMode="auto">
          <a:xfrm>
            <a:off x="2692400" y="1746250"/>
            <a:ext cx="6654800" cy="2884488"/>
            <a:chOff x="736" y="1100"/>
            <a:chExt cx="4192" cy="1817"/>
          </a:xfrm>
        </p:grpSpPr>
        <p:sp>
          <p:nvSpPr>
            <p:cNvPr id="71686" name="Rectangle 6">
              <a:extLst>
                <a:ext uri="{FF2B5EF4-FFF2-40B4-BE49-F238E27FC236}">
                  <a16:creationId xmlns:a16="http://schemas.microsoft.com/office/drawing/2014/main" id="{A7A68418-8E82-4CA4-8043-4F8F1836F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1115"/>
              <a:ext cx="581" cy="23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7" name="Rectangle 7">
              <a:extLst>
                <a:ext uri="{FF2B5EF4-FFF2-40B4-BE49-F238E27FC236}">
                  <a16:creationId xmlns:a16="http://schemas.microsoft.com/office/drawing/2014/main" id="{19B1B442-A120-4B40-9948-0A477F81B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628"/>
              <a:ext cx="599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8" name="Rectangle 8">
              <a:extLst>
                <a:ext uri="{FF2B5EF4-FFF2-40B4-BE49-F238E27FC236}">
                  <a16:creationId xmlns:a16="http://schemas.microsoft.com/office/drawing/2014/main" id="{B0A91628-AD7E-4D02-823B-7C0816AD8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2120"/>
              <a:ext cx="530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9" name="Rectangle 9">
              <a:extLst>
                <a:ext uri="{FF2B5EF4-FFF2-40B4-BE49-F238E27FC236}">
                  <a16:creationId xmlns:a16="http://schemas.microsoft.com/office/drawing/2014/main" id="{2D167068-621D-43BE-9A04-FAAE30BE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09"/>
              <a:ext cx="542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3E48AE1A-BFC7-4DA5-BC2E-6A2792F68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100"/>
              <a:ext cx="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‘*’</a:t>
              </a:r>
            </a:p>
          </p:txBody>
        </p:sp>
        <p:sp>
          <p:nvSpPr>
            <p:cNvPr id="71691" name="Line 11">
              <a:extLst>
                <a:ext uri="{FF2B5EF4-FFF2-40B4-BE49-F238E27FC236}">
                  <a16:creationId xmlns:a16="http://schemas.microsoft.com/office/drawing/2014/main" id="{7B81E9EA-3785-4852-A2FC-68001E19F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8" y="1258"/>
              <a:ext cx="934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2" name="Line 12">
              <a:extLst>
                <a:ext uri="{FF2B5EF4-FFF2-40B4-BE49-F238E27FC236}">
                  <a16:creationId xmlns:a16="http://schemas.microsoft.com/office/drawing/2014/main" id="{77EA5BAE-9CB8-4480-986B-852514366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5" y="1799"/>
              <a:ext cx="34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3" name="Line 13">
              <a:extLst>
                <a:ext uri="{FF2B5EF4-FFF2-40B4-BE49-F238E27FC236}">
                  <a16:creationId xmlns:a16="http://schemas.microsoft.com/office/drawing/2014/main" id="{2FA21A06-44C2-4BD9-B60E-E551E515A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5" y="1807"/>
              <a:ext cx="35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4" name="Line 14">
              <a:extLst>
                <a:ext uri="{FF2B5EF4-FFF2-40B4-BE49-F238E27FC236}">
                  <a16:creationId xmlns:a16="http://schemas.microsoft.com/office/drawing/2014/main" id="{8FB10058-FCDF-40D9-9AE1-5BF9AE406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8" y="1266"/>
              <a:ext cx="987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4F10341B-F980-484C-83ED-A3496CD53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1617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‘-’</a:t>
              </a:r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3AB1C6A2-1FE9-4035-97CF-7A381125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92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‘8’</a:t>
              </a:r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D89E9F8B-CA19-4096-BC17-C79068DB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095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‘5’</a:t>
              </a:r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F552EAF8-30C2-4D3A-BCAD-E8AB5E143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1624"/>
              <a:ext cx="553" cy="2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9" name="Rectangle 19">
              <a:extLst>
                <a:ext uri="{FF2B5EF4-FFF2-40B4-BE49-F238E27FC236}">
                  <a16:creationId xmlns:a16="http://schemas.microsoft.com/office/drawing/2014/main" id="{3E03ED8E-9085-4C58-B7B3-2342C661B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2119"/>
              <a:ext cx="563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0" name="Rectangle 20">
              <a:extLst>
                <a:ext uri="{FF2B5EF4-FFF2-40B4-BE49-F238E27FC236}">
                  <a16:creationId xmlns:a16="http://schemas.microsoft.com/office/drawing/2014/main" id="{A7D49F12-0D85-419A-A4A0-BA5A3FF37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115"/>
              <a:ext cx="529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1" name="Rectangle 21">
              <a:extLst>
                <a:ext uri="{FF2B5EF4-FFF2-40B4-BE49-F238E27FC236}">
                  <a16:creationId xmlns:a16="http://schemas.microsoft.com/office/drawing/2014/main" id="{BE39438D-248C-4623-A735-865153368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2610"/>
              <a:ext cx="502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2" name="Rectangle 22">
              <a:extLst>
                <a:ext uri="{FF2B5EF4-FFF2-40B4-BE49-F238E27FC236}">
                  <a16:creationId xmlns:a16="http://schemas.microsoft.com/office/drawing/2014/main" id="{D503F2F5-F9CB-493F-89E7-F3259B2FB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601"/>
              <a:ext cx="515" cy="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3" name="Rectangle 23">
              <a:extLst>
                <a:ext uri="{FF2B5EF4-FFF2-40B4-BE49-F238E27FC236}">
                  <a16:creationId xmlns:a16="http://schemas.microsoft.com/office/drawing/2014/main" id="{D3FC189D-AF0C-4569-8317-845FE105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606"/>
              <a:ext cx="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anose="02070309020205020404" pitchFamily="49" charset="0"/>
                </a:rPr>
                <a:t>‘/’</a:t>
              </a:r>
            </a:p>
          </p:txBody>
        </p:sp>
        <p:sp>
          <p:nvSpPr>
            <p:cNvPr id="71704" name="Line 24">
              <a:extLst>
                <a:ext uri="{FF2B5EF4-FFF2-40B4-BE49-F238E27FC236}">
                  <a16:creationId xmlns:a16="http://schemas.microsoft.com/office/drawing/2014/main" id="{B67CD484-92DB-42E6-9AF8-E64C3FFAD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2" y="1764"/>
              <a:ext cx="489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5" name="Line 25">
              <a:extLst>
                <a:ext uri="{FF2B5EF4-FFF2-40B4-BE49-F238E27FC236}">
                  <a16:creationId xmlns:a16="http://schemas.microsoft.com/office/drawing/2014/main" id="{B36D4A55-E2C0-4B4B-9DAD-07437A29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6" y="2289"/>
              <a:ext cx="322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5ECAD0AE-5FA5-44D7-A692-5C9F4AFB9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3" y="2298"/>
              <a:ext cx="33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7" name="Line 27">
              <a:extLst>
                <a:ext uri="{FF2B5EF4-FFF2-40B4-BE49-F238E27FC236}">
                  <a16:creationId xmlns:a16="http://schemas.microsoft.com/office/drawing/2014/main" id="{89CB5F3D-A110-4C93-A3E3-BB22C1D8B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1768"/>
              <a:ext cx="37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8" name="Rectangle 28">
              <a:extLst>
                <a:ext uri="{FF2B5EF4-FFF2-40B4-BE49-F238E27FC236}">
                  <a16:creationId xmlns:a16="http://schemas.microsoft.com/office/drawing/2014/main" id="{19B34603-2E45-45DB-959D-EFBA6168C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121"/>
              <a:ext cx="3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71709" name="Rectangle 29">
              <a:extLst>
                <a:ext uri="{FF2B5EF4-FFF2-40B4-BE49-F238E27FC236}">
                  <a16:creationId xmlns:a16="http://schemas.microsoft.com/office/drawing/2014/main" id="{FA7C6B52-7696-4DF8-B753-296E07C7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587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71710" name="Rectangle 30">
              <a:extLst>
                <a:ext uri="{FF2B5EF4-FFF2-40B4-BE49-F238E27FC236}">
                  <a16:creationId xmlns:a16="http://schemas.microsoft.com/office/drawing/2014/main" id="{EA74ECFA-4ED8-46CE-92F2-DBCA250ED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098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2CE5B904-B2BE-4656-8252-2CEBC1A0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585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711D-140C-47A8-A2FE-3815838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C6121-BA5D-45E3-BED3-208F856C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529390"/>
            <a:ext cx="11197390" cy="59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A985BE97-C987-4E58-845E-0D0A684C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0E53-6963-42EA-9491-D6179E5F841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314" name="Oval 2">
            <a:extLst>
              <a:ext uri="{FF2B5EF4-FFF2-40B4-BE49-F238E27FC236}">
                <a16:creationId xmlns:a16="http://schemas.microsoft.com/office/drawing/2014/main" id="{B6DAE2A2-7EFC-4595-B6EF-16FD29C1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9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5" name="Oval 3">
            <a:extLst>
              <a:ext uri="{FF2B5EF4-FFF2-40B4-BE49-F238E27FC236}">
                <a16:creationId xmlns:a16="http://schemas.microsoft.com/office/drawing/2014/main" id="{AE4E9880-7C38-43AF-BBC2-1FA57C96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5E5BC175-2213-44EF-9C57-76AED594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E0AEC92B-364F-4CD6-A8D5-40093FF7B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4714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/>
              <a:t> 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0D4DFB6-5879-478E-9004-34BA79BD0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52400"/>
            <a:ext cx="8515350" cy="1143000"/>
          </a:xfrm>
          <a:noFill/>
          <a:ln/>
        </p:spPr>
        <p:txBody>
          <a:bodyPr>
            <a:normAutofit fontScale="90000"/>
          </a:bodyPr>
          <a:lstStyle/>
          <a:p>
            <a:br>
              <a:rPr lang="en-US" altLang="en-US"/>
            </a:br>
            <a:r>
              <a:rPr lang="en-US" altLang="en-US" sz="4000"/>
              <a:t>Inorder Traversal:  (A + H) / (M - Y)</a:t>
            </a:r>
            <a:r>
              <a:rPr lang="en-US" altLang="en-US"/>
              <a:t> 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69AB7CB3-2E3F-4403-980C-D01CF439C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6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3AF6FE2F-11B4-49DB-94B6-FE7B1A7FD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9" y="4476751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631534F4-51BA-4BE0-9296-4C4595B9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9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3324" name="Group 12">
            <a:extLst>
              <a:ext uri="{FF2B5EF4-FFF2-40B4-BE49-F238E27FC236}">
                <a16:creationId xmlns:a16="http://schemas.microsoft.com/office/drawing/2014/main" id="{1EE2FB01-5B2B-435F-AB53-B83129F1F7CA}"/>
              </a:ext>
            </a:extLst>
          </p:cNvPr>
          <p:cNvGrpSpPr>
            <a:grpSpLocks/>
          </p:cNvGrpSpPr>
          <p:nvPr/>
        </p:nvGrpSpPr>
        <p:grpSpPr bwMode="auto">
          <a:xfrm>
            <a:off x="5686425" y="2876554"/>
            <a:ext cx="927100" cy="461963"/>
            <a:chOff x="2622" y="1812"/>
            <a:chExt cx="584" cy="291"/>
          </a:xfrm>
        </p:grpSpPr>
        <p:sp>
          <p:nvSpPr>
            <p:cNvPr id="13322" name="Rectangle 10">
              <a:extLst>
                <a:ext uri="{FF2B5EF4-FFF2-40B4-BE49-F238E27FC236}">
                  <a16:creationId xmlns:a16="http://schemas.microsoft.com/office/drawing/2014/main" id="{CC87BFC6-8AFD-4613-925A-17C31AC7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3" name="Rectangle 11">
              <a:extLst>
                <a:ext uri="{FF2B5EF4-FFF2-40B4-BE49-F238E27FC236}">
                  <a16:creationId xmlns:a16="http://schemas.microsoft.com/office/drawing/2014/main" id="{EF5A1480-A810-40E9-B164-C1FC98F3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2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‘/’</a:t>
              </a:r>
            </a:p>
          </p:txBody>
        </p:sp>
      </p:grpSp>
      <p:sp>
        <p:nvSpPr>
          <p:cNvPr id="13325" name="Line 13">
            <a:extLst>
              <a:ext uri="{FF2B5EF4-FFF2-40B4-BE49-F238E27FC236}">
                <a16:creationId xmlns:a16="http://schemas.microsoft.com/office/drawing/2014/main" id="{CE99ADF8-5F0E-47E0-BCA9-48BC9623A7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0188" y="3108326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53966992-DD1D-4D4E-9980-92DF547EDA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0064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6CBFF5A4-2CFB-46AD-B22D-0AFF65033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0564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B7B2DB3C-6A34-42E4-86BC-AC1474C379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3CF156F7-577E-4D8A-9F7B-93CD2F5E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3686176"/>
            <a:ext cx="6445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‘+’</a:t>
            </a:r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DE1829DB-4E87-4F31-9D71-A49E5F4D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4478339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</a:t>
            </a:r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2416A39C-BE9C-48D5-854B-394E1BE7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4483101"/>
            <a:ext cx="5762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‘H’</a:t>
            </a:r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359A8EBA-9065-47D8-AB2D-D4E7964D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3" name="Rectangle 21">
            <a:extLst>
              <a:ext uri="{FF2B5EF4-FFF2-40B4-BE49-F238E27FC236}">
                <a16:creationId xmlns:a16="http://schemas.microsoft.com/office/drawing/2014/main" id="{5B5B8E4C-B8BC-4698-A9CA-EC45A3B78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1" y="4475164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AC9BA3C9-7456-4099-A664-147D2BE23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6" y="4506914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EC78653B-B24F-4BC1-BD60-5E42822B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3660776"/>
            <a:ext cx="7810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‘-’</a:t>
            </a:r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78325086-66F7-4849-A4A8-EB4AC5E788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5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A1B2A511-FBE2-4F95-A210-000ECB45B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6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8" name="Rectangle 26">
            <a:extLst>
              <a:ext uri="{FF2B5EF4-FFF2-40B4-BE49-F238E27FC236}">
                <a16:creationId xmlns:a16="http://schemas.microsoft.com/office/drawing/2014/main" id="{5D9A1FBC-08CB-4B7D-96ED-108AB71CB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4486276"/>
            <a:ext cx="69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‘M’</a:t>
            </a:r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D951A4CC-0EBA-4E3F-AD8F-66E4C12A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486276"/>
            <a:ext cx="5603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‘Y’</a:t>
            </a:r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04E3EFF5-50E5-4BE2-9AA7-EF51805F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4" y="1946276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74F34A51-D84B-4520-96CC-E95352173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2" name="Rectangle 30">
            <a:extLst>
              <a:ext uri="{FF2B5EF4-FFF2-40B4-BE49-F238E27FC236}">
                <a16:creationId xmlns:a16="http://schemas.microsoft.com/office/drawing/2014/main" id="{91F8A379-3A24-4BE9-B0AA-A42BF5D5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1901826"/>
            <a:ext cx="747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13343" name="Rectangle 31">
            <a:extLst>
              <a:ext uri="{FF2B5EF4-FFF2-40B4-BE49-F238E27FC236}">
                <a16:creationId xmlns:a16="http://schemas.microsoft.com/office/drawing/2014/main" id="{DA9E9C78-D786-4FCA-B66B-0D9A94C71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9" y="5834064"/>
            <a:ext cx="28528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Print left subtree first</a:t>
            </a:r>
          </a:p>
        </p:txBody>
      </p:sp>
      <p:sp>
        <p:nvSpPr>
          <p:cNvPr id="13344" name="Rectangle 32">
            <a:extLst>
              <a:ext uri="{FF2B5EF4-FFF2-40B4-BE49-F238E27FC236}">
                <a16:creationId xmlns:a16="http://schemas.microsoft.com/office/drawing/2014/main" id="{D06EBB69-F0EB-4F89-9FBA-4D2E72BD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5834064"/>
            <a:ext cx="29685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6633"/>
                </a:solidFill>
              </a:rPr>
              <a:t>Print right subtree last</a:t>
            </a:r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BCCA12A8-FB03-4168-B52A-65F8B4658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1657351"/>
            <a:ext cx="174022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330099"/>
                </a:solidFill>
              </a:rPr>
              <a:t>Print second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424</Words>
  <Application>Microsoft Office PowerPoint</Application>
  <PresentationFormat>Widescreen</PresentationFormat>
  <Paragraphs>150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Bell MT</vt:lpstr>
      <vt:lpstr>Book Antiqua</vt:lpstr>
      <vt:lpstr>Calibri</vt:lpstr>
      <vt:lpstr>Calibri Light</vt:lpstr>
      <vt:lpstr>Courier New</vt:lpstr>
      <vt:lpstr>Menlo</vt:lpstr>
      <vt:lpstr>Monotype Sorts</vt:lpstr>
      <vt:lpstr>Times New Roman</vt:lpstr>
      <vt:lpstr>Office Theme</vt:lpstr>
      <vt:lpstr>PowerPoint Presentation</vt:lpstr>
      <vt:lpstr>PowerPoint Presentation</vt:lpstr>
      <vt:lpstr>A Binary Expression Tree is . . .</vt:lpstr>
      <vt:lpstr>A Four-Level Binary Expression       </vt:lpstr>
      <vt:lpstr>Levels Indicate Precedence</vt:lpstr>
      <vt:lpstr>A Binary Expression Tree</vt:lpstr>
      <vt:lpstr> Easy to generate the infix, prefix, postfix expressions (how?)</vt:lpstr>
      <vt:lpstr>PowerPoint Presentation</vt:lpstr>
      <vt:lpstr> Inorder Traversal:  (A + H) / (M - Y) </vt:lpstr>
      <vt:lpstr> Preorder Traversal:   / + A H - M 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</dc:creator>
  <cp:lastModifiedBy>manju</cp:lastModifiedBy>
  <cp:revision>7</cp:revision>
  <dcterms:created xsi:type="dcterms:W3CDTF">2022-10-13T08:42:56Z</dcterms:created>
  <dcterms:modified xsi:type="dcterms:W3CDTF">2022-10-14T05:33:42Z</dcterms:modified>
</cp:coreProperties>
</file>