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y="6858000" cx="12192000"/>
  <p:notesSz cx="6858000" cy="9144000"/>
  <p:embeddedFontLst>
    <p:embeddedFont>
      <p:font typeface="Helvetica Neue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HelveticaNeue-regular.fntdata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HelveticaNeue-italic.fntdata"/><Relationship Id="rId23" Type="http://schemas.openxmlformats.org/officeDocument/2006/relationships/slide" Target="slides/slide19.xml"/><Relationship Id="rId67" Type="http://schemas.openxmlformats.org/officeDocument/2006/relationships/font" Target="fonts/HelveticaNeue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HelveticaNeue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Google Shape;46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Google Shape;507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Google Shape;528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Google Shape;535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2" name="Google Shape;582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8" name="Google Shape;588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Google Shape;589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File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2312339" y="234792"/>
            <a:ext cx="77771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Structure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2373313" y="1246450"/>
            <a:ext cx="77771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None - sequence of words, bytes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Simple record structure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Fixed length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Variable length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Complex Structures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Formatted document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Relocatable load file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simulate last two with first method by inserting appropriate control characters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Who decides: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Operating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1943876" y="24470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Sequential-access File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2951" y="1358901"/>
            <a:ext cx="5946775" cy="19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Access Methods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2386366" y="1211264"/>
            <a:ext cx="7848599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Sequential Access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		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 next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write next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reset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		no read after last write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			(rewrite)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en-US">
                <a:solidFill>
                  <a:srgbClr val="000000"/>
                </a:solidFill>
              </a:rPr>
              <a:t>Direct Access – </a:t>
            </a:r>
            <a:r>
              <a:rPr lang="en-US">
                <a:solidFill>
                  <a:srgbClr val="000000"/>
                </a:solidFill>
              </a:rPr>
              <a:t>file is fixed length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r>
              <a:rPr lang="en-US">
                <a:solidFill>
                  <a:srgbClr val="0033CC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records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		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 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write 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position to 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read next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write next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rewrite 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r>
              <a:rPr i="1" lang="en-US"/>
              <a:t>n</a:t>
            </a:r>
            <a:r>
              <a:rPr lang="en-US"/>
              <a:t> =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relative</a:t>
            </a:r>
            <a:r>
              <a:rPr lang="en-US">
                <a:solidFill>
                  <a:srgbClr val="0033CC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lang="en-US">
                <a:solidFill>
                  <a:srgbClr val="0033CC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CC"/>
              </a:buClr>
              <a:buSzPct val="100000"/>
              <a:buNone/>
            </a:pPr>
            <a:r>
              <a:rPr lang="en-US" sz="800">
                <a:solidFill>
                  <a:srgbClr val="0033CC"/>
                </a:solidFill>
              </a:rPr>
              <a:t> </a:t>
            </a:r>
            <a:endParaRPr sz="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Relative block numbers allow OS to decide where file should be placed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See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r>
              <a:rPr lang="en-US">
                <a:solidFill>
                  <a:srgbClr val="0033CC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n-US">
                <a:solidFill>
                  <a:srgbClr val="0033CC"/>
                </a:solidFill>
              </a:rPr>
              <a:t> </a:t>
            </a:r>
            <a:r>
              <a:rPr lang="en-US"/>
              <a:t>in Ch 12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2414358" y="392797"/>
            <a:ext cx="8301038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Simulation of Sequential Access on Direct-access File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800" y="1289050"/>
            <a:ext cx="6129338" cy="2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2214465" y="239165"/>
            <a:ext cx="790302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Other Access Methods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2424113" y="1196976"/>
            <a:ext cx="7693377" cy="4233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</a:rPr>
              <a:t>Can be built on top of base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</a:rPr>
              <a:t>General involve creation of an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>
                <a:solidFill>
                  <a:srgbClr val="000000"/>
                </a:solidFill>
              </a:rPr>
              <a:t> for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</a:rPr>
              <a:t>Keep index in memory for fast determination of location of data to be operated on (consider UPC code plus record of data about that item)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</a:rPr>
              <a:t>If too large, index (in memory) of the index (on disk)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</a:rPr>
              <a:t>IBM indexed sequential-access method (ISAM)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</a:rPr>
              <a:t>Small master index, points to disk blocks of secondary index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</a:rPr>
              <a:t>File kept sorted on a defined key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</a:rPr>
              <a:t>All done by the 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</a:rPr>
              <a:t>VMS operating system provides index and relative files as another example (see next slide)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2283924" y="23479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Example of Index and Relative Files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3564" y="1320801"/>
            <a:ext cx="5902325" cy="39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1943876" y="25461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Directory Structure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2419740" y="1374776"/>
            <a:ext cx="7441811" cy="35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collection of nodes containing information about all files</a:t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4343400" y="22860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5105400" y="22860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5867400" y="22860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6629400" y="22860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7391400" y="25908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4343400" y="4267200"/>
            <a:ext cx="457200" cy="6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1</a:t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5105400" y="4267200"/>
            <a:ext cx="457200" cy="53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2</a:t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5867400" y="4267200"/>
            <a:ext cx="457200" cy="8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3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6629400" y="42672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4</a:t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7391400" y="4648200"/>
            <a:ext cx="457200" cy="6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n</a:t>
            </a:r>
            <a:endParaRPr/>
          </a:p>
        </p:txBody>
      </p:sp>
      <p:cxnSp>
        <p:nvCxnSpPr>
          <p:cNvPr id="203" name="Google Shape;203;p28"/>
          <p:cNvCxnSpPr/>
          <p:nvPr/>
        </p:nvCxnSpPr>
        <p:spPr>
          <a:xfrm>
            <a:off x="5362575" y="27432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" name="Google Shape;204;p28"/>
          <p:cNvCxnSpPr/>
          <p:nvPr/>
        </p:nvCxnSpPr>
        <p:spPr>
          <a:xfrm>
            <a:off x="6096000" y="27432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5" name="Google Shape;205;p28"/>
          <p:cNvCxnSpPr/>
          <p:nvPr/>
        </p:nvCxnSpPr>
        <p:spPr>
          <a:xfrm>
            <a:off x="7620000" y="30480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" name="Google Shape;206;p28"/>
          <p:cNvCxnSpPr/>
          <p:nvPr/>
        </p:nvCxnSpPr>
        <p:spPr>
          <a:xfrm>
            <a:off x="6858000" y="27432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7" name="Google Shape;207;p28"/>
          <p:cNvCxnSpPr/>
          <p:nvPr/>
        </p:nvCxnSpPr>
        <p:spPr>
          <a:xfrm>
            <a:off x="4572000" y="27432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8" name="Google Shape;208;p28"/>
          <p:cNvSpPr/>
          <p:nvPr/>
        </p:nvSpPr>
        <p:spPr>
          <a:xfrm>
            <a:off x="4062414" y="1962150"/>
            <a:ext cx="4186237" cy="1473200"/>
          </a:xfrm>
          <a:custGeom>
            <a:rect b="b" l="l" r="r" t="t"/>
            <a:pathLst>
              <a:path extrusionOk="0" h="928" w="2637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3886200" y="3886200"/>
            <a:ext cx="4262438" cy="1600200"/>
          </a:xfrm>
          <a:custGeom>
            <a:rect b="b" l="l" r="r" t="t"/>
            <a:pathLst>
              <a:path extrusionOk="0" h="928" w="2637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2819400" y="2286001"/>
            <a:ext cx="1098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2959100" y="4191001"/>
            <a:ext cx="666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Files</a:t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2514600" y="5638800"/>
            <a:ext cx="760253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the directory structure and the files reside on disk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idx="4294967295" type="title"/>
          </p:nvPr>
        </p:nvSpPr>
        <p:spPr>
          <a:xfrm>
            <a:off x="1878562" y="24470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Disk Structure</a:t>
            </a:r>
            <a:endParaRPr/>
          </a:p>
        </p:txBody>
      </p:sp>
      <p:sp>
        <p:nvSpPr>
          <p:cNvPr id="219" name="Google Shape;219;p29"/>
          <p:cNvSpPr txBox="1"/>
          <p:nvPr>
            <p:ph idx="4294967295" type="body"/>
          </p:nvPr>
        </p:nvSpPr>
        <p:spPr>
          <a:xfrm>
            <a:off x="2391748" y="1287624"/>
            <a:ext cx="7716415" cy="4363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Disk can be subdivided into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Disks or partitions can be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RAID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protected against failure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Disk or partition can be used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raw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without a file system, or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formatted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with a file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Partitions also known as minidisks, slices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Entity containing file system known as a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volume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volume containing file system also tracks that file system’s info in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device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or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volume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 well as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general-purpose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systems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there are many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special-purpose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systems</a:t>
            </a:r>
            <a:r>
              <a:rPr lang="en-US"/>
              <a:t>, frequently all within the same operating system or computer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2277220" y="23537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 Typical File-system Organization</a:t>
            </a:r>
            <a:endParaRPr/>
          </a:p>
        </p:txBody>
      </p:sp>
      <p:pic>
        <p:nvPicPr>
          <p:cNvPr descr="10" id="226" name="Google Shape;2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6389" y="1187451"/>
            <a:ext cx="6910387" cy="3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idx="4294967295" type="title"/>
          </p:nvPr>
        </p:nvSpPr>
        <p:spPr>
          <a:xfrm>
            <a:off x="1981200" y="235374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Types of File Systems</a:t>
            </a:r>
            <a:endParaRPr/>
          </a:p>
        </p:txBody>
      </p:sp>
      <p:sp>
        <p:nvSpPr>
          <p:cNvPr id="233" name="Google Shape;233;p31"/>
          <p:cNvSpPr txBox="1"/>
          <p:nvPr>
            <p:ph idx="4294967295" type="body"/>
          </p:nvPr>
        </p:nvSpPr>
        <p:spPr>
          <a:xfrm>
            <a:off x="2410411" y="1284354"/>
            <a:ext cx="7688423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mostly talk of general-purpose file systems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systems frequently have may file systems, some general- and some special- purpose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Consider Solaris has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tmpfs – memory-based volatile FS for fast, temporary I/O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objfs – interface into kernel memory to get kernel symbols for debugging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ctfs – contract file system for managing daemons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lofs – loopback file system allows one FS to be accessed in place of another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procfs – kernel interface to process structures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ufs, zfs – general purpose file systems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524001" y="249674"/>
            <a:ext cx="91439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The Content is prepared with the help of existing text books mentioned below: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524000" y="1530564"/>
            <a:ext cx="9144000" cy="4196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Silberschatz, Abraham, Peter B. Galvin, and Greg Gagne. 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Operating system concepts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Wiley Publishing, 2013.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Stallings, William. 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Operating Systems 5th Edition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Pearson Education India, 2006.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Tannenbaum, Andrew S. "Modern Operating Systems, 2009."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2289303" y="24412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Operations Performed on Directory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2410604" y="1278810"/>
            <a:ext cx="7678899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Search for a file</a:t>
            </a:r>
            <a:endParaRPr/>
          </a:p>
          <a:p>
            <a:pPr indent="-177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file</a:t>
            </a:r>
            <a:endParaRPr/>
          </a:p>
          <a:p>
            <a:pPr indent="-177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Delete a file</a:t>
            </a:r>
            <a:endParaRPr/>
          </a:p>
          <a:p>
            <a:pPr indent="-177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 a directory</a:t>
            </a:r>
            <a:endParaRPr/>
          </a:p>
          <a:p>
            <a:pPr indent="-177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Rename a file</a:t>
            </a:r>
            <a:endParaRPr/>
          </a:p>
          <a:p>
            <a:pPr indent="-177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Traverse the file system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2302296" y="343940"/>
            <a:ext cx="7743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Directory Organization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2724150" y="1804473"/>
            <a:ext cx="7374683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Efficiency – locating a file quickly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Naming – convenient to users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Two users can have same name for different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same file can have several different names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Grouping – logical grouping of files by properties, (e.g., all Java programs, all games, …)</a:t>
            </a:r>
            <a:endParaRPr/>
          </a:p>
        </p:txBody>
      </p:sp>
      <p:sp>
        <p:nvSpPr>
          <p:cNvPr id="248" name="Google Shape;248;p33"/>
          <p:cNvSpPr/>
          <p:nvPr/>
        </p:nvSpPr>
        <p:spPr>
          <a:xfrm>
            <a:off x="2424113" y="1256784"/>
            <a:ext cx="71882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directory is organized logically to obtain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1981200" y="239749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Single-Level Directory</a:t>
            </a:r>
            <a:endParaRPr sz="2400"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2379663" y="1242528"/>
            <a:ext cx="7275512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single directory for all users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Naming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Grouping problem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2574925" y="3746501"/>
            <a:ext cx="44069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8663" y="1829903"/>
            <a:ext cx="6100762" cy="148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1953207" y="244704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Two-Level Directory</a:t>
            </a:r>
            <a:endParaRPr sz="2400"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2373314" y="1120776"/>
            <a:ext cx="7869237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Separate directory for each user</a:t>
            </a:r>
            <a:endParaRPr/>
          </a:p>
        </p:txBody>
      </p:sp>
      <p:sp>
        <p:nvSpPr>
          <p:cNvPr id="265" name="Google Shape;265;p35"/>
          <p:cNvSpPr/>
          <p:nvPr/>
        </p:nvSpPr>
        <p:spPr>
          <a:xfrm>
            <a:off x="2378076" y="4111625"/>
            <a:ext cx="7002463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 name</a:t>
            </a:r>
            <a:endParaRPr/>
          </a:p>
          <a:p>
            <a:pPr indent="-34290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have the same file name for different user</a:t>
            </a:r>
            <a:endParaRPr/>
          </a:p>
          <a:p>
            <a:pPr indent="-34290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Efficient searching</a:t>
            </a:r>
            <a:endParaRPr/>
          </a:p>
          <a:p>
            <a:pPr indent="-34290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grouping capability</a:t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1375" y="1724025"/>
            <a:ext cx="6427788" cy="219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2009193" y="24470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Tree-Structured Directories</a:t>
            </a:r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525" y="1239839"/>
            <a:ext cx="6915150" cy="44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2232964" y="249662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Tree-Structured Directories (Cont.)</a:t>
            </a:r>
            <a:endParaRPr/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2354424" y="1350089"/>
            <a:ext cx="7613781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Efficient searching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Grouping Capability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Current directory (working directory)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cd /spell/mail/prog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 list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2236847" y="24412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Tree-Structured Directories (Cont.)</a:t>
            </a:r>
            <a:endParaRPr/>
          </a:p>
        </p:txBody>
      </p:sp>
      <p:sp>
        <p:nvSpPr>
          <p:cNvPr id="287" name="Google Shape;287;p38"/>
          <p:cNvSpPr txBox="1"/>
          <p:nvPr>
            <p:ph idx="1" type="body"/>
          </p:nvPr>
        </p:nvSpPr>
        <p:spPr>
          <a:xfrm>
            <a:off x="2387601" y="1136650"/>
            <a:ext cx="7370763" cy="299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100000"/>
              <a:buChar char="•"/>
            </a:pP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Absolute</a:t>
            </a:r>
            <a:r>
              <a:rPr lang="en-US"/>
              <a:t> or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relative</a:t>
            </a:r>
            <a:r>
              <a:rPr lang="en-US"/>
              <a:t> path 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Creating a new file is done in current directory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Delete a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rm &lt;file-name&gt;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Creating a new subdirectory is done in current directory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3300"/>
              </a:buClr>
              <a:buSzPct val="90000"/>
              <a:buNone/>
            </a:pPr>
            <a:r>
              <a:rPr lang="en-US"/>
              <a:t>		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mkdir &lt;dir-name&gt;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3300"/>
              </a:buClr>
              <a:buSzPct val="90000"/>
              <a:buNone/>
            </a:pPr>
            <a:r>
              <a:rPr lang="en-US"/>
              <a:t>	Example:  if in current directory   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/mail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3300"/>
              </a:buClr>
              <a:buSzPct val="900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mkdir count</a:t>
            </a: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2376488" y="5561013"/>
            <a:ext cx="74231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Deleting “mail” ⇒ deleting the entire subtree rooted by “mail”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3064" y="4100514"/>
            <a:ext cx="3132137" cy="107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2037186" y="24412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Acyclic-Graph Directories</a:t>
            </a:r>
            <a:endParaRPr sz="2400"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2381867" y="1093789"/>
            <a:ext cx="7029450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Have shared subdirectories and files</a:t>
            </a:r>
            <a:endParaRPr/>
          </a:p>
        </p:txBody>
      </p:sp>
      <p:pic>
        <p:nvPicPr>
          <p:cNvPr descr="10" id="297" name="Google Shape;29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789" y="1677989"/>
            <a:ext cx="4960937" cy="400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2535239" y="257828"/>
            <a:ext cx="771842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Acyclic-Graph Directories (Cont.)</a:t>
            </a:r>
            <a:endParaRPr/>
          </a:p>
        </p:txBody>
      </p:sp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2377265" y="1120776"/>
            <a:ext cx="75644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different names (aliasing)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</a:t>
            </a:r>
            <a:r>
              <a:rPr b="1" i="1" lang="en-US"/>
              <a:t>dict</a:t>
            </a:r>
            <a:r>
              <a:rPr lang="en-US"/>
              <a:t> deletes </a:t>
            </a:r>
            <a:r>
              <a:rPr b="1" i="1" lang="en-US"/>
              <a:t>list</a:t>
            </a:r>
            <a:r>
              <a:rPr lang="en-US"/>
              <a:t> ⇒ dangling pointer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Solutions: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Backpointers, so we can delete all pointers</a:t>
            </a:r>
            <a:br>
              <a:rPr lang="en-US"/>
            </a:br>
            <a:r>
              <a:rPr lang="en-US"/>
              <a:t>Variable size records a problem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Backpointers using a daisy chain organization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Entry-hold-count solution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New directory entry type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699"/>
              </a:buClr>
              <a:buSzPts val="2400"/>
              <a:buChar char="•"/>
            </a:pP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r>
              <a:rPr lang="en-US"/>
              <a:t> – another name (pointer) to an existing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699"/>
              </a:buClr>
              <a:buSzPts val="2400"/>
              <a:buChar char="•"/>
            </a:pP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Resolve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– follow pointer to locate the file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title"/>
          </p:nvPr>
        </p:nvSpPr>
        <p:spPr>
          <a:xfrm>
            <a:off x="2498302" y="244705"/>
            <a:ext cx="76565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General Graph Directory</a:t>
            </a:r>
            <a:endParaRPr sz="2400"/>
          </a:p>
        </p:txBody>
      </p:sp>
      <p:pic>
        <p:nvPicPr>
          <p:cNvPr descr="10" id="311" name="Google Shape;31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9100" y="1331914"/>
            <a:ext cx="6616700" cy="391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878559" y="240331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Concept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431592" y="1242073"/>
            <a:ext cx="76485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Contiguous logical address space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numeric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character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binary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Contents defined by file’s creator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Many types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Consider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b="1" lang="en-US">
                <a:solidFill>
                  <a:srgbClr val="3366FF"/>
                </a:solidFill>
              </a:rPr>
              <a:t>,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b="1" lang="en-US">
                <a:solidFill>
                  <a:srgbClr val="3366FF"/>
                </a:solidFill>
              </a:rPr>
              <a:t>,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2513401" y="244705"/>
            <a:ext cx="77073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General Graph Directory (Cont.)</a:t>
            </a:r>
            <a:endParaRPr/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2404675" y="1191050"/>
            <a:ext cx="77073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do we guarantee no cycles?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Allow only links to file not subdirectories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699"/>
              </a:buClr>
              <a:buSzPts val="2400"/>
              <a:buChar char="•"/>
            </a:pP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Garbage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time a new link is added use a cycle detection algorithm to determine whether it is OK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1897221" y="24908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Protection</a:t>
            </a:r>
            <a:endParaRPr/>
          </a:p>
        </p:txBody>
      </p:sp>
      <p:sp>
        <p:nvSpPr>
          <p:cNvPr id="325" name="Google Shape;325;p43"/>
          <p:cNvSpPr txBox="1"/>
          <p:nvPr>
            <p:ph idx="1" type="body"/>
          </p:nvPr>
        </p:nvSpPr>
        <p:spPr>
          <a:xfrm>
            <a:off x="2400301" y="1092201"/>
            <a:ext cx="74517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File owner/creator should be able to control: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can be done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by whom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Types of access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Read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Write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Execute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Append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Delete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List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2400301" y="258409"/>
            <a:ext cx="7642549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Access Lists and Groups</a:t>
            </a:r>
            <a:endParaRPr/>
          </a:p>
        </p:txBody>
      </p:sp>
      <p:sp>
        <p:nvSpPr>
          <p:cNvPr id="332" name="Google Shape;332;p44"/>
          <p:cNvSpPr txBox="1"/>
          <p:nvPr>
            <p:ph idx="1" type="body"/>
          </p:nvPr>
        </p:nvSpPr>
        <p:spPr>
          <a:xfrm>
            <a:off x="2400300" y="1092200"/>
            <a:ext cx="7342188" cy="357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 of access:  read, write, execute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Three classes of users on Unix / Linux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	</a:t>
            </a:r>
            <a:r>
              <a:rPr lang="en-US" sz="800"/>
              <a:t>	</a:t>
            </a:r>
            <a:r>
              <a:rPr lang="en-US" sz="1600"/>
              <a:t>			RWX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		a) </a:t>
            </a:r>
            <a:r>
              <a:rPr b="1" lang="en-US" sz="1600"/>
              <a:t>owner access</a:t>
            </a:r>
            <a:r>
              <a:rPr lang="en-US" sz="1600"/>
              <a:t> 	7	⇒	1 1 1</a:t>
            </a:r>
            <a:br>
              <a:rPr lang="en-US" sz="1600"/>
            </a:br>
            <a:r>
              <a:rPr lang="en-US" sz="1600"/>
              <a:t>				RWX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		b) </a:t>
            </a:r>
            <a:r>
              <a:rPr b="1" lang="en-US" sz="1600"/>
              <a:t>group access</a:t>
            </a:r>
            <a:r>
              <a:rPr lang="en-US" sz="1600"/>
              <a:t> 	6	 ⇒	1 1 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					RWX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		c) </a:t>
            </a:r>
            <a:r>
              <a:rPr b="1" lang="en-US" sz="1600"/>
              <a:t>public access</a:t>
            </a:r>
            <a:r>
              <a:rPr lang="en-US" sz="1600"/>
              <a:t>	1	 ⇒	0 0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Ask manager to create a group (unique name), say G, and add some users to the group.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a particular file (say </a:t>
            </a:r>
            <a:r>
              <a:rPr i="1" lang="en-US"/>
              <a:t>game</a:t>
            </a:r>
            <a:r>
              <a:rPr lang="en-US"/>
              <a:t>) or subdirectory, define an appropriate access.</a:t>
            </a:r>
            <a:endParaRPr/>
          </a:p>
        </p:txBody>
      </p:sp>
      <p:sp>
        <p:nvSpPr>
          <p:cNvPr id="333" name="Google Shape;333;p44"/>
          <p:cNvSpPr/>
          <p:nvPr/>
        </p:nvSpPr>
        <p:spPr>
          <a:xfrm>
            <a:off x="2322513" y="5643564"/>
            <a:ext cx="7029450" cy="80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 a group to a file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chgrp     G    game</a:t>
            </a:r>
            <a:endParaRPr/>
          </a:p>
        </p:txBody>
      </p:sp>
      <p:pic>
        <p:nvPicPr>
          <p:cNvPr id="334" name="Google Shape;33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176" y="4660900"/>
            <a:ext cx="2513013" cy="95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type="title"/>
          </p:nvPr>
        </p:nvSpPr>
        <p:spPr>
          <a:xfrm>
            <a:off x="2587334" y="202458"/>
            <a:ext cx="78644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Windows 7 Access-Control List Management</a:t>
            </a:r>
            <a:endParaRPr/>
          </a:p>
        </p:txBody>
      </p:sp>
      <p:pic>
        <p:nvPicPr>
          <p:cNvPr descr="11_16.pdf" id="341" name="Google Shape;34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5626" y="1120775"/>
            <a:ext cx="3533775" cy="48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type="title"/>
          </p:nvPr>
        </p:nvSpPr>
        <p:spPr>
          <a:xfrm>
            <a:off x="2473326" y="244121"/>
            <a:ext cx="77374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 Sample UNIX Directory Listing</a:t>
            </a:r>
            <a:endParaRPr/>
          </a:p>
        </p:txBody>
      </p:sp>
      <p:pic>
        <p:nvPicPr>
          <p:cNvPr id="348" name="Google Shape;348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7065" l="722" r="722" t="27065"/>
          <a:stretch/>
        </p:blipFill>
        <p:spPr>
          <a:xfrm>
            <a:off x="3043238" y="1208089"/>
            <a:ext cx="6629400" cy="30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>
            <p:ph type="title"/>
          </p:nvPr>
        </p:nvSpPr>
        <p:spPr>
          <a:xfrm>
            <a:off x="2447926" y="198438"/>
            <a:ext cx="77628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File-System Structure</a:t>
            </a:r>
            <a:endParaRPr/>
          </a:p>
        </p:txBody>
      </p:sp>
      <p:sp>
        <p:nvSpPr>
          <p:cNvPr id="355" name="Google Shape;355;p47"/>
          <p:cNvSpPr txBox="1"/>
          <p:nvPr>
            <p:ph idx="1" type="body"/>
          </p:nvPr>
        </p:nvSpPr>
        <p:spPr>
          <a:xfrm>
            <a:off x="2378076" y="1108076"/>
            <a:ext cx="73120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File structure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Logical storage unit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300000"/>
              <a:buChar char="•"/>
            </a:pPr>
            <a:r>
              <a:rPr lang="en-US"/>
              <a:t>Collection of related information</a:t>
            </a:r>
            <a:endParaRPr sz="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File system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resides on secondary storage (disks)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Provided user interface to storage, mapping logical to physical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Provides efficient and convenient access to disk by allowing data to be stored, located retrieved easily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Disk provides in-place rewrite and random access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300000"/>
              <a:buChar char="•"/>
            </a:pPr>
            <a:r>
              <a:rPr lang="en-US"/>
              <a:t>I/O transfers performed in </a:t>
            </a:r>
            <a:r>
              <a:rPr b="1" lang="en-US">
                <a:solidFill>
                  <a:srgbClr val="3366FF"/>
                </a:solidFill>
              </a:rPr>
              <a:t>blocks</a:t>
            </a:r>
            <a:r>
              <a:rPr lang="en-US"/>
              <a:t> of </a:t>
            </a:r>
            <a:r>
              <a:rPr b="1" lang="en-US">
                <a:solidFill>
                  <a:srgbClr val="3366FF"/>
                </a:solidFill>
              </a:rPr>
              <a:t>sectors</a:t>
            </a:r>
            <a:r>
              <a:rPr lang="en-US"/>
              <a:t> (usually 512 bytes)</a:t>
            </a:r>
            <a:endParaRPr sz="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Pct val="350000"/>
              <a:buChar char="•"/>
            </a:pPr>
            <a:r>
              <a:rPr b="1" lang="en-US">
                <a:solidFill>
                  <a:srgbClr val="3366FF"/>
                </a:solidFill>
              </a:rPr>
              <a:t>File control block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storage structure consisting of information about a file</a:t>
            </a:r>
            <a:endParaRPr sz="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Device driver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controls the physical device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File system organized into layers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"/>
          <p:cNvSpPr txBox="1"/>
          <p:nvPr>
            <p:ph type="title"/>
          </p:nvPr>
        </p:nvSpPr>
        <p:spPr>
          <a:xfrm>
            <a:off x="19812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Layered File System</a:t>
            </a:r>
            <a:endParaRPr/>
          </a:p>
        </p:txBody>
      </p:sp>
      <p:pic>
        <p:nvPicPr>
          <p:cNvPr id="362" name="Google Shape;36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6788" y="1203325"/>
            <a:ext cx="2476500" cy="45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>
            <p:ph type="title"/>
          </p:nvPr>
        </p:nvSpPr>
        <p:spPr>
          <a:xfrm>
            <a:off x="1981200" y="19843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System Layers</a:t>
            </a:r>
            <a:endParaRPr/>
          </a:p>
        </p:txBody>
      </p:sp>
      <p:sp>
        <p:nvSpPr>
          <p:cNvPr id="368" name="Google Shape;368;p49"/>
          <p:cNvSpPr txBox="1"/>
          <p:nvPr>
            <p:ph idx="1" type="body"/>
          </p:nvPr>
        </p:nvSpPr>
        <p:spPr>
          <a:xfrm>
            <a:off x="2362201" y="1108076"/>
            <a:ext cx="7470775" cy="48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Device drivers </a:t>
            </a:r>
            <a:r>
              <a:rPr lang="en-US"/>
              <a:t>manage I/O devices at the I/O control layer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Given commands like “read drive1, cylinder 72, track 2, sector 10, into memory location 1060” outputs low-level hardware specific commands to hardware controller</a:t>
            </a:r>
            <a:endParaRPr b="1">
              <a:solidFill>
                <a:srgbClr val="3366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Basic file system </a:t>
            </a:r>
            <a:r>
              <a:rPr lang="en-US"/>
              <a:t>given command like “retrieve block 123” translates to device driver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Also manages memory buffers and caches (allocation, freeing, replacement)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Buffers hold data in transit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Caches hold frequently used data</a:t>
            </a:r>
            <a:endParaRPr b="1">
              <a:solidFill>
                <a:srgbClr val="3366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File organization module </a:t>
            </a:r>
            <a:r>
              <a:rPr lang="en-US"/>
              <a:t>understands files, logical address, and physical blocks</a:t>
            </a:r>
            <a:endParaRPr/>
          </a:p>
          <a:p>
            <a:pPr indent="-341313" lvl="1" marL="34131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Arial"/>
              <a:buChar char="●"/>
            </a:pPr>
            <a:r>
              <a:rPr lang="en-US"/>
              <a:t>Translates logical block # to physical block #</a:t>
            </a:r>
            <a:endParaRPr/>
          </a:p>
          <a:p>
            <a:pPr indent="-341313" lvl="1" marL="34131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Arial"/>
              <a:buChar char="●"/>
            </a:pPr>
            <a:r>
              <a:rPr lang="en-US"/>
              <a:t>Manages free space, disk allocation</a:t>
            </a:r>
            <a:endParaRPr/>
          </a:p>
          <a:p>
            <a:pPr indent="-246158" lvl="3" marL="102711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Arial"/>
              <a:buNone/>
            </a:pPr>
            <a:r>
              <a:t/>
            </a:r>
            <a:endParaRPr/>
          </a:p>
          <a:p>
            <a:pPr indent="-10172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Arial"/>
              <a:buNone/>
            </a:pPr>
            <a:r>
              <a:t/>
            </a:r>
            <a:endParaRPr/>
          </a:p>
          <a:p>
            <a:pPr indent="-246158" lvl="3" marL="102711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Arial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19812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System Layers (Cont.)</a:t>
            </a:r>
            <a:endParaRPr/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2378075" y="1122364"/>
            <a:ext cx="7029450" cy="521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Logical file system </a:t>
            </a:r>
            <a:r>
              <a:rPr lang="en-US"/>
              <a:t>manages metadata information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Translates file name into file number, file handle, location by maintaining file control blocks (</a:t>
            </a:r>
            <a:r>
              <a:rPr b="1" lang="en-US">
                <a:solidFill>
                  <a:srgbClr val="3366FF"/>
                </a:solidFill>
              </a:rPr>
              <a:t>inodes</a:t>
            </a:r>
            <a:r>
              <a:rPr lang="en-US"/>
              <a:t> in UNIX)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Directory management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Protection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Layering useful for reducing complexity and redundancy, but adds overhead and can decrease performanceTranslates file name into file number, file handle, location by maintaining file control blocks (</a:t>
            </a:r>
            <a:r>
              <a:rPr b="1" lang="en-US">
                <a:solidFill>
                  <a:srgbClr val="3366FF"/>
                </a:solidFill>
              </a:rPr>
              <a:t>inodes</a:t>
            </a:r>
            <a:r>
              <a:rPr lang="en-US"/>
              <a:t> in UNIX)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Logical layers can be implemented by any coding method according to OS designer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>
            <p:ph type="title"/>
          </p:nvPr>
        </p:nvSpPr>
        <p:spPr>
          <a:xfrm>
            <a:off x="19812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System Layers (Cont.)</a:t>
            </a:r>
            <a:endParaRPr/>
          </a:p>
        </p:txBody>
      </p:sp>
      <p:sp>
        <p:nvSpPr>
          <p:cNvPr id="380" name="Google Shape;380;p51"/>
          <p:cNvSpPr txBox="1"/>
          <p:nvPr>
            <p:ph idx="1" type="body"/>
          </p:nvPr>
        </p:nvSpPr>
        <p:spPr>
          <a:xfrm>
            <a:off x="2362200" y="1060450"/>
            <a:ext cx="6870700" cy="5214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file systems, sometimes many within an operating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with its own format (CD-ROM is ISO 9660; Unix has </a:t>
            </a:r>
            <a:r>
              <a:rPr b="1" lang="en-US">
                <a:solidFill>
                  <a:srgbClr val="3366FF"/>
                </a:solidFill>
              </a:rPr>
              <a:t>UFS</a:t>
            </a:r>
            <a:r>
              <a:rPr lang="en-US"/>
              <a:t>, FFS;  Windows has FAT, FAT32, NTFS as well as floppy, CD, DVD Blu-ray, Linux has more than 40 types, with </a:t>
            </a:r>
            <a:r>
              <a:rPr b="1" lang="en-US">
                <a:solidFill>
                  <a:srgbClr val="3366FF"/>
                </a:solidFill>
              </a:rPr>
              <a:t>extended file system </a:t>
            </a:r>
            <a:r>
              <a:rPr lang="en-US"/>
              <a:t>ext2 and ext3 leading; plus distributed file systems, etc.)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New ones still arriving – ZFS, GoogleFS, Oracle ASM, FUSE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3300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1887893" y="235956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Attributes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429068" y="1231640"/>
            <a:ext cx="7493389" cy="4363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Name</a:t>
            </a:r>
            <a:r>
              <a:rPr lang="en-US"/>
              <a:t> – only information kept in human-readable form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Identifier</a:t>
            </a:r>
            <a:r>
              <a:rPr lang="en-US"/>
              <a:t> – unique tag (number) identifies file within file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Type</a:t>
            </a:r>
            <a:r>
              <a:rPr lang="en-US"/>
              <a:t> – needed for systems that support different types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Location</a:t>
            </a:r>
            <a:r>
              <a:rPr lang="en-US"/>
              <a:t> – pointer to file location on device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Size</a:t>
            </a:r>
            <a:r>
              <a:rPr lang="en-US"/>
              <a:t> – current file size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Protection</a:t>
            </a:r>
            <a:r>
              <a:rPr lang="en-US"/>
              <a:t> – controls who can do reading, writing, executing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Time, date, and user identification</a:t>
            </a:r>
            <a:r>
              <a:rPr lang="en-US"/>
              <a:t> – data for protection, security, and usage monitoring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Information about files are kept in the directory structure, which is maintained on the disk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Many variations, including extended file attributes such as file checksum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Information kept in the directory structure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/>
          <p:nvPr>
            <p:ph type="title"/>
          </p:nvPr>
        </p:nvSpPr>
        <p:spPr>
          <a:xfrm>
            <a:off x="2668589" y="198438"/>
            <a:ext cx="77311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Allocation Methods - Contiguous</a:t>
            </a:r>
            <a:endParaRPr/>
          </a:p>
        </p:txBody>
      </p:sp>
      <p:sp>
        <p:nvSpPr>
          <p:cNvPr id="387" name="Google Shape;387;p52"/>
          <p:cNvSpPr txBox="1"/>
          <p:nvPr>
            <p:ph idx="1" type="body"/>
          </p:nvPr>
        </p:nvSpPr>
        <p:spPr>
          <a:xfrm>
            <a:off x="2441575" y="1233489"/>
            <a:ext cx="7075488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allocation method refers to how disk blocks are allocated for files: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Pts val="2800"/>
              <a:buChar char="•"/>
            </a:pPr>
            <a:r>
              <a:rPr b="1" lang="en-US">
                <a:solidFill>
                  <a:srgbClr val="3366FF"/>
                </a:solidFill>
              </a:rPr>
              <a:t>Contiguous allocation </a:t>
            </a:r>
            <a:r>
              <a:rPr lang="en-US">
                <a:solidFill>
                  <a:srgbClr val="000000"/>
                </a:solidFill>
              </a:rPr>
              <a:t>– </a:t>
            </a:r>
            <a:r>
              <a:rPr lang="en-US"/>
              <a:t>each file occupies set of contiguous blocks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Best performance in most cases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Simple – only starting location (block #) and length (number of blocks) are required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Problems include finding space for file, knowing file size, external fragmentation, need for </a:t>
            </a:r>
            <a:r>
              <a:rPr b="1" lang="en-US">
                <a:solidFill>
                  <a:srgbClr val="3366FF"/>
                </a:solidFill>
              </a:rPr>
              <a:t>compaction off-line</a:t>
            </a:r>
            <a:r>
              <a:rPr lang="en-US"/>
              <a:t> (</a:t>
            </a:r>
            <a:r>
              <a:rPr b="1" lang="en-US">
                <a:solidFill>
                  <a:srgbClr val="3366FF"/>
                </a:solidFill>
              </a:rPr>
              <a:t>downtime</a:t>
            </a:r>
            <a:r>
              <a:rPr lang="en-US"/>
              <a:t>) or </a:t>
            </a:r>
            <a:r>
              <a:rPr b="1" lang="en-US">
                <a:solidFill>
                  <a:srgbClr val="3366FF"/>
                </a:solidFill>
              </a:rPr>
              <a:t>on-line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"/>
          <p:cNvSpPr txBox="1"/>
          <p:nvPr>
            <p:ph type="title"/>
          </p:nvPr>
        </p:nvSpPr>
        <p:spPr>
          <a:xfrm>
            <a:off x="1997075" y="19843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Contiguous Allocation</a:t>
            </a:r>
            <a:endParaRPr/>
          </a:p>
        </p:txBody>
      </p:sp>
      <p:sp>
        <p:nvSpPr>
          <p:cNvPr id="394" name="Google Shape;394;p53"/>
          <p:cNvSpPr txBox="1"/>
          <p:nvPr>
            <p:ph idx="1" type="body"/>
          </p:nvPr>
        </p:nvSpPr>
        <p:spPr>
          <a:xfrm>
            <a:off x="2330451" y="1233488"/>
            <a:ext cx="3844925" cy="357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Mapping from logical to physical</a:t>
            </a:r>
            <a:endParaRPr/>
          </a:p>
        </p:txBody>
      </p:sp>
      <p:grpSp>
        <p:nvGrpSpPr>
          <p:cNvPr id="395" name="Google Shape;395;p53"/>
          <p:cNvGrpSpPr/>
          <p:nvPr/>
        </p:nvGrpSpPr>
        <p:grpSpPr>
          <a:xfrm>
            <a:off x="4179888" y="2127250"/>
            <a:ext cx="1917700" cy="1385888"/>
            <a:chOff x="2655888" y="2127250"/>
            <a:chExt cx="1917700" cy="1385888"/>
          </a:xfrm>
        </p:grpSpPr>
        <p:sp>
          <p:nvSpPr>
            <p:cNvPr id="396" name="Google Shape;396;p53"/>
            <p:cNvSpPr txBox="1"/>
            <p:nvPr/>
          </p:nvSpPr>
          <p:spPr>
            <a:xfrm>
              <a:off x="2655888" y="2584450"/>
              <a:ext cx="1265237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LA/512</a:t>
              </a:r>
              <a:endParaRPr/>
            </a:p>
          </p:txBody>
        </p:sp>
        <p:sp>
          <p:nvSpPr>
            <p:cNvPr id="397" name="Google Shape;397;p53"/>
            <p:cNvSpPr txBox="1"/>
            <p:nvPr/>
          </p:nvSpPr>
          <p:spPr>
            <a:xfrm>
              <a:off x="3768725" y="2127250"/>
              <a:ext cx="804863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</a:t>
              </a:r>
              <a:endParaRPr/>
            </a:p>
          </p:txBody>
        </p:sp>
        <p:sp>
          <p:nvSpPr>
            <p:cNvPr id="398" name="Google Shape;398;p53"/>
            <p:cNvSpPr txBox="1"/>
            <p:nvPr/>
          </p:nvSpPr>
          <p:spPr>
            <a:xfrm>
              <a:off x="3825875" y="3143250"/>
              <a:ext cx="635000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endParaRPr/>
            </a:p>
          </p:txBody>
        </p:sp>
        <p:cxnSp>
          <p:nvCxnSpPr>
            <p:cNvPr id="399" name="Google Shape;399;p53"/>
            <p:cNvCxnSpPr/>
            <p:nvPr/>
          </p:nvCxnSpPr>
          <p:spPr>
            <a:xfrm flipH="1" rot="10800000">
              <a:off x="3675327" y="2437022"/>
              <a:ext cx="309298" cy="1730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53"/>
            <p:cNvCxnSpPr/>
            <p:nvPr/>
          </p:nvCxnSpPr>
          <p:spPr>
            <a:xfrm>
              <a:off x="3711575" y="2954338"/>
              <a:ext cx="273050" cy="21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1" name="Google Shape;401;p53"/>
          <p:cNvSpPr/>
          <p:nvPr/>
        </p:nvSpPr>
        <p:spPr>
          <a:xfrm>
            <a:off x="2159000" y="3740151"/>
            <a:ext cx="4046538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to be accessed = Q + starting address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Displacement into block = R</a:t>
            </a:r>
            <a:endParaRPr/>
          </a:p>
        </p:txBody>
      </p:sp>
      <p:pic>
        <p:nvPicPr>
          <p:cNvPr id="402" name="Google Shape;40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9225" y="1624014"/>
            <a:ext cx="3576638" cy="32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/>
          <p:nvPr>
            <p:ph type="title"/>
          </p:nvPr>
        </p:nvSpPr>
        <p:spPr>
          <a:xfrm>
            <a:off x="2466976" y="198438"/>
            <a:ext cx="7743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Extent-Based Systems</a:t>
            </a:r>
            <a:endParaRPr/>
          </a:p>
        </p:txBody>
      </p:sp>
      <p:sp>
        <p:nvSpPr>
          <p:cNvPr id="409" name="Google Shape;409;p54"/>
          <p:cNvSpPr txBox="1"/>
          <p:nvPr>
            <p:ph idx="1" type="body"/>
          </p:nvPr>
        </p:nvSpPr>
        <p:spPr>
          <a:xfrm>
            <a:off x="2409825" y="1233489"/>
            <a:ext cx="6965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newer file systems (i.e., Veritas File System) use a modified contiguous allocation scheme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Extent-based file systems allocate disk blocks in extents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</a:t>
            </a:r>
            <a:r>
              <a:rPr b="1" lang="en-US">
                <a:solidFill>
                  <a:srgbClr val="3366FF"/>
                </a:solidFill>
              </a:rPr>
              <a:t>extent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is a contiguous block of disks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Extents are allocated for file allocation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file consists of one or more extents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/>
          <p:nvPr>
            <p:ph type="title"/>
          </p:nvPr>
        </p:nvSpPr>
        <p:spPr>
          <a:xfrm>
            <a:off x="19812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Allocation Methods - Linked</a:t>
            </a:r>
            <a:endParaRPr/>
          </a:p>
        </p:txBody>
      </p:sp>
      <p:sp>
        <p:nvSpPr>
          <p:cNvPr id="415" name="Google Shape;415;p55"/>
          <p:cNvSpPr txBox="1"/>
          <p:nvPr>
            <p:ph idx="1" type="body"/>
          </p:nvPr>
        </p:nvSpPr>
        <p:spPr>
          <a:xfrm>
            <a:off x="2362200" y="1060451"/>
            <a:ext cx="7265988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800"/>
              <a:buChar char="•"/>
            </a:pPr>
            <a:r>
              <a:rPr b="1" lang="en-US">
                <a:solidFill>
                  <a:srgbClr val="3366FF"/>
                </a:solidFill>
              </a:rPr>
              <a:t>Linked allocation </a:t>
            </a:r>
            <a:r>
              <a:rPr lang="en-US">
                <a:solidFill>
                  <a:srgbClr val="000000"/>
                </a:solidFill>
              </a:rPr>
              <a:t>– each file a linked list of blocks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File ends at nil pointer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No external fragmentation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Each block contains pointer to next block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No compaction, external fragmentation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Free space management system called when new block needed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Improve efficiency by clustering blocks into groups but increases internal fragmentation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Reliability can be a problem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Locating a block can take many I/Os and disk seeks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6"/>
          <p:cNvSpPr txBox="1"/>
          <p:nvPr>
            <p:ph type="title"/>
          </p:nvPr>
        </p:nvSpPr>
        <p:spPr>
          <a:xfrm>
            <a:off x="247015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Allocation Methods – Linked (Cont.)</a:t>
            </a:r>
            <a:endParaRPr/>
          </a:p>
        </p:txBody>
      </p:sp>
      <p:sp>
        <p:nvSpPr>
          <p:cNvPr id="421" name="Google Shape;421;p56"/>
          <p:cNvSpPr txBox="1"/>
          <p:nvPr>
            <p:ph idx="1" type="body"/>
          </p:nvPr>
        </p:nvSpPr>
        <p:spPr>
          <a:xfrm>
            <a:off x="2362200" y="1060451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FAT (File Allocation Table) variation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Beginning of volume has table, indexed by block number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Much like a linked list, but faster on disk and cacheable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New block allocation simple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/>
          <p:nvPr>
            <p:ph type="title"/>
          </p:nvPr>
        </p:nvSpPr>
        <p:spPr>
          <a:xfrm>
            <a:off x="2195514" y="277813"/>
            <a:ext cx="80152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Linked Allocation</a:t>
            </a:r>
            <a:endParaRPr/>
          </a:p>
        </p:txBody>
      </p:sp>
      <p:sp>
        <p:nvSpPr>
          <p:cNvPr id="428" name="Google Shape;428;p57"/>
          <p:cNvSpPr txBox="1"/>
          <p:nvPr>
            <p:ph idx="1" type="body"/>
          </p:nvPr>
        </p:nvSpPr>
        <p:spPr>
          <a:xfrm>
            <a:off x="2330450" y="1233488"/>
            <a:ext cx="7577138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file is a linked list of disk blocks: blocks may be scattered anywhere on the disk</a:t>
            </a:r>
            <a:endParaRPr/>
          </a:p>
        </p:txBody>
      </p:sp>
      <p:grpSp>
        <p:nvGrpSpPr>
          <p:cNvPr id="429" name="Google Shape;429;p57"/>
          <p:cNvGrpSpPr/>
          <p:nvPr/>
        </p:nvGrpSpPr>
        <p:grpSpPr>
          <a:xfrm>
            <a:off x="4197351" y="1843089"/>
            <a:ext cx="2765425" cy="1500187"/>
            <a:chOff x="1684" y="1576"/>
            <a:chExt cx="1742" cy="945"/>
          </a:xfrm>
        </p:grpSpPr>
        <p:sp>
          <p:nvSpPr>
            <p:cNvPr id="430" name="Google Shape;430;p57"/>
            <p:cNvSpPr/>
            <p:nvPr/>
          </p:nvSpPr>
          <p:spPr>
            <a:xfrm>
              <a:off x="2481" y="1576"/>
              <a:ext cx="945" cy="27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pointer</a:t>
              </a:r>
              <a:endParaRPr/>
            </a:p>
          </p:txBody>
        </p:sp>
        <p:sp>
          <p:nvSpPr>
            <p:cNvPr id="431" name="Google Shape;431;p57"/>
            <p:cNvSpPr/>
            <p:nvPr/>
          </p:nvSpPr>
          <p:spPr>
            <a:xfrm>
              <a:off x="2481" y="1848"/>
              <a:ext cx="945" cy="67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32" name="Google Shape;432;p57"/>
            <p:cNvSpPr txBox="1"/>
            <p:nvPr/>
          </p:nvSpPr>
          <p:spPr>
            <a:xfrm>
              <a:off x="1684" y="1596"/>
              <a:ext cx="78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block      =</a:t>
              </a:r>
              <a:endParaRPr/>
            </a:p>
          </p:txBody>
        </p:sp>
      </p:grpSp>
      <p:sp>
        <p:nvSpPr>
          <p:cNvPr id="433" name="Google Shape;433;p57"/>
          <p:cNvSpPr txBox="1"/>
          <p:nvPr/>
        </p:nvSpPr>
        <p:spPr>
          <a:xfrm>
            <a:off x="2330451" y="3109913"/>
            <a:ext cx="7370763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endParaRPr/>
          </a:p>
        </p:txBody>
      </p:sp>
      <p:sp>
        <p:nvSpPr>
          <p:cNvPr id="434" name="Google Shape;434;p57"/>
          <p:cNvSpPr/>
          <p:nvPr/>
        </p:nvSpPr>
        <p:spPr>
          <a:xfrm>
            <a:off x="2209800" y="4933950"/>
            <a:ext cx="7837488" cy="163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to be accessed is the Qth block in the linked chain of blocks representing the file.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Displacement into block = R + 1</a:t>
            </a:r>
            <a:endParaRPr/>
          </a:p>
        </p:txBody>
      </p:sp>
      <p:grpSp>
        <p:nvGrpSpPr>
          <p:cNvPr id="435" name="Google Shape;435;p57"/>
          <p:cNvGrpSpPr/>
          <p:nvPr/>
        </p:nvGrpSpPr>
        <p:grpSpPr>
          <a:xfrm>
            <a:off x="4756151" y="3935414"/>
            <a:ext cx="1374775" cy="985837"/>
            <a:chOff x="3232150" y="3935037"/>
            <a:chExt cx="1374775" cy="985838"/>
          </a:xfrm>
        </p:grpSpPr>
        <p:sp>
          <p:nvSpPr>
            <p:cNvPr id="436" name="Google Shape;436;p57"/>
            <p:cNvSpPr txBox="1"/>
            <p:nvPr/>
          </p:nvSpPr>
          <p:spPr>
            <a:xfrm>
              <a:off x="3232150" y="4250950"/>
              <a:ext cx="8985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LA/511</a:t>
              </a:r>
              <a:endParaRPr/>
            </a:p>
          </p:txBody>
        </p:sp>
        <p:sp>
          <p:nvSpPr>
            <p:cNvPr id="437" name="Google Shape;437;p57"/>
            <p:cNvSpPr txBox="1"/>
            <p:nvPr/>
          </p:nvSpPr>
          <p:spPr>
            <a:xfrm>
              <a:off x="4241800" y="3935037"/>
              <a:ext cx="365125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</a:t>
              </a:r>
              <a:endParaRPr/>
            </a:p>
          </p:txBody>
        </p:sp>
        <p:sp>
          <p:nvSpPr>
            <p:cNvPr id="438" name="Google Shape;438;p57"/>
            <p:cNvSpPr txBox="1"/>
            <p:nvPr/>
          </p:nvSpPr>
          <p:spPr>
            <a:xfrm>
              <a:off x="4241800" y="4550987"/>
              <a:ext cx="352425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endParaRPr/>
            </a:p>
          </p:txBody>
        </p:sp>
        <p:cxnSp>
          <p:nvCxnSpPr>
            <p:cNvPr id="439" name="Google Shape;439;p57"/>
            <p:cNvCxnSpPr/>
            <p:nvPr/>
          </p:nvCxnSpPr>
          <p:spPr>
            <a:xfrm flipH="1" rot="10800000">
              <a:off x="4049713" y="4177925"/>
              <a:ext cx="258762" cy="1730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57"/>
            <p:cNvCxnSpPr/>
            <p:nvPr/>
          </p:nvCxnSpPr>
          <p:spPr>
            <a:xfrm>
              <a:off x="4057650" y="4489075"/>
              <a:ext cx="258763" cy="1730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8"/>
          <p:cNvSpPr txBox="1"/>
          <p:nvPr>
            <p:ph type="title"/>
          </p:nvPr>
        </p:nvSpPr>
        <p:spPr>
          <a:xfrm>
            <a:off x="2565400" y="214313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Linked Allocation</a:t>
            </a:r>
            <a:endParaRPr sz="2400"/>
          </a:p>
        </p:txBody>
      </p:sp>
      <p:pic>
        <p:nvPicPr>
          <p:cNvPr id="447" name="Google Shape;44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0514" y="1308101"/>
            <a:ext cx="4543425" cy="425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9"/>
          <p:cNvSpPr txBox="1"/>
          <p:nvPr>
            <p:ph type="title"/>
          </p:nvPr>
        </p:nvSpPr>
        <p:spPr>
          <a:xfrm>
            <a:off x="2613026" y="214313"/>
            <a:ext cx="7597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File-Allocation Table</a:t>
            </a:r>
            <a:endParaRPr sz="2400"/>
          </a:p>
        </p:txBody>
      </p:sp>
      <p:pic>
        <p:nvPicPr>
          <p:cNvPr id="454" name="Google Shape;45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4075" y="1233488"/>
            <a:ext cx="5481638" cy="446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0"/>
          <p:cNvSpPr txBox="1"/>
          <p:nvPr>
            <p:ph type="title"/>
          </p:nvPr>
        </p:nvSpPr>
        <p:spPr>
          <a:xfrm>
            <a:off x="19812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Allocation Methods - Indexed</a:t>
            </a:r>
            <a:endParaRPr/>
          </a:p>
        </p:txBody>
      </p:sp>
      <p:sp>
        <p:nvSpPr>
          <p:cNvPr id="460" name="Google Shape;460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800"/>
              <a:buChar char="•"/>
            </a:pPr>
            <a:r>
              <a:rPr b="1" lang="en-US">
                <a:solidFill>
                  <a:srgbClr val="3366FF"/>
                </a:solidFill>
              </a:rPr>
              <a:t>Indexed allocation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Each file has its own </a:t>
            </a:r>
            <a:r>
              <a:rPr b="1" lang="en-US">
                <a:solidFill>
                  <a:srgbClr val="3366FF"/>
                </a:solidFill>
              </a:rPr>
              <a:t>index block</a:t>
            </a:r>
            <a:r>
              <a:rPr lang="en-US">
                <a:solidFill>
                  <a:srgbClr val="000000"/>
                </a:solidFill>
              </a:rPr>
              <a:t>(s) of pointers to its data blocks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Logical view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61" name="Google Shape;46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9638" y="2843213"/>
            <a:ext cx="2286000" cy="2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1"/>
          <p:cNvSpPr txBox="1"/>
          <p:nvPr>
            <p:ph type="title"/>
          </p:nvPr>
        </p:nvSpPr>
        <p:spPr>
          <a:xfrm>
            <a:off x="1981200" y="19843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Example of Indexed Allocation</a:t>
            </a:r>
            <a:endParaRPr sz="2400"/>
          </a:p>
        </p:txBody>
      </p:sp>
      <p:pic>
        <p:nvPicPr>
          <p:cNvPr descr="11" id="468" name="Google Shape;46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8089" y="1230314"/>
            <a:ext cx="4967287" cy="43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2074507" y="245126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info Window on Mac OS X</a:t>
            </a:r>
            <a:endParaRPr/>
          </a:p>
        </p:txBody>
      </p:sp>
      <p:pic>
        <p:nvPicPr>
          <p:cNvPr descr="11_01.pdf"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0964" y="1041401"/>
            <a:ext cx="1920875" cy="51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2"/>
          <p:cNvSpPr txBox="1"/>
          <p:nvPr>
            <p:ph type="title"/>
          </p:nvPr>
        </p:nvSpPr>
        <p:spPr>
          <a:xfrm>
            <a:off x="2532063" y="182563"/>
            <a:ext cx="7694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Indexed Allocation (Cont.)</a:t>
            </a:r>
            <a:endParaRPr/>
          </a:p>
        </p:txBody>
      </p:sp>
      <p:sp>
        <p:nvSpPr>
          <p:cNvPr id="475" name="Google Shape;475;p62"/>
          <p:cNvSpPr txBox="1"/>
          <p:nvPr>
            <p:ph idx="1" type="body"/>
          </p:nvPr>
        </p:nvSpPr>
        <p:spPr>
          <a:xfrm>
            <a:off x="2330451" y="1233488"/>
            <a:ext cx="7370763" cy="320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index table</a:t>
            </a:r>
            <a:endParaRPr/>
          </a:p>
          <a:p>
            <a:pPr indent="-1816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Random access</a:t>
            </a:r>
            <a:endParaRPr/>
          </a:p>
          <a:p>
            <a:pPr indent="-1816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Dynamic access without external fragmentation, but have overhead of index block</a:t>
            </a:r>
            <a:endParaRPr/>
          </a:p>
          <a:p>
            <a:pPr indent="-1816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Mapping from logical to physical in a file of maximum size of 256K bytes and block size of 512 bytes.  We need only 1 block for index table</a:t>
            </a:r>
            <a:endParaRPr/>
          </a:p>
        </p:txBody>
      </p:sp>
      <p:grpSp>
        <p:nvGrpSpPr>
          <p:cNvPr id="476" name="Google Shape;476;p62"/>
          <p:cNvGrpSpPr/>
          <p:nvPr/>
        </p:nvGrpSpPr>
        <p:grpSpPr>
          <a:xfrm>
            <a:off x="4508501" y="3694114"/>
            <a:ext cx="1382713" cy="985837"/>
            <a:chOff x="2984500" y="3600450"/>
            <a:chExt cx="1382713" cy="985838"/>
          </a:xfrm>
        </p:grpSpPr>
        <p:sp>
          <p:nvSpPr>
            <p:cNvPr id="477" name="Google Shape;477;p62"/>
            <p:cNvSpPr txBox="1"/>
            <p:nvPr/>
          </p:nvSpPr>
          <p:spPr>
            <a:xfrm>
              <a:off x="2984500" y="3916363"/>
              <a:ext cx="91440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LA/512</a:t>
              </a:r>
              <a:endParaRPr/>
            </a:p>
          </p:txBody>
        </p:sp>
        <p:sp>
          <p:nvSpPr>
            <p:cNvPr id="478" name="Google Shape;478;p62"/>
            <p:cNvSpPr txBox="1"/>
            <p:nvPr/>
          </p:nvSpPr>
          <p:spPr>
            <a:xfrm>
              <a:off x="4002088" y="3600450"/>
              <a:ext cx="365125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</a:t>
              </a:r>
              <a:endParaRPr/>
            </a:p>
          </p:txBody>
        </p:sp>
        <p:sp>
          <p:nvSpPr>
            <p:cNvPr id="479" name="Google Shape;479;p62"/>
            <p:cNvSpPr txBox="1"/>
            <p:nvPr/>
          </p:nvSpPr>
          <p:spPr>
            <a:xfrm>
              <a:off x="4002088" y="4216400"/>
              <a:ext cx="352425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endParaRPr/>
            </a:p>
          </p:txBody>
        </p:sp>
        <p:cxnSp>
          <p:nvCxnSpPr>
            <p:cNvPr id="480" name="Google Shape;480;p62"/>
            <p:cNvCxnSpPr/>
            <p:nvPr/>
          </p:nvCxnSpPr>
          <p:spPr>
            <a:xfrm flipH="1" rot="10800000">
              <a:off x="3810000" y="3843338"/>
              <a:ext cx="258763" cy="1730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62"/>
            <p:cNvCxnSpPr/>
            <p:nvPr/>
          </p:nvCxnSpPr>
          <p:spPr>
            <a:xfrm>
              <a:off x="3817938" y="4154488"/>
              <a:ext cx="258762" cy="1730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2" name="Google Shape;482;p62"/>
          <p:cNvSpPr/>
          <p:nvPr/>
        </p:nvSpPr>
        <p:spPr>
          <a:xfrm>
            <a:off x="2981325" y="4960939"/>
            <a:ext cx="7029450" cy="8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438" lvl="0" marL="3254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= displacement into index table</a:t>
            </a:r>
            <a:endParaRPr/>
          </a:p>
          <a:p>
            <a:pPr indent="-325438" lvl="0" marL="3254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= displacement into block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3"/>
          <p:cNvSpPr txBox="1"/>
          <p:nvPr>
            <p:ph type="title"/>
          </p:nvPr>
        </p:nvSpPr>
        <p:spPr>
          <a:xfrm>
            <a:off x="2497138" y="277813"/>
            <a:ext cx="77136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Indexed Allocation – Mapping (Cont.)</a:t>
            </a:r>
            <a:endParaRPr/>
          </a:p>
        </p:txBody>
      </p:sp>
      <p:sp>
        <p:nvSpPr>
          <p:cNvPr id="489" name="Google Shape;489;p63"/>
          <p:cNvSpPr txBox="1"/>
          <p:nvPr>
            <p:ph idx="1" type="body"/>
          </p:nvPr>
        </p:nvSpPr>
        <p:spPr>
          <a:xfrm>
            <a:off x="2330450" y="1233488"/>
            <a:ext cx="76327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Mapping from logical to physical in a file of unbounded length (block size of 512 words)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Linked scheme – Link blocks of index table (no limit on size)</a:t>
            </a:r>
            <a:endParaRPr/>
          </a:p>
        </p:txBody>
      </p:sp>
      <p:grpSp>
        <p:nvGrpSpPr>
          <p:cNvPr id="490" name="Google Shape;490;p63"/>
          <p:cNvGrpSpPr/>
          <p:nvPr/>
        </p:nvGrpSpPr>
        <p:grpSpPr>
          <a:xfrm>
            <a:off x="4754563" y="2765425"/>
            <a:ext cx="2368550" cy="852488"/>
            <a:chOff x="3230563" y="2765425"/>
            <a:chExt cx="2368550" cy="852488"/>
          </a:xfrm>
        </p:grpSpPr>
        <p:sp>
          <p:nvSpPr>
            <p:cNvPr id="491" name="Google Shape;491;p63"/>
            <p:cNvSpPr txBox="1"/>
            <p:nvPr/>
          </p:nvSpPr>
          <p:spPr>
            <a:xfrm>
              <a:off x="3230563" y="3017838"/>
              <a:ext cx="1619250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LA / (512 x 511)</a:t>
              </a:r>
              <a:endParaRPr/>
            </a:p>
          </p:txBody>
        </p:sp>
        <p:sp>
          <p:nvSpPr>
            <p:cNvPr id="492" name="Google Shape;492;p63"/>
            <p:cNvSpPr txBox="1"/>
            <p:nvPr/>
          </p:nvSpPr>
          <p:spPr>
            <a:xfrm>
              <a:off x="5178425" y="2765425"/>
              <a:ext cx="420688" cy="338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</a:t>
              </a:r>
              <a:r>
                <a:rPr baseline="-25000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3" name="Google Shape;493;p63"/>
            <p:cNvSpPr txBox="1"/>
            <p:nvPr/>
          </p:nvSpPr>
          <p:spPr>
            <a:xfrm>
              <a:off x="5178425" y="3278188"/>
              <a:ext cx="407988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aseline="-25000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94" name="Google Shape;494;p63"/>
            <p:cNvCxnSpPr/>
            <p:nvPr/>
          </p:nvCxnSpPr>
          <p:spPr>
            <a:xfrm flipH="1" rot="10800000">
              <a:off x="4791075" y="2957513"/>
              <a:ext cx="419100" cy="20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63"/>
            <p:cNvCxnSpPr/>
            <p:nvPr/>
          </p:nvCxnSpPr>
          <p:spPr>
            <a:xfrm>
              <a:off x="4783138" y="3198813"/>
              <a:ext cx="419100" cy="20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6" name="Google Shape;496;p63"/>
          <p:cNvSpPr/>
          <p:nvPr/>
        </p:nvSpPr>
        <p:spPr>
          <a:xfrm>
            <a:off x="2516188" y="3581400"/>
            <a:ext cx="7029450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7988" lvl="1" marL="896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block of index table</a:t>
            </a:r>
            <a:endParaRPr/>
          </a:p>
          <a:p>
            <a:pPr indent="-407988" lvl="1" marL="896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used as follows:</a:t>
            </a:r>
            <a:endParaRPr/>
          </a:p>
        </p:txBody>
      </p:sp>
      <p:grpSp>
        <p:nvGrpSpPr>
          <p:cNvPr id="497" name="Google Shape;497;p63"/>
          <p:cNvGrpSpPr/>
          <p:nvPr/>
        </p:nvGrpSpPr>
        <p:grpSpPr>
          <a:xfrm>
            <a:off x="5186364" y="4116389"/>
            <a:ext cx="1641475" cy="852487"/>
            <a:chOff x="3662363" y="4116388"/>
            <a:chExt cx="1641475" cy="852487"/>
          </a:xfrm>
        </p:grpSpPr>
        <p:sp>
          <p:nvSpPr>
            <p:cNvPr id="498" name="Google Shape;498;p63"/>
            <p:cNvSpPr txBox="1"/>
            <p:nvPr/>
          </p:nvSpPr>
          <p:spPr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aseline="-25000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/ 512</a:t>
              </a:r>
              <a:endParaRPr/>
            </a:p>
          </p:txBody>
        </p:sp>
        <p:sp>
          <p:nvSpPr>
            <p:cNvPr id="499" name="Google Shape;499;p63"/>
            <p:cNvSpPr txBox="1"/>
            <p:nvPr/>
          </p:nvSpPr>
          <p:spPr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</a:t>
              </a:r>
              <a:r>
                <a:rPr baseline="-25000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0" name="Google Shape;500;p63"/>
            <p:cNvSpPr txBox="1"/>
            <p:nvPr/>
          </p:nvSpPr>
          <p:spPr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aseline="-25000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501" name="Google Shape;501;p63"/>
            <p:cNvCxnSpPr/>
            <p:nvPr/>
          </p:nvCxnSpPr>
          <p:spPr>
            <a:xfrm flipH="1" rot="10800000">
              <a:off x="4495800" y="4308475"/>
              <a:ext cx="419100" cy="20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63"/>
            <p:cNvCxnSpPr/>
            <p:nvPr/>
          </p:nvCxnSpPr>
          <p:spPr>
            <a:xfrm>
              <a:off x="4487863" y="4549775"/>
              <a:ext cx="419100" cy="20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3" name="Google Shape;503;p63"/>
          <p:cNvSpPr/>
          <p:nvPr/>
        </p:nvSpPr>
        <p:spPr>
          <a:xfrm>
            <a:off x="2516188" y="5075239"/>
            <a:ext cx="702945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7988" lvl="1" marL="896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displacement into block of index table</a:t>
            </a:r>
            <a:endParaRPr/>
          </a:p>
          <a:p>
            <a:pPr indent="-407988" lvl="1" marL="896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displacement into block of file: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4"/>
          <p:cNvSpPr txBox="1"/>
          <p:nvPr>
            <p:ph type="title"/>
          </p:nvPr>
        </p:nvSpPr>
        <p:spPr>
          <a:xfrm>
            <a:off x="2478088" y="277813"/>
            <a:ext cx="77327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Indexed Allocation – Mapping (Cont.)</a:t>
            </a:r>
            <a:endParaRPr/>
          </a:p>
        </p:txBody>
      </p:sp>
      <p:sp>
        <p:nvSpPr>
          <p:cNvPr id="510" name="Google Shape;510;p64"/>
          <p:cNvSpPr txBox="1"/>
          <p:nvPr>
            <p:ph idx="1" type="body"/>
          </p:nvPr>
        </p:nvSpPr>
        <p:spPr>
          <a:xfrm>
            <a:off x="2330450" y="1233489"/>
            <a:ext cx="822960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Two-level index (4K blocks could store 1,024 four-byte pointers in outer index -&gt; 1,048,567 data blocks and file size of up to 4GB)</a:t>
            </a:r>
            <a:endParaRPr/>
          </a:p>
        </p:txBody>
      </p:sp>
      <p:grpSp>
        <p:nvGrpSpPr>
          <p:cNvPr id="511" name="Google Shape;511;p64"/>
          <p:cNvGrpSpPr/>
          <p:nvPr/>
        </p:nvGrpSpPr>
        <p:grpSpPr>
          <a:xfrm>
            <a:off x="4818064" y="2101850"/>
            <a:ext cx="2376487" cy="852488"/>
            <a:chOff x="3294063" y="2101850"/>
            <a:chExt cx="2376487" cy="852488"/>
          </a:xfrm>
        </p:grpSpPr>
        <p:sp>
          <p:nvSpPr>
            <p:cNvPr id="512" name="Google Shape;512;p64"/>
            <p:cNvSpPr txBox="1"/>
            <p:nvPr/>
          </p:nvSpPr>
          <p:spPr>
            <a:xfrm>
              <a:off x="3294063" y="2354263"/>
              <a:ext cx="1635125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LA / (512 x 512)</a:t>
              </a:r>
              <a:endParaRPr/>
            </a:p>
          </p:txBody>
        </p:sp>
        <p:sp>
          <p:nvSpPr>
            <p:cNvPr id="513" name="Google Shape;513;p64"/>
            <p:cNvSpPr txBox="1"/>
            <p:nvPr/>
          </p:nvSpPr>
          <p:spPr>
            <a:xfrm>
              <a:off x="5249863" y="2101850"/>
              <a:ext cx="420687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</a:t>
              </a:r>
              <a:r>
                <a:rPr baseline="-25000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4" name="Google Shape;514;p64"/>
            <p:cNvSpPr txBox="1"/>
            <p:nvPr/>
          </p:nvSpPr>
          <p:spPr>
            <a:xfrm>
              <a:off x="5249863" y="2616200"/>
              <a:ext cx="407987" cy="338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aseline="-25000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515" name="Google Shape;515;p64"/>
            <p:cNvCxnSpPr/>
            <p:nvPr/>
          </p:nvCxnSpPr>
          <p:spPr>
            <a:xfrm flipH="1" rot="10800000">
              <a:off x="4862513" y="2293938"/>
              <a:ext cx="419100" cy="20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64"/>
            <p:cNvCxnSpPr/>
            <p:nvPr/>
          </p:nvCxnSpPr>
          <p:spPr>
            <a:xfrm>
              <a:off x="4854575" y="2535238"/>
              <a:ext cx="419100" cy="20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7" name="Google Shape;517;p64"/>
          <p:cNvSpPr/>
          <p:nvPr/>
        </p:nvSpPr>
        <p:spPr>
          <a:xfrm>
            <a:off x="2365375" y="3419475"/>
            <a:ext cx="7029450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7988" lvl="1" marL="896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displacement into outer-index</a:t>
            </a:r>
            <a:endParaRPr/>
          </a:p>
          <a:p>
            <a:pPr indent="-407988" lvl="1" marL="896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used as follows:</a:t>
            </a:r>
            <a:endParaRPr/>
          </a:p>
        </p:txBody>
      </p:sp>
      <p:grpSp>
        <p:nvGrpSpPr>
          <p:cNvPr id="518" name="Google Shape;518;p64"/>
          <p:cNvGrpSpPr/>
          <p:nvPr/>
        </p:nvGrpSpPr>
        <p:grpSpPr>
          <a:xfrm>
            <a:off x="5186364" y="4116389"/>
            <a:ext cx="1641475" cy="852487"/>
            <a:chOff x="3662363" y="4116388"/>
            <a:chExt cx="1641475" cy="852487"/>
          </a:xfrm>
        </p:grpSpPr>
        <p:sp>
          <p:nvSpPr>
            <p:cNvPr id="519" name="Google Shape;519;p64"/>
            <p:cNvSpPr txBox="1"/>
            <p:nvPr/>
          </p:nvSpPr>
          <p:spPr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aseline="-25000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/ 512</a:t>
              </a:r>
              <a:endParaRPr/>
            </a:p>
          </p:txBody>
        </p:sp>
        <p:sp>
          <p:nvSpPr>
            <p:cNvPr id="520" name="Google Shape;520;p64"/>
            <p:cNvSpPr txBox="1"/>
            <p:nvPr/>
          </p:nvSpPr>
          <p:spPr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</a:t>
              </a:r>
              <a:r>
                <a:rPr baseline="-25000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1" name="Google Shape;521;p64"/>
            <p:cNvSpPr txBox="1"/>
            <p:nvPr/>
          </p:nvSpPr>
          <p:spPr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aseline="-25000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522" name="Google Shape;522;p64"/>
            <p:cNvCxnSpPr/>
            <p:nvPr/>
          </p:nvCxnSpPr>
          <p:spPr>
            <a:xfrm flipH="1" rot="10800000">
              <a:off x="4495800" y="4308475"/>
              <a:ext cx="419100" cy="20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64"/>
            <p:cNvCxnSpPr/>
            <p:nvPr/>
          </p:nvCxnSpPr>
          <p:spPr>
            <a:xfrm>
              <a:off x="4487863" y="4549775"/>
              <a:ext cx="419100" cy="20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4" name="Google Shape;524;p64"/>
          <p:cNvSpPr/>
          <p:nvPr/>
        </p:nvSpPr>
        <p:spPr>
          <a:xfrm>
            <a:off x="2365375" y="5075239"/>
            <a:ext cx="702945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7988" lvl="1" marL="896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displacement into block of index table</a:t>
            </a:r>
            <a:endParaRPr/>
          </a:p>
          <a:p>
            <a:pPr indent="-407988" lvl="1" marL="896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displacement into block of file: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5"/>
          <p:cNvSpPr txBox="1"/>
          <p:nvPr>
            <p:ph type="title"/>
          </p:nvPr>
        </p:nvSpPr>
        <p:spPr>
          <a:xfrm>
            <a:off x="2552700" y="277813"/>
            <a:ext cx="76581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Indexed Allocation – Mapping (Cont.)</a:t>
            </a:r>
            <a:endParaRPr/>
          </a:p>
        </p:txBody>
      </p:sp>
      <p:pic>
        <p:nvPicPr>
          <p:cNvPr id="531" name="Google Shape;53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489" y="1312864"/>
            <a:ext cx="6980237" cy="43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6"/>
          <p:cNvSpPr txBox="1"/>
          <p:nvPr>
            <p:ph type="title"/>
          </p:nvPr>
        </p:nvSpPr>
        <p:spPr>
          <a:xfrm>
            <a:off x="2193925" y="230189"/>
            <a:ext cx="8229600" cy="1050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lang="en-US"/>
              <a:t>Combined Scheme:  UNIX UFS </a:t>
            </a:r>
            <a:br>
              <a:rPr lang="en-US" sz="2800"/>
            </a:br>
            <a:endParaRPr sz="2800"/>
          </a:p>
        </p:txBody>
      </p:sp>
      <p:pic>
        <p:nvPicPr>
          <p:cNvPr id="538" name="Google Shape;53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800" y="1684339"/>
            <a:ext cx="5175250" cy="388778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6"/>
          <p:cNvSpPr txBox="1"/>
          <p:nvPr/>
        </p:nvSpPr>
        <p:spPr>
          <a:xfrm>
            <a:off x="2343150" y="5788025"/>
            <a:ext cx="7931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index blocks than can be addressed with 32-bit file pointer</a:t>
            </a:r>
            <a:endParaRPr/>
          </a:p>
        </p:txBody>
      </p:sp>
      <p:sp>
        <p:nvSpPr>
          <p:cNvPr id="540" name="Google Shape;540;p66"/>
          <p:cNvSpPr txBox="1"/>
          <p:nvPr/>
        </p:nvSpPr>
        <p:spPr>
          <a:xfrm>
            <a:off x="2335213" y="1111250"/>
            <a:ext cx="75120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4K bytes per block, 32-bit addresses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7"/>
          <p:cNvSpPr txBox="1"/>
          <p:nvPr>
            <p:ph type="title"/>
          </p:nvPr>
        </p:nvSpPr>
        <p:spPr>
          <a:xfrm>
            <a:off x="19812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Performance</a:t>
            </a:r>
            <a:endParaRPr/>
          </a:p>
        </p:txBody>
      </p:sp>
      <p:sp>
        <p:nvSpPr>
          <p:cNvPr id="546" name="Google Shape;546;p67"/>
          <p:cNvSpPr txBox="1"/>
          <p:nvPr>
            <p:ph idx="1" type="body"/>
          </p:nvPr>
        </p:nvSpPr>
        <p:spPr>
          <a:xfrm>
            <a:off x="2393951" y="1138239"/>
            <a:ext cx="7154863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Best method depends on file access type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Contiguous great for sequential and random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Linked good for sequential, not random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Declare access type at creation -&gt; select either contiguous or linked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Indexed more complex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Single block access could require 2 index block reads then data block read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Clustering can help improve throughput, reduce CPU overhead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8"/>
          <p:cNvSpPr txBox="1"/>
          <p:nvPr>
            <p:ph type="title"/>
          </p:nvPr>
        </p:nvSpPr>
        <p:spPr>
          <a:xfrm>
            <a:off x="19812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Performance (Cont.)</a:t>
            </a:r>
            <a:endParaRPr/>
          </a:p>
        </p:txBody>
      </p:sp>
      <p:sp>
        <p:nvSpPr>
          <p:cNvPr id="552" name="Google Shape;552;p68"/>
          <p:cNvSpPr txBox="1"/>
          <p:nvPr>
            <p:ph idx="1" type="body"/>
          </p:nvPr>
        </p:nvSpPr>
        <p:spPr>
          <a:xfrm>
            <a:off x="2362201" y="1138239"/>
            <a:ext cx="74707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Adding instructions to the execution path to save one disk I/O is reasonable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Intel Core i7 Extreme Edition 990x (2011) at 3.46Ghz = 159,000 MIPS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http://en.wikipedia.org/wiki/Instructions_per_second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Typical disk drive at 250 I/Os per second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159,000 MIPS / 250 = 630 million instructions during one disk I/O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Fast SSD drives provide 60,000 IOPS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159,000 MIPS / 60,000 = 2.65 millions instructions during one disk I/O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9"/>
          <p:cNvSpPr txBox="1"/>
          <p:nvPr>
            <p:ph type="title"/>
          </p:nvPr>
        </p:nvSpPr>
        <p:spPr>
          <a:xfrm>
            <a:off x="2682876" y="198438"/>
            <a:ext cx="75279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Free-Space Management</a:t>
            </a:r>
            <a:endParaRPr/>
          </a:p>
        </p:txBody>
      </p:sp>
      <p:sp>
        <p:nvSpPr>
          <p:cNvPr id="559" name="Google Shape;559;p69"/>
          <p:cNvSpPr txBox="1"/>
          <p:nvPr>
            <p:ph idx="1" type="body"/>
          </p:nvPr>
        </p:nvSpPr>
        <p:spPr>
          <a:xfrm>
            <a:off x="2343150" y="1239838"/>
            <a:ext cx="820420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File system maintains </a:t>
            </a:r>
            <a:r>
              <a:rPr b="1" lang="en-US">
                <a:solidFill>
                  <a:srgbClr val="3366FF"/>
                </a:solidFill>
              </a:rPr>
              <a:t>free-space list </a:t>
            </a:r>
            <a:r>
              <a:rPr lang="en-US"/>
              <a:t>to track available blocks/clusters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(Using term “block” for simplicity)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Bit vector </a:t>
            </a:r>
            <a:r>
              <a:rPr lang="en-US"/>
              <a:t>or </a:t>
            </a:r>
            <a:r>
              <a:rPr b="1" lang="en-US">
                <a:solidFill>
                  <a:srgbClr val="3366FF"/>
                </a:solidFill>
              </a:rPr>
              <a:t>bit map </a:t>
            </a:r>
            <a:r>
              <a:rPr lang="en-US"/>
              <a:t> (</a:t>
            </a:r>
            <a:r>
              <a:rPr b="1" i="1" lang="en-US"/>
              <a:t>n</a:t>
            </a:r>
            <a:r>
              <a:rPr lang="en-US"/>
              <a:t> blocks)</a:t>
            </a:r>
            <a:endParaRPr/>
          </a:p>
        </p:txBody>
      </p:sp>
      <p:grpSp>
        <p:nvGrpSpPr>
          <p:cNvPr id="560" name="Google Shape;560;p69"/>
          <p:cNvGrpSpPr/>
          <p:nvPr/>
        </p:nvGrpSpPr>
        <p:grpSpPr>
          <a:xfrm>
            <a:off x="4154488" y="2446339"/>
            <a:ext cx="3878262" cy="1944687"/>
            <a:chOff x="2784475" y="2216150"/>
            <a:chExt cx="3878263" cy="1944689"/>
          </a:xfrm>
        </p:grpSpPr>
        <p:sp>
          <p:nvSpPr>
            <p:cNvPr id="561" name="Google Shape;561;p69"/>
            <p:cNvSpPr/>
            <p:nvPr/>
          </p:nvSpPr>
          <p:spPr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2" name="Google Shape;562;p69"/>
            <p:cNvSpPr/>
            <p:nvPr/>
          </p:nvSpPr>
          <p:spPr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3" name="Google Shape;563;p69"/>
            <p:cNvSpPr/>
            <p:nvPr/>
          </p:nvSpPr>
          <p:spPr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4" name="Google Shape;564;p69"/>
            <p:cNvSpPr/>
            <p:nvPr/>
          </p:nvSpPr>
          <p:spPr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5" name="Google Shape;565;p69"/>
            <p:cNvSpPr/>
            <p:nvPr/>
          </p:nvSpPr>
          <p:spPr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6" name="Google Shape;566;p69"/>
            <p:cNvSpPr/>
            <p:nvPr/>
          </p:nvSpPr>
          <p:spPr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7" name="Google Shape;567;p69"/>
            <p:cNvSpPr/>
            <p:nvPr/>
          </p:nvSpPr>
          <p:spPr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…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8" name="Google Shape;568;p69"/>
            <p:cNvSpPr/>
            <p:nvPr/>
          </p:nvSpPr>
          <p:spPr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9" name="Google Shape;569;p69"/>
            <p:cNvSpPr txBox="1"/>
            <p:nvPr/>
          </p:nvSpPr>
          <p:spPr>
            <a:xfrm>
              <a:off x="3040063" y="2216150"/>
              <a:ext cx="312737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570" name="Google Shape;570;p69"/>
            <p:cNvSpPr txBox="1"/>
            <p:nvPr/>
          </p:nvSpPr>
          <p:spPr>
            <a:xfrm>
              <a:off x="3344863" y="2216150"/>
              <a:ext cx="312737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571" name="Google Shape;571;p69"/>
            <p:cNvSpPr txBox="1"/>
            <p:nvPr/>
          </p:nvSpPr>
          <p:spPr>
            <a:xfrm>
              <a:off x="3802063" y="2216150"/>
              <a:ext cx="312737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572" name="Google Shape;572;p69"/>
            <p:cNvSpPr txBox="1"/>
            <p:nvPr/>
          </p:nvSpPr>
          <p:spPr>
            <a:xfrm>
              <a:off x="6132513" y="2216150"/>
              <a:ext cx="530225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</a:t>
              </a: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-1</a:t>
              </a:r>
              <a:endParaRPr/>
            </a:p>
          </p:txBody>
        </p:sp>
        <p:sp>
          <p:nvSpPr>
            <p:cNvPr id="573" name="Google Shape;573;p69"/>
            <p:cNvSpPr txBox="1"/>
            <p:nvPr/>
          </p:nvSpPr>
          <p:spPr>
            <a:xfrm>
              <a:off x="2784475" y="3479800"/>
              <a:ext cx="81915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bit[</a:t>
              </a:r>
              <a:r>
                <a:rPr b="1" i="1"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] =</a:t>
              </a:r>
              <a:endParaRPr/>
            </a:p>
          </p:txBody>
        </p:sp>
        <p:sp>
          <p:nvSpPr>
            <p:cNvPr id="574" name="Google Shape;574;p69"/>
            <p:cNvSpPr txBox="1"/>
            <p:nvPr/>
          </p:nvSpPr>
          <p:spPr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</a:t>
              </a:r>
              <a:endParaRPr sz="5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5" name="Google Shape;575;p69"/>
            <p:cNvSpPr txBox="1"/>
            <p:nvPr/>
          </p:nvSpPr>
          <p:spPr>
            <a:xfrm>
              <a:off x="3879850" y="3281363"/>
              <a:ext cx="24511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 ⇒ block[</a:t>
              </a:r>
              <a:r>
                <a:rPr b="1" i="1"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] free</a:t>
              </a:r>
              <a:endParaRPr/>
            </a:p>
            <a:p>
              <a:pPr indent="0" lvl="0" marL="0" marR="0" rtl="0" algn="l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  ⇒ block[</a:t>
              </a:r>
              <a:r>
                <a:rPr b="1" i="1"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] occupied</a:t>
              </a:r>
              <a:endParaRPr/>
            </a:p>
          </p:txBody>
        </p:sp>
      </p:grpSp>
      <p:sp>
        <p:nvSpPr>
          <p:cNvPr id="576" name="Google Shape;576;p69"/>
          <p:cNvSpPr/>
          <p:nvPr/>
        </p:nvSpPr>
        <p:spPr>
          <a:xfrm>
            <a:off x="2660650" y="4427539"/>
            <a:ext cx="70294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number calculation</a:t>
            </a:r>
            <a:endParaRPr/>
          </a:p>
        </p:txBody>
      </p:sp>
      <p:sp>
        <p:nvSpPr>
          <p:cNvPr id="577" name="Google Shape;577;p69"/>
          <p:cNvSpPr txBox="1"/>
          <p:nvPr/>
        </p:nvSpPr>
        <p:spPr>
          <a:xfrm>
            <a:off x="4337051" y="4956176"/>
            <a:ext cx="3076575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(number of bits per word)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(number of 0-value words)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offset of first 1 bit</a:t>
            </a:r>
            <a:endParaRPr/>
          </a:p>
        </p:txBody>
      </p:sp>
      <p:sp>
        <p:nvSpPr>
          <p:cNvPr id="578" name="Google Shape;578;p69"/>
          <p:cNvSpPr/>
          <p:nvPr/>
        </p:nvSpPr>
        <p:spPr>
          <a:xfrm>
            <a:off x="2813050" y="5832476"/>
            <a:ext cx="7029450" cy="449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CPUs have instructions to return offset within word of first “1” bit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0"/>
          <p:cNvSpPr txBox="1"/>
          <p:nvPr>
            <p:ph type="title"/>
          </p:nvPr>
        </p:nvSpPr>
        <p:spPr>
          <a:xfrm>
            <a:off x="2719388" y="214313"/>
            <a:ext cx="74914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Free-Space Management (Cont.)</a:t>
            </a:r>
            <a:endParaRPr/>
          </a:p>
        </p:txBody>
      </p:sp>
      <p:sp>
        <p:nvSpPr>
          <p:cNvPr id="585" name="Google Shape;585;p70"/>
          <p:cNvSpPr txBox="1"/>
          <p:nvPr>
            <p:ph idx="1" type="body"/>
          </p:nvPr>
        </p:nvSpPr>
        <p:spPr>
          <a:xfrm>
            <a:off x="2393951" y="1169989"/>
            <a:ext cx="68548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Bit map requires extra 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block size = 4KB =  2</a:t>
            </a:r>
            <a:r>
              <a:rPr baseline="30000" lang="en-US"/>
              <a:t>12</a:t>
            </a:r>
            <a:r>
              <a:rPr lang="en-US"/>
              <a:t> bytes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disk size = 2</a:t>
            </a:r>
            <a:r>
              <a:rPr baseline="30000" lang="en-US"/>
              <a:t>40</a:t>
            </a:r>
            <a:r>
              <a:rPr lang="en-US"/>
              <a:t> bytes (1 terabyte)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</a:t>
            </a:r>
            <a:r>
              <a:rPr b="1" i="1" lang="en-US"/>
              <a:t>n</a:t>
            </a:r>
            <a:r>
              <a:rPr lang="en-US"/>
              <a:t> = 2</a:t>
            </a:r>
            <a:r>
              <a:rPr baseline="30000" lang="en-US"/>
              <a:t>40</a:t>
            </a:r>
            <a:r>
              <a:rPr lang="en-US"/>
              <a:t>/2</a:t>
            </a:r>
            <a:r>
              <a:rPr baseline="30000" lang="en-US"/>
              <a:t>12</a:t>
            </a:r>
            <a:r>
              <a:rPr lang="en-US"/>
              <a:t> = 2</a:t>
            </a:r>
            <a:r>
              <a:rPr baseline="30000" lang="en-US"/>
              <a:t>28</a:t>
            </a:r>
            <a:r>
              <a:rPr lang="en-US"/>
              <a:t> bits (or 32MB)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if clusters of 4 blocks -&gt; 8MB of 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Easy to get contiguous files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/>
              <a:t>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1"/>
          <p:cNvSpPr txBox="1"/>
          <p:nvPr>
            <p:ph type="title"/>
          </p:nvPr>
        </p:nvSpPr>
        <p:spPr>
          <a:xfrm>
            <a:off x="2427288" y="182563"/>
            <a:ext cx="77835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Linked Free Space List on Disk</a:t>
            </a:r>
            <a:endParaRPr sz="2400"/>
          </a:p>
        </p:txBody>
      </p:sp>
      <p:pic>
        <p:nvPicPr>
          <p:cNvPr descr="11" id="592" name="Google Shape;59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0613" y="1431925"/>
            <a:ext cx="3586162" cy="42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71"/>
          <p:cNvSpPr txBox="1"/>
          <p:nvPr/>
        </p:nvSpPr>
        <p:spPr>
          <a:xfrm>
            <a:off x="2362201" y="1028701"/>
            <a:ext cx="37306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Linked list (free list)</a:t>
            </a:r>
            <a:endParaRPr/>
          </a:p>
          <a:p>
            <a:pPr indent="-407988" lvl="1" marL="10604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Cannot get contiguous space easily</a:t>
            </a:r>
            <a:endParaRPr/>
          </a:p>
          <a:p>
            <a:pPr indent="-407988" lvl="1" marL="10604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waste of space</a:t>
            </a:r>
            <a:endParaRPr/>
          </a:p>
          <a:p>
            <a:pPr indent="-407988" lvl="1" marL="10604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to traverse the entire list (if # free blocks recorded)</a:t>
            </a:r>
            <a:endParaRPr/>
          </a:p>
          <a:p>
            <a:pPr indent="-367347" lvl="1" marL="10604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831909" y="239749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Operations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419737" y="1219623"/>
            <a:ext cx="768842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File is an </a:t>
            </a:r>
            <a:r>
              <a:rPr b="1" lang="en-US"/>
              <a:t>abstract data type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Create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Write – </a:t>
            </a:r>
            <a:r>
              <a:rPr lang="en-US"/>
              <a:t>at</a:t>
            </a:r>
            <a:r>
              <a:rPr b="1" lang="en-US"/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location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Read – </a:t>
            </a:r>
            <a:r>
              <a:rPr lang="en-US"/>
              <a:t>at</a:t>
            </a:r>
            <a:r>
              <a:rPr b="1" lang="en-US"/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location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Reposition within file -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seek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Delete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Truncate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/>
              <a:t>Open(F</a:t>
            </a:r>
            <a:r>
              <a:rPr b="1" baseline="-25000" i="1" lang="en-US"/>
              <a:t>i</a:t>
            </a:r>
            <a:r>
              <a:rPr b="1" i="1" lang="en-US"/>
              <a:t>)</a:t>
            </a:r>
            <a:r>
              <a:rPr b="1" lang="en-US"/>
              <a:t> </a:t>
            </a:r>
            <a:r>
              <a:rPr lang="en-US"/>
              <a:t>– search the directory structure on disk for entry </a:t>
            </a:r>
            <a:r>
              <a:rPr b="1" i="1" lang="en-US"/>
              <a:t>F</a:t>
            </a:r>
            <a:r>
              <a:rPr b="1" baseline="-25000" i="1" lang="en-US"/>
              <a:t>i</a:t>
            </a:r>
            <a:r>
              <a:rPr lang="en-US"/>
              <a:t>, and move the content of entry to 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/>
              <a:t>Close (F</a:t>
            </a:r>
            <a:r>
              <a:rPr b="1" baseline="-25000" i="1" lang="en-US"/>
              <a:t>i</a:t>
            </a:r>
            <a:r>
              <a:rPr b="1" i="1" lang="en-US"/>
              <a:t>)</a:t>
            </a:r>
            <a:r>
              <a:rPr b="1" lang="en-US"/>
              <a:t> </a:t>
            </a:r>
            <a:r>
              <a:rPr lang="en-US"/>
              <a:t>– move the content of entry</a:t>
            </a:r>
            <a:r>
              <a:rPr b="1" lang="en-US"/>
              <a:t> </a:t>
            </a:r>
            <a:r>
              <a:rPr b="1" i="1" lang="en-US"/>
              <a:t>F</a:t>
            </a:r>
            <a:r>
              <a:rPr b="1" baseline="-25000" i="1" lang="en-US"/>
              <a:t>i</a:t>
            </a:r>
            <a:r>
              <a:rPr b="1" lang="en-US"/>
              <a:t> </a:t>
            </a:r>
            <a:r>
              <a:rPr lang="en-US"/>
              <a:t>in memory to directory structure on disk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2"/>
          <p:cNvSpPr txBox="1"/>
          <p:nvPr>
            <p:ph type="title"/>
          </p:nvPr>
        </p:nvSpPr>
        <p:spPr>
          <a:xfrm>
            <a:off x="247015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Free-Space Management (Cont.)</a:t>
            </a:r>
            <a:endParaRPr/>
          </a:p>
        </p:txBody>
      </p:sp>
      <p:sp>
        <p:nvSpPr>
          <p:cNvPr id="599" name="Google Shape;599;p72"/>
          <p:cNvSpPr txBox="1"/>
          <p:nvPr>
            <p:ph idx="1" type="body"/>
          </p:nvPr>
        </p:nvSpPr>
        <p:spPr>
          <a:xfrm>
            <a:off x="2330450" y="1233489"/>
            <a:ext cx="74231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Grouping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Modify linked list to store address of next </a:t>
            </a:r>
            <a:r>
              <a:rPr i="1" lang="en-US"/>
              <a:t>n-1</a:t>
            </a:r>
            <a:r>
              <a:rPr lang="en-US"/>
              <a:t> free blocks in first free block, plus a pointer to next block that contains free-block-pointers (like this one)</a:t>
            </a:r>
            <a:endParaRPr/>
          </a:p>
          <a:p>
            <a:pPr indent="-177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Counting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Because space is frequently contiguously used and freed,  with contiguous-allocation allocation, extents, or clustering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Keep address of first free block and count of following free blocks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Free space list then has entries containing addresses and counts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3"/>
          <p:cNvSpPr txBox="1"/>
          <p:nvPr>
            <p:ph type="title"/>
          </p:nvPr>
        </p:nvSpPr>
        <p:spPr>
          <a:xfrm>
            <a:off x="2154238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Free-Space Management (Cont.)</a:t>
            </a:r>
            <a:endParaRPr/>
          </a:p>
        </p:txBody>
      </p:sp>
      <p:sp>
        <p:nvSpPr>
          <p:cNvPr id="605" name="Google Shape;605;p73"/>
          <p:cNvSpPr txBox="1"/>
          <p:nvPr>
            <p:ph idx="1" type="body"/>
          </p:nvPr>
        </p:nvSpPr>
        <p:spPr>
          <a:xfrm>
            <a:off x="2362201" y="1108076"/>
            <a:ext cx="7896225" cy="504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Space Maps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Used in </a:t>
            </a:r>
            <a:r>
              <a:rPr b="1" lang="en-US">
                <a:solidFill>
                  <a:srgbClr val="3366FF"/>
                </a:solidFill>
              </a:rPr>
              <a:t>ZFS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Consider meta-data I/O on very large file systems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Full data structures like bit maps couldn’t fit in memory -&gt; thousands of I/Os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Divides device space into </a:t>
            </a:r>
            <a:r>
              <a:rPr b="1" lang="en-US">
                <a:solidFill>
                  <a:srgbClr val="3366FF"/>
                </a:solidFill>
              </a:rPr>
              <a:t>metaslab </a:t>
            </a:r>
            <a:r>
              <a:rPr lang="en-US"/>
              <a:t>units and manages metaslabs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Given volume can contain hundreds of metaslabs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metaslab has associated space map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Uses counting algorithm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records to log file rather than file system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Log of all block activity, in time order, in counting format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Metaslab activity -&gt; load space map into memory in balanced-tree structure, indexed  by offset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Replay log into that structure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Combine contiguous free blocks into single entry</a:t>
            </a:r>
            <a:endParaRPr/>
          </a:p>
          <a:p>
            <a:pPr indent="-111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11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831909" y="235374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Open Files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2415011" y="1214086"/>
            <a:ext cx="766516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Several pieces of data are needed to manage open files: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699"/>
              </a:buClr>
              <a:buSzPts val="2400"/>
              <a:buChar char="•"/>
            </a:pP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Open-file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-US"/>
              <a:t>: tracks open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File pointer:  pointer to last read/write location, per process that has the file open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699"/>
              </a:buClr>
              <a:buSzPts val="2400"/>
              <a:buChar char="•"/>
            </a:pP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File-open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/>
              <a:t>: counter of number of times a file is open – to allow removal of data from open-file table when last processes closes 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location of the file: cache of data access information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Access rights: per-process access mode information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1831909" y="235374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Open File Locking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2405099" y="1227788"/>
            <a:ext cx="7272302" cy="453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Provided by some operating systems and file systems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Similar to reader-writer locks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699"/>
              </a:buClr>
              <a:buSzPts val="2400"/>
              <a:buChar char="•"/>
            </a:pP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r>
              <a:rPr lang="en-US"/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lock</a:t>
            </a:r>
            <a:r>
              <a:rPr lang="en-US"/>
              <a:t> similar to reader lock – several processes can acquire concurrently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699"/>
              </a:buClr>
              <a:buSzPts val="2400"/>
              <a:buChar char="•"/>
            </a:pP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Exclusive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lock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similar to writer 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Mediates access to a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Mandatory or advisory: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699"/>
              </a:buClr>
              <a:buSzPts val="2400"/>
              <a:buChar char="•"/>
            </a:pP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lang="en-US"/>
              <a:t> – access is denied depending on locks held and requested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699"/>
              </a:buClr>
              <a:buSzPts val="2400"/>
              <a:buChar char="•"/>
            </a:pP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Advisory</a:t>
            </a:r>
            <a:r>
              <a:rPr lang="en-US"/>
              <a:t> – processes can find status of locks and decide what to do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2271065" y="239749"/>
            <a:ext cx="78184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Types – Name, Extension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1185" l="15715" r="15715" t="1186"/>
          <a:stretch/>
        </p:blipFill>
        <p:spPr>
          <a:xfrm>
            <a:off x="4022725" y="1209676"/>
            <a:ext cx="4337050" cy="4632325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