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59" r:id="rId3"/>
    <p:sldId id="360" r:id="rId4"/>
    <p:sldId id="361" r:id="rId5"/>
    <p:sldId id="368" r:id="rId6"/>
    <p:sldId id="369" r:id="rId7"/>
    <p:sldId id="370" r:id="rId8"/>
    <p:sldId id="371" r:id="rId9"/>
    <p:sldId id="372" r:id="rId10"/>
    <p:sldId id="385" r:id="rId11"/>
    <p:sldId id="386" r:id="rId12"/>
    <p:sldId id="414" r:id="rId13"/>
    <p:sldId id="415" r:id="rId14"/>
    <p:sldId id="387" r:id="rId15"/>
    <p:sldId id="388" r:id="rId16"/>
    <p:sldId id="393" r:id="rId17"/>
    <p:sldId id="394" r:id="rId18"/>
    <p:sldId id="395" r:id="rId19"/>
    <p:sldId id="397" r:id="rId20"/>
    <p:sldId id="398" r:id="rId21"/>
    <p:sldId id="400" r:id="rId22"/>
    <p:sldId id="399" r:id="rId23"/>
    <p:sldId id="416" r:id="rId24"/>
    <p:sldId id="409" r:id="rId25"/>
    <p:sldId id="417" r:id="rId26"/>
    <p:sldId id="401" r:id="rId27"/>
    <p:sldId id="403" r:id="rId28"/>
    <p:sldId id="402" r:id="rId29"/>
    <p:sldId id="404" r:id="rId30"/>
    <p:sldId id="405" r:id="rId31"/>
    <p:sldId id="406" r:id="rId32"/>
    <p:sldId id="410" r:id="rId33"/>
    <p:sldId id="411" r:id="rId34"/>
    <p:sldId id="412" r:id="rId35"/>
    <p:sldId id="413" r:id="rId36"/>
    <p:sldId id="362" r:id="rId37"/>
    <p:sldId id="366" r:id="rId38"/>
    <p:sldId id="38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90" d="100"/>
          <a:sy n="90" d="100"/>
        </p:scale>
        <p:origin x="-576"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F04752-CEEA-445D-B0F4-7AB1543D1616}" type="datetimeFigureOut">
              <a:rPr lang="en-IN" smtClean="0"/>
              <a:pPr/>
              <a:t>28-09-2022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A421EA-86DF-4F75-A83A-A55A88F21743}" type="slidenum">
              <a:rPr lang="en-IN" smtClean="0"/>
              <a:pPr/>
              <a:t>‹#›</a:t>
            </a:fld>
            <a:endParaRPr lang="en-IN"/>
          </a:p>
        </p:txBody>
      </p:sp>
    </p:spTree>
    <p:extLst>
      <p:ext uri="{BB962C8B-B14F-4D97-AF65-F5344CB8AC3E}">
        <p14:creationId xmlns:p14="http://schemas.microsoft.com/office/powerpoint/2010/main" xmlns="" val="61502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79D25C-4082-4D14-8BB0-2F4DF62B9A0B}" type="slidenum">
              <a:rPr lang="en-US" altLang="en-US"/>
              <a:pPr/>
              <a:t>5</a:t>
            </a:fld>
            <a:endParaRPr lang="en-US" altLang="en-US"/>
          </a:p>
        </p:txBody>
      </p:sp>
      <p:sp>
        <p:nvSpPr>
          <p:cNvPr id="1117186" name="Rectangle 2"/>
          <p:cNvSpPr>
            <a:spLocks noGrp="1" noRot="1" noChangeAspect="1" noChangeArrowheads="1" noTextEdit="1"/>
          </p:cNvSpPr>
          <p:nvPr>
            <p:ph type="sldImg"/>
          </p:nvPr>
        </p:nvSpPr>
        <p:spPr>
          <a:xfrm>
            <a:off x="381000" y="685800"/>
            <a:ext cx="6096000" cy="3429000"/>
          </a:xfrm>
          <a:ln/>
        </p:spPr>
      </p:sp>
      <p:sp>
        <p:nvSpPr>
          <p:cNvPr id="1117187" name="Rectangle 3"/>
          <p:cNvSpPr>
            <a:spLocks noGrp="1" noChangeArrowheads="1"/>
          </p:cNvSpPr>
          <p:nvPr>
            <p:ph type="body" idx="1"/>
          </p:nvPr>
        </p:nvSpPr>
        <p:spPr>
          <a:xfrm>
            <a:off x="913772" y="4343713"/>
            <a:ext cx="5030456" cy="4113862"/>
          </a:xfrm>
        </p:spPr>
        <p:txBody>
          <a:bodyPr/>
          <a:lstStyle/>
          <a:p>
            <a:endParaRPr lang="en-US" altLang="en-US"/>
          </a:p>
        </p:txBody>
      </p:sp>
    </p:spTree>
    <p:extLst>
      <p:ext uri="{BB962C8B-B14F-4D97-AF65-F5344CB8AC3E}">
        <p14:creationId xmlns:p14="http://schemas.microsoft.com/office/powerpoint/2010/main" xmlns="" val="4261277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1CAC2D-7076-4423-B4EA-58013E4D66A5}" type="slidenum">
              <a:rPr lang="en-US" altLang="en-US"/>
              <a:pPr/>
              <a:t>6</a:t>
            </a:fld>
            <a:endParaRPr lang="en-US" altLang="en-US"/>
          </a:p>
        </p:txBody>
      </p:sp>
      <p:sp>
        <p:nvSpPr>
          <p:cNvPr id="1119234" name="Rectangle 2"/>
          <p:cNvSpPr>
            <a:spLocks noGrp="1" noRot="1" noChangeAspect="1" noChangeArrowheads="1" noTextEdit="1"/>
          </p:cNvSpPr>
          <p:nvPr>
            <p:ph type="sldImg"/>
          </p:nvPr>
        </p:nvSpPr>
        <p:spPr>
          <a:xfrm>
            <a:off x="381000" y="685800"/>
            <a:ext cx="6096000" cy="3429000"/>
          </a:xfrm>
          <a:ln/>
        </p:spPr>
      </p:sp>
      <p:sp>
        <p:nvSpPr>
          <p:cNvPr id="1119235" name="Rectangle 3"/>
          <p:cNvSpPr>
            <a:spLocks noGrp="1" noChangeArrowheads="1"/>
          </p:cNvSpPr>
          <p:nvPr>
            <p:ph type="body" idx="1"/>
          </p:nvPr>
        </p:nvSpPr>
        <p:spPr>
          <a:xfrm>
            <a:off x="913772" y="4343713"/>
            <a:ext cx="5030456" cy="4113862"/>
          </a:xfrm>
        </p:spPr>
        <p:txBody>
          <a:bodyPr/>
          <a:lstStyle/>
          <a:p>
            <a:endParaRPr lang="en-US" altLang="en-US"/>
          </a:p>
        </p:txBody>
      </p:sp>
    </p:spTree>
    <p:extLst>
      <p:ext uri="{BB962C8B-B14F-4D97-AF65-F5344CB8AC3E}">
        <p14:creationId xmlns:p14="http://schemas.microsoft.com/office/powerpoint/2010/main" xmlns="" val="3324474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1289AF-4B2A-45EF-9A2D-96A806471602}" type="slidenum">
              <a:rPr lang="en-US" altLang="en-US"/>
              <a:pPr/>
              <a:t>7</a:t>
            </a:fld>
            <a:endParaRPr lang="en-US" altLang="en-US"/>
          </a:p>
        </p:txBody>
      </p:sp>
      <p:sp>
        <p:nvSpPr>
          <p:cNvPr id="1123330" name="Rectangle 2"/>
          <p:cNvSpPr>
            <a:spLocks noGrp="1" noRot="1" noChangeAspect="1" noChangeArrowheads="1" noTextEdit="1"/>
          </p:cNvSpPr>
          <p:nvPr>
            <p:ph type="sldImg"/>
          </p:nvPr>
        </p:nvSpPr>
        <p:spPr>
          <a:xfrm>
            <a:off x="381000" y="685800"/>
            <a:ext cx="6096000" cy="3429000"/>
          </a:xfrm>
          <a:ln/>
        </p:spPr>
      </p:sp>
      <p:sp>
        <p:nvSpPr>
          <p:cNvPr id="1123331" name="Rectangle 3"/>
          <p:cNvSpPr>
            <a:spLocks noGrp="1" noChangeArrowheads="1"/>
          </p:cNvSpPr>
          <p:nvPr>
            <p:ph type="body" idx="1"/>
          </p:nvPr>
        </p:nvSpPr>
        <p:spPr>
          <a:xfrm>
            <a:off x="913772" y="4343713"/>
            <a:ext cx="5030456" cy="4113862"/>
          </a:xfrm>
        </p:spPr>
        <p:txBody>
          <a:bodyPr/>
          <a:lstStyle/>
          <a:p>
            <a:endParaRPr lang="en-US" altLang="en-US"/>
          </a:p>
        </p:txBody>
      </p:sp>
    </p:spTree>
    <p:extLst>
      <p:ext uri="{BB962C8B-B14F-4D97-AF65-F5344CB8AC3E}">
        <p14:creationId xmlns:p14="http://schemas.microsoft.com/office/powerpoint/2010/main" xmlns="" val="3106791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1334AC-0B92-43B7-A00A-211B5C3A947F}" type="slidenum">
              <a:rPr lang="en-US" altLang="en-US"/>
              <a:pPr/>
              <a:t>8</a:t>
            </a:fld>
            <a:endParaRPr lang="en-US" altLang="en-US"/>
          </a:p>
        </p:txBody>
      </p:sp>
      <p:sp>
        <p:nvSpPr>
          <p:cNvPr id="1121282" name="Rectangle 2"/>
          <p:cNvSpPr>
            <a:spLocks noGrp="1" noRot="1" noChangeAspect="1" noChangeArrowheads="1" noTextEdit="1"/>
          </p:cNvSpPr>
          <p:nvPr>
            <p:ph type="sldImg"/>
          </p:nvPr>
        </p:nvSpPr>
        <p:spPr>
          <a:xfrm>
            <a:off x="381000" y="685800"/>
            <a:ext cx="6096000" cy="3429000"/>
          </a:xfrm>
          <a:ln/>
        </p:spPr>
      </p:sp>
      <p:sp>
        <p:nvSpPr>
          <p:cNvPr id="1121283" name="Rectangle 3"/>
          <p:cNvSpPr>
            <a:spLocks noGrp="1" noChangeArrowheads="1"/>
          </p:cNvSpPr>
          <p:nvPr>
            <p:ph type="body" idx="1"/>
          </p:nvPr>
        </p:nvSpPr>
        <p:spPr>
          <a:xfrm>
            <a:off x="913772" y="4343713"/>
            <a:ext cx="5030456" cy="4113862"/>
          </a:xfrm>
        </p:spPr>
        <p:txBody>
          <a:bodyPr/>
          <a:lstStyle/>
          <a:p>
            <a:endParaRPr lang="en-US" altLang="en-US"/>
          </a:p>
        </p:txBody>
      </p:sp>
    </p:spTree>
    <p:extLst>
      <p:ext uri="{BB962C8B-B14F-4D97-AF65-F5344CB8AC3E}">
        <p14:creationId xmlns:p14="http://schemas.microsoft.com/office/powerpoint/2010/main" xmlns="" val="351599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804DEA-2037-4AC8-87F7-08DC319AE137}" type="slidenum">
              <a:rPr lang="en-US" altLang="en-US"/>
              <a:pPr/>
              <a:t>9</a:t>
            </a:fld>
            <a:endParaRPr lang="en-US" altLang="en-US"/>
          </a:p>
        </p:txBody>
      </p:sp>
      <p:sp>
        <p:nvSpPr>
          <p:cNvPr id="1125378" name="Rectangle 2"/>
          <p:cNvSpPr>
            <a:spLocks noGrp="1" noRot="1" noChangeAspect="1" noChangeArrowheads="1" noTextEdit="1"/>
          </p:cNvSpPr>
          <p:nvPr>
            <p:ph type="sldImg"/>
          </p:nvPr>
        </p:nvSpPr>
        <p:spPr>
          <a:xfrm>
            <a:off x="381000" y="685800"/>
            <a:ext cx="6096000" cy="3429000"/>
          </a:xfrm>
          <a:ln/>
        </p:spPr>
      </p:sp>
      <p:sp>
        <p:nvSpPr>
          <p:cNvPr id="1125379" name="Rectangle 3"/>
          <p:cNvSpPr>
            <a:spLocks noGrp="1" noChangeArrowheads="1"/>
          </p:cNvSpPr>
          <p:nvPr>
            <p:ph type="body" idx="1"/>
          </p:nvPr>
        </p:nvSpPr>
        <p:spPr>
          <a:xfrm>
            <a:off x="913772" y="4343713"/>
            <a:ext cx="5030456" cy="4113862"/>
          </a:xfrm>
        </p:spPr>
        <p:txBody>
          <a:bodyPr/>
          <a:lstStyle/>
          <a:p>
            <a:endParaRPr lang="en-US" altLang="en-US"/>
          </a:p>
        </p:txBody>
      </p:sp>
    </p:spTree>
    <p:extLst>
      <p:ext uri="{BB962C8B-B14F-4D97-AF65-F5344CB8AC3E}">
        <p14:creationId xmlns:p14="http://schemas.microsoft.com/office/powerpoint/2010/main" xmlns="" val="52930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959A6C-7E3B-502F-28FE-5BC0C4EED9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CDEB5E24-81E1-1782-F50A-0A1E113343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9D38FCA0-3AF4-3889-D043-B0089A3E8A2A}"/>
              </a:ext>
            </a:extLst>
          </p:cNvPr>
          <p:cNvSpPr>
            <a:spLocks noGrp="1"/>
          </p:cNvSpPr>
          <p:nvPr>
            <p:ph type="dt" sz="half" idx="10"/>
          </p:nvPr>
        </p:nvSpPr>
        <p:spPr/>
        <p:txBody>
          <a:bodyPr/>
          <a:lstStyle/>
          <a:p>
            <a:fld id="{9DA46276-5BF8-4F85-9A47-6AAEC096F6DC}" type="datetimeFigureOut">
              <a:rPr lang="en-IN" smtClean="0"/>
              <a:pPr/>
              <a:t>28-09-2022</a:t>
            </a:fld>
            <a:endParaRPr lang="en-IN"/>
          </a:p>
        </p:txBody>
      </p:sp>
      <p:sp>
        <p:nvSpPr>
          <p:cNvPr id="5" name="Footer Placeholder 4">
            <a:extLst>
              <a:ext uri="{FF2B5EF4-FFF2-40B4-BE49-F238E27FC236}">
                <a16:creationId xmlns:a16="http://schemas.microsoft.com/office/drawing/2014/main" xmlns="" id="{65477EF1-5804-520E-BB2F-AFF6B8E075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0FA96E6-1C54-0D2F-A3E0-C91AB00D235E}"/>
              </a:ext>
            </a:extLst>
          </p:cNvPr>
          <p:cNvSpPr>
            <a:spLocks noGrp="1"/>
          </p:cNvSpPr>
          <p:nvPr>
            <p:ph type="sldNum" sz="quarter" idx="12"/>
          </p:nvPr>
        </p:nvSpPr>
        <p:spPr/>
        <p:txBody>
          <a:bodyPr/>
          <a:lstStyle/>
          <a:p>
            <a:fld id="{93CE94AC-5584-4D01-86FB-D8C4FC6B71FA}" type="slidenum">
              <a:rPr lang="en-IN" smtClean="0"/>
              <a:pPr/>
              <a:t>‹#›</a:t>
            </a:fld>
            <a:endParaRPr lang="en-IN"/>
          </a:p>
        </p:txBody>
      </p:sp>
    </p:spTree>
    <p:extLst>
      <p:ext uri="{BB962C8B-B14F-4D97-AF65-F5344CB8AC3E}">
        <p14:creationId xmlns:p14="http://schemas.microsoft.com/office/powerpoint/2010/main" xmlns="" val="3335208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7AC413-1DBD-AE6C-371D-A3B4C9414A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1800D1F-6F6A-B1A0-9C5B-1E644DEF9B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85059DD-B1BB-4024-6AEC-924C25456551}"/>
              </a:ext>
            </a:extLst>
          </p:cNvPr>
          <p:cNvSpPr>
            <a:spLocks noGrp="1"/>
          </p:cNvSpPr>
          <p:nvPr>
            <p:ph type="dt" sz="half" idx="10"/>
          </p:nvPr>
        </p:nvSpPr>
        <p:spPr/>
        <p:txBody>
          <a:bodyPr/>
          <a:lstStyle/>
          <a:p>
            <a:fld id="{9DA46276-5BF8-4F85-9A47-6AAEC096F6DC}" type="datetimeFigureOut">
              <a:rPr lang="en-IN" smtClean="0"/>
              <a:pPr/>
              <a:t>28-09-2022</a:t>
            </a:fld>
            <a:endParaRPr lang="en-IN"/>
          </a:p>
        </p:txBody>
      </p:sp>
      <p:sp>
        <p:nvSpPr>
          <p:cNvPr id="5" name="Footer Placeholder 4">
            <a:extLst>
              <a:ext uri="{FF2B5EF4-FFF2-40B4-BE49-F238E27FC236}">
                <a16:creationId xmlns:a16="http://schemas.microsoft.com/office/drawing/2014/main" xmlns="" id="{22B43160-BD7B-485D-F394-6E9E089A48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1CD33F5-7C14-FFD7-2F51-5A06AFA88022}"/>
              </a:ext>
            </a:extLst>
          </p:cNvPr>
          <p:cNvSpPr>
            <a:spLocks noGrp="1"/>
          </p:cNvSpPr>
          <p:nvPr>
            <p:ph type="sldNum" sz="quarter" idx="12"/>
          </p:nvPr>
        </p:nvSpPr>
        <p:spPr/>
        <p:txBody>
          <a:bodyPr/>
          <a:lstStyle/>
          <a:p>
            <a:fld id="{93CE94AC-5584-4D01-86FB-D8C4FC6B71FA}" type="slidenum">
              <a:rPr lang="en-IN" smtClean="0"/>
              <a:pPr/>
              <a:t>‹#›</a:t>
            </a:fld>
            <a:endParaRPr lang="en-IN"/>
          </a:p>
        </p:txBody>
      </p:sp>
    </p:spTree>
    <p:extLst>
      <p:ext uri="{BB962C8B-B14F-4D97-AF65-F5344CB8AC3E}">
        <p14:creationId xmlns:p14="http://schemas.microsoft.com/office/powerpoint/2010/main" xmlns="" val="1589669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7F0FF2C-C1B5-CEF6-7D80-B9226654E5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35AAC9A-6A38-1021-E818-8F074CCF6F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E1EF806-1B26-C856-3E24-33B317E5D021}"/>
              </a:ext>
            </a:extLst>
          </p:cNvPr>
          <p:cNvSpPr>
            <a:spLocks noGrp="1"/>
          </p:cNvSpPr>
          <p:nvPr>
            <p:ph type="dt" sz="half" idx="10"/>
          </p:nvPr>
        </p:nvSpPr>
        <p:spPr/>
        <p:txBody>
          <a:bodyPr/>
          <a:lstStyle/>
          <a:p>
            <a:fld id="{9DA46276-5BF8-4F85-9A47-6AAEC096F6DC}" type="datetimeFigureOut">
              <a:rPr lang="en-IN" smtClean="0"/>
              <a:pPr/>
              <a:t>28-09-2022</a:t>
            </a:fld>
            <a:endParaRPr lang="en-IN"/>
          </a:p>
        </p:txBody>
      </p:sp>
      <p:sp>
        <p:nvSpPr>
          <p:cNvPr id="5" name="Footer Placeholder 4">
            <a:extLst>
              <a:ext uri="{FF2B5EF4-FFF2-40B4-BE49-F238E27FC236}">
                <a16:creationId xmlns:a16="http://schemas.microsoft.com/office/drawing/2014/main" xmlns="" id="{4DE6C1D7-CC4B-E81E-6B49-2E068F810D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2498754-AC6B-8CB3-78BC-063C4FF8DE1E}"/>
              </a:ext>
            </a:extLst>
          </p:cNvPr>
          <p:cNvSpPr>
            <a:spLocks noGrp="1"/>
          </p:cNvSpPr>
          <p:nvPr>
            <p:ph type="sldNum" sz="quarter" idx="12"/>
          </p:nvPr>
        </p:nvSpPr>
        <p:spPr/>
        <p:txBody>
          <a:bodyPr/>
          <a:lstStyle/>
          <a:p>
            <a:fld id="{93CE94AC-5584-4D01-86FB-D8C4FC6B71FA}" type="slidenum">
              <a:rPr lang="en-IN" smtClean="0"/>
              <a:pPr/>
              <a:t>‹#›</a:t>
            </a:fld>
            <a:endParaRPr lang="en-IN"/>
          </a:p>
        </p:txBody>
      </p:sp>
    </p:spTree>
    <p:extLst>
      <p:ext uri="{BB962C8B-B14F-4D97-AF65-F5344CB8AC3E}">
        <p14:creationId xmlns:p14="http://schemas.microsoft.com/office/powerpoint/2010/main" xmlns="" val="294730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11ABD9-BA5C-7591-F863-F49F6AEA59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9F5B878-80E0-167E-1B40-9AF3C5507E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1DE3623-E1A8-302D-414C-3B309CE435A0}"/>
              </a:ext>
            </a:extLst>
          </p:cNvPr>
          <p:cNvSpPr>
            <a:spLocks noGrp="1"/>
          </p:cNvSpPr>
          <p:nvPr>
            <p:ph type="dt" sz="half" idx="10"/>
          </p:nvPr>
        </p:nvSpPr>
        <p:spPr/>
        <p:txBody>
          <a:bodyPr/>
          <a:lstStyle/>
          <a:p>
            <a:fld id="{9DA46276-5BF8-4F85-9A47-6AAEC096F6DC}" type="datetimeFigureOut">
              <a:rPr lang="en-IN" smtClean="0"/>
              <a:pPr/>
              <a:t>28-09-2022</a:t>
            </a:fld>
            <a:endParaRPr lang="en-IN"/>
          </a:p>
        </p:txBody>
      </p:sp>
      <p:sp>
        <p:nvSpPr>
          <p:cNvPr id="5" name="Footer Placeholder 4">
            <a:extLst>
              <a:ext uri="{FF2B5EF4-FFF2-40B4-BE49-F238E27FC236}">
                <a16:creationId xmlns:a16="http://schemas.microsoft.com/office/drawing/2014/main" xmlns="" id="{FFAA8A48-1E03-F439-E8D5-F1A9F56733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D319473-8AC0-318A-57DF-E46DF289B56E}"/>
              </a:ext>
            </a:extLst>
          </p:cNvPr>
          <p:cNvSpPr>
            <a:spLocks noGrp="1"/>
          </p:cNvSpPr>
          <p:nvPr>
            <p:ph type="sldNum" sz="quarter" idx="12"/>
          </p:nvPr>
        </p:nvSpPr>
        <p:spPr/>
        <p:txBody>
          <a:bodyPr/>
          <a:lstStyle/>
          <a:p>
            <a:fld id="{93CE94AC-5584-4D01-86FB-D8C4FC6B71FA}" type="slidenum">
              <a:rPr lang="en-IN" smtClean="0"/>
              <a:pPr/>
              <a:t>‹#›</a:t>
            </a:fld>
            <a:endParaRPr lang="en-IN"/>
          </a:p>
        </p:txBody>
      </p:sp>
    </p:spTree>
    <p:extLst>
      <p:ext uri="{BB962C8B-B14F-4D97-AF65-F5344CB8AC3E}">
        <p14:creationId xmlns:p14="http://schemas.microsoft.com/office/powerpoint/2010/main" xmlns="" val="2031822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8B249C-21B3-A0D1-66B8-396457960B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615EF64-0131-14AB-90FD-CCF5EE85C7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D34C36F-4963-CA2D-9F02-A4ED44041963}"/>
              </a:ext>
            </a:extLst>
          </p:cNvPr>
          <p:cNvSpPr>
            <a:spLocks noGrp="1"/>
          </p:cNvSpPr>
          <p:nvPr>
            <p:ph type="dt" sz="half" idx="10"/>
          </p:nvPr>
        </p:nvSpPr>
        <p:spPr/>
        <p:txBody>
          <a:bodyPr/>
          <a:lstStyle/>
          <a:p>
            <a:fld id="{9DA46276-5BF8-4F85-9A47-6AAEC096F6DC}" type="datetimeFigureOut">
              <a:rPr lang="en-IN" smtClean="0"/>
              <a:pPr/>
              <a:t>28-09-2022</a:t>
            </a:fld>
            <a:endParaRPr lang="en-IN"/>
          </a:p>
        </p:txBody>
      </p:sp>
      <p:sp>
        <p:nvSpPr>
          <p:cNvPr id="5" name="Footer Placeholder 4">
            <a:extLst>
              <a:ext uri="{FF2B5EF4-FFF2-40B4-BE49-F238E27FC236}">
                <a16:creationId xmlns:a16="http://schemas.microsoft.com/office/drawing/2014/main" xmlns="" id="{36B7D07F-B7B7-2F10-A047-5BB6104C39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859A30D-BA15-8B67-F595-0F045BCBCA67}"/>
              </a:ext>
            </a:extLst>
          </p:cNvPr>
          <p:cNvSpPr>
            <a:spLocks noGrp="1"/>
          </p:cNvSpPr>
          <p:nvPr>
            <p:ph type="sldNum" sz="quarter" idx="12"/>
          </p:nvPr>
        </p:nvSpPr>
        <p:spPr/>
        <p:txBody>
          <a:bodyPr/>
          <a:lstStyle/>
          <a:p>
            <a:fld id="{93CE94AC-5584-4D01-86FB-D8C4FC6B71FA}" type="slidenum">
              <a:rPr lang="en-IN" smtClean="0"/>
              <a:pPr/>
              <a:t>‹#›</a:t>
            </a:fld>
            <a:endParaRPr lang="en-IN"/>
          </a:p>
        </p:txBody>
      </p:sp>
    </p:spTree>
    <p:extLst>
      <p:ext uri="{BB962C8B-B14F-4D97-AF65-F5344CB8AC3E}">
        <p14:creationId xmlns:p14="http://schemas.microsoft.com/office/powerpoint/2010/main" xmlns="" val="4020738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6056FC-DC8D-C1BC-2160-2300E9854E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EFC0B12-20AA-9593-5687-0913E38BF9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E814209D-F139-F1C4-544D-D3EC81A32E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E0E873AF-4614-1B09-3CCF-D0C3C54529A2}"/>
              </a:ext>
            </a:extLst>
          </p:cNvPr>
          <p:cNvSpPr>
            <a:spLocks noGrp="1"/>
          </p:cNvSpPr>
          <p:nvPr>
            <p:ph type="dt" sz="half" idx="10"/>
          </p:nvPr>
        </p:nvSpPr>
        <p:spPr/>
        <p:txBody>
          <a:bodyPr/>
          <a:lstStyle/>
          <a:p>
            <a:fld id="{9DA46276-5BF8-4F85-9A47-6AAEC096F6DC}" type="datetimeFigureOut">
              <a:rPr lang="en-IN" smtClean="0"/>
              <a:pPr/>
              <a:t>28-09-2022</a:t>
            </a:fld>
            <a:endParaRPr lang="en-IN"/>
          </a:p>
        </p:txBody>
      </p:sp>
      <p:sp>
        <p:nvSpPr>
          <p:cNvPr id="6" name="Footer Placeholder 5">
            <a:extLst>
              <a:ext uri="{FF2B5EF4-FFF2-40B4-BE49-F238E27FC236}">
                <a16:creationId xmlns:a16="http://schemas.microsoft.com/office/drawing/2014/main" xmlns="" id="{49CE7D71-32AE-032D-99A3-FDAD4092FD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16CD5A2-3F5E-DF9A-1EA5-3E3B899D4DB6}"/>
              </a:ext>
            </a:extLst>
          </p:cNvPr>
          <p:cNvSpPr>
            <a:spLocks noGrp="1"/>
          </p:cNvSpPr>
          <p:nvPr>
            <p:ph type="sldNum" sz="quarter" idx="12"/>
          </p:nvPr>
        </p:nvSpPr>
        <p:spPr/>
        <p:txBody>
          <a:bodyPr/>
          <a:lstStyle/>
          <a:p>
            <a:fld id="{93CE94AC-5584-4D01-86FB-D8C4FC6B71FA}" type="slidenum">
              <a:rPr lang="en-IN" smtClean="0"/>
              <a:pPr/>
              <a:t>‹#›</a:t>
            </a:fld>
            <a:endParaRPr lang="en-IN"/>
          </a:p>
        </p:txBody>
      </p:sp>
    </p:spTree>
    <p:extLst>
      <p:ext uri="{BB962C8B-B14F-4D97-AF65-F5344CB8AC3E}">
        <p14:creationId xmlns:p14="http://schemas.microsoft.com/office/powerpoint/2010/main" xmlns="" val="2047001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7A7AE2-2736-4912-AD6C-8125E14456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C21A80A-33C0-F0BA-7ACF-CA177CC843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4129221-BF0E-7597-87F1-2A54F8504F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82ED9497-1070-535C-CA16-D9EDD14BEA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C1B3F37-1043-2D55-8038-51B915526A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4A218DC4-8354-7A0E-F98A-39248D92B9A6}"/>
              </a:ext>
            </a:extLst>
          </p:cNvPr>
          <p:cNvSpPr>
            <a:spLocks noGrp="1"/>
          </p:cNvSpPr>
          <p:nvPr>
            <p:ph type="dt" sz="half" idx="10"/>
          </p:nvPr>
        </p:nvSpPr>
        <p:spPr/>
        <p:txBody>
          <a:bodyPr/>
          <a:lstStyle/>
          <a:p>
            <a:fld id="{9DA46276-5BF8-4F85-9A47-6AAEC096F6DC}" type="datetimeFigureOut">
              <a:rPr lang="en-IN" smtClean="0"/>
              <a:pPr/>
              <a:t>28-09-2022</a:t>
            </a:fld>
            <a:endParaRPr lang="en-IN"/>
          </a:p>
        </p:txBody>
      </p:sp>
      <p:sp>
        <p:nvSpPr>
          <p:cNvPr id="8" name="Footer Placeholder 7">
            <a:extLst>
              <a:ext uri="{FF2B5EF4-FFF2-40B4-BE49-F238E27FC236}">
                <a16:creationId xmlns:a16="http://schemas.microsoft.com/office/drawing/2014/main" xmlns="" id="{FDE4E635-68D2-585B-EA28-22D146547D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6BF6A151-23C3-9F47-252E-1EB3CAFFB75A}"/>
              </a:ext>
            </a:extLst>
          </p:cNvPr>
          <p:cNvSpPr>
            <a:spLocks noGrp="1"/>
          </p:cNvSpPr>
          <p:nvPr>
            <p:ph type="sldNum" sz="quarter" idx="12"/>
          </p:nvPr>
        </p:nvSpPr>
        <p:spPr/>
        <p:txBody>
          <a:bodyPr/>
          <a:lstStyle/>
          <a:p>
            <a:fld id="{93CE94AC-5584-4D01-86FB-D8C4FC6B71FA}" type="slidenum">
              <a:rPr lang="en-IN" smtClean="0"/>
              <a:pPr/>
              <a:t>‹#›</a:t>
            </a:fld>
            <a:endParaRPr lang="en-IN"/>
          </a:p>
        </p:txBody>
      </p:sp>
    </p:spTree>
    <p:extLst>
      <p:ext uri="{BB962C8B-B14F-4D97-AF65-F5344CB8AC3E}">
        <p14:creationId xmlns:p14="http://schemas.microsoft.com/office/powerpoint/2010/main" xmlns="" val="278112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AA6522-C567-C1CE-F504-9EFFAB38FD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185D9683-EEEA-ABE2-E6B7-F03AA30414F7}"/>
              </a:ext>
            </a:extLst>
          </p:cNvPr>
          <p:cNvSpPr>
            <a:spLocks noGrp="1"/>
          </p:cNvSpPr>
          <p:nvPr>
            <p:ph type="dt" sz="half" idx="10"/>
          </p:nvPr>
        </p:nvSpPr>
        <p:spPr/>
        <p:txBody>
          <a:bodyPr/>
          <a:lstStyle/>
          <a:p>
            <a:fld id="{9DA46276-5BF8-4F85-9A47-6AAEC096F6DC}" type="datetimeFigureOut">
              <a:rPr lang="en-IN" smtClean="0"/>
              <a:pPr/>
              <a:t>28-09-2022</a:t>
            </a:fld>
            <a:endParaRPr lang="en-IN"/>
          </a:p>
        </p:txBody>
      </p:sp>
      <p:sp>
        <p:nvSpPr>
          <p:cNvPr id="4" name="Footer Placeholder 3">
            <a:extLst>
              <a:ext uri="{FF2B5EF4-FFF2-40B4-BE49-F238E27FC236}">
                <a16:creationId xmlns:a16="http://schemas.microsoft.com/office/drawing/2014/main" xmlns="" id="{6C8240D8-8F28-A8A0-F44E-189F3BB518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F5159518-E777-570C-86B0-F952DB83BBFA}"/>
              </a:ext>
            </a:extLst>
          </p:cNvPr>
          <p:cNvSpPr>
            <a:spLocks noGrp="1"/>
          </p:cNvSpPr>
          <p:nvPr>
            <p:ph type="sldNum" sz="quarter" idx="12"/>
          </p:nvPr>
        </p:nvSpPr>
        <p:spPr/>
        <p:txBody>
          <a:bodyPr/>
          <a:lstStyle/>
          <a:p>
            <a:fld id="{93CE94AC-5584-4D01-86FB-D8C4FC6B71FA}" type="slidenum">
              <a:rPr lang="en-IN" smtClean="0"/>
              <a:pPr/>
              <a:t>‹#›</a:t>
            </a:fld>
            <a:endParaRPr lang="en-IN"/>
          </a:p>
        </p:txBody>
      </p:sp>
    </p:spTree>
    <p:extLst>
      <p:ext uri="{BB962C8B-B14F-4D97-AF65-F5344CB8AC3E}">
        <p14:creationId xmlns:p14="http://schemas.microsoft.com/office/powerpoint/2010/main" xmlns="" val="3878493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F600DF1-16DA-0C1F-31FA-7E189FEA8ADA}"/>
              </a:ext>
            </a:extLst>
          </p:cNvPr>
          <p:cNvSpPr>
            <a:spLocks noGrp="1"/>
          </p:cNvSpPr>
          <p:nvPr>
            <p:ph type="dt" sz="half" idx="10"/>
          </p:nvPr>
        </p:nvSpPr>
        <p:spPr/>
        <p:txBody>
          <a:bodyPr/>
          <a:lstStyle/>
          <a:p>
            <a:fld id="{9DA46276-5BF8-4F85-9A47-6AAEC096F6DC}" type="datetimeFigureOut">
              <a:rPr lang="en-IN" smtClean="0"/>
              <a:pPr/>
              <a:t>28-09-2022</a:t>
            </a:fld>
            <a:endParaRPr lang="en-IN"/>
          </a:p>
        </p:txBody>
      </p:sp>
      <p:sp>
        <p:nvSpPr>
          <p:cNvPr id="3" name="Footer Placeholder 2">
            <a:extLst>
              <a:ext uri="{FF2B5EF4-FFF2-40B4-BE49-F238E27FC236}">
                <a16:creationId xmlns:a16="http://schemas.microsoft.com/office/drawing/2014/main" xmlns="" id="{67A34CB9-0930-2489-2392-2AED25863D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28E15CE2-8984-8C60-9EF4-417E72628118}"/>
              </a:ext>
            </a:extLst>
          </p:cNvPr>
          <p:cNvSpPr>
            <a:spLocks noGrp="1"/>
          </p:cNvSpPr>
          <p:nvPr>
            <p:ph type="sldNum" sz="quarter" idx="12"/>
          </p:nvPr>
        </p:nvSpPr>
        <p:spPr/>
        <p:txBody>
          <a:bodyPr/>
          <a:lstStyle/>
          <a:p>
            <a:fld id="{93CE94AC-5584-4D01-86FB-D8C4FC6B71FA}" type="slidenum">
              <a:rPr lang="en-IN" smtClean="0"/>
              <a:pPr/>
              <a:t>‹#›</a:t>
            </a:fld>
            <a:endParaRPr lang="en-IN"/>
          </a:p>
        </p:txBody>
      </p:sp>
    </p:spTree>
    <p:extLst>
      <p:ext uri="{BB962C8B-B14F-4D97-AF65-F5344CB8AC3E}">
        <p14:creationId xmlns:p14="http://schemas.microsoft.com/office/powerpoint/2010/main" xmlns="" val="4074518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D85BA5-48C6-4F2D-8E27-790F916DE6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17DEB1D-53E3-0693-17F0-666D15D138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A8695375-5D38-DCBB-138C-AA39DA9A8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AECDB15-E112-4CBE-9F9D-12B222777DC2}"/>
              </a:ext>
            </a:extLst>
          </p:cNvPr>
          <p:cNvSpPr>
            <a:spLocks noGrp="1"/>
          </p:cNvSpPr>
          <p:nvPr>
            <p:ph type="dt" sz="half" idx="10"/>
          </p:nvPr>
        </p:nvSpPr>
        <p:spPr/>
        <p:txBody>
          <a:bodyPr/>
          <a:lstStyle/>
          <a:p>
            <a:fld id="{9DA46276-5BF8-4F85-9A47-6AAEC096F6DC}" type="datetimeFigureOut">
              <a:rPr lang="en-IN" smtClean="0"/>
              <a:pPr/>
              <a:t>28-09-2022</a:t>
            </a:fld>
            <a:endParaRPr lang="en-IN"/>
          </a:p>
        </p:txBody>
      </p:sp>
      <p:sp>
        <p:nvSpPr>
          <p:cNvPr id="6" name="Footer Placeholder 5">
            <a:extLst>
              <a:ext uri="{FF2B5EF4-FFF2-40B4-BE49-F238E27FC236}">
                <a16:creationId xmlns:a16="http://schemas.microsoft.com/office/drawing/2014/main" xmlns="" id="{36298140-F42B-E561-9AE3-DE007CAFC9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DE9CF48-D83D-87B3-8CFE-BD9410B04973}"/>
              </a:ext>
            </a:extLst>
          </p:cNvPr>
          <p:cNvSpPr>
            <a:spLocks noGrp="1"/>
          </p:cNvSpPr>
          <p:nvPr>
            <p:ph type="sldNum" sz="quarter" idx="12"/>
          </p:nvPr>
        </p:nvSpPr>
        <p:spPr/>
        <p:txBody>
          <a:bodyPr/>
          <a:lstStyle/>
          <a:p>
            <a:fld id="{93CE94AC-5584-4D01-86FB-D8C4FC6B71FA}" type="slidenum">
              <a:rPr lang="en-IN" smtClean="0"/>
              <a:pPr/>
              <a:t>‹#›</a:t>
            </a:fld>
            <a:endParaRPr lang="en-IN"/>
          </a:p>
        </p:txBody>
      </p:sp>
    </p:spTree>
    <p:extLst>
      <p:ext uri="{BB962C8B-B14F-4D97-AF65-F5344CB8AC3E}">
        <p14:creationId xmlns:p14="http://schemas.microsoft.com/office/powerpoint/2010/main" xmlns="" val="1106473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3DC903-B909-986E-7E84-44F7D569F6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83C14D61-1182-97C5-C316-10BFC3EFC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B9745BAD-8C08-D42B-64ED-E95AC904B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6F72AE3-7ED9-5F91-58CD-AC215AEDDD4B}"/>
              </a:ext>
            </a:extLst>
          </p:cNvPr>
          <p:cNvSpPr>
            <a:spLocks noGrp="1"/>
          </p:cNvSpPr>
          <p:nvPr>
            <p:ph type="dt" sz="half" idx="10"/>
          </p:nvPr>
        </p:nvSpPr>
        <p:spPr/>
        <p:txBody>
          <a:bodyPr/>
          <a:lstStyle/>
          <a:p>
            <a:fld id="{9DA46276-5BF8-4F85-9A47-6AAEC096F6DC}" type="datetimeFigureOut">
              <a:rPr lang="en-IN" smtClean="0"/>
              <a:pPr/>
              <a:t>28-09-2022</a:t>
            </a:fld>
            <a:endParaRPr lang="en-IN"/>
          </a:p>
        </p:txBody>
      </p:sp>
      <p:sp>
        <p:nvSpPr>
          <p:cNvPr id="6" name="Footer Placeholder 5">
            <a:extLst>
              <a:ext uri="{FF2B5EF4-FFF2-40B4-BE49-F238E27FC236}">
                <a16:creationId xmlns:a16="http://schemas.microsoft.com/office/drawing/2014/main" xmlns="" id="{97634D85-FB55-260D-98F1-C6CA30E0A3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9590D4D-659F-6450-FCD5-F40436E17F02}"/>
              </a:ext>
            </a:extLst>
          </p:cNvPr>
          <p:cNvSpPr>
            <a:spLocks noGrp="1"/>
          </p:cNvSpPr>
          <p:nvPr>
            <p:ph type="sldNum" sz="quarter" idx="12"/>
          </p:nvPr>
        </p:nvSpPr>
        <p:spPr/>
        <p:txBody>
          <a:bodyPr/>
          <a:lstStyle/>
          <a:p>
            <a:fld id="{93CE94AC-5584-4D01-86FB-D8C4FC6B71FA}" type="slidenum">
              <a:rPr lang="en-IN" smtClean="0"/>
              <a:pPr/>
              <a:t>‹#›</a:t>
            </a:fld>
            <a:endParaRPr lang="en-IN"/>
          </a:p>
        </p:txBody>
      </p:sp>
    </p:spTree>
    <p:extLst>
      <p:ext uri="{BB962C8B-B14F-4D97-AF65-F5344CB8AC3E}">
        <p14:creationId xmlns:p14="http://schemas.microsoft.com/office/powerpoint/2010/main" xmlns="" val="2697804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8216BF6-6580-09DB-F47F-B7DE6780E6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ED8C672-0845-EB6A-A481-760B2DF72D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A60217B-A2FC-4FA6-C0E4-AFDA446B83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A46276-5BF8-4F85-9A47-6AAEC096F6DC}" type="datetimeFigureOut">
              <a:rPr lang="en-IN" smtClean="0"/>
              <a:pPr/>
              <a:t>28-09-2022</a:t>
            </a:fld>
            <a:endParaRPr lang="en-IN"/>
          </a:p>
        </p:txBody>
      </p:sp>
      <p:sp>
        <p:nvSpPr>
          <p:cNvPr id="5" name="Footer Placeholder 4">
            <a:extLst>
              <a:ext uri="{FF2B5EF4-FFF2-40B4-BE49-F238E27FC236}">
                <a16:creationId xmlns:a16="http://schemas.microsoft.com/office/drawing/2014/main" xmlns="" id="{667982A3-C7DB-709B-15C9-9064F10137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469E0E20-B341-8FEA-5795-78626EDDE8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E94AC-5584-4D01-86FB-D8C4FC6B71FA}" type="slidenum">
              <a:rPr lang="en-IN" smtClean="0"/>
              <a:pPr/>
              <a:t>‹#›</a:t>
            </a:fld>
            <a:endParaRPr lang="en-IN"/>
          </a:p>
        </p:txBody>
      </p:sp>
    </p:spTree>
    <p:extLst>
      <p:ext uri="{BB962C8B-B14F-4D97-AF65-F5344CB8AC3E}">
        <p14:creationId xmlns:p14="http://schemas.microsoft.com/office/powerpoint/2010/main" xmlns="" val="719397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corporatefinanceinstitute.com/resources/knowledge/other/mutually-exclusive-events/" TargetMode="External"/><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NULL"/><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NUL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NULL"/><Relationship Id="rId5" Type="http://schemas.openxmlformats.org/officeDocument/2006/relationships/image" Target="../media/image4.png"/><Relationship Id="rId4" Type="http://schemas.openxmlformats.org/officeDocument/2006/relationships/image" Target="NUL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media/image5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EA50EE-4595-C8B9-0886-21F190E2F3A8}"/>
              </a:ext>
            </a:extLst>
          </p:cNvPr>
          <p:cNvSpPr>
            <a:spLocks noGrp="1"/>
          </p:cNvSpPr>
          <p:nvPr>
            <p:ph type="ctrTitle"/>
          </p:nvPr>
        </p:nvSpPr>
        <p:spPr/>
        <p:txBody>
          <a:bodyPr/>
          <a:lstStyle/>
          <a:p>
            <a:r>
              <a:rPr lang="en-IN" dirty="0"/>
              <a:t>Introduction to </a:t>
            </a:r>
            <a:r>
              <a:rPr lang="en-IN" dirty="0" err="1"/>
              <a:t>probablity</a:t>
            </a:r>
            <a:endParaRPr lang="en-IN" dirty="0"/>
          </a:p>
        </p:txBody>
      </p:sp>
      <p:sp>
        <p:nvSpPr>
          <p:cNvPr id="3" name="Subtitle 2">
            <a:extLst>
              <a:ext uri="{FF2B5EF4-FFF2-40B4-BE49-F238E27FC236}">
                <a16:creationId xmlns:a16="http://schemas.microsoft.com/office/drawing/2014/main" xmlns="" id="{8E1C8B3E-3ADA-84BC-041A-93D30077D04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xmlns="" val="1345208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D8FE2BAB-68F8-B1E3-0EB0-32E87D044E35}"/>
              </a:ext>
            </a:extLst>
          </p:cNvPr>
          <p:cNvPicPr>
            <a:picLocks noChangeAspect="1"/>
          </p:cNvPicPr>
          <p:nvPr/>
        </p:nvPicPr>
        <p:blipFill>
          <a:blip r:embed="rId2"/>
          <a:stretch>
            <a:fillRect/>
          </a:stretch>
        </p:blipFill>
        <p:spPr>
          <a:xfrm>
            <a:off x="1220787" y="866774"/>
            <a:ext cx="8725853" cy="5503527"/>
          </a:xfrm>
          <a:prstGeom prst="rect">
            <a:avLst/>
          </a:prstGeom>
        </p:spPr>
      </p:pic>
      <p:sp>
        <p:nvSpPr>
          <p:cNvPr id="6" name="TextBox 5">
            <a:extLst>
              <a:ext uri="{FF2B5EF4-FFF2-40B4-BE49-F238E27FC236}">
                <a16:creationId xmlns:a16="http://schemas.microsoft.com/office/drawing/2014/main" xmlns="" id="{568682C6-15FA-D6E0-319D-6B2F19ED019C}"/>
              </a:ext>
            </a:extLst>
          </p:cNvPr>
          <p:cNvSpPr txBox="1"/>
          <p:nvPr/>
        </p:nvSpPr>
        <p:spPr>
          <a:xfrm>
            <a:off x="736489" y="195311"/>
            <a:ext cx="4941802" cy="584775"/>
          </a:xfrm>
          <a:prstGeom prst="rect">
            <a:avLst/>
          </a:prstGeom>
          <a:noFill/>
        </p:spPr>
        <p:txBody>
          <a:bodyPr wrap="none" rtlCol="0">
            <a:spAutoFit/>
          </a:bodyPr>
          <a:lstStyle/>
          <a:p>
            <a:r>
              <a:rPr lang="en-IN" sz="3200" dirty="0"/>
              <a:t>Joint Probability Distribution</a:t>
            </a:r>
          </a:p>
        </p:txBody>
      </p:sp>
    </p:spTree>
    <p:extLst>
      <p:ext uri="{BB962C8B-B14F-4D97-AF65-F5344CB8AC3E}">
        <p14:creationId xmlns:p14="http://schemas.microsoft.com/office/powerpoint/2010/main" xmlns="" val="9332591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5A116A2-5DD6-4C0B-5FA9-0ABB4296FFAE}"/>
              </a:ext>
            </a:extLst>
          </p:cNvPr>
          <p:cNvPicPr>
            <a:picLocks noChangeAspect="1"/>
          </p:cNvPicPr>
          <p:nvPr/>
        </p:nvPicPr>
        <p:blipFill>
          <a:blip r:embed="rId2"/>
          <a:stretch>
            <a:fillRect/>
          </a:stretch>
        </p:blipFill>
        <p:spPr>
          <a:xfrm>
            <a:off x="1088707" y="484259"/>
            <a:ext cx="9447213" cy="6020597"/>
          </a:xfrm>
          <a:prstGeom prst="rect">
            <a:avLst/>
          </a:prstGeom>
        </p:spPr>
      </p:pic>
    </p:spTree>
    <p:extLst>
      <p:ext uri="{BB962C8B-B14F-4D97-AF65-F5344CB8AC3E}">
        <p14:creationId xmlns:p14="http://schemas.microsoft.com/office/powerpoint/2010/main" xmlns="" val="105246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81300" y="1606672"/>
            <a:ext cx="6629400" cy="3629025"/>
          </a:xfrm>
          <a:prstGeom prst="rect">
            <a:avLst/>
          </a:prstGeom>
        </p:spPr>
      </p:pic>
    </p:spTree>
    <p:extLst>
      <p:ext uri="{BB962C8B-B14F-4D97-AF65-F5344CB8AC3E}">
        <p14:creationId xmlns:p14="http://schemas.microsoft.com/office/powerpoint/2010/main" xmlns="" val="6850826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62237" y="1381125"/>
            <a:ext cx="6867525" cy="4095750"/>
          </a:xfrm>
          <a:prstGeom prst="rect">
            <a:avLst/>
          </a:prstGeom>
        </p:spPr>
      </p:pic>
    </p:spTree>
    <p:extLst>
      <p:ext uri="{BB962C8B-B14F-4D97-AF65-F5344CB8AC3E}">
        <p14:creationId xmlns:p14="http://schemas.microsoft.com/office/powerpoint/2010/main" xmlns="" val="3753498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54C834F-37A9-280B-52A6-7719C591253B}"/>
              </a:ext>
            </a:extLst>
          </p:cNvPr>
          <p:cNvPicPr>
            <a:picLocks noChangeAspect="1"/>
          </p:cNvPicPr>
          <p:nvPr/>
        </p:nvPicPr>
        <p:blipFill>
          <a:blip r:embed="rId2"/>
          <a:stretch>
            <a:fillRect/>
          </a:stretch>
        </p:blipFill>
        <p:spPr>
          <a:xfrm>
            <a:off x="1087120" y="1482745"/>
            <a:ext cx="8267700" cy="1514475"/>
          </a:xfrm>
          <a:prstGeom prst="rect">
            <a:avLst/>
          </a:prstGeom>
        </p:spPr>
      </p:pic>
      <p:sp>
        <p:nvSpPr>
          <p:cNvPr id="5" name="TextBox 4">
            <a:extLst>
              <a:ext uri="{FF2B5EF4-FFF2-40B4-BE49-F238E27FC236}">
                <a16:creationId xmlns:a16="http://schemas.microsoft.com/office/drawing/2014/main" xmlns="" id="{8F24ECFD-F487-348A-A3EF-45A9D3C23486}"/>
              </a:ext>
            </a:extLst>
          </p:cNvPr>
          <p:cNvSpPr txBox="1"/>
          <p:nvPr/>
        </p:nvSpPr>
        <p:spPr>
          <a:xfrm>
            <a:off x="1087120" y="836414"/>
            <a:ext cx="6096000" cy="646331"/>
          </a:xfrm>
          <a:prstGeom prst="rect">
            <a:avLst/>
          </a:prstGeom>
          <a:noFill/>
        </p:spPr>
        <p:txBody>
          <a:bodyPr wrap="square">
            <a:spAutoFit/>
          </a:bodyPr>
          <a:lstStyle/>
          <a:p>
            <a:r>
              <a:rPr lang="en-US" altLang="en-US" sz="3600" dirty="0">
                <a:solidFill>
                  <a:schemeClr val="accent6"/>
                </a:solidFill>
                <a:latin typeface="Arial Unicode MS" pitchFamily="34" charset="-128"/>
                <a:ea typeface="Arial Unicode MS" pitchFamily="34" charset="-128"/>
                <a:cs typeface="Arial Unicode MS" pitchFamily="34" charset="-128"/>
              </a:rPr>
              <a:t>Continuous case </a:t>
            </a:r>
            <a:endParaRPr lang="en-IN" sz="3600" dirty="0"/>
          </a:p>
        </p:txBody>
      </p:sp>
      <p:pic>
        <p:nvPicPr>
          <p:cNvPr id="7" name="Picture 6">
            <a:extLst>
              <a:ext uri="{FF2B5EF4-FFF2-40B4-BE49-F238E27FC236}">
                <a16:creationId xmlns:a16="http://schemas.microsoft.com/office/drawing/2014/main" xmlns="" id="{B55F5DD0-F61A-0A71-6037-ABEDEF9B7743}"/>
              </a:ext>
            </a:extLst>
          </p:cNvPr>
          <p:cNvPicPr>
            <a:picLocks noChangeAspect="1"/>
          </p:cNvPicPr>
          <p:nvPr/>
        </p:nvPicPr>
        <p:blipFill>
          <a:blip r:embed="rId3"/>
          <a:stretch>
            <a:fillRect/>
          </a:stretch>
        </p:blipFill>
        <p:spPr>
          <a:xfrm>
            <a:off x="1201420" y="2997220"/>
            <a:ext cx="8352964" cy="3454380"/>
          </a:xfrm>
          <a:prstGeom prst="rect">
            <a:avLst/>
          </a:prstGeom>
        </p:spPr>
      </p:pic>
    </p:spTree>
    <p:extLst>
      <p:ext uri="{BB962C8B-B14F-4D97-AF65-F5344CB8AC3E}">
        <p14:creationId xmlns:p14="http://schemas.microsoft.com/office/powerpoint/2010/main" xmlns="" val="12887024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9D0BDBC-BC9B-E62D-C149-9650D29FCD09}"/>
              </a:ext>
            </a:extLst>
          </p:cNvPr>
          <p:cNvPicPr>
            <a:picLocks noChangeAspect="1"/>
          </p:cNvPicPr>
          <p:nvPr/>
        </p:nvPicPr>
        <p:blipFill>
          <a:blip r:embed="rId2"/>
          <a:stretch>
            <a:fillRect/>
          </a:stretch>
        </p:blipFill>
        <p:spPr>
          <a:xfrm>
            <a:off x="1319847" y="526732"/>
            <a:ext cx="8850313" cy="5867551"/>
          </a:xfrm>
          <a:prstGeom prst="rect">
            <a:avLst/>
          </a:prstGeom>
        </p:spPr>
      </p:pic>
    </p:spTree>
    <p:extLst>
      <p:ext uri="{BB962C8B-B14F-4D97-AF65-F5344CB8AC3E}">
        <p14:creationId xmlns:p14="http://schemas.microsoft.com/office/powerpoint/2010/main" xmlns="" val="33758626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572DB20-1C25-5831-8C62-E3781B2F2402}"/>
              </a:ext>
            </a:extLst>
          </p:cNvPr>
          <p:cNvPicPr>
            <a:picLocks noChangeAspect="1"/>
          </p:cNvPicPr>
          <p:nvPr/>
        </p:nvPicPr>
        <p:blipFill>
          <a:blip r:embed="rId2"/>
          <a:stretch>
            <a:fillRect/>
          </a:stretch>
        </p:blipFill>
        <p:spPr>
          <a:xfrm>
            <a:off x="442912" y="1107123"/>
            <a:ext cx="11306175" cy="1829118"/>
          </a:xfrm>
          <a:prstGeom prst="rect">
            <a:avLst/>
          </a:prstGeom>
        </p:spPr>
      </p:pic>
      <p:sp>
        <p:nvSpPr>
          <p:cNvPr id="4" name="TextBox 3">
            <a:extLst>
              <a:ext uri="{FF2B5EF4-FFF2-40B4-BE49-F238E27FC236}">
                <a16:creationId xmlns:a16="http://schemas.microsoft.com/office/drawing/2014/main" xmlns="" id="{BC030C88-8613-815D-564B-5B478A71305E}"/>
              </a:ext>
            </a:extLst>
          </p:cNvPr>
          <p:cNvSpPr txBox="1"/>
          <p:nvPr/>
        </p:nvSpPr>
        <p:spPr>
          <a:xfrm>
            <a:off x="264160" y="308094"/>
            <a:ext cx="6096000" cy="646331"/>
          </a:xfrm>
          <a:prstGeom prst="rect">
            <a:avLst/>
          </a:prstGeom>
          <a:noFill/>
        </p:spPr>
        <p:txBody>
          <a:bodyPr wrap="square">
            <a:spAutoFit/>
          </a:bodyPr>
          <a:lstStyle/>
          <a:p>
            <a:pPr algn="l"/>
            <a:r>
              <a:rPr lang="en-US" sz="3600" b="0" i="0" dirty="0">
                <a:solidFill>
                  <a:srgbClr val="111111"/>
                </a:solidFill>
                <a:effectLst/>
                <a:latin typeface="Cabin-semi-bold"/>
              </a:rPr>
              <a:t>Conditional Probability</a:t>
            </a:r>
          </a:p>
        </p:txBody>
      </p:sp>
      <p:sp>
        <p:nvSpPr>
          <p:cNvPr id="6" name="TextBox 5">
            <a:extLst>
              <a:ext uri="{FF2B5EF4-FFF2-40B4-BE49-F238E27FC236}">
                <a16:creationId xmlns:a16="http://schemas.microsoft.com/office/drawing/2014/main" xmlns="" id="{B60C23C1-B7C9-CE74-F54E-DAF8E2A2709F}"/>
              </a:ext>
            </a:extLst>
          </p:cNvPr>
          <p:cNvSpPr txBox="1"/>
          <p:nvPr/>
        </p:nvSpPr>
        <p:spPr>
          <a:xfrm>
            <a:off x="408463" y="2993864"/>
            <a:ext cx="11017568" cy="1754326"/>
          </a:xfrm>
          <a:prstGeom prst="rect">
            <a:avLst/>
          </a:prstGeom>
          <a:noFill/>
        </p:spPr>
        <p:txBody>
          <a:bodyPr wrap="square">
            <a:spAutoFit/>
          </a:bodyPr>
          <a:lstStyle/>
          <a:p>
            <a:pPr algn="l"/>
            <a:r>
              <a:rPr lang="en-US" b="1" i="0" dirty="0">
                <a:solidFill>
                  <a:srgbClr val="132E57"/>
                </a:solidFill>
                <a:effectLst/>
                <a:latin typeface="Open Sans" panose="020B0606030504020204" pitchFamily="34" charset="0"/>
              </a:rPr>
              <a:t>Conditional Probability for Independent Events</a:t>
            </a:r>
          </a:p>
          <a:p>
            <a:pPr algn="l"/>
            <a:r>
              <a:rPr lang="en-US" b="0" i="0" dirty="0">
                <a:solidFill>
                  <a:srgbClr val="57595D"/>
                </a:solidFill>
                <a:effectLst/>
                <a:latin typeface="Open Sans" panose="020B0606030504020204" pitchFamily="34" charset="0"/>
              </a:rPr>
              <a:t>Two events are independent if the probability of the outcome of one event does not influence the probability of the outcome of another event</a:t>
            </a:r>
          </a:p>
          <a:p>
            <a:pPr algn="l"/>
            <a:endParaRPr lang="en-US" dirty="0">
              <a:solidFill>
                <a:srgbClr val="57595D"/>
              </a:solidFill>
              <a:latin typeface="Open Sans" panose="020B0606030504020204" pitchFamily="34" charset="0"/>
            </a:endParaRPr>
          </a:p>
          <a:p>
            <a:pPr algn="l"/>
            <a:r>
              <a:rPr lang="en-US" b="1" i="0" dirty="0">
                <a:solidFill>
                  <a:srgbClr val="132E57"/>
                </a:solidFill>
                <a:effectLst/>
                <a:latin typeface="Open Sans" panose="020B0606030504020204" pitchFamily="34" charset="0"/>
              </a:rPr>
              <a:t>P(A|B) = P(A)</a:t>
            </a:r>
          </a:p>
          <a:p>
            <a:r>
              <a:rPr lang="en-US" b="1" i="0" dirty="0">
                <a:solidFill>
                  <a:srgbClr val="132E57"/>
                </a:solidFill>
                <a:effectLst/>
                <a:latin typeface="Open Sans" panose="020B0606030504020204" pitchFamily="34" charset="0"/>
              </a:rPr>
              <a:t>P(B|A) = P(B)</a:t>
            </a:r>
          </a:p>
        </p:txBody>
      </p:sp>
      <p:sp>
        <p:nvSpPr>
          <p:cNvPr id="8" name="TextBox 7">
            <a:extLst>
              <a:ext uri="{FF2B5EF4-FFF2-40B4-BE49-F238E27FC236}">
                <a16:creationId xmlns:a16="http://schemas.microsoft.com/office/drawing/2014/main" xmlns="" id="{5F10A1AC-C6E8-E689-DB4B-5E2BD13DB3F0}"/>
              </a:ext>
            </a:extLst>
          </p:cNvPr>
          <p:cNvSpPr txBox="1"/>
          <p:nvPr/>
        </p:nvSpPr>
        <p:spPr>
          <a:xfrm>
            <a:off x="264160" y="4795580"/>
            <a:ext cx="11306174" cy="1754326"/>
          </a:xfrm>
          <a:prstGeom prst="rect">
            <a:avLst/>
          </a:prstGeom>
          <a:noFill/>
        </p:spPr>
        <p:txBody>
          <a:bodyPr wrap="square">
            <a:spAutoFit/>
          </a:bodyPr>
          <a:lstStyle/>
          <a:p>
            <a:pPr algn="l"/>
            <a:r>
              <a:rPr lang="en-US" b="1" i="0" dirty="0">
                <a:solidFill>
                  <a:srgbClr val="132E57"/>
                </a:solidFill>
                <a:effectLst/>
                <a:latin typeface="Open Sans" panose="020B0606030504020204" pitchFamily="34" charset="0"/>
              </a:rPr>
              <a:t>Conditional Probability for Mutually Exclusive Events</a:t>
            </a:r>
          </a:p>
          <a:p>
            <a:pPr algn="l"/>
            <a:r>
              <a:rPr lang="en-US" b="0" i="0" dirty="0">
                <a:solidFill>
                  <a:srgbClr val="57595D"/>
                </a:solidFill>
                <a:effectLst/>
                <a:latin typeface="Open Sans" panose="020B0606030504020204" pitchFamily="34" charset="0"/>
              </a:rPr>
              <a:t>In probability theory, </a:t>
            </a:r>
            <a:r>
              <a:rPr lang="en-US" b="0" i="0" u="none" strike="noStrike" dirty="0">
                <a:solidFill>
                  <a:srgbClr val="3271D2"/>
                </a:solidFill>
                <a:effectLst/>
                <a:latin typeface="Open Sans" panose="020B0606030504020204" pitchFamily="34" charset="0"/>
                <a:hlinkClick r:id="rId3"/>
              </a:rPr>
              <a:t>mutually exclusive events</a:t>
            </a:r>
            <a:r>
              <a:rPr lang="en-US" b="0" i="0" dirty="0">
                <a:solidFill>
                  <a:srgbClr val="57595D"/>
                </a:solidFill>
                <a:effectLst/>
                <a:latin typeface="Open Sans" panose="020B0606030504020204" pitchFamily="34" charset="0"/>
              </a:rPr>
              <a:t> are events that cannot occur simultaneously. In other words, if one event has already occurred, another can event cannot occur. Thus, the conditional probability of mutually exclusive events is always zero.</a:t>
            </a:r>
          </a:p>
          <a:p>
            <a:pPr algn="ctr"/>
            <a:r>
              <a:rPr lang="en-US" b="1" i="0" dirty="0">
                <a:solidFill>
                  <a:srgbClr val="132E57"/>
                </a:solidFill>
                <a:effectLst/>
                <a:latin typeface="Open Sans" panose="020B0606030504020204" pitchFamily="34" charset="0"/>
              </a:rPr>
              <a:t>P(A|B) = 0</a:t>
            </a:r>
          </a:p>
          <a:p>
            <a:pPr algn="ctr"/>
            <a:r>
              <a:rPr lang="en-US" b="1" i="0" dirty="0">
                <a:solidFill>
                  <a:srgbClr val="132E57"/>
                </a:solidFill>
                <a:effectLst/>
                <a:latin typeface="Open Sans" panose="020B0606030504020204" pitchFamily="34" charset="0"/>
              </a:rPr>
              <a:t>P(B|A) = 0</a:t>
            </a:r>
          </a:p>
        </p:txBody>
      </p:sp>
    </p:spTree>
    <p:extLst>
      <p:ext uri="{BB962C8B-B14F-4D97-AF65-F5344CB8AC3E}">
        <p14:creationId xmlns:p14="http://schemas.microsoft.com/office/powerpoint/2010/main" xmlns="" val="12602114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A5F0023-1D79-557B-4CB4-7A7D1F9A4611}"/>
              </a:ext>
            </a:extLst>
          </p:cNvPr>
          <p:cNvSpPr txBox="1"/>
          <p:nvPr/>
        </p:nvSpPr>
        <p:spPr>
          <a:xfrm>
            <a:off x="345440" y="375920"/>
            <a:ext cx="11084560" cy="1200329"/>
          </a:xfrm>
          <a:prstGeom prst="rect">
            <a:avLst/>
          </a:prstGeom>
          <a:noFill/>
        </p:spPr>
        <p:txBody>
          <a:bodyPr wrap="square">
            <a:spAutoFit/>
          </a:bodyPr>
          <a:lstStyle/>
          <a:p>
            <a:r>
              <a:rPr lang="en-US" i="0" dirty="0">
                <a:solidFill>
                  <a:srgbClr val="333333"/>
                </a:solidFill>
                <a:effectLst/>
                <a:latin typeface="Roboto" panose="02000000000000000000" pitchFamily="2" charset="0"/>
              </a:rPr>
              <a:t>Example : -A bag contains green and yellow balls. Two balls are drawn without replacement. The probability of selecting a green ball and then a yellow ball is 0.28. The probability of selecting a green ball on the first draw is 0.5. Find the probability of selecting a yellow ball on the second draw, given that the first ball drawn was green.</a:t>
            </a:r>
            <a:endParaRPr lang="en-IN" dirty="0"/>
          </a:p>
        </p:txBody>
      </p:sp>
      <p:sp>
        <p:nvSpPr>
          <p:cNvPr id="5" name="TextBox 4">
            <a:extLst>
              <a:ext uri="{FF2B5EF4-FFF2-40B4-BE49-F238E27FC236}">
                <a16:creationId xmlns:a16="http://schemas.microsoft.com/office/drawing/2014/main" xmlns="" id="{17611C06-CD32-F3DD-3253-32B287E876D9}"/>
              </a:ext>
            </a:extLst>
          </p:cNvPr>
          <p:cNvSpPr txBox="1"/>
          <p:nvPr/>
        </p:nvSpPr>
        <p:spPr>
          <a:xfrm>
            <a:off x="680720" y="1982321"/>
            <a:ext cx="10647680" cy="3693319"/>
          </a:xfrm>
          <a:prstGeom prst="rect">
            <a:avLst/>
          </a:prstGeom>
          <a:noFill/>
        </p:spPr>
        <p:txBody>
          <a:bodyPr wrap="square">
            <a:spAutoFit/>
          </a:bodyPr>
          <a:lstStyle/>
          <a:p>
            <a:r>
              <a:rPr lang="en-US" dirty="0">
                <a:effectLst/>
              </a:rPr>
              <a:t>Solution:</a:t>
            </a:r>
            <a:br>
              <a:rPr lang="en-US" dirty="0">
                <a:effectLst/>
              </a:rPr>
            </a:br>
            <a:r>
              <a:rPr lang="en-US" dirty="0">
                <a:effectLst/>
              </a:rPr>
              <a:t>Let A and B be the events of drawing a green in the first draw and yellow ball in the second draw respectively.</a:t>
            </a:r>
            <a:br>
              <a:rPr lang="en-US" dirty="0">
                <a:effectLst/>
              </a:rPr>
            </a:br>
            <a:r>
              <a:rPr lang="en-US" dirty="0">
                <a:effectLst/>
              </a:rPr>
              <a:t>From the given,</a:t>
            </a:r>
            <a:br>
              <a:rPr lang="en-US" dirty="0">
                <a:effectLst/>
              </a:rPr>
            </a:br>
            <a:r>
              <a:rPr lang="en-US" dirty="0">
                <a:effectLst/>
              </a:rPr>
              <a:t>P(A) = 0.5</a:t>
            </a:r>
            <a:br>
              <a:rPr lang="en-US" dirty="0">
                <a:effectLst/>
              </a:rPr>
            </a:br>
            <a:r>
              <a:rPr lang="en-US" dirty="0">
                <a:effectLst/>
              </a:rPr>
              <a:t>P(A ⋂ B) = 0.28</a:t>
            </a:r>
            <a:br>
              <a:rPr lang="en-US" dirty="0">
                <a:effectLst/>
              </a:rPr>
            </a:br>
            <a:r>
              <a:rPr lang="en-US" dirty="0">
                <a:effectLst/>
              </a:rPr>
              <a:t>Probability of selecting a yellow ball on the second draw, given that the first ball drawn was green = Conditional of B given A</a:t>
            </a:r>
            <a:br>
              <a:rPr lang="en-US" dirty="0">
                <a:effectLst/>
              </a:rPr>
            </a:br>
            <a:r>
              <a:rPr lang="en-US" dirty="0">
                <a:effectLst/>
              </a:rPr>
              <a:t>= P(B|A)</a:t>
            </a:r>
            <a:br>
              <a:rPr lang="en-US" dirty="0">
                <a:effectLst/>
              </a:rPr>
            </a:br>
            <a:r>
              <a:rPr lang="en-US" dirty="0">
                <a:effectLst/>
              </a:rPr>
              <a:t>= P(A ⋂ B)/P(A)</a:t>
            </a:r>
            <a:br>
              <a:rPr lang="en-US" dirty="0">
                <a:effectLst/>
              </a:rPr>
            </a:br>
            <a:r>
              <a:rPr lang="en-US" dirty="0">
                <a:effectLst/>
              </a:rPr>
              <a:t>= 0.28/0.5</a:t>
            </a:r>
            <a:br>
              <a:rPr lang="en-US" dirty="0">
                <a:effectLst/>
              </a:rPr>
            </a:br>
            <a:r>
              <a:rPr lang="en-US" dirty="0">
                <a:effectLst/>
              </a:rPr>
              <a:t>= 0.56</a:t>
            </a:r>
          </a:p>
          <a:p>
            <a:r>
              <a:rPr lang="en-US" dirty="0"/>
              <a:t/>
            </a:r>
            <a:br>
              <a:rPr lang="en-US" dirty="0"/>
            </a:br>
            <a:endParaRPr lang="en-IN" dirty="0"/>
          </a:p>
        </p:txBody>
      </p:sp>
    </p:spTree>
    <p:extLst>
      <p:ext uri="{BB962C8B-B14F-4D97-AF65-F5344CB8AC3E}">
        <p14:creationId xmlns:p14="http://schemas.microsoft.com/office/powerpoint/2010/main" xmlns="" val="2443770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E36A170-39B5-3AB1-750E-8361C6FDD132}"/>
              </a:ext>
            </a:extLst>
          </p:cNvPr>
          <p:cNvSpPr txBox="1"/>
          <p:nvPr/>
        </p:nvSpPr>
        <p:spPr>
          <a:xfrm>
            <a:off x="508000" y="481876"/>
            <a:ext cx="10627360" cy="923330"/>
          </a:xfrm>
          <a:prstGeom prst="rect">
            <a:avLst/>
          </a:prstGeom>
          <a:noFill/>
        </p:spPr>
        <p:txBody>
          <a:bodyPr wrap="square">
            <a:spAutoFit/>
          </a:bodyPr>
          <a:lstStyle/>
          <a:p>
            <a:r>
              <a:rPr lang="en-US" b="0" i="0" dirty="0">
                <a:solidFill>
                  <a:srgbClr val="222222"/>
                </a:solidFill>
                <a:effectLst/>
                <a:latin typeface="Plus Jakarta Sans"/>
              </a:rPr>
              <a:t>Example : In a class, 35% of the students study </a:t>
            </a:r>
            <a:r>
              <a:rPr lang="en-US" dirty="0">
                <a:solidFill>
                  <a:srgbClr val="222222"/>
                </a:solidFill>
                <a:latin typeface="Plus Jakarta Sans"/>
              </a:rPr>
              <a:t>Machine Learning </a:t>
            </a:r>
            <a:r>
              <a:rPr lang="en-US" b="0" i="0" dirty="0">
                <a:solidFill>
                  <a:srgbClr val="222222"/>
                </a:solidFill>
                <a:effectLst/>
                <a:latin typeface="Plus Jakarta Sans"/>
              </a:rPr>
              <a:t> and computer Security . 65% of the students study Machine learning . What is the probability of a student studying Computer security given he/she is already studying </a:t>
            </a:r>
            <a:r>
              <a:rPr lang="en-US" dirty="0">
                <a:solidFill>
                  <a:srgbClr val="222222"/>
                </a:solidFill>
                <a:latin typeface="Plus Jakarta Sans"/>
              </a:rPr>
              <a:t>Machine Learning </a:t>
            </a:r>
            <a:r>
              <a:rPr lang="en-US" b="0" i="0" dirty="0">
                <a:solidFill>
                  <a:srgbClr val="222222"/>
                </a:solidFill>
                <a:effectLst/>
                <a:latin typeface="Plus Jakarta Sans"/>
              </a:rPr>
              <a:t>?</a:t>
            </a:r>
            <a:endParaRPr lang="en-IN" dirty="0"/>
          </a:p>
        </p:txBody>
      </p:sp>
      <p:sp>
        <p:nvSpPr>
          <p:cNvPr id="4" name="Rectangle 1">
            <a:extLst>
              <a:ext uri="{FF2B5EF4-FFF2-40B4-BE49-F238E27FC236}">
                <a16:creationId xmlns:a16="http://schemas.microsoft.com/office/drawing/2014/main" xmlns="" id="{E8E8723B-B9E3-A53A-09CF-F1D8A7368A0C}"/>
              </a:ext>
            </a:extLst>
          </p:cNvPr>
          <p:cNvSpPr>
            <a:spLocks noChangeArrowheads="1"/>
          </p:cNvSpPr>
          <p:nvPr/>
        </p:nvSpPr>
        <p:spPr bwMode="auto">
          <a:xfrm>
            <a:off x="508000" y="1849574"/>
            <a:ext cx="10342880" cy="166199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dirty="0">
                <a:solidFill>
                  <a:srgbClr val="222222"/>
                </a:solidFill>
                <a:latin typeface="Plus Jakarta Sans"/>
              </a:rPr>
              <a:t>Solution</a:t>
            </a:r>
          </a:p>
          <a:p>
            <a:pPr marL="0" marR="0" lvl="0" indent="0" defTabSz="914400" rtl="0" eaLnBrk="0" fontAlgn="base" latinLnBrk="0" hangingPunct="0">
              <a:lnSpc>
                <a:spcPct val="100000"/>
              </a:lnSpc>
              <a:spcBef>
                <a:spcPct val="0"/>
              </a:spcBef>
              <a:spcAft>
                <a:spcPct val="0"/>
              </a:spcAft>
              <a:buClrTx/>
              <a:buSzTx/>
              <a:buFontTx/>
              <a:buNone/>
              <a:tabLst/>
            </a:pPr>
            <a:r>
              <a:rPr lang="en-US" altLang="en-US" dirty="0">
                <a:solidFill>
                  <a:srgbClr val="222222"/>
                </a:solidFill>
                <a:latin typeface="Plus Jakarta Sans"/>
              </a:rPr>
              <a:t>Percentage of the students studying Machine Learning  and Computer Security= 35%</a:t>
            </a:r>
          </a:p>
          <a:p>
            <a:pPr marL="0" marR="0" lvl="0" indent="0" defTabSz="914400" rtl="0" eaLnBrk="0" fontAlgn="base" latinLnBrk="0" hangingPunct="0">
              <a:lnSpc>
                <a:spcPct val="100000"/>
              </a:lnSpc>
              <a:spcBef>
                <a:spcPct val="0"/>
              </a:spcBef>
              <a:spcAft>
                <a:spcPct val="0"/>
              </a:spcAft>
              <a:buClrTx/>
              <a:buSzTx/>
              <a:buFontTx/>
              <a:buNone/>
              <a:tabLst/>
            </a:pPr>
            <a:r>
              <a:rPr lang="en-US" altLang="en-US" dirty="0">
                <a:solidFill>
                  <a:srgbClr val="222222"/>
                </a:solidFill>
                <a:latin typeface="Plus Jakarta Sans"/>
              </a:rPr>
              <a:t>Probability of students studying Machine Learning  and Computer Security = P(M and C) = 0.35</a:t>
            </a:r>
          </a:p>
          <a:p>
            <a:pPr marL="0" marR="0" lvl="0" indent="0" defTabSz="914400" rtl="0" eaLnBrk="0" fontAlgn="base" latinLnBrk="0" hangingPunct="0">
              <a:lnSpc>
                <a:spcPct val="100000"/>
              </a:lnSpc>
              <a:spcBef>
                <a:spcPct val="0"/>
              </a:spcBef>
              <a:spcAft>
                <a:spcPct val="0"/>
              </a:spcAft>
              <a:buClrTx/>
              <a:buSzTx/>
              <a:buFontTx/>
              <a:buNone/>
              <a:tabLst/>
            </a:pPr>
            <a:r>
              <a:rPr lang="en-US" altLang="en-US" dirty="0">
                <a:solidFill>
                  <a:srgbClr val="222222"/>
                </a:solidFill>
                <a:latin typeface="Plus Jakarta Sans"/>
              </a:rPr>
              <a:t>Percentage of students studying Machine Learning = 65%</a:t>
            </a:r>
          </a:p>
          <a:p>
            <a:pPr marL="0" marR="0" lvl="0" indent="0" defTabSz="914400" rtl="0" eaLnBrk="0" fontAlgn="base" latinLnBrk="0" hangingPunct="0">
              <a:lnSpc>
                <a:spcPct val="100000"/>
              </a:lnSpc>
              <a:spcBef>
                <a:spcPct val="0"/>
              </a:spcBef>
              <a:spcAft>
                <a:spcPct val="0"/>
              </a:spcAft>
              <a:buClrTx/>
              <a:buSzTx/>
              <a:buFontTx/>
              <a:buNone/>
              <a:tabLst/>
            </a:pPr>
            <a:r>
              <a:rPr lang="en-US" altLang="en-US" dirty="0">
                <a:solidFill>
                  <a:srgbClr val="222222"/>
                </a:solidFill>
                <a:latin typeface="Plus Jakarta Sans"/>
              </a:rPr>
              <a:t>The probability of students studying Machine Learning = P(M) = 0.65</a:t>
            </a:r>
          </a:p>
          <a:p>
            <a:pPr marL="0" marR="0" lvl="0" indent="0" defTabSz="914400" rtl="0" eaLnBrk="0" fontAlgn="base" latinLnBrk="0" hangingPunct="0">
              <a:lnSpc>
                <a:spcPct val="100000"/>
              </a:lnSpc>
              <a:spcBef>
                <a:spcPct val="0"/>
              </a:spcBef>
              <a:spcAft>
                <a:spcPct val="0"/>
              </a:spcAft>
              <a:buClrTx/>
              <a:buSzTx/>
              <a:buFontTx/>
              <a:buNone/>
              <a:tabLst/>
            </a:pPr>
            <a:r>
              <a:rPr lang="en-US" altLang="en-US" dirty="0">
                <a:solidFill>
                  <a:srgbClr val="222222"/>
                </a:solidFill>
                <a:latin typeface="Plus Jakarta Sans"/>
              </a:rPr>
              <a:t>                                                            </a:t>
            </a:r>
          </a:p>
        </p:txBody>
      </p:sp>
      <mc:AlternateContent xmlns:mc="http://schemas.openxmlformats.org/markup-compatibility/2006">
        <mc:Choice xmlns:a14="http://schemas.microsoft.com/office/drawing/2010/main" xmlns="" Requires="a14">
          <p:sp>
            <p:nvSpPr>
              <p:cNvPr id="5" name="TextBox 4">
                <a:extLst>
                  <a:ext uri="{FF2B5EF4-FFF2-40B4-BE49-F238E27FC236}">
                    <a16:creationId xmlns="" xmlns:a16="http://schemas.microsoft.com/office/drawing/2014/main" id="{2F498F3D-FC1F-94BB-D1FC-A4AAF0FFA869}"/>
                  </a:ext>
                </a:extLst>
              </p:cNvPr>
              <p:cNvSpPr txBox="1"/>
              <p:nvPr/>
            </p:nvSpPr>
            <p:spPr>
              <a:xfrm>
                <a:off x="2143760" y="3669240"/>
                <a:ext cx="2600960" cy="441211"/>
              </a:xfrm>
              <a:prstGeom prst="rect">
                <a:avLst/>
              </a:prstGeom>
              <a:noFill/>
            </p:spPr>
            <p:txBody>
              <a:bodyPr wrap="square" lIns="0" tIns="0" rIns="0" bIns="0" rtlCol="0">
                <a:spAutoFit/>
              </a:bodyPr>
              <a:lstStyle/>
              <a:p>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𝑀</m:t>
                        </m:r>
                      </m:e>
                      <m:e>
                        <m:r>
                          <a:rPr lang="en-IN" b="0" i="1" smtClean="0">
                            <a:latin typeface="Cambria Math" panose="02040503050406030204" pitchFamily="18" charset="0"/>
                          </a:rPr>
                          <m:t>𝐶</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𝑀</m:t>
                        </m:r>
                        <m:r>
                          <a:rPr lang="en-IN" b="0" i="1" smtClean="0">
                            <a:latin typeface="Cambria Math" panose="02040503050406030204" pitchFamily="18" charset="0"/>
                          </a:rPr>
                          <m:t> </m:t>
                        </m:r>
                        <m:r>
                          <a:rPr lang="en-IN" b="0" i="1" smtClean="0">
                            <a:latin typeface="Cambria Math" panose="02040503050406030204" pitchFamily="18" charset="0"/>
                          </a:rPr>
                          <m:t>𝑎𝑛𝑑</m:t>
                        </m:r>
                        <m:r>
                          <a:rPr lang="en-IN" b="0" i="1" smtClean="0">
                            <a:latin typeface="Cambria Math" panose="02040503050406030204" pitchFamily="18" charset="0"/>
                          </a:rPr>
                          <m:t> </m:t>
                        </m:r>
                        <m:r>
                          <a:rPr lang="en-IN" b="0" i="1" smtClean="0">
                            <a:latin typeface="Cambria Math" panose="02040503050406030204" pitchFamily="18" charset="0"/>
                          </a:rPr>
                          <m:t>𝐶</m:t>
                        </m:r>
                        <m:r>
                          <a:rPr lang="en-IN" b="0" i="1" smtClean="0">
                            <a:latin typeface="Cambria Math" panose="02040503050406030204" pitchFamily="18" charset="0"/>
                          </a:rPr>
                          <m:t>)</m:t>
                        </m:r>
                      </m:num>
                      <m:den>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𝑀</m:t>
                        </m:r>
                        <m:r>
                          <a:rPr lang="en-IN" b="0" i="1" smtClean="0">
                            <a:latin typeface="Cambria Math" panose="02040503050406030204" pitchFamily="18" charset="0"/>
                          </a:rPr>
                          <m:t>)</m:t>
                        </m:r>
                      </m:den>
                    </m:f>
                  </m:oMath>
                </a14:m>
                <a:r>
                  <a:rPr lang="en-IN" dirty="0"/>
                  <a:t> =</a:t>
                </a:r>
                <a14:m>
                  <m:oMath xmlns:m="http://schemas.openxmlformats.org/officeDocument/2006/math">
                    <m:f>
                      <m:fPr>
                        <m:ctrlPr>
                          <a:rPr lang="en-IN" i="1" dirty="0" smtClean="0">
                            <a:latin typeface="Cambria Math" panose="02040503050406030204" pitchFamily="18" charset="0"/>
                          </a:rPr>
                        </m:ctrlPr>
                      </m:fPr>
                      <m:num>
                        <m:r>
                          <a:rPr lang="en-IN" b="0" i="1" dirty="0" smtClean="0">
                            <a:latin typeface="Cambria Math" panose="02040503050406030204" pitchFamily="18" charset="0"/>
                          </a:rPr>
                          <m:t>0.35 </m:t>
                        </m:r>
                      </m:num>
                      <m:den>
                        <m:r>
                          <a:rPr lang="en-IN" b="0" i="1" dirty="0" smtClean="0">
                            <a:latin typeface="Cambria Math" panose="02040503050406030204" pitchFamily="18" charset="0"/>
                          </a:rPr>
                          <m:t>0.65</m:t>
                        </m:r>
                      </m:den>
                    </m:f>
                  </m:oMath>
                </a14:m>
                <a:endParaRPr lang="en-IN" dirty="0"/>
              </a:p>
            </p:txBody>
          </p:sp>
        </mc:Choice>
        <mc:Fallback>
          <p:sp>
            <p:nvSpPr>
              <p:cNvPr id="5" name="TextBox 4">
                <a:extLst>
                  <a:ext uri="{FF2B5EF4-FFF2-40B4-BE49-F238E27FC236}">
                    <a16:creationId xmlns:a16="http://schemas.microsoft.com/office/drawing/2014/main" xmlns="" xmlns:a14="http://schemas.microsoft.com/office/drawing/2010/main" id="{2F498F3D-FC1F-94BB-D1FC-A4AAF0FFA869}"/>
                  </a:ext>
                </a:extLst>
              </p:cNvPr>
              <p:cNvSpPr txBox="1">
                <a:spLocks noRot="1" noChangeAspect="1" noMove="1" noResize="1" noEditPoints="1" noAdjustHandles="1" noChangeArrowheads="1" noChangeShapeType="1" noTextEdit="1"/>
              </p:cNvSpPr>
              <p:nvPr/>
            </p:nvSpPr>
            <p:spPr>
              <a:xfrm>
                <a:off x="2143760" y="3669240"/>
                <a:ext cx="2600960" cy="441211"/>
              </a:xfrm>
              <a:prstGeom prst="rect">
                <a:avLst/>
              </a:prstGeom>
              <a:blipFill>
                <a:blip r:embed="rId2"/>
                <a:stretch>
                  <a:fillRect l="-3286" t="-2778" b="-18056"/>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7" name="TextBox 6">
                <a:extLst>
                  <a:ext uri="{FF2B5EF4-FFF2-40B4-BE49-F238E27FC236}">
                    <a16:creationId xmlns="" xmlns:a16="http://schemas.microsoft.com/office/drawing/2014/main" id="{42450962-BA5B-4BB2-3A84-D24F0611DCA8}"/>
                  </a:ext>
                </a:extLst>
              </p:cNvPr>
              <p:cNvSpPr txBox="1"/>
              <p:nvPr/>
            </p:nvSpPr>
            <p:spPr>
              <a:xfrm>
                <a:off x="4744720" y="3675779"/>
                <a:ext cx="7229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0.53</m:t>
                      </m:r>
                    </m:oMath>
                  </m:oMathPara>
                </a14:m>
                <a:endParaRPr lang="en-IN" dirty="0"/>
              </a:p>
            </p:txBody>
          </p:sp>
        </mc:Choice>
        <mc:Fallback>
          <p:sp>
            <p:nvSpPr>
              <p:cNvPr id="7" name="TextBox 6">
                <a:extLst>
                  <a:ext uri="{FF2B5EF4-FFF2-40B4-BE49-F238E27FC236}">
                    <a16:creationId xmlns:a16="http://schemas.microsoft.com/office/drawing/2014/main" xmlns="" xmlns:a14="http://schemas.microsoft.com/office/drawing/2010/main" id="{42450962-BA5B-4BB2-3A84-D24F0611DCA8}"/>
                  </a:ext>
                </a:extLst>
              </p:cNvPr>
              <p:cNvSpPr txBox="1">
                <a:spLocks noRot="1" noChangeAspect="1" noMove="1" noResize="1" noEditPoints="1" noAdjustHandles="1" noChangeArrowheads="1" noChangeShapeType="1" noTextEdit="1"/>
              </p:cNvSpPr>
              <p:nvPr/>
            </p:nvSpPr>
            <p:spPr>
              <a:xfrm>
                <a:off x="4744720" y="3675779"/>
                <a:ext cx="722954" cy="276999"/>
              </a:xfrm>
              <a:prstGeom prst="rect">
                <a:avLst/>
              </a:prstGeom>
              <a:blipFill>
                <a:blip r:embed="rId3"/>
                <a:stretch>
                  <a:fillRect l="-2521" r="-7563" b="-8889"/>
                </a:stretch>
              </a:blipFill>
            </p:spPr>
            <p:txBody>
              <a:bodyPr/>
              <a:lstStyle/>
              <a:p>
                <a:r>
                  <a:rPr lang="en-IN">
                    <a:noFill/>
                  </a:rPr>
                  <a:t> </a:t>
                </a:r>
              </a:p>
            </p:txBody>
          </p:sp>
        </mc:Fallback>
      </mc:AlternateContent>
    </p:spTree>
    <p:extLst>
      <p:ext uri="{BB962C8B-B14F-4D97-AF65-F5344CB8AC3E}">
        <p14:creationId xmlns:p14="http://schemas.microsoft.com/office/powerpoint/2010/main" xmlns="" val="29534177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19433C6-BF92-FE25-3991-7CA1922943E2}"/>
              </a:ext>
            </a:extLst>
          </p:cNvPr>
          <p:cNvSpPr txBox="1"/>
          <p:nvPr/>
        </p:nvSpPr>
        <p:spPr>
          <a:xfrm>
            <a:off x="558800" y="386695"/>
            <a:ext cx="8900160" cy="523220"/>
          </a:xfrm>
          <a:prstGeom prst="rect">
            <a:avLst/>
          </a:prstGeom>
          <a:noFill/>
        </p:spPr>
        <p:txBody>
          <a:bodyPr wrap="square">
            <a:spAutoFit/>
          </a:bodyPr>
          <a:lstStyle/>
          <a:p>
            <a:r>
              <a:rPr lang="en-US" sz="2800" dirty="0"/>
              <a:t>The Chain Rule of Conditional Probabilities</a:t>
            </a:r>
            <a:endParaRPr lang="en-IN" sz="2800" dirty="0"/>
          </a:p>
        </p:txBody>
      </p:sp>
      <p:sp>
        <p:nvSpPr>
          <p:cNvPr id="5" name="TextBox 4">
            <a:extLst>
              <a:ext uri="{FF2B5EF4-FFF2-40B4-BE49-F238E27FC236}">
                <a16:creationId xmlns:a16="http://schemas.microsoft.com/office/drawing/2014/main" xmlns="" id="{F69AF2CE-043D-E94F-D74E-EA1AC9C7B847}"/>
              </a:ext>
            </a:extLst>
          </p:cNvPr>
          <p:cNvSpPr txBox="1"/>
          <p:nvPr/>
        </p:nvSpPr>
        <p:spPr>
          <a:xfrm>
            <a:off x="558800" y="1443335"/>
            <a:ext cx="10688320" cy="954107"/>
          </a:xfrm>
          <a:prstGeom prst="rect">
            <a:avLst/>
          </a:prstGeom>
          <a:noFill/>
        </p:spPr>
        <p:txBody>
          <a:bodyPr wrap="square">
            <a:spAutoFit/>
          </a:bodyPr>
          <a:lstStyle/>
          <a:p>
            <a:r>
              <a:rPr lang="en-US" sz="2800" dirty="0"/>
              <a:t>• Any joint probability distribution over many random variables may be decomposed into conditional distributions over only one variable</a:t>
            </a:r>
            <a:endParaRPr lang="en-IN" sz="2800" dirty="0"/>
          </a:p>
        </p:txBody>
      </p:sp>
      <p:pic>
        <p:nvPicPr>
          <p:cNvPr id="9" name="Picture 8">
            <a:extLst>
              <a:ext uri="{FF2B5EF4-FFF2-40B4-BE49-F238E27FC236}">
                <a16:creationId xmlns:a16="http://schemas.microsoft.com/office/drawing/2014/main" xmlns="" id="{0B54AD03-95D3-EFC9-57FF-9DA195CBCD72}"/>
              </a:ext>
            </a:extLst>
          </p:cNvPr>
          <p:cNvPicPr>
            <a:picLocks noChangeAspect="1"/>
          </p:cNvPicPr>
          <p:nvPr/>
        </p:nvPicPr>
        <p:blipFill>
          <a:blip r:embed="rId2"/>
          <a:stretch>
            <a:fillRect/>
          </a:stretch>
        </p:blipFill>
        <p:spPr>
          <a:xfrm>
            <a:off x="955040" y="2883091"/>
            <a:ext cx="9445780" cy="1091817"/>
          </a:xfrm>
          <a:prstGeom prst="rect">
            <a:avLst/>
          </a:prstGeom>
        </p:spPr>
      </p:pic>
    </p:spTree>
    <p:extLst>
      <p:ext uri="{BB962C8B-B14F-4D97-AF65-F5344CB8AC3E}">
        <p14:creationId xmlns:p14="http://schemas.microsoft.com/office/powerpoint/2010/main" xmlns="" val="2078151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Random Variables</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2</a:t>
            </a:fld>
            <a:endParaRPr lang="en-IN" sz="2800" dirty="0">
              <a:solidFill>
                <a:schemeClr val="accent2">
                  <a:lumMod val="40000"/>
                  <a:lumOff val="60000"/>
                </a:schemeClr>
              </a:solidFill>
            </a:endParaRPr>
          </a:p>
        </p:txBody>
      </p:sp>
      <mc:AlternateContent xmlns:mc="http://schemas.openxmlformats.org/markup-compatibility/2006">
        <mc:Choice xmlns:a14="http://schemas.microsoft.com/office/drawing/2010/main" xmlns="" Requires="a14">
          <p:sp>
            <p:nvSpPr>
              <p:cNvPr id="4" name="Content Placeholder 2">
                <a:extLst>
                  <a:ext uri="{FF2B5EF4-FFF2-40B4-BE49-F238E27FC236}">
                    <a16:creationId xmlns=""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Informally, a random variable (</a:t>
                </a:r>
                <a:r>
                  <a:rPr lang="en-GB" dirty="0" err="1">
                    <a:latin typeface="Abadi Extra Light" panose="020B0204020104020204" pitchFamily="34" charset="0"/>
                  </a:rPr>
                  <a:t>r.v.</a:t>
                </a:r>
                <a:r>
                  <a:rPr lang="en-GB" dirty="0">
                    <a:latin typeface="Abadi Extra Light" panose="020B0204020104020204" pitchFamily="34" charset="0"/>
                  </a:rPr>
                  <a:t>) </a:t>
                </a:r>
                <a14:m>
                  <m:oMath xmlns:m="http://schemas.openxmlformats.org/officeDocument/2006/math">
                    <m:r>
                      <a:rPr lang="en-GB" i="1" dirty="0" smtClean="0">
                        <a:latin typeface="Cambria Math" panose="02040503050406030204" pitchFamily="18" charset="0"/>
                      </a:rPr>
                      <m:t>𝑋</m:t>
                    </m:r>
                  </m:oMath>
                </a14:m>
                <a:r>
                  <a:rPr lang="en-GB" dirty="0">
                    <a:latin typeface="Abadi Extra Light" panose="020B0204020104020204" pitchFamily="34" charset="0"/>
                  </a:rPr>
                  <a:t> denotes possible outcomes of an event</a:t>
                </a: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Can be discrete (i.e., finite many possible outcomes) or continuous</a:t>
                </a: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Some examples of discrete </a:t>
                </a:r>
                <a:r>
                  <a:rPr lang="en-GB" dirty="0" err="1">
                    <a:latin typeface="Abadi Extra Light" panose="020B0204020104020204" pitchFamily="34" charset="0"/>
                  </a:rPr>
                  <a:t>r.v.</a:t>
                </a:r>
                <a:endParaRPr lang="en-GB" dirty="0">
                  <a:latin typeface="Abadi Extra Light" panose="020B0204020104020204" pitchFamily="34" charset="0"/>
                </a:endParaRPr>
              </a:p>
              <a:p>
                <a:pPr lvl="1">
                  <a:buFont typeface="Wingdings" panose="05000000000000000000" pitchFamily="2" charset="2"/>
                  <a:buChar char="§"/>
                </a:pPr>
                <a14:m>
                  <m:oMath xmlns:m="http://schemas.openxmlformats.org/officeDocument/2006/math">
                    <m:r>
                      <a:rPr lang="en-GB" i="1" dirty="0" smtClean="0">
                        <a:latin typeface="Cambria Math" panose="02040503050406030204" pitchFamily="18" charset="0"/>
                      </a:rPr>
                      <m:t>𝑋</m:t>
                    </m:r>
                    <m:r>
                      <a:rPr lang="en-GB" i="1" dirty="0" smtClean="0">
                        <a:latin typeface="Cambria Math" panose="02040503050406030204" pitchFamily="18" charset="0"/>
                      </a:rPr>
                      <m:t> ∈ {0, 1} </m:t>
                    </m:r>
                  </m:oMath>
                </a14:m>
                <a:r>
                  <a:rPr lang="en-GB" dirty="0">
                    <a:latin typeface="Abadi Extra Light" panose="020B0204020104020204" pitchFamily="34" charset="0"/>
                  </a:rPr>
                  <a:t>denoting outcomes of a coin-toss</a:t>
                </a:r>
              </a:p>
              <a:p>
                <a:pPr lvl="1">
                  <a:buFont typeface="Wingdings" panose="05000000000000000000" pitchFamily="2" charset="2"/>
                  <a:buChar char="§"/>
                </a:pPr>
                <a14:m>
                  <m:oMath xmlns:m="http://schemas.openxmlformats.org/officeDocument/2006/math">
                    <m:r>
                      <a:rPr lang="en-GB" i="1" dirty="0" smtClean="0">
                        <a:latin typeface="Cambria Math" panose="02040503050406030204" pitchFamily="18" charset="0"/>
                      </a:rPr>
                      <m:t>𝑋</m:t>
                    </m:r>
                    <m:r>
                      <a:rPr lang="en-GB" i="1" dirty="0" smtClean="0">
                        <a:latin typeface="Cambria Math" panose="02040503050406030204" pitchFamily="18" charset="0"/>
                      </a:rPr>
                      <m:t> ∈ {1, 2, . . . , 6} </m:t>
                    </m:r>
                  </m:oMath>
                </a14:m>
                <a:r>
                  <a:rPr lang="en-GB" dirty="0">
                    <a:latin typeface="Abadi Extra Light" panose="020B0204020104020204" pitchFamily="34" charset="0"/>
                  </a:rPr>
                  <a:t>denoting outcome of a dice roll</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Some examples of continuous </a:t>
                </a:r>
                <a:r>
                  <a:rPr lang="en-GB" dirty="0" err="1">
                    <a:latin typeface="Abadi Extra Light" panose="020B0204020104020204" pitchFamily="34" charset="0"/>
                  </a:rPr>
                  <a:t>r.v.</a:t>
                </a:r>
                <a:endParaRPr lang="en-GB" dirty="0">
                  <a:latin typeface="Abadi Extra Light" panose="020B0204020104020204" pitchFamily="34" charset="0"/>
                </a:endParaRPr>
              </a:p>
              <a:p>
                <a:pPr lvl="1">
                  <a:buFont typeface="Wingdings" panose="05000000000000000000" pitchFamily="2" charset="2"/>
                  <a:buChar char="§"/>
                </a:pPr>
                <a14:m>
                  <m:oMath xmlns:m="http://schemas.openxmlformats.org/officeDocument/2006/math">
                    <m:r>
                      <a:rPr lang="en-GB" i="1" dirty="0" smtClean="0">
                        <a:latin typeface="Cambria Math" panose="02040503050406030204" pitchFamily="18" charset="0"/>
                      </a:rPr>
                      <m:t>𝑋</m:t>
                    </m:r>
                    <m:r>
                      <a:rPr lang="en-GB" i="1" dirty="0" smtClean="0">
                        <a:latin typeface="Cambria Math" panose="02040503050406030204" pitchFamily="18" charset="0"/>
                      </a:rPr>
                      <m:t> ∈ (0, 1) </m:t>
                    </m:r>
                  </m:oMath>
                </a14:m>
                <a:r>
                  <a:rPr lang="en-GB" dirty="0">
                    <a:latin typeface="Abadi Extra Light" panose="020B0204020104020204" pitchFamily="34" charset="0"/>
                  </a:rPr>
                  <a:t>denoting the bias of a coin</a:t>
                </a:r>
              </a:p>
              <a:p>
                <a:pPr lvl="1">
                  <a:buFont typeface="Wingdings" panose="05000000000000000000" pitchFamily="2" charset="2"/>
                  <a:buChar char="§"/>
                </a:pPr>
                <a14:m>
                  <m:oMath xmlns:m="http://schemas.openxmlformats.org/officeDocument/2006/math">
                    <m:r>
                      <a:rPr lang="en-GB" i="1" dirty="0" smtClean="0">
                        <a:latin typeface="Cambria Math" panose="02040503050406030204" pitchFamily="18" charset="0"/>
                      </a:rPr>
                      <m:t>𝑋</m:t>
                    </m:r>
                    <m:r>
                      <a:rPr lang="en-GB" i="1" dirty="0" smtClean="0">
                        <a:latin typeface="Cambria Math" panose="02040503050406030204" pitchFamily="18" charset="0"/>
                      </a:rPr>
                      <m:t> ∈ </m:t>
                    </m:r>
                    <m:r>
                      <a:rPr lang="en-IN" i="1">
                        <a:latin typeface="Cambria Math" panose="02040503050406030204" pitchFamily="18" charset="0"/>
                        <a:ea typeface="Cambria Math" panose="02040503050406030204" pitchFamily="18" charset="0"/>
                      </a:rPr>
                      <m:t>ℝ</m:t>
                    </m:r>
                    <m:r>
                      <a:rPr lang="en-IN" i="1">
                        <a:latin typeface="Cambria Math" panose="02040503050406030204" pitchFamily="18" charset="0"/>
                        <a:ea typeface="Cambria Math" panose="02040503050406030204" pitchFamily="18" charset="0"/>
                      </a:rPr>
                      <m:t> </m:t>
                    </m:r>
                  </m:oMath>
                </a14:m>
                <a:r>
                  <a:rPr lang="en-GB" dirty="0">
                    <a:latin typeface="Abadi Extra Light" panose="020B0204020104020204" pitchFamily="34" charset="0"/>
                  </a:rPr>
                  <a:t>denoting heights of students in FOML</a:t>
                </a:r>
              </a:p>
              <a:p>
                <a:pPr lvl="1">
                  <a:buFont typeface="Wingdings" panose="05000000000000000000" pitchFamily="2" charset="2"/>
                  <a:buChar char="§"/>
                </a:pPr>
                <a14:m>
                  <m:oMath xmlns:m="http://schemas.openxmlformats.org/officeDocument/2006/math">
                    <m:r>
                      <a:rPr lang="en-GB" i="1" dirty="0" smtClean="0">
                        <a:latin typeface="Cambria Math" panose="02040503050406030204" pitchFamily="18" charset="0"/>
                      </a:rPr>
                      <m:t>𝑋</m:t>
                    </m:r>
                    <m:r>
                      <a:rPr lang="en-GB" i="1" dirty="0" smtClean="0">
                        <a:latin typeface="Cambria Math" panose="02040503050406030204" pitchFamily="18" charset="0"/>
                      </a:rPr>
                      <m:t> ∈ </m:t>
                    </m:r>
                    <m:r>
                      <a:rPr lang="en-IN" i="1">
                        <a:latin typeface="Cambria Math" panose="02040503050406030204" pitchFamily="18" charset="0"/>
                        <a:ea typeface="Cambria Math" panose="02040503050406030204" pitchFamily="18" charset="0"/>
                      </a:rPr>
                      <m:t>ℝ</m:t>
                    </m:r>
                    <m:r>
                      <a:rPr lang="en-IN" i="1">
                        <a:latin typeface="Cambria Math" panose="02040503050406030204" pitchFamily="18" charset="0"/>
                        <a:ea typeface="Cambria Math" panose="02040503050406030204" pitchFamily="18" charset="0"/>
                      </a:rPr>
                      <m:t> </m:t>
                    </m:r>
                  </m:oMath>
                </a14:m>
                <a:r>
                  <a:rPr lang="en-GB" dirty="0">
                    <a:latin typeface="Abadi Extra Light" panose="020B0204020104020204" pitchFamily="34" charset="0"/>
                  </a:rPr>
                  <a:t>denoting time to get to your hall from the department</a:t>
                </a:r>
              </a:p>
              <a:p>
                <a:pPr>
                  <a:buFont typeface="Wingdings" panose="05000000000000000000" pitchFamily="2" charset="2"/>
                  <a:buChar char="§"/>
                </a:pPr>
                <a:endParaRPr lang="en-GB" dirty="0">
                  <a:latin typeface="Abadi Extra Light" panose="020B0204020104020204" pitchFamily="34" charset="0"/>
                </a:endParaRPr>
              </a:p>
            </p:txBody>
          </p:sp>
        </mc:Choice>
        <mc:Fallback>
          <p:sp>
            <p:nvSpPr>
              <p:cNvPr id="4" name="Content Placeholder 2">
                <a:extLst>
                  <a:ext uri="{FF2B5EF4-FFF2-40B4-BE49-F238E27FC236}">
                    <a16:creationId xmlns:a16="http://schemas.microsoft.com/office/drawing/2014/main" xmlns="" xmlns:a14="http://schemas.microsoft.com/office/drawing/2010/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864"/>
                </a:stretch>
              </a:blipFill>
            </p:spPr>
            <p:txBody>
              <a:bodyPr/>
              <a:lstStyle/>
              <a:p>
                <a:r>
                  <a:rPr lang="en-IN">
                    <a:noFill/>
                  </a:rPr>
                  <a:t> </a:t>
                </a:r>
              </a:p>
            </p:txBody>
          </p:sp>
        </mc:Fallback>
      </mc:AlternateContent>
      <p:pic>
        <p:nvPicPr>
          <p:cNvPr id="1026" name="Picture 2">
            <a:extLst>
              <a:ext uri="{FF2B5EF4-FFF2-40B4-BE49-F238E27FC236}">
                <a16:creationId xmlns:a16="http://schemas.microsoft.com/office/drawing/2014/main" xmlns="" id="{0C1AEA44-B07A-4053-A041-424AFD55F584}"/>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957184" y="2293488"/>
            <a:ext cx="2257425" cy="1962150"/>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a:extLst>
              <a:ext uri="{FF2B5EF4-FFF2-40B4-BE49-F238E27FC236}">
                <a16:creationId xmlns:a16="http://schemas.microsoft.com/office/drawing/2014/main" xmlns="" id="{8A95E8F7-A1B1-4E7A-8F96-F8A4F517210C}"/>
              </a:ext>
            </a:extLst>
          </p:cNvPr>
          <p:cNvPicPr>
            <a:picLocks noChangeAspect="1"/>
          </p:cNvPicPr>
          <p:nvPr/>
        </p:nvPicPr>
        <p:blipFill>
          <a:blip r:embed="rId5" cstate="print"/>
          <a:stretch>
            <a:fillRect/>
          </a:stretch>
        </p:blipFill>
        <p:spPr>
          <a:xfrm>
            <a:off x="8829664" y="4843719"/>
            <a:ext cx="2717353" cy="1437508"/>
          </a:xfrm>
          <a:prstGeom prst="rect">
            <a:avLst/>
          </a:prstGeom>
        </p:spPr>
      </p:pic>
      <mc:AlternateContent xmlns:mc="http://schemas.openxmlformats.org/markup-compatibility/2006">
        <mc:Choice xmlns:a14="http://schemas.microsoft.com/office/drawing/2010/main" xmlns="" Requires="a14">
          <p:sp>
            <p:nvSpPr>
              <p:cNvPr id="5" name="TextBox 4">
                <a:extLst>
                  <a:ext uri="{FF2B5EF4-FFF2-40B4-BE49-F238E27FC236}">
                    <a16:creationId xmlns="" xmlns:a16="http://schemas.microsoft.com/office/drawing/2014/main" id="{3709EAB1-93E1-4EBB-8274-113E4C47E9FE}"/>
                  </a:ext>
                </a:extLst>
              </p:cNvPr>
              <p:cNvSpPr txBox="1"/>
              <p:nvPr/>
            </p:nvSpPr>
            <p:spPr>
              <a:xfrm>
                <a:off x="8231861" y="5285474"/>
                <a:ext cx="5310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𝑋</m:t>
                      </m:r>
                      <m:r>
                        <a:rPr lang="en-IN" b="0" i="1" smtClean="0">
                          <a:latin typeface="Cambria Math" panose="02040503050406030204" pitchFamily="18" charset="0"/>
                        </a:rPr>
                        <m:t>)</m:t>
                      </m:r>
                    </m:oMath>
                  </m:oMathPara>
                </a14:m>
                <a:endParaRPr lang="en-IN" dirty="0"/>
              </a:p>
            </p:txBody>
          </p:sp>
        </mc:Choice>
        <mc:Fallback>
          <p:sp>
            <p:nvSpPr>
              <p:cNvPr id="5" name="TextBox 4">
                <a:extLst>
                  <a:ext uri="{FF2B5EF4-FFF2-40B4-BE49-F238E27FC236}">
                    <a16:creationId xmlns:a16="http://schemas.microsoft.com/office/drawing/2014/main" xmlns="" xmlns:a14="http://schemas.microsoft.com/office/drawing/2010/main" id="{3709EAB1-93E1-4EBB-8274-113E4C47E9FE}"/>
                  </a:ext>
                </a:extLst>
              </p:cNvPr>
              <p:cNvSpPr txBox="1">
                <a:spLocks noRot="1" noChangeAspect="1" noMove="1" noResize="1" noEditPoints="1" noAdjustHandles="1" noChangeArrowheads="1" noChangeShapeType="1" noTextEdit="1"/>
              </p:cNvSpPr>
              <p:nvPr/>
            </p:nvSpPr>
            <p:spPr>
              <a:xfrm>
                <a:off x="8231861" y="5285474"/>
                <a:ext cx="531043" cy="276999"/>
              </a:xfrm>
              <a:prstGeom prst="rect">
                <a:avLst/>
              </a:prstGeom>
              <a:blipFill>
                <a:blip r:embed="rId6" cstate="print"/>
                <a:stretch>
                  <a:fillRect l="-10345" t="-2222" r="-16092" b="-35556"/>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8" name="TextBox 7">
                <a:extLst>
                  <a:ext uri="{FF2B5EF4-FFF2-40B4-BE49-F238E27FC236}">
                    <a16:creationId xmlns="" xmlns:a16="http://schemas.microsoft.com/office/drawing/2014/main" id="{BC3469AB-B562-441D-97CC-DD1CBE713593}"/>
                  </a:ext>
                </a:extLst>
              </p:cNvPr>
              <p:cNvSpPr txBox="1"/>
              <p:nvPr/>
            </p:nvSpPr>
            <p:spPr>
              <a:xfrm>
                <a:off x="8430271" y="2997564"/>
                <a:ext cx="5310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𝑋</m:t>
                      </m:r>
                      <m:r>
                        <a:rPr lang="en-IN" b="0" i="1" smtClean="0">
                          <a:latin typeface="Cambria Math" panose="02040503050406030204" pitchFamily="18" charset="0"/>
                        </a:rPr>
                        <m:t>)</m:t>
                      </m:r>
                    </m:oMath>
                  </m:oMathPara>
                </a14:m>
                <a:endParaRPr lang="en-IN" dirty="0"/>
              </a:p>
            </p:txBody>
          </p:sp>
        </mc:Choice>
        <mc:Fallback>
          <p:sp>
            <p:nvSpPr>
              <p:cNvPr id="8" name="TextBox 7">
                <a:extLst>
                  <a:ext uri="{FF2B5EF4-FFF2-40B4-BE49-F238E27FC236}">
                    <a16:creationId xmlns:a16="http://schemas.microsoft.com/office/drawing/2014/main" xmlns="" xmlns:a14="http://schemas.microsoft.com/office/drawing/2010/main" id="{BC3469AB-B562-441D-97CC-DD1CBE713593}"/>
                  </a:ext>
                </a:extLst>
              </p:cNvPr>
              <p:cNvSpPr txBox="1">
                <a:spLocks noRot="1" noChangeAspect="1" noMove="1" noResize="1" noEditPoints="1" noAdjustHandles="1" noChangeArrowheads="1" noChangeShapeType="1" noTextEdit="1"/>
              </p:cNvSpPr>
              <p:nvPr/>
            </p:nvSpPr>
            <p:spPr>
              <a:xfrm>
                <a:off x="8430271" y="2997564"/>
                <a:ext cx="531043" cy="276999"/>
              </a:xfrm>
              <a:prstGeom prst="rect">
                <a:avLst/>
              </a:prstGeom>
              <a:blipFill>
                <a:blip r:embed="rId7" cstate="print"/>
                <a:stretch>
                  <a:fillRect l="-10345" t="-4444" r="-16092" b="-35556"/>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7" name="TextBox 6">
                <a:extLst>
                  <a:ext uri="{FF2B5EF4-FFF2-40B4-BE49-F238E27FC236}">
                    <a16:creationId xmlns="" xmlns:a16="http://schemas.microsoft.com/office/drawing/2014/main" id="{B0C9137C-637D-4210-896C-49B9643A3BC5}"/>
                  </a:ext>
                </a:extLst>
              </p:cNvPr>
              <p:cNvSpPr txBox="1"/>
              <p:nvPr/>
            </p:nvSpPr>
            <p:spPr>
              <a:xfrm>
                <a:off x="9436018" y="4201446"/>
                <a:ext cx="1504643" cy="276999"/>
              </a:xfrm>
              <a:prstGeom prst="rect">
                <a:avLst/>
              </a:prstGeom>
              <a:noFill/>
            </p:spPr>
            <p:txBody>
              <a:bodyPr wrap="none" lIns="0" tIns="0" rIns="0" bIns="0" rtlCol="0">
                <a:spAutoFit/>
              </a:bodyPr>
              <a:lstStyle/>
              <a:p>
                <a14:m>
                  <m:oMath xmlns:m="http://schemas.openxmlformats.org/officeDocument/2006/math">
                    <m:r>
                      <a:rPr lang="en-IN" b="0" i="1" smtClean="0">
                        <a:latin typeface="Cambria Math" panose="02040503050406030204" pitchFamily="18" charset="0"/>
                      </a:rPr>
                      <m:t>𝑋</m:t>
                    </m:r>
                  </m:oMath>
                </a14:m>
                <a:r>
                  <a:rPr lang="en-IN" dirty="0">
                    <a:latin typeface="Abadi Extra Light" panose="020B0204020104020204" pitchFamily="34" charset="0"/>
                  </a:rPr>
                  <a:t>(a discrete </a:t>
                </a:r>
                <a:r>
                  <a:rPr lang="en-IN" dirty="0" err="1">
                    <a:latin typeface="Abadi Extra Light" panose="020B0204020104020204" pitchFamily="34" charset="0"/>
                  </a:rPr>
                  <a:t>r.v.</a:t>
                </a:r>
                <a:r>
                  <a:rPr lang="en-IN" dirty="0">
                    <a:latin typeface="Abadi Extra Light" panose="020B0204020104020204" pitchFamily="34" charset="0"/>
                  </a:rPr>
                  <a:t>)</a:t>
                </a:r>
              </a:p>
            </p:txBody>
          </p:sp>
        </mc:Choice>
        <mc:Fallback>
          <p:sp>
            <p:nvSpPr>
              <p:cNvPr id="7" name="TextBox 6">
                <a:extLst>
                  <a:ext uri="{FF2B5EF4-FFF2-40B4-BE49-F238E27FC236}">
                    <a16:creationId xmlns:a16="http://schemas.microsoft.com/office/drawing/2014/main" xmlns="" xmlns:a14="http://schemas.microsoft.com/office/drawing/2010/main" id="{B0C9137C-637D-4210-896C-49B9643A3BC5}"/>
                  </a:ext>
                </a:extLst>
              </p:cNvPr>
              <p:cNvSpPr txBox="1">
                <a:spLocks noRot="1" noChangeAspect="1" noMove="1" noResize="1" noEditPoints="1" noAdjustHandles="1" noChangeArrowheads="1" noChangeShapeType="1" noTextEdit="1"/>
              </p:cNvSpPr>
              <p:nvPr/>
            </p:nvSpPr>
            <p:spPr>
              <a:xfrm>
                <a:off x="9436018" y="4201446"/>
                <a:ext cx="1504643" cy="276999"/>
              </a:xfrm>
              <a:prstGeom prst="rect">
                <a:avLst/>
              </a:prstGeom>
              <a:blipFill>
                <a:blip r:embed="rId8" cstate="print"/>
                <a:stretch>
                  <a:fillRect l="-5668" t="-28261" r="-7692" b="-50000"/>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1" name="TextBox 10">
                <a:extLst>
                  <a:ext uri="{FF2B5EF4-FFF2-40B4-BE49-F238E27FC236}">
                    <a16:creationId xmlns="" xmlns:a16="http://schemas.microsoft.com/office/drawing/2014/main" id="{6D3E04D7-1986-4E6B-8927-BE3D422FDDD4}"/>
                  </a:ext>
                </a:extLst>
              </p:cNvPr>
              <p:cNvSpPr txBox="1"/>
              <p:nvPr/>
            </p:nvSpPr>
            <p:spPr>
              <a:xfrm>
                <a:off x="9436018" y="6285423"/>
                <a:ext cx="1780103" cy="276999"/>
              </a:xfrm>
              <a:prstGeom prst="rect">
                <a:avLst/>
              </a:prstGeom>
              <a:noFill/>
            </p:spPr>
            <p:txBody>
              <a:bodyPr wrap="none" lIns="0" tIns="0" rIns="0" bIns="0" rtlCol="0">
                <a:spAutoFit/>
              </a:bodyPr>
              <a:lstStyle/>
              <a:p>
                <a14:m>
                  <m:oMath xmlns:m="http://schemas.openxmlformats.org/officeDocument/2006/math">
                    <m:r>
                      <a:rPr lang="en-IN" b="0" i="1" smtClean="0">
                        <a:latin typeface="Cambria Math" panose="02040503050406030204" pitchFamily="18" charset="0"/>
                      </a:rPr>
                      <m:t>𝑋</m:t>
                    </m:r>
                  </m:oMath>
                </a14:m>
                <a:r>
                  <a:rPr lang="en-IN" dirty="0">
                    <a:latin typeface="Abadi Extra Light" panose="020B0204020104020204" pitchFamily="34" charset="0"/>
                  </a:rPr>
                  <a:t>(a continuous </a:t>
                </a:r>
                <a:r>
                  <a:rPr lang="en-IN" dirty="0" err="1">
                    <a:latin typeface="Abadi Extra Light" panose="020B0204020104020204" pitchFamily="34" charset="0"/>
                  </a:rPr>
                  <a:t>r.v.</a:t>
                </a:r>
                <a:r>
                  <a:rPr lang="en-IN" dirty="0">
                    <a:latin typeface="Abadi Extra Light" panose="020B0204020104020204" pitchFamily="34" charset="0"/>
                  </a:rPr>
                  <a:t>)</a:t>
                </a:r>
              </a:p>
            </p:txBody>
          </p:sp>
        </mc:Choice>
        <mc:Fallback>
          <p:sp>
            <p:nvSpPr>
              <p:cNvPr id="11" name="TextBox 10">
                <a:extLst>
                  <a:ext uri="{FF2B5EF4-FFF2-40B4-BE49-F238E27FC236}">
                    <a16:creationId xmlns:a16="http://schemas.microsoft.com/office/drawing/2014/main" xmlns="" xmlns:a14="http://schemas.microsoft.com/office/drawing/2010/main" id="{6D3E04D7-1986-4E6B-8927-BE3D422FDDD4}"/>
                  </a:ext>
                </a:extLst>
              </p:cNvPr>
              <p:cNvSpPr txBox="1">
                <a:spLocks noRot="1" noChangeAspect="1" noMove="1" noResize="1" noEditPoints="1" noAdjustHandles="1" noChangeArrowheads="1" noChangeShapeType="1" noTextEdit="1"/>
              </p:cNvSpPr>
              <p:nvPr/>
            </p:nvSpPr>
            <p:spPr>
              <a:xfrm>
                <a:off x="9436018" y="6285423"/>
                <a:ext cx="1780103" cy="276999"/>
              </a:xfrm>
              <a:prstGeom prst="rect">
                <a:avLst/>
              </a:prstGeom>
              <a:blipFill>
                <a:blip r:embed="rId9" cstate="print"/>
                <a:stretch>
                  <a:fillRect l="-4795" t="-28261" r="-6849" b="-50000"/>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xmlns="" val="4179243391"/>
      </p:ext>
    </p:extLst>
  </p:cSld>
  <p:clrMapOvr>
    <a:masterClrMapping/>
  </p:clrMapOvr>
  <mc:AlternateContent xmlns:mc="http://schemas.openxmlformats.org/markup-compatibility/2006">
    <mc:Choice xmlns:p14="http://schemas.microsoft.com/office/powerpoint/2010/main" xmlns="" Requires="p14">
      <p:transition spd="slow" p14:dur="2000" advTm="153230"/>
    </mc:Choice>
    <mc:Fallback>
      <p:transition spd="slow" advTm="15323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down)">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wipe(down)">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wipe(down)">
                                      <p:cBhvr>
                                        <p:cTn id="32" dur="500"/>
                                        <p:tgtEl>
                                          <p:spTgt spid="1026"/>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00"/>
                                        <p:tgtEl>
                                          <p:spTgt spid="8"/>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down)">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Effect transition="in" filter="wipe(down)">
                                      <p:cBhvr>
                                        <p:cTn id="43" dur="500"/>
                                        <p:tgtEl>
                                          <p:spTgt spid="4">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animEffect transition="in" filter="wipe(down)">
                                      <p:cBhvr>
                                        <p:cTn id="48" dur="500"/>
                                        <p:tgtEl>
                                          <p:spTgt spid="4">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animEffect transition="in" filter="wipe(down)">
                                      <p:cBhvr>
                                        <p:cTn id="53" dur="500"/>
                                        <p:tgtEl>
                                          <p:spTgt spid="4">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4">
                                            <p:txEl>
                                              <p:pRg st="11" end="11"/>
                                            </p:txEl>
                                          </p:spTgt>
                                        </p:tgtEl>
                                        <p:attrNameLst>
                                          <p:attrName>style.visibility</p:attrName>
                                        </p:attrNameLst>
                                      </p:cBhvr>
                                      <p:to>
                                        <p:strVal val="visible"/>
                                      </p:to>
                                    </p:set>
                                    <p:animEffect transition="in" filter="wipe(down)">
                                      <p:cBhvr>
                                        <p:cTn id="58" dur="500"/>
                                        <p:tgtEl>
                                          <p:spTgt spid="4">
                                            <p:txEl>
                                              <p:pRg st="11" end="1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wipe(down)">
                                      <p:cBhvr>
                                        <p:cTn id="63" dur="500"/>
                                        <p:tgtEl>
                                          <p:spTgt spid="3"/>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wipe(down)">
                                      <p:cBhvr>
                                        <p:cTn id="66" dur="500"/>
                                        <p:tgtEl>
                                          <p:spTgt spid="5"/>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wipe(down)">
                                      <p:cBhvr>
                                        <p:cTn id="6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animBg="1"/>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427B7A0-E74F-E392-ACA0-98E7B4DBC265}"/>
              </a:ext>
            </a:extLst>
          </p:cNvPr>
          <p:cNvSpPr txBox="1"/>
          <p:nvPr/>
        </p:nvSpPr>
        <p:spPr>
          <a:xfrm>
            <a:off x="373697" y="401435"/>
            <a:ext cx="6837680" cy="646331"/>
          </a:xfrm>
          <a:prstGeom prst="rect">
            <a:avLst/>
          </a:prstGeom>
          <a:noFill/>
        </p:spPr>
        <p:txBody>
          <a:bodyPr wrap="square">
            <a:spAutoFit/>
          </a:bodyPr>
          <a:lstStyle/>
          <a:p>
            <a:r>
              <a:rPr lang="en-US" sz="3600" dirty="0"/>
              <a:t>Mean (Expected Value) of X</a:t>
            </a:r>
            <a:endParaRPr lang="en-IN" sz="3600" dirty="0"/>
          </a:p>
        </p:txBody>
      </p:sp>
      <p:pic>
        <p:nvPicPr>
          <p:cNvPr id="5" name="Picture 4">
            <a:extLst>
              <a:ext uri="{FF2B5EF4-FFF2-40B4-BE49-F238E27FC236}">
                <a16:creationId xmlns:a16="http://schemas.microsoft.com/office/drawing/2014/main" xmlns="" id="{B1E4E65C-5A26-F0D4-483D-2A8615B9FC6C}"/>
              </a:ext>
            </a:extLst>
          </p:cNvPr>
          <p:cNvPicPr>
            <a:picLocks noChangeAspect="1"/>
          </p:cNvPicPr>
          <p:nvPr/>
        </p:nvPicPr>
        <p:blipFill>
          <a:blip r:embed="rId2"/>
          <a:stretch>
            <a:fillRect/>
          </a:stretch>
        </p:blipFill>
        <p:spPr>
          <a:xfrm>
            <a:off x="373697" y="1382056"/>
            <a:ext cx="10111423" cy="2490983"/>
          </a:xfrm>
          <a:prstGeom prst="rect">
            <a:avLst/>
          </a:prstGeom>
        </p:spPr>
      </p:pic>
      <p:pic>
        <p:nvPicPr>
          <p:cNvPr id="10" name="Picture 9">
            <a:extLst>
              <a:ext uri="{FF2B5EF4-FFF2-40B4-BE49-F238E27FC236}">
                <a16:creationId xmlns:a16="http://schemas.microsoft.com/office/drawing/2014/main" xmlns="" id="{0F4B32FF-095F-F5C0-E4FA-0CB3C140DD4D}"/>
              </a:ext>
            </a:extLst>
          </p:cNvPr>
          <p:cNvPicPr>
            <a:picLocks noChangeAspect="1"/>
          </p:cNvPicPr>
          <p:nvPr/>
        </p:nvPicPr>
        <p:blipFill rotWithShape="1">
          <a:blip r:embed="rId3"/>
          <a:srcRect l="27916" t="23484" r="8918" b="42100"/>
          <a:stretch/>
        </p:blipFill>
        <p:spPr>
          <a:xfrm>
            <a:off x="629920" y="3873039"/>
            <a:ext cx="8849360" cy="2583526"/>
          </a:xfrm>
          <a:prstGeom prst="rect">
            <a:avLst/>
          </a:prstGeom>
        </p:spPr>
      </p:pic>
    </p:spTree>
    <p:extLst>
      <p:ext uri="{BB962C8B-B14F-4D97-AF65-F5344CB8AC3E}">
        <p14:creationId xmlns:p14="http://schemas.microsoft.com/office/powerpoint/2010/main" xmlns="" val="29866642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6939422-577B-F02D-F273-AC24D9934394}"/>
              </a:ext>
            </a:extLst>
          </p:cNvPr>
          <p:cNvSpPr txBox="1"/>
          <p:nvPr/>
        </p:nvSpPr>
        <p:spPr>
          <a:xfrm>
            <a:off x="508000" y="165854"/>
            <a:ext cx="6096000" cy="584775"/>
          </a:xfrm>
          <a:prstGeom prst="rect">
            <a:avLst/>
          </a:prstGeom>
          <a:noFill/>
        </p:spPr>
        <p:txBody>
          <a:bodyPr wrap="square">
            <a:spAutoFit/>
          </a:bodyPr>
          <a:lstStyle/>
          <a:p>
            <a:r>
              <a:rPr lang="en-US" sz="3200" dirty="0"/>
              <a:t>The Expected Value of a Function</a:t>
            </a:r>
            <a:endParaRPr lang="en-IN" sz="3200" dirty="0"/>
          </a:p>
        </p:txBody>
      </p:sp>
      <p:pic>
        <p:nvPicPr>
          <p:cNvPr id="5" name="Picture 4">
            <a:extLst>
              <a:ext uri="{FF2B5EF4-FFF2-40B4-BE49-F238E27FC236}">
                <a16:creationId xmlns:a16="http://schemas.microsoft.com/office/drawing/2014/main" xmlns="" id="{D2868BD0-47E6-BEFC-8928-EA746AC5735E}"/>
              </a:ext>
            </a:extLst>
          </p:cNvPr>
          <p:cNvPicPr>
            <a:picLocks noChangeAspect="1"/>
          </p:cNvPicPr>
          <p:nvPr/>
        </p:nvPicPr>
        <p:blipFill rotWithShape="1">
          <a:blip r:embed="rId2"/>
          <a:srcRect l="26917" t="36888" r="9333" b="15705"/>
          <a:stretch/>
        </p:blipFill>
        <p:spPr>
          <a:xfrm>
            <a:off x="1127759" y="838532"/>
            <a:ext cx="8087361" cy="3382948"/>
          </a:xfrm>
          <a:prstGeom prst="rect">
            <a:avLst/>
          </a:prstGeom>
        </p:spPr>
      </p:pic>
      <p:pic>
        <p:nvPicPr>
          <p:cNvPr id="7" name="Picture 6">
            <a:extLst>
              <a:ext uri="{FF2B5EF4-FFF2-40B4-BE49-F238E27FC236}">
                <a16:creationId xmlns:a16="http://schemas.microsoft.com/office/drawing/2014/main" xmlns="" id="{A2EC6C95-8A23-8AD8-100D-4EF5EE712E6A}"/>
              </a:ext>
            </a:extLst>
          </p:cNvPr>
          <p:cNvPicPr>
            <a:picLocks noChangeAspect="1"/>
          </p:cNvPicPr>
          <p:nvPr/>
        </p:nvPicPr>
        <p:blipFill rotWithShape="1">
          <a:blip r:embed="rId3"/>
          <a:srcRect l="28667" t="35480" r="8917" b="30075"/>
          <a:stretch/>
        </p:blipFill>
        <p:spPr>
          <a:xfrm>
            <a:off x="1442719" y="4221480"/>
            <a:ext cx="7609840" cy="2362200"/>
          </a:xfrm>
          <a:prstGeom prst="rect">
            <a:avLst/>
          </a:prstGeom>
        </p:spPr>
      </p:pic>
    </p:spTree>
    <p:extLst>
      <p:ext uri="{BB962C8B-B14F-4D97-AF65-F5344CB8AC3E}">
        <p14:creationId xmlns:p14="http://schemas.microsoft.com/office/powerpoint/2010/main" xmlns="" val="28801292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84D65BE9-0925-E0F7-9D47-7D47AC5DEA80}"/>
              </a:ext>
            </a:extLst>
          </p:cNvPr>
          <p:cNvPicPr>
            <a:picLocks noChangeAspect="1"/>
          </p:cNvPicPr>
          <p:nvPr/>
        </p:nvPicPr>
        <p:blipFill rotWithShape="1">
          <a:blip r:embed="rId2"/>
          <a:srcRect t="68268"/>
          <a:stretch/>
        </p:blipFill>
        <p:spPr>
          <a:xfrm>
            <a:off x="772160" y="2196424"/>
            <a:ext cx="9768205" cy="937546"/>
          </a:xfrm>
          <a:prstGeom prst="rect">
            <a:avLst/>
          </a:prstGeom>
        </p:spPr>
      </p:pic>
      <p:sp>
        <p:nvSpPr>
          <p:cNvPr id="4" name="TextBox 3">
            <a:extLst>
              <a:ext uri="{FF2B5EF4-FFF2-40B4-BE49-F238E27FC236}">
                <a16:creationId xmlns:a16="http://schemas.microsoft.com/office/drawing/2014/main" xmlns="" id="{B666DB59-1FD0-66C0-13C0-490E5D1F8769}"/>
              </a:ext>
            </a:extLst>
          </p:cNvPr>
          <p:cNvSpPr txBox="1"/>
          <p:nvPr/>
        </p:nvSpPr>
        <p:spPr>
          <a:xfrm>
            <a:off x="955040" y="3516667"/>
            <a:ext cx="6096000" cy="369332"/>
          </a:xfrm>
          <a:prstGeom prst="rect">
            <a:avLst/>
          </a:prstGeom>
          <a:noFill/>
        </p:spPr>
        <p:txBody>
          <a:bodyPr wrap="square">
            <a:spAutoFit/>
          </a:bodyPr>
          <a:lstStyle/>
          <a:p>
            <a:r>
              <a:rPr lang="en-IN" dirty="0"/>
              <a:t>What is E(X)?</a:t>
            </a:r>
          </a:p>
        </p:txBody>
      </p:sp>
      <p:sp>
        <p:nvSpPr>
          <p:cNvPr id="8" name="TextBox 7">
            <a:extLst>
              <a:ext uri="{FF2B5EF4-FFF2-40B4-BE49-F238E27FC236}">
                <a16:creationId xmlns:a16="http://schemas.microsoft.com/office/drawing/2014/main" xmlns="" id="{678D7625-EEF1-7B44-A3BC-9AC913A96625}"/>
              </a:ext>
            </a:extLst>
          </p:cNvPr>
          <p:cNvSpPr txBox="1"/>
          <p:nvPr/>
        </p:nvSpPr>
        <p:spPr>
          <a:xfrm>
            <a:off x="772160" y="539095"/>
            <a:ext cx="10759440" cy="1384995"/>
          </a:xfrm>
          <a:prstGeom prst="rect">
            <a:avLst/>
          </a:prstGeom>
          <a:noFill/>
        </p:spPr>
        <p:txBody>
          <a:bodyPr wrap="square">
            <a:spAutoFit/>
          </a:bodyPr>
          <a:lstStyle/>
          <a:p>
            <a:r>
              <a:rPr lang="en-US" sz="2800" dirty="0"/>
              <a:t>Example  : Consider a university having 15,000 students and let X equal the number of courses for which a randomly selected student is registered. The pdf of X is given to you as follows:</a:t>
            </a:r>
            <a:endParaRPr lang="en-IN" sz="2800" dirty="0"/>
          </a:p>
        </p:txBody>
      </p:sp>
      <p:pic>
        <p:nvPicPr>
          <p:cNvPr id="3" name="Picture 2">
            <a:extLst>
              <a:ext uri="{FF2B5EF4-FFF2-40B4-BE49-F238E27FC236}">
                <a16:creationId xmlns:a16="http://schemas.microsoft.com/office/drawing/2014/main" xmlns="" id="{0BC893CB-44A1-662C-FB75-87D57F412845}"/>
              </a:ext>
            </a:extLst>
          </p:cNvPr>
          <p:cNvPicPr>
            <a:picLocks noChangeAspect="1"/>
          </p:cNvPicPr>
          <p:nvPr/>
        </p:nvPicPr>
        <p:blipFill rotWithShape="1">
          <a:blip r:embed="rId3" cstate="print"/>
          <a:srcRect l="22878" t="50447" r="32421"/>
          <a:stretch/>
        </p:blipFill>
        <p:spPr>
          <a:xfrm>
            <a:off x="8321040" y="3429001"/>
            <a:ext cx="3027680" cy="353646"/>
          </a:xfrm>
          <a:prstGeom prst="rect">
            <a:avLst/>
          </a:prstGeom>
          <a:ln w="3175">
            <a:solidFill>
              <a:schemeClr val="tx1"/>
            </a:solidFill>
          </a:ln>
        </p:spPr>
      </p:pic>
      <p:pic>
        <p:nvPicPr>
          <p:cNvPr id="5" name="Picture 4"/>
          <p:cNvPicPr>
            <a:picLocks noChangeAspect="1"/>
          </p:cNvPicPr>
          <p:nvPr/>
        </p:nvPicPr>
        <p:blipFill>
          <a:blip r:embed="rId4"/>
          <a:stretch>
            <a:fillRect/>
          </a:stretch>
        </p:blipFill>
        <p:spPr>
          <a:xfrm>
            <a:off x="847725" y="3893814"/>
            <a:ext cx="10496550" cy="2131847"/>
          </a:xfrm>
          <a:prstGeom prst="rect">
            <a:avLst/>
          </a:prstGeom>
        </p:spPr>
      </p:pic>
      <p:pic>
        <p:nvPicPr>
          <p:cNvPr id="6" name="Picture 5"/>
          <p:cNvPicPr>
            <a:picLocks noChangeAspect="1"/>
          </p:cNvPicPr>
          <p:nvPr/>
        </p:nvPicPr>
        <p:blipFill>
          <a:blip r:embed="rId5"/>
          <a:stretch>
            <a:fillRect/>
          </a:stretch>
        </p:blipFill>
        <p:spPr>
          <a:xfrm>
            <a:off x="2612903" y="6000262"/>
            <a:ext cx="7591425" cy="733425"/>
          </a:xfrm>
          <a:prstGeom prst="rect">
            <a:avLst/>
          </a:prstGeom>
        </p:spPr>
      </p:pic>
    </p:spTree>
    <p:extLst>
      <p:ext uri="{BB962C8B-B14F-4D97-AF65-F5344CB8AC3E}">
        <p14:creationId xmlns:p14="http://schemas.microsoft.com/office/powerpoint/2010/main" xmlns="" val="6842899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00137" y="223837"/>
            <a:ext cx="9991725" cy="6410325"/>
          </a:xfrm>
          <a:prstGeom prst="rect">
            <a:avLst/>
          </a:prstGeom>
        </p:spPr>
      </p:pic>
    </p:spTree>
    <p:extLst>
      <p:ext uri="{BB962C8B-B14F-4D97-AF65-F5344CB8AC3E}">
        <p14:creationId xmlns:p14="http://schemas.microsoft.com/office/powerpoint/2010/main" xmlns="" val="21065902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6EE75EB-B32B-606F-4D92-83D48CB6EFDC}"/>
              </a:ext>
            </a:extLst>
          </p:cNvPr>
          <p:cNvSpPr txBox="1"/>
          <p:nvPr/>
        </p:nvSpPr>
        <p:spPr>
          <a:xfrm>
            <a:off x="339969" y="561645"/>
            <a:ext cx="11203354" cy="1200329"/>
          </a:xfrm>
          <a:prstGeom prst="rect">
            <a:avLst/>
          </a:prstGeom>
          <a:noFill/>
        </p:spPr>
        <p:txBody>
          <a:bodyPr wrap="square">
            <a:spAutoFit/>
          </a:bodyPr>
          <a:lstStyle/>
          <a:p>
            <a:r>
              <a:rPr lang="en-US" dirty="0"/>
              <a:t>Example: - An insurance agency has customers with both home and auto policy. For each type of policy, a deductible amount must be specified. For auto policy, choices are $100 and $250, for home policy, choices are $0, $100, and $200. Suppose a customer is selected at random</a:t>
            </a:r>
            <a:r>
              <a:rPr lang="en-US" dirty="0" smtClean="0"/>
              <a:t>. </a:t>
            </a:r>
            <a:endParaRPr lang="en-US" dirty="0"/>
          </a:p>
          <a:p>
            <a:r>
              <a:rPr lang="en-US" dirty="0"/>
              <a:t> Let: X = his deductible on the auto policy Y = his deductible on the home policy. </a:t>
            </a:r>
            <a:endParaRPr lang="en-IN" dirty="0"/>
          </a:p>
        </p:txBody>
      </p:sp>
      <p:sp>
        <p:nvSpPr>
          <p:cNvPr id="5" name="TextBox 4">
            <a:extLst>
              <a:ext uri="{FF2B5EF4-FFF2-40B4-BE49-F238E27FC236}">
                <a16:creationId xmlns:a16="http://schemas.microsoft.com/office/drawing/2014/main" xmlns="" id="{EC12F2AB-0D16-4365-49FC-0517B9FAFC14}"/>
              </a:ext>
            </a:extLst>
          </p:cNvPr>
          <p:cNvSpPr txBox="1"/>
          <p:nvPr/>
        </p:nvSpPr>
        <p:spPr>
          <a:xfrm>
            <a:off x="414215" y="1761974"/>
            <a:ext cx="10650025" cy="646331"/>
          </a:xfrm>
          <a:prstGeom prst="rect">
            <a:avLst/>
          </a:prstGeom>
          <a:noFill/>
        </p:spPr>
        <p:txBody>
          <a:bodyPr wrap="square">
            <a:spAutoFit/>
          </a:bodyPr>
          <a:lstStyle/>
          <a:p>
            <a:r>
              <a:rPr lang="en-US" dirty="0"/>
              <a:t>All possible values for (X, Y) are then: (100, 0), (100, 100), (100, 200), (250, 0), (250, 100), (250, 200) Suppose the joint </a:t>
            </a:r>
            <a:r>
              <a:rPr lang="en-US" dirty="0" err="1"/>
              <a:t>pmf</a:t>
            </a:r>
            <a:r>
              <a:rPr lang="en-US" dirty="0"/>
              <a:t> is given by the insurance company in the accompanying joint probability table:</a:t>
            </a:r>
            <a:endParaRPr lang="en-IN" dirty="0"/>
          </a:p>
        </p:txBody>
      </p:sp>
      <p:pic>
        <p:nvPicPr>
          <p:cNvPr id="7" name="Picture 6">
            <a:extLst>
              <a:ext uri="{FF2B5EF4-FFF2-40B4-BE49-F238E27FC236}">
                <a16:creationId xmlns:a16="http://schemas.microsoft.com/office/drawing/2014/main" xmlns="" id="{1D9F2564-498B-08BD-9C55-BEA06E89098E}"/>
              </a:ext>
            </a:extLst>
          </p:cNvPr>
          <p:cNvPicPr>
            <a:picLocks noChangeAspect="1"/>
          </p:cNvPicPr>
          <p:nvPr/>
        </p:nvPicPr>
        <p:blipFill>
          <a:blip r:embed="rId2"/>
          <a:stretch>
            <a:fillRect/>
          </a:stretch>
        </p:blipFill>
        <p:spPr>
          <a:xfrm>
            <a:off x="394065" y="2575419"/>
            <a:ext cx="5381504" cy="739593"/>
          </a:xfrm>
          <a:prstGeom prst="rect">
            <a:avLst/>
          </a:prstGeom>
        </p:spPr>
      </p:pic>
      <p:sp>
        <p:nvSpPr>
          <p:cNvPr id="11" name="TextBox 10">
            <a:extLst>
              <a:ext uri="{FF2B5EF4-FFF2-40B4-BE49-F238E27FC236}">
                <a16:creationId xmlns:a16="http://schemas.microsoft.com/office/drawing/2014/main" xmlns="" id="{23573579-5BA4-920A-5542-D2F37ADC1BF1}"/>
              </a:ext>
            </a:extLst>
          </p:cNvPr>
          <p:cNvSpPr txBox="1"/>
          <p:nvPr/>
        </p:nvSpPr>
        <p:spPr>
          <a:xfrm>
            <a:off x="394065" y="3363292"/>
            <a:ext cx="10141074" cy="3139321"/>
          </a:xfrm>
          <a:prstGeom prst="rect">
            <a:avLst/>
          </a:prstGeom>
          <a:noFill/>
        </p:spPr>
        <p:txBody>
          <a:bodyPr wrap="square">
            <a:spAutoFit/>
          </a:bodyPr>
          <a:lstStyle/>
          <a:p>
            <a:r>
              <a:rPr lang="en-US" dirty="0"/>
              <a:t>What is the probability that X = 100?  </a:t>
            </a:r>
          </a:p>
          <a:p>
            <a:r>
              <a:rPr lang="nn-NO" dirty="0" smtClean="0"/>
              <a:t>   p(X=100</a:t>
            </a:r>
            <a:r>
              <a:rPr lang="nn-NO" dirty="0"/>
              <a:t>) = p(100, 0) + p(100, 100) + p(100, 200) = .50</a:t>
            </a:r>
            <a:endParaRPr lang="en-US" dirty="0"/>
          </a:p>
          <a:p>
            <a:r>
              <a:rPr lang="en-US" dirty="0"/>
              <a:t>What is the probability that X = 250</a:t>
            </a:r>
            <a:r>
              <a:rPr lang="en-US" dirty="0" smtClean="0"/>
              <a:t>?</a:t>
            </a:r>
          </a:p>
          <a:p>
            <a:r>
              <a:rPr lang="nn-NO" dirty="0" smtClean="0"/>
              <a:t>   p(X=250</a:t>
            </a:r>
            <a:r>
              <a:rPr lang="nn-NO" dirty="0"/>
              <a:t>) = p(250, 0) + p(250, 100) + p(250, 200) = .50 </a:t>
            </a:r>
            <a:endParaRPr lang="en-US" dirty="0"/>
          </a:p>
          <a:p>
            <a:r>
              <a:rPr lang="en-US" dirty="0"/>
              <a:t>What is the probability that  P(Y&gt;=100) </a:t>
            </a:r>
            <a:r>
              <a:rPr lang="en-US" dirty="0" smtClean="0"/>
              <a:t>?</a:t>
            </a:r>
          </a:p>
          <a:p>
            <a:r>
              <a:rPr lang="en-US" dirty="0" smtClean="0"/>
              <a:t>   P(Y</a:t>
            </a:r>
            <a:r>
              <a:rPr lang="en-US" dirty="0"/>
              <a:t>≥100)=p(100,100)+p(250,100)+p(100,200) +p(250 200)= .75</a:t>
            </a:r>
            <a:endParaRPr lang="en-IN" dirty="0"/>
          </a:p>
          <a:p>
            <a:r>
              <a:rPr lang="en-US" dirty="0" smtClean="0"/>
              <a:t>The </a:t>
            </a:r>
            <a:r>
              <a:rPr lang="en-US" dirty="0"/>
              <a:t>conditional </a:t>
            </a:r>
            <a:r>
              <a:rPr lang="en-US" dirty="0" err="1"/>
              <a:t>pmf</a:t>
            </a:r>
            <a:r>
              <a:rPr lang="en-US" dirty="0"/>
              <a:t> of Y given that X = 100  </a:t>
            </a:r>
            <a:r>
              <a:rPr lang="en-US" dirty="0" smtClean="0"/>
              <a:t>?</a:t>
            </a:r>
          </a:p>
          <a:p>
            <a:r>
              <a:rPr lang="es-ES" dirty="0" smtClean="0"/>
              <a:t>  P(Y=0 </a:t>
            </a:r>
            <a:r>
              <a:rPr lang="es-ES" dirty="0"/>
              <a:t>| X=100) = P(Y=0 &amp; X=100)/P(X=100) = 0.2/0.5 = 40</a:t>
            </a:r>
            <a:r>
              <a:rPr lang="es-ES" dirty="0" smtClean="0"/>
              <a:t>%  ;  P(Y=100 | </a:t>
            </a:r>
            <a:r>
              <a:rPr lang="es-ES" dirty="0"/>
              <a:t>X=100) = 0.1/0.5 = 20% </a:t>
            </a:r>
            <a:r>
              <a:rPr lang="es-ES" dirty="0" smtClean="0"/>
              <a:t> </a:t>
            </a:r>
          </a:p>
          <a:p>
            <a:r>
              <a:rPr lang="es-ES" dirty="0" smtClean="0"/>
              <a:t>    P(Y=200 </a:t>
            </a:r>
            <a:r>
              <a:rPr lang="es-ES" dirty="0"/>
              <a:t>| X=100) = 0.2/0.5 = 40%</a:t>
            </a:r>
            <a:endParaRPr lang="en-US" dirty="0"/>
          </a:p>
          <a:p>
            <a:r>
              <a:rPr lang="en-US" dirty="0" smtClean="0"/>
              <a:t>What </a:t>
            </a:r>
            <a:r>
              <a:rPr lang="en-US" dirty="0"/>
              <a:t>is the expected value of Y given that </a:t>
            </a:r>
            <a:r>
              <a:rPr lang="en-US" dirty="0" smtClean="0"/>
              <a:t>X=100</a:t>
            </a:r>
          </a:p>
          <a:p>
            <a:r>
              <a:rPr lang="es-ES" dirty="0"/>
              <a:t>0 * P(Y=0|X=100) + 100 * P(Y=100|X=100) + 200 * P(Y=200|X=100) = 0*.4 + 100*.2 + 200*.4 = 20+80 = 100 </a:t>
            </a:r>
            <a:endParaRPr lang="en-US" dirty="0"/>
          </a:p>
        </p:txBody>
      </p:sp>
      <p:sp>
        <p:nvSpPr>
          <p:cNvPr id="4" name="TextBox 3">
            <a:extLst>
              <a:ext uri="{FF2B5EF4-FFF2-40B4-BE49-F238E27FC236}">
                <a16:creationId xmlns:a16="http://schemas.microsoft.com/office/drawing/2014/main" xmlns="" id="{32779F1A-7335-85EB-4C13-4FDEB0EAF530}"/>
              </a:ext>
            </a:extLst>
          </p:cNvPr>
          <p:cNvSpPr txBox="1"/>
          <p:nvPr/>
        </p:nvSpPr>
        <p:spPr>
          <a:xfrm>
            <a:off x="10425722" y="5572369"/>
            <a:ext cx="1649047" cy="954107"/>
          </a:xfrm>
          <a:prstGeom prst="rect">
            <a:avLst/>
          </a:prstGeom>
          <a:noFill/>
        </p:spPr>
        <p:txBody>
          <a:bodyPr wrap="square">
            <a:spAutoFit/>
          </a:bodyPr>
          <a:lstStyle/>
          <a:p>
            <a:r>
              <a:rPr lang="en-IN" sz="1400" dirty="0"/>
              <a:t>https://amath.colorado.edu/faculty/vdukic/4570/week5_handout_2020.pdf</a:t>
            </a:r>
          </a:p>
        </p:txBody>
      </p:sp>
      <p:sp>
        <p:nvSpPr>
          <p:cNvPr id="2" name="Rectangle 1"/>
          <p:cNvSpPr/>
          <p:nvPr/>
        </p:nvSpPr>
        <p:spPr>
          <a:xfrm>
            <a:off x="6338277" y="3532554"/>
            <a:ext cx="5376984" cy="646331"/>
          </a:xfrm>
          <a:prstGeom prst="rect">
            <a:avLst/>
          </a:prstGeom>
        </p:spPr>
        <p:txBody>
          <a:bodyPr wrap="square">
            <a:spAutoFit/>
          </a:bodyPr>
          <a:lstStyle/>
          <a:p>
            <a:r>
              <a:rPr lang="en-US" dirty="0"/>
              <a:t>Then p(100, 100)=P(X=100 and Y=100) =P($100 deductible on both policies)=.1</a:t>
            </a:r>
            <a:endParaRPr lang="en-IN" dirty="0"/>
          </a:p>
        </p:txBody>
      </p:sp>
    </p:spTree>
    <p:extLst>
      <p:ext uri="{BB962C8B-B14F-4D97-AF65-F5344CB8AC3E}">
        <p14:creationId xmlns:p14="http://schemas.microsoft.com/office/powerpoint/2010/main" xmlns="" val="14471486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1438" y="259190"/>
            <a:ext cx="7377239" cy="4078348"/>
          </a:xfrm>
          <a:prstGeom prst="rect">
            <a:avLst/>
          </a:prstGeom>
        </p:spPr>
      </p:pic>
      <p:pic>
        <p:nvPicPr>
          <p:cNvPr id="3" name="Picture 2"/>
          <p:cNvPicPr>
            <a:picLocks noChangeAspect="1"/>
          </p:cNvPicPr>
          <p:nvPr/>
        </p:nvPicPr>
        <p:blipFill>
          <a:blip r:embed="rId3"/>
          <a:stretch>
            <a:fillRect/>
          </a:stretch>
        </p:blipFill>
        <p:spPr>
          <a:xfrm>
            <a:off x="539261" y="4680498"/>
            <a:ext cx="6541477" cy="1914525"/>
          </a:xfrm>
          <a:prstGeom prst="rect">
            <a:avLst/>
          </a:prstGeom>
        </p:spPr>
      </p:pic>
      <p:pic>
        <p:nvPicPr>
          <p:cNvPr id="4" name="Picture 3"/>
          <p:cNvPicPr>
            <a:picLocks noChangeAspect="1"/>
          </p:cNvPicPr>
          <p:nvPr/>
        </p:nvPicPr>
        <p:blipFill>
          <a:blip r:embed="rId4"/>
          <a:stretch>
            <a:fillRect/>
          </a:stretch>
        </p:blipFill>
        <p:spPr>
          <a:xfrm>
            <a:off x="7815386" y="3263289"/>
            <a:ext cx="3987188" cy="3457575"/>
          </a:xfrm>
          <a:prstGeom prst="rect">
            <a:avLst/>
          </a:prstGeom>
        </p:spPr>
      </p:pic>
    </p:spTree>
    <p:extLst>
      <p:ext uri="{BB962C8B-B14F-4D97-AF65-F5344CB8AC3E}">
        <p14:creationId xmlns:p14="http://schemas.microsoft.com/office/powerpoint/2010/main" xmlns="" val="40133277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D038C58-6D17-9499-7556-2DD3D89610A7}"/>
              </a:ext>
            </a:extLst>
          </p:cNvPr>
          <p:cNvSpPr txBox="1"/>
          <p:nvPr/>
        </p:nvSpPr>
        <p:spPr>
          <a:xfrm>
            <a:off x="721360" y="338574"/>
            <a:ext cx="6096000" cy="646331"/>
          </a:xfrm>
          <a:prstGeom prst="rect">
            <a:avLst/>
          </a:prstGeom>
          <a:noFill/>
        </p:spPr>
        <p:txBody>
          <a:bodyPr wrap="square">
            <a:spAutoFit/>
          </a:bodyPr>
          <a:lstStyle/>
          <a:p>
            <a:r>
              <a:rPr lang="en-IN" sz="3600" dirty="0"/>
              <a:t>The Variance of X</a:t>
            </a:r>
          </a:p>
        </p:txBody>
      </p:sp>
      <p:pic>
        <p:nvPicPr>
          <p:cNvPr id="5" name="Picture 4">
            <a:extLst>
              <a:ext uri="{FF2B5EF4-FFF2-40B4-BE49-F238E27FC236}">
                <a16:creationId xmlns:a16="http://schemas.microsoft.com/office/drawing/2014/main" xmlns="" id="{8A7A8C23-E8B7-D642-B4D7-58A7C9A3343F}"/>
              </a:ext>
            </a:extLst>
          </p:cNvPr>
          <p:cNvPicPr>
            <a:picLocks noChangeAspect="1"/>
          </p:cNvPicPr>
          <p:nvPr/>
        </p:nvPicPr>
        <p:blipFill rotWithShape="1">
          <a:blip r:embed="rId2"/>
          <a:srcRect l="27500" t="23556" r="7084" b="20593"/>
          <a:stretch/>
        </p:blipFill>
        <p:spPr>
          <a:xfrm>
            <a:off x="1381760" y="1239520"/>
            <a:ext cx="7975600" cy="3830320"/>
          </a:xfrm>
          <a:prstGeom prst="rect">
            <a:avLst/>
          </a:prstGeom>
        </p:spPr>
      </p:pic>
    </p:spTree>
    <p:extLst>
      <p:ext uri="{BB962C8B-B14F-4D97-AF65-F5344CB8AC3E}">
        <p14:creationId xmlns:p14="http://schemas.microsoft.com/office/powerpoint/2010/main" xmlns="" val="26959548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C80F35B-654D-7EC8-A5BD-523D0DAC134E}"/>
              </a:ext>
            </a:extLst>
          </p:cNvPr>
          <p:cNvPicPr>
            <a:picLocks noChangeAspect="1"/>
          </p:cNvPicPr>
          <p:nvPr/>
        </p:nvPicPr>
        <p:blipFill rotWithShape="1">
          <a:blip r:embed="rId2"/>
          <a:srcRect l="28417" t="23258" r="6333" b="8445"/>
          <a:stretch/>
        </p:blipFill>
        <p:spPr>
          <a:xfrm>
            <a:off x="711200" y="355600"/>
            <a:ext cx="7955280" cy="4683760"/>
          </a:xfrm>
          <a:prstGeom prst="rect">
            <a:avLst/>
          </a:prstGeom>
        </p:spPr>
      </p:pic>
    </p:spTree>
    <p:extLst>
      <p:ext uri="{BB962C8B-B14F-4D97-AF65-F5344CB8AC3E}">
        <p14:creationId xmlns:p14="http://schemas.microsoft.com/office/powerpoint/2010/main" xmlns="" val="37198334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BCC93F9-FE7B-42F5-D6C7-06ABC5B1A1CD}"/>
              </a:ext>
            </a:extLst>
          </p:cNvPr>
          <p:cNvSpPr txBox="1"/>
          <p:nvPr/>
        </p:nvSpPr>
        <p:spPr>
          <a:xfrm>
            <a:off x="461645" y="268784"/>
            <a:ext cx="10383520" cy="646331"/>
          </a:xfrm>
          <a:prstGeom prst="rect">
            <a:avLst/>
          </a:prstGeom>
          <a:noFill/>
        </p:spPr>
        <p:txBody>
          <a:bodyPr wrap="square">
            <a:spAutoFit/>
          </a:bodyPr>
          <a:lstStyle/>
          <a:p>
            <a:r>
              <a:rPr lang="en-US" dirty="0"/>
              <a:t>Example :Consider a university having 15,000 students and let X equal the number of courses for which a randomly selected student is registered</a:t>
            </a:r>
            <a:endParaRPr lang="en-IN" dirty="0"/>
          </a:p>
        </p:txBody>
      </p:sp>
      <p:sp>
        <p:nvSpPr>
          <p:cNvPr id="5" name="TextBox 4">
            <a:extLst>
              <a:ext uri="{FF2B5EF4-FFF2-40B4-BE49-F238E27FC236}">
                <a16:creationId xmlns:a16="http://schemas.microsoft.com/office/drawing/2014/main" xmlns="" id="{424D8224-432E-0900-F41A-16BAB745C7C9}"/>
              </a:ext>
            </a:extLst>
          </p:cNvPr>
          <p:cNvSpPr txBox="1"/>
          <p:nvPr/>
        </p:nvSpPr>
        <p:spPr>
          <a:xfrm>
            <a:off x="650240" y="1061938"/>
            <a:ext cx="6096000" cy="369332"/>
          </a:xfrm>
          <a:prstGeom prst="rect">
            <a:avLst/>
          </a:prstGeom>
          <a:noFill/>
        </p:spPr>
        <p:txBody>
          <a:bodyPr wrap="square">
            <a:spAutoFit/>
          </a:bodyPr>
          <a:lstStyle/>
          <a:p>
            <a:r>
              <a:rPr lang="en-US" dirty="0"/>
              <a:t>The pdf of X is given to you as follows:</a:t>
            </a:r>
            <a:endParaRPr lang="en-IN" dirty="0"/>
          </a:p>
        </p:txBody>
      </p:sp>
      <p:pic>
        <p:nvPicPr>
          <p:cNvPr id="6" name="Picture 5">
            <a:extLst>
              <a:ext uri="{FF2B5EF4-FFF2-40B4-BE49-F238E27FC236}">
                <a16:creationId xmlns:a16="http://schemas.microsoft.com/office/drawing/2014/main" xmlns="" id="{E29069BC-1F49-19CA-3E24-EDFF68FE07B4}"/>
              </a:ext>
            </a:extLst>
          </p:cNvPr>
          <p:cNvPicPr>
            <a:picLocks noChangeAspect="1"/>
          </p:cNvPicPr>
          <p:nvPr/>
        </p:nvPicPr>
        <p:blipFill rotWithShape="1">
          <a:blip r:embed="rId2"/>
          <a:srcRect t="68268"/>
          <a:stretch/>
        </p:blipFill>
        <p:spPr>
          <a:xfrm>
            <a:off x="355600" y="1502463"/>
            <a:ext cx="9768205" cy="1232577"/>
          </a:xfrm>
          <a:prstGeom prst="rect">
            <a:avLst/>
          </a:prstGeom>
        </p:spPr>
      </p:pic>
      <p:sp>
        <p:nvSpPr>
          <p:cNvPr id="8" name="TextBox 7">
            <a:extLst>
              <a:ext uri="{FF2B5EF4-FFF2-40B4-BE49-F238E27FC236}">
                <a16:creationId xmlns:a16="http://schemas.microsoft.com/office/drawing/2014/main" xmlns="" id="{EF165172-E0E2-1086-053B-5AF0431D66BB}"/>
              </a:ext>
            </a:extLst>
          </p:cNvPr>
          <p:cNvSpPr txBox="1"/>
          <p:nvPr/>
        </p:nvSpPr>
        <p:spPr>
          <a:xfrm>
            <a:off x="1310640" y="3059668"/>
            <a:ext cx="10099040" cy="369332"/>
          </a:xfrm>
          <a:prstGeom prst="rect">
            <a:avLst/>
          </a:prstGeom>
          <a:noFill/>
        </p:spPr>
        <p:txBody>
          <a:bodyPr wrap="square">
            <a:spAutoFit/>
          </a:bodyPr>
          <a:lstStyle/>
          <a:p>
            <a:r>
              <a:rPr lang="en-US" dirty="0"/>
              <a:t>What is Var(X)? What about </a:t>
            </a:r>
            <a:r>
              <a:rPr lang="en-US" dirty="0" err="1"/>
              <a:t>sd</a:t>
            </a:r>
            <a:r>
              <a:rPr lang="en-US" dirty="0"/>
              <a:t>(X)?</a:t>
            </a:r>
            <a:endParaRPr lang="en-IN" dirty="0"/>
          </a:p>
        </p:txBody>
      </p:sp>
      <p:pic>
        <p:nvPicPr>
          <p:cNvPr id="2" name="Picture 1">
            <a:extLst>
              <a:ext uri="{FF2B5EF4-FFF2-40B4-BE49-F238E27FC236}">
                <a16:creationId xmlns:a16="http://schemas.microsoft.com/office/drawing/2014/main" xmlns="" id="{BDD52287-EB74-22C2-7BF3-F213E4A5A957}"/>
              </a:ext>
            </a:extLst>
          </p:cNvPr>
          <p:cNvPicPr>
            <a:picLocks noChangeAspect="1"/>
          </p:cNvPicPr>
          <p:nvPr/>
        </p:nvPicPr>
        <p:blipFill rotWithShape="1">
          <a:blip r:embed="rId3"/>
          <a:srcRect t="25371" r="9994"/>
          <a:stretch/>
        </p:blipFill>
        <p:spPr>
          <a:xfrm>
            <a:off x="7767991" y="2666681"/>
            <a:ext cx="4271609" cy="1703235"/>
          </a:xfrm>
          <a:prstGeom prst="rect">
            <a:avLst/>
          </a:prstGeom>
          <a:ln w="6350">
            <a:solidFill>
              <a:schemeClr val="tx1"/>
            </a:solidFill>
          </a:ln>
        </p:spPr>
      </p:pic>
      <p:pic>
        <p:nvPicPr>
          <p:cNvPr id="4" name="Picture 3"/>
          <p:cNvPicPr>
            <a:picLocks noChangeAspect="1"/>
          </p:cNvPicPr>
          <p:nvPr/>
        </p:nvPicPr>
        <p:blipFill>
          <a:blip r:embed="rId4"/>
          <a:stretch>
            <a:fillRect/>
          </a:stretch>
        </p:blipFill>
        <p:spPr>
          <a:xfrm>
            <a:off x="650241" y="3821986"/>
            <a:ext cx="4375051" cy="2469399"/>
          </a:xfrm>
          <a:prstGeom prst="rect">
            <a:avLst/>
          </a:prstGeom>
        </p:spPr>
      </p:pic>
      <p:pic>
        <p:nvPicPr>
          <p:cNvPr id="7" name="Picture 6"/>
          <p:cNvPicPr>
            <a:picLocks noChangeAspect="1"/>
          </p:cNvPicPr>
          <p:nvPr/>
        </p:nvPicPr>
        <p:blipFill>
          <a:blip r:embed="rId5"/>
          <a:stretch>
            <a:fillRect/>
          </a:stretch>
        </p:blipFill>
        <p:spPr>
          <a:xfrm>
            <a:off x="5447323" y="4173415"/>
            <a:ext cx="2856790" cy="2278725"/>
          </a:xfrm>
          <a:prstGeom prst="rect">
            <a:avLst/>
          </a:prstGeom>
        </p:spPr>
      </p:pic>
      <p:pic>
        <p:nvPicPr>
          <p:cNvPr id="10" name="Picture 9"/>
          <p:cNvPicPr>
            <a:picLocks noChangeAspect="1"/>
          </p:cNvPicPr>
          <p:nvPr/>
        </p:nvPicPr>
        <p:blipFill>
          <a:blip r:embed="rId6"/>
          <a:stretch>
            <a:fillRect/>
          </a:stretch>
        </p:blipFill>
        <p:spPr>
          <a:xfrm>
            <a:off x="8864221" y="4486606"/>
            <a:ext cx="2698641" cy="1804779"/>
          </a:xfrm>
          <a:prstGeom prst="rect">
            <a:avLst/>
          </a:prstGeom>
        </p:spPr>
      </p:pic>
    </p:spTree>
    <p:extLst>
      <p:ext uri="{BB962C8B-B14F-4D97-AF65-F5344CB8AC3E}">
        <p14:creationId xmlns:p14="http://schemas.microsoft.com/office/powerpoint/2010/main" xmlns="" val="33691769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A14884C-0D2F-422F-789D-0D8F83B01F13}"/>
              </a:ext>
            </a:extLst>
          </p:cNvPr>
          <p:cNvSpPr txBox="1"/>
          <p:nvPr/>
        </p:nvSpPr>
        <p:spPr>
          <a:xfrm>
            <a:off x="314960" y="602734"/>
            <a:ext cx="6096000" cy="523220"/>
          </a:xfrm>
          <a:prstGeom prst="rect">
            <a:avLst/>
          </a:prstGeom>
          <a:noFill/>
        </p:spPr>
        <p:txBody>
          <a:bodyPr wrap="square">
            <a:spAutoFit/>
          </a:bodyPr>
          <a:lstStyle/>
          <a:p>
            <a:r>
              <a:rPr lang="en-US" sz="2800" dirty="0"/>
              <a:t>A Shortcut Formula for σ2</a:t>
            </a:r>
            <a:endParaRPr lang="en-IN" sz="2800" dirty="0"/>
          </a:p>
        </p:txBody>
      </p:sp>
      <p:pic>
        <p:nvPicPr>
          <p:cNvPr id="5" name="Picture 4">
            <a:extLst>
              <a:ext uri="{FF2B5EF4-FFF2-40B4-BE49-F238E27FC236}">
                <a16:creationId xmlns:a16="http://schemas.microsoft.com/office/drawing/2014/main" xmlns="" id="{4B0F22A9-D993-EA23-D8C7-0B773BEF500B}"/>
              </a:ext>
            </a:extLst>
          </p:cNvPr>
          <p:cNvPicPr>
            <a:picLocks noChangeAspect="1"/>
          </p:cNvPicPr>
          <p:nvPr/>
        </p:nvPicPr>
        <p:blipFill rotWithShape="1">
          <a:blip r:embed="rId2"/>
          <a:srcRect l="26667" t="44148" r="9333" b="32148"/>
          <a:stretch/>
        </p:blipFill>
        <p:spPr>
          <a:xfrm>
            <a:off x="965200" y="1574800"/>
            <a:ext cx="7802880" cy="1625600"/>
          </a:xfrm>
          <a:prstGeom prst="rect">
            <a:avLst/>
          </a:prstGeom>
        </p:spPr>
      </p:pic>
    </p:spTree>
    <p:extLst>
      <p:ext uri="{BB962C8B-B14F-4D97-AF65-F5344CB8AC3E}">
        <p14:creationId xmlns:p14="http://schemas.microsoft.com/office/powerpoint/2010/main" xmlns="" val="4688507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Discrete Random Variables</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3</a:t>
            </a:fld>
            <a:endParaRPr lang="en-IN" sz="2800" dirty="0">
              <a:solidFill>
                <a:schemeClr val="accent2">
                  <a:lumMod val="40000"/>
                  <a:lumOff val="60000"/>
                </a:schemeClr>
              </a:solidFill>
            </a:endParaRPr>
          </a:p>
        </p:txBody>
      </p:sp>
      <mc:AlternateContent xmlns:mc="http://schemas.openxmlformats.org/markup-compatibility/2006">
        <mc:Choice xmlns:a14="http://schemas.microsoft.com/office/drawing/2010/main" xmlns="" Requires="a14">
          <p:sp>
            <p:nvSpPr>
              <p:cNvPr id="4" name="Content Placeholder 2">
                <a:extLst>
                  <a:ext uri="{FF2B5EF4-FFF2-40B4-BE49-F238E27FC236}">
                    <a16:creationId xmlns=""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For a discrete </a:t>
                </a:r>
                <a:r>
                  <a:rPr lang="en-GB" dirty="0" err="1">
                    <a:latin typeface="Abadi Extra Light" panose="020B0204020104020204" pitchFamily="34" charset="0"/>
                  </a:rPr>
                  <a:t>r.v.</a:t>
                </a:r>
                <a:r>
                  <a:rPr lang="en-GB" dirty="0">
                    <a:latin typeface="Abadi Extra Light" panose="020B0204020104020204" pitchFamily="34" charset="0"/>
                  </a:rPr>
                  <a:t/>
                </a:r>
                <a14:m>
                  <m:oMath xmlns:m="http://schemas.openxmlformats.org/officeDocument/2006/math">
                    <m:r>
                      <a:rPr lang="en-GB" i="1" dirty="0" smtClean="0">
                        <a:latin typeface="Cambria Math" panose="02040503050406030204" pitchFamily="18" charset="0"/>
                      </a:rPr>
                      <m:t>𝑋</m:t>
                    </m:r>
                  </m:oMath>
                </a14:m>
                <a:r>
                  <a:rPr lang="en-GB" dirty="0">
                    <a:latin typeface="Abadi Extra Light" panose="020B0204020104020204" pitchFamily="34" charset="0"/>
                  </a:rPr>
                  <a:t>,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m:t>
                    </m:r>
                  </m:oMath>
                </a14:m>
                <a:r>
                  <a:rPr lang="en-GB" dirty="0">
                    <a:latin typeface="Abadi Extra Light" panose="020B0204020104020204" pitchFamily="34" charset="0"/>
                  </a:rPr>
                  <a:t> denotes </a:t>
                </a:r>
                <a14:m>
                  <m:oMath xmlns:m="http://schemas.openxmlformats.org/officeDocument/2006/math">
                    <m:r>
                      <a:rPr lang="en-GB" i="1" dirty="0">
                        <a:latin typeface="Cambria Math" panose="02040503050406030204" pitchFamily="18" charset="0"/>
                      </a:rPr>
                      <m:t>𝑝</m:t>
                    </m:r>
                    <m:r>
                      <a:rPr lang="en-GB" i="1" dirty="0">
                        <a:latin typeface="Cambria Math" panose="02040503050406030204" pitchFamily="18" charset="0"/>
                      </a:rPr>
                      <m:t>(</m:t>
                    </m:r>
                    <m:r>
                      <a:rPr lang="en-GB" i="1" dirty="0">
                        <a:latin typeface="Cambria Math" panose="02040503050406030204" pitchFamily="18" charset="0"/>
                      </a:rPr>
                      <m:t>𝑋</m:t>
                    </m:r>
                    <m:r>
                      <a:rPr lang="en-GB" i="1" dirty="0">
                        <a:latin typeface="Cambria Math" panose="02040503050406030204" pitchFamily="18" charset="0"/>
                      </a:rPr>
                      <m:t> = </m:t>
                    </m:r>
                    <m:r>
                      <a:rPr lang="en-GB" i="1" dirty="0">
                        <a:latin typeface="Cambria Math" panose="02040503050406030204" pitchFamily="18" charset="0"/>
                      </a:rPr>
                      <m:t>𝑥</m:t>
                    </m:r>
                    <m:r>
                      <a:rPr lang="en-GB" i="1" dirty="0">
                        <a:latin typeface="Cambria Math" panose="02040503050406030204" pitchFamily="18" charset="0"/>
                      </a:rPr>
                      <m:t>)</m:t>
                    </m:r>
                  </m:oMath>
                </a14:m>
                <a:r>
                  <a:rPr lang="en-GB" dirty="0">
                    <a:latin typeface="Abadi Extra Light" panose="020B0204020104020204" pitchFamily="34" charset="0"/>
                  </a:rPr>
                  <a:t> - probability that </a:t>
                </a:r>
                <a14:m>
                  <m:oMath xmlns:m="http://schemas.openxmlformats.org/officeDocument/2006/math">
                    <m:r>
                      <a:rPr lang="en-GB" i="1" dirty="0">
                        <a:latin typeface="Cambria Math" panose="02040503050406030204" pitchFamily="18" charset="0"/>
                      </a:rPr>
                      <m:t>𝑋</m:t>
                    </m:r>
                    <m:r>
                      <a:rPr lang="en-GB" i="1" dirty="0">
                        <a:latin typeface="Cambria Math" panose="02040503050406030204" pitchFamily="18" charset="0"/>
                      </a:rPr>
                      <m:t> = </m:t>
                    </m:r>
                    <m:r>
                      <a:rPr lang="en-GB" i="1" dirty="0">
                        <a:latin typeface="Cambria Math" panose="02040503050406030204" pitchFamily="18" charset="0"/>
                      </a:rPr>
                      <m:t>𝑥</m:t>
                    </m:r>
                  </m:oMath>
                </a14:m>
                <a:endParaRPr lang="en-GB"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a:buFont typeface="Wingdings" panose="05000000000000000000" pitchFamily="2" charset="2"/>
                  <a:buChar char="§"/>
                </a:pP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m:t>
                    </m:r>
                    <m:r>
                      <a:rPr lang="en-GB" i="1" dirty="0" smtClean="0">
                        <a:latin typeface="Cambria Math" panose="02040503050406030204" pitchFamily="18" charset="0"/>
                      </a:rPr>
                      <m:t>𝑋</m:t>
                    </m:r>
                    <m:r>
                      <a:rPr lang="en-GB" i="1" dirty="0" smtClean="0">
                        <a:latin typeface="Cambria Math" panose="02040503050406030204" pitchFamily="18" charset="0"/>
                      </a:rPr>
                      <m:t>)</m:t>
                    </m:r>
                  </m:oMath>
                </a14:m>
                <a:r>
                  <a:rPr lang="en-GB" dirty="0">
                    <a:latin typeface="Abadi Extra Light" panose="020B0204020104020204" pitchFamily="34" charset="0"/>
                  </a:rPr>
                  <a:t> is called the </a:t>
                </a:r>
                <a:r>
                  <a:rPr lang="en-GB" dirty="0">
                    <a:solidFill>
                      <a:srgbClr val="0000FF"/>
                    </a:solidFill>
                    <a:latin typeface="Abadi Extra Light" panose="020B0204020104020204" pitchFamily="34" charset="0"/>
                  </a:rPr>
                  <a:t>probability mass function </a:t>
                </a:r>
                <a:r>
                  <a:rPr lang="en-GB" dirty="0">
                    <a:latin typeface="Abadi Extra Light" panose="020B0204020104020204" pitchFamily="34" charset="0"/>
                  </a:rPr>
                  <a:t>(PMF) of </a:t>
                </a:r>
                <a:r>
                  <a:rPr lang="en-GB" dirty="0" err="1">
                    <a:latin typeface="Abadi Extra Light" panose="020B0204020104020204" pitchFamily="34" charset="0"/>
                  </a:rPr>
                  <a:t>r.v.</a:t>
                </a:r>
                <a:r>
                  <a:rPr lang="en-GB" dirty="0">
                    <a:latin typeface="Abadi Extra Light" panose="020B0204020104020204" pitchFamily="34" charset="0"/>
                  </a:rPr>
                  <a:t/>
                </a:r>
                <a14:m>
                  <m:oMath xmlns:m="http://schemas.openxmlformats.org/officeDocument/2006/math">
                    <m:r>
                      <a:rPr lang="en-GB" i="1" dirty="0" smtClean="0">
                        <a:latin typeface="Cambria Math" panose="02040503050406030204" pitchFamily="18" charset="0"/>
                      </a:rPr>
                      <m:t>𝑋</m:t>
                    </m:r>
                  </m:oMath>
                </a14:m>
                <a:endParaRPr lang="en-GB" dirty="0">
                  <a:latin typeface="Abadi Extra Light" panose="020B0204020104020204" pitchFamily="34" charset="0"/>
                </a:endParaRPr>
              </a:p>
              <a:p>
                <a:pPr>
                  <a:buFont typeface="Wingdings" panose="05000000000000000000" pitchFamily="2" charset="2"/>
                  <a:buChar char="§"/>
                </a:pPr>
                <a:endParaRPr lang="en-GB" sz="800" dirty="0">
                  <a:latin typeface="Abadi Extra Light" panose="020B0204020104020204" pitchFamily="34" charset="0"/>
                </a:endParaRPr>
              </a:p>
              <a:p>
                <a:pPr lvl="1">
                  <a:buFont typeface="Wingdings" panose="05000000000000000000" pitchFamily="2" charset="2"/>
                  <a:buChar char="§"/>
                </a:pP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m:t>
                    </m:r>
                  </m:oMath>
                </a14:m>
                <a:r>
                  <a:rPr lang="en-GB" dirty="0">
                    <a:latin typeface="Abadi Extra Light" panose="020B0204020104020204" pitchFamily="34" charset="0"/>
                  </a:rPr>
                  <a:t> or </a:t>
                </a:r>
                <a14:m>
                  <m:oMath xmlns:m="http://schemas.openxmlformats.org/officeDocument/2006/math">
                    <m:r>
                      <a:rPr lang="en-GB" i="1" dirty="0">
                        <a:latin typeface="Cambria Math" panose="02040503050406030204" pitchFamily="18" charset="0"/>
                      </a:rPr>
                      <m:t>𝑝</m:t>
                    </m:r>
                    <m:r>
                      <a:rPr lang="en-GB" i="1" dirty="0">
                        <a:latin typeface="Cambria Math" panose="02040503050406030204" pitchFamily="18" charset="0"/>
                      </a:rPr>
                      <m:t>(</m:t>
                    </m:r>
                    <m:r>
                      <a:rPr lang="en-GB" i="1" dirty="0">
                        <a:latin typeface="Cambria Math" panose="02040503050406030204" pitchFamily="18" charset="0"/>
                      </a:rPr>
                      <m:t>𝑋</m:t>
                    </m:r>
                    <m:r>
                      <a:rPr lang="en-GB" i="1" dirty="0">
                        <a:latin typeface="Cambria Math" panose="02040503050406030204" pitchFamily="18" charset="0"/>
                      </a:rPr>
                      <m:t> = </m:t>
                    </m:r>
                    <m:r>
                      <a:rPr lang="en-GB" i="1" dirty="0">
                        <a:latin typeface="Cambria Math" panose="02040503050406030204" pitchFamily="18" charset="0"/>
                      </a:rPr>
                      <m:t>𝑥</m:t>
                    </m:r>
                    <m:r>
                      <a:rPr lang="en-GB" i="1" dirty="0">
                        <a:latin typeface="Cambria Math" panose="02040503050406030204" pitchFamily="18" charset="0"/>
                      </a:rPr>
                      <m:t>)</m:t>
                    </m:r>
                  </m:oMath>
                </a14:m>
                <a:r>
                  <a:rPr lang="en-GB" dirty="0">
                    <a:latin typeface="Abadi Extra Light" panose="020B0204020104020204" pitchFamily="34" charset="0"/>
                  </a:rPr>
                  <a:t> is the </a:t>
                </a:r>
                <a:r>
                  <a:rPr lang="en-GB" u="sng" dirty="0">
                    <a:latin typeface="Abadi Extra Light" panose="020B0204020104020204" pitchFamily="34" charset="0"/>
                  </a:rPr>
                  <a:t>value</a:t>
                </a:r>
                <a:r>
                  <a:rPr lang="en-GB" dirty="0">
                    <a:latin typeface="Abadi Extra Light" panose="020B0204020104020204" pitchFamily="34" charset="0"/>
                  </a:rPr>
                  <a:t> of the PMF at </a:t>
                </a:r>
                <a14:m>
                  <m:oMath xmlns:m="http://schemas.openxmlformats.org/officeDocument/2006/math">
                    <m:r>
                      <a:rPr lang="en-GB" i="1" dirty="0" smtClean="0">
                        <a:latin typeface="Cambria Math" panose="02040503050406030204" pitchFamily="18" charset="0"/>
                      </a:rPr>
                      <m:t>𝑥</m:t>
                    </m:r>
                  </m:oMath>
                </a14:m>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p:txBody>
          </p:sp>
        </mc:Choice>
        <mc:Fallback>
          <p:sp>
            <p:nvSpPr>
              <p:cNvPr id="4" name="Content Placeholder 2">
                <a:extLst>
                  <a:ext uri="{FF2B5EF4-FFF2-40B4-BE49-F238E27FC236}">
                    <a16:creationId xmlns:a16="http://schemas.microsoft.com/office/drawing/2014/main" xmlns="" xmlns:a14="http://schemas.microsoft.com/office/drawing/2010/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cstate="print"/>
                <a:stretch>
                  <a:fillRect l="-935" t="-186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6" name="TextBox 5">
                <a:extLst>
                  <a:ext uri="{FF2B5EF4-FFF2-40B4-BE49-F238E27FC236}">
                    <a16:creationId xmlns="" xmlns:a16="http://schemas.microsoft.com/office/drawing/2014/main" id="{CCA833B1-E0E7-4EF8-853E-1C4BD9CDAD97}"/>
                  </a:ext>
                </a:extLst>
              </p:cNvPr>
              <p:cNvSpPr txBox="1"/>
              <p:nvPr/>
            </p:nvSpPr>
            <p:spPr>
              <a:xfrm>
                <a:off x="2635218" y="3794690"/>
                <a:ext cx="2090765" cy="16582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𝑥</m:t>
                          </m:r>
                        </m:e>
                      </m:d>
                      <m:r>
                        <a:rPr lang="en-IN" sz="2800" b="0" i="1" smtClean="0">
                          <a:latin typeface="Cambria Math" panose="02040503050406030204" pitchFamily="18" charset="0"/>
                        </a:rPr>
                        <m:t>≥0</m:t>
                      </m:r>
                    </m:oMath>
                  </m:oMathPara>
                </a14:m>
                <a:endParaRPr lang="en-IN" sz="2800" b="0" dirty="0"/>
              </a:p>
              <a:p>
                <a:pPr/>
                <a14:m>
                  <m:oMathPara xmlns:m="http://schemas.openxmlformats.org/officeDocument/2006/math">
                    <m:oMathParaPr>
                      <m:jc m:val="centerGroup"/>
                    </m:oMathParaPr>
                    <m:oMath xmlns:m="http://schemas.openxmlformats.org/officeDocument/2006/math">
                      <m:r>
                        <a:rPr lang="en-IN" sz="2800" i="1" dirty="0" smtClean="0">
                          <a:latin typeface="Cambria Math" panose="02040503050406030204" pitchFamily="18" charset="0"/>
                        </a:rPr>
                        <m:t>𝑝</m:t>
                      </m:r>
                      <m:d>
                        <m:dPr>
                          <m:ctrlPr>
                            <a:rPr lang="en-IN" sz="2800" i="1" dirty="0" smtClean="0">
                              <a:latin typeface="Cambria Math" panose="02040503050406030204" pitchFamily="18" charset="0"/>
                            </a:rPr>
                          </m:ctrlPr>
                        </m:dPr>
                        <m:e>
                          <m:r>
                            <a:rPr lang="en-IN" sz="2800" i="1" dirty="0" smtClean="0">
                              <a:latin typeface="Cambria Math" panose="02040503050406030204" pitchFamily="18" charset="0"/>
                            </a:rPr>
                            <m:t>𝑥</m:t>
                          </m:r>
                        </m:e>
                      </m:d>
                      <m:r>
                        <a:rPr lang="en-IN" sz="2800" i="1" dirty="0" smtClean="0">
                          <a:latin typeface="Cambria Math" panose="02040503050406030204" pitchFamily="18" charset="0"/>
                        </a:rPr>
                        <m:t>≤ 1</m:t>
                      </m:r>
                    </m:oMath>
                  </m:oMathPara>
                </a14:m>
                <a:endParaRPr lang="en-IN" sz="2800" dirty="0"/>
              </a:p>
              <a:p>
                <a:pPr/>
                <a14:m>
                  <m:oMathPara xmlns:m="http://schemas.openxmlformats.org/officeDocument/2006/math">
                    <m:oMathParaPr>
                      <m:jc m:val="centerGroup"/>
                    </m:oMathParaPr>
                    <m:oMath xmlns:m="http://schemas.openxmlformats.org/officeDocument/2006/math">
                      <m:nary>
                        <m:naryPr>
                          <m:chr m:val="∑"/>
                          <m:limLoc m:val="subSup"/>
                          <m:supHide m:val="on"/>
                          <m:ctrlPr>
                            <a:rPr lang="en-IN" sz="2800" i="1" smtClean="0">
                              <a:latin typeface="Cambria Math" panose="02040503050406030204" pitchFamily="18" charset="0"/>
                            </a:rPr>
                          </m:ctrlPr>
                        </m:naryPr>
                        <m:sub>
                          <m:r>
                            <m:rPr>
                              <m:brk m:alnAt="9"/>
                            </m:rPr>
                            <a:rPr lang="en-IN" sz="2800" b="0" i="1" smtClean="0">
                              <a:latin typeface="Cambria Math" panose="02040503050406030204" pitchFamily="18" charset="0"/>
                            </a:rPr>
                            <m:t>𝑥</m:t>
                          </m:r>
                        </m:sub>
                        <m:sup/>
                        <m:e>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𝑥</m:t>
                              </m:r>
                            </m:e>
                          </m:d>
                          <m:r>
                            <a:rPr lang="en-IN" sz="2800" b="0" i="1" smtClean="0">
                              <a:latin typeface="Cambria Math" panose="02040503050406030204" pitchFamily="18" charset="0"/>
                            </a:rPr>
                            <m:t>=1</m:t>
                          </m:r>
                        </m:e>
                      </m:nary>
                    </m:oMath>
                  </m:oMathPara>
                </a14:m>
                <a:endParaRPr lang="en-IN" sz="2800" dirty="0"/>
              </a:p>
            </p:txBody>
          </p:sp>
        </mc:Choice>
        <mc:Fallback>
          <p:sp>
            <p:nvSpPr>
              <p:cNvPr id="6" name="TextBox 5">
                <a:extLst>
                  <a:ext uri="{FF2B5EF4-FFF2-40B4-BE49-F238E27FC236}">
                    <a16:creationId xmlns:a16="http://schemas.microsoft.com/office/drawing/2014/main" xmlns="" xmlns:a14="http://schemas.microsoft.com/office/drawing/2010/main" id="{CCA833B1-E0E7-4EF8-853E-1C4BD9CDAD97}"/>
                  </a:ext>
                </a:extLst>
              </p:cNvPr>
              <p:cNvSpPr txBox="1">
                <a:spLocks noRot="1" noChangeAspect="1" noMove="1" noResize="1" noEditPoints="1" noAdjustHandles="1" noChangeArrowheads="1" noChangeShapeType="1" noTextEdit="1"/>
              </p:cNvSpPr>
              <p:nvPr/>
            </p:nvSpPr>
            <p:spPr>
              <a:xfrm>
                <a:off x="2635218" y="3794690"/>
                <a:ext cx="2090765" cy="1658274"/>
              </a:xfrm>
              <a:prstGeom prst="rect">
                <a:avLst/>
              </a:prstGeom>
              <a:blipFill>
                <a:blip r:embed="rId4" cstate="print"/>
                <a:stretch>
                  <a:fillRect/>
                </a:stretch>
              </a:blipFill>
            </p:spPr>
            <p:txBody>
              <a:bodyPr/>
              <a:lstStyle/>
              <a:p>
                <a:r>
                  <a:rPr lang="en-IN">
                    <a:noFill/>
                  </a:rPr>
                  <a:t> </a:t>
                </a:r>
              </a:p>
            </p:txBody>
          </p:sp>
        </mc:Fallback>
      </mc:AlternateContent>
      <p:pic>
        <p:nvPicPr>
          <p:cNvPr id="2050" name="Picture 2">
            <a:extLst>
              <a:ext uri="{FF2B5EF4-FFF2-40B4-BE49-F238E27FC236}">
                <a16:creationId xmlns:a16="http://schemas.microsoft.com/office/drawing/2014/main" xmlns="" id="{C8A4FAFF-B2A7-4C28-B41C-7D7DB110D569}"/>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261664" y="3632715"/>
            <a:ext cx="3044378" cy="1917372"/>
          </a:xfrm>
          <a:prstGeom prst="rect">
            <a:avLst/>
          </a:prstGeom>
          <a:noFill/>
          <a:extLst>
            <a:ext uri="{909E8E84-426E-40DD-AFC4-6F175D3DCCD1}">
              <a14:hiddenFill xmlns:a14="http://schemas.microsoft.com/office/drawing/2010/main" xmlns="">
                <a:solidFill>
                  <a:srgbClr val="FFFFFF"/>
                </a:solidFill>
              </a14:hiddenFill>
            </a:ext>
          </a:extLst>
        </p:spPr>
      </p:pic>
      <mc:AlternateContent xmlns:mc="http://schemas.openxmlformats.org/markup-compatibility/2006">
        <mc:Choice xmlns:a14="http://schemas.microsoft.com/office/drawing/2010/main" xmlns="" Requires="a14">
          <p:sp>
            <p:nvSpPr>
              <p:cNvPr id="13" name="TextBox 12">
                <a:extLst>
                  <a:ext uri="{FF2B5EF4-FFF2-40B4-BE49-F238E27FC236}">
                    <a16:creationId xmlns="" xmlns:a16="http://schemas.microsoft.com/office/drawing/2014/main" id="{DD644F96-F07D-404C-96E6-ED844B662913}"/>
                  </a:ext>
                </a:extLst>
              </p:cNvPr>
              <p:cNvSpPr txBox="1"/>
              <p:nvPr/>
            </p:nvSpPr>
            <p:spPr>
              <a:xfrm>
                <a:off x="5730621" y="4379197"/>
                <a:ext cx="5310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𝑋</m:t>
                      </m:r>
                      <m:r>
                        <a:rPr lang="en-IN" b="0" i="1" smtClean="0">
                          <a:latin typeface="Cambria Math" panose="02040503050406030204" pitchFamily="18" charset="0"/>
                        </a:rPr>
                        <m:t>)</m:t>
                      </m:r>
                    </m:oMath>
                  </m:oMathPara>
                </a14:m>
                <a:endParaRPr lang="en-IN" dirty="0"/>
              </a:p>
            </p:txBody>
          </p:sp>
        </mc:Choice>
        <mc:Fallback>
          <p:sp>
            <p:nvSpPr>
              <p:cNvPr id="13" name="TextBox 12">
                <a:extLst>
                  <a:ext uri="{FF2B5EF4-FFF2-40B4-BE49-F238E27FC236}">
                    <a16:creationId xmlns:a16="http://schemas.microsoft.com/office/drawing/2014/main" xmlns="" xmlns:a14="http://schemas.microsoft.com/office/drawing/2010/main" id="{DD644F96-F07D-404C-96E6-ED844B662913}"/>
                  </a:ext>
                </a:extLst>
              </p:cNvPr>
              <p:cNvSpPr txBox="1">
                <a:spLocks noRot="1" noChangeAspect="1" noMove="1" noResize="1" noEditPoints="1" noAdjustHandles="1" noChangeArrowheads="1" noChangeShapeType="1" noTextEdit="1"/>
              </p:cNvSpPr>
              <p:nvPr/>
            </p:nvSpPr>
            <p:spPr>
              <a:xfrm>
                <a:off x="5730621" y="4379197"/>
                <a:ext cx="531043" cy="276999"/>
              </a:xfrm>
              <a:prstGeom prst="rect">
                <a:avLst/>
              </a:prstGeom>
              <a:blipFill>
                <a:blip r:embed="rId6" cstate="print"/>
                <a:stretch>
                  <a:fillRect l="-10345" t="-2174" r="-16092" b="-32609"/>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4" name="TextBox 13">
                <a:extLst>
                  <a:ext uri="{FF2B5EF4-FFF2-40B4-BE49-F238E27FC236}">
                    <a16:creationId xmlns="" xmlns:a16="http://schemas.microsoft.com/office/drawing/2014/main" id="{80A78E39-6269-4709-861F-F3D073177F15}"/>
                  </a:ext>
                </a:extLst>
              </p:cNvPr>
              <p:cNvSpPr txBox="1"/>
              <p:nvPr/>
            </p:nvSpPr>
            <p:spPr>
              <a:xfrm>
                <a:off x="7656631" y="5640825"/>
                <a:ext cx="2076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𝑋</m:t>
                      </m:r>
                    </m:oMath>
                  </m:oMathPara>
                </a14:m>
                <a:endParaRPr lang="en-IN" dirty="0"/>
              </a:p>
            </p:txBody>
          </p:sp>
        </mc:Choice>
        <mc:Fallback>
          <p:sp>
            <p:nvSpPr>
              <p:cNvPr id="14" name="TextBox 13">
                <a:extLst>
                  <a:ext uri="{FF2B5EF4-FFF2-40B4-BE49-F238E27FC236}">
                    <a16:creationId xmlns:a16="http://schemas.microsoft.com/office/drawing/2014/main" xmlns="" xmlns:a14="http://schemas.microsoft.com/office/drawing/2010/main" id="{80A78E39-6269-4709-861F-F3D073177F15}"/>
                  </a:ext>
                </a:extLst>
              </p:cNvPr>
              <p:cNvSpPr txBox="1">
                <a:spLocks noRot="1" noChangeAspect="1" noMove="1" noResize="1" noEditPoints="1" noAdjustHandles="1" noChangeArrowheads="1" noChangeShapeType="1" noTextEdit="1"/>
              </p:cNvSpPr>
              <p:nvPr/>
            </p:nvSpPr>
            <p:spPr>
              <a:xfrm>
                <a:off x="7656631" y="5640825"/>
                <a:ext cx="207621" cy="276999"/>
              </a:xfrm>
              <a:prstGeom prst="rect">
                <a:avLst/>
              </a:prstGeom>
              <a:blipFill>
                <a:blip r:embed="rId7" cstate="print"/>
                <a:stretch>
                  <a:fillRect l="-26471" r="-26471" b="-6522"/>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xmlns="" val="2392459804"/>
      </p:ext>
    </p:extLst>
  </p:cSld>
  <p:clrMapOvr>
    <a:masterClrMapping/>
  </p:clrMapOvr>
  <mc:AlternateContent xmlns:mc="http://schemas.openxmlformats.org/markup-compatibility/2006">
    <mc:Choice xmlns:p14="http://schemas.microsoft.com/office/powerpoint/2010/main" xmlns="" Requires="p14">
      <p:transition spd="slow" p14:dur="2000" advTm="98300"/>
    </mc:Choice>
    <mc:Fallback>
      <p:transition spd="slow" advTm="983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down)">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wipe(down)">
                                      <p:cBhvr>
                                        <p:cTn id="22" dur="500"/>
                                        <p:tgtEl>
                                          <p:spTgt spid="205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18B1702-4F8D-D47C-DF45-DEEA1EE31839}"/>
              </a:ext>
            </a:extLst>
          </p:cNvPr>
          <p:cNvSpPr txBox="1"/>
          <p:nvPr/>
        </p:nvSpPr>
        <p:spPr>
          <a:xfrm>
            <a:off x="599440" y="531614"/>
            <a:ext cx="6096000" cy="584775"/>
          </a:xfrm>
          <a:prstGeom prst="rect">
            <a:avLst/>
          </a:prstGeom>
          <a:noFill/>
        </p:spPr>
        <p:txBody>
          <a:bodyPr wrap="square">
            <a:spAutoFit/>
          </a:bodyPr>
          <a:lstStyle/>
          <a:p>
            <a:r>
              <a:rPr lang="en-IN" sz="3200" dirty="0"/>
              <a:t>Covariance</a:t>
            </a:r>
          </a:p>
        </p:txBody>
      </p:sp>
      <p:pic>
        <p:nvPicPr>
          <p:cNvPr id="5" name="Picture 4">
            <a:extLst>
              <a:ext uri="{FF2B5EF4-FFF2-40B4-BE49-F238E27FC236}">
                <a16:creationId xmlns:a16="http://schemas.microsoft.com/office/drawing/2014/main" xmlns="" id="{4679ADA0-92D2-9385-2247-821104BBD914}"/>
              </a:ext>
            </a:extLst>
          </p:cNvPr>
          <p:cNvPicPr>
            <a:picLocks noChangeAspect="1"/>
          </p:cNvPicPr>
          <p:nvPr/>
        </p:nvPicPr>
        <p:blipFill>
          <a:blip r:embed="rId2"/>
          <a:stretch>
            <a:fillRect/>
          </a:stretch>
        </p:blipFill>
        <p:spPr>
          <a:xfrm>
            <a:off x="1234757" y="2419588"/>
            <a:ext cx="8325803" cy="1433749"/>
          </a:xfrm>
          <a:prstGeom prst="rect">
            <a:avLst/>
          </a:prstGeom>
        </p:spPr>
      </p:pic>
      <p:sp>
        <p:nvSpPr>
          <p:cNvPr id="7" name="TextBox 6">
            <a:extLst>
              <a:ext uri="{FF2B5EF4-FFF2-40B4-BE49-F238E27FC236}">
                <a16:creationId xmlns:a16="http://schemas.microsoft.com/office/drawing/2014/main" xmlns="" id="{71D3ECAC-A5EC-3788-5B6A-2522EB69CD6A}"/>
              </a:ext>
            </a:extLst>
          </p:cNvPr>
          <p:cNvSpPr txBox="1"/>
          <p:nvPr/>
        </p:nvSpPr>
        <p:spPr>
          <a:xfrm>
            <a:off x="482916" y="1290935"/>
            <a:ext cx="10784524" cy="954107"/>
          </a:xfrm>
          <a:prstGeom prst="rect">
            <a:avLst/>
          </a:prstGeom>
          <a:noFill/>
        </p:spPr>
        <p:txBody>
          <a:bodyPr wrap="square">
            <a:spAutoFit/>
          </a:bodyPr>
          <a:lstStyle/>
          <a:p>
            <a:r>
              <a:rPr lang="en-US" sz="2800" dirty="0"/>
              <a:t>When two random variables X and Y are not independent, it is frequently of interest to assess how strongly they are related to one another</a:t>
            </a:r>
            <a:endParaRPr lang="en-IN" sz="2800" dirty="0"/>
          </a:p>
        </p:txBody>
      </p:sp>
      <p:pic>
        <p:nvPicPr>
          <p:cNvPr id="11" name="Picture 10">
            <a:extLst>
              <a:ext uri="{FF2B5EF4-FFF2-40B4-BE49-F238E27FC236}">
                <a16:creationId xmlns:a16="http://schemas.microsoft.com/office/drawing/2014/main" xmlns="" id="{799AC6A8-35C1-3C5F-1A07-87AC02949DEC}"/>
              </a:ext>
            </a:extLst>
          </p:cNvPr>
          <p:cNvPicPr>
            <a:picLocks noChangeAspect="1"/>
          </p:cNvPicPr>
          <p:nvPr/>
        </p:nvPicPr>
        <p:blipFill>
          <a:blip r:embed="rId3"/>
          <a:stretch>
            <a:fillRect/>
          </a:stretch>
        </p:blipFill>
        <p:spPr>
          <a:xfrm>
            <a:off x="1234757" y="3847700"/>
            <a:ext cx="9507283" cy="2202299"/>
          </a:xfrm>
          <a:prstGeom prst="rect">
            <a:avLst/>
          </a:prstGeom>
        </p:spPr>
      </p:pic>
    </p:spTree>
    <p:extLst>
      <p:ext uri="{BB962C8B-B14F-4D97-AF65-F5344CB8AC3E}">
        <p14:creationId xmlns:p14="http://schemas.microsoft.com/office/powerpoint/2010/main" xmlns="" val="26088311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4B0FC2A-7A8D-82F3-C4FA-0E1DC85CA411}"/>
              </a:ext>
            </a:extLst>
          </p:cNvPr>
          <p:cNvSpPr txBox="1"/>
          <p:nvPr/>
        </p:nvSpPr>
        <p:spPr>
          <a:xfrm>
            <a:off x="599440" y="536416"/>
            <a:ext cx="10566400" cy="4031873"/>
          </a:xfrm>
          <a:prstGeom prst="rect">
            <a:avLst/>
          </a:prstGeom>
          <a:noFill/>
        </p:spPr>
        <p:txBody>
          <a:bodyPr wrap="square">
            <a:spAutoFit/>
          </a:bodyPr>
          <a:lstStyle/>
          <a:p>
            <a:pPr marL="457200" indent="-457200">
              <a:buFont typeface="Arial" panose="020B0604020202020204" pitchFamily="34" charset="0"/>
              <a:buChar char="•"/>
            </a:pPr>
            <a:r>
              <a:rPr lang="en-US" sz="3200" dirty="0"/>
              <a:t>If both variables tend to deviate in the same direction (both go above their means or below their means at the same time), then the covariance will be positive.</a:t>
            </a:r>
          </a:p>
          <a:p>
            <a:endParaRPr lang="en-US" sz="3200" dirty="0"/>
          </a:p>
          <a:p>
            <a:pPr marL="457200" indent="-457200">
              <a:buFont typeface="Arial" panose="020B0604020202020204" pitchFamily="34" charset="0"/>
              <a:buChar char="•"/>
            </a:pPr>
            <a:r>
              <a:rPr lang="en-US" sz="3200" dirty="0"/>
              <a:t> If the opposite is true, the covariance will be negative.</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 If X and Y are not strongly related, the covariance will be near 0.</a:t>
            </a:r>
            <a:endParaRPr lang="en-IN" sz="3200" dirty="0"/>
          </a:p>
        </p:txBody>
      </p:sp>
    </p:spTree>
    <p:extLst>
      <p:ext uri="{BB962C8B-B14F-4D97-AF65-F5344CB8AC3E}">
        <p14:creationId xmlns:p14="http://schemas.microsoft.com/office/powerpoint/2010/main" xmlns="" val="15745925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9866ACE-3A35-A40E-197F-D4C9B1E1F7AA}"/>
              </a:ext>
            </a:extLst>
          </p:cNvPr>
          <p:cNvPicPr>
            <a:picLocks noChangeAspect="1"/>
          </p:cNvPicPr>
          <p:nvPr/>
        </p:nvPicPr>
        <p:blipFill>
          <a:blip r:embed="rId2"/>
          <a:stretch>
            <a:fillRect/>
          </a:stretch>
        </p:blipFill>
        <p:spPr>
          <a:xfrm>
            <a:off x="807721" y="902173"/>
            <a:ext cx="10119360" cy="3365112"/>
          </a:xfrm>
          <a:prstGeom prst="rect">
            <a:avLst/>
          </a:prstGeom>
        </p:spPr>
      </p:pic>
      <p:pic>
        <p:nvPicPr>
          <p:cNvPr id="5" name="Picture 4">
            <a:extLst>
              <a:ext uri="{FF2B5EF4-FFF2-40B4-BE49-F238E27FC236}">
                <a16:creationId xmlns:a16="http://schemas.microsoft.com/office/drawing/2014/main" xmlns="" id="{85718FE0-00E1-5CE1-FAB1-27DF2300CCA5}"/>
              </a:ext>
            </a:extLst>
          </p:cNvPr>
          <p:cNvPicPr>
            <a:picLocks noChangeAspect="1"/>
          </p:cNvPicPr>
          <p:nvPr/>
        </p:nvPicPr>
        <p:blipFill>
          <a:blip r:embed="rId3"/>
          <a:stretch>
            <a:fillRect/>
          </a:stretch>
        </p:blipFill>
        <p:spPr>
          <a:xfrm>
            <a:off x="346707" y="4170252"/>
            <a:ext cx="5715022" cy="1214548"/>
          </a:xfrm>
          <a:prstGeom prst="rect">
            <a:avLst/>
          </a:prstGeom>
        </p:spPr>
      </p:pic>
      <p:pic>
        <p:nvPicPr>
          <p:cNvPr id="7" name="Picture 6">
            <a:extLst>
              <a:ext uri="{FF2B5EF4-FFF2-40B4-BE49-F238E27FC236}">
                <a16:creationId xmlns:a16="http://schemas.microsoft.com/office/drawing/2014/main" xmlns="" id="{2043C23F-99ED-A53E-CED2-8EFCB1086EAE}"/>
              </a:ext>
            </a:extLst>
          </p:cNvPr>
          <p:cNvPicPr>
            <a:picLocks noChangeAspect="1"/>
          </p:cNvPicPr>
          <p:nvPr/>
        </p:nvPicPr>
        <p:blipFill>
          <a:blip r:embed="rId4"/>
          <a:stretch>
            <a:fillRect/>
          </a:stretch>
        </p:blipFill>
        <p:spPr>
          <a:xfrm>
            <a:off x="6586858" y="4046703"/>
            <a:ext cx="4985382" cy="2482129"/>
          </a:xfrm>
          <a:prstGeom prst="rect">
            <a:avLst/>
          </a:prstGeom>
        </p:spPr>
      </p:pic>
      <p:sp>
        <p:nvSpPr>
          <p:cNvPr id="11" name="TextBox 10">
            <a:extLst>
              <a:ext uri="{FF2B5EF4-FFF2-40B4-BE49-F238E27FC236}">
                <a16:creationId xmlns:a16="http://schemas.microsoft.com/office/drawing/2014/main" xmlns="" id="{882F9CAF-FF79-B434-5ECC-3AE9D92DD0DE}"/>
              </a:ext>
            </a:extLst>
          </p:cNvPr>
          <p:cNvSpPr txBox="1"/>
          <p:nvPr/>
        </p:nvSpPr>
        <p:spPr>
          <a:xfrm>
            <a:off x="2557143" y="6268719"/>
            <a:ext cx="4117977" cy="369332"/>
          </a:xfrm>
          <a:prstGeom prst="rect">
            <a:avLst/>
          </a:prstGeom>
          <a:noFill/>
        </p:spPr>
        <p:txBody>
          <a:bodyPr wrap="square">
            <a:spAutoFit/>
          </a:bodyPr>
          <a:lstStyle/>
          <a:p>
            <a:r>
              <a:rPr lang="en-US" dirty="0"/>
              <a:t>This is a large positive covariance </a:t>
            </a:r>
            <a:endParaRPr lang="en-IN" dirty="0"/>
          </a:p>
        </p:txBody>
      </p:sp>
      <p:sp>
        <p:nvSpPr>
          <p:cNvPr id="12" name="TextBox 11">
            <a:extLst>
              <a:ext uri="{FF2B5EF4-FFF2-40B4-BE49-F238E27FC236}">
                <a16:creationId xmlns:a16="http://schemas.microsoft.com/office/drawing/2014/main" xmlns="" id="{F3B8E7AE-D259-A965-D3CF-1895FCFA502D}"/>
              </a:ext>
            </a:extLst>
          </p:cNvPr>
          <p:cNvSpPr txBox="1"/>
          <p:nvPr/>
        </p:nvSpPr>
        <p:spPr>
          <a:xfrm>
            <a:off x="386080" y="321148"/>
            <a:ext cx="1145506" cy="369332"/>
          </a:xfrm>
          <a:prstGeom prst="rect">
            <a:avLst/>
          </a:prstGeom>
          <a:noFill/>
        </p:spPr>
        <p:txBody>
          <a:bodyPr wrap="none" rtlCol="0">
            <a:spAutoFit/>
          </a:bodyPr>
          <a:lstStyle/>
          <a:p>
            <a:r>
              <a:rPr lang="en-IN" dirty="0"/>
              <a:t>Example : </a:t>
            </a:r>
          </a:p>
        </p:txBody>
      </p:sp>
    </p:spTree>
    <p:extLst>
      <p:ext uri="{BB962C8B-B14F-4D97-AF65-F5344CB8AC3E}">
        <p14:creationId xmlns:p14="http://schemas.microsoft.com/office/powerpoint/2010/main" xmlns="" val="21777993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E63D7C8-7BA9-385E-B6F2-993A98333601}"/>
              </a:ext>
            </a:extLst>
          </p:cNvPr>
          <p:cNvSpPr txBox="1"/>
          <p:nvPr/>
        </p:nvSpPr>
        <p:spPr>
          <a:xfrm>
            <a:off x="731520" y="490974"/>
            <a:ext cx="2407920" cy="584775"/>
          </a:xfrm>
          <a:prstGeom prst="rect">
            <a:avLst/>
          </a:prstGeom>
          <a:noFill/>
        </p:spPr>
        <p:txBody>
          <a:bodyPr wrap="square">
            <a:spAutoFit/>
          </a:bodyPr>
          <a:lstStyle/>
          <a:p>
            <a:r>
              <a:rPr lang="en-IN" sz="3200" dirty="0"/>
              <a:t>Correlation</a:t>
            </a:r>
          </a:p>
        </p:txBody>
      </p:sp>
      <p:pic>
        <p:nvPicPr>
          <p:cNvPr id="7" name="Picture 6">
            <a:extLst>
              <a:ext uri="{FF2B5EF4-FFF2-40B4-BE49-F238E27FC236}">
                <a16:creationId xmlns:a16="http://schemas.microsoft.com/office/drawing/2014/main" xmlns="" id="{3D2A7CE3-AA4B-1A41-AB2E-F2B77949684E}"/>
              </a:ext>
            </a:extLst>
          </p:cNvPr>
          <p:cNvPicPr>
            <a:picLocks noChangeAspect="1"/>
          </p:cNvPicPr>
          <p:nvPr/>
        </p:nvPicPr>
        <p:blipFill>
          <a:blip r:embed="rId2"/>
          <a:stretch>
            <a:fillRect/>
          </a:stretch>
        </p:blipFill>
        <p:spPr>
          <a:xfrm>
            <a:off x="977900" y="1285904"/>
            <a:ext cx="5867400" cy="2343150"/>
          </a:xfrm>
          <a:prstGeom prst="rect">
            <a:avLst/>
          </a:prstGeom>
        </p:spPr>
      </p:pic>
      <p:sp>
        <p:nvSpPr>
          <p:cNvPr id="9" name="TextBox 8">
            <a:extLst>
              <a:ext uri="{FF2B5EF4-FFF2-40B4-BE49-F238E27FC236}">
                <a16:creationId xmlns:a16="http://schemas.microsoft.com/office/drawing/2014/main" xmlns="" id="{DED7300F-32EA-793E-00CC-7018C9E5CEEB}"/>
              </a:ext>
            </a:extLst>
          </p:cNvPr>
          <p:cNvSpPr txBox="1"/>
          <p:nvPr/>
        </p:nvSpPr>
        <p:spPr>
          <a:xfrm>
            <a:off x="731520" y="3629054"/>
            <a:ext cx="9296400" cy="369332"/>
          </a:xfrm>
          <a:prstGeom prst="rect">
            <a:avLst/>
          </a:prstGeom>
          <a:noFill/>
        </p:spPr>
        <p:txBody>
          <a:bodyPr wrap="square">
            <a:spAutoFit/>
          </a:bodyPr>
          <a:lstStyle/>
          <a:p>
            <a:r>
              <a:rPr lang="en-US" dirty="0"/>
              <a:t>It represents a “scaled” covariance – correlation ranges between -1 and 1.</a:t>
            </a:r>
            <a:endParaRPr lang="en-IN" dirty="0"/>
          </a:p>
        </p:txBody>
      </p:sp>
      <p:sp>
        <p:nvSpPr>
          <p:cNvPr id="11" name="TextBox 10">
            <a:extLst>
              <a:ext uri="{FF2B5EF4-FFF2-40B4-BE49-F238E27FC236}">
                <a16:creationId xmlns:a16="http://schemas.microsoft.com/office/drawing/2014/main" xmlns="" id="{08A5F5E9-8CFB-C438-F3D4-3F07F1CDE613}"/>
              </a:ext>
            </a:extLst>
          </p:cNvPr>
          <p:cNvSpPr txBox="1"/>
          <p:nvPr/>
        </p:nvSpPr>
        <p:spPr>
          <a:xfrm>
            <a:off x="568960" y="6182360"/>
            <a:ext cx="10668000" cy="369332"/>
          </a:xfrm>
          <a:prstGeom prst="rect">
            <a:avLst/>
          </a:prstGeom>
          <a:noFill/>
        </p:spPr>
        <p:txBody>
          <a:bodyPr wrap="square">
            <a:spAutoFit/>
          </a:bodyPr>
          <a:lstStyle/>
          <a:p>
            <a:r>
              <a:rPr lang="en-IN" dirty="0"/>
              <a:t>https://amath.colorado.edu/faculty/vdukic/4570/week5_handout_2020.pdf</a:t>
            </a:r>
          </a:p>
        </p:txBody>
      </p:sp>
    </p:spTree>
    <p:extLst>
      <p:ext uri="{BB962C8B-B14F-4D97-AF65-F5344CB8AC3E}">
        <p14:creationId xmlns:p14="http://schemas.microsoft.com/office/powerpoint/2010/main" xmlns="" val="12192954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C19D045-AFB5-2B88-C47B-6E80AE703152}"/>
              </a:ext>
            </a:extLst>
          </p:cNvPr>
          <p:cNvPicPr>
            <a:picLocks noChangeAspect="1"/>
          </p:cNvPicPr>
          <p:nvPr/>
        </p:nvPicPr>
        <p:blipFill>
          <a:blip r:embed="rId2"/>
          <a:stretch>
            <a:fillRect/>
          </a:stretch>
        </p:blipFill>
        <p:spPr>
          <a:xfrm>
            <a:off x="412750" y="425449"/>
            <a:ext cx="6800850" cy="5062287"/>
          </a:xfrm>
          <a:prstGeom prst="rect">
            <a:avLst/>
          </a:prstGeom>
        </p:spPr>
      </p:pic>
      <p:pic>
        <p:nvPicPr>
          <p:cNvPr id="4" name="Picture 3">
            <a:extLst>
              <a:ext uri="{FF2B5EF4-FFF2-40B4-BE49-F238E27FC236}">
                <a16:creationId xmlns:a16="http://schemas.microsoft.com/office/drawing/2014/main" xmlns="" id="{880111E8-18F3-E159-03E3-155DAA9099DD}"/>
              </a:ext>
            </a:extLst>
          </p:cNvPr>
          <p:cNvPicPr>
            <a:picLocks noChangeAspect="1"/>
          </p:cNvPicPr>
          <p:nvPr/>
        </p:nvPicPr>
        <p:blipFill rotWithShape="1">
          <a:blip r:embed="rId3"/>
          <a:srcRect l="49752" t="55852" r="16999" b="36296"/>
          <a:stretch/>
        </p:blipFill>
        <p:spPr>
          <a:xfrm>
            <a:off x="8016240" y="156209"/>
            <a:ext cx="4053840" cy="538480"/>
          </a:xfrm>
          <a:prstGeom prst="rect">
            <a:avLst/>
          </a:prstGeom>
          <a:ln>
            <a:solidFill>
              <a:schemeClr val="tx1">
                <a:lumMod val="50000"/>
                <a:lumOff val="50000"/>
              </a:schemeClr>
            </a:solidFill>
          </a:ln>
        </p:spPr>
      </p:pic>
      <mc:AlternateContent xmlns:mc="http://schemas.openxmlformats.org/markup-compatibility/2006">
        <mc:Choice xmlns:a14="http://schemas.microsoft.com/office/drawing/2010/main" xmlns="" Requires="a14">
          <p:sp>
            <p:nvSpPr>
              <p:cNvPr id="6" name="TextBox 5">
                <a:extLst>
                  <a:ext uri="{FF2B5EF4-FFF2-40B4-BE49-F238E27FC236}">
                    <a16:creationId xmlns="" xmlns:a16="http://schemas.microsoft.com/office/drawing/2014/main" id="{A44045C7-6BD6-4F49-077F-B010D417F1A8}"/>
                  </a:ext>
                </a:extLst>
              </p:cNvPr>
              <p:cNvSpPr txBox="1"/>
              <p:nvPr/>
            </p:nvSpPr>
            <p:spPr>
              <a:xfrm>
                <a:off x="193040" y="5649575"/>
                <a:ext cx="11440160" cy="646331"/>
              </a:xfrm>
              <a:prstGeom prst="rect">
                <a:avLst/>
              </a:prstGeom>
              <a:noFill/>
            </p:spPr>
            <p:txBody>
              <a:bodyPr wrap="square">
                <a:spAutoFit/>
              </a:bodyPr>
              <a:lstStyle/>
              <a:p>
                <a:r>
                  <a:rPr lang="en-US" dirty="0"/>
                  <a:t>If X and Y are independent, then </a:t>
                </a:r>
                <a14:m>
                  <m:oMath xmlns:m="http://schemas.openxmlformats.org/officeDocument/2006/math">
                    <m:r>
                      <a:rPr lang="en-US" i="1" dirty="0" smtClean="0">
                        <a:latin typeface="Cambria Math" panose="02040503050406030204" pitchFamily="18" charset="0"/>
                        <a:ea typeface="Cambria Math" panose="02040503050406030204" pitchFamily="18" charset="0"/>
                      </a:rPr>
                      <m:t>𝜌</m:t>
                    </m:r>
                  </m:oMath>
                </a14:m>
                <a:r>
                  <a:rPr lang="en-US" dirty="0"/>
                  <a:t> = 0, but </a:t>
                </a:r>
                <a14:m>
                  <m:oMath xmlns:m="http://schemas.openxmlformats.org/officeDocument/2006/math">
                    <m:r>
                      <a:rPr lang="en-US" i="1" dirty="0" smtClean="0">
                        <a:latin typeface="Cambria Math" panose="02040503050406030204" pitchFamily="18" charset="0"/>
                        <a:ea typeface="Cambria Math" panose="02040503050406030204" pitchFamily="18" charset="0"/>
                      </a:rPr>
                      <m:t>𝜌</m:t>
                    </m:r>
                    <m:r>
                      <a:rPr lang="en-US" i="1" dirty="0" smtClean="0">
                        <a:latin typeface="Cambria Math" panose="02040503050406030204" pitchFamily="18" charset="0"/>
                      </a:rPr>
                      <m:t> </m:t>
                    </m:r>
                  </m:oMath>
                </a14:m>
                <a:r>
                  <a:rPr lang="en-US" dirty="0"/>
                  <a:t>= 0 does not imply independence. The correlation coefficient </a:t>
                </a:r>
                <a14:m>
                  <m:oMath xmlns:m="http://schemas.openxmlformats.org/officeDocument/2006/math">
                    <m:r>
                      <a:rPr lang="en-US" i="1" dirty="0" smtClean="0">
                        <a:latin typeface="Cambria Math" panose="02040503050406030204" pitchFamily="18" charset="0"/>
                        <a:ea typeface="Cambria Math" panose="02040503050406030204" pitchFamily="18" charset="0"/>
                      </a:rPr>
                      <m:t>𝜌</m:t>
                    </m:r>
                  </m:oMath>
                </a14:m>
                <a:r>
                  <a:rPr lang="en-US" dirty="0"/>
                  <a:t> is actually not a completely general measure of the strength of a relationship.</a:t>
                </a:r>
                <a:endParaRPr lang="en-IN" dirty="0"/>
              </a:p>
            </p:txBody>
          </p:sp>
        </mc:Choice>
        <mc:Fallback>
          <p:sp>
            <p:nvSpPr>
              <p:cNvPr id="6" name="TextBox 5">
                <a:extLst>
                  <a:ext uri="{FF2B5EF4-FFF2-40B4-BE49-F238E27FC236}">
                    <a16:creationId xmlns:a16="http://schemas.microsoft.com/office/drawing/2014/main" xmlns="" xmlns:a14="http://schemas.microsoft.com/office/drawing/2010/main" id="{A44045C7-6BD6-4F49-077F-B010D417F1A8}"/>
                  </a:ext>
                </a:extLst>
              </p:cNvPr>
              <p:cNvSpPr txBox="1">
                <a:spLocks noRot="1" noChangeAspect="1" noMove="1" noResize="1" noEditPoints="1" noAdjustHandles="1" noChangeArrowheads="1" noChangeShapeType="1" noTextEdit="1"/>
              </p:cNvSpPr>
              <p:nvPr/>
            </p:nvSpPr>
            <p:spPr>
              <a:xfrm>
                <a:off x="193040" y="5649575"/>
                <a:ext cx="11440160" cy="646331"/>
              </a:xfrm>
              <a:prstGeom prst="rect">
                <a:avLst/>
              </a:prstGeom>
              <a:blipFill>
                <a:blip r:embed="rId4"/>
                <a:stretch>
                  <a:fillRect l="-480" t="-5660" b="-14151"/>
                </a:stretch>
              </a:blipFill>
            </p:spPr>
            <p:txBody>
              <a:bodyPr/>
              <a:lstStyle/>
              <a:p>
                <a:r>
                  <a:rPr lang="en-IN">
                    <a:noFill/>
                  </a:rPr>
                  <a:t> </a:t>
                </a:r>
              </a:p>
            </p:txBody>
          </p:sp>
        </mc:Fallback>
      </mc:AlternateContent>
    </p:spTree>
    <p:extLst>
      <p:ext uri="{BB962C8B-B14F-4D97-AF65-F5344CB8AC3E}">
        <p14:creationId xmlns:p14="http://schemas.microsoft.com/office/powerpoint/2010/main" xmlns="" val="33889372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6DC5748-D00B-9939-66F0-E63AA989ACED}"/>
              </a:ext>
            </a:extLst>
          </p:cNvPr>
          <p:cNvPicPr>
            <a:picLocks noChangeAspect="1"/>
          </p:cNvPicPr>
          <p:nvPr/>
        </p:nvPicPr>
        <p:blipFill>
          <a:blip r:embed="rId2"/>
          <a:stretch>
            <a:fillRect/>
          </a:stretch>
        </p:blipFill>
        <p:spPr>
          <a:xfrm>
            <a:off x="1353502" y="542607"/>
            <a:ext cx="10166595" cy="5807393"/>
          </a:xfrm>
          <a:prstGeom prst="rect">
            <a:avLst/>
          </a:prstGeom>
        </p:spPr>
      </p:pic>
    </p:spTree>
    <p:extLst>
      <p:ext uri="{BB962C8B-B14F-4D97-AF65-F5344CB8AC3E}">
        <p14:creationId xmlns:p14="http://schemas.microsoft.com/office/powerpoint/2010/main" xmlns="" val="18341763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Some Basic Rules</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36</a:t>
            </a:fld>
            <a:endParaRPr lang="en-IN" sz="2800" dirty="0">
              <a:solidFill>
                <a:schemeClr val="accent2">
                  <a:lumMod val="40000"/>
                  <a:lumOff val="60000"/>
                </a:schemeClr>
              </a:solidFill>
            </a:endParaRPr>
          </a:p>
        </p:txBody>
      </p:sp>
      <mc:AlternateContent xmlns:mc="http://schemas.openxmlformats.org/markup-compatibility/2006">
        <mc:Choice xmlns:a14="http://schemas.microsoft.com/office/drawing/2010/main" xmlns="" Requires="a14">
          <p:sp>
            <p:nvSpPr>
              <p:cNvPr id="4" name="Content Placeholder 2">
                <a:extLst>
                  <a:ext uri="{FF2B5EF4-FFF2-40B4-BE49-F238E27FC236}">
                    <a16:creationId xmlns=""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b="1" dirty="0">
                    <a:latin typeface="Abadi Extra Light" panose="020B0204020104020204" pitchFamily="34" charset="0"/>
                  </a:rPr>
                  <a:t>Sum Rule: </a:t>
                </a:r>
                <a:r>
                  <a:rPr lang="en-GB" sz="2600" dirty="0">
                    <a:latin typeface="Abadi Extra Light" panose="020B0204020104020204" pitchFamily="34" charset="0"/>
                  </a:rPr>
                  <a:t>Gives the marginal probability distribution from joint probability distribution</a:t>
                </a: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s-ES" sz="2600" b="1" dirty="0">
                  <a:latin typeface="Abadi Extra Light" panose="020B0204020104020204" pitchFamily="34" charset="0"/>
                </a:endParaRPr>
              </a:p>
              <a:p>
                <a:pPr>
                  <a:buFont typeface="Wingdings" panose="05000000000000000000" pitchFamily="2" charset="2"/>
                  <a:buChar char="§"/>
                </a:pPr>
                <a:r>
                  <a:rPr lang="es-ES" sz="2600" b="1" dirty="0" err="1">
                    <a:latin typeface="Abadi Extra Light" panose="020B0204020104020204" pitchFamily="34" charset="0"/>
                  </a:rPr>
                  <a:t>Product</a:t>
                </a:r>
                <a:r>
                  <a:rPr lang="es-ES" sz="2600" b="1" dirty="0">
                    <a:latin typeface="Abadi Extra Light" panose="020B0204020104020204" pitchFamily="34" charset="0"/>
                  </a:rPr>
                  <a:t> Rule: </a:t>
                </a:r>
                <a14:m>
                  <m:oMath xmlns:m="http://schemas.openxmlformats.org/officeDocument/2006/math">
                    <m:r>
                      <a:rPr lang="es-ES" sz="2600" i="1" dirty="0" smtClean="0">
                        <a:latin typeface="Cambria Math" panose="02040503050406030204" pitchFamily="18" charset="0"/>
                      </a:rPr>
                      <m:t>𝑝</m:t>
                    </m:r>
                    <m:r>
                      <a:rPr lang="es-ES" sz="2600" i="1" dirty="0" smtClean="0">
                        <a:latin typeface="Cambria Math" panose="02040503050406030204" pitchFamily="18" charset="0"/>
                      </a:rPr>
                      <m:t>(</m:t>
                    </m:r>
                    <m:r>
                      <a:rPr lang="es-ES" sz="2600" i="1" dirty="0" smtClean="0">
                        <a:latin typeface="Cambria Math" panose="02040503050406030204" pitchFamily="18" charset="0"/>
                      </a:rPr>
                      <m:t>𝑋</m:t>
                    </m:r>
                    <m:r>
                      <a:rPr lang="es-ES" sz="2600" i="1" dirty="0" smtClean="0">
                        <a:latin typeface="Cambria Math" panose="02040503050406030204" pitchFamily="18" charset="0"/>
                      </a:rPr>
                      <m:t>, </m:t>
                    </m:r>
                    <m:r>
                      <a:rPr lang="es-ES" sz="2600" i="1" dirty="0" smtClean="0">
                        <a:latin typeface="Cambria Math" panose="02040503050406030204" pitchFamily="18" charset="0"/>
                      </a:rPr>
                      <m:t>𝑌</m:t>
                    </m:r>
                    <m:r>
                      <a:rPr lang="es-ES" sz="2600" i="1" dirty="0" smtClean="0">
                        <a:latin typeface="Cambria Math" panose="02040503050406030204" pitchFamily="18" charset="0"/>
                      </a:rPr>
                      <m:t>) = </m:t>
                    </m:r>
                    <m:r>
                      <a:rPr lang="es-ES" sz="2600" i="1" dirty="0">
                        <a:latin typeface="Cambria Math" panose="02040503050406030204" pitchFamily="18" charset="0"/>
                      </a:rPr>
                      <m:t>𝑝</m:t>
                    </m:r>
                    <m:r>
                      <a:rPr lang="es-ES" sz="2600" i="1" dirty="0">
                        <a:latin typeface="Cambria Math" panose="02040503050406030204" pitchFamily="18" charset="0"/>
                      </a:rPr>
                      <m:t>(</m:t>
                    </m:r>
                    <m:r>
                      <a:rPr lang="es-ES" sz="2600" i="1" dirty="0">
                        <a:latin typeface="Cambria Math" panose="02040503050406030204" pitchFamily="18" charset="0"/>
                      </a:rPr>
                      <m:t>𝑌</m:t>
                    </m:r>
                    <m:r>
                      <a:rPr lang="es-ES" sz="2600" i="1" dirty="0">
                        <a:latin typeface="Cambria Math" panose="02040503050406030204" pitchFamily="18" charset="0"/>
                      </a:rPr>
                      <m:t> |</m:t>
                    </m:r>
                    <m:r>
                      <a:rPr lang="es-ES" sz="2600" i="1" dirty="0">
                        <a:latin typeface="Cambria Math" panose="02040503050406030204" pitchFamily="18" charset="0"/>
                      </a:rPr>
                      <m:t>𝑋</m:t>
                    </m:r>
                    <m:r>
                      <a:rPr lang="es-ES" sz="2600" i="1" dirty="0">
                        <a:latin typeface="Cambria Math" panose="02040503050406030204" pitchFamily="18" charset="0"/>
                      </a:rPr>
                      <m:t>)</m:t>
                    </m:r>
                    <m:r>
                      <a:rPr lang="es-ES" sz="2600" i="1" dirty="0" smtClean="0">
                        <a:latin typeface="Cambria Math" panose="02040503050406030204" pitchFamily="18" charset="0"/>
                      </a:rPr>
                      <m:t>𝑝</m:t>
                    </m:r>
                    <m:r>
                      <a:rPr lang="es-ES" sz="2600" i="1" dirty="0" smtClean="0">
                        <a:latin typeface="Cambria Math" panose="02040503050406030204" pitchFamily="18" charset="0"/>
                      </a:rPr>
                      <m:t>(</m:t>
                    </m:r>
                    <m:r>
                      <a:rPr lang="es-ES" sz="2600" i="1" dirty="0" smtClean="0">
                        <a:latin typeface="Cambria Math" panose="02040503050406030204" pitchFamily="18" charset="0"/>
                      </a:rPr>
                      <m:t>𝑋</m:t>
                    </m:r>
                    <m:r>
                      <a:rPr lang="es-ES" sz="2600" i="1" dirty="0" smtClean="0">
                        <a:latin typeface="Cambria Math" panose="02040503050406030204" pitchFamily="18" charset="0"/>
                      </a:rPr>
                      <m:t>) = </m:t>
                    </m:r>
                    <m:r>
                      <a:rPr lang="es-ES" sz="2600" i="1" dirty="0" smtClean="0">
                        <a:latin typeface="Cambria Math" panose="02040503050406030204" pitchFamily="18" charset="0"/>
                      </a:rPr>
                      <m:t>𝑝</m:t>
                    </m:r>
                    <m:r>
                      <a:rPr lang="es-ES" sz="2600" i="1" dirty="0" smtClean="0">
                        <a:latin typeface="Cambria Math" panose="02040503050406030204" pitchFamily="18" charset="0"/>
                      </a:rPr>
                      <m:t>(</m:t>
                    </m:r>
                    <m:r>
                      <a:rPr lang="es-ES" sz="2600" i="1" dirty="0" smtClean="0">
                        <a:latin typeface="Cambria Math" panose="02040503050406030204" pitchFamily="18" charset="0"/>
                      </a:rPr>
                      <m:t>𝑋</m:t>
                    </m:r>
                    <m:r>
                      <a:rPr lang="es-ES" sz="2600" i="1" dirty="0" smtClean="0">
                        <a:latin typeface="Cambria Math" panose="02040503050406030204" pitchFamily="18" charset="0"/>
                      </a:rPr>
                      <m:t>|</m:t>
                    </m:r>
                    <m:r>
                      <a:rPr lang="es-ES" sz="2600" i="1" dirty="0" smtClean="0">
                        <a:latin typeface="Cambria Math" panose="02040503050406030204" pitchFamily="18" charset="0"/>
                      </a:rPr>
                      <m:t>𝑌</m:t>
                    </m:r>
                    <m:r>
                      <a:rPr lang="es-ES" sz="2600" i="1" dirty="0" smtClean="0">
                        <a:latin typeface="Cambria Math" panose="02040503050406030204" pitchFamily="18" charset="0"/>
                      </a:rPr>
                      <m:t> )</m:t>
                    </m:r>
                    <m:r>
                      <a:rPr lang="es-ES" sz="2600" i="1" dirty="0" smtClean="0">
                        <a:latin typeface="Cambria Math" panose="02040503050406030204" pitchFamily="18" charset="0"/>
                      </a:rPr>
                      <m:t>𝑝</m:t>
                    </m:r>
                    <m:r>
                      <a:rPr lang="es-ES" sz="2600" i="1" dirty="0" smtClean="0">
                        <a:latin typeface="Cambria Math" panose="02040503050406030204" pitchFamily="18" charset="0"/>
                      </a:rPr>
                      <m:t>(</m:t>
                    </m:r>
                    <m:r>
                      <a:rPr lang="es-ES" sz="2600" i="1" dirty="0" smtClean="0">
                        <a:latin typeface="Cambria Math" panose="02040503050406030204" pitchFamily="18" charset="0"/>
                      </a:rPr>
                      <m:t>𝑌</m:t>
                    </m:r>
                    <m:r>
                      <a:rPr lang="es-ES" sz="2600" i="1" dirty="0" smtClean="0">
                        <a:latin typeface="Cambria Math" panose="02040503050406030204" pitchFamily="18" charset="0"/>
                      </a:rPr>
                      <m:t> )</m:t>
                    </m:r>
                  </m:oMath>
                </a14:m>
                <a:endParaRPr lang="en-GB" sz="2600" dirty="0">
                  <a:latin typeface="Abadi Extra Light" panose="020B0204020104020204" pitchFamily="34" charset="0"/>
                </a:endParaRP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sz="2600" b="1" dirty="0">
                    <a:latin typeface="Abadi Extra Light" panose="020B0204020104020204" pitchFamily="34" charset="0"/>
                  </a:rPr>
                  <a:t>Bayes’ rule: </a:t>
                </a:r>
                <a:r>
                  <a:rPr lang="en-GB" sz="2600" dirty="0">
                    <a:latin typeface="Abadi Extra Light" panose="020B0204020104020204" pitchFamily="34" charset="0"/>
                  </a:rPr>
                  <a:t>Gives conditional probability distribution (can derive it from product rule)</a:t>
                </a: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800" b="1" dirty="0">
                  <a:latin typeface="Abadi Extra Light" panose="020B0204020104020204" pitchFamily="34" charset="0"/>
                </a:endParaRPr>
              </a:p>
              <a:p>
                <a:pPr>
                  <a:buFont typeface="Wingdings" panose="05000000000000000000" pitchFamily="2" charset="2"/>
                  <a:buChar char="§"/>
                </a:pPr>
                <a:r>
                  <a:rPr lang="en-GB" sz="2600" b="1" dirty="0">
                    <a:latin typeface="Abadi Extra Light" panose="020B0204020104020204" pitchFamily="34" charset="0"/>
                  </a:rPr>
                  <a:t>Chain Rule:  </a:t>
                </a:r>
                <a14:m>
                  <m:oMath xmlns:m="http://schemas.openxmlformats.org/officeDocument/2006/math">
                    <m:r>
                      <a:rPr lang="en-GB" sz="2600" i="1" dirty="0" smtClean="0">
                        <a:latin typeface="Cambria Math" panose="02040503050406030204" pitchFamily="18" charset="0"/>
                      </a:rPr>
                      <m:t>𝑝</m:t>
                    </m:r>
                    <m:r>
                      <a:rPr lang="en-GB" sz="2600" i="1" dirty="0" smtClean="0">
                        <a:latin typeface="Cambria Math" panose="02040503050406030204" pitchFamily="18" charset="0"/>
                      </a:rPr>
                      <m:t>(</m:t>
                    </m:r>
                    <m:sSub>
                      <m:sSubPr>
                        <m:ctrlPr>
                          <a:rPr lang="en-IN" sz="2600" b="0" i="1" dirty="0" smtClean="0">
                            <a:latin typeface="Cambria Math" panose="02040503050406030204" pitchFamily="18" charset="0"/>
                          </a:rPr>
                        </m:ctrlPr>
                      </m:sSubPr>
                      <m:e>
                        <m:r>
                          <a:rPr lang="en-GB" sz="2600" i="1" dirty="0" smtClean="0">
                            <a:latin typeface="Cambria Math" panose="02040503050406030204" pitchFamily="18" charset="0"/>
                          </a:rPr>
                          <m:t>𝑋</m:t>
                        </m:r>
                      </m:e>
                      <m:sub>
                        <m:r>
                          <a:rPr lang="en-GB" sz="2600" i="1" dirty="0" smtClean="0">
                            <a:latin typeface="Cambria Math" panose="02040503050406030204" pitchFamily="18" charset="0"/>
                          </a:rPr>
                          <m:t>1</m:t>
                        </m:r>
                      </m:sub>
                    </m:sSub>
                    <m:r>
                      <a:rPr lang="en-GB" sz="2600" i="1" dirty="0" smtClean="0">
                        <a:latin typeface="Cambria Math" panose="02040503050406030204" pitchFamily="18" charset="0"/>
                      </a:rPr>
                      <m:t>, </m:t>
                    </m:r>
                    <m:sSub>
                      <m:sSubPr>
                        <m:ctrlPr>
                          <a:rPr lang="en-IN" sz="2600" b="0" i="1" dirty="0" smtClean="0">
                            <a:latin typeface="Cambria Math" panose="02040503050406030204" pitchFamily="18" charset="0"/>
                          </a:rPr>
                        </m:ctrlPr>
                      </m:sSubPr>
                      <m:e>
                        <m:r>
                          <a:rPr lang="en-GB" sz="2600" i="1" dirty="0" smtClean="0">
                            <a:latin typeface="Cambria Math" panose="02040503050406030204" pitchFamily="18" charset="0"/>
                          </a:rPr>
                          <m:t>𝑋</m:t>
                        </m:r>
                      </m:e>
                      <m:sub>
                        <m:r>
                          <a:rPr lang="en-GB" sz="2600" i="1" dirty="0" smtClean="0">
                            <a:latin typeface="Cambria Math" panose="02040503050406030204" pitchFamily="18" charset="0"/>
                          </a:rPr>
                          <m:t>2</m:t>
                        </m:r>
                      </m:sub>
                    </m:sSub>
                    <m:r>
                      <a:rPr lang="en-GB" sz="2600" i="1" dirty="0" smtClean="0">
                        <a:latin typeface="Cambria Math" panose="02040503050406030204" pitchFamily="18" charset="0"/>
                      </a:rPr>
                      <m:t>, . . . , </m:t>
                    </m:r>
                    <m:sSub>
                      <m:sSubPr>
                        <m:ctrlPr>
                          <a:rPr lang="en-IN" sz="2600" b="0" i="1" dirty="0" smtClean="0">
                            <a:latin typeface="Cambria Math" panose="02040503050406030204" pitchFamily="18" charset="0"/>
                          </a:rPr>
                        </m:ctrlPr>
                      </m:sSubPr>
                      <m:e>
                        <m:r>
                          <a:rPr lang="en-GB" sz="2600" i="1" dirty="0" smtClean="0">
                            <a:latin typeface="Cambria Math" panose="02040503050406030204" pitchFamily="18" charset="0"/>
                          </a:rPr>
                          <m:t>𝑋</m:t>
                        </m:r>
                      </m:e>
                      <m:sub>
                        <m:r>
                          <a:rPr lang="en-GB" sz="2600" i="1" dirty="0" smtClean="0">
                            <a:latin typeface="Cambria Math" panose="02040503050406030204" pitchFamily="18" charset="0"/>
                          </a:rPr>
                          <m:t>𝑁</m:t>
                        </m:r>
                      </m:sub>
                    </m:sSub>
                    <m:r>
                      <a:rPr lang="en-GB" sz="2600" i="1" dirty="0" smtClean="0">
                        <a:latin typeface="Cambria Math" panose="02040503050406030204" pitchFamily="18" charset="0"/>
                      </a:rPr>
                      <m:t>) = </m:t>
                    </m:r>
                    <m:r>
                      <a:rPr lang="en-GB" sz="2600" i="1" dirty="0" smtClean="0">
                        <a:latin typeface="Cambria Math" panose="02040503050406030204" pitchFamily="18" charset="0"/>
                      </a:rPr>
                      <m:t>𝑝</m:t>
                    </m:r>
                    <m:r>
                      <a:rPr lang="en-GB" sz="2600" i="1" dirty="0" smtClean="0">
                        <a:latin typeface="Cambria Math" panose="02040503050406030204" pitchFamily="18" charset="0"/>
                      </a:rPr>
                      <m:t>(</m:t>
                    </m:r>
                    <m:sSub>
                      <m:sSubPr>
                        <m:ctrlPr>
                          <a:rPr lang="en-IN" sz="2600" b="0" i="1" dirty="0" smtClean="0">
                            <a:latin typeface="Cambria Math" panose="02040503050406030204" pitchFamily="18" charset="0"/>
                          </a:rPr>
                        </m:ctrlPr>
                      </m:sSubPr>
                      <m:e>
                        <m:r>
                          <a:rPr lang="en-GB" sz="2600" i="1" dirty="0" smtClean="0">
                            <a:latin typeface="Cambria Math" panose="02040503050406030204" pitchFamily="18" charset="0"/>
                          </a:rPr>
                          <m:t>𝑋</m:t>
                        </m:r>
                      </m:e>
                      <m:sub>
                        <m:r>
                          <a:rPr lang="en-GB" sz="2600" i="1" dirty="0" smtClean="0">
                            <a:latin typeface="Cambria Math" panose="02040503050406030204" pitchFamily="18" charset="0"/>
                          </a:rPr>
                          <m:t>1</m:t>
                        </m:r>
                      </m:sub>
                    </m:sSub>
                    <m:r>
                      <a:rPr lang="en-GB" sz="2600" i="1" dirty="0" smtClean="0">
                        <a:latin typeface="Cambria Math" panose="02040503050406030204" pitchFamily="18" charset="0"/>
                      </a:rPr>
                      <m:t>)</m:t>
                    </m:r>
                    <m:r>
                      <a:rPr lang="en-GB" sz="2600" i="1" dirty="0" smtClean="0">
                        <a:latin typeface="Cambria Math" panose="02040503050406030204" pitchFamily="18" charset="0"/>
                      </a:rPr>
                      <m:t>𝑝</m:t>
                    </m:r>
                    <m:r>
                      <a:rPr lang="en-GB" sz="2600" i="1" dirty="0" smtClean="0">
                        <a:latin typeface="Cambria Math" panose="02040503050406030204" pitchFamily="18" charset="0"/>
                      </a:rPr>
                      <m:t>(</m:t>
                    </m:r>
                    <m:sSub>
                      <m:sSubPr>
                        <m:ctrlPr>
                          <a:rPr lang="en-IN" sz="2600" b="0" i="1" dirty="0" smtClean="0">
                            <a:latin typeface="Cambria Math" panose="02040503050406030204" pitchFamily="18" charset="0"/>
                          </a:rPr>
                        </m:ctrlPr>
                      </m:sSubPr>
                      <m:e>
                        <m:r>
                          <a:rPr lang="en-GB" sz="2600" i="1" dirty="0" smtClean="0">
                            <a:latin typeface="Cambria Math" panose="02040503050406030204" pitchFamily="18" charset="0"/>
                          </a:rPr>
                          <m:t>𝑋</m:t>
                        </m:r>
                      </m:e>
                      <m:sub>
                        <m:r>
                          <a:rPr lang="en-GB" sz="2600" i="1" dirty="0" smtClean="0">
                            <a:latin typeface="Cambria Math" panose="02040503050406030204" pitchFamily="18" charset="0"/>
                          </a:rPr>
                          <m:t>2</m:t>
                        </m:r>
                      </m:sub>
                    </m:sSub>
                    <m:r>
                      <a:rPr lang="en-GB" sz="2600" i="1" dirty="0" smtClean="0">
                        <a:latin typeface="Cambria Math" panose="02040503050406030204" pitchFamily="18" charset="0"/>
                      </a:rPr>
                      <m:t>|</m:t>
                    </m:r>
                    <m:sSub>
                      <m:sSubPr>
                        <m:ctrlPr>
                          <a:rPr lang="en-IN" sz="2600" b="0" i="1" dirty="0" smtClean="0">
                            <a:latin typeface="Cambria Math" panose="02040503050406030204" pitchFamily="18" charset="0"/>
                          </a:rPr>
                        </m:ctrlPr>
                      </m:sSubPr>
                      <m:e>
                        <m:r>
                          <a:rPr lang="en-GB" sz="2600" i="1" dirty="0" smtClean="0">
                            <a:latin typeface="Cambria Math" panose="02040503050406030204" pitchFamily="18" charset="0"/>
                          </a:rPr>
                          <m:t>𝑋</m:t>
                        </m:r>
                      </m:e>
                      <m:sub>
                        <m:r>
                          <a:rPr lang="en-GB" sz="2600" i="1" dirty="0" smtClean="0">
                            <a:latin typeface="Cambria Math" panose="02040503050406030204" pitchFamily="18" charset="0"/>
                          </a:rPr>
                          <m:t>1</m:t>
                        </m:r>
                      </m:sub>
                    </m:sSub>
                    <m:r>
                      <a:rPr lang="en-GB" sz="2600" i="1" dirty="0" smtClean="0">
                        <a:latin typeface="Cambria Math" panose="02040503050406030204" pitchFamily="18" charset="0"/>
                      </a:rPr>
                      <m:t>). . . </m:t>
                    </m:r>
                    <m:r>
                      <a:rPr lang="en-GB" sz="2600" i="1" dirty="0" smtClean="0">
                        <a:latin typeface="Cambria Math" panose="02040503050406030204" pitchFamily="18" charset="0"/>
                      </a:rPr>
                      <m:t>𝑝</m:t>
                    </m:r>
                    <m:r>
                      <a:rPr lang="en-GB" sz="2600" i="1" dirty="0" smtClean="0">
                        <a:latin typeface="Cambria Math" panose="02040503050406030204" pitchFamily="18" charset="0"/>
                      </a:rPr>
                      <m:t>(</m:t>
                    </m:r>
                    <m:sSub>
                      <m:sSubPr>
                        <m:ctrlPr>
                          <a:rPr lang="en-IN" sz="2600" b="0" i="1" dirty="0" smtClean="0">
                            <a:latin typeface="Cambria Math" panose="02040503050406030204" pitchFamily="18" charset="0"/>
                          </a:rPr>
                        </m:ctrlPr>
                      </m:sSubPr>
                      <m:e>
                        <m:r>
                          <a:rPr lang="en-GB" sz="2600" i="1" dirty="0" smtClean="0">
                            <a:latin typeface="Cambria Math" panose="02040503050406030204" pitchFamily="18" charset="0"/>
                          </a:rPr>
                          <m:t>𝑋</m:t>
                        </m:r>
                      </m:e>
                      <m:sub>
                        <m:r>
                          <a:rPr lang="en-IN" sz="2600" b="0" i="1" dirty="0" smtClean="0">
                            <a:latin typeface="Cambria Math" panose="02040503050406030204" pitchFamily="18" charset="0"/>
                          </a:rPr>
                          <m:t>𝑁</m:t>
                        </m:r>
                      </m:sub>
                    </m:sSub>
                    <m:r>
                      <a:rPr lang="en-GB" sz="2600" i="1" dirty="0" smtClean="0">
                        <a:latin typeface="Cambria Math" panose="02040503050406030204" pitchFamily="18" charset="0"/>
                      </a:rPr>
                      <m:t> |</m:t>
                    </m:r>
                    <m:sSub>
                      <m:sSubPr>
                        <m:ctrlPr>
                          <a:rPr lang="en-IN" sz="2600" b="0" i="1" dirty="0" smtClean="0">
                            <a:latin typeface="Cambria Math" panose="02040503050406030204" pitchFamily="18" charset="0"/>
                          </a:rPr>
                        </m:ctrlPr>
                      </m:sSubPr>
                      <m:e>
                        <m:r>
                          <a:rPr lang="en-GB" sz="2600" i="1" dirty="0" smtClean="0">
                            <a:latin typeface="Cambria Math" panose="02040503050406030204" pitchFamily="18" charset="0"/>
                          </a:rPr>
                          <m:t>𝑋</m:t>
                        </m:r>
                      </m:e>
                      <m:sub>
                        <m:r>
                          <a:rPr lang="en-IN" sz="2600" b="0" i="1" dirty="0" smtClean="0">
                            <a:latin typeface="Cambria Math" panose="02040503050406030204" pitchFamily="18" charset="0"/>
                          </a:rPr>
                          <m:t>1</m:t>
                        </m:r>
                      </m:sub>
                    </m:sSub>
                    <m:r>
                      <a:rPr lang="en-GB" sz="2600" i="1" dirty="0" smtClean="0">
                        <a:latin typeface="Cambria Math" panose="02040503050406030204" pitchFamily="18" charset="0"/>
                      </a:rPr>
                      <m:t>, . . . , </m:t>
                    </m:r>
                    <m:sSub>
                      <m:sSubPr>
                        <m:ctrlPr>
                          <a:rPr lang="en-GB" sz="2600" i="1" dirty="0" smtClean="0">
                            <a:latin typeface="Cambria Math" panose="02040503050406030204" pitchFamily="18" charset="0"/>
                          </a:rPr>
                        </m:ctrlPr>
                      </m:sSubPr>
                      <m:e>
                        <m:r>
                          <a:rPr lang="en-IN" sz="2600" b="0" i="1" dirty="0" smtClean="0">
                            <a:latin typeface="Cambria Math" panose="02040503050406030204" pitchFamily="18" charset="0"/>
                          </a:rPr>
                          <m:t>𝑋</m:t>
                        </m:r>
                      </m:e>
                      <m:sub>
                        <m:r>
                          <a:rPr lang="en-IN" sz="2600" b="0" i="1" dirty="0" smtClean="0">
                            <a:latin typeface="Cambria Math" panose="02040503050406030204" pitchFamily="18" charset="0"/>
                          </a:rPr>
                          <m:t>𝑁</m:t>
                        </m:r>
                        <m:r>
                          <a:rPr lang="en-IN" sz="2600" b="0" i="1" dirty="0" smtClean="0">
                            <a:latin typeface="Cambria Math" panose="02040503050406030204" pitchFamily="18" charset="0"/>
                          </a:rPr>
                          <m:t>−1</m:t>
                        </m:r>
                      </m:sub>
                    </m:sSub>
                    <m:r>
                      <a:rPr lang="en-IN" sz="2600" b="0" i="1" dirty="0" smtClean="0">
                        <a:latin typeface="Cambria Math" panose="02040503050406030204" pitchFamily="18" charset="0"/>
                      </a:rPr>
                      <m:t>)</m:t>
                    </m:r>
                  </m:oMath>
                </a14:m>
                <a:endParaRPr lang="en-GB" sz="26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mc:Choice>
        <mc:Fallback>
          <p:sp>
            <p:nvSpPr>
              <p:cNvPr id="4" name="Content Placeholder 2">
                <a:extLst>
                  <a:ext uri="{FF2B5EF4-FFF2-40B4-BE49-F238E27FC236}">
                    <a16:creationId xmlns:a16="http://schemas.microsoft.com/office/drawing/2014/main" xmlns="" xmlns:a14="http://schemas.microsoft.com/office/drawing/2010/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831" t="-1645"/>
                </a:stretch>
              </a:blipFill>
            </p:spPr>
            <p:txBody>
              <a:bodyPr/>
              <a:lstStyle/>
              <a:p>
                <a:r>
                  <a:rPr lang="en-IN">
                    <a:noFill/>
                  </a:rPr>
                  <a:t> </a:t>
                </a:r>
              </a:p>
            </p:txBody>
          </p:sp>
        </mc:Fallback>
      </mc:AlternateContent>
      <p:pic>
        <p:nvPicPr>
          <p:cNvPr id="8194" name="Picture 2">
            <a:extLst>
              <a:ext uri="{FF2B5EF4-FFF2-40B4-BE49-F238E27FC236}">
                <a16:creationId xmlns:a16="http://schemas.microsoft.com/office/drawing/2014/main" xmlns="" id="{CEA1DCA7-B8D9-4164-A87E-C408B42DE7C9}"/>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128119" y="1851574"/>
            <a:ext cx="5519575" cy="909424"/>
          </a:xfrm>
          <a:prstGeom prst="rect">
            <a:avLst/>
          </a:prstGeom>
          <a:noFill/>
          <a:extLst>
            <a:ext uri="{909E8E84-426E-40DD-AFC4-6F175D3DCCD1}">
              <a14:hiddenFill xmlns:a14="http://schemas.microsoft.com/office/drawing/2010/main" xmlns="">
                <a:solidFill>
                  <a:srgbClr val="FFFFFF"/>
                </a:solidFill>
              </a14:hiddenFill>
            </a:ext>
          </a:extLst>
        </p:spPr>
      </p:pic>
      <p:pic>
        <p:nvPicPr>
          <p:cNvPr id="8196" name="Picture 4">
            <a:extLst>
              <a:ext uri="{FF2B5EF4-FFF2-40B4-BE49-F238E27FC236}">
                <a16:creationId xmlns:a16="http://schemas.microsoft.com/office/drawing/2014/main" xmlns="" id="{5F73059D-00F6-4AFC-BBC1-917814852078}"/>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223119" y="4622313"/>
            <a:ext cx="3810000" cy="1104900"/>
          </a:xfrm>
          <a:prstGeom prst="rect">
            <a:avLst/>
          </a:prstGeom>
          <a:noFill/>
          <a:extLst>
            <a:ext uri="{909E8E84-426E-40DD-AFC4-6F175D3DCCD1}">
              <a14:hiddenFill xmlns:a14="http://schemas.microsoft.com/office/drawing/2010/main" xmlns="">
                <a:solidFill>
                  <a:srgbClr val="FFFFFF"/>
                </a:solidFill>
              </a14:hiddenFill>
            </a:ext>
          </a:extLst>
        </p:spPr>
      </p:pic>
      <p:pic>
        <p:nvPicPr>
          <p:cNvPr id="8198" name="Picture 6">
            <a:extLst>
              <a:ext uri="{FF2B5EF4-FFF2-40B4-BE49-F238E27FC236}">
                <a16:creationId xmlns:a16="http://schemas.microsoft.com/office/drawing/2014/main" xmlns="" id="{12E1D80C-A544-48C2-857A-E5DC9E6A3511}"/>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404815" y="4604291"/>
            <a:ext cx="6229350" cy="1247775"/>
          </a:xfrm>
          <a:prstGeom prst="rect">
            <a:avLst/>
          </a:prstGeom>
          <a:noFill/>
          <a:extLst>
            <a:ext uri="{909E8E84-426E-40DD-AFC4-6F175D3DCCD1}">
              <a14:hiddenFill xmlns:a14="http://schemas.microsoft.com/office/drawing/2010/main" xmlns="">
                <a:solidFill>
                  <a:srgbClr val="FFFFFF"/>
                </a:solidFill>
              </a14:hiddenFill>
            </a:ext>
          </a:extLst>
        </p:spPr>
      </p:pic>
    </p:spTree>
    <p:custDataLst>
      <p:tags r:id="rId1"/>
    </p:custDataLst>
    <p:extLst>
      <p:ext uri="{BB962C8B-B14F-4D97-AF65-F5344CB8AC3E}">
        <p14:creationId xmlns:p14="http://schemas.microsoft.com/office/powerpoint/2010/main" xmlns="" val="3501185758"/>
      </p:ext>
    </p:extLst>
  </p:cSld>
  <p:clrMapOvr>
    <a:masterClrMapping/>
  </p:clrMapOvr>
  <mc:AlternateContent xmlns:mc="http://schemas.openxmlformats.org/markup-compatibility/2006">
    <mc:Choice xmlns:p14="http://schemas.microsoft.com/office/powerpoint/2010/main" xmlns="" Requires="p14">
      <p:transition spd="slow" p14:dur="2000" advTm="158743"/>
    </mc:Choice>
    <mc:Fallback>
      <p:transition spd="slow" advTm="1587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wipe(down)">
                                      <p:cBhvr>
                                        <p:cTn id="12" dur="500"/>
                                        <p:tgtEl>
                                          <p:spTgt spid="81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down)">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down)">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196"/>
                                        </p:tgtEl>
                                        <p:attrNameLst>
                                          <p:attrName>style.visibility</p:attrName>
                                        </p:attrNameLst>
                                      </p:cBhvr>
                                      <p:to>
                                        <p:strVal val="visible"/>
                                      </p:to>
                                    </p:set>
                                    <p:animEffect transition="in" filter="wipe(down)">
                                      <p:cBhvr>
                                        <p:cTn id="27" dur="500"/>
                                        <p:tgtEl>
                                          <p:spTgt spid="819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198"/>
                                        </p:tgtEl>
                                        <p:attrNameLst>
                                          <p:attrName>style.visibility</p:attrName>
                                        </p:attrNameLst>
                                      </p:cBhvr>
                                      <p:to>
                                        <p:strVal val="visible"/>
                                      </p:to>
                                    </p:set>
                                    <p:animEffect transition="in" filter="wipe(down)">
                                      <p:cBhvr>
                                        <p:cTn id="32" dur="500"/>
                                        <p:tgtEl>
                                          <p:spTgt spid="819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Effect transition="in" filter="wipe(down)">
                                      <p:cBhvr>
                                        <p:cTn id="37"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Independence</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37</a:t>
            </a:fld>
            <a:endParaRPr lang="en-IN" sz="2800" dirty="0">
              <a:solidFill>
                <a:schemeClr val="accent2">
                  <a:lumMod val="40000"/>
                  <a:lumOff val="60000"/>
                </a:schemeClr>
              </a:solidFill>
            </a:endParaRPr>
          </a:p>
        </p:txBody>
      </p:sp>
      <mc:AlternateContent xmlns:mc="http://schemas.openxmlformats.org/markup-compatibility/2006">
        <mc:Choice xmlns:a14="http://schemas.microsoft.com/office/drawing/2010/main" xmlns="" Requires="a14">
          <p:sp>
            <p:nvSpPr>
              <p:cNvPr id="4" name="Content Placeholder 2">
                <a:extLst>
                  <a:ext uri="{FF2B5EF4-FFF2-40B4-BE49-F238E27FC236}">
                    <a16:creationId xmlns=""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14:m>
                  <m:oMath xmlns:m="http://schemas.openxmlformats.org/officeDocument/2006/math">
                    <m:r>
                      <a:rPr lang="en-GB" sz="2600" i="1" dirty="0" smtClean="0">
                        <a:latin typeface="Cambria Math" panose="02040503050406030204" pitchFamily="18" charset="0"/>
                      </a:rPr>
                      <m:t>𝑋</m:t>
                    </m:r>
                  </m:oMath>
                </a14:m>
                <a:r>
                  <a:rPr lang="en-GB" sz="2600" dirty="0">
                    <a:latin typeface="Abadi Extra Light" panose="020B0204020104020204" pitchFamily="34" charset="0"/>
                  </a:rPr>
                  <a:t> and </a:t>
                </a:r>
                <a14:m>
                  <m:oMath xmlns:m="http://schemas.openxmlformats.org/officeDocument/2006/math">
                    <m:r>
                      <a:rPr lang="en-GB" sz="2600" i="1" dirty="0" smtClean="0">
                        <a:latin typeface="Cambria Math" panose="02040503050406030204" pitchFamily="18" charset="0"/>
                      </a:rPr>
                      <m:t>𝑌</m:t>
                    </m:r>
                  </m:oMath>
                </a14:m>
                <a:r>
                  <a:rPr lang="en-GB" sz="2600" dirty="0">
                    <a:latin typeface="Abadi Extra Light" panose="020B0204020104020204" pitchFamily="34" charset="0"/>
                  </a:rPr>
                  <a:t> are independent when knowing one tells nothing about the other</a:t>
                </a: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The above is the marginal independence </a:t>
                </a:r>
                <a14:m>
                  <m:oMath xmlns:m="http://schemas.openxmlformats.org/officeDocument/2006/math">
                    <m:r>
                      <a:rPr lang="en-GB" sz="2600" i="1" dirty="0" smtClean="0">
                        <a:latin typeface="Cambria Math" panose="02040503050406030204" pitchFamily="18" charset="0"/>
                      </a:rPr>
                      <m:t>(</m:t>
                    </m:r>
                    <m:r>
                      <a:rPr lang="en-GB" sz="2600" i="1" dirty="0" smtClean="0">
                        <a:latin typeface="Cambria Math" panose="02040503050406030204" pitchFamily="18" charset="0"/>
                      </a:rPr>
                      <m:t>𝑋</m:t>
                    </m:r>
                    <m:r>
                      <a:rPr lang="en-GB" sz="2600" i="1" dirty="0" smtClean="0">
                        <a:latin typeface="Cambria Math" panose="02040503050406030204" pitchFamily="18" charset="0"/>
                      </a:rPr>
                      <m:t> </m:t>
                    </m:r>
                    <m:r>
                      <a:rPr lang="en-IN" i="1" dirty="0" smtClean="0">
                        <a:latin typeface="Cambria Math" panose="02040503050406030204" pitchFamily="18" charset="0"/>
                      </a:rPr>
                      <m:t>⫫ </m:t>
                    </m:r>
                    <m:r>
                      <a:rPr lang="en-IN" i="1" dirty="0" smtClean="0">
                        <a:latin typeface="Cambria Math" panose="02040503050406030204" pitchFamily="18" charset="0"/>
                      </a:rPr>
                      <m:t>𝑌</m:t>
                    </m:r>
                    <m:r>
                      <a:rPr lang="en-IN" i="1" dirty="0" smtClean="0">
                        <a:latin typeface="Cambria Math" panose="02040503050406030204" pitchFamily="18" charset="0"/>
                      </a:rPr>
                      <m:t>)</m:t>
                    </m:r>
                  </m:oMath>
                </a14:m>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a:p>
                <a:pPr>
                  <a:buFont typeface="Wingdings" panose="05000000000000000000" pitchFamily="2" charset="2"/>
                  <a:buChar char="§"/>
                </a:pPr>
                <a:r>
                  <a:rPr lang="en-GB" sz="2400" dirty="0">
                    <a:latin typeface="Abadi Extra Light" panose="020B0204020104020204" pitchFamily="34" charset="0"/>
                  </a:rPr>
                  <a:t>Two </a:t>
                </a:r>
                <a:r>
                  <a:rPr lang="en-GB" sz="2400" dirty="0" err="1">
                    <a:latin typeface="Abadi Extra Light" panose="020B0204020104020204" pitchFamily="34" charset="0"/>
                  </a:rPr>
                  <a:t>r.v.’s</a:t>
                </a:r>
                <a:r>
                  <a:rPr lang="en-GB" sz="2400" dirty="0">
                    <a:latin typeface="Abadi Extra Light" panose="020B0204020104020204" pitchFamily="34" charset="0"/>
                  </a:rPr>
                  <a:t/>
                </a:r>
                <a14:m>
                  <m:oMath xmlns:m="http://schemas.openxmlformats.org/officeDocument/2006/math">
                    <m:r>
                      <a:rPr lang="en-GB" sz="2400" i="1" dirty="0" smtClean="0">
                        <a:latin typeface="Cambria Math" panose="02040503050406030204" pitchFamily="18" charset="0"/>
                      </a:rPr>
                      <m:t>𝑋</m:t>
                    </m:r>
                  </m:oMath>
                </a14:m>
                <a:r>
                  <a:rPr lang="en-GB" sz="2400" dirty="0">
                    <a:latin typeface="Abadi Extra Light" panose="020B0204020104020204" pitchFamily="34" charset="0"/>
                  </a:rPr>
                  <a:t> and </a:t>
                </a:r>
                <a14:m>
                  <m:oMath xmlns:m="http://schemas.openxmlformats.org/officeDocument/2006/math">
                    <m:r>
                      <a:rPr lang="en-GB" sz="2400" i="1" dirty="0" smtClean="0">
                        <a:latin typeface="Cambria Math" panose="02040503050406030204" pitchFamily="18" charset="0"/>
                      </a:rPr>
                      <m:t>𝑌</m:t>
                    </m:r>
                  </m:oMath>
                </a14:m>
                <a:r>
                  <a:rPr lang="en-GB" sz="2400" dirty="0">
                    <a:latin typeface="Abadi Extra Light" panose="020B0204020104020204" pitchFamily="34" charset="0"/>
                  </a:rPr>
                  <a:t> may not be marginally </a:t>
                </a:r>
                <a:r>
                  <a:rPr lang="en-GB" sz="2400" dirty="0" err="1">
                    <a:latin typeface="Abadi Extra Light" panose="020B0204020104020204" pitchFamily="34" charset="0"/>
                  </a:rPr>
                  <a:t>indep</a:t>
                </a:r>
                <a:r>
                  <a:rPr lang="en-GB" sz="2400" dirty="0">
                    <a:latin typeface="Abadi Extra Light" panose="020B0204020104020204" pitchFamily="34" charset="0"/>
                  </a:rPr>
                  <a:t> but may be given the value of another </a:t>
                </a:r>
                <a:r>
                  <a:rPr lang="en-GB" sz="2400" dirty="0" err="1">
                    <a:latin typeface="Abadi Extra Light" panose="020B0204020104020204" pitchFamily="34" charset="0"/>
                  </a:rPr>
                  <a:t>r.v.</a:t>
                </a:r>
                <a:r>
                  <a:rPr lang="en-GB" sz="2400" dirty="0">
                    <a:latin typeface="Abadi Extra Light" panose="020B0204020104020204" pitchFamily="34" charset="0"/>
                  </a:rPr>
                  <a:t/>
                </a:r>
                <a14:m>
                  <m:oMath xmlns:m="http://schemas.openxmlformats.org/officeDocument/2006/math">
                    <m:r>
                      <a:rPr lang="en-GB" sz="2400" i="1" dirty="0" smtClean="0">
                        <a:latin typeface="Cambria Math" panose="02040503050406030204" pitchFamily="18" charset="0"/>
                      </a:rPr>
                      <m:t>𝑍</m:t>
                    </m:r>
                  </m:oMath>
                </a14:m>
                <a:endParaRPr lang="en-GB" sz="2400" dirty="0">
                  <a:latin typeface="Abadi Extra Light" panose="020B0204020104020204" pitchFamily="34" charset="0"/>
                </a:endParaRPr>
              </a:p>
            </p:txBody>
          </p:sp>
        </mc:Choice>
        <mc:Fallback>
          <p:sp>
            <p:nvSpPr>
              <p:cNvPr id="4" name="Content Placeholder 2">
                <a:extLst>
                  <a:ext uri="{FF2B5EF4-FFF2-40B4-BE49-F238E27FC236}">
                    <a16:creationId xmlns:a16="http://schemas.microsoft.com/office/drawing/2014/main" xmlns="" xmlns:a14="http://schemas.microsoft.com/office/drawing/2010/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cstate="print"/>
                <a:stretch>
                  <a:fillRect l="-831" t="-1645"/>
                </a:stretch>
              </a:blipFill>
            </p:spPr>
            <p:txBody>
              <a:bodyPr/>
              <a:lstStyle/>
              <a:p>
                <a:r>
                  <a:rPr lang="en-IN">
                    <a:noFill/>
                  </a:rPr>
                  <a:t> </a:t>
                </a:r>
              </a:p>
            </p:txBody>
          </p:sp>
        </mc:Fallback>
      </mc:AlternateContent>
      <p:pic>
        <p:nvPicPr>
          <p:cNvPr id="1026" name="Picture 2">
            <a:extLst>
              <a:ext uri="{FF2B5EF4-FFF2-40B4-BE49-F238E27FC236}">
                <a16:creationId xmlns:a16="http://schemas.microsoft.com/office/drawing/2014/main" xmlns="" id="{B9A82469-859F-4627-8EE0-24F838A0D59D}"/>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928164" y="1784191"/>
            <a:ext cx="3590925" cy="923925"/>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a:extLst>
              <a:ext uri="{FF2B5EF4-FFF2-40B4-BE49-F238E27FC236}">
                <a16:creationId xmlns:a16="http://schemas.microsoft.com/office/drawing/2014/main" xmlns="" id="{D3C5E782-3B74-4260-8AB5-B359262CAE76}"/>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591331" y="2894696"/>
            <a:ext cx="3724275" cy="371475"/>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a:extLst>
              <a:ext uri="{FF2B5EF4-FFF2-40B4-BE49-F238E27FC236}">
                <a16:creationId xmlns:a16="http://schemas.microsoft.com/office/drawing/2014/main" xmlns="" id="{E7203476-07A4-4DAB-BCA9-DA48DC6FF632}"/>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386537" y="5286070"/>
            <a:ext cx="6143625" cy="581025"/>
          </a:xfrm>
          <a:prstGeom prst="rect">
            <a:avLst/>
          </a:prstGeom>
          <a:noFill/>
          <a:extLst>
            <a:ext uri="{909E8E84-426E-40DD-AFC4-6F175D3DCCD1}">
              <a14:hiddenFill xmlns:a14="http://schemas.microsoft.com/office/drawing/2010/main" xmlns="">
                <a:solidFill>
                  <a:srgbClr val="FFFFFF"/>
                </a:solidFill>
              </a14:hiddenFill>
            </a:ext>
          </a:extLst>
        </p:spPr>
      </p:pic>
      <p:pic>
        <p:nvPicPr>
          <p:cNvPr id="1034" name="Picture 10">
            <a:extLst>
              <a:ext uri="{FF2B5EF4-FFF2-40B4-BE49-F238E27FC236}">
                <a16:creationId xmlns:a16="http://schemas.microsoft.com/office/drawing/2014/main" xmlns="" id="{28DC8988-E974-4070-B020-2347699BD01B}"/>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9548874" y="5386082"/>
            <a:ext cx="1438275" cy="381000"/>
          </a:xfrm>
          <a:prstGeom prst="rect">
            <a:avLst/>
          </a:prstGeom>
          <a:noFill/>
          <a:extLst>
            <a:ext uri="{909E8E84-426E-40DD-AFC4-6F175D3DCCD1}">
              <a14:hiddenFill xmlns:a14="http://schemas.microsoft.com/office/drawing/2010/main" xmlns="">
                <a:solidFill>
                  <a:srgbClr val="FFFFFF"/>
                </a:solidFill>
              </a14:hiddenFill>
            </a:ext>
          </a:extLst>
        </p:spPr>
      </p:pic>
    </p:spTree>
    <p:custDataLst>
      <p:tags r:id="rId1"/>
    </p:custDataLst>
    <p:extLst>
      <p:ext uri="{BB962C8B-B14F-4D97-AF65-F5344CB8AC3E}">
        <p14:creationId xmlns:p14="http://schemas.microsoft.com/office/powerpoint/2010/main" xmlns="" val="2700499526"/>
      </p:ext>
    </p:extLst>
  </p:cSld>
  <p:clrMapOvr>
    <a:masterClrMapping/>
  </p:clrMapOvr>
  <mc:AlternateContent xmlns:mc="http://schemas.openxmlformats.org/markup-compatibility/2006">
    <mc:Choice xmlns:p14="http://schemas.microsoft.com/office/powerpoint/2010/main" xmlns="" Requires="p14">
      <p:transition spd="slow" p14:dur="2000" advTm="78595"/>
    </mc:Choice>
    <mc:Fallback>
      <p:transition spd="slow" advTm="785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down)">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wipe(down)">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wipe(down)">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32"/>
                                        </p:tgtEl>
                                        <p:attrNameLst>
                                          <p:attrName>style.visibility</p:attrName>
                                        </p:attrNameLst>
                                      </p:cBhvr>
                                      <p:to>
                                        <p:strVal val="visible"/>
                                      </p:to>
                                    </p:set>
                                    <p:animEffect transition="in" filter="wipe(down)">
                                      <p:cBhvr>
                                        <p:cTn id="32" dur="500"/>
                                        <p:tgtEl>
                                          <p:spTgt spid="103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34"/>
                                        </p:tgtEl>
                                        <p:attrNameLst>
                                          <p:attrName>style.visibility</p:attrName>
                                        </p:attrNameLst>
                                      </p:cBhvr>
                                      <p:to>
                                        <p:strVal val="visible"/>
                                      </p:to>
                                    </p:set>
                                    <p:animEffect transition="in" filter="wipe(down)">
                                      <p:cBhvr>
                                        <p:cTn id="37"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Common Probability Distributions</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38</a:t>
            </a:fld>
            <a:endParaRPr lang="en-IN" sz="2800" dirty="0">
              <a:solidFill>
                <a:schemeClr val="accent2">
                  <a:lumMod val="40000"/>
                  <a:lumOff val="60000"/>
                </a:schemeClr>
              </a:solidFill>
            </a:endParaRPr>
          </a:p>
        </p:txBody>
      </p:sp>
      <mc:AlternateContent xmlns:mc="http://schemas.openxmlformats.org/markup-compatibility/2006">
        <mc:Choice xmlns:a14="http://schemas.microsoft.com/office/drawing/2010/main" xmlns="" Requires="a14">
          <p:sp>
            <p:nvSpPr>
              <p:cNvPr id="4" name="Content Placeholder 2">
                <a:extLst>
                  <a:ext uri="{FF2B5EF4-FFF2-40B4-BE49-F238E27FC236}">
                    <a16:creationId xmlns=""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marL="0" indent="0">
                  <a:buNone/>
                </a:pPr>
                <a:r>
                  <a:rPr lang="en-GB" sz="2600" dirty="0">
                    <a:latin typeface="Abadi Extra Light" panose="020B0204020104020204" pitchFamily="34" charset="0"/>
                  </a:rPr>
                  <a:t>Important: We will use these extensively to model </a:t>
                </a:r>
                <a:r>
                  <a:rPr lang="en-GB" sz="2600" u="sng" dirty="0">
                    <a:latin typeface="Abadi Extra Light" panose="020B0204020104020204" pitchFamily="34" charset="0"/>
                  </a:rPr>
                  <a:t>data</a:t>
                </a:r>
                <a:r>
                  <a:rPr lang="en-GB" sz="2600" dirty="0">
                    <a:latin typeface="Abadi Extra Light" panose="020B0204020104020204" pitchFamily="34" charset="0"/>
                  </a:rPr>
                  <a:t> as well as </a:t>
                </a:r>
                <a:r>
                  <a:rPr lang="en-GB" sz="2600" u="sng" dirty="0">
                    <a:latin typeface="Abadi Extra Light" panose="020B0204020104020204" pitchFamily="34" charset="0"/>
                  </a:rPr>
                  <a:t>parameters</a:t>
                </a:r>
                <a:r>
                  <a:rPr lang="en-GB" sz="2600" dirty="0">
                    <a:latin typeface="Abadi Extra Light" panose="020B0204020104020204" pitchFamily="34" charset="0"/>
                  </a:rPr>
                  <a:t> of models</a:t>
                </a:r>
              </a:p>
              <a:p>
                <a:pPr>
                  <a:buFont typeface="Wingdings" panose="05000000000000000000" pitchFamily="2" charset="2"/>
                  <a:buChar char="§"/>
                </a:pPr>
                <a:r>
                  <a:rPr lang="en-GB" sz="2600" dirty="0">
                    <a:latin typeface="Abadi Extra Light" panose="020B0204020104020204" pitchFamily="34" charset="0"/>
                  </a:rPr>
                  <a:t>Some common discrete distributions and what they can model</a:t>
                </a:r>
              </a:p>
              <a:p>
                <a:pPr lvl="1">
                  <a:buFont typeface="Wingdings" panose="05000000000000000000" pitchFamily="2" charset="2"/>
                  <a:buChar char="§"/>
                </a:pPr>
                <a:r>
                  <a:rPr lang="en-GB" sz="2200" b="1" dirty="0">
                    <a:latin typeface="Abadi Extra Light" panose="020B0204020104020204" pitchFamily="34" charset="0"/>
                  </a:rPr>
                  <a:t>Bernoulli:</a:t>
                </a:r>
                <a:r>
                  <a:rPr lang="en-GB" sz="2200" dirty="0">
                    <a:latin typeface="Abadi Extra Light" panose="020B0204020104020204" pitchFamily="34" charset="0"/>
                  </a:rPr>
                  <a:t> Binary numbers, e.g., outcome (head/tail, 0/1) of a coin toss</a:t>
                </a:r>
              </a:p>
              <a:p>
                <a:pPr lvl="1">
                  <a:buFont typeface="Wingdings" panose="05000000000000000000" pitchFamily="2" charset="2"/>
                  <a:buChar char="§"/>
                </a:pPr>
                <a:r>
                  <a:rPr lang="en-GB" sz="2200" b="1" dirty="0">
                    <a:latin typeface="Abadi Extra Light" panose="020B0204020104020204" pitchFamily="34" charset="0"/>
                  </a:rPr>
                  <a:t>Binomial:</a:t>
                </a:r>
                <a:r>
                  <a:rPr lang="en-GB" sz="2200" dirty="0">
                    <a:latin typeface="Abadi Extra Light" panose="020B0204020104020204" pitchFamily="34" charset="0"/>
                  </a:rPr>
                  <a:t> Bounded non-negative integers, e.g., # of heads in </a:t>
                </a:r>
                <a14:m>
                  <m:oMath xmlns:m="http://schemas.openxmlformats.org/officeDocument/2006/math">
                    <m:r>
                      <a:rPr lang="en-GB" sz="2200" i="1" dirty="0" smtClean="0">
                        <a:latin typeface="Cambria Math" panose="02040503050406030204" pitchFamily="18" charset="0"/>
                      </a:rPr>
                      <m:t>𝑛</m:t>
                    </m:r>
                  </m:oMath>
                </a14:m>
                <a:r>
                  <a:rPr lang="en-GB" sz="2200" dirty="0">
                    <a:latin typeface="Abadi Extra Light" panose="020B0204020104020204" pitchFamily="34" charset="0"/>
                  </a:rPr>
                  <a:t> coin tosses</a:t>
                </a:r>
              </a:p>
              <a:p>
                <a:pPr lvl="1">
                  <a:buFont typeface="Wingdings" panose="05000000000000000000" pitchFamily="2" charset="2"/>
                  <a:buChar char="§"/>
                </a:pPr>
                <a:r>
                  <a:rPr lang="en-GB" sz="2200" b="1" dirty="0">
                    <a:latin typeface="Abadi Extra Light" panose="020B0204020104020204" pitchFamily="34" charset="0"/>
                  </a:rPr>
                  <a:t>Multinomial/</a:t>
                </a:r>
                <a:r>
                  <a:rPr lang="en-GB" sz="2200" b="1" dirty="0" err="1">
                    <a:latin typeface="Abadi Extra Light" panose="020B0204020104020204" pitchFamily="34" charset="0"/>
                  </a:rPr>
                  <a:t>multinoulli</a:t>
                </a:r>
                <a:r>
                  <a:rPr lang="en-GB" sz="2200" b="1" dirty="0">
                    <a:latin typeface="Abadi Extra Light" panose="020B0204020104020204" pitchFamily="34" charset="0"/>
                  </a:rPr>
                  <a:t>:</a:t>
                </a:r>
                <a:r>
                  <a:rPr lang="en-GB" sz="2200" dirty="0">
                    <a:latin typeface="Abadi Extra Light" panose="020B0204020104020204" pitchFamily="34" charset="0"/>
                  </a:rPr>
                  <a:t> One of </a:t>
                </a:r>
                <a14:m>
                  <m:oMath xmlns:m="http://schemas.openxmlformats.org/officeDocument/2006/math">
                    <m:r>
                      <a:rPr lang="en-GB" sz="2200" i="1" dirty="0" smtClean="0">
                        <a:latin typeface="Cambria Math" panose="02040503050406030204" pitchFamily="18" charset="0"/>
                      </a:rPr>
                      <m:t>𝐾</m:t>
                    </m:r>
                  </m:oMath>
                </a14:m>
                <a:r>
                  <a:rPr lang="en-GB" sz="2200" dirty="0">
                    <a:latin typeface="Abadi Extra Light" panose="020B0204020104020204" pitchFamily="34" charset="0"/>
                  </a:rPr>
                  <a:t> (&gt;2) possibilities, e.g., outcome of a dice roll</a:t>
                </a:r>
              </a:p>
              <a:p>
                <a:pPr lvl="1">
                  <a:buFont typeface="Wingdings" panose="05000000000000000000" pitchFamily="2" charset="2"/>
                  <a:buChar char="§"/>
                </a:pPr>
                <a:r>
                  <a:rPr lang="en-GB" sz="2200" b="1" dirty="0">
                    <a:latin typeface="Abadi Extra Light" panose="020B0204020104020204" pitchFamily="34" charset="0"/>
                  </a:rPr>
                  <a:t>Poisson:</a:t>
                </a:r>
                <a:r>
                  <a:rPr lang="en-GB" sz="2200" dirty="0">
                    <a:latin typeface="Abadi Extra Light" panose="020B0204020104020204" pitchFamily="34" charset="0"/>
                  </a:rPr>
                  <a:t> Non-negative integers, e.g., # of words in a document</a:t>
                </a:r>
              </a:p>
              <a:p>
                <a:pPr>
                  <a:buFont typeface="Wingdings" panose="05000000000000000000" pitchFamily="2" charset="2"/>
                  <a:buChar char="§"/>
                </a:pPr>
                <a:r>
                  <a:rPr lang="en-GB" sz="2600" dirty="0">
                    <a:latin typeface="Abadi Extra Light" panose="020B0204020104020204" pitchFamily="34" charset="0"/>
                  </a:rPr>
                  <a:t>Some common continuous distributions and what they can model</a:t>
                </a:r>
              </a:p>
              <a:p>
                <a:pPr lvl="1">
                  <a:buFont typeface="Wingdings" panose="05000000000000000000" pitchFamily="2" charset="2"/>
                  <a:buChar char="§"/>
                </a:pPr>
                <a:r>
                  <a:rPr lang="en-GB" sz="2200" b="1" dirty="0">
                    <a:latin typeface="Abadi Extra Light" panose="020B0204020104020204" pitchFamily="34" charset="0"/>
                  </a:rPr>
                  <a:t>Uniform:</a:t>
                </a:r>
                <a:r>
                  <a:rPr lang="en-GB" sz="2200" dirty="0">
                    <a:latin typeface="Abadi Extra Light" panose="020B0204020104020204" pitchFamily="34" charset="0"/>
                  </a:rPr>
                  <a:t> numbers defined over a fixed range</a:t>
                </a:r>
              </a:p>
              <a:p>
                <a:pPr lvl="1">
                  <a:buFont typeface="Wingdings" panose="05000000000000000000" pitchFamily="2" charset="2"/>
                  <a:buChar char="§"/>
                </a:pPr>
                <a:r>
                  <a:rPr lang="en-GB" sz="2200" b="1" dirty="0">
                    <a:latin typeface="Abadi Extra Light" panose="020B0204020104020204" pitchFamily="34" charset="0"/>
                  </a:rPr>
                  <a:t>Beta:</a:t>
                </a:r>
                <a:r>
                  <a:rPr lang="en-GB" sz="2200" dirty="0">
                    <a:latin typeface="Abadi Extra Light" panose="020B0204020104020204" pitchFamily="34" charset="0"/>
                  </a:rPr>
                  <a:t> numbers between 0 and 1, e.g., probability of head for a biased coin</a:t>
                </a:r>
              </a:p>
              <a:p>
                <a:pPr lvl="1">
                  <a:buFont typeface="Wingdings" panose="05000000000000000000" pitchFamily="2" charset="2"/>
                  <a:buChar char="§"/>
                </a:pPr>
                <a:r>
                  <a:rPr lang="en-GB" sz="2200" b="1" dirty="0">
                    <a:latin typeface="Abadi Extra Light" panose="020B0204020104020204" pitchFamily="34" charset="0"/>
                  </a:rPr>
                  <a:t>Gamma:</a:t>
                </a:r>
                <a:r>
                  <a:rPr lang="en-GB" sz="2200" dirty="0">
                    <a:latin typeface="Abadi Extra Light" panose="020B0204020104020204" pitchFamily="34" charset="0"/>
                  </a:rPr>
                  <a:t> Positive unbounded real numbers</a:t>
                </a:r>
              </a:p>
              <a:p>
                <a:pPr lvl="1">
                  <a:buFont typeface="Wingdings" panose="05000000000000000000" pitchFamily="2" charset="2"/>
                  <a:buChar char="§"/>
                </a:pPr>
                <a:r>
                  <a:rPr lang="en-GB" sz="2200" b="1" dirty="0">
                    <a:latin typeface="Abadi Extra Light" panose="020B0204020104020204" pitchFamily="34" charset="0"/>
                  </a:rPr>
                  <a:t>Dirichlet:</a:t>
                </a:r>
                <a:r>
                  <a:rPr lang="en-GB" sz="2200" dirty="0">
                    <a:latin typeface="Abadi Extra Light" panose="020B0204020104020204" pitchFamily="34" charset="0"/>
                  </a:rPr>
                  <a:t> vectors that sum of 1 (fraction of data points in different clusters)</a:t>
                </a:r>
              </a:p>
              <a:p>
                <a:pPr lvl="1">
                  <a:buFont typeface="Wingdings" panose="05000000000000000000" pitchFamily="2" charset="2"/>
                  <a:buChar char="§"/>
                </a:pPr>
                <a:r>
                  <a:rPr lang="en-GB" sz="2200" b="1" dirty="0">
                    <a:latin typeface="Abadi Extra Light" panose="020B0204020104020204" pitchFamily="34" charset="0"/>
                  </a:rPr>
                  <a:t>Gaussian:</a:t>
                </a:r>
                <a:r>
                  <a:rPr lang="en-GB" sz="2200" dirty="0">
                    <a:latin typeface="Abadi Extra Light" panose="020B0204020104020204" pitchFamily="34" charset="0"/>
                  </a:rPr>
                  <a:t> real-valued numbers or real-valued vectors</a:t>
                </a:r>
              </a:p>
              <a:p>
                <a:pPr marL="457200" lvl="1" indent="0">
                  <a:buNone/>
                </a:pPr>
                <a:endParaRPr lang="en-GB" sz="2200" dirty="0">
                  <a:latin typeface="Abadi Extra Light" panose="020B0204020104020204" pitchFamily="34" charset="0"/>
                </a:endParaRPr>
              </a:p>
            </p:txBody>
          </p:sp>
        </mc:Choice>
        <mc:Fallback>
          <p:sp>
            <p:nvSpPr>
              <p:cNvPr id="4" name="Content Placeholder 2">
                <a:extLst>
                  <a:ext uri="{FF2B5EF4-FFF2-40B4-BE49-F238E27FC236}">
                    <a16:creationId xmlns:a16="http://schemas.microsoft.com/office/drawing/2014/main" xmlns="" xmlns:a14="http://schemas.microsoft.com/office/drawing/2010/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cstate="print"/>
                <a:stretch>
                  <a:fillRect l="-935" t="-1645"/>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xmlns="" val="3205014403"/>
      </p:ext>
    </p:extLst>
  </p:cSld>
  <p:clrMapOvr>
    <a:masterClrMapping/>
  </p:clrMapOvr>
  <mc:AlternateContent xmlns:mc="http://schemas.openxmlformats.org/markup-compatibility/2006">
    <mc:Choice xmlns:p14="http://schemas.microsoft.com/office/powerpoint/2010/main" xmlns="" Requires="p14">
      <p:transition spd="slow" p14:dur="2000" advTm="248633"/>
    </mc:Choice>
    <mc:Fallback>
      <p:transition spd="slow" advTm="2486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down)">
                                      <p:cBhvr>
                                        <p:cTn id="15" dur="500"/>
                                        <p:tgtEl>
                                          <p:spTgt spid="4">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wipe(down)">
                                      <p:cBhvr>
                                        <p:cTn id="18" dur="500"/>
                                        <p:tgtEl>
                                          <p:spTgt spid="4">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wipe(down)">
                                      <p:cBhvr>
                                        <p:cTn id="21" dur="500"/>
                                        <p:tgtEl>
                                          <p:spTgt spid="4">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wipe(down)">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wipe(down)">
                                      <p:cBhvr>
                                        <p:cTn id="29" dur="500"/>
                                        <p:tgtEl>
                                          <p:spTgt spid="4">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wipe(down)">
                                      <p:cBhvr>
                                        <p:cTn id="32" dur="500"/>
                                        <p:tgtEl>
                                          <p:spTgt spid="4">
                                            <p:txEl>
                                              <p:pRg st="7" end="7"/>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wipe(down)">
                                      <p:cBhvr>
                                        <p:cTn id="35" dur="500"/>
                                        <p:tgtEl>
                                          <p:spTgt spid="4">
                                            <p:txEl>
                                              <p:pRg st="8" end="8"/>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wipe(down)">
                                      <p:cBhvr>
                                        <p:cTn id="38" dur="500"/>
                                        <p:tgtEl>
                                          <p:spTgt spid="4">
                                            <p:txEl>
                                              <p:pRg st="9" end="9"/>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animEffect transition="in" filter="wipe(down)">
                                      <p:cBhvr>
                                        <p:cTn id="41" dur="500"/>
                                        <p:tgtEl>
                                          <p:spTgt spid="4">
                                            <p:txEl>
                                              <p:pRg st="10" end="10"/>
                                            </p:txEl>
                                          </p:spTgt>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4">
                                            <p:txEl>
                                              <p:pRg st="11" end="11"/>
                                            </p:txEl>
                                          </p:spTgt>
                                        </p:tgtEl>
                                        <p:attrNameLst>
                                          <p:attrName>style.visibility</p:attrName>
                                        </p:attrNameLst>
                                      </p:cBhvr>
                                      <p:to>
                                        <p:strVal val="visible"/>
                                      </p:to>
                                    </p:set>
                                    <p:animEffect transition="in" filter="wipe(down)">
                                      <p:cBhvr>
                                        <p:cTn id="44"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Continuous Random Variables</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4</a:t>
            </a:fld>
            <a:endParaRPr lang="en-IN" sz="2800" dirty="0">
              <a:solidFill>
                <a:schemeClr val="accent2">
                  <a:lumMod val="40000"/>
                  <a:lumOff val="60000"/>
                </a:schemeClr>
              </a:solidFill>
            </a:endParaRPr>
          </a:p>
        </p:txBody>
      </p:sp>
      <mc:AlternateContent xmlns:mc="http://schemas.openxmlformats.org/markup-compatibility/2006">
        <mc:Choice xmlns:a14="http://schemas.microsoft.com/office/drawing/2010/main" xmlns="" Requires="a14">
          <p:sp>
            <p:nvSpPr>
              <p:cNvPr id="4" name="Content Placeholder 2">
                <a:extLst>
                  <a:ext uri="{FF2B5EF4-FFF2-40B4-BE49-F238E27FC236}">
                    <a16:creationId xmlns=""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For a continuous </a:t>
                </a:r>
                <a:r>
                  <a:rPr lang="en-GB" dirty="0" err="1">
                    <a:latin typeface="Abadi Extra Light" panose="020B0204020104020204" pitchFamily="34" charset="0"/>
                  </a:rPr>
                  <a:t>r.v.</a:t>
                </a:r>
                <a:r>
                  <a:rPr lang="en-GB" dirty="0">
                    <a:latin typeface="Abadi Extra Light" panose="020B0204020104020204" pitchFamily="34" charset="0"/>
                  </a:rPr>
                  <a:t/>
                </a:r>
                <a14:m>
                  <m:oMath xmlns:m="http://schemas.openxmlformats.org/officeDocument/2006/math">
                    <m:r>
                      <a:rPr lang="en-GB" i="1" dirty="0" smtClean="0">
                        <a:latin typeface="Cambria Math" panose="02040503050406030204" pitchFamily="18" charset="0"/>
                      </a:rPr>
                      <m:t>𝑋</m:t>
                    </m:r>
                  </m:oMath>
                </a14:m>
                <a:r>
                  <a:rPr lang="en-GB" dirty="0">
                    <a:latin typeface="Abadi Extra Light" panose="020B0204020104020204" pitchFamily="34" charset="0"/>
                  </a:rPr>
                  <a:t>, a </a:t>
                </a:r>
                <a:r>
                  <a:rPr lang="en-GB" i="1" dirty="0">
                    <a:latin typeface="Abadi Extra Light" panose="020B0204020104020204" pitchFamily="34" charset="0"/>
                  </a:rPr>
                  <a:t>probability</a:t>
                </a:r>
                <a:r>
                  <a:rPr lang="en-GB" dirty="0">
                    <a:latin typeface="Abadi Extra Light" panose="020B0204020104020204" pitchFamily="34" charset="0"/>
                  </a:rPr>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m:t>
                    </m:r>
                    <m:r>
                      <a:rPr lang="en-GB" i="1" dirty="0" smtClean="0">
                        <a:latin typeface="Cambria Math" panose="02040503050406030204" pitchFamily="18" charset="0"/>
                      </a:rPr>
                      <m:t>𝑋</m:t>
                    </m:r>
                    <m:r>
                      <a:rPr lang="en-GB" i="1" dirty="0" smtClean="0">
                        <a:latin typeface="Cambria Math" panose="02040503050406030204" pitchFamily="18" charset="0"/>
                      </a:rPr>
                      <m:t> = </m:t>
                    </m:r>
                    <m:r>
                      <a:rPr lang="en-GB" i="1" dirty="0" smtClean="0">
                        <a:latin typeface="Cambria Math" panose="02040503050406030204" pitchFamily="18" charset="0"/>
                      </a:rPr>
                      <m:t>𝑥</m:t>
                    </m:r>
                    <m:r>
                      <a:rPr lang="en-GB" i="1" dirty="0" smtClean="0">
                        <a:latin typeface="Cambria Math" panose="02040503050406030204" pitchFamily="18" charset="0"/>
                      </a:rPr>
                      <m:t>)</m:t>
                    </m:r>
                  </m:oMath>
                </a14:m>
                <a:r>
                  <a:rPr lang="en-GB" dirty="0">
                    <a:latin typeface="Abadi Extra Light" panose="020B0204020104020204" pitchFamily="34" charset="0"/>
                  </a:rPr>
                  <a:t> or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m:t>
                    </m:r>
                  </m:oMath>
                </a14:m>
                <a:r>
                  <a:rPr lang="en-GB" dirty="0">
                    <a:latin typeface="Abadi Extra Light" panose="020B0204020104020204" pitchFamily="34" charset="0"/>
                  </a:rPr>
                  <a:t> is meaningless</a:t>
                </a:r>
              </a:p>
              <a:p>
                <a:pPr marL="0" indent="0">
                  <a:buNone/>
                </a:pPr>
                <a:endParaRPr lang="en-GB" sz="800"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For cont. </a:t>
                </a:r>
                <a:r>
                  <a:rPr lang="en-IN" dirty="0" err="1">
                    <a:latin typeface="Abadi Extra Light" panose="020B0204020104020204" pitchFamily="34" charset="0"/>
                  </a:rPr>
                  <a:t>r.v.</a:t>
                </a:r>
                <a:r>
                  <a:rPr lang="en-IN" dirty="0">
                    <a:latin typeface="Abadi Extra Light" panose="020B0204020104020204" pitchFamily="34" charset="0"/>
                  </a:rPr>
                  <a:t>, we talk in terms of prob. within an </a:t>
                </a:r>
                <a:r>
                  <a:rPr lang="en-IN" u="sng" dirty="0">
                    <a:latin typeface="Abadi Extra Light" panose="020B0204020104020204" pitchFamily="34" charset="0"/>
                  </a:rPr>
                  <a:t>interval</a:t>
                </a:r>
                <a:r>
                  <a:rPr lang="en-IN" dirty="0">
                    <a:latin typeface="Abadi Extra Light" panose="020B0204020104020204" pitchFamily="34" charset="0"/>
                  </a:rPr>
                  <a:t/>
                </a:r>
                <a14:m>
                  <m:oMath xmlns:m="http://schemas.openxmlformats.org/officeDocument/2006/math">
                    <m:r>
                      <a:rPr lang="en-GB" i="1" dirty="0">
                        <a:latin typeface="Cambria Math" panose="02040503050406030204" pitchFamily="18" charset="0"/>
                      </a:rPr>
                      <m:t>𝑋</m:t>
                    </m:r>
                    <m:r>
                      <a:rPr lang="en-GB" i="1" dirty="0">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𝑎</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𝑏</m:t>
                    </m:r>
                    <m:r>
                      <a:rPr lang="en-IN" b="0" i="1" smtClean="0">
                        <a:latin typeface="Cambria Math" panose="02040503050406030204" pitchFamily="18" charset="0"/>
                        <a:ea typeface="Cambria Math" panose="02040503050406030204" pitchFamily="18" charset="0"/>
                      </a:rPr>
                      <m:t>) </m:t>
                    </m:r>
                  </m:oMath>
                </a14:m>
                <a:endParaRPr lang="en-GB" dirty="0">
                  <a:latin typeface="Abadi Extra Light" panose="020B0204020104020204" pitchFamily="34" charset="0"/>
                </a:endParaRPr>
              </a:p>
              <a:p>
                <a:pPr lvl="1">
                  <a:buFont typeface="Wingdings" panose="05000000000000000000" pitchFamily="2" charset="2"/>
                  <a:buChar char="§"/>
                </a:pPr>
                <a14:m>
                  <m:oMath xmlns:m="http://schemas.openxmlformats.org/officeDocument/2006/math">
                    <m:r>
                      <a:rPr lang="en-IN" i="1">
                        <a:latin typeface="Cambria Math" panose="02040503050406030204" pitchFamily="18" charset="0"/>
                        <a:ea typeface="Cambria Math" panose="02040503050406030204" pitchFamily="18" charset="0"/>
                      </a:rPr>
                      <m:t>𝑝</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m:t>
                    </m:r>
                  </m:oMath>
                </a14:m>
                <a:r>
                  <a:rPr lang="en-GB" dirty="0">
                    <a:latin typeface="Abadi Extra Light" panose="020B0204020104020204" pitchFamily="34" charset="0"/>
                  </a:rPr>
                  <a:t> is the probability density at </a:t>
                </a:r>
                <a14:m>
                  <m:oMath xmlns:m="http://schemas.openxmlformats.org/officeDocument/2006/math">
                    <m:r>
                      <a:rPr lang="en-IN" b="0" i="1" dirty="0" smtClean="0">
                        <a:latin typeface="Cambria Math" panose="02040503050406030204" pitchFamily="18" charset="0"/>
                      </a:rPr>
                      <m:t>𝑋</m:t>
                    </m:r>
                    <m:r>
                      <a:rPr lang="en-IN" b="0" i="0" dirty="0" smtClean="0">
                        <a:latin typeface="Cambria Math" panose="02040503050406030204" pitchFamily="18" charset="0"/>
                      </a:rPr>
                      <m:t>= </m:t>
                    </m:r>
                    <m:r>
                      <a:rPr lang="en-GB" i="1" dirty="0" smtClean="0">
                        <a:latin typeface="Cambria Math" panose="02040503050406030204" pitchFamily="18" charset="0"/>
                      </a:rPr>
                      <m:t>𝑥</m:t>
                    </m:r>
                  </m:oMath>
                </a14:m>
                <a:endParaRPr lang="en-GB" dirty="0">
                  <a:latin typeface="Abadi Extra Light" panose="020B0204020104020204" pitchFamily="34" charset="0"/>
                </a:endParaRPr>
              </a:p>
            </p:txBody>
          </p:sp>
        </mc:Choice>
        <mc:Fallback>
          <p:sp>
            <p:nvSpPr>
              <p:cNvPr id="4" name="Content Placeholder 2">
                <a:extLst>
                  <a:ext uri="{FF2B5EF4-FFF2-40B4-BE49-F238E27FC236}">
                    <a16:creationId xmlns:a16="http://schemas.microsoft.com/office/drawing/2014/main" xmlns="" xmlns:a14="http://schemas.microsoft.com/office/drawing/2010/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86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9" name="TextBox 8">
                <a:extLst>
                  <a:ext uri="{FF2B5EF4-FFF2-40B4-BE49-F238E27FC236}">
                    <a16:creationId xmlns="" xmlns:a16="http://schemas.microsoft.com/office/drawing/2014/main" id="{D7FC2D59-2D3D-4078-96E0-2D832DEC1114}"/>
                  </a:ext>
                </a:extLst>
              </p:cNvPr>
              <p:cNvSpPr txBox="1"/>
              <p:nvPr/>
            </p:nvSpPr>
            <p:spPr>
              <a:xfrm>
                <a:off x="5046931" y="3567360"/>
                <a:ext cx="2211695" cy="15610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𝑥</m:t>
                          </m:r>
                        </m:e>
                      </m:d>
                      <m:r>
                        <a:rPr lang="en-IN" sz="2800" b="0" i="1" smtClean="0">
                          <a:latin typeface="Cambria Math" panose="02040503050406030204" pitchFamily="18" charset="0"/>
                        </a:rPr>
                        <m:t>≥0</m:t>
                      </m:r>
                    </m:oMath>
                  </m:oMathPara>
                </a14:m>
                <a:endParaRPr lang="en-IN" sz="2800" b="0" dirty="0"/>
              </a:p>
              <a:p>
                <a:pPr/>
                <a14:m>
                  <m:oMathPara xmlns:m="http://schemas.openxmlformats.org/officeDocument/2006/math">
                    <m:oMathParaPr>
                      <m:jc m:val="centerGroup"/>
                    </m:oMathParaPr>
                    <m:oMath xmlns:m="http://schemas.openxmlformats.org/officeDocument/2006/math">
                      <m:nary>
                        <m:naryPr>
                          <m:limLoc m:val="undOvr"/>
                          <m:subHide m:val="on"/>
                          <m:supHide m:val="on"/>
                          <m:ctrlPr>
                            <a:rPr lang="en-IN" sz="2800" i="1" smtClean="0">
                              <a:latin typeface="Cambria Math" panose="02040503050406030204" pitchFamily="18" charset="0"/>
                            </a:rPr>
                          </m:ctrlPr>
                        </m:naryPr>
                        <m:sub/>
                        <m:sup/>
                        <m:e>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𝑥</m:t>
                              </m:r>
                            </m:e>
                          </m:d>
                          <m:r>
                            <a:rPr lang="en-IN" sz="2800" b="0" i="1" smtClean="0">
                              <a:latin typeface="Cambria Math" panose="02040503050406030204" pitchFamily="18" charset="0"/>
                            </a:rPr>
                            <m:t>𝑑𝑥</m:t>
                          </m:r>
                          <m:r>
                            <a:rPr lang="en-IN" sz="2800" b="0" i="1" smtClean="0">
                              <a:latin typeface="Cambria Math" panose="02040503050406030204" pitchFamily="18" charset="0"/>
                            </a:rPr>
                            <m:t>=1</m:t>
                          </m:r>
                        </m:e>
                      </m:nary>
                    </m:oMath>
                  </m:oMathPara>
                </a14:m>
                <a:endParaRPr lang="en-IN" sz="2800" dirty="0"/>
              </a:p>
            </p:txBody>
          </p:sp>
        </mc:Choice>
        <mc:Fallback>
          <p:sp>
            <p:nvSpPr>
              <p:cNvPr id="9" name="TextBox 8">
                <a:extLst>
                  <a:ext uri="{FF2B5EF4-FFF2-40B4-BE49-F238E27FC236}">
                    <a16:creationId xmlns:a16="http://schemas.microsoft.com/office/drawing/2014/main" xmlns="" xmlns:a14="http://schemas.microsoft.com/office/drawing/2010/main" id="{D7FC2D59-2D3D-4078-96E0-2D832DEC1114}"/>
                  </a:ext>
                </a:extLst>
              </p:cNvPr>
              <p:cNvSpPr txBox="1">
                <a:spLocks noRot="1" noChangeAspect="1" noMove="1" noResize="1" noEditPoints="1" noAdjustHandles="1" noChangeArrowheads="1" noChangeShapeType="1" noTextEdit="1"/>
              </p:cNvSpPr>
              <p:nvPr/>
            </p:nvSpPr>
            <p:spPr>
              <a:xfrm>
                <a:off x="5046931" y="3567360"/>
                <a:ext cx="2211695" cy="1561068"/>
              </a:xfrm>
              <a:prstGeom prst="rect">
                <a:avLst/>
              </a:prstGeom>
              <a:blipFill>
                <a:blip r:embed="rId4"/>
                <a:stretch>
                  <a:fillRect/>
                </a:stretch>
              </a:blipFill>
            </p:spPr>
            <p:txBody>
              <a:bodyPr/>
              <a:lstStyle/>
              <a:p>
                <a:r>
                  <a:rPr lang="en-IN">
                    <a:noFill/>
                  </a:rPr>
                  <a:t> </a:t>
                </a:r>
              </a:p>
            </p:txBody>
          </p:sp>
        </mc:Fallback>
      </mc:AlternateContent>
      <p:pic>
        <p:nvPicPr>
          <p:cNvPr id="4098" name="Picture 2">
            <a:extLst>
              <a:ext uri="{FF2B5EF4-FFF2-40B4-BE49-F238E27FC236}">
                <a16:creationId xmlns:a16="http://schemas.microsoft.com/office/drawing/2014/main" xmlns="" id="{EF064D37-EE7A-47BF-9AD0-517FF86E9E97}"/>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792281" y="3348538"/>
            <a:ext cx="2836571" cy="2378676"/>
          </a:xfrm>
          <a:prstGeom prst="rect">
            <a:avLst/>
          </a:prstGeom>
          <a:noFill/>
          <a:extLst>
            <a:ext uri="{909E8E84-426E-40DD-AFC4-6F175D3DCCD1}">
              <a14:hiddenFill xmlns:a14="http://schemas.microsoft.com/office/drawing/2010/main" xmlns="">
                <a:solidFill>
                  <a:srgbClr val="FFFFFF"/>
                </a:solidFill>
              </a14:hiddenFill>
            </a:ext>
          </a:extLst>
        </p:spPr>
      </p:pic>
    </p:spTree>
    <p:custDataLst>
      <p:tags r:id="rId1"/>
    </p:custDataLst>
    <p:extLst>
      <p:ext uri="{BB962C8B-B14F-4D97-AF65-F5344CB8AC3E}">
        <p14:creationId xmlns:p14="http://schemas.microsoft.com/office/powerpoint/2010/main" xmlns="" val="3962671616"/>
      </p:ext>
    </p:extLst>
  </p:cSld>
  <p:clrMapOvr>
    <a:masterClrMapping/>
  </p:clrMapOvr>
  <mc:AlternateContent xmlns:mc="http://schemas.openxmlformats.org/markup-compatibility/2006">
    <mc:Choice xmlns:p14="http://schemas.microsoft.com/office/powerpoint/2010/main" xmlns="" Requires="p14">
      <p:transition spd="slow" p14:dur="2000" advTm="224682"/>
    </mc:Choice>
    <mc:Fallback>
      <p:transition spd="slow" advTm="22468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wipe(down)">
                                      <p:cBhvr>
                                        <p:cTn id="22" dur="500"/>
                                        <p:tgtEl>
                                          <p:spTgt spid="409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62" name="Rectangle 2"/>
          <p:cNvSpPr>
            <a:spLocks noChangeArrowheads="1"/>
          </p:cNvSpPr>
          <p:nvPr/>
        </p:nvSpPr>
        <p:spPr bwMode="auto">
          <a:xfrm>
            <a:off x="4233" y="6513513"/>
            <a:ext cx="12192000" cy="32316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spAutoFit/>
          </a:bodyPr>
          <a:lstStyle/>
          <a:p>
            <a:endParaRPr lang="en-US"/>
          </a:p>
        </p:txBody>
      </p:sp>
      <p:sp>
        <p:nvSpPr>
          <p:cNvPr id="1116163" name="Rectangle 3"/>
          <p:cNvSpPr>
            <a:spLocks noGrp="1" noChangeArrowheads="1"/>
          </p:cNvSpPr>
          <p:nvPr>
            <p:ph type="title"/>
          </p:nvPr>
        </p:nvSpPr>
        <p:spPr>
          <a:xfrm>
            <a:off x="249477" y="400833"/>
            <a:ext cx="10515600" cy="924730"/>
          </a:xfrm>
        </p:spPr>
        <p:txBody>
          <a:bodyPr>
            <a:noAutofit/>
          </a:bodyPr>
          <a:lstStyle/>
          <a:p>
            <a:r>
              <a:rPr lang="en-US" altLang="en-US" dirty="0">
                <a:solidFill>
                  <a:schemeClr val="accent6"/>
                </a:solidFill>
              </a:rPr>
              <a:t/>
            </a:r>
            <a:br>
              <a:rPr lang="en-US" altLang="en-US" dirty="0">
                <a:solidFill>
                  <a:schemeClr val="accent6"/>
                </a:solidFill>
              </a:rPr>
            </a:br>
            <a:r>
              <a:rPr lang="en-US" altLang="en-US" dirty="0">
                <a:solidFill>
                  <a:schemeClr val="accent6"/>
                </a:solidFill>
              </a:rPr>
              <a:t>Discrete example: roll of a die</a:t>
            </a:r>
          </a:p>
        </p:txBody>
      </p:sp>
      <p:grpSp>
        <p:nvGrpSpPr>
          <p:cNvPr id="2" name="Group 4"/>
          <p:cNvGrpSpPr>
            <a:grpSpLocks/>
          </p:cNvGrpSpPr>
          <p:nvPr/>
        </p:nvGrpSpPr>
        <p:grpSpPr bwMode="auto">
          <a:xfrm>
            <a:off x="1219200" y="2362200"/>
            <a:ext cx="9753600" cy="4191000"/>
            <a:chOff x="576" y="1488"/>
            <a:chExt cx="4608" cy="2640"/>
          </a:xfrm>
        </p:grpSpPr>
        <p:grpSp>
          <p:nvGrpSpPr>
            <p:cNvPr id="3" name="Group 5"/>
            <p:cNvGrpSpPr>
              <a:grpSpLocks/>
            </p:cNvGrpSpPr>
            <p:nvPr/>
          </p:nvGrpSpPr>
          <p:grpSpPr bwMode="auto">
            <a:xfrm>
              <a:off x="576" y="1488"/>
              <a:ext cx="4608" cy="1968"/>
              <a:chOff x="576" y="1488"/>
              <a:chExt cx="4608" cy="1968"/>
            </a:xfrm>
          </p:grpSpPr>
          <p:sp>
            <p:nvSpPr>
              <p:cNvPr id="1116166" name="Line 6"/>
              <p:cNvSpPr>
                <a:spLocks noChangeShapeType="1"/>
              </p:cNvSpPr>
              <p:nvPr/>
            </p:nvSpPr>
            <p:spPr bwMode="auto">
              <a:xfrm>
                <a:off x="2894" y="2760"/>
                <a:ext cx="0" cy="21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16167" name="Line 7"/>
              <p:cNvSpPr>
                <a:spLocks noChangeShapeType="1"/>
              </p:cNvSpPr>
              <p:nvPr/>
            </p:nvSpPr>
            <p:spPr bwMode="auto">
              <a:xfrm>
                <a:off x="3184" y="2760"/>
                <a:ext cx="0" cy="21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16168" name="Line 8"/>
              <p:cNvSpPr>
                <a:spLocks noChangeShapeType="1"/>
              </p:cNvSpPr>
              <p:nvPr/>
            </p:nvSpPr>
            <p:spPr bwMode="auto">
              <a:xfrm>
                <a:off x="3473" y="2760"/>
                <a:ext cx="0" cy="21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16169" name="Line 9"/>
              <p:cNvSpPr>
                <a:spLocks noChangeShapeType="1"/>
              </p:cNvSpPr>
              <p:nvPr/>
            </p:nvSpPr>
            <p:spPr bwMode="auto">
              <a:xfrm>
                <a:off x="3763" y="2760"/>
                <a:ext cx="0" cy="21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16170" name="Line 10"/>
              <p:cNvSpPr>
                <a:spLocks noChangeShapeType="1"/>
              </p:cNvSpPr>
              <p:nvPr/>
            </p:nvSpPr>
            <p:spPr bwMode="auto">
              <a:xfrm>
                <a:off x="4053" y="2760"/>
                <a:ext cx="0" cy="21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16171" name="Line 11"/>
              <p:cNvSpPr>
                <a:spLocks noChangeShapeType="1"/>
              </p:cNvSpPr>
              <p:nvPr/>
            </p:nvSpPr>
            <p:spPr bwMode="auto">
              <a:xfrm>
                <a:off x="4343" y="2760"/>
                <a:ext cx="0" cy="21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4" name="Group 12"/>
              <p:cNvGrpSpPr>
                <a:grpSpLocks/>
              </p:cNvGrpSpPr>
              <p:nvPr/>
            </p:nvGrpSpPr>
            <p:grpSpPr bwMode="auto">
              <a:xfrm>
                <a:off x="576" y="1488"/>
                <a:ext cx="4608" cy="1968"/>
                <a:chOff x="576" y="1488"/>
                <a:chExt cx="4608" cy="1968"/>
              </a:xfrm>
            </p:grpSpPr>
            <p:sp>
              <p:nvSpPr>
                <p:cNvPr id="1116173" name="Line 13"/>
                <p:cNvSpPr>
                  <a:spLocks noChangeShapeType="1"/>
                </p:cNvSpPr>
                <p:nvPr/>
              </p:nvSpPr>
              <p:spPr bwMode="auto">
                <a:xfrm>
                  <a:off x="2604" y="1488"/>
                  <a:ext cx="0" cy="196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16174" name="Line 14"/>
                <p:cNvSpPr>
                  <a:spLocks noChangeShapeType="1"/>
                </p:cNvSpPr>
                <p:nvPr/>
              </p:nvSpPr>
              <p:spPr bwMode="auto">
                <a:xfrm>
                  <a:off x="576" y="2909"/>
                  <a:ext cx="417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16175" name="Text Box 15"/>
                <p:cNvSpPr txBox="1">
                  <a:spLocks noChangeArrowheads="1"/>
                </p:cNvSpPr>
                <p:nvPr/>
              </p:nvSpPr>
              <p:spPr bwMode="auto">
                <a:xfrm>
                  <a:off x="4777" y="2909"/>
                  <a:ext cx="407" cy="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eaLnBrk="1" hangingPunct="1"/>
                  <a:r>
                    <a:rPr lang="en-US" altLang="en-US" sz="2000" i="1">
                      <a:latin typeface="Times New Roman" pitchFamily="18" charset="0"/>
                      <a:cs typeface="Times New Roman" pitchFamily="18" charset="0"/>
                    </a:rPr>
                    <a:t>x</a:t>
                  </a:r>
                </a:p>
                <a:p>
                  <a:endParaRPr lang="en-US" altLang="en-US" sz="2000">
                    <a:latin typeface="Times New Roman" pitchFamily="18" charset="0"/>
                  </a:endParaRPr>
                </a:p>
              </p:txBody>
            </p:sp>
            <p:sp>
              <p:nvSpPr>
                <p:cNvPr id="1116176" name="Text Box 16"/>
                <p:cNvSpPr txBox="1">
                  <a:spLocks noChangeArrowheads="1"/>
                </p:cNvSpPr>
                <p:nvPr/>
              </p:nvSpPr>
              <p:spPr bwMode="auto">
                <a:xfrm>
                  <a:off x="2749" y="1488"/>
                  <a:ext cx="686" cy="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eaLnBrk="1" hangingPunct="1"/>
                  <a:r>
                    <a:rPr lang="en-US" altLang="en-US" sz="2000" i="1">
                      <a:latin typeface="Arial Unicode MS" pitchFamily="34" charset="-128"/>
                      <a:ea typeface="Arial Unicode MS" pitchFamily="34" charset="-128"/>
                      <a:cs typeface="Arial Unicode MS" pitchFamily="34" charset="-128"/>
                    </a:rPr>
                    <a:t>p(x)</a:t>
                  </a:r>
                  <a:endParaRPr lang="en-US" altLang="en-US" sz="2000">
                    <a:latin typeface="Arial Unicode MS" pitchFamily="34" charset="-128"/>
                    <a:ea typeface="Arial Unicode MS" pitchFamily="34" charset="-128"/>
                    <a:cs typeface="Arial Unicode MS" pitchFamily="34" charset="-128"/>
                  </a:endParaRPr>
                </a:p>
                <a:p>
                  <a:endParaRPr lang="en-US" altLang="en-US" sz="2000">
                    <a:latin typeface="Times New Roman" pitchFamily="18" charset="0"/>
                  </a:endParaRPr>
                </a:p>
              </p:txBody>
            </p:sp>
            <p:sp>
              <p:nvSpPr>
                <p:cNvPr id="1116177" name="Line 17"/>
                <p:cNvSpPr>
                  <a:spLocks noChangeShapeType="1"/>
                </p:cNvSpPr>
                <p:nvPr/>
              </p:nvSpPr>
              <p:spPr bwMode="auto">
                <a:xfrm>
                  <a:off x="2459" y="2610"/>
                  <a:ext cx="23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16178" name="Text Box 18"/>
                <p:cNvSpPr txBox="1">
                  <a:spLocks noChangeArrowheads="1"/>
                </p:cNvSpPr>
                <p:nvPr/>
              </p:nvSpPr>
              <p:spPr bwMode="auto">
                <a:xfrm>
                  <a:off x="2170" y="2461"/>
                  <a:ext cx="302" cy="1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0" tIns="0" rIns="0" bIns="0"/>
                <a:lstStyle/>
                <a:p>
                  <a:pPr eaLnBrk="1" hangingPunct="1"/>
                  <a:r>
                    <a:rPr lang="en-US" altLang="en-US" sz="2000">
                      <a:latin typeface="Arial Unicode MS" pitchFamily="34" charset="-128"/>
                      <a:ea typeface="Arial Unicode MS" pitchFamily="34" charset="-128"/>
                      <a:cs typeface="Arial Unicode MS" pitchFamily="34" charset="-128"/>
                    </a:rPr>
                    <a:t>1/6</a:t>
                  </a:r>
                </a:p>
                <a:p>
                  <a:endParaRPr lang="en-US" altLang="en-US" sz="2000">
                    <a:latin typeface="Times New Roman" pitchFamily="18" charset="0"/>
                  </a:endParaRPr>
                </a:p>
              </p:txBody>
            </p:sp>
          </p:grpSp>
          <p:sp>
            <p:nvSpPr>
              <p:cNvPr id="1116179" name="Text Box 19"/>
              <p:cNvSpPr txBox="1">
                <a:spLocks noChangeArrowheads="1"/>
              </p:cNvSpPr>
              <p:nvPr/>
            </p:nvSpPr>
            <p:spPr bwMode="auto">
              <a:xfrm>
                <a:off x="2894" y="3058"/>
                <a:ext cx="116"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0" tIns="0" rIns="0" bIns="0"/>
              <a:lstStyle/>
              <a:p>
                <a:pPr eaLnBrk="1" hangingPunct="1"/>
                <a:r>
                  <a:rPr lang="en-US" altLang="en-US" sz="2000">
                    <a:latin typeface="Arial Unicode MS" pitchFamily="34" charset="-128"/>
                    <a:ea typeface="Arial Unicode MS" pitchFamily="34" charset="-128"/>
                    <a:cs typeface="Arial Unicode MS" pitchFamily="34" charset="-128"/>
                  </a:rPr>
                  <a:t>1</a:t>
                </a:r>
              </a:p>
              <a:p>
                <a:endParaRPr lang="en-US" altLang="en-US" sz="2000">
                  <a:latin typeface="Times New Roman" pitchFamily="18" charset="0"/>
                </a:endParaRPr>
              </a:p>
            </p:txBody>
          </p:sp>
          <p:sp>
            <p:nvSpPr>
              <p:cNvPr id="1116180" name="Text Box 20"/>
              <p:cNvSpPr txBox="1">
                <a:spLocks noChangeArrowheads="1"/>
              </p:cNvSpPr>
              <p:nvPr/>
            </p:nvSpPr>
            <p:spPr bwMode="auto">
              <a:xfrm>
                <a:off x="3763" y="3058"/>
                <a:ext cx="105" cy="2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0" tIns="0" rIns="0" bIns="0"/>
              <a:lstStyle/>
              <a:p>
                <a:pPr eaLnBrk="1" hangingPunct="1"/>
                <a:r>
                  <a:rPr lang="en-US" altLang="en-US" sz="2000">
                    <a:latin typeface="Arial Unicode MS" pitchFamily="34" charset="-128"/>
                    <a:ea typeface="Arial Unicode MS" pitchFamily="34" charset="-128"/>
                    <a:cs typeface="Arial Unicode MS" pitchFamily="34" charset="-128"/>
                  </a:rPr>
                  <a:t>4</a:t>
                </a:r>
              </a:p>
              <a:p>
                <a:endParaRPr lang="en-US" altLang="en-US" sz="2000">
                  <a:latin typeface="Times New Roman" pitchFamily="18" charset="0"/>
                </a:endParaRPr>
              </a:p>
            </p:txBody>
          </p:sp>
          <p:sp>
            <p:nvSpPr>
              <p:cNvPr id="1116181" name="Text Box 21"/>
              <p:cNvSpPr txBox="1">
                <a:spLocks noChangeArrowheads="1"/>
              </p:cNvSpPr>
              <p:nvPr/>
            </p:nvSpPr>
            <p:spPr bwMode="auto">
              <a:xfrm>
                <a:off x="4053" y="3058"/>
                <a:ext cx="116" cy="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0" tIns="0" rIns="0" bIns="0"/>
              <a:lstStyle/>
              <a:p>
                <a:pPr eaLnBrk="1" hangingPunct="1"/>
                <a:r>
                  <a:rPr lang="en-US" altLang="en-US" sz="2000">
                    <a:latin typeface="Arial Unicode MS" pitchFamily="34" charset="-128"/>
                    <a:ea typeface="Arial Unicode MS" pitchFamily="34" charset="-128"/>
                    <a:cs typeface="Arial Unicode MS" pitchFamily="34" charset="-128"/>
                  </a:rPr>
                  <a:t>5</a:t>
                </a:r>
              </a:p>
              <a:p>
                <a:endParaRPr lang="en-US" altLang="en-US" sz="2000">
                  <a:latin typeface="Times New Roman" pitchFamily="18" charset="0"/>
                </a:endParaRPr>
              </a:p>
            </p:txBody>
          </p:sp>
          <p:sp>
            <p:nvSpPr>
              <p:cNvPr id="1116182" name="Text Box 22"/>
              <p:cNvSpPr txBox="1">
                <a:spLocks noChangeArrowheads="1"/>
              </p:cNvSpPr>
              <p:nvPr/>
            </p:nvSpPr>
            <p:spPr bwMode="auto">
              <a:xfrm>
                <a:off x="4343" y="3058"/>
                <a:ext cx="151" cy="2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0" tIns="0" rIns="0" bIns="0"/>
              <a:lstStyle/>
              <a:p>
                <a:pPr eaLnBrk="1" hangingPunct="1"/>
                <a:r>
                  <a:rPr lang="en-US" altLang="en-US" sz="2000">
                    <a:latin typeface="Arial Unicode MS" pitchFamily="34" charset="-128"/>
                    <a:ea typeface="Arial Unicode MS" pitchFamily="34" charset="-128"/>
                    <a:cs typeface="Arial Unicode MS" pitchFamily="34" charset="-128"/>
                  </a:rPr>
                  <a:t>6</a:t>
                </a:r>
              </a:p>
              <a:p>
                <a:endParaRPr lang="en-US" altLang="en-US" sz="2000">
                  <a:latin typeface="Times New Roman" pitchFamily="18" charset="0"/>
                </a:endParaRPr>
              </a:p>
            </p:txBody>
          </p:sp>
          <p:sp>
            <p:nvSpPr>
              <p:cNvPr id="1116183" name="Text Box 23"/>
              <p:cNvSpPr txBox="1">
                <a:spLocks noChangeArrowheads="1"/>
              </p:cNvSpPr>
              <p:nvPr/>
            </p:nvSpPr>
            <p:spPr bwMode="auto">
              <a:xfrm>
                <a:off x="3184" y="3058"/>
                <a:ext cx="128"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0" tIns="0" rIns="0" bIns="0"/>
              <a:lstStyle/>
              <a:p>
                <a:pPr eaLnBrk="1" hangingPunct="1"/>
                <a:r>
                  <a:rPr lang="en-US" altLang="en-US" sz="2000">
                    <a:latin typeface="Arial Unicode MS" pitchFamily="34" charset="-128"/>
                    <a:ea typeface="Arial Unicode MS" pitchFamily="34" charset="-128"/>
                    <a:cs typeface="Arial Unicode MS" pitchFamily="34" charset="-128"/>
                  </a:rPr>
                  <a:t>2</a:t>
                </a:r>
              </a:p>
              <a:p>
                <a:endParaRPr lang="en-US" altLang="en-US" sz="2000">
                  <a:latin typeface="Times New Roman" pitchFamily="18" charset="0"/>
                </a:endParaRPr>
              </a:p>
            </p:txBody>
          </p:sp>
          <p:sp>
            <p:nvSpPr>
              <p:cNvPr id="1116184" name="Text Box 24"/>
              <p:cNvSpPr txBox="1">
                <a:spLocks noChangeArrowheads="1"/>
              </p:cNvSpPr>
              <p:nvPr/>
            </p:nvSpPr>
            <p:spPr bwMode="auto">
              <a:xfrm>
                <a:off x="3473" y="3058"/>
                <a:ext cx="128"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0" tIns="0" rIns="0" bIns="0"/>
              <a:lstStyle/>
              <a:p>
                <a:pPr eaLnBrk="1" hangingPunct="1"/>
                <a:r>
                  <a:rPr lang="en-US" altLang="en-US" sz="2000">
                    <a:latin typeface="Arial Unicode MS" pitchFamily="34" charset="-128"/>
                    <a:ea typeface="Arial Unicode MS" pitchFamily="34" charset="-128"/>
                    <a:cs typeface="Arial Unicode MS" pitchFamily="34" charset="-128"/>
                  </a:rPr>
                  <a:t>3</a:t>
                </a:r>
              </a:p>
              <a:p>
                <a:endParaRPr lang="en-US" altLang="en-US" sz="2000">
                  <a:latin typeface="Times New Roman" pitchFamily="18" charset="0"/>
                </a:endParaRPr>
              </a:p>
            </p:txBody>
          </p:sp>
          <p:sp>
            <p:nvSpPr>
              <p:cNvPr id="1116185" name="Rectangle 25"/>
              <p:cNvSpPr>
                <a:spLocks noChangeArrowheads="1"/>
              </p:cNvSpPr>
              <p:nvPr/>
            </p:nvSpPr>
            <p:spPr bwMode="auto">
              <a:xfrm>
                <a:off x="2871" y="2544"/>
                <a:ext cx="92" cy="358"/>
              </a:xfrm>
              <a:prstGeom prst="rect">
                <a:avLst/>
              </a:prstGeom>
              <a:solidFill>
                <a:srgbClr val="00CCFF"/>
              </a:solidFill>
              <a:ln w="9525">
                <a:solidFill>
                  <a:schemeClr val="tx1"/>
                </a:solidFill>
                <a:miter lim="800000"/>
                <a:headEnd/>
                <a:tailEnd/>
              </a:ln>
            </p:spPr>
            <p:txBody>
              <a:bodyPr/>
              <a:lstStyle/>
              <a:p>
                <a:endParaRPr lang="en-US"/>
              </a:p>
            </p:txBody>
          </p:sp>
          <p:sp>
            <p:nvSpPr>
              <p:cNvPr id="1116186" name="Rectangle 26"/>
              <p:cNvSpPr>
                <a:spLocks noChangeArrowheads="1"/>
              </p:cNvSpPr>
              <p:nvPr/>
            </p:nvSpPr>
            <p:spPr bwMode="auto">
              <a:xfrm>
                <a:off x="3160" y="2544"/>
                <a:ext cx="104" cy="358"/>
              </a:xfrm>
              <a:prstGeom prst="rect">
                <a:avLst/>
              </a:prstGeom>
              <a:solidFill>
                <a:srgbClr val="00CCFF"/>
              </a:solidFill>
              <a:ln w="9525">
                <a:solidFill>
                  <a:schemeClr val="tx1"/>
                </a:solidFill>
                <a:miter lim="800000"/>
                <a:headEnd/>
                <a:tailEnd/>
              </a:ln>
            </p:spPr>
            <p:txBody>
              <a:bodyPr/>
              <a:lstStyle/>
              <a:p>
                <a:endParaRPr lang="en-US"/>
              </a:p>
            </p:txBody>
          </p:sp>
          <p:sp>
            <p:nvSpPr>
              <p:cNvPr id="1116187" name="Rectangle 27"/>
              <p:cNvSpPr>
                <a:spLocks noChangeArrowheads="1"/>
              </p:cNvSpPr>
              <p:nvPr/>
            </p:nvSpPr>
            <p:spPr bwMode="auto">
              <a:xfrm>
                <a:off x="3450" y="2544"/>
                <a:ext cx="92" cy="358"/>
              </a:xfrm>
              <a:prstGeom prst="rect">
                <a:avLst/>
              </a:prstGeom>
              <a:solidFill>
                <a:srgbClr val="00CCFF"/>
              </a:solidFill>
              <a:ln w="9525">
                <a:solidFill>
                  <a:schemeClr val="tx1"/>
                </a:solidFill>
                <a:miter lim="800000"/>
                <a:headEnd/>
                <a:tailEnd/>
              </a:ln>
            </p:spPr>
            <p:txBody>
              <a:bodyPr/>
              <a:lstStyle/>
              <a:p>
                <a:endParaRPr lang="en-US"/>
              </a:p>
            </p:txBody>
          </p:sp>
          <p:sp>
            <p:nvSpPr>
              <p:cNvPr id="1116188" name="Rectangle 28"/>
              <p:cNvSpPr>
                <a:spLocks noChangeArrowheads="1"/>
              </p:cNvSpPr>
              <p:nvPr/>
            </p:nvSpPr>
            <p:spPr bwMode="auto">
              <a:xfrm>
                <a:off x="3728" y="2544"/>
                <a:ext cx="93" cy="358"/>
              </a:xfrm>
              <a:prstGeom prst="rect">
                <a:avLst/>
              </a:prstGeom>
              <a:solidFill>
                <a:srgbClr val="00CCFF"/>
              </a:solidFill>
              <a:ln w="9525">
                <a:solidFill>
                  <a:schemeClr val="tx1"/>
                </a:solidFill>
                <a:miter lim="800000"/>
                <a:headEnd/>
                <a:tailEnd/>
              </a:ln>
            </p:spPr>
            <p:txBody>
              <a:bodyPr/>
              <a:lstStyle/>
              <a:p>
                <a:endParaRPr lang="en-US"/>
              </a:p>
            </p:txBody>
          </p:sp>
          <p:sp>
            <p:nvSpPr>
              <p:cNvPr id="1116189" name="Rectangle 29"/>
              <p:cNvSpPr>
                <a:spLocks noChangeArrowheads="1"/>
              </p:cNvSpPr>
              <p:nvPr/>
            </p:nvSpPr>
            <p:spPr bwMode="auto">
              <a:xfrm>
                <a:off x="4018" y="2544"/>
                <a:ext cx="92" cy="358"/>
              </a:xfrm>
              <a:prstGeom prst="rect">
                <a:avLst/>
              </a:prstGeom>
              <a:solidFill>
                <a:srgbClr val="00CCFF"/>
              </a:solidFill>
              <a:ln w="9525">
                <a:solidFill>
                  <a:schemeClr val="tx1"/>
                </a:solidFill>
                <a:miter lim="800000"/>
                <a:headEnd/>
                <a:tailEnd/>
              </a:ln>
            </p:spPr>
            <p:txBody>
              <a:bodyPr/>
              <a:lstStyle/>
              <a:p>
                <a:endParaRPr lang="en-US"/>
              </a:p>
            </p:txBody>
          </p:sp>
          <p:sp>
            <p:nvSpPr>
              <p:cNvPr id="1116190" name="Rectangle 30"/>
              <p:cNvSpPr>
                <a:spLocks noChangeArrowheads="1"/>
              </p:cNvSpPr>
              <p:nvPr/>
            </p:nvSpPr>
            <p:spPr bwMode="auto">
              <a:xfrm>
                <a:off x="4308" y="2544"/>
                <a:ext cx="92" cy="358"/>
              </a:xfrm>
              <a:prstGeom prst="rect">
                <a:avLst/>
              </a:prstGeom>
              <a:solidFill>
                <a:srgbClr val="00CCFF"/>
              </a:solidFill>
              <a:ln w="9525">
                <a:solidFill>
                  <a:schemeClr val="tx1"/>
                </a:solidFill>
                <a:miter lim="800000"/>
                <a:headEnd/>
                <a:tailEnd/>
              </a:ln>
            </p:spPr>
            <p:txBody>
              <a:bodyPr/>
              <a:lstStyle/>
              <a:p>
                <a:endParaRPr lang="en-US"/>
              </a:p>
            </p:txBody>
          </p:sp>
        </p:grpSp>
        <p:grpSp>
          <p:nvGrpSpPr>
            <p:cNvPr id="5" name="Group 31"/>
            <p:cNvGrpSpPr>
              <a:grpSpLocks/>
            </p:cNvGrpSpPr>
            <p:nvPr/>
          </p:nvGrpSpPr>
          <p:grpSpPr bwMode="auto">
            <a:xfrm>
              <a:off x="3408" y="3456"/>
              <a:ext cx="1584" cy="672"/>
              <a:chOff x="2112" y="2688"/>
              <a:chExt cx="1584" cy="672"/>
            </a:xfrm>
          </p:grpSpPr>
          <p:sp>
            <p:nvSpPr>
              <p:cNvPr id="1116192" name="Rectangle 32"/>
              <p:cNvSpPr>
                <a:spLocks noChangeArrowheads="1"/>
              </p:cNvSpPr>
              <p:nvPr/>
            </p:nvSpPr>
            <p:spPr bwMode="auto">
              <a:xfrm>
                <a:off x="2112" y="2688"/>
                <a:ext cx="1584" cy="672"/>
              </a:xfrm>
              <a:prstGeom prst="rect">
                <a:avLst/>
              </a:prstGeom>
              <a:solidFill>
                <a:srgbClr val="FFFF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bIns="0" anchor="ctr"/>
              <a:lstStyle/>
              <a:p>
                <a:endParaRPr lang="en-US"/>
              </a:p>
            </p:txBody>
          </p:sp>
          <p:graphicFrame>
            <p:nvGraphicFramePr>
              <p:cNvPr id="1116193" name="Object 33"/>
              <p:cNvGraphicFramePr>
                <a:graphicFrameLocks noChangeAspect="1"/>
              </p:cNvGraphicFramePr>
              <p:nvPr/>
            </p:nvGraphicFramePr>
            <p:xfrm>
              <a:off x="2256" y="2784"/>
              <a:ext cx="1100" cy="568"/>
            </p:xfrm>
            <a:graphic>
              <a:graphicData uri="http://schemas.openxmlformats.org/presentationml/2006/ole">
                <p:oleObj spid="_x0000_s1046" name="Equation" r:id="rId4" imgW="15849600" imgH="8229600" progId="Equation.3">
                  <p:embed/>
                </p:oleObj>
              </a:graphicData>
            </a:graphic>
          </p:graphicFrame>
        </p:grpSp>
      </p:grpSp>
    </p:spTree>
    <p:extLst>
      <p:ext uri="{BB962C8B-B14F-4D97-AF65-F5344CB8AC3E}">
        <p14:creationId xmlns:p14="http://schemas.microsoft.com/office/powerpoint/2010/main" xmlns="" val="636701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210" name="Rectangle 2"/>
          <p:cNvSpPr>
            <a:spLocks noChangeArrowheads="1"/>
          </p:cNvSpPr>
          <p:nvPr/>
        </p:nvSpPr>
        <p:spPr bwMode="auto">
          <a:xfrm>
            <a:off x="4233" y="6513513"/>
            <a:ext cx="12192000" cy="32316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spAutoFit/>
          </a:bodyPr>
          <a:lstStyle/>
          <a:p>
            <a:endParaRPr lang="en-US"/>
          </a:p>
        </p:txBody>
      </p:sp>
      <p:sp>
        <p:nvSpPr>
          <p:cNvPr id="1118211" name="Rectangle 3"/>
          <p:cNvSpPr>
            <a:spLocks noGrp="1" noChangeArrowheads="1"/>
          </p:cNvSpPr>
          <p:nvPr>
            <p:ph type="title"/>
          </p:nvPr>
        </p:nvSpPr>
        <p:spPr>
          <a:xfrm>
            <a:off x="1524001" y="304800"/>
            <a:ext cx="11112500" cy="1462088"/>
          </a:xfrm>
        </p:spPr>
        <p:txBody>
          <a:bodyPr/>
          <a:lstStyle/>
          <a:p>
            <a:r>
              <a:rPr lang="en-US" altLang="en-US" dirty="0">
                <a:solidFill>
                  <a:schemeClr val="accent6"/>
                </a:solidFill>
              </a:rPr>
              <a:t>Probability mass function (</a:t>
            </a:r>
            <a:r>
              <a:rPr lang="en-US" altLang="en-US" dirty="0" err="1">
                <a:solidFill>
                  <a:schemeClr val="accent6"/>
                </a:solidFill>
              </a:rPr>
              <a:t>pmf</a:t>
            </a:r>
            <a:r>
              <a:rPr lang="en-US" altLang="en-US" dirty="0">
                <a:solidFill>
                  <a:schemeClr val="accent6"/>
                </a:solidFill>
              </a:rPr>
              <a:t>)</a:t>
            </a:r>
            <a:endParaRPr lang="en-US" altLang="en-US" dirty="0">
              <a:solidFill>
                <a:schemeClr val="accent6"/>
              </a:solidFill>
              <a:latin typeface="Arial Unicode MS" pitchFamily="34" charset="-128"/>
              <a:ea typeface="Arial Unicode MS" pitchFamily="34" charset="-128"/>
              <a:cs typeface="Arial Unicode MS" pitchFamily="34" charset="-128"/>
            </a:endParaRPr>
          </a:p>
        </p:txBody>
      </p:sp>
      <p:grpSp>
        <p:nvGrpSpPr>
          <p:cNvPr id="2" name="Group 5"/>
          <p:cNvGrpSpPr>
            <a:grpSpLocks/>
          </p:cNvGrpSpPr>
          <p:nvPr/>
        </p:nvGrpSpPr>
        <p:grpSpPr bwMode="auto">
          <a:xfrm>
            <a:off x="3149601" y="1981200"/>
            <a:ext cx="5465233" cy="4611688"/>
            <a:chOff x="-3" y="-3"/>
            <a:chExt cx="941" cy="3314"/>
          </a:xfrm>
        </p:grpSpPr>
        <p:grpSp>
          <p:nvGrpSpPr>
            <p:cNvPr id="3" name="Group 6"/>
            <p:cNvGrpSpPr>
              <a:grpSpLocks/>
            </p:cNvGrpSpPr>
            <p:nvPr/>
          </p:nvGrpSpPr>
          <p:grpSpPr bwMode="auto">
            <a:xfrm>
              <a:off x="0" y="0"/>
              <a:ext cx="935" cy="3308"/>
              <a:chOff x="0" y="0"/>
              <a:chExt cx="935" cy="3308"/>
            </a:xfrm>
          </p:grpSpPr>
          <p:grpSp>
            <p:nvGrpSpPr>
              <p:cNvPr id="4" name="Group 7"/>
              <p:cNvGrpSpPr>
                <a:grpSpLocks/>
              </p:cNvGrpSpPr>
              <p:nvPr/>
            </p:nvGrpSpPr>
            <p:grpSpPr bwMode="auto">
              <a:xfrm>
                <a:off x="0" y="0"/>
                <a:ext cx="453" cy="374"/>
                <a:chOff x="0" y="0"/>
                <a:chExt cx="453" cy="374"/>
              </a:xfrm>
            </p:grpSpPr>
            <p:sp>
              <p:nvSpPr>
                <p:cNvPr id="1118216" name="Rectangle 8"/>
                <p:cNvSpPr>
                  <a:spLocks noChangeArrowheads="1"/>
                </p:cNvSpPr>
                <p:nvPr/>
              </p:nvSpPr>
              <p:spPr bwMode="auto">
                <a:xfrm>
                  <a:off x="43" y="0"/>
                  <a:ext cx="367" cy="374"/>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algn="ctr" eaLnBrk="1" hangingPunct="1"/>
                  <a:r>
                    <a:rPr lang="en-US" altLang="en-US" sz="2400" b="0" i="1">
                      <a:latin typeface="Arial Unicode MS" pitchFamily="34" charset="-128"/>
                      <a:ea typeface="Arial Unicode MS" pitchFamily="34" charset="-128"/>
                      <a:cs typeface="Arial Unicode MS" pitchFamily="34" charset="-128"/>
                    </a:rPr>
                    <a:t>x</a:t>
                  </a:r>
                  <a:endParaRPr lang="en-US" altLang="en-US" sz="2400" b="0">
                    <a:latin typeface="Arial Unicode MS" pitchFamily="34" charset="-128"/>
                    <a:ea typeface="Arial Unicode MS" pitchFamily="34" charset="-128"/>
                    <a:cs typeface="Arial Unicode MS" pitchFamily="34" charset="-128"/>
                  </a:endParaRPr>
                </a:p>
                <a:p>
                  <a:pPr algn="ctr"/>
                  <a:endParaRPr lang="en-US" altLang="en-US" sz="2400" b="0">
                    <a:latin typeface="Times New Roman" pitchFamily="18" charset="0"/>
                  </a:endParaRPr>
                </a:p>
              </p:txBody>
            </p:sp>
            <p:sp>
              <p:nvSpPr>
                <p:cNvPr id="1118217" name="Rectangle 9"/>
                <p:cNvSpPr>
                  <a:spLocks noChangeArrowheads="1"/>
                </p:cNvSpPr>
                <p:nvPr/>
              </p:nvSpPr>
              <p:spPr bwMode="auto">
                <a:xfrm>
                  <a:off x="0" y="0"/>
                  <a:ext cx="453"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5" name="Group 10"/>
              <p:cNvGrpSpPr>
                <a:grpSpLocks/>
              </p:cNvGrpSpPr>
              <p:nvPr/>
            </p:nvGrpSpPr>
            <p:grpSpPr bwMode="auto">
              <a:xfrm>
                <a:off x="453" y="0"/>
                <a:ext cx="482" cy="374"/>
                <a:chOff x="453" y="0"/>
                <a:chExt cx="482" cy="374"/>
              </a:xfrm>
            </p:grpSpPr>
            <p:sp>
              <p:nvSpPr>
                <p:cNvPr id="1118219" name="Rectangle 11"/>
                <p:cNvSpPr>
                  <a:spLocks noChangeArrowheads="1"/>
                </p:cNvSpPr>
                <p:nvPr/>
              </p:nvSpPr>
              <p:spPr bwMode="auto">
                <a:xfrm>
                  <a:off x="496" y="0"/>
                  <a:ext cx="396" cy="374"/>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algn="ctr" eaLnBrk="1" hangingPunct="1"/>
                  <a:r>
                    <a:rPr lang="en-US" altLang="en-US" sz="2400" b="0" i="1">
                      <a:latin typeface="Arial Unicode MS" pitchFamily="34" charset="-128"/>
                      <a:ea typeface="Arial Unicode MS" pitchFamily="34" charset="-128"/>
                      <a:cs typeface="Arial Unicode MS" pitchFamily="34" charset="-128"/>
                    </a:rPr>
                    <a:t>p(x)</a:t>
                  </a:r>
                  <a:endParaRPr lang="en-US" altLang="en-US" sz="2400" b="0">
                    <a:latin typeface="Arial Unicode MS" pitchFamily="34" charset="-128"/>
                    <a:ea typeface="Arial Unicode MS" pitchFamily="34" charset="-128"/>
                    <a:cs typeface="Arial Unicode MS" pitchFamily="34" charset="-128"/>
                  </a:endParaRPr>
                </a:p>
                <a:p>
                  <a:pPr algn="ctr"/>
                  <a:endParaRPr lang="en-US" altLang="en-US" sz="2400" b="0">
                    <a:latin typeface="Times New Roman" pitchFamily="18" charset="0"/>
                  </a:endParaRPr>
                </a:p>
              </p:txBody>
            </p:sp>
            <p:sp>
              <p:nvSpPr>
                <p:cNvPr id="1118220" name="Rectangle 12"/>
                <p:cNvSpPr>
                  <a:spLocks noChangeArrowheads="1"/>
                </p:cNvSpPr>
                <p:nvPr/>
              </p:nvSpPr>
              <p:spPr bwMode="auto">
                <a:xfrm>
                  <a:off x="453" y="0"/>
                  <a:ext cx="482"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6" name="Group 13"/>
              <p:cNvGrpSpPr>
                <a:grpSpLocks/>
              </p:cNvGrpSpPr>
              <p:nvPr/>
            </p:nvGrpSpPr>
            <p:grpSpPr bwMode="auto">
              <a:xfrm>
                <a:off x="0" y="374"/>
                <a:ext cx="453" cy="489"/>
                <a:chOff x="0" y="374"/>
                <a:chExt cx="453" cy="489"/>
              </a:xfrm>
            </p:grpSpPr>
            <p:sp>
              <p:nvSpPr>
                <p:cNvPr id="1118222" name="Rectangle 14"/>
                <p:cNvSpPr>
                  <a:spLocks noChangeArrowheads="1"/>
                </p:cNvSpPr>
                <p:nvPr/>
              </p:nvSpPr>
              <p:spPr bwMode="auto">
                <a:xfrm>
                  <a:off x="43" y="374"/>
                  <a:ext cx="367" cy="489"/>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algn="ctr" eaLnBrk="1" hangingPunct="1"/>
                  <a:r>
                    <a:rPr lang="en-US" altLang="en-US" sz="2400" b="0">
                      <a:latin typeface="Arial Unicode MS" pitchFamily="34" charset="-128"/>
                      <a:ea typeface="Arial Unicode MS" pitchFamily="34" charset="-128"/>
                      <a:cs typeface="Arial Unicode MS" pitchFamily="34" charset="-128"/>
                    </a:rPr>
                    <a:t>1</a:t>
                  </a:r>
                </a:p>
                <a:p>
                  <a:pPr algn="ctr"/>
                  <a:endParaRPr lang="en-US" altLang="en-US" sz="2400" b="0">
                    <a:latin typeface="Times New Roman" pitchFamily="18" charset="0"/>
                  </a:endParaRPr>
                </a:p>
              </p:txBody>
            </p:sp>
            <p:sp>
              <p:nvSpPr>
                <p:cNvPr id="1118223" name="Rectangle 15"/>
                <p:cNvSpPr>
                  <a:spLocks noChangeArrowheads="1"/>
                </p:cNvSpPr>
                <p:nvPr/>
              </p:nvSpPr>
              <p:spPr bwMode="auto">
                <a:xfrm>
                  <a:off x="0" y="374"/>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7" name="Group 16"/>
              <p:cNvGrpSpPr>
                <a:grpSpLocks/>
              </p:cNvGrpSpPr>
              <p:nvPr/>
            </p:nvGrpSpPr>
            <p:grpSpPr bwMode="auto">
              <a:xfrm>
                <a:off x="453" y="374"/>
                <a:ext cx="482" cy="489"/>
                <a:chOff x="453" y="374"/>
                <a:chExt cx="482" cy="489"/>
              </a:xfrm>
            </p:grpSpPr>
            <p:sp>
              <p:nvSpPr>
                <p:cNvPr id="1118225" name="Rectangle 17"/>
                <p:cNvSpPr>
                  <a:spLocks noChangeArrowheads="1"/>
                </p:cNvSpPr>
                <p:nvPr/>
              </p:nvSpPr>
              <p:spPr bwMode="auto">
                <a:xfrm>
                  <a:off x="496" y="374"/>
                  <a:ext cx="396" cy="489"/>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algn="ctr" eaLnBrk="1" hangingPunct="1"/>
                  <a:r>
                    <a:rPr lang="en-US" altLang="en-US" sz="2400" b="0" i="1">
                      <a:latin typeface="Arial Unicode MS" pitchFamily="34" charset="-128"/>
                      <a:ea typeface="Arial Unicode MS" pitchFamily="34" charset="-128"/>
                      <a:cs typeface="Arial Unicode MS" pitchFamily="34" charset="-128"/>
                    </a:rPr>
                    <a:t>p(x=1)</a:t>
                  </a:r>
                  <a:r>
                    <a:rPr lang="en-US" altLang="en-US" sz="2400" b="0">
                      <a:latin typeface="Arial Unicode MS" pitchFamily="34" charset="-128"/>
                      <a:ea typeface="Arial Unicode MS" pitchFamily="34" charset="-128"/>
                      <a:cs typeface="Arial Unicode MS" pitchFamily="34" charset="-128"/>
                    </a:rPr>
                    <a:t>=1/6</a:t>
                  </a:r>
                </a:p>
                <a:p>
                  <a:pPr algn="ctr"/>
                  <a:endParaRPr lang="en-US" altLang="en-US" sz="2400" b="0">
                    <a:latin typeface="Times New Roman" pitchFamily="18" charset="0"/>
                  </a:endParaRPr>
                </a:p>
              </p:txBody>
            </p:sp>
            <p:sp>
              <p:nvSpPr>
                <p:cNvPr id="1118226" name="Rectangle 18"/>
                <p:cNvSpPr>
                  <a:spLocks noChangeArrowheads="1"/>
                </p:cNvSpPr>
                <p:nvPr/>
              </p:nvSpPr>
              <p:spPr bwMode="auto">
                <a:xfrm>
                  <a:off x="453" y="374"/>
                  <a:ext cx="482" cy="489"/>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8" name="Group 19"/>
              <p:cNvGrpSpPr>
                <a:grpSpLocks/>
              </p:cNvGrpSpPr>
              <p:nvPr/>
            </p:nvGrpSpPr>
            <p:grpSpPr bwMode="auto">
              <a:xfrm>
                <a:off x="0" y="863"/>
                <a:ext cx="453" cy="489"/>
                <a:chOff x="0" y="863"/>
                <a:chExt cx="453" cy="489"/>
              </a:xfrm>
            </p:grpSpPr>
            <p:sp>
              <p:nvSpPr>
                <p:cNvPr id="1118228" name="Rectangle 20"/>
                <p:cNvSpPr>
                  <a:spLocks noChangeArrowheads="1"/>
                </p:cNvSpPr>
                <p:nvPr/>
              </p:nvSpPr>
              <p:spPr bwMode="auto">
                <a:xfrm>
                  <a:off x="43" y="863"/>
                  <a:ext cx="367" cy="489"/>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algn="ctr" eaLnBrk="1" hangingPunct="1"/>
                  <a:r>
                    <a:rPr lang="en-US" altLang="en-US" sz="2400" b="0">
                      <a:latin typeface="Arial Unicode MS" pitchFamily="34" charset="-128"/>
                      <a:ea typeface="Arial Unicode MS" pitchFamily="34" charset="-128"/>
                      <a:cs typeface="Arial Unicode MS" pitchFamily="34" charset="-128"/>
                    </a:rPr>
                    <a:t>2</a:t>
                  </a:r>
                </a:p>
                <a:p>
                  <a:pPr algn="ctr"/>
                  <a:endParaRPr lang="en-US" altLang="en-US" sz="2400" b="0">
                    <a:latin typeface="Times New Roman" pitchFamily="18" charset="0"/>
                  </a:endParaRPr>
                </a:p>
              </p:txBody>
            </p:sp>
            <p:sp>
              <p:nvSpPr>
                <p:cNvPr id="1118229" name="Rectangle 21"/>
                <p:cNvSpPr>
                  <a:spLocks noChangeArrowheads="1"/>
                </p:cNvSpPr>
                <p:nvPr/>
              </p:nvSpPr>
              <p:spPr bwMode="auto">
                <a:xfrm>
                  <a:off x="0" y="863"/>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9" name="Group 22"/>
              <p:cNvGrpSpPr>
                <a:grpSpLocks/>
              </p:cNvGrpSpPr>
              <p:nvPr/>
            </p:nvGrpSpPr>
            <p:grpSpPr bwMode="auto">
              <a:xfrm>
                <a:off x="453" y="863"/>
                <a:ext cx="482" cy="489"/>
                <a:chOff x="453" y="863"/>
                <a:chExt cx="482" cy="489"/>
              </a:xfrm>
            </p:grpSpPr>
            <p:sp>
              <p:nvSpPr>
                <p:cNvPr id="1118231" name="Rectangle 23"/>
                <p:cNvSpPr>
                  <a:spLocks noChangeArrowheads="1"/>
                </p:cNvSpPr>
                <p:nvPr/>
              </p:nvSpPr>
              <p:spPr bwMode="auto">
                <a:xfrm>
                  <a:off x="496" y="863"/>
                  <a:ext cx="396" cy="489"/>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algn="ctr" eaLnBrk="1" hangingPunct="1"/>
                  <a:r>
                    <a:rPr lang="en-US" altLang="en-US" sz="2400" b="0" i="1">
                      <a:latin typeface="Arial Unicode MS" pitchFamily="34" charset="-128"/>
                      <a:ea typeface="Arial Unicode MS" pitchFamily="34" charset="-128"/>
                      <a:cs typeface="Arial Unicode MS" pitchFamily="34" charset="-128"/>
                    </a:rPr>
                    <a:t>p(x=2)</a:t>
                  </a:r>
                  <a:r>
                    <a:rPr lang="en-US" altLang="en-US" sz="2400" b="0">
                      <a:latin typeface="Arial Unicode MS" pitchFamily="34" charset="-128"/>
                      <a:ea typeface="Arial Unicode MS" pitchFamily="34" charset="-128"/>
                      <a:cs typeface="Arial Unicode MS" pitchFamily="34" charset="-128"/>
                    </a:rPr>
                    <a:t>=1/6</a:t>
                  </a:r>
                </a:p>
                <a:p>
                  <a:pPr algn="ctr"/>
                  <a:endParaRPr lang="en-US" altLang="en-US" sz="2400" b="0">
                    <a:latin typeface="Times New Roman" pitchFamily="18" charset="0"/>
                  </a:endParaRPr>
                </a:p>
              </p:txBody>
            </p:sp>
            <p:sp>
              <p:nvSpPr>
                <p:cNvPr id="1118232" name="Rectangle 24"/>
                <p:cNvSpPr>
                  <a:spLocks noChangeArrowheads="1"/>
                </p:cNvSpPr>
                <p:nvPr/>
              </p:nvSpPr>
              <p:spPr bwMode="auto">
                <a:xfrm>
                  <a:off x="453" y="863"/>
                  <a:ext cx="482" cy="489"/>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10" name="Group 25"/>
              <p:cNvGrpSpPr>
                <a:grpSpLocks/>
              </p:cNvGrpSpPr>
              <p:nvPr/>
            </p:nvGrpSpPr>
            <p:grpSpPr bwMode="auto">
              <a:xfrm>
                <a:off x="0" y="1352"/>
                <a:ext cx="453" cy="489"/>
                <a:chOff x="0" y="1352"/>
                <a:chExt cx="453" cy="489"/>
              </a:xfrm>
            </p:grpSpPr>
            <p:sp>
              <p:nvSpPr>
                <p:cNvPr id="1118234" name="Rectangle 26"/>
                <p:cNvSpPr>
                  <a:spLocks noChangeArrowheads="1"/>
                </p:cNvSpPr>
                <p:nvPr/>
              </p:nvSpPr>
              <p:spPr bwMode="auto">
                <a:xfrm>
                  <a:off x="43" y="1352"/>
                  <a:ext cx="367" cy="489"/>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algn="ctr" eaLnBrk="1" hangingPunct="1"/>
                  <a:r>
                    <a:rPr lang="en-US" altLang="en-US" sz="2400" b="0">
                      <a:latin typeface="Arial Unicode MS" pitchFamily="34" charset="-128"/>
                      <a:ea typeface="Arial Unicode MS" pitchFamily="34" charset="-128"/>
                      <a:cs typeface="Arial Unicode MS" pitchFamily="34" charset="-128"/>
                    </a:rPr>
                    <a:t>3</a:t>
                  </a:r>
                </a:p>
                <a:p>
                  <a:pPr algn="ctr"/>
                  <a:endParaRPr lang="en-US" altLang="en-US" sz="2400" b="0">
                    <a:latin typeface="Times New Roman" pitchFamily="18" charset="0"/>
                  </a:endParaRPr>
                </a:p>
              </p:txBody>
            </p:sp>
            <p:sp>
              <p:nvSpPr>
                <p:cNvPr id="1118235" name="Rectangle 27"/>
                <p:cNvSpPr>
                  <a:spLocks noChangeArrowheads="1"/>
                </p:cNvSpPr>
                <p:nvPr/>
              </p:nvSpPr>
              <p:spPr bwMode="auto">
                <a:xfrm>
                  <a:off x="0" y="1352"/>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11" name="Group 28"/>
              <p:cNvGrpSpPr>
                <a:grpSpLocks/>
              </p:cNvGrpSpPr>
              <p:nvPr/>
            </p:nvGrpSpPr>
            <p:grpSpPr bwMode="auto">
              <a:xfrm>
                <a:off x="453" y="1352"/>
                <a:ext cx="482" cy="489"/>
                <a:chOff x="453" y="1352"/>
                <a:chExt cx="482" cy="489"/>
              </a:xfrm>
            </p:grpSpPr>
            <p:sp>
              <p:nvSpPr>
                <p:cNvPr id="1118237" name="Rectangle 29"/>
                <p:cNvSpPr>
                  <a:spLocks noChangeArrowheads="1"/>
                </p:cNvSpPr>
                <p:nvPr/>
              </p:nvSpPr>
              <p:spPr bwMode="auto">
                <a:xfrm>
                  <a:off x="496" y="1352"/>
                  <a:ext cx="396" cy="489"/>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algn="ctr" eaLnBrk="1" hangingPunct="1"/>
                  <a:r>
                    <a:rPr lang="en-US" altLang="en-US" sz="2400" b="0" i="1">
                      <a:latin typeface="Arial Unicode MS" pitchFamily="34" charset="-128"/>
                      <a:ea typeface="Arial Unicode MS" pitchFamily="34" charset="-128"/>
                      <a:cs typeface="Arial Unicode MS" pitchFamily="34" charset="-128"/>
                    </a:rPr>
                    <a:t>p(x=3)</a:t>
                  </a:r>
                  <a:r>
                    <a:rPr lang="en-US" altLang="en-US" sz="2400" b="0">
                      <a:latin typeface="Arial Unicode MS" pitchFamily="34" charset="-128"/>
                      <a:ea typeface="Arial Unicode MS" pitchFamily="34" charset="-128"/>
                      <a:cs typeface="Arial Unicode MS" pitchFamily="34" charset="-128"/>
                    </a:rPr>
                    <a:t>=1/6</a:t>
                  </a:r>
                </a:p>
                <a:p>
                  <a:pPr algn="ctr"/>
                  <a:endParaRPr lang="en-US" altLang="en-US" sz="2400" b="0">
                    <a:latin typeface="Times New Roman" pitchFamily="18" charset="0"/>
                  </a:endParaRPr>
                </a:p>
              </p:txBody>
            </p:sp>
            <p:sp>
              <p:nvSpPr>
                <p:cNvPr id="1118238" name="Rectangle 30"/>
                <p:cNvSpPr>
                  <a:spLocks noChangeArrowheads="1"/>
                </p:cNvSpPr>
                <p:nvPr/>
              </p:nvSpPr>
              <p:spPr bwMode="auto">
                <a:xfrm>
                  <a:off x="453" y="1352"/>
                  <a:ext cx="482" cy="489"/>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12" name="Group 31"/>
              <p:cNvGrpSpPr>
                <a:grpSpLocks/>
              </p:cNvGrpSpPr>
              <p:nvPr/>
            </p:nvGrpSpPr>
            <p:grpSpPr bwMode="auto">
              <a:xfrm>
                <a:off x="0" y="1841"/>
                <a:ext cx="453" cy="489"/>
                <a:chOff x="0" y="1841"/>
                <a:chExt cx="453" cy="489"/>
              </a:xfrm>
            </p:grpSpPr>
            <p:sp>
              <p:nvSpPr>
                <p:cNvPr id="1118240" name="Rectangle 32"/>
                <p:cNvSpPr>
                  <a:spLocks noChangeArrowheads="1"/>
                </p:cNvSpPr>
                <p:nvPr/>
              </p:nvSpPr>
              <p:spPr bwMode="auto">
                <a:xfrm>
                  <a:off x="43" y="1841"/>
                  <a:ext cx="367" cy="489"/>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algn="ctr" eaLnBrk="1" hangingPunct="1"/>
                  <a:r>
                    <a:rPr lang="en-US" altLang="en-US" sz="2400" b="0">
                      <a:latin typeface="Arial Unicode MS" pitchFamily="34" charset="-128"/>
                      <a:ea typeface="Arial Unicode MS" pitchFamily="34" charset="-128"/>
                      <a:cs typeface="Arial Unicode MS" pitchFamily="34" charset="-128"/>
                    </a:rPr>
                    <a:t>4</a:t>
                  </a:r>
                </a:p>
                <a:p>
                  <a:pPr algn="ctr"/>
                  <a:endParaRPr lang="en-US" altLang="en-US" sz="2400" b="0">
                    <a:latin typeface="Times New Roman" pitchFamily="18" charset="0"/>
                  </a:endParaRPr>
                </a:p>
              </p:txBody>
            </p:sp>
            <p:sp>
              <p:nvSpPr>
                <p:cNvPr id="1118241" name="Rectangle 33"/>
                <p:cNvSpPr>
                  <a:spLocks noChangeArrowheads="1"/>
                </p:cNvSpPr>
                <p:nvPr/>
              </p:nvSpPr>
              <p:spPr bwMode="auto">
                <a:xfrm>
                  <a:off x="0" y="1841"/>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13" name="Group 34"/>
              <p:cNvGrpSpPr>
                <a:grpSpLocks/>
              </p:cNvGrpSpPr>
              <p:nvPr/>
            </p:nvGrpSpPr>
            <p:grpSpPr bwMode="auto">
              <a:xfrm>
                <a:off x="453" y="1841"/>
                <a:ext cx="482" cy="489"/>
                <a:chOff x="453" y="1841"/>
                <a:chExt cx="482" cy="489"/>
              </a:xfrm>
            </p:grpSpPr>
            <p:sp>
              <p:nvSpPr>
                <p:cNvPr id="1118243" name="Rectangle 35"/>
                <p:cNvSpPr>
                  <a:spLocks noChangeArrowheads="1"/>
                </p:cNvSpPr>
                <p:nvPr/>
              </p:nvSpPr>
              <p:spPr bwMode="auto">
                <a:xfrm>
                  <a:off x="496" y="1841"/>
                  <a:ext cx="396" cy="489"/>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algn="ctr" eaLnBrk="1" hangingPunct="1"/>
                  <a:r>
                    <a:rPr lang="en-US" altLang="en-US" sz="2400" b="0" i="1">
                      <a:latin typeface="Arial Unicode MS" pitchFamily="34" charset="-128"/>
                      <a:ea typeface="Arial Unicode MS" pitchFamily="34" charset="-128"/>
                      <a:cs typeface="Arial Unicode MS" pitchFamily="34" charset="-128"/>
                    </a:rPr>
                    <a:t>p(x=4)</a:t>
                  </a:r>
                  <a:r>
                    <a:rPr lang="en-US" altLang="en-US" sz="2400" b="0">
                      <a:latin typeface="Arial Unicode MS" pitchFamily="34" charset="-128"/>
                      <a:ea typeface="Arial Unicode MS" pitchFamily="34" charset="-128"/>
                      <a:cs typeface="Arial Unicode MS" pitchFamily="34" charset="-128"/>
                    </a:rPr>
                    <a:t>=1/6</a:t>
                  </a:r>
                </a:p>
                <a:p>
                  <a:pPr algn="ctr"/>
                  <a:endParaRPr lang="en-US" altLang="en-US" sz="2400" b="0">
                    <a:latin typeface="Times New Roman" pitchFamily="18" charset="0"/>
                  </a:endParaRPr>
                </a:p>
              </p:txBody>
            </p:sp>
            <p:sp>
              <p:nvSpPr>
                <p:cNvPr id="1118244" name="Rectangle 36"/>
                <p:cNvSpPr>
                  <a:spLocks noChangeArrowheads="1"/>
                </p:cNvSpPr>
                <p:nvPr/>
              </p:nvSpPr>
              <p:spPr bwMode="auto">
                <a:xfrm>
                  <a:off x="453" y="1841"/>
                  <a:ext cx="482" cy="489"/>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14" name="Group 37"/>
              <p:cNvGrpSpPr>
                <a:grpSpLocks/>
              </p:cNvGrpSpPr>
              <p:nvPr/>
            </p:nvGrpSpPr>
            <p:grpSpPr bwMode="auto">
              <a:xfrm>
                <a:off x="0" y="2330"/>
                <a:ext cx="453" cy="489"/>
                <a:chOff x="0" y="2330"/>
                <a:chExt cx="453" cy="489"/>
              </a:xfrm>
            </p:grpSpPr>
            <p:sp>
              <p:nvSpPr>
                <p:cNvPr id="1118246" name="Rectangle 38"/>
                <p:cNvSpPr>
                  <a:spLocks noChangeArrowheads="1"/>
                </p:cNvSpPr>
                <p:nvPr/>
              </p:nvSpPr>
              <p:spPr bwMode="auto">
                <a:xfrm>
                  <a:off x="43" y="2330"/>
                  <a:ext cx="367" cy="489"/>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algn="ctr" eaLnBrk="1" hangingPunct="1"/>
                  <a:r>
                    <a:rPr lang="en-US" altLang="en-US" sz="2400" b="0">
                      <a:latin typeface="Arial Unicode MS" pitchFamily="34" charset="-128"/>
                      <a:ea typeface="Arial Unicode MS" pitchFamily="34" charset="-128"/>
                      <a:cs typeface="Arial Unicode MS" pitchFamily="34" charset="-128"/>
                    </a:rPr>
                    <a:t>5</a:t>
                  </a:r>
                </a:p>
                <a:p>
                  <a:pPr algn="ctr"/>
                  <a:endParaRPr lang="en-US" altLang="en-US" sz="2400" b="0">
                    <a:latin typeface="Times New Roman" pitchFamily="18" charset="0"/>
                  </a:endParaRPr>
                </a:p>
              </p:txBody>
            </p:sp>
            <p:sp>
              <p:nvSpPr>
                <p:cNvPr id="1118247" name="Rectangle 39"/>
                <p:cNvSpPr>
                  <a:spLocks noChangeArrowheads="1"/>
                </p:cNvSpPr>
                <p:nvPr/>
              </p:nvSpPr>
              <p:spPr bwMode="auto">
                <a:xfrm>
                  <a:off x="0" y="2330"/>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15" name="Group 40"/>
              <p:cNvGrpSpPr>
                <a:grpSpLocks/>
              </p:cNvGrpSpPr>
              <p:nvPr/>
            </p:nvGrpSpPr>
            <p:grpSpPr bwMode="auto">
              <a:xfrm>
                <a:off x="453" y="2330"/>
                <a:ext cx="482" cy="489"/>
                <a:chOff x="453" y="2330"/>
                <a:chExt cx="482" cy="489"/>
              </a:xfrm>
            </p:grpSpPr>
            <p:sp>
              <p:nvSpPr>
                <p:cNvPr id="1118249" name="Rectangle 41"/>
                <p:cNvSpPr>
                  <a:spLocks noChangeArrowheads="1"/>
                </p:cNvSpPr>
                <p:nvPr/>
              </p:nvSpPr>
              <p:spPr bwMode="auto">
                <a:xfrm>
                  <a:off x="496" y="2330"/>
                  <a:ext cx="396" cy="489"/>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algn="ctr" eaLnBrk="1" hangingPunct="1"/>
                  <a:r>
                    <a:rPr lang="en-US" altLang="en-US" sz="2400" b="0" i="1">
                      <a:latin typeface="Arial Unicode MS" pitchFamily="34" charset="-128"/>
                      <a:ea typeface="Arial Unicode MS" pitchFamily="34" charset="-128"/>
                      <a:cs typeface="Arial Unicode MS" pitchFamily="34" charset="-128"/>
                    </a:rPr>
                    <a:t>p(x=5)</a:t>
                  </a:r>
                  <a:r>
                    <a:rPr lang="en-US" altLang="en-US" sz="2400" b="0">
                      <a:latin typeface="Arial Unicode MS" pitchFamily="34" charset="-128"/>
                      <a:ea typeface="Arial Unicode MS" pitchFamily="34" charset="-128"/>
                      <a:cs typeface="Arial Unicode MS" pitchFamily="34" charset="-128"/>
                    </a:rPr>
                    <a:t>=1/6</a:t>
                  </a:r>
                </a:p>
                <a:p>
                  <a:pPr algn="ctr"/>
                  <a:endParaRPr lang="en-US" altLang="en-US" sz="2400" b="0">
                    <a:latin typeface="Times New Roman" pitchFamily="18" charset="0"/>
                  </a:endParaRPr>
                </a:p>
              </p:txBody>
            </p:sp>
            <p:sp>
              <p:nvSpPr>
                <p:cNvPr id="1118250" name="Rectangle 42"/>
                <p:cNvSpPr>
                  <a:spLocks noChangeArrowheads="1"/>
                </p:cNvSpPr>
                <p:nvPr/>
              </p:nvSpPr>
              <p:spPr bwMode="auto">
                <a:xfrm>
                  <a:off x="453" y="2330"/>
                  <a:ext cx="482" cy="489"/>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16" name="Group 43"/>
              <p:cNvGrpSpPr>
                <a:grpSpLocks/>
              </p:cNvGrpSpPr>
              <p:nvPr/>
            </p:nvGrpSpPr>
            <p:grpSpPr bwMode="auto">
              <a:xfrm>
                <a:off x="0" y="2819"/>
                <a:ext cx="453" cy="489"/>
                <a:chOff x="0" y="2819"/>
                <a:chExt cx="453" cy="489"/>
              </a:xfrm>
            </p:grpSpPr>
            <p:sp>
              <p:nvSpPr>
                <p:cNvPr id="1118252" name="Rectangle 44"/>
                <p:cNvSpPr>
                  <a:spLocks noChangeArrowheads="1"/>
                </p:cNvSpPr>
                <p:nvPr/>
              </p:nvSpPr>
              <p:spPr bwMode="auto">
                <a:xfrm>
                  <a:off x="43" y="2819"/>
                  <a:ext cx="367" cy="489"/>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algn="ctr" eaLnBrk="1" hangingPunct="1"/>
                  <a:r>
                    <a:rPr lang="en-US" altLang="en-US" sz="2400" b="0">
                      <a:latin typeface="Arial Unicode MS" pitchFamily="34" charset="-128"/>
                      <a:ea typeface="Arial Unicode MS" pitchFamily="34" charset="-128"/>
                      <a:cs typeface="Arial Unicode MS" pitchFamily="34" charset="-128"/>
                    </a:rPr>
                    <a:t>6</a:t>
                  </a:r>
                </a:p>
                <a:p>
                  <a:pPr algn="ctr"/>
                  <a:endParaRPr lang="en-US" altLang="en-US" sz="2400" b="0">
                    <a:latin typeface="Times New Roman" pitchFamily="18" charset="0"/>
                  </a:endParaRPr>
                </a:p>
              </p:txBody>
            </p:sp>
            <p:sp>
              <p:nvSpPr>
                <p:cNvPr id="1118253" name="Rectangle 45"/>
                <p:cNvSpPr>
                  <a:spLocks noChangeArrowheads="1"/>
                </p:cNvSpPr>
                <p:nvPr/>
              </p:nvSpPr>
              <p:spPr bwMode="auto">
                <a:xfrm>
                  <a:off x="0" y="2819"/>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17" name="Group 46"/>
              <p:cNvGrpSpPr>
                <a:grpSpLocks/>
              </p:cNvGrpSpPr>
              <p:nvPr/>
            </p:nvGrpSpPr>
            <p:grpSpPr bwMode="auto">
              <a:xfrm>
                <a:off x="453" y="2819"/>
                <a:ext cx="482" cy="489"/>
                <a:chOff x="453" y="2819"/>
                <a:chExt cx="482" cy="489"/>
              </a:xfrm>
            </p:grpSpPr>
            <p:sp>
              <p:nvSpPr>
                <p:cNvPr id="1118255" name="Rectangle 47"/>
                <p:cNvSpPr>
                  <a:spLocks noChangeArrowheads="1"/>
                </p:cNvSpPr>
                <p:nvPr/>
              </p:nvSpPr>
              <p:spPr bwMode="auto">
                <a:xfrm>
                  <a:off x="496" y="2819"/>
                  <a:ext cx="396" cy="489"/>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algn="ctr" eaLnBrk="1" hangingPunct="1"/>
                  <a:r>
                    <a:rPr lang="en-US" altLang="en-US" sz="2400" b="0" i="1" u="sng">
                      <a:latin typeface="Arial Unicode MS" pitchFamily="34" charset="-128"/>
                      <a:ea typeface="Arial Unicode MS" pitchFamily="34" charset="-128"/>
                      <a:cs typeface="Arial Unicode MS" pitchFamily="34" charset="-128"/>
                    </a:rPr>
                    <a:t>p(x=6)</a:t>
                  </a:r>
                  <a:r>
                    <a:rPr lang="en-US" altLang="en-US" sz="2400" b="0" u="sng">
                      <a:latin typeface="Arial Unicode MS" pitchFamily="34" charset="-128"/>
                      <a:ea typeface="Arial Unicode MS" pitchFamily="34" charset="-128"/>
                      <a:cs typeface="Arial Unicode MS" pitchFamily="34" charset="-128"/>
                    </a:rPr>
                    <a:t>=1/6</a:t>
                  </a:r>
                  <a:endParaRPr lang="en-US" altLang="en-US" sz="2400" b="0">
                    <a:latin typeface="Arial Unicode MS" pitchFamily="34" charset="-128"/>
                    <a:ea typeface="Arial Unicode MS" pitchFamily="34" charset="-128"/>
                    <a:cs typeface="Arial Unicode MS" pitchFamily="34" charset="-128"/>
                  </a:endParaRPr>
                </a:p>
                <a:p>
                  <a:pPr algn="ctr"/>
                  <a:endParaRPr lang="en-US" altLang="en-US" sz="2400" b="0">
                    <a:latin typeface="Times New Roman" pitchFamily="18" charset="0"/>
                  </a:endParaRPr>
                </a:p>
              </p:txBody>
            </p:sp>
            <p:sp>
              <p:nvSpPr>
                <p:cNvPr id="1118256" name="Rectangle 48"/>
                <p:cNvSpPr>
                  <a:spLocks noChangeArrowheads="1"/>
                </p:cNvSpPr>
                <p:nvPr/>
              </p:nvSpPr>
              <p:spPr bwMode="auto">
                <a:xfrm>
                  <a:off x="453" y="2819"/>
                  <a:ext cx="482" cy="489"/>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sp>
          <p:nvSpPr>
            <p:cNvPr id="1118257" name="Rectangle 49"/>
            <p:cNvSpPr>
              <a:spLocks noChangeArrowheads="1"/>
            </p:cNvSpPr>
            <p:nvPr/>
          </p:nvSpPr>
          <p:spPr bwMode="auto">
            <a:xfrm>
              <a:off x="-3" y="-3"/>
              <a:ext cx="941" cy="3314"/>
            </a:xfrm>
            <a:prstGeom prst="rect">
              <a:avLst/>
            </a:prstGeom>
            <a:noFill/>
            <a:ln w="9525">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spTree>
    <p:extLst>
      <p:ext uri="{BB962C8B-B14F-4D97-AF65-F5344CB8AC3E}">
        <p14:creationId xmlns:p14="http://schemas.microsoft.com/office/powerpoint/2010/main" xmlns="" val="2809580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6" name="Rectangle 2"/>
          <p:cNvSpPr>
            <a:spLocks noGrp="1" noChangeArrowheads="1"/>
          </p:cNvSpPr>
          <p:nvPr>
            <p:ph type="title"/>
          </p:nvPr>
        </p:nvSpPr>
        <p:spPr>
          <a:xfrm>
            <a:off x="1524000" y="533400"/>
            <a:ext cx="10363200" cy="1143000"/>
          </a:xfrm>
        </p:spPr>
        <p:txBody>
          <a:bodyPr/>
          <a:lstStyle/>
          <a:p>
            <a:r>
              <a:rPr lang="en-US" altLang="en-US" dirty="0">
                <a:solidFill>
                  <a:schemeClr val="accent6"/>
                </a:solidFill>
              </a:rPr>
              <a:t>Cumulative distribution function</a:t>
            </a:r>
          </a:p>
        </p:txBody>
      </p:sp>
      <p:grpSp>
        <p:nvGrpSpPr>
          <p:cNvPr id="2" name="Group 3"/>
          <p:cNvGrpSpPr>
            <a:grpSpLocks/>
          </p:cNvGrpSpPr>
          <p:nvPr/>
        </p:nvGrpSpPr>
        <p:grpSpPr bwMode="auto">
          <a:xfrm>
            <a:off x="2946400" y="1828800"/>
            <a:ext cx="6604000" cy="4572000"/>
            <a:chOff x="-3" y="-3"/>
            <a:chExt cx="1074" cy="3314"/>
          </a:xfrm>
        </p:grpSpPr>
        <p:grpSp>
          <p:nvGrpSpPr>
            <p:cNvPr id="3" name="Group 4"/>
            <p:cNvGrpSpPr>
              <a:grpSpLocks/>
            </p:cNvGrpSpPr>
            <p:nvPr/>
          </p:nvGrpSpPr>
          <p:grpSpPr bwMode="auto">
            <a:xfrm>
              <a:off x="0" y="0"/>
              <a:ext cx="1068" cy="3308"/>
              <a:chOff x="0" y="0"/>
              <a:chExt cx="1068" cy="3308"/>
            </a:xfrm>
          </p:grpSpPr>
          <p:grpSp>
            <p:nvGrpSpPr>
              <p:cNvPr id="4" name="Group 5"/>
              <p:cNvGrpSpPr>
                <a:grpSpLocks/>
              </p:cNvGrpSpPr>
              <p:nvPr/>
            </p:nvGrpSpPr>
            <p:grpSpPr bwMode="auto">
              <a:xfrm>
                <a:off x="0" y="0"/>
                <a:ext cx="453" cy="374"/>
                <a:chOff x="0" y="0"/>
                <a:chExt cx="453" cy="374"/>
              </a:xfrm>
            </p:grpSpPr>
            <p:sp>
              <p:nvSpPr>
                <p:cNvPr id="1122310" name="Rectangle 6"/>
                <p:cNvSpPr>
                  <a:spLocks noChangeArrowheads="1"/>
                </p:cNvSpPr>
                <p:nvPr/>
              </p:nvSpPr>
              <p:spPr bwMode="auto">
                <a:xfrm>
                  <a:off x="43" y="0"/>
                  <a:ext cx="367" cy="374"/>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algn="ctr" eaLnBrk="1" hangingPunct="1"/>
                  <a:r>
                    <a:rPr lang="en-US" altLang="en-US" sz="2400" b="0" i="1">
                      <a:latin typeface="Arial Unicode MS" pitchFamily="34" charset="-128"/>
                      <a:ea typeface="Arial Unicode MS" pitchFamily="34" charset="-128"/>
                      <a:cs typeface="Arial Unicode MS" pitchFamily="34" charset="-128"/>
                    </a:rPr>
                    <a:t>x</a:t>
                  </a:r>
                  <a:endParaRPr lang="en-US" altLang="en-US" sz="2400" b="0">
                    <a:latin typeface="Arial Unicode MS" pitchFamily="34" charset="-128"/>
                    <a:ea typeface="Arial Unicode MS" pitchFamily="34" charset="-128"/>
                    <a:cs typeface="Arial Unicode MS" pitchFamily="34" charset="-128"/>
                  </a:endParaRPr>
                </a:p>
                <a:p>
                  <a:pPr algn="ctr"/>
                  <a:endParaRPr lang="en-US" altLang="en-US" sz="2400" b="0">
                    <a:latin typeface="Times New Roman" pitchFamily="18" charset="0"/>
                  </a:endParaRPr>
                </a:p>
              </p:txBody>
            </p:sp>
            <p:sp>
              <p:nvSpPr>
                <p:cNvPr id="1122311" name="Rectangle 7"/>
                <p:cNvSpPr>
                  <a:spLocks noChangeArrowheads="1"/>
                </p:cNvSpPr>
                <p:nvPr/>
              </p:nvSpPr>
              <p:spPr bwMode="auto">
                <a:xfrm>
                  <a:off x="0" y="0"/>
                  <a:ext cx="453"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5" name="Group 8"/>
              <p:cNvGrpSpPr>
                <a:grpSpLocks/>
              </p:cNvGrpSpPr>
              <p:nvPr/>
            </p:nvGrpSpPr>
            <p:grpSpPr bwMode="auto">
              <a:xfrm>
                <a:off x="453" y="0"/>
                <a:ext cx="615" cy="374"/>
                <a:chOff x="453" y="0"/>
                <a:chExt cx="615" cy="374"/>
              </a:xfrm>
            </p:grpSpPr>
            <p:sp>
              <p:nvSpPr>
                <p:cNvPr id="1122313" name="Rectangle 9"/>
                <p:cNvSpPr>
                  <a:spLocks noChangeArrowheads="1"/>
                </p:cNvSpPr>
                <p:nvPr/>
              </p:nvSpPr>
              <p:spPr bwMode="auto">
                <a:xfrm>
                  <a:off x="496" y="0"/>
                  <a:ext cx="529" cy="374"/>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algn="ctr" eaLnBrk="1" hangingPunct="1"/>
                  <a:r>
                    <a:rPr lang="en-US" altLang="en-US" sz="2400" b="0" i="1">
                      <a:latin typeface="Arial Unicode MS" pitchFamily="34" charset="-128"/>
                      <a:ea typeface="Arial Unicode MS" pitchFamily="34" charset="-128"/>
                      <a:cs typeface="Arial Unicode MS" pitchFamily="34" charset="-128"/>
                    </a:rPr>
                    <a:t>P(x≤A)</a:t>
                  </a:r>
                  <a:endParaRPr lang="en-US" altLang="en-US" sz="2400" b="0">
                    <a:latin typeface="Arial Unicode MS" pitchFamily="34" charset="-128"/>
                    <a:ea typeface="Arial Unicode MS" pitchFamily="34" charset="-128"/>
                    <a:cs typeface="Arial Unicode MS" pitchFamily="34" charset="-128"/>
                  </a:endParaRPr>
                </a:p>
                <a:p>
                  <a:pPr algn="ctr"/>
                  <a:endParaRPr lang="en-US" altLang="en-US" sz="2400" b="0">
                    <a:latin typeface="Times New Roman" pitchFamily="18" charset="0"/>
                  </a:endParaRPr>
                </a:p>
              </p:txBody>
            </p:sp>
            <p:sp>
              <p:nvSpPr>
                <p:cNvPr id="1122314" name="Rectangle 10"/>
                <p:cNvSpPr>
                  <a:spLocks noChangeArrowheads="1"/>
                </p:cNvSpPr>
                <p:nvPr/>
              </p:nvSpPr>
              <p:spPr bwMode="auto">
                <a:xfrm>
                  <a:off x="453" y="0"/>
                  <a:ext cx="615"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6" name="Group 11"/>
              <p:cNvGrpSpPr>
                <a:grpSpLocks/>
              </p:cNvGrpSpPr>
              <p:nvPr/>
            </p:nvGrpSpPr>
            <p:grpSpPr bwMode="auto">
              <a:xfrm>
                <a:off x="0" y="374"/>
                <a:ext cx="453" cy="489"/>
                <a:chOff x="0" y="374"/>
                <a:chExt cx="453" cy="489"/>
              </a:xfrm>
            </p:grpSpPr>
            <p:sp>
              <p:nvSpPr>
                <p:cNvPr id="1122316" name="Rectangle 12"/>
                <p:cNvSpPr>
                  <a:spLocks noChangeArrowheads="1"/>
                </p:cNvSpPr>
                <p:nvPr/>
              </p:nvSpPr>
              <p:spPr bwMode="auto">
                <a:xfrm>
                  <a:off x="43" y="374"/>
                  <a:ext cx="367" cy="489"/>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algn="ctr" eaLnBrk="1" hangingPunct="1"/>
                  <a:r>
                    <a:rPr lang="en-US" altLang="en-US" sz="2400" b="0">
                      <a:latin typeface="Arial Unicode MS" pitchFamily="34" charset="-128"/>
                      <a:ea typeface="Arial Unicode MS" pitchFamily="34" charset="-128"/>
                      <a:cs typeface="Arial Unicode MS" pitchFamily="34" charset="-128"/>
                    </a:rPr>
                    <a:t>1</a:t>
                  </a:r>
                </a:p>
                <a:p>
                  <a:pPr algn="ctr"/>
                  <a:endParaRPr lang="en-US" altLang="en-US" sz="2400" b="0">
                    <a:latin typeface="Times New Roman" pitchFamily="18" charset="0"/>
                  </a:endParaRPr>
                </a:p>
              </p:txBody>
            </p:sp>
            <p:sp>
              <p:nvSpPr>
                <p:cNvPr id="1122317" name="Rectangle 13"/>
                <p:cNvSpPr>
                  <a:spLocks noChangeArrowheads="1"/>
                </p:cNvSpPr>
                <p:nvPr/>
              </p:nvSpPr>
              <p:spPr bwMode="auto">
                <a:xfrm>
                  <a:off x="0" y="374"/>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7" name="Group 14"/>
              <p:cNvGrpSpPr>
                <a:grpSpLocks/>
              </p:cNvGrpSpPr>
              <p:nvPr/>
            </p:nvGrpSpPr>
            <p:grpSpPr bwMode="auto">
              <a:xfrm>
                <a:off x="453" y="374"/>
                <a:ext cx="615" cy="489"/>
                <a:chOff x="453" y="374"/>
                <a:chExt cx="615" cy="489"/>
              </a:xfrm>
            </p:grpSpPr>
            <p:sp>
              <p:nvSpPr>
                <p:cNvPr id="1122319" name="Rectangle 15"/>
                <p:cNvSpPr>
                  <a:spLocks noChangeArrowheads="1"/>
                </p:cNvSpPr>
                <p:nvPr/>
              </p:nvSpPr>
              <p:spPr bwMode="auto">
                <a:xfrm>
                  <a:off x="496" y="374"/>
                  <a:ext cx="529" cy="489"/>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algn="ctr" eaLnBrk="1" hangingPunct="1"/>
                  <a:r>
                    <a:rPr lang="en-US" altLang="en-US" sz="2400" b="0" i="1">
                      <a:latin typeface="Arial Unicode MS" pitchFamily="34" charset="-128"/>
                      <a:ea typeface="Arial Unicode MS" pitchFamily="34" charset="-128"/>
                      <a:cs typeface="Arial Unicode MS" pitchFamily="34" charset="-128"/>
                    </a:rPr>
                    <a:t>P(x≤1)</a:t>
                  </a:r>
                  <a:r>
                    <a:rPr lang="en-US" altLang="en-US" sz="2400" b="0">
                      <a:latin typeface="Arial Unicode MS" pitchFamily="34" charset="-128"/>
                      <a:ea typeface="Arial Unicode MS" pitchFamily="34" charset="-128"/>
                      <a:cs typeface="Arial Unicode MS" pitchFamily="34" charset="-128"/>
                    </a:rPr>
                    <a:t>=1/6</a:t>
                  </a:r>
                </a:p>
                <a:p>
                  <a:pPr algn="ctr"/>
                  <a:endParaRPr lang="en-US" altLang="en-US" sz="2400" b="0">
                    <a:latin typeface="Times New Roman" pitchFamily="18" charset="0"/>
                  </a:endParaRPr>
                </a:p>
              </p:txBody>
            </p:sp>
            <p:sp>
              <p:nvSpPr>
                <p:cNvPr id="1122320" name="Rectangle 16"/>
                <p:cNvSpPr>
                  <a:spLocks noChangeArrowheads="1"/>
                </p:cNvSpPr>
                <p:nvPr/>
              </p:nvSpPr>
              <p:spPr bwMode="auto">
                <a:xfrm>
                  <a:off x="453" y="374"/>
                  <a:ext cx="615" cy="489"/>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8" name="Group 17"/>
              <p:cNvGrpSpPr>
                <a:grpSpLocks/>
              </p:cNvGrpSpPr>
              <p:nvPr/>
            </p:nvGrpSpPr>
            <p:grpSpPr bwMode="auto">
              <a:xfrm>
                <a:off x="0" y="863"/>
                <a:ext cx="453" cy="489"/>
                <a:chOff x="0" y="863"/>
                <a:chExt cx="453" cy="489"/>
              </a:xfrm>
            </p:grpSpPr>
            <p:sp>
              <p:nvSpPr>
                <p:cNvPr id="1122322" name="Rectangle 18"/>
                <p:cNvSpPr>
                  <a:spLocks noChangeArrowheads="1"/>
                </p:cNvSpPr>
                <p:nvPr/>
              </p:nvSpPr>
              <p:spPr bwMode="auto">
                <a:xfrm>
                  <a:off x="43" y="863"/>
                  <a:ext cx="367" cy="489"/>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algn="ctr" eaLnBrk="1" hangingPunct="1"/>
                  <a:r>
                    <a:rPr lang="en-US" altLang="en-US" sz="2400" b="0">
                      <a:latin typeface="Arial Unicode MS" pitchFamily="34" charset="-128"/>
                      <a:ea typeface="Arial Unicode MS" pitchFamily="34" charset="-128"/>
                      <a:cs typeface="Arial Unicode MS" pitchFamily="34" charset="-128"/>
                    </a:rPr>
                    <a:t>2</a:t>
                  </a:r>
                </a:p>
                <a:p>
                  <a:pPr algn="ctr"/>
                  <a:endParaRPr lang="en-US" altLang="en-US" sz="2400" b="0">
                    <a:latin typeface="Times New Roman" pitchFamily="18" charset="0"/>
                  </a:endParaRPr>
                </a:p>
              </p:txBody>
            </p:sp>
            <p:sp>
              <p:nvSpPr>
                <p:cNvPr id="1122323" name="Rectangle 19"/>
                <p:cNvSpPr>
                  <a:spLocks noChangeArrowheads="1"/>
                </p:cNvSpPr>
                <p:nvPr/>
              </p:nvSpPr>
              <p:spPr bwMode="auto">
                <a:xfrm>
                  <a:off x="0" y="863"/>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9" name="Group 20"/>
              <p:cNvGrpSpPr>
                <a:grpSpLocks/>
              </p:cNvGrpSpPr>
              <p:nvPr/>
            </p:nvGrpSpPr>
            <p:grpSpPr bwMode="auto">
              <a:xfrm>
                <a:off x="453" y="863"/>
                <a:ext cx="615" cy="489"/>
                <a:chOff x="453" y="863"/>
                <a:chExt cx="615" cy="489"/>
              </a:xfrm>
            </p:grpSpPr>
            <p:sp>
              <p:nvSpPr>
                <p:cNvPr id="1122325" name="Rectangle 21"/>
                <p:cNvSpPr>
                  <a:spLocks noChangeArrowheads="1"/>
                </p:cNvSpPr>
                <p:nvPr/>
              </p:nvSpPr>
              <p:spPr bwMode="auto">
                <a:xfrm>
                  <a:off x="496" y="863"/>
                  <a:ext cx="529" cy="489"/>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algn="ctr" eaLnBrk="1" hangingPunct="1"/>
                  <a:r>
                    <a:rPr lang="en-US" altLang="en-US" sz="2400" b="0" i="1">
                      <a:latin typeface="Arial Unicode MS" pitchFamily="34" charset="-128"/>
                      <a:ea typeface="Arial Unicode MS" pitchFamily="34" charset="-128"/>
                      <a:cs typeface="Arial Unicode MS" pitchFamily="34" charset="-128"/>
                    </a:rPr>
                    <a:t>P(x≤2)</a:t>
                  </a:r>
                  <a:r>
                    <a:rPr lang="en-US" altLang="en-US" sz="2400" b="0">
                      <a:latin typeface="Arial Unicode MS" pitchFamily="34" charset="-128"/>
                      <a:ea typeface="Arial Unicode MS" pitchFamily="34" charset="-128"/>
                      <a:cs typeface="Arial Unicode MS" pitchFamily="34" charset="-128"/>
                    </a:rPr>
                    <a:t>=2/6</a:t>
                  </a:r>
                </a:p>
                <a:p>
                  <a:pPr algn="ctr"/>
                  <a:endParaRPr lang="en-US" altLang="en-US" sz="2400" b="0">
                    <a:latin typeface="Times New Roman" pitchFamily="18" charset="0"/>
                  </a:endParaRPr>
                </a:p>
              </p:txBody>
            </p:sp>
            <p:sp>
              <p:nvSpPr>
                <p:cNvPr id="1122326" name="Rectangle 22"/>
                <p:cNvSpPr>
                  <a:spLocks noChangeArrowheads="1"/>
                </p:cNvSpPr>
                <p:nvPr/>
              </p:nvSpPr>
              <p:spPr bwMode="auto">
                <a:xfrm>
                  <a:off x="453" y="863"/>
                  <a:ext cx="615" cy="489"/>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10" name="Group 23"/>
              <p:cNvGrpSpPr>
                <a:grpSpLocks/>
              </p:cNvGrpSpPr>
              <p:nvPr/>
            </p:nvGrpSpPr>
            <p:grpSpPr bwMode="auto">
              <a:xfrm>
                <a:off x="0" y="1352"/>
                <a:ext cx="453" cy="489"/>
                <a:chOff x="0" y="1352"/>
                <a:chExt cx="453" cy="489"/>
              </a:xfrm>
            </p:grpSpPr>
            <p:sp>
              <p:nvSpPr>
                <p:cNvPr id="1122328" name="Rectangle 24"/>
                <p:cNvSpPr>
                  <a:spLocks noChangeArrowheads="1"/>
                </p:cNvSpPr>
                <p:nvPr/>
              </p:nvSpPr>
              <p:spPr bwMode="auto">
                <a:xfrm>
                  <a:off x="43" y="1352"/>
                  <a:ext cx="367" cy="489"/>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algn="ctr" eaLnBrk="1" hangingPunct="1"/>
                  <a:r>
                    <a:rPr lang="en-US" altLang="en-US" sz="2400" b="0">
                      <a:latin typeface="Arial Unicode MS" pitchFamily="34" charset="-128"/>
                      <a:ea typeface="Arial Unicode MS" pitchFamily="34" charset="-128"/>
                      <a:cs typeface="Arial Unicode MS" pitchFamily="34" charset="-128"/>
                    </a:rPr>
                    <a:t>3</a:t>
                  </a:r>
                </a:p>
                <a:p>
                  <a:pPr algn="ctr"/>
                  <a:endParaRPr lang="en-US" altLang="en-US" sz="2400" b="0">
                    <a:latin typeface="Times New Roman" pitchFamily="18" charset="0"/>
                  </a:endParaRPr>
                </a:p>
              </p:txBody>
            </p:sp>
            <p:sp>
              <p:nvSpPr>
                <p:cNvPr id="1122329" name="Rectangle 25"/>
                <p:cNvSpPr>
                  <a:spLocks noChangeArrowheads="1"/>
                </p:cNvSpPr>
                <p:nvPr/>
              </p:nvSpPr>
              <p:spPr bwMode="auto">
                <a:xfrm>
                  <a:off x="0" y="1352"/>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11" name="Group 26"/>
              <p:cNvGrpSpPr>
                <a:grpSpLocks/>
              </p:cNvGrpSpPr>
              <p:nvPr/>
            </p:nvGrpSpPr>
            <p:grpSpPr bwMode="auto">
              <a:xfrm>
                <a:off x="453" y="1352"/>
                <a:ext cx="615" cy="489"/>
                <a:chOff x="453" y="1352"/>
                <a:chExt cx="615" cy="489"/>
              </a:xfrm>
            </p:grpSpPr>
            <p:sp>
              <p:nvSpPr>
                <p:cNvPr id="1122331" name="Rectangle 27"/>
                <p:cNvSpPr>
                  <a:spLocks noChangeArrowheads="1"/>
                </p:cNvSpPr>
                <p:nvPr/>
              </p:nvSpPr>
              <p:spPr bwMode="auto">
                <a:xfrm>
                  <a:off x="496" y="1352"/>
                  <a:ext cx="529" cy="489"/>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algn="ctr" eaLnBrk="1" hangingPunct="1"/>
                  <a:r>
                    <a:rPr lang="en-US" altLang="en-US" sz="2400" b="0" i="1">
                      <a:latin typeface="Arial Unicode MS" pitchFamily="34" charset="-128"/>
                      <a:ea typeface="Arial Unicode MS" pitchFamily="34" charset="-128"/>
                      <a:cs typeface="Arial Unicode MS" pitchFamily="34" charset="-128"/>
                    </a:rPr>
                    <a:t>P(x≤3)</a:t>
                  </a:r>
                  <a:r>
                    <a:rPr lang="en-US" altLang="en-US" sz="2400" b="0">
                      <a:latin typeface="Arial Unicode MS" pitchFamily="34" charset="-128"/>
                      <a:ea typeface="Arial Unicode MS" pitchFamily="34" charset="-128"/>
                      <a:cs typeface="Arial Unicode MS" pitchFamily="34" charset="-128"/>
                    </a:rPr>
                    <a:t>=3/6</a:t>
                  </a:r>
                </a:p>
                <a:p>
                  <a:pPr algn="ctr"/>
                  <a:endParaRPr lang="en-US" altLang="en-US" sz="2400" b="0">
                    <a:latin typeface="Times New Roman" pitchFamily="18" charset="0"/>
                  </a:endParaRPr>
                </a:p>
              </p:txBody>
            </p:sp>
            <p:sp>
              <p:nvSpPr>
                <p:cNvPr id="1122332" name="Rectangle 28"/>
                <p:cNvSpPr>
                  <a:spLocks noChangeArrowheads="1"/>
                </p:cNvSpPr>
                <p:nvPr/>
              </p:nvSpPr>
              <p:spPr bwMode="auto">
                <a:xfrm>
                  <a:off x="453" y="1352"/>
                  <a:ext cx="615" cy="489"/>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12" name="Group 29"/>
              <p:cNvGrpSpPr>
                <a:grpSpLocks/>
              </p:cNvGrpSpPr>
              <p:nvPr/>
            </p:nvGrpSpPr>
            <p:grpSpPr bwMode="auto">
              <a:xfrm>
                <a:off x="0" y="1841"/>
                <a:ext cx="453" cy="489"/>
                <a:chOff x="0" y="1841"/>
                <a:chExt cx="453" cy="489"/>
              </a:xfrm>
            </p:grpSpPr>
            <p:sp>
              <p:nvSpPr>
                <p:cNvPr id="1122334" name="Rectangle 30"/>
                <p:cNvSpPr>
                  <a:spLocks noChangeArrowheads="1"/>
                </p:cNvSpPr>
                <p:nvPr/>
              </p:nvSpPr>
              <p:spPr bwMode="auto">
                <a:xfrm>
                  <a:off x="43" y="1841"/>
                  <a:ext cx="367" cy="489"/>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algn="ctr" eaLnBrk="1" hangingPunct="1"/>
                  <a:r>
                    <a:rPr lang="en-US" altLang="en-US" sz="2400" b="0">
                      <a:latin typeface="Arial Unicode MS" pitchFamily="34" charset="-128"/>
                      <a:ea typeface="Arial Unicode MS" pitchFamily="34" charset="-128"/>
                      <a:cs typeface="Arial Unicode MS" pitchFamily="34" charset="-128"/>
                    </a:rPr>
                    <a:t>4</a:t>
                  </a:r>
                </a:p>
                <a:p>
                  <a:pPr algn="ctr"/>
                  <a:endParaRPr lang="en-US" altLang="en-US" sz="2400" b="0">
                    <a:latin typeface="Times New Roman" pitchFamily="18" charset="0"/>
                  </a:endParaRPr>
                </a:p>
              </p:txBody>
            </p:sp>
            <p:sp>
              <p:nvSpPr>
                <p:cNvPr id="1122335" name="Rectangle 31"/>
                <p:cNvSpPr>
                  <a:spLocks noChangeArrowheads="1"/>
                </p:cNvSpPr>
                <p:nvPr/>
              </p:nvSpPr>
              <p:spPr bwMode="auto">
                <a:xfrm>
                  <a:off x="0" y="1841"/>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13" name="Group 32"/>
              <p:cNvGrpSpPr>
                <a:grpSpLocks/>
              </p:cNvGrpSpPr>
              <p:nvPr/>
            </p:nvGrpSpPr>
            <p:grpSpPr bwMode="auto">
              <a:xfrm>
                <a:off x="453" y="1841"/>
                <a:ext cx="615" cy="489"/>
                <a:chOff x="453" y="1841"/>
                <a:chExt cx="615" cy="489"/>
              </a:xfrm>
            </p:grpSpPr>
            <p:sp>
              <p:nvSpPr>
                <p:cNvPr id="1122337" name="Rectangle 33"/>
                <p:cNvSpPr>
                  <a:spLocks noChangeArrowheads="1"/>
                </p:cNvSpPr>
                <p:nvPr/>
              </p:nvSpPr>
              <p:spPr bwMode="auto">
                <a:xfrm>
                  <a:off x="496" y="1841"/>
                  <a:ext cx="529" cy="489"/>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algn="ctr" eaLnBrk="1" hangingPunct="1"/>
                  <a:r>
                    <a:rPr lang="en-US" altLang="en-US" sz="2400" b="0" i="1">
                      <a:latin typeface="Arial Unicode MS" pitchFamily="34" charset="-128"/>
                      <a:ea typeface="Arial Unicode MS" pitchFamily="34" charset="-128"/>
                      <a:cs typeface="Arial Unicode MS" pitchFamily="34" charset="-128"/>
                    </a:rPr>
                    <a:t>P(x≤4)</a:t>
                  </a:r>
                  <a:r>
                    <a:rPr lang="en-US" altLang="en-US" sz="2400" b="0">
                      <a:latin typeface="Arial Unicode MS" pitchFamily="34" charset="-128"/>
                      <a:ea typeface="Arial Unicode MS" pitchFamily="34" charset="-128"/>
                      <a:cs typeface="Arial Unicode MS" pitchFamily="34" charset="-128"/>
                    </a:rPr>
                    <a:t>=4/6</a:t>
                  </a:r>
                </a:p>
                <a:p>
                  <a:pPr algn="ctr"/>
                  <a:endParaRPr lang="en-US" altLang="en-US" sz="2400" b="0">
                    <a:latin typeface="Times New Roman" pitchFamily="18" charset="0"/>
                  </a:endParaRPr>
                </a:p>
              </p:txBody>
            </p:sp>
            <p:sp>
              <p:nvSpPr>
                <p:cNvPr id="1122338" name="Rectangle 34"/>
                <p:cNvSpPr>
                  <a:spLocks noChangeArrowheads="1"/>
                </p:cNvSpPr>
                <p:nvPr/>
              </p:nvSpPr>
              <p:spPr bwMode="auto">
                <a:xfrm>
                  <a:off x="453" y="1841"/>
                  <a:ext cx="615" cy="489"/>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14" name="Group 35"/>
              <p:cNvGrpSpPr>
                <a:grpSpLocks/>
              </p:cNvGrpSpPr>
              <p:nvPr/>
            </p:nvGrpSpPr>
            <p:grpSpPr bwMode="auto">
              <a:xfrm>
                <a:off x="0" y="2330"/>
                <a:ext cx="453" cy="489"/>
                <a:chOff x="0" y="2330"/>
                <a:chExt cx="453" cy="489"/>
              </a:xfrm>
            </p:grpSpPr>
            <p:sp>
              <p:nvSpPr>
                <p:cNvPr id="1122340" name="Rectangle 36"/>
                <p:cNvSpPr>
                  <a:spLocks noChangeArrowheads="1"/>
                </p:cNvSpPr>
                <p:nvPr/>
              </p:nvSpPr>
              <p:spPr bwMode="auto">
                <a:xfrm>
                  <a:off x="43" y="2330"/>
                  <a:ext cx="367" cy="489"/>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algn="ctr" eaLnBrk="1" hangingPunct="1"/>
                  <a:r>
                    <a:rPr lang="en-US" altLang="en-US" sz="2400" b="0">
                      <a:latin typeface="Arial Unicode MS" pitchFamily="34" charset="-128"/>
                      <a:ea typeface="Arial Unicode MS" pitchFamily="34" charset="-128"/>
                      <a:cs typeface="Arial Unicode MS" pitchFamily="34" charset="-128"/>
                    </a:rPr>
                    <a:t>5</a:t>
                  </a:r>
                </a:p>
                <a:p>
                  <a:pPr algn="ctr"/>
                  <a:endParaRPr lang="en-US" altLang="en-US" sz="2400" b="0">
                    <a:latin typeface="Times New Roman" pitchFamily="18" charset="0"/>
                  </a:endParaRPr>
                </a:p>
              </p:txBody>
            </p:sp>
            <p:sp>
              <p:nvSpPr>
                <p:cNvPr id="1122341" name="Rectangle 37"/>
                <p:cNvSpPr>
                  <a:spLocks noChangeArrowheads="1"/>
                </p:cNvSpPr>
                <p:nvPr/>
              </p:nvSpPr>
              <p:spPr bwMode="auto">
                <a:xfrm>
                  <a:off x="0" y="2330"/>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15" name="Group 38"/>
              <p:cNvGrpSpPr>
                <a:grpSpLocks/>
              </p:cNvGrpSpPr>
              <p:nvPr/>
            </p:nvGrpSpPr>
            <p:grpSpPr bwMode="auto">
              <a:xfrm>
                <a:off x="453" y="2330"/>
                <a:ext cx="615" cy="489"/>
                <a:chOff x="453" y="2330"/>
                <a:chExt cx="615" cy="489"/>
              </a:xfrm>
            </p:grpSpPr>
            <p:sp>
              <p:nvSpPr>
                <p:cNvPr id="1122343" name="Rectangle 39"/>
                <p:cNvSpPr>
                  <a:spLocks noChangeArrowheads="1"/>
                </p:cNvSpPr>
                <p:nvPr/>
              </p:nvSpPr>
              <p:spPr bwMode="auto">
                <a:xfrm>
                  <a:off x="496" y="2330"/>
                  <a:ext cx="529" cy="489"/>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algn="ctr" eaLnBrk="1" hangingPunct="1"/>
                  <a:r>
                    <a:rPr lang="en-US" altLang="en-US" sz="2400" b="0" i="1">
                      <a:latin typeface="Arial Unicode MS" pitchFamily="34" charset="-128"/>
                      <a:ea typeface="Arial Unicode MS" pitchFamily="34" charset="-128"/>
                      <a:cs typeface="Arial Unicode MS" pitchFamily="34" charset="-128"/>
                    </a:rPr>
                    <a:t>P(x≤5)</a:t>
                  </a:r>
                  <a:r>
                    <a:rPr lang="en-US" altLang="en-US" sz="2400" b="0">
                      <a:latin typeface="Arial Unicode MS" pitchFamily="34" charset="-128"/>
                      <a:ea typeface="Arial Unicode MS" pitchFamily="34" charset="-128"/>
                      <a:cs typeface="Arial Unicode MS" pitchFamily="34" charset="-128"/>
                    </a:rPr>
                    <a:t>=5/6</a:t>
                  </a:r>
                </a:p>
                <a:p>
                  <a:pPr algn="ctr"/>
                  <a:endParaRPr lang="en-US" altLang="en-US" sz="2400" b="0">
                    <a:latin typeface="Times New Roman" pitchFamily="18" charset="0"/>
                  </a:endParaRPr>
                </a:p>
              </p:txBody>
            </p:sp>
            <p:sp>
              <p:nvSpPr>
                <p:cNvPr id="1122344" name="Rectangle 40"/>
                <p:cNvSpPr>
                  <a:spLocks noChangeArrowheads="1"/>
                </p:cNvSpPr>
                <p:nvPr/>
              </p:nvSpPr>
              <p:spPr bwMode="auto">
                <a:xfrm>
                  <a:off x="453" y="2330"/>
                  <a:ext cx="615" cy="489"/>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16" name="Group 41"/>
              <p:cNvGrpSpPr>
                <a:grpSpLocks/>
              </p:cNvGrpSpPr>
              <p:nvPr/>
            </p:nvGrpSpPr>
            <p:grpSpPr bwMode="auto">
              <a:xfrm>
                <a:off x="0" y="2819"/>
                <a:ext cx="453" cy="489"/>
                <a:chOff x="0" y="2819"/>
                <a:chExt cx="453" cy="489"/>
              </a:xfrm>
            </p:grpSpPr>
            <p:sp>
              <p:nvSpPr>
                <p:cNvPr id="1122346" name="Rectangle 42"/>
                <p:cNvSpPr>
                  <a:spLocks noChangeArrowheads="1"/>
                </p:cNvSpPr>
                <p:nvPr/>
              </p:nvSpPr>
              <p:spPr bwMode="auto">
                <a:xfrm>
                  <a:off x="43" y="2819"/>
                  <a:ext cx="367" cy="489"/>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algn="ctr" eaLnBrk="1" hangingPunct="1"/>
                  <a:r>
                    <a:rPr lang="en-US" altLang="en-US" sz="2400" b="0">
                      <a:latin typeface="Arial Unicode MS" pitchFamily="34" charset="-128"/>
                      <a:ea typeface="Arial Unicode MS" pitchFamily="34" charset="-128"/>
                      <a:cs typeface="Arial Unicode MS" pitchFamily="34" charset="-128"/>
                    </a:rPr>
                    <a:t>6</a:t>
                  </a:r>
                </a:p>
                <a:p>
                  <a:pPr algn="ctr"/>
                  <a:endParaRPr lang="en-US" altLang="en-US" sz="2400" b="0">
                    <a:latin typeface="Times New Roman" pitchFamily="18" charset="0"/>
                  </a:endParaRPr>
                </a:p>
              </p:txBody>
            </p:sp>
            <p:sp>
              <p:nvSpPr>
                <p:cNvPr id="1122347" name="Rectangle 43"/>
                <p:cNvSpPr>
                  <a:spLocks noChangeArrowheads="1"/>
                </p:cNvSpPr>
                <p:nvPr/>
              </p:nvSpPr>
              <p:spPr bwMode="auto">
                <a:xfrm>
                  <a:off x="0" y="2819"/>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17" name="Group 44"/>
              <p:cNvGrpSpPr>
                <a:grpSpLocks/>
              </p:cNvGrpSpPr>
              <p:nvPr/>
            </p:nvGrpSpPr>
            <p:grpSpPr bwMode="auto">
              <a:xfrm>
                <a:off x="453" y="2819"/>
                <a:ext cx="615" cy="489"/>
                <a:chOff x="453" y="2819"/>
                <a:chExt cx="615" cy="489"/>
              </a:xfrm>
            </p:grpSpPr>
            <p:sp>
              <p:nvSpPr>
                <p:cNvPr id="1122349" name="Rectangle 45"/>
                <p:cNvSpPr>
                  <a:spLocks noChangeArrowheads="1"/>
                </p:cNvSpPr>
                <p:nvPr/>
              </p:nvSpPr>
              <p:spPr bwMode="auto">
                <a:xfrm>
                  <a:off x="496" y="2819"/>
                  <a:ext cx="529" cy="489"/>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algn="ctr" eaLnBrk="1" hangingPunct="1"/>
                  <a:r>
                    <a:rPr lang="en-US" altLang="en-US" sz="2400" b="0" i="1">
                      <a:latin typeface="Arial Unicode MS" pitchFamily="34" charset="-128"/>
                      <a:ea typeface="Arial Unicode MS" pitchFamily="34" charset="-128"/>
                      <a:cs typeface="Arial Unicode MS" pitchFamily="34" charset="-128"/>
                    </a:rPr>
                    <a:t>P(x≤6)</a:t>
                  </a:r>
                  <a:r>
                    <a:rPr lang="en-US" altLang="en-US" sz="2400" b="0">
                      <a:latin typeface="Arial Unicode MS" pitchFamily="34" charset="-128"/>
                      <a:ea typeface="Arial Unicode MS" pitchFamily="34" charset="-128"/>
                      <a:cs typeface="Arial Unicode MS" pitchFamily="34" charset="-128"/>
                    </a:rPr>
                    <a:t>=6/6</a:t>
                  </a:r>
                </a:p>
                <a:p>
                  <a:pPr algn="ctr"/>
                  <a:endParaRPr lang="en-US" altLang="en-US" sz="2400" b="0">
                    <a:latin typeface="Times New Roman" pitchFamily="18" charset="0"/>
                  </a:endParaRPr>
                </a:p>
              </p:txBody>
            </p:sp>
            <p:sp>
              <p:nvSpPr>
                <p:cNvPr id="1122350" name="Rectangle 46"/>
                <p:cNvSpPr>
                  <a:spLocks noChangeArrowheads="1"/>
                </p:cNvSpPr>
                <p:nvPr/>
              </p:nvSpPr>
              <p:spPr bwMode="auto">
                <a:xfrm>
                  <a:off x="453" y="2819"/>
                  <a:ext cx="615" cy="489"/>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sp>
          <p:nvSpPr>
            <p:cNvPr id="1122351" name="Rectangle 47"/>
            <p:cNvSpPr>
              <a:spLocks noChangeArrowheads="1"/>
            </p:cNvSpPr>
            <p:nvPr/>
          </p:nvSpPr>
          <p:spPr bwMode="auto">
            <a:xfrm>
              <a:off x="-3" y="-3"/>
              <a:ext cx="1074" cy="3314"/>
            </a:xfrm>
            <a:prstGeom prst="rect">
              <a:avLst/>
            </a:prstGeom>
            <a:noFill/>
            <a:ln w="9525">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spTree>
    <p:extLst>
      <p:ext uri="{BB962C8B-B14F-4D97-AF65-F5344CB8AC3E}">
        <p14:creationId xmlns:p14="http://schemas.microsoft.com/office/powerpoint/2010/main" xmlns="" val="2187614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258" name="Rectangle 2"/>
          <p:cNvSpPr>
            <a:spLocks noGrp="1" noChangeArrowheads="1"/>
          </p:cNvSpPr>
          <p:nvPr>
            <p:ph type="title"/>
          </p:nvPr>
        </p:nvSpPr>
        <p:spPr>
          <a:xfrm>
            <a:off x="1320801" y="381000"/>
            <a:ext cx="11315700" cy="1462088"/>
          </a:xfrm>
        </p:spPr>
        <p:txBody>
          <a:bodyPr/>
          <a:lstStyle/>
          <a:p>
            <a:r>
              <a:rPr lang="en-US" altLang="en-US" dirty="0">
                <a:solidFill>
                  <a:schemeClr val="accent6"/>
                </a:solidFill>
              </a:rPr>
              <a:t>Cumulative distribution function (CDF)</a:t>
            </a:r>
          </a:p>
        </p:txBody>
      </p:sp>
      <p:grpSp>
        <p:nvGrpSpPr>
          <p:cNvPr id="2" name="Group 3"/>
          <p:cNvGrpSpPr>
            <a:grpSpLocks/>
          </p:cNvGrpSpPr>
          <p:nvPr/>
        </p:nvGrpSpPr>
        <p:grpSpPr bwMode="auto">
          <a:xfrm>
            <a:off x="2133600" y="2701925"/>
            <a:ext cx="8128000" cy="2840038"/>
            <a:chOff x="1008" y="1702"/>
            <a:chExt cx="3840" cy="1789"/>
          </a:xfrm>
        </p:grpSpPr>
        <p:grpSp>
          <p:nvGrpSpPr>
            <p:cNvPr id="3" name="Group 4"/>
            <p:cNvGrpSpPr>
              <a:grpSpLocks/>
            </p:cNvGrpSpPr>
            <p:nvPr/>
          </p:nvGrpSpPr>
          <p:grpSpPr bwMode="auto">
            <a:xfrm>
              <a:off x="2738" y="1885"/>
              <a:ext cx="1448" cy="1171"/>
              <a:chOff x="2450" y="1933"/>
              <a:chExt cx="1448" cy="1171"/>
            </a:xfrm>
          </p:grpSpPr>
          <p:sp>
            <p:nvSpPr>
              <p:cNvPr id="1120261" name="Rectangle 5"/>
              <p:cNvSpPr>
                <a:spLocks noChangeArrowheads="1"/>
              </p:cNvSpPr>
              <p:nvPr/>
            </p:nvSpPr>
            <p:spPr bwMode="auto">
              <a:xfrm>
                <a:off x="2450" y="2960"/>
                <a:ext cx="241" cy="141"/>
              </a:xfrm>
              <a:prstGeom prst="rect">
                <a:avLst/>
              </a:prstGeom>
              <a:solidFill>
                <a:schemeClr val="accent1"/>
              </a:solidFill>
              <a:ln w="9525">
                <a:solidFill>
                  <a:schemeClr val="tx1"/>
                </a:solidFill>
                <a:miter lim="800000"/>
                <a:headEnd/>
                <a:tailEnd/>
              </a:ln>
            </p:spPr>
            <p:txBody>
              <a:bodyPr/>
              <a:lstStyle/>
              <a:p>
                <a:endParaRPr lang="en-US"/>
              </a:p>
            </p:txBody>
          </p:sp>
          <p:sp>
            <p:nvSpPr>
              <p:cNvPr id="1120262" name="Rectangle 6"/>
              <p:cNvSpPr>
                <a:spLocks noChangeArrowheads="1"/>
              </p:cNvSpPr>
              <p:nvPr/>
            </p:nvSpPr>
            <p:spPr bwMode="auto">
              <a:xfrm>
                <a:off x="2691" y="2755"/>
                <a:ext cx="241" cy="346"/>
              </a:xfrm>
              <a:prstGeom prst="rect">
                <a:avLst/>
              </a:prstGeom>
              <a:solidFill>
                <a:schemeClr val="accent1"/>
              </a:solidFill>
              <a:ln w="9525">
                <a:solidFill>
                  <a:schemeClr val="tx1"/>
                </a:solidFill>
                <a:miter lim="800000"/>
                <a:headEnd/>
                <a:tailEnd/>
              </a:ln>
            </p:spPr>
            <p:txBody>
              <a:bodyPr/>
              <a:lstStyle/>
              <a:p>
                <a:endParaRPr lang="en-US"/>
              </a:p>
            </p:txBody>
          </p:sp>
          <p:sp>
            <p:nvSpPr>
              <p:cNvPr id="1120263" name="Rectangle 7"/>
              <p:cNvSpPr>
                <a:spLocks noChangeArrowheads="1"/>
              </p:cNvSpPr>
              <p:nvPr/>
            </p:nvSpPr>
            <p:spPr bwMode="auto">
              <a:xfrm>
                <a:off x="2932" y="2550"/>
                <a:ext cx="242" cy="554"/>
              </a:xfrm>
              <a:prstGeom prst="rect">
                <a:avLst/>
              </a:prstGeom>
              <a:solidFill>
                <a:schemeClr val="accent1"/>
              </a:solidFill>
              <a:ln w="9525">
                <a:solidFill>
                  <a:schemeClr val="tx1"/>
                </a:solidFill>
                <a:miter lim="800000"/>
                <a:headEnd/>
                <a:tailEnd/>
              </a:ln>
            </p:spPr>
            <p:txBody>
              <a:bodyPr/>
              <a:lstStyle/>
              <a:p>
                <a:endParaRPr lang="en-US"/>
              </a:p>
            </p:txBody>
          </p:sp>
          <p:sp>
            <p:nvSpPr>
              <p:cNvPr id="1120264" name="Rectangle 8"/>
              <p:cNvSpPr>
                <a:spLocks noChangeArrowheads="1"/>
              </p:cNvSpPr>
              <p:nvPr/>
            </p:nvSpPr>
            <p:spPr bwMode="auto">
              <a:xfrm>
                <a:off x="3174" y="2349"/>
                <a:ext cx="323" cy="752"/>
              </a:xfrm>
              <a:prstGeom prst="rect">
                <a:avLst/>
              </a:prstGeom>
              <a:solidFill>
                <a:schemeClr val="accent1"/>
              </a:solidFill>
              <a:ln w="9525">
                <a:solidFill>
                  <a:schemeClr val="tx1"/>
                </a:solidFill>
                <a:miter lim="800000"/>
                <a:headEnd/>
                <a:tailEnd/>
              </a:ln>
            </p:spPr>
            <p:txBody>
              <a:bodyPr/>
              <a:lstStyle/>
              <a:p>
                <a:endParaRPr lang="en-US"/>
              </a:p>
            </p:txBody>
          </p:sp>
          <p:sp>
            <p:nvSpPr>
              <p:cNvPr id="1120265" name="Rectangle 9"/>
              <p:cNvSpPr>
                <a:spLocks noChangeArrowheads="1"/>
              </p:cNvSpPr>
              <p:nvPr/>
            </p:nvSpPr>
            <p:spPr bwMode="auto">
              <a:xfrm>
                <a:off x="3415" y="2139"/>
                <a:ext cx="242" cy="962"/>
              </a:xfrm>
              <a:prstGeom prst="rect">
                <a:avLst/>
              </a:prstGeom>
              <a:solidFill>
                <a:schemeClr val="accent1"/>
              </a:solidFill>
              <a:ln w="9525">
                <a:solidFill>
                  <a:schemeClr val="tx1"/>
                </a:solidFill>
                <a:miter lim="800000"/>
                <a:headEnd/>
                <a:tailEnd/>
              </a:ln>
            </p:spPr>
            <p:txBody>
              <a:bodyPr/>
              <a:lstStyle/>
              <a:p>
                <a:endParaRPr lang="en-US"/>
              </a:p>
            </p:txBody>
          </p:sp>
          <p:sp>
            <p:nvSpPr>
              <p:cNvPr id="1120266" name="Rectangle 10"/>
              <p:cNvSpPr>
                <a:spLocks noChangeArrowheads="1"/>
              </p:cNvSpPr>
              <p:nvPr/>
            </p:nvSpPr>
            <p:spPr bwMode="auto">
              <a:xfrm>
                <a:off x="3657" y="1933"/>
                <a:ext cx="241" cy="1168"/>
              </a:xfrm>
              <a:prstGeom prst="rect">
                <a:avLst/>
              </a:prstGeom>
              <a:solidFill>
                <a:schemeClr val="accent1"/>
              </a:solidFill>
              <a:ln w="9525">
                <a:solidFill>
                  <a:schemeClr val="tx1"/>
                </a:solidFill>
                <a:miter lim="800000"/>
                <a:headEnd/>
                <a:tailEnd/>
              </a:ln>
            </p:spPr>
            <p:txBody>
              <a:bodyPr/>
              <a:lstStyle/>
              <a:p>
                <a:endParaRPr lang="en-US"/>
              </a:p>
            </p:txBody>
          </p:sp>
        </p:grpSp>
        <p:grpSp>
          <p:nvGrpSpPr>
            <p:cNvPr id="4" name="Group 11"/>
            <p:cNvGrpSpPr>
              <a:grpSpLocks/>
            </p:cNvGrpSpPr>
            <p:nvPr/>
          </p:nvGrpSpPr>
          <p:grpSpPr bwMode="auto">
            <a:xfrm>
              <a:off x="1008" y="1702"/>
              <a:ext cx="3840" cy="1789"/>
              <a:chOff x="1008" y="1702"/>
              <a:chExt cx="3840" cy="1789"/>
            </a:xfrm>
          </p:grpSpPr>
          <p:grpSp>
            <p:nvGrpSpPr>
              <p:cNvPr id="5" name="Group 12"/>
              <p:cNvGrpSpPr>
                <a:grpSpLocks/>
              </p:cNvGrpSpPr>
              <p:nvPr/>
            </p:nvGrpSpPr>
            <p:grpSpPr bwMode="auto">
              <a:xfrm>
                <a:off x="1008" y="1702"/>
                <a:ext cx="3840" cy="1789"/>
                <a:chOff x="1008" y="1702"/>
                <a:chExt cx="3840" cy="1789"/>
              </a:xfrm>
            </p:grpSpPr>
            <p:sp>
              <p:nvSpPr>
                <p:cNvPr id="1120269" name="Line 13"/>
                <p:cNvSpPr>
                  <a:spLocks noChangeShapeType="1"/>
                </p:cNvSpPr>
                <p:nvPr/>
              </p:nvSpPr>
              <p:spPr bwMode="auto">
                <a:xfrm>
                  <a:off x="2617" y="2912"/>
                  <a:ext cx="19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6" name="Group 14"/>
                <p:cNvGrpSpPr>
                  <a:grpSpLocks/>
                </p:cNvGrpSpPr>
                <p:nvPr/>
              </p:nvGrpSpPr>
              <p:grpSpPr bwMode="auto">
                <a:xfrm>
                  <a:off x="1008" y="1702"/>
                  <a:ext cx="3840" cy="1789"/>
                  <a:chOff x="1008" y="1702"/>
                  <a:chExt cx="3840" cy="1789"/>
                </a:xfrm>
              </p:grpSpPr>
              <p:sp>
                <p:nvSpPr>
                  <p:cNvPr id="1120271" name="Line 15"/>
                  <p:cNvSpPr>
                    <a:spLocks noChangeShapeType="1"/>
                  </p:cNvSpPr>
                  <p:nvPr/>
                </p:nvSpPr>
                <p:spPr bwMode="auto">
                  <a:xfrm>
                    <a:off x="2736" y="1872"/>
                    <a:ext cx="0" cy="161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0272" name="Line 16"/>
                  <p:cNvSpPr>
                    <a:spLocks noChangeShapeType="1"/>
                  </p:cNvSpPr>
                  <p:nvPr/>
                </p:nvSpPr>
                <p:spPr bwMode="auto">
                  <a:xfrm>
                    <a:off x="1008" y="3058"/>
                    <a:ext cx="347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0273" name="Text Box 17"/>
                  <p:cNvSpPr txBox="1">
                    <a:spLocks noChangeArrowheads="1"/>
                  </p:cNvSpPr>
                  <p:nvPr/>
                </p:nvSpPr>
                <p:spPr bwMode="auto">
                  <a:xfrm>
                    <a:off x="4509" y="3080"/>
                    <a:ext cx="339" cy="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r>
                      <a:rPr lang="en-US" altLang="en-US" sz="2000" i="1">
                        <a:latin typeface="Times New Roman" pitchFamily="18" charset="0"/>
                      </a:rPr>
                      <a:t>x</a:t>
                    </a:r>
                  </a:p>
                </p:txBody>
              </p:sp>
              <p:sp>
                <p:nvSpPr>
                  <p:cNvPr id="1120274" name="Text Box 18"/>
                  <p:cNvSpPr txBox="1">
                    <a:spLocks noChangeArrowheads="1"/>
                  </p:cNvSpPr>
                  <p:nvPr/>
                </p:nvSpPr>
                <p:spPr bwMode="auto">
                  <a:xfrm>
                    <a:off x="2979" y="1702"/>
                    <a:ext cx="571" cy="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r>
                      <a:rPr lang="en-US" altLang="en-US" sz="2000" i="1">
                        <a:latin typeface="Times New Roman" pitchFamily="18" charset="0"/>
                      </a:rPr>
                      <a:t>P(x)</a:t>
                    </a:r>
                    <a:endParaRPr lang="en-US" altLang="en-US" sz="2000">
                      <a:latin typeface="Times New Roman" pitchFamily="18" charset="0"/>
                    </a:endParaRPr>
                  </a:p>
                </p:txBody>
              </p:sp>
              <p:sp>
                <p:nvSpPr>
                  <p:cNvPr id="1120275" name="Text Box 19"/>
                  <p:cNvSpPr txBox="1">
                    <a:spLocks noChangeArrowheads="1"/>
                  </p:cNvSpPr>
                  <p:nvPr/>
                </p:nvSpPr>
                <p:spPr bwMode="auto">
                  <a:xfrm>
                    <a:off x="2352" y="2832"/>
                    <a:ext cx="252" cy="1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0" tIns="0" rIns="0" bIns="0"/>
                  <a:lstStyle/>
                  <a:p>
                    <a:r>
                      <a:rPr lang="en-US" altLang="en-US" sz="2000">
                        <a:latin typeface="Times New Roman" pitchFamily="18" charset="0"/>
                      </a:rPr>
                      <a:t>1/6</a:t>
                    </a:r>
                  </a:p>
                </p:txBody>
              </p:sp>
              <p:sp>
                <p:nvSpPr>
                  <p:cNvPr id="1120276" name="Text Box 20"/>
                  <p:cNvSpPr txBox="1">
                    <a:spLocks noChangeArrowheads="1"/>
                  </p:cNvSpPr>
                  <p:nvPr/>
                </p:nvSpPr>
                <p:spPr bwMode="auto">
                  <a:xfrm>
                    <a:off x="2979" y="3140"/>
                    <a:ext cx="97"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0" tIns="0" rIns="0" bIns="0"/>
                  <a:lstStyle/>
                  <a:p>
                    <a:r>
                      <a:rPr lang="en-US" altLang="en-US" sz="2000">
                        <a:latin typeface="Times New Roman" pitchFamily="18" charset="0"/>
                      </a:rPr>
                      <a:t>1</a:t>
                    </a:r>
                  </a:p>
                </p:txBody>
              </p:sp>
              <p:sp>
                <p:nvSpPr>
                  <p:cNvPr id="1120277" name="Text Box 21"/>
                  <p:cNvSpPr txBox="1">
                    <a:spLocks noChangeArrowheads="1"/>
                  </p:cNvSpPr>
                  <p:nvPr/>
                </p:nvSpPr>
                <p:spPr bwMode="auto">
                  <a:xfrm>
                    <a:off x="3703" y="3140"/>
                    <a:ext cx="88" cy="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0" tIns="0" rIns="0" bIns="0"/>
                  <a:lstStyle/>
                  <a:p>
                    <a:r>
                      <a:rPr lang="en-US" altLang="en-US" sz="2000">
                        <a:latin typeface="Times New Roman" pitchFamily="18" charset="0"/>
                      </a:rPr>
                      <a:t>4</a:t>
                    </a:r>
                  </a:p>
                </p:txBody>
              </p:sp>
              <p:sp>
                <p:nvSpPr>
                  <p:cNvPr id="1120278" name="Text Box 22"/>
                  <p:cNvSpPr txBox="1">
                    <a:spLocks noChangeArrowheads="1"/>
                  </p:cNvSpPr>
                  <p:nvPr/>
                </p:nvSpPr>
                <p:spPr bwMode="auto">
                  <a:xfrm>
                    <a:off x="3945" y="3140"/>
                    <a:ext cx="97" cy="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0" tIns="0" rIns="0" bIns="0"/>
                  <a:lstStyle/>
                  <a:p>
                    <a:r>
                      <a:rPr lang="en-US" altLang="en-US" sz="2000">
                        <a:latin typeface="Times New Roman" pitchFamily="18" charset="0"/>
                      </a:rPr>
                      <a:t>5</a:t>
                    </a:r>
                  </a:p>
                </p:txBody>
              </p:sp>
              <p:sp>
                <p:nvSpPr>
                  <p:cNvPr id="1120279" name="Text Box 23"/>
                  <p:cNvSpPr txBox="1">
                    <a:spLocks noChangeArrowheads="1"/>
                  </p:cNvSpPr>
                  <p:nvPr/>
                </p:nvSpPr>
                <p:spPr bwMode="auto">
                  <a:xfrm>
                    <a:off x="4186" y="3140"/>
                    <a:ext cx="126" cy="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0" tIns="0" rIns="0" bIns="0"/>
                  <a:lstStyle/>
                  <a:p>
                    <a:r>
                      <a:rPr lang="en-US" altLang="en-US" sz="2000">
                        <a:latin typeface="Times New Roman" pitchFamily="18" charset="0"/>
                      </a:rPr>
                      <a:t>6</a:t>
                    </a:r>
                  </a:p>
                </p:txBody>
              </p:sp>
              <p:sp>
                <p:nvSpPr>
                  <p:cNvPr id="1120280" name="Text Box 24"/>
                  <p:cNvSpPr txBox="1">
                    <a:spLocks noChangeArrowheads="1"/>
                  </p:cNvSpPr>
                  <p:nvPr/>
                </p:nvSpPr>
                <p:spPr bwMode="auto">
                  <a:xfrm>
                    <a:off x="3220" y="3140"/>
                    <a:ext cx="107" cy="1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0" tIns="0" rIns="0" bIns="0"/>
                  <a:lstStyle/>
                  <a:p>
                    <a:r>
                      <a:rPr lang="en-US" altLang="en-US" sz="2000">
                        <a:latin typeface="Times New Roman" pitchFamily="18" charset="0"/>
                      </a:rPr>
                      <a:t>2</a:t>
                    </a:r>
                  </a:p>
                </p:txBody>
              </p:sp>
              <p:sp>
                <p:nvSpPr>
                  <p:cNvPr id="1120281" name="Text Box 25"/>
                  <p:cNvSpPr txBox="1">
                    <a:spLocks noChangeArrowheads="1"/>
                  </p:cNvSpPr>
                  <p:nvPr/>
                </p:nvSpPr>
                <p:spPr bwMode="auto">
                  <a:xfrm>
                    <a:off x="3462" y="3140"/>
                    <a:ext cx="106" cy="1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0" tIns="0" rIns="0" bIns="0"/>
                  <a:lstStyle/>
                  <a:p>
                    <a:r>
                      <a:rPr lang="en-US" altLang="en-US" sz="2000">
                        <a:latin typeface="Times New Roman" pitchFamily="18" charset="0"/>
                      </a:rPr>
                      <a:t>3</a:t>
                    </a:r>
                  </a:p>
                </p:txBody>
              </p:sp>
              <p:sp>
                <p:nvSpPr>
                  <p:cNvPr id="1120282" name="Line 26"/>
                  <p:cNvSpPr>
                    <a:spLocks noChangeShapeType="1"/>
                  </p:cNvSpPr>
                  <p:nvPr/>
                </p:nvSpPr>
                <p:spPr bwMode="auto">
                  <a:xfrm>
                    <a:off x="2617" y="2091"/>
                    <a:ext cx="19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0283" name="Line 27"/>
                  <p:cNvSpPr>
                    <a:spLocks noChangeShapeType="1"/>
                  </p:cNvSpPr>
                  <p:nvPr/>
                </p:nvSpPr>
                <p:spPr bwMode="auto">
                  <a:xfrm>
                    <a:off x="2617" y="2707"/>
                    <a:ext cx="19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0284" name="Line 28"/>
                  <p:cNvSpPr>
                    <a:spLocks noChangeShapeType="1"/>
                  </p:cNvSpPr>
                  <p:nvPr/>
                </p:nvSpPr>
                <p:spPr bwMode="auto">
                  <a:xfrm>
                    <a:off x="2617" y="2296"/>
                    <a:ext cx="19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0285" name="Line 29"/>
                  <p:cNvSpPr>
                    <a:spLocks noChangeShapeType="1"/>
                  </p:cNvSpPr>
                  <p:nvPr/>
                </p:nvSpPr>
                <p:spPr bwMode="auto">
                  <a:xfrm>
                    <a:off x="2617" y="1885"/>
                    <a:ext cx="19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0286" name="Line 30"/>
                  <p:cNvSpPr>
                    <a:spLocks noChangeShapeType="1"/>
                  </p:cNvSpPr>
                  <p:nvPr/>
                </p:nvSpPr>
                <p:spPr bwMode="auto">
                  <a:xfrm>
                    <a:off x="2617" y="2502"/>
                    <a:ext cx="19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sp>
            <p:nvSpPr>
              <p:cNvPr id="1120287" name="Text Box 31"/>
              <p:cNvSpPr txBox="1">
                <a:spLocks noChangeArrowheads="1"/>
              </p:cNvSpPr>
              <p:nvPr/>
            </p:nvSpPr>
            <p:spPr bwMode="auto">
              <a:xfrm>
                <a:off x="2336" y="2604"/>
                <a:ext cx="252" cy="1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0" tIns="0" rIns="0" bIns="0"/>
              <a:lstStyle/>
              <a:p>
                <a:r>
                  <a:rPr lang="en-US" altLang="en-US" sz="2000">
                    <a:latin typeface="Times New Roman" pitchFamily="18" charset="0"/>
                  </a:rPr>
                  <a:t>1/3</a:t>
                </a:r>
              </a:p>
            </p:txBody>
          </p:sp>
          <p:sp>
            <p:nvSpPr>
              <p:cNvPr id="1120288" name="Text Box 32"/>
              <p:cNvSpPr txBox="1">
                <a:spLocks noChangeArrowheads="1"/>
              </p:cNvSpPr>
              <p:nvPr/>
            </p:nvSpPr>
            <p:spPr bwMode="auto">
              <a:xfrm>
                <a:off x="2336" y="2399"/>
                <a:ext cx="252" cy="1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0" tIns="0" rIns="0" bIns="0"/>
              <a:lstStyle/>
              <a:p>
                <a:r>
                  <a:rPr lang="en-US" altLang="en-US" sz="2000">
                    <a:latin typeface="Times New Roman" pitchFamily="18" charset="0"/>
                  </a:rPr>
                  <a:t>1/2</a:t>
                </a:r>
              </a:p>
            </p:txBody>
          </p:sp>
          <p:sp>
            <p:nvSpPr>
              <p:cNvPr id="1120289" name="Text Box 33"/>
              <p:cNvSpPr txBox="1">
                <a:spLocks noChangeArrowheads="1"/>
              </p:cNvSpPr>
              <p:nvPr/>
            </p:nvSpPr>
            <p:spPr bwMode="auto">
              <a:xfrm>
                <a:off x="2336" y="2194"/>
                <a:ext cx="252" cy="1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0" tIns="0" rIns="0" bIns="0"/>
              <a:lstStyle/>
              <a:p>
                <a:r>
                  <a:rPr lang="en-US" altLang="en-US" sz="2000">
                    <a:latin typeface="Times New Roman" pitchFamily="18" charset="0"/>
                  </a:rPr>
                  <a:t>2/3</a:t>
                </a:r>
              </a:p>
            </p:txBody>
          </p:sp>
          <p:sp>
            <p:nvSpPr>
              <p:cNvPr id="1120290" name="Text Box 34"/>
              <p:cNvSpPr txBox="1">
                <a:spLocks noChangeArrowheads="1"/>
              </p:cNvSpPr>
              <p:nvPr/>
            </p:nvSpPr>
            <p:spPr bwMode="auto">
              <a:xfrm>
                <a:off x="2336" y="1988"/>
                <a:ext cx="252" cy="1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0" tIns="0" rIns="0" bIns="0"/>
              <a:lstStyle/>
              <a:p>
                <a:r>
                  <a:rPr lang="en-US" altLang="en-US" sz="2000">
                    <a:latin typeface="Times New Roman" pitchFamily="18" charset="0"/>
                  </a:rPr>
                  <a:t>5/6</a:t>
                </a:r>
              </a:p>
            </p:txBody>
          </p:sp>
          <p:sp>
            <p:nvSpPr>
              <p:cNvPr id="1120291" name="Text Box 35"/>
              <p:cNvSpPr txBox="1">
                <a:spLocks noChangeArrowheads="1"/>
              </p:cNvSpPr>
              <p:nvPr/>
            </p:nvSpPr>
            <p:spPr bwMode="auto">
              <a:xfrm>
                <a:off x="2336" y="1783"/>
                <a:ext cx="252" cy="1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0" tIns="0" rIns="0" bIns="0"/>
              <a:lstStyle/>
              <a:p>
                <a:r>
                  <a:rPr lang="en-US" altLang="en-US" sz="2000">
                    <a:latin typeface="Times New Roman" pitchFamily="18" charset="0"/>
                  </a:rPr>
                  <a:t>1.0</a:t>
                </a:r>
              </a:p>
            </p:txBody>
          </p:sp>
        </p:grpSp>
      </p:grpSp>
    </p:spTree>
    <p:extLst>
      <p:ext uri="{BB962C8B-B14F-4D97-AF65-F5344CB8AC3E}">
        <p14:creationId xmlns:p14="http://schemas.microsoft.com/office/powerpoint/2010/main" xmlns="" val="3674119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4354" name="Rectangle 2"/>
          <p:cNvSpPr>
            <a:spLocks noGrp="1" noChangeArrowheads="1"/>
          </p:cNvSpPr>
          <p:nvPr>
            <p:ph type="title"/>
          </p:nvPr>
        </p:nvSpPr>
        <p:spPr/>
        <p:txBody>
          <a:bodyPr/>
          <a:lstStyle/>
          <a:p>
            <a:r>
              <a:rPr lang="en-US" altLang="en-US" dirty="0">
                <a:solidFill>
                  <a:schemeClr val="accent6"/>
                </a:solidFill>
                <a:latin typeface="Arial Unicode MS" pitchFamily="34" charset="-128"/>
                <a:ea typeface="Arial Unicode MS" pitchFamily="34" charset="-128"/>
                <a:cs typeface="Arial Unicode MS" pitchFamily="34" charset="-128"/>
              </a:rPr>
              <a:t>Practice Problem</a:t>
            </a:r>
          </a:p>
        </p:txBody>
      </p:sp>
      <p:sp>
        <p:nvSpPr>
          <p:cNvPr id="1124355" name="Rectangle 3"/>
          <p:cNvSpPr>
            <a:spLocks noGrp="1" noChangeArrowheads="1"/>
          </p:cNvSpPr>
          <p:nvPr>
            <p:ph idx="1"/>
          </p:nvPr>
        </p:nvSpPr>
        <p:spPr>
          <a:xfrm>
            <a:off x="711200" y="1981200"/>
            <a:ext cx="10363200" cy="4343400"/>
          </a:xfrm>
        </p:spPr>
        <p:txBody>
          <a:bodyPr/>
          <a:lstStyle/>
          <a:p>
            <a:r>
              <a:rPr lang="en-US" altLang="en-US" sz="2000" dirty="0">
                <a:ea typeface="Arial Unicode MS" pitchFamily="34" charset="-128"/>
                <a:cs typeface="Arial Unicode MS" pitchFamily="34" charset="-128"/>
              </a:rPr>
              <a:t>The number of patients seen in a clinic in any given hour is a random variable represented by </a:t>
            </a:r>
            <a:r>
              <a:rPr lang="en-US" altLang="en-US" sz="2000" i="1" dirty="0">
                <a:ea typeface="Arial Unicode MS" pitchFamily="34" charset="-128"/>
                <a:cs typeface="Arial Unicode MS" pitchFamily="34" charset="-128"/>
              </a:rPr>
              <a:t>x</a:t>
            </a:r>
            <a:r>
              <a:rPr lang="en-US" altLang="en-US" sz="2000" dirty="0">
                <a:ea typeface="Arial Unicode MS" pitchFamily="34" charset="-128"/>
                <a:cs typeface="Arial Unicode MS" pitchFamily="34" charset="-128"/>
              </a:rPr>
              <a:t>. The probability distribution for </a:t>
            </a:r>
            <a:r>
              <a:rPr lang="en-US" altLang="en-US" sz="2000" i="1" dirty="0">
                <a:ea typeface="Arial Unicode MS" pitchFamily="34" charset="-128"/>
                <a:cs typeface="Arial Unicode MS" pitchFamily="34" charset="-128"/>
              </a:rPr>
              <a:t>x</a:t>
            </a:r>
            <a:r>
              <a:rPr lang="en-US" altLang="en-US" sz="2000" dirty="0">
                <a:ea typeface="Arial Unicode MS" pitchFamily="34" charset="-128"/>
                <a:cs typeface="Arial Unicode MS" pitchFamily="34" charset="-128"/>
              </a:rPr>
              <a:t> is:</a:t>
            </a:r>
          </a:p>
          <a:p>
            <a:endParaRPr lang="en-US" altLang="en-US" sz="2000" dirty="0">
              <a:ea typeface="Arial Unicode MS" pitchFamily="34" charset="-128"/>
              <a:cs typeface="Arial Unicode MS" pitchFamily="34" charset="-128"/>
            </a:endParaRPr>
          </a:p>
          <a:p>
            <a:endParaRPr lang="en-US" altLang="en-US" sz="2000" dirty="0">
              <a:ea typeface="Arial Unicode MS" pitchFamily="34" charset="-128"/>
              <a:cs typeface="Arial Unicode MS" pitchFamily="34" charset="-128"/>
            </a:endParaRPr>
          </a:p>
        </p:txBody>
      </p:sp>
      <p:grpSp>
        <p:nvGrpSpPr>
          <p:cNvPr id="2" name="Group 4"/>
          <p:cNvGrpSpPr>
            <a:grpSpLocks/>
          </p:cNvGrpSpPr>
          <p:nvPr/>
        </p:nvGrpSpPr>
        <p:grpSpPr bwMode="auto">
          <a:xfrm>
            <a:off x="2540000" y="3276600"/>
            <a:ext cx="7721600" cy="838200"/>
            <a:chOff x="-3" y="-3"/>
            <a:chExt cx="2230" cy="754"/>
          </a:xfrm>
        </p:grpSpPr>
        <p:grpSp>
          <p:nvGrpSpPr>
            <p:cNvPr id="3" name="Group 5"/>
            <p:cNvGrpSpPr>
              <a:grpSpLocks/>
            </p:cNvGrpSpPr>
            <p:nvPr/>
          </p:nvGrpSpPr>
          <p:grpSpPr bwMode="auto">
            <a:xfrm>
              <a:off x="0" y="0"/>
              <a:ext cx="2224" cy="748"/>
              <a:chOff x="0" y="0"/>
              <a:chExt cx="2224" cy="748"/>
            </a:xfrm>
          </p:grpSpPr>
          <p:grpSp>
            <p:nvGrpSpPr>
              <p:cNvPr id="4" name="Group 6"/>
              <p:cNvGrpSpPr>
                <a:grpSpLocks/>
              </p:cNvGrpSpPr>
              <p:nvPr/>
            </p:nvGrpSpPr>
            <p:grpSpPr bwMode="auto">
              <a:xfrm>
                <a:off x="0" y="0"/>
                <a:ext cx="399" cy="374"/>
                <a:chOff x="0" y="0"/>
                <a:chExt cx="399" cy="374"/>
              </a:xfrm>
            </p:grpSpPr>
            <p:sp>
              <p:nvSpPr>
                <p:cNvPr id="1124359" name="Rectangle 7"/>
                <p:cNvSpPr>
                  <a:spLocks noChangeArrowheads="1"/>
                </p:cNvSpPr>
                <p:nvPr/>
              </p:nvSpPr>
              <p:spPr bwMode="auto">
                <a:xfrm>
                  <a:off x="43" y="0"/>
                  <a:ext cx="313" cy="374"/>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eaLnBrk="1" hangingPunct="1"/>
                  <a:r>
                    <a:rPr lang="en-US" altLang="en-US" sz="2400" i="1">
                      <a:latin typeface="Arial Unicode MS" pitchFamily="34" charset="-128"/>
                      <a:ea typeface="Arial Unicode MS" pitchFamily="34" charset="-128"/>
                      <a:cs typeface="Arial Unicode MS" pitchFamily="34" charset="-128"/>
                    </a:rPr>
                    <a:t>x</a:t>
                  </a:r>
                  <a:endParaRPr lang="en-US" altLang="en-US" sz="2400">
                    <a:latin typeface="Arial Unicode MS" pitchFamily="34" charset="-128"/>
                    <a:ea typeface="Arial Unicode MS" pitchFamily="34" charset="-128"/>
                    <a:cs typeface="Arial Unicode MS" pitchFamily="34" charset="-128"/>
                  </a:endParaRPr>
                </a:p>
                <a:p>
                  <a:endParaRPr lang="en-US" altLang="en-US" sz="2400">
                    <a:latin typeface="Times New Roman" pitchFamily="18" charset="0"/>
                  </a:endParaRPr>
                </a:p>
              </p:txBody>
            </p:sp>
            <p:sp>
              <p:nvSpPr>
                <p:cNvPr id="1124360" name="Rectangle 8"/>
                <p:cNvSpPr>
                  <a:spLocks noChangeArrowheads="1"/>
                </p:cNvSpPr>
                <p:nvPr/>
              </p:nvSpPr>
              <p:spPr bwMode="auto">
                <a:xfrm>
                  <a:off x="0" y="0"/>
                  <a:ext cx="399"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5" name="Group 9"/>
              <p:cNvGrpSpPr>
                <a:grpSpLocks/>
              </p:cNvGrpSpPr>
              <p:nvPr/>
            </p:nvGrpSpPr>
            <p:grpSpPr bwMode="auto">
              <a:xfrm>
                <a:off x="399" y="0"/>
                <a:ext cx="365" cy="374"/>
                <a:chOff x="399" y="0"/>
                <a:chExt cx="365" cy="374"/>
              </a:xfrm>
            </p:grpSpPr>
            <p:sp>
              <p:nvSpPr>
                <p:cNvPr id="1124362" name="Rectangle 10"/>
                <p:cNvSpPr>
                  <a:spLocks noChangeArrowheads="1"/>
                </p:cNvSpPr>
                <p:nvPr/>
              </p:nvSpPr>
              <p:spPr bwMode="auto">
                <a:xfrm>
                  <a:off x="442" y="0"/>
                  <a:ext cx="279" cy="374"/>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eaLnBrk="1" hangingPunct="1"/>
                  <a:r>
                    <a:rPr lang="en-US" altLang="en-US" sz="2400">
                      <a:latin typeface="Arial Unicode MS" pitchFamily="34" charset="-128"/>
                      <a:ea typeface="Arial Unicode MS" pitchFamily="34" charset="-128"/>
                      <a:cs typeface="Arial Unicode MS" pitchFamily="34" charset="-128"/>
                    </a:rPr>
                    <a:t>10</a:t>
                  </a:r>
                </a:p>
                <a:p>
                  <a:endParaRPr lang="en-US" altLang="en-US" sz="2400">
                    <a:latin typeface="Times New Roman" pitchFamily="18" charset="0"/>
                  </a:endParaRPr>
                </a:p>
              </p:txBody>
            </p:sp>
            <p:sp>
              <p:nvSpPr>
                <p:cNvPr id="1124363" name="Rectangle 11"/>
                <p:cNvSpPr>
                  <a:spLocks noChangeArrowheads="1"/>
                </p:cNvSpPr>
                <p:nvPr/>
              </p:nvSpPr>
              <p:spPr bwMode="auto">
                <a:xfrm>
                  <a:off x="399" y="0"/>
                  <a:ext cx="365"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6" name="Group 12"/>
              <p:cNvGrpSpPr>
                <a:grpSpLocks/>
              </p:cNvGrpSpPr>
              <p:nvPr/>
            </p:nvGrpSpPr>
            <p:grpSpPr bwMode="auto">
              <a:xfrm>
                <a:off x="764" y="0"/>
                <a:ext cx="365" cy="374"/>
                <a:chOff x="764" y="0"/>
                <a:chExt cx="365" cy="374"/>
              </a:xfrm>
            </p:grpSpPr>
            <p:sp>
              <p:nvSpPr>
                <p:cNvPr id="1124365" name="Rectangle 13"/>
                <p:cNvSpPr>
                  <a:spLocks noChangeArrowheads="1"/>
                </p:cNvSpPr>
                <p:nvPr/>
              </p:nvSpPr>
              <p:spPr bwMode="auto">
                <a:xfrm>
                  <a:off x="807" y="0"/>
                  <a:ext cx="279" cy="374"/>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eaLnBrk="1" hangingPunct="1"/>
                  <a:r>
                    <a:rPr lang="en-US" altLang="en-US" sz="2400">
                      <a:latin typeface="Arial Unicode MS" pitchFamily="34" charset="-128"/>
                      <a:ea typeface="Arial Unicode MS" pitchFamily="34" charset="-128"/>
                      <a:cs typeface="Arial Unicode MS" pitchFamily="34" charset="-128"/>
                    </a:rPr>
                    <a:t>11</a:t>
                  </a:r>
                </a:p>
                <a:p>
                  <a:endParaRPr lang="en-US" altLang="en-US" sz="2400">
                    <a:latin typeface="Times New Roman" pitchFamily="18" charset="0"/>
                  </a:endParaRPr>
                </a:p>
              </p:txBody>
            </p:sp>
            <p:sp>
              <p:nvSpPr>
                <p:cNvPr id="1124366" name="Rectangle 14"/>
                <p:cNvSpPr>
                  <a:spLocks noChangeArrowheads="1"/>
                </p:cNvSpPr>
                <p:nvPr/>
              </p:nvSpPr>
              <p:spPr bwMode="auto">
                <a:xfrm>
                  <a:off x="764" y="0"/>
                  <a:ext cx="365"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7" name="Group 15"/>
              <p:cNvGrpSpPr>
                <a:grpSpLocks/>
              </p:cNvGrpSpPr>
              <p:nvPr/>
            </p:nvGrpSpPr>
            <p:grpSpPr bwMode="auto">
              <a:xfrm>
                <a:off x="1129" y="0"/>
                <a:ext cx="365" cy="374"/>
                <a:chOff x="1129" y="0"/>
                <a:chExt cx="365" cy="374"/>
              </a:xfrm>
            </p:grpSpPr>
            <p:sp>
              <p:nvSpPr>
                <p:cNvPr id="1124368" name="Rectangle 16"/>
                <p:cNvSpPr>
                  <a:spLocks noChangeArrowheads="1"/>
                </p:cNvSpPr>
                <p:nvPr/>
              </p:nvSpPr>
              <p:spPr bwMode="auto">
                <a:xfrm>
                  <a:off x="1172" y="0"/>
                  <a:ext cx="279" cy="374"/>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eaLnBrk="1" hangingPunct="1"/>
                  <a:r>
                    <a:rPr lang="en-US" altLang="en-US" sz="2400">
                      <a:latin typeface="Arial Unicode MS" pitchFamily="34" charset="-128"/>
                      <a:ea typeface="Arial Unicode MS" pitchFamily="34" charset="-128"/>
                      <a:cs typeface="Arial Unicode MS" pitchFamily="34" charset="-128"/>
                    </a:rPr>
                    <a:t>12</a:t>
                  </a:r>
                </a:p>
                <a:p>
                  <a:endParaRPr lang="en-US" altLang="en-US" sz="2400">
                    <a:latin typeface="Times New Roman" pitchFamily="18" charset="0"/>
                  </a:endParaRPr>
                </a:p>
              </p:txBody>
            </p:sp>
            <p:sp>
              <p:nvSpPr>
                <p:cNvPr id="1124369" name="Rectangle 17"/>
                <p:cNvSpPr>
                  <a:spLocks noChangeArrowheads="1"/>
                </p:cNvSpPr>
                <p:nvPr/>
              </p:nvSpPr>
              <p:spPr bwMode="auto">
                <a:xfrm>
                  <a:off x="1129" y="0"/>
                  <a:ext cx="365"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8" name="Group 18"/>
              <p:cNvGrpSpPr>
                <a:grpSpLocks/>
              </p:cNvGrpSpPr>
              <p:nvPr/>
            </p:nvGrpSpPr>
            <p:grpSpPr bwMode="auto">
              <a:xfrm>
                <a:off x="1494" y="0"/>
                <a:ext cx="365" cy="374"/>
                <a:chOff x="1494" y="0"/>
                <a:chExt cx="365" cy="374"/>
              </a:xfrm>
            </p:grpSpPr>
            <p:sp>
              <p:nvSpPr>
                <p:cNvPr id="1124371" name="Rectangle 19"/>
                <p:cNvSpPr>
                  <a:spLocks noChangeArrowheads="1"/>
                </p:cNvSpPr>
                <p:nvPr/>
              </p:nvSpPr>
              <p:spPr bwMode="auto">
                <a:xfrm>
                  <a:off x="1537" y="0"/>
                  <a:ext cx="279" cy="374"/>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eaLnBrk="1" hangingPunct="1"/>
                  <a:r>
                    <a:rPr lang="en-US" altLang="en-US" sz="2400">
                      <a:latin typeface="Arial Unicode MS" pitchFamily="34" charset="-128"/>
                      <a:ea typeface="Arial Unicode MS" pitchFamily="34" charset="-128"/>
                      <a:cs typeface="Arial Unicode MS" pitchFamily="34" charset="-128"/>
                    </a:rPr>
                    <a:t>13</a:t>
                  </a:r>
                </a:p>
                <a:p>
                  <a:endParaRPr lang="en-US" altLang="en-US" sz="2400">
                    <a:latin typeface="Times New Roman" pitchFamily="18" charset="0"/>
                  </a:endParaRPr>
                </a:p>
              </p:txBody>
            </p:sp>
            <p:sp>
              <p:nvSpPr>
                <p:cNvPr id="1124372" name="Rectangle 20"/>
                <p:cNvSpPr>
                  <a:spLocks noChangeArrowheads="1"/>
                </p:cNvSpPr>
                <p:nvPr/>
              </p:nvSpPr>
              <p:spPr bwMode="auto">
                <a:xfrm>
                  <a:off x="1494" y="0"/>
                  <a:ext cx="365"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9" name="Group 21"/>
              <p:cNvGrpSpPr>
                <a:grpSpLocks/>
              </p:cNvGrpSpPr>
              <p:nvPr/>
            </p:nvGrpSpPr>
            <p:grpSpPr bwMode="auto">
              <a:xfrm>
                <a:off x="1859" y="0"/>
                <a:ext cx="365" cy="374"/>
                <a:chOff x="1859" y="0"/>
                <a:chExt cx="365" cy="374"/>
              </a:xfrm>
            </p:grpSpPr>
            <p:sp>
              <p:nvSpPr>
                <p:cNvPr id="1124374" name="Rectangle 22"/>
                <p:cNvSpPr>
                  <a:spLocks noChangeArrowheads="1"/>
                </p:cNvSpPr>
                <p:nvPr/>
              </p:nvSpPr>
              <p:spPr bwMode="auto">
                <a:xfrm>
                  <a:off x="1902" y="0"/>
                  <a:ext cx="279" cy="374"/>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eaLnBrk="1" hangingPunct="1"/>
                  <a:r>
                    <a:rPr lang="en-US" altLang="en-US" sz="2400">
                      <a:latin typeface="Arial Unicode MS" pitchFamily="34" charset="-128"/>
                      <a:ea typeface="Arial Unicode MS" pitchFamily="34" charset="-128"/>
                      <a:cs typeface="Arial Unicode MS" pitchFamily="34" charset="-128"/>
                    </a:rPr>
                    <a:t>14</a:t>
                  </a:r>
                </a:p>
                <a:p>
                  <a:endParaRPr lang="en-US" altLang="en-US" sz="2400">
                    <a:latin typeface="Times New Roman" pitchFamily="18" charset="0"/>
                  </a:endParaRPr>
                </a:p>
              </p:txBody>
            </p:sp>
            <p:sp>
              <p:nvSpPr>
                <p:cNvPr id="1124375" name="Rectangle 23"/>
                <p:cNvSpPr>
                  <a:spLocks noChangeArrowheads="1"/>
                </p:cNvSpPr>
                <p:nvPr/>
              </p:nvSpPr>
              <p:spPr bwMode="auto">
                <a:xfrm>
                  <a:off x="1859" y="0"/>
                  <a:ext cx="365"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10" name="Group 24"/>
              <p:cNvGrpSpPr>
                <a:grpSpLocks/>
              </p:cNvGrpSpPr>
              <p:nvPr/>
            </p:nvGrpSpPr>
            <p:grpSpPr bwMode="auto">
              <a:xfrm>
                <a:off x="0" y="374"/>
                <a:ext cx="399" cy="374"/>
                <a:chOff x="0" y="374"/>
                <a:chExt cx="399" cy="374"/>
              </a:xfrm>
            </p:grpSpPr>
            <p:sp>
              <p:nvSpPr>
                <p:cNvPr id="1124377" name="Rectangle 25"/>
                <p:cNvSpPr>
                  <a:spLocks noChangeArrowheads="1"/>
                </p:cNvSpPr>
                <p:nvPr/>
              </p:nvSpPr>
              <p:spPr bwMode="auto">
                <a:xfrm>
                  <a:off x="43" y="374"/>
                  <a:ext cx="313" cy="374"/>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eaLnBrk="1" hangingPunct="1"/>
                  <a:r>
                    <a:rPr lang="en-US" altLang="en-US" sz="2400" i="1">
                      <a:latin typeface="Arial Unicode MS" pitchFamily="34" charset="-128"/>
                      <a:ea typeface="Arial Unicode MS" pitchFamily="34" charset="-128"/>
                      <a:cs typeface="Arial Unicode MS" pitchFamily="34" charset="-128"/>
                    </a:rPr>
                    <a:t>P(x)</a:t>
                  </a:r>
                  <a:endParaRPr lang="en-US" altLang="en-US" sz="2400">
                    <a:latin typeface="Arial Unicode MS" pitchFamily="34" charset="-128"/>
                    <a:ea typeface="Arial Unicode MS" pitchFamily="34" charset="-128"/>
                    <a:cs typeface="Arial Unicode MS" pitchFamily="34" charset="-128"/>
                  </a:endParaRPr>
                </a:p>
                <a:p>
                  <a:endParaRPr lang="en-US" altLang="en-US" sz="2400">
                    <a:latin typeface="Times New Roman" pitchFamily="18" charset="0"/>
                  </a:endParaRPr>
                </a:p>
              </p:txBody>
            </p:sp>
            <p:sp>
              <p:nvSpPr>
                <p:cNvPr id="1124378" name="Rectangle 26"/>
                <p:cNvSpPr>
                  <a:spLocks noChangeArrowheads="1"/>
                </p:cNvSpPr>
                <p:nvPr/>
              </p:nvSpPr>
              <p:spPr bwMode="auto">
                <a:xfrm>
                  <a:off x="0" y="374"/>
                  <a:ext cx="399"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11" name="Group 27"/>
              <p:cNvGrpSpPr>
                <a:grpSpLocks/>
              </p:cNvGrpSpPr>
              <p:nvPr/>
            </p:nvGrpSpPr>
            <p:grpSpPr bwMode="auto">
              <a:xfrm>
                <a:off x="399" y="374"/>
                <a:ext cx="365" cy="374"/>
                <a:chOff x="399" y="374"/>
                <a:chExt cx="365" cy="374"/>
              </a:xfrm>
            </p:grpSpPr>
            <p:sp>
              <p:nvSpPr>
                <p:cNvPr id="1124380" name="Rectangle 28"/>
                <p:cNvSpPr>
                  <a:spLocks noChangeArrowheads="1"/>
                </p:cNvSpPr>
                <p:nvPr/>
              </p:nvSpPr>
              <p:spPr bwMode="auto">
                <a:xfrm>
                  <a:off x="442" y="374"/>
                  <a:ext cx="279" cy="374"/>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eaLnBrk="1" hangingPunct="1"/>
                  <a:r>
                    <a:rPr lang="en-US" altLang="en-US" sz="2400">
                      <a:latin typeface="Arial Unicode MS" pitchFamily="34" charset="-128"/>
                      <a:ea typeface="Arial Unicode MS" pitchFamily="34" charset="-128"/>
                      <a:cs typeface="Arial Unicode MS" pitchFamily="34" charset="-128"/>
                    </a:rPr>
                    <a:t>.4</a:t>
                  </a:r>
                </a:p>
                <a:p>
                  <a:endParaRPr lang="en-US" altLang="en-US" sz="2400">
                    <a:latin typeface="Times New Roman" pitchFamily="18" charset="0"/>
                  </a:endParaRPr>
                </a:p>
              </p:txBody>
            </p:sp>
            <p:sp>
              <p:nvSpPr>
                <p:cNvPr id="1124381" name="Rectangle 29"/>
                <p:cNvSpPr>
                  <a:spLocks noChangeArrowheads="1"/>
                </p:cNvSpPr>
                <p:nvPr/>
              </p:nvSpPr>
              <p:spPr bwMode="auto">
                <a:xfrm>
                  <a:off x="399" y="374"/>
                  <a:ext cx="365"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12" name="Group 30"/>
              <p:cNvGrpSpPr>
                <a:grpSpLocks/>
              </p:cNvGrpSpPr>
              <p:nvPr/>
            </p:nvGrpSpPr>
            <p:grpSpPr bwMode="auto">
              <a:xfrm>
                <a:off x="764" y="374"/>
                <a:ext cx="365" cy="374"/>
                <a:chOff x="764" y="374"/>
                <a:chExt cx="365" cy="374"/>
              </a:xfrm>
            </p:grpSpPr>
            <p:sp>
              <p:nvSpPr>
                <p:cNvPr id="1124383" name="Rectangle 31"/>
                <p:cNvSpPr>
                  <a:spLocks noChangeArrowheads="1"/>
                </p:cNvSpPr>
                <p:nvPr/>
              </p:nvSpPr>
              <p:spPr bwMode="auto">
                <a:xfrm>
                  <a:off x="807" y="374"/>
                  <a:ext cx="279" cy="374"/>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eaLnBrk="1" hangingPunct="1"/>
                  <a:r>
                    <a:rPr lang="en-US" altLang="en-US" sz="2400">
                      <a:latin typeface="Arial Unicode MS" pitchFamily="34" charset="-128"/>
                      <a:ea typeface="Arial Unicode MS" pitchFamily="34" charset="-128"/>
                      <a:cs typeface="Arial Unicode MS" pitchFamily="34" charset="-128"/>
                    </a:rPr>
                    <a:t>.2</a:t>
                  </a:r>
                </a:p>
                <a:p>
                  <a:endParaRPr lang="en-US" altLang="en-US" sz="2400">
                    <a:latin typeface="Times New Roman" pitchFamily="18" charset="0"/>
                  </a:endParaRPr>
                </a:p>
              </p:txBody>
            </p:sp>
            <p:sp>
              <p:nvSpPr>
                <p:cNvPr id="1124384" name="Rectangle 32"/>
                <p:cNvSpPr>
                  <a:spLocks noChangeArrowheads="1"/>
                </p:cNvSpPr>
                <p:nvPr/>
              </p:nvSpPr>
              <p:spPr bwMode="auto">
                <a:xfrm>
                  <a:off x="764" y="374"/>
                  <a:ext cx="365"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13" name="Group 33"/>
              <p:cNvGrpSpPr>
                <a:grpSpLocks/>
              </p:cNvGrpSpPr>
              <p:nvPr/>
            </p:nvGrpSpPr>
            <p:grpSpPr bwMode="auto">
              <a:xfrm>
                <a:off x="1129" y="374"/>
                <a:ext cx="365" cy="374"/>
                <a:chOff x="1129" y="374"/>
                <a:chExt cx="365" cy="374"/>
              </a:xfrm>
            </p:grpSpPr>
            <p:sp>
              <p:nvSpPr>
                <p:cNvPr id="1124386" name="Rectangle 34"/>
                <p:cNvSpPr>
                  <a:spLocks noChangeArrowheads="1"/>
                </p:cNvSpPr>
                <p:nvPr/>
              </p:nvSpPr>
              <p:spPr bwMode="auto">
                <a:xfrm>
                  <a:off x="1172" y="374"/>
                  <a:ext cx="279" cy="374"/>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eaLnBrk="1" hangingPunct="1"/>
                  <a:r>
                    <a:rPr lang="en-US" altLang="en-US" sz="2400">
                      <a:latin typeface="Arial Unicode MS" pitchFamily="34" charset="-128"/>
                      <a:ea typeface="Arial Unicode MS" pitchFamily="34" charset="-128"/>
                      <a:cs typeface="Arial Unicode MS" pitchFamily="34" charset="-128"/>
                    </a:rPr>
                    <a:t>.2</a:t>
                  </a:r>
                </a:p>
                <a:p>
                  <a:endParaRPr lang="en-US" altLang="en-US" sz="2400">
                    <a:latin typeface="Times New Roman" pitchFamily="18" charset="0"/>
                  </a:endParaRPr>
                </a:p>
              </p:txBody>
            </p:sp>
            <p:sp>
              <p:nvSpPr>
                <p:cNvPr id="1124387" name="Rectangle 35"/>
                <p:cNvSpPr>
                  <a:spLocks noChangeArrowheads="1"/>
                </p:cNvSpPr>
                <p:nvPr/>
              </p:nvSpPr>
              <p:spPr bwMode="auto">
                <a:xfrm>
                  <a:off x="1129" y="374"/>
                  <a:ext cx="365"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14" name="Group 36"/>
              <p:cNvGrpSpPr>
                <a:grpSpLocks/>
              </p:cNvGrpSpPr>
              <p:nvPr/>
            </p:nvGrpSpPr>
            <p:grpSpPr bwMode="auto">
              <a:xfrm>
                <a:off x="1494" y="374"/>
                <a:ext cx="365" cy="374"/>
                <a:chOff x="1494" y="374"/>
                <a:chExt cx="365" cy="374"/>
              </a:xfrm>
            </p:grpSpPr>
            <p:sp>
              <p:nvSpPr>
                <p:cNvPr id="1124389" name="Rectangle 37"/>
                <p:cNvSpPr>
                  <a:spLocks noChangeArrowheads="1"/>
                </p:cNvSpPr>
                <p:nvPr/>
              </p:nvSpPr>
              <p:spPr bwMode="auto">
                <a:xfrm>
                  <a:off x="1537" y="374"/>
                  <a:ext cx="279" cy="374"/>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eaLnBrk="1" hangingPunct="1"/>
                  <a:r>
                    <a:rPr lang="en-US" altLang="en-US" sz="2400">
                      <a:latin typeface="Arial Unicode MS" pitchFamily="34" charset="-128"/>
                      <a:ea typeface="Arial Unicode MS" pitchFamily="34" charset="-128"/>
                      <a:cs typeface="Arial Unicode MS" pitchFamily="34" charset="-128"/>
                    </a:rPr>
                    <a:t>.1</a:t>
                  </a:r>
                </a:p>
                <a:p>
                  <a:endParaRPr lang="en-US" altLang="en-US" sz="2400">
                    <a:latin typeface="Times New Roman" pitchFamily="18" charset="0"/>
                  </a:endParaRPr>
                </a:p>
              </p:txBody>
            </p:sp>
            <p:sp>
              <p:nvSpPr>
                <p:cNvPr id="1124390" name="Rectangle 38"/>
                <p:cNvSpPr>
                  <a:spLocks noChangeArrowheads="1"/>
                </p:cNvSpPr>
                <p:nvPr/>
              </p:nvSpPr>
              <p:spPr bwMode="auto">
                <a:xfrm>
                  <a:off x="1494" y="374"/>
                  <a:ext cx="365"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nvGrpSpPr>
              <p:cNvPr id="15" name="Group 39"/>
              <p:cNvGrpSpPr>
                <a:grpSpLocks/>
              </p:cNvGrpSpPr>
              <p:nvPr/>
            </p:nvGrpSpPr>
            <p:grpSpPr bwMode="auto">
              <a:xfrm>
                <a:off x="1859" y="374"/>
                <a:ext cx="365" cy="374"/>
                <a:chOff x="1859" y="374"/>
                <a:chExt cx="365" cy="374"/>
              </a:xfrm>
            </p:grpSpPr>
            <p:sp>
              <p:nvSpPr>
                <p:cNvPr id="1124392" name="Rectangle 40"/>
                <p:cNvSpPr>
                  <a:spLocks noChangeArrowheads="1"/>
                </p:cNvSpPr>
                <p:nvPr/>
              </p:nvSpPr>
              <p:spPr bwMode="auto">
                <a:xfrm>
                  <a:off x="1902" y="374"/>
                  <a:ext cx="279" cy="374"/>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pPr eaLnBrk="1" hangingPunct="1"/>
                  <a:r>
                    <a:rPr lang="en-US" altLang="en-US" sz="2400">
                      <a:latin typeface="Arial Unicode MS" pitchFamily="34" charset="-128"/>
                      <a:ea typeface="Arial Unicode MS" pitchFamily="34" charset="-128"/>
                      <a:cs typeface="Arial Unicode MS" pitchFamily="34" charset="-128"/>
                    </a:rPr>
                    <a:t>.1</a:t>
                  </a:r>
                </a:p>
                <a:p>
                  <a:endParaRPr lang="en-US" altLang="en-US" sz="2400">
                    <a:latin typeface="Times New Roman" pitchFamily="18" charset="0"/>
                  </a:endParaRPr>
                </a:p>
              </p:txBody>
            </p:sp>
            <p:sp>
              <p:nvSpPr>
                <p:cNvPr id="1124393" name="Rectangle 41"/>
                <p:cNvSpPr>
                  <a:spLocks noChangeArrowheads="1"/>
                </p:cNvSpPr>
                <p:nvPr/>
              </p:nvSpPr>
              <p:spPr bwMode="auto">
                <a:xfrm>
                  <a:off x="1859" y="374"/>
                  <a:ext cx="365"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grpSp>
        <p:sp>
          <p:nvSpPr>
            <p:cNvPr id="1124394" name="Rectangle 42"/>
            <p:cNvSpPr>
              <a:spLocks noChangeArrowheads="1"/>
            </p:cNvSpPr>
            <p:nvPr/>
          </p:nvSpPr>
          <p:spPr bwMode="auto">
            <a:xfrm>
              <a:off x="-3" y="-3"/>
              <a:ext cx="2230" cy="754"/>
            </a:xfrm>
            <a:prstGeom prst="rect">
              <a:avLst/>
            </a:prstGeom>
            <a:noFill/>
            <a:ln w="9525">
              <a:solidFill>
                <a:srgbClr val="A0A0A0"/>
              </a:solidFill>
              <a:miter lim="800000"/>
              <a:headEnd/>
              <a:tailEnd/>
            </a:ln>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lstStyle/>
            <a:p>
              <a:endParaRPr lang="en-US"/>
            </a:p>
          </p:txBody>
        </p:sp>
      </p:grpSp>
      <p:sp>
        <p:nvSpPr>
          <p:cNvPr id="1124395" name="Rectangle 43"/>
          <p:cNvSpPr>
            <a:spLocks noChangeArrowheads="1"/>
          </p:cNvSpPr>
          <p:nvPr/>
        </p:nvSpPr>
        <p:spPr bwMode="auto">
          <a:xfrm>
            <a:off x="711200" y="4632326"/>
            <a:ext cx="9956800" cy="2225675"/>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spAutoFit/>
          </a:bodyPr>
          <a:lstStyle/>
          <a:p>
            <a:pPr eaLnBrk="1" hangingPunct="1">
              <a:lnSpc>
                <a:spcPct val="90000"/>
              </a:lnSpc>
              <a:spcBef>
                <a:spcPct val="50000"/>
              </a:spcBef>
              <a:buClr>
                <a:schemeClr val="accent2"/>
              </a:buClr>
              <a:buSzPct val="80000"/>
              <a:buFont typeface="Wingdings" pitchFamily="2" charset="2"/>
              <a:buNone/>
            </a:pPr>
            <a:r>
              <a:rPr lang="en-US" altLang="en-US" sz="2800" b="0" dirty="0">
                <a:ea typeface="Arial Unicode MS" pitchFamily="34" charset="-128"/>
                <a:cs typeface="Arial Unicode MS" pitchFamily="34" charset="-128"/>
              </a:rPr>
              <a:t>Find the probability that in a given hour:</a:t>
            </a:r>
          </a:p>
          <a:p>
            <a:pPr eaLnBrk="1" hangingPunct="1">
              <a:lnSpc>
                <a:spcPct val="90000"/>
              </a:lnSpc>
              <a:spcBef>
                <a:spcPct val="50000"/>
              </a:spcBef>
              <a:buClr>
                <a:schemeClr val="accent2"/>
              </a:buClr>
              <a:buSzPct val="80000"/>
              <a:buFont typeface="Wingdings" pitchFamily="2" charset="2"/>
              <a:buNone/>
            </a:pPr>
            <a:r>
              <a:rPr lang="en-US" altLang="en-US" sz="2800" b="0" dirty="0">
                <a:ea typeface="Arial Unicode MS" pitchFamily="34" charset="-128"/>
                <a:cs typeface="Arial Unicode MS" pitchFamily="34" charset="-128"/>
              </a:rPr>
              <a:t>a.</a:t>
            </a:r>
            <a:r>
              <a:rPr lang="en-US" altLang="en-US" sz="2800" b="0" dirty="0">
                <a:cs typeface="Times New Roman" pitchFamily="18" charset="0"/>
              </a:rPr>
              <a:t>    </a:t>
            </a:r>
            <a:r>
              <a:rPr lang="en-US" altLang="en-US" sz="2400" b="0" dirty="0">
                <a:ea typeface="Arial Unicode MS" pitchFamily="34" charset="-128"/>
                <a:cs typeface="Arial Unicode MS" pitchFamily="34" charset="-128"/>
              </a:rPr>
              <a:t>exactly 14 patients arrive</a:t>
            </a:r>
          </a:p>
          <a:p>
            <a:pPr eaLnBrk="1" hangingPunct="1">
              <a:lnSpc>
                <a:spcPct val="90000"/>
              </a:lnSpc>
              <a:spcBef>
                <a:spcPct val="50000"/>
              </a:spcBef>
              <a:buClr>
                <a:schemeClr val="accent2"/>
              </a:buClr>
              <a:buSzPct val="80000"/>
              <a:buFont typeface="Wingdings" pitchFamily="2" charset="2"/>
              <a:buNone/>
            </a:pPr>
            <a:r>
              <a:rPr lang="en-US" altLang="en-US" sz="2800" b="0" dirty="0">
                <a:ea typeface="Arial Unicode MS" pitchFamily="34" charset="-128"/>
                <a:cs typeface="Arial Unicode MS" pitchFamily="34" charset="-128"/>
              </a:rPr>
              <a:t>b.</a:t>
            </a:r>
            <a:r>
              <a:rPr lang="en-US" altLang="en-US" sz="2800" b="0" dirty="0">
                <a:cs typeface="Times New Roman" pitchFamily="18" charset="0"/>
              </a:rPr>
              <a:t>    </a:t>
            </a:r>
            <a:r>
              <a:rPr lang="en-US" altLang="en-US" sz="2400" b="0" dirty="0">
                <a:ea typeface="Arial Unicode MS" pitchFamily="34" charset="-128"/>
                <a:cs typeface="Arial Unicode MS" pitchFamily="34" charset="-128"/>
              </a:rPr>
              <a:t>At least 12 patients arrive</a:t>
            </a:r>
          </a:p>
          <a:p>
            <a:pPr eaLnBrk="1" hangingPunct="1">
              <a:lnSpc>
                <a:spcPct val="90000"/>
              </a:lnSpc>
              <a:spcBef>
                <a:spcPct val="50000"/>
              </a:spcBef>
              <a:buClr>
                <a:schemeClr val="accent2"/>
              </a:buClr>
              <a:buSzPct val="80000"/>
              <a:buFont typeface="Wingdings" pitchFamily="2" charset="2"/>
              <a:buNone/>
            </a:pPr>
            <a:r>
              <a:rPr lang="en-US" altLang="en-US" sz="2800" b="0" dirty="0">
                <a:ea typeface="Arial Unicode MS" pitchFamily="34" charset="-128"/>
                <a:cs typeface="Arial Unicode MS" pitchFamily="34" charset="-128"/>
              </a:rPr>
              <a:t>c.</a:t>
            </a:r>
            <a:r>
              <a:rPr lang="en-US" altLang="en-US" sz="2800" b="0" dirty="0">
                <a:cs typeface="Times New Roman" pitchFamily="18" charset="0"/>
              </a:rPr>
              <a:t>    </a:t>
            </a:r>
            <a:r>
              <a:rPr lang="en-US" altLang="en-US" sz="2400" b="0" dirty="0">
                <a:ea typeface="Arial Unicode MS" pitchFamily="34" charset="-128"/>
                <a:cs typeface="Arial Unicode MS" pitchFamily="34" charset="-128"/>
              </a:rPr>
              <a:t>At most 11 patients arrive </a:t>
            </a:r>
          </a:p>
        </p:txBody>
      </p:sp>
      <p:sp>
        <p:nvSpPr>
          <p:cNvPr id="1124396" name="Text Box 44"/>
          <p:cNvSpPr txBox="1">
            <a:spLocks noChangeArrowheads="1"/>
          </p:cNvSpPr>
          <p:nvPr/>
        </p:nvSpPr>
        <p:spPr bwMode="auto">
          <a:xfrm>
            <a:off x="6908800" y="5257801"/>
            <a:ext cx="3454400" cy="415498"/>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spAutoFit/>
          </a:bodyPr>
          <a:lstStyle/>
          <a:p>
            <a:pPr eaLnBrk="1" hangingPunct="1">
              <a:spcBef>
                <a:spcPct val="50000"/>
              </a:spcBef>
            </a:pPr>
            <a:r>
              <a:rPr lang="en-US" altLang="en-US" sz="2400" dirty="0">
                <a:latin typeface="Arial Unicode MS" pitchFamily="34" charset="-128"/>
                <a:ea typeface="Arial Unicode MS" pitchFamily="34" charset="-128"/>
                <a:cs typeface="Arial Unicode MS" pitchFamily="34" charset="-128"/>
              </a:rPr>
              <a:t> </a:t>
            </a:r>
            <a:r>
              <a:rPr lang="en-US" altLang="en-US" sz="2400" i="1" dirty="0">
                <a:latin typeface="Times New Roman" pitchFamily="18" charset="0"/>
                <a:cs typeface="Times New Roman" pitchFamily="18" charset="0"/>
              </a:rPr>
              <a:t>p(x=14)</a:t>
            </a:r>
            <a:r>
              <a:rPr lang="en-US" altLang="en-US" sz="2400" dirty="0">
                <a:latin typeface="Times New Roman" pitchFamily="18" charset="0"/>
                <a:cs typeface="Times New Roman" pitchFamily="18" charset="0"/>
              </a:rPr>
              <a:t>= .1</a:t>
            </a:r>
            <a:r>
              <a:rPr lang="en-US" altLang="en-US" sz="2400" dirty="0">
                <a:latin typeface="Times New Roman" pitchFamily="18" charset="0"/>
              </a:rPr>
              <a:t> </a:t>
            </a:r>
          </a:p>
        </p:txBody>
      </p:sp>
      <p:sp>
        <p:nvSpPr>
          <p:cNvPr id="1124397" name="Text Box 45"/>
          <p:cNvSpPr txBox="1">
            <a:spLocks noChangeArrowheads="1"/>
          </p:cNvSpPr>
          <p:nvPr/>
        </p:nvSpPr>
        <p:spPr bwMode="auto">
          <a:xfrm>
            <a:off x="7213600" y="5791201"/>
            <a:ext cx="4978400" cy="415498"/>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spAutoFit/>
          </a:bodyPr>
          <a:lstStyle/>
          <a:p>
            <a:pPr eaLnBrk="1" hangingPunct="1">
              <a:spcBef>
                <a:spcPct val="50000"/>
              </a:spcBef>
            </a:pPr>
            <a:r>
              <a:rPr lang="en-US" altLang="en-US" sz="2400" i="1">
                <a:latin typeface="Times New Roman" pitchFamily="18" charset="0"/>
                <a:cs typeface="Times New Roman" pitchFamily="18" charset="0"/>
              </a:rPr>
              <a:t>p(x</a:t>
            </a:r>
            <a:r>
              <a:rPr lang="en-US" altLang="en-US" sz="2400" i="1">
                <a:latin typeface="Times New Roman" pitchFamily="18" charset="0"/>
                <a:cs typeface="Times New Roman" pitchFamily="18" charset="0"/>
                <a:sym typeface="Symbol" pitchFamily="18" charset="2"/>
              </a:rPr>
              <a:t></a:t>
            </a:r>
            <a:r>
              <a:rPr lang="en-US" altLang="en-US" sz="2400" i="1">
                <a:latin typeface="Times New Roman" pitchFamily="18" charset="0"/>
                <a:cs typeface="Times New Roman" pitchFamily="18" charset="0"/>
              </a:rPr>
              <a:t>12)</a:t>
            </a:r>
            <a:r>
              <a:rPr lang="en-US" altLang="en-US" sz="2400">
                <a:latin typeface="Times New Roman" pitchFamily="18" charset="0"/>
                <a:cs typeface="Times New Roman" pitchFamily="18" charset="0"/>
              </a:rPr>
              <a:t>= (.2 + .1 +.1) = .4</a:t>
            </a:r>
            <a:r>
              <a:rPr lang="en-US" altLang="en-US" sz="2400">
                <a:solidFill>
                  <a:srgbClr val="999999"/>
                </a:solidFill>
                <a:latin typeface="Times New Roman" pitchFamily="18" charset="0"/>
                <a:cs typeface="Times New Roman" pitchFamily="18" charset="0"/>
              </a:rPr>
              <a:t> </a:t>
            </a:r>
          </a:p>
        </p:txBody>
      </p:sp>
      <p:sp>
        <p:nvSpPr>
          <p:cNvPr id="1124398" name="Text Box 46"/>
          <p:cNvSpPr txBox="1">
            <a:spLocks noChangeArrowheads="1"/>
          </p:cNvSpPr>
          <p:nvPr/>
        </p:nvSpPr>
        <p:spPr bwMode="auto">
          <a:xfrm>
            <a:off x="7112000" y="6446838"/>
            <a:ext cx="4064000" cy="415498"/>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bIns="0">
            <a:spAutoFit/>
          </a:bodyPr>
          <a:lstStyle/>
          <a:p>
            <a:pPr eaLnBrk="1" hangingPunct="1">
              <a:spcBef>
                <a:spcPct val="50000"/>
              </a:spcBef>
            </a:pPr>
            <a:r>
              <a:rPr lang="en-US" altLang="en-US" sz="2400" i="1">
                <a:latin typeface="Times New Roman" pitchFamily="18" charset="0"/>
                <a:cs typeface="Times New Roman" pitchFamily="18" charset="0"/>
              </a:rPr>
              <a:t>p(x≤11)</a:t>
            </a:r>
            <a:r>
              <a:rPr lang="en-US" altLang="en-US" sz="2400">
                <a:latin typeface="Times New Roman" pitchFamily="18" charset="0"/>
                <a:cs typeface="Times New Roman" pitchFamily="18" charset="0"/>
              </a:rPr>
              <a:t>= (.4 +.2) = .6</a:t>
            </a:r>
            <a:r>
              <a:rPr lang="en-US" altLang="en-US" sz="2400">
                <a:solidFill>
                  <a:srgbClr val="000000"/>
                </a:solidFill>
                <a:latin typeface="Times New Roman" pitchFamily="18" charset="0"/>
              </a:rPr>
              <a:t> </a:t>
            </a:r>
          </a:p>
        </p:txBody>
      </p:sp>
    </p:spTree>
    <p:extLst>
      <p:ext uri="{BB962C8B-B14F-4D97-AF65-F5344CB8AC3E}">
        <p14:creationId xmlns:p14="http://schemas.microsoft.com/office/powerpoint/2010/main" xmlns="" val="2210747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4395"/>
                                        </p:tgtEl>
                                        <p:attrNameLst>
                                          <p:attrName>style.visibility</p:attrName>
                                        </p:attrNameLst>
                                      </p:cBhvr>
                                      <p:to>
                                        <p:strVal val="visible"/>
                                      </p:to>
                                    </p:set>
                                    <p:anim calcmode="lin" valueType="num">
                                      <p:cBhvr additive="base">
                                        <p:cTn id="7" dur="500" fill="hold"/>
                                        <p:tgtEl>
                                          <p:spTgt spid="1124395"/>
                                        </p:tgtEl>
                                        <p:attrNameLst>
                                          <p:attrName>ppt_x</p:attrName>
                                        </p:attrNameLst>
                                      </p:cBhvr>
                                      <p:tavLst>
                                        <p:tav tm="0">
                                          <p:val>
                                            <p:strVal val="0-#ppt_w/2"/>
                                          </p:val>
                                        </p:tav>
                                        <p:tav tm="100000">
                                          <p:val>
                                            <p:strVal val="#ppt_x"/>
                                          </p:val>
                                        </p:tav>
                                      </p:tavLst>
                                    </p:anim>
                                    <p:anim calcmode="lin" valueType="num">
                                      <p:cBhvr additive="base">
                                        <p:cTn id="8" dur="500" fill="hold"/>
                                        <p:tgtEl>
                                          <p:spTgt spid="112439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243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124397"/>
                                        </p:tgtEl>
                                        <p:attrNameLst>
                                          <p:attrName>style.visibility</p:attrName>
                                        </p:attrNameLst>
                                      </p:cBhvr>
                                      <p:to>
                                        <p:strVal val="visible"/>
                                      </p:to>
                                    </p:set>
                                    <p:anim calcmode="lin" valueType="num">
                                      <p:cBhvr additive="base">
                                        <p:cTn id="17" dur="500" fill="hold"/>
                                        <p:tgtEl>
                                          <p:spTgt spid="1124397"/>
                                        </p:tgtEl>
                                        <p:attrNameLst>
                                          <p:attrName>ppt_x</p:attrName>
                                        </p:attrNameLst>
                                      </p:cBhvr>
                                      <p:tavLst>
                                        <p:tav tm="0">
                                          <p:val>
                                            <p:strVal val="1+#ppt_w/2"/>
                                          </p:val>
                                        </p:tav>
                                        <p:tav tm="100000">
                                          <p:val>
                                            <p:strVal val="#ppt_x"/>
                                          </p:val>
                                        </p:tav>
                                      </p:tavLst>
                                    </p:anim>
                                    <p:anim calcmode="lin" valueType="num">
                                      <p:cBhvr additive="base">
                                        <p:cTn id="18" dur="500" fill="hold"/>
                                        <p:tgtEl>
                                          <p:spTgt spid="112439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124397"/>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124398"/>
                                        </p:tgtEl>
                                        <p:attrNameLst>
                                          <p:attrName>style.visibility</p:attrName>
                                        </p:attrNameLst>
                                      </p:cBhvr>
                                      <p:to>
                                        <p:strVal val="visible"/>
                                      </p:to>
                                    </p:set>
                                    <p:anim calcmode="lin" valueType="num">
                                      <p:cBhvr additive="base">
                                        <p:cTn id="23" dur="500" fill="hold"/>
                                        <p:tgtEl>
                                          <p:spTgt spid="1124398"/>
                                        </p:tgtEl>
                                        <p:attrNameLst>
                                          <p:attrName>ppt_x</p:attrName>
                                        </p:attrNameLst>
                                      </p:cBhvr>
                                      <p:tavLst>
                                        <p:tav tm="0">
                                          <p:val>
                                            <p:strVal val="1+#ppt_w/2"/>
                                          </p:val>
                                        </p:tav>
                                        <p:tav tm="100000">
                                          <p:val>
                                            <p:strVal val="#ppt_x"/>
                                          </p:val>
                                        </p:tav>
                                      </p:tavLst>
                                    </p:anim>
                                    <p:anim calcmode="lin" valueType="num">
                                      <p:cBhvr additive="base">
                                        <p:cTn id="24" dur="500" fill="hold"/>
                                        <p:tgtEl>
                                          <p:spTgt spid="112439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12439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4395" grpId="0" autoUpdateAnimBg="0"/>
      <p:bldP spid="1124396" grpId="0"/>
      <p:bldP spid="1124397" grpId="0" autoUpdateAnimBg="0"/>
      <p:bldP spid="1124398"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8|15.5|8.9|0.1|13.6|9.4|23.2|4.4|24.8|9.6|20.7"/>
</p:tagLst>
</file>

<file path=ppt/tags/tag2.xml><?xml version="1.0" encoding="utf-8"?>
<p:tagLst xmlns:a="http://schemas.openxmlformats.org/drawingml/2006/main" xmlns:r="http://schemas.openxmlformats.org/officeDocument/2006/relationships" xmlns:p="http://schemas.openxmlformats.org/presentationml/2006/main">
  <p:tag name="TIMING" val="|5.9|21.7|9.5|20.3|17.4"/>
</p:tagLst>
</file>

<file path=ppt/tags/tag3.xml><?xml version="1.0" encoding="utf-8"?>
<p:tagLst xmlns:a="http://schemas.openxmlformats.org/drawingml/2006/main" xmlns:r="http://schemas.openxmlformats.org/officeDocument/2006/relationships" xmlns:p="http://schemas.openxmlformats.org/presentationml/2006/main">
  <p:tag name="TIMING" val="|6|42.1|21.4|26.1|34.6|19.9|27.3"/>
</p:tagLst>
</file>

<file path=ppt/tags/tag4.xml><?xml version="1.0" encoding="utf-8"?>
<p:tagLst xmlns:a="http://schemas.openxmlformats.org/drawingml/2006/main" xmlns:r="http://schemas.openxmlformats.org/officeDocument/2006/relationships" xmlns:p="http://schemas.openxmlformats.org/presentationml/2006/main">
  <p:tag name="TIMING" val="|4.1|9.7|11.8|17|19.6|41.6|25.4"/>
</p:tagLst>
</file>

<file path=ppt/tags/tag5.xml><?xml version="1.0" encoding="utf-8"?>
<p:tagLst xmlns:a="http://schemas.openxmlformats.org/drawingml/2006/main" xmlns:r="http://schemas.openxmlformats.org/officeDocument/2006/relationships" xmlns:p="http://schemas.openxmlformats.org/presentationml/2006/main">
  <p:tag name="TIMING" val="|5.9|8.6|5.4|7.6|9.1|9.3|22.1"/>
</p:tagLst>
</file>

<file path=ppt/tags/tag6.xml><?xml version="1.0" encoding="utf-8"?>
<p:tagLst xmlns:a="http://schemas.openxmlformats.org/drawingml/2006/main" xmlns:r="http://schemas.openxmlformats.org/officeDocument/2006/relationships" xmlns:p="http://schemas.openxmlformats.org/presentationml/2006/main">
  <p:tag name="TIMING" val="|22.9|36.5|14.8|14.9|18.9|27.4|9.6|8.4|7.5|19.9|7.2|34.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1033</Words>
  <Application>Microsoft Office PowerPoint</Application>
  <PresentationFormat>Custom</PresentationFormat>
  <Paragraphs>172</Paragraphs>
  <Slides>38</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Office Theme</vt:lpstr>
      <vt:lpstr>Equation</vt:lpstr>
      <vt:lpstr>Introduction to probablity</vt:lpstr>
      <vt:lpstr>Random Variables</vt:lpstr>
      <vt:lpstr>Discrete Random Variables</vt:lpstr>
      <vt:lpstr>Continuous Random Variables</vt:lpstr>
      <vt:lpstr> Discrete example: roll of a die</vt:lpstr>
      <vt:lpstr>Probability mass function (pmf)</vt:lpstr>
      <vt:lpstr>Cumulative distribution function</vt:lpstr>
      <vt:lpstr>Cumulative distribution function (CDF)</vt:lpstr>
      <vt:lpstr>Practice Problem</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Some Basic Rules</vt:lpstr>
      <vt:lpstr>Independence</vt:lpstr>
      <vt:lpstr>Common Probability Distributions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Dhanalekshmi Gopinathan</dc:creator>
  <cp:lastModifiedBy>varsha.garg</cp:lastModifiedBy>
  <cp:revision>16</cp:revision>
  <dcterms:created xsi:type="dcterms:W3CDTF">2022-09-26T04:32:01Z</dcterms:created>
  <dcterms:modified xsi:type="dcterms:W3CDTF">2022-09-28T05:06:09Z</dcterms:modified>
</cp:coreProperties>
</file>