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310" r:id="rId2"/>
    <p:sldId id="427" r:id="rId3"/>
    <p:sldId id="258" r:id="rId4"/>
    <p:sldId id="257" r:id="rId5"/>
    <p:sldId id="259" r:id="rId6"/>
    <p:sldId id="266" r:id="rId7"/>
    <p:sldId id="267" r:id="rId8"/>
    <p:sldId id="397" r:id="rId9"/>
    <p:sldId id="260" r:id="rId10"/>
    <p:sldId id="425" r:id="rId11"/>
    <p:sldId id="261" r:id="rId12"/>
    <p:sldId id="264" r:id="rId13"/>
    <p:sldId id="265" r:id="rId14"/>
    <p:sldId id="424" r:id="rId15"/>
    <p:sldId id="342" r:id="rId16"/>
    <p:sldId id="277" r:id="rId17"/>
    <p:sldId id="281" r:id="rId18"/>
    <p:sldId id="282" r:id="rId19"/>
    <p:sldId id="283" r:id="rId20"/>
    <p:sldId id="284" r:id="rId21"/>
    <p:sldId id="286" r:id="rId22"/>
    <p:sldId id="42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-8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8E95D-53E1-4D7B-91F2-A76096AB377D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6919-FCBF-4BAC-814E-BDA7A25ADC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156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594DEC2-81ED-4EFF-AC6B-B3F2CCB8D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363A5-5EB0-4501-A89E-A5C51C06A3B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xmlns="" id="{E0F0167D-0DAD-47A3-B3E8-BA05D13D7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xmlns="" id="{B2072E6A-BBAE-4EE7-8911-9F7695193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9246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BB3E-0A96-4A62-AE4D-9B627EBEE134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132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36C3-21C0-45CA-A940-278249E3DCC9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763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F7CE-1DDC-45B6-B80F-3280B4481852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983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2E9-0888-4843-83BA-5DAB21AA4A51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680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477A-4E62-4D40-ABAC-C50FC98D4BEF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961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3697-0C36-47EF-B618-1965DF2AD75E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159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8FFB-FABB-428A-902A-C53820C90A20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93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9614-B60F-4505-B462-CA3481DEF7E8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6661-1E30-42F1-B802-892C9255B20C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Dr. Dhanalekshmi G, Dept of CSE, JIIT Noida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44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5048CF-DDAB-41AB-9475-28785BB2D616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Dr. Dhanalekshmi G, Dept of CSE, JIIT Noida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628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4B2-0EF1-4E1F-A12C-991337923222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54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8549A0-2FB4-4782-A965-5FB1820ABFA9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2341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nfolab.stanford.edu/~ullman/mmds/ch11.pdf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infolab.stanford.edu/~ullman/mmds/ch11.pd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trek.com/help/glossary.aspx?Target=Row_echelon_form" TargetMode="External"/><Relationship Id="rId2" Type="http://schemas.openxmlformats.org/officeDocument/2006/relationships/hyperlink" Target="https://stattrek.com/help/glossary.aspx?Target=Linear_dependence_of_vector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9423A6-7AEF-48AC-BB92-ECB098356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Fundamentals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35B240A-98C4-4A32-8520-33ABAEA55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9803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859BE5-67AD-428A-99E3-7BDC3D8A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Low-rank approximation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D1B4DC-63E8-4D7C-B1DB-A0F1FE552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F15B67E-28FD-424D-AA7E-EDF334A1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375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49B05D-7F79-4C9D-9C75-9A7B7C69A0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3822" y="840494"/>
            <a:ext cx="10058400" cy="73977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</a:rPr>
              <a:t>Low rank Matrix Approximation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F57E05-163C-4CA6-8FA8-B34F372511B5}"/>
              </a:ext>
            </a:extLst>
          </p:cNvPr>
          <p:cNvSpPr txBox="1"/>
          <p:nvPr/>
        </p:nvSpPr>
        <p:spPr>
          <a:xfrm>
            <a:off x="739982" y="1865906"/>
            <a:ext cx="10489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A low-rank approximation provides a (lossy) compressed version of the matrix. </a:t>
            </a:r>
            <a:endParaRPr lang="en-IN" sz="24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B0CB8-0608-428F-9439-DFFBB944B6B0}"/>
                  </a:ext>
                </a:extLst>
              </p:cNvPr>
              <p:cNvSpPr txBox="1"/>
              <p:nvPr/>
            </p:nvSpPr>
            <p:spPr>
              <a:xfrm>
                <a:off x="804558" y="2456115"/>
                <a:ext cx="10716206" cy="1617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A low rank approximation, the goal is to approximate a given matrix M, with a low rank Matrix,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is approximately zero.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Can be used to represent  a high dimensional data represented as a matrix to a  much lower dimensional object.</a:t>
                </a:r>
                <a:endParaRPr lang="en-IN" sz="2400" dirty="0">
                  <a:latin typeface="+mj-lt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6B0CB8-0608-428F-9439-DFFBB944B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58" y="2456115"/>
                <a:ext cx="10716206" cy="1617174"/>
              </a:xfrm>
              <a:prstGeom prst="rect">
                <a:avLst/>
              </a:prstGeom>
              <a:blipFill>
                <a:blip r:embed="rId2"/>
                <a:stretch>
                  <a:fillRect l="-796" t="-3019" b="-7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9734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AC786E-4088-4EA4-A5D2-9809F49CF04A}"/>
                  </a:ext>
                </a:extLst>
              </p:cNvPr>
              <p:cNvSpPr txBox="1"/>
              <p:nvPr/>
            </p:nvSpPr>
            <p:spPr>
              <a:xfrm>
                <a:off x="841022" y="2641276"/>
                <a:ext cx="10668000" cy="2886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000" dirty="0">
                    <a:latin typeface="+mj-lt"/>
                  </a:rPr>
                  <a:t>1.Compute the SVD A = 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m:rPr>
                        <m:sty m:val="p"/>
                      </m:rPr>
                      <a:rPr lang="en-US" sz="2000" i="1" dirty="0" err="1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sz="2000" i="1" baseline="30000" dirty="0" err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, where U is an </a:t>
                </a:r>
                <a:r>
                  <a:rPr lang="en-US" sz="2000" dirty="0" err="1">
                    <a:latin typeface="+mj-lt"/>
                  </a:rPr>
                  <a:t>nxn</a:t>
                </a:r>
                <a:r>
                  <a:rPr lang="en-US" sz="2000" dirty="0">
                    <a:latin typeface="+mj-lt"/>
                  </a:rPr>
                  <a:t> orthogonal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>
                    <a:latin typeface="+mj-lt"/>
                  </a:rPr>
                  <a:t> is a  nonnegative n x d diagonal matrix with diagonal entries sorted from high to low, and  </a:t>
                </a:r>
                <a:r>
                  <a:rPr lang="en-IN" sz="2000" dirty="0">
                    <a:latin typeface="+mj-lt"/>
                  </a:rPr>
                  <a:t>V</a:t>
                </a:r>
                <a:r>
                  <a:rPr lang="en-IN" sz="2000" baseline="30000" dirty="0">
                    <a:latin typeface="+mj-lt"/>
                  </a:rPr>
                  <a:t>T    </a:t>
                </a:r>
                <a:r>
                  <a:rPr lang="en-IN" sz="2000" dirty="0">
                    <a:latin typeface="+mj-lt"/>
                  </a:rPr>
                  <a:t> a d x  d orthogonal matrix.</a:t>
                </a:r>
              </a:p>
              <a:p>
                <a:pPr algn="l"/>
                <a:endParaRPr lang="en-IN" sz="2000" dirty="0">
                  <a:latin typeface="+mj-lt"/>
                </a:endParaRPr>
              </a:p>
              <a:p>
                <a:pPr algn="l"/>
                <a:r>
                  <a:rPr lang="en-US" sz="2000" dirty="0">
                    <a:latin typeface="+mj-lt"/>
                  </a:rPr>
                  <a:t>2. Keep only the top k right singular vectors: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N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equal to the first k rows of V</a:t>
                </a:r>
                <a:r>
                  <a:rPr lang="en-US" sz="2000" baseline="30000" dirty="0">
                    <a:latin typeface="+mj-lt"/>
                  </a:rPr>
                  <a:t>T</a:t>
                </a:r>
                <a:r>
                  <a:rPr lang="en-US" sz="2000" dirty="0">
                    <a:latin typeface="+mj-lt"/>
                  </a:rPr>
                  <a:t> (a </a:t>
                </a:r>
                <a:r>
                  <a:rPr lang="en-IN" sz="2000" dirty="0">
                    <a:latin typeface="+mj-lt"/>
                  </a:rPr>
                  <a:t>k x d matrix).</a:t>
                </a:r>
              </a:p>
              <a:p>
                <a:pPr algn="l"/>
                <a:endParaRPr lang="en-IN" sz="2000" dirty="0">
                  <a:latin typeface="+mj-lt"/>
                </a:endParaRPr>
              </a:p>
              <a:p>
                <a:pPr algn="l"/>
                <a:r>
                  <a:rPr lang="en-US" sz="2000" dirty="0">
                    <a:latin typeface="+mj-lt"/>
                  </a:rPr>
                  <a:t>3. Keep only the top k left singular vectors: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equal to the first k columns of U (a </a:t>
                </a:r>
                <a:r>
                  <a:rPr lang="en-IN" sz="2000" dirty="0" err="1">
                    <a:latin typeface="+mj-lt"/>
                  </a:rPr>
                  <a:t>nx</a:t>
                </a:r>
                <a:r>
                  <a:rPr lang="en-IN" sz="2000" dirty="0">
                    <a:latin typeface="+mj-lt"/>
                  </a:rPr>
                  <a:t> k matrix).</a:t>
                </a:r>
              </a:p>
              <a:p>
                <a:pPr algn="l"/>
                <a:endParaRPr lang="en-IN" sz="2000" dirty="0">
                  <a:latin typeface="+mj-lt"/>
                </a:endParaRPr>
              </a:p>
              <a:p>
                <a:pPr algn="l"/>
                <a:r>
                  <a:rPr lang="en-US" sz="2000" dirty="0">
                    <a:latin typeface="+mj-lt"/>
                  </a:rPr>
                  <a:t>4. Keep only the top k singular values: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equal to the first k rows and columns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>
                    <a:latin typeface="+mj-lt"/>
                  </a:rPr>
                  <a:t>(a k x k matrix), corresponding to the k largest singular values of A.</a:t>
                </a:r>
                <a:endParaRPr lang="en-IN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2AC786E-4088-4EA4-A5D2-9809F49CF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22" y="2641276"/>
                <a:ext cx="10668000" cy="2886688"/>
              </a:xfrm>
              <a:prstGeom prst="rect">
                <a:avLst/>
              </a:prstGeom>
              <a:blipFill>
                <a:blip r:embed="rId2"/>
                <a:stretch>
                  <a:fillRect l="-629" t="-844" r="-171" b="-27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1BDAD6-6AFD-4B19-8A08-C599A5315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62" y="99580"/>
            <a:ext cx="5149385" cy="18833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289492-6078-46B8-81B0-007AA9826A5C}"/>
                  </a:ext>
                </a:extLst>
              </p:cNvPr>
              <p:cNvSpPr txBox="1"/>
              <p:nvPr/>
            </p:nvSpPr>
            <p:spPr>
              <a:xfrm>
                <a:off x="772761" y="5568330"/>
                <a:ext cx="7605108" cy="668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IN" b="1" dirty="0">
                    <a:solidFill>
                      <a:srgbClr val="FF0000"/>
                    </a:solidFill>
                    <a:latin typeface="+mj-lt"/>
                  </a:rPr>
                  <a:t>The computed Low rank approximation is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rgbClr val="FF0000"/>
                    </a:solidFill>
                    <a:latin typeface="+mj-lt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IN" b="1" dirty="0">
                  <a:solidFill>
                    <a:srgbClr val="FF0000"/>
                  </a:solidFill>
                  <a:latin typeface="+mj-lt"/>
                </a:endParaRPr>
              </a:p>
              <a:p>
                <a:pPr algn="l"/>
                <a:endParaRPr lang="en-IN" b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5289492-6078-46B8-81B0-007AA9826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61" y="5568330"/>
                <a:ext cx="7605108" cy="668388"/>
              </a:xfrm>
              <a:prstGeom prst="rect">
                <a:avLst/>
              </a:prstGeom>
              <a:blipFill>
                <a:blip r:embed="rId4"/>
                <a:stretch>
                  <a:fillRect l="-722" t="-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C804AD-0EAB-41DB-9103-3DFC636890A0}"/>
              </a:ext>
            </a:extLst>
          </p:cNvPr>
          <p:cNvSpPr txBox="1"/>
          <p:nvPr/>
        </p:nvSpPr>
        <p:spPr>
          <a:xfrm>
            <a:off x="772761" y="1757922"/>
            <a:ext cx="108045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Given an n × d matrix A and a target rank k ≥ 1,  a rank-k approximation of A as follows:</a:t>
            </a:r>
            <a:endParaRPr lang="en-IN" sz="2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DFA8340-8EEA-49AB-B0D7-A02BA9B2E892}"/>
              </a:ext>
            </a:extLst>
          </p:cNvPr>
          <p:cNvSpPr txBox="1"/>
          <p:nvPr/>
        </p:nvSpPr>
        <p:spPr>
          <a:xfrm>
            <a:off x="6934742" y="5867386"/>
            <a:ext cx="448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Source : theory.stanford.edu/~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tim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/s15/l/l9.pdf</a:t>
            </a:r>
          </a:p>
        </p:txBody>
      </p:sp>
    </p:spTree>
    <p:extLst>
      <p:ext uri="{BB962C8B-B14F-4D97-AF65-F5344CB8AC3E}">
        <p14:creationId xmlns:p14="http://schemas.microsoft.com/office/powerpoint/2010/main" xmlns="" val="9258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E1ECC7-D1EA-4D15-BA0A-EA33737E7417}"/>
                  </a:ext>
                </a:extLst>
              </p:cNvPr>
              <p:cNvSpPr txBox="1"/>
              <p:nvPr/>
            </p:nvSpPr>
            <p:spPr>
              <a:xfrm>
                <a:off x="548088" y="948026"/>
                <a:ext cx="10684565" cy="1488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In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,all of the rows are linear combinations of the top k  right singular vectors of A (with coefficients given by the rows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), and all of the columns are linear combinations of the top k left singular vectors of A (with coefficients  given by the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j-lt"/>
                  </a:rPr>
                  <a:t>.</a:t>
                </a:r>
                <a:r>
                  <a:rPr lang="en-IN" dirty="0">
                    <a:latin typeface="+mj-lt"/>
                  </a:rPr>
                  <a:t> ). </a:t>
                </a:r>
              </a:p>
              <a:p>
                <a:endParaRPr lang="en-IN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 clearly has rank k.</a:t>
                </a:r>
                <a:endParaRPr lang="en-IN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E1ECC7-D1EA-4D15-BA0A-EA33737E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88" y="948026"/>
                <a:ext cx="10684565" cy="1488421"/>
              </a:xfrm>
              <a:prstGeom prst="rect">
                <a:avLst/>
              </a:prstGeom>
              <a:blipFill>
                <a:blip r:embed="rId2"/>
                <a:stretch>
                  <a:fillRect l="-399" t="-2049" r="-456"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7D6A48-081B-4E1B-BDFD-8CB69D0117D0}"/>
                  </a:ext>
                </a:extLst>
              </p:cNvPr>
              <p:cNvSpPr txBox="1"/>
              <p:nvPr/>
            </p:nvSpPr>
            <p:spPr>
              <a:xfrm>
                <a:off x="707114" y="329485"/>
                <a:ext cx="2428461" cy="391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rgbClr val="FF0000"/>
                    </a:solidFill>
                    <a:latin typeface="+mj-lt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IN" dirty="0">
                  <a:latin typeface="+mj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57D6A48-081B-4E1B-BDFD-8CB69D011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14" y="329485"/>
                <a:ext cx="2428461" cy="391389"/>
              </a:xfrm>
              <a:prstGeom prst="rect">
                <a:avLst/>
              </a:prstGeom>
              <a:blipFill>
                <a:blip r:embed="rId3"/>
                <a:stretch>
                  <a:fillRect t="-1563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3377AF8-C97F-490B-A9F7-06C0B47F67D3}"/>
              </a:ext>
            </a:extLst>
          </p:cNvPr>
          <p:cNvGrpSpPr/>
          <p:nvPr/>
        </p:nvGrpSpPr>
        <p:grpSpPr>
          <a:xfrm>
            <a:off x="1051333" y="4721659"/>
            <a:ext cx="1662351" cy="1015760"/>
            <a:chOff x="1780760" y="3286539"/>
            <a:chExt cx="3056283" cy="1488421"/>
          </a:xfrm>
        </p:grpSpPr>
        <p:sp>
          <p:nvSpPr>
            <p:cNvPr id="9" name="Double Bracket 8">
              <a:extLst>
                <a:ext uri="{FF2B5EF4-FFF2-40B4-BE49-F238E27FC236}">
                  <a16:creationId xmlns:a16="http://schemas.microsoft.com/office/drawing/2014/main" xmlns="" id="{CCA18D2D-AC61-4123-8F8C-CC1A1525B882}"/>
                </a:ext>
              </a:extLst>
            </p:cNvPr>
            <p:cNvSpPr/>
            <p:nvPr/>
          </p:nvSpPr>
          <p:spPr>
            <a:xfrm>
              <a:off x="1780760" y="3286539"/>
              <a:ext cx="3056283" cy="1488421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+mj-lt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DC533DF-4A4A-498A-BBDD-635103721461}"/>
                </a:ext>
              </a:extLst>
            </p:cNvPr>
            <p:cNvCxnSpPr/>
            <p:nvPr/>
          </p:nvCxnSpPr>
          <p:spPr>
            <a:xfrm>
              <a:off x="2107096" y="3429000"/>
              <a:ext cx="0" cy="1143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FBC8F1A2-4377-4A24-8D21-3CB2F83DE079}"/>
                </a:ext>
              </a:extLst>
            </p:cNvPr>
            <p:cNvCxnSpPr/>
            <p:nvPr/>
          </p:nvCxnSpPr>
          <p:spPr>
            <a:xfrm>
              <a:off x="2392018" y="3429000"/>
              <a:ext cx="0" cy="1143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C91B46F4-A469-4F6D-8786-DE82D1073654}"/>
                </a:ext>
              </a:extLst>
            </p:cNvPr>
            <p:cNvCxnSpPr/>
            <p:nvPr/>
          </p:nvCxnSpPr>
          <p:spPr>
            <a:xfrm>
              <a:off x="2663687" y="3429000"/>
              <a:ext cx="0" cy="1143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3210773-D5D5-42D1-A3E7-A6C38977C2FC}"/>
                </a:ext>
              </a:extLst>
            </p:cNvPr>
            <p:cNvCxnSpPr/>
            <p:nvPr/>
          </p:nvCxnSpPr>
          <p:spPr>
            <a:xfrm>
              <a:off x="3087757" y="4094922"/>
              <a:ext cx="139147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04B1BE-79F4-4B56-BDB3-3714A5BDD0FA}"/>
                  </a:ext>
                </a:extLst>
              </p:cNvPr>
              <p:cNvSpPr txBox="1"/>
              <p:nvPr/>
            </p:nvSpPr>
            <p:spPr>
              <a:xfrm>
                <a:off x="707113" y="2533668"/>
                <a:ext cx="95144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+mj-lt"/>
                  </a:rPr>
                  <a:t>Example: Let  A is 5 x 5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=3,</a:t>
                </a:r>
                <a:r>
                  <a:rPr lang="en-IN" dirty="0">
                    <a:latin typeface="+mj-lt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=1,</a:t>
                </a:r>
                <a:r>
                  <a:rPr lang="en-IN" dirty="0">
                    <a:latin typeface="+mj-lt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=0.5,</a:t>
                </a:r>
                <a:r>
                  <a:rPr lang="en-IN" dirty="0">
                    <a:latin typeface="+mj-lt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4 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=0.2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=0.1 matrix and A=U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 baseline="30000" dirty="0">
                  <a:latin typeface="+mj-lt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204B1BE-79F4-4B56-BDB3-3714A5BDD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13" y="2533668"/>
                <a:ext cx="9514448" cy="369332"/>
              </a:xfrm>
              <a:prstGeom prst="rect">
                <a:avLst/>
              </a:prstGeom>
              <a:blipFill>
                <a:blip r:embed="rId4"/>
                <a:stretch>
                  <a:fillRect l="-577" t="-8333" b="-2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D51C0-C2C2-47C5-B08D-B83AE6531ABF}"/>
                  </a:ext>
                </a:extLst>
              </p:cNvPr>
              <p:cNvSpPr txBox="1"/>
              <p:nvPr/>
            </p:nvSpPr>
            <p:spPr>
              <a:xfrm>
                <a:off x="1500468" y="3036198"/>
                <a:ext cx="3527889" cy="1292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>
                    <a:latin typeface="+mj-lt"/>
                  </a:rPr>
                  <a:t>= 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>
                    <a:latin typeface="+mj-lt"/>
                  </a:rPr>
                  <a:t> V</a:t>
                </a:r>
                <a:r>
                  <a:rPr lang="en-IN" baseline="30000" dirty="0">
                    <a:latin typeface="+mj-lt"/>
                  </a:rPr>
                  <a:t>T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E3D51C0-C2C2-47C5-B08D-B83AE6531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68" y="3036198"/>
                <a:ext cx="3527889" cy="1292726"/>
              </a:xfrm>
              <a:prstGeom prst="rect">
                <a:avLst/>
              </a:prstGeom>
              <a:blipFill>
                <a:blip r:embed="rId5"/>
                <a:stretch>
                  <a:fillRect l="-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F374A-2CBB-4E87-ACEE-4283C3C52DA3}"/>
                  </a:ext>
                </a:extLst>
              </p:cNvPr>
              <p:cNvSpPr txBox="1"/>
              <p:nvPr/>
            </p:nvSpPr>
            <p:spPr>
              <a:xfrm>
                <a:off x="2944339" y="4931896"/>
                <a:ext cx="5836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6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N" sz="3600" dirty="0">
                  <a:latin typeface="+mj-lt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F8F374A-2CBB-4E87-ACEE-4283C3C52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39" y="4931896"/>
                <a:ext cx="58368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23E7258-EFCD-4299-92BC-9B749AF1D24E}"/>
              </a:ext>
            </a:extLst>
          </p:cNvPr>
          <p:cNvGrpSpPr/>
          <p:nvPr/>
        </p:nvGrpSpPr>
        <p:grpSpPr>
          <a:xfrm>
            <a:off x="4068204" y="4721659"/>
            <a:ext cx="1662351" cy="1015760"/>
            <a:chOff x="1780760" y="3286539"/>
            <a:chExt cx="3056283" cy="1488421"/>
          </a:xfrm>
        </p:grpSpPr>
        <p:sp>
          <p:nvSpPr>
            <p:cNvPr id="22" name="Double Bracket 21">
              <a:extLst>
                <a:ext uri="{FF2B5EF4-FFF2-40B4-BE49-F238E27FC236}">
                  <a16:creationId xmlns:a16="http://schemas.microsoft.com/office/drawing/2014/main" xmlns="" id="{B33EE2B7-E290-4C53-AF20-DA1865B7FFA2}"/>
                </a:ext>
              </a:extLst>
            </p:cNvPr>
            <p:cNvSpPr/>
            <p:nvPr/>
          </p:nvSpPr>
          <p:spPr>
            <a:xfrm>
              <a:off x="1780760" y="3286539"/>
              <a:ext cx="3056283" cy="1488421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+mj-lt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56B91FC2-CF90-4A6E-AE70-DB98B4D0C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620" y="3804589"/>
              <a:ext cx="17641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75BEF450-435E-4E2A-92E8-60DA83EA7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1128" y="3566705"/>
              <a:ext cx="16906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F7C00E2A-97BA-41CA-AB6F-4CF1255B1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6222" y="4030750"/>
              <a:ext cx="18155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EBB71BA-F3A0-4859-90D5-F9AA0D7CD813}"/>
              </a:ext>
            </a:extLst>
          </p:cNvPr>
          <p:cNvSpPr txBox="1"/>
          <p:nvPr/>
        </p:nvSpPr>
        <p:spPr>
          <a:xfrm>
            <a:off x="1990655" y="5670561"/>
            <a:ext cx="6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5 x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EC4E691-127A-4DB6-939F-DCC03FD22CE8}"/>
              </a:ext>
            </a:extLst>
          </p:cNvPr>
          <p:cNvSpPr txBox="1"/>
          <p:nvPr/>
        </p:nvSpPr>
        <p:spPr>
          <a:xfrm>
            <a:off x="3128257" y="548589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3 x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450DCCF-466D-4034-99EE-45805B437043}"/>
              </a:ext>
            </a:extLst>
          </p:cNvPr>
          <p:cNvSpPr txBox="1"/>
          <p:nvPr/>
        </p:nvSpPr>
        <p:spPr>
          <a:xfrm>
            <a:off x="5257773" y="565976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3 x 5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65790F-FB05-435C-A90F-D05269C4B15F}"/>
                  </a:ext>
                </a:extLst>
              </p:cNvPr>
              <p:cNvSpPr txBox="1"/>
              <p:nvPr/>
            </p:nvSpPr>
            <p:spPr>
              <a:xfrm>
                <a:off x="6080787" y="4626153"/>
                <a:ext cx="2489143" cy="129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65790F-FB05-435C-A90F-D05269C4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87" y="4626153"/>
                <a:ext cx="2489143" cy="12959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CCE926E-CAF2-4991-AE5F-07588D799191}"/>
              </a:ext>
            </a:extLst>
          </p:cNvPr>
          <p:cNvSpPr txBox="1"/>
          <p:nvPr/>
        </p:nvSpPr>
        <p:spPr>
          <a:xfrm>
            <a:off x="8145166" y="584443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5 x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AF45789-4EE2-42FE-8BB0-26BF74F57757}"/>
              </a:ext>
            </a:extLst>
          </p:cNvPr>
          <p:cNvSpPr txBox="1"/>
          <p:nvPr/>
        </p:nvSpPr>
        <p:spPr>
          <a:xfrm>
            <a:off x="9010158" y="4995444"/>
            <a:ext cx="2926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 The rank-k approximation derived from the SVD of A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88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/>
      <p:bldP spid="35" grpId="0"/>
      <p:bldP spid="44" grpId="0"/>
      <p:bldP spid="45" grpId="0" animBg="1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461975" y="5591846"/>
            <a:ext cx="5881885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Source : J. </a:t>
            </a:r>
            <a:r>
              <a:rPr lang="en-US" dirty="0" err="1">
                <a:solidFill>
                  <a:schemeClr val="tx1"/>
                </a:solidFill>
              </a:rPr>
              <a:t>Leskovec</a:t>
            </a:r>
            <a:r>
              <a:rPr lang="en-US" dirty="0">
                <a:solidFill>
                  <a:schemeClr val="tx1"/>
                </a:solidFill>
              </a:rPr>
              <a:t>, A. Rajaraman, J. Ullman: Mining of Massive Datasets, http://www.mmds.org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9"/>
            <a:ext cx="10058400" cy="798512"/>
          </a:xfrm>
        </p:spPr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928230"/>
            <a:ext cx="10058400" cy="4022725"/>
          </a:xfrm>
        </p:spPr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Goal of dimensionality reduction is to </a:t>
            </a:r>
            <a:br>
              <a:rPr lang="en-US" b="1" dirty="0">
                <a:solidFill>
                  <a:srgbClr val="FF0066"/>
                </a:solidFill>
              </a:rPr>
            </a:br>
            <a:r>
              <a:rPr lang="en-US" b="1" dirty="0">
                <a:solidFill>
                  <a:srgbClr val="FF0066"/>
                </a:solidFill>
              </a:rPr>
              <a:t>discover the axis of data!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9033" r="65192" b="5588"/>
          <a:stretch/>
        </p:blipFill>
        <p:spPr bwMode="auto">
          <a:xfrm>
            <a:off x="1348409" y="1955739"/>
            <a:ext cx="3657600" cy="39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72539" y="1953348"/>
            <a:ext cx="36599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Rather than representing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every point with 2 coordinates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we represent each point with</a:t>
            </a:r>
          </a:p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coordinate (corresponding to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position of the point on 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red line).</a:t>
            </a:r>
          </a:p>
          <a:p>
            <a:endParaRPr lang="en-US" sz="2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By doing this we incur a bit of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error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the points do not 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exactly lie on the line</a:t>
            </a:r>
          </a:p>
        </p:txBody>
      </p:sp>
    </p:spTree>
    <p:extLst>
      <p:ext uri="{BB962C8B-B14F-4D97-AF65-F5344CB8AC3E}">
        <p14:creationId xmlns:p14="http://schemas.microsoft.com/office/powerpoint/2010/main" xmlns="" val="377422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Reduce Dimensions?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Why reduce dimensions?</a:t>
            </a:r>
          </a:p>
          <a:p>
            <a:r>
              <a:rPr lang="en-US" b="1" dirty="0">
                <a:solidFill>
                  <a:srgbClr val="FF0066"/>
                </a:solidFill>
              </a:rPr>
              <a:t>Discover hidden correlations/topics</a:t>
            </a:r>
          </a:p>
          <a:p>
            <a:pPr lvl="1"/>
            <a:r>
              <a:rPr lang="en-US" dirty="0"/>
              <a:t>Words that occur commonly together</a:t>
            </a:r>
          </a:p>
          <a:p>
            <a:r>
              <a:rPr lang="en-US" b="1" dirty="0">
                <a:solidFill>
                  <a:srgbClr val="FF0066"/>
                </a:solidFill>
              </a:rPr>
              <a:t>Remove redundant and noisy features</a:t>
            </a:r>
          </a:p>
          <a:p>
            <a:pPr lvl="1"/>
            <a:r>
              <a:rPr lang="en-US" dirty="0"/>
              <a:t>Not all words are useful</a:t>
            </a:r>
          </a:p>
          <a:p>
            <a:r>
              <a:rPr lang="en-US" b="1" dirty="0">
                <a:solidFill>
                  <a:srgbClr val="FF0066"/>
                </a:solidFill>
              </a:rPr>
              <a:t>Interpretation and visualization</a:t>
            </a:r>
          </a:p>
          <a:p>
            <a:r>
              <a:rPr lang="en-US" b="1" dirty="0">
                <a:solidFill>
                  <a:srgbClr val="FF0066"/>
                </a:solidFill>
              </a:rPr>
              <a:t>Easier storage and processing of the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826"/>
          <a:stretch/>
        </p:blipFill>
        <p:spPr bwMode="auto">
          <a:xfrm>
            <a:off x="7377287" y="2448644"/>
            <a:ext cx="2796275" cy="19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6">
            <a:extLst>
              <a:ext uri="{FF2B5EF4-FFF2-40B4-BE49-F238E27FC236}">
                <a16:creationId xmlns:a16="http://schemas.microsoft.com/office/drawing/2014/main" xmlns="" id="{DE6C75C9-1C5C-4F09-8561-41B1D82A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1488" y="5686531"/>
            <a:ext cx="6146929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Source : J. </a:t>
            </a:r>
            <a:r>
              <a:rPr lang="en-US" dirty="0" err="1">
                <a:solidFill>
                  <a:schemeClr val="tx1"/>
                </a:solidFill>
              </a:rPr>
              <a:t>Leskovec</a:t>
            </a:r>
            <a:r>
              <a:rPr lang="en-US" dirty="0">
                <a:solidFill>
                  <a:schemeClr val="tx1"/>
                </a:solidFill>
              </a:rPr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xmlns="" val="154899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546983"/>
            <a:ext cx="10058400" cy="762529"/>
          </a:xfrm>
        </p:spPr>
        <p:txBody>
          <a:bodyPr>
            <a:normAutofit/>
          </a:bodyPr>
          <a:lstStyle/>
          <a:p>
            <a:r>
              <a:rPr lang="en-US" dirty="0"/>
              <a:t>Dimensionality Reduction Using SVD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495249"/>
            <a:ext cx="9668933" cy="96573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To reduce the dimensionality of the three matrices (U,V and S )is to set the smallest of the singular values to zero.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Eliminate the corresponding columns of U and V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D40F45-4311-49B8-9D50-232F7D432215}"/>
              </a:ext>
            </a:extLst>
          </p:cNvPr>
          <p:cNvSpPr txBox="1"/>
          <p:nvPr/>
        </p:nvSpPr>
        <p:spPr>
          <a:xfrm>
            <a:off x="869244" y="5742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Source : http://infolab.stanford.edu/~ullman/mmds/ch11.pdf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6354" y="774700"/>
            <a:ext cx="91440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3378" y="894644"/>
            <a:ext cx="80660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021" y="191911"/>
            <a:ext cx="7791623" cy="591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825A3-02A8-46FF-A9FF-2684EFB0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DC1F7C-F87F-4267-AAB4-1BD0053C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Rank of a matrix</a:t>
            </a:r>
          </a:p>
          <a:p>
            <a:r>
              <a:rPr lang="en-IN" dirty="0"/>
              <a:t>Row Echelon Form</a:t>
            </a:r>
          </a:p>
          <a:p>
            <a:r>
              <a:rPr lang="en-IN" dirty="0"/>
              <a:t>Low-rank matrix Approximation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EEAB80-D3B2-4078-9286-3E952BDB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2E9-0888-4843-83BA-5DAB21AA4A51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9533FD-29C4-496A-84E0-20903B6D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8D1072-7B95-4F3F-9CEA-2E367032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824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4100" y="857232"/>
            <a:ext cx="667567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81158" y="1071547"/>
            <a:ext cx="8229600" cy="359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459573" y="4917910"/>
            <a:ext cx="9072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this simple example, much of the difference is due to rounding error caused  by the fact that the decomposition of  M was only correct to two significant  digits.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3A6991-AC20-4475-8CA3-0603D92A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AD94B-03B5-4E38-81E2-906F56EC6CE9}"/>
              </a:ext>
            </a:extLst>
          </p:cNvPr>
          <p:cNvSpPr txBox="1"/>
          <p:nvPr/>
        </p:nvSpPr>
        <p:spPr>
          <a:xfrm>
            <a:off x="1264355" y="955510"/>
            <a:ext cx="100696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How Many Singular Values Should We Retain?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In general,  sum of the squares of the retained  singular values should be at least 90% of the sum of the squares of all the singular values.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In Example ,the total energy is (12.4)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+ (9.5)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+ (1.3)</a:t>
            </a:r>
            <a:r>
              <a:rPr lang="en-US" sz="2400" baseline="30000" dirty="0">
                <a:latin typeface="+mj-lt"/>
              </a:rPr>
              <a:t>2 </a:t>
            </a:r>
            <a:r>
              <a:rPr lang="en-US" sz="2400" dirty="0">
                <a:latin typeface="+mj-lt"/>
              </a:rPr>
              <a:t>= 245.70, while the retained energy is (12.4)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+ (9.5)</a:t>
            </a:r>
            <a:r>
              <a:rPr lang="en-US" sz="2400" baseline="30000" dirty="0">
                <a:latin typeface="+mj-lt"/>
              </a:rPr>
              <a:t>2 </a:t>
            </a:r>
            <a:r>
              <a:rPr lang="en-US" sz="2400" dirty="0">
                <a:latin typeface="+mj-lt"/>
              </a:rPr>
              <a:t>= 244.01.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Thus, the retained singular values have over 99% of the energy.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Suppose, second singular value 9.5 is eliminated, then the retained energy would be only (12.4)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/245.70 or about 63%.</a:t>
            </a:r>
            <a:endParaRPr lang="en-IN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E371B8-BE71-4E68-8E4F-DCFB5918E91B}"/>
              </a:ext>
            </a:extLst>
          </p:cNvPr>
          <p:cNvSpPr txBox="1"/>
          <p:nvPr/>
        </p:nvSpPr>
        <p:spPr>
          <a:xfrm>
            <a:off x="1151466" y="5717824"/>
            <a:ext cx="750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Source : http://infolab.stanford.edu/~ullman/mmds/ch11.pdf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2812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6B7B3-1CB7-466E-A8D2-240F0B730C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1866" y="264319"/>
            <a:ext cx="10058400" cy="724694"/>
          </a:xfrm>
        </p:spPr>
        <p:txBody>
          <a:bodyPr>
            <a:normAutofit fontScale="90000"/>
          </a:bodyPr>
          <a:lstStyle/>
          <a:p>
            <a:r>
              <a:rPr lang="en-IN" dirty="0"/>
              <a:t>Rank of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14FD73-F4CA-459D-9D16-68B5A4CE70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2800" y="1270530"/>
            <a:ext cx="10058400" cy="40227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rank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of a matrix is defined as (a) the maximum number of </a:t>
            </a:r>
            <a:r>
              <a:rPr lang="en-US" b="0" i="0" u="none" strike="noStrike" dirty="0">
                <a:solidFill>
                  <a:srgbClr val="3333FF"/>
                </a:solidFill>
                <a:effectLst/>
                <a:latin typeface="+mj-lt"/>
                <a:hlinkClick r:id="rId2"/>
              </a:rPr>
              <a:t>linearly independent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+mj-lt"/>
              </a:rPr>
              <a:t>column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vectors in the matrix or (b) the maximum number of linearly independent </a:t>
            </a:r>
            <a:r>
              <a:rPr lang="en-US" b="0" i="1" dirty="0">
                <a:solidFill>
                  <a:srgbClr val="000000"/>
                </a:solidFill>
                <a:effectLst/>
                <a:latin typeface="+mj-lt"/>
              </a:rPr>
              <a:t>row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vectors in the matrix.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For an </a:t>
            </a:r>
            <a:r>
              <a:rPr lang="en-US" b="0" i="1" dirty="0">
                <a:solidFill>
                  <a:srgbClr val="000000"/>
                </a:solidFill>
                <a:effectLst/>
                <a:latin typeface="+mj-lt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x </a:t>
            </a:r>
            <a:r>
              <a:rPr lang="en-US" b="0" i="1" dirty="0">
                <a:solidFill>
                  <a:srgbClr val="000000"/>
                </a:solidFill>
                <a:effectLst/>
                <a:latin typeface="+mj-lt"/>
              </a:rPr>
              <a:t>n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matrix,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If 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m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 is less than 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, then the maximum rank of the matrix is 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m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If 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m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 is greater than 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, then the maximum rank of the matrix is 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Note : The rank of a matrix would be zero only if the matrix had no elements. If a matrix had even one element, its minimum rank would be one.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+mj-lt"/>
              </a:rPr>
              <a:t>The maximum number of linearly independent vectors in a matrix is equal to the number of non-zero rows in its </a:t>
            </a:r>
            <a:r>
              <a:rPr lang="en-US" dirty="0">
                <a:solidFill>
                  <a:srgbClr val="00000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row echelon matrix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+mj-lt"/>
              </a:rPr>
              <a:t>Therefore, to find the rank of a matrix, transform the matrix to its row echelon form and count the number of non-zero rows.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841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B7CD9-5D7A-484F-A681-D5E9AF06DB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644331"/>
            <a:ext cx="10058400" cy="1073844"/>
          </a:xfrm>
        </p:spPr>
        <p:txBody>
          <a:bodyPr>
            <a:normAutofit/>
          </a:bodyPr>
          <a:lstStyle/>
          <a:p>
            <a:r>
              <a:rPr lang="en-IN" dirty="0"/>
              <a:t>Linear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03CB95-459C-4FC6-9B25-987B214157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6950" y="2305756"/>
            <a:ext cx="9918700" cy="224648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 set of vectors {v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,v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,...,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v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} is </a:t>
            </a:r>
            <a:r>
              <a:rPr lang="en-US" b="1" i="1" dirty="0">
                <a:solidFill>
                  <a:srgbClr val="000000"/>
                </a:solidFill>
                <a:effectLst/>
                <a:latin typeface="+mj-lt"/>
              </a:rPr>
              <a:t>linearly independent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if the vector equation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v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+x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v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+···+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v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=0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has only the trivial solution x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=x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=···=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=0.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set of vectors {v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,v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,...,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v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} is linearly dependent if there exist numbers  x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1</a:t>
            </a:r>
            <a:r>
              <a:rPr lang="en-US" baseline="-25000" dirty="0">
                <a:solidFill>
                  <a:srgbClr val="000000"/>
                </a:solidFill>
                <a:latin typeface="+mj-lt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2</a:t>
            </a:r>
            <a:r>
              <a:rPr lang="en-US" baseline="-25000" dirty="0">
                <a:solidFill>
                  <a:srgbClr val="000000"/>
                </a:solidFill>
                <a:latin typeface="+mj-lt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···,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 not all equal to zero, such that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v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+x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v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+···+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v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=0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This is called a </a:t>
            </a:r>
            <a:r>
              <a:rPr lang="en-US" b="1" i="1" dirty="0">
                <a:solidFill>
                  <a:srgbClr val="000000"/>
                </a:solidFill>
                <a:effectLst/>
                <a:latin typeface="+mj-lt"/>
              </a:rPr>
              <a:t>linear dependence relation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or </a:t>
            </a:r>
            <a:r>
              <a:rPr lang="en-US" b="1" i="1" dirty="0">
                <a:solidFill>
                  <a:srgbClr val="000000"/>
                </a:solidFill>
                <a:effectLst/>
                <a:latin typeface="+mj-lt"/>
              </a:rPr>
              <a:t>equation of linear dependence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/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160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433AFF-6B5D-4BC8-A8EF-0A460ED3998C}"/>
              </a:ext>
            </a:extLst>
          </p:cNvPr>
          <p:cNvSpPr txBox="1"/>
          <p:nvPr/>
        </p:nvSpPr>
        <p:spPr>
          <a:xfrm>
            <a:off x="833984" y="349839"/>
            <a:ext cx="1024726" cy="36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75" dirty="0">
                <a:latin typeface="Garamond" panose="02020404030301010803" pitchFamily="18" charset="0"/>
              </a:rPr>
              <a:t>Example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669033-8FD0-4A29-BB48-91948B46B195}"/>
                  </a:ext>
                </a:extLst>
              </p:cNvPr>
              <p:cNvSpPr txBox="1"/>
              <p:nvPr/>
            </p:nvSpPr>
            <p:spPr>
              <a:xfrm>
                <a:off x="667183" y="862944"/>
                <a:ext cx="8204968" cy="836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775" dirty="0">
                    <a:latin typeface="Garamond" panose="02020404030301010803" pitchFamily="18" charset="0"/>
                  </a:rPr>
                  <a:t>Check whether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1775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7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775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177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IN" sz="1775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1775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775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775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775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775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sz="1775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IN" sz="1775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7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775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1775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IN" sz="1775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1775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775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775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775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1775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775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1775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7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775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1775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IN" sz="1775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1775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775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775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775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1775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775" dirty="0">
                    <a:latin typeface="Garamond" panose="02020404030301010803" pitchFamily="18" charset="0"/>
                  </a:rPr>
                  <a:t> are linearly independent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669033-8FD0-4A29-BB48-91948B46B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83" y="862944"/>
                <a:ext cx="8204968" cy="836447"/>
              </a:xfrm>
              <a:prstGeom prst="rect">
                <a:avLst/>
              </a:prstGeom>
              <a:blipFill>
                <a:blip r:embed="rId2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B6B909C-8582-4264-AA14-5208472801C6}"/>
              </a:ext>
            </a:extLst>
          </p:cNvPr>
          <p:cNvSpPr txBox="1"/>
          <p:nvPr/>
        </p:nvSpPr>
        <p:spPr>
          <a:xfrm>
            <a:off x="667183" y="1811013"/>
            <a:ext cx="9743090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75" dirty="0">
                <a:latin typeface="Garamond" panose="02020404030301010803" pitchFamily="18" charset="0"/>
              </a:rPr>
              <a:t>Solution : Calculate the coefficients in which a linear combination of these vectors is equal to the zero vector.</a:t>
            </a:r>
          </a:p>
          <a:p>
            <a:r>
              <a:rPr lang="en-US" sz="1775" b="1" dirty="0">
                <a:latin typeface="Garamond" panose="02020404030301010803" pitchFamily="18" charset="0"/>
              </a:rPr>
              <a:t>x1v1 + x2v2 + x3v3 = 0</a:t>
            </a:r>
            <a:endParaRPr lang="en-IN" sz="1775" b="1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DD34918-610B-468F-A56E-F69CCD922B18}"/>
              </a:ext>
            </a:extLst>
          </p:cNvPr>
          <p:cNvSpPr txBox="1"/>
          <p:nvPr/>
        </p:nvSpPr>
        <p:spPr>
          <a:xfrm>
            <a:off x="928578" y="2549933"/>
            <a:ext cx="4505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This vector equation can be written as a system of linear equations</a:t>
            </a:r>
            <a:endParaRPr lang="en-IN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91E2C1-947D-47AB-9A1F-59B1AE2336BF}"/>
                  </a:ext>
                </a:extLst>
              </p:cNvPr>
              <p:cNvSpPr txBox="1"/>
              <p:nvPr/>
            </p:nvSpPr>
            <p:spPr>
              <a:xfrm>
                <a:off x="1182469" y="3296548"/>
                <a:ext cx="2087110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3=0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91E2C1-947D-47AB-9A1F-59B1AE233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469" y="3296548"/>
                <a:ext cx="2087110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3BD5937-2176-45C7-89C4-DB598BE32C15}"/>
              </a:ext>
            </a:extLst>
          </p:cNvPr>
          <p:cNvSpPr txBox="1"/>
          <p:nvPr/>
        </p:nvSpPr>
        <p:spPr>
          <a:xfrm>
            <a:off x="667183" y="4424073"/>
            <a:ext cx="3801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Solve using Gauss elimination method</a:t>
            </a:r>
            <a:endParaRPr lang="en-IN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2CBB1D-72B3-4657-B7D9-564B4F3BE058}"/>
                  </a:ext>
                </a:extLst>
              </p:cNvPr>
              <p:cNvSpPr txBox="1"/>
              <p:nvPr/>
            </p:nvSpPr>
            <p:spPr>
              <a:xfrm>
                <a:off x="1009439" y="4864701"/>
                <a:ext cx="169854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2CBB1D-72B3-4657-B7D9-564B4F3B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39" y="4864701"/>
                <a:ext cx="1698542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A73A466-12CA-431D-BC95-0C0AB7192D5D}"/>
              </a:ext>
            </a:extLst>
          </p:cNvPr>
          <p:cNvGrpSpPr/>
          <p:nvPr/>
        </p:nvGrpSpPr>
        <p:grpSpPr>
          <a:xfrm>
            <a:off x="5932955" y="3120741"/>
            <a:ext cx="1450537" cy="646331"/>
            <a:chOff x="6474264" y="3139623"/>
            <a:chExt cx="1450537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0245D248-AB92-420D-9304-8D337F105D56}"/>
                </a:ext>
              </a:extLst>
            </p:cNvPr>
            <p:cNvSpPr txBox="1"/>
            <p:nvPr/>
          </p:nvSpPr>
          <p:spPr>
            <a:xfrm>
              <a:off x="6474264" y="3139623"/>
              <a:ext cx="145053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</a:rPr>
                <a:t>R2</a:t>
              </a:r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  <a:sym typeface="Wingdings" panose="05000000000000000000" pitchFamily="2" charset="2"/>
                </a:rPr>
                <a:t></a:t>
              </a:r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</a:rPr>
                <a:t>R2-R1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</a:rPr>
                <a:t>R3</a:t>
              </a:r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  <a:sym typeface="Wingdings" panose="05000000000000000000" pitchFamily="2" charset="2"/>
                </a:rPr>
                <a:t>R3-R1</a:t>
              </a:r>
              <a:endParaRPr lang="en-IN" dirty="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F2C6AE11-AED0-4AC9-B01F-1171FCEE1C9E}"/>
                </a:ext>
              </a:extLst>
            </p:cNvPr>
            <p:cNvCxnSpPr/>
            <p:nvPr/>
          </p:nvCxnSpPr>
          <p:spPr>
            <a:xfrm>
              <a:off x="6547836" y="3429000"/>
              <a:ext cx="1093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812E20-6F0A-4C67-99BF-09EC96A8DE37}"/>
                  </a:ext>
                </a:extLst>
              </p:cNvPr>
              <p:cNvSpPr txBox="1"/>
              <p:nvPr/>
            </p:nvSpPr>
            <p:spPr>
              <a:xfrm>
                <a:off x="7173283" y="3020411"/>
                <a:ext cx="187647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B812E20-6F0A-4C67-99BF-09EC96A8D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283" y="3020411"/>
                <a:ext cx="1876476" cy="8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076C6C13-5CF2-422C-AF6D-4CFAB33F554C}"/>
              </a:ext>
            </a:extLst>
          </p:cNvPr>
          <p:cNvGrpSpPr/>
          <p:nvPr/>
        </p:nvGrpSpPr>
        <p:grpSpPr>
          <a:xfrm>
            <a:off x="5598158" y="4264537"/>
            <a:ext cx="1503035" cy="646331"/>
            <a:chOff x="5178346" y="4798774"/>
            <a:chExt cx="2047695" cy="6463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4816760-4692-43A6-833A-35034CFF60A1}"/>
                </a:ext>
              </a:extLst>
            </p:cNvPr>
            <p:cNvSpPr txBox="1"/>
            <p:nvPr/>
          </p:nvSpPr>
          <p:spPr>
            <a:xfrm>
              <a:off x="5178346" y="4798774"/>
              <a:ext cx="20476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</a:rPr>
                <a:t>R1</a:t>
              </a:r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  <a:sym typeface="Wingdings" panose="05000000000000000000" pitchFamily="2" charset="2"/>
                </a:rPr>
                <a:t></a:t>
              </a:r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</a:rPr>
                <a:t>R1-R2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</a:rPr>
                <a:t>R3</a:t>
              </a:r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  <a:sym typeface="Wingdings" panose="05000000000000000000" pitchFamily="2" charset="2"/>
                </a:rPr>
                <a:t>R3+R2</a:t>
              </a:r>
              <a:endParaRPr lang="en-IN" dirty="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0C9561D9-4CDC-434E-B3F1-92D23B7A04E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346" y="5121939"/>
              <a:ext cx="16740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DE2422-2D22-4A15-9C8C-C07A887AD4AF}"/>
                  </a:ext>
                </a:extLst>
              </p:cNvPr>
              <p:cNvSpPr txBox="1"/>
              <p:nvPr/>
            </p:nvSpPr>
            <p:spPr>
              <a:xfrm>
                <a:off x="7168800" y="4215189"/>
                <a:ext cx="170335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6DE2422-2D22-4A15-9C8C-C07A887AD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800" y="4215189"/>
                <a:ext cx="1703351" cy="88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32026B8-BB6C-40B2-BF02-66B510E28676}"/>
              </a:ext>
            </a:extLst>
          </p:cNvPr>
          <p:cNvGrpSpPr/>
          <p:nvPr/>
        </p:nvGrpSpPr>
        <p:grpSpPr>
          <a:xfrm>
            <a:off x="5598158" y="5369558"/>
            <a:ext cx="1503035" cy="646331"/>
            <a:chOff x="6011862" y="4889410"/>
            <a:chExt cx="2047695" cy="6463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AAB3F6C-9780-48B4-B646-62D3517D98E7}"/>
                </a:ext>
              </a:extLst>
            </p:cNvPr>
            <p:cNvSpPr txBox="1"/>
            <p:nvPr/>
          </p:nvSpPr>
          <p:spPr>
            <a:xfrm>
              <a:off x="6011862" y="4889410"/>
              <a:ext cx="20476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</a:rPr>
                <a:t>R1</a:t>
              </a:r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  <a:sym typeface="Wingdings" panose="05000000000000000000" pitchFamily="2" charset="2"/>
                </a:rPr>
                <a:t></a:t>
              </a:r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</a:rPr>
                <a:t>R1-R3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</a:rPr>
                <a:t>R2</a:t>
              </a:r>
              <a:r>
                <a:rPr lang="en-US" dirty="0">
                  <a:solidFill>
                    <a:srgbClr val="000000"/>
                  </a:solidFill>
                  <a:latin typeface="Garamond" panose="02020404030301010803" pitchFamily="18" charset="0"/>
                  <a:sym typeface="Wingdings" panose="05000000000000000000" pitchFamily="2" charset="2"/>
                </a:rPr>
                <a:t>R3+R2</a:t>
              </a:r>
              <a:endParaRPr lang="en-IN" dirty="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580C7847-2822-4F51-BFBC-559F6C8751AE}"/>
                </a:ext>
              </a:extLst>
            </p:cNvPr>
            <p:cNvCxnSpPr>
              <a:cxnSpLocks/>
            </p:cNvCxnSpPr>
            <p:nvPr/>
          </p:nvCxnSpPr>
          <p:spPr>
            <a:xfrm>
              <a:off x="6106347" y="5188927"/>
              <a:ext cx="16740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7B83-841B-4ED6-9222-9440F3B24DDF}"/>
                  </a:ext>
                </a:extLst>
              </p:cNvPr>
              <p:cNvSpPr txBox="1"/>
              <p:nvPr/>
            </p:nvSpPr>
            <p:spPr>
              <a:xfrm>
                <a:off x="7110221" y="5350924"/>
                <a:ext cx="153022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617B83-841B-4ED6-9222-9440F3B2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221" y="5350924"/>
                <a:ext cx="1530226" cy="88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3C633F5-DF91-472F-A078-14A48F6C3512}"/>
                  </a:ext>
                </a:extLst>
              </p:cNvPr>
              <p:cNvSpPr txBox="1"/>
              <p:nvPr/>
            </p:nvSpPr>
            <p:spPr>
              <a:xfrm>
                <a:off x="9010762" y="4264537"/>
                <a:ext cx="2960576" cy="120032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The system has a unique solution x</a:t>
                </a:r>
                <a:r>
                  <a:rPr lang="en-US" baseline="-25000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 = 0, x</a:t>
                </a:r>
                <a:r>
                  <a:rPr lang="en-US" baseline="-25000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 = 0, x</a:t>
                </a:r>
                <a:r>
                  <a:rPr lang="en-US" baseline="-25000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3</a:t>
                </a:r>
                <a:r>
                  <a:rPr lang="en-US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 = 0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The vectors </a:t>
                </a:r>
                <a:r>
                  <a:rPr lang="en-IN" dirty="0">
                    <a:latin typeface="Garamond" panose="02020404030301010803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, </a:t>
                </a:r>
                <a:r>
                  <a:rPr lang="en-IN" dirty="0">
                    <a:latin typeface="Garamond" panose="02020404030301010803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 are linearly independent.</a:t>
                </a:r>
                <a:endParaRPr lang="en-IN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3C633F5-DF91-472F-A078-14A48F6C3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62" y="4264537"/>
                <a:ext cx="2960576" cy="1200329"/>
              </a:xfrm>
              <a:prstGeom prst="rect">
                <a:avLst/>
              </a:prstGeom>
              <a:blipFill>
                <a:blip r:embed="rId8"/>
                <a:stretch>
                  <a:fillRect l="-1434" t="-2525" b="-707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062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3" grpId="0" animBg="1"/>
      <p:bldP spid="26" grpId="0"/>
      <p:bldP spid="20" grpId="0" animBg="1"/>
      <p:bldP spid="24" grpId="0" animBg="1"/>
      <p:bldP spid="31" grpId="0" animBg="1"/>
      <p:bldP spid="34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816F4D-246A-4E73-B784-A48F284217D8}"/>
              </a:ext>
            </a:extLst>
          </p:cNvPr>
          <p:cNvSpPr txBox="1"/>
          <p:nvPr/>
        </p:nvSpPr>
        <p:spPr>
          <a:xfrm>
            <a:off x="614716" y="541867"/>
            <a:ext cx="526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Question 1: - Consider the following row vectors  below: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07C56-BA76-4E65-8DB2-A3DF9226DC41}"/>
                  </a:ext>
                </a:extLst>
              </p:cNvPr>
              <p:cNvSpPr txBox="1"/>
              <p:nvPr/>
            </p:nvSpPr>
            <p:spPr>
              <a:xfrm>
                <a:off x="614716" y="934163"/>
                <a:ext cx="68424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latin typeface="+mj-lt"/>
                  </a:rPr>
                  <a:t>x=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>
                    <a:latin typeface="+mj-lt"/>
                  </a:rPr>
                  <a:t> , y=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>
                    <a:latin typeface="+mj-lt"/>
                  </a:rPr>
                  <a:t> , w=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latin typeface="+mj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6107C56-BA76-4E65-8DB2-A3DF9226D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16" y="934163"/>
                <a:ext cx="6842494" cy="369332"/>
              </a:xfrm>
              <a:prstGeom prst="rect">
                <a:avLst/>
              </a:prstGeom>
              <a:blipFill>
                <a:blip r:embed="rId2"/>
                <a:stretch>
                  <a:fillRect l="-802" t="-655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5FC94A0-2E8A-4F73-BFAB-72FB506208BA}"/>
              </a:ext>
            </a:extLst>
          </p:cNvPr>
          <p:cNvSpPr txBox="1"/>
          <p:nvPr/>
        </p:nvSpPr>
        <p:spPr>
          <a:xfrm>
            <a:off x="1029439" y="1674674"/>
            <a:ext cx="60130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+mj-lt"/>
              </a:rPr>
              <a:t>Which of the following statements are true?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+mj-lt"/>
              </a:rPr>
              <a:t>(A) Vectors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and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z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are linearly dependent.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(B) Vectors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and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w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are linearly dependent.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(C) Vectors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z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and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w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are linearly dependent.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(D) All of the above.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(E) None of the above.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922E9EA-FB39-4E0D-BDA6-FB2985F8DF09}"/>
              </a:ext>
            </a:extLst>
          </p:cNvPr>
          <p:cNvSpPr txBox="1"/>
          <p:nvPr/>
        </p:nvSpPr>
        <p:spPr>
          <a:xfrm>
            <a:off x="1111391" y="3921336"/>
            <a:ext cx="76306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+mj-lt"/>
              </a:rPr>
              <a:t>Solution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+mj-lt"/>
              </a:rPr>
              <a:t>The correct answer is (D), as shown below.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Vectors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and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z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are linearly dependent, since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+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=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z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Vectors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and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w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are linearly dependent, since 2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+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=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w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Vectors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z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and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w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are linearly dependent, since 2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z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-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=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w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82550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F82522-5A10-41B1-95D3-978BF6909A02}"/>
              </a:ext>
            </a:extLst>
          </p:cNvPr>
          <p:cNvSpPr txBox="1"/>
          <p:nvPr/>
        </p:nvSpPr>
        <p:spPr>
          <a:xfrm>
            <a:off x="787299" y="632935"/>
            <a:ext cx="83829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Question 2: Rank of a matrix is 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A) number of zero rows in that matrix 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B) number of zero rows in its echelon form of matrix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C) number of non-zero rows in that matrix 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D) number of non-zero rows in its echelon form of matrix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738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94B4AD1-A14E-45EE-9FC4-DB184BB5A99D}"/>
              </a:ext>
            </a:extLst>
          </p:cNvPr>
          <p:cNvSpPr txBox="1"/>
          <p:nvPr/>
        </p:nvSpPr>
        <p:spPr>
          <a:xfrm>
            <a:off x="366728" y="826920"/>
            <a:ext cx="101572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A matrix is 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row echelon form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(ref) when it satisfies the following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The first non-zero element in each row, called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leading entry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 is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Each leading entry is in a column to the right of the leading entry in the previous row.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Rows with all zero elements, if any, are below rows having a non-zero element.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645637-A3EE-47F3-A26B-364B101A26F0}"/>
              </a:ext>
            </a:extLst>
          </p:cNvPr>
          <p:cNvSpPr txBox="1"/>
          <p:nvPr/>
        </p:nvSpPr>
        <p:spPr>
          <a:xfrm>
            <a:off x="713969" y="3037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sz="2800" b="1" i="0" dirty="0">
                <a:effectLst/>
                <a:latin typeface="+mj-lt"/>
              </a:rPr>
              <a:t>Row Echelon Form (REF)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E21C336-9DF3-4CCD-A263-5B4068C5CF8D}"/>
              </a:ext>
            </a:extLst>
          </p:cNvPr>
          <p:cNvSpPr txBox="1"/>
          <p:nvPr/>
        </p:nvSpPr>
        <p:spPr>
          <a:xfrm>
            <a:off x="197640" y="336857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Example: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862F19-C894-4B30-89A3-53E7EE912F51}"/>
                  </a:ext>
                </a:extLst>
              </p:cNvPr>
              <p:cNvSpPr txBox="1"/>
              <p:nvPr/>
            </p:nvSpPr>
            <p:spPr>
              <a:xfrm>
                <a:off x="197640" y="3857002"/>
                <a:ext cx="17005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E862F19-C894-4B30-89A3-53E7EE912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40" y="3857002"/>
                <a:ext cx="1700594" cy="732573"/>
              </a:xfrm>
              <a:prstGeom prst="rect">
                <a:avLst/>
              </a:prstGeom>
              <a:blipFill>
                <a:blip r:embed="rId3"/>
                <a:stretch>
                  <a:fillRect l="-82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1EA70F-6081-486F-A256-0815F1DF73C7}"/>
                  </a:ext>
                </a:extLst>
              </p:cNvPr>
              <p:cNvSpPr txBox="1"/>
              <p:nvPr/>
            </p:nvSpPr>
            <p:spPr>
              <a:xfrm>
                <a:off x="-433869" y="4816399"/>
                <a:ext cx="2963611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D1EA70F-6081-486F-A256-0815F1DF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3869" y="4816399"/>
                <a:ext cx="2963611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E4BE19-8D39-46B8-9840-1585AFD293CE}"/>
                  </a:ext>
                </a:extLst>
              </p:cNvPr>
              <p:cNvSpPr txBox="1"/>
              <p:nvPr/>
            </p:nvSpPr>
            <p:spPr>
              <a:xfrm>
                <a:off x="2307479" y="3910865"/>
                <a:ext cx="117852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E4BE19-8D39-46B8-9840-1585AFD29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79" y="3910865"/>
                <a:ext cx="1178528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DBEA2FC-4F84-4331-AAE1-A145BFE4EB77}"/>
              </a:ext>
            </a:extLst>
          </p:cNvPr>
          <p:cNvSpPr txBox="1"/>
          <p:nvPr/>
        </p:nvSpPr>
        <p:spPr>
          <a:xfrm>
            <a:off x="4984831" y="2781023"/>
            <a:ext cx="6740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Row-Echelon form -</a:t>
            </a:r>
            <a:r>
              <a:rPr lang="en-IN" b="1" dirty="0">
                <a:latin typeface="+mj-lt"/>
              </a:rPr>
              <a:t>  by applying elementary row operations. Three basic row operations are 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>
                <a:latin typeface="+mj-lt"/>
              </a:rPr>
              <a:t>interchange two rows (swapping)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>
                <a:latin typeface="+mj-lt"/>
              </a:rPr>
              <a:t>Multiply one of the rows by a nonzero constant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>
                <a:latin typeface="+mj-lt"/>
              </a:rPr>
              <a:t>Add a multiple of one row  to another row.</a:t>
            </a:r>
            <a:r>
              <a:rPr lang="en-IN" dirty="0">
                <a:latin typeface="+mj-lt"/>
              </a:rPr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" name="Group 26">
                <a:extLst>
                  <a:ext uri="{FF2B5EF4-FFF2-40B4-BE49-F238E27FC236}">
                    <a16:creationId xmlns:a16="http://schemas.microsoft.com/office/drawing/2014/main" id="{D9057895-8D32-46C5-A737-1216C25B20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747892"/>
                  </p:ext>
                </p:extLst>
              </p:nvPr>
            </p:nvGraphicFramePr>
            <p:xfrm>
              <a:off x="4896093" y="4287017"/>
              <a:ext cx="6740324" cy="1973292"/>
            </p:xfrm>
            <a:graphic>
              <a:graphicData uri="http://schemas.openxmlformats.org/drawingml/2006/table">
                <a:tbl>
                  <a:tblPr/>
                  <a:tblGrid>
                    <a:gridCol w="1830559">
                      <a:extLst>
                        <a:ext uri="{9D8B030D-6E8A-4147-A177-3AD203B41FA5}">
                          <a16:colId xmlns:a16="http://schemas.microsoft.com/office/drawing/2014/main" val="240172147"/>
                        </a:ext>
                      </a:extLst>
                    </a:gridCol>
                    <a:gridCol w="4909765">
                      <a:extLst>
                        <a:ext uri="{9D8B030D-6E8A-4147-A177-3AD203B41FA5}">
                          <a16:colId xmlns:a16="http://schemas.microsoft.com/office/drawing/2014/main" val="2046089848"/>
                        </a:ext>
                      </a:extLst>
                    </a:gridCol>
                  </a:tblGrid>
                  <a:tr h="360268">
                    <a:tc>
                      <a:txBody>
                        <a:bodyPr/>
                        <a:lstStyle>
                          <a:lvl1pPr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defRPr sz="2800">
                              <a:solidFill>
                                <a:srgbClr val="61271D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463550">
                            <a:spcBef>
                              <a:spcPct val="20000"/>
                            </a:spcBef>
                            <a:buClr>
                              <a:srgbClr val="B94A37"/>
                            </a:buClr>
                            <a:defRPr sz="2200">
                              <a:solidFill>
                                <a:srgbClr val="B94A37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rgbClr val="A2742A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1271D"/>
                              </a:solidFill>
                              <a:effectLst/>
                              <a:latin typeface="+mn-lt"/>
                            </a:rPr>
                            <a:t>Symbol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defRPr sz="2800">
                              <a:solidFill>
                                <a:srgbClr val="61271D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463550">
                            <a:spcBef>
                              <a:spcPct val="20000"/>
                            </a:spcBef>
                            <a:buClr>
                              <a:srgbClr val="B94A37"/>
                            </a:buClr>
                            <a:defRPr sz="2200">
                              <a:solidFill>
                                <a:srgbClr val="B94A37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rgbClr val="A2742A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1271D"/>
                              </a:solidFill>
                              <a:effectLst/>
                              <a:latin typeface="+mn-lt"/>
                            </a:rPr>
                            <a:t>Description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047924"/>
                      </a:ext>
                    </a:extLst>
                  </a:tr>
                  <a:tr h="800763">
                    <a:tc>
                      <a:txBody>
                        <a:bodyPr/>
                        <a:lstStyle>
                          <a:lvl1pPr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defRPr sz="2800">
                              <a:solidFill>
                                <a:srgbClr val="61271D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463550">
                            <a:spcBef>
                              <a:spcPct val="20000"/>
                            </a:spcBef>
                            <a:buClr>
                              <a:srgbClr val="B94A37"/>
                            </a:buClr>
                            <a:defRPr sz="2200">
                              <a:solidFill>
                                <a:srgbClr val="B94A37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rgbClr val="A2742A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altLang="en-US" sz="1800" b="1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i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B94A37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0" lang="en-US" altLang="en-US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altLang="en-US" sz="1800" b="1" i="1" u="none" strike="noStrike" cap="none" normalizeH="0" baseline="-2500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j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/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  <a:cs typeface="Arial" panose="020B0604020202020204" pitchFamily="34" charset="0"/>
                            </a:rPr>
                            <a:t>→ R</a:t>
                          </a:r>
                          <a:r>
                            <a:rPr kumimoji="0" lang="en-US" altLang="en-US" sz="1800" b="1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  <a:cs typeface="Arial" panose="020B0604020202020204" pitchFamily="34" charset="0"/>
                            </a:rPr>
                            <a:t>i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defRPr sz="2800">
                              <a:solidFill>
                                <a:srgbClr val="61271D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463550">
                            <a:spcBef>
                              <a:spcPct val="20000"/>
                            </a:spcBef>
                            <a:buClr>
                              <a:srgbClr val="B94A37"/>
                            </a:buClr>
                            <a:defRPr sz="2200">
                              <a:solidFill>
                                <a:srgbClr val="B94A37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rgbClr val="A2742A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Change the </a:t>
                          </a:r>
                          <a:r>
                            <a:rPr kumimoji="0" lang="en-US" altLang="en-US" sz="1800" b="1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i</a:t>
                          </a:r>
                          <a:r>
                            <a:rPr kumimoji="0" lang="en-US" altLang="en-US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th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 row by adding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B94A37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times row </a:t>
                          </a:r>
                          <a:r>
                            <a:rPr kumimoji="0" lang="en-US" alt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j 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to </a:t>
                          </a:r>
                          <a:r>
                            <a:rPr kumimoji="0" lang="en-US" altLang="en-US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it.Then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, put the result back in row </a:t>
                          </a:r>
                          <a:r>
                            <a:rPr kumimoji="0" lang="en-US" altLang="en-US" sz="1800" b="1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i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.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3404255"/>
                      </a:ext>
                    </a:extLst>
                  </a:tr>
                  <a:tr h="298293">
                    <a:tc>
                      <a:txBody>
                        <a:bodyPr/>
                        <a:lstStyle>
                          <a:lvl1pPr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defRPr sz="2800">
                              <a:solidFill>
                                <a:srgbClr val="61271D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463550">
                            <a:spcBef>
                              <a:spcPct val="20000"/>
                            </a:spcBef>
                            <a:buClr>
                              <a:srgbClr val="B94A37"/>
                            </a:buClr>
                            <a:defRPr sz="2200">
                              <a:solidFill>
                                <a:srgbClr val="B94A37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rgbClr val="A2742A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en-US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B94A37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0" lang="en-US" altLang="en-US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altLang="en-US" sz="1800" b="1" i="1" u="none" strike="noStrike" cap="none" normalizeH="0" baseline="-2500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i</a:t>
                          </a:r>
                          <a:endParaRPr kumimoji="0" lang="en-US" altLang="en-US" sz="1800" b="1" i="1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B94A37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defRPr sz="2800">
                              <a:solidFill>
                                <a:srgbClr val="61271D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463550">
                            <a:spcBef>
                              <a:spcPct val="20000"/>
                            </a:spcBef>
                            <a:buClr>
                              <a:srgbClr val="B94A37"/>
                            </a:buClr>
                            <a:defRPr sz="2200">
                              <a:solidFill>
                                <a:srgbClr val="B94A37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rgbClr val="A2742A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Multiply the </a:t>
                          </a:r>
                          <a:r>
                            <a:rPr kumimoji="0" lang="en-US" altLang="en-US" sz="1800" b="1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i</a:t>
                          </a:r>
                          <a:r>
                            <a:rPr kumimoji="0" lang="en-US" altLang="en-US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th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 row by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B94A37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.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6480764"/>
                      </a:ext>
                    </a:extLst>
                  </a:tr>
                  <a:tr h="298293">
                    <a:tc>
                      <a:txBody>
                        <a:bodyPr/>
                        <a:lstStyle>
                          <a:lvl1pPr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defRPr sz="2800">
                              <a:solidFill>
                                <a:srgbClr val="61271D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463550">
                            <a:spcBef>
                              <a:spcPct val="20000"/>
                            </a:spcBef>
                            <a:buClr>
                              <a:srgbClr val="B94A37"/>
                            </a:buClr>
                            <a:defRPr sz="2200">
                              <a:solidFill>
                                <a:srgbClr val="B94A37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rgbClr val="A2742A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altLang="en-US" sz="1800" b="1" i="1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i</a:t>
                          </a:r>
                          <a:r>
                            <a:rPr kumimoji="0" lang="en-US" altLang="en-US" sz="1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/>
                          </a:r>
                          <a:r>
                            <a:rPr kumimoji="0" lang="en-US" altLang="en-US" sz="1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  <a:cs typeface="Arial" panose="020B0604020202020204" pitchFamily="34" charset="0"/>
                            </a:rPr>
                            <a:t>↔</a:t>
                          </a:r>
                          <a:r>
                            <a:rPr kumimoji="0" lang="en-US" altLang="en-US" sz="1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 R</a:t>
                          </a:r>
                          <a:r>
                            <a:rPr kumimoji="0" lang="en-US" altLang="en-US" sz="1800" b="1" i="1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j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defRPr sz="2800">
                              <a:solidFill>
                                <a:srgbClr val="61271D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463550">
                            <a:spcBef>
                              <a:spcPct val="20000"/>
                            </a:spcBef>
                            <a:buClr>
                              <a:srgbClr val="B94A37"/>
                            </a:buClr>
                            <a:defRPr sz="2200">
                              <a:solidFill>
                                <a:srgbClr val="B94A37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rgbClr val="A2742A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Interchange the </a:t>
                          </a:r>
                          <a:r>
                            <a:rPr kumimoji="0" lang="en-US" altLang="en-US" sz="1800" b="1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i</a:t>
                          </a:r>
                          <a:r>
                            <a:rPr kumimoji="0" lang="en-US" altLang="en-US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th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 and </a:t>
                          </a:r>
                          <a:r>
                            <a:rPr kumimoji="0" lang="en-US" altLang="en-US" sz="1800" b="1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j</a:t>
                          </a:r>
                          <a:r>
                            <a:rPr kumimoji="0" lang="en-US" altLang="en-US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th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 rows.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3652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Group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9057895-8D32-46C5-A737-1216C25B20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941747892"/>
                  </p:ext>
                </p:extLst>
              </p:nvPr>
            </p:nvGraphicFramePr>
            <p:xfrm>
              <a:off x="4896093" y="4287017"/>
              <a:ext cx="6740324" cy="2032854"/>
            </p:xfrm>
            <a:graphic>
              <a:graphicData uri="http://schemas.openxmlformats.org/drawingml/2006/table">
                <a:tbl>
                  <a:tblPr/>
                  <a:tblGrid>
                    <a:gridCol w="183055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40172147"/>
                        </a:ext>
                      </a:extLst>
                    </a:gridCol>
                    <a:gridCol w="490976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46089848"/>
                        </a:ext>
                      </a:extLst>
                    </a:gridCol>
                  </a:tblGrid>
                  <a:tr h="390843">
                    <a:tc>
                      <a:txBody>
                        <a:bodyPr/>
                        <a:lstStyle>
                          <a:lvl1pPr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defRPr sz="2800">
                              <a:solidFill>
                                <a:srgbClr val="61271D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463550">
                            <a:spcBef>
                              <a:spcPct val="20000"/>
                            </a:spcBef>
                            <a:buClr>
                              <a:srgbClr val="B94A37"/>
                            </a:buClr>
                            <a:defRPr sz="2200">
                              <a:solidFill>
                                <a:srgbClr val="B94A37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rgbClr val="A2742A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1271D"/>
                              </a:solidFill>
                              <a:effectLst/>
                              <a:latin typeface="+mn-lt"/>
                            </a:rPr>
                            <a:t>Symbol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defRPr sz="2800">
                              <a:solidFill>
                                <a:srgbClr val="61271D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463550">
                            <a:spcBef>
                              <a:spcPct val="20000"/>
                            </a:spcBef>
                            <a:buClr>
                              <a:srgbClr val="B94A37"/>
                            </a:buClr>
                            <a:defRPr sz="2200">
                              <a:solidFill>
                                <a:srgbClr val="B94A37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rgbClr val="A2742A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1271D"/>
                              </a:solidFill>
                              <a:effectLst/>
                              <a:latin typeface="+mn-lt"/>
                            </a:rPr>
                            <a:t>Description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34047924"/>
                      </a:ext>
                    </a:extLst>
                  </a:tr>
                  <a:tr h="800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333" t="-49242" r="-269333" b="-109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37345" t="-49242" r="-248" b="-109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743404255"/>
                      </a:ext>
                    </a:extLst>
                  </a:tr>
                  <a:tr h="390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333" t="-307813" r="-269333" b="-1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37345" t="-307813" r="-248" b="-126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096480764"/>
                      </a:ext>
                    </a:extLst>
                  </a:tr>
                  <a:tr h="390843">
                    <a:tc>
                      <a:txBody>
                        <a:bodyPr/>
                        <a:lstStyle>
                          <a:lvl1pPr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defRPr sz="2800">
                              <a:solidFill>
                                <a:srgbClr val="61271D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463550">
                            <a:spcBef>
                              <a:spcPct val="20000"/>
                            </a:spcBef>
                            <a:buClr>
                              <a:srgbClr val="B94A37"/>
                            </a:buClr>
                            <a:defRPr sz="2200">
                              <a:solidFill>
                                <a:srgbClr val="B94A37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rgbClr val="A2742A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altLang="en-US" sz="1800" b="1" i="1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i</a:t>
                          </a:r>
                          <a:r>
                            <a:rPr kumimoji="0" lang="en-US" altLang="en-US" sz="1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  <a:cs typeface="Arial" panose="020B0604020202020204" pitchFamily="34" charset="0"/>
                            </a:rPr>
                            <a:t>↔</a:t>
                          </a:r>
                          <a:r>
                            <a:rPr kumimoji="0" lang="en-US" altLang="en-US" sz="1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 R</a:t>
                          </a:r>
                          <a:r>
                            <a:rPr kumimoji="0" lang="en-US" altLang="en-US" sz="1800" b="1" i="1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j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defRPr sz="2800">
                              <a:solidFill>
                                <a:srgbClr val="61271D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463550">
                            <a:spcBef>
                              <a:spcPct val="20000"/>
                            </a:spcBef>
                            <a:buClr>
                              <a:srgbClr val="B94A37"/>
                            </a:buClr>
                            <a:defRPr sz="2200">
                              <a:solidFill>
                                <a:srgbClr val="B94A37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rgbClr val="A2742A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Interchange the </a:t>
                          </a:r>
                          <a:r>
                            <a:rPr kumimoji="0" lang="en-US" altLang="en-US" sz="1800" b="1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i</a:t>
                          </a:r>
                          <a:r>
                            <a:rPr kumimoji="0" lang="en-US" altLang="en-US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th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 and </a:t>
                          </a:r>
                          <a:r>
                            <a:rPr kumimoji="0" lang="en-US" altLang="en-US" sz="1800" b="1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j</a:t>
                          </a:r>
                          <a:r>
                            <a:rPr kumimoji="0" lang="en-US" altLang="en-US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th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B94A37"/>
                              </a:solidFill>
                              <a:effectLst/>
                              <a:latin typeface="+mn-lt"/>
                            </a:rPr>
                            <a:t> rows.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D96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157365244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593F5E-60C1-4F69-AD6D-7550E79E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2C351E-0C4E-4538-B7E3-6F3796F5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274" y="1845735"/>
            <a:ext cx="9919573" cy="487563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Example : Consider matrix </a:t>
            </a:r>
            <a:r>
              <a:rPr lang="en-IN" b="1" i="0" dirty="0">
                <a:solidFill>
                  <a:srgbClr val="000000"/>
                </a:solidFill>
                <a:effectLst/>
                <a:latin typeface="+mj-lt"/>
              </a:rPr>
              <a:t>A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 and its row echelon matrix, 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+mj-lt"/>
              </a:rPr>
              <a:t>A</a:t>
            </a:r>
            <a:r>
              <a:rPr lang="en-IN" b="1" i="0" baseline="-25000" dirty="0" err="1">
                <a:solidFill>
                  <a:srgbClr val="000000"/>
                </a:solidFill>
                <a:effectLst/>
                <a:latin typeface="+mj-lt"/>
              </a:rPr>
              <a:t>ref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endParaRPr lang="en-IN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DF55B1-D1D9-4A1C-B307-E50004557E96}"/>
                  </a:ext>
                </a:extLst>
              </p:cNvPr>
              <p:cNvSpPr txBox="1"/>
              <p:nvPr/>
            </p:nvSpPr>
            <p:spPr>
              <a:xfrm>
                <a:off x="1403187" y="2441671"/>
                <a:ext cx="139922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>
                    <a:latin typeface="+mj-lt"/>
                  </a:rPr>
                  <a:t>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DF55B1-D1D9-4A1C-B307-E50004557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87" y="2441671"/>
                <a:ext cx="1399229" cy="732573"/>
              </a:xfrm>
              <a:prstGeom prst="rect">
                <a:avLst/>
              </a:prstGeom>
              <a:blipFill>
                <a:blip r:embed="rId2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3E1DCC-064E-4A7B-82C3-BB328294B548}"/>
                  </a:ext>
                </a:extLst>
              </p:cNvPr>
              <p:cNvSpPr txBox="1"/>
              <p:nvPr/>
            </p:nvSpPr>
            <p:spPr>
              <a:xfrm>
                <a:off x="3352855" y="2441670"/>
                <a:ext cx="164609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>
                    <a:latin typeface="+mj-lt"/>
                  </a:rPr>
                  <a:t>Aref=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latin typeface="+mj-l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13E1DCC-064E-4A7B-82C3-BB328294B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55" y="2441670"/>
                <a:ext cx="1646092" cy="732573"/>
              </a:xfrm>
              <a:prstGeom prst="rect">
                <a:avLst/>
              </a:prstGeom>
              <a:blipFill>
                <a:blip r:embed="rId3"/>
                <a:stretch>
                  <a:fillRect l="-8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159CB7-7C7B-4E88-A660-D8AEF53A2B2A}"/>
              </a:ext>
            </a:extLst>
          </p:cNvPr>
          <p:cNvSpPr txBox="1"/>
          <p:nvPr/>
        </p:nvSpPr>
        <p:spPr>
          <a:xfrm>
            <a:off x="986009" y="3222093"/>
            <a:ext cx="9750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The row echelon form </a:t>
            </a:r>
            <a:r>
              <a:rPr lang="en-US" b="1" dirty="0" err="1">
                <a:solidFill>
                  <a:srgbClr val="000000"/>
                </a:solidFill>
                <a:latin typeface="+mj-lt"/>
              </a:rPr>
              <a:t>A</a:t>
            </a:r>
            <a:r>
              <a:rPr lang="en-US" b="1" baseline="-25000" dirty="0" err="1">
                <a:solidFill>
                  <a:srgbClr val="000000"/>
                </a:solidFill>
                <a:latin typeface="+mj-lt"/>
              </a:rPr>
              <a:t>ref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has two non-zero rows, Hence, the matrix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has two independent row vectors; </a:t>
            </a:r>
          </a:p>
          <a:p>
            <a:r>
              <a:rPr lang="en-US" dirty="0" err="1">
                <a:solidFill>
                  <a:srgbClr val="000000"/>
                </a:solidFill>
                <a:latin typeface="+mj-lt"/>
              </a:rPr>
              <a:t>Therefore,the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rank of matrix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is 2.</a:t>
            </a:r>
            <a:endParaRPr lang="en-IN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D00CB4D-E0AD-4207-92F6-F3A56533F536}"/>
              </a:ext>
            </a:extLst>
          </p:cNvPr>
          <p:cNvSpPr txBox="1"/>
          <p:nvPr/>
        </p:nvSpPr>
        <p:spPr>
          <a:xfrm>
            <a:off x="986010" y="4169509"/>
            <a:ext cx="9613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When all of the </a:t>
            </a:r>
            <a:r>
              <a:rPr lang="en-US" dirty="0">
                <a:solidFill>
                  <a:srgbClr val="3333FF"/>
                </a:solidFill>
                <a:latin typeface="+mj-lt"/>
              </a:rPr>
              <a:t>vectors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in a matrix are </a:t>
            </a:r>
            <a:r>
              <a:rPr lang="en-US" dirty="0">
                <a:solidFill>
                  <a:srgbClr val="3333FF"/>
                </a:solidFill>
                <a:latin typeface="+mj-lt"/>
              </a:rPr>
              <a:t>linearly independent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the matrix is said to be 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full rank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 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3667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121668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1372</TotalTime>
  <Words>574</Words>
  <Application>Microsoft Office PowerPoint</Application>
  <PresentationFormat>Custom</PresentationFormat>
  <Paragraphs>130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Retrospect</vt:lpstr>
      <vt:lpstr>Fundamentals of Machine Learning</vt:lpstr>
      <vt:lpstr>Outline</vt:lpstr>
      <vt:lpstr>Rank of a matrix</vt:lpstr>
      <vt:lpstr>Linear independence</vt:lpstr>
      <vt:lpstr>Slide 5</vt:lpstr>
      <vt:lpstr>Slide 6</vt:lpstr>
      <vt:lpstr>Slide 7</vt:lpstr>
      <vt:lpstr>Slide 8</vt:lpstr>
      <vt:lpstr>Slide 9</vt:lpstr>
      <vt:lpstr>Low-rank approximation</vt:lpstr>
      <vt:lpstr>Low rank Matrix Approximation</vt:lpstr>
      <vt:lpstr>Slide 12</vt:lpstr>
      <vt:lpstr>Slide 13</vt:lpstr>
      <vt:lpstr>Dimensionality Reduction</vt:lpstr>
      <vt:lpstr>Why Reduce Dimensions?</vt:lpstr>
      <vt:lpstr>Dimensionality Reduction Using SVD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dhanalekshmi Gopinathan</dc:creator>
  <cp:lastModifiedBy>varsha.garg</cp:lastModifiedBy>
  <cp:revision>88</cp:revision>
  <dcterms:created xsi:type="dcterms:W3CDTF">2020-06-26T14:54:22Z</dcterms:created>
  <dcterms:modified xsi:type="dcterms:W3CDTF">2022-08-22T06:25:05Z</dcterms:modified>
</cp:coreProperties>
</file>