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06" r:id="rId3"/>
    <p:sldId id="287" r:id="rId4"/>
    <p:sldId id="288" r:id="rId5"/>
    <p:sldId id="291" r:id="rId6"/>
    <p:sldId id="293" r:id="rId7"/>
    <p:sldId id="294" r:id="rId8"/>
    <p:sldId id="295" r:id="rId9"/>
    <p:sldId id="298" r:id="rId10"/>
    <p:sldId id="299" r:id="rId11"/>
    <p:sldId id="300" r:id="rId12"/>
    <p:sldId id="301" r:id="rId13"/>
    <p:sldId id="302"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91" d="100"/>
          <a:sy n="91" d="100"/>
        </p:scale>
        <p:origin x="-486"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786F9-395C-4276-8B4C-3A72C057FBD1}" type="datetimeFigureOut">
              <a:rPr lang="en-IN" smtClean="0"/>
              <a:pPr/>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5331C-7EA0-4DA6-81C9-D8E041D1C115}" type="slidenum">
              <a:rPr lang="en-IN" smtClean="0"/>
              <a:pPr/>
              <a:t>‹#›</a:t>
            </a:fld>
            <a:endParaRPr lang="en-IN"/>
          </a:p>
        </p:txBody>
      </p:sp>
    </p:spTree>
    <p:extLst>
      <p:ext uri="{BB962C8B-B14F-4D97-AF65-F5344CB8AC3E}">
        <p14:creationId xmlns:p14="http://schemas.microsoft.com/office/powerpoint/2010/main" xmlns="" val="175615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EBCF3-3B61-4744-9B1E-E368B058967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8744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285942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200152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78338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EBCF3-3B61-4744-9B1E-E368B058967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351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206411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346051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285929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182438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54824E-B5A7-4E9C-AB42-E7C58CF9E258}" type="datetimeFigureOut">
              <a:rPr lang="en-IN" smtClean="0"/>
              <a:pPr/>
              <a:t>24-08-2022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202287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54824E-B5A7-4E9C-AB42-E7C58CF9E258}" type="datetimeFigureOut">
              <a:rPr lang="en-IN" smtClean="0"/>
              <a:pPr/>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EBCF3-3B61-4744-9B1E-E368B058967E}" type="slidenum">
              <a:rPr lang="en-IN" smtClean="0"/>
              <a:pPr/>
              <a:t>‹#›</a:t>
            </a:fld>
            <a:endParaRPr lang="en-IN"/>
          </a:p>
        </p:txBody>
      </p:sp>
    </p:spTree>
    <p:extLst>
      <p:ext uri="{BB962C8B-B14F-4D97-AF65-F5344CB8AC3E}">
        <p14:creationId xmlns:p14="http://schemas.microsoft.com/office/powerpoint/2010/main" xmlns="" val="178632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54824E-B5A7-4E9C-AB42-E7C58CF9E258}" type="datetimeFigureOut">
              <a:rPr lang="en-IN" smtClean="0"/>
              <a:pPr/>
              <a:t>24-08-2022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AEBCF3-3B61-4744-9B1E-E368B058967E}"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9672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13.png"/><Relationship Id="rId2" Type="http://schemas.openxmlformats.org/officeDocument/2006/relationships/image" Target="../media/image14.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emf"/><Relationship Id="rId5" Type="http://schemas.openxmlformats.org/officeDocument/2006/relationships/image" Target="../media/image17.png"/><Relationship Id="rId15" Type="http://schemas.openxmlformats.org/officeDocument/2006/relationships/image" Target="../media/image10.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emf"/><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98E10-699A-4A6C-A008-DED2A25B5AE1}"/>
              </a:ext>
            </a:extLst>
          </p:cNvPr>
          <p:cNvSpPr>
            <a:spLocks noGrp="1"/>
          </p:cNvSpPr>
          <p:nvPr>
            <p:ph type="ctrTitle"/>
          </p:nvPr>
        </p:nvSpPr>
        <p:spPr/>
        <p:txBody>
          <a:bodyPr/>
          <a:lstStyle/>
          <a:p>
            <a:r>
              <a:rPr lang="en-IN" dirty="0"/>
              <a:t>Mathematical Foundations for Intelligent Systems</a:t>
            </a:r>
          </a:p>
        </p:txBody>
      </p:sp>
      <p:sp>
        <p:nvSpPr>
          <p:cNvPr id="3" name="Subtitle 2">
            <a:extLst>
              <a:ext uri="{FF2B5EF4-FFF2-40B4-BE49-F238E27FC236}">
                <a16:creationId xmlns:a16="http://schemas.microsoft.com/office/drawing/2014/main" xmlns="" id="{59813BAF-9929-46C4-8529-89AB880F973C}"/>
              </a:ext>
            </a:extLst>
          </p:cNvPr>
          <p:cNvSpPr>
            <a:spLocks noGrp="1"/>
          </p:cNvSpPr>
          <p:nvPr>
            <p:ph type="subTitle" idx="1"/>
          </p:nvPr>
        </p:nvSpPr>
        <p:spPr/>
        <p:txBody>
          <a:bodyPr/>
          <a:lstStyle/>
          <a:p>
            <a:r>
              <a:rPr lang="en-IN" dirty="0"/>
              <a:t>Linear algebra- IV</a:t>
            </a:r>
          </a:p>
        </p:txBody>
      </p:sp>
    </p:spTree>
    <p:extLst>
      <p:ext uri="{BB962C8B-B14F-4D97-AF65-F5344CB8AC3E}">
        <p14:creationId xmlns:p14="http://schemas.microsoft.com/office/powerpoint/2010/main" xmlns="" val="296341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2378" y="1247418"/>
            <a:ext cx="6166259" cy="685800"/>
          </a:xfrm>
        </p:spPr>
        <p:txBody>
          <a:bodyPr>
            <a:normAutofit fontScale="92500"/>
          </a:bodyPr>
          <a:lstStyle/>
          <a:p>
            <a:pPr>
              <a:buNone/>
            </a:pPr>
            <a:r>
              <a:rPr lang="en-US" sz="2800" dirty="0"/>
              <a:t>Perform an SVD on A using matrices B and C</a:t>
            </a:r>
          </a:p>
        </p:txBody>
      </p:sp>
      <p:pic>
        <p:nvPicPr>
          <p:cNvPr id="16386" name="Picture 2"/>
          <p:cNvPicPr>
            <a:picLocks noChangeAspect="1" noChangeArrowheads="1"/>
          </p:cNvPicPr>
          <p:nvPr/>
        </p:nvPicPr>
        <p:blipFill>
          <a:blip r:embed="rId2"/>
          <a:srcRect/>
          <a:stretch>
            <a:fillRect/>
          </a:stretch>
        </p:blipFill>
        <p:spPr bwMode="auto">
          <a:xfrm>
            <a:off x="1370857" y="2117045"/>
            <a:ext cx="1495425" cy="419100"/>
          </a:xfrm>
          <a:prstGeom prst="rect">
            <a:avLst/>
          </a:prstGeom>
          <a:noFill/>
          <a:ln w="9525">
            <a:noFill/>
            <a:miter lim="800000"/>
            <a:headEnd/>
            <a:tailEnd/>
          </a:ln>
          <a:effectLst/>
        </p:spPr>
      </p:pic>
      <p:sp>
        <p:nvSpPr>
          <p:cNvPr id="5" name="Rectangle 4"/>
          <p:cNvSpPr/>
          <p:nvPr/>
        </p:nvSpPr>
        <p:spPr>
          <a:xfrm>
            <a:off x="597877" y="2782669"/>
            <a:ext cx="10996246" cy="646331"/>
          </a:xfrm>
          <a:prstGeom prst="rect">
            <a:avLst/>
          </a:prstGeom>
        </p:spPr>
        <p:txBody>
          <a:bodyPr wrap="square">
            <a:spAutoFit/>
          </a:bodyPr>
          <a:lstStyle/>
          <a:p>
            <a:r>
              <a:rPr lang="en-US" dirty="0">
                <a:latin typeface="Times New Roman" pitchFamily="18" charset="0"/>
                <a:cs typeface="Times New Roman" pitchFamily="18" charset="0"/>
              </a:rPr>
              <a:t>where S is the matrix of the eigenvectors of  B, U is the matrix of the eigenvectors of C, and  ∑  is  the diagonal matrix of the singular values obtained as square roots of the eigen values of B.</a:t>
            </a:r>
          </a:p>
        </p:txBody>
      </p:sp>
      <p:pic>
        <p:nvPicPr>
          <p:cNvPr id="16387" name="Picture 3"/>
          <p:cNvPicPr>
            <a:picLocks noChangeAspect="1" noChangeArrowheads="1"/>
          </p:cNvPicPr>
          <p:nvPr/>
        </p:nvPicPr>
        <p:blipFill>
          <a:blip r:embed="rId3"/>
          <a:srcRect/>
          <a:stretch>
            <a:fillRect/>
          </a:stretch>
        </p:blipFill>
        <p:spPr bwMode="auto">
          <a:xfrm>
            <a:off x="847696" y="3639905"/>
            <a:ext cx="7124700" cy="1828800"/>
          </a:xfrm>
          <a:prstGeom prst="rect">
            <a:avLst/>
          </a:prstGeom>
          <a:noFill/>
          <a:ln w="9525">
            <a:noFill/>
            <a:miter lim="800000"/>
            <a:headEnd/>
            <a:tailEnd/>
          </a:ln>
          <a:effectLst/>
        </p:spPr>
      </p:pic>
      <p:sp>
        <p:nvSpPr>
          <p:cNvPr id="7" name="Rectangle 6"/>
          <p:cNvSpPr/>
          <p:nvPr/>
        </p:nvSpPr>
        <p:spPr>
          <a:xfrm>
            <a:off x="810319" y="5468705"/>
            <a:ext cx="9320270" cy="369332"/>
          </a:xfrm>
          <a:prstGeom prst="rect">
            <a:avLst/>
          </a:prstGeom>
        </p:spPr>
        <p:txBody>
          <a:bodyPr wrap="square">
            <a:spAutoFit/>
          </a:bodyPr>
          <a:lstStyle/>
          <a:p>
            <a:r>
              <a:rPr lang="en-US" dirty="0">
                <a:latin typeface="Times New Roman" pitchFamily="18" charset="0"/>
                <a:cs typeface="Times New Roman" pitchFamily="18" charset="0"/>
              </a:rPr>
              <a:t>In LSI, ignore these small singular values and replace them by 0. Only keep k singular values in ∑</a:t>
            </a:r>
          </a:p>
        </p:txBody>
      </p:sp>
      <p:pic>
        <p:nvPicPr>
          <p:cNvPr id="9" name="Picture 8">
            <a:extLst>
              <a:ext uri="{FF2B5EF4-FFF2-40B4-BE49-F238E27FC236}">
                <a16:creationId xmlns:a16="http://schemas.microsoft.com/office/drawing/2014/main" xmlns="" id="{3F7CF8E0-F73D-454A-9F0D-20783F7090B2}"/>
              </a:ext>
            </a:extLst>
          </p:cNvPr>
          <p:cNvPicPr>
            <a:picLocks noChangeAspect="1"/>
          </p:cNvPicPr>
          <p:nvPr/>
        </p:nvPicPr>
        <p:blipFill>
          <a:blip r:embed="rId4"/>
          <a:stretch>
            <a:fillRect/>
          </a:stretch>
        </p:blipFill>
        <p:spPr>
          <a:xfrm>
            <a:off x="6947273" y="270359"/>
            <a:ext cx="4812349" cy="14992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515" y="454722"/>
            <a:ext cx="10750061" cy="2031325"/>
          </a:xfrm>
          <a:prstGeom prst="rect">
            <a:avLst/>
          </a:prstGeom>
        </p:spPr>
        <p:txBody>
          <a:bodyPr wrap="square">
            <a:spAutoFit/>
          </a:bodyPr>
          <a:lstStyle/>
          <a:p>
            <a:r>
              <a:rPr lang="en-US" dirty="0">
                <a:latin typeface="Times New Roman" pitchFamily="18" charset="0"/>
                <a:cs typeface="Times New Roman" pitchFamily="18" charset="0"/>
              </a:rPr>
              <a:t>Thus reduce matrix  ∑   into ∑</a:t>
            </a:r>
            <a:r>
              <a:rPr lang="en-US" baseline="-25000" dirty="0">
                <a:latin typeface="Times New Roman" pitchFamily="18" charset="0"/>
                <a:cs typeface="Times New Roman" pitchFamily="18" charset="0"/>
              </a:rPr>
              <a:t>k</a:t>
            </a:r>
            <a:r>
              <a:rPr lang="en-US" dirty="0">
                <a:latin typeface="Times New Roman" pitchFamily="18" charset="0"/>
                <a:cs typeface="Times New Roman" pitchFamily="18" charset="0"/>
              </a:rPr>
              <a:t> which is an k ×k matrix containing only the k singular values, and also reduce S and U</a:t>
            </a:r>
            <a:r>
              <a:rPr lang="en-US" baseline="30000" dirty="0">
                <a:latin typeface="Times New Roman" pitchFamily="18" charset="0"/>
                <a:cs typeface="Times New Roman" pitchFamily="18" charset="0"/>
              </a:rPr>
              <a:t>T</a:t>
            </a:r>
            <a:r>
              <a:rPr lang="en-US" dirty="0">
                <a:latin typeface="Times New Roman" pitchFamily="18" charset="0"/>
                <a:cs typeface="Times New Roman" pitchFamily="18" charset="0"/>
              </a:rPr>
              <a:t> , into </a:t>
            </a:r>
            <a:r>
              <a:rPr lang="en-US" dirty="0" err="1">
                <a:latin typeface="Times New Roman" pitchFamily="18" charset="0"/>
                <a:cs typeface="Times New Roman" pitchFamily="18" charset="0"/>
              </a:rPr>
              <a:t>S</a:t>
            </a:r>
            <a:r>
              <a:rPr lang="en-US" baseline="-25000" dirty="0" err="1">
                <a:latin typeface="Times New Roman" pitchFamily="18" charset="0"/>
                <a:cs typeface="Times New Roman" pitchFamily="18" charset="0"/>
              </a:rPr>
              <a:t>k</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U</a:t>
            </a:r>
            <a:r>
              <a:rPr lang="en-US" baseline="-25000" dirty="0" err="1">
                <a:latin typeface="Times New Roman" pitchFamily="18" charset="0"/>
                <a:cs typeface="Times New Roman" pitchFamily="18" charset="0"/>
              </a:rPr>
              <a:t>k</a:t>
            </a:r>
            <a:r>
              <a:rPr lang="en-US" baseline="30000" dirty="0" err="1">
                <a:latin typeface="Times New Roman" pitchFamily="18" charset="0"/>
                <a:cs typeface="Times New Roman" pitchFamily="18" charset="0"/>
              </a:rPr>
              <a:t>T</a:t>
            </a:r>
            <a:r>
              <a:rPr lang="en-US" dirty="0">
                <a:latin typeface="Times New Roman" pitchFamily="18" charset="0"/>
                <a:cs typeface="Times New Roman" pitchFamily="18" charset="0"/>
              </a:rPr>
              <a:t> , to have k columns and rows, respectively.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Matrix A is now approximated by</a:t>
            </a: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Where </a:t>
            </a:r>
            <a:r>
              <a:rPr lang="en-US" dirty="0" err="1">
                <a:latin typeface="Times New Roman" pitchFamily="18" charset="0"/>
                <a:cs typeface="Times New Roman" pitchFamily="18" charset="0"/>
              </a:rPr>
              <a:t>S</a:t>
            </a:r>
            <a:r>
              <a:rPr lang="en-US" baseline="-25000" dirty="0" err="1">
                <a:latin typeface="Times New Roman" pitchFamily="18" charset="0"/>
                <a:cs typeface="Times New Roman" pitchFamily="18" charset="0"/>
              </a:rPr>
              <a:t>k</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U</a:t>
            </a:r>
            <a:r>
              <a:rPr lang="en-US" baseline="-25000" dirty="0" err="1">
                <a:latin typeface="Times New Roman" pitchFamily="18" charset="0"/>
                <a:cs typeface="Times New Roman" pitchFamily="18" charset="0"/>
              </a:rPr>
              <a:t>k</a:t>
            </a:r>
            <a:r>
              <a:rPr lang="en-US"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 are </a:t>
            </a:r>
            <a:r>
              <a:rPr lang="en-US" dirty="0" err="1">
                <a:latin typeface="Times New Roman" pitchFamily="18" charset="0"/>
                <a:cs typeface="Times New Roman" pitchFamily="18" charset="0"/>
              </a:rPr>
              <a:t>m×k</a:t>
            </a:r>
            <a:r>
              <a:rPr lang="en-US" dirty="0">
                <a:latin typeface="Times New Roman" pitchFamily="18" charset="0"/>
                <a:cs typeface="Times New Roman" pitchFamily="18" charset="0"/>
              </a:rPr>
              <a:t>,  k ×k, and k ×n matrices, their product, A</a:t>
            </a:r>
            <a:r>
              <a:rPr lang="en-US" baseline="-25000" dirty="0">
                <a:latin typeface="Times New Roman" pitchFamily="18" charset="0"/>
                <a:cs typeface="Times New Roman" pitchFamily="18" charset="0"/>
              </a:rPr>
              <a:t>k</a:t>
            </a:r>
            <a:r>
              <a:rPr lang="en-US" dirty="0">
                <a:latin typeface="Times New Roman" pitchFamily="18" charset="0"/>
                <a:cs typeface="Times New Roman" pitchFamily="18" charset="0"/>
              </a:rPr>
              <a:t> is again  an m × n matrix.</a:t>
            </a:r>
          </a:p>
        </p:txBody>
      </p:sp>
      <p:pic>
        <p:nvPicPr>
          <p:cNvPr id="17410" name="Picture 2"/>
          <p:cNvPicPr>
            <a:picLocks noChangeAspect="1" noChangeArrowheads="1"/>
          </p:cNvPicPr>
          <p:nvPr/>
        </p:nvPicPr>
        <p:blipFill>
          <a:blip r:embed="rId2"/>
          <a:srcRect/>
          <a:stretch>
            <a:fillRect/>
          </a:stretch>
        </p:blipFill>
        <p:spPr bwMode="auto">
          <a:xfrm>
            <a:off x="4005217" y="2393151"/>
            <a:ext cx="1704975" cy="428625"/>
          </a:xfrm>
          <a:prstGeom prst="rect">
            <a:avLst/>
          </a:prstGeom>
          <a:noFill/>
          <a:ln w="9525">
            <a:noFill/>
            <a:miter lim="800000"/>
            <a:headEnd/>
            <a:tailEnd/>
          </a:ln>
          <a:effectLst/>
        </p:spPr>
      </p:pic>
      <p:sp>
        <p:nvSpPr>
          <p:cNvPr id="6" name="Rectangle 5"/>
          <p:cNvSpPr/>
          <p:nvPr/>
        </p:nvSpPr>
        <p:spPr>
          <a:xfrm>
            <a:off x="515815" y="2643182"/>
            <a:ext cx="10750062"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rPr>
              <a:t>Intuitively, the k components of eigenvectors in S and U correspond to k </a:t>
            </a:r>
            <a:r>
              <a:rPr lang="en-US" sz="2400" dirty="0">
                <a:solidFill>
                  <a:srgbClr val="FF0000"/>
                </a:solidFill>
                <a:latin typeface="Times New Roman" pitchFamily="18" charset="0"/>
                <a:cs typeface="Times New Roman" pitchFamily="18" charset="0"/>
              </a:rPr>
              <a:t>“hidden  concepts” </a:t>
            </a:r>
            <a:r>
              <a:rPr lang="en-US" sz="2400" dirty="0">
                <a:latin typeface="Times New Roman" pitchFamily="18" charset="0"/>
                <a:cs typeface="Times New Roman" pitchFamily="18" charset="0"/>
              </a:rPr>
              <a:t>where the terms and documents participate. </a:t>
            </a:r>
          </a:p>
          <a:p>
            <a:pPr marL="342900" indent="-342900">
              <a:buFont typeface="Arial" panose="020B0604020202020204" pitchFamily="34" charset="0"/>
              <a:buChar char="•"/>
            </a:pPr>
            <a:r>
              <a:rPr lang="en-US" sz="2400" dirty="0">
                <a:latin typeface="Times New Roman" pitchFamily="18" charset="0"/>
                <a:cs typeface="Times New Roman" pitchFamily="18" charset="0"/>
              </a:rPr>
              <a:t>The new  representation in terms of these hidden concepts.</a:t>
            </a:r>
          </a:p>
        </p:txBody>
      </p:sp>
      <p:grpSp>
        <p:nvGrpSpPr>
          <p:cNvPr id="12" name="Group 11"/>
          <p:cNvGrpSpPr/>
          <p:nvPr/>
        </p:nvGrpSpPr>
        <p:grpSpPr>
          <a:xfrm>
            <a:off x="612515" y="4109355"/>
            <a:ext cx="9519138" cy="1757432"/>
            <a:chOff x="285720" y="4714884"/>
            <a:chExt cx="7715304" cy="1757432"/>
          </a:xfrm>
        </p:grpSpPr>
        <p:sp>
          <p:nvSpPr>
            <p:cNvPr id="7" name="Rectangle 6"/>
            <p:cNvSpPr/>
            <p:nvPr/>
          </p:nvSpPr>
          <p:spPr>
            <a:xfrm>
              <a:off x="285720" y="4714884"/>
              <a:ext cx="6572296"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The terms are represented by the row  vectors of the m × k matrix</a:t>
              </a:r>
            </a:p>
          </p:txBody>
        </p:sp>
        <p:pic>
          <p:nvPicPr>
            <p:cNvPr id="17411" name="Picture 3"/>
            <p:cNvPicPr>
              <a:picLocks noChangeAspect="1" noChangeArrowheads="1"/>
            </p:cNvPicPr>
            <p:nvPr/>
          </p:nvPicPr>
          <p:blipFill>
            <a:blip r:embed="rId3"/>
            <a:srcRect/>
            <a:stretch>
              <a:fillRect/>
            </a:stretch>
          </p:blipFill>
          <p:spPr bwMode="auto">
            <a:xfrm>
              <a:off x="6086491" y="4784639"/>
              <a:ext cx="771525" cy="314325"/>
            </a:xfrm>
            <a:prstGeom prst="rect">
              <a:avLst/>
            </a:prstGeom>
            <a:noFill/>
            <a:ln w="9525">
              <a:noFill/>
              <a:miter lim="800000"/>
              <a:headEnd/>
              <a:tailEnd/>
            </a:ln>
            <a:effectLst/>
          </p:spPr>
        </p:pic>
        <p:sp>
          <p:nvSpPr>
            <p:cNvPr id="9" name="Rectangle 8"/>
            <p:cNvSpPr/>
            <p:nvPr/>
          </p:nvSpPr>
          <p:spPr>
            <a:xfrm>
              <a:off x="285720" y="5357826"/>
              <a:ext cx="7500990"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 The documents by the column vectors the k × n matrix</a:t>
              </a:r>
            </a:p>
          </p:txBody>
        </p:sp>
        <p:pic>
          <p:nvPicPr>
            <p:cNvPr id="17412" name="Picture 4"/>
            <p:cNvPicPr>
              <a:picLocks noChangeAspect="1" noChangeArrowheads="1"/>
            </p:cNvPicPr>
            <p:nvPr/>
          </p:nvPicPr>
          <p:blipFill>
            <a:blip r:embed="rId4"/>
            <a:srcRect/>
            <a:stretch>
              <a:fillRect/>
            </a:stretch>
          </p:blipFill>
          <p:spPr bwMode="auto">
            <a:xfrm>
              <a:off x="5422218" y="5405962"/>
              <a:ext cx="828675" cy="409575"/>
            </a:xfrm>
            <a:prstGeom prst="rect">
              <a:avLst/>
            </a:prstGeom>
            <a:noFill/>
            <a:ln w="9525">
              <a:noFill/>
              <a:miter lim="800000"/>
              <a:headEnd/>
              <a:tailEnd/>
            </a:ln>
            <a:effectLst/>
          </p:spPr>
        </p:pic>
        <p:sp>
          <p:nvSpPr>
            <p:cNvPr id="11" name="Rectangle 10"/>
            <p:cNvSpPr/>
            <p:nvPr/>
          </p:nvSpPr>
          <p:spPr>
            <a:xfrm>
              <a:off x="357158" y="6072206"/>
              <a:ext cx="7643866" cy="400110"/>
            </a:xfrm>
            <a:prstGeom prst="rect">
              <a:avLst/>
            </a:prstGeom>
          </p:spPr>
          <p:txBody>
            <a:bodyPr wrap="square">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The query is represented by the centroid of the vectors for its terms.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2596" y="357166"/>
            <a:ext cx="7929618" cy="369332"/>
          </a:xfrm>
          <a:prstGeom prst="rect">
            <a:avLst/>
          </a:prstGeom>
        </p:spPr>
        <p:txBody>
          <a:bodyPr wrap="square">
            <a:spAutoFit/>
          </a:bodyPr>
          <a:lstStyle/>
          <a:p>
            <a:r>
              <a:rPr lang="en-US" dirty="0">
                <a:latin typeface="Times New Roman" pitchFamily="18" charset="0"/>
                <a:cs typeface="Times New Roman" pitchFamily="18" charset="0"/>
              </a:rPr>
              <a:t>Suppose we set k = 2, i.e. consider only the first two singular values. </a:t>
            </a:r>
          </a:p>
        </p:txBody>
      </p:sp>
      <p:pic>
        <p:nvPicPr>
          <p:cNvPr id="18434" name="Picture 2"/>
          <p:cNvPicPr>
            <a:picLocks noChangeAspect="1" noChangeArrowheads="1"/>
          </p:cNvPicPr>
          <p:nvPr/>
        </p:nvPicPr>
        <p:blipFill>
          <a:blip r:embed="rId2"/>
          <a:srcRect/>
          <a:stretch>
            <a:fillRect/>
          </a:stretch>
        </p:blipFill>
        <p:spPr bwMode="auto">
          <a:xfrm>
            <a:off x="2385994" y="990564"/>
            <a:ext cx="2495550" cy="866775"/>
          </a:xfrm>
          <a:prstGeom prst="rect">
            <a:avLst/>
          </a:prstGeom>
          <a:noFill/>
          <a:ln w="9525">
            <a:noFill/>
            <a:miter lim="800000"/>
            <a:headEnd/>
            <a:tailEnd/>
          </a:ln>
          <a:effectLst/>
        </p:spPr>
      </p:pic>
      <p:sp>
        <p:nvSpPr>
          <p:cNvPr id="7" name="Rectangle 6"/>
          <p:cNvSpPr/>
          <p:nvPr/>
        </p:nvSpPr>
        <p:spPr>
          <a:xfrm>
            <a:off x="580292" y="4556006"/>
            <a:ext cx="10621108" cy="646331"/>
          </a:xfrm>
          <a:prstGeom prst="rect">
            <a:avLst/>
          </a:prstGeom>
        </p:spPr>
        <p:txBody>
          <a:bodyPr wrap="square">
            <a:spAutoFit/>
          </a:bodyPr>
          <a:lstStyle/>
          <a:p>
            <a:r>
              <a:rPr lang="en-US" dirty="0">
                <a:latin typeface="Times New Roman" pitchFamily="18" charset="0"/>
                <a:cs typeface="Times New Roman" pitchFamily="18" charset="0"/>
              </a:rPr>
              <a:t>The terms in the concept space are represented by the row vectors of S</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whereas the documents by the column vectors of U</a:t>
            </a:r>
            <a:r>
              <a:rPr lang="en-US" baseline="-25000" dirty="0">
                <a:latin typeface="Times New Roman" pitchFamily="18" charset="0"/>
                <a:cs typeface="Times New Roman" pitchFamily="18" charset="0"/>
              </a:rPr>
              <a:t>2</a:t>
            </a:r>
            <a:r>
              <a:rPr lang="en-US" baseline="30000" dirty="0">
                <a:latin typeface="Times New Roman" pitchFamily="18" charset="0"/>
                <a:cs typeface="Times New Roman" pitchFamily="18" charset="0"/>
              </a:rPr>
              <a:t>T</a:t>
            </a:r>
            <a:r>
              <a:rPr lang="en-US" dirty="0">
                <a:latin typeface="Times New Roman" pitchFamily="18" charset="0"/>
                <a:cs typeface="Times New Roman" pitchFamily="18" charset="0"/>
              </a:rPr>
              <a:t> .</a:t>
            </a:r>
          </a:p>
        </p:txBody>
      </p:sp>
      <p:sp>
        <p:nvSpPr>
          <p:cNvPr id="8" name="Rectangle 7"/>
          <p:cNvSpPr/>
          <p:nvPr/>
        </p:nvSpPr>
        <p:spPr>
          <a:xfrm>
            <a:off x="480646" y="5322999"/>
            <a:ext cx="10445263" cy="830997"/>
          </a:xfrm>
          <a:prstGeom prst="rect">
            <a:avLst/>
          </a:prstGeom>
        </p:spPr>
        <p:txBody>
          <a:bodyPr wrap="square">
            <a:spAutoFit/>
          </a:bodyPr>
          <a:lstStyle/>
          <a:p>
            <a:r>
              <a:rPr lang="en-US" dirty="0">
                <a:latin typeface="Times New Roman" pitchFamily="18" charset="0"/>
                <a:cs typeface="Times New Roman" pitchFamily="18" charset="0"/>
              </a:rPr>
              <a:t>Represent the terms by the row vectors of S</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and the documents by the column vectors of ∑</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U</a:t>
            </a:r>
            <a:r>
              <a:rPr lang="en-US" baseline="-25000" dirty="0">
                <a:latin typeface="Times New Roman" pitchFamily="18" charset="0"/>
                <a:cs typeface="Times New Roman" pitchFamily="18" charset="0"/>
              </a:rPr>
              <a:t>2</a:t>
            </a:r>
            <a:r>
              <a:rPr lang="en-US" baseline="30000" dirty="0">
                <a:latin typeface="Times New Roman" pitchFamily="18" charset="0"/>
                <a:cs typeface="Times New Roman" pitchFamily="18" charset="0"/>
              </a:rPr>
              <a:t>T</a:t>
            </a:r>
          </a:p>
          <a:p>
            <a:endParaRPr lang="en-US" baseline="30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BC686CAC-F2AB-48BC-AA41-EF4E2081C119}"/>
                  </a:ext>
                </a:extLst>
              </p:cNvPr>
              <p:cNvSpPr txBox="1"/>
              <p:nvPr/>
            </p:nvSpPr>
            <p:spPr>
              <a:xfrm>
                <a:off x="903812" y="2227623"/>
                <a:ext cx="1580648" cy="20864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𝑆</m:t>
                            </m:r>
                            <m:r>
                              <a:rPr lang="en-IN" b="0" i="1" smtClean="0">
                                <a:latin typeface="Cambria Math" panose="02040503050406030204" pitchFamily="18" charset="0"/>
                              </a:rPr>
                              <m:t>𝑎𝑙𝑒𝑒𝑚</m:t>
                            </m:r>
                          </m:e>
                        </m:mr>
                        <m:mr>
                          <m:e>
                            <m:r>
                              <a:rPr lang="en-IN" b="0" i="1" smtClean="0">
                                <a:latin typeface="Cambria Math" panose="02040503050406030204" pitchFamily="18" charset="0"/>
                              </a:rPr>
                              <m:t>𝑎𝑛𝑎𝑟𝑘𝑎𝑙𝑖</m:t>
                            </m:r>
                          </m:e>
                        </m:mr>
                        <m:mr>
                          <m:e>
                            <m:eqArr>
                              <m:eqArrPr>
                                <m:ctrlPr>
                                  <a:rPr lang="en-IN" i="1" smtClean="0">
                                    <a:latin typeface="Cambria Math" panose="02040503050406030204" pitchFamily="18" charset="0"/>
                                  </a:rPr>
                                </m:ctrlPr>
                              </m:eqArrPr>
                              <m:e>
                                <m:r>
                                  <a:rPr lang="en-IN" b="0" i="1" smtClean="0">
                                    <a:latin typeface="Cambria Math" panose="02040503050406030204" pitchFamily="18" charset="0"/>
                                  </a:rPr>
                                  <m:t>h𝑎𝑝𝑝𝑦</m:t>
                                </m:r>
                              </m:e>
                              <m:e>
                                <m:r>
                                  <a:rPr lang="en-IN" b="0" i="1" smtClean="0">
                                    <a:latin typeface="Cambria Math" panose="02040503050406030204" pitchFamily="18" charset="0"/>
                                  </a:rPr>
                                  <m:t>𝑔𝑢𝑛</m:t>
                                </m:r>
                              </m:e>
                              <m:e>
                                <m:r>
                                  <a:rPr lang="en-IN" b="0" i="1" smtClean="0">
                                    <a:latin typeface="Cambria Math" panose="02040503050406030204" pitchFamily="18" charset="0"/>
                                  </a:rPr>
                                  <m:t>𝑙𝑖𝑣𝑒</m:t>
                                </m:r>
                              </m:e>
                              <m:e>
                                <m:r>
                                  <a:rPr lang="en-IN" b="0" i="1" smtClean="0">
                                    <a:latin typeface="Cambria Math" panose="02040503050406030204" pitchFamily="18" charset="0"/>
                                  </a:rPr>
                                  <m:t>𝑓𝑖𝑛𝑖𝑠h𝑒𝑠</m:t>
                                </m:r>
                              </m:e>
                              <m:e>
                                <m:r>
                                  <a:rPr lang="en-IN" b="0" i="1" smtClean="0">
                                    <a:latin typeface="Cambria Math" panose="02040503050406030204" pitchFamily="18" charset="0"/>
                                  </a:rPr>
                                  <m:t>𝑙𝑎𝑣𝑖𝑠h</m:t>
                                </m:r>
                              </m:e>
                              <m:e>
                                <m:r>
                                  <a:rPr lang="en-IN" b="0" i="1" smtClean="0">
                                    <a:latin typeface="Cambria Math" panose="02040503050406030204" pitchFamily="18" charset="0"/>
                                  </a:rPr>
                                  <m:t>𝑁𝑒𝑤</m:t>
                                </m:r>
                                <m:r>
                                  <a:rPr lang="en-IN" b="0" i="1" smtClean="0">
                                    <a:latin typeface="Cambria Math" panose="02040503050406030204" pitchFamily="18" charset="0"/>
                                  </a:rPr>
                                  <m:t>−</m:t>
                                </m:r>
                                <m:r>
                                  <a:rPr lang="en-IN" b="0" i="1" smtClean="0">
                                    <a:latin typeface="Cambria Math" panose="02040503050406030204" pitchFamily="18" charset="0"/>
                                  </a:rPr>
                                  <m:t>𝑎𝑟𝑡𝑖𝑐𝑙𝑒</m:t>
                                </m:r>
                              </m:e>
                            </m:eqArr>
                            <m:r>
                              <a:rPr lang="en-IN" b="0" i="1" smtClean="0">
                                <a:latin typeface="Cambria Math" panose="02040503050406030204" pitchFamily="18" charset="0"/>
                              </a:rPr>
                              <m:t>   </m:t>
                            </m:r>
                          </m:e>
                        </m:mr>
                      </m:m>
                    </m:oMath>
                  </m:oMathPara>
                </a14:m>
                <a:endParaRPr lang="en-IN" dirty="0"/>
              </a:p>
            </p:txBody>
          </p:sp>
        </mc:Choice>
        <mc:Fallback>
          <p:sp>
            <p:nvSpPr>
              <p:cNvPr id="3" name="TextBox 2">
                <a:extLst>
                  <a:ext uri="{FF2B5EF4-FFF2-40B4-BE49-F238E27FC236}">
                    <a16:creationId xmlns:a16="http://schemas.microsoft.com/office/drawing/2014/main" xmlns="" xmlns:a14="http://schemas.microsoft.com/office/drawing/2010/main" id="{BC686CAC-F2AB-48BC-AA41-EF4E2081C119}"/>
                  </a:ext>
                </a:extLst>
              </p:cNvPr>
              <p:cNvSpPr txBox="1">
                <a:spLocks noRot="1" noChangeAspect="1" noMove="1" noResize="1" noEditPoints="1" noAdjustHandles="1" noChangeArrowheads="1" noChangeShapeType="1" noTextEdit="1"/>
              </p:cNvSpPr>
              <p:nvPr/>
            </p:nvSpPr>
            <p:spPr>
              <a:xfrm>
                <a:off x="903812" y="2227623"/>
                <a:ext cx="1580648" cy="208646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6" name="TextBox 5">
                <a:extLst>
                  <a:ext uri="{FF2B5EF4-FFF2-40B4-BE49-F238E27FC236}">
                    <a16:creationId xmlns:a16="http://schemas.microsoft.com/office/drawing/2014/main" id="{A19740D4-96B2-4BB9-9E53-2130F8EEE3C0}"/>
                  </a:ext>
                </a:extLst>
              </p:cNvPr>
              <p:cNvSpPr txBox="1"/>
              <p:nvPr/>
            </p:nvSpPr>
            <p:spPr>
              <a:xfrm>
                <a:off x="2201224" y="2245983"/>
                <a:ext cx="2438873" cy="2085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m:t>
                                </m:r>
                                <m:r>
                                  <a:rPr lang="en-IN" b="0" i="1" smtClean="0">
                                    <a:latin typeface="Cambria Math" panose="02040503050406030204" pitchFamily="18" charset="0"/>
                                  </a:rPr>
                                  <m:t>0.396</m:t>
                                </m:r>
                              </m:e>
                              <m:e>
                                <m:r>
                                  <a:rPr lang="en-IN" b="0" i="1" smtClean="0">
                                    <a:latin typeface="Cambria Math" panose="02040503050406030204" pitchFamily="18" charset="0"/>
                                  </a:rPr>
                                  <m:t>0.280</m:t>
                                </m:r>
                              </m:e>
                            </m:mr>
                            <m:mr>
                              <m:e>
                                <m:r>
                                  <a:rPr lang="en-IN" b="0" i="1" smtClean="0">
                                    <a:latin typeface="Cambria Math" panose="02040503050406030204" pitchFamily="18" charset="0"/>
                                  </a:rPr>
                                  <m:t>−0.314</m:t>
                                </m:r>
                              </m:e>
                              <m:e>
                                <m:r>
                                  <a:rPr lang="en-IN" b="0" i="1" smtClean="0">
                                    <a:latin typeface="Cambria Math" panose="02040503050406030204" pitchFamily="18" charset="0"/>
                                  </a:rPr>
                                  <m:t>0.450</m:t>
                                </m:r>
                              </m:e>
                            </m:mr>
                            <m:mr>
                              <m:e>
                                <m:r>
                                  <a:rPr lang="en-IN" b="0" i="1" smtClean="0">
                                    <a:latin typeface="Cambria Math" panose="02040503050406030204" pitchFamily="18" charset="0"/>
                                  </a:rPr>
                                  <m:t>−0.178</m:t>
                                </m:r>
                              </m:e>
                              <m:e>
                                <m:r>
                                  <a:rPr lang="en-IN" b="0" i="1" smtClean="0">
                                    <a:latin typeface="Cambria Math" panose="02040503050406030204" pitchFamily="18" charset="0"/>
                                  </a:rPr>
                                  <m:t>0.269</m:t>
                                </m:r>
                              </m:e>
                            </m:mr>
                            <m:mr>
                              <m:e>
                                <m:r>
                                  <a:rPr lang="en-IN" b="0" i="1" smtClean="0">
                                    <a:latin typeface="Cambria Math" panose="02040503050406030204" pitchFamily="18" charset="0"/>
                                  </a:rPr>
                                  <m:t>−0.438</m:t>
                                </m:r>
                              </m:e>
                              <m:e>
                                <m:r>
                                  <a:rPr lang="en-IN" b="0" i="1" smtClean="0">
                                    <a:latin typeface="Cambria Math" panose="02040503050406030204" pitchFamily="18" charset="0"/>
                                  </a:rPr>
                                  <m:t>0.369</m:t>
                                </m:r>
                              </m:e>
                            </m:mr>
                            <m:mr>
                              <m:e>
                                <m:r>
                                  <a:rPr lang="en-IN" b="0" i="1" smtClean="0">
                                    <a:latin typeface="Cambria Math" panose="02040503050406030204" pitchFamily="18" charset="0"/>
                                  </a:rPr>
                                  <m:t>−0.264</m:t>
                                </m:r>
                              </m:e>
                              <m:e>
                                <m:r>
                                  <a:rPr lang="en-IN" b="0" i="1" smtClean="0">
                                    <a:latin typeface="Cambria Math" panose="02040503050406030204" pitchFamily="18" charset="0"/>
                                  </a:rPr>
                                  <m:t>−0.346</m:t>
                                </m:r>
                              </m:e>
                            </m:mr>
                            <m:mr>
                              <m:e>
                                <m:r>
                                  <a:rPr lang="en-IN" b="0" i="1" smtClean="0">
                                    <a:latin typeface="Cambria Math" panose="02040503050406030204" pitchFamily="18" charset="0"/>
                                  </a:rPr>
                                  <m:t>−0.524</m:t>
                                </m:r>
                              </m:e>
                              <m:e>
                                <m:r>
                                  <a:rPr lang="en-IN" b="0" i="1" smtClean="0">
                                    <a:latin typeface="Cambria Math" panose="02040503050406030204" pitchFamily="18" charset="0"/>
                                  </a:rPr>
                                  <m:t>−0.246</m:t>
                                </m:r>
                              </m:e>
                            </m:mr>
                            <m:mr>
                              <m:e>
                                <m:r>
                                  <a:rPr lang="en-IN" b="0" i="1" smtClean="0">
                                    <a:latin typeface="Cambria Math" panose="02040503050406030204" pitchFamily="18" charset="0"/>
                                  </a:rPr>
                                  <m:t>−0.264</m:t>
                                </m:r>
                              </m:e>
                              <m:e>
                                <m:r>
                                  <a:rPr lang="en-IN" b="0" i="1" smtClean="0">
                                    <a:latin typeface="Cambria Math" panose="02040503050406030204" pitchFamily="18" charset="0"/>
                                  </a:rPr>
                                  <m:t>−0.346</m:t>
                                </m:r>
                              </m:e>
                            </m:mr>
                            <m:mr>
                              <m:e>
                                <m:r>
                                  <a:rPr lang="en-IN" b="0" i="1" smtClean="0">
                                    <a:latin typeface="Cambria Math" panose="02040503050406030204" pitchFamily="18" charset="0"/>
                                  </a:rPr>
                                  <m:t>−0.326</m:t>
                                </m:r>
                              </m:e>
                              <m:e>
                                <m:r>
                                  <a:rPr lang="en-IN" b="0" i="1" smtClean="0">
                                    <a:latin typeface="Cambria Math" panose="02040503050406030204" pitchFamily="18" charset="0"/>
                                  </a:rPr>
                                  <m:t>−0.460</m:t>
                                </m:r>
                              </m:e>
                            </m:mr>
                          </m:m>
                        </m:e>
                      </m:d>
                    </m:oMath>
                  </m:oMathPara>
                </a14:m>
                <a:endParaRPr lang="en-IN" dirty="0"/>
              </a:p>
            </p:txBody>
          </p:sp>
        </mc:Choice>
        <mc:Fallback>
          <p:sp>
            <p:nvSpPr>
              <p:cNvPr id="6" name="TextBox 5">
                <a:extLst>
                  <a:ext uri="{FF2B5EF4-FFF2-40B4-BE49-F238E27FC236}">
                    <a16:creationId xmlns:a16="http://schemas.microsoft.com/office/drawing/2014/main" xmlns="" xmlns:a14="http://schemas.microsoft.com/office/drawing/2010/main" id="{A19740D4-96B2-4BB9-9E53-2130F8EEE3C0}"/>
                  </a:ext>
                </a:extLst>
              </p:cNvPr>
              <p:cNvSpPr txBox="1">
                <a:spLocks noRot="1" noChangeAspect="1" noMove="1" noResize="1" noEditPoints="1" noAdjustHandles="1" noChangeArrowheads="1" noChangeShapeType="1" noTextEdit="1"/>
              </p:cNvSpPr>
              <p:nvPr/>
            </p:nvSpPr>
            <p:spPr>
              <a:xfrm>
                <a:off x="2201224" y="2245983"/>
                <a:ext cx="2438873" cy="20858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10" name="TextBox 9">
                <a:extLst>
                  <a:ext uri="{FF2B5EF4-FFF2-40B4-BE49-F238E27FC236}">
                    <a16:creationId xmlns:a16="http://schemas.microsoft.com/office/drawing/2014/main" id="{3197E03E-50C9-4A6D-B6D5-4A9A83B8C540}"/>
                  </a:ext>
                </a:extLst>
              </p:cNvPr>
              <p:cNvSpPr txBox="1"/>
              <p:nvPr/>
            </p:nvSpPr>
            <p:spPr>
              <a:xfrm>
                <a:off x="5131114" y="2683613"/>
                <a:ext cx="5407891" cy="465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𝑈</m:t>
                          </m:r>
                        </m:e>
                        <m:sub>
                          <m:r>
                            <a:rPr lang="en-IN" b="0" i="1" smtClean="0">
                              <a:latin typeface="Cambria Math" panose="02040503050406030204" pitchFamily="18" charset="0"/>
                            </a:rPr>
                            <m:t>2</m:t>
                          </m:r>
                        </m:sub>
                        <m:sup>
                          <m:r>
                            <a:rPr lang="en-IN" b="0" i="1" smtClean="0">
                              <a:latin typeface="Cambria Math" panose="02040503050406030204" pitchFamily="18" charset="0"/>
                            </a:rPr>
                            <m:t>𝑇</m:t>
                          </m:r>
                        </m:sup>
                      </m:sSub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5"/>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m:t>
                                </m:r>
                                <m:r>
                                  <a:rPr lang="en-IN" b="0" i="1" smtClean="0">
                                    <a:latin typeface="Cambria Math" panose="02040503050406030204" pitchFamily="18" charset="0"/>
                                  </a:rPr>
                                  <m:t>0.311</m:t>
                                </m:r>
                              </m:e>
                              <m:e>
                                <m:r>
                                  <a:rPr lang="en-IN" b="0" i="1" smtClean="0">
                                    <a:latin typeface="Cambria Math" panose="02040503050406030204" pitchFamily="18" charset="0"/>
                                  </a:rPr>
                                  <m:t>−0.407</m:t>
                                </m:r>
                              </m:e>
                              <m:e>
                                <m:r>
                                  <a:rPr lang="en-IN" b="0" i="1" smtClean="0">
                                    <a:latin typeface="Cambria Math" panose="02040503050406030204" pitchFamily="18" charset="0"/>
                                  </a:rPr>
                                  <m:t>−0.594</m:t>
                                </m:r>
                              </m:e>
                              <m:e>
                                <m:r>
                                  <a:rPr lang="en-IN" b="0" i="1" smtClean="0">
                                    <a:latin typeface="Cambria Math" panose="02040503050406030204" pitchFamily="18" charset="0"/>
                                  </a:rPr>
                                  <m:t>−0.603</m:t>
                                </m:r>
                              </m:e>
                              <m:e>
                                <m:r>
                                  <a:rPr lang="en-IN" b="0" i="1" smtClean="0">
                                    <a:latin typeface="Cambria Math" panose="02040503050406030204" pitchFamily="18" charset="0"/>
                                  </a:rPr>
                                  <m:t>−0.143</m:t>
                                </m:r>
                              </m:e>
                            </m:mr>
                            <m:mr>
                              <m:e>
                                <m:r>
                                  <a:rPr lang="en-IN" b="0" i="1" smtClean="0">
                                    <a:latin typeface="Cambria Math" panose="02040503050406030204" pitchFamily="18" charset="0"/>
                                  </a:rPr>
                                  <m:t>0.363</m:t>
                                </m:r>
                              </m:e>
                              <m:e>
                                <m:r>
                                  <a:rPr lang="en-IN" b="0" i="1" smtClean="0">
                                    <a:latin typeface="Cambria Math" panose="02040503050406030204" pitchFamily="18" charset="0"/>
                                  </a:rPr>
                                  <m:t>0.541</m:t>
                                </m:r>
                              </m:e>
                              <m:e>
                                <m:r>
                                  <a:rPr lang="en-IN" b="0" i="1" smtClean="0">
                                    <a:latin typeface="Cambria Math" panose="02040503050406030204" pitchFamily="18" charset="0"/>
                                  </a:rPr>
                                  <m:t>0.200</m:t>
                                </m:r>
                              </m:e>
                              <m:e>
                                <m:r>
                                  <a:rPr lang="en-IN" b="0" i="1" smtClean="0">
                                    <a:latin typeface="Cambria Math" panose="02040503050406030204" pitchFamily="18" charset="0"/>
                                  </a:rPr>
                                  <m:t>−0.695</m:t>
                                </m:r>
                              </m:e>
                              <m:e>
                                <m:r>
                                  <a:rPr lang="en-IN" b="0" i="1" smtClean="0">
                                    <a:latin typeface="Cambria Math" panose="02040503050406030204" pitchFamily="18" charset="0"/>
                                  </a:rPr>
                                  <m:t>−0.229</m:t>
                                </m:r>
                              </m:e>
                            </m:mr>
                          </m:m>
                        </m:e>
                      </m:d>
                    </m:oMath>
                  </m:oMathPara>
                </a14:m>
                <a:endParaRPr lang="en-IN" dirty="0"/>
              </a:p>
            </p:txBody>
          </p:sp>
        </mc:Choice>
        <mc:Fallback>
          <p:sp>
            <p:nvSpPr>
              <p:cNvPr id="10" name="TextBox 9">
                <a:extLst>
                  <a:ext uri="{FF2B5EF4-FFF2-40B4-BE49-F238E27FC236}">
                    <a16:creationId xmlns:a16="http://schemas.microsoft.com/office/drawing/2014/main" xmlns="" xmlns:a14="http://schemas.microsoft.com/office/drawing/2010/main" id="{3197E03E-50C9-4A6D-B6D5-4A9A83B8C540}"/>
                  </a:ext>
                </a:extLst>
              </p:cNvPr>
              <p:cNvSpPr txBox="1">
                <a:spLocks noRot="1" noChangeAspect="1" noMove="1" noResize="1" noEditPoints="1" noAdjustHandles="1" noChangeArrowheads="1" noChangeShapeType="1" noTextEdit="1"/>
              </p:cNvSpPr>
              <p:nvPr/>
            </p:nvSpPr>
            <p:spPr>
              <a:xfrm>
                <a:off x="5131114" y="2683613"/>
                <a:ext cx="5407891" cy="465705"/>
              </a:xfrm>
              <a:prstGeom prst="rect">
                <a:avLst/>
              </a:prstGeom>
              <a:blipFill>
                <a:blip r:embed="rId5"/>
                <a:stretch>
                  <a:fillRect/>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4294967295"/>
          </p:nvPr>
        </p:nvPicPr>
        <p:blipFill rotWithShape="1">
          <a:blip r:embed="rId2"/>
          <a:srcRect t="70247"/>
          <a:stretch/>
        </p:blipFill>
        <p:spPr bwMode="auto">
          <a:xfrm>
            <a:off x="531616" y="4963701"/>
            <a:ext cx="9943799" cy="1079767"/>
          </a:xfrm>
          <a:prstGeom prst="rect">
            <a:avLst/>
          </a:prstGeom>
          <a:noFill/>
          <a:ln w="9525">
            <a:noFill/>
            <a:miter lim="800000"/>
            <a:headEnd/>
            <a:tailEnd/>
          </a:ln>
          <a:effectLst/>
        </p:spPr>
      </p:pic>
      <p:grpSp>
        <p:nvGrpSpPr>
          <p:cNvPr id="23" name="Group 22">
            <a:extLst>
              <a:ext uri="{FF2B5EF4-FFF2-40B4-BE49-F238E27FC236}">
                <a16:creationId xmlns:a16="http://schemas.microsoft.com/office/drawing/2014/main" xmlns="" id="{8A2028C2-6D09-43DD-B010-EF9013E92D82}"/>
              </a:ext>
            </a:extLst>
          </p:cNvPr>
          <p:cNvGrpSpPr/>
          <p:nvPr/>
        </p:nvGrpSpPr>
        <p:grpSpPr>
          <a:xfrm>
            <a:off x="377458" y="956821"/>
            <a:ext cx="6742310" cy="2171860"/>
            <a:chOff x="494689" y="214141"/>
            <a:chExt cx="7565518" cy="2114814"/>
          </a:xfrm>
        </p:grpSpPr>
        <mc:AlternateContent xmlns:mc="http://schemas.openxmlformats.org/markup-compatibility/2006">
          <mc:Choice xmlns:a14="http://schemas.microsoft.com/office/drawing/2010/main" xmlns="" Requires="a14">
            <p:sp>
              <p:nvSpPr>
                <p:cNvPr id="2" name="TextBox 1">
                  <a:extLst>
                    <a:ext uri="{FF2B5EF4-FFF2-40B4-BE49-F238E27FC236}">
                      <a16:creationId xmlns:a16="http://schemas.microsoft.com/office/drawing/2014/main" id="{46B16EF1-5065-4BA7-A868-C70342FB35D8}"/>
                    </a:ext>
                  </a:extLst>
                </p:cNvPr>
                <p:cNvSpPr txBox="1"/>
                <p:nvPr/>
              </p:nvSpPr>
              <p:spPr>
                <a:xfrm>
                  <a:off x="559258" y="401246"/>
                  <a:ext cx="805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𝑆𝑎𝑙𝑒𝑒𝑚</m:t>
                        </m:r>
                      </m:oMath>
                    </m:oMathPara>
                  </a14:m>
                  <a:endParaRPr lang="en-IN" dirty="0"/>
                </a:p>
              </p:txBody>
            </p:sp>
          </mc:Choice>
          <mc:Fallback>
            <p:sp>
              <p:nvSpPr>
                <p:cNvPr id="2" name="TextBox 1">
                  <a:extLst>
                    <a:ext uri="{FF2B5EF4-FFF2-40B4-BE49-F238E27FC236}">
                      <a16:creationId xmlns:a16="http://schemas.microsoft.com/office/drawing/2014/main" xmlns="" xmlns:a14="http://schemas.microsoft.com/office/drawing/2010/main" id="{46B16EF1-5065-4BA7-A868-C70342FB35D8}"/>
                    </a:ext>
                  </a:extLst>
                </p:cNvPr>
                <p:cNvSpPr txBox="1">
                  <a:spLocks noRot="1" noChangeAspect="1" noMove="1" noResize="1" noEditPoints="1" noAdjustHandles="1" noChangeArrowheads="1" noChangeShapeType="1" noTextEdit="1"/>
                </p:cNvSpPr>
                <p:nvPr/>
              </p:nvSpPr>
              <p:spPr>
                <a:xfrm>
                  <a:off x="559258" y="401246"/>
                  <a:ext cx="805477" cy="276999"/>
                </a:xfrm>
                <a:prstGeom prst="rect">
                  <a:avLst/>
                </a:prstGeom>
                <a:blipFill>
                  <a:blip r:embed="rId3"/>
                  <a:stretch>
                    <a:fillRect l="-11864" r="-15254" b="-4255"/>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xmlns="" id="{48447CD6-157B-4F8C-9F97-10C527260561}"/>
                </a:ext>
              </a:extLst>
            </p:cNvPr>
            <p:cNvPicPr>
              <a:picLocks noChangeAspect="1"/>
            </p:cNvPicPr>
            <p:nvPr/>
          </p:nvPicPr>
          <p:blipFill rotWithShape="1">
            <a:blip r:embed="rId4"/>
            <a:srcRect l="13739" r="71248" b="73561"/>
            <a:stretch/>
          </p:blipFill>
          <p:spPr>
            <a:xfrm>
              <a:off x="1364735" y="214141"/>
              <a:ext cx="1242646" cy="651207"/>
            </a:xfrm>
            <a:prstGeom prst="rect">
              <a:avLst/>
            </a:prstGeom>
          </p:spPr>
        </p:pic>
        <p:pic>
          <p:nvPicPr>
            <p:cNvPr id="4" name="Picture 2">
              <a:extLst>
                <a:ext uri="{FF2B5EF4-FFF2-40B4-BE49-F238E27FC236}">
                  <a16:creationId xmlns:a16="http://schemas.microsoft.com/office/drawing/2014/main" xmlns="" id="{6097BD05-20AE-4611-8B2F-06042E631BA4}"/>
                </a:ext>
              </a:extLst>
            </p:cNvPr>
            <p:cNvPicPr>
              <a:picLocks noChangeAspect="1" noChangeArrowheads="1"/>
            </p:cNvPicPr>
            <p:nvPr/>
          </p:nvPicPr>
          <p:blipFill rotWithShape="1">
            <a:blip r:embed="rId2"/>
            <a:srcRect l="37500" r="49822" b="77066"/>
            <a:stretch/>
          </p:blipFill>
          <p:spPr bwMode="auto">
            <a:xfrm>
              <a:off x="4146990" y="257579"/>
              <a:ext cx="1043354" cy="564330"/>
            </a:xfrm>
            <a:prstGeom prst="rect">
              <a:avLst/>
            </a:prstGeom>
            <a:noFill/>
            <a:ln w="9525">
              <a:noFill/>
              <a:miter lim="800000"/>
              <a:headEnd/>
              <a:tailEnd/>
            </a:ln>
            <a:effectLst/>
          </p:spPr>
        </p:pic>
        <mc:AlternateContent xmlns:mc="http://schemas.openxmlformats.org/markup-compatibility/2006">
          <mc:Choice xmlns:a14="http://schemas.microsoft.com/office/drawing/2010/main" xmlns="" Requires="a14">
            <p:sp>
              <p:nvSpPr>
                <p:cNvPr id="7" name="TextBox 6">
                  <a:extLst>
                    <a:ext uri="{FF2B5EF4-FFF2-40B4-BE49-F238E27FC236}">
                      <a16:creationId xmlns:a16="http://schemas.microsoft.com/office/drawing/2014/main" id="{D6ED2E27-109E-464B-A605-17FEB8CEA0ED}"/>
                    </a:ext>
                  </a:extLst>
                </p:cNvPr>
                <p:cNvSpPr txBox="1"/>
                <p:nvPr/>
              </p:nvSpPr>
              <p:spPr>
                <a:xfrm>
                  <a:off x="2927810" y="384390"/>
                  <a:ext cx="12191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𝐴𝑛𝑎𝑟𝑘𝑎𝑙𝑖</m:t>
                        </m:r>
                        <m:r>
                          <a:rPr lang="en-IN" b="0" i="1" smtClean="0">
                            <a:latin typeface="Cambria Math" panose="02040503050406030204" pitchFamily="18" charset="0"/>
                          </a:rPr>
                          <m:t>=</m:t>
                        </m:r>
                      </m:oMath>
                    </m:oMathPara>
                  </a14:m>
                  <a:endParaRPr lang="en-IN" dirty="0"/>
                </a:p>
              </p:txBody>
            </p:sp>
          </mc:Choice>
          <mc:Fallback>
            <p:sp>
              <p:nvSpPr>
                <p:cNvPr id="7" name="TextBox 6">
                  <a:extLst>
                    <a:ext uri="{FF2B5EF4-FFF2-40B4-BE49-F238E27FC236}">
                      <a16:creationId xmlns:a16="http://schemas.microsoft.com/office/drawing/2014/main" xmlns="" xmlns:a14="http://schemas.microsoft.com/office/drawing/2010/main" id="{D6ED2E27-109E-464B-A605-17FEB8CEA0ED}"/>
                    </a:ext>
                  </a:extLst>
                </p:cNvPr>
                <p:cNvSpPr txBox="1">
                  <a:spLocks noRot="1" noChangeAspect="1" noMove="1" noResize="1" noEditPoints="1" noAdjustHandles="1" noChangeArrowheads="1" noChangeShapeType="1" noTextEdit="1"/>
                </p:cNvSpPr>
                <p:nvPr/>
              </p:nvSpPr>
              <p:spPr>
                <a:xfrm>
                  <a:off x="2927810" y="384390"/>
                  <a:ext cx="1219180" cy="276999"/>
                </a:xfrm>
                <a:prstGeom prst="rect">
                  <a:avLst/>
                </a:prstGeom>
                <a:blipFill>
                  <a:blip r:embed="rId5"/>
                  <a:stretch>
                    <a:fillRect l="-7865" r="-10674" b="-6522"/>
                  </a:stretch>
                </a:blipFill>
              </p:spPr>
              <p:txBody>
                <a:bodyPr/>
                <a:lstStyle/>
                <a:p>
                  <a:r>
                    <a:rPr lang="en-IN">
                      <a:noFill/>
                    </a:rPr>
                    <a:t> </a:t>
                  </a:r>
                </a:p>
              </p:txBody>
            </p:sp>
          </mc:Fallback>
        </mc:AlternateContent>
        <p:pic>
          <p:nvPicPr>
            <p:cNvPr id="9" name="Picture 2">
              <a:extLst>
                <a:ext uri="{FF2B5EF4-FFF2-40B4-BE49-F238E27FC236}">
                  <a16:creationId xmlns:a16="http://schemas.microsoft.com/office/drawing/2014/main" xmlns="" id="{EE733C78-CA34-4C50-9381-21AEC8A9709A}"/>
                </a:ext>
              </a:extLst>
            </p:cNvPr>
            <p:cNvPicPr>
              <a:picLocks noChangeAspect="1" noChangeArrowheads="1"/>
            </p:cNvPicPr>
            <p:nvPr/>
          </p:nvPicPr>
          <p:blipFill rotWithShape="1">
            <a:blip r:embed="rId2"/>
            <a:srcRect l="51067" r="26967" b="73535"/>
            <a:stretch/>
          </p:blipFill>
          <p:spPr bwMode="auto">
            <a:xfrm>
              <a:off x="5614611" y="242080"/>
              <a:ext cx="1840523" cy="651207"/>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xmlns="" id="{6EFF135B-BD35-4494-8608-C5DE5E4E616C}"/>
                </a:ext>
              </a:extLst>
            </p:cNvPr>
            <p:cNvPicPr>
              <a:picLocks noChangeAspect="1"/>
            </p:cNvPicPr>
            <p:nvPr/>
          </p:nvPicPr>
          <p:blipFill>
            <a:blip r:embed="rId6"/>
            <a:stretch>
              <a:fillRect/>
            </a:stretch>
          </p:blipFill>
          <p:spPr>
            <a:xfrm>
              <a:off x="1138456" y="1099148"/>
              <a:ext cx="1066800" cy="571500"/>
            </a:xfrm>
            <a:prstGeom prst="rect">
              <a:avLst/>
            </a:prstGeom>
          </p:spPr>
        </p:pic>
        <mc:AlternateContent xmlns:mc="http://schemas.openxmlformats.org/markup-compatibility/2006">
          <mc:Choice xmlns:a14="http://schemas.microsoft.com/office/drawing/2010/main" xmlns="" Requires="a14">
            <p:sp>
              <p:nvSpPr>
                <p:cNvPr id="12" name="TextBox 11">
                  <a:extLst>
                    <a:ext uri="{FF2B5EF4-FFF2-40B4-BE49-F238E27FC236}">
                      <a16:creationId xmlns:a16="http://schemas.microsoft.com/office/drawing/2014/main" id="{BE803273-557F-4DB3-BC6E-8085084766F2}"/>
                    </a:ext>
                  </a:extLst>
                </p:cNvPr>
                <p:cNvSpPr txBox="1"/>
                <p:nvPr/>
              </p:nvSpPr>
              <p:spPr>
                <a:xfrm>
                  <a:off x="589725" y="1203079"/>
                  <a:ext cx="4688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𝑔𝑢𝑛</m:t>
                        </m:r>
                      </m:oMath>
                    </m:oMathPara>
                  </a14:m>
                  <a:endParaRPr lang="en-IN" dirty="0"/>
                </a:p>
              </p:txBody>
            </p:sp>
          </mc:Choice>
          <mc:Fallback>
            <p:sp>
              <p:nvSpPr>
                <p:cNvPr id="12" name="TextBox 11">
                  <a:extLst>
                    <a:ext uri="{FF2B5EF4-FFF2-40B4-BE49-F238E27FC236}">
                      <a16:creationId xmlns:a16="http://schemas.microsoft.com/office/drawing/2014/main" xmlns="" xmlns:a14="http://schemas.microsoft.com/office/drawing/2010/main" id="{BE803273-557F-4DB3-BC6E-8085084766F2}"/>
                    </a:ext>
                  </a:extLst>
                </p:cNvPr>
                <p:cNvSpPr txBox="1">
                  <a:spLocks noRot="1" noChangeAspect="1" noMove="1" noResize="1" noEditPoints="1" noAdjustHandles="1" noChangeArrowheads="1" noChangeShapeType="1" noTextEdit="1"/>
                </p:cNvSpPr>
                <p:nvPr/>
              </p:nvSpPr>
              <p:spPr>
                <a:xfrm>
                  <a:off x="589725" y="1203079"/>
                  <a:ext cx="468846" cy="276999"/>
                </a:xfrm>
                <a:prstGeom prst="rect">
                  <a:avLst/>
                </a:prstGeom>
                <a:blipFill>
                  <a:blip r:embed="rId7"/>
                  <a:stretch>
                    <a:fillRect l="-19118" r="-20588" b="-23913"/>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xmlns="" id="{3731E719-85E5-4185-A458-DE17ABE1C7CC}"/>
                </a:ext>
              </a:extLst>
            </p:cNvPr>
            <p:cNvPicPr>
              <a:picLocks noChangeAspect="1"/>
            </p:cNvPicPr>
            <p:nvPr/>
          </p:nvPicPr>
          <p:blipFill>
            <a:blip r:embed="rId8"/>
            <a:stretch>
              <a:fillRect/>
            </a:stretch>
          </p:blipFill>
          <p:spPr>
            <a:xfrm>
              <a:off x="2407579" y="935179"/>
              <a:ext cx="1484768" cy="796705"/>
            </a:xfrm>
            <a:prstGeom prst="rect">
              <a:avLst/>
            </a:prstGeom>
          </p:spPr>
        </p:pic>
        <p:pic>
          <p:nvPicPr>
            <p:cNvPr id="15" name="Picture 14">
              <a:extLst>
                <a:ext uri="{FF2B5EF4-FFF2-40B4-BE49-F238E27FC236}">
                  <a16:creationId xmlns:a16="http://schemas.microsoft.com/office/drawing/2014/main" xmlns="" id="{0A8037AF-A39F-400D-B615-7D8763719A17}"/>
                </a:ext>
              </a:extLst>
            </p:cNvPr>
            <p:cNvPicPr>
              <a:picLocks noChangeAspect="1"/>
            </p:cNvPicPr>
            <p:nvPr/>
          </p:nvPicPr>
          <p:blipFill>
            <a:blip r:embed="rId9"/>
            <a:stretch>
              <a:fillRect/>
            </a:stretch>
          </p:blipFill>
          <p:spPr>
            <a:xfrm>
              <a:off x="5001355" y="1115895"/>
              <a:ext cx="1050202" cy="570368"/>
            </a:xfrm>
            <a:prstGeom prst="rect">
              <a:avLst/>
            </a:prstGeom>
          </p:spPr>
        </p:pic>
        <mc:AlternateContent xmlns:mc="http://schemas.openxmlformats.org/markup-compatibility/2006">
          <mc:Choice xmlns:a14="http://schemas.microsoft.com/office/drawing/2010/main" xmlns="" Requires="a14">
            <p:sp>
              <p:nvSpPr>
                <p:cNvPr id="16" name="TextBox 15">
                  <a:extLst>
                    <a:ext uri="{FF2B5EF4-FFF2-40B4-BE49-F238E27FC236}">
                      <a16:creationId xmlns:a16="http://schemas.microsoft.com/office/drawing/2014/main" id="{9470AEEE-B388-430B-9C28-1530C91195D5}"/>
                    </a:ext>
                  </a:extLst>
                </p:cNvPr>
                <p:cNvSpPr txBox="1"/>
                <p:nvPr/>
              </p:nvSpPr>
              <p:spPr>
                <a:xfrm>
                  <a:off x="4130320" y="1195839"/>
                  <a:ext cx="7044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𝑓𝑖𝑛𝑖𝑠h</m:t>
                        </m:r>
                      </m:oMath>
                    </m:oMathPara>
                  </a14:m>
                  <a:endParaRPr lang="en-IN" dirty="0"/>
                </a:p>
              </p:txBody>
            </p:sp>
          </mc:Choice>
          <mc:Fallback>
            <p:sp>
              <p:nvSpPr>
                <p:cNvPr id="16" name="TextBox 15">
                  <a:extLst>
                    <a:ext uri="{FF2B5EF4-FFF2-40B4-BE49-F238E27FC236}">
                      <a16:creationId xmlns:a16="http://schemas.microsoft.com/office/drawing/2014/main" xmlns="" xmlns:a14="http://schemas.microsoft.com/office/drawing/2010/main" id="{9470AEEE-B388-430B-9C28-1530C91195D5}"/>
                    </a:ext>
                  </a:extLst>
                </p:cNvPr>
                <p:cNvSpPr txBox="1">
                  <a:spLocks noRot="1" noChangeAspect="1" noMove="1" noResize="1" noEditPoints="1" noAdjustHandles="1" noChangeArrowheads="1" noChangeShapeType="1" noTextEdit="1"/>
                </p:cNvSpPr>
                <p:nvPr/>
              </p:nvSpPr>
              <p:spPr>
                <a:xfrm>
                  <a:off x="4130320" y="1195839"/>
                  <a:ext cx="704487" cy="276999"/>
                </a:xfrm>
                <a:prstGeom prst="rect">
                  <a:avLst/>
                </a:prstGeom>
                <a:blipFill>
                  <a:blip r:embed="rId10"/>
                  <a:stretch>
                    <a:fillRect l="-17476" t="-2128" r="-19417" b="-29787"/>
                  </a:stretch>
                </a:blipFill>
              </p:spPr>
              <p:txBody>
                <a:bodyPr/>
                <a:lstStyle/>
                <a:p>
                  <a:r>
                    <a:rPr lang="en-IN">
                      <a:noFill/>
                    </a:rPr>
                    <a:t> </a:t>
                  </a:r>
                </a:p>
              </p:txBody>
            </p:sp>
          </mc:Fallback>
        </mc:AlternateContent>
        <p:pic>
          <p:nvPicPr>
            <p:cNvPr id="17" name="Picture 16">
              <a:extLst>
                <a:ext uri="{FF2B5EF4-FFF2-40B4-BE49-F238E27FC236}">
                  <a16:creationId xmlns:a16="http://schemas.microsoft.com/office/drawing/2014/main" xmlns="" id="{C471AB71-A901-4BDF-82F6-47CC070DC592}"/>
                </a:ext>
              </a:extLst>
            </p:cNvPr>
            <p:cNvPicPr>
              <a:picLocks noChangeAspect="1"/>
            </p:cNvPicPr>
            <p:nvPr/>
          </p:nvPicPr>
          <p:blipFill>
            <a:blip r:embed="rId11"/>
            <a:stretch>
              <a:fillRect/>
            </a:stretch>
          </p:blipFill>
          <p:spPr>
            <a:xfrm>
              <a:off x="7046219" y="1194298"/>
              <a:ext cx="1013988" cy="579422"/>
            </a:xfrm>
            <a:prstGeom prst="rect">
              <a:avLst/>
            </a:prstGeom>
          </p:spPr>
        </p:pic>
        <mc:AlternateContent xmlns:mc="http://schemas.openxmlformats.org/markup-compatibility/2006">
          <mc:Choice xmlns:a14="http://schemas.microsoft.com/office/drawing/2010/main" xmlns="" Requires="a14">
            <p:sp>
              <p:nvSpPr>
                <p:cNvPr id="19" name="TextBox 18">
                  <a:extLst>
                    <a:ext uri="{FF2B5EF4-FFF2-40B4-BE49-F238E27FC236}">
                      <a16:creationId xmlns:a16="http://schemas.microsoft.com/office/drawing/2014/main" id="{EB4EEAD3-A19D-4867-90CE-9B88CA7EAAC7}"/>
                    </a:ext>
                  </a:extLst>
                </p:cNvPr>
                <p:cNvSpPr txBox="1"/>
                <p:nvPr/>
              </p:nvSpPr>
              <p:spPr>
                <a:xfrm>
                  <a:off x="6269863" y="1278044"/>
                  <a:ext cx="6964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𝑙𝑎𝑣𝑖𝑠h</m:t>
                        </m:r>
                      </m:oMath>
                    </m:oMathPara>
                  </a14:m>
                  <a:endParaRPr lang="en-IN" dirty="0"/>
                </a:p>
              </p:txBody>
            </p:sp>
          </mc:Choice>
          <mc:Fallback>
            <p:sp>
              <p:nvSpPr>
                <p:cNvPr id="19" name="TextBox 18">
                  <a:extLst>
                    <a:ext uri="{FF2B5EF4-FFF2-40B4-BE49-F238E27FC236}">
                      <a16:creationId xmlns:a16="http://schemas.microsoft.com/office/drawing/2014/main" xmlns="" xmlns:a14="http://schemas.microsoft.com/office/drawing/2010/main" id="{EB4EEAD3-A19D-4867-90CE-9B88CA7EAAC7}"/>
                    </a:ext>
                  </a:extLst>
                </p:cNvPr>
                <p:cNvSpPr txBox="1">
                  <a:spLocks noRot="1" noChangeAspect="1" noMove="1" noResize="1" noEditPoints="1" noAdjustHandles="1" noChangeArrowheads="1" noChangeShapeType="1" noTextEdit="1"/>
                </p:cNvSpPr>
                <p:nvPr/>
              </p:nvSpPr>
              <p:spPr>
                <a:xfrm>
                  <a:off x="6269863" y="1278044"/>
                  <a:ext cx="696473" cy="276999"/>
                </a:xfrm>
                <a:prstGeom prst="rect">
                  <a:avLst/>
                </a:prstGeom>
                <a:blipFill>
                  <a:blip r:embed="rId12"/>
                  <a:stretch>
                    <a:fillRect l="-13725" r="-15686" b="-4255"/>
                  </a:stretch>
                </a:blipFill>
              </p:spPr>
              <p:txBody>
                <a:bodyPr/>
                <a:lstStyle/>
                <a:p>
                  <a:r>
                    <a:rPr lang="en-IN">
                      <a:noFill/>
                    </a:rPr>
                    <a:t> </a:t>
                  </a:r>
                </a:p>
              </p:txBody>
            </p:sp>
          </mc:Fallback>
        </mc:AlternateContent>
        <p:pic>
          <p:nvPicPr>
            <p:cNvPr id="20" name="Picture 19">
              <a:extLst>
                <a:ext uri="{FF2B5EF4-FFF2-40B4-BE49-F238E27FC236}">
                  <a16:creationId xmlns:a16="http://schemas.microsoft.com/office/drawing/2014/main" xmlns="" id="{C5C0EA0E-48B2-40DA-835A-34C58BF40750}"/>
                </a:ext>
              </a:extLst>
            </p:cNvPr>
            <p:cNvPicPr>
              <a:picLocks noChangeAspect="1"/>
            </p:cNvPicPr>
            <p:nvPr/>
          </p:nvPicPr>
          <p:blipFill>
            <a:blip r:embed="rId13"/>
            <a:stretch>
              <a:fillRect/>
            </a:stretch>
          </p:blipFill>
          <p:spPr>
            <a:xfrm>
              <a:off x="2082280" y="1740480"/>
              <a:ext cx="1050202" cy="588475"/>
            </a:xfrm>
            <a:prstGeom prst="rect">
              <a:avLst/>
            </a:prstGeom>
          </p:spPr>
        </p:pic>
        <mc:AlternateContent xmlns:mc="http://schemas.openxmlformats.org/markup-compatibility/2006">
          <mc:Choice xmlns:a14="http://schemas.microsoft.com/office/drawing/2010/main" xmlns="" Requires="a14">
            <p:sp>
              <p:nvSpPr>
                <p:cNvPr id="22" name="TextBox 21">
                  <a:extLst>
                    <a:ext uri="{FF2B5EF4-FFF2-40B4-BE49-F238E27FC236}">
                      <a16:creationId xmlns:a16="http://schemas.microsoft.com/office/drawing/2014/main" id="{3D238E29-6DA5-484C-87E5-6989EEFE069B}"/>
                    </a:ext>
                  </a:extLst>
                </p:cNvPr>
                <p:cNvSpPr txBox="1"/>
                <p:nvPr/>
              </p:nvSpPr>
              <p:spPr>
                <a:xfrm>
                  <a:off x="494689" y="1864663"/>
                  <a:ext cx="1491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𝑁𝑒𝑤</m:t>
                        </m:r>
                        <m:r>
                          <a:rPr lang="en-IN" b="0" i="1" smtClean="0">
                            <a:latin typeface="Cambria Math" panose="02040503050406030204" pitchFamily="18" charset="0"/>
                          </a:rPr>
                          <m:t>−</m:t>
                        </m:r>
                        <m:r>
                          <a:rPr lang="en-IN" b="0" i="1" smtClean="0">
                            <a:latin typeface="Cambria Math" panose="02040503050406030204" pitchFamily="18" charset="0"/>
                          </a:rPr>
                          <m:t>𝑎𝑟𝑡𝑖𝑐𝑙𝑒</m:t>
                        </m:r>
                      </m:oMath>
                    </m:oMathPara>
                  </a14:m>
                  <a:endParaRPr lang="en-IN" dirty="0"/>
                </a:p>
              </p:txBody>
            </p:sp>
          </mc:Choice>
          <mc:Fallback>
            <p:sp>
              <p:nvSpPr>
                <p:cNvPr id="22" name="TextBox 21">
                  <a:extLst>
                    <a:ext uri="{FF2B5EF4-FFF2-40B4-BE49-F238E27FC236}">
                      <a16:creationId xmlns:a16="http://schemas.microsoft.com/office/drawing/2014/main" xmlns="" xmlns:a14="http://schemas.microsoft.com/office/drawing/2010/main" id="{3D238E29-6DA5-484C-87E5-6989EEFE069B}"/>
                    </a:ext>
                  </a:extLst>
                </p:cNvPr>
                <p:cNvSpPr txBox="1">
                  <a:spLocks noRot="1" noChangeAspect="1" noMove="1" noResize="1" noEditPoints="1" noAdjustHandles="1" noChangeArrowheads="1" noChangeShapeType="1" noTextEdit="1"/>
                </p:cNvSpPr>
                <p:nvPr/>
              </p:nvSpPr>
              <p:spPr>
                <a:xfrm>
                  <a:off x="494689" y="1864663"/>
                  <a:ext cx="1491369" cy="276999"/>
                </a:xfrm>
                <a:prstGeom prst="rect">
                  <a:avLst/>
                </a:prstGeom>
                <a:blipFill>
                  <a:blip r:embed="rId14"/>
                  <a:stretch>
                    <a:fillRect l="-6422" r="-13303" b="-4255"/>
                  </a:stretch>
                </a:blipFill>
              </p:spPr>
              <p:txBody>
                <a:bodyPr/>
                <a:lstStyle/>
                <a:p>
                  <a:r>
                    <a:rPr lang="en-IN">
                      <a:noFill/>
                    </a:rPr>
                    <a:t> </a:t>
                  </a:r>
                </a:p>
              </p:txBody>
            </p:sp>
          </mc:Fallback>
        </mc:AlternateContent>
      </p:grpSp>
      <p:sp>
        <p:nvSpPr>
          <p:cNvPr id="25" name="Rectangle 24">
            <a:extLst>
              <a:ext uri="{FF2B5EF4-FFF2-40B4-BE49-F238E27FC236}">
                <a16:creationId xmlns:a16="http://schemas.microsoft.com/office/drawing/2014/main" xmlns="" id="{52C743FD-CD82-4EA0-8A8A-6AC072C24098}"/>
              </a:ext>
            </a:extLst>
          </p:cNvPr>
          <p:cNvSpPr/>
          <p:nvPr/>
        </p:nvSpPr>
        <p:spPr>
          <a:xfrm>
            <a:off x="492859" y="340861"/>
            <a:ext cx="5403106" cy="369332"/>
          </a:xfrm>
          <a:prstGeom prst="rect">
            <a:avLst/>
          </a:prstGeom>
        </p:spPr>
        <p:txBody>
          <a:bodyPr wrap="square">
            <a:spAutoFit/>
          </a:bodyPr>
          <a:lstStyle/>
          <a:p>
            <a:r>
              <a:rPr lang="en-US" dirty="0">
                <a:solidFill>
                  <a:srgbClr val="FF0000"/>
                </a:solidFill>
                <a:latin typeface="Times New Roman" pitchFamily="18" charset="0"/>
                <a:cs typeface="Times New Roman" pitchFamily="18" charset="0"/>
              </a:rPr>
              <a:t>Represent the terms by the row vectors of S</a:t>
            </a:r>
            <a:r>
              <a:rPr lang="en-US" baseline="-25000" dirty="0">
                <a:solidFill>
                  <a:srgbClr val="FF0000"/>
                </a:solidFill>
                <a:latin typeface="Times New Roman" pitchFamily="18" charset="0"/>
                <a:cs typeface="Times New Roman" pitchFamily="18" charset="0"/>
              </a:rPr>
              <a:t>2</a:t>
            </a:r>
            <a:r>
              <a:rPr lang="en-US" dirty="0">
                <a:solidFill>
                  <a:srgbClr val="FF0000"/>
                </a:solidFill>
                <a:latin typeface="Times New Roman" pitchFamily="18" charset="0"/>
                <a:cs typeface="Times New Roman" pitchFamily="18" charset="0"/>
              </a:rPr>
              <a:t>∑</a:t>
            </a:r>
            <a:r>
              <a:rPr lang="en-US" baseline="-25000" dirty="0">
                <a:solidFill>
                  <a:srgbClr val="FF0000"/>
                </a:solidFill>
                <a:latin typeface="Times New Roman" pitchFamily="18" charset="0"/>
                <a:cs typeface="Times New Roman" pitchFamily="18" charset="0"/>
              </a:rPr>
              <a:t>2</a:t>
            </a:r>
            <a:endParaRPr lang="en-US" dirty="0">
              <a:solidFill>
                <a:srgbClr val="FF0000"/>
              </a:solidFill>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xmlns="" id="{6F9D7884-5D73-409C-82E4-483DC4B092C7}"/>
              </a:ext>
            </a:extLst>
          </p:cNvPr>
          <p:cNvSpPr txBox="1"/>
          <p:nvPr/>
        </p:nvSpPr>
        <p:spPr>
          <a:xfrm>
            <a:off x="569494" y="3171111"/>
            <a:ext cx="6096000" cy="369332"/>
          </a:xfrm>
          <a:prstGeom prst="rect">
            <a:avLst/>
          </a:prstGeom>
          <a:noFill/>
        </p:spPr>
        <p:txBody>
          <a:bodyPr wrap="square">
            <a:spAutoFit/>
          </a:bodyPr>
          <a:lstStyle/>
          <a:p>
            <a:r>
              <a:rPr lang="en-US" dirty="0">
                <a:solidFill>
                  <a:srgbClr val="FF0000"/>
                </a:solidFill>
                <a:latin typeface="Times New Roman" pitchFamily="18" charset="0"/>
                <a:cs typeface="Times New Roman" pitchFamily="18" charset="0"/>
              </a:rPr>
              <a:t>Represent the documents by the column vectors of ∑</a:t>
            </a:r>
            <a:r>
              <a:rPr lang="en-US" baseline="-25000" dirty="0">
                <a:solidFill>
                  <a:srgbClr val="FF0000"/>
                </a:solidFill>
                <a:latin typeface="Times New Roman" pitchFamily="18" charset="0"/>
                <a:cs typeface="Times New Roman" pitchFamily="18" charset="0"/>
              </a:rPr>
              <a:t>2</a:t>
            </a:r>
            <a:r>
              <a:rPr lang="en-US" dirty="0">
                <a:solidFill>
                  <a:srgbClr val="FF0000"/>
                </a:solidFill>
                <a:latin typeface="Times New Roman" pitchFamily="18" charset="0"/>
                <a:cs typeface="Times New Roman" pitchFamily="18" charset="0"/>
              </a:rPr>
              <a:t>U</a:t>
            </a:r>
            <a:r>
              <a:rPr lang="en-US" baseline="-25000" dirty="0">
                <a:solidFill>
                  <a:srgbClr val="FF0000"/>
                </a:solidFill>
                <a:latin typeface="Times New Roman" pitchFamily="18" charset="0"/>
                <a:cs typeface="Times New Roman" pitchFamily="18" charset="0"/>
              </a:rPr>
              <a:t>2</a:t>
            </a:r>
            <a:r>
              <a:rPr lang="en-US" baseline="30000" dirty="0">
                <a:solidFill>
                  <a:srgbClr val="FF0000"/>
                </a:solidFill>
                <a:latin typeface="Times New Roman" pitchFamily="18" charset="0"/>
                <a:cs typeface="Times New Roman" pitchFamily="18" charset="0"/>
              </a:rPr>
              <a:t>T</a:t>
            </a:r>
            <a:endParaRPr lang="en-IN" dirty="0">
              <a:solidFill>
                <a:srgbClr val="FF0000"/>
              </a:solidFill>
            </a:endParaRPr>
          </a:p>
        </p:txBody>
      </p:sp>
      <p:grpSp>
        <p:nvGrpSpPr>
          <p:cNvPr id="32" name="Group 31">
            <a:extLst>
              <a:ext uri="{FF2B5EF4-FFF2-40B4-BE49-F238E27FC236}">
                <a16:creationId xmlns:a16="http://schemas.microsoft.com/office/drawing/2014/main" xmlns="" id="{C08362DA-1167-457C-9584-327E15B89C8D}"/>
              </a:ext>
            </a:extLst>
          </p:cNvPr>
          <p:cNvGrpSpPr/>
          <p:nvPr/>
        </p:nvGrpSpPr>
        <p:grpSpPr>
          <a:xfrm>
            <a:off x="7334122" y="244593"/>
            <a:ext cx="4807598" cy="2085827"/>
            <a:chOff x="7334122" y="244593"/>
            <a:chExt cx="4807598" cy="2085827"/>
          </a:xfrm>
        </p:grpSpPr>
        <p:pic>
          <p:nvPicPr>
            <p:cNvPr id="28" name="Picture 2">
              <a:extLst>
                <a:ext uri="{FF2B5EF4-FFF2-40B4-BE49-F238E27FC236}">
                  <a16:creationId xmlns:a16="http://schemas.microsoft.com/office/drawing/2014/main" xmlns="" id="{28B7F6DB-A775-4FDF-86E1-ECE802CBEC65}"/>
                </a:ext>
              </a:extLst>
            </p:cNvPr>
            <p:cNvPicPr>
              <a:picLocks noChangeAspect="1" noChangeArrowheads="1"/>
            </p:cNvPicPr>
            <p:nvPr/>
          </p:nvPicPr>
          <p:blipFill>
            <a:blip r:embed="rId15"/>
            <a:srcRect/>
            <a:stretch>
              <a:fillRect/>
            </a:stretch>
          </p:blipFill>
          <p:spPr bwMode="auto">
            <a:xfrm>
              <a:off x="9646170" y="455129"/>
              <a:ext cx="2495550" cy="866775"/>
            </a:xfrm>
            <a:prstGeom prst="rect">
              <a:avLst/>
            </a:prstGeom>
            <a:noFill/>
            <a:ln w="9525">
              <a:noFill/>
              <a:miter lim="800000"/>
              <a:headEnd/>
              <a:tailEnd/>
            </a:ln>
            <a:effectLst/>
          </p:spPr>
        </p:pic>
        <mc:AlternateContent xmlns:mc="http://schemas.openxmlformats.org/markup-compatibility/2006">
          <mc:Choice xmlns:a14="http://schemas.microsoft.com/office/drawing/2010/main" xmlns="" Requires="a14">
            <p:sp>
              <p:nvSpPr>
                <p:cNvPr id="29" name="TextBox 28">
                  <a:extLst>
                    <a:ext uri="{FF2B5EF4-FFF2-40B4-BE49-F238E27FC236}">
                      <a16:creationId xmlns:a16="http://schemas.microsoft.com/office/drawing/2014/main" id="{55F399C7-1DDA-4C9A-B1B5-37866FBD3B5E}"/>
                    </a:ext>
                  </a:extLst>
                </p:cNvPr>
                <p:cNvSpPr txBox="1"/>
                <p:nvPr/>
              </p:nvSpPr>
              <p:spPr>
                <a:xfrm>
                  <a:off x="7334122" y="244593"/>
                  <a:ext cx="2438873" cy="2085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m:t>
                                  </m:r>
                                  <m:r>
                                    <a:rPr lang="en-IN" b="0" i="1" smtClean="0">
                                      <a:latin typeface="Cambria Math" panose="02040503050406030204" pitchFamily="18" charset="0"/>
                                    </a:rPr>
                                    <m:t>0.396</m:t>
                                  </m:r>
                                </m:e>
                                <m:e>
                                  <m:r>
                                    <a:rPr lang="en-IN" b="0" i="1" smtClean="0">
                                      <a:latin typeface="Cambria Math" panose="02040503050406030204" pitchFamily="18" charset="0"/>
                                    </a:rPr>
                                    <m:t>0.280</m:t>
                                  </m:r>
                                </m:e>
                              </m:mr>
                              <m:mr>
                                <m:e>
                                  <m:r>
                                    <a:rPr lang="en-IN" b="0" i="1" smtClean="0">
                                      <a:latin typeface="Cambria Math" panose="02040503050406030204" pitchFamily="18" charset="0"/>
                                    </a:rPr>
                                    <m:t>−0.314</m:t>
                                  </m:r>
                                </m:e>
                                <m:e>
                                  <m:r>
                                    <a:rPr lang="en-IN" b="0" i="1" smtClean="0">
                                      <a:latin typeface="Cambria Math" panose="02040503050406030204" pitchFamily="18" charset="0"/>
                                    </a:rPr>
                                    <m:t>0.450</m:t>
                                  </m:r>
                                </m:e>
                              </m:mr>
                              <m:mr>
                                <m:e>
                                  <m:r>
                                    <a:rPr lang="en-IN" b="0" i="1" smtClean="0">
                                      <a:latin typeface="Cambria Math" panose="02040503050406030204" pitchFamily="18" charset="0"/>
                                    </a:rPr>
                                    <m:t>−0.178</m:t>
                                  </m:r>
                                </m:e>
                                <m:e>
                                  <m:r>
                                    <a:rPr lang="en-IN" b="0" i="1" smtClean="0">
                                      <a:latin typeface="Cambria Math" panose="02040503050406030204" pitchFamily="18" charset="0"/>
                                    </a:rPr>
                                    <m:t>0.269</m:t>
                                  </m:r>
                                </m:e>
                              </m:mr>
                              <m:mr>
                                <m:e>
                                  <m:r>
                                    <a:rPr lang="en-IN" b="0" i="1" smtClean="0">
                                      <a:latin typeface="Cambria Math" panose="02040503050406030204" pitchFamily="18" charset="0"/>
                                    </a:rPr>
                                    <m:t>−0.438</m:t>
                                  </m:r>
                                </m:e>
                                <m:e>
                                  <m:r>
                                    <a:rPr lang="en-IN" b="0" i="1" smtClean="0">
                                      <a:latin typeface="Cambria Math" panose="02040503050406030204" pitchFamily="18" charset="0"/>
                                    </a:rPr>
                                    <m:t>0.369</m:t>
                                  </m:r>
                                </m:e>
                              </m:mr>
                              <m:mr>
                                <m:e>
                                  <m:r>
                                    <a:rPr lang="en-IN" b="0" i="1" smtClean="0">
                                      <a:latin typeface="Cambria Math" panose="02040503050406030204" pitchFamily="18" charset="0"/>
                                    </a:rPr>
                                    <m:t>−0.264</m:t>
                                  </m:r>
                                </m:e>
                                <m:e>
                                  <m:r>
                                    <a:rPr lang="en-IN" b="0" i="1" smtClean="0">
                                      <a:latin typeface="Cambria Math" panose="02040503050406030204" pitchFamily="18" charset="0"/>
                                    </a:rPr>
                                    <m:t>−0.346</m:t>
                                  </m:r>
                                </m:e>
                              </m:mr>
                              <m:mr>
                                <m:e>
                                  <m:r>
                                    <a:rPr lang="en-IN" b="0" i="1" smtClean="0">
                                      <a:latin typeface="Cambria Math" panose="02040503050406030204" pitchFamily="18" charset="0"/>
                                    </a:rPr>
                                    <m:t>−0.524</m:t>
                                  </m:r>
                                </m:e>
                                <m:e>
                                  <m:r>
                                    <a:rPr lang="en-IN" b="0" i="1" smtClean="0">
                                      <a:latin typeface="Cambria Math" panose="02040503050406030204" pitchFamily="18" charset="0"/>
                                    </a:rPr>
                                    <m:t>−0.246</m:t>
                                  </m:r>
                                </m:e>
                              </m:mr>
                              <m:mr>
                                <m:e>
                                  <m:r>
                                    <a:rPr lang="en-IN" b="0" i="1" smtClean="0">
                                      <a:latin typeface="Cambria Math" panose="02040503050406030204" pitchFamily="18" charset="0"/>
                                    </a:rPr>
                                    <m:t>−0.264</m:t>
                                  </m:r>
                                </m:e>
                                <m:e>
                                  <m:r>
                                    <a:rPr lang="en-IN" b="0" i="1" smtClean="0">
                                      <a:latin typeface="Cambria Math" panose="02040503050406030204" pitchFamily="18" charset="0"/>
                                    </a:rPr>
                                    <m:t>−0.346</m:t>
                                  </m:r>
                                </m:e>
                              </m:mr>
                              <m:mr>
                                <m:e>
                                  <m:r>
                                    <a:rPr lang="en-IN" b="0" i="1" smtClean="0">
                                      <a:latin typeface="Cambria Math" panose="02040503050406030204" pitchFamily="18" charset="0"/>
                                    </a:rPr>
                                    <m:t>−0.326</m:t>
                                  </m:r>
                                </m:e>
                                <m:e>
                                  <m:r>
                                    <a:rPr lang="en-IN" b="0" i="1" smtClean="0">
                                      <a:latin typeface="Cambria Math" panose="02040503050406030204" pitchFamily="18" charset="0"/>
                                    </a:rPr>
                                    <m:t>−0.460</m:t>
                                  </m:r>
                                </m:e>
                              </m:mr>
                            </m:m>
                          </m:e>
                        </m:d>
                      </m:oMath>
                    </m:oMathPara>
                  </a14:m>
                  <a:endParaRPr lang="en-IN" dirty="0"/>
                </a:p>
              </p:txBody>
            </p:sp>
          </mc:Choice>
          <mc:Fallback>
            <p:sp>
              <p:nvSpPr>
                <p:cNvPr id="29" name="TextBox 28">
                  <a:extLst>
                    <a:ext uri="{FF2B5EF4-FFF2-40B4-BE49-F238E27FC236}">
                      <a16:creationId xmlns:a16="http://schemas.microsoft.com/office/drawing/2014/main" xmlns="" xmlns:a14="http://schemas.microsoft.com/office/drawing/2010/main" id="{55F399C7-1DDA-4C9A-B1B5-37866FBD3B5E}"/>
                    </a:ext>
                  </a:extLst>
                </p:cNvPr>
                <p:cNvSpPr txBox="1">
                  <a:spLocks noRot="1" noChangeAspect="1" noMove="1" noResize="1" noEditPoints="1" noAdjustHandles="1" noChangeArrowheads="1" noChangeShapeType="1" noTextEdit="1"/>
                </p:cNvSpPr>
                <p:nvPr/>
              </p:nvSpPr>
              <p:spPr>
                <a:xfrm>
                  <a:off x="7334122" y="244593"/>
                  <a:ext cx="2438873" cy="2085827"/>
                </a:xfrm>
                <a:prstGeom prst="rect">
                  <a:avLst/>
                </a:prstGeom>
                <a:blipFill>
                  <a:blip r:embed="rId16"/>
                  <a:stretch>
                    <a:fillRect/>
                  </a:stretch>
                </a:blipFill>
              </p:spPr>
              <p:txBody>
                <a:bodyPr/>
                <a:lstStyle/>
                <a:p>
                  <a:r>
                    <a:rPr lang="en-IN">
                      <a:noFill/>
                    </a:rPr>
                    <a:t> </a:t>
                  </a:r>
                </a:p>
              </p:txBody>
            </p:sp>
          </mc:Fallback>
        </mc:AlternateContent>
      </p:grpSp>
      <p:grpSp>
        <p:nvGrpSpPr>
          <p:cNvPr id="41" name="Group 40">
            <a:extLst>
              <a:ext uri="{FF2B5EF4-FFF2-40B4-BE49-F238E27FC236}">
                <a16:creationId xmlns:a16="http://schemas.microsoft.com/office/drawing/2014/main" xmlns="" id="{CFEC00A7-CB00-44C6-8CDE-7CF5AE779170}"/>
              </a:ext>
            </a:extLst>
          </p:cNvPr>
          <p:cNvGrpSpPr/>
          <p:nvPr/>
        </p:nvGrpSpPr>
        <p:grpSpPr>
          <a:xfrm>
            <a:off x="945712" y="3697831"/>
            <a:ext cx="7917318" cy="965973"/>
            <a:chOff x="945712" y="3697831"/>
            <a:chExt cx="7917318" cy="965973"/>
          </a:xfrm>
        </p:grpSpPr>
        <p:pic>
          <p:nvPicPr>
            <p:cNvPr id="34" name="Picture 2">
              <a:extLst>
                <a:ext uri="{FF2B5EF4-FFF2-40B4-BE49-F238E27FC236}">
                  <a16:creationId xmlns:a16="http://schemas.microsoft.com/office/drawing/2014/main" xmlns="" id="{5A6D93BB-02FF-45BD-8083-F5D8D15BBC9E}"/>
                </a:ext>
              </a:extLst>
            </p:cNvPr>
            <p:cNvPicPr>
              <a:picLocks noChangeAspect="1" noChangeArrowheads="1"/>
            </p:cNvPicPr>
            <p:nvPr/>
          </p:nvPicPr>
          <p:blipFill>
            <a:blip r:embed="rId15"/>
            <a:srcRect/>
            <a:stretch>
              <a:fillRect/>
            </a:stretch>
          </p:blipFill>
          <p:spPr bwMode="auto">
            <a:xfrm>
              <a:off x="945712" y="3697831"/>
              <a:ext cx="1912370" cy="965973"/>
            </a:xfrm>
            <a:prstGeom prst="rect">
              <a:avLst/>
            </a:prstGeom>
            <a:noFill/>
            <a:ln w="9525">
              <a:noFill/>
              <a:miter lim="800000"/>
              <a:headEnd/>
              <a:tailEnd/>
            </a:ln>
            <a:effectLst/>
          </p:spPr>
        </p:pic>
        <p:pic>
          <p:nvPicPr>
            <p:cNvPr id="39" name="Picture 38">
              <a:extLst>
                <a:ext uri="{FF2B5EF4-FFF2-40B4-BE49-F238E27FC236}">
                  <a16:creationId xmlns:a16="http://schemas.microsoft.com/office/drawing/2014/main" xmlns="" id="{9320CB30-E3F2-4FFA-806A-F12BF8B54530}"/>
                </a:ext>
              </a:extLst>
            </p:cNvPr>
            <p:cNvPicPr>
              <a:picLocks noChangeAspect="1"/>
            </p:cNvPicPr>
            <p:nvPr/>
          </p:nvPicPr>
          <p:blipFill>
            <a:blip r:embed="rId17"/>
            <a:stretch>
              <a:fillRect/>
            </a:stretch>
          </p:blipFill>
          <p:spPr>
            <a:xfrm>
              <a:off x="3089090" y="3945432"/>
              <a:ext cx="5773940" cy="50123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1BEE6FB-58DE-4978-8109-C9C945A9F894}"/>
              </a:ext>
            </a:extLst>
          </p:cNvPr>
          <p:cNvSpPr/>
          <p:nvPr/>
        </p:nvSpPr>
        <p:spPr>
          <a:xfrm>
            <a:off x="1052587" y="1052358"/>
            <a:ext cx="9363347" cy="369332"/>
          </a:xfrm>
          <a:prstGeom prst="rect">
            <a:avLst/>
          </a:prstGeom>
        </p:spPr>
        <p:txBody>
          <a:bodyPr wrap="square">
            <a:spAutoFit/>
          </a:bodyPr>
          <a:lstStyle/>
          <a:p>
            <a:r>
              <a:rPr lang="en-US" dirty="0">
                <a:latin typeface="Times New Roman" pitchFamily="18" charset="0"/>
                <a:cs typeface="Times New Roman" pitchFamily="18" charset="0"/>
              </a:rPr>
              <a:t>The query is represented by a vector computed as the </a:t>
            </a:r>
            <a:r>
              <a:rPr lang="en-US" dirty="0" err="1">
                <a:latin typeface="Times New Roman" pitchFamily="18" charset="0"/>
                <a:cs typeface="Times New Roman" pitchFamily="18" charset="0"/>
              </a:rPr>
              <a:t>centroid</a:t>
            </a:r>
            <a:r>
              <a:rPr lang="en-US" dirty="0">
                <a:latin typeface="Times New Roman" pitchFamily="18" charset="0"/>
                <a:cs typeface="Times New Roman" pitchFamily="18" charset="0"/>
              </a:rPr>
              <a:t> of the vectors for its terms.</a:t>
            </a:r>
          </a:p>
        </p:txBody>
      </p:sp>
      <p:pic>
        <p:nvPicPr>
          <p:cNvPr id="3" name="Picture 3">
            <a:extLst>
              <a:ext uri="{FF2B5EF4-FFF2-40B4-BE49-F238E27FC236}">
                <a16:creationId xmlns:a16="http://schemas.microsoft.com/office/drawing/2014/main" xmlns="" id="{F173A598-18AB-4ADB-A017-78EDBDCEE528}"/>
              </a:ext>
            </a:extLst>
          </p:cNvPr>
          <p:cNvPicPr>
            <a:picLocks noChangeAspect="1" noChangeArrowheads="1"/>
          </p:cNvPicPr>
          <p:nvPr/>
        </p:nvPicPr>
        <p:blipFill>
          <a:blip r:embed="rId2"/>
          <a:srcRect/>
          <a:stretch>
            <a:fillRect/>
          </a:stretch>
        </p:blipFill>
        <p:spPr bwMode="auto">
          <a:xfrm>
            <a:off x="1442643" y="1629023"/>
            <a:ext cx="5248275" cy="106680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xmlns="" id="{8D21F484-AE0D-4FBB-8AF6-10176CE87F36}"/>
              </a:ext>
            </a:extLst>
          </p:cNvPr>
          <p:cNvSpPr/>
          <p:nvPr/>
        </p:nvSpPr>
        <p:spPr>
          <a:xfrm>
            <a:off x="1169349" y="3095388"/>
            <a:ext cx="8143932" cy="369332"/>
          </a:xfrm>
          <a:prstGeom prst="rect">
            <a:avLst/>
          </a:prstGeom>
        </p:spPr>
        <p:txBody>
          <a:bodyPr wrap="square">
            <a:spAutoFit/>
          </a:bodyPr>
          <a:lstStyle/>
          <a:p>
            <a:r>
              <a:rPr lang="en-US" dirty="0">
                <a:latin typeface="Times New Roman" pitchFamily="18" charset="0"/>
                <a:cs typeface="Times New Roman" pitchFamily="18" charset="0"/>
              </a:rPr>
              <a:t>In order to rank the documents in relation to query q, use the </a:t>
            </a:r>
            <a:r>
              <a:rPr lang="en-US" dirty="0">
                <a:solidFill>
                  <a:srgbClr val="FF0000"/>
                </a:solidFill>
                <a:latin typeface="Times New Roman" pitchFamily="18" charset="0"/>
                <a:cs typeface="Times New Roman" pitchFamily="18" charset="0"/>
              </a:rPr>
              <a:t>cosine distance. </a:t>
            </a:r>
          </a:p>
        </p:txBody>
      </p:sp>
      <p:pic>
        <p:nvPicPr>
          <p:cNvPr id="7" name="Picture 2">
            <a:extLst>
              <a:ext uri="{FF2B5EF4-FFF2-40B4-BE49-F238E27FC236}">
                <a16:creationId xmlns:a16="http://schemas.microsoft.com/office/drawing/2014/main" xmlns="" id="{D2407797-9F07-40AC-AD35-93140DA328E3}"/>
              </a:ext>
            </a:extLst>
          </p:cNvPr>
          <p:cNvPicPr>
            <a:picLocks noChangeAspect="1" noChangeArrowheads="1"/>
          </p:cNvPicPr>
          <p:nvPr/>
        </p:nvPicPr>
        <p:blipFill>
          <a:blip r:embed="rId3"/>
          <a:srcRect/>
          <a:stretch>
            <a:fillRect/>
          </a:stretch>
        </p:blipFill>
        <p:spPr bwMode="auto">
          <a:xfrm>
            <a:off x="3812556" y="3702611"/>
            <a:ext cx="790575" cy="581025"/>
          </a:xfrm>
          <a:prstGeom prst="rect">
            <a:avLst/>
          </a:prstGeom>
          <a:noFill/>
          <a:ln w="9525">
            <a:noFill/>
            <a:miter lim="800000"/>
            <a:headEnd/>
            <a:tailEnd/>
          </a:ln>
          <a:effectLst/>
        </p:spPr>
      </p:pic>
      <p:sp>
        <p:nvSpPr>
          <p:cNvPr id="9" name="Rectangle 8">
            <a:extLst>
              <a:ext uri="{FF2B5EF4-FFF2-40B4-BE49-F238E27FC236}">
                <a16:creationId xmlns:a16="http://schemas.microsoft.com/office/drawing/2014/main" xmlns="" id="{1372704E-6557-440E-812F-0F70C1D39C4B}"/>
              </a:ext>
            </a:extLst>
          </p:cNvPr>
          <p:cNvSpPr/>
          <p:nvPr/>
        </p:nvSpPr>
        <p:spPr>
          <a:xfrm>
            <a:off x="1312225" y="4274114"/>
            <a:ext cx="7643866" cy="369332"/>
          </a:xfrm>
          <a:prstGeom prst="rect">
            <a:avLst/>
          </a:prstGeom>
        </p:spPr>
        <p:txBody>
          <a:bodyPr wrap="square">
            <a:spAutoFit/>
          </a:bodyPr>
          <a:lstStyle/>
          <a:p>
            <a:r>
              <a:rPr lang="en-US" dirty="0">
                <a:latin typeface="Times New Roman" pitchFamily="18" charset="0"/>
                <a:cs typeface="Times New Roman" pitchFamily="18" charset="0"/>
              </a:rPr>
              <a:t>where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 n] and then sort the results in descending order.</a:t>
            </a:r>
          </a:p>
        </p:txBody>
      </p:sp>
    </p:spTree>
    <p:extLst>
      <p:ext uri="{BB962C8B-B14F-4D97-AF65-F5344CB8AC3E}">
        <p14:creationId xmlns:p14="http://schemas.microsoft.com/office/powerpoint/2010/main" xmlns="" val="320110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3F36DF-69AB-403D-8942-F71FAB2A70E3}"/>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xmlns="" id="{33F0DF9B-4CF3-4636-BA04-3F83B1C76EA4}"/>
              </a:ext>
            </a:extLst>
          </p:cNvPr>
          <p:cNvSpPr>
            <a:spLocks noGrp="1"/>
          </p:cNvSpPr>
          <p:nvPr>
            <p:ph idx="1"/>
          </p:nvPr>
        </p:nvSpPr>
        <p:spPr>
          <a:xfrm>
            <a:off x="1097280" y="1845734"/>
            <a:ext cx="10058400" cy="815404"/>
          </a:xfrm>
        </p:spPr>
        <p:txBody>
          <a:bodyPr/>
          <a:lstStyle/>
          <a:p>
            <a:r>
              <a:rPr lang="en-IN" dirty="0"/>
              <a:t>Latent Semantic Indexing</a:t>
            </a:r>
          </a:p>
        </p:txBody>
      </p:sp>
    </p:spTree>
    <p:extLst>
      <p:ext uri="{BB962C8B-B14F-4D97-AF65-F5344CB8AC3E}">
        <p14:creationId xmlns:p14="http://schemas.microsoft.com/office/powerpoint/2010/main" xmlns="" val="14342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2978" y="517524"/>
            <a:ext cx="10058400" cy="822326"/>
          </a:xfrm>
        </p:spPr>
        <p:txBody>
          <a:bodyPr/>
          <a:lstStyle/>
          <a:p>
            <a:r>
              <a:rPr lang="en-US" dirty="0"/>
              <a:t>Latent Semantic Indexing (LSI)</a:t>
            </a:r>
          </a:p>
        </p:txBody>
      </p:sp>
      <p:sp>
        <p:nvSpPr>
          <p:cNvPr id="3" name="Content Placeholder 2"/>
          <p:cNvSpPr>
            <a:spLocks noGrp="1"/>
          </p:cNvSpPr>
          <p:nvPr>
            <p:ph idx="4294967295"/>
          </p:nvPr>
        </p:nvSpPr>
        <p:spPr>
          <a:xfrm>
            <a:off x="1047913" y="1442156"/>
            <a:ext cx="9328530" cy="1718734"/>
          </a:xfrm>
        </p:spPr>
        <p:txBody>
          <a:bodyPr>
            <a:normAutofit/>
          </a:bodyPr>
          <a:lstStyle/>
          <a:p>
            <a:pPr>
              <a:buFont typeface="Wingdings" panose="05000000000000000000" pitchFamily="2" charset="2"/>
              <a:buChar char="Ø"/>
            </a:pPr>
            <a:r>
              <a:rPr lang="en-US" dirty="0">
                <a:solidFill>
                  <a:schemeClr val="tx1"/>
                </a:solidFill>
              </a:rPr>
              <a:t>LSI is method for discovering hidden </a:t>
            </a:r>
            <a:r>
              <a:rPr lang="en-US" b="1" dirty="0">
                <a:solidFill>
                  <a:srgbClr val="C00000"/>
                </a:solidFill>
              </a:rPr>
              <a:t>concepts</a:t>
            </a:r>
            <a:r>
              <a:rPr lang="en-US" dirty="0">
                <a:solidFill>
                  <a:schemeClr val="tx1"/>
                </a:solidFill>
              </a:rPr>
              <a:t> in document data.</a:t>
            </a:r>
          </a:p>
          <a:p>
            <a:pPr>
              <a:buFont typeface="Wingdings" panose="05000000000000000000" pitchFamily="2" charset="2"/>
              <a:buChar char="Ø"/>
            </a:pPr>
            <a:r>
              <a:rPr lang="en-US" altLang="en-US" dirty="0"/>
              <a:t>LSI allow the user to search for concepts rather than specific words. </a:t>
            </a:r>
          </a:p>
          <a:p>
            <a:pPr>
              <a:buFont typeface="Wingdings" panose="05000000000000000000" pitchFamily="2" charset="2"/>
              <a:buChar char="Ø"/>
            </a:pPr>
            <a:r>
              <a:rPr lang="en-US" altLang="en-US" dirty="0"/>
              <a:t>LSI can retrieve documents related to a user's query even when the query and the documents do not share any common terms</a:t>
            </a:r>
            <a:endParaRPr lang="en-US" dirty="0">
              <a:solidFill>
                <a:schemeClr val="tx1"/>
              </a:solidFill>
            </a:endParaRPr>
          </a:p>
        </p:txBody>
      </p:sp>
      <p:sp>
        <p:nvSpPr>
          <p:cNvPr id="5" name="TextBox 4">
            <a:extLst>
              <a:ext uri="{FF2B5EF4-FFF2-40B4-BE49-F238E27FC236}">
                <a16:creationId xmlns:a16="http://schemas.microsoft.com/office/drawing/2014/main" xmlns="" id="{EB0DA495-D8D9-4D95-8AE9-59FD1F03D204}"/>
              </a:ext>
            </a:extLst>
          </p:cNvPr>
          <p:cNvSpPr txBox="1"/>
          <p:nvPr/>
        </p:nvSpPr>
        <p:spPr>
          <a:xfrm>
            <a:off x="682978" y="3575756"/>
            <a:ext cx="9798756" cy="1754326"/>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tx1"/>
                </a:solidFill>
              </a:rPr>
              <a:t>Each document and term (word) is expressed as a vector with elements corresponding to these  concepts. </a:t>
            </a:r>
          </a:p>
          <a:p>
            <a:pPr marL="285750" indent="-285750">
              <a:buFont typeface="Wingdings" panose="05000000000000000000" pitchFamily="2" charset="2"/>
              <a:buChar char="v"/>
            </a:pPr>
            <a:r>
              <a:rPr lang="en-US" dirty="0">
                <a:solidFill>
                  <a:schemeClr val="tx1"/>
                </a:solidFill>
              </a:rPr>
              <a:t>Each element in a vector gives the degree of participation of the document or term in the corresponding concept.</a:t>
            </a:r>
          </a:p>
          <a:p>
            <a:pPr marL="285750" indent="-285750">
              <a:buFont typeface="Wingdings" panose="05000000000000000000" pitchFamily="2" charset="2"/>
              <a:buChar char="v"/>
            </a:pPr>
            <a:r>
              <a:rPr lang="en-US" dirty="0">
                <a:solidFill>
                  <a:schemeClr val="tx1"/>
                </a:solidFill>
              </a:rPr>
              <a:t> The goal is to represent the documents and terms in a unified way for exposing document-document, document-term, and  term-term similarities or semantic relationship which are otherwise hidden.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SVD in LSI</a:t>
            </a:r>
          </a:p>
        </p:txBody>
      </p:sp>
      <p:sp>
        <p:nvSpPr>
          <p:cNvPr id="3" name="Content Placeholder 2"/>
          <p:cNvSpPr>
            <a:spLocks noGrp="1"/>
          </p:cNvSpPr>
          <p:nvPr>
            <p:ph idx="1"/>
          </p:nvPr>
        </p:nvSpPr>
        <p:spPr/>
        <p:txBody>
          <a:bodyPr>
            <a:normAutofit/>
          </a:bodyPr>
          <a:lstStyle/>
          <a:p>
            <a:r>
              <a:rPr lang="en-US" dirty="0"/>
              <a:t>SVD takes the original data, ( usually a word X document matrix) , and breaks it down into </a:t>
            </a:r>
            <a:r>
              <a:rPr lang="en-US" dirty="0">
                <a:solidFill>
                  <a:srgbClr val="FF0000"/>
                </a:solidFill>
              </a:rPr>
              <a:t>linearly independent components</a:t>
            </a:r>
          </a:p>
          <a:p>
            <a:r>
              <a:rPr lang="en-US" dirty="0"/>
              <a:t>These components are an abstraction away from the noisy correlations found in the original data</a:t>
            </a:r>
          </a:p>
          <a:p>
            <a:r>
              <a:rPr lang="en-US" dirty="0"/>
              <a:t>It is the best approximate the underlying structure of the dataset along each dimension independently</a:t>
            </a:r>
          </a:p>
          <a:p>
            <a:r>
              <a:rPr lang="en-US" dirty="0"/>
              <a:t>It also reduces the dimensionality through representation of items that share substructure become more similar to each other.</a:t>
            </a:r>
          </a:p>
          <a:p>
            <a:r>
              <a:rPr lang="en-US" dirty="0"/>
              <a:t>The documents about a particular topic become more similar even if the exact same words don't appear in all of them.</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TextBox 5">
            <a:extLst>
              <a:ext uri="{FF2B5EF4-FFF2-40B4-BE49-F238E27FC236}">
                <a16:creationId xmlns:a16="http://schemas.microsoft.com/office/drawing/2014/main" xmlns="" id="{FE8A85B8-6840-4603-91BB-26679366ADD6}"/>
              </a:ext>
            </a:extLst>
          </p:cNvPr>
          <p:cNvSpPr txBox="1"/>
          <p:nvPr/>
        </p:nvSpPr>
        <p:spPr>
          <a:xfrm>
            <a:off x="1341720" y="1737360"/>
            <a:ext cx="6096000" cy="3071418"/>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d1 : Saleem and Anarkali.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d2 : Anarkali: O happy gun!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d3 : Saleem finished by gun.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d4 : “Live lavishly or finish”, it is the New-Article’s motto.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d5 : Do you know, New-Article?.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a search query: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finishes, gun” </a:t>
            </a:r>
            <a:endParaRPr lang="en-IN"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8321E68F-E3CD-48E9-8318-A0927F93F6E2}"/>
              </a:ext>
            </a:extLst>
          </p:cNvPr>
          <p:cNvSpPr txBox="1">
            <a:spLocks/>
          </p:cNvSpPr>
          <p:nvPr/>
        </p:nvSpPr>
        <p:spPr>
          <a:xfrm>
            <a:off x="1606060" y="5120641"/>
            <a:ext cx="10421816" cy="98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Times New Roman" pitchFamily="18" charset="0"/>
                <a:cs typeface="Times New Roman" pitchFamily="18" charset="0"/>
              </a:rPr>
              <a:t>Clearly, d3 should be ranked top of the list since it contains both </a:t>
            </a:r>
            <a:r>
              <a:rPr lang="en-US" dirty="0">
                <a:latin typeface="Times New Roman" panose="02020603050405020304" pitchFamily="18" charset="0"/>
                <a:ea typeface="Times New Roman" panose="02020603050405020304" pitchFamily="18" charset="0"/>
                <a:cs typeface="Times New Roman" panose="02020603050405020304" pitchFamily="18" charset="0"/>
              </a:rPr>
              <a:t>for “finishes, gun” </a:t>
            </a:r>
            <a:endParaRPr lang="en-US"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Then, d2 and</a:t>
            </a:r>
            <a:r>
              <a:rPr lang="en-US" i="1" dirty="0">
                <a:latin typeface="Times New Roman" pitchFamily="18" charset="0"/>
                <a:cs typeface="Times New Roman" pitchFamily="18" charset="0"/>
              </a:rPr>
              <a:t> d4  should follow, each containing </a:t>
            </a:r>
            <a:r>
              <a:rPr lang="en-US" dirty="0">
                <a:latin typeface="Times New Roman" pitchFamily="18" charset="0"/>
                <a:cs typeface="Times New Roman" pitchFamily="18" charset="0"/>
              </a:rPr>
              <a:t>a word of the query.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0498" y="2816827"/>
            <a:ext cx="9566030" cy="1544158"/>
          </a:xfrm>
        </p:spPr>
        <p:txBody>
          <a:bodyPr>
            <a:normAutofit/>
          </a:bodyPr>
          <a:lstStyle/>
          <a:p>
            <a:r>
              <a:rPr lang="en-US" dirty="0"/>
              <a:t>As humans we know that d1 is quite related to the query. On the other hand, d5 is not so much related to the query. Thus, we would like d1 but not d5, </a:t>
            </a:r>
          </a:p>
          <a:p>
            <a:r>
              <a:rPr lang="en-US" dirty="0"/>
              <a:t>we want d1 to be ranked higher than d5.</a:t>
            </a:r>
          </a:p>
          <a:p>
            <a:endParaRPr lang="en-US" dirty="0"/>
          </a:p>
        </p:txBody>
      </p:sp>
      <p:sp>
        <p:nvSpPr>
          <p:cNvPr id="4" name="Rectangle 3"/>
          <p:cNvSpPr/>
          <p:nvPr/>
        </p:nvSpPr>
        <p:spPr>
          <a:xfrm>
            <a:off x="946610" y="4185232"/>
            <a:ext cx="8143932" cy="584775"/>
          </a:xfrm>
          <a:prstGeom prst="rect">
            <a:avLst/>
          </a:prstGeom>
        </p:spPr>
        <p:txBody>
          <a:bodyPr wrap="square">
            <a:spAutoFit/>
          </a:bodyPr>
          <a:lstStyle/>
          <a:p>
            <a:r>
              <a:rPr lang="en-US" sz="3200" b="1" i="1" dirty="0">
                <a:latin typeface="Times New Roman" pitchFamily="18" charset="0"/>
                <a:cs typeface="Times New Roman" pitchFamily="18" charset="0"/>
              </a:rPr>
              <a:t>The question is: </a:t>
            </a:r>
            <a:r>
              <a:rPr lang="en-US" sz="3200" b="1" i="1" dirty="0">
                <a:solidFill>
                  <a:srgbClr val="FF0000"/>
                </a:solidFill>
                <a:latin typeface="Times New Roman" pitchFamily="18" charset="0"/>
                <a:cs typeface="Times New Roman" pitchFamily="18" charset="0"/>
              </a:rPr>
              <a:t>Can the machine deduce this?</a:t>
            </a:r>
          </a:p>
        </p:txBody>
      </p:sp>
      <p:pic>
        <p:nvPicPr>
          <p:cNvPr id="8" name="Picture 7">
            <a:extLst>
              <a:ext uri="{FF2B5EF4-FFF2-40B4-BE49-F238E27FC236}">
                <a16:creationId xmlns:a16="http://schemas.microsoft.com/office/drawing/2014/main" xmlns="" id="{2B65BEE4-E7B5-43A4-9558-8F3C7DEEEFF8}"/>
              </a:ext>
            </a:extLst>
          </p:cNvPr>
          <p:cNvPicPr>
            <a:picLocks noChangeAspect="1"/>
          </p:cNvPicPr>
          <p:nvPr/>
        </p:nvPicPr>
        <p:blipFill>
          <a:blip r:embed="rId2"/>
          <a:stretch>
            <a:fillRect/>
          </a:stretch>
        </p:blipFill>
        <p:spPr>
          <a:xfrm>
            <a:off x="6877807" y="282085"/>
            <a:ext cx="4950778" cy="2185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a:extLst>
              <a:ext uri="{FF2B5EF4-FFF2-40B4-BE49-F238E27FC236}">
                <a16:creationId xmlns:a16="http://schemas.microsoft.com/office/drawing/2014/main" xmlns="" id="{F7D5166B-895B-4CA7-A130-4424109E0762}"/>
              </a:ext>
            </a:extLst>
          </p:cNvPr>
          <p:cNvSpPr/>
          <p:nvPr/>
        </p:nvSpPr>
        <p:spPr>
          <a:xfrm>
            <a:off x="363415" y="679454"/>
            <a:ext cx="5920153" cy="1200329"/>
          </a:xfrm>
          <a:prstGeom prst="rect">
            <a:avLst/>
          </a:prstGeom>
        </p:spPr>
        <p:txBody>
          <a:bodyPr wrap="square">
            <a:spAutoFit/>
          </a:bodyPr>
          <a:lstStyle/>
          <a:p>
            <a:r>
              <a:rPr lang="en-US" sz="2400" i="1" dirty="0">
                <a:solidFill>
                  <a:srgbClr val="002060"/>
                </a:solidFill>
                <a:cs typeface="Times New Roman" pitchFamily="18" charset="0"/>
              </a:rPr>
              <a:t>what about d1 and d5?</a:t>
            </a:r>
          </a:p>
          <a:p>
            <a:r>
              <a:rPr lang="en-US" sz="2400" i="1" dirty="0">
                <a:solidFill>
                  <a:srgbClr val="002060"/>
                </a:solidFill>
                <a:cs typeface="Times New Roman" pitchFamily="18" charset="0"/>
              </a:rPr>
              <a:t> </a:t>
            </a:r>
            <a:r>
              <a:rPr lang="en-US" sz="2400" dirty="0">
                <a:cs typeface="Times New Roman" pitchFamily="18" charset="0"/>
              </a:rPr>
              <a:t>Should they be  returned as possibly interesting results to this query?</a:t>
            </a:r>
            <a:r>
              <a:rPr lang="en-US" sz="2400" i="1" dirty="0">
                <a:solidFill>
                  <a:srgbClr val="002060"/>
                </a:solidFill>
                <a:cs typeface="Times New Roman" pitchFamily="18" charset="0"/>
              </a:rPr>
              <a:t> </a:t>
            </a:r>
          </a:p>
        </p:txBody>
      </p:sp>
      <p:sp>
        <p:nvSpPr>
          <p:cNvPr id="11" name="Content Placeholder 2">
            <a:extLst>
              <a:ext uri="{FF2B5EF4-FFF2-40B4-BE49-F238E27FC236}">
                <a16:creationId xmlns:a16="http://schemas.microsoft.com/office/drawing/2014/main" xmlns="" id="{99CCB76A-D4AF-4398-B043-E78F3F22AA56}"/>
              </a:ext>
            </a:extLst>
          </p:cNvPr>
          <p:cNvSpPr txBox="1">
            <a:spLocks/>
          </p:cNvSpPr>
          <p:nvPr/>
        </p:nvSpPr>
        <p:spPr>
          <a:xfrm>
            <a:off x="2563715" y="4990848"/>
            <a:ext cx="8229600" cy="6143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b="1" i="1" dirty="0">
                <a:solidFill>
                  <a:srgbClr val="FF0000"/>
                </a:solidFill>
                <a:latin typeface="Times New Roman" pitchFamily="18" charset="0"/>
                <a:cs typeface="Times New Roman" pitchFamily="18" charset="0"/>
              </a:rPr>
              <a:t>yes, LSI does exactly that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839" y="2872891"/>
            <a:ext cx="11152284" cy="2862322"/>
          </a:xfrm>
          <a:prstGeom prst="rect">
            <a:avLst/>
          </a:prstGeom>
        </p:spPr>
        <p:txBody>
          <a:bodyPr wrap="square">
            <a:spAutoFit/>
          </a:bodyPr>
          <a:lstStyle/>
          <a:p>
            <a:pPr>
              <a:buFont typeface="Wingdings" pitchFamily="2" charset="2"/>
              <a:buChar char="v"/>
            </a:pPr>
            <a:r>
              <a:rPr lang="en-US" dirty="0">
                <a:latin typeface="Times New Roman" pitchFamily="18" charset="0"/>
                <a:cs typeface="Times New Roman" pitchFamily="18" charset="0"/>
              </a:rPr>
              <a:t>In this  example, LSI will be able to see that term </a:t>
            </a:r>
            <a:r>
              <a:rPr lang="en-US" b="1" dirty="0">
                <a:solidFill>
                  <a:srgbClr val="FF0000"/>
                </a:solidFill>
                <a:latin typeface="Times New Roman" pitchFamily="18" charset="0"/>
                <a:cs typeface="Times New Roman" pitchFamily="18" charset="0"/>
              </a:rPr>
              <a:t>gun</a:t>
            </a:r>
            <a:r>
              <a:rPr lang="en-US" dirty="0">
                <a:latin typeface="Times New Roman" pitchFamily="18" charset="0"/>
                <a:cs typeface="Times New Roman" pitchFamily="18" charset="0"/>
              </a:rPr>
              <a:t> is related to d1 because it occurs together with  the d1’s terms Saleem and Anarkali, in d2 and d3, respectively.</a:t>
            </a:r>
          </a:p>
          <a:p>
            <a:pPr>
              <a:buFont typeface="Wingdings" pitchFamily="2" charset="2"/>
              <a:buChar char="v"/>
            </a:pPr>
            <a:endParaRPr lang="en-US" dirty="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 The term </a:t>
            </a:r>
            <a:r>
              <a:rPr lang="en-US" b="1" dirty="0">
                <a:solidFill>
                  <a:srgbClr val="FF0000"/>
                </a:solidFill>
                <a:latin typeface="Times New Roman" pitchFamily="18" charset="0"/>
                <a:cs typeface="Times New Roman" pitchFamily="18" charset="0"/>
              </a:rPr>
              <a:t>finishes</a:t>
            </a:r>
            <a:r>
              <a:rPr lang="en-US" dirty="0">
                <a:latin typeface="Times New Roman" pitchFamily="18" charset="0"/>
                <a:cs typeface="Times New Roman" pitchFamily="18" charset="0"/>
              </a:rPr>
              <a:t> is related to d1 and d5  because it occurs together with the d1’s term Saleem and d5’s term New-Article in d3 and d4, respectively.</a:t>
            </a:r>
          </a:p>
          <a:p>
            <a:pPr>
              <a:buFont typeface="Wingdings" pitchFamily="2" charset="2"/>
              <a:buChar char="v"/>
            </a:pPr>
            <a:endParaRPr lang="en-US" dirty="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LSI will also </a:t>
            </a:r>
            <a:r>
              <a:rPr lang="en-US" b="1" dirty="0">
                <a:latin typeface="Times New Roman" pitchFamily="18" charset="0"/>
                <a:cs typeface="Times New Roman" pitchFamily="18" charset="0"/>
              </a:rPr>
              <a:t>weigh</a:t>
            </a:r>
            <a:r>
              <a:rPr lang="en-US" dirty="0">
                <a:latin typeface="Times New Roman" pitchFamily="18" charset="0"/>
                <a:cs typeface="Times New Roman" pitchFamily="18" charset="0"/>
              </a:rPr>
              <a:t> properly the discovered connections; d1 more is related to the query than d5 since d1 is “doubly” connected to </a:t>
            </a:r>
            <a:r>
              <a:rPr lang="en-US" b="1" dirty="0">
                <a:solidFill>
                  <a:srgbClr val="FF0000"/>
                </a:solidFill>
                <a:latin typeface="Times New Roman" pitchFamily="18" charset="0"/>
                <a:cs typeface="Times New Roman" pitchFamily="18" charset="0"/>
              </a:rPr>
              <a:t>gun</a:t>
            </a:r>
            <a:r>
              <a:rPr lang="en-US" dirty="0">
                <a:latin typeface="Times New Roman" pitchFamily="18" charset="0"/>
                <a:cs typeface="Times New Roman" pitchFamily="18" charset="0"/>
              </a:rPr>
              <a:t> through Saleem and Anarkali, and also connected to </a:t>
            </a:r>
            <a:r>
              <a:rPr lang="en-US" b="1" dirty="0">
                <a:solidFill>
                  <a:srgbClr val="FF0000"/>
                </a:solidFill>
                <a:latin typeface="Times New Roman" pitchFamily="18" charset="0"/>
                <a:cs typeface="Times New Roman" pitchFamily="18" charset="0"/>
              </a:rPr>
              <a:t>finishes</a:t>
            </a:r>
            <a:r>
              <a:rPr lang="en-US" dirty="0">
                <a:latin typeface="Times New Roman" pitchFamily="18" charset="0"/>
                <a:cs typeface="Times New Roman" pitchFamily="18" charset="0"/>
              </a:rPr>
              <a:t> through Saleem, whereas d5 has only a single connection to the query through New-Article.</a:t>
            </a:r>
          </a:p>
          <a:p>
            <a:pPr>
              <a:buFont typeface="Wingdings" pitchFamily="2" charset="2"/>
              <a:buChar char="v"/>
            </a:pPr>
            <a:endParaRPr lang="en-US"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xmlns="" id="{520264CF-3EA6-43CF-A4CF-6FB9BEB40BE8}"/>
              </a:ext>
            </a:extLst>
          </p:cNvPr>
          <p:cNvPicPr>
            <a:picLocks noChangeAspect="1"/>
          </p:cNvPicPr>
          <p:nvPr/>
        </p:nvPicPr>
        <p:blipFill>
          <a:blip r:embed="rId2"/>
          <a:stretch>
            <a:fillRect/>
          </a:stretch>
        </p:blipFill>
        <p:spPr>
          <a:xfrm>
            <a:off x="441838" y="315057"/>
            <a:ext cx="4950778" cy="2185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9755" y="908428"/>
            <a:ext cx="4149969" cy="725487"/>
          </a:xfrm>
        </p:spPr>
        <p:txBody>
          <a:bodyPr>
            <a:normAutofit fontScale="90000"/>
          </a:bodyPr>
          <a:lstStyle/>
          <a:p>
            <a:r>
              <a:rPr lang="en-US" dirty="0"/>
              <a:t>SVD for LSI</a:t>
            </a:r>
          </a:p>
        </p:txBody>
      </p:sp>
      <p:graphicFrame>
        <p:nvGraphicFramePr>
          <p:cNvPr id="3" name="Table 3">
            <a:extLst>
              <a:ext uri="{FF2B5EF4-FFF2-40B4-BE49-F238E27FC236}">
                <a16:creationId xmlns:a16="http://schemas.microsoft.com/office/drawing/2014/main" xmlns="" id="{43AE8C41-96C3-402E-B207-0DC1F4942679}"/>
              </a:ext>
            </a:extLst>
          </p:cNvPr>
          <p:cNvGraphicFramePr>
            <a:graphicFrameLocks noGrp="1"/>
          </p:cNvGraphicFramePr>
          <p:nvPr>
            <p:extLst>
              <p:ext uri="{D42A27DB-BD31-4B8C-83A1-F6EECF244321}">
                <p14:modId xmlns:p14="http://schemas.microsoft.com/office/powerpoint/2010/main" xmlns="" val="3900256338"/>
              </p:ext>
            </p:extLst>
          </p:nvPr>
        </p:nvGraphicFramePr>
        <p:xfrm>
          <a:off x="914400" y="2926212"/>
          <a:ext cx="3993662" cy="3023360"/>
        </p:xfrm>
        <a:graphic>
          <a:graphicData uri="http://schemas.openxmlformats.org/drawingml/2006/table">
            <a:tbl>
              <a:tblPr firstRow="1" bandRow="1">
                <a:tableStyleId>{2D5ABB26-0587-4C30-8999-92F81FD0307C}</a:tableStyleId>
              </a:tblPr>
              <a:tblGrid>
                <a:gridCol w="1245157">
                  <a:extLst>
                    <a:ext uri="{9D8B030D-6E8A-4147-A177-3AD203B41FA5}">
                      <a16:colId xmlns:a16="http://schemas.microsoft.com/office/drawing/2014/main" xmlns="" val="3957306627"/>
                    </a:ext>
                  </a:extLst>
                </a:gridCol>
                <a:gridCol w="499728">
                  <a:extLst>
                    <a:ext uri="{9D8B030D-6E8A-4147-A177-3AD203B41FA5}">
                      <a16:colId xmlns:a16="http://schemas.microsoft.com/office/drawing/2014/main" xmlns="" val="1018424430"/>
                    </a:ext>
                  </a:extLst>
                </a:gridCol>
                <a:gridCol w="612167">
                  <a:extLst>
                    <a:ext uri="{9D8B030D-6E8A-4147-A177-3AD203B41FA5}">
                      <a16:colId xmlns:a16="http://schemas.microsoft.com/office/drawing/2014/main" xmlns="" val="3482870554"/>
                    </a:ext>
                  </a:extLst>
                </a:gridCol>
                <a:gridCol w="487235">
                  <a:extLst>
                    <a:ext uri="{9D8B030D-6E8A-4147-A177-3AD203B41FA5}">
                      <a16:colId xmlns:a16="http://schemas.microsoft.com/office/drawing/2014/main" xmlns="" val="171802170"/>
                    </a:ext>
                  </a:extLst>
                </a:gridCol>
                <a:gridCol w="624660">
                  <a:extLst>
                    <a:ext uri="{9D8B030D-6E8A-4147-A177-3AD203B41FA5}">
                      <a16:colId xmlns:a16="http://schemas.microsoft.com/office/drawing/2014/main" xmlns="" val="2389991716"/>
                    </a:ext>
                  </a:extLst>
                </a:gridCol>
                <a:gridCol w="524715">
                  <a:extLst>
                    <a:ext uri="{9D8B030D-6E8A-4147-A177-3AD203B41FA5}">
                      <a16:colId xmlns:a16="http://schemas.microsoft.com/office/drawing/2014/main" xmlns="" val="900369843"/>
                    </a:ext>
                  </a:extLst>
                </a:gridCol>
              </a:tblGrid>
              <a:tr h="372324">
                <a:tc>
                  <a:txBody>
                    <a:bodyPr/>
                    <a:lstStyle/>
                    <a:p>
                      <a:endParaRPr lang="en-IN" sz="1400" b="1" dirty="0"/>
                    </a:p>
                  </a:txBody>
                  <a:tcPr/>
                </a:tc>
                <a:tc>
                  <a:txBody>
                    <a:bodyPr/>
                    <a:lstStyle/>
                    <a:p>
                      <a:r>
                        <a:rPr lang="en-IN" sz="1400" b="1" dirty="0"/>
                        <a:t>d1</a:t>
                      </a:r>
                    </a:p>
                  </a:txBody>
                  <a:tcPr/>
                </a:tc>
                <a:tc>
                  <a:txBody>
                    <a:bodyPr/>
                    <a:lstStyle/>
                    <a:p>
                      <a:r>
                        <a:rPr lang="en-IN" sz="1400" b="1" dirty="0"/>
                        <a:t>d2</a:t>
                      </a:r>
                    </a:p>
                  </a:txBody>
                  <a:tcPr/>
                </a:tc>
                <a:tc>
                  <a:txBody>
                    <a:bodyPr/>
                    <a:lstStyle/>
                    <a:p>
                      <a:r>
                        <a:rPr lang="en-IN" sz="1400" b="1" dirty="0"/>
                        <a:t>d3</a:t>
                      </a:r>
                    </a:p>
                  </a:txBody>
                  <a:tcPr/>
                </a:tc>
                <a:tc>
                  <a:txBody>
                    <a:bodyPr/>
                    <a:lstStyle/>
                    <a:p>
                      <a:r>
                        <a:rPr lang="en-IN" sz="1400" b="1" dirty="0"/>
                        <a:t>d4</a:t>
                      </a:r>
                    </a:p>
                  </a:txBody>
                  <a:tcPr/>
                </a:tc>
                <a:tc>
                  <a:txBody>
                    <a:bodyPr/>
                    <a:lstStyle/>
                    <a:p>
                      <a:r>
                        <a:rPr lang="en-IN" sz="1400" b="1" dirty="0"/>
                        <a:t>d5</a:t>
                      </a:r>
                    </a:p>
                  </a:txBody>
                  <a:tcPr/>
                </a:tc>
                <a:extLst>
                  <a:ext uri="{0D108BD9-81ED-4DB2-BD59-A6C34878D82A}">
                    <a16:rowId xmlns:a16="http://schemas.microsoft.com/office/drawing/2014/main" xmlns="" val="504918011"/>
                  </a:ext>
                </a:extLst>
              </a:tr>
              <a:tr h="302542">
                <a:tc>
                  <a:txBody>
                    <a:bodyPr/>
                    <a:lstStyle/>
                    <a:p>
                      <a:r>
                        <a:rPr lang="en-IN" sz="1400" b="1" dirty="0"/>
                        <a:t>Saleem</a:t>
                      </a:r>
                    </a:p>
                  </a:txBody>
                  <a:tcPr/>
                </a:tc>
                <a:tc>
                  <a:txBody>
                    <a:bodyPr/>
                    <a:lstStyle/>
                    <a:p>
                      <a:r>
                        <a:rPr lang="en-IN" sz="1400" b="1" dirty="0"/>
                        <a:t>1</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0</a:t>
                      </a:r>
                    </a:p>
                  </a:txBody>
                  <a:tcPr/>
                </a:tc>
                <a:tc>
                  <a:txBody>
                    <a:bodyPr/>
                    <a:lstStyle/>
                    <a:p>
                      <a:r>
                        <a:rPr lang="en-IN" sz="1400" b="1" dirty="0"/>
                        <a:t>0</a:t>
                      </a:r>
                    </a:p>
                  </a:txBody>
                  <a:tcPr/>
                </a:tc>
                <a:extLst>
                  <a:ext uri="{0D108BD9-81ED-4DB2-BD59-A6C34878D82A}">
                    <a16:rowId xmlns:a16="http://schemas.microsoft.com/office/drawing/2014/main" xmlns="" val="619849492"/>
                  </a:ext>
                </a:extLst>
              </a:tr>
              <a:tr h="302542">
                <a:tc>
                  <a:txBody>
                    <a:bodyPr/>
                    <a:lstStyle/>
                    <a:p>
                      <a:r>
                        <a:rPr lang="en-IN" sz="1400" b="1" dirty="0"/>
                        <a:t>Anarkali</a:t>
                      </a:r>
                    </a:p>
                  </a:txBody>
                  <a:tcPr/>
                </a:tc>
                <a:tc>
                  <a:txBody>
                    <a:bodyPr/>
                    <a:lstStyle/>
                    <a:p>
                      <a:r>
                        <a:rPr lang="en-IN" sz="1400" b="1" dirty="0"/>
                        <a:t>1</a:t>
                      </a:r>
                    </a:p>
                  </a:txBody>
                  <a:tcPr/>
                </a:tc>
                <a:tc>
                  <a:txBody>
                    <a:bodyPr/>
                    <a:lstStyle/>
                    <a:p>
                      <a:r>
                        <a:rPr lang="en-IN" sz="1400" b="1" dirty="0"/>
                        <a:t>1</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0</a:t>
                      </a:r>
                    </a:p>
                  </a:txBody>
                  <a:tcPr/>
                </a:tc>
                <a:extLst>
                  <a:ext uri="{0D108BD9-81ED-4DB2-BD59-A6C34878D82A}">
                    <a16:rowId xmlns:a16="http://schemas.microsoft.com/office/drawing/2014/main" xmlns="" val="4172255199"/>
                  </a:ext>
                </a:extLst>
              </a:tr>
              <a:tr h="302542">
                <a:tc>
                  <a:txBody>
                    <a:bodyPr/>
                    <a:lstStyle/>
                    <a:p>
                      <a:r>
                        <a:rPr lang="en-IN" sz="1400" b="1" dirty="0"/>
                        <a:t>happy</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0</a:t>
                      </a:r>
                    </a:p>
                  </a:txBody>
                  <a:tcPr/>
                </a:tc>
                <a:extLst>
                  <a:ext uri="{0D108BD9-81ED-4DB2-BD59-A6C34878D82A}">
                    <a16:rowId xmlns:a16="http://schemas.microsoft.com/office/drawing/2014/main" xmlns="" val="1363033374"/>
                  </a:ext>
                </a:extLst>
              </a:tr>
              <a:tr h="302542">
                <a:tc>
                  <a:txBody>
                    <a:bodyPr/>
                    <a:lstStyle/>
                    <a:p>
                      <a:r>
                        <a:rPr lang="en-IN" sz="1400" b="1" dirty="0"/>
                        <a:t>gun</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1</a:t>
                      </a:r>
                    </a:p>
                  </a:txBody>
                  <a:tcPr/>
                </a:tc>
                <a:tc>
                  <a:txBody>
                    <a:bodyPr/>
                    <a:lstStyle/>
                    <a:p>
                      <a:r>
                        <a:rPr lang="en-IN" sz="1400" b="1" dirty="0"/>
                        <a:t>0</a:t>
                      </a:r>
                    </a:p>
                  </a:txBody>
                  <a:tcPr/>
                </a:tc>
                <a:tc>
                  <a:txBody>
                    <a:bodyPr/>
                    <a:lstStyle/>
                    <a:p>
                      <a:r>
                        <a:rPr lang="en-IN" sz="1400" b="1" dirty="0"/>
                        <a:t>0</a:t>
                      </a:r>
                    </a:p>
                  </a:txBody>
                  <a:tcPr/>
                </a:tc>
                <a:extLst>
                  <a:ext uri="{0D108BD9-81ED-4DB2-BD59-A6C34878D82A}">
                    <a16:rowId xmlns:a16="http://schemas.microsoft.com/office/drawing/2014/main" xmlns="" val="4083831323"/>
                  </a:ext>
                </a:extLst>
              </a:tr>
              <a:tr h="302542">
                <a:tc>
                  <a:txBody>
                    <a:bodyPr/>
                    <a:lstStyle/>
                    <a:p>
                      <a:r>
                        <a:rPr lang="en-IN" sz="1400" b="1" dirty="0"/>
                        <a:t>live</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0</a:t>
                      </a:r>
                    </a:p>
                  </a:txBody>
                  <a:tcPr/>
                </a:tc>
                <a:extLst>
                  <a:ext uri="{0D108BD9-81ED-4DB2-BD59-A6C34878D82A}">
                    <a16:rowId xmlns:a16="http://schemas.microsoft.com/office/drawing/2014/main" xmlns="" val="2053097319"/>
                  </a:ext>
                </a:extLst>
              </a:tr>
              <a:tr h="302542">
                <a:tc>
                  <a:txBody>
                    <a:bodyPr/>
                    <a:lstStyle/>
                    <a:p>
                      <a:r>
                        <a:rPr lang="en-IN" sz="1400" b="1" dirty="0"/>
                        <a:t>finishes</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1</a:t>
                      </a:r>
                    </a:p>
                  </a:txBody>
                  <a:tcPr/>
                </a:tc>
                <a:tc>
                  <a:txBody>
                    <a:bodyPr/>
                    <a:lstStyle/>
                    <a:p>
                      <a:r>
                        <a:rPr lang="en-IN" sz="1400" b="1" dirty="0"/>
                        <a:t>0</a:t>
                      </a:r>
                    </a:p>
                  </a:txBody>
                  <a:tcPr/>
                </a:tc>
                <a:extLst>
                  <a:ext uri="{0D108BD9-81ED-4DB2-BD59-A6C34878D82A}">
                    <a16:rowId xmlns:a16="http://schemas.microsoft.com/office/drawing/2014/main" xmlns="" val="1145210036"/>
                  </a:ext>
                </a:extLst>
              </a:tr>
              <a:tr h="302542">
                <a:tc>
                  <a:txBody>
                    <a:bodyPr/>
                    <a:lstStyle/>
                    <a:p>
                      <a:r>
                        <a:rPr lang="en-IN" sz="1400" b="1" dirty="0"/>
                        <a:t>Lavish</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0</a:t>
                      </a:r>
                    </a:p>
                  </a:txBody>
                  <a:tcPr/>
                </a:tc>
                <a:extLst>
                  <a:ext uri="{0D108BD9-81ED-4DB2-BD59-A6C34878D82A}">
                    <a16:rowId xmlns:a16="http://schemas.microsoft.com/office/drawing/2014/main" xmlns="" val="1963018916"/>
                  </a:ext>
                </a:extLst>
              </a:tr>
              <a:tr h="517436">
                <a:tc>
                  <a:txBody>
                    <a:bodyPr/>
                    <a:lstStyle/>
                    <a:p>
                      <a:r>
                        <a:rPr lang="en-IN" sz="1400" b="1" dirty="0"/>
                        <a:t>New-article</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0</a:t>
                      </a:r>
                    </a:p>
                  </a:txBody>
                  <a:tcPr/>
                </a:tc>
                <a:tc>
                  <a:txBody>
                    <a:bodyPr/>
                    <a:lstStyle/>
                    <a:p>
                      <a:r>
                        <a:rPr lang="en-IN" sz="1400" b="1" dirty="0"/>
                        <a:t>1</a:t>
                      </a:r>
                    </a:p>
                  </a:txBody>
                  <a:tcPr/>
                </a:tc>
                <a:tc>
                  <a:txBody>
                    <a:bodyPr/>
                    <a:lstStyle/>
                    <a:p>
                      <a:r>
                        <a:rPr lang="en-IN" sz="1400" b="1" dirty="0"/>
                        <a:t>1</a:t>
                      </a:r>
                    </a:p>
                  </a:txBody>
                  <a:tcPr/>
                </a:tc>
                <a:extLst>
                  <a:ext uri="{0D108BD9-81ED-4DB2-BD59-A6C34878D82A}">
                    <a16:rowId xmlns:a16="http://schemas.microsoft.com/office/drawing/2014/main" xmlns="" val="2183575571"/>
                  </a:ext>
                </a:extLst>
              </a:tr>
            </a:tbl>
          </a:graphicData>
        </a:graphic>
      </p:graphicFrame>
      <p:pic>
        <p:nvPicPr>
          <p:cNvPr id="4" name="Picture 3">
            <a:extLst>
              <a:ext uri="{FF2B5EF4-FFF2-40B4-BE49-F238E27FC236}">
                <a16:creationId xmlns:a16="http://schemas.microsoft.com/office/drawing/2014/main" xmlns="" id="{F80A935E-F296-41A1-9242-EEA04B469AC0}"/>
              </a:ext>
            </a:extLst>
          </p:cNvPr>
          <p:cNvPicPr>
            <a:picLocks noChangeAspect="1"/>
          </p:cNvPicPr>
          <p:nvPr/>
        </p:nvPicPr>
        <p:blipFill>
          <a:blip r:embed="rId2"/>
          <a:stretch>
            <a:fillRect/>
          </a:stretch>
        </p:blipFill>
        <p:spPr>
          <a:xfrm>
            <a:off x="6842637" y="541109"/>
            <a:ext cx="4950778" cy="21856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xmlns="" id="{AC128D50-9B22-4DBF-BE2A-279204EC98D9}"/>
              </a:ext>
            </a:extLst>
          </p:cNvPr>
          <p:cNvSpPr txBox="1"/>
          <p:nvPr/>
        </p:nvSpPr>
        <p:spPr>
          <a:xfrm>
            <a:off x="914400" y="2261879"/>
            <a:ext cx="2485292" cy="369332"/>
          </a:xfrm>
          <a:prstGeom prst="rect">
            <a:avLst/>
          </a:prstGeom>
          <a:noFill/>
        </p:spPr>
        <p:txBody>
          <a:bodyPr wrap="square">
            <a:spAutoFit/>
          </a:bodyPr>
          <a:lstStyle/>
          <a:p>
            <a:r>
              <a:rPr lang="en-US" dirty="0">
                <a:latin typeface="Times New Roman" pitchFamily="18" charset="0"/>
                <a:cs typeface="Times New Roman" pitchFamily="18" charset="0"/>
              </a:rPr>
              <a:t>Term- document matrix </a:t>
            </a:r>
            <a:endParaRPr lang="en-IN" dirty="0"/>
          </a:p>
        </p:txBody>
      </p:sp>
      <p:pic>
        <p:nvPicPr>
          <p:cNvPr id="10" name="Picture 3">
            <a:extLst>
              <a:ext uri="{FF2B5EF4-FFF2-40B4-BE49-F238E27FC236}">
                <a16:creationId xmlns:a16="http://schemas.microsoft.com/office/drawing/2014/main" xmlns="" id="{EAFF44AB-0577-4026-84F5-B9891733FEB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r="-949" b="44118"/>
          <a:stretch>
            <a:fillRect/>
          </a:stretch>
        </p:blipFill>
        <p:spPr>
          <a:xfrm>
            <a:off x="5599724" y="3174355"/>
            <a:ext cx="6193691" cy="26227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ea typeface="+mj-ea"/>
                <a:cs typeface="+mj-cs"/>
              </a:rPr>
              <a:t>Computing Similarity in LSI</a:t>
            </a:r>
          </a:p>
        </p:txBody>
      </p:sp>
      <p:pic>
        <p:nvPicPr>
          <p:cNvPr id="23555"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r="-949" b="44118"/>
          <a:stretch>
            <a:fillRect/>
          </a:stretch>
        </p:blipFill>
        <p:spPr>
          <a:xfrm>
            <a:off x="1952596" y="1785926"/>
            <a:ext cx="8358246" cy="2714644"/>
          </a:xfrm>
        </p:spPr>
      </p:pic>
      <p:sp>
        <p:nvSpPr>
          <p:cNvPr id="4" name="Rectangle 3"/>
          <p:cNvSpPr/>
          <p:nvPr/>
        </p:nvSpPr>
        <p:spPr>
          <a:xfrm>
            <a:off x="2680526" y="4842213"/>
            <a:ext cx="5783535" cy="1200329"/>
          </a:xfrm>
          <a:prstGeom prst="rect">
            <a:avLst/>
          </a:prstGeom>
        </p:spPr>
        <p:txBody>
          <a:bodyPr wrap="square">
            <a:spAutoFit/>
          </a:bodyPr>
          <a:lstStyle/>
          <a:p>
            <a:r>
              <a:rPr lang="en-US" dirty="0">
                <a:latin typeface="Times New Roman" pitchFamily="18" charset="0"/>
                <a:cs typeface="Times New Roman" pitchFamily="18" charset="0"/>
              </a:rPr>
              <a:t>Let B = A</a:t>
            </a:r>
            <a:r>
              <a:rPr lang="en-US" baseline="30000" dirty="0">
                <a:latin typeface="Times New Roman" pitchFamily="18" charset="0"/>
                <a:cs typeface="Times New Roman" pitchFamily="18" charset="0"/>
              </a:rPr>
              <a:t>T</a:t>
            </a:r>
            <a:r>
              <a:rPr lang="en-US" dirty="0">
                <a:latin typeface="Times New Roman" pitchFamily="18" charset="0"/>
                <a:cs typeface="Times New Roman" pitchFamily="18" charset="0"/>
              </a:rPr>
              <a:t>A is the </a:t>
            </a:r>
            <a:r>
              <a:rPr lang="en-US" b="1" dirty="0">
                <a:latin typeface="Times New Roman" pitchFamily="18" charset="0"/>
                <a:cs typeface="Times New Roman" pitchFamily="18" charset="0"/>
              </a:rPr>
              <a:t>document-document matrix</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B[</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j] = b , if documents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j have b words in common. </a:t>
            </a:r>
          </a:p>
          <a:p>
            <a:r>
              <a:rPr lang="en-US" dirty="0">
                <a:latin typeface="Times New Roman" pitchFamily="18" charset="0"/>
                <a:cs typeface="Times New Roman" pitchFamily="18" charset="0"/>
              </a:rPr>
              <a:t>C = AA</a:t>
            </a:r>
            <a:r>
              <a:rPr lang="en-US" baseline="30000" dirty="0">
                <a:latin typeface="Times New Roman" pitchFamily="18" charset="0"/>
                <a:cs typeface="Times New Roman" pitchFamily="18" charset="0"/>
              </a:rPr>
              <a:t>T</a:t>
            </a:r>
            <a:r>
              <a:rPr lang="en-US" dirty="0">
                <a:latin typeface="Times New Roman" pitchFamily="18" charset="0"/>
                <a:cs typeface="Times New Roman" pitchFamily="18" charset="0"/>
              </a:rPr>
              <a:t> is the </a:t>
            </a:r>
            <a:r>
              <a:rPr lang="en-US" b="1" dirty="0">
                <a:latin typeface="Times New Roman" pitchFamily="18" charset="0"/>
                <a:cs typeface="Times New Roman" pitchFamily="18" charset="0"/>
              </a:rPr>
              <a:t>term-term matrix</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C[</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j] = c ,if terms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j occur together in c documents</a:t>
            </a:r>
          </a:p>
        </p:txBody>
      </p:sp>
    </p:spTree>
  </p:cSld>
  <p:clrMapOvr>
    <a:masterClrMapping/>
  </p:clrMapOvr>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242852"/>
      </a:dk2>
      <a:lt2>
        <a:srgbClr val="ACCBF9"/>
      </a:lt2>
      <a:accent1>
        <a:srgbClr val="4A66AC"/>
      </a:accent1>
      <a:accent2>
        <a:srgbClr val="121668"/>
      </a:accent2>
      <a:accent3>
        <a:srgbClr val="297FD5"/>
      </a:accent3>
      <a:accent4>
        <a:srgbClr val="7F8FA9"/>
      </a:accent4>
      <a:accent5>
        <a:srgbClr val="5AA2AE"/>
      </a:accent5>
      <a:accent6>
        <a:srgbClr val="9D90A0"/>
      </a:accent6>
      <a:hlink>
        <a:srgbClr val="9454C3"/>
      </a:hlink>
      <a:folHlink>
        <a:srgbClr val="3EBBF0"/>
      </a:folHlink>
    </a:clrScheme>
    <a:fontScheme name="Custom 2">
      <a:majorFont>
        <a:latin typeface="Garamond"/>
        <a:ea typeface=""/>
        <a:cs typeface=""/>
      </a:majorFont>
      <a:minorFont>
        <a:latin typeface="Garamond"/>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1127</TotalTime>
  <Words>1003</Words>
  <Application>Microsoft Office PowerPoint</Application>
  <PresentationFormat>Custom</PresentationFormat>
  <Paragraphs>130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Mathematical Foundations for Intelligent Systems</vt:lpstr>
      <vt:lpstr>Outline</vt:lpstr>
      <vt:lpstr>Latent Semantic Indexing (LSI)</vt:lpstr>
      <vt:lpstr>Use of SVD in LSI</vt:lpstr>
      <vt:lpstr>Example</vt:lpstr>
      <vt:lpstr>Slide 6</vt:lpstr>
      <vt:lpstr>Slide 7</vt:lpstr>
      <vt:lpstr>SVD for LSI</vt:lpstr>
      <vt:lpstr>Computing Similarity in LSI</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dhanalekshmi Gopinathan</dc:creator>
  <cp:lastModifiedBy>varsha.garg</cp:lastModifiedBy>
  <cp:revision>40</cp:revision>
  <dcterms:created xsi:type="dcterms:W3CDTF">2020-08-02T10:00:05Z</dcterms:created>
  <dcterms:modified xsi:type="dcterms:W3CDTF">2022-08-24T11:04:48Z</dcterms:modified>
</cp:coreProperties>
</file>