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418" r:id="rId3"/>
    <p:sldId id="419" r:id="rId4"/>
    <p:sldId id="420" r:id="rId5"/>
    <p:sldId id="431" r:id="rId6"/>
    <p:sldId id="259" r:id="rId7"/>
    <p:sldId id="260" r:id="rId8"/>
    <p:sldId id="432" r:id="rId9"/>
    <p:sldId id="433" r:id="rId10"/>
    <p:sldId id="434" r:id="rId11"/>
    <p:sldId id="435" r:id="rId12"/>
    <p:sldId id="436" r:id="rId13"/>
    <p:sldId id="437" r:id="rId14"/>
    <p:sldId id="438" r:id="rId15"/>
    <p:sldId id="439" r:id="rId16"/>
    <p:sldId id="440" r:id="rId17"/>
    <p:sldId id="421" r:id="rId18"/>
    <p:sldId id="428" r:id="rId19"/>
    <p:sldId id="429" r:id="rId20"/>
    <p:sldId id="422" r:id="rId21"/>
    <p:sldId id="423" r:id="rId22"/>
    <p:sldId id="261" r:id="rId23"/>
    <p:sldId id="262" r:id="rId24"/>
    <p:sldId id="263" r:id="rId25"/>
    <p:sldId id="264" r:id="rId26"/>
    <p:sldId id="265" r:id="rId27"/>
    <p:sldId id="266" r:id="rId28"/>
    <p:sldId id="267" r:id="rId29"/>
    <p:sldId id="268" r:id="rId30"/>
    <p:sldId id="269" r:id="rId31"/>
    <p:sldId id="430" r:id="rId32"/>
    <p:sldId id="441" r:id="rId33"/>
    <p:sldId id="442" r:id="rId34"/>
    <p:sldId id="443" r:id="rId3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5B7830D-B22A-4264-B3FE-D2D268CE9A0D}">
          <p14:sldIdLst>
            <p14:sldId id="256"/>
            <p14:sldId id="418"/>
            <p14:sldId id="419"/>
            <p14:sldId id="420"/>
            <p14:sldId id="431"/>
            <p14:sldId id="259"/>
            <p14:sldId id="260"/>
            <p14:sldId id="432"/>
            <p14:sldId id="433"/>
            <p14:sldId id="434"/>
            <p14:sldId id="435"/>
            <p14:sldId id="436"/>
            <p14:sldId id="437"/>
            <p14:sldId id="438"/>
            <p14:sldId id="439"/>
            <p14:sldId id="440"/>
            <p14:sldId id="421"/>
            <p14:sldId id="428"/>
            <p14:sldId id="429"/>
            <p14:sldId id="422"/>
            <p14:sldId id="423"/>
            <p14:sldId id="261"/>
            <p14:sldId id="262"/>
            <p14:sldId id="263"/>
            <p14:sldId id="264"/>
            <p14:sldId id="265"/>
            <p14:sldId id="266"/>
            <p14:sldId id="267"/>
            <p14:sldId id="268"/>
            <p14:sldId id="269"/>
            <p14:sldId id="430"/>
            <p14:sldId id="441"/>
            <p14:sldId id="442"/>
            <p14:sldId id="443"/>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98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7E53C46-01B0-4003-A78F-94E7A79DB007}" type="datetimeFigureOut">
              <a:rPr lang="en-US" smtClean="0"/>
              <a:pPr/>
              <a:t>8/16/2022</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383A239F-FF2D-4F14-9BFE-308768675A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594DEC2-81ED-4EFF-AC6B-B3F2CCB8D3EE}"/>
              </a:ext>
            </a:extLst>
          </p:cNvPr>
          <p:cNvSpPr>
            <a:spLocks noGrp="1" noChangeArrowheads="1"/>
          </p:cNvSpPr>
          <p:nvPr>
            <p:ph type="sldNum" sz="quarter" idx="5"/>
          </p:nvPr>
        </p:nvSpPr>
        <p:spPr>
          <a:ln/>
        </p:spPr>
        <p:txBody>
          <a:bodyPr/>
          <a:lstStyle/>
          <a:p>
            <a:fld id="{DF3363A5-5EB0-4501-A89E-A5C51C06A3B2}" type="slidenum">
              <a:rPr lang="en-US" altLang="en-US"/>
              <a:pPr/>
              <a:t>25</a:t>
            </a:fld>
            <a:endParaRPr lang="en-US" altLang="en-US"/>
          </a:p>
        </p:txBody>
      </p:sp>
      <p:sp>
        <p:nvSpPr>
          <p:cNvPr id="457730" name="Rectangle 2">
            <a:extLst>
              <a:ext uri="{FF2B5EF4-FFF2-40B4-BE49-F238E27FC236}">
                <a16:creationId xmlns="" xmlns:a16="http://schemas.microsoft.com/office/drawing/2014/main" id="{E0F0167D-0DAD-47A3-B3E8-BA05D13D7A81}"/>
              </a:ext>
            </a:extLst>
          </p:cNvPr>
          <p:cNvSpPr>
            <a:spLocks noGrp="1" noRot="1" noChangeAspect="1" noChangeArrowheads="1" noTextEdit="1"/>
          </p:cNvSpPr>
          <p:nvPr>
            <p:ph type="sldImg"/>
          </p:nvPr>
        </p:nvSpPr>
        <p:spPr>
          <a:ln/>
        </p:spPr>
      </p:sp>
      <p:sp>
        <p:nvSpPr>
          <p:cNvPr id="457731" name="Rectangle 3">
            <a:extLst>
              <a:ext uri="{FF2B5EF4-FFF2-40B4-BE49-F238E27FC236}">
                <a16:creationId xmlns="" xmlns:a16="http://schemas.microsoft.com/office/drawing/2014/main" id="{B2072E6A-BBAE-4EE7-8911-9F7695193088}"/>
              </a:ext>
            </a:extLst>
          </p:cNvPr>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199246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Palladio Uralic"/>
                <a:cs typeface="Palladio Uralic"/>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Palladio Uralic"/>
                <a:cs typeface="Palladio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Palladio Uralic"/>
                <a:cs typeface="Palladio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1_Blank">
    <p:spTree>
      <p:nvGrpSpPr>
        <p:cNvPr id="1" name="Shape 23"/>
        <p:cNvGrpSpPr/>
        <p:nvPr/>
      </p:nvGrpSpPr>
      <p:grpSpPr>
        <a:xfrm>
          <a:off x="0" y="0"/>
          <a:ext cx="0" cy="0"/>
          <a:chOff x="0" y="0"/>
          <a:chExt cx="0" cy="0"/>
        </a:xfrm>
      </p:grpSpPr>
      <p:sp>
        <p:nvSpPr>
          <p:cNvPr id="24" name="Google Shape;24;p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236895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220651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993891"/>
            <a:ext cx="1638300" cy="462280"/>
          </a:xfrm>
          <a:custGeom>
            <a:avLst/>
            <a:gdLst/>
            <a:ahLst/>
            <a:cxnLst/>
            <a:rect l="l" t="t" r="r" b="b"/>
            <a:pathLst>
              <a:path w="1638300" h="462279">
                <a:moveTo>
                  <a:pt x="0" y="0"/>
                </a:moveTo>
                <a:lnTo>
                  <a:pt x="0" y="461772"/>
                </a:lnTo>
                <a:lnTo>
                  <a:pt x="1601343" y="240118"/>
                </a:lnTo>
                <a:lnTo>
                  <a:pt x="1638300" y="230886"/>
                </a:lnTo>
                <a:lnTo>
                  <a:pt x="0" y="0"/>
                </a:lnTo>
                <a:close/>
              </a:path>
            </a:pathLst>
          </a:custGeom>
          <a:solidFill>
            <a:srgbClr val="EC7C30"/>
          </a:solidFill>
        </p:spPr>
        <p:txBody>
          <a:bodyPr wrap="square" lIns="0" tIns="0" rIns="0" bIns="0" rtlCol="0"/>
          <a:lstStyle/>
          <a:p>
            <a:endParaRPr/>
          </a:p>
        </p:txBody>
      </p:sp>
      <p:sp>
        <p:nvSpPr>
          <p:cNvPr id="17" name="bg object 17"/>
          <p:cNvSpPr/>
          <p:nvPr/>
        </p:nvSpPr>
        <p:spPr>
          <a:xfrm>
            <a:off x="0" y="5993891"/>
            <a:ext cx="1638300" cy="462280"/>
          </a:xfrm>
          <a:custGeom>
            <a:avLst/>
            <a:gdLst/>
            <a:ahLst/>
            <a:cxnLst/>
            <a:rect l="l" t="t" r="r" b="b"/>
            <a:pathLst>
              <a:path w="1638300" h="462279">
                <a:moveTo>
                  <a:pt x="0" y="0"/>
                </a:moveTo>
                <a:lnTo>
                  <a:pt x="1638300" y="230886"/>
                </a:lnTo>
                <a:lnTo>
                  <a:pt x="1601343" y="240118"/>
                </a:lnTo>
                <a:lnTo>
                  <a:pt x="0" y="461772"/>
                </a:lnTo>
                <a:lnTo>
                  <a:pt x="0" y="0"/>
                </a:lnTo>
                <a:close/>
              </a:path>
            </a:pathLst>
          </a:custGeom>
          <a:ln w="12700">
            <a:solidFill>
              <a:srgbClr val="AD5A20"/>
            </a:solidFill>
          </a:ln>
        </p:spPr>
        <p:txBody>
          <a:bodyPr wrap="square" lIns="0" tIns="0" rIns="0" bIns="0" rtlCol="0"/>
          <a:lstStyle/>
          <a:p>
            <a:endParaRPr/>
          </a:p>
        </p:txBody>
      </p:sp>
      <p:sp>
        <p:nvSpPr>
          <p:cNvPr id="18" name="bg object 18"/>
          <p:cNvSpPr/>
          <p:nvPr/>
        </p:nvSpPr>
        <p:spPr>
          <a:xfrm>
            <a:off x="11760707" y="0"/>
            <a:ext cx="431800" cy="5763895"/>
          </a:xfrm>
          <a:custGeom>
            <a:avLst/>
            <a:gdLst/>
            <a:ahLst/>
            <a:cxnLst/>
            <a:rect l="l" t="t" r="r" b="b"/>
            <a:pathLst>
              <a:path w="431800" h="5763895">
                <a:moveTo>
                  <a:pt x="431292" y="0"/>
                </a:moveTo>
                <a:lnTo>
                  <a:pt x="0" y="0"/>
                </a:lnTo>
                <a:lnTo>
                  <a:pt x="0" y="5763768"/>
                </a:lnTo>
                <a:lnTo>
                  <a:pt x="431292" y="5763768"/>
                </a:lnTo>
                <a:lnTo>
                  <a:pt x="431292" y="0"/>
                </a:lnTo>
                <a:close/>
              </a:path>
            </a:pathLst>
          </a:custGeom>
          <a:solidFill>
            <a:srgbClr val="EC7C30"/>
          </a:solidFill>
        </p:spPr>
        <p:txBody>
          <a:bodyPr wrap="square" lIns="0" tIns="0" rIns="0" bIns="0" rtlCol="0"/>
          <a:lstStyle/>
          <a:p>
            <a:endParaRPr/>
          </a:p>
        </p:txBody>
      </p:sp>
      <p:sp>
        <p:nvSpPr>
          <p:cNvPr id="19" name="bg object 19"/>
          <p:cNvSpPr/>
          <p:nvPr/>
        </p:nvSpPr>
        <p:spPr>
          <a:xfrm>
            <a:off x="11760707" y="0"/>
            <a:ext cx="431800" cy="5763895"/>
          </a:xfrm>
          <a:custGeom>
            <a:avLst/>
            <a:gdLst/>
            <a:ahLst/>
            <a:cxnLst/>
            <a:rect l="l" t="t" r="r" b="b"/>
            <a:pathLst>
              <a:path w="431800" h="5763895">
                <a:moveTo>
                  <a:pt x="431292" y="0"/>
                </a:moveTo>
                <a:lnTo>
                  <a:pt x="431292" y="5763768"/>
                </a:lnTo>
                <a:lnTo>
                  <a:pt x="0" y="5763768"/>
                </a:lnTo>
                <a:lnTo>
                  <a:pt x="0" y="0"/>
                </a:lnTo>
                <a:lnTo>
                  <a:pt x="431292" y="0"/>
                </a:lnTo>
                <a:close/>
              </a:path>
            </a:pathLst>
          </a:custGeom>
          <a:ln w="12700">
            <a:solidFill>
              <a:srgbClr val="AD5A20"/>
            </a:solidFill>
          </a:ln>
        </p:spPr>
        <p:txBody>
          <a:bodyPr wrap="square" lIns="0" tIns="0" rIns="0" bIns="0" rtlCol="0"/>
          <a:lstStyle/>
          <a:p>
            <a:endParaRPr/>
          </a:p>
        </p:txBody>
      </p:sp>
      <p:sp>
        <p:nvSpPr>
          <p:cNvPr id="20" name="bg object 20"/>
          <p:cNvSpPr/>
          <p:nvPr/>
        </p:nvSpPr>
        <p:spPr>
          <a:xfrm>
            <a:off x="11576304" y="6309358"/>
            <a:ext cx="504444" cy="472440"/>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0200" y="136652"/>
            <a:ext cx="5822950" cy="452120"/>
          </a:xfrm>
          <a:prstGeom prst="rect">
            <a:avLst/>
          </a:prstGeom>
        </p:spPr>
        <p:txBody>
          <a:bodyPr wrap="square" lIns="0" tIns="0" rIns="0" bIns="0">
            <a:spAutoFit/>
          </a:bodyPr>
          <a:lstStyle>
            <a:lvl1pPr>
              <a:defRPr sz="2800" b="1" i="0">
                <a:solidFill>
                  <a:schemeClr val="tx1"/>
                </a:solidFill>
                <a:latin typeface="Palladio Uralic"/>
                <a:cs typeface="Palladio Uralic"/>
              </a:defRPr>
            </a:lvl1pPr>
          </a:lstStyle>
          <a:p>
            <a:endParaRPr/>
          </a:p>
        </p:txBody>
      </p:sp>
      <p:sp>
        <p:nvSpPr>
          <p:cNvPr id="3" name="Holder 3"/>
          <p:cNvSpPr>
            <a:spLocks noGrp="1"/>
          </p:cNvSpPr>
          <p:nvPr>
            <p:ph type="body" idx="1"/>
          </p:nvPr>
        </p:nvSpPr>
        <p:spPr>
          <a:xfrm>
            <a:off x="2621280" y="2304729"/>
            <a:ext cx="6949439" cy="2590165"/>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69"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5.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2.bin"/><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emf"/></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0.png"/><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wmf"/><Relationship Id="rId1"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2.xml"/><Relationship Id="rId4" Type="http://schemas.openxmlformats.org/officeDocument/2006/relationships/image" Target="../media/image69.emf"/></Relationships>
</file>

<file path=ppt/slides/_rels/slide34.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916304"/>
            <a:ext cx="10788015" cy="939800"/>
          </a:xfrm>
          <a:prstGeom prst="rect">
            <a:avLst/>
          </a:prstGeom>
        </p:spPr>
        <p:txBody>
          <a:bodyPr vert="horz" wrap="square" lIns="0" tIns="12700" rIns="0" bIns="0" rtlCol="0">
            <a:spAutoFit/>
          </a:bodyPr>
          <a:lstStyle/>
          <a:p>
            <a:pPr marL="12700">
              <a:lnSpc>
                <a:spcPct val="100000"/>
              </a:lnSpc>
              <a:spcBef>
                <a:spcPts val="100"/>
              </a:spcBef>
            </a:pPr>
            <a:r>
              <a:rPr sz="6000" b="0" spc="-335" dirty="0">
                <a:latin typeface="Arial"/>
                <a:cs typeface="Arial"/>
              </a:rPr>
              <a:t>Fundamentals </a:t>
            </a:r>
            <a:r>
              <a:rPr sz="6000" b="0" spc="-50" dirty="0">
                <a:latin typeface="Arial"/>
                <a:cs typeface="Arial"/>
              </a:rPr>
              <a:t>of </a:t>
            </a:r>
            <a:r>
              <a:rPr sz="6000" b="0" spc="-245" dirty="0">
                <a:latin typeface="Arial"/>
                <a:cs typeface="Arial"/>
              </a:rPr>
              <a:t>Machine</a:t>
            </a:r>
            <a:r>
              <a:rPr sz="6000" b="0" spc="-605" dirty="0">
                <a:latin typeface="Arial"/>
                <a:cs typeface="Arial"/>
              </a:rPr>
              <a:t> </a:t>
            </a:r>
            <a:r>
              <a:rPr sz="6000" b="0" spc="-330" dirty="0">
                <a:latin typeface="Arial"/>
                <a:cs typeface="Arial"/>
              </a:rPr>
              <a:t>Learning</a:t>
            </a:r>
            <a:endParaRPr sz="6000">
              <a:latin typeface="Arial"/>
              <a:cs typeface="Arial"/>
            </a:endParaRPr>
          </a:p>
        </p:txBody>
      </p:sp>
      <p:sp>
        <p:nvSpPr>
          <p:cNvPr id="3" name="object 3"/>
          <p:cNvSpPr txBox="1"/>
          <p:nvPr/>
        </p:nvSpPr>
        <p:spPr>
          <a:xfrm>
            <a:off x="1447800" y="1828800"/>
            <a:ext cx="10039222" cy="3990195"/>
          </a:xfrm>
          <a:prstGeom prst="rect">
            <a:avLst/>
          </a:prstGeom>
        </p:spPr>
        <p:txBody>
          <a:bodyPr vert="horz" wrap="square" lIns="0" tIns="253365" rIns="0" bIns="0" rtlCol="0">
            <a:spAutoFit/>
          </a:bodyPr>
          <a:lstStyle/>
          <a:p>
            <a:pPr marR="488950" algn="ctr">
              <a:lnSpc>
                <a:spcPct val="100000"/>
              </a:lnSpc>
              <a:spcBef>
                <a:spcPts val="1995"/>
              </a:spcBef>
            </a:pPr>
            <a:r>
              <a:rPr sz="3200" b="1" spc="-5" dirty="0">
                <a:latin typeface="Carlito"/>
                <a:cs typeface="Carlito"/>
              </a:rPr>
              <a:t>(20B12CS331)</a:t>
            </a:r>
            <a:endParaRPr sz="3200" dirty="0">
              <a:latin typeface="Carlito"/>
              <a:cs typeface="Carlito"/>
            </a:endParaRPr>
          </a:p>
          <a:p>
            <a:pPr marR="488950" algn="ctr">
              <a:lnSpc>
                <a:spcPct val="100000"/>
              </a:lnSpc>
              <a:spcBef>
                <a:spcPts val="1650"/>
              </a:spcBef>
            </a:pPr>
            <a:r>
              <a:rPr sz="2800" spc="-10" dirty="0">
                <a:latin typeface="Carlito"/>
                <a:cs typeface="Carlito"/>
              </a:rPr>
              <a:t>Odd </a:t>
            </a:r>
            <a:r>
              <a:rPr sz="2800" spc="-15" dirty="0">
                <a:latin typeface="Carlito"/>
                <a:cs typeface="Carlito"/>
              </a:rPr>
              <a:t>Semester </a:t>
            </a:r>
            <a:r>
              <a:rPr sz="2800" spc="-5" dirty="0">
                <a:latin typeface="Carlito"/>
                <a:cs typeface="Carlito"/>
              </a:rPr>
              <a:t>202</a:t>
            </a:r>
            <a:r>
              <a:rPr lang="en-US" sz="2800" spc="-5" dirty="0">
                <a:latin typeface="Carlito"/>
                <a:cs typeface="Carlito"/>
              </a:rPr>
              <a:t>2</a:t>
            </a:r>
            <a:r>
              <a:rPr sz="2800" spc="-5" dirty="0">
                <a:latin typeface="Carlito"/>
                <a:cs typeface="Carlito"/>
              </a:rPr>
              <a:t> </a:t>
            </a:r>
            <a:r>
              <a:rPr sz="2800" spc="-10" dirty="0">
                <a:latin typeface="Carlito"/>
                <a:cs typeface="Carlito"/>
              </a:rPr>
              <a:t>(5th </a:t>
            </a:r>
            <a:r>
              <a:rPr sz="2800" spc="-15" dirty="0">
                <a:latin typeface="Carlito"/>
                <a:cs typeface="Carlito"/>
              </a:rPr>
              <a:t>Semester</a:t>
            </a:r>
            <a:r>
              <a:rPr sz="2800" spc="120" dirty="0">
                <a:latin typeface="Carlito"/>
                <a:cs typeface="Carlito"/>
              </a:rPr>
              <a:t> </a:t>
            </a:r>
            <a:r>
              <a:rPr sz="2800" spc="-5" dirty="0">
                <a:latin typeface="Carlito"/>
                <a:cs typeface="Carlito"/>
              </a:rPr>
              <a:t>)</a:t>
            </a:r>
            <a:endParaRPr lang="en-US" sz="2800" spc="-5" dirty="0">
              <a:latin typeface="Carlito"/>
              <a:cs typeface="Carlito"/>
            </a:endParaRPr>
          </a:p>
          <a:p>
            <a:pPr marR="488950" algn="ctr">
              <a:lnSpc>
                <a:spcPct val="100000"/>
              </a:lnSpc>
              <a:spcBef>
                <a:spcPts val="1650"/>
              </a:spcBef>
            </a:pPr>
            <a:r>
              <a:rPr lang="en-US" sz="2800" spc="-5" dirty="0">
                <a:latin typeface="Carlito"/>
                <a:cs typeface="Carlito"/>
              </a:rPr>
              <a:t>L</a:t>
            </a:r>
            <a:r>
              <a:rPr lang="en-IN" sz="2800" spc="-5" dirty="0" err="1">
                <a:latin typeface="Carlito"/>
                <a:cs typeface="Carlito"/>
              </a:rPr>
              <a:t>inear</a:t>
            </a:r>
            <a:r>
              <a:rPr lang="en-IN" sz="2800" spc="-5" dirty="0">
                <a:latin typeface="Carlito"/>
                <a:cs typeface="Carlito"/>
              </a:rPr>
              <a:t> Algebra</a:t>
            </a:r>
            <a:endParaRPr sz="2800" dirty="0">
              <a:latin typeface="Carlito"/>
              <a:cs typeface="Carlito"/>
            </a:endParaRPr>
          </a:p>
          <a:p>
            <a:pPr>
              <a:lnSpc>
                <a:spcPct val="100000"/>
              </a:lnSpc>
            </a:pPr>
            <a:endParaRPr sz="2700" dirty="0">
              <a:latin typeface="Carlito"/>
              <a:cs typeface="Carlito"/>
            </a:endParaRPr>
          </a:p>
          <a:p>
            <a:pPr>
              <a:lnSpc>
                <a:spcPct val="100000"/>
              </a:lnSpc>
              <a:spcBef>
                <a:spcPts val="35"/>
              </a:spcBef>
            </a:pPr>
            <a:endParaRPr sz="4400" dirty="0">
              <a:latin typeface="Carlito"/>
              <a:cs typeface="Carlito"/>
            </a:endParaRPr>
          </a:p>
          <a:p>
            <a:pPr marL="76200">
              <a:lnSpc>
                <a:spcPct val="100000"/>
              </a:lnSpc>
            </a:pPr>
            <a:r>
              <a:rPr sz="2400" spc="-10" dirty="0">
                <a:latin typeface="Carlito"/>
                <a:cs typeface="Carlito"/>
              </a:rPr>
              <a:t>Computer </a:t>
            </a:r>
            <a:r>
              <a:rPr sz="2400" dirty="0">
                <a:latin typeface="Carlito"/>
                <a:cs typeface="Carlito"/>
              </a:rPr>
              <a:t>Science and </a:t>
            </a:r>
            <a:r>
              <a:rPr sz="2400" spc="-5" dirty="0">
                <a:latin typeface="Carlito"/>
                <a:cs typeface="Carlito"/>
              </a:rPr>
              <a:t>Engineering </a:t>
            </a:r>
            <a:r>
              <a:rPr sz="2400" dirty="0">
                <a:latin typeface="Carlito"/>
                <a:cs typeface="Carlito"/>
              </a:rPr>
              <a:t>and </a:t>
            </a:r>
            <a:r>
              <a:rPr sz="2400" spc="-10" dirty="0">
                <a:latin typeface="Carlito"/>
                <a:cs typeface="Carlito"/>
              </a:rPr>
              <a:t>Information</a:t>
            </a:r>
            <a:r>
              <a:rPr sz="2400" spc="-60" dirty="0">
                <a:latin typeface="Carlito"/>
                <a:cs typeface="Carlito"/>
              </a:rPr>
              <a:t> </a:t>
            </a:r>
            <a:r>
              <a:rPr sz="2400" spc="-30" dirty="0">
                <a:latin typeface="Carlito"/>
                <a:cs typeface="Carlito"/>
              </a:rPr>
              <a:t>Technology</a:t>
            </a:r>
            <a:endParaRPr sz="2400" dirty="0">
              <a:latin typeface="Carlito"/>
              <a:cs typeface="Carlito"/>
            </a:endParaRPr>
          </a:p>
          <a:p>
            <a:pPr marL="12700">
              <a:lnSpc>
                <a:spcPct val="100000"/>
              </a:lnSpc>
              <a:spcBef>
                <a:spcPts val="445"/>
              </a:spcBef>
            </a:pPr>
            <a:r>
              <a:rPr sz="2800" spc="-15" dirty="0">
                <a:latin typeface="Carlito"/>
                <a:cs typeface="Carlito"/>
              </a:rPr>
              <a:t>Jaypee Institute </a:t>
            </a:r>
            <a:r>
              <a:rPr sz="2800" spc="-5" dirty="0">
                <a:latin typeface="Carlito"/>
                <a:cs typeface="Carlito"/>
              </a:rPr>
              <a:t>Of </a:t>
            </a:r>
            <a:r>
              <a:rPr sz="2800" spc="-15" dirty="0">
                <a:latin typeface="Carlito"/>
                <a:cs typeface="Carlito"/>
              </a:rPr>
              <a:t>Information </a:t>
            </a:r>
            <a:r>
              <a:rPr sz="2800" spc="-30" dirty="0">
                <a:latin typeface="Carlito"/>
                <a:cs typeface="Carlito"/>
              </a:rPr>
              <a:t>Technology </a:t>
            </a:r>
            <a:r>
              <a:rPr sz="2800" spc="-5" dirty="0">
                <a:latin typeface="Carlito"/>
                <a:cs typeface="Carlito"/>
              </a:rPr>
              <a:t>(JIIT),</a:t>
            </a:r>
            <a:r>
              <a:rPr sz="2800" spc="135" dirty="0">
                <a:latin typeface="Carlito"/>
                <a:cs typeface="Carlito"/>
              </a:rPr>
              <a:t> </a:t>
            </a:r>
            <a:r>
              <a:rPr sz="2800" spc="-10" dirty="0">
                <a:latin typeface="Carlito"/>
                <a:cs typeface="Carlito"/>
              </a:rPr>
              <a:t>Noida</a:t>
            </a:r>
            <a:endParaRPr sz="2800" dirty="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Garamond"/>
              <a:buNone/>
            </a:pPr>
            <a:r>
              <a:rPr lang="en-US"/>
              <a:t>Matrix Operations</a:t>
            </a:r>
            <a:endParaRPr/>
          </a:p>
        </p:txBody>
      </p:sp>
      <p:sp>
        <p:nvSpPr>
          <p:cNvPr id="170" name="Google Shape;170;p20"/>
          <p:cNvSpPr txBox="1">
            <a:spLocks noGrp="1"/>
          </p:cNvSpPr>
          <p:nvPr>
            <p:ph type="body" idx="1"/>
          </p:nvPr>
        </p:nvSpPr>
        <p:spPr>
          <a:xfrm>
            <a:off x="1097280" y="1884116"/>
            <a:ext cx="10058400" cy="1889708"/>
          </a:xfrm>
          <a:prstGeom prst="rect">
            <a:avLst/>
          </a:prstGeom>
          <a:noFill/>
          <a:ln w="9525" cap="flat" cmpd="sng">
            <a:solidFill>
              <a:schemeClr val="lt1"/>
            </a:solidFill>
            <a:prstDash val="solid"/>
            <a:round/>
            <a:headEnd type="none" w="sm" len="sm"/>
            <a:tailEnd type="none" w="sm" len="sm"/>
          </a:ln>
        </p:spPr>
        <p:txBody>
          <a:bodyPr spcFirstLastPara="1" wrap="square" lIns="0" tIns="45700" rIns="0" bIns="45700" anchor="t" anchorCtr="0">
            <a:spAutoFit/>
          </a:bodyPr>
          <a:lstStyle/>
          <a:p>
            <a:pPr marL="91440" lvl="0" indent="-127000" algn="l" rtl="0">
              <a:lnSpc>
                <a:spcPct val="90000"/>
              </a:lnSpc>
              <a:spcBef>
                <a:spcPts val="0"/>
              </a:spcBef>
              <a:spcAft>
                <a:spcPts val="0"/>
              </a:spcAft>
              <a:buSzPts val="2000"/>
              <a:buChar char=" "/>
            </a:pPr>
            <a:r>
              <a:rPr lang="en-US" b="1" dirty="0">
                <a:solidFill>
                  <a:schemeClr val="dk1"/>
                </a:solidFill>
              </a:rPr>
              <a:t>Transpose of a matrix</a:t>
            </a:r>
            <a:endParaRPr dirty="0"/>
          </a:p>
          <a:p>
            <a:pPr marL="91440" lvl="0" indent="-127000" algn="l" rtl="0">
              <a:lnSpc>
                <a:spcPct val="90000"/>
              </a:lnSpc>
              <a:spcBef>
                <a:spcPts val="1400"/>
              </a:spcBef>
              <a:spcAft>
                <a:spcPts val="0"/>
              </a:spcAft>
              <a:buSzPts val="2000"/>
              <a:buChar char=" "/>
            </a:pPr>
            <a:r>
              <a:rPr lang="en-US" dirty="0">
                <a:solidFill>
                  <a:schemeClr val="dk1"/>
                </a:solidFill>
              </a:rPr>
              <a:t>   transpose of m × n matrix A, denoted A</a:t>
            </a:r>
            <a:r>
              <a:rPr lang="en-US" baseline="30000" dirty="0">
                <a:solidFill>
                  <a:schemeClr val="dk1"/>
                </a:solidFill>
              </a:rPr>
              <a:t>T</a:t>
            </a:r>
            <a:r>
              <a:rPr lang="en-US" dirty="0">
                <a:solidFill>
                  <a:schemeClr val="dk1"/>
                </a:solidFill>
              </a:rPr>
              <a:t> or A′, is n × m matrix with </a:t>
            </a:r>
            <a:endParaRPr dirty="0"/>
          </a:p>
          <a:p>
            <a:pPr marL="201168" lvl="1" indent="0" algn="l" rtl="0">
              <a:lnSpc>
                <a:spcPct val="90000"/>
              </a:lnSpc>
              <a:spcBef>
                <a:spcPts val="400"/>
              </a:spcBef>
              <a:spcAft>
                <a:spcPts val="0"/>
              </a:spcAft>
              <a:buSzPts val="1800"/>
              <a:buNone/>
            </a:pPr>
            <a:r>
              <a:rPr lang="en-US" dirty="0">
                <a:solidFill>
                  <a:schemeClr val="dk1"/>
                </a:solidFill>
              </a:rPr>
              <a:t>		</a:t>
            </a:r>
            <a:r>
              <a:rPr lang="en-US" b="1" dirty="0">
                <a:solidFill>
                  <a:schemeClr val="dk1"/>
                </a:solidFill>
              </a:rPr>
              <a:t>(A</a:t>
            </a:r>
            <a:r>
              <a:rPr lang="en-US" b="1" baseline="30000" dirty="0">
                <a:solidFill>
                  <a:schemeClr val="dk1"/>
                </a:solidFill>
              </a:rPr>
              <a:t>T</a:t>
            </a:r>
            <a:r>
              <a:rPr lang="en-US" b="1" dirty="0">
                <a:solidFill>
                  <a:schemeClr val="dk1"/>
                </a:solidFill>
              </a:rPr>
              <a:t> ) </a:t>
            </a:r>
            <a:r>
              <a:rPr lang="en-US" b="1" baseline="-25000" dirty="0" err="1">
                <a:solidFill>
                  <a:schemeClr val="dk1"/>
                </a:solidFill>
              </a:rPr>
              <a:t>ij</a:t>
            </a:r>
            <a:r>
              <a:rPr lang="en-US" b="1" dirty="0">
                <a:solidFill>
                  <a:schemeClr val="dk1"/>
                </a:solidFill>
              </a:rPr>
              <a:t> = </a:t>
            </a:r>
            <a:r>
              <a:rPr lang="en-US" b="1" dirty="0" err="1">
                <a:solidFill>
                  <a:schemeClr val="dk1"/>
                </a:solidFill>
              </a:rPr>
              <a:t>A</a:t>
            </a:r>
            <a:r>
              <a:rPr lang="en-US" b="1" baseline="-25000" dirty="0" err="1">
                <a:solidFill>
                  <a:schemeClr val="dk1"/>
                </a:solidFill>
              </a:rPr>
              <a:t>ji</a:t>
            </a:r>
            <a:endParaRPr b="1" baseline="-25000" dirty="0">
              <a:solidFill>
                <a:schemeClr val="dk1"/>
              </a:solidFill>
            </a:endParaRPr>
          </a:p>
          <a:p>
            <a:pPr marL="201168" lvl="1" indent="0" algn="l" rtl="0">
              <a:lnSpc>
                <a:spcPct val="90000"/>
              </a:lnSpc>
              <a:spcBef>
                <a:spcPts val="600"/>
              </a:spcBef>
              <a:spcAft>
                <a:spcPts val="0"/>
              </a:spcAft>
              <a:buSzPts val="1800"/>
              <a:buNone/>
            </a:pPr>
            <a:r>
              <a:rPr lang="en-US" dirty="0">
                <a:solidFill>
                  <a:schemeClr val="dk1"/>
                </a:solidFill>
              </a:rPr>
              <a:t> rows and columns of A are transposed in A</a:t>
            </a:r>
            <a:r>
              <a:rPr lang="en-US" baseline="30000" dirty="0">
                <a:solidFill>
                  <a:schemeClr val="dk1"/>
                </a:solidFill>
              </a:rPr>
              <a:t>T</a:t>
            </a:r>
            <a:r>
              <a:rPr lang="en-US" dirty="0">
                <a:solidFill>
                  <a:schemeClr val="dk1"/>
                </a:solidFill>
              </a:rPr>
              <a:t> </a:t>
            </a:r>
            <a:endParaRPr dirty="0"/>
          </a:p>
          <a:p>
            <a:pPr marL="201168" lvl="1" indent="0" algn="l" rtl="0">
              <a:lnSpc>
                <a:spcPct val="90000"/>
              </a:lnSpc>
              <a:spcBef>
                <a:spcPts val="600"/>
              </a:spcBef>
              <a:spcAft>
                <a:spcPts val="0"/>
              </a:spcAft>
              <a:buSzPts val="1800"/>
              <a:buNone/>
            </a:pPr>
            <a:endParaRPr dirty="0"/>
          </a:p>
        </p:txBody>
      </p:sp>
      <p:sp>
        <p:nvSpPr>
          <p:cNvPr id="171" name="Google Shape;171;p20"/>
          <p:cNvSpPr txBox="1"/>
          <p:nvPr/>
        </p:nvSpPr>
        <p:spPr>
          <a:xfrm>
            <a:off x="1275645" y="3442925"/>
            <a:ext cx="98135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Example</a:t>
            </a:r>
            <a:endParaRPr/>
          </a:p>
        </p:txBody>
      </p:sp>
      <p:sp>
        <p:nvSpPr>
          <p:cNvPr id="172" name="Google Shape;172;p20"/>
          <p:cNvSpPr txBox="1"/>
          <p:nvPr/>
        </p:nvSpPr>
        <p:spPr>
          <a:xfrm>
            <a:off x="1416755" y="3911600"/>
            <a:ext cx="2016899" cy="78746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173" name="Google Shape;173;p20"/>
          <p:cNvSpPr txBox="1"/>
          <p:nvPr/>
        </p:nvSpPr>
        <p:spPr>
          <a:xfrm>
            <a:off x="1275645" y="4945159"/>
            <a:ext cx="60960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transpose converts row vectors to column vectors, vice versa</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Garamond"/>
                <a:ea typeface="Garamond"/>
                <a:cs typeface="Garamond"/>
                <a:sym typeface="Garamond"/>
              </a:rPr>
              <a:t>(A</a:t>
            </a:r>
            <a:r>
              <a:rPr lang="en-US" sz="1800" b="1" baseline="30000">
                <a:solidFill>
                  <a:schemeClr val="dk1"/>
                </a:solidFill>
                <a:latin typeface="Garamond"/>
                <a:ea typeface="Garamond"/>
                <a:cs typeface="Garamond"/>
                <a:sym typeface="Garamond"/>
              </a:rPr>
              <a:t>T</a:t>
            </a:r>
            <a:r>
              <a:rPr lang="en-US" sz="1800" b="1">
                <a:solidFill>
                  <a:schemeClr val="dk1"/>
                </a:solidFill>
                <a:latin typeface="Garamond"/>
                <a:ea typeface="Garamond"/>
                <a:cs typeface="Garamond"/>
                <a:sym typeface="Garamond"/>
              </a:rPr>
              <a:t>)</a:t>
            </a:r>
            <a:r>
              <a:rPr lang="en-US" sz="1800" b="1" baseline="30000">
                <a:solidFill>
                  <a:schemeClr val="dk1"/>
                </a:solidFill>
                <a:latin typeface="Garamond"/>
                <a:ea typeface="Garamond"/>
                <a:cs typeface="Garamond"/>
                <a:sym typeface="Garamond"/>
              </a:rPr>
              <a:t>T =  </a:t>
            </a:r>
            <a:r>
              <a:rPr lang="en-US" sz="1800" b="1">
                <a:solidFill>
                  <a:schemeClr val="dk1"/>
                </a:solidFill>
                <a:latin typeface="Garamond"/>
                <a:ea typeface="Garamond"/>
                <a:cs typeface="Garamond"/>
                <a:sym typeface="Garamond"/>
              </a:rPr>
              <a:t>A</a:t>
            </a:r>
            <a:endParaRPr sz="1800" b="1" baseline="3000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body" idx="1"/>
          </p:nvPr>
        </p:nvSpPr>
        <p:spPr>
          <a:xfrm>
            <a:off x="1026475" y="1891018"/>
            <a:ext cx="5156764" cy="1018147"/>
          </a:xfrm>
          <a:prstGeom prst="rect">
            <a:avLst/>
          </a:prstGeom>
          <a:noFill/>
          <a:ln>
            <a:noFill/>
          </a:ln>
        </p:spPr>
        <p:txBody>
          <a:bodyPr spcFirstLastPara="1" wrap="square" lIns="0" tIns="45700" rIns="0" bIns="45700" anchor="t" anchorCtr="0">
            <a:normAutofit/>
          </a:bodyPr>
          <a:lstStyle/>
          <a:p>
            <a:pPr marL="201168" lvl="1" indent="0" algn="l" rtl="0">
              <a:lnSpc>
                <a:spcPct val="90000"/>
              </a:lnSpc>
              <a:spcBef>
                <a:spcPts val="0"/>
              </a:spcBef>
              <a:spcAft>
                <a:spcPts val="0"/>
              </a:spcAft>
              <a:buSzPts val="1800"/>
              <a:buNone/>
            </a:pPr>
            <a:r>
              <a:rPr lang="en-US">
                <a:solidFill>
                  <a:schemeClr val="dk1"/>
                </a:solidFill>
              </a:rPr>
              <a:t>The sum or difference of two matrices, </a:t>
            </a:r>
            <a:r>
              <a:rPr lang="en-US" b="1">
                <a:solidFill>
                  <a:schemeClr val="dk1"/>
                </a:solidFill>
              </a:rPr>
              <a:t>A</a:t>
            </a:r>
            <a:r>
              <a:rPr lang="en-US">
                <a:solidFill>
                  <a:schemeClr val="dk1"/>
                </a:solidFill>
              </a:rPr>
              <a:t> and </a:t>
            </a:r>
            <a:r>
              <a:rPr lang="en-US" b="1">
                <a:solidFill>
                  <a:schemeClr val="dk1"/>
                </a:solidFill>
              </a:rPr>
              <a:t>B</a:t>
            </a:r>
            <a:r>
              <a:rPr lang="en-US">
                <a:solidFill>
                  <a:schemeClr val="dk1"/>
                </a:solidFill>
              </a:rPr>
              <a:t> of the same size yields a matrix </a:t>
            </a:r>
            <a:r>
              <a:rPr lang="en-US" b="1">
                <a:solidFill>
                  <a:schemeClr val="dk1"/>
                </a:solidFill>
              </a:rPr>
              <a:t>C</a:t>
            </a:r>
            <a:r>
              <a:rPr lang="en-US">
                <a:solidFill>
                  <a:schemeClr val="dk1"/>
                </a:solidFill>
              </a:rPr>
              <a:t> of the same size</a:t>
            </a:r>
            <a:endParaRPr/>
          </a:p>
          <a:p>
            <a:pPr marL="384048" lvl="1" indent="-68579" algn="l" rtl="0">
              <a:lnSpc>
                <a:spcPct val="90000"/>
              </a:lnSpc>
              <a:spcBef>
                <a:spcPts val="600"/>
              </a:spcBef>
              <a:spcAft>
                <a:spcPts val="0"/>
              </a:spcAft>
              <a:buSzPts val="1800"/>
              <a:buNone/>
            </a:pPr>
            <a:endParaRPr>
              <a:solidFill>
                <a:schemeClr val="dk1"/>
              </a:solidFill>
            </a:endParaRPr>
          </a:p>
          <a:p>
            <a:pPr marL="384048" lvl="1" indent="-68579" algn="l" rtl="0">
              <a:lnSpc>
                <a:spcPct val="90000"/>
              </a:lnSpc>
              <a:spcBef>
                <a:spcPts val="600"/>
              </a:spcBef>
              <a:spcAft>
                <a:spcPts val="0"/>
              </a:spcAft>
              <a:buSzPts val="1800"/>
              <a:buNone/>
            </a:pPr>
            <a:endParaRPr>
              <a:solidFill>
                <a:schemeClr val="dk1"/>
              </a:solidFill>
            </a:endParaRPr>
          </a:p>
        </p:txBody>
      </p:sp>
      <p:pic>
        <p:nvPicPr>
          <p:cNvPr id="179" name="Google Shape;179;p21"/>
          <p:cNvPicPr preferRelativeResize="0"/>
          <p:nvPr/>
        </p:nvPicPr>
        <p:blipFill rotWithShape="1">
          <a:blip r:embed="rId3" cstate="print">
            <a:alphaModFix/>
          </a:blip>
          <a:srcRect/>
          <a:stretch/>
        </p:blipFill>
        <p:spPr>
          <a:xfrm>
            <a:off x="1246281" y="2619704"/>
            <a:ext cx="2931161" cy="606778"/>
          </a:xfrm>
          <a:prstGeom prst="rect">
            <a:avLst/>
          </a:prstGeom>
          <a:noFill/>
          <a:ln>
            <a:noFill/>
          </a:ln>
        </p:spPr>
      </p:pic>
      <p:sp>
        <p:nvSpPr>
          <p:cNvPr id="180" name="Google Shape;180;p21"/>
          <p:cNvSpPr txBox="1"/>
          <p:nvPr/>
        </p:nvSpPr>
        <p:spPr>
          <a:xfrm>
            <a:off x="1298500" y="3894417"/>
            <a:ext cx="2649187" cy="732636"/>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181" name="Google Shape;181;p21"/>
          <p:cNvSpPr txBox="1"/>
          <p:nvPr/>
        </p:nvSpPr>
        <p:spPr>
          <a:xfrm>
            <a:off x="1298500" y="4823242"/>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matrix subtraction is similar:</a:t>
            </a:r>
            <a:endParaRPr/>
          </a:p>
        </p:txBody>
      </p:sp>
      <p:sp>
        <p:nvSpPr>
          <p:cNvPr id="182" name="Google Shape;182;p21"/>
          <p:cNvSpPr txBox="1"/>
          <p:nvPr/>
        </p:nvSpPr>
        <p:spPr>
          <a:xfrm>
            <a:off x="1257136" y="5192574"/>
            <a:ext cx="3258419" cy="57631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183" name="Google Shape;183;p21"/>
          <p:cNvSpPr txBox="1"/>
          <p:nvPr/>
        </p:nvSpPr>
        <p:spPr>
          <a:xfrm>
            <a:off x="6558845" y="2944610"/>
            <a:ext cx="4876800" cy="1754326"/>
          </a:xfrm>
          <a:prstGeom prst="rect">
            <a:avLst/>
          </a:prstGeom>
          <a:solidFill>
            <a:srgbClr val="D8DFE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Garamond"/>
                <a:ea typeface="Garamond"/>
                <a:cs typeface="Garamond"/>
                <a:sym typeface="Garamond"/>
              </a:rPr>
              <a:t>Properties of matrix addition</a:t>
            </a:r>
            <a:endParaRPr/>
          </a:p>
          <a:p>
            <a:pPr marL="342900" marR="0" lvl="0" indent="-342900" algn="l" rtl="0">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commutative: A + B = B + A</a:t>
            </a:r>
            <a:endParaRPr/>
          </a:p>
          <a:p>
            <a:pPr marL="342900" marR="0" lvl="0" indent="-342900" algn="l" rtl="0">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associative: ( A + B) + C = A + ( B + C ), so we can write as A + B + C</a:t>
            </a:r>
            <a:endParaRPr/>
          </a:p>
          <a:p>
            <a:pPr marL="342900" marR="0" lvl="0" indent="-342900" algn="l" rtl="0">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A + 0 = 0 + A = A; A − A = 0</a:t>
            </a:r>
            <a:endParaRPr sz="1800">
              <a:solidFill>
                <a:schemeClr val="dk1"/>
              </a:solidFill>
              <a:latin typeface="Garamond"/>
              <a:ea typeface="Garamond"/>
              <a:cs typeface="Garamond"/>
              <a:sym typeface="Garamond"/>
            </a:endParaRPr>
          </a:p>
          <a:p>
            <a:pPr marL="342900" marR="0" lvl="0" indent="-342900" algn="l" rtl="0">
              <a:spcBef>
                <a:spcPts val="0"/>
              </a:spcBef>
              <a:spcAft>
                <a:spcPts val="0"/>
              </a:spcAft>
              <a:buClr>
                <a:schemeClr val="dk1"/>
              </a:buClr>
              <a:buSzPts val="1800"/>
              <a:buFont typeface="Garamond"/>
              <a:buAutoNum type="arabicPeriod"/>
            </a:pPr>
            <a:r>
              <a:rPr lang="en-US" sz="1800">
                <a:solidFill>
                  <a:schemeClr val="dk1"/>
                </a:solidFill>
                <a:latin typeface="Garamond"/>
                <a:ea typeface="Garamond"/>
                <a:cs typeface="Garamond"/>
                <a:sym typeface="Garamond"/>
              </a:rPr>
              <a:t> ( A + B ) </a:t>
            </a:r>
            <a:r>
              <a:rPr lang="en-US" sz="1800" baseline="30000">
                <a:solidFill>
                  <a:schemeClr val="dk1"/>
                </a:solidFill>
                <a:latin typeface="Garamond"/>
                <a:ea typeface="Garamond"/>
                <a:cs typeface="Garamond"/>
                <a:sym typeface="Garamond"/>
              </a:rPr>
              <a:t>T</a:t>
            </a:r>
            <a:r>
              <a:rPr lang="en-US" sz="1800">
                <a:solidFill>
                  <a:schemeClr val="dk1"/>
                </a:solidFill>
                <a:latin typeface="Garamond"/>
                <a:ea typeface="Garamond"/>
                <a:cs typeface="Garamond"/>
                <a:sym typeface="Garamond"/>
              </a:rPr>
              <a:t> = A </a:t>
            </a:r>
            <a:r>
              <a:rPr lang="en-US" sz="1800" baseline="30000">
                <a:solidFill>
                  <a:schemeClr val="dk1"/>
                </a:solidFill>
                <a:latin typeface="Garamond"/>
                <a:ea typeface="Garamond"/>
                <a:cs typeface="Garamond"/>
                <a:sym typeface="Garamond"/>
              </a:rPr>
              <a:t>T</a:t>
            </a:r>
            <a:r>
              <a:rPr lang="en-US" sz="1800">
                <a:solidFill>
                  <a:schemeClr val="dk1"/>
                </a:solidFill>
                <a:latin typeface="Garamond"/>
                <a:ea typeface="Garamond"/>
                <a:cs typeface="Garamond"/>
                <a:sym typeface="Garamond"/>
              </a:rPr>
              <a:t> + B </a:t>
            </a:r>
            <a:r>
              <a:rPr lang="en-US" sz="1800" baseline="30000">
                <a:solidFill>
                  <a:schemeClr val="dk1"/>
                </a:solidFill>
                <a:latin typeface="Garamond"/>
                <a:ea typeface="Garamond"/>
                <a:cs typeface="Garamond"/>
                <a:sym typeface="Garamond"/>
              </a:rPr>
              <a:t>T</a:t>
            </a:r>
            <a:endParaRPr sz="1800" baseline="30000">
              <a:solidFill>
                <a:schemeClr val="dk1"/>
              </a:solidFill>
              <a:latin typeface="Garamond"/>
              <a:ea typeface="Garamond"/>
              <a:cs typeface="Garamond"/>
              <a:sym typeface="Garamond"/>
            </a:endParaRPr>
          </a:p>
        </p:txBody>
      </p:sp>
      <p:sp>
        <p:nvSpPr>
          <p:cNvPr id="184" name="Google Shape;184;p21"/>
          <p:cNvSpPr txBox="1"/>
          <p:nvPr/>
        </p:nvSpPr>
        <p:spPr>
          <a:xfrm>
            <a:off x="1170977" y="1366271"/>
            <a:ext cx="6094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2. Matrix Addition</a:t>
            </a:r>
            <a:endParaRPr/>
          </a:p>
        </p:txBody>
      </p:sp>
      <p:sp>
        <p:nvSpPr>
          <p:cNvPr id="185" name="Google Shape;185;p21"/>
          <p:cNvSpPr txBox="1"/>
          <p:nvPr/>
        </p:nvSpPr>
        <p:spPr>
          <a:xfrm>
            <a:off x="1091383" y="3409499"/>
            <a:ext cx="3258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body" idx="1"/>
          </p:nvPr>
        </p:nvSpPr>
        <p:spPr>
          <a:xfrm>
            <a:off x="1097280" y="1879601"/>
            <a:ext cx="6003431" cy="3776132"/>
          </a:xfrm>
          <a:prstGeom prst="rect">
            <a:avLst/>
          </a:prstGeom>
          <a:blipFill rotWithShape="1">
            <a:blip r:embed="rId3">
              <a:alphaModFix/>
            </a:blip>
            <a:stretch>
              <a:fillRect l="-1013" t="-1451"/>
            </a:stretch>
          </a:blip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 </a:t>
            </a:r>
            <a:endParaRPr/>
          </a:p>
        </p:txBody>
      </p:sp>
      <p:pic>
        <p:nvPicPr>
          <p:cNvPr id="191" name="Google Shape;191;p22"/>
          <p:cNvPicPr preferRelativeResize="0"/>
          <p:nvPr/>
        </p:nvPicPr>
        <p:blipFill rotWithShape="1">
          <a:blip r:embed="rId4" cstate="print">
            <a:alphaModFix/>
          </a:blip>
          <a:srcRect/>
          <a:stretch/>
        </p:blipFill>
        <p:spPr>
          <a:xfrm>
            <a:off x="1230424" y="2680274"/>
            <a:ext cx="3250188" cy="872419"/>
          </a:xfrm>
          <a:prstGeom prst="rect">
            <a:avLst/>
          </a:prstGeom>
          <a:noFill/>
          <a:ln>
            <a:noFill/>
          </a:ln>
        </p:spPr>
      </p:pic>
      <p:sp>
        <p:nvSpPr>
          <p:cNvPr id="192" name="Google Shape;192;p22"/>
          <p:cNvSpPr txBox="1"/>
          <p:nvPr/>
        </p:nvSpPr>
        <p:spPr>
          <a:xfrm>
            <a:off x="6849527" y="2239320"/>
            <a:ext cx="4245193" cy="1754326"/>
          </a:xfrm>
          <a:prstGeom prst="rect">
            <a:avLst/>
          </a:prstGeom>
          <a:solidFill>
            <a:srgbClr val="D8DFE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Garamond"/>
                <a:ea typeface="Garamond"/>
                <a:cs typeface="Garamond"/>
                <a:sym typeface="Garamond"/>
              </a:rPr>
              <a:t>Properties of Scalar Multiplication</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1.(α + β)A = αA + βA;</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2. (αβ)A = (α)(βA)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3. α(A + B) = αA + αB </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4. 0 · A = 0;</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5. 1 · A = A</a:t>
            </a:r>
            <a:endParaRPr sz="1800">
              <a:solidFill>
                <a:schemeClr val="dk1"/>
              </a:solidFill>
              <a:latin typeface="Garamond"/>
              <a:ea typeface="Garamond"/>
              <a:cs typeface="Garamond"/>
              <a:sym typeface="Garamond"/>
            </a:endParaRPr>
          </a:p>
        </p:txBody>
      </p:sp>
      <p:sp>
        <p:nvSpPr>
          <p:cNvPr id="193" name="Google Shape;193;p22"/>
          <p:cNvSpPr txBox="1"/>
          <p:nvPr/>
        </p:nvSpPr>
        <p:spPr>
          <a:xfrm>
            <a:off x="975375" y="1368028"/>
            <a:ext cx="6094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3. </a:t>
            </a:r>
            <a:r>
              <a:rPr lang="en-US" sz="1800" b="1">
                <a:solidFill>
                  <a:schemeClr val="dk1"/>
                </a:solidFill>
                <a:latin typeface="Garamond"/>
                <a:ea typeface="Garamond"/>
                <a:cs typeface="Garamond"/>
                <a:sym typeface="Garamond"/>
              </a:rPr>
              <a:t>Scalar multiplication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body" idx="1"/>
          </p:nvPr>
        </p:nvSpPr>
        <p:spPr>
          <a:xfrm>
            <a:off x="596345" y="1812661"/>
            <a:ext cx="6933344" cy="1616339"/>
          </a:xfrm>
          <a:prstGeom prst="rect">
            <a:avLst/>
          </a:prstGeom>
          <a:blipFill rotWithShape="1">
            <a:blip r:embed="rId3">
              <a:alphaModFix/>
            </a:blip>
            <a:stretch>
              <a:fillRect l="-878" t="-3382" b="-3757"/>
            </a:stretch>
          </a:blip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 </a:t>
            </a:r>
            <a:endParaRPr/>
          </a:p>
        </p:txBody>
      </p:sp>
      <p:pic>
        <p:nvPicPr>
          <p:cNvPr id="199" name="Google Shape;199;p23"/>
          <p:cNvPicPr preferRelativeResize="0"/>
          <p:nvPr/>
        </p:nvPicPr>
        <p:blipFill rotWithShape="1">
          <a:blip r:embed="rId4">
            <a:alphaModFix/>
          </a:blip>
          <a:srcRect/>
          <a:stretch/>
        </p:blipFill>
        <p:spPr>
          <a:xfrm>
            <a:off x="828928" y="3667371"/>
            <a:ext cx="5099755" cy="1021557"/>
          </a:xfrm>
          <a:prstGeom prst="rect">
            <a:avLst/>
          </a:prstGeom>
          <a:noFill/>
          <a:ln>
            <a:noFill/>
          </a:ln>
        </p:spPr>
      </p:pic>
      <p:pic>
        <p:nvPicPr>
          <p:cNvPr id="200" name="Google Shape;200;p23"/>
          <p:cNvPicPr preferRelativeResize="0"/>
          <p:nvPr/>
        </p:nvPicPr>
        <p:blipFill rotWithShape="1">
          <a:blip r:embed="rId5">
            <a:alphaModFix/>
          </a:blip>
          <a:srcRect/>
          <a:stretch/>
        </p:blipFill>
        <p:spPr>
          <a:xfrm>
            <a:off x="828927" y="4833314"/>
            <a:ext cx="5099756" cy="1257581"/>
          </a:xfrm>
          <a:prstGeom prst="rect">
            <a:avLst/>
          </a:prstGeom>
          <a:noFill/>
          <a:ln>
            <a:noFill/>
          </a:ln>
        </p:spPr>
      </p:pic>
      <p:sp>
        <p:nvSpPr>
          <p:cNvPr id="201" name="Google Shape;201;p23"/>
          <p:cNvSpPr txBox="1"/>
          <p:nvPr/>
        </p:nvSpPr>
        <p:spPr>
          <a:xfrm>
            <a:off x="8037502" y="1959517"/>
            <a:ext cx="10663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Example</a:t>
            </a:r>
            <a:endParaRPr/>
          </a:p>
        </p:txBody>
      </p:sp>
      <p:sp>
        <p:nvSpPr>
          <p:cNvPr id="202" name="Google Shape;202;p23"/>
          <p:cNvSpPr txBox="1"/>
          <p:nvPr/>
        </p:nvSpPr>
        <p:spPr>
          <a:xfrm>
            <a:off x="5638800" y="2974622"/>
            <a:ext cx="65"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sp>
        <p:nvSpPr>
          <p:cNvPr id="203" name="Google Shape;203;p23"/>
          <p:cNvSpPr txBox="1"/>
          <p:nvPr/>
        </p:nvSpPr>
        <p:spPr>
          <a:xfrm>
            <a:off x="8167325" y="2442867"/>
            <a:ext cx="3195747" cy="461921"/>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204" name="Google Shape;204;p23"/>
          <p:cNvSpPr txBox="1"/>
          <p:nvPr/>
        </p:nvSpPr>
        <p:spPr>
          <a:xfrm>
            <a:off x="6491969" y="3782571"/>
            <a:ext cx="5090431" cy="2308324"/>
          </a:xfrm>
          <a:prstGeom prst="rect">
            <a:avLst/>
          </a:prstGeom>
          <a:solidFill>
            <a:srgbClr val="D8DFE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C00000"/>
                </a:solidFill>
                <a:latin typeface="Garamond"/>
                <a:ea typeface="Garamond"/>
                <a:cs typeface="Garamond"/>
                <a:sym typeface="Garamond"/>
              </a:rPr>
              <a:t>Properties</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1.0 A = 0, A0 = 0 (here 0 can be scalar, or a compatible matrix) </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2. IA = A, AI = A </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3.(AB ) C = A (BC ), so we can write as ABC </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4. α (AB) = (</a:t>
            </a:r>
            <a:r>
              <a:rPr lang="en-US" sz="1800" dirty="0" err="1">
                <a:solidFill>
                  <a:schemeClr val="dk1"/>
                </a:solidFill>
                <a:latin typeface="Garamond"/>
                <a:ea typeface="Garamond"/>
                <a:cs typeface="Garamond"/>
                <a:sym typeface="Garamond"/>
              </a:rPr>
              <a:t>αA</a:t>
            </a:r>
            <a:r>
              <a:rPr lang="en-US" sz="1800" dirty="0">
                <a:solidFill>
                  <a:schemeClr val="dk1"/>
                </a:solidFill>
                <a:latin typeface="Garamond"/>
                <a:ea typeface="Garamond"/>
                <a:cs typeface="Garamond"/>
                <a:sym typeface="Garamond"/>
              </a:rPr>
              <a:t> ) B, where α is a scalar </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5 A ( B + C) = AB + AC, ( A + B ) C = AC + BC </a:t>
            </a:r>
            <a:endParaRPr/>
          </a:p>
          <a:p>
            <a:pPr marL="0" marR="0" lvl="0" indent="0" algn="l" rtl="0">
              <a:spcBef>
                <a:spcPts val="0"/>
              </a:spcBef>
              <a:spcAft>
                <a:spcPts val="0"/>
              </a:spcAft>
              <a:buNone/>
            </a:pPr>
            <a:r>
              <a:rPr lang="en-US" sz="1800" dirty="0">
                <a:solidFill>
                  <a:schemeClr val="dk1"/>
                </a:solidFill>
                <a:latin typeface="Garamond"/>
                <a:ea typeface="Garamond"/>
                <a:cs typeface="Garamond"/>
                <a:sym typeface="Garamond"/>
              </a:rPr>
              <a:t>6. (AB ) </a:t>
            </a:r>
            <a:r>
              <a:rPr lang="en-US" sz="1800" baseline="30000" dirty="0">
                <a:solidFill>
                  <a:schemeClr val="dk1"/>
                </a:solidFill>
                <a:latin typeface="Garamond"/>
                <a:ea typeface="Garamond"/>
                <a:cs typeface="Garamond"/>
                <a:sym typeface="Garamond"/>
              </a:rPr>
              <a:t>T</a:t>
            </a:r>
            <a:r>
              <a:rPr lang="en-US" sz="1800" dirty="0">
                <a:solidFill>
                  <a:schemeClr val="dk1"/>
                </a:solidFill>
                <a:latin typeface="Garamond"/>
                <a:ea typeface="Garamond"/>
                <a:cs typeface="Garamond"/>
                <a:sym typeface="Garamond"/>
              </a:rPr>
              <a:t> = B </a:t>
            </a:r>
            <a:r>
              <a:rPr lang="en-US" sz="1800" baseline="30000" dirty="0">
                <a:solidFill>
                  <a:schemeClr val="dk1"/>
                </a:solidFill>
                <a:latin typeface="Garamond"/>
                <a:ea typeface="Garamond"/>
                <a:cs typeface="Garamond"/>
                <a:sym typeface="Garamond"/>
              </a:rPr>
              <a:t>T</a:t>
            </a:r>
            <a:r>
              <a:rPr lang="en-US" sz="1800" dirty="0">
                <a:solidFill>
                  <a:schemeClr val="dk1"/>
                </a:solidFill>
                <a:latin typeface="Garamond"/>
                <a:ea typeface="Garamond"/>
                <a:cs typeface="Garamond"/>
                <a:sym typeface="Garamond"/>
              </a:rPr>
              <a:t> A </a:t>
            </a:r>
            <a:r>
              <a:rPr lang="en-US" sz="1800" baseline="30000" dirty="0">
                <a:solidFill>
                  <a:schemeClr val="dk1"/>
                </a:solidFill>
                <a:latin typeface="Garamond"/>
                <a:ea typeface="Garamond"/>
                <a:cs typeface="Garamond"/>
                <a:sym typeface="Garamond"/>
              </a:rPr>
              <a:t>T </a:t>
            </a:r>
            <a:endParaRPr sz="1800" baseline="30000">
              <a:solidFill>
                <a:schemeClr val="dk1"/>
              </a:solidFill>
              <a:latin typeface="Garamond"/>
              <a:ea typeface="Garamond"/>
              <a:cs typeface="Garamond"/>
              <a:sym typeface="Garamond"/>
            </a:endParaRPr>
          </a:p>
        </p:txBody>
      </p:sp>
      <p:sp>
        <p:nvSpPr>
          <p:cNvPr id="205" name="Google Shape;205;p23"/>
          <p:cNvSpPr txBox="1"/>
          <p:nvPr/>
        </p:nvSpPr>
        <p:spPr>
          <a:xfrm>
            <a:off x="828928" y="1381743"/>
            <a:ext cx="6094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4. Matrix multiplication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body" idx="1"/>
          </p:nvPr>
        </p:nvSpPr>
        <p:spPr>
          <a:xfrm>
            <a:off x="1097280" y="1845734"/>
            <a:ext cx="10058400" cy="795866"/>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If A is an m×n matrix and x is an n-vector, then the matrix-vector product y = Ax is the m-vector y with elements </a:t>
            </a:r>
            <a:endParaRPr/>
          </a:p>
        </p:txBody>
      </p:sp>
      <p:sp>
        <p:nvSpPr>
          <p:cNvPr id="211" name="Google Shape;211;p24"/>
          <p:cNvSpPr txBox="1"/>
          <p:nvPr/>
        </p:nvSpPr>
        <p:spPr>
          <a:xfrm>
            <a:off x="1097280" y="1339334"/>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5. Matrix-vector product</a:t>
            </a:r>
            <a:endParaRPr/>
          </a:p>
        </p:txBody>
      </p:sp>
      <p:sp>
        <p:nvSpPr>
          <p:cNvPr id="212" name="Google Shape;212;p24"/>
          <p:cNvSpPr txBox="1"/>
          <p:nvPr/>
        </p:nvSpPr>
        <p:spPr>
          <a:xfrm>
            <a:off x="1603022" y="2641600"/>
            <a:ext cx="41317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y</a:t>
            </a:r>
            <a:r>
              <a:rPr lang="en-US" sz="1800" b="1" baseline="-25000">
                <a:solidFill>
                  <a:schemeClr val="dk1"/>
                </a:solidFill>
                <a:latin typeface="Garamond"/>
                <a:ea typeface="Garamond"/>
                <a:cs typeface="Garamond"/>
                <a:sym typeface="Garamond"/>
              </a:rPr>
              <a:t>i </a:t>
            </a:r>
            <a:r>
              <a:rPr lang="en-US" sz="1800" b="1">
                <a:solidFill>
                  <a:schemeClr val="dk1"/>
                </a:solidFill>
                <a:latin typeface="Garamond"/>
                <a:ea typeface="Garamond"/>
                <a:cs typeface="Garamond"/>
                <a:sym typeface="Garamond"/>
              </a:rPr>
              <a:t>= A</a:t>
            </a:r>
            <a:r>
              <a:rPr lang="en-US" sz="1800" b="1" baseline="-25000">
                <a:solidFill>
                  <a:schemeClr val="dk1"/>
                </a:solidFill>
                <a:latin typeface="Garamond"/>
                <a:ea typeface="Garamond"/>
                <a:cs typeface="Garamond"/>
                <a:sym typeface="Garamond"/>
              </a:rPr>
              <a:t>i1</a:t>
            </a:r>
            <a:r>
              <a:rPr lang="en-US" sz="1800" b="1">
                <a:solidFill>
                  <a:schemeClr val="dk1"/>
                </a:solidFill>
                <a:latin typeface="Garamond"/>
                <a:ea typeface="Garamond"/>
                <a:cs typeface="Garamond"/>
                <a:sym typeface="Garamond"/>
              </a:rPr>
              <a:t>x</a:t>
            </a:r>
            <a:r>
              <a:rPr lang="en-US" sz="1800" b="1" baseline="-25000">
                <a:solidFill>
                  <a:schemeClr val="dk1"/>
                </a:solidFill>
                <a:latin typeface="Garamond"/>
                <a:ea typeface="Garamond"/>
                <a:cs typeface="Garamond"/>
                <a:sym typeface="Garamond"/>
              </a:rPr>
              <a:t>1</a:t>
            </a:r>
            <a:r>
              <a:rPr lang="en-US" sz="1800" b="1">
                <a:solidFill>
                  <a:schemeClr val="dk1"/>
                </a:solidFill>
                <a:latin typeface="Garamond"/>
                <a:ea typeface="Garamond"/>
                <a:cs typeface="Garamond"/>
                <a:sym typeface="Garamond"/>
              </a:rPr>
              <a:t> + · · · + A</a:t>
            </a:r>
            <a:r>
              <a:rPr lang="en-US" sz="1800" b="1" baseline="-25000">
                <a:solidFill>
                  <a:schemeClr val="dk1"/>
                </a:solidFill>
                <a:latin typeface="Garamond"/>
                <a:ea typeface="Garamond"/>
                <a:cs typeface="Garamond"/>
                <a:sym typeface="Garamond"/>
              </a:rPr>
              <a:t>in</a:t>
            </a:r>
            <a:r>
              <a:rPr lang="en-US" sz="1800" b="1">
                <a:solidFill>
                  <a:schemeClr val="dk1"/>
                </a:solidFill>
                <a:latin typeface="Garamond"/>
                <a:ea typeface="Garamond"/>
                <a:cs typeface="Garamond"/>
                <a:sym typeface="Garamond"/>
              </a:rPr>
              <a:t>x</a:t>
            </a:r>
            <a:r>
              <a:rPr lang="en-US" sz="1800" b="1" baseline="-25000">
                <a:solidFill>
                  <a:schemeClr val="dk1"/>
                </a:solidFill>
                <a:latin typeface="Garamond"/>
                <a:ea typeface="Garamond"/>
                <a:cs typeface="Garamond"/>
                <a:sym typeface="Garamond"/>
              </a:rPr>
              <a:t>n</a:t>
            </a:r>
            <a:r>
              <a:rPr lang="en-US" sz="1800" b="1">
                <a:solidFill>
                  <a:schemeClr val="dk1"/>
                </a:solidFill>
                <a:latin typeface="Garamond"/>
                <a:ea typeface="Garamond"/>
                <a:cs typeface="Garamond"/>
                <a:sym typeface="Garamond"/>
              </a:rPr>
              <a:t>,   i = 1, . . . , m</a:t>
            </a:r>
            <a:endParaRPr sz="1800" b="1">
              <a:solidFill>
                <a:schemeClr val="dk1"/>
              </a:solidFill>
              <a:latin typeface="Garamond"/>
              <a:ea typeface="Garamond"/>
              <a:cs typeface="Garamond"/>
              <a:sym typeface="Garamond"/>
            </a:endParaRPr>
          </a:p>
        </p:txBody>
      </p:sp>
      <p:sp>
        <p:nvSpPr>
          <p:cNvPr id="213" name="Google Shape;213;p24"/>
          <p:cNvSpPr txBox="1"/>
          <p:nvPr/>
        </p:nvSpPr>
        <p:spPr>
          <a:xfrm>
            <a:off x="1456267" y="3429000"/>
            <a:ext cx="10326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Example:</a:t>
            </a:r>
            <a:endParaRPr/>
          </a:p>
        </p:txBody>
      </p:sp>
      <p:sp>
        <p:nvSpPr>
          <p:cNvPr id="214" name="Google Shape;214;p24"/>
          <p:cNvSpPr txBox="1"/>
          <p:nvPr/>
        </p:nvSpPr>
        <p:spPr>
          <a:xfrm>
            <a:off x="1478228" y="3939401"/>
            <a:ext cx="4979633" cy="73257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body" idx="1"/>
          </p:nvPr>
        </p:nvSpPr>
        <p:spPr>
          <a:xfrm>
            <a:off x="1097280" y="1845734"/>
            <a:ext cx="10058400" cy="1157110"/>
          </a:xfrm>
          <a:prstGeom prst="rect">
            <a:avLst/>
          </a:prstGeom>
          <a:noFill/>
          <a:ln>
            <a:noFill/>
          </a:ln>
        </p:spPr>
        <p:txBody>
          <a:bodyPr spcFirstLastPara="1" wrap="square" lIns="0" tIns="45700" rIns="0" bIns="45700" anchor="t" anchorCtr="0">
            <a:normAutofit lnSpcReduction="10000"/>
          </a:bodyPr>
          <a:lstStyle/>
          <a:p>
            <a:pPr marL="91440" lvl="0" indent="-127000" algn="l" rtl="0">
              <a:lnSpc>
                <a:spcPct val="90000"/>
              </a:lnSpc>
              <a:spcBef>
                <a:spcPts val="0"/>
              </a:spcBef>
              <a:spcAft>
                <a:spcPts val="0"/>
              </a:spcAft>
              <a:buSzPts val="2000"/>
              <a:buChar char=" "/>
            </a:pPr>
            <a:r>
              <a:rPr lang="en-US"/>
              <a:t>The inverse of a square matrix, </a:t>
            </a:r>
            <a:r>
              <a:rPr lang="en-US" b="1"/>
              <a:t>A</a:t>
            </a:r>
            <a:r>
              <a:rPr lang="en-US"/>
              <a:t>, if it exists, is the unique matrix </a:t>
            </a:r>
            <a:r>
              <a:rPr lang="en-US" b="1"/>
              <a:t>A</a:t>
            </a:r>
            <a:r>
              <a:rPr lang="en-US" baseline="30000"/>
              <a:t>-1</a:t>
            </a:r>
            <a:r>
              <a:rPr lang="en-US"/>
              <a:t> where:</a:t>
            </a:r>
            <a:endParaRPr/>
          </a:p>
          <a:p>
            <a:pPr marL="91440" lvl="0" indent="-127000" algn="ctr" rtl="0">
              <a:lnSpc>
                <a:spcPct val="90000"/>
              </a:lnSpc>
              <a:spcBef>
                <a:spcPts val="1200"/>
              </a:spcBef>
              <a:spcAft>
                <a:spcPts val="0"/>
              </a:spcAft>
              <a:buSzPts val="2000"/>
              <a:buChar char=" "/>
            </a:pPr>
            <a:r>
              <a:rPr lang="en-US" b="1"/>
              <a:t>AA</a:t>
            </a:r>
            <a:r>
              <a:rPr lang="en-US" baseline="30000"/>
              <a:t>-1</a:t>
            </a:r>
            <a:r>
              <a:rPr lang="en-US"/>
              <a:t>  = </a:t>
            </a:r>
            <a:r>
              <a:rPr lang="en-US" b="1"/>
              <a:t>A</a:t>
            </a:r>
            <a:r>
              <a:rPr lang="en-US" baseline="30000"/>
              <a:t>-1</a:t>
            </a:r>
            <a:r>
              <a:rPr lang="en-US"/>
              <a:t> </a:t>
            </a:r>
            <a:r>
              <a:rPr lang="en-US" b="1"/>
              <a:t>A</a:t>
            </a:r>
            <a:r>
              <a:rPr lang="en-US"/>
              <a:t> = </a:t>
            </a:r>
            <a:r>
              <a:rPr lang="en-US" b="1"/>
              <a:t>I</a:t>
            </a:r>
            <a:endParaRPr/>
          </a:p>
          <a:p>
            <a:pPr marL="91440" lvl="0" indent="0" algn="l" rtl="0">
              <a:lnSpc>
                <a:spcPct val="90000"/>
              </a:lnSpc>
              <a:spcBef>
                <a:spcPts val="1400"/>
              </a:spcBef>
              <a:spcAft>
                <a:spcPts val="0"/>
              </a:spcAft>
              <a:buSzPts val="2000"/>
              <a:buNone/>
            </a:pPr>
            <a:endParaRPr/>
          </a:p>
        </p:txBody>
      </p:sp>
      <p:sp>
        <p:nvSpPr>
          <p:cNvPr id="220" name="Google Shape;220;p25"/>
          <p:cNvSpPr txBox="1"/>
          <p:nvPr/>
        </p:nvSpPr>
        <p:spPr>
          <a:xfrm>
            <a:off x="1097280" y="1350623"/>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6. Inverse of a matrix</a:t>
            </a:r>
            <a:endParaRPr/>
          </a:p>
        </p:txBody>
      </p:sp>
      <p:sp>
        <p:nvSpPr>
          <p:cNvPr id="221" name="Google Shape;221;p25"/>
          <p:cNvSpPr txBox="1"/>
          <p:nvPr/>
        </p:nvSpPr>
        <p:spPr>
          <a:xfrm>
            <a:off x="1097279" y="2818178"/>
            <a:ext cx="7832231"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If the matrix A  has inverse, then it is called invertible or nonsingular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if A doesn’t have an inverse, it’s called singular or noninvertible</a:t>
            </a:r>
            <a:endParaRPr sz="1800">
              <a:solidFill>
                <a:schemeClr val="dk1"/>
              </a:solidFill>
              <a:latin typeface="Garamond"/>
              <a:ea typeface="Garamond"/>
              <a:cs typeface="Garamond"/>
              <a:sym typeface="Garamond"/>
            </a:endParaRPr>
          </a:p>
        </p:txBody>
      </p:sp>
      <p:sp>
        <p:nvSpPr>
          <p:cNvPr id="222" name="Google Shape;222;p25"/>
          <p:cNvSpPr txBox="1"/>
          <p:nvPr/>
        </p:nvSpPr>
        <p:spPr>
          <a:xfrm>
            <a:off x="1097279" y="3763617"/>
            <a:ext cx="25490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Inverse of 2 × 2 matrix</a:t>
            </a:r>
            <a:endParaRPr sz="1800" b="1">
              <a:solidFill>
                <a:schemeClr val="dk1"/>
              </a:solidFill>
              <a:latin typeface="Garamond"/>
              <a:ea typeface="Garamond"/>
              <a:cs typeface="Garamond"/>
              <a:sym typeface="Garamond"/>
            </a:endParaRPr>
          </a:p>
        </p:txBody>
      </p:sp>
      <p:sp>
        <p:nvSpPr>
          <p:cNvPr id="223" name="Google Shape;223;p25"/>
          <p:cNvSpPr txBox="1"/>
          <p:nvPr/>
        </p:nvSpPr>
        <p:spPr>
          <a:xfrm>
            <a:off x="1461317" y="4600237"/>
            <a:ext cx="2986505" cy="521618"/>
          </a:xfrm>
          <a:prstGeom prst="rect">
            <a:avLst/>
          </a:prstGeom>
          <a:blipFill rotWithShape="1">
            <a:blip r:embed="rId3">
              <a:alphaModFix/>
            </a:blip>
            <a:stretch>
              <a:fillRect b="-105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224" name="Google Shape;224;p25"/>
          <p:cNvSpPr txBox="1"/>
          <p:nvPr/>
        </p:nvSpPr>
        <p:spPr>
          <a:xfrm>
            <a:off x="1187590" y="5322711"/>
            <a:ext cx="6096000" cy="369332"/>
          </a:xfrm>
          <a:prstGeom prst="rect">
            <a:avLst/>
          </a:prstGeom>
          <a:blipFill rotWithShape="1">
            <a:blip r:embed="rId4">
              <a:alphaModFix/>
            </a:blip>
            <a:stretch>
              <a:fillRect l="-899" t="-6554" b="-262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225" name="Google Shape;225;p25"/>
          <p:cNvSpPr txBox="1"/>
          <p:nvPr/>
        </p:nvSpPr>
        <p:spPr>
          <a:xfrm>
            <a:off x="1097279" y="416560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General formula for computing inverse of a 2x2 matrix</a:t>
            </a:r>
            <a:endParaRPr sz="1800">
              <a:solidFill>
                <a:schemeClr val="dk1"/>
              </a:solidFill>
              <a:latin typeface="Garamond"/>
              <a:ea typeface="Garamond"/>
              <a:cs typeface="Garamond"/>
              <a:sym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1097280" y="1027289"/>
            <a:ext cx="10058400" cy="710071"/>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ct val="100000"/>
              <a:buFont typeface="Garamond"/>
              <a:buNone/>
            </a:pPr>
            <a:r>
              <a:rPr lang="en-US"/>
              <a:t>Exercise</a:t>
            </a:r>
            <a:endParaRPr/>
          </a:p>
        </p:txBody>
      </p:sp>
      <p:sp>
        <p:nvSpPr>
          <p:cNvPr id="231" name="Google Shape;231;p26"/>
          <p:cNvSpPr txBox="1"/>
          <p:nvPr/>
        </p:nvSpPr>
        <p:spPr>
          <a:xfrm>
            <a:off x="953345" y="4185921"/>
            <a:ext cx="102853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Q3. Store 1 of a three store chain has 3 TV, 5 Computers, 3 washing machines, and 4 water heater in stock. Store 2 has in stock no TV, 2 computers, 9 washing machines, and 5 electric heaters, while store 3 has in stock 4 TV, 2 computers, and no washing machines or electric heaters. Present the inventory of the entire chain as a matrix.</a:t>
            </a:r>
            <a:endParaRPr sz="1800">
              <a:solidFill>
                <a:schemeClr val="dk1"/>
              </a:solidFill>
              <a:latin typeface="Garamond"/>
              <a:ea typeface="Garamond"/>
              <a:cs typeface="Garamond"/>
              <a:sym typeface="Garamond"/>
            </a:endParaRPr>
          </a:p>
        </p:txBody>
      </p:sp>
      <p:sp>
        <p:nvSpPr>
          <p:cNvPr id="232" name="Google Shape;232;p26"/>
          <p:cNvSpPr txBox="1"/>
          <p:nvPr/>
        </p:nvSpPr>
        <p:spPr>
          <a:xfrm>
            <a:off x="983826" y="5239485"/>
            <a:ext cx="1028530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Q4. A person purchased 100 shares of Wipro at $27 per share, 150 shares of HP at $45 per share, 50 shares of IBM at $116 per share, and 500 shares of HCL at $2 per share. The current price of each stock is $29, $41, $116, and $3, respectively. Represent in a matrix all the relevant information regarding this person’s portfolio.</a:t>
            </a:r>
            <a:endParaRPr sz="1800">
              <a:solidFill>
                <a:schemeClr val="dk1"/>
              </a:solidFill>
              <a:latin typeface="Garamond"/>
              <a:ea typeface="Garamond"/>
              <a:cs typeface="Garamond"/>
              <a:sym typeface="Garamond"/>
            </a:endParaRPr>
          </a:p>
        </p:txBody>
      </p:sp>
      <p:sp>
        <p:nvSpPr>
          <p:cNvPr id="233" name="Google Shape;233;p26"/>
          <p:cNvSpPr txBox="1"/>
          <p:nvPr/>
        </p:nvSpPr>
        <p:spPr>
          <a:xfrm>
            <a:off x="1097280" y="2790924"/>
            <a:ext cx="6096000" cy="1394997"/>
          </a:xfrm>
          <a:prstGeom prst="rect">
            <a:avLst/>
          </a:prstGeom>
          <a:blipFill rotWithShape="1">
            <a:blip r:embed="rId3">
              <a:alphaModFix/>
            </a:blip>
            <a:stretch>
              <a:fillRect l="-799" t="-26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234" name="Google Shape;234;p26"/>
          <p:cNvSpPr txBox="1"/>
          <p:nvPr/>
        </p:nvSpPr>
        <p:spPr>
          <a:xfrm>
            <a:off x="1097280" y="1803731"/>
            <a:ext cx="6096000" cy="987193"/>
          </a:xfrm>
          <a:prstGeom prst="rect">
            <a:avLst/>
          </a:prstGeom>
          <a:blipFill rotWithShape="1">
            <a:blip r:embed="rId4">
              <a:alphaModFix/>
            </a:blip>
            <a:stretch>
              <a:fillRect l="-799" t="-37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B6C84E-E63E-4C70-80A8-4E79ADFF0D4D}"/>
              </a:ext>
            </a:extLst>
          </p:cNvPr>
          <p:cNvSpPr>
            <a:spLocks noGrp="1"/>
          </p:cNvSpPr>
          <p:nvPr>
            <p:ph type="title"/>
          </p:nvPr>
        </p:nvSpPr>
        <p:spPr>
          <a:xfrm>
            <a:off x="330200" y="136652"/>
            <a:ext cx="9499600" cy="430887"/>
          </a:xfrm>
        </p:spPr>
        <p:txBody>
          <a:bodyPr/>
          <a:lstStyle/>
          <a:p>
            <a:r>
              <a:rPr lang="en-US" dirty="0"/>
              <a:t>Solving Linear system of equations</a:t>
            </a:r>
            <a:endParaRPr lang="en-IN" dirty="0"/>
          </a:p>
        </p:txBody>
      </p:sp>
      <p:sp>
        <p:nvSpPr>
          <p:cNvPr id="4" name="Rectangle 3">
            <a:extLst>
              <a:ext uri="{FF2B5EF4-FFF2-40B4-BE49-F238E27FC236}">
                <a16:creationId xmlns="" xmlns:a16="http://schemas.microsoft.com/office/drawing/2014/main" id="{BBB4EC1B-3D86-4A79-AF46-CF9E4DE84E99}"/>
              </a:ext>
            </a:extLst>
          </p:cNvPr>
          <p:cNvSpPr/>
          <p:nvPr/>
        </p:nvSpPr>
        <p:spPr>
          <a:xfrm>
            <a:off x="533399" y="588772"/>
            <a:ext cx="10668001" cy="461665"/>
          </a:xfrm>
          <a:prstGeom prst="rect">
            <a:avLst/>
          </a:prstGeom>
        </p:spPr>
        <p:txBody>
          <a:bodyPr wrap="square">
            <a:spAutoFit/>
          </a:bodyPr>
          <a:lstStyle/>
          <a:p>
            <a:r>
              <a:rPr lang="en-US" sz="2400" dirty="0">
                <a:solidFill>
                  <a:srgbClr val="000000"/>
                </a:solidFill>
                <a:latin typeface="TimesNewRomanPSMT"/>
              </a:rPr>
              <a:t>Linear Algebra</a:t>
            </a:r>
            <a:r>
              <a:rPr lang="en-US" dirty="0">
                <a:solidFill>
                  <a:srgbClr val="000000"/>
                </a:solidFill>
                <a:latin typeface="TimesNewRomanPSMT"/>
              </a:rPr>
              <a:t> also provides us </a:t>
            </a:r>
            <a:r>
              <a:rPr lang="en-US" b="1" dirty="0">
                <a:solidFill>
                  <a:srgbClr val="C10000"/>
                </a:solidFill>
                <a:latin typeface="TimesNewRomanPS-BoldMT"/>
              </a:rPr>
              <a:t>techniques for solving this </a:t>
            </a:r>
            <a:r>
              <a:rPr lang="en-IN" b="1" dirty="0">
                <a:solidFill>
                  <a:srgbClr val="C10000"/>
                </a:solidFill>
                <a:latin typeface="TimesNewRomanPS-BoldMT"/>
              </a:rPr>
              <a:t>linear system of  equations</a:t>
            </a:r>
            <a:r>
              <a:rPr lang="en-IN" dirty="0">
                <a:solidFill>
                  <a:srgbClr val="000000"/>
                </a:solidFill>
                <a:latin typeface="TimesNewRomanPSMT"/>
              </a:rPr>
              <a:t>.</a:t>
            </a:r>
            <a:endParaRPr lang="en-IN" dirty="0"/>
          </a:p>
        </p:txBody>
      </p:sp>
      <p:pic>
        <p:nvPicPr>
          <p:cNvPr id="5" name="Picture 4">
            <a:extLst>
              <a:ext uri="{FF2B5EF4-FFF2-40B4-BE49-F238E27FC236}">
                <a16:creationId xmlns="" xmlns:a16="http://schemas.microsoft.com/office/drawing/2014/main" id="{17ECFEED-1206-4503-930F-FC4F7EAD4297}"/>
              </a:ext>
            </a:extLst>
          </p:cNvPr>
          <p:cNvPicPr>
            <a:picLocks noChangeAspect="1"/>
          </p:cNvPicPr>
          <p:nvPr/>
        </p:nvPicPr>
        <p:blipFill>
          <a:blip r:embed="rId2"/>
          <a:stretch>
            <a:fillRect/>
          </a:stretch>
        </p:blipFill>
        <p:spPr>
          <a:xfrm>
            <a:off x="2171632" y="1371600"/>
            <a:ext cx="2140085" cy="630748"/>
          </a:xfrm>
          <a:prstGeom prst="rect">
            <a:avLst/>
          </a:prstGeom>
        </p:spPr>
      </p:pic>
      <p:sp>
        <p:nvSpPr>
          <p:cNvPr id="6" name="Rectangle 5">
            <a:extLst>
              <a:ext uri="{FF2B5EF4-FFF2-40B4-BE49-F238E27FC236}">
                <a16:creationId xmlns="" xmlns:a16="http://schemas.microsoft.com/office/drawing/2014/main" id="{E21B5AC1-E980-4D86-A1C6-61E5FA65D52A}"/>
              </a:ext>
            </a:extLst>
          </p:cNvPr>
          <p:cNvSpPr/>
          <p:nvPr/>
        </p:nvSpPr>
        <p:spPr>
          <a:xfrm>
            <a:off x="381000" y="2179167"/>
            <a:ext cx="11049000" cy="120032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0000"/>
                </a:solidFill>
                <a:latin typeface="TimesNewRomanPSMT"/>
              </a:rPr>
              <a:t>on the </a:t>
            </a:r>
            <a:r>
              <a:rPr lang="en-US" sz="2000" b="1" dirty="0">
                <a:solidFill>
                  <a:srgbClr val="0B12C5"/>
                </a:solidFill>
                <a:latin typeface="TimesNewRomanPS-BoldMT"/>
              </a:rPr>
              <a:t>left-hand side </a:t>
            </a:r>
            <a:r>
              <a:rPr lang="en-US" sz="2000" dirty="0">
                <a:solidFill>
                  <a:srgbClr val="000000"/>
                </a:solidFill>
                <a:latin typeface="TimesNewRomanPSMT"/>
              </a:rPr>
              <a:t>we are doing </a:t>
            </a:r>
            <a:r>
              <a:rPr lang="en-US" sz="2000" b="1" dirty="0">
                <a:solidFill>
                  <a:srgbClr val="FF0000"/>
                </a:solidFill>
                <a:latin typeface="TimesNewRomanPS-BoldMT"/>
              </a:rPr>
              <a:t>some kind of  </a:t>
            </a:r>
            <a:r>
              <a:rPr lang="en-IN" sz="2000" b="1" dirty="0">
                <a:solidFill>
                  <a:srgbClr val="FF0000"/>
                </a:solidFill>
                <a:latin typeface="TimesNewRomanPS-BoldMT"/>
              </a:rPr>
              <a:t>transformation</a:t>
            </a:r>
            <a:r>
              <a:rPr lang="en-IN" sz="2000" dirty="0">
                <a:solidFill>
                  <a:srgbClr val="000000"/>
                </a:solidFill>
                <a:latin typeface="TimesNewRomanPSMT"/>
              </a:rPr>
              <a:t>.</a:t>
            </a:r>
          </a:p>
          <a:p>
            <a:pPr marL="342900" indent="-342900">
              <a:buFont typeface="Arial" panose="020B0604020202020204" pitchFamily="34" charset="0"/>
              <a:buChar char="•"/>
            </a:pPr>
            <a:r>
              <a:rPr lang="en-US" sz="2000" dirty="0">
                <a:solidFill>
                  <a:srgbClr val="000000"/>
                </a:solidFill>
                <a:latin typeface="TimesNewRomanPSMT"/>
              </a:rPr>
              <a:t>This transformation is called </a:t>
            </a:r>
            <a:r>
              <a:rPr lang="en-US" sz="3200" b="1" dirty="0" smtClean="0">
                <a:solidFill>
                  <a:srgbClr val="0B12C5"/>
                </a:solidFill>
                <a:latin typeface="TimesNewRomanPS-BoldMT"/>
              </a:rPr>
              <a:t>linear transformation </a:t>
            </a:r>
            <a:r>
              <a:rPr lang="en-US" sz="2000" dirty="0">
                <a:solidFill>
                  <a:srgbClr val="000000"/>
                </a:solidFill>
                <a:latin typeface="TimesNewRomanPSMT"/>
              </a:rPr>
              <a:t>that satisfies some criteria.</a:t>
            </a:r>
          </a:p>
          <a:p>
            <a:pPr marL="342900" indent="-342900">
              <a:buFont typeface="Arial" panose="020B0604020202020204" pitchFamily="34" charset="0"/>
              <a:buChar char="•"/>
            </a:pPr>
            <a:r>
              <a:rPr lang="en-US" sz="2000" dirty="0"/>
              <a:t>These transformations are </a:t>
            </a:r>
            <a:r>
              <a:rPr lang="en-US" sz="2000" b="1" dirty="0">
                <a:solidFill>
                  <a:srgbClr val="FF0000"/>
                </a:solidFill>
                <a:latin typeface="TimesNewRomanPS-BoldMT"/>
              </a:rPr>
              <a:t>typically represented by matrix vector  </a:t>
            </a:r>
            <a:r>
              <a:rPr lang="en-IN" sz="2000" b="1" dirty="0">
                <a:solidFill>
                  <a:srgbClr val="FF0000"/>
                </a:solidFill>
                <a:latin typeface="TimesNewRomanPS-BoldMT"/>
              </a:rPr>
              <a:t>products</a:t>
            </a:r>
          </a:p>
        </p:txBody>
      </p:sp>
      <p:sp>
        <p:nvSpPr>
          <p:cNvPr id="10" name="Rectangle 9">
            <a:extLst>
              <a:ext uri="{FF2B5EF4-FFF2-40B4-BE49-F238E27FC236}">
                <a16:creationId xmlns="" xmlns:a16="http://schemas.microsoft.com/office/drawing/2014/main" id="{78546989-489F-472B-83C1-71778F66F1DE}"/>
              </a:ext>
            </a:extLst>
          </p:cNvPr>
          <p:cNvSpPr/>
          <p:nvPr/>
        </p:nvSpPr>
        <p:spPr>
          <a:xfrm>
            <a:off x="381000" y="3657600"/>
            <a:ext cx="11430000" cy="707886"/>
          </a:xfrm>
          <a:prstGeom prst="rect">
            <a:avLst/>
          </a:prstGeom>
        </p:spPr>
        <p:txBody>
          <a:bodyPr wrap="square">
            <a:spAutoFit/>
          </a:bodyPr>
          <a:lstStyle/>
          <a:p>
            <a:r>
              <a:rPr lang="en-US" sz="2000" dirty="0">
                <a:solidFill>
                  <a:srgbClr val="000000"/>
                </a:solidFill>
                <a:latin typeface="TimesNewRomanPSMT"/>
              </a:rPr>
              <a:t>Let A be a m x n matrix and x is n x 1 vector. • Then the </a:t>
            </a:r>
            <a:r>
              <a:rPr lang="en-US" sz="2000" b="1" dirty="0">
                <a:solidFill>
                  <a:schemeClr val="accent2"/>
                </a:solidFill>
                <a:latin typeface="TimesNewRomanPSMT"/>
              </a:rPr>
              <a:t>function T(x) = Ax </a:t>
            </a:r>
            <a:r>
              <a:rPr lang="en-US" sz="2000" dirty="0">
                <a:solidFill>
                  <a:srgbClr val="000000"/>
                </a:solidFill>
                <a:latin typeface="TimesNewRomanPSMT"/>
              </a:rPr>
              <a:t>is a linear transformation from </a:t>
            </a:r>
            <a:r>
              <a:rPr lang="en-US" sz="2000" dirty="0" err="1">
                <a:solidFill>
                  <a:srgbClr val="000000"/>
                </a:solidFill>
                <a:latin typeface="TimesNewRomanPSMT"/>
              </a:rPr>
              <a:t>ℝ</a:t>
            </a:r>
            <a:r>
              <a:rPr lang="en-US" sz="2000" baseline="30000" dirty="0" err="1">
                <a:solidFill>
                  <a:srgbClr val="000000"/>
                </a:solidFill>
                <a:latin typeface="TimesNewRomanPSMT"/>
              </a:rPr>
              <a:t>n</a:t>
            </a:r>
            <a:r>
              <a:rPr lang="en-US" sz="2000" dirty="0">
                <a:solidFill>
                  <a:srgbClr val="000000"/>
                </a:solidFill>
                <a:latin typeface="TimesNewRomanPSMT"/>
              </a:rPr>
              <a:t> into </a:t>
            </a:r>
            <a:r>
              <a:rPr lang="en-US" sz="2000" dirty="0" err="1">
                <a:solidFill>
                  <a:srgbClr val="000000"/>
                </a:solidFill>
                <a:latin typeface="TimesNewRomanPSMT"/>
              </a:rPr>
              <a:t>ℝ</a:t>
            </a:r>
            <a:r>
              <a:rPr lang="en-US" sz="2000" baseline="30000" dirty="0" err="1">
                <a:solidFill>
                  <a:srgbClr val="000000"/>
                </a:solidFill>
                <a:latin typeface="TimesNewRomanPSMT"/>
              </a:rPr>
              <a:t>m</a:t>
            </a:r>
            <a:r>
              <a:rPr lang="en-US" sz="2000" dirty="0">
                <a:solidFill>
                  <a:srgbClr val="000000"/>
                </a:solidFill>
                <a:latin typeface="TimesNewRomanPSMT"/>
              </a:rPr>
              <a:t> </a:t>
            </a:r>
            <a:endParaRPr lang="en-IN" sz="2000" dirty="0">
              <a:solidFill>
                <a:srgbClr val="000000"/>
              </a:solidFill>
              <a:latin typeface="TimesNewRomanPSMT"/>
            </a:endParaRPr>
          </a:p>
        </p:txBody>
      </p:sp>
      <p:pic>
        <p:nvPicPr>
          <p:cNvPr id="3" name="Picture 2">
            <a:extLst>
              <a:ext uri="{FF2B5EF4-FFF2-40B4-BE49-F238E27FC236}">
                <a16:creationId xmlns="" xmlns:a16="http://schemas.microsoft.com/office/drawing/2014/main" id="{6A686538-6AD4-4F42-8E51-F9194F4A9130}"/>
              </a:ext>
            </a:extLst>
          </p:cNvPr>
          <p:cNvPicPr>
            <a:picLocks noChangeAspect="1"/>
          </p:cNvPicPr>
          <p:nvPr/>
        </p:nvPicPr>
        <p:blipFill>
          <a:blip r:embed="rId3"/>
          <a:stretch>
            <a:fillRect/>
          </a:stretch>
        </p:blipFill>
        <p:spPr>
          <a:xfrm>
            <a:off x="2285999" y="4495800"/>
            <a:ext cx="5488119" cy="2133600"/>
          </a:xfrm>
          <a:prstGeom prst="rect">
            <a:avLst/>
          </a:prstGeom>
        </p:spPr>
      </p:pic>
    </p:spTree>
    <p:extLst>
      <p:ext uri="{BB962C8B-B14F-4D97-AF65-F5344CB8AC3E}">
        <p14:creationId xmlns="" xmlns:p14="http://schemas.microsoft.com/office/powerpoint/2010/main" val="378673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FFAB67-C8AB-46B4-AF47-57DD8839E5AC}"/>
              </a:ext>
            </a:extLst>
          </p:cNvPr>
          <p:cNvSpPr>
            <a:spLocks noGrp="1"/>
          </p:cNvSpPr>
          <p:nvPr>
            <p:ph type="title"/>
          </p:nvPr>
        </p:nvSpPr>
        <p:spPr>
          <a:xfrm>
            <a:off x="330200" y="136652"/>
            <a:ext cx="5822950" cy="430887"/>
          </a:xfrm>
        </p:spPr>
        <p:txBody>
          <a:bodyPr/>
          <a:lstStyle/>
          <a:p>
            <a:r>
              <a:rPr lang="en-US" dirty="0"/>
              <a:t>Example</a:t>
            </a:r>
            <a:endParaRPr lang="en-IN" dirty="0"/>
          </a:p>
        </p:txBody>
      </p:sp>
      <p:sp>
        <p:nvSpPr>
          <p:cNvPr id="4" name="Rectangle 3">
            <a:extLst>
              <a:ext uri="{FF2B5EF4-FFF2-40B4-BE49-F238E27FC236}">
                <a16:creationId xmlns="" xmlns:a16="http://schemas.microsoft.com/office/drawing/2014/main" id="{20D465D2-773F-490E-8D5E-FB307EAEE94B}"/>
              </a:ext>
            </a:extLst>
          </p:cNvPr>
          <p:cNvSpPr/>
          <p:nvPr/>
        </p:nvSpPr>
        <p:spPr>
          <a:xfrm>
            <a:off x="762000" y="685801"/>
            <a:ext cx="10287000" cy="2616101"/>
          </a:xfrm>
          <a:prstGeom prst="rect">
            <a:avLst/>
          </a:prstGeom>
        </p:spPr>
        <p:txBody>
          <a:bodyPr wrap="square">
            <a:spAutoFit/>
          </a:bodyPr>
          <a:lstStyle/>
          <a:p>
            <a:r>
              <a:rPr lang="en-US" sz="2400" dirty="0">
                <a:solidFill>
                  <a:srgbClr val="000000"/>
                </a:solidFill>
                <a:latin typeface="TimesNewRomanPSMT"/>
              </a:rPr>
              <a:t>In some Machine Learning problems, input data may have</a:t>
            </a:r>
          </a:p>
          <a:p>
            <a:r>
              <a:rPr lang="en-US" sz="3600" b="1" dirty="0">
                <a:solidFill>
                  <a:srgbClr val="0000FF"/>
                </a:solidFill>
                <a:latin typeface="TimesNewRomanPS-BoldMT"/>
              </a:rPr>
              <a:t>thousands or millions of dimensions</a:t>
            </a:r>
            <a:r>
              <a:rPr lang="en-US" sz="2400" dirty="0">
                <a:solidFill>
                  <a:srgbClr val="000000"/>
                </a:solidFill>
                <a:latin typeface="TimesNewRomanPSMT"/>
              </a:rPr>
              <a:t>!</a:t>
            </a:r>
          </a:p>
          <a:p>
            <a:r>
              <a:rPr lang="en-US" sz="2400" dirty="0">
                <a:solidFill>
                  <a:srgbClr val="000000"/>
                </a:solidFill>
                <a:latin typeface="ArialMT"/>
              </a:rPr>
              <a:t>• </a:t>
            </a:r>
            <a:r>
              <a:rPr lang="en-US" sz="2400" dirty="0">
                <a:solidFill>
                  <a:srgbClr val="000000"/>
                </a:solidFill>
                <a:latin typeface="TimesNewRomanPSMT"/>
              </a:rPr>
              <a:t>For example, images may have 5M pixels.</a:t>
            </a:r>
          </a:p>
          <a:p>
            <a:r>
              <a:rPr lang="en-US" sz="2400" dirty="0">
                <a:solidFill>
                  <a:srgbClr val="000000"/>
                </a:solidFill>
                <a:latin typeface="ArialMT"/>
              </a:rPr>
              <a:t>• </a:t>
            </a:r>
            <a:r>
              <a:rPr lang="en-US" sz="2400" dirty="0">
                <a:solidFill>
                  <a:srgbClr val="000000"/>
                </a:solidFill>
                <a:latin typeface="TimesNewRomanPSMT"/>
              </a:rPr>
              <a:t>Learning becomes </a:t>
            </a:r>
            <a:r>
              <a:rPr lang="en-US" sz="2400" b="1" dirty="0">
                <a:solidFill>
                  <a:srgbClr val="FF0000"/>
                </a:solidFill>
                <a:latin typeface="TimesNewRomanPS-BoldMT"/>
              </a:rPr>
              <a:t>expensive or inefficient</a:t>
            </a:r>
            <a:r>
              <a:rPr lang="en-US" sz="2400" dirty="0">
                <a:solidFill>
                  <a:srgbClr val="000000"/>
                </a:solidFill>
                <a:latin typeface="TimesNewRomanPSMT"/>
              </a:rPr>
              <a:t>!</a:t>
            </a:r>
          </a:p>
          <a:p>
            <a:r>
              <a:rPr lang="en-US" sz="2400" dirty="0">
                <a:solidFill>
                  <a:srgbClr val="000000"/>
                </a:solidFill>
                <a:latin typeface="ArialMT"/>
              </a:rPr>
              <a:t>• </a:t>
            </a:r>
            <a:r>
              <a:rPr lang="en-US" sz="2400" dirty="0">
                <a:solidFill>
                  <a:srgbClr val="000000"/>
                </a:solidFill>
                <a:latin typeface="TimesNewRomanPSMT"/>
              </a:rPr>
              <a:t>One solution is to </a:t>
            </a:r>
            <a:r>
              <a:rPr lang="en-US" sz="3200" b="1" dirty="0">
                <a:solidFill>
                  <a:srgbClr val="963735"/>
                </a:solidFill>
                <a:latin typeface="TimesNewRomanPS-BoldMT"/>
              </a:rPr>
              <a:t>decrease the complexity </a:t>
            </a:r>
            <a:r>
              <a:rPr lang="en-US" sz="2400" dirty="0">
                <a:solidFill>
                  <a:srgbClr val="000000"/>
                </a:solidFill>
                <a:latin typeface="TimesNewRomanPSMT"/>
              </a:rPr>
              <a:t>of the  </a:t>
            </a:r>
            <a:r>
              <a:rPr lang="en-IN" sz="2400" dirty="0">
                <a:solidFill>
                  <a:srgbClr val="000000"/>
                </a:solidFill>
                <a:latin typeface="TimesNewRomanPSMT"/>
              </a:rPr>
              <a:t>data.</a:t>
            </a:r>
          </a:p>
          <a:p>
            <a:r>
              <a:rPr lang="en-IN" sz="2400" dirty="0">
                <a:solidFill>
                  <a:srgbClr val="000000"/>
                </a:solidFill>
                <a:latin typeface="ArialMT"/>
              </a:rPr>
              <a:t>• </a:t>
            </a:r>
            <a:r>
              <a:rPr lang="en-IN" sz="2400" dirty="0">
                <a:solidFill>
                  <a:srgbClr val="000000"/>
                </a:solidFill>
                <a:latin typeface="TimesNewRomanPSMT"/>
              </a:rPr>
              <a:t>But how?</a:t>
            </a:r>
            <a:endParaRPr lang="en-IN" sz="2400" dirty="0"/>
          </a:p>
        </p:txBody>
      </p:sp>
      <p:sp>
        <p:nvSpPr>
          <p:cNvPr id="5" name="Rectangle 4">
            <a:extLst>
              <a:ext uri="{FF2B5EF4-FFF2-40B4-BE49-F238E27FC236}">
                <a16:creationId xmlns="" xmlns:a16="http://schemas.microsoft.com/office/drawing/2014/main" id="{803E68EE-3950-4797-AB2C-D43C0EBD1492}"/>
              </a:ext>
            </a:extLst>
          </p:cNvPr>
          <p:cNvSpPr/>
          <p:nvPr/>
        </p:nvSpPr>
        <p:spPr>
          <a:xfrm>
            <a:off x="762000" y="3581399"/>
            <a:ext cx="10363200" cy="1200329"/>
          </a:xfrm>
          <a:prstGeom prst="rect">
            <a:avLst/>
          </a:prstGeom>
        </p:spPr>
        <p:txBody>
          <a:bodyPr wrap="square">
            <a:spAutoFit/>
          </a:bodyPr>
          <a:lstStyle/>
          <a:p>
            <a:r>
              <a:rPr lang="en-US" dirty="0">
                <a:solidFill>
                  <a:srgbClr val="000000"/>
                </a:solidFill>
                <a:latin typeface="TimesNewRomanPSMT"/>
              </a:rPr>
              <a:t>Represent </a:t>
            </a:r>
            <a:r>
              <a:rPr lang="en-US" b="1" dirty="0">
                <a:solidFill>
                  <a:srgbClr val="0000FF"/>
                </a:solidFill>
                <a:latin typeface="TimesNewRomanPS-BoldMT"/>
              </a:rPr>
              <a:t>data with fewer dimensions</a:t>
            </a:r>
            <a:r>
              <a:rPr lang="en-US" dirty="0">
                <a:solidFill>
                  <a:srgbClr val="000000"/>
                </a:solidFill>
                <a:latin typeface="TimesNewRomanPSMT"/>
              </a:rPr>
              <a:t>!</a:t>
            </a:r>
          </a:p>
          <a:p>
            <a:r>
              <a:rPr lang="en-US" dirty="0">
                <a:solidFill>
                  <a:srgbClr val="000000"/>
                </a:solidFill>
                <a:latin typeface="ArialMT"/>
              </a:rPr>
              <a:t>• </a:t>
            </a:r>
            <a:r>
              <a:rPr lang="en-US" dirty="0">
                <a:solidFill>
                  <a:srgbClr val="000000"/>
                </a:solidFill>
                <a:latin typeface="TimesNewRomanPSMT"/>
              </a:rPr>
              <a:t>Our assumption is that the essence or core content of a data d</a:t>
            </a:r>
            <a:r>
              <a:rPr lang="en-US" b="1" dirty="0">
                <a:solidFill>
                  <a:srgbClr val="FF0000"/>
                </a:solidFill>
                <a:latin typeface="TimesNewRomanPS-BoldMT"/>
              </a:rPr>
              <a:t>oes not span along all dimensions</a:t>
            </a:r>
            <a:r>
              <a:rPr lang="en-US" dirty="0">
                <a:solidFill>
                  <a:srgbClr val="000000"/>
                </a:solidFill>
                <a:latin typeface="TimesNewRomanPSMT"/>
              </a:rPr>
              <a:t>.</a:t>
            </a:r>
            <a:endParaRPr lang="en-IN" dirty="0"/>
          </a:p>
          <a:p>
            <a:endParaRPr lang="en-US" dirty="0">
              <a:solidFill>
                <a:srgbClr val="000000"/>
              </a:solidFill>
              <a:latin typeface="TimesNewRomanPSMT"/>
            </a:endParaRPr>
          </a:p>
        </p:txBody>
      </p:sp>
      <p:pic>
        <p:nvPicPr>
          <p:cNvPr id="6" name="Picture 5">
            <a:extLst>
              <a:ext uri="{FF2B5EF4-FFF2-40B4-BE49-F238E27FC236}">
                <a16:creationId xmlns="" xmlns:a16="http://schemas.microsoft.com/office/drawing/2014/main" id="{68AB4354-4794-4979-AD2C-3619EB0A7C64}"/>
              </a:ext>
            </a:extLst>
          </p:cNvPr>
          <p:cNvPicPr>
            <a:picLocks noChangeAspect="1"/>
          </p:cNvPicPr>
          <p:nvPr/>
        </p:nvPicPr>
        <p:blipFill>
          <a:blip r:embed="rId2"/>
          <a:stretch>
            <a:fillRect/>
          </a:stretch>
        </p:blipFill>
        <p:spPr>
          <a:xfrm>
            <a:off x="1447800" y="4648200"/>
            <a:ext cx="9220200" cy="1787772"/>
          </a:xfrm>
          <a:prstGeom prst="rect">
            <a:avLst/>
          </a:prstGeom>
        </p:spPr>
      </p:pic>
    </p:spTree>
    <p:extLst>
      <p:ext uri="{BB962C8B-B14F-4D97-AF65-F5344CB8AC3E}">
        <p14:creationId xmlns="" xmlns:p14="http://schemas.microsoft.com/office/powerpoint/2010/main" val="300996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20C2C8-3F67-4C05-97D8-627417B27098}"/>
              </a:ext>
            </a:extLst>
          </p:cNvPr>
          <p:cNvSpPr>
            <a:spLocks noGrp="1"/>
          </p:cNvSpPr>
          <p:nvPr>
            <p:ph type="title"/>
          </p:nvPr>
        </p:nvSpPr>
        <p:spPr/>
        <p:txBody>
          <a:bodyPr/>
          <a:lstStyle/>
          <a:p>
            <a:endParaRPr lang="en-IN"/>
          </a:p>
        </p:txBody>
      </p:sp>
      <p:sp>
        <p:nvSpPr>
          <p:cNvPr id="4" name="Rectangle 3">
            <a:extLst>
              <a:ext uri="{FF2B5EF4-FFF2-40B4-BE49-F238E27FC236}">
                <a16:creationId xmlns="" xmlns:a16="http://schemas.microsoft.com/office/drawing/2014/main" id="{A181A24D-A8D1-42AA-919F-155D3D632A1B}"/>
              </a:ext>
            </a:extLst>
          </p:cNvPr>
          <p:cNvSpPr/>
          <p:nvPr/>
        </p:nvSpPr>
        <p:spPr>
          <a:xfrm>
            <a:off x="1371600" y="1143000"/>
            <a:ext cx="8534400" cy="830997"/>
          </a:xfrm>
          <a:prstGeom prst="rect">
            <a:avLst/>
          </a:prstGeom>
        </p:spPr>
        <p:txBody>
          <a:bodyPr wrap="square">
            <a:spAutoFit/>
          </a:bodyPr>
          <a:lstStyle/>
          <a:p>
            <a:r>
              <a:rPr lang="en-IN" sz="2400" dirty="0">
                <a:solidFill>
                  <a:srgbClr val="000000"/>
                </a:solidFill>
                <a:latin typeface="TimesNewRomanPSMT"/>
              </a:rPr>
              <a:t>Consider the following example.</a:t>
            </a:r>
          </a:p>
          <a:p>
            <a:r>
              <a:rPr lang="en-US" sz="2400" dirty="0">
                <a:solidFill>
                  <a:srgbClr val="000000"/>
                </a:solidFill>
                <a:latin typeface="ArialMT"/>
              </a:rPr>
              <a:t>• </a:t>
            </a:r>
            <a:r>
              <a:rPr lang="en-US" sz="2400" dirty="0">
                <a:solidFill>
                  <a:srgbClr val="000000"/>
                </a:solidFill>
                <a:latin typeface="TimesNewRomanPSMT"/>
              </a:rPr>
              <a:t>Although </a:t>
            </a:r>
            <a:r>
              <a:rPr lang="en-US" sz="2400" b="1" dirty="0">
                <a:solidFill>
                  <a:srgbClr val="C10000"/>
                </a:solidFill>
                <a:latin typeface="TimesNewRomanPS-BoldMT"/>
              </a:rPr>
              <a:t>x is 2D</a:t>
            </a:r>
            <a:r>
              <a:rPr lang="en-US" sz="2400" dirty="0">
                <a:solidFill>
                  <a:srgbClr val="000000"/>
                </a:solidFill>
                <a:latin typeface="TimesNewRomanPSMT"/>
              </a:rPr>
              <a:t>, it occupies (is alive) only </a:t>
            </a:r>
            <a:r>
              <a:rPr lang="en-US" sz="2400" b="1" dirty="0">
                <a:solidFill>
                  <a:srgbClr val="0000FF"/>
                </a:solidFill>
                <a:latin typeface="TimesNewRomanPS-BoldMT"/>
              </a:rPr>
              <a:t>one direction</a:t>
            </a:r>
            <a:r>
              <a:rPr lang="en-US" sz="2400" dirty="0">
                <a:solidFill>
                  <a:srgbClr val="000000"/>
                </a:solidFill>
                <a:latin typeface="TimesNewRomanPSMT"/>
              </a:rPr>
              <a:t>.</a:t>
            </a:r>
            <a:endParaRPr lang="en-IN" sz="2400" dirty="0"/>
          </a:p>
        </p:txBody>
      </p:sp>
      <p:pic>
        <p:nvPicPr>
          <p:cNvPr id="5" name="Picture 4">
            <a:extLst>
              <a:ext uri="{FF2B5EF4-FFF2-40B4-BE49-F238E27FC236}">
                <a16:creationId xmlns="" xmlns:a16="http://schemas.microsoft.com/office/drawing/2014/main" id="{BF94D5F4-3B75-4604-AEC4-01EDCC983F79}"/>
              </a:ext>
            </a:extLst>
          </p:cNvPr>
          <p:cNvPicPr>
            <a:picLocks noChangeAspect="1"/>
          </p:cNvPicPr>
          <p:nvPr/>
        </p:nvPicPr>
        <p:blipFill>
          <a:blip r:embed="rId2"/>
          <a:stretch>
            <a:fillRect/>
          </a:stretch>
        </p:blipFill>
        <p:spPr>
          <a:xfrm>
            <a:off x="1752600" y="2819400"/>
            <a:ext cx="8015591" cy="2743200"/>
          </a:xfrm>
          <a:prstGeom prst="rect">
            <a:avLst/>
          </a:prstGeom>
        </p:spPr>
      </p:pic>
    </p:spTree>
    <p:extLst>
      <p:ext uri="{BB962C8B-B14F-4D97-AF65-F5344CB8AC3E}">
        <p14:creationId xmlns="" xmlns:p14="http://schemas.microsoft.com/office/powerpoint/2010/main" val="350140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EE1A8-7857-4A1E-9AAC-B8191556AA50}"/>
              </a:ext>
            </a:extLst>
          </p:cNvPr>
          <p:cNvSpPr>
            <a:spLocks noGrp="1"/>
          </p:cNvSpPr>
          <p:nvPr>
            <p:ph type="title"/>
          </p:nvPr>
        </p:nvSpPr>
        <p:spPr>
          <a:xfrm>
            <a:off x="330200" y="136652"/>
            <a:ext cx="5822950" cy="430887"/>
          </a:xfrm>
        </p:spPr>
        <p:txBody>
          <a:bodyPr/>
          <a:lstStyle/>
          <a:p>
            <a:r>
              <a:rPr lang="en-US" dirty="0"/>
              <a:t>Linear Equations</a:t>
            </a:r>
            <a:endParaRPr lang="en-IN" dirty="0"/>
          </a:p>
        </p:txBody>
      </p:sp>
      <p:sp>
        <p:nvSpPr>
          <p:cNvPr id="4" name="Rectangle 3">
            <a:extLst>
              <a:ext uri="{FF2B5EF4-FFF2-40B4-BE49-F238E27FC236}">
                <a16:creationId xmlns="" xmlns:a16="http://schemas.microsoft.com/office/drawing/2014/main" id="{65AB70D6-327C-4205-B343-A3EBC4291D5C}"/>
              </a:ext>
            </a:extLst>
          </p:cNvPr>
          <p:cNvSpPr/>
          <p:nvPr/>
        </p:nvSpPr>
        <p:spPr>
          <a:xfrm>
            <a:off x="685799" y="914400"/>
            <a:ext cx="12017523" cy="1477328"/>
          </a:xfrm>
          <a:prstGeom prst="rect">
            <a:avLst/>
          </a:prstGeom>
        </p:spPr>
        <p:txBody>
          <a:bodyPr wrap="square">
            <a:spAutoFit/>
          </a:bodyPr>
          <a:lstStyle/>
          <a:p>
            <a:r>
              <a:rPr lang="en-US" dirty="0">
                <a:latin typeface="Bookman Old Style" panose="02050604050505020204" pitchFamily="18" charset="0"/>
              </a:rPr>
              <a:t>For example, imagine that we are trying to predict house  price in Noida</a:t>
            </a:r>
          </a:p>
          <a:p>
            <a:r>
              <a:rPr lang="en-US" dirty="0">
                <a:latin typeface="Bookman Old Style" panose="02050604050505020204" pitchFamily="18" charset="0"/>
              </a:rPr>
              <a:t>• We have a set of </a:t>
            </a:r>
            <a:r>
              <a:rPr lang="en-US" dirty="0">
                <a:solidFill>
                  <a:srgbClr val="FF0000"/>
                </a:solidFill>
                <a:latin typeface="Bookman Old Style" panose="02050604050505020204" pitchFamily="18" charset="0"/>
              </a:rPr>
              <a:t>m</a:t>
            </a:r>
            <a:r>
              <a:rPr lang="en-US" dirty="0">
                <a:latin typeface="Bookman Old Style" panose="02050604050505020204" pitchFamily="18" charset="0"/>
              </a:rPr>
              <a:t> data.</a:t>
            </a:r>
          </a:p>
          <a:p>
            <a:r>
              <a:rPr lang="en-US" dirty="0">
                <a:latin typeface="Bookman Old Style" panose="02050604050505020204" pitchFamily="18" charset="0"/>
              </a:rPr>
              <a:t>• Each data contains </a:t>
            </a:r>
            <a:r>
              <a:rPr lang="en-US" dirty="0">
                <a:solidFill>
                  <a:srgbClr val="FF0000"/>
                </a:solidFill>
                <a:latin typeface="Bookman Old Style" panose="02050604050505020204" pitchFamily="18" charset="0"/>
              </a:rPr>
              <a:t>n</a:t>
            </a:r>
            <a:r>
              <a:rPr lang="en-US" dirty="0">
                <a:latin typeface="Bookman Old Style" panose="02050604050505020204" pitchFamily="18" charset="0"/>
              </a:rPr>
              <a:t> features, e.g., no. of rooms, square feet, etc.</a:t>
            </a:r>
          </a:p>
          <a:p>
            <a:r>
              <a:rPr lang="en-US" dirty="0">
                <a:latin typeface="Bookman Old Style" panose="02050604050505020204" pitchFamily="18" charset="0"/>
              </a:rPr>
              <a:t>• These n features are represented by the vector </a:t>
            </a:r>
            <a:r>
              <a:rPr lang="en-US" dirty="0">
                <a:solidFill>
                  <a:srgbClr val="FF0000"/>
                </a:solidFill>
                <a:latin typeface="Bookman Old Style" panose="02050604050505020204" pitchFamily="18" charset="0"/>
              </a:rPr>
              <a:t>a = (a1, a2, ..., an).</a:t>
            </a:r>
          </a:p>
          <a:p>
            <a:r>
              <a:rPr lang="en-US" dirty="0">
                <a:latin typeface="Bookman Old Style" panose="02050604050505020204" pitchFamily="18" charset="0"/>
              </a:rPr>
              <a:t>• The label is house price, which is represented by the </a:t>
            </a:r>
            <a:r>
              <a:rPr lang="en-US" dirty="0">
                <a:solidFill>
                  <a:srgbClr val="FF0000"/>
                </a:solidFill>
                <a:latin typeface="Bookman Old Style" panose="02050604050505020204" pitchFamily="18" charset="0"/>
              </a:rPr>
              <a:t>scalar b</a:t>
            </a:r>
            <a:r>
              <a:rPr lang="en-US" dirty="0">
                <a:latin typeface="Bookman Old Style" panose="02050604050505020204" pitchFamily="18" charset="0"/>
              </a:rPr>
              <a:t>.</a:t>
            </a:r>
            <a:endParaRPr lang="en-IN" dirty="0">
              <a:latin typeface="Bookman Old Style" panose="02050604050505020204" pitchFamily="18" charset="0"/>
            </a:endParaRPr>
          </a:p>
        </p:txBody>
      </p:sp>
      <p:sp>
        <p:nvSpPr>
          <p:cNvPr id="5" name="Rectangle 4">
            <a:extLst>
              <a:ext uri="{FF2B5EF4-FFF2-40B4-BE49-F238E27FC236}">
                <a16:creationId xmlns="" xmlns:a16="http://schemas.microsoft.com/office/drawing/2014/main" id="{5DE680F6-2EAD-47F4-905C-6B0F73734CE4}"/>
              </a:ext>
            </a:extLst>
          </p:cNvPr>
          <p:cNvSpPr/>
          <p:nvPr/>
        </p:nvSpPr>
        <p:spPr>
          <a:xfrm>
            <a:off x="838200" y="2738589"/>
            <a:ext cx="10744200" cy="1200329"/>
          </a:xfrm>
          <a:prstGeom prst="rect">
            <a:avLst/>
          </a:prstGeom>
        </p:spPr>
        <p:txBody>
          <a:bodyPr wrap="square">
            <a:spAutoFit/>
          </a:bodyPr>
          <a:lstStyle/>
          <a:p>
            <a:r>
              <a:rPr lang="en-US" dirty="0">
                <a:latin typeface="Bookman Old Style" panose="02050604050505020204" pitchFamily="18" charset="0"/>
              </a:rPr>
              <a:t>The relation between the house features and its price (label) is assumed (inductive hypothesis) to be linear: </a:t>
            </a:r>
            <a:r>
              <a:rPr lang="en-US" dirty="0" err="1">
                <a:solidFill>
                  <a:srgbClr val="FF0000"/>
                </a:solidFill>
                <a:latin typeface="Bookman Old Style" panose="02050604050505020204" pitchFamily="18" charset="0"/>
              </a:rPr>
              <a:t>a.x</a:t>
            </a:r>
            <a:r>
              <a:rPr lang="en-US" dirty="0">
                <a:solidFill>
                  <a:srgbClr val="FF0000"/>
                </a:solidFill>
                <a:latin typeface="Bookman Old Style" panose="02050604050505020204" pitchFamily="18" charset="0"/>
              </a:rPr>
              <a:t> = b</a:t>
            </a:r>
          </a:p>
          <a:p>
            <a:r>
              <a:rPr lang="en-US" dirty="0">
                <a:latin typeface="Bookman Old Style" panose="02050604050505020204" pitchFamily="18" charset="0"/>
              </a:rPr>
              <a:t>• Here x is the importance (</a:t>
            </a:r>
            <a:r>
              <a:rPr lang="en-US" dirty="0">
                <a:solidFill>
                  <a:srgbClr val="FF0000"/>
                </a:solidFill>
                <a:latin typeface="Bookman Old Style" panose="02050604050505020204" pitchFamily="18" charset="0"/>
              </a:rPr>
              <a:t>coefficient or weight</a:t>
            </a:r>
            <a:r>
              <a:rPr lang="en-US" dirty="0">
                <a:latin typeface="Bookman Old Style" panose="02050604050505020204" pitchFamily="18" charset="0"/>
              </a:rPr>
              <a:t>) for each feature.</a:t>
            </a:r>
          </a:p>
          <a:p>
            <a:r>
              <a:rPr lang="en-US" dirty="0">
                <a:latin typeface="Bookman Old Style" panose="02050604050505020204" pitchFamily="18" charset="0"/>
              </a:rPr>
              <a:t>• Then, we get a set of linear equations:</a:t>
            </a:r>
            <a:endParaRPr lang="en-IN" dirty="0">
              <a:latin typeface="Bookman Old Style" panose="02050604050505020204" pitchFamily="18" charset="0"/>
            </a:endParaRPr>
          </a:p>
        </p:txBody>
      </p:sp>
      <p:pic>
        <p:nvPicPr>
          <p:cNvPr id="6" name="Picture 5">
            <a:extLst>
              <a:ext uri="{FF2B5EF4-FFF2-40B4-BE49-F238E27FC236}">
                <a16:creationId xmlns="" xmlns:a16="http://schemas.microsoft.com/office/drawing/2014/main" id="{08D92468-AC46-4289-8711-5667E7527073}"/>
              </a:ext>
            </a:extLst>
          </p:cNvPr>
          <p:cNvPicPr>
            <a:picLocks noChangeAspect="1"/>
          </p:cNvPicPr>
          <p:nvPr/>
        </p:nvPicPr>
        <p:blipFill>
          <a:blip r:embed="rId2"/>
          <a:stretch>
            <a:fillRect/>
          </a:stretch>
        </p:blipFill>
        <p:spPr>
          <a:xfrm>
            <a:off x="1447800" y="4038600"/>
            <a:ext cx="4044212" cy="2305050"/>
          </a:xfrm>
          <a:prstGeom prst="rect">
            <a:avLst/>
          </a:prstGeom>
        </p:spPr>
      </p:pic>
      <p:pic>
        <p:nvPicPr>
          <p:cNvPr id="7" name="Picture 6">
            <a:extLst>
              <a:ext uri="{FF2B5EF4-FFF2-40B4-BE49-F238E27FC236}">
                <a16:creationId xmlns="" xmlns:a16="http://schemas.microsoft.com/office/drawing/2014/main" id="{4912D5BB-38F5-41B5-A973-60E240D8FBE0}"/>
              </a:ext>
            </a:extLst>
          </p:cNvPr>
          <p:cNvPicPr>
            <a:picLocks noChangeAspect="1"/>
          </p:cNvPicPr>
          <p:nvPr/>
        </p:nvPicPr>
        <p:blipFill>
          <a:blip r:embed="rId3"/>
          <a:stretch>
            <a:fillRect/>
          </a:stretch>
        </p:blipFill>
        <p:spPr>
          <a:xfrm>
            <a:off x="5867400" y="4352925"/>
            <a:ext cx="2101174" cy="1676400"/>
          </a:xfrm>
          <a:prstGeom prst="rect">
            <a:avLst/>
          </a:prstGeom>
        </p:spPr>
      </p:pic>
      <p:sp>
        <p:nvSpPr>
          <p:cNvPr id="3" name="Rectangle 2">
            <a:extLst>
              <a:ext uri="{FF2B5EF4-FFF2-40B4-BE49-F238E27FC236}">
                <a16:creationId xmlns="" xmlns:a16="http://schemas.microsoft.com/office/drawing/2014/main" id="{E2C2F3FE-1A31-4072-B2C4-07A7A19ABAAB}"/>
              </a:ext>
            </a:extLst>
          </p:cNvPr>
          <p:cNvSpPr/>
          <p:nvPr/>
        </p:nvSpPr>
        <p:spPr>
          <a:xfrm>
            <a:off x="3124200" y="212372"/>
            <a:ext cx="5392823" cy="461665"/>
          </a:xfrm>
          <a:prstGeom prst="rect">
            <a:avLst/>
          </a:prstGeom>
        </p:spPr>
        <p:txBody>
          <a:bodyPr wrap="none">
            <a:spAutoFit/>
          </a:bodyPr>
          <a:lstStyle/>
          <a:p>
            <a:r>
              <a:rPr lang="en-US" sz="2400" dirty="0">
                <a:solidFill>
                  <a:schemeClr val="accent2">
                    <a:lumMod val="75000"/>
                  </a:schemeClr>
                </a:solidFill>
                <a:latin typeface="Bookman Old Style" panose="02050604050505020204" pitchFamily="18" charset="0"/>
              </a:rPr>
              <a:t>Example 1: House pricing problem</a:t>
            </a:r>
            <a:endParaRPr lang="en-IN" sz="2400" dirty="0">
              <a:solidFill>
                <a:schemeClr val="accent2">
                  <a:lumMod val="75000"/>
                </a:schemeClr>
              </a:solidFill>
            </a:endParaRPr>
          </a:p>
        </p:txBody>
      </p:sp>
    </p:spTree>
    <p:extLst>
      <p:ext uri="{BB962C8B-B14F-4D97-AF65-F5344CB8AC3E}">
        <p14:creationId xmlns="" xmlns:p14="http://schemas.microsoft.com/office/powerpoint/2010/main" val="29611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D3DB17E-A9E6-466B-BFC9-D54A84459456}"/>
              </a:ext>
            </a:extLst>
          </p:cNvPr>
          <p:cNvSpPr/>
          <p:nvPr/>
        </p:nvSpPr>
        <p:spPr>
          <a:xfrm>
            <a:off x="838200" y="177225"/>
            <a:ext cx="7848600" cy="584775"/>
          </a:xfrm>
          <a:prstGeom prst="rect">
            <a:avLst/>
          </a:prstGeom>
        </p:spPr>
        <p:txBody>
          <a:bodyPr wrap="square">
            <a:spAutoFit/>
          </a:bodyPr>
          <a:lstStyle/>
          <a:p>
            <a:r>
              <a:rPr lang="en-IN" sz="3200" dirty="0">
                <a:latin typeface="Calibri" panose="020F0502020204030204" pitchFamily="34" charset="0"/>
              </a:rPr>
              <a:t>Solving Linear System of equations : </a:t>
            </a:r>
            <a:r>
              <a:rPr lang="en-IN" sz="3200" dirty="0" err="1">
                <a:latin typeface="Calibri" panose="020F0502020204030204" pitchFamily="34" charset="0"/>
              </a:rPr>
              <a:t>Ax</a:t>
            </a:r>
            <a:r>
              <a:rPr lang="en-IN" sz="3200" dirty="0">
                <a:latin typeface="Calibri" panose="020F0502020204030204" pitchFamily="34" charset="0"/>
              </a:rPr>
              <a:t> = b</a:t>
            </a:r>
            <a:endParaRPr lang="en-IN" sz="3200" dirty="0"/>
          </a:p>
        </p:txBody>
      </p:sp>
      <p:sp>
        <p:nvSpPr>
          <p:cNvPr id="3" name="Rectangle 2">
            <a:extLst>
              <a:ext uri="{FF2B5EF4-FFF2-40B4-BE49-F238E27FC236}">
                <a16:creationId xmlns="" xmlns:a16="http://schemas.microsoft.com/office/drawing/2014/main" id="{DE50AD4B-0FA7-40AA-96D4-162AC9E426AC}"/>
              </a:ext>
            </a:extLst>
          </p:cNvPr>
          <p:cNvSpPr/>
          <p:nvPr/>
        </p:nvSpPr>
        <p:spPr>
          <a:xfrm>
            <a:off x="457200" y="762000"/>
            <a:ext cx="11201400" cy="830997"/>
          </a:xfrm>
          <a:prstGeom prst="rect">
            <a:avLst/>
          </a:prstGeom>
        </p:spPr>
        <p:txBody>
          <a:bodyPr wrap="square">
            <a:spAutoFit/>
          </a:bodyPr>
          <a:lstStyle/>
          <a:p>
            <a:r>
              <a:rPr lang="en-US" sz="2400" dirty="0">
                <a:solidFill>
                  <a:srgbClr val="000000"/>
                </a:solidFill>
                <a:latin typeface="TimesNewRomanPSMT"/>
              </a:rPr>
              <a:t>First we mention (briefly) a </a:t>
            </a:r>
            <a:r>
              <a:rPr lang="en-US" sz="2400" b="1" dirty="0">
                <a:solidFill>
                  <a:srgbClr val="C10000"/>
                </a:solidFill>
                <a:latin typeface="TimesNewRomanPS-BoldMT"/>
              </a:rPr>
              <a:t>general method </a:t>
            </a:r>
            <a:r>
              <a:rPr lang="en-US" sz="2400" dirty="0">
                <a:solidFill>
                  <a:srgbClr val="000000"/>
                </a:solidFill>
                <a:latin typeface="TimesNewRomanPSMT"/>
              </a:rPr>
              <a:t>called </a:t>
            </a:r>
            <a:r>
              <a:rPr lang="en-US" sz="2400" b="1" dirty="0" smtClean="0">
                <a:solidFill>
                  <a:srgbClr val="0B12C5"/>
                </a:solidFill>
                <a:latin typeface="TimesNewRomanPS-BoldMT"/>
              </a:rPr>
              <a:t>Gauss </a:t>
            </a:r>
            <a:r>
              <a:rPr lang="en-IN" sz="2400" b="1" dirty="0">
                <a:solidFill>
                  <a:srgbClr val="0B12C5"/>
                </a:solidFill>
                <a:latin typeface="TimesNewRomanPS-BoldMT"/>
              </a:rPr>
              <a:t>elimination</a:t>
            </a:r>
            <a:r>
              <a:rPr lang="en-IN" sz="2400" dirty="0">
                <a:solidFill>
                  <a:srgbClr val="000000"/>
                </a:solidFill>
                <a:latin typeface="TimesNewRomanPSMT"/>
              </a:rPr>
              <a:t>.</a:t>
            </a:r>
          </a:p>
          <a:p>
            <a:endParaRPr lang="en-US" sz="2400" dirty="0">
              <a:solidFill>
                <a:srgbClr val="000000"/>
              </a:solidFill>
              <a:latin typeface="TimesNewRomanPSMT"/>
            </a:endParaRPr>
          </a:p>
        </p:txBody>
      </p:sp>
      <p:pic>
        <p:nvPicPr>
          <p:cNvPr id="4" name="Picture 3">
            <a:extLst>
              <a:ext uri="{FF2B5EF4-FFF2-40B4-BE49-F238E27FC236}">
                <a16:creationId xmlns="" xmlns:a16="http://schemas.microsoft.com/office/drawing/2014/main" id="{811DF065-B229-43FA-BE83-AE1E503FAAAE}"/>
              </a:ext>
            </a:extLst>
          </p:cNvPr>
          <p:cNvPicPr>
            <a:picLocks noChangeAspect="1"/>
          </p:cNvPicPr>
          <p:nvPr/>
        </p:nvPicPr>
        <p:blipFill>
          <a:blip r:embed="rId2"/>
          <a:stretch>
            <a:fillRect/>
          </a:stretch>
        </p:blipFill>
        <p:spPr>
          <a:xfrm>
            <a:off x="838200" y="1981200"/>
            <a:ext cx="9001970" cy="3352800"/>
          </a:xfrm>
          <a:prstGeom prst="rect">
            <a:avLst/>
          </a:prstGeom>
        </p:spPr>
      </p:pic>
    </p:spTree>
    <p:extLst>
      <p:ext uri="{BB962C8B-B14F-4D97-AF65-F5344CB8AC3E}">
        <p14:creationId xmlns="" xmlns:p14="http://schemas.microsoft.com/office/powerpoint/2010/main" val="1286589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AF14186-0CF4-404B-89C8-FBB341BD8318}"/>
              </a:ext>
            </a:extLst>
          </p:cNvPr>
          <p:cNvSpPr/>
          <p:nvPr/>
        </p:nvSpPr>
        <p:spPr>
          <a:xfrm>
            <a:off x="685800" y="685800"/>
            <a:ext cx="9753600" cy="830997"/>
          </a:xfrm>
          <a:prstGeom prst="rect">
            <a:avLst/>
          </a:prstGeom>
        </p:spPr>
        <p:txBody>
          <a:bodyPr wrap="square">
            <a:spAutoFit/>
          </a:bodyPr>
          <a:lstStyle/>
          <a:p>
            <a:r>
              <a:rPr lang="en-US" sz="2400" dirty="0">
                <a:solidFill>
                  <a:srgbClr val="000000"/>
                </a:solidFill>
                <a:latin typeface="TimesNewRomanPSMT"/>
              </a:rPr>
              <a:t>An important systematic method for solving linear systems is  </a:t>
            </a:r>
            <a:r>
              <a:rPr lang="en-US" sz="2400" b="1" dirty="0">
                <a:solidFill>
                  <a:srgbClr val="0B12C5"/>
                </a:solidFill>
                <a:latin typeface="TimesNewRomanPS-BoldMT"/>
              </a:rPr>
              <a:t>Gauss elimination </a:t>
            </a:r>
            <a:r>
              <a:rPr lang="en-US" sz="2400" dirty="0">
                <a:solidFill>
                  <a:srgbClr val="000000"/>
                </a:solidFill>
                <a:latin typeface="TimesNewRomanPSMT"/>
              </a:rPr>
              <a:t>and </a:t>
            </a:r>
            <a:r>
              <a:rPr lang="en-US" sz="2400" b="1" dirty="0">
                <a:solidFill>
                  <a:srgbClr val="C10000"/>
                </a:solidFill>
                <a:latin typeface="TimesNewRomanPS-BoldMT"/>
              </a:rPr>
              <a:t>back substitution</a:t>
            </a:r>
            <a:r>
              <a:rPr lang="en-US" sz="2400" dirty="0">
                <a:solidFill>
                  <a:srgbClr val="000000"/>
                </a:solidFill>
                <a:latin typeface="TimesNewRomanPSMT"/>
              </a:rPr>
              <a:t>.</a:t>
            </a:r>
            <a:endParaRPr lang="en-IN" sz="2400" dirty="0"/>
          </a:p>
        </p:txBody>
      </p:sp>
    </p:spTree>
    <p:extLst>
      <p:ext uri="{BB962C8B-B14F-4D97-AF65-F5344CB8AC3E}">
        <p14:creationId xmlns="" xmlns:p14="http://schemas.microsoft.com/office/powerpoint/2010/main" val="275137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967B3-FE87-4AEB-B094-01FBE6EE6D9F}"/>
              </a:ext>
            </a:extLst>
          </p:cNvPr>
          <p:cNvSpPr>
            <a:spLocks noGrp="1"/>
          </p:cNvSpPr>
          <p:nvPr>
            <p:ph type="title"/>
          </p:nvPr>
        </p:nvSpPr>
        <p:spPr>
          <a:xfrm>
            <a:off x="330200" y="136652"/>
            <a:ext cx="10033000" cy="452120"/>
          </a:xfrm>
        </p:spPr>
        <p:txBody>
          <a:bodyPr/>
          <a:lstStyle/>
          <a:p>
            <a:r>
              <a:rPr lang="en-IN" dirty="0"/>
              <a:t>Representation of system of linear equations in matrix form</a:t>
            </a:r>
          </a:p>
        </p:txBody>
      </p:sp>
      <mc:AlternateContent xmlns:mc="http://schemas.openxmlformats.org/markup-compatibility/2006">
        <mc:Choice xmlns="" xmlns:a14="http://schemas.microsoft.com/office/drawing/2010/main" Requires="a14">
          <p:sp>
            <p:nvSpPr>
              <p:cNvPr id="4" name="Content Placeholder 3">
                <a:extLst>
                  <a:ext uri="{FF2B5EF4-FFF2-40B4-BE49-F238E27FC236}">
                    <a16:creationId xmlns:a16="http://schemas.microsoft.com/office/drawing/2014/main" id="{6F6EC748-D755-43B1-BFAE-12A89340EBE4}"/>
                  </a:ext>
                </a:extLst>
              </p:cNvPr>
              <p:cNvSpPr txBox="1">
                <a:spLocks noGrp="1"/>
              </p:cNvSpPr>
              <p:nvPr>
                <p:ph idx="1"/>
              </p:nvPr>
            </p:nvSpPr>
            <p:spPr>
              <a:xfrm>
                <a:off x="330200" y="998749"/>
                <a:ext cx="3683882" cy="16648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chemeClr val="tx1"/>
                              </a:solidFill>
                              <a:latin typeface="Cambria Math" panose="02040503050406030204" pitchFamily="18" charset="0"/>
                            </a:rPr>
                          </m:ctrlPr>
                        </m:dPr>
                        <m:e>
                          <m:eqArr>
                            <m:eqArrPr>
                              <m:ctrlPr>
                                <a:rPr lang="en-IN" b="0" i="1" smtClean="0">
                                  <a:solidFill>
                                    <a:schemeClr val="tx1"/>
                                  </a:solidFill>
                                  <a:latin typeface="Cambria Math" panose="02040503050406030204" pitchFamily="18" charset="0"/>
                                </a:rPr>
                              </m:ctrlPr>
                            </m:eqArrPr>
                            <m:e>
                              <m:r>
                                <a:rPr lang="en-IN" b="0" i="1" smtClean="0">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11</m:t>
                              </m:r>
                              <m:r>
                                <a:rPr lang="en-IN" b="0" i="1" smtClean="0">
                                  <a:solidFill>
                                    <a:schemeClr val="tx1"/>
                                  </a:solidFill>
                                  <a:latin typeface="Cambria Math" panose="02040503050406030204" pitchFamily="18" charset="0"/>
                                </a:rPr>
                                <m:t>𝑥</m:t>
                              </m:r>
                              <m:r>
                                <a:rPr lang="en-IN" b="0" i="1" baseline="-25000"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12</m:t>
                              </m:r>
                              <m:r>
                                <a:rPr lang="en-IN" b="0" i="1" smtClean="0">
                                  <a:solidFill>
                                    <a:schemeClr val="tx1"/>
                                  </a:solidFill>
                                  <a:latin typeface="Cambria Math" panose="02040503050406030204" pitchFamily="18" charset="0"/>
                                </a:rPr>
                                <m:t>𝑥</m:t>
                              </m:r>
                              <m:sSub>
                                <m:sSubPr>
                                  <m:ctrlPr>
                                    <a:rPr lang="en-IN" b="0" i="1" baseline="-25000" smtClean="0">
                                      <a:solidFill>
                                        <a:schemeClr val="tx1"/>
                                      </a:solidFill>
                                      <a:latin typeface="Cambria Math" panose="02040503050406030204" pitchFamily="18" charset="0"/>
                                    </a:rPr>
                                  </m:ctrlPr>
                                </m:sSubPr>
                                <m:e>
                                  <m:r>
                                    <a:rPr lang="en-IN" b="0" i="1" baseline="-25000" smtClean="0">
                                      <a:solidFill>
                                        <a:schemeClr val="tx1"/>
                                      </a:solidFill>
                                      <a:latin typeface="Cambria Math" panose="02040503050406030204" pitchFamily="18" charset="0"/>
                                    </a:rPr>
                                    <m:t>2</m:t>
                                  </m:r>
                                </m:e>
                                <m:sub>
                                  <m:r>
                                    <a:rPr lang="en-IN" b="0" i="1" baseline="-25000" smtClean="0">
                                      <a:solidFill>
                                        <a:schemeClr val="tx1"/>
                                      </a:solidFill>
                                      <a:latin typeface="Cambria Math" panose="02040503050406030204" pitchFamily="18" charset="0"/>
                                    </a:rPr>
                                    <m:t>.</m:t>
                                  </m:r>
                                </m:sub>
                              </m:sSub>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1</m:t>
                              </m:r>
                              <m:r>
                                <a:rPr lang="en-IN" b="0" i="1" baseline="-25000" smtClean="0">
                                  <a:solidFill>
                                    <a:schemeClr val="tx1"/>
                                  </a:solidFill>
                                  <a:latin typeface="Cambria Math" panose="02040503050406030204" pitchFamily="18" charset="0"/>
                                </a:rPr>
                                <m:t>𝑛𝑥𝑛</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𝑏</m:t>
                              </m:r>
                              <m:r>
                                <a:rPr lang="en-IN" b="0" i="1" baseline="-25000" smtClean="0">
                                  <a:solidFill>
                                    <a:schemeClr val="tx1"/>
                                  </a:solidFill>
                                  <a:latin typeface="Cambria Math" panose="02040503050406030204" pitchFamily="18" charset="0"/>
                                </a:rPr>
                                <m:t>1</m:t>
                              </m:r>
                            </m:e>
                            <m:e>
                              <m:r>
                                <a:rPr lang="en-IN" i="1">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2</m:t>
                              </m:r>
                              <m:r>
                                <a:rPr lang="en-IN" i="1" baseline="-25000">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smtClean="0">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2</m:t>
                              </m:r>
                              <m:r>
                                <a:rPr lang="en-IN" i="1" baseline="-25000">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𝑥</m:t>
                              </m:r>
                              <m:sSub>
                                <m:sSubPr>
                                  <m:ctrlPr>
                                    <a:rPr lang="en-IN" i="1" baseline="-25000">
                                      <a:solidFill>
                                        <a:schemeClr val="tx1"/>
                                      </a:solidFill>
                                      <a:latin typeface="Cambria Math" panose="02040503050406030204" pitchFamily="18" charset="0"/>
                                    </a:rPr>
                                  </m:ctrlPr>
                                </m:sSubPr>
                                <m:e>
                                  <m:r>
                                    <a:rPr lang="en-IN" i="1" baseline="-25000">
                                      <a:solidFill>
                                        <a:schemeClr val="tx1"/>
                                      </a:solidFill>
                                      <a:latin typeface="Cambria Math" panose="02040503050406030204" pitchFamily="18" charset="0"/>
                                    </a:rPr>
                                    <m:t>2</m:t>
                                  </m:r>
                                </m:e>
                                <m:sub>
                                  <m:r>
                                    <a:rPr lang="en-IN" i="1" baseline="-25000">
                                      <a:solidFill>
                                        <a:schemeClr val="tx1"/>
                                      </a:solidFill>
                                      <a:latin typeface="Cambria Math" panose="02040503050406030204" pitchFamily="18" charset="0"/>
                                    </a:rPr>
                                    <m:t>.</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2</m:t>
                              </m:r>
                              <m:r>
                                <a:rPr lang="en-IN" i="1" baseline="-25000">
                                  <a:solidFill>
                                    <a:schemeClr val="tx1"/>
                                  </a:solidFill>
                                  <a:latin typeface="Cambria Math" panose="02040503050406030204" pitchFamily="18" charset="0"/>
                                </a:rPr>
                                <m:t>𝑛</m:t>
                              </m:r>
                              <m:r>
                                <a:rPr lang="en-IN" b="0" i="1" smtClean="0">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𝑛</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𝑏</m:t>
                              </m:r>
                              <m:r>
                                <a:rPr lang="en-IN" b="0" i="1" baseline="-25000" smtClean="0">
                                  <a:solidFill>
                                    <a:schemeClr val="tx1"/>
                                  </a:solidFill>
                                  <a:latin typeface="Cambria Math" panose="02040503050406030204" pitchFamily="18" charset="0"/>
                                </a:rPr>
                                <m:t>2</m:t>
                              </m:r>
                            </m:e>
                            <m:e>
                              <m:r>
                                <a:rPr lang="en-IN" i="1" baseline="-25000" smtClean="0">
                                  <a:solidFill>
                                    <a:schemeClr val="tx1"/>
                                  </a:solidFill>
                                  <a:latin typeface="Cambria Math" panose="02040503050406030204" pitchFamily="18" charset="0"/>
                                </a:rPr>
                                <m:t>…</m:t>
                              </m:r>
                            </m:e>
                            <m:e>
                              <m:r>
                                <a:rPr lang="en-IN" i="1">
                                  <a:solidFill>
                                    <a:schemeClr val="tx1"/>
                                  </a:solidFill>
                                  <a:latin typeface="Cambria Math" panose="02040503050406030204" pitchFamily="18" charset="0"/>
                                </a:rPr>
                                <m:t>𝑎</m:t>
                              </m:r>
                              <m:r>
                                <a:rPr lang="en-IN" b="0" i="1" baseline="-25000" smtClean="0">
                                  <a:solidFill>
                                    <a:schemeClr val="tx1"/>
                                  </a:solidFill>
                                  <a:latin typeface="Cambria Math" panose="02040503050406030204" pitchFamily="18" charset="0"/>
                                </a:rPr>
                                <m:t>𝑚</m:t>
                              </m:r>
                              <m:r>
                                <a:rPr lang="en-IN" i="1" baseline="-25000">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𝑎𝑚</m:t>
                              </m:r>
                              <m:r>
                                <a:rPr lang="en-IN" i="1" baseline="-25000">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𝑥</m:t>
                              </m:r>
                              <m:sSub>
                                <m:sSubPr>
                                  <m:ctrlPr>
                                    <a:rPr lang="en-IN" i="1" baseline="-25000">
                                      <a:solidFill>
                                        <a:schemeClr val="tx1"/>
                                      </a:solidFill>
                                      <a:latin typeface="Cambria Math" panose="02040503050406030204" pitchFamily="18" charset="0"/>
                                    </a:rPr>
                                  </m:ctrlPr>
                                </m:sSubPr>
                                <m:e>
                                  <m:r>
                                    <a:rPr lang="en-IN" i="1" baseline="-25000">
                                      <a:solidFill>
                                        <a:schemeClr val="tx1"/>
                                      </a:solidFill>
                                      <a:latin typeface="Cambria Math" panose="02040503050406030204" pitchFamily="18" charset="0"/>
                                    </a:rPr>
                                    <m:t>2</m:t>
                                  </m:r>
                                </m:e>
                                <m:sub>
                                  <m:r>
                                    <a:rPr lang="en-IN" i="1" baseline="-25000">
                                      <a:solidFill>
                                        <a:schemeClr val="tx1"/>
                                      </a:solidFill>
                                      <a:latin typeface="Cambria Math" panose="02040503050406030204" pitchFamily="18" charset="0"/>
                                    </a:rPr>
                                    <m:t>.</m:t>
                                  </m:r>
                                </m:sub>
                              </m:sSub>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𝑎𝑚𝑛𝑥𝑛</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𝑏𝑚</m:t>
                              </m:r>
                            </m:e>
                          </m:eqArr>
                        </m:e>
                      </m:d>
                    </m:oMath>
                  </m:oMathPara>
                </a14:m>
                <a:endParaRPr lang="en-IN" baseline="-25000" dirty="0">
                  <a:solidFill>
                    <a:schemeClr val="tx1"/>
                  </a:solidFill>
                </a:endParaRPr>
              </a:p>
            </p:txBody>
          </p:sp>
        </mc:Choice>
        <mc:Fallback>
          <p:sp>
            <p:nvSpPr>
              <p:cNvPr id="4" name="Content Placeholder 3">
                <a:extLst>
                  <a:ext uri="{FF2B5EF4-FFF2-40B4-BE49-F238E27FC236}">
                    <a16:creationId xmlns:a14="http://schemas.microsoft.com/office/drawing/2010/main" xmlns="" xmlns:a16="http://schemas.microsoft.com/office/drawing/2014/main" id="{6F6EC748-D755-43B1-BFAE-12A89340EBE4}"/>
                  </a:ext>
                </a:extLst>
              </p:cNvPr>
              <p:cNvSpPr txBox="1">
                <a:spLocks noGrp="1" noRot="1" noChangeAspect="1" noMove="1" noResize="1" noEditPoints="1" noAdjustHandles="1" noChangeArrowheads="1" noChangeShapeType="1" noTextEdit="1"/>
              </p:cNvSpPr>
              <p:nvPr>
                <p:ph idx="1"/>
              </p:nvPr>
            </p:nvSpPr>
            <p:spPr>
              <a:xfrm>
                <a:off x="330200" y="998749"/>
                <a:ext cx="3683882" cy="1664815"/>
              </a:xfrm>
              <a:prstGeom prst="rect">
                <a:avLst/>
              </a:prstGeom>
              <a:blipFill>
                <a:blip r:embed="rId2"/>
                <a:stretch>
                  <a:fillRect r="-24834" b="-4762"/>
                </a:stretch>
              </a:blipFill>
            </p:spPr>
            <p:txBody>
              <a:bodyPr/>
              <a:lstStyle/>
              <a:p>
                <a:r>
                  <a:rPr lang="en-IN">
                    <a:noFill/>
                  </a:rPr>
                  <a:t> </a:t>
                </a:r>
              </a:p>
            </p:txBody>
          </p:sp>
        </mc:Fallback>
      </mc:AlternateContent>
      <p:sp>
        <p:nvSpPr>
          <p:cNvPr id="5" name="TextBox 4">
            <a:extLst>
              <a:ext uri="{FF2B5EF4-FFF2-40B4-BE49-F238E27FC236}">
                <a16:creationId xmlns="" xmlns:a16="http://schemas.microsoft.com/office/drawing/2014/main" id="{B68547F3-650E-4079-AD3D-E4A1B2FBFB7F}"/>
              </a:ext>
            </a:extLst>
          </p:cNvPr>
          <p:cNvSpPr txBox="1"/>
          <p:nvPr/>
        </p:nvSpPr>
        <p:spPr>
          <a:xfrm>
            <a:off x="5992336" y="1318298"/>
            <a:ext cx="5056664" cy="369332"/>
          </a:xfrm>
          <a:prstGeom prst="rect">
            <a:avLst/>
          </a:prstGeom>
          <a:noFill/>
        </p:spPr>
        <p:txBody>
          <a:bodyPr wrap="square" rtlCol="0">
            <a:spAutoFit/>
          </a:bodyPr>
          <a:lstStyle/>
          <a:p>
            <a:r>
              <a:rPr lang="en-IN" dirty="0"/>
              <a:t>Can be represented as augmented   matrix</a:t>
            </a:r>
          </a:p>
        </p:txBody>
      </p:sp>
      <mc:AlternateContent xmlns:mc="http://schemas.openxmlformats.org/markup-compatibility/2006">
        <mc:Choice xmlns="" xmlns:a14="http://schemas.microsoft.com/office/drawing/2010/main" Requires="a14">
          <p:sp>
            <p:nvSpPr>
              <p:cNvPr id="6" name="TextBox 5">
                <a:extLst>
                  <a:ext uri="{FF2B5EF4-FFF2-40B4-BE49-F238E27FC236}">
                    <a16:creationId xmlns:a16="http://schemas.microsoft.com/office/drawing/2014/main" id="{5D2C42F4-EF1C-44EA-BF5D-62549A2E0530}"/>
                  </a:ext>
                </a:extLst>
              </p:cNvPr>
              <p:cNvSpPr txBox="1"/>
              <p:nvPr/>
            </p:nvSpPr>
            <p:spPr>
              <a:xfrm>
                <a:off x="7998178" y="2349446"/>
                <a:ext cx="1090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oMath>
                  </m:oMathPara>
                </a14:m>
                <a:endParaRPr lang="en-IN" dirty="0"/>
              </a:p>
            </p:txBody>
          </p:sp>
        </mc:Choice>
        <mc:Fallback>
          <p:sp>
            <p:nvSpPr>
              <p:cNvPr id="6" name="TextBox 5">
                <a:extLst>
                  <a:ext uri="{FF2B5EF4-FFF2-40B4-BE49-F238E27FC236}">
                    <a16:creationId xmlns:a16="http://schemas.microsoft.com/office/drawing/2014/main" xmlns="" xmlns:a14="http://schemas.microsoft.com/office/drawing/2010/main" id="{5D2C42F4-EF1C-44EA-BF5D-62549A2E0530}"/>
                  </a:ext>
                </a:extLst>
              </p:cNvPr>
              <p:cNvSpPr txBox="1">
                <a:spLocks noRot="1" noChangeAspect="1" noMove="1" noResize="1" noEditPoints="1" noAdjustHandles="1" noChangeArrowheads="1" noChangeShapeType="1" noTextEdit="1"/>
              </p:cNvSpPr>
              <p:nvPr/>
            </p:nvSpPr>
            <p:spPr>
              <a:xfrm>
                <a:off x="7998178" y="2349446"/>
                <a:ext cx="109004" cy="27699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9" name="TextBox 8">
                <a:extLst>
                  <a:ext uri="{FF2B5EF4-FFF2-40B4-BE49-F238E27FC236}">
                    <a16:creationId xmlns:a16="http://schemas.microsoft.com/office/drawing/2014/main" id="{149104C2-9037-4319-B04D-5F8CE541C34F}"/>
                  </a:ext>
                </a:extLst>
              </p:cNvPr>
              <p:cNvSpPr txBox="1"/>
              <p:nvPr/>
            </p:nvSpPr>
            <p:spPr>
              <a:xfrm>
                <a:off x="5791200" y="1927216"/>
                <a:ext cx="2875018" cy="1138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4"/>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11</m:t>
                                          </m:r>
                                        </m:sub>
                                      </m:sSub>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12</m:t>
                                          </m:r>
                                        </m:sub>
                                      </m:sSub>
                                    </m:e>
                                    <m:e>
                                      <m:r>
                                        <a:rPr lang="en-IN" i="1" smtClean="0">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1</m:t>
                                          </m:r>
                                          <m:r>
                                            <a:rPr lang="en-IN" b="0" i="1" smtClean="0">
                                              <a:latin typeface="Cambria Math" panose="02040503050406030204" pitchFamily="18" charset="0"/>
                                            </a:rPr>
                                            <m:t>𝑛</m:t>
                                          </m:r>
                                        </m:sub>
                                      </m:sSub>
                                    </m:e>
                                  </m:m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21</m:t>
                                          </m:r>
                                        </m:sub>
                                      </m:sSub>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22</m:t>
                                          </m:r>
                                        </m:sub>
                                      </m:sSub>
                                    </m:e>
                                    <m:e>
                                      <m:r>
                                        <a:rPr lang="en-IN" i="1" smtClean="0">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2</m:t>
                                          </m:r>
                                          <m:r>
                                            <a:rPr lang="en-IN" b="0" i="1" smtClean="0">
                                              <a:latin typeface="Cambria Math" panose="02040503050406030204" pitchFamily="18" charset="0"/>
                                            </a:rPr>
                                            <m:t>𝑛</m:t>
                                          </m:r>
                                        </m:sub>
                                      </m:sSub>
                                    </m:e>
                                  </m:mr>
                                  <m:mr>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e>
                                      <m:r>
                                        <a:rPr lang="en-IN" i="1" smtClean="0">
                                          <a:latin typeface="Cambria Math" panose="02040503050406030204" pitchFamily="18" charset="0"/>
                                        </a:rPr>
                                        <m:t>⋮</m:t>
                                      </m:r>
                                    </m:e>
                                  </m:m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𝑚</m:t>
                                          </m:r>
                                          <m:r>
                                            <a:rPr lang="en-IN" b="0" i="1" smtClean="0">
                                              <a:latin typeface="Cambria Math" panose="02040503050406030204" pitchFamily="18" charset="0"/>
                                            </a:rPr>
                                            <m:t>1</m:t>
                                          </m:r>
                                        </m:sub>
                                      </m:sSub>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𝑚</m:t>
                                          </m:r>
                                          <m:r>
                                            <a:rPr lang="en-IN" b="0" i="1" smtClean="0">
                                              <a:latin typeface="Cambria Math" panose="02040503050406030204" pitchFamily="18" charset="0"/>
                                            </a:rPr>
                                            <m:t>2</m:t>
                                          </m:r>
                                        </m:sub>
                                      </m:sSub>
                                    </m:e>
                                    <m:e>
                                      <m:r>
                                        <a:rPr lang="en-IN" i="1" smtClean="0">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𝑚𝑛</m:t>
                                          </m:r>
                                        </m:sub>
                                      </m:sSub>
                                    </m:e>
                                  </m:mr>
                                </m:m>
                              </m:e>
                              <m:e>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1</m:t>
                                              </m:r>
                                            </m:sub>
                                          </m:sSub>
                                        </m:e>
                                      </m:m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2</m:t>
                                              </m:r>
                                            </m:sub>
                                          </m:sSub>
                                        </m:e>
                                      </m:mr>
                                      <m:mr>
                                        <m:e>
                                          <m:r>
                                            <a:rPr lang="en-IN" i="1" smtClean="0">
                                              <a:latin typeface="Cambria Math" panose="02040503050406030204" pitchFamily="18" charset="0"/>
                                            </a:rPr>
                                            <m:t>⋮</m:t>
                                          </m:r>
                                        </m:e>
                                      </m:mr>
                                      <m:m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𝑚</m:t>
                                              </m:r>
                                            </m:sub>
                                          </m:sSub>
                                        </m:e>
                                      </m:mr>
                                    </m:m>
                                  </m:e>
                                </m:d>
                              </m:e>
                            </m:mr>
                          </m:m>
                        </m:e>
                      </m:d>
                    </m:oMath>
                  </m:oMathPara>
                </a14:m>
                <a:endParaRPr lang="en-IN" dirty="0"/>
              </a:p>
            </p:txBody>
          </p:sp>
        </mc:Choice>
        <mc:Fallback>
          <p:sp>
            <p:nvSpPr>
              <p:cNvPr id="9" name="TextBox 8">
                <a:extLst>
                  <a:ext uri="{FF2B5EF4-FFF2-40B4-BE49-F238E27FC236}">
                    <a16:creationId xmlns:a14="http://schemas.microsoft.com/office/drawing/2010/main" xmlns="" xmlns:a16="http://schemas.microsoft.com/office/drawing/2014/main" id="{149104C2-9037-4319-B04D-5F8CE541C34F}"/>
                  </a:ext>
                </a:extLst>
              </p:cNvPr>
              <p:cNvSpPr txBox="1">
                <a:spLocks noRot="1" noChangeAspect="1" noMove="1" noResize="1" noEditPoints="1" noAdjustHandles="1" noChangeArrowheads="1" noChangeShapeType="1" noTextEdit="1"/>
              </p:cNvSpPr>
              <p:nvPr/>
            </p:nvSpPr>
            <p:spPr>
              <a:xfrm>
                <a:off x="5791200" y="1927216"/>
                <a:ext cx="2875018" cy="113896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0" name="TextBox 9">
                <a:extLst>
                  <a:ext uri="{FF2B5EF4-FFF2-40B4-BE49-F238E27FC236}">
                    <a16:creationId xmlns:a16="http://schemas.microsoft.com/office/drawing/2014/main" id="{E3B06F65-44CD-4C66-B5AF-5E575AE237A9}"/>
                  </a:ext>
                </a:extLst>
              </p:cNvPr>
              <p:cNvSpPr txBox="1"/>
              <p:nvPr/>
            </p:nvSpPr>
            <p:spPr>
              <a:xfrm>
                <a:off x="4481455" y="3505919"/>
                <a:ext cx="7142450" cy="1020472"/>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𝑤h𝑒𝑟𝑒</m:t>
                    </m:r>
                    <m:r>
                      <a:rPr lang="en-IN" b="0" i="1" smtClean="0">
                        <a:latin typeface="Cambria Math" panose="02040503050406030204" pitchFamily="18" charset="0"/>
                      </a:rPr>
                      <m:t> </m:t>
                    </m:r>
                    <m:d>
                      <m:dPr>
                        <m:begChr m:val="["/>
                        <m:endChr m:val="]"/>
                        <m:ctrlPr>
                          <a:rPr lang="en-IN" i="1" smtClean="0">
                            <a:latin typeface="Cambria Math" panose="02040503050406030204" pitchFamily="18" charset="0"/>
                          </a:rPr>
                        </m:ctrlPr>
                      </m:dPr>
                      <m:e>
                        <m:m>
                          <m:mPr>
                            <m:mcs>
                              <m:mc>
                                <m:mcPr>
                                  <m:count m:val="4"/>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11</m:t>
                                  </m:r>
                                </m:sub>
                              </m:sSub>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12</m:t>
                                  </m:r>
                                </m:sub>
                              </m:sSub>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r>
                                    <a:rPr lang="en-IN" i="1">
                                      <a:latin typeface="Cambria Math" panose="02040503050406030204" pitchFamily="18" charset="0"/>
                                    </a:rPr>
                                    <m:t>𝑛</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21</m:t>
                                  </m:r>
                                </m:sub>
                              </m:sSub>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22</m:t>
                                  </m:r>
                                </m:sub>
                              </m:sSub>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2</m:t>
                                  </m:r>
                                  <m:r>
                                    <a:rPr lang="en-IN" i="1">
                                      <a:latin typeface="Cambria Math" panose="02040503050406030204" pitchFamily="18" charset="0"/>
                                    </a:rPr>
                                    <m:t>𝑛</m:t>
                                  </m:r>
                                </m:sub>
                              </m:sSub>
                            </m:e>
                          </m:mr>
                          <m:mr>
                            <m:e>
                              <m:r>
                                <a:rPr lang="en-IN" i="1">
                                  <a:latin typeface="Cambria Math" panose="02040503050406030204" pitchFamily="18" charset="0"/>
                                </a:rPr>
                                <m:t>⋮</m:t>
                              </m:r>
                            </m:e>
                            <m:e>
                              <m:r>
                                <a:rPr lang="en-IN" i="1">
                                  <a:latin typeface="Cambria Math" panose="02040503050406030204" pitchFamily="18" charset="0"/>
                                </a:rPr>
                                <m:t>⋮</m:t>
                              </m:r>
                            </m:e>
                            <m:e>
                              <m:r>
                                <a:rPr lang="en-IN" i="1">
                                  <a:latin typeface="Cambria Math" panose="02040503050406030204" pitchFamily="18" charset="0"/>
                                </a:rPr>
                                <m:t>⋱</m:t>
                              </m:r>
                            </m:e>
                            <m:e>
                              <m:r>
                                <a:rPr lang="en-IN" i="1">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𝑚</m:t>
                                  </m:r>
                                  <m:r>
                                    <a:rPr lang="en-IN" i="1">
                                      <a:latin typeface="Cambria Math" panose="02040503050406030204" pitchFamily="18" charset="0"/>
                                    </a:rPr>
                                    <m:t>1</m:t>
                                  </m:r>
                                </m:sub>
                              </m:sSub>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𝑚</m:t>
                                  </m:r>
                                  <m:r>
                                    <a:rPr lang="en-IN" i="1">
                                      <a:latin typeface="Cambria Math" panose="02040503050406030204" pitchFamily="18" charset="0"/>
                                    </a:rPr>
                                    <m:t>2</m:t>
                                  </m:r>
                                </m:sub>
                              </m:sSub>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𝑚𝑛</m:t>
                                  </m:r>
                                </m:sub>
                              </m:sSub>
                            </m:e>
                          </m:mr>
                        </m:m>
                      </m:e>
                    </m:d>
                  </m:oMath>
                </a14:m>
                <a:r>
                  <a:rPr lang="en-IN" dirty="0"/>
                  <a:t> is the coefficient matrix of linear system</a:t>
                </a:r>
              </a:p>
            </p:txBody>
          </p:sp>
        </mc:Choice>
        <mc:Fallback>
          <p:sp>
            <p:nvSpPr>
              <p:cNvPr id="10" name="TextBox 9">
                <a:extLst>
                  <a:ext uri="{FF2B5EF4-FFF2-40B4-BE49-F238E27FC236}">
                    <a16:creationId xmlns:a14="http://schemas.microsoft.com/office/drawing/2010/main" xmlns="" xmlns:a16="http://schemas.microsoft.com/office/drawing/2014/main" id="{E3B06F65-44CD-4C66-B5AF-5E575AE237A9}"/>
                  </a:ext>
                </a:extLst>
              </p:cNvPr>
              <p:cNvSpPr txBox="1">
                <a:spLocks noRot="1" noChangeAspect="1" noMove="1" noResize="1" noEditPoints="1" noAdjustHandles="1" noChangeArrowheads="1" noChangeShapeType="1" noTextEdit="1"/>
              </p:cNvSpPr>
              <p:nvPr/>
            </p:nvSpPr>
            <p:spPr>
              <a:xfrm>
                <a:off x="4481455" y="3505919"/>
                <a:ext cx="7142450" cy="102047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5" name="Content Placeholder 3">
                <a:extLst>
                  <a:ext uri="{FF2B5EF4-FFF2-40B4-BE49-F238E27FC236}">
                    <a16:creationId xmlns:a16="http://schemas.microsoft.com/office/drawing/2014/main" id="{4F07D30F-E90B-4119-8EE5-39839DC7524C}"/>
                  </a:ext>
                </a:extLst>
              </p:cNvPr>
              <p:cNvSpPr txBox="1">
                <a:spLocks/>
              </p:cNvSpPr>
              <p:nvPr/>
            </p:nvSpPr>
            <p:spPr>
              <a:xfrm>
                <a:off x="240767" y="4563510"/>
                <a:ext cx="7988834" cy="1278235"/>
              </a:xfrm>
              <a:prstGeom prst="rect">
                <a:avLst/>
              </a:prstGeom>
              <a:noFill/>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solidFill>
                      <a:schemeClr val="tx1"/>
                    </a:solidFill>
                  </a:rPr>
                  <a:t>Example: Represent the following  linear  system of equations in matrix form </a:t>
                </a:r>
                <a14:m>
                  <m:oMath xmlns:m="http://schemas.openxmlformats.org/officeDocument/2006/math">
                    <m:d>
                      <m:dPr>
                        <m:begChr m:val="{"/>
                        <m:endChr m:val=""/>
                        <m:ctrlPr>
                          <a:rPr lang="en-IN" i="1" smtClean="0">
                            <a:solidFill>
                              <a:schemeClr val="tx1"/>
                            </a:solidFill>
                            <a:latin typeface="Cambria Math" panose="02040503050406030204" pitchFamily="18" charset="0"/>
                          </a:rPr>
                        </m:ctrlPr>
                      </m:dPr>
                      <m:e>
                        <m:eqArr>
                          <m:eqArrPr>
                            <m:ctrlPr>
                              <a:rPr lang="en-IN" i="1" smtClean="0">
                                <a:solidFill>
                                  <a:schemeClr val="tx1"/>
                                </a:solidFill>
                                <a:latin typeface="Cambria Math" panose="02040503050406030204" pitchFamily="18" charset="0"/>
                              </a:rPr>
                            </m:ctrlPr>
                          </m:eqArrPr>
                          <m:e>
                            <m:r>
                              <a:rPr lang="en-IN" i="1" smtClean="0">
                                <a:solidFill>
                                  <a:schemeClr val="tx1"/>
                                </a:solidFill>
                                <a:latin typeface="Cambria Math" panose="02040503050406030204" pitchFamily="18" charset="0"/>
                              </a:rPr>
                              <m:t>𝑥</m:t>
                            </m:r>
                            <m:r>
                              <a:rPr lang="en-IN" i="1" baseline="-25000" smtClean="0">
                                <a:solidFill>
                                  <a:schemeClr val="tx1"/>
                                </a:solidFill>
                                <a:latin typeface="Cambria Math" panose="02040503050406030204" pitchFamily="18" charset="0"/>
                              </a:rPr>
                              <m:t>1</m:t>
                            </m:r>
                            <m:r>
                              <a:rPr lang="en-IN" i="1" smtClean="0">
                                <a:solidFill>
                                  <a:schemeClr val="tx1"/>
                                </a:solidFill>
                                <a:latin typeface="Cambria Math" panose="02040503050406030204" pitchFamily="18" charset="0"/>
                              </a:rPr>
                              <m:t>+</m:t>
                            </m:r>
                            <m:r>
                              <a:rPr lang="en-IN" i="1" smtClean="0">
                                <a:solidFill>
                                  <a:schemeClr val="tx1"/>
                                </a:solidFill>
                                <a:latin typeface="Cambria Math" panose="02040503050406030204" pitchFamily="18" charset="0"/>
                              </a:rPr>
                              <m:t>𝑥</m:t>
                            </m:r>
                            <m:sSub>
                              <m:sSubPr>
                                <m:ctrlPr>
                                  <a:rPr lang="en-IN" i="1" baseline="-25000" smtClean="0">
                                    <a:solidFill>
                                      <a:schemeClr val="tx1"/>
                                    </a:solidFill>
                                    <a:latin typeface="Cambria Math" panose="02040503050406030204" pitchFamily="18" charset="0"/>
                                  </a:rPr>
                                </m:ctrlPr>
                              </m:sSubPr>
                              <m:e>
                                <m:r>
                                  <a:rPr lang="en-IN" i="1" baseline="-25000" smtClean="0">
                                    <a:solidFill>
                                      <a:schemeClr val="tx1"/>
                                    </a:solidFill>
                                    <a:latin typeface="Cambria Math" panose="02040503050406030204" pitchFamily="18" charset="0"/>
                                  </a:rPr>
                                  <m:t>2</m:t>
                                </m:r>
                              </m:e>
                              <m:sub>
                                <m:r>
                                  <a:rPr lang="en-IN" i="1" baseline="-25000" smtClean="0">
                                    <a:solidFill>
                                      <a:schemeClr val="tx1"/>
                                    </a:solidFill>
                                    <a:latin typeface="Cambria Math" panose="02040503050406030204" pitchFamily="18" charset="0"/>
                                  </a:rPr>
                                  <m:t>.</m:t>
                                </m:r>
                              </m:sub>
                            </m:sSub>
                            <m:r>
                              <a:rPr lang="en-IN" b="0" i="1" smtClean="0">
                                <a:solidFill>
                                  <a:schemeClr val="tx1"/>
                                </a:solidFill>
                                <a:latin typeface="Cambria Math" panose="02040503050406030204" pitchFamily="18" charset="0"/>
                              </a:rPr>
                              <m:t>−2</m:t>
                            </m:r>
                            <m:r>
                              <a:rPr lang="en-IN" i="1" smtClean="0">
                                <a:solidFill>
                                  <a:schemeClr val="tx1"/>
                                </a:solidFill>
                                <a:latin typeface="Cambria Math" panose="02040503050406030204" pitchFamily="18" charset="0"/>
                              </a:rPr>
                              <m:t>𝑥</m:t>
                            </m:r>
                            <m:r>
                              <a:rPr lang="en-IN" b="0" i="1" baseline="-25000" smtClean="0">
                                <a:solidFill>
                                  <a:schemeClr val="tx1"/>
                                </a:solidFill>
                                <a:latin typeface="Cambria Math" panose="02040503050406030204" pitchFamily="18" charset="0"/>
                              </a:rPr>
                              <m:t>3</m:t>
                            </m:r>
                            <m:r>
                              <a:rPr lang="en-IN"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1</m:t>
                            </m:r>
                          </m:e>
                          <m:e>
                            <m:r>
                              <a:rPr lang="en-IN" b="0" i="1" smtClean="0">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−3</m:t>
                            </m:r>
                            <m:r>
                              <a:rPr lang="en-IN" i="1">
                                <a:solidFill>
                                  <a:schemeClr val="tx1"/>
                                </a:solidFill>
                                <a:latin typeface="Cambria Math" panose="02040503050406030204" pitchFamily="18" charset="0"/>
                              </a:rPr>
                              <m:t>𝑥</m:t>
                            </m:r>
                            <m:sSub>
                              <m:sSubPr>
                                <m:ctrlPr>
                                  <a:rPr lang="en-IN" i="1" baseline="-25000">
                                    <a:solidFill>
                                      <a:schemeClr val="tx1"/>
                                    </a:solidFill>
                                    <a:latin typeface="Cambria Math" panose="02040503050406030204" pitchFamily="18" charset="0"/>
                                  </a:rPr>
                                </m:ctrlPr>
                              </m:sSubPr>
                              <m:e>
                                <m:r>
                                  <a:rPr lang="en-IN" i="1" baseline="-25000">
                                    <a:solidFill>
                                      <a:schemeClr val="tx1"/>
                                    </a:solidFill>
                                    <a:latin typeface="Cambria Math" panose="02040503050406030204" pitchFamily="18" charset="0"/>
                                  </a:rPr>
                                  <m:t>2</m:t>
                                </m:r>
                              </m:e>
                              <m:sub>
                                <m:r>
                                  <a:rPr lang="en-IN" i="1" baseline="-25000">
                                    <a:solidFill>
                                      <a:schemeClr val="tx1"/>
                                    </a:solidFill>
                                    <a:latin typeface="Cambria Math" panose="02040503050406030204" pitchFamily="18" charset="0"/>
                                  </a:rPr>
                                  <m:t>.</m:t>
                                </m:r>
                              </m:sub>
                            </m:sSub>
                            <m:r>
                              <a:rPr lang="en-IN"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3</m:t>
                            </m:r>
                            <m:r>
                              <a:rPr lang="en-IN" i="1">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−8</m:t>
                            </m:r>
                          </m:e>
                          <m:e>
                            <m:r>
                              <a:rPr lang="en-IN" b="0" i="1" smtClean="0">
                                <a:solidFill>
                                  <a:schemeClr val="tx1"/>
                                </a:solidFill>
                                <a:latin typeface="Cambria Math" panose="02040503050406030204" pitchFamily="18" charset="0"/>
                              </a:rPr>
                              <m:t>3</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𝑥</m:t>
                            </m:r>
                            <m:sSub>
                              <m:sSubPr>
                                <m:ctrlPr>
                                  <a:rPr lang="en-IN" i="1" baseline="-25000">
                                    <a:solidFill>
                                      <a:schemeClr val="tx1"/>
                                    </a:solidFill>
                                    <a:latin typeface="Cambria Math" panose="02040503050406030204" pitchFamily="18" charset="0"/>
                                  </a:rPr>
                                </m:ctrlPr>
                              </m:sSubPr>
                              <m:e>
                                <m:r>
                                  <a:rPr lang="en-IN" i="1" baseline="-25000">
                                    <a:solidFill>
                                      <a:schemeClr val="tx1"/>
                                    </a:solidFill>
                                    <a:latin typeface="Cambria Math" panose="02040503050406030204" pitchFamily="18" charset="0"/>
                                  </a:rPr>
                                  <m:t>2</m:t>
                                </m:r>
                              </m:e>
                              <m:sub>
                                <m:r>
                                  <a:rPr lang="en-IN" i="1" baseline="-25000">
                                    <a:solidFill>
                                      <a:schemeClr val="tx1"/>
                                    </a:solidFill>
                                    <a:latin typeface="Cambria Math" panose="02040503050406030204" pitchFamily="18" charset="0"/>
                                  </a:rPr>
                                  <m:t>.</m:t>
                                </m:r>
                              </m:sub>
                            </m:sSub>
                            <m:r>
                              <a:rPr lang="en-IN" i="1">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4</m:t>
                            </m:r>
                            <m:r>
                              <a:rPr lang="en-IN" i="1">
                                <a:solidFill>
                                  <a:schemeClr val="tx1"/>
                                </a:solidFill>
                                <a:latin typeface="Cambria Math" panose="02040503050406030204" pitchFamily="18" charset="0"/>
                              </a:rPr>
                              <m:t>𝑥</m:t>
                            </m:r>
                            <m:r>
                              <a:rPr lang="en-IN" i="1" baseline="-25000">
                                <a:solidFill>
                                  <a:schemeClr val="tx1"/>
                                </a:solidFill>
                                <a:latin typeface="Cambria Math" panose="02040503050406030204" pitchFamily="18" charset="0"/>
                              </a:rPr>
                              <m:t>3</m:t>
                            </m:r>
                            <m:r>
                              <a:rPr lang="en-IN" i="1">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7</m:t>
                            </m:r>
                          </m:e>
                        </m:eqArr>
                      </m:e>
                    </m:d>
                  </m:oMath>
                </a14:m>
                <a:endParaRPr lang="en-IN" baseline="-25000" dirty="0">
                  <a:solidFill>
                    <a:schemeClr val="tx1"/>
                  </a:solidFill>
                </a:endParaRPr>
              </a:p>
            </p:txBody>
          </p:sp>
        </mc:Choice>
        <mc:Fallback>
          <p:sp>
            <p:nvSpPr>
              <p:cNvPr id="15" name="Content Placeholder 3">
                <a:extLst>
                  <a:ext uri="{FF2B5EF4-FFF2-40B4-BE49-F238E27FC236}">
                    <a16:creationId xmlns:a14="http://schemas.microsoft.com/office/drawing/2010/main" xmlns="" xmlns:a16="http://schemas.microsoft.com/office/drawing/2014/main" id="{4F07D30F-E90B-4119-8EE5-39839DC7524C}"/>
                  </a:ext>
                </a:extLst>
              </p:cNvPr>
              <p:cNvSpPr txBox="1">
                <a:spLocks noRot="1" noChangeAspect="1" noMove="1" noResize="1" noEditPoints="1" noAdjustHandles="1" noChangeArrowheads="1" noChangeShapeType="1" noTextEdit="1"/>
              </p:cNvSpPr>
              <p:nvPr/>
            </p:nvSpPr>
            <p:spPr>
              <a:xfrm>
                <a:off x="240767" y="4563510"/>
                <a:ext cx="7988834" cy="1278235"/>
              </a:xfrm>
              <a:prstGeom prst="rect">
                <a:avLst/>
              </a:prstGeom>
              <a:blipFill>
                <a:blip r:embed="rId6"/>
                <a:stretch>
                  <a:fillRect l="-763" t="-5263" r="-2288" b="-5263"/>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6" name="TextBox 15">
                <a:extLst>
                  <a:ext uri="{FF2B5EF4-FFF2-40B4-BE49-F238E27FC236}">
                    <a16:creationId xmlns:a16="http://schemas.microsoft.com/office/drawing/2014/main" id="{60771A45-444E-4A20-9CD8-2BDB4EF058B5}"/>
                  </a:ext>
                </a:extLst>
              </p:cNvPr>
              <p:cNvSpPr txBox="1"/>
              <p:nvPr/>
            </p:nvSpPr>
            <p:spPr>
              <a:xfrm>
                <a:off x="9239956" y="4762442"/>
                <a:ext cx="2049599"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solidFill>
                                <a:schemeClr val="accent2"/>
                              </a:solidFill>
                              <a:latin typeface="Cambria Math" panose="02040503050406030204" pitchFamily="18" charset="0"/>
                            </a:rPr>
                          </m:ctrlPr>
                        </m:dPr>
                        <m:e>
                          <m:m>
                            <m:mPr>
                              <m:mcs>
                                <m:mc>
                                  <m:mcPr>
                                    <m:count m:val="2"/>
                                    <m:mcJc m:val="center"/>
                                  </m:mcPr>
                                </m:mc>
                              </m:mcs>
                              <m:ctrlPr>
                                <a:rPr lang="en-IN" i="1" smtClean="0">
                                  <a:solidFill>
                                    <a:schemeClr val="accent2"/>
                                  </a:solidFill>
                                  <a:latin typeface="Cambria Math" panose="02040503050406030204" pitchFamily="18" charset="0"/>
                                </a:rPr>
                              </m:ctrlPr>
                            </m:mPr>
                            <m:mr>
                              <m:e>
                                <m:m>
                                  <m:mPr>
                                    <m:mcs>
                                      <m:mc>
                                        <m:mcPr>
                                          <m:count m:val="3"/>
                                          <m:mcJc m:val="center"/>
                                        </m:mcPr>
                                      </m:mc>
                                    </m:mcs>
                                    <m:ctrlPr>
                                      <a:rPr lang="en-IN" i="1" smtClean="0">
                                        <a:solidFill>
                                          <a:schemeClr val="accent2"/>
                                        </a:solidFill>
                                        <a:latin typeface="Cambria Math" panose="02040503050406030204" pitchFamily="18" charset="0"/>
                                      </a:rPr>
                                    </m:ctrlPr>
                                  </m:mPr>
                                  <m:mr>
                                    <m:e>
                                      <m:r>
                                        <m:rPr>
                                          <m:brk m:alnAt="7"/>
                                        </m:rPr>
                                        <a:rPr lang="en-IN" b="0" i="1" smtClean="0">
                                          <a:solidFill>
                                            <a:schemeClr val="accent2"/>
                                          </a:solidFill>
                                          <a:latin typeface="Cambria Math" panose="02040503050406030204" pitchFamily="18" charset="0"/>
                                        </a:rPr>
                                        <m:t>1</m:t>
                                      </m:r>
                                    </m:e>
                                    <m:e>
                                      <m:r>
                                        <a:rPr lang="en-IN" b="0" i="1" smtClean="0">
                                          <a:solidFill>
                                            <a:schemeClr val="accent2"/>
                                          </a:solidFill>
                                          <a:latin typeface="Cambria Math" panose="02040503050406030204" pitchFamily="18" charset="0"/>
                                        </a:rPr>
                                        <m:t>1</m:t>
                                      </m:r>
                                    </m:e>
                                    <m:e>
                                      <m:r>
                                        <a:rPr lang="en-IN" b="0" i="1" smtClean="0">
                                          <a:solidFill>
                                            <a:schemeClr val="accent2"/>
                                          </a:solidFill>
                                          <a:latin typeface="Cambria Math" panose="02040503050406030204" pitchFamily="18" charset="0"/>
                                        </a:rPr>
                                        <m:t>−2</m:t>
                                      </m:r>
                                    </m:e>
                                  </m:mr>
                                  <m:mr>
                                    <m:e>
                                      <m:r>
                                        <a:rPr lang="en-IN" b="0" i="1" smtClean="0">
                                          <a:solidFill>
                                            <a:schemeClr val="accent2"/>
                                          </a:solidFill>
                                          <a:latin typeface="Cambria Math" panose="02040503050406030204" pitchFamily="18" charset="0"/>
                                        </a:rPr>
                                        <m:t>2</m:t>
                                      </m:r>
                                    </m:e>
                                    <m:e>
                                      <m:r>
                                        <a:rPr lang="en-IN" b="0" i="1" smtClean="0">
                                          <a:solidFill>
                                            <a:schemeClr val="accent2"/>
                                          </a:solidFill>
                                          <a:latin typeface="Cambria Math" panose="02040503050406030204" pitchFamily="18" charset="0"/>
                                        </a:rPr>
                                        <m:t>−3</m:t>
                                      </m:r>
                                    </m:e>
                                    <m:e>
                                      <m:r>
                                        <a:rPr lang="en-IN" b="0" i="1" smtClean="0">
                                          <a:solidFill>
                                            <a:schemeClr val="accent2"/>
                                          </a:solidFill>
                                          <a:latin typeface="Cambria Math" panose="02040503050406030204" pitchFamily="18" charset="0"/>
                                        </a:rPr>
                                        <m:t>1</m:t>
                                      </m:r>
                                    </m:e>
                                  </m:mr>
                                  <m:mr>
                                    <m:e>
                                      <m:r>
                                        <a:rPr lang="en-IN" b="0" i="1" smtClean="0">
                                          <a:solidFill>
                                            <a:schemeClr val="accent2"/>
                                          </a:solidFill>
                                          <a:latin typeface="Cambria Math" panose="02040503050406030204" pitchFamily="18" charset="0"/>
                                        </a:rPr>
                                        <m:t>3</m:t>
                                      </m:r>
                                    </m:e>
                                    <m:e>
                                      <m:r>
                                        <a:rPr lang="en-IN" b="0" i="1" smtClean="0">
                                          <a:solidFill>
                                            <a:schemeClr val="accent2"/>
                                          </a:solidFill>
                                          <a:latin typeface="Cambria Math" panose="02040503050406030204" pitchFamily="18" charset="0"/>
                                        </a:rPr>
                                        <m:t>1</m:t>
                                      </m:r>
                                    </m:e>
                                    <m:e>
                                      <m:r>
                                        <a:rPr lang="en-IN" b="0" i="1" smtClean="0">
                                          <a:solidFill>
                                            <a:schemeClr val="accent2"/>
                                          </a:solidFill>
                                          <a:latin typeface="Cambria Math" panose="02040503050406030204" pitchFamily="18" charset="0"/>
                                        </a:rPr>
                                        <m:t>4</m:t>
                                      </m:r>
                                    </m:e>
                                  </m:mr>
                                </m:m>
                              </m:e>
                              <m:e>
                                <m:d>
                                  <m:dPr>
                                    <m:begChr m:val="|"/>
                                    <m:endChr m:val=""/>
                                    <m:ctrlPr>
                                      <a:rPr lang="en-IN" i="1" smtClean="0">
                                        <a:solidFill>
                                          <a:schemeClr val="accent2"/>
                                        </a:solidFill>
                                        <a:latin typeface="Cambria Math" panose="02040503050406030204" pitchFamily="18" charset="0"/>
                                      </a:rPr>
                                    </m:ctrlPr>
                                  </m:dPr>
                                  <m:e>
                                    <m:m>
                                      <m:mPr>
                                        <m:mcs>
                                          <m:mc>
                                            <m:mcPr>
                                              <m:count m:val="1"/>
                                              <m:mcJc m:val="center"/>
                                            </m:mcPr>
                                          </m:mc>
                                        </m:mcs>
                                        <m:ctrlPr>
                                          <a:rPr lang="en-IN" i="1" smtClean="0">
                                            <a:solidFill>
                                              <a:schemeClr val="accent2"/>
                                            </a:solidFill>
                                            <a:latin typeface="Cambria Math" panose="02040503050406030204" pitchFamily="18" charset="0"/>
                                          </a:rPr>
                                        </m:ctrlPr>
                                      </m:mPr>
                                      <m:mr>
                                        <m:e>
                                          <m:r>
                                            <m:rPr>
                                              <m:brk m:alnAt="7"/>
                                            </m:rPr>
                                            <a:rPr lang="en-IN" b="0" i="1" smtClean="0">
                                              <a:solidFill>
                                                <a:schemeClr val="accent2"/>
                                              </a:solidFill>
                                              <a:latin typeface="Cambria Math" panose="02040503050406030204" pitchFamily="18" charset="0"/>
                                            </a:rPr>
                                            <m:t>1</m:t>
                                          </m:r>
                                        </m:e>
                                      </m:mr>
                                      <m:mr>
                                        <m:e>
                                          <m:r>
                                            <a:rPr lang="en-IN" b="0" i="1" smtClean="0">
                                              <a:solidFill>
                                                <a:schemeClr val="accent2"/>
                                              </a:solidFill>
                                              <a:latin typeface="Cambria Math" panose="02040503050406030204" pitchFamily="18" charset="0"/>
                                            </a:rPr>
                                            <m:t>−8</m:t>
                                          </m:r>
                                        </m:e>
                                      </m:mr>
                                      <m:mr>
                                        <m:e>
                                          <m:r>
                                            <a:rPr lang="en-IN" b="0" i="1" smtClean="0">
                                              <a:solidFill>
                                                <a:schemeClr val="accent2"/>
                                              </a:solidFill>
                                              <a:latin typeface="Cambria Math" panose="02040503050406030204" pitchFamily="18" charset="0"/>
                                            </a:rPr>
                                            <m:t>7</m:t>
                                          </m:r>
                                        </m:e>
                                      </m:mr>
                                    </m:m>
                                  </m:e>
                                </m:d>
                              </m:e>
                            </m:mr>
                          </m:m>
                        </m:e>
                      </m:d>
                    </m:oMath>
                  </m:oMathPara>
                </a14:m>
                <a:endParaRPr lang="en-IN" dirty="0">
                  <a:solidFill>
                    <a:schemeClr val="accent2"/>
                  </a:solidFill>
                </a:endParaRPr>
              </a:p>
            </p:txBody>
          </p:sp>
        </mc:Choice>
        <mc:Fallback>
          <p:sp>
            <p:nvSpPr>
              <p:cNvPr id="16" name="TextBox 15">
                <a:extLst>
                  <a:ext uri="{FF2B5EF4-FFF2-40B4-BE49-F238E27FC236}">
                    <a16:creationId xmlns:a14="http://schemas.microsoft.com/office/drawing/2010/main" xmlns="" xmlns:a16="http://schemas.microsoft.com/office/drawing/2014/main" id="{60771A45-444E-4A20-9CD8-2BDB4EF058B5}"/>
                  </a:ext>
                </a:extLst>
              </p:cNvPr>
              <p:cNvSpPr txBox="1">
                <a:spLocks noRot="1" noChangeAspect="1" noMove="1" noResize="1" noEditPoints="1" noAdjustHandles="1" noChangeArrowheads="1" noChangeShapeType="1" noTextEdit="1"/>
              </p:cNvSpPr>
              <p:nvPr/>
            </p:nvSpPr>
            <p:spPr>
              <a:xfrm>
                <a:off x="9239956" y="4762442"/>
                <a:ext cx="2049599" cy="880369"/>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 xmlns:p14="http://schemas.microsoft.com/office/powerpoint/2010/main" val="31742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A21841-E878-426E-879D-62325AC623AC}"/>
              </a:ext>
            </a:extLst>
          </p:cNvPr>
          <p:cNvSpPr>
            <a:spLocks noGrp="1"/>
          </p:cNvSpPr>
          <p:nvPr>
            <p:ph type="title"/>
          </p:nvPr>
        </p:nvSpPr>
        <p:spPr/>
        <p:txBody>
          <a:bodyPr/>
          <a:lstStyle/>
          <a:p>
            <a:r>
              <a:rPr lang="en-IN" dirty="0"/>
              <a:t>Solving Linear Equations</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93E4744C-50C3-4323-A409-562C7EAF42D1}"/>
                  </a:ext>
                </a:extLst>
              </p:cNvPr>
              <p:cNvSpPr>
                <a:spLocks noGrp="1"/>
              </p:cNvSpPr>
              <p:nvPr>
                <p:ph idx="1"/>
              </p:nvPr>
            </p:nvSpPr>
            <p:spPr>
              <a:xfrm>
                <a:off x="76200" y="1231794"/>
                <a:ext cx="6802119" cy="2654406"/>
              </a:xfrm>
            </p:spPr>
            <p:txBody>
              <a:bodyPr>
                <a:noAutofit/>
              </a:bodyPr>
              <a:lstStyle/>
              <a:p>
                <a:r>
                  <a:rPr lang="en-IN" dirty="0"/>
                  <a:t>Consider the linear system</a:t>
                </a:r>
              </a:p>
              <a:p>
                <a:pPr marL="201168" lvl="1" indent="0">
                  <a:lnSpc>
                    <a:spcPct val="100000"/>
                  </a:lnSpc>
                  <a:buNone/>
                </a:pPr>
                <a:r>
                  <a:rPr lang="es-ES" sz="2400" dirty="0"/>
                  <a:t>               3x + 4y = 5</a:t>
                </a:r>
              </a:p>
              <a:p>
                <a:pPr>
                  <a:lnSpc>
                    <a:spcPct val="100000"/>
                  </a:lnSpc>
                </a:pPr>
                <a:r>
                  <a:rPr lang="es-ES" dirty="0"/>
                  <a:t>               2x − y = 0.</a:t>
                </a:r>
              </a:p>
              <a:p>
                <a:pPr>
                  <a:lnSpc>
                    <a:spcPct val="100000"/>
                  </a:lnSpc>
                </a:pPr>
                <a:endParaRPr lang="es-ES" dirty="0"/>
              </a:p>
              <a:p>
                <a:r>
                  <a:rPr lang="en-US" dirty="0"/>
                  <a:t>Compact form of above  linear equation  is:</a:t>
                </a:r>
              </a:p>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4</m:t>
                              </m:r>
                            </m:e>
                          </m:mr>
                          <m:mr>
                            <m:e>
                              <m:r>
                                <a:rPr lang="en-IN" b="0" i="1" smtClean="0">
                                  <a:latin typeface="Cambria Math" panose="02040503050406030204" pitchFamily="18" charset="0"/>
                                </a:rPr>
                                <m:t>2</m:t>
                              </m:r>
                            </m:e>
                            <m:e>
                              <m:r>
                                <a:rPr lang="en-IN" b="0" i="1" smtClean="0">
                                  <a:latin typeface="Cambria Math" panose="02040503050406030204" pitchFamily="18" charset="0"/>
                                </a:rPr>
                                <m:t>−1</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IN" b="0" i="1" smtClean="0">
                                  <a:latin typeface="Cambria Math" panose="02040503050406030204" pitchFamily="18" charset="0"/>
                                </a:rPr>
                                <m:t>𝑥</m:t>
                              </m:r>
                            </m:e>
                          </m:mr>
                          <m:mr>
                            <m:e>
                              <m:r>
                                <a:rPr lang="en-IN" b="0" i="1" smtClean="0">
                                  <a:latin typeface="Cambria Math" panose="02040503050406030204" pitchFamily="18" charset="0"/>
                                </a:rPr>
                                <m:t>𝑦</m:t>
                              </m:r>
                            </m:e>
                          </m:mr>
                        </m:m>
                      </m:e>
                    </m:d>
                  </m:oMath>
                </a14:m>
                <a:r>
                  <a:rPr lang="en-US" dirty="0"/>
                  <a:t>=</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m:rPr>
                                  <m:brk m:alnAt="7"/>
                                </m:rPr>
                                <a:rPr lang="en-IN" b="0" i="1" dirty="0" smtClean="0">
                                  <a:latin typeface="Cambria Math" panose="02040503050406030204" pitchFamily="18" charset="0"/>
                                </a:rPr>
                                <m:t>5</m:t>
                              </m:r>
                            </m:e>
                          </m:mr>
                          <m:mr>
                            <m:e>
                              <m:r>
                                <a:rPr lang="en-IN" b="0" i="1" dirty="0" smtClean="0">
                                  <a:latin typeface="Cambria Math" panose="02040503050406030204" pitchFamily="18" charset="0"/>
                                </a:rPr>
                                <m:t>0</m:t>
                              </m:r>
                            </m:e>
                          </m:mr>
                        </m:m>
                      </m:e>
                    </m:d>
                  </m:oMath>
                </a14:m>
                <a:endParaRPr lang="en-US" dirty="0"/>
              </a:p>
            </p:txBody>
          </p:sp>
        </mc:Choice>
        <mc:Fallback>
          <p:sp>
            <p:nvSpPr>
              <p:cNvPr id="3" name="Content Placeholder 2">
                <a:extLst>
                  <a:ext uri="{FF2B5EF4-FFF2-40B4-BE49-F238E27FC236}">
                    <a16:creationId xmlns:a14="http://schemas.microsoft.com/office/drawing/2010/main" xmlns="" xmlns:a16="http://schemas.microsoft.com/office/drawing/2014/main" id="{93E4744C-50C3-4323-A409-562C7EAF42D1}"/>
                  </a:ext>
                </a:extLst>
              </p:cNvPr>
              <p:cNvSpPr>
                <a:spLocks noGrp="1" noRot="1" noChangeAspect="1" noMove="1" noResize="1" noEditPoints="1" noAdjustHandles="1" noChangeArrowheads="1" noChangeShapeType="1" noTextEdit="1"/>
              </p:cNvSpPr>
              <p:nvPr>
                <p:ph idx="1"/>
              </p:nvPr>
            </p:nvSpPr>
            <p:spPr>
              <a:xfrm>
                <a:off x="76200" y="1231794"/>
                <a:ext cx="6802119" cy="2654406"/>
              </a:xfrm>
              <a:blipFill>
                <a:blip r:embed="rId2"/>
                <a:stretch>
                  <a:fillRect l="-2780" t="-3440"/>
                </a:stretch>
              </a:blipFill>
            </p:spPr>
            <p:txBody>
              <a:bodyPr/>
              <a:lstStyle/>
              <a:p>
                <a:r>
                  <a:rPr lang="en-IN">
                    <a:noFill/>
                  </a:rPr>
                  <a:t> </a:t>
                </a:r>
              </a:p>
            </p:txBody>
          </p:sp>
        </mc:Fallback>
      </mc:AlternateContent>
      <p:sp>
        <p:nvSpPr>
          <p:cNvPr id="5" name="TextBox 4">
            <a:extLst>
              <a:ext uri="{FF2B5EF4-FFF2-40B4-BE49-F238E27FC236}">
                <a16:creationId xmlns="" xmlns:a16="http://schemas.microsoft.com/office/drawing/2014/main" id="{A169A307-AB6F-4CBB-A6B9-6B406F556F0F}"/>
              </a:ext>
            </a:extLst>
          </p:cNvPr>
          <p:cNvSpPr txBox="1"/>
          <p:nvPr/>
        </p:nvSpPr>
        <p:spPr>
          <a:xfrm>
            <a:off x="7162800" y="362712"/>
            <a:ext cx="4535875" cy="1477328"/>
          </a:xfrm>
          <a:prstGeom prst="rect">
            <a:avLst/>
          </a:prstGeom>
          <a:noFill/>
        </p:spPr>
        <p:txBody>
          <a:bodyPr wrap="square">
            <a:spAutoFit/>
          </a:bodyPr>
          <a:lstStyle/>
          <a:p>
            <a:pPr algn="l"/>
            <a:r>
              <a:rPr lang="en-US" b="1" i="0" dirty="0">
                <a:solidFill>
                  <a:srgbClr val="292929"/>
                </a:solidFill>
                <a:effectLst/>
              </a:rPr>
              <a:t>Every linear system may have only one of three possible number of solutions</a:t>
            </a:r>
            <a:r>
              <a:rPr lang="en-US" b="0" i="0" dirty="0">
                <a:solidFill>
                  <a:srgbClr val="292929"/>
                </a:solidFill>
                <a:effectLst/>
              </a:rPr>
              <a:t>:</a:t>
            </a:r>
          </a:p>
          <a:p>
            <a:pPr algn="l">
              <a:buFont typeface="+mj-lt"/>
              <a:buAutoNum type="arabicPeriod"/>
            </a:pPr>
            <a:r>
              <a:rPr lang="en-US" i="1" dirty="0">
                <a:solidFill>
                  <a:srgbClr val="292929"/>
                </a:solidFill>
                <a:effectLst/>
              </a:rPr>
              <a:t>The system has a </a:t>
            </a:r>
            <a:r>
              <a:rPr lang="en-US" b="1" i="1" dirty="0">
                <a:solidFill>
                  <a:srgbClr val="292929"/>
                </a:solidFill>
                <a:effectLst/>
              </a:rPr>
              <a:t>single unique </a:t>
            </a:r>
            <a:r>
              <a:rPr lang="en-US" i="1" dirty="0">
                <a:solidFill>
                  <a:srgbClr val="292929"/>
                </a:solidFill>
                <a:effectLst/>
              </a:rPr>
              <a:t>solution.</a:t>
            </a:r>
          </a:p>
          <a:p>
            <a:pPr algn="l">
              <a:buFont typeface="+mj-lt"/>
              <a:buAutoNum type="arabicPeriod"/>
            </a:pPr>
            <a:r>
              <a:rPr lang="en-US" i="1" dirty="0">
                <a:solidFill>
                  <a:srgbClr val="292929"/>
                </a:solidFill>
                <a:effectLst/>
              </a:rPr>
              <a:t>The system has </a:t>
            </a:r>
            <a:r>
              <a:rPr lang="en-US" b="1" i="1" dirty="0">
                <a:solidFill>
                  <a:srgbClr val="292929"/>
                </a:solidFill>
                <a:effectLst/>
              </a:rPr>
              <a:t>infinitely many </a:t>
            </a:r>
            <a:r>
              <a:rPr lang="en-US" i="1" dirty="0">
                <a:solidFill>
                  <a:srgbClr val="292929"/>
                </a:solidFill>
                <a:effectLst/>
              </a:rPr>
              <a:t>solutions.</a:t>
            </a:r>
          </a:p>
          <a:p>
            <a:pPr algn="l">
              <a:buFont typeface="+mj-lt"/>
              <a:buAutoNum type="arabicPeriod"/>
            </a:pPr>
            <a:r>
              <a:rPr lang="en-US" i="1" dirty="0">
                <a:solidFill>
                  <a:srgbClr val="292929"/>
                </a:solidFill>
                <a:effectLst/>
              </a:rPr>
              <a:t>The system has </a:t>
            </a:r>
            <a:r>
              <a:rPr lang="en-US" b="1" i="1" dirty="0">
                <a:solidFill>
                  <a:srgbClr val="292929"/>
                </a:solidFill>
                <a:effectLst/>
              </a:rPr>
              <a:t>no solution</a:t>
            </a:r>
            <a:endParaRPr lang="en-IN" i="1" dirty="0"/>
          </a:p>
        </p:txBody>
      </p:sp>
      <p:graphicFrame>
        <p:nvGraphicFramePr>
          <p:cNvPr id="6" name="Table 13">
            <a:extLst>
              <a:ext uri="{FF2B5EF4-FFF2-40B4-BE49-F238E27FC236}">
                <a16:creationId xmlns="" xmlns:a16="http://schemas.microsoft.com/office/drawing/2014/main" id="{2DED7FE6-CC2E-4190-A322-49047115485C}"/>
              </a:ext>
            </a:extLst>
          </p:cNvPr>
          <p:cNvGraphicFramePr>
            <a:graphicFrameLocks noGrp="1"/>
          </p:cNvGraphicFramePr>
          <p:nvPr>
            <p:extLst>
              <p:ext uri="{D42A27DB-BD31-4B8C-83A1-F6EECF244321}">
                <p14:modId xmlns="" xmlns:p14="http://schemas.microsoft.com/office/powerpoint/2010/main" val="3255846496"/>
              </p:ext>
            </p:extLst>
          </p:nvPr>
        </p:nvGraphicFramePr>
        <p:xfrm>
          <a:off x="7162800" y="2057400"/>
          <a:ext cx="4535874" cy="2194560"/>
        </p:xfrm>
        <a:graphic>
          <a:graphicData uri="http://schemas.openxmlformats.org/drawingml/2006/table">
            <a:tbl>
              <a:tblPr firstRow="1" bandRow="1">
                <a:tableStyleId>{5940675A-B579-460E-94D1-54222C63F5DA}</a:tableStyleId>
              </a:tblPr>
              <a:tblGrid>
                <a:gridCol w="730395">
                  <a:extLst>
                    <a:ext uri="{9D8B030D-6E8A-4147-A177-3AD203B41FA5}">
                      <a16:colId xmlns="" xmlns:a16="http://schemas.microsoft.com/office/drawing/2014/main" val="1944100389"/>
                    </a:ext>
                  </a:extLst>
                </a:gridCol>
                <a:gridCol w="3805479">
                  <a:extLst>
                    <a:ext uri="{9D8B030D-6E8A-4147-A177-3AD203B41FA5}">
                      <a16:colId xmlns="" xmlns:a16="http://schemas.microsoft.com/office/drawing/2014/main" val="560863087"/>
                    </a:ext>
                  </a:extLst>
                </a:gridCol>
              </a:tblGrid>
              <a:tr h="0">
                <a:tc>
                  <a:txBody>
                    <a:bodyPr/>
                    <a:lstStyle/>
                    <a:p>
                      <a:r>
                        <a:rPr lang="en-IN" b="1" dirty="0"/>
                        <a:t>m=n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If number of equations is equal to number of variables, then unique solutions</a:t>
                      </a:r>
                      <a:endParaRPr lang="en-IN" dirty="0"/>
                    </a:p>
                  </a:txBody>
                  <a:tcPr/>
                </a:tc>
                <a:extLst>
                  <a:ext uri="{0D108BD9-81ED-4DB2-BD59-A6C34878D82A}">
                    <a16:rowId xmlns="" xmlns:a16="http://schemas.microsoft.com/office/drawing/2014/main" val="1377941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rPr>
                        <a:t>m&gt;n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No solution exists</a:t>
                      </a:r>
                    </a:p>
                    <a:p>
                      <a:endParaRPr lang="en-IN" dirty="0"/>
                    </a:p>
                  </a:txBody>
                  <a:tcPr/>
                </a:tc>
                <a:extLst>
                  <a:ext uri="{0D108BD9-81ED-4DB2-BD59-A6C34878D82A}">
                    <a16:rowId xmlns="" xmlns:a16="http://schemas.microsoft.com/office/drawing/2014/main" val="19094908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rPr>
                        <a:t>m&lt;n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More than one solution exists</a:t>
                      </a:r>
                    </a:p>
                    <a:p>
                      <a:endParaRPr lang="en-IN" dirty="0"/>
                    </a:p>
                  </a:txBody>
                  <a:tcPr/>
                </a:tc>
                <a:extLst>
                  <a:ext uri="{0D108BD9-81ED-4DB2-BD59-A6C34878D82A}">
                    <a16:rowId xmlns="" xmlns:a16="http://schemas.microsoft.com/office/drawing/2014/main" val="3481918988"/>
                  </a:ext>
                </a:extLst>
              </a:tr>
            </a:tbl>
          </a:graphicData>
        </a:graphic>
      </p:graphicFrame>
    </p:spTree>
    <p:extLst>
      <p:ext uri="{BB962C8B-B14F-4D97-AF65-F5344CB8AC3E}">
        <p14:creationId xmlns="" xmlns:p14="http://schemas.microsoft.com/office/powerpoint/2010/main" val="103068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E643ADC-D810-4579-82EE-FB89D219A3F5}"/>
              </a:ext>
            </a:extLst>
          </p:cNvPr>
          <p:cNvSpPr txBox="1"/>
          <p:nvPr/>
        </p:nvSpPr>
        <p:spPr>
          <a:xfrm>
            <a:off x="656622" y="557472"/>
            <a:ext cx="8619899" cy="523220"/>
          </a:xfrm>
          <a:prstGeom prst="rect">
            <a:avLst/>
          </a:prstGeom>
          <a:noFill/>
        </p:spPr>
        <p:txBody>
          <a:bodyPr wrap="square">
            <a:spAutoFit/>
          </a:bodyPr>
          <a:lstStyle/>
          <a:p>
            <a:pPr algn="l" fontAlgn="base"/>
            <a:r>
              <a:rPr lang="en-US" sz="2800" b="1" i="0" dirty="0">
                <a:solidFill>
                  <a:srgbClr val="1D1D1D"/>
                </a:solidFill>
                <a:effectLst/>
                <a:latin typeface="+mj-lt"/>
              </a:rPr>
              <a:t>Solving a System of Linear Equations Using Matrices</a:t>
            </a:r>
          </a:p>
        </p:txBody>
      </p:sp>
      <p:sp>
        <p:nvSpPr>
          <p:cNvPr id="9" name="TextBox 8">
            <a:extLst>
              <a:ext uri="{FF2B5EF4-FFF2-40B4-BE49-F238E27FC236}">
                <a16:creationId xmlns="" xmlns:a16="http://schemas.microsoft.com/office/drawing/2014/main" id="{46A7D52E-F863-4A12-A512-5F8A53559F88}"/>
              </a:ext>
            </a:extLst>
          </p:cNvPr>
          <p:cNvSpPr txBox="1"/>
          <p:nvPr/>
        </p:nvSpPr>
        <p:spPr>
          <a:xfrm>
            <a:off x="656623" y="1139650"/>
            <a:ext cx="10351911" cy="369332"/>
          </a:xfrm>
          <a:prstGeom prst="rect">
            <a:avLst/>
          </a:prstGeom>
          <a:noFill/>
        </p:spPr>
        <p:txBody>
          <a:bodyPr wrap="square" rtlCol="0">
            <a:spAutoFit/>
          </a:bodyPr>
          <a:lstStyle/>
          <a:p>
            <a:r>
              <a:rPr lang="en-IN" b="1" dirty="0"/>
              <a:t>Step 1 : Represent the linear system of equations in augmented matrix form </a:t>
            </a:r>
            <a:r>
              <a:rPr lang="en-IN" dirty="0"/>
              <a:t>.</a:t>
            </a:r>
          </a:p>
        </p:txBody>
      </p:sp>
      <mc:AlternateContent xmlns:mc="http://schemas.openxmlformats.org/markup-compatibility/2006">
        <mc:Choice xmlns="" xmlns:a14="http://schemas.microsoft.com/office/drawing/2010/main" Requires="a14">
          <p:sp>
            <p:nvSpPr>
              <p:cNvPr id="10" name="TextBox 9">
                <a:extLst>
                  <a:ext uri="{FF2B5EF4-FFF2-40B4-BE49-F238E27FC236}">
                    <a16:creationId xmlns:a16="http://schemas.microsoft.com/office/drawing/2014/main" id="{3CB9CA2B-B428-47AA-B46E-7E2A90F0C8E9}"/>
                  </a:ext>
                </a:extLst>
              </p:cNvPr>
              <p:cNvSpPr txBox="1"/>
              <p:nvPr/>
            </p:nvSpPr>
            <p:spPr>
              <a:xfrm>
                <a:off x="3120640" y="2374092"/>
                <a:ext cx="2177840"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1</m:t>
                                      </m:r>
                                    </m:e>
                                    <m:e>
                                      <m:r>
                                        <a:rPr lang="en-IN" b="0" i="1" smtClean="0">
                                          <a:latin typeface="Cambria Math" panose="02040503050406030204" pitchFamily="18" charset="0"/>
                                        </a:rPr>
                                        <m:t>3</m:t>
                                      </m:r>
                                    </m:e>
                                    <m:e>
                                      <m:r>
                                        <a:rPr lang="en-IN" b="0" i="1" smtClean="0">
                                          <a:latin typeface="Cambria Math" panose="02040503050406030204" pitchFamily="18" charset="0"/>
                                        </a:rPr>
                                        <m:t>−1</m:t>
                                      </m:r>
                                    </m:e>
                                  </m:mr>
                                  <m:mr>
                                    <m:e>
                                      <m:r>
                                        <a:rPr lang="en-IN" b="0" i="1" smtClean="0">
                                          <a:latin typeface="Cambria Math" panose="02040503050406030204" pitchFamily="18" charset="0"/>
                                        </a:rPr>
                                        <m:t>−1</m:t>
                                      </m:r>
                                    </m:e>
                                    <m:e>
                                      <m:r>
                                        <a:rPr lang="en-IN" b="0" i="1" smtClean="0">
                                          <a:latin typeface="Cambria Math" panose="02040503050406030204" pitchFamily="18" charset="0"/>
                                        </a:rPr>
                                        <m:t>0</m:t>
                                      </m:r>
                                    </m:e>
                                    <m:e>
                                      <m:r>
                                        <a:rPr lang="en-IN" b="0" i="1" smtClean="0">
                                          <a:latin typeface="Cambria Math" panose="02040503050406030204" pitchFamily="18" charset="0"/>
                                        </a:rPr>
                                        <m:t>4</m:t>
                                      </m:r>
                                    </m:e>
                                  </m:mr>
                                </m:m>
                              </m:e>
                              <m:e>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5</m:t>
                                          </m:r>
                                        </m:e>
                                      </m:mr>
                                      <m:mr>
                                        <m:e>
                                          <m:r>
                                            <a:rPr lang="en-IN" b="0" i="1" smtClean="0">
                                              <a:latin typeface="Cambria Math" panose="02040503050406030204" pitchFamily="18" charset="0"/>
                                            </a:rPr>
                                            <m:t>0</m:t>
                                          </m:r>
                                        </m:e>
                                      </m:mr>
                                      <m:mr>
                                        <m:e>
                                          <m:r>
                                            <a:rPr lang="en-IN" b="0" i="1" smtClean="0">
                                              <a:latin typeface="Cambria Math" panose="02040503050406030204" pitchFamily="18" charset="0"/>
                                            </a:rPr>
                                            <m:t>11</m:t>
                                          </m:r>
                                        </m:e>
                                      </m:mr>
                                    </m:m>
                                  </m:e>
                                </m:d>
                              </m:e>
                            </m:mr>
                          </m:m>
                        </m:e>
                      </m:d>
                    </m:oMath>
                  </m:oMathPara>
                </a14:m>
                <a:endParaRPr lang="en-IN" dirty="0"/>
              </a:p>
            </p:txBody>
          </p:sp>
        </mc:Choice>
        <mc:Fallback>
          <p:sp>
            <p:nvSpPr>
              <p:cNvPr id="10" name="TextBox 9">
                <a:extLst>
                  <a:ext uri="{FF2B5EF4-FFF2-40B4-BE49-F238E27FC236}">
                    <a16:creationId xmlns:a16="http://schemas.microsoft.com/office/drawing/2014/main" xmlns="" xmlns:a14="http://schemas.microsoft.com/office/drawing/2010/main" id="{3CB9CA2B-B428-47AA-B46E-7E2A90F0C8E9}"/>
                  </a:ext>
                </a:extLst>
              </p:cNvPr>
              <p:cNvSpPr txBox="1">
                <a:spLocks noRot="1" noChangeAspect="1" noMove="1" noResize="1" noEditPoints="1" noAdjustHandles="1" noChangeArrowheads="1" noChangeShapeType="1" noTextEdit="1"/>
              </p:cNvSpPr>
              <p:nvPr/>
            </p:nvSpPr>
            <p:spPr>
              <a:xfrm>
                <a:off x="3120640" y="2374092"/>
                <a:ext cx="2177840" cy="880369"/>
              </a:xfrm>
              <a:prstGeom prst="rect">
                <a:avLst/>
              </a:prstGeom>
              <a:blipFill>
                <a:blip r:embed="rId3"/>
                <a:stretch>
                  <a:fillRect/>
                </a:stretch>
              </a:blipFill>
            </p:spPr>
            <p:txBody>
              <a:bodyPr/>
              <a:lstStyle/>
              <a:p>
                <a:r>
                  <a:rPr lang="en-IN">
                    <a:noFill/>
                  </a:rPr>
                  <a:t> </a:t>
                </a:r>
              </a:p>
            </p:txBody>
          </p:sp>
        </mc:Fallback>
      </mc:AlternateContent>
      <p:sp>
        <p:nvSpPr>
          <p:cNvPr id="12" name="TextBox 11">
            <a:extLst>
              <a:ext uri="{FF2B5EF4-FFF2-40B4-BE49-F238E27FC236}">
                <a16:creationId xmlns="" xmlns:a16="http://schemas.microsoft.com/office/drawing/2014/main" id="{A18AB9D1-FA3A-4F14-988E-151C7596BD09}"/>
              </a:ext>
            </a:extLst>
          </p:cNvPr>
          <p:cNvSpPr txBox="1"/>
          <p:nvPr/>
        </p:nvSpPr>
        <p:spPr>
          <a:xfrm>
            <a:off x="3058094" y="1949178"/>
            <a:ext cx="2302933" cy="369332"/>
          </a:xfrm>
          <a:prstGeom prst="rect">
            <a:avLst/>
          </a:prstGeom>
          <a:noFill/>
        </p:spPr>
        <p:txBody>
          <a:bodyPr wrap="square">
            <a:spAutoFit/>
          </a:bodyPr>
          <a:lstStyle/>
          <a:p>
            <a:r>
              <a:rPr lang="en-IN" b="1" dirty="0"/>
              <a:t> Augmented matrix </a:t>
            </a:r>
            <a:endParaRPr lang="en-IN" dirty="0"/>
          </a:p>
        </p:txBody>
      </p:sp>
      <p:graphicFrame>
        <p:nvGraphicFramePr>
          <p:cNvPr id="14" name="Object 4">
            <a:extLst>
              <a:ext uri="{FF2B5EF4-FFF2-40B4-BE49-F238E27FC236}">
                <a16:creationId xmlns="" xmlns:a16="http://schemas.microsoft.com/office/drawing/2014/main" id="{F4608CAC-0B07-4794-9846-55B5103A435B}"/>
              </a:ext>
            </a:extLst>
          </p:cNvPr>
          <p:cNvGraphicFramePr>
            <a:graphicFrameLocks noChangeAspect="1"/>
          </p:cNvGraphicFramePr>
          <p:nvPr>
            <p:extLst>
              <p:ext uri="{D42A27DB-BD31-4B8C-83A1-F6EECF244321}">
                <p14:modId xmlns="" xmlns:p14="http://schemas.microsoft.com/office/powerpoint/2010/main" val="1022760791"/>
              </p:ext>
            </p:extLst>
          </p:nvPr>
        </p:nvGraphicFramePr>
        <p:xfrm>
          <a:off x="802492" y="2239581"/>
          <a:ext cx="1673577" cy="1078161"/>
        </p:xfrm>
        <a:graphic>
          <a:graphicData uri="http://schemas.openxmlformats.org/presentationml/2006/ole">
            <p:oleObj spid="_x0000_s1038" name="Equation" r:id="rId4" imgW="26517600" imgH="17068800" progId="">
              <p:embed/>
            </p:oleObj>
          </a:graphicData>
        </a:graphic>
      </p:graphicFrame>
      <p:sp>
        <p:nvSpPr>
          <p:cNvPr id="16" name="TextBox 15">
            <a:extLst>
              <a:ext uri="{FF2B5EF4-FFF2-40B4-BE49-F238E27FC236}">
                <a16:creationId xmlns="" xmlns:a16="http://schemas.microsoft.com/office/drawing/2014/main" id="{4036C3BB-D51B-4145-8786-43578352A1CC}"/>
              </a:ext>
            </a:extLst>
          </p:cNvPr>
          <p:cNvSpPr txBox="1"/>
          <p:nvPr/>
        </p:nvSpPr>
        <p:spPr>
          <a:xfrm>
            <a:off x="431336" y="3540259"/>
            <a:ext cx="6208890" cy="1477328"/>
          </a:xfrm>
          <a:prstGeom prst="rect">
            <a:avLst/>
          </a:prstGeom>
          <a:noFill/>
        </p:spPr>
        <p:txBody>
          <a:bodyPr wrap="square" rtlCol="0">
            <a:spAutoFit/>
          </a:bodyPr>
          <a:lstStyle/>
          <a:p>
            <a:r>
              <a:rPr lang="en-IN" b="1" dirty="0"/>
              <a:t>Step 2 : Reduce into </a:t>
            </a:r>
            <a:r>
              <a:rPr lang="en-IN" dirty="0"/>
              <a:t>Row-Echelon form</a:t>
            </a:r>
            <a:r>
              <a:rPr lang="en-IN" b="1" dirty="0"/>
              <a:t>  by applying elementary row operations. Three basic row operations are :</a:t>
            </a:r>
          </a:p>
          <a:p>
            <a:pPr marL="342900" indent="-342900">
              <a:buFont typeface="+mj-lt"/>
              <a:buAutoNum type="arabicPeriod"/>
            </a:pPr>
            <a:r>
              <a:rPr lang="en-US" altLang="en-US" sz="1800" dirty="0"/>
              <a:t>interchange two rows (swapping)</a:t>
            </a:r>
          </a:p>
          <a:p>
            <a:pPr marL="342900" indent="-342900">
              <a:buFont typeface="+mj-lt"/>
              <a:buAutoNum type="arabicPeriod"/>
            </a:pPr>
            <a:r>
              <a:rPr lang="en-US" altLang="en-US" sz="1800" dirty="0"/>
              <a:t>Multiply one of the rows by a nonzero constant</a:t>
            </a:r>
          </a:p>
          <a:p>
            <a:pPr marL="342900" indent="-342900">
              <a:buFont typeface="+mj-lt"/>
              <a:buAutoNum type="arabicPeriod"/>
            </a:pPr>
            <a:r>
              <a:rPr lang="en-US" altLang="en-US" sz="1800" dirty="0"/>
              <a:t>Add a multiple of one row  to another row.</a:t>
            </a:r>
            <a:r>
              <a:rPr lang="en-IN" dirty="0"/>
              <a:t>  </a:t>
            </a:r>
          </a:p>
        </p:txBody>
      </p:sp>
      <mc:AlternateContent xmlns:mc="http://schemas.openxmlformats.org/markup-compatibility/2006">
        <mc:Choice xmlns="" xmlns:a14="http://schemas.microsoft.com/office/drawing/2010/main" Requires="a14">
          <p:graphicFrame>
            <p:nvGraphicFramePr>
              <p:cNvPr id="17" name="Group 26">
                <a:extLst>
                  <a:ext uri="{FF2B5EF4-FFF2-40B4-BE49-F238E27FC236}">
                    <a16:creationId xmlns:a16="http://schemas.microsoft.com/office/drawing/2014/main" id="{65F414B8-25BF-4CD2-B6B9-BCCA6BC6D729}"/>
                  </a:ext>
                </a:extLst>
              </p:cNvPr>
              <p:cNvGraphicFramePr>
                <a:graphicFrameLocks noGrp="1"/>
              </p:cNvGraphicFramePr>
              <p:nvPr>
                <p:extLst>
                  <p:ext uri="{D42A27DB-BD31-4B8C-83A1-F6EECF244321}">
                    <p14:modId xmlns:p14="http://schemas.microsoft.com/office/powerpoint/2010/main" val="801418543"/>
                  </p:ext>
                </p:extLst>
              </p:nvPr>
            </p:nvGraphicFramePr>
            <p:xfrm>
              <a:off x="6527335" y="2253477"/>
              <a:ext cx="5306855" cy="2325675"/>
            </p:xfrm>
            <a:graphic>
              <a:graphicData uri="http://schemas.openxmlformats.org/drawingml/2006/table">
                <a:tbl>
                  <a:tblPr/>
                  <a:tblGrid>
                    <a:gridCol w="1441253">
                      <a:extLst>
                        <a:ext uri="{9D8B030D-6E8A-4147-A177-3AD203B41FA5}">
                          <a16:colId xmlns:a16="http://schemas.microsoft.com/office/drawing/2014/main" val="240172147"/>
                        </a:ext>
                      </a:extLst>
                    </a:gridCol>
                    <a:gridCol w="3865602">
                      <a:extLst>
                        <a:ext uri="{9D8B030D-6E8A-4147-A177-3AD203B41FA5}">
                          <a16:colId xmlns:a16="http://schemas.microsoft.com/office/drawing/2014/main" val="2046089848"/>
                        </a:ext>
                      </a:extLst>
                    </a:gridCol>
                  </a:tblGrid>
                  <a:tr h="472046">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dirty="0">
                              <a:ln>
                                <a:noFill/>
                              </a:ln>
                              <a:solidFill>
                                <a:srgbClr val="61271D"/>
                              </a:solidFill>
                              <a:effectLst/>
                              <a:latin typeface="+mn-lt"/>
                            </a:rPr>
                            <a:t>Symbol</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dirty="0">
                              <a:ln>
                                <a:noFill/>
                              </a:ln>
                              <a:solidFill>
                                <a:srgbClr val="61271D"/>
                              </a:solidFill>
                              <a:effectLst/>
                              <a:latin typeface="+mn-lt"/>
                            </a:rPr>
                            <a:t>Description</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047924"/>
                      </a:ext>
                    </a:extLst>
                  </a:tr>
                  <a:tr h="769446">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dirty="0">
                              <a:ln>
                                <a:noFill/>
                              </a:ln>
                              <a:solidFill>
                                <a:srgbClr val="B94A37"/>
                              </a:solidFill>
                              <a:effectLst/>
                              <a:latin typeface="+mn-lt"/>
                            </a:rPr>
                            <a:t>R</a:t>
                          </a:r>
                          <a:r>
                            <a:rPr kumimoji="0" lang="en-US" altLang="en-US" sz="1800" b="1" i="1" u="none" strike="noStrike" cap="none" normalizeH="0" baseline="-25000" dirty="0">
                              <a:ln>
                                <a:noFill/>
                              </a:ln>
                              <a:solidFill>
                                <a:srgbClr val="B94A37"/>
                              </a:solidFill>
                              <a:effectLst/>
                              <a:latin typeface="+mn-lt"/>
                            </a:rPr>
                            <a:t>i</a:t>
                          </a:r>
                          <a:r>
                            <a:rPr kumimoji="0" lang="en-US" altLang="en-US" sz="1800" b="1" i="0" u="none" strike="noStrike" cap="none" normalizeH="0" baseline="0" dirty="0">
                              <a:ln>
                                <a:noFill/>
                              </a:ln>
                              <a:solidFill>
                                <a:srgbClr val="B94A37"/>
                              </a:solidFill>
                              <a:effectLst/>
                              <a:latin typeface="+mn-lt"/>
                            </a:rPr>
                            <a:t> + </a:t>
                          </a:r>
                          <a14:m>
                            <m:oMath xmlns:m="http://schemas.openxmlformats.org/officeDocument/2006/math">
                              <m:r>
                                <a:rPr kumimoji="0" lang="en-US" altLang="en-US" sz="1800" b="1" i="1" u="none" strike="noStrike" cap="none" normalizeH="0" baseline="0" dirty="0" smtClean="0">
                                  <a:ln>
                                    <a:noFill/>
                                  </a:ln>
                                  <a:solidFill>
                                    <a:srgbClr val="B94A37"/>
                                  </a:solidFill>
                                  <a:effectLst/>
                                  <a:latin typeface="Cambria Math" panose="02040503050406030204" pitchFamily="18" charset="0"/>
                                  <a:ea typeface="Cambria Math" panose="02040503050406030204" pitchFamily="18" charset="0"/>
                                </a:rPr>
                                <m:t>∝</m:t>
                              </m:r>
                            </m:oMath>
                          </a14:m>
                          <a:r>
                            <a:rPr kumimoji="0" lang="en-US" altLang="en-US" sz="1800" b="1" i="0" u="none" strike="noStrike" cap="none" normalizeH="0" baseline="0" dirty="0" err="1">
                              <a:ln>
                                <a:noFill/>
                              </a:ln>
                              <a:solidFill>
                                <a:srgbClr val="B94A37"/>
                              </a:solidFill>
                              <a:effectLst/>
                              <a:latin typeface="+mn-lt"/>
                            </a:rPr>
                            <a:t>R</a:t>
                          </a:r>
                          <a:r>
                            <a:rPr kumimoji="0" lang="en-US" altLang="en-US" sz="1800" b="1" i="1" u="none" strike="noStrike" cap="none" normalizeH="0" baseline="-25000" dirty="0" err="1">
                              <a:ln>
                                <a:noFill/>
                              </a:ln>
                              <a:solidFill>
                                <a:srgbClr val="B94A37"/>
                              </a:solidFill>
                              <a:effectLst/>
                              <a:latin typeface="+mn-lt"/>
                            </a:rPr>
                            <a:t>j</a:t>
                          </a:r>
                          <a:r>
                            <a:rPr kumimoji="0" lang="en-US" altLang="en-US" sz="1800" b="1" i="0" u="none" strike="noStrike" cap="none" normalizeH="0" baseline="0" dirty="0">
                              <a:ln>
                                <a:noFill/>
                              </a:ln>
                              <a:solidFill>
                                <a:srgbClr val="B94A37"/>
                              </a:solidFill>
                              <a:effectLst/>
                              <a:latin typeface="+mn-lt"/>
                              <a:cs typeface="Arial" panose="020B0604020202020204" pitchFamily="34" charset="0"/>
                            </a:rPr>
                            <a:t>→ R</a:t>
                          </a:r>
                          <a:r>
                            <a:rPr kumimoji="0" lang="en-US" altLang="en-US" sz="1800" b="1" i="1" u="none" strike="noStrike" cap="none" normalizeH="0" baseline="-25000" dirty="0">
                              <a:ln>
                                <a:noFill/>
                              </a:ln>
                              <a:solidFill>
                                <a:srgbClr val="B94A37"/>
                              </a:solidFill>
                              <a:effectLst/>
                              <a:latin typeface="+mn-lt"/>
                              <a:cs typeface="Arial" panose="020B0604020202020204" pitchFamily="34" charset="0"/>
                            </a:rPr>
                            <a:t>i</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dirty="0">
                              <a:ln>
                                <a:noFill/>
                              </a:ln>
                              <a:solidFill>
                                <a:srgbClr val="B94A37"/>
                              </a:solidFill>
                              <a:effectLst/>
                              <a:latin typeface="+mn-lt"/>
                            </a:rPr>
                            <a:t>Change the </a:t>
                          </a:r>
                          <a:r>
                            <a:rPr kumimoji="0" lang="en-US" altLang="en-US" sz="1800" b="1" i="1" u="none" strike="noStrike" cap="none" normalizeH="0" baseline="0" dirty="0" err="1">
                              <a:ln>
                                <a:noFill/>
                              </a:ln>
                              <a:solidFill>
                                <a:srgbClr val="B94A37"/>
                              </a:solidFill>
                              <a:effectLst/>
                              <a:latin typeface="+mn-lt"/>
                            </a:rPr>
                            <a:t>i</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row by adding </a:t>
                          </a:r>
                          <a14:m>
                            <m:oMath xmlns:m="http://schemas.openxmlformats.org/officeDocument/2006/math">
                              <m:r>
                                <a:rPr kumimoji="0" lang="en-US" altLang="en-US" sz="1800" b="1" i="1" u="none" strike="noStrike" cap="none" normalizeH="0" baseline="0" dirty="0" smtClean="0">
                                  <a:ln>
                                    <a:noFill/>
                                  </a:ln>
                                  <a:solidFill>
                                    <a:srgbClr val="B94A37"/>
                                  </a:solidFill>
                                  <a:effectLst/>
                                  <a:latin typeface="Cambria Math" panose="02040503050406030204" pitchFamily="18" charset="0"/>
                                  <a:ea typeface="Cambria Math" panose="02040503050406030204" pitchFamily="18" charset="0"/>
                                </a:rPr>
                                <m:t>∝</m:t>
                              </m:r>
                            </m:oMath>
                          </a14:m>
                          <a:r>
                            <a:rPr kumimoji="0" lang="en-US" altLang="en-US" sz="1800" b="1" i="0" u="none" strike="noStrike" cap="none" normalizeH="0" baseline="0" dirty="0">
                              <a:ln>
                                <a:noFill/>
                              </a:ln>
                              <a:solidFill>
                                <a:srgbClr val="B94A37"/>
                              </a:solidFill>
                              <a:effectLst/>
                              <a:latin typeface="+mn-lt"/>
                            </a:rPr>
                            <a:t>times row </a:t>
                          </a:r>
                          <a:r>
                            <a:rPr kumimoji="0" lang="en-US" altLang="en-US" sz="1800" b="1" i="1" u="none" strike="noStrike" cap="none" normalizeH="0" baseline="0" dirty="0">
                              <a:ln>
                                <a:noFill/>
                              </a:ln>
                              <a:solidFill>
                                <a:srgbClr val="B94A37"/>
                              </a:solidFill>
                              <a:effectLst/>
                              <a:latin typeface="+mn-lt"/>
                            </a:rPr>
                            <a:t>j </a:t>
                          </a:r>
                          <a:r>
                            <a:rPr kumimoji="0" lang="en-US" altLang="en-US" sz="1800" b="1" i="0" u="none" strike="noStrike" cap="none" normalizeH="0" baseline="0" dirty="0">
                              <a:ln>
                                <a:noFill/>
                              </a:ln>
                              <a:solidFill>
                                <a:srgbClr val="B94A37"/>
                              </a:solidFill>
                              <a:effectLst/>
                              <a:latin typeface="+mn-lt"/>
                            </a:rPr>
                            <a:t>to </a:t>
                          </a:r>
                          <a:r>
                            <a:rPr kumimoji="0" lang="en-US" altLang="en-US" sz="1800" b="1" i="0" u="none" strike="noStrike" cap="none" normalizeH="0" baseline="0" dirty="0" err="1">
                              <a:ln>
                                <a:noFill/>
                              </a:ln>
                              <a:solidFill>
                                <a:srgbClr val="B94A37"/>
                              </a:solidFill>
                              <a:effectLst/>
                              <a:latin typeface="+mn-lt"/>
                            </a:rPr>
                            <a:t>it.Then</a:t>
                          </a:r>
                          <a:r>
                            <a:rPr kumimoji="0" lang="en-US" altLang="en-US" sz="1800" b="1" i="0" u="none" strike="noStrike" cap="none" normalizeH="0" baseline="0" dirty="0">
                              <a:ln>
                                <a:noFill/>
                              </a:ln>
                              <a:solidFill>
                                <a:srgbClr val="B94A37"/>
                              </a:solidFill>
                              <a:effectLst/>
                              <a:latin typeface="+mn-lt"/>
                            </a:rPr>
                            <a:t>, put the result back in row </a:t>
                          </a:r>
                          <a:r>
                            <a:rPr kumimoji="0" lang="en-US" altLang="en-US" sz="1800" b="1" i="1" u="none" strike="noStrike" cap="none" normalizeH="0" baseline="0" dirty="0" err="1">
                              <a:ln>
                                <a:noFill/>
                              </a:ln>
                              <a:solidFill>
                                <a:srgbClr val="B94A37"/>
                              </a:solidFill>
                              <a:effectLst/>
                              <a:latin typeface="+mn-lt"/>
                            </a:rPr>
                            <a:t>i</a:t>
                          </a:r>
                          <a:r>
                            <a:rPr kumimoji="0" lang="en-US" altLang="en-US" sz="1800" b="1" i="0" u="none" strike="noStrike" cap="none" normalizeH="0" baseline="0" dirty="0">
                              <a:ln>
                                <a:noFill/>
                              </a:ln>
                              <a:solidFill>
                                <a:srgbClr val="B94A37"/>
                              </a:solidFill>
                              <a:effectLst/>
                              <a:latin typeface="+mn-lt"/>
                            </a:rPr>
                            <a:t>.</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3404255"/>
                      </a:ext>
                    </a:extLst>
                  </a:tr>
                  <a:tr h="380238">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14:m>
                            <m:oMath xmlns:m="http://schemas.openxmlformats.org/officeDocument/2006/math">
                              <m:r>
                                <a:rPr kumimoji="0" lang="en-US" altLang="en-US" sz="1800" b="1" i="1" u="none" strike="noStrike" cap="none" normalizeH="0" baseline="0" dirty="0" smtClean="0">
                                  <a:ln>
                                    <a:noFill/>
                                  </a:ln>
                                  <a:solidFill>
                                    <a:srgbClr val="B94A37"/>
                                  </a:solidFill>
                                  <a:effectLst/>
                                  <a:latin typeface="Cambria Math" panose="02040503050406030204" pitchFamily="18" charset="0"/>
                                  <a:ea typeface="Cambria Math" panose="02040503050406030204" pitchFamily="18" charset="0"/>
                                </a:rPr>
                                <m:t>∝</m:t>
                              </m:r>
                            </m:oMath>
                          </a14:m>
                          <a:r>
                            <a:rPr kumimoji="0" lang="en-US" altLang="en-US" sz="1800" b="1" i="0" u="none" strike="noStrike" cap="none" normalizeH="0" baseline="0" dirty="0" err="1">
                              <a:ln>
                                <a:noFill/>
                              </a:ln>
                              <a:solidFill>
                                <a:srgbClr val="B94A37"/>
                              </a:solidFill>
                              <a:effectLst/>
                              <a:latin typeface="+mn-lt"/>
                            </a:rPr>
                            <a:t>R</a:t>
                          </a:r>
                          <a:r>
                            <a:rPr kumimoji="0" lang="en-US" altLang="en-US" sz="1800" b="1" i="1" u="none" strike="noStrike" cap="none" normalizeH="0" baseline="-25000" dirty="0" err="1">
                              <a:ln>
                                <a:noFill/>
                              </a:ln>
                              <a:solidFill>
                                <a:srgbClr val="B94A37"/>
                              </a:solidFill>
                              <a:effectLst/>
                              <a:latin typeface="+mn-lt"/>
                            </a:rPr>
                            <a:t>i</a:t>
                          </a:r>
                          <a:endParaRPr kumimoji="0" lang="en-US" altLang="en-US" sz="1800" b="1" i="1" u="none" strike="noStrike" cap="none" normalizeH="0" baseline="-25000" dirty="0">
                            <a:ln>
                              <a:noFill/>
                            </a:ln>
                            <a:solidFill>
                              <a:srgbClr val="B94A37"/>
                            </a:solidFill>
                            <a:effectLst/>
                            <a:latin typeface="+mn-lt"/>
                          </a:endParaRP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dirty="0">
                              <a:ln>
                                <a:noFill/>
                              </a:ln>
                              <a:solidFill>
                                <a:srgbClr val="B94A37"/>
                              </a:solidFill>
                              <a:effectLst/>
                              <a:latin typeface="+mn-lt"/>
                            </a:rPr>
                            <a:t>Multiply the </a:t>
                          </a:r>
                          <a:r>
                            <a:rPr kumimoji="0" lang="en-US" altLang="en-US" sz="1800" b="1" i="1" u="none" strike="noStrike" cap="none" normalizeH="0" baseline="0" dirty="0" err="1">
                              <a:ln>
                                <a:noFill/>
                              </a:ln>
                              <a:solidFill>
                                <a:srgbClr val="B94A37"/>
                              </a:solidFill>
                              <a:effectLst/>
                              <a:latin typeface="+mn-lt"/>
                            </a:rPr>
                            <a:t>i</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row by </a:t>
                          </a:r>
                          <a14:m>
                            <m:oMath xmlns:m="http://schemas.openxmlformats.org/officeDocument/2006/math">
                              <m:r>
                                <a:rPr kumimoji="0" lang="en-US" altLang="en-US" sz="1800" b="1" i="1" u="none" strike="noStrike" cap="none" normalizeH="0" baseline="0" dirty="0" smtClean="0">
                                  <a:ln>
                                    <a:noFill/>
                                  </a:ln>
                                  <a:solidFill>
                                    <a:srgbClr val="B94A37"/>
                                  </a:solidFill>
                                  <a:effectLst/>
                                  <a:latin typeface="Cambria Math" panose="02040503050406030204" pitchFamily="18" charset="0"/>
                                  <a:ea typeface="Cambria Math" panose="02040503050406030204" pitchFamily="18" charset="0"/>
                                </a:rPr>
                                <m:t>∝</m:t>
                              </m:r>
                            </m:oMath>
                          </a14:m>
                          <a:r>
                            <a:rPr kumimoji="0" lang="en-US" altLang="en-US" sz="1800" b="1" i="0" u="none" strike="noStrike" cap="none" normalizeH="0" baseline="0" dirty="0">
                              <a:ln>
                                <a:noFill/>
                              </a:ln>
                              <a:solidFill>
                                <a:srgbClr val="B94A37"/>
                              </a:solidFill>
                              <a:effectLst/>
                              <a:latin typeface="+mn-lt"/>
                            </a:rPr>
                            <a:t>.</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6480764"/>
                      </a:ext>
                    </a:extLst>
                  </a:tr>
                  <a:tr h="380238">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a:ln>
                                <a:noFill/>
                              </a:ln>
                              <a:solidFill>
                                <a:srgbClr val="B94A37"/>
                              </a:solidFill>
                              <a:effectLst/>
                              <a:latin typeface="+mn-lt"/>
                            </a:rPr>
                            <a:t>R</a:t>
                          </a:r>
                          <a:r>
                            <a:rPr kumimoji="0" lang="en-US" altLang="en-US" sz="1800" b="1" i="1" u="none" strike="noStrike" cap="none" normalizeH="0" baseline="-25000">
                              <a:ln>
                                <a:noFill/>
                              </a:ln>
                              <a:solidFill>
                                <a:srgbClr val="B94A37"/>
                              </a:solidFill>
                              <a:effectLst/>
                              <a:latin typeface="+mn-lt"/>
                            </a:rPr>
                            <a:t>i</a:t>
                          </a:r>
                          <a:r>
                            <a:rPr kumimoji="0" lang="en-US" altLang="en-US" sz="1800" b="1" i="0" u="none" strike="noStrike" cap="none" normalizeH="0" baseline="0">
                              <a:ln>
                                <a:noFill/>
                              </a:ln>
                              <a:solidFill>
                                <a:srgbClr val="B94A37"/>
                              </a:solidFill>
                              <a:effectLst/>
                              <a:latin typeface="+mn-lt"/>
                              <a:cs typeface="Arial" panose="020B0604020202020204" pitchFamily="34" charset="0"/>
                            </a:rPr>
                            <a:t>↔</a:t>
                          </a:r>
                          <a:r>
                            <a:rPr kumimoji="0" lang="en-US" altLang="en-US" sz="1800" b="1" i="0" u="none" strike="noStrike" cap="none" normalizeH="0" baseline="0">
                              <a:ln>
                                <a:noFill/>
                              </a:ln>
                              <a:solidFill>
                                <a:srgbClr val="B94A37"/>
                              </a:solidFill>
                              <a:effectLst/>
                              <a:latin typeface="+mn-lt"/>
                            </a:rPr>
                            <a:t> R</a:t>
                          </a:r>
                          <a:r>
                            <a:rPr kumimoji="0" lang="en-US" altLang="en-US" sz="1800" b="1" i="1" u="none" strike="noStrike" cap="none" normalizeH="0" baseline="-25000">
                              <a:ln>
                                <a:noFill/>
                              </a:ln>
                              <a:solidFill>
                                <a:srgbClr val="B94A37"/>
                              </a:solidFill>
                              <a:effectLst/>
                              <a:latin typeface="+mn-lt"/>
                            </a:rPr>
                            <a:t>j</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dirty="0">
                              <a:ln>
                                <a:noFill/>
                              </a:ln>
                              <a:solidFill>
                                <a:srgbClr val="B94A37"/>
                              </a:solidFill>
                              <a:effectLst/>
                              <a:latin typeface="+mn-lt"/>
                            </a:rPr>
                            <a:t>Interchange the </a:t>
                          </a:r>
                          <a:r>
                            <a:rPr kumimoji="0" lang="en-US" altLang="en-US" sz="1800" b="1" i="1" u="none" strike="noStrike" cap="none" normalizeH="0" baseline="0" dirty="0" err="1">
                              <a:ln>
                                <a:noFill/>
                              </a:ln>
                              <a:solidFill>
                                <a:srgbClr val="B94A37"/>
                              </a:solidFill>
                              <a:effectLst/>
                              <a:latin typeface="+mn-lt"/>
                            </a:rPr>
                            <a:t>i</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and </a:t>
                          </a:r>
                          <a:r>
                            <a:rPr kumimoji="0" lang="en-US" altLang="en-US" sz="1800" b="1" i="1" u="none" strike="noStrike" cap="none" normalizeH="0" baseline="0" dirty="0" err="1">
                              <a:ln>
                                <a:noFill/>
                              </a:ln>
                              <a:solidFill>
                                <a:srgbClr val="B94A37"/>
                              </a:solidFill>
                              <a:effectLst/>
                              <a:latin typeface="+mn-lt"/>
                            </a:rPr>
                            <a:t>j</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rows.</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7365244"/>
                      </a:ext>
                    </a:extLst>
                  </a:tr>
                </a:tbl>
              </a:graphicData>
            </a:graphic>
          </p:graphicFrame>
        </mc:Choice>
        <mc:Fallback>
          <p:graphicFrame>
            <p:nvGraphicFramePr>
              <p:cNvPr id="17" name="Group 26">
                <a:extLst>
                  <a:ext uri="{FF2B5EF4-FFF2-40B4-BE49-F238E27FC236}">
                    <a16:creationId xmlns:a16="http://schemas.microsoft.com/office/drawing/2014/main" xmlns="" xmlns:a14="http://schemas.microsoft.com/office/drawing/2010/main" id="{65F414B8-25BF-4CD2-B6B9-BCCA6BC6D729}"/>
                  </a:ext>
                </a:extLst>
              </p:cNvPr>
              <p:cNvGraphicFramePr>
                <a:graphicFrameLocks noGrp="1"/>
              </p:cNvGraphicFramePr>
              <p:nvPr>
                <p:extLst>
                  <p:ext uri="{D42A27DB-BD31-4B8C-83A1-F6EECF244321}">
                    <p14:modId xmlns:p14="http://schemas.microsoft.com/office/powerpoint/2010/main" xmlns="" xmlns:a14="http://schemas.microsoft.com/office/drawing/2010/main" val="801418543"/>
                  </p:ext>
                </p:extLst>
              </p:nvPr>
            </p:nvGraphicFramePr>
            <p:xfrm>
              <a:off x="6527335" y="2253477"/>
              <a:ext cx="5306855" cy="2354377"/>
            </p:xfrm>
            <a:graphic>
              <a:graphicData uri="http://schemas.openxmlformats.org/drawingml/2006/table">
                <a:tbl>
                  <a:tblPr/>
                  <a:tblGrid>
                    <a:gridCol w="1441253">
                      <a:extLst>
                        <a:ext uri="{9D8B030D-6E8A-4147-A177-3AD203B41FA5}">
                          <a16:colId xmlns:a16="http://schemas.microsoft.com/office/drawing/2014/main" xmlns="" xmlns:a14="http://schemas.microsoft.com/office/drawing/2010/main" val="240172147"/>
                        </a:ext>
                      </a:extLst>
                    </a:gridCol>
                    <a:gridCol w="3865602">
                      <a:extLst>
                        <a:ext uri="{9D8B030D-6E8A-4147-A177-3AD203B41FA5}">
                          <a16:colId xmlns:a16="http://schemas.microsoft.com/office/drawing/2014/main" xmlns="" xmlns:a14="http://schemas.microsoft.com/office/drawing/2010/main" val="2046089848"/>
                        </a:ext>
                      </a:extLst>
                    </a:gridCol>
                  </a:tblGrid>
                  <a:tr h="472046">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dirty="0">
                              <a:ln>
                                <a:noFill/>
                              </a:ln>
                              <a:solidFill>
                                <a:srgbClr val="61271D"/>
                              </a:solidFill>
                              <a:effectLst/>
                              <a:latin typeface="+mn-lt"/>
                            </a:rPr>
                            <a:t>Symbol</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0" i="0" u="none" strike="noStrike" cap="none" normalizeH="0" baseline="0" dirty="0">
                              <a:ln>
                                <a:noFill/>
                              </a:ln>
                              <a:solidFill>
                                <a:srgbClr val="61271D"/>
                              </a:solidFill>
                              <a:effectLst/>
                              <a:latin typeface="+mn-lt"/>
                            </a:rPr>
                            <a:t>Description</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xmlns:a14="http://schemas.microsoft.com/office/drawing/2010/main" val="334047924"/>
                      </a:ext>
                    </a:extLst>
                  </a:tr>
                  <a:tr h="1060831">
                    <a:tc>
                      <a:txBody>
                        <a:bodyPr/>
                        <a:lstStyle/>
                        <a:p>
                          <a:endParaRPr lang="en-US"/>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blipFill>
                          <a:blip r:embed="rId5"/>
                          <a:stretch>
                            <a:fillRect l="-422" t="-45402" r="-274684" b="-85632"/>
                          </a:stretch>
                        </a:blipFill>
                      </a:tcPr>
                    </a:tc>
                    <a:tc>
                      <a:txBody>
                        <a:bodyPr/>
                        <a:lstStyle/>
                        <a:p>
                          <a:endParaRPr lang="en-US"/>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blipFill>
                          <a:blip r:embed="rId5"/>
                          <a:stretch>
                            <a:fillRect l="-37480" t="-45402" r="-2520" b="-85632"/>
                          </a:stretch>
                        </a:blipFill>
                      </a:tcPr>
                    </a:tc>
                    <a:extLst>
                      <a:ext uri="{0D108BD9-81ED-4DB2-BD59-A6C34878D82A}">
                        <a16:rowId xmlns:a16="http://schemas.microsoft.com/office/drawing/2014/main" xmlns="" xmlns:a14="http://schemas.microsoft.com/office/drawing/2010/main" val="1743404255"/>
                      </a:ext>
                    </a:extLst>
                  </a:tr>
                  <a:tr h="400876">
                    <a:tc>
                      <a:txBody>
                        <a:bodyPr/>
                        <a:lstStyle/>
                        <a:p>
                          <a:endParaRPr lang="en-US"/>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blipFill>
                          <a:blip r:embed="rId5"/>
                          <a:stretch>
                            <a:fillRect l="-422" t="-383333" r="-274684" b="-125758"/>
                          </a:stretch>
                        </a:blipFill>
                      </a:tcPr>
                    </a:tc>
                    <a:tc>
                      <a:txBody>
                        <a:bodyPr/>
                        <a:lstStyle/>
                        <a:p>
                          <a:endParaRPr lang="en-US"/>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blipFill>
                          <a:blip r:embed="rId5"/>
                          <a:stretch>
                            <a:fillRect l="-37480" t="-383333" r="-2520" b="-125758"/>
                          </a:stretch>
                        </a:blipFill>
                      </a:tcPr>
                    </a:tc>
                    <a:extLst>
                      <a:ext uri="{0D108BD9-81ED-4DB2-BD59-A6C34878D82A}">
                        <a16:rowId xmlns:a16="http://schemas.microsoft.com/office/drawing/2014/main" xmlns="" xmlns:a14="http://schemas.microsoft.com/office/drawing/2010/main" val="4096480764"/>
                      </a:ext>
                    </a:extLst>
                  </a:tr>
                  <a:tr h="402463">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a:ln>
                                <a:noFill/>
                              </a:ln>
                              <a:solidFill>
                                <a:srgbClr val="B94A37"/>
                              </a:solidFill>
                              <a:effectLst/>
                              <a:latin typeface="+mn-lt"/>
                            </a:rPr>
                            <a:t>R</a:t>
                          </a:r>
                          <a:r>
                            <a:rPr kumimoji="0" lang="en-US" altLang="en-US" sz="1800" b="1" i="1" u="none" strike="noStrike" cap="none" normalizeH="0" baseline="-25000">
                              <a:ln>
                                <a:noFill/>
                              </a:ln>
                              <a:solidFill>
                                <a:srgbClr val="B94A37"/>
                              </a:solidFill>
                              <a:effectLst/>
                              <a:latin typeface="+mn-lt"/>
                            </a:rPr>
                            <a:t>i</a:t>
                          </a:r>
                          <a:r>
                            <a:rPr kumimoji="0" lang="en-US" altLang="en-US" sz="1800" b="1" i="0" u="none" strike="noStrike" cap="none" normalizeH="0" baseline="0">
                              <a:ln>
                                <a:noFill/>
                              </a:ln>
                              <a:solidFill>
                                <a:srgbClr val="B94A37"/>
                              </a:solidFill>
                              <a:effectLst/>
                              <a:latin typeface="+mn-lt"/>
                              <a:cs typeface="Arial" panose="020B0604020202020204" pitchFamily="34" charset="0"/>
                            </a:rPr>
                            <a:t>↔</a:t>
                          </a:r>
                          <a:r>
                            <a:rPr kumimoji="0" lang="en-US" altLang="en-US" sz="1800" b="1" i="0" u="none" strike="noStrike" cap="none" normalizeH="0" baseline="0">
                              <a:ln>
                                <a:noFill/>
                              </a:ln>
                              <a:solidFill>
                                <a:srgbClr val="B94A37"/>
                              </a:solidFill>
                              <a:effectLst/>
                              <a:latin typeface="+mn-lt"/>
                            </a:rPr>
                            <a:t> R</a:t>
                          </a:r>
                          <a:r>
                            <a:rPr kumimoji="0" lang="en-US" altLang="en-US" sz="1800" b="1" i="1" u="none" strike="noStrike" cap="none" normalizeH="0" baseline="-25000">
                              <a:ln>
                                <a:noFill/>
                              </a:ln>
                              <a:solidFill>
                                <a:srgbClr val="B94A37"/>
                              </a:solidFill>
                              <a:effectLst/>
                              <a:latin typeface="+mn-lt"/>
                            </a:rPr>
                            <a:t>j</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tc>
                      <a:txBody>
                        <a:bodyPr/>
                        <a:lstStyle>
                          <a:lvl1pPr>
                            <a:lnSpc>
                              <a:spcPct val="120000"/>
                            </a:lnSpc>
                            <a:spcBef>
                              <a:spcPct val="20000"/>
                            </a:spcBef>
                            <a:defRPr sz="2800">
                              <a:solidFill>
                                <a:srgbClr val="61271D"/>
                              </a:solidFill>
                              <a:latin typeface="Arial" panose="020B0604020202020204" pitchFamily="34" charset="0"/>
                            </a:defRPr>
                          </a:lvl1pPr>
                          <a:lvl2pPr marL="463550">
                            <a:spcBef>
                              <a:spcPct val="20000"/>
                            </a:spcBef>
                            <a:buClr>
                              <a:srgbClr val="B94A37"/>
                            </a:buClr>
                            <a:defRPr sz="2200">
                              <a:solidFill>
                                <a:srgbClr val="B94A37"/>
                              </a:solidFill>
                              <a:latin typeface="Arial" panose="020B0604020202020204" pitchFamily="34" charset="0"/>
                            </a:defRPr>
                          </a:lvl2pPr>
                          <a:lvl3pPr>
                            <a:spcBef>
                              <a:spcPct val="20000"/>
                            </a:spcBef>
                            <a:buFont typeface="Arial" panose="020B0604020202020204" pitchFamily="34" charset="0"/>
                            <a:defRPr sz="2000">
                              <a:solidFill>
                                <a:srgbClr val="A2742A"/>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tabLst/>
                          </a:pPr>
                          <a:r>
                            <a:rPr kumimoji="0" lang="en-US" altLang="en-US" sz="1800" b="1" i="0" u="none" strike="noStrike" cap="none" normalizeH="0" baseline="0" dirty="0">
                              <a:ln>
                                <a:noFill/>
                              </a:ln>
                              <a:solidFill>
                                <a:srgbClr val="B94A37"/>
                              </a:solidFill>
                              <a:effectLst/>
                              <a:latin typeface="+mn-lt"/>
                            </a:rPr>
                            <a:t>Interchange the </a:t>
                          </a:r>
                          <a:r>
                            <a:rPr kumimoji="0" lang="en-US" altLang="en-US" sz="1800" b="1" i="1" u="none" strike="noStrike" cap="none" normalizeH="0" baseline="0" dirty="0" err="1">
                              <a:ln>
                                <a:noFill/>
                              </a:ln>
                              <a:solidFill>
                                <a:srgbClr val="B94A37"/>
                              </a:solidFill>
                              <a:effectLst/>
                              <a:latin typeface="+mn-lt"/>
                            </a:rPr>
                            <a:t>i</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and </a:t>
                          </a:r>
                          <a:r>
                            <a:rPr kumimoji="0" lang="en-US" altLang="en-US" sz="1800" b="1" i="1" u="none" strike="noStrike" cap="none" normalizeH="0" baseline="0" dirty="0" err="1">
                              <a:ln>
                                <a:noFill/>
                              </a:ln>
                              <a:solidFill>
                                <a:srgbClr val="B94A37"/>
                              </a:solidFill>
                              <a:effectLst/>
                              <a:latin typeface="+mn-lt"/>
                            </a:rPr>
                            <a:t>j</a:t>
                          </a:r>
                          <a:r>
                            <a:rPr kumimoji="0" lang="en-US" altLang="en-US" sz="1800" b="1" i="0" u="none" strike="noStrike" cap="none" normalizeH="0" baseline="0" dirty="0" err="1">
                              <a:ln>
                                <a:noFill/>
                              </a:ln>
                              <a:solidFill>
                                <a:srgbClr val="B94A37"/>
                              </a:solidFill>
                              <a:effectLst/>
                              <a:latin typeface="+mn-lt"/>
                            </a:rPr>
                            <a:t>th</a:t>
                          </a:r>
                          <a:r>
                            <a:rPr kumimoji="0" lang="en-US" altLang="en-US" sz="1800" b="1" i="0" u="none" strike="noStrike" cap="none" normalizeH="0" baseline="0" dirty="0">
                              <a:ln>
                                <a:noFill/>
                              </a:ln>
                              <a:solidFill>
                                <a:srgbClr val="B94A37"/>
                              </a:solidFill>
                              <a:effectLst/>
                              <a:latin typeface="+mn-lt"/>
                            </a:rPr>
                            <a:t> rows.</a:t>
                          </a:r>
                        </a:p>
                      </a:txBody>
                      <a:tcPr anchor="ctr" horzOverflow="overflow">
                        <a:lnL w="12700" cap="flat" cmpd="sng" algn="ctr">
                          <a:solidFill>
                            <a:srgbClr val="CD963D"/>
                          </a:solidFill>
                          <a:prstDash val="solid"/>
                          <a:round/>
                          <a:headEnd type="none" w="med" len="med"/>
                          <a:tailEnd type="none" w="med" len="med"/>
                        </a:lnL>
                        <a:lnR w="12700" cap="flat" cmpd="sng" algn="ctr">
                          <a:solidFill>
                            <a:srgbClr val="CD963D"/>
                          </a:solidFill>
                          <a:prstDash val="solid"/>
                          <a:round/>
                          <a:headEnd type="none" w="med" len="med"/>
                          <a:tailEnd type="none" w="med" len="med"/>
                        </a:lnR>
                        <a:lnT w="12700" cap="flat" cmpd="sng" algn="ctr">
                          <a:solidFill>
                            <a:srgbClr val="CD963D"/>
                          </a:solidFill>
                          <a:prstDash val="solid"/>
                          <a:round/>
                          <a:headEnd type="none" w="med" len="med"/>
                          <a:tailEnd type="none" w="med" len="med"/>
                        </a:lnT>
                        <a:lnB w="12700" cap="flat" cmpd="sng" algn="ctr">
                          <a:solidFill>
                            <a:srgbClr val="CD963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xmlns:a14="http://schemas.microsoft.com/office/drawing/2010/main" val="1157365244"/>
                      </a:ext>
                    </a:extLst>
                  </a:tr>
                </a:tbl>
              </a:graphicData>
            </a:graphic>
          </p:graphicFrame>
        </mc:Fallback>
      </mc:AlternateContent>
      <p:sp>
        <p:nvSpPr>
          <p:cNvPr id="19" name="TextBox 18">
            <a:extLst>
              <a:ext uri="{FF2B5EF4-FFF2-40B4-BE49-F238E27FC236}">
                <a16:creationId xmlns="" xmlns:a16="http://schemas.microsoft.com/office/drawing/2014/main" id="{0B01FE05-97A0-46FC-B1F5-7C65194265B7}"/>
              </a:ext>
            </a:extLst>
          </p:cNvPr>
          <p:cNvSpPr txBox="1"/>
          <p:nvPr/>
        </p:nvSpPr>
        <p:spPr>
          <a:xfrm>
            <a:off x="431336" y="5241739"/>
            <a:ext cx="6096000" cy="646331"/>
          </a:xfrm>
          <a:prstGeom prst="rect">
            <a:avLst/>
          </a:prstGeom>
          <a:noFill/>
        </p:spPr>
        <p:txBody>
          <a:bodyPr wrap="square">
            <a:spAutoFit/>
          </a:bodyPr>
          <a:lstStyle/>
          <a:p>
            <a:r>
              <a:rPr lang="en-US" altLang="en-US" b="1" dirty="0"/>
              <a:t>Step 3: the matrix in row-echelon  form</a:t>
            </a:r>
            <a:r>
              <a:rPr lang="en-US" altLang="en-US" dirty="0"/>
              <a:t> is solved by back-substitution.  (</a:t>
            </a:r>
            <a:r>
              <a:rPr lang="en-US" altLang="en-US" b="1" dirty="0"/>
              <a:t>Gauss elimination method</a:t>
            </a:r>
            <a:r>
              <a:rPr lang="en-US" altLang="en-US" dirty="0"/>
              <a:t>)</a:t>
            </a:r>
          </a:p>
        </p:txBody>
      </p:sp>
    </p:spTree>
    <p:extLst>
      <p:ext uri="{BB962C8B-B14F-4D97-AF65-F5344CB8AC3E}">
        <p14:creationId xmlns="" xmlns:p14="http://schemas.microsoft.com/office/powerpoint/2010/main" val="112883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494B4AD1-A14E-45EE-9FC4-DB184BB5A99D}"/>
              </a:ext>
            </a:extLst>
          </p:cNvPr>
          <p:cNvSpPr txBox="1"/>
          <p:nvPr/>
        </p:nvSpPr>
        <p:spPr>
          <a:xfrm>
            <a:off x="713969" y="1108295"/>
            <a:ext cx="9245600" cy="2369880"/>
          </a:xfrm>
          <a:prstGeom prst="rect">
            <a:avLst/>
          </a:prstGeom>
          <a:noFill/>
        </p:spPr>
        <p:txBody>
          <a:bodyPr wrap="square">
            <a:spAutoFit/>
          </a:bodyPr>
          <a:lstStyle/>
          <a:p>
            <a:pPr algn="l"/>
            <a:r>
              <a:rPr lang="en-US" sz="2400" b="0" i="0" dirty="0">
                <a:solidFill>
                  <a:srgbClr val="000000"/>
                </a:solidFill>
                <a:effectLst/>
              </a:rPr>
              <a:t>A matrix is in </a:t>
            </a:r>
            <a:r>
              <a:rPr lang="en-US" sz="2400" b="1" i="0" dirty="0">
                <a:solidFill>
                  <a:srgbClr val="000000"/>
                </a:solidFill>
                <a:effectLst/>
              </a:rPr>
              <a:t>row echelon form</a:t>
            </a:r>
            <a:r>
              <a:rPr lang="en-US" sz="2400" b="0" i="0" dirty="0">
                <a:solidFill>
                  <a:srgbClr val="000000"/>
                </a:solidFill>
                <a:effectLst/>
              </a:rPr>
              <a:t> (ref) when it satisfies the following conditions.</a:t>
            </a:r>
          </a:p>
          <a:p>
            <a:pPr algn="l">
              <a:buFont typeface="Arial" panose="020B0604020202020204" pitchFamily="34" charset="0"/>
              <a:buChar char="•"/>
            </a:pPr>
            <a:r>
              <a:rPr lang="en-US" sz="2000" b="0" i="1" dirty="0">
                <a:solidFill>
                  <a:srgbClr val="FF0000"/>
                </a:solidFill>
                <a:effectLst/>
                <a:latin typeface="Bookman Old Style" panose="02050604050505020204" pitchFamily="18" charset="0"/>
              </a:rPr>
              <a:t>The first non-zero element in each row, called the </a:t>
            </a:r>
            <a:r>
              <a:rPr lang="en-US" sz="2000" b="1" i="1" dirty="0">
                <a:solidFill>
                  <a:srgbClr val="FF0000"/>
                </a:solidFill>
                <a:effectLst/>
                <a:latin typeface="Bookman Old Style" panose="02050604050505020204" pitchFamily="18" charset="0"/>
              </a:rPr>
              <a:t>leading entry</a:t>
            </a:r>
            <a:r>
              <a:rPr lang="en-US" sz="2000" b="0" i="1" dirty="0">
                <a:solidFill>
                  <a:srgbClr val="FF0000"/>
                </a:solidFill>
                <a:effectLst/>
                <a:latin typeface="Bookman Old Style" panose="02050604050505020204" pitchFamily="18" charset="0"/>
              </a:rPr>
              <a:t>, is 1.</a:t>
            </a:r>
          </a:p>
          <a:p>
            <a:pPr algn="l">
              <a:buFont typeface="Arial" panose="020B0604020202020204" pitchFamily="34" charset="0"/>
              <a:buChar char="•"/>
            </a:pPr>
            <a:r>
              <a:rPr lang="en-US" sz="2000" b="0" i="1" dirty="0">
                <a:solidFill>
                  <a:srgbClr val="FF0000"/>
                </a:solidFill>
                <a:effectLst/>
                <a:latin typeface="Bookman Old Style" panose="02050604050505020204" pitchFamily="18" charset="0"/>
              </a:rPr>
              <a:t>Each leading entry is in a column to the right of the leading entry in the previous row.</a:t>
            </a:r>
          </a:p>
          <a:p>
            <a:pPr algn="l">
              <a:buFont typeface="Arial" panose="020B0604020202020204" pitchFamily="34" charset="0"/>
              <a:buChar char="•"/>
            </a:pPr>
            <a:r>
              <a:rPr lang="en-US" sz="2000" b="0" i="1" dirty="0">
                <a:solidFill>
                  <a:srgbClr val="FF0000"/>
                </a:solidFill>
                <a:effectLst/>
                <a:latin typeface="Bookman Old Style" panose="02050604050505020204" pitchFamily="18" charset="0"/>
              </a:rPr>
              <a:t>Rows with all zero elements, if any, are below rows having a non-zero element.</a:t>
            </a:r>
          </a:p>
        </p:txBody>
      </p:sp>
      <p:sp>
        <p:nvSpPr>
          <p:cNvPr id="14" name="TextBox 13">
            <a:extLst>
              <a:ext uri="{FF2B5EF4-FFF2-40B4-BE49-F238E27FC236}">
                <a16:creationId xmlns="" xmlns:a16="http://schemas.microsoft.com/office/drawing/2014/main" id="{B1645637-A3EE-47F3-A26B-364B101A26F0}"/>
              </a:ext>
            </a:extLst>
          </p:cNvPr>
          <p:cNvSpPr txBox="1"/>
          <p:nvPr/>
        </p:nvSpPr>
        <p:spPr>
          <a:xfrm>
            <a:off x="713969" y="303700"/>
            <a:ext cx="6096000" cy="523220"/>
          </a:xfrm>
          <a:prstGeom prst="rect">
            <a:avLst/>
          </a:prstGeom>
          <a:noFill/>
        </p:spPr>
        <p:txBody>
          <a:bodyPr wrap="square">
            <a:spAutoFit/>
          </a:bodyPr>
          <a:lstStyle/>
          <a:p>
            <a:pPr algn="l" fontAlgn="t"/>
            <a:r>
              <a:rPr lang="en-US" sz="2800" b="1" i="0" dirty="0">
                <a:effectLst/>
                <a:latin typeface="+mj-lt"/>
              </a:rPr>
              <a:t>Row Echelon Form (REF)</a:t>
            </a:r>
          </a:p>
        </p:txBody>
      </p:sp>
      <p:sp>
        <p:nvSpPr>
          <p:cNvPr id="10" name="TextBox 9">
            <a:extLst>
              <a:ext uri="{FF2B5EF4-FFF2-40B4-BE49-F238E27FC236}">
                <a16:creationId xmlns="" xmlns:a16="http://schemas.microsoft.com/office/drawing/2014/main" id="{CE21C336-9DF3-4CCD-A263-5B4068C5CF8D}"/>
              </a:ext>
            </a:extLst>
          </p:cNvPr>
          <p:cNvSpPr txBox="1"/>
          <p:nvPr/>
        </p:nvSpPr>
        <p:spPr>
          <a:xfrm>
            <a:off x="1181603" y="4104832"/>
            <a:ext cx="1032655" cy="369332"/>
          </a:xfrm>
          <a:prstGeom prst="rect">
            <a:avLst/>
          </a:prstGeom>
          <a:noFill/>
        </p:spPr>
        <p:txBody>
          <a:bodyPr wrap="none" rtlCol="0">
            <a:spAutoFit/>
          </a:bodyPr>
          <a:lstStyle/>
          <a:p>
            <a:r>
              <a:rPr lang="en-IN" dirty="0"/>
              <a:t>Example:</a:t>
            </a:r>
          </a:p>
        </p:txBody>
      </p:sp>
      <mc:AlternateContent xmlns:mc="http://schemas.openxmlformats.org/markup-compatibility/2006">
        <mc:Choice xmlns="" xmlns:a14="http://schemas.microsoft.com/office/drawing/2010/main" Requires="a14">
          <p:sp>
            <p:nvSpPr>
              <p:cNvPr id="11" name="TextBox 10">
                <a:extLst>
                  <a:ext uri="{FF2B5EF4-FFF2-40B4-BE49-F238E27FC236}">
                    <a16:creationId xmlns:a16="http://schemas.microsoft.com/office/drawing/2014/main" id="{7E862F19-C894-4B30-89A3-53E7EE912F51}"/>
                  </a:ext>
                </a:extLst>
              </p:cNvPr>
              <p:cNvSpPr txBox="1"/>
              <p:nvPr/>
            </p:nvSpPr>
            <p:spPr>
              <a:xfrm>
                <a:off x="1219201" y="4664280"/>
                <a:ext cx="1700594" cy="732573"/>
              </a:xfrm>
              <a:prstGeom prst="rect">
                <a:avLst/>
              </a:prstGeom>
              <a:noFill/>
            </p:spPr>
            <p:txBody>
              <a:bodyPr wrap="none" lIns="0" tIns="0" rIns="0" bIns="0" rtlCol="0">
                <a:spAutoFit/>
              </a:bodyPr>
              <a:lstStyle/>
              <a:p>
                <a:r>
                  <a:rPr lang="en-IN" dirty="0"/>
                  <a:t>A=</a:t>
                </a:r>
                <a14:m>
                  <m:oMath xmlns:m="http://schemas.openxmlformats.org/officeDocument/2006/math">
                    <m:d>
                      <m:dPr>
                        <m:begChr m:val="["/>
                        <m:endChr m:val="]"/>
                        <m:ctrlPr>
                          <a:rPr lang="en-IN" i="1" smtClean="0">
                            <a:latin typeface="Cambria Math" panose="02040503050406030204" pitchFamily="18" charset="0"/>
                          </a:rPr>
                        </m:ctrlPr>
                      </m:dPr>
                      <m:e>
                        <m:m>
                          <m:mPr>
                            <m:mcs>
                              <m:mc>
                                <m:mcPr>
                                  <m:count m:val="4"/>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3</m:t>
                              </m:r>
                            </m:e>
                            <m:e>
                              <m:r>
                                <a:rPr lang="en-IN" b="0" i="1" smtClean="0">
                                  <a:latin typeface="Cambria Math" panose="02040503050406030204" pitchFamily="18" charset="0"/>
                                </a:rPr>
                                <m:t>4</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3</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mr>
                        </m:m>
                      </m:e>
                    </m:d>
                  </m:oMath>
                </a14:m>
                <a:endParaRPr lang="en-IN" dirty="0"/>
              </a:p>
            </p:txBody>
          </p:sp>
        </mc:Choice>
        <mc:Fallback>
          <p:sp>
            <p:nvSpPr>
              <p:cNvPr id="11" name="TextBox 10">
                <a:extLst>
                  <a:ext uri="{FF2B5EF4-FFF2-40B4-BE49-F238E27FC236}">
                    <a16:creationId xmlns:a16="http://schemas.microsoft.com/office/drawing/2014/main" xmlns="" xmlns:a14="http://schemas.microsoft.com/office/drawing/2010/main" id="{7E862F19-C894-4B30-89A3-53E7EE912F51}"/>
                  </a:ext>
                </a:extLst>
              </p:cNvPr>
              <p:cNvSpPr txBox="1">
                <a:spLocks noRot="1" noChangeAspect="1" noMove="1" noResize="1" noEditPoints="1" noAdjustHandles="1" noChangeArrowheads="1" noChangeShapeType="1" noTextEdit="1"/>
              </p:cNvSpPr>
              <p:nvPr/>
            </p:nvSpPr>
            <p:spPr>
              <a:xfrm>
                <a:off x="1219201" y="4664280"/>
                <a:ext cx="1700594" cy="732573"/>
              </a:xfrm>
              <a:prstGeom prst="rect">
                <a:avLst/>
              </a:prstGeom>
              <a:blipFill>
                <a:blip r:embed="rId3"/>
                <a:stretch>
                  <a:fillRect l="-8244"/>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1" name="TextBox 20">
                <a:extLst>
                  <a:ext uri="{FF2B5EF4-FFF2-40B4-BE49-F238E27FC236}">
                    <a16:creationId xmlns:a16="http://schemas.microsoft.com/office/drawing/2014/main" id="{0D1EA70F-6081-486F-A256-0815F1DF73C7}"/>
                  </a:ext>
                </a:extLst>
              </p:cNvPr>
              <p:cNvSpPr txBox="1"/>
              <p:nvPr/>
            </p:nvSpPr>
            <p:spPr>
              <a:xfrm>
                <a:off x="3132389" y="4450114"/>
                <a:ext cx="2963611"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4"/>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2</m:t>
                                </m:r>
                              </m:e>
                              <m:e>
                                <m:r>
                                  <a:rPr lang="en-IN" b="0" i="1" smtClean="0">
                                    <a:latin typeface="Cambria Math" panose="02040503050406030204" pitchFamily="18" charset="0"/>
                                  </a:rPr>
                                  <m:t>3</m:t>
                                </m:r>
                              </m:e>
                              <m:e>
                                <m:r>
                                  <a:rPr lang="en-IN" b="0" i="1" smtClean="0">
                                    <a:latin typeface="Cambria Math" panose="02040503050406030204" pitchFamily="18" charset="0"/>
                                  </a:rPr>
                                  <m:t>4</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e>
                                <m:r>
                                  <a:rPr lang="en-IN" b="0" i="1" smtClean="0">
                                    <a:latin typeface="Cambria Math" panose="02040503050406030204" pitchFamily="18" charset="0"/>
                                  </a:rPr>
                                  <m:t>3</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
                        </m:e>
                      </m:d>
                    </m:oMath>
                  </m:oMathPara>
                </a14:m>
                <a:endParaRPr lang="en-IN" dirty="0"/>
              </a:p>
            </p:txBody>
          </p:sp>
        </mc:Choice>
        <mc:Fallback>
          <p:sp>
            <p:nvSpPr>
              <p:cNvPr id="21" name="TextBox 20">
                <a:extLst>
                  <a:ext uri="{FF2B5EF4-FFF2-40B4-BE49-F238E27FC236}">
                    <a16:creationId xmlns:a16="http://schemas.microsoft.com/office/drawing/2014/main" xmlns="" xmlns:a14="http://schemas.microsoft.com/office/drawing/2010/main" id="{0D1EA70F-6081-486F-A256-0815F1DF73C7}"/>
                  </a:ext>
                </a:extLst>
              </p:cNvPr>
              <p:cNvSpPr txBox="1">
                <a:spLocks noRot="1" noChangeAspect="1" noMove="1" noResize="1" noEditPoints="1" noAdjustHandles="1" noChangeArrowheads="1" noChangeShapeType="1" noTextEdit="1"/>
              </p:cNvSpPr>
              <p:nvPr/>
            </p:nvSpPr>
            <p:spPr>
              <a:xfrm>
                <a:off x="3132389" y="4450114"/>
                <a:ext cx="2963611" cy="111280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16" name="TextBox 15">
                <a:extLst>
                  <a:ext uri="{FF2B5EF4-FFF2-40B4-BE49-F238E27FC236}">
                    <a16:creationId xmlns:a16="http://schemas.microsoft.com/office/drawing/2014/main" id="{58E4BE19-8D39-46B8-9840-1585AFD293CE}"/>
                  </a:ext>
                </a:extLst>
              </p:cNvPr>
              <p:cNvSpPr txBox="1"/>
              <p:nvPr/>
            </p:nvSpPr>
            <p:spPr>
              <a:xfrm>
                <a:off x="6424867" y="4640229"/>
                <a:ext cx="1178528"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e>
                              <m:e>
                                <m:r>
                                  <a:rPr lang="en-IN" b="0" i="1" smtClean="0">
                                    <a:latin typeface="Cambria Math" panose="02040503050406030204" pitchFamily="18" charset="0"/>
                                  </a:rPr>
                                  <m:t>3</m:t>
                                </m:r>
                              </m:e>
                            </m:m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0</m:t>
                                </m:r>
                              </m:e>
                              <m:e>
                                <m:r>
                                  <a:rPr lang="en-IN" b="0" i="1" smtClean="0">
                                    <a:latin typeface="Cambria Math" panose="02040503050406030204" pitchFamily="18" charset="0"/>
                                  </a:rPr>
                                  <m:t>0</m:t>
                                </m:r>
                              </m:e>
                            </m:mr>
                          </m:m>
                        </m:e>
                      </m:d>
                    </m:oMath>
                  </m:oMathPara>
                </a14:m>
                <a:endParaRPr lang="en-IN" dirty="0"/>
              </a:p>
            </p:txBody>
          </p:sp>
        </mc:Choice>
        <mc:Fallback>
          <p:sp>
            <p:nvSpPr>
              <p:cNvPr id="16" name="TextBox 15">
                <a:extLst>
                  <a:ext uri="{FF2B5EF4-FFF2-40B4-BE49-F238E27FC236}">
                    <a16:creationId xmlns:a16="http://schemas.microsoft.com/office/drawing/2014/main" xmlns="" xmlns:a14="http://schemas.microsoft.com/office/drawing/2010/main" id="{58E4BE19-8D39-46B8-9840-1585AFD293CE}"/>
                  </a:ext>
                </a:extLst>
              </p:cNvPr>
              <p:cNvSpPr txBox="1">
                <a:spLocks noRot="1" noChangeAspect="1" noMove="1" noResize="1" noEditPoints="1" noAdjustHandles="1" noChangeArrowheads="1" noChangeShapeType="1" noTextEdit="1"/>
              </p:cNvSpPr>
              <p:nvPr/>
            </p:nvSpPr>
            <p:spPr>
              <a:xfrm>
                <a:off x="6424867" y="4640229"/>
                <a:ext cx="1178528" cy="732573"/>
              </a:xfrm>
              <a:prstGeom prst="rect">
                <a:avLst/>
              </a:prstGeom>
              <a:blipFill>
                <a:blip r:embed="rId5"/>
                <a:stretch>
                  <a:fillRect/>
                </a:stretch>
              </a:blipFill>
            </p:spPr>
            <p:txBody>
              <a:bodyPr/>
              <a:lstStyle/>
              <a:p>
                <a:r>
                  <a:rPr lang="en-IN">
                    <a:noFill/>
                  </a:rPr>
                  <a:t> </a:t>
                </a:r>
              </a:p>
            </p:txBody>
          </p:sp>
        </mc:Fallback>
      </mc:AlternateContent>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 xmlns:a16="http://schemas.microsoft.com/office/drawing/2014/main" id="{7CCFD297-4C1D-4771-A255-9A5E2CCF9651}"/>
              </a:ext>
            </a:extLst>
          </p:cNvPr>
          <p:cNvGraphicFramePr>
            <a:graphicFrameLocks noChangeAspect="1"/>
          </p:cNvGraphicFramePr>
          <p:nvPr/>
        </p:nvGraphicFramePr>
        <p:xfrm>
          <a:off x="1097280" y="1951391"/>
          <a:ext cx="2374723" cy="963011"/>
        </p:xfrm>
        <a:graphic>
          <a:graphicData uri="http://schemas.openxmlformats.org/presentationml/2006/ole">
            <p:oleObj spid="_x0000_s2062" name="Equation" r:id="rId3" imgW="42062400" imgH="17068800" progId="">
              <p:embed/>
            </p:oleObj>
          </a:graphicData>
        </a:graphic>
      </p:graphicFrame>
      <p:sp>
        <p:nvSpPr>
          <p:cNvPr id="5" name="TextBox 4">
            <a:extLst>
              <a:ext uri="{FF2B5EF4-FFF2-40B4-BE49-F238E27FC236}">
                <a16:creationId xmlns="" xmlns:a16="http://schemas.microsoft.com/office/drawing/2014/main" id="{98ED766B-50D2-4F9C-994E-2D0F2A4AE682}"/>
              </a:ext>
            </a:extLst>
          </p:cNvPr>
          <p:cNvSpPr txBox="1"/>
          <p:nvPr/>
        </p:nvSpPr>
        <p:spPr>
          <a:xfrm>
            <a:off x="1097280" y="1320800"/>
            <a:ext cx="6665351" cy="369332"/>
          </a:xfrm>
          <a:prstGeom prst="rect">
            <a:avLst/>
          </a:prstGeom>
          <a:noFill/>
        </p:spPr>
        <p:txBody>
          <a:bodyPr wrap="none" rtlCol="0">
            <a:spAutoFit/>
          </a:bodyPr>
          <a:lstStyle/>
          <a:p>
            <a:r>
              <a:rPr lang="en-IN" dirty="0"/>
              <a:t>Example : Solution of Linear equations using Gauss elimination method</a:t>
            </a:r>
          </a:p>
        </p:txBody>
      </p:sp>
      <p:sp>
        <p:nvSpPr>
          <p:cNvPr id="7" name="TextBox 6">
            <a:extLst>
              <a:ext uri="{FF2B5EF4-FFF2-40B4-BE49-F238E27FC236}">
                <a16:creationId xmlns="" xmlns:a16="http://schemas.microsoft.com/office/drawing/2014/main" id="{78B3C6D8-5A89-4717-8782-4B6EBCAAE20D}"/>
              </a:ext>
            </a:extLst>
          </p:cNvPr>
          <p:cNvSpPr txBox="1"/>
          <p:nvPr/>
        </p:nvSpPr>
        <p:spPr>
          <a:xfrm>
            <a:off x="1200364" y="2990995"/>
            <a:ext cx="3420167" cy="369332"/>
          </a:xfrm>
          <a:prstGeom prst="rect">
            <a:avLst/>
          </a:prstGeom>
          <a:noFill/>
        </p:spPr>
        <p:txBody>
          <a:bodyPr wrap="none" rtlCol="0">
            <a:spAutoFit/>
          </a:bodyPr>
          <a:lstStyle/>
          <a:p>
            <a:r>
              <a:rPr lang="en-IN" dirty="0"/>
              <a:t>Step 1: Construct augmented matrix</a:t>
            </a:r>
          </a:p>
        </p:txBody>
      </p:sp>
      <mc:AlternateContent xmlns:mc="http://schemas.openxmlformats.org/markup-compatibility/2006">
        <mc:Choice xmlns="" xmlns:a14="http://schemas.microsoft.com/office/drawing/2010/main" Requires="a14">
          <p:sp>
            <p:nvSpPr>
              <p:cNvPr id="8" name="TextBox 7">
                <a:extLst>
                  <a:ext uri="{FF2B5EF4-FFF2-40B4-BE49-F238E27FC236}">
                    <a16:creationId xmlns:a16="http://schemas.microsoft.com/office/drawing/2014/main" id="{9FDE0EDF-B895-41EB-AEC5-9AF9CA6070F6}"/>
                  </a:ext>
                </a:extLst>
              </p:cNvPr>
              <p:cNvSpPr txBox="1"/>
              <p:nvPr/>
            </p:nvSpPr>
            <p:spPr>
              <a:xfrm>
                <a:off x="1560124" y="3484504"/>
                <a:ext cx="2261196"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4</m:t>
                                      </m:r>
                                    </m:e>
                                    <m:e>
                                      <m:r>
                                        <a:rPr lang="en-IN" b="0" i="1" smtClean="0">
                                          <a:latin typeface="Cambria Math" panose="02040503050406030204" pitchFamily="18" charset="0"/>
                                        </a:rPr>
                                        <m:t>8</m:t>
                                      </m:r>
                                    </m:e>
                                    <m:e>
                                      <m:r>
                                        <a:rPr lang="en-IN" b="0" i="1" smtClean="0">
                                          <a:latin typeface="Cambria Math" panose="02040503050406030204" pitchFamily="18" charset="0"/>
                                        </a:rPr>
                                        <m:t>−4</m:t>
                                      </m:r>
                                    </m:e>
                                  </m:mr>
                                  <m:mr>
                                    <m:e>
                                      <m:r>
                                        <a:rPr lang="en-IN" b="0" i="1" smtClean="0">
                                          <a:latin typeface="Cambria Math" panose="02040503050406030204" pitchFamily="18" charset="0"/>
                                        </a:rPr>
                                        <m:t>3</m:t>
                                      </m:r>
                                    </m:e>
                                    <m:e>
                                      <m:r>
                                        <a:rPr lang="en-IN" b="0" i="1" smtClean="0">
                                          <a:latin typeface="Cambria Math" panose="02040503050406030204" pitchFamily="18" charset="0"/>
                                        </a:rPr>
                                        <m:t>8</m:t>
                                      </m:r>
                                    </m:e>
                                    <m:e>
                                      <m:r>
                                        <a:rPr lang="en-IN" b="0" i="1" smtClean="0">
                                          <a:latin typeface="Cambria Math" panose="02040503050406030204" pitchFamily="18" charset="0"/>
                                        </a:rPr>
                                        <m:t>5</m:t>
                                      </m:r>
                                    </m:e>
                                  </m:mr>
                                  <m:mr>
                                    <m:e>
                                      <m:r>
                                        <a:rPr lang="en-IN" b="0" i="1" smtClean="0">
                                          <a:latin typeface="Cambria Math" panose="02040503050406030204" pitchFamily="18" charset="0"/>
                                        </a:rPr>
                                        <m:t>−2</m:t>
                                      </m:r>
                                    </m:e>
                                    <m:e>
                                      <m:r>
                                        <a:rPr lang="en-IN" b="0" i="1" smtClean="0">
                                          <a:latin typeface="Cambria Math" panose="02040503050406030204" pitchFamily="18" charset="0"/>
                                        </a:rPr>
                                        <m:t>1</m:t>
                                      </m:r>
                                    </m:e>
                                    <m:e>
                                      <m:r>
                                        <a:rPr lang="en-IN" b="0" i="1" smtClean="0">
                                          <a:latin typeface="Cambria Math" panose="02040503050406030204" pitchFamily="18" charset="0"/>
                                        </a:rPr>
                                        <m:t>12</m:t>
                                      </m:r>
                                    </m:e>
                                  </m:mr>
                                </m:m>
                              </m:e>
                              <m:e>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4</m:t>
                                          </m:r>
                                        </m:e>
                                      </m:mr>
                                      <m:mr>
                                        <m:e>
                                          <m:r>
                                            <a:rPr lang="en-IN" b="0" i="1" smtClean="0">
                                              <a:latin typeface="Cambria Math" panose="02040503050406030204" pitchFamily="18" charset="0"/>
                                            </a:rPr>
                                            <m:t>−11</m:t>
                                          </m:r>
                                        </m:e>
                                      </m:mr>
                                      <m:mr>
                                        <m:e>
                                          <m:r>
                                            <a:rPr lang="en-IN" b="0" i="1" smtClean="0">
                                              <a:latin typeface="Cambria Math" panose="02040503050406030204" pitchFamily="18" charset="0"/>
                                            </a:rPr>
                                            <m:t>−17</m:t>
                                          </m:r>
                                        </m:e>
                                      </m:mr>
                                    </m:m>
                                  </m:e>
                                </m:d>
                              </m:e>
                            </m:mr>
                          </m:m>
                        </m:e>
                      </m:d>
                    </m:oMath>
                  </m:oMathPara>
                </a14:m>
                <a:endParaRPr lang="en-IN" dirty="0"/>
              </a:p>
            </p:txBody>
          </p:sp>
        </mc:Choice>
        <mc:Fallback>
          <p:sp>
            <p:nvSpPr>
              <p:cNvPr id="8" name="TextBox 7">
                <a:extLst>
                  <a:ext uri="{FF2B5EF4-FFF2-40B4-BE49-F238E27FC236}">
                    <a16:creationId xmlns:a16="http://schemas.microsoft.com/office/drawing/2014/main" xmlns="" xmlns:a14="http://schemas.microsoft.com/office/drawing/2010/main" id="{9FDE0EDF-B895-41EB-AEC5-9AF9CA6070F6}"/>
                  </a:ext>
                </a:extLst>
              </p:cNvPr>
              <p:cNvSpPr txBox="1">
                <a:spLocks noRot="1" noChangeAspect="1" noMove="1" noResize="1" noEditPoints="1" noAdjustHandles="1" noChangeArrowheads="1" noChangeShapeType="1" noTextEdit="1"/>
              </p:cNvSpPr>
              <p:nvPr/>
            </p:nvSpPr>
            <p:spPr>
              <a:xfrm>
                <a:off x="1560124" y="3484504"/>
                <a:ext cx="2261196" cy="880369"/>
              </a:xfrm>
              <a:prstGeom prst="rect">
                <a:avLst/>
              </a:prstGeom>
              <a:blipFill>
                <a:blip r:embed="rId4"/>
                <a:stretch>
                  <a:fillRect/>
                </a:stretch>
              </a:blipFill>
            </p:spPr>
            <p:txBody>
              <a:bodyPr/>
              <a:lstStyle/>
              <a:p>
                <a:r>
                  <a:rPr lang="en-IN">
                    <a:noFill/>
                  </a:rPr>
                  <a:t> </a:t>
                </a:r>
              </a:p>
            </p:txBody>
          </p:sp>
        </mc:Fallback>
      </mc:AlternateContent>
      <p:sp>
        <p:nvSpPr>
          <p:cNvPr id="9" name="TextBox 8">
            <a:extLst>
              <a:ext uri="{FF2B5EF4-FFF2-40B4-BE49-F238E27FC236}">
                <a16:creationId xmlns="" xmlns:a16="http://schemas.microsoft.com/office/drawing/2014/main" id="{034970CF-6FB5-4E89-802B-1C8E2B4F4187}"/>
              </a:ext>
            </a:extLst>
          </p:cNvPr>
          <p:cNvSpPr txBox="1"/>
          <p:nvPr/>
        </p:nvSpPr>
        <p:spPr>
          <a:xfrm>
            <a:off x="1090702" y="4424801"/>
            <a:ext cx="4811510" cy="369332"/>
          </a:xfrm>
          <a:prstGeom prst="rect">
            <a:avLst/>
          </a:prstGeom>
          <a:noFill/>
        </p:spPr>
        <p:txBody>
          <a:bodyPr wrap="none" rtlCol="0">
            <a:spAutoFit/>
          </a:bodyPr>
          <a:lstStyle/>
          <a:p>
            <a:r>
              <a:rPr lang="en-IN" dirty="0"/>
              <a:t>Step 2: convert into Row-echelon form (REF form)</a:t>
            </a:r>
          </a:p>
        </p:txBody>
      </p:sp>
      <p:cxnSp>
        <p:nvCxnSpPr>
          <p:cNvPr id="13" name="Straight Arrow Connector 12">
            <a:extLst>
              <a:ext uri="{FF2B5EF4-FFF2-40B4-BE49-F238E27FC236}">
                <a16:creationId xmlns="" xmlns:a16="http://schemas.microsoft.com/office/drawing/2014/main" id="{8C3DAA5E-9BCC-49E1-84B2-481ED3893E04}"/>
              </a:ext>
            </a:extLst>
          </p:cNvPr>
          <p:cNvCxnSpPr>
            <a:endCxn id="10" idx="1"/>
          </p:cNvCxnSpPr>
          <p:nvPr/>
        </p:nvCxnSpPr>
        <p:spPr>
          <a:xfrm>
            <a:off x="1706880" y="5401059"/>
            <a:ext cx="344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 xmlns:a16="http://schemas.microsoft.com/office/drawing/2014/main" id="{A206B457-2CFC-4DFD-A18D-D49E27425BB6}"/>
              </a:ext>
            </a:extLst>
          </p:cNvPr>
          <p:cNvGrpSpPr/>
          <p:nvPr/>
        </p:nvGrpSpPr>
        <p:grpSpPr>
          <a:xfrm>
            <a:off x="1200364" y="4960875"/>
            <a:ext cx="3112023" cy="880369"/>
            <a:chOff x="1200364" y="4960875"/>
            <a:chExt cx="3112023" cy="880369"/>
          </a:xfrm>
        </p:grpSpPr>
        <mc:AlternateContent xmlns:mc="http://schemas.openxmlformats.org/markup-compatibility/2006">
          <mc:Choice xmlns="" xmlns:a14="http://schemas.microsoft.com/office/drawing/2010/main" Requires="a14">
            <p:sp>
              <p:nvSpPr>
                <p:cNvPr id="11" name="TextBox 10">
                  <a:extLst>
                    <a:ext uri="{FF2B5EF4-FFF2-40B4-BE49-F238E27FC236}">
                      <a16:creationId xmlns:a16="http://schemas.microsoft.com/office/drawing/2014/main" id="{7928F308-AB41-4989-AA8C-48C4F5F48ECB}"/>
                    </a:ext>
                  </a:extLst>
                </p:cNvPr>
                <p:cNvSpPr txBox="1"/>
                <p:nvPr/>
              </p:nvSpPr>
              <p:spPr>
                <a:xfrm>
                  <a:off x="1200364" y="5141757"/>
                  <a:ext cx="18594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4</m:t>
                            </m:r>
                          </m:den>
                        </m:f>
                      </m:oMath>
                    </m:oMathPara>
                  </a14:m>
                  <a:endParaRPr lang="en-IN" dirty="0"/>
                </a:p>
              </p:txBody>
            </p:sp>
          </mc:Choice>
          <mc:Fallback>
            <p:sp>
              <p:nvSpPr>
                <p:cNvPr id="11" name="TextBox 10">
                  <a:extLst>
                    <a:ext uri="{FF2B5EF4-FFF2-40B4-BE49-F238E27FC236}">
                      <a16:creationId xmlns:a16="http://schemas.microsoft.com/office/drawing/2014/main" xmlns="" xmlns:a14="http://schemas.microsoft.com/office/drawing/2010/main" id="{7928F308-AB41-4989-AA8C-48C4F5F48ECB}"/>
                    </a:ext>
                  </a:extLst>
                </p:cNvPr>
                <p:cNvSpPr txBox="1">
                  <a:spLocks noRot="1" noChangeAspect="1" noMove="1" noResize="1" noEditPoints="1" noAdjustHandles="1" noChangeArrowheads="1" noChangeShapeType="1" noTextEdit="1"/>
                </p:cNvSpPr>
                <p:nvPr/>
              </p:nvSpPr>
              <p:spPr>
                <a:xfrm>
                  <a:off x="1200364" y="5141757"/>
                  <a:ext cx="185948" cy="518604"/>
                </a:xfrm>
                <a:prstGeom prst="rect">
                  <a:avLst/>
                </a:prstGeom>
                <a:blipFill>
                  <a:blip r:embed="rId5"/>
                  <a:stretch>
                    <a:fillRect/>
                  </a:stretch>
                </a:blipFill>
              </p:spPr>
              <p:txBody>
                <a:bodyPr/>
                <a:lstStyle/>
                <a:p>
                  <a:r>
                    <a:rPr lang="en-IN">
                      <a:noFill/>
                    </a:rPr>
                    <a:t> </a:t>
                  </a:r>
                </a:p>
              </p:txBody>
            </p:sp>
          </mc:Fallback>
        </mc:AlternateContent>
        <p:grpSp>
          <p:nvGrpSpPr>
            <p:cNvPr id="3" name="Group 1">
              <a:extLst>
                <a:ext uri="{FF2B5EF4-FFF2-40B4-BE49-F238E27FC236}">
                  <a16:creationId xmlns="" xmlns:a16="http://schemas.microsoft.com/office/drawing/2014/main" id="{C0E3A9A9-DB85-45CE-8A55-1C5751DE7B16}"/>
                </a:ext>
              </a:extLst>
            </p:cNvPr>
            <p:cNvGrpSpPr/>
            <p:nvPr/>
          </p:nvGrpSpPr>
          <p:grpSpPr>
            <a:xfrm>
              <a:off x="1293338" y="4960875"/>
              <a:ext cx="3019049" cy="880369"/>
              <a:chOff x="1293338" y="4960875"/>
              <a:chExt cx="3019049" cy="880369"/>
            </a:xfrm>
          </p:grpSpPr>
          <mc:AlternateContent xmlns:mc="http://schemas.openxmlformats.org/markup-compatibility/2006">
            <mc:Choice xmlns="" xmlns:a14="http://schemas.microsoft.com/office/drawing/2010/main" Requires="a14">
              <p:sp>
                <p:nvSpPr>
                  <p:cNvPr id="10" name="TextBox 9">
                    <a:extLst>
                      <a:ext uri="{FF2B5EF4-FFF2-40B4-BE49-F238E27FC236}">
                        <a16:creationId xmlns:a16="http://schemas.microsoft.com/office/drawing/2014/main" id="{2CAC5682-00C2-49D3-ACD8-239C2F3DC87E}"/>
                      </a:ext>
                    </a:extLst>
                  </p:cNvPr>
                  <p:cNvSpPr txBox="1"/>
                  <p:nvPr/>
                </p:nvSpPr>
                <p:spPr>
                  <a:xfrm>
                    <a:off x="2051191" y="4960875"/>
                    <a:ext cx="2261196" cy="88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a:rPr lang="en-IN" b="1" i="1" smtClean="0">
                                              <a:solidFill>
                                                <a:srgbClr val="C00000"/>
                                              </a:solidFill>
                                              <a:latin typeface="Cambria Math" panose="02040503050406030204" pitchFamily="18" charset="0"/>
                                            </a:rPr>
                                            <m:t>𝟏</m:t>
                                          </m:r>
                                        </m:e>
                                        <m:e>
                                          <m:r>
                                            <a:rPr lang="en-IN" b="0" i="1" smtClean="0">
                                              <a:latin typeface="Cambria Math" panose="02040503050406030204" pitchFamily="18" charset="0"/>
                                            </a:rPr>
                                            <m:t>2</m:t>
                                          </m:r>
                                        </m:e>
                                        <m:e>
                                          <m:r>
                                            <a:rPr lang="en-IN" b="0" i="1" smtClean="0">
                                              <a:latin typeface="Cambria Math" panose="02040503050406030204" pitchFamily="18" charset="0"/>
                                            </a:rPr>
                                            <m:t>−1</m:t>
                                          </m:r>
                                        </m:e>
                                      </m:mr>
                                      <m:mr>
                                        <m:e>
                                          <m:r>
                                            <a:rPr lang="en-IN" b="0" i="1" smtClean="0">
                                              <a:latin typeface="Cambria Math" panose="02040503050406030204" pitchFamily="18" charset="0"/>
                                            </a:rPr>
                                            <m:t>3</m:t>
                                          </m:r>
                                        </m:e>
                                        <m:e>
                                          <m:r>
                                            <a:rPr lang="en-IN" b="0" i="1" smtClean="0">
                                              <a:latin typeface="Cambria Math" panose="02040503050406030204" pitchFamily="18" charset="0"/>
                                            </a:rPr>
                                            <m:t>8</m:t>
                                          </m:r>
                                        </m:e>
                                        <m:e>
                                          <m:r>
                                            <a:rPr lang="en-IN" b="0" i="1" smtClean="0">
                                              <a:latin typeface="Cambria Math" panose="02040503050406030204" pitchFamily="18" charset="0"/>
                                            </a:rPr>
                                            <m:t>5</m:t>
                                          </m:r>
                                        </m:e>
                                      </m:mr>
                                      <m:mr>
                                        <m:e>
                                          <m:r>
                                            <a:rPr lang="en-IN" b="0" i="1" smtClean="0">
                                              <a:latin typeface="Cambria Math" panose="02040503050406030204" pitchFamily="18" charset="0"/>
                                            </a:rPr>
                                            <m:t>−2</m:t>
                                          </m:r>
                                        </m:e>
                                        <m:e>
                                          <m:r>
                                            <a:rPr lang="en-IN" b="0" i="1" smtClean="0">
                                              <a:latin typeface="Cambria Math" panose="02040503050406030204" pitchFamily="18" charset="0"/>
                                            </a:rPr>
                                            <m:t>1</m:t>
                                          </m:r>
                                        </m:e>
                                        <m:e>
                                          <m:r>
                                            <a:rPr lang="en-IN" b="0" i="1" smtClean="0">
                                              <a:latin typeface="Cambria Math" panose="02040503050406030204" pitchFamily="18" charset="0"/>
                                            </a:rPr>
                                            <m:t>12</m:t>
                                          </m:r>
                                        </m:e>
                                      </m:mr>
                                    </m:m>
                                  </m:e>
                                  <m:e>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1</m:t>
                                              </m:r>
                                            </m:e>
                                          </m:mr>
                                          <m:mr>
                                            <m:e>
                                              <m:r>
                                                <a:rPr lang="en-IN" b="0" i="1" smtClean="0">
                                                  <a:latin typeface="Cambria Math" panose="02040503050406030204" pitchFamily="18" charset="0"/>
                                                </a:rPr>
                                                <m:t>−11</m:t>
                                              </m:r>
                                            </m:e>
                                          </m:mr>
                                          <m:mr>
                                            <m:e>
                                              <m:r>
                                                <a:rPr lang="en-IN" b="0" i="1" smtClean="0">
                                                  <a:latin typeface="Cambria Math" panose="02040503050406030204" pitchFamily="18" charset="0"/>
                                                </a:rPr>
                                                <m:t>−17</m:t>
                                              </m:r>
                                            </m:e>
                                          </m:mr>
                                        </m:m>
                                      </m:e>
                                    </m:d>
                                  </m:e>
                                </m:mr>
                              </m:m>
                            </m:e>
                          </m:d>
                        </m:oMath>
                      </m:oMathPara>
                    </a14:m>
                    <a:endParaRPr lang="en-IN" dirty="0"/>
                  </a:p>
                </p:txBody>
              </p:sp>
            </mc:Choice>
            <mc:Fallback>
              <p:sp>
                <p:nvSpPr>
                  <p:cNvPr id="10" name="TextBox 9">
                    <a:extLst>
                      <a:ext uri="{FF2B5EF4-FFF2-40B4-BE49-F238E27FC236}">
                        <a16:creationId xmlns:a16="http://schemas.microsoft.com/office/drawing/2014/main" xmlns="" xmlns:a14="http://schemas.microsoft.com/office/drawing/2010/main" id="{2CAC5682-00C2-49D3-ACD8-239C2F3DC87E}"/>
                      </a:ext>
                    </a:extLst>
                  </p:cNvPr>
                  <p:cNvSpPr txBox="1">
                    <a:spLocks noRot="1" noChangeAspect="1" noMove="1" noResize="1" noEditPoints="1" noAdjustHandles="1" noChangeArrowheads="1" noChangeShapeType="1" noTextEdit="1"/>
                  </p:cNvSpPr>
                  <p:nvPr/>
                </p:nvSpPr>
                <p:spPr>
                  <a:xfrm>
                    <a:off x="2051191" y="4960875"/>
                    <a:ext cx="2261196" cy="880369"/>
                  </a:xfrm>
                  <a:prstGeom prst="rect">
                    <a:avLst/>
                  </a:prstGeom>
                  <a:blipFill>
                    <a:blip r:embed="rId6"/>
                    <a:stretch>
                      <a:fillRect/>
                    </a:stretch>
                  </a:blipFill>
                </p:spPr>
                <p:txBody>
                  <a:bodyPr/>
                  <a:lstStyle/>
                  <a:p>
                    <a:r>
                      <a:rPr lang="en-IN">
                        <a:noFill/>
                      </a:rPr>
                      <a:t> </a:t>
                    </a:r>
                  </a:p>
                </p:txBody>
              </p:sp>
            </mc:Fallback>
          </mc:AlternateContent>
          <p:sp>
            <p:nvSpPr>
              <p:cNvPr id="16" name="TextBox 15">
                <a:extLst>
                  <a:ext uri="{FF2B5EF4-FFF2-40B4-BE49-F238E27FC236}">
                    <a16:creationId xmlns="" xmlns:a16="http://schemas.microsoft.com/office/drawing/2014/main" id="{25B66040-3594-4BAC-96CB-40559ACF089C}"/>
                  </a:ext>
                </a:extLst>
              </p:cNvPr>
              <p:cNvSpPr txBox="1"/>
              <p:nvPr/>
            </p:nvSpPr>
            <p:spPr>
              <a:xfrm>
                <a:off x="1293338" y="5216393"/>
                <a:ext cx="654924" cy="369332"/>
              </a:xfrm>
              <a:prstGeom prst="rect">
                <a:avLst/>
              </a:prstGeom>
              <a:noFill/>
            </p:spPr>
            <p:txBody>
              <a:bodyPr wrap="square">
                <a:spAutoFit/>
              </a:bodyPr>
              <a:lstStyle/>
              <a:p>
                <a:r>
                  <a:rPr lang="en-IN" dirty="0"/>
                  <a:t>(R1)</a:t>
                </a:r>
              </a:p>
            </p:txBody>
          </p:sp>
        </p:grpSp>
      </p:grpSp>
      <p:pic>
        <p:nvPicPr>
          <p:cNvPr id="19" name="Picture 18">
            <a:extLst>
              <a:ext uri="{FF2B5EF4-FFF2-40B4-BE49-F238E27FC236}">
                <a16:creationId xmlns="" xmlns:a16="http://schemas.microsoft.com/office/drawing/2014/main" id="{E3EC325F-3F1F-4F07-95DB-8CFA5403BB4E}"/>
              </a:ext>
            </a:extLst>
          </p:cNvPr>
          <p:cNvPicPr>
            <a:picLocks noChangeAspect="1"/>
          </p:cNvPicPr>
          <p:nvPr/>
        </p:nvPicPr>
        <p:blipFill rotWithShape="1">
          <a:blip r:embed="rId7"/>
          <a:srcRect b="56730"/>
          <a:stretch/>
        </p:blipFill>
        <p:spPr>
          <a:xfrm>
            <a:off x="7189018" y="1951391"/>
            <a:ext cx="4085715" cy="1326580"/>
          </a:xfrm>
          <a:prstGeom prst="rect">
            <a:avLst/>
          </a:prstGeom>
        </p:spPr>
      </p:pic>
      <p:pic>
        <p:nvPicPr>
          <p:cNvPr id="20" name="Content Placeholder 3">
            <a:extLst>
              <a:ext uri="{FF2B5EF4-FFF2-40B4-BE49-F238E27FC236}">
                <a16:creationId xmlns="" xmlns:a16="http://schemas.microsoft.com/office/drawing/2014/main" id="{2211FDE9-5B56-42F2-9102-7E6ECBB44266}"/>
              </a:ext>
            </a:extLst>
          </p:cNvPr>
          <p:cNvPicPr>
            <a:picLocks noGrp="1" noChangeAspect="1"/>
          </p:cNvPicPr>
          <p:nvPr>
            <p:ph idx="1"/>
          </p:nvPr>
        </p:nvPicPr>
        <p:blipFill rotWithShape="1">
          <a:blip r:embed="rId8"/>
          <a:srcRect t="55408"/>
          <a:stretch/>
        </p:blipFill>
        <p:spPr>
          <a:xfrm>
            <a:off x="7213237" y="3360327"/>
            <a:ext cx="4037276" cy="1350901"/>
          </a:xfrm>
          <a:prstGeom prst="rect">
            <a:avLst/>
          </a:prstGeom>
        </p:spPr>
      </p:pic>
      <p:pic>
        <p:nvPicPr>
          <p:cNvPr id="21" name="Picture 20">
            <a:extLst>
              <a:ext uri="{FF2B5EF4-FFF2-40B4-BE49-F238E27FC236}">
                <a16:creationId xmlns="" xmlns:a16="http://schemas.microsoft.com/office/drawing/2014/main" id="{DA2590FC-2957-4887-9ADD-BC7189DF5C7B}"/>
              </a:ext>
            </a:extLst>
          </p:cNvPr>
          <p:cNvPicPr>
            <a:picLocks noChangeAspect="1"/>
          </p:cNvPicPr>
          <p:nvPr/>
        </p:nvPicPr>
        <p:blipFill rotWithShape="1">
          <a:blip r:embed="rId9"/>
          <a:srcRect l="-456" t="-743" r="456" b="51486"/>
          <a:stretch/>
        </p:blipFill>
        <p:spPr>
          <a:xfrm>
            <a:off x="7339533" y="4851093"/>
            <a:ext cx="4085715" cy="1372214"/>
          </a:xfrm>
          <a:prstGeom prst="rect">
            <a:avLst/>
          </a:prstGeom>
        </p:spPr>
      </p:pic>
    </p:spTree>
    <p:extLst>
      <p:ext uri="{BB962C8B-B14F-4D97-AF65-F5344CB8AC3E}">
        <p14:creationId xmlns="" xmlns:p14="http://schemas.microsoft.com/office/powerpoint/2010/main" val="281159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CF0B2A2-487C-4319-BABB-DBB7CE5DD74B}"/>
              </a:ext>
            </a:extLst>
          </p:cNvPr>
          <p:cNvPicPr>
            <a:picLocks noChangeAspect="1"/>
          </p:cNvPicPr>
          <p:nvPr/>
        </p:nvPicPr>
        <p:blipFill rotWithShape="1">
          <a:blip r:embed="rId2"/>
          <a:srcRect t="58528"/>
          <a:stretch/>
        </p:blipFill>
        <p:spPr>
          <a:xfrm>
            <a:off x="3999685" y="1736231"/>
            <a:ext cx="4253590" cy="1333218"/>
          </a:xfrm>
          <a:prstGeom prst="rect">
            <a:avLst/>
          </a:prstGeom>
        </p:spPr>
      </p:pic>
      <p:pic>
        <p:nvPicPr>
          <p:cNvPr id="11" name="Picture 10">
            <a:extLst>
              <a:ext uri="{FF2B5EF4-FFF2-40B4-BE49-F238E27FC236}">
                <a16:creationId xmlns="" xmlns:a16="http://schemas.microsoft.com/office/drawing/2014/main" id="{D6742E52-4958-4A4D-BA87-534680E54652}"/>
              </a:ext>
            </a:extLst>
          </p:cNvPr>
          <p:cNvPicPr>
            <a:picLocks noChangeAspect="1"/>
          </p:cNvPicPr>
          <p:nvPr/>
        </p:nvPicPr>
        <p:blipFill rotWithShape="1">
          <a:blip r:embed="rId3"/>
          <a:srcRect l="40754"/>
          <a:stretch/>
        </p:blipFill>
        <p:spPr>
          <a:xfrm>
            <a:off x="1097280" y="1753127"/>
            <a:ext cx="2604199" cy="1475360"/>
          </a:xfrm>
          <a:prstGeom prst="rect">
            <a:avLst/>
          </a:prstGeom>
        </p:spPr>
      </p:pic>
      <p:sp>
        <p:nvSpPr>
          <p:cNvPr id="13" name="TextBox 12">
            <a:extLst>
              <a:ext uri="{FF2B5EF4-FFF2-40B4-BE49-F238E27FC236}">
                <a16:creationId xmlns="" xmlns:a16="http://schemas.microsoft.com/office/drawing/2014/main" id="{3F20C35A-4EA1-4506-905B-7746741F200A}"/>
              </a:ext>
            </a:extLst>
          </p:cNvPr>
          <p:cNvSpPr txBox="1"/>
          <p:nvPr/>
        </p:nvSpPr>
        <p:spPr>
          <a:xfrm>
            <a:off x="5624125" y="3059668"/>
            <a:ext cx="4332676" cy="369332"/>
          </a:xfrm>
          <a:prstGeom prst="rect">
            <a:avLst/>
          </a:prstGeom>
          <a:noFill/>
        </p:spPr>
        <p:txBody>
          <a:bodyPr wrap="square">
            <a:spAutoFit/>
          </a:bodyPr>
          <a:lstStyle/>
          <a:p>
            <a:r>
              <a:rPr lang="en-US" altLang="en-US" dirty="0"/>
              <a:t>The matrix is now in row-echelon form</a:t>
            </a:r>
            <a:endParaRPr lang="en-IN" dirty="0"/>
          </a:p>
        </p:txBody>
      </p:sp>
      <p:sp>
        <p:nvSpPr>
          <p:cNvPr id="15" name="TextBox 14">
            <a:extLst>
              <a:ext uri="{FF2B5EF4-FFF2-40B4-BE49-F238E27FC236}">
                <a16:creationId xmlns="" xmlns:a16="http://schemas.microsoft.com/office/drawing/2014/main" id="{C8A6FF02-20CA-4EA2-9484-0FF2BF3459D2}"/>
              </a:ext>
            </a:extLst>
          </p:cNvPr>
          <p:cNvSpPr txBox="1"/>
          <p:nvPr/>
        </p:nvSpPr>
        <p:spPr>
          <a:xfrm>
            <a:off x="826997" y="3582665"/>
            <a:ext cx="9594255" cy="369332"/>
          </a:xfrm>
          <a:prstGeom prst="rect">
            <a:avLst/>
          </a:prstGeom>
          <a:noFill/>
        </p:spPr>
        <p:txBody>
          <a:bodyPr wrap="square">
            <a:spAutoFit/>
          </a:bodyPr>
          <a:lstStyle/>
          <a:p>
            <a:r>
              <a:rPr lang="en-US" altLang="en-US" dirty="0"/>
              <a:t>Solve using back-substitution. The last matrix represents the following equations</a:t>
            </a:r>
            <a:endParaRPr lang="en-IN" dirty="0"/>
          </a:p>
        </p:txBody>
      </p:sp>
      <p:sp>
        <p:nvSpPr>
          <p:cNvPr id="19" name="TextBox 18">
            <a:extLst>
              <a:ext uri="{FF2B5EF4-FFF2-40B4-BE49-F238E27FC236}">
                <a16:creationId xmlns="" xmlns:a16="http://schemas.microsoft.com/office/drawing/2014/main" id="{7BBC37FE-8B67-4E92-9407-F750418039D5}"/>
              </a:ext>
            </a:extLst>
          </p:cNvPr>
          <p:cNvSpPr txBox="1"/>
          <p:nvPr/>
        </p:nvSpPr>
        <p:spPr>
          <a:xfrm>
            <a:off x="1911871" y="4152272"/>
            <a:ext cx="6214446" cy="1200329"/>
          </a:xfrm>
          <a:prstGeom prst="rect">
            <a:avLst/>
          </a:prstGeom>
          <a:noFill/>
        </p:spPr>
        <p:txBody>
          <a:bodyPr wrap="square">
            <a:spAutoFit/>
          </a:bodyPr>
          <a:lstStyle/>
          <a:p>
            <a:r>
              <a:rPr lang="en-US" altLang="en-US" dirty="0"/>
              <a:t>z=-2</a:t>
            </a:r>
          </a:p>
          <a:p>
            <a:r>
              <a:rPr lang="en-US" altLang="en-US" dirty="0"/>
              <a:t>Y+4z= -7</a:t>
            </a:r>
          </a:p>
          <a:p>
            <a:r>
              <a:rPr lang="en-US" altLang="en-US" dirty="0"/>
              <a:t>X+2y-z=1</a:t>
            </a:r>
          </a:p>
          <a:p>
            <a:endParaRPr lang="en-IN" dirty="0"/>
          </a:p>
        </p:txBody>
      </p:sp>
      <p:sp>
        <p:nvSpPr>
          <p:cNvPr id="21" name="TextBox 20">
            <a:extLst>
              <a:ext uri="{FF2B5EF4-FFF2-40B4-BE49-F238E27FC236}">
                <a16:creationId xmlns="" xmlns:a16="http://schemas.microsoft.com/office/drawing/2014/main" id="{3EBABBC3-6F87-4BC4-AD38-95723A35099A}"/>
              </a:ext>
            </a:extLst>
          </p:cNvPr>
          <p:cNvSpPr txBox="1"/>
          <p:nvPr/>
        </p:nvSpPr>
        <p:spPr>
          <a:xfrm>
            <a:off x="897899" y="5254735"/>
            <a:ext cx="6096000" cy="369332"/>
          </a:xfrm>
          <a:prstGeom prst="rect">
            <a:avLst/>
          </a:prstGeom>
          <a:noFill/>
        </p:spPr>
        <p:txBody>
          <a:bodyPr wrap="square">
            <a:spAutoFit/>
          </a:bodyPr>
          <a:lstStyle/>
          <a:p>
            <a:r>
              <a:rPr lang="en-US" dirty="0"/>
              <a:t>Using back-substitution, we obtain the solution as  </a:t>
            </a:r>
            <a:r>
              <a:rPr lang="en-US" b="1" dirty="0"/>
              <a:t>(-3,1,-2)</a:t>
            </a:r>
            <a:endParaRPr lang="en-IN" b="1" dirty="0"/>
          </a:p>
        </p:txBody>
      </p:sp>
    </p:spTree>
    <p:extLst>
      <p:ext uri="{BB962C8B-B14F-4D97-AF65-F5344CB8AC3E}">
        <p14:creationId xmlns="" xmlns:p14="http://schemas.microsoft.com/office/powerpoint/2010/main" val="1054804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DC0B484-5478-4A67-A400-93420D2A8085}"/>
              </a:ext>
            </a:extLst>
          </p:cNvPr>
          <p:cNvSpPr>
            <a:spLocks noGrp="1"/>
          </p:cNvSpPr>
          <p:nvPr>
            <p:ph idx="1"/>
          </p:nvPr>
        </p:nvSpPr>
        <p:spPr>
          <a:xfrm>
            <a:off x="861805" y="1817895"/>
            <a:ext cx="6084218" cy="889059"/>
          </a:xfrm>
        </p:spPr>
        <p:txBody>
          <a:bodyPr>
            <a:normAutofit lnSpcReduction="10000"/>
          </a:bodyPr>
          <a:lstStyle/>
          <a:p>
            <a:pPr marL="0" indent="0">
              <a:buNone/>
            </a:pPr>
            <a:r>
              <a:rPr lang="en-US" altLang="en-US" sz="2000" dirty="0"/>
              <a:t>One solution</a:t>
            </a:r>
            <a:br>
              <a:rPr lang="en-US" altLang="en-US" sz="2000" dirty="0"/>
            </a:br>
            <a:r>
              <a:rPr lang="en-US" altLang="en-US" sz="2000" dirty="0"/>
              <a:t>No solution</a:t>
            </a:r>
            <a:br>
              <a:rPr lang="en-US" altLang="en-US" sz="2000" dirty="0"/>
            </a:br>
            <a:r>
              <a:rPr lang="en-US" altLang="en-US" sz="2000" dirty="0"/>
              <a:t>Infinitely many solutions </a:t>
            </a:r>
          </a:p>
          <a:p>
            <a:endParaRPr lang="en-IN" dirty="0"/>
          </a:p>
        </p:txBody>
      </p:sp>
      <p:sp>
        <p:nvSpPr>
          <p:cNvPr id="10" name="TextBox 9">
            <a:extLst>
              <a:ext uri="{FF2B5EF4-FFF2-40B4-BE49-F238E27FC236}">
                <a16:creationId xmlns="" xmlns:a16="http://schemas.microsoft.com/office/drawing/2014/main" id="{A1C6EB7F-68AE-4DD2-8005-1692BD69AE31}"/>
              </a:ext>
            </a:extLst>
          </p:cNvPr>
          <p:cNvSpPr txBox="1"/>
          <p:nvPr/>
        </p:nvSpPr>
        <p:spPr>
          <a:xfrm>
            <a:off x="274536" y="3711306"/>
            <a:ext cx="7258755" cy="1200329"/>
          </a:xfrm>
          <a:prstGeom prst="rect">
            <a:avLst/>
          </a:prstGeom>
          <a:noFill/>
        </p:spPr>
        <p:txBody>
          <a:bodyPr wrap="square">
            <a:spAutoFit/>
          </a:bodyPr>
          <a:lstStyle/>
          <a:p>
            <a:pPr marL="779463" lvl="1" indent="-315913"/>
            <a:r>
              <a:rPr lang="en-US" altLang="en-US" b="1" dirty="0"/>
              <a:t>Case 2 : No Solution : </a:t>
            </a:r>
            <a:r>
              <a:rPr lang="en-US" altLang="en-US" dirty="0"/>
              <a:t>If the row-echelon form contains  row that represents the equation </a:t>
            </a:r>
            <a:r>
              <a:rPr lang="en-US" altLang="en-US" b="1" dirty="0"/>
              <a:t>0 = </a:t>
            </a:r>
            <a:r>
              <a:rPr lang="en-US" altLang="en-US" b="1" i="1" dirty="0"/>
              <a:t>c , </a:t>
            </a:r>
            <a:r>
              <a:rPr lang="en-US" altLang="en-US" dirty="0"/>
              <a:t>where </a:t>
            </a:r>
            <a:r>
              <a:rPr lang="en-US" altLang="en-US" b="1" i="1" dirty="0"/>
              <a:t>c  </a:t>
            </a:r>
            <a:r>
              <a:rPr lang="en-US" altLang="en-US" b="1" dirty="0"/>
              <a:t>is not zero</a:t>
            </a:r>
            <a:r>
              <a:rPr lang="en-US" altLang="en-US" dirty="0"/>
              <a:t>, the system has no solution. </a:t>
            </a:r>
          </a:p>
          <a:p>
            <a:pPr marL="779463" lvl="1" indent="-315913"/>
            <a:r>
              <a:rPr lang="en-US" altLang="en-US" dirty="0"/>
              <a:t> A system with no solution  is called </a:t>
            </a:r>
            <a:r>
              <a:rPr lang="en-US" altLang="en-US" b="1" dirty="0"/>
              <a:t>inconsistent.</a:t>
            </a:r>
          </a:p>
        </p:txBody>
      </p:sp>
      <p:graphicFrame>
        <p:nvGraphicFramePr>
          <p:cNvPr id="11" name="Object 4">
            <a:extLst>
              <a:ext uri="{FF2B5EF4-FFF2-40B4-BE49-F238E27FC236}">
                <a16:creationId xmlns="" xmlns:a16="http://schemas.microsoft.com/office/drawing/2014/main" id="{465CE0A0-D307-4530-A735-EAB761EBDC61}"/>
              </a:ext>
            </a:extLst>
          </p:cNvPr>
          <p:cNvGraphicFramePr>
            <a:graphicFrameLocks noChangeAspect="1"/>
          </p:cNvGraphicFramePr>
          <p:nvPr/>
        </p:nvGraphicFramePr>
        <p:xfrm>
          <a:off x="7833049" y="3124201"/>
          <a:ext cx="1726488" cy="1660018"/>
        </p:xfrm>
        <a:graphic>
          <a:graphicData uri="http://schemas.openxmlformats.org/presentationml/2006/ole">
            <p:oleObj spid="_x0000_s3086" name="Equation" r:id="rId3" imgW="26517600" imgH="31089600" progId="">
              <p:embed/>
            </p:oleObj>
          </a:graphicData>
        </a:graphic>
      </p:graphicFrame>
      <p:sp>
        <p:nvSpPr>
          <p:cNvPr id="13" name="TextBox 12">
            <a:extLst>
              <a:ext uri="{FF2B5EF4-FFF2-40B4-BE49-F238E27FC236}">
                <a16:creationId xmlns="" xmlns:a16="http://schemas.microsoft.com/office/drawing/2014/main" id="{042E3C05-46CE-4826-B51A-ADAF2A590BAC}"/>
              </a:ext>
            </a:extLst>
          </p:cNvPr>
          <p:cNvSpPr txBox="1"/>
          <p:nvPr/>
        </p:nvSpPr>
        <p:spPr>
          <a:xfrm>
            <a:off x="328091" y="2687996"/>
            <a:ext cx="6439955" cy="1200329"/>
          </a:xfrm>
          <a:prstGeom prst="rect">
            <a:avLst/>
          </a:prstGeom>
          <a:noFill/>
        </p:spPr>
        <p:txBody>
          <a:bodyPr wrap="square">
            <a:spAutoFit/>
          </a:bodyPr>
          <a:lstStyle/>
          <a:p>
            <a:pPr lvl="1"/>
            <a:r>
              <a:rPr lang="en-US" altLang="en-US" b="1" dirty="0"/>
              <a:t>Case 1 : One Solution </a:t>
            </a:r>
            <a:r>
              <a:rPr lang="en-US" altLang="en-US" dirty="0"/>
              <a:t>-if each variable in the row-echelon form is  a leading variable, the system  has exactly one solution. Then find the solution by using  back-substitution or other methods</a:t>
            </a:r>
            <a:br>
              <a:rPr lang="en-US" altLang="en-US" dirty="0"/>
            </a:br>
            <a:endParaRPr lang="en-IN" dirty="0"/>
          </a:p>
        </p:txBody>
      </p:sp>
      <mc:AlternateContent xmlns:mc="http://schemas.openxmlformats.org/markup-compatibility/2006">
        <mc:Choice xmlns="" xmlns:a14="http://schemas.microsoft.com/office/drawing/2010/main" Requires="a14">
          <p:sp>
            <p:nvSpPr>
              <p:cNvPr id="14" name="Object 4">
                <a:extLst>
                  <a:ext uri="{FF2B5EF4-FFF2-40B4-BE49-F238E27FC236}">
                    <a16:creationId xmlns:a16="http://schemas.microsoft.com/office/drawing/2014/main" id="{6A9E2698-8DBD-4347-89FE-0358042BD78D}"/>
                  </a:ext>
                </a:extLst>
              </p:cNvPr>
              <p:cNvSpPr txBox="1"/>
              <p:nvPr/>
            </p:nvSpPr>
            <p:spPr bwMode="auto">
              <a:xfrm>
                <a:off x="10069994" y="1817895"/>
                <a:ext cx="1636448" cy="1450757"/>
              </a:xfrm>
              <a:prstGeom prst="rect">
                <a:avLst/>
              </a:prstGeom>
              <a:noFill/>
              <a:ln w="22225">
                <a:solidFill>
                  <a:srgbClr val="CD963D"/>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begChr m:val="["/>
                          <m:endChr m:val="]"/>
                          <m:ctrlPr>
                            <a:rPr lang="en-IN" i="1">
                              <a:solidFill>
                                <a:srgbClr val="61271D"/>
                              </a:solidFill>
                              <a:latin typeface="Cambria Math" panose="02040503050406030204" pitchFamily="18" charset="0"/>
                            </a:rPr>
                          </m:ctrlPr>
                        </m:dPr>
                        <m:e>
                          <m:m>
                            <m:mPr>
                              <m:plcHide m:val="on"/>
                              <m:mcs>
                                <m:mc>
                                  <m:mcPr>
                                    <m:count m:val="4"/>
                                    <m:mcJc m:val="center"/>
                                  </m:mcPr>
                                </m:mc>
                              </m:mcs>
                              <m:ctrlPr>
                                <a:rPr lang="en-IN" i="1">
                                  <a:solidFill>
                                    <a:srgbClr val="61271D"/>
                                  </a:solidFill>
                                  <a:latin typeface="Cambria Math" panose="02040503050406030204" pitchFamily="18" charset="0"/>
                                </a:rPr>
                              </m:ctrlPr>
                            </m:mPr>
                            <m:mr>
                              <m:e>
                                <m:r>
                                  <a:rPr lang="en-IN" i="0">
                                    <a:solidFill>
                                      <a:srgbClr val="61271D"/>
                                    </a:solidFill>
                                    <a:latin typeface="Cambria Math" panose="02040503050406030204" pitchFamily="18" charset="0"/>
                                  </a:rPr>
                                  <m:t>1</m:t>
                                </m:r>
                              </m:e>
                              <m:e>
                                <m:r>
                                  <a:rPr lang="en-IN" i="0">
                                    <a:solidFill>
                                      <a:srgbClr val="61271D"/>
                                    </a:solidFill>
                                    <a:latin typeface="Cambria Math" panose="02040503050406030204" pitchFamily="18" charset="0"/>
                                  </a:rPr>
                                  <m:t>6</m:t>
                                </m:r>
                              </m:e>
                              <m:e>
                                <m:r>
                                  <a:rPr lang="en-IN" i="1">
                                    <a:solidFill>
                                      <a:srgbClr val="61271D"/>
                                    </a:solidFill>
                                    <a:latin typeface="Cambria Math" panose="02040503050406030204" pitchFamily="18" charset="0"/>
                                  </a:rPr>
                                  <m:t>−</m:t>
                                </m:r>
                                <m:r>
                                  <a:rPr lang="en-IN" i="0">
                                    <a:solidFill>
                                      <a:srgbClr val="61271D"/>
                                    </a:solidFill>
                                    <a:latin typeface="Cambria Math" panose="02040503050406030204" pitchFamily="18" charset="0"/>
                                  </a:rPr>
                                  <m:t>1</m:t>
                                </m:r>
                              </m:e>
                              <m:e>
                                <m:r>
                                  <a:rPr lang="en-IN" i="0">
                                    <a:solidFill>
                                      <a:srgbClr val="61271D"/>
                                    </a:solidFill>
                                    <a:latin typeface="Cambria Math" panose="02040503050406030204" pitchFamily="18" charset="0"/>
                                  </a:rPr>
                                  <m:t>3</m:t>
                                </m:r>
                              </m:e>
                            </m:mr>
                            <m:mr>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1</m:t>
                                </m:r>
                              </m:e>
                              <m:e>
                                <m:r>
                                  <a:rPr lang="en-IN" i="1">
                                    <a:solidFill>
                                      <a:srgbClr val="61271D"/>
                                    </a:solidFill>
                                    <a:latin typeface="Cambria Math" panose="02040503050406030204" pitchFamily="18" charset="0"/>
                                  </a:rPr>
                                  <m:t>2</m:t>
                                </m:r>
                              </m:e>
                              <m:e>
                                <m:r>
                                  <a:rPr lang="en-IN" i="1">
                                    <a:solidFill>
                                      <a:srgbClr val="61271D"/>
                                    </a:solidFill>
                                    <a:latin typeface="Cambria Math" panose="02040503050406030204" pitchFamily="18" charset="0"/>
                                  </a:rPr>
                                  <m:t>−2</m:t>
                                </m:r>
                              </m:e>
                            </m:mr>
                            <m:mr>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1</m:t>
                                </m:r>
                              </m:e>
                              <m:e>
                                <m:r>
                                  <a:rPr lang="en-IN" i="1">
                                    <a:solidFill>
                                      <a:srgbClr val="61271D"/>
                                    </a:solidFill>
                                    <a:latin typeface="Cambria Math" panose="02040503050406030204" pitchFamily="18" charset="0"/>
                                  </a:rPr>
                                  <m:t>8</m:t>
                                </m:r>
                              </m:e>
                            </m:mr>
                          </m:m>
                        </m:e>
                      </m:d>
                    </m:oMath>
                    <m:oMath xmlns:m="http://schemas.openxmlformats.org/officeDocument/2006/math">
                      <m:limLow>
                        <m:limLowPr>
                          <m:ctrlPr>
                            <a:rPr lang="en-IN" i="1">
                              <a:solidFill>
                                <a:srgbClr val="61271D"/>
                              </a:solidFill>
                              <a:latin typeface="Cambria Math" panose="02040503050406030204" pitchFamily="18" charset="0"/>
                            </a:rPr>
                          </m:ctrlPr>
                        </m:limLowPr>
                        <m:e/>
                        <m:lim>
                          <m:eqArr>
                            <m:eqArrPr>
                              <m:ctrlPr>
                                <a:rPr lang="en-IN" i="1">
                                  <a:solidFill>
                                    <a:srgbClr val="61271D"/>
                                  </a:solidFill>
                                  <a:latin typeface="Cambria Math" panose="02040503050406030204" pitchFamily="18" charset="0"/>
                                </a:rPr>
                              </m:ctrlPr>
                            </m:eqArrPr>
                            <m:e>
                              <m:r>
                                <a:rPr lang="en-IN" i="1">
                                  <a:solidFill>
                                    <a:srgbClr val="61271D"/>
                                  </a:solidFill>
                                  <a:latin typeface="Cambria Math" panose="02040503050406030204" pitchFamily="18" charset="0"/>
                                </a:rPr>
                                <m:t>&amp;</m:t>
                              </m:r>
                              <m:r>
                                <m:rPr>
                                  <m:nor/>
                                </m:rPr>
                                <a:rPr lang="en-IN" i="0">
                                  <a:solidFill>
                                    <a:srgbClr val="B94A37"/>
                                  </a:solidFill>
                                  <a:latin typeface="Cambria Math" panose="02040503050406030204" pitchFamily="18" charset="0"/>
                                </a:rPr>
                                <m:t>Each</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variable</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is</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a</m:t>
                              </m:r>
                            </m:e>
                            <m:e>
                              <m:r>
                                <a:rPr lang="en-IN" i="1">
                                  <a:solidFill>
                                    <a:srgbClr val="B94A37"/>
                                  </a:solidFill>
                                  <a:latin typeface="Cambria Math" panose="02040503050406030204" pitchFamily="18" charset="0"/>
                                </a:rPr>
                                <m:t>&amp;</m:t>
                              </m:r>
                              <m:r>
                                <m:rPr>
                                  <m:nor/>
                                </m:rPr>
                                <a:rPr lang="en-IN" i="0">
                                  <a:solidFill>
                                    <a:srgbClr val="B94A37"/>
                                  </a:solidFill>
                                  <a:latin typeface="Cambria Math" panose="02040503050406030204" pitchFamily="18" charset="0"/>
                                </a:rPr>
                                <m:t>leading</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variable</m:t>
                              </m:r>
                              <m:r>
                                <m:rPr>
                                  <m:nor/>
                                </m:rPr>
                                <a:rPr lang="en-IN" i="0">
                                  <a:solidFill>
                                    <a:srgbClr val="B94A37"/>
                                  </a:solidFill>
                                  <a:latin typeface="Cambria Math" panose="02040503050406030204" pitchFamily="18" charset="0"/>
                                </a:rPr>
                                <m:t>.</m:t>
                              </m:r>
                            </m:e>
                          </m:eqArr>
                        </m:lim>
                      </m:limLow>
                    </m:oMath>
                  </m:oMathPara>
                </a14:m>
                <a:endParaRPr lang="en-IN" dirty="0"/>
              </a:p>
            </p:txBody>
          </p:sp>
        </mc:Choice>
        <mc:Fallback>
          <p:sp>
            <p:nvSpPr>
              <p:cNvPr id="14" name="Object 4">
                <a:extLst>
                  <a:ext uri="{FF2B5EF4-FFF2-40B4-BE49-F238E27FC236}">
                    <a16:creationId xmlns:a16="http://schemas.microsoft.com/office/drawing/2014/main" xmlns="" xmlns:a14="http://schemas.microsoft.com/office/drawing/2010/main" id="{6A9E2698-8DBD-4347-89FE-0358042BD78D}"/>
                  </a:ext>
                </a:extLst>
              </p:cNvPr>
              <p:cNvSpPr txBox="1">
                <a:spLocks noRot="1" noChangeAspect="1" noMove="1" noResize="1" noEditPoints="1" noAdjustHandles="1" noChangeArrowheads="1" noChangeShapeType="1" noTextEdit="1"/>
              </p:cNvSpPr>
              <p:nvPr/>
            </p:nvSpPr>
            <p:spPr bwMode="auto">
              <a:xfrm>
                <a:off x="10069994" y="1817895"/>
                <a:ext cx="1636448" cy="1450757"/>
              </a:xfrm>
              <a:prstGeom prst="rect">
                <a:avLst/>
              </a:prstGeom>
              <a:blipFill>
                <a:blip r:embed="rId4"/>
                <a:stretch>
                  <a:fillRect/>
                </a:stretch>
              </a:blipFill>
              <a:ln w="22225">
                <a:solidFill>
                  <a:srgbClr val="CD963D"/>
                </a:solidFill>
                <a:miter lim="800000"/>
                <a:headEnd/>
                <a:tailEnd/>
              </a:ln>
              <a:effectLst/>
            </p:spPr>
            <p:txBody>
              <a:bodyPr/>
              <a:lstStyle/>
              <a:p>
                <a:r>
                  <a:rPr lang="en-IN">
                    <a:noFill/>
                  </a:rPr>
                  <a:t> </a:t>
                </a:r>
              </a:p>
            </p:txBody>
          </p:sp>
        </mc:Fallback>
      </mc:AlternateContent>
      <p:sp>
        <p:nvSpPr>
          <p:cNvPr id="16" name="TextBox 15">
            <a:extLst>
              <a:ext uri="{FF2B5EF4-FFF2-40B4-BE49-F238E27FC236}">
                <a16:creationId xmlns="" xmlns:a16="http://schemas.microsoft.com/office/drawing/2014/main" id="{E0950032-2F70-4C04-B421-5BB1BCB994D2}"/>
              </a:ext>
            </a:extLst>
          </p:cNvPr>
          <p:cNvSpPr txBox="1"/>
          <p:nvPr/>
        </p:nvSpPr>
        <p:spPr>
          <a:xfrm>
            <a:off x="835871" y="1177507"/>
            <a:ext cx="10284177" cy="523220"/>
          </a:xfrm>
          <a:prstGeom prst="rect">
            <a:avLst/>
          </a:prstGeom>
          <a:noFill/>
        </p:spPr>
        <p:txBody>
          <a:bodyPr wrap="square">
            <a:spAutoFit/>
          </a:bodyPr>
          <a:lstStyle/>
          <a:p>
            <a:r>
              <a:rPr lang="en-US" altLang="en-US" sz="2800" dirty="0"/>
              <a:t>A linear equation may have one of the following possibilities</a:t>
            </a:r>
            <a:endParaRPr lang="en-IN" sz="2800" dirty="0"/>
          </a:p>
        </p:txBody>
      </p:sp>
      <p:sp>
        <p:nvSpPr>
          <p:cNvPr id="18" name="TextBox 17">
            <a:extLst>
              <a:ext uri="{FF2B5EF4-FFF2-40B4-BE49-F238E27FC236}">
                <a16:creationId xmlns="" xmlns:a16="http://schemas.microsoft.com/office/drawing/2014/main" id="{128E2962-221B-47AF-9F05-A9DCFCEE03BC}"/>
              </a:ext>
            </a:extLst>
          </p:cNvPr>
          <p:cNvSpPr txBox="1"/>
          <p:nvPr/>
        </p:nvSpPr>
        <p:spPr>
          <a:xfrm>
            <a:off x="328091" y="4952116"/>
            <a:ext cx="6861245" cy="1200329"/>
          </a:xfrm>
          <a:prstGeom prst="rect">
            <a:avLst/>
          </a:prstGeom>
          <a:noFill/>
        </p:spPr>
        <p:txBody>
          <a:bodyPr wrap="square">
            <a:spAutoFit/>
          </a:bodyPr>
          <a:lstStyle/>
          <a:p>
            <a:pPr lvl="1"/>
            <a:r>
              <a:rPr lang="en-US" altLang="en-US" b="1" dirty="0"/>
              <a:t>Case 3: Infinitely many solution </a:t>
            </a:r>
            <a:r>
              <a:rPr lang="en-US" altLang="en-US" dirty="0"/>
              <a:t>- If the variables in the row-echelon form  are not all leading variables, and if the system is not inconsistent, it has infinitely many solutions. </a:t>
            </a:r>
          </a:p>
          <a:p>
            <a:pPr lvl="1"/>
            <a:r>
              <a:rPr lang="en-US" altLang="en-US" dirty="0"/>
              <a:t>The system is called dependent. </a:t>
            </a:r>
          </a:p>
        </p:txBody>
      </p:sp>
      <mc:AlternateContent xmlns:mc="http://schemas.openxmlformats.org/markup-compatibility/2006">
        <mc:Choice xmlns="" xmlns:a14="http://schemas.microsoft.com/office/drawing/2010/main" Requires="a14">
          <p:sp>
            <p:nvSpPr>
              <p:cNvPr id="19" name="Object 4">
                <a:extLst>
                  <a:ext uri="{FF2B5EF4-FFF2-40B4-BE49-F238E27FC236}">
                    <a16:creationId xmlns:a16="http://schemas.microsoft.com/office/drawing/2014/main" id="{A0F5DADD-511E-482D-9866-07517501ECEC}"/>
                  </a:ext>
                </a:extLst>
              </p:cNvPr>
              <p:cNvSpPr txBox="1"/>
              <p:nvPr/>
            </p:nvSpPr>
            <p:spPr bwMode="auto">
              <a:xfrm>
                <a:off x="10069513" y="4311650"/>
                <a:ext cx="1727200" cy="1841500"/>
              </a:xfrm>
              <a:prstGeom prst="rect">
                <a:avLst/>
              </a:prstGeom>
              <a:noFill/>
              <a:ln w="22225">
                <a:solidFill>
                  <a:srgbClr val="CD963D"/>
                </a:solidFill>
                <a:miter lim="800000"/>
                <a:headEnd/>
                <a:tailEnd/>
              </a:ln>
              <a:effectLst/>
            </p:spPr>
            <p:txBody>
              <a:bodyPr>
                <a:normAutofit fontScale="92500"/>
              </a:bodyPr>
              <a:lstStyle/>
              <a:p>
                <a:pPr/>
                <a14:m>
                  <m:oMathPara xmlns:m="http://schemas.openxmlformats.org/officeDocument/2006/math">
                    <m:oMathParaPr>
                      <m:jc m:val="left"/>
                    </m:oMathParaPr>
                    <m:oMath xmlns:m="http://schemas.openxmlformats.org/officeDocument/2006/math">
                      <m:d>
                        <m:dPr>
                          <m:begChr m:val="["/>
                          <m:endChr m:val="]"/>
                          <m:ctrlPr>
                            <a:rPr lang="en-IN" i="1">
                              <a:solidFill>
                                <a:srgbClr val="61271D"/>
                              </a:solidFill>
                              <a:latin typeface="Cambria Math" panose="02040503050406030204" pitchFamily="18" charset="0"/>
                            </a:rPr>
                          </m:ctrlPr>
                        </m:dPr>
                        <m:e>
                          <m:m>
                            <m:mPr>
                              <m:plcHide m:val="on"/>
                              <m:mcs>
                                <m:mc>
                                  <m:mcPr>
                                    <m:count m:val="4"/>
                                    <m:mcJc m:val="center"/>
                                  </m:mcPr>
                                </m:mc>
                              </m:mcs>
                              <m:ctrlPr>
                                <a:rPr lang="en-IN" i="1">
                                  <a:solidFill>
                                    <a:srgbClr val="61271D"/>
                                  </a:solidFill>
                                  <a:latin typeface="Cambria Math" panose="02040503050406030204" pitchFamily="18" charset="0"/>
                                </a:rPr>
                              </m:ctrlPr>
                            </m:mPr>
                            <m:mr>
                              <m:e>
                                <m:r>
                                  <a:rPr lang="en-IN" i="0">
                                    <a:solidFill>
                                      <a:srgbClr val="61271D"/>
                                    </a:solidFill>
                                    <a:latin typeface="Cambria Math" panose="02040503050406030204" pitchFamily="18" charset="0"/>
                                  </a:rPr>
                                  <m:t>1</m:t>
                                </m:r>
                              </m:e>
                              <m:e>
                                <m:r>
                                  <a:rPr lang="en-IN" i="0">
                                    <a:solidFill>
                                      <a:srgbClr val="61271D"/>
                                    </a:solidFill>
                                    <a:latin typeface="Cambria Math" panose="02040503050406030204" pitchFamily="18" charset="0"/>
                                  </a:rPr>
                                  <m:t>2</m:t>
                                </m:r>
                              </m:e>
                              <m:e>
                                <m:r>
                                  <a:rPr lang="en-IN" i="1">
                                    <a:solidFill>
                                      <a:srgbClr val="61271D"/>
                                    </a:solidFill>
                                    <a:latin typeface="Cambria Math" panose="02040503050406030204" pitchFamily="18" charset="0"/>
                                  </a:rPr>
                                  <m:t>−</m:t>
                                </m:r>
                                <m:r>
                                  <a:rPr lang="en-IN" i="0">
                                    <a:solidFill>
                                      <a:srgbClr val="61271D"/>
                                    </a:solidFill>
                                    <a:latin typeface="Cambria Math" panose="02040503050406030204" pitchFamily="18" charset="0"/>
                                  </a:rPr>
                                  <m:t>3</m:t>
                                </m:r>
                              </m:e>
                              <m:e>
                                <m:r>
                                  <a:rPr lang="en-IN" i="0">
                                    <a:solidFill>
                                      <a:srgbClr val="61271D"/>
                                    </a:solidFill>
                                    <a:latin typeface="Cambria Math" panose="02040503050406030204" pitchFamily="18" charset="0"/>
                                  </a:rPr>
                                  <m:t>1</m:t>
                                </m:r>
                              </m:e>
                            </m:mr>
                            <m:mr>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1</m:t>
                                </m:r>
                              </m:e>
                              <m:e>
                                <m:r>
                                  <a:rPr lang="en-IN" i="1">
                                    <a:solidFill>
                                      <a:srgbClr val="61271D"/>
                                    </a:solidFill>
                                    <a:latin typeface="Cambria Math" panose="02040503050406030204" pitchFamily="18" charset="0"/>
                                  </a:rPr>
                                  <m:t>5</m:t>
                                </m:r>
                              </m:e>
                              <m:e>
                                <m:r>
                                  <a:rPr lang="en-IN" i="1">
                                    <a:solidFill>
                                      <a:srgbClr val="61271D"/>
                                    </a:solidFill>
                                    <a:latin typeface="Cambria Math" panose="02040503050406030204" pitchFamily="18" charset="0"/>
                                  </a:rPr>
                                  <m:t>−2</m:t>
                                </m:r>
                              </m:e>
                            </m:mr>
                            <m:mr>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0</m:t>
                                </m:r>
                              </m:e>
                              <m:e>
                                <m:r>
                                  <a:rPr lang="en-IN" i="1">
                                    <a:solidFill>
                                      <a:srgbClr val="61271D"/>
                                    </a:solidFill>
                                    <a:latin typeface="Cambria Math" panose="02040503050406030204" pitchFamily="18" charset="0"/>
                                  </a:rPr>
                                  <m:t>0</m:t>
                                </m:r>
                              </m:e>
                            </m:mr>
                          </m:m>
                        </m:e>
                      </m:d>
                    </m:oMath>
                    <m:oMath xmlns:m="http://schemas.openxmlformats.org/officeDocument/2006/math">
                      <m:limLow>
                        <m:limLowPr>
                          <m:ctrlPr>
                            <a:rPr lang="en-IN" i="1">
                              <a:solidFill>
                                <a:srgbClr val="61271D"/>
                              </a:solidFill>
                              <a:latin typeface="Cambria Math" panose="02040503050406030204" pitchFamily="18" charset="0"/>
                            </a:rPr>
                          </m:ctrlPr>
                        </m:limLowPr>
                        <m:e>
                          <m:groupChr>
                            <m:groupChrPr>
                              <m:chr m:val="⏟"/>
                              <m:ctrlPr>
                                <a:rPr lang="en-IN" i="1">
                                  <a:solidFill>
                                    <a:srgbClr val="61271D"/>
                                  </a:solidFill>
                                  <a:latin typeface="Cambria Math" panose="02040503050406030204" pitchFamily="18" charset="0"/>
                                </a:rPr>
                              </m:ctrlPr>
                            </m:groupChrPr>
                            <m:e>
                              <m:r>
                                <a:rPr lang="en-IN" i="1">
                                  <a:solidFill>
                                    <a:srgbClr val="61271D"/>
                                  </a:solidFill>
                                  <a:latin typeface="Cambria Math" panose="02040503050406030204" pitchFamily="18" charset="0"/>
                                </a:rPr>
                                <m:t>↑</m:t>
                              </m:r>
                            </m:e>
                          </m:groupChr>
                        </m:e>
                        <m:lim>
                          <m:eqArr>
                            <m:eqArrPr>
                              <m:ctrlPr>
                                <a:rPr lang="en-IN" i="1">
                                  <a:solidFill>
                                    <a:srgbClr val="61271D"/>
                                  </a:solidFill>
                                  <a:latin typeface="Cambria Math" panose="02040503050406030204" pitchFamily="18" charset="0"/>
                                </a:rPr>
                              </m:ctrlPr>
                            </m:eqArrPr>
                            <m:e>
                              <m:r>
                                <a:rPr lang="en-IN" i="1">
                                  <a:solidFill>
                                    <a:srgbClr val="61271D"/>
                                  </a:solidFill>
                                  <a:latin typeface="Cambria Math" panose="02040503050406030204" pitchFamily="18" charset="0"/>
                                </a:rPr>
                                <m:t>&amp;</m:t>
                              </m:r>
                              <m:r>
                                <m:rPr>
                                  <m:nor/>
                                </m:rPr>
                                <a:rPr lang="en-IN" b="0" i="0" smtClean="0">
                                  <a:solidFill>
                                    <a:srgbClr val="61271D"/>
                                  </a:solidFill>
                                  <a:latin typeface="Cambria Math" panose="02040503050406030204" pitchFamily="18" charset="0"/>
                                </a:rPr>
                                <m:t>z</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is</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not</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a</m:t>
                              </m:r>
                              <m:r>
                                <m:rPr>
                                  <m:nor/>
                                </m:rPr>
                                <a:rPr lang="en-IN" i="0">
                                  <a:solidFill>
                                    <a:srgbClr val="B94A37"/>
                                  </a:solidFill>
                                  <a:latin typeface="Cambria Math" panose="02040503050406030204" pitchFamily="18" charset="0"/>
                                </a:rPr>
                                <m:t> </m:t>
                              </m:r>
                              <m:r>
                                <m:rPr>
                                  <m:nor/>
                                </m:rPr>
                                <a:rPr lang="en-IN" i="0">
                                  <a:solidFill>
                                    <a:srgbClr val="B94A37"/>
                                  </a:solidFill>
                                  <a:latin typeface="Cambria Math" panose="02040503050406030204" pitchFamily="18" charset="0"/>
                                </a:rPr>
                                <m:t>leading</m:t>
                              </m:r>
                            </m:e>
                            <m:e>
                              <m:r>
                                <a:rPr lang="en-IN" i="1">
                                  <a:solidFill>
                                    <a:srgbClr val="B94A37"/>
                                  </a:solidFill>
                                  <a:latin typeface="Cambria Math" panose="02040503050406030204" pitchFamily="18" charset="0"/>
                                </a:rPr>
                                <m:t>&amp;</m:t>
                              </m:r>
                              <m:r>
                                <m:rPr>
                                  <m:nor/>
                                </m:rPr>
                                <a:rPr lang="en-IN" i="0">
                                  <a:solidFill>
                                    <a:srgbClr val="B94A37"/>
                                  </a:solidFill>
                                  <a:latin typeface="Cambria Math" panose="02040503050406030204" pitchFamily="18" charset="0"/>
                                </a:rPr>
                                <m:t>variable</m:t>
                              </m:r>
                              <m:r>
                                <m:rPr>
                                  <m:nor/>
                                </m:rPr>
                                <a:rPr lang="en-IN" i="0">
                                  <a:solidFill>
                                    <a:srgbClr val="B94A37"/>
                                  </a:solidFill>
                                  <a:latin typeface="Cambria Math" panose="02040503050406030204" pitchFamily="18" charset="0"/>
                                </a:rPr>
                                <m:t>.</m:t>
                              </m:r>
                            </m:e>
                          </m:eqArr>
                        </m:lim>
                      </m:limLow>
                    </m:oMath>
                  </m:oMathPara>
                </a14:m>
                <a:endParaRPr lang="en-IN" dirty="0"/>
              </a:p>
            </p:txBody>
          </p:sp>
        </mc:Choice>
        <mc:Fallback>
          <p:sp>
            <p:nvSpPr>
              <p:cNvPr id="19" name="Object 4">
                <a:extLst>
                  <a:ext uri="{FF2B5EF4-FFF2-40B4-BE49-F238E27FC236}">
                    <a16:creationId xmlns:a16="http://schemas.microsoft.com/office/drawing/2014/main" xmlns="" xmlns:a14="http://schemas.microsoft.com/office/drawing/2010/main" id="{A0F5DADD-511E-482D-9866-07517501ECEC}"/>
                  </a:ext>
                </a:extLst>
              </p:cNvPr>
              <p:cNvSpPr txBox="1">
                <a:spLocks noRot="1" noChangeAspect="1" noMove="1" noResize="1" noEditPoints="1" noAdjustHandles="1" noChangeArrowheads="1" noChangeShapeType="1" noTextEdit="1"/>
              </p:cNvSpPr>
              <p:nvPr/>
            </p:nvSpPr>
            <p:spPr bwMode="auto">
              <a:xfrm>
                <a:off x="10069513" y="4311650"/>
                <a:ext cx="1727200" cy="1841500"/>
              </a:xfrm>
              <a:prstGeom prst="rect">
                <a:avLst/>
              </a:prstGeom>
              <a:blipFill>
                <a:blip r:embed="rId5"/>
                <a:stretch>
                  <a:fillRect/>
                </a:stretch>
              </a:blipFill>
              <a:ln w="22225">
                <a:solidFill>
                  <a:srgbClr val="CD963D"/>
                </a:solidFill>
                <a:miter lim="800000"/>
                <a:headEnd/>
                <a:tailEnd/>
              </a:ln>
              <a:effectLst/>
            </p:spPr>
            <p:txBody>
              <a:bodyPr/>
              <a:lstStyle/>
              <a:p>
                <a:r>
                  <a:rPr lang="en-IN">
                    <a:noFill/>
                  </a:rPr>
                  <a:t> </a:t>
                </a:r>
              </a:p>
            </p:txBody>
          </p:sp>
        </mc:Fallback>
      </mc:AlternateContent>
    </p:spTree>
    <p:extLst>
      <p:ext uri="{BB962C8B-B14F-4D97-AF65-F5344CB8AC3E}">
        <p14:creationId xmlns="" xmlns:p14="http://schemas.microsoft.com/office/powerpoint/2010/main" val="163348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2C7BC-9CAA-4A82-8D9D-3C558510573E}"/>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 xmlns:a16="http://schemas.microsoft.com/office/drawing/2014/main" id="{6D0CB373-2A5E-4A6F-97BE-D525E1B0E4B0}"/>
              </a:ext>
            </a:extLst>
          </p:cNvPr>
          <p:cNvSpPr>
            <a:spLocks noGrp="1"/>
          </p:cNvSpPr>
          <p:nvPr>
            <p:ph idx="1"/>
          </p:nvPr>
        </p:nvSpPr>
        <p:spPr>
          <a:xfrm>
            <a:off x="1116859" y="685995"/>
            <a:ext cx="6949439" cy="2590165"/>
          </a:xfrm>
        </p:spPr>
        <p:txBody>
          <a:bodyPr/>
          <a:lstStyle/>
          <a:p>
            <a:r>
              <a:rPr lang="en-US" altLang="en-US" dirty="0"/>
              <a:t>1. Determine whether each matrix is in row-echelon form. If it is, determine whether the matrix is in reduced row-echelon form.</a:t>
            </a:r>
            <a:br>
              <a:rPr lang="en-US" altLang="en-US" dirty="0"/>
            </a:br>
            <a:r>
              <a:rPr lang="en-US" altLang="en-US" dirty="0"/>
              <a:t/>
            </a:r>
            <a:br>
              <a:rPr lang="en-US" altLang="en-US" dirty="0"/>
            </a:br>
            <a:r>
              <a:rPr lang="en-US" altLang="en-US" b="1" dirty="0"/>
              <a:t>a.                                                	 b.</a:t>
            </a:r>
            <a:br>
              <a:rPr lang="en-US" altLang="en-US" b="1" dirty="0"/>
            </a:br>
            <a:r>
              <a:rPr lang="en-US" altLang="en-US" b="1" dirty="0"/>
              <a:t/>
            </a:r>
            <a:br>
              <a:rPr lang="en-US" altLang="en-US" b="1" dirty="0"/>
            </a:br>
            <a:r>
              <a:rPr lang="en-US" altLang="en-US" b="1" dirty="0"/>
              <a:t/>
            </a:r>
            <a:br>
              <a:rPr lang="en-US" altLang="en-US" b="1" dirty="0"/>
            </a:br>
            <a:r>
              <a:rPr lang="en-US" altLang="en-US" b="1" dirty="0"/>
              <a:t/>
            </a:r>
            <a:br>
              <a:rPr lang="en-US" altLang="en-US" b="1" dirty="0"/>
            </a:br>
            <a:r>
              <a:rPr lang="en-US" altLang="en-US" b="1" dirty="0"/>
              <a:t>c.                                                 	d.</a:t>
            </a:r>
            <a:endParaRPr lang="en-US" altLang="en-US" dirty="0"/>
          </a:p>
          <a:p>
            <a:endParaRPr lang="en-IN" dirty="0"/>
          </a:p>
        </p:txBody>
      </p:sp>
      <p:pic>
        <p:nvPicPr>
          <p:cNvPr id="4" name="Picture 5">
            <a:extLst>
              <a:ext uri="{FF2B5EF4-FFF2-40B4-BE49-F238E27FC236}">
                <a16:creationId xmlns="" xmlns:a16="http://schemas.microsoft.com/office/drawing/2014/main" id="{AE1755E1-1ABC-44C2-A7D9-A38B360D026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47320" y="2279473"/>
            <a:ext cx="2330450" cy="109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 xmlns:a16="http://schemas.microsoft.com/office/drawing/2014/main" id="{A96479B7-C0AC-4C1E-980C-D100D8D432E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3581841"/>
            <a:ext cx="2943225" cy="1490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 xmlns:a16="http://schemas.microsoft.com/office/drawing/2014/main" id="{D70029C8-09B8-4D23-86F9-67A58BE72446}"/>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467600" y="1981077"/>
            <a:ext cx="2330450" cy="110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a:extLst>
              <a:ext uri="{FF2B5EF4-FFF2-40B4-BE49-F238E27FC236}">
                <a16:creationId xmlns="" xmlns:a16="http://schemas.microsoft.com/office/drawing/2014/main" id="{6D14476D-DC62-4944-8E6B-3AC042D68B11}"/>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20000" y="3581841"/>
            <a:ext cx="2330450" cy="1477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293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CD5ABF-2951-46AB-B208-739657368828}"/>
              </a:ext>
            </a:extLst>
          </p:cNvPr>
          <p:cNvSpPr>
            <a:spLocks noGrp="1"/>
          </p:cNvSpPr>
          <p:nvPr>
            <p:ph type="title"/>
          </p:nvPr>
        </p:nvSpPr>
        <p:spPr>
          <a:xfrm>
            <a:off x="330200" y="136652"/>
            <a:ext cx="5822950" cy="430887"/>
          </a:xfrm>
        </p:spPr>
        <p:txBody>
          <a:bodyPr/>
          <a:lstStyle/>
          <a:p>
            <a:r>
              <a:rPr lang="en-US" dirty="0"/>
              <a:t>Linear system of equations</a:t>
            </a:r>
            <a:endParaRPr lang="en-IN" dirty="0"/>
          </a:p>
        </p:txBody>
      </p:sp>
      <p:sp>
        <p:nvSpPr>
          <p:cNvPr id="4" name="Rectangle 3">
            <a:extLst>
              <a:ext uri="{FF2B5EF4-FFF2-40B4-BE49-F238E27FC236}">
                <a16:creationId xmlns="" xmlns:a16="http://schemas.microsoft.com/office/drawing/2014/main" id="{84FE73A8-A923-46F4-ADC0-10B798154C3E}"/>
              </a:ext>
            </a:extLst>
          </p:cNvPr>
          <p:cNvSpPr/>
          <p:nvPr/>
        </p:nvSpPr>
        <p:spPr>
          <a:xfrm>
            <a:off x="307622" y="838200"/>
            <a:ext cx="11198578" cy="1938992"/>
          </a:xfrm>
          <a:prstGeom prst="rect">
            <a:avLst/>
          </a:prstGeom>
        </p:spPr>
        <p:txBody>
          <a:bodyPr wrap="square">
            <a:spAutoFit/>
          </a:bodyPr>
          <a:lstStyle/>
          <a:p>
            <a:r>
              <a:rPr lang="en-US" sz="2400" dirty="0">
                <a:solidFill>
                  <a:srgbClr val="000000"/>
                </a:solidFill>
                <a:latin typeface="TimesNewRomanPSMT"/>
              </a:rPr>
              <a:t>For solving this learning problem described in Example 1 of slide 1, there are </a:t>
            </a:r>
            <a:r>
              <a:rPr lang="en-US" sz="2400" b="1" dirty="0">
                <a:solidFill>
                  <a:srgbClr val="0B12C5"/>
                </a:solidFill>
                <a:latin typeface="TimesNewRomanPS-BoldMT"/>
              </a:rPr>
              <a:t>two issues </a:t>
            </a:r>
            <a:r>
              <a:rPr lang="en-US" sz="2400" dirty="0">
                <a:solidFill>
                  <a:srgbClr val="000000"/>
                </a:solidFill>
                <a:latin typeface="TimesNewRomanPSMT"/>
              </a:rPr>
              <a:t>to be </a:t>
            </a:r>
            <a:r>
              <a:rPr lang="en-IN" sz="2400" dirty="0">
                <a:solidFill>
                  <a:srgbClr val="000000"/>
                </a:solidFill>
                <a:latin typeface="TimesNewRomanPSMT"/>
              </a:rPr>
              <a:t>resolved.</a:t>
            </a:r>
          </a:p>
          <a:p>
            <a:r>
              <a:rPr lang="en-US" sz="2400" dirty="0">
                <a:solidFill>
                  <a:srgbClr val="000000"/>
                </a:solidFill>
                <a:latin typeface="ArialMT"/>
              </a:rPr>
              <a:t>• </a:t>
            </a:r>
            <a:r>
              <a:rPr lang="en-US" sz="2400" dirty="0">
                <a:solidFill>
                  <a:srgbClr val="000000"/>
                </a:solidFill>
                <a:latin typeface="TimesNewRomanPSMT"/>
              </a:rPr>
              <a:t>1) We need to </a:t>
            </a:r>
            <a:r>
              <a:rPr lang="en-US" sz="2400" b="1" dirty="0">
                <a:solidFill>
                  <a:srgbClr val="C10000"/>
                </a:solidFill>
                <a:latin typeface="TimesNewRomanPS-BoldMT"/>
              </a:rPr>
              <a:t>represent this large system </a:t>
            </a:r>
            <a:r>
              <a:rPr lang="en-US" sz="2400" dirty="0">
                <a:solidFill>
                  <a:srgbClr val="000000"/>
                </a:solidFill>
                <a:latin typeface="TimesNewRomanPSMT"/>
              </a:rPr>
              <a:t>of equations compactly.</a:t>
            </a:r>
          </a:p>
          <a:p>
            <a:r>
              <a:rPr lang="en-US" sz="2400" dirty="0">
                <a:solidFill>
                  <a:srgbClr val="000000"/>
                </a:solidFill>
                <a:latin typeface="ArialMT"/>
              </a:rPr>
              <a:t>• </a:t>
            </a:r>
            <a:r>
              <a:rPr lang="en-US" sz="2400" dirty="0">
                <a:solidFill>
                  <a:srgbClr val="000000"/>
                </a:solidFill>
                <a:latin typeface="TimesNewRomanPSMT"/>
              </a:rPr>
              <a:t>2) We need to develop a </a:t>
            </a:r>
            <a:r>
              <a:rPr lang="en-US" sz="2400" b="1" dirty="0">
                <a:solidFill>
                  <a:srgbClr val="0B12C5"/>
                </a:solidFill>
                <a:latin typeface="TimesNewRomanPS-BoldMT"/>
              </a:rPr>
              <a:t>technique for solving </a:t>
            </a:r>
            <a:r>
              <a:rPr lang="en-US" sz="2400" dirty="0">
                <a:solidFill>
                  <a:srgbClr val="000000"/>
                </a:solidFill>
                <a:latin typeface="TimesNewRomanPSMT"/>
              </a:rPr>
              <a:t>this linear system of </a:t>
            </a:r>
            <a:r>
              <a:rPr lang="en-IN" sz="2400" dirty="0">
                <a:solidFill>
                  <a:srgbClr val="000000"/>
                </a:solidFill>
                <a:latin typeface="TimesNewRomanPSMT"/>
              </a:rPr>
              <a:t>equations (or linear system).</a:t>
            </a:r>
            <a:endParaRPr lang="en-IN" sz="2400" dirty="0"/>
          </a:p>
        </p:txBody>
      </p:sp>
      <p:pic>
        <p:nvPicPr>
          <p:cNvPr id="5" name="Picture 4">
            <a:extLst>
              <a:ext uri="{FF2B5EF4-FFF2-40B4-BE49-F238E27FC236}">
                <a16:creationId xmlns="" xmlns:a16="http://schemas.microsoft.com/office/drawing/2014/main" id="{B55ECF7B-BFB8-4488-888D-FCE6F04B60E0}"/>
              </a:ext>
            </a:extLst>
          </p:cNvPr>
          <p:cNvPicPr>
            <a:picLocks noChangeAspect="1"/>
          </p:cNvPicPr>
          <p:nvPr/>
        </p:nvPicPr>
        <p:blipFill>
          <a:blip r:embed="rId2"/>
          <a:stretch>
            <a:fillRect/>
          </a:stretch>
        </p:blipFill>
        <p:spPr>
          <a:xfrm>
            <a:off x="1104209" y="2966085"/>
            <a:ext cx="7567199" cy="2520315"/>
          </a:xfrm>
          <a:prstGeom prst="rect">
            <a:avLst/>
          </a:prstGeom>
        </p:spPr>
      </p:pic>
    </p:spTree>
    <p:extLst>
      <p:ext uri="{BB962C8B-B14F-4D97-AF65-F5344CB8AC3E}">
        <p14:creationId xmlns="" xmlns:p14="http://schemas.microsoft.com/office/powerpoint/2010/main" val="1345000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D06EF9-A596-4DB5-8873-67FCC1151266}"/>
              </a:ext>
            </a:extLst>
          </p:cNvPr>
          <p:cNvSpPr>
            <a:spLocks noGrp="1"/>
          </p:cNvSpPr>
          <p:nvPr>
            <p:ph type="title"/>
          </p:nvPr>
        </p:nvSpPr>
        <p:spPr/>
        <p:txBody>
          <a:bodyPr/>
          <a:lstStyle/>
          <a:p>
            <a:r>
              <a:rPr lang="en-IN" dirty="0"/>
              <a:t>Exercises</a:t>
            </a:r>
          </a:p>
        </p:txBody>
      </p:sp>
      <p:sp>
        <p:nvSpPr>
          <p:cNvPr id="3" name="Content Placeholder 2">
            <a:extLst>
              <a:ext uri="{FF2B5EF4-FFF2-40B4-BE49-F238E27FC236}">
                <a16:creationId xmlns="" xmlns:a16="http://schemas.microsoft.com/office/drawing/2014/main" id="{BC2D12F5-F7FD-4620-B67F-DFD5AE444DA4}"/>
              </a:ext>
            </a:extLst>
          </p:cNvPr>
          <p:cNvSpPr>
            <a:spLocks noGrp="1"/>
          </p:cNvSpPr>
          <p:nvPr>
            <p:ph idx="1"/>
          </p:nvPr>
        </p:nvSpPr>
        <p:spPr>
          <a:xfrm>
            <a:off x="914400" y="1447800"/>
            <a:ext cx="9829800" cy="4190999"/>
          </a:xfrm>
        </p:spPr>
        <p:txBody>
          <a:bodyPr>
            <a:normAutofit lnSpcReduction="10000"/>
          </a:bodyPr>
          <a:lstStyle/>
          <a:p>
            <a:r>
              <a:rPr lang="en-IN" dirty="0"/>
              <a:t>2.</a:t>
            </a:r>
            <a:r>
              <a:rPr lang="en-US" altLang="en-US" dirty="0"/>
              <a:t> Write the augmented matrix for the system of linear equations.</a:t>
            </a:r>
            <a:br>
              <a:rPr lang="en-US" altLang="en-US" dirty="0"/>
            </a:br>
            <a:r>
              <a:rPr lang="en-US" altLang="en-US" dirty="0"/>
              <a:t>                        </a:t>
            </a:r>
            <a:r>
              <a:rPr lang="en-US" altLang="en-US" i="1" dirty="0"/>
              <a:t>x</a:t>
            </a:r>
            <a:r>
              <a:rPr lang="en-US" altLang="en-US" dirty="0"/>
              <a:t> </a:t>
            </a:r>
            <a:r>
              <a:rPr lang="en-US" altLang="en-US" dirty="0">
                <a:solidFill>
                  <a:srgbClr val="000000"/>
                </a:solidFill>
                <a:cs typeface="Times New Roman" panose="02020603050405020304" pitchFamily="18" charset="0"/>
              </a:rPr>
              <a:t>+</a:t>
            </a:r>
            <a:r>
              <a:rPr lang="en-US" altLang="en-US" dirty="0"/>
              <a:t> 3</a:t>
            </a:r>
            <a:r>
              <a:rPr lang="en-US" altLang="en-US" i="1" dirty="0"/>
              <a:t>y </a:t>
            </a:r>
            <a:r>
              <a:rPr lang="en-US" altLang="en-US" dirty="0"/>
              <a:t>= 9</a:t>
            </a:r>
            <a:br>
              <a:rPr lang="en-US" altLang="en-US" dirty="0"/>
            </a:br>
            <a:r>
              <a:rPr lang="en-US" altLang="en-US" dirty="0"/>
              <a:t>                      –</a:t>
            </a:r>
            <a:r>
              <a:rPr lang="en-US" altLang="en-US" i="1" dirty="0"/>
              <a:t>y</a:t>
            </a:r>
            <a:r>
              <a:rPr lang="en-US" altLang="en-US" dirty="0"/>
              <a:t> </a:t>
            </a:r>
            <a:r>
              <a:rPr lang="en-US" altLang="en-US" dirty="0">
                <a:solidFill>
                  <a:srgbClr val="000000"/>
                </a:solidFill>
                <a:cs typeface="Times New Roman" panose="02020603050405020304" pitchFamily="18" charset="0"/>
              </a:rPr>
              <a:t>+</a:t>
            </a:r>
            <a:r>
              <a:rPr lang="en-US" altLang="en-US" dirty="0"/>
              <a:t> 4</a:t>
            </a:r>
            <a:r>
              <a:rPr lang="en-US" altLang="en-US" i="1" dirty="0"/>
              <a:t>z </a:t>
            </a:r>
            <a:r>
              <a:rPr lang="en-US" altLang="en-US" dirty="0"/>
              <a:t>= –2 </a:t>
            </a:r>
            <a:br>
              <a:rPr lang="en-US" altLang="en-US" dirty="0"/>
            </a:br>
            <a:r>
              <a:rPr lang="en-US" altLang="en-US" dirty="0"/>
              <a:t>                        </a:t>
            </a:r>
            <a:r>
              <a:rPr lang="en-US" altLang="en-US" i="1" dirty="0"/>
              <a:t>x</a:t>
            </a:r>
            <a:r>
              <a:rPr lang="en-US" altLang="en-US" dirty="0"/>
              <a:t> – 5</a:t>
            </a:r>
            <a:r>
              <a:rPr lang="en-US" altLang="en-US" i="1" dirty="0"/>
              <a:t>z </a:t>
            </a:r>
            <a:r>
              <a:rPr lang="en-US" altLang="en-US" dirty="0"/>
              <a:t>= 0</a:t>
            </a:r>
            <a:br>
              <a:rPr lang="en-US" altLang="en-US" dirty="0"/>
            </a:br>
            <a:r>
              <a:rPr lang="en-US" altLang="en-US" dirty="0"/>
              <a:t/>
            </a:r>
            <a:br>
              <a:rPr lang="en-US" altLang="en-US" dirty="0"/>
            </a:br>
            <a:r>
              <a:rPr lang="en-US" altLang="en-US" dirty="0"/>
              <a:t> What is the dimension of the augmented matrix?</a:t>
            </a:r>
            <a:r>
              <a:rPr lang="en-US" altLang="en-US" b="1" dirty="0"/>
              <a:t> </a:t>
            </a:r>
          </a:p>
          <a:p>
            <a:pPr algn="l" fontAlgn="base"/>
            <a:r>
              <a:rPr lang="en-IN" dirty="0"/>
              <a:t>3.</a:t>
            </a:r>
            <a:r>
              <a:rPr lang="en-US" b="0" i="0" dirty="0">
                <a:solidFill>
                  <a:srgbClr val="373D3F"/>
                </a:solidFill>
                <a:effectLst/>
                <a:latin typeface="proxima-nova"/>
              </a:rPr>
              <a:t> </a:t>
            </a:r>
            <a:r>
              <a:rPr lang="en-US" b="0" i="0" dirty="0">
                <a:solidFill>
                  <a:srgbClr val="373D3F"/>
                </a:solidFill>
                <a:effectLst/>
              </a:rPr>
              <a:t>Solve the following system of linear equations using matrices.</a:t>
            </a:r>
          </a:p>
          <a:p>
            <a:pPr algn="ctr" fontAlgn="base"/>
            <a:r>
              <a:rPr lang="en-US" b="0" i="0" dirty="0">
                <a:solidFill>
                  <a:srgbClr val="373D3F"/>
                </a:solidFill>
                <a:effectLst/>
              </a:rPr>
              <a:t>−x−2y+z=−12</a:t>
            </a:r>
          </a:p>
          <a:p>
            <a:pPr algn="ctr" fontAlgn="base"/>
            <a:r>
              <a:rPr lang="en-US" b="0" i="0" dirty="0">
                <a:solidFill>
                  <a:srgbClr val="373D3F"/>
                </a:solidFill>
                <a:effectLst/>
              </a:rPr>
              <a:t>x+3y=2</a:t>
            </a:r>
          </a:p>
          <a:p>
            <a:pPr algn="ctr" fontAlgn="base"/>
            <a:r>
              <a:rPr lang="en-US" b="0" i="0" dirty="0">
                <a:solidFill>
                  <a:srgbClr val="373D3F"/>
                </a:solidFill>
                <a:effectLst/>
              </a:rPr>
              <a:t>y−2z=0</a:t>
            </a:r>
          </a:p>
          <a:p>
            <a:r>
              <a:rPr lang="en-US" dirty="0"/>
              <a:t/>
            </a:r>
            <a:br>
              <a:rPr lang="en-US" dirty="0"/>
            </a:br>
            <a:endParaRPr lang="en-IN" dirty="0"/>
          </a:p>
        </p:txBody>
      </p:sp>
    </p:spTree>
    <p:extLst>
      <p:ext uri="{BB962C8B-B14F-4D97-AF65-F5344CB8AC3E}">
        <p14:creationId xmlns="" xmlns:p14="http://schemas.microsoft.com/office/powerpoint/2010/main" val="1447216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297D18-4C54-4F8F-82F8-C6DCEE3B978A}"/>
              </a:ext>
            </a:extLst>
          </p:cNvPr>
          <p:cNvSpPr>
            <a:spLocks noGrp="1"/>
          </p:cNvSpPr>
          <p:nvPr>
            <p:ph type="title"/>
          </p:nvPr>
        </p:nvSpPr>
        <p:spPr>
          <a:xfrm>
            <a:off x="330200" y="136652"/>
            <a:ext cx="5822950" cy="430887"/>
          </a:xfrm>
        </p:spPr>
        <p:txBody>
          <a:bodyPr/>
          <a:lstStyle/>
          <a:p>
            <a:r>
              <a:rPr lang="en-US" dirty="0"/>
              <a:t>Linear Equations Ax=b</a:t>
            </a:r>
            <a:endParaRPr lang="en-IN" dirty="0"/>
          </a:p>
        </p:txBody>
      </p:sp>
      <p:sp>
        <p:nvSpPr>
          <p:cNvPr id="4" name="Rectangle 3">
            <a:extLst>
              <a:ext uri="{FF2B5EF4-FFF2-40B4-BE49-F238E27FC236}">
                <a16:creationId xmlns="" xmlns:a16="http://schemas.microsoft.com/office/drawing/2014/main" id="{DD9A1774-0509-43BD-8260-588B48F1E422}"/>
              </a:ext>
            </a:extLst>
          </p:cNvPr>
          <p:cNvSpPr/>
          <p:nvPr/>
        </p:nvSpPr>
        <p:spPr>
          <a:xfrm>
            <a:off x="330200" y="762000"/>
            <a:ext cx="11404600" cy="1938992"/>
          </a:xfrm>
          <a:prstGeom prst="rect">
            <a:avLst/>
          </a:prstGeom>
        </p:spPr>
        <p:txBody>
          <a:bodyPr wrap="square">
            <a:spAutoFit/>
          </a:bodyPr>
          <a:lstStyle/>
          <a:p>
            <a:r>
              <a:rPr lang="en-US" sz="2400" dirty="0">
                <a:solidFill>
                  <a:srgbClr val="000000"/>
                </a:solidFill>
                <a:latin typeface="Times New Roman" pitchFamily="18" charset="0"/>
                <a:cs typeface="Times New Roman" pitchFamily="18" charset="0"/>
              </a:rPr>
              <a:t>In Machine Learning we concern with solving linear systems in which </a:t>
            </a:r>
            <a:r>
              <a:rPr lang="en-US" sz="2400" b="1" dirty="0">
                <a:solidFill>
                  <a:srgbClr val="0B12C5"/>
                </a:solidFill>
                <a:latin typeface="Times New Roman" pitchFamily="18" charset="0"/>
                <a:cs typeface="Times New Roman" pitchFamily="18" charset="0"/>
              </a:rPr>
              <a:t>A is a square matrix</a:t>
            </a:r>
            <a:r>
              <a:rPr lang="en-US" sz="2400" dirty="0">
                <a:solidFill>
                  <a:srgbClr val="000000"/>
                </a:solidFill>
                <a:latin typeface="Times New Roman" pitchFamily="18" charset="0"/>
                <a:cs typeface="Times New Roman" pitchFamily="18" charset="0"/>
              </a:rPr>
              <a:t>.</a:t>
            </a:r>
          </a:p>
          <a:p>
            <a:r>
              <a:rPr lang="en-US" sz="2400" dirty="0">
                <a:solidFill>
                  <a:srgbClr val="000000"/>
                </a:solidFill>
                <a:latin typeface="Times New Roman" pitchFamily="18" charset="0"/>
                <a:cs typeface="Times New Roman" pitchFamily="18" charset="0"/>
              </a:rPr>
              <a:t>• For solving this special linear system, we need to compute the  </a:t>
            </a:r>
            <a:r>
              <a:rPr lang="en-IN" sz="2400" b="1" dirty="0">
                <a:solidFill>
                  <a:srgbClr val="FF0000"/>
                </a:solidFill>
                <a:latin typeface="Times New Roman" pitchFamily="18" charset="0"/>
                <a:cs typeface="Times New Roman" pitchFamily="18" charset="0"/>
              </a:rPr>
              <a:t>inverse of A</a:t>
            </a:r>
            <a:r>
              <a:rPr lang="en-IN" sz="2400" dirty="0">
                <a:solidFill>
                  <a:srgbClr val="000000"/>
                </a:solidFill>
                <a:latin typeface="Times New Roman" pitchFamily="18" charset="0"/>
                <a:cs typeface="Times New Roman" pitchFamily="18" charset="0"/>
              </a:rPr>
              <a:t>.</a:t>
            </a:r>
          </a:p>
          <a:p>
            <a:pPr algn="ctr"/>
            <a:r>
              <a:rPr lang="en-IN" sz="2400" dirty="0" err="1">
                <a:solidFill>
                  <a:srgbClr val="000000"/>
                </a:solidFill>
                <a:latin typeface="Times New Roman" pitchFamily="18" charset="0"/>
                <a:cs typeface="Times New Roman" pitchFamily="18" charset="0"/>
              </a:rPr>
              <a:t>Ax</a:t>
            </a:r>
            <a:r>
              <a:rPr lang="en-IN" sz="2400" dirty="0">
                <a:solidFill>
                  <a:srgbClr val="000000"/>
                </a:solidFill>
                <a:latin typeface="Times New Roman" pitchFamily="18" charset="0"/>
                <a:cs typeface="Times New Roman" pitchFamily="18" charset="0"/>
              </a:rPr>
              <a:t> = b</a:t>
            </a:r>
          </a:p>
          <a:p>
            <a:pPr algn="ctr"/>
            <a:r>
              <a:rPr lang="en-IN" sz="2400" dirty="0">
                <a:solidFill>
                  <a:srgbClr val="000000"/>
                </a:solidFill>
                <a:latin typeface="Times New Roman" pitchFamily="18" charset="0"/>
                <a:cs typeface="Times New Roman" pitchFamily="18" charset="0"/>
              </a:rPr>
              <a:t>=&gt; x = A</a:t>
            </a:r>
            <a:r>
              <a:rPr lang="en-IN" sz="2400" baseline="30000" dirty="0">
                <a:solidFill>
                  <a:srgbClr val="000000"/>
                </a:solidFill>
                <a:latin typeface="Times New Roman" pitchFamily="18" charset="0"/>
                <a:cs typeface="Times New Roman" pitchFamily="18" charset="0"/>
              </a:rPr>
              <a:t>-1</a:t>
            </a:r>
            <a:r>
              <a:rPr lang="en-IN" sz="2400" dirty="0">
                <a:solidFill>
                  <a:srgbClr val="000000"/>
                </a:solidFill>
                <a:latin typeface="Times New Roman" pitchFamily="18" charset="0"/>
                <a:cs typeface="Times New Roman" pitchFamily="18" charset="0"/>
              </a:rPr>
              <a:t>b</a:t>
            </a:r>
            <a:endParaRPr lang="en-IN" sz="2400" dirty="0">
              <a:latin typeface="Times New Roman" pitchFamily="18" charset="0"/>
              <a:cs typeface="Times New Roman" pitchFamily="18" charset="0"/>
            </a:endParaRPr>
          </a:p>
        </p:txBody>
      </p:sp>
      <p:sp>
        <p:nvSpPr>
          <p:cNvPr id="5" name="Rectangle 4">
            <a:extLst>
              <a:ext uri="{FF2B5EF4-FFF2-40B4-BE49-F238E27FC236}">
                <a16:creationId xmlns="" xmlns:a16="http://schemas.microsoft.com/office/drawing/2014/main" id="{1BBE4950-5580-4F28-B056-5316E1AAA337}"/>
              </a:ext>
            </a:extLst>
          </p:cNvPr>
          <p:cNvSpPr/>
          <p:nvPr/>
        </p:nvSpPr>
        <p:spPr>
          <a:xfrm>
            <a:off x="330200" y="3581400"/>
            <a:ext cx="11252200" cy="1384995"/>
          </a:xfrm>
          <a:prstGeom prst="rect">
            <a:avLst/>
          </a:prstGeom>
        </p:spPr>
        <p:txBody>
          <a:bodyPr wrap="square">
            <a:spAutoFit/>
          </a:bodyPr>
          <a:lstStyle/>
          <a:p>
            <a:r>
              <a:rPr lang="en-US" sz="2800" dirty="0">
                <a:solidFill>
                  <a:srgbClr val="000000"/>
                </a:solidFill>
                <a:latin typeface="TimesNewRomanPSMT"/>
              </a:rPr>
              <a:t>The inverse of A is denoted by </a:t>
            </a:r>
            <a:r>
              <a:rPr lang="en-US" sz="2800" b="1" dirty="0">
                <a:solidFill>
                  <a:srgbClr val="C10000"/>
                </a:solidFill>
                <a:latin typeface="TimesNewRomanPS-BoldMT"/>
              </a:rPr>
              <a:t>A</a:t>
            </a:r>
            <a:r>
              <a:rPr lang="en-US" b="1" baseline="30000" dirty="0">
                <a:solidFill>
                  <a:srgbClr val="C10000"/>
                </a:solidFill>
                <a:latin typeface="TimesNewRomanPS-BoldMT"/>
              </a:rPr>
              <a:t>-1</a:t>
            </a:r>
            <a:r>
              <a:rPr lang="en-US" b="1" dirty="0">
                <a:solidFill>
                  <a:srgbClr val="C10000"/>
                </a:solidFill>
                <a:latin typeface="TimesNewRomanPS-BoldMT"/>
              </a:rPr>
              <a:t> </a:t>
            </a:r>
            <a:r>
              <a:rPr lang="en-US" sz="2800" dirty="0">
                <a:solidFill>
                  <a:srgbClr val="000000"/>
                </a:solidFill>
                <a:latin typeface="TimesNewRomanPSMT"/>
              </a:rPr>
              <a:t>such that   </a:t>
            </a:r>
            <a:r>
              <a:rPr lang="en-IN" sz="2800" dirty="0">
                <a:solidFill>
                  <a:srgbClr val="000000"/>
                </a:solidFill>
                <a:latin typeface="TimesNewRomanPSMT"/>
              </a:rPr>
              <a:t>AA</a:t>
            </a:r>
            <a:r>
              <a:rPr lang="en-IN" baseline="30000" dirty="0">
                <a:solidFill>
                  <a:srgbClr val="000000"/>
                </a:solidFill>
                <a:latin typeface="TimesNewRomanPSMT"/>
              </a:rPr>
              <a:t>-1</a:t>
            </a:r>
            <a:r>
              <a:rPr lang="en-IN" dirty="0">
                <a:solidFill>
                  <a:srgbClr val="000000"/>
                </a:solidFill>
                <a:latin typeface="TimesNewRomanPSMT"/>
              </a:rPr>
              <a:t> </a:t>
            </a:r>
            <a:r>
              <a:rPr lang="en-IN" sz="2800" dirty="0">
                <a:solidFill>
                  <a:srgbClr val="000000"/>
                </a:solidFill>
                <a:latin typeface="TimesNewRomanPSMT"/>
              </a:rPr>
              <a:t>= A</a:t>
            </a:r>
            <a:r>
              <a:rPr lang="en-IN" baseline="30000" dirty="0">
                <a:solidFill>
                  <a:srgbClr val="000000"/>
                </a:solidFill>
                <a:latin typeface="TimesNewRomanPSMT"/>
              </a:rPr>
              <a:t>-1</a:t>
            </a:r>
            <a:r>
              <a:rPr lang="en-IN" sz="2800" dirty="0">
                <a:solidFill>
                  <a:srgbClr val="000000"/>
                </a:solidFill>
                <a:latin typeface="TimesNewRomanPSMT"/>
              </a:rPr>
              <a:t>A = I (identity matrix)</a:t>
            </a:r>
          </a:p>
          <a:p>
            <a:r>
              <a:rPr lang="en-US" sz="2800" dirty="0">
                <a:solidFill>
                  <a:srgbClr val="000000"/>
                </a:solidFill>
                <a:latin typeface="ArialMT"/>
              </a:rPr>
              <a:t>• </a:t>
            </a:r>
            <a:r>
              <a:rPr lang="en-US" sz="2800" dirty="0">
                <a:solidFill>
                  <a:srgbClr val="000000"/>
                </a:solidFill>
                <a:latin typeface="TimesNewRomanPSMT"/>
              </a:rPr>
              <a:t>If A has an inverse then it is </a:t>
            </a:r>
            <a:r>
              <a:rPr lang="en-US" sz="2800" b="1" dirty="0">
                <a:solidFill>
                  <a:srgbClr val="0B12C5"/>
                </a:solidFill>
                <a:latin typeface="TimesNewRomanPS-BoldMT"/>
              </a:rPr>
              <a:t>nonsingular</a:t>
            </a:r>
            <a:r>
              <a:rPr lang="en-US" sz="2800" dirty="0">
                <a:solidFill>
                  <a:srgbClr val="000000"/>
                </a:solidFill>
                <a:latin typeface="TimesNewRomanPSMT"/>
              </a:rPr>
              <a:t>.</a:t>
            </a:r>
          </a:p>
          <a:p>
            <a:r>
              <a:rPr lang="en-US" sz="2800" dirty="0">
                <a:solidFill>
                  <a:srgbClr val="000000"/>
                </a:solidFill>
                <a:latin typeface="ArialMT"/>
              </a:rPr>
              <a:t>• </a:t>
            </a:r>
            <a:r>
              <a:rPr lang="en-US" sz="2800" dirty="0">
                <a:solidFill>
                  <a:srgbClr val="000000"/>
                </a:solidFill>
                <a:latin typeface="TimesNewRomanPSMT"/>
              </a:rPr>
              <a:t>The inverse of A exists if its </a:t>
            </a:r>
            <a:r>
              <a:rPr lang="en-US" sz="2800" b="1" dirty="0">
                <a:solidFill>
                  <a:srgbClr val="FF0000"/>
                </a:solidFill>
                <a:latin typeface="TimesNewRomanPS-BoldMT"/>
              </a:rPr>
              <a:t>determinant is not zero</a:t>
            </a:r>
            <a:r>
              <a:rPr lang="en-US" sz="2800" dirty="0">
                <a:solidFill>
                  <a:srgbClr val="000000"/>
                </a:solidFill>
                <a:latin typeface="TimesNewRomanPSMT"/>
              </a:rPr>
              <a:t>.</a:t>
            </a:r>
            <a:endParaRPr lang="en-IN" sz="2800" dirty="0"/>
          </a:p>
        </p:txBody>
      </p:sp>
    </p:spTree>
    <p:extLst>
      <p:ext uri="{BB962C8B-B14F-4D97-AF65-F5344CB8AC3E}">
        <p14:creationId xmlns="" xmlns:p14="http://schemas.microsoft.com/office/powerpoint/2010/main" val="1994068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BFFEB43-3A3C-41B9-9C0D-F233A9F1BE0B}"/>
              </a:ext>
            </a:extLst>
          </p:cNvPr>
          <p:cNvSpPr/>
          <p:nvPr/>
        </p:nvSpPr>
        <p:spPr>
          <a:xfrm>
            <a:off x="228600" y="304800"/>
            <a:ext cx="11125200" cy="1077218"/>
          </a:xfrm>
          <a:prstGeom prst="rect">
            <a:avLst/>
          </a:prstGeom>
        </p:spPr>
        <p:txBody>
          <a:bodyPr wrap="square">
            <a:spAutoFit/>
          </a:bodyPr>
          <a:lstStyle/>
          <a:p>
            <a:r>
              <a:rPr lang="en-US" sz="2400" dirty="0">
                <a:solidFill>
                  <a:srgbClr val="000000"/>
                </a:solidFill>
                <a:latin typeface="TimesNewRomanPSMT"/>
              </a:rPr>
              <a:t>For a nonsingular matrix A, its </a:t>
            </a:r>
            <a:r>
              <a:rPr lang="en-US" sz="2400" b="1" dirty="0">
                <a:solidFill>
                  <a:srgbClr val="FF0000"/>
                </a:solidFill>
                <a:latin typeface="TimesNewRomanPS-BoldMT"/>
              </a:rPr>
              <a:t>inverse is computed </a:t>
            </a:r>
            <a:r>
              <a:rPr lang="en-US" sz="2400" dirty="0">
                <a:solidFill>
                  <a:srgbClr val="000000"/>
                </a:solidFill>
                <a:latin typeface="TimesNewRomanPSMT"/>
              </a:rPr>
              <a:t>by using   </a:t>
            </a:r>
            <a:r>
              <a:rPr lang="en-IN" sz="2400" dirty="0">
                <a:solidFill>
                  <a:srgbClr val="000000"/>
                </a:solidFill>
                <a:latin typeface="TimesNewRomanPSMT"/>
              </a:rPr>
              <a:t>the </a:t>
            </a:r>
            <a:r>
              <a:rPr lang="en-IN" sz="3200" b="1" dirty="0">
                <a:solidFill>
                  <a:srgbClr val="0B12C5"/>
                </a:solidFill>
                <a:latin typeface="TimesNewRomanPS-BoldMT"/>
              </a:rPr>
              <a:t>Gauss-Jordan elimination </a:t>
            </a:r>
            <a:r>
              <a:rPr lang="en-IN" sz="3200" b="1" dirty="0" smtClean="0">
                <a:solidFill>
                  <a:srgbClr val="0B12C5"/>
                </a:solidFill>
                <a:latin typeface="TimesNewRomanPS-BoldMT"/>
              </a:rPr>
              <a:t>method</a:t>
            </a:r>
            <a:r>
              <a:rPr lang="en-IN" dirty="0">
                <a:solidFill>
                  <a:srgbClr val="000000"/>
                </a:solidFill>
                <a:latin typeface="TimesNewRomanPSMT"/>
              </a:rPr>
              <a:t>.</a:t>
            </a:r>
            <a:endParaRPr lang="en-IN" dirty="0"/>
          </a:p>
        </p:txBody>
      </p:sp>
      <p:pic>
        <p:nvPicPr>
          <p:cNvPr id="5" name="Picture 4">
            <a:extLst>
              <a:ext uri="{FF2B5EF4-FFF2-40B4-BE49-F238E27FC236}">
                <a16:creationId xmlns="" xmlns:a16="http://schemas.microsoft.com/office/drawing/2014/main" id="{2417EBFB-3A2D-4ABE-B791-FE2EF96EC500}"/>
              </a:ext>
            </a:extLst>
          </p:cNvPr>
          <p:cNvPicPr>
            <a:picLocks noChangeAspect="1"/>
          </p:cNvPicPr>
          <p:nvPr/>
        </p:nvPicPr>
        <p:blipFill>
          <a:blip r:embed="rId2"/>
          <a:stretch>
            <a:fillRect/>
          </a:stretch>
        </p:blipFill>
        <p:spPr>
          <a:xfrm>
            <a:off x="265289" y="2149732"/>
            <a:ext cx="3397235" cy="2047875"/>
          </a:xfrm>
          <a:prstGeom prst="rect">
            <a:avLst/>
          </a:prstGeom>
        </p:spPr>
      </p:pic>
      <p:sp>
        <p:nvSpPr>
          <p:cNvPr id="6" name="Rectangle 5">
            <a:extLst>
              <a:ext uri="{FF2B5EF4-FFF2-40B4-BE49-F238E27FC236}">
                <a16:creationId xmlns="" xmlns:a16="http://schemas.microsoft.com/office/drawing/2014/main" id="{1AED42AC-C9D5-4F14-8125-723DEC904215}"/>
              </a:ext>
            </a:extLst>
          </p:cNvPr>
          <p:cNvSpPr/>
          <p:nvPr/>
        </p:nvSpPr>
        <p:spPr>
          <a:xfrm>
            <a:off x="228600" y="1535043"/>
            <a:ext cx="1353256" cy="461665"/>
          </a:xfrm>
          <a:prstGeom prst="rect">
            <a:avLst/>
          </a:prstGeom>
        </p:spPr>
        <p:txBody>
          <a:bodyPr wrap="none">
            <a:spAutoFit/>
          </a:bodyPr>
          <a:lstStyle/>
          <a:p>
            <a:r>
              <a:rPr lang="en-US" sz="2400" dirty="0">
                <a:solidFill>
                  <a:srgbClr val="000000"/>
                </a:solidFill>
                <a:latin typeface="TimesNewRomanPSMT"/>
              </a:rPr>
              <a:t>Example </a:t>
            </a:r>
            <a:endParaRPr lang="en-IN" sz="2400" dirty="0"/>
          </a:p>
        </p:txBody>
      </p:sp>
      <p:pic>
        <p:nvPicPr>
          <p:cNvPr id="7" name="Picture 6">
            <a:extLst>
              <a:ext uri="{FF2B5EF4-FFF2-40B4-BE49-F238E27FC236}">
                <a16:creationId xmlns="" xmlns:a16="http://schemas.microsoft.com/office/drawing/2014/main" id="{BD894713-878E-4680-A8F8-7C077C97445B}"/>
              </a:ext>
            </a:extLst>
          </p:cNvPr>
          <p:cNvPicPr>
            <a:picLocks noChangeAspect="1"/>
          </p:cNvPicPr>
          <p:nvPr/>
        </p:nvPicPr>
        <p:blipFill rotWithShape="1">
          <a:blip r:embed="rId3"/>
          <a:srcRect b="1821"/>
          <a:stretch/>
        </p:blipFill>
        <p:spPr>
          <a:xfrm>
            <a:off x="4495800" y="1606807"/>
            <a:ext cx="7014128" cy="4108193"/>
          </a:xfrm>
          <a:prstGeom prst="rect">
            <a:avLst/>
          </a:prstGeom>
        </p:spPr>
      </p:pic>
      <p:sp>
        <p:nvSpPr>
          <p:cNvPr id="8" name="Arrow: Right 7">
            <a:extLst>
              <a:ext uri="{FF2B5EF4-FFF2-40B4-BE49-F238E27FC236}">
                <a16:creationId xmlns="" xmlns:a16="http://schemas.microsoft.com/office/drawing/2014/main" id="{51252E2E-DBA1-4EA7-8E03-329D76983E52}"/>
              </a:ext>
            </a:extLst>
          </p:cNvPr>
          <p:cNvSpPr/>
          <p:nvPr/>
        </p:nvSpPr>
        <p:spPr>
          <a:xfrm>
            <a:off x="3774362" y="3021269"/>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934415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B097C8-07B2-47AB-A23C-37AA1B26659A}"/>
              </a:ext>
            </a:extLst>
          </p:cNvPr>
          <p:cNvSpPr>
            <a:spLocks noGrp="1"/>
          </p:cNvSpPr>
          <p:nvPr>
            <p:ph type="title"/>
          </p:nvPr>
        </p:nvSpPr>
        <p:spPr/>
        <p:txBody>
          <a:bodyPr/>
          <a:lstStyle/>
          <a:p>
            <a:endParaRPr lang="en-IN"/>
          </a:p>
        </p:txBody>
      </p:sp>
      <p:pic>
        <p:nvPicPr>
          <p:cNvPr id="4" name="Picture 3">
            <a:extLst>
              <a:ext uri="{FF2B5EF4-FFF2-40B4-BE49-F238E27FC236}">
                <a16:creationId xmlns="" xmlns:a16="http://schemas.microsoft.com/office/drawing/2014/main" id="{54238A8C-BA9B-4DDA-B4B0-6BA1ED0657A3}"/>
              </a:ext>
            </a:extLst>
          </p:cNvPr>
          <p:cNvPicPr>
            <a:picLocks noChangeAspect="1"/>
          </p:cNvPicPr>
          <p:nvPr/>
        </p:nvPicPr>
        <p:blipFill>
          <a:blip r:embed="rId2"/>
          <a:stretch>
            <a:fillRect/>
          </a:stretch>
        </p:blipFill>
        <p:spPr>
          <a:xfrm>
            <a:off x="330200" y="1143000"/>
            <a:ext cx="7518400" cy="4572000"/>
          </a:xfrm>
          <a:prstGeom prst="rect">
            <a:avLst/>
          </a:prstGeom>
        </p:spPr>
      </p:pic>
      <p:pic>
        <p:nvPicPr>
          <p:cNvPr id="5" name="Picture 4">
            <a:extLst>
              <a:ext uri="{FF2B5EF4-FFF2-40B4-BE49-F238E27FC236}">
                <a16:creationId xmlns="" xmlns:a16="http://schemas.microsoft.com/office/drawing/2014/main" id="{D61F1739-7197-43AE-A58D-CE3939B3D7D2}"/>
              </a:ext>
            </a:extLst>
          </p:cNvPr>
          <p:cNvPicPr>
            <a:picLocks noChangeAspect="1"/>
          </p:cNvPicPr>
          <p:nvPr/>
        </p:nvPicPr>
        <p:blipFill>
          <a:blip r:embed="rId3"/>
          <a:stretch>
            <a:fillRect/>
          </a:stretch>
        </p:blipFill>
        <p:spPr>
          <a:xfrm>
            <a:off x="8610600" y="2997074"/>
            <a:ext cx="3035030" cy="2066925"/>
          </a:xfrm>
          <a:prstGeom prst="rect">
            <a:avLst/>
          </a:prstGeom>
        </p:spPr>
      </p:pic>
      <p:sp>
        <p:nvSpPr>
          <p:cNvPr id="6" name="Arrow: Right 5">
            <a:extLst>
              <a:ext uri="{FF2B5EF4-FFF2-40B4-BE49-F238E27FC236}">
                <a16:creationId xmlns="" xmlns:a16="http://schemas.microsoft.com/office/drawing/2014/main" id="{F1BC79BB-AC5D-455B-AD99-51BA1DF48CAF}"/>
              </a:ext>
            </a:extLst>
          </p:cNvPr>
          <p:cNvSpPr/>
          <p:nvPr/>
        </p:nvSpPr>
        <p:spPr>
          <a:xfrm>
            <a:off x="7924800" y="40386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 xmlns:a16="http://schemas.microsoft.com/office/drawing/2014/main" id="{F44696A8-3A73-4BD1-A3DD-8500D207236A}"/>
              </a:ext>
            </a:extLst>
          </p:cNvPr>
          <p:cNvPicPr>
            <a:picLocks noChangeAspect="1"/>
          </p:cNvPicPr>
          <p:nvPr/>
        </p:nvPicPr>
        <p:blipFill>
          <a:blip r:embed="rId4"/>
          <a:stretch>
            <a:fillRect/>
          </a:stretch>
        </p:blipFill>
        <p:spPr>
          <a:xfrm>
            <a:off x="8382000" y="136652"/>
            <a:ext cx="2801566" cy="1657350"/>
          </a:xfrm>
          <a:prstGeom prst="rect">
            <a:avLst/>
          </a:prstGeom>
        </p:spPr>
      </p:pic>
      <p:sp>
        <p:nvSpPr>
          <p:cNvPr id="8" name="Arrow: Right 7">
            <a:extLst>
              <a:ext uri="{FF2B5EF4-FFF2-40B4-BE49-F238E27FC236}">
                <a16:creationId xmlns="" xmlns:a16="http://schemas.microsoft.com/office/drawing/2014/main" id="{4A7F4286-EDDA-4A10-B7A2-12F0C3283959}"/>
              </a:ext>
            </a:extLst>
          </p:cNvPr>
          <p:cNvSpPr/>
          <p:nvPr/>
        </p:nvSpPr>
        <p:spPr>
          <a:xfrm rot="5400000">
            <a:off x="9297832" y="2207324"/>
            <a:ext cx="127470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999144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E6664-BAA3-441F-93A5-639BB8981927}"/>
              </a:ext>
            </a:extLst>
          </p:cNvPr>
          <p:cNvSpPr>
            <a:spLocks noGrp="1"/>
          </p:cNvSpPr>
          <p:nvPr>
            <p:ph type="title"/>
          </p:nvPr>
        </p:nvSpPr>
        <p:spPr>
          <a:xfrm>
            <a:off x="330200" y="136652"/>
            <a:ext cx="8128000" cy="861774"/>
          </a:xfrm>
        </p:spPr>
        <p:txBody>
          <a:bodyPr/>
          <a:lstStyle/>
          <a:p>
            <a:r>
              <a:rPr lang="en-US" dirty="0"/>
              <a:t>Solving Linear System of Equations Ax=b</a:t>
            </a:r>
            <a:endParaRPr lang="en-IN" dirty="0"/>
          </a:p>
        </p:txBody>
      </p:sp>
      <p:sp>
        <p:nvSpPr>
          <p:cNvPr id="4" name="Rectangle 3">
            <a:extLst>
              <a:ext uri="{FF2B5EF4-FFF2-40B4-BE49-F238E27FC236}">
                <a16:creationId xmlns="" xmlns:a16="http://schemas.microsoft.com/office/drawing/2014/main" id="{A5D1B815-ACD6-47B9-8B0E-C0B79E182A5A}"/>
              </a:ext>
            </a:extLst>
          </p:cNvPr>
          <p:cNvSpPr/>
          <p:nvPr/>
        </p:nvSpPr>
        <p:spPr>
          <a:xfrm>
            <a:off x="685800" y="914400"/>
            <a:ext cx="10896600" cy="1815882"/>
          </a:xfrm>
          <a:prstGeom prst="rect">
            <a:avLst/>
          </a:prstGeom>
        </p:spPr>
        <p:txBody>
          <a:bodyPr wrap="square">
            <a:spAutoFit/>
          </a:bodyPr>
          <a:lstStyle/>
          <a:p>
            <a:r>
              <a:rPr lang="en-US" sz="2800" dirty="0">
                <a:solidFill>
                  <a:srgbClr val="000000"/>
                </a:solidFill>
                <a:latin typeface="TimesNewRomanPSMT"/>
              </a:rPr>
              <a:t>Consider that A is a </a:t>
            </a:r>
            <a:r>
              <a:rPr lang="en-US" sz="2800" b="1" dirty="0">
                <a:solidFill>
                  <a:srgbClr val="0000FF"/>
                </a:solidFill>
                <a:latin typeface="TimesNewRomanPS-BoldMT"/>
              </a:rPr>
              <a:t>square matrix </a:t>
            </a:r>
            <a:r>
              <a:rPr lang="en-US" sz="2800" dirty="0">
                <a:solidFill>
                  <a:srgbClr val="000000"/>
                </a:solidFill>
                <a:latin typeface="TimesNewRomanPSMT"/>
              </a:rPr>
              <a:t>and it’s </a:t>
            </a:r>
            <a:r>
              <a:rPr lang="en-US" sz="2800" b="1" dirty="0">
                <a:solidFill>
                  <a:srgbClr val="FF0000"/>
                </a:solidFill>
                <a:latin typeface="TimesNewRomanPS-BoldMT"/>
              </a:rPr>
              <a:t>inverse exists </a:t>
            </a:r>
            <a:r>
              <a:rPr lang="en-US" sz="2800" dirty="0">
                <a:solidFill>
                  <a:srgbClr val="000000"/>
                </a:solidFill>
                <a:latin typeface="TimesNewRomanPSMT"/>
              </a:rPr>
              <a:t>(A  </a:t>
            </a:r>
            <a:r>
              <a:rPr lang="en-IN" sz="2800" dirty="0">
                <a:solidFill>
                  <a:srgbClr val="000000"/>
                </a:solidFill>
                <a:latin typeface="TimesNewRomanPSMT"/>
              </a:rPr>
              <a:t>is non-singular).</a:t>
            </a:r>
          </a:p>
          <a:p>
            <a:r>
              <a:rPr lang="en-US" sz="2800" dirty="0">
                <a:solidFill>
                  <a:srgbClr val="000000"/>
                </a:solidFill>
                <a:latin typeface="ArialMT"/>
              </a:rPr>
              <a:t>• </a:t>
            </a:r>
            <a:r>
              <a:rPr lang="en-US" sz="2800" dirty="0">
                <a:solidFill>
                  <a:srgbClr val="000000"/>
                </a:solidFill>
                <a:latin typeface="TimesNewRomanPSMT"/>
              </a:rPr>
              <a:t>Then, multiplication of the inverse A</a:t>
            </a:r>
            <a:r>
              <a:rPr lang="en-US" baseline="30000" dirty="0">
                <a:solidFill>
                  <a:srgbClr val="000000"/>
                </a:solidFill>
                <a:latin typeface="TimesNewRomanPSMT"/>
              </a:rPr>
              <a:t>-1</a:t>
            </a:r>
            <a:r>
              <a:rPr lang="en-US" dirty="0">
                <a:solidFill>
                  <a:srgbClr val="000000"/>
                </a:solidFill>
                <a:latin typeface="TimesNewRomanPSMT"/>
              </a:rPr>
              <a:t> </a:t>
            </a:r>
            <a:r>
              <a:rPr lang="en-US" sz="2800" dirty="0">
                <a:solidFill>
                  <a:srgbClr val="000000"/>
                </a:solidFill>
                <a:latin typeface="TimesNewRomanPSMT"/>
              </a:rPr>
              <a:t>from both sides results</a:t>
            </a:r>
          </a:p>
          <a:p>
            <a:r>
              <a:rPr lang="en-US" sz="2800" dirty="0">
                <a:solidFill>
                  <a:srgbClr val="000000"/>
                </a:solidFill>
                <a:latin typeface="TimesNewRomanPSMT"/>
              </a:rPr>
              <a:t>into a </a:t>
            </a:r>
            <a:r>
              <a:rPr lang="en-US" sz="2800" b="1" dirty="0">
                <a:solidFill>
                  <a:srgbClr val="963735"/>
                </a:solidFill>
                <a:latin typeface="TimesNewRomanPS-BoldMT"/>
              </a:rPr>
              <a:t>unique solution </a:t>
            </a:r>
            <a:r>
              <a:rPr lang="en-US" sz="2800" dirty="0">
                <a:solidFill>
                  <a:srgbClr val="000000"/>
                </a:solidFill>
                <a:latin typeface="TimesNewRomanPSMT"/>
              </a:rPr>
              <a:t>x for the linear system:</a:t>
            </a:r>
            <a:endParaRPr lang="en-IN" sz="2800" dirty="0"/>
          </a:p>
        </p:txBody>
      </p:sp>
      <p:pic>
        <p:nvPicPr>
          <p:cNvPr id="5" name="Picture 4">
            <a:extLst>
              <a:ext uri="{FF2B5EF4-FFF2-40B4-BE49-F238E27FC236}">
                <a16:creationId xmlns="" xmlns:a16="http://schemas.microsoft.com/office/drawing/2014/main" id="{D8D581BB-3CA9-4E96-A219-253C418B27F4}"/>
              </a:ext>
            </a:extLst>
          </p:cNvPr>
          <p:cNvPicPr>
            <a:picLocks noChangeAspect="1"/>
          </p:cNvPicPr>
          <p:nvPr/>
        </p:nvPicPr>
        <p:blipFill>
          <a:blip r:embed="rId2"/>
          <a:stretch>
            <a:fillRect/>
          </a:stretch>
        </p:blipFill>
        <p:spPr>
          <a:xfrm>
            <a:off x="3886200" y="2704882"/>
            <a:ext cx="2412460" cy="542925"/>
          </a:xfrm>
          <a:prstGeom prst="rect">
            <a:avLst/>
          </a:prstGeom>
        </p:spPr>
      </p:pic>
      <p:sp>
        <p:nvSpPr>
          <p:cNvPr id="6" name="Rectangle 5">
            <a:extLst>
              <a:ext uri="{FF2B5EF4-FFF2-40B4-BE49-F238E27FC236}">
                <a16:creationId xmlns="" xmlns:a16="http://schemas.microsoft.com/office/drawing/2014/main" id="{3FF27E88-395E-403A-8475-AF5A7E3DDF00}"/>
              </a:ext>
            </a:extLst>
          </p:cNvPr>
          <p:cNvSpPr/>
          <p:nvPr/>
        </p:nvSpPr>
        <p:spPr>
          <a:xfrm>
            <a:off x="1421860" y="3867351"/>
            <a:ext cx="9753600" cy="1138773"/>
          </a:xfrm>
          <a:prstGeom prst="rect">
            <a:avLst/>
          </a:prstGeom>
        </p:spPr>
        <p:txBody>
          <a:bodyPr wrap="square">
            <a:spAutoFit/>
          </a:bodyPr>
          <a:lstStyle/>
          <a:p>
            <a:r>
              <a:rPr lang="en-US" dirty="0">
                <a:solidFill>
                  <a:srgbClr val="000000"/>
                </a:solidFill>
                <a:latin typeface="TimesNewRomanPSMT"/>
              </a:rPr>
              <a:t>How do we know </a:t>
            </a:r>
            <a:r>
              <a:rPr lang="en-US" b="1" dirty="0">
                <a:solidFill>
                  <a:srgbClr val="FF0000"/>
                </a:solidFill>
                <a:latin typeface="TimesNewRomanPS-BoldMT"/>
              </a:rPr>
              <a:t>whether a matrix is non-singular (has  </a:t>
            </a:r>
            <a:r>
              <a:rPr lang="en-IN" b="1" dirty="0">
                <a:solidFill>
                  <a:srgbClr val="FF0000"/>
                </a:solidFill>
                <a:latin typeface="TimesNewRomanPS-BoldMT"/>
              </a:rPr>
              <a:t>inverse or not)</a:t>
            </a:r>
            <a:r>
              <a:rPr lang="en-IN" dirty="0">
                <a:solidFill>
                  <a:srgbClr val="000000"/>
                </a:solidFill>
                <a:latin typeface="TimesNewRomanPSMT"/>
              </a:rPr>
              <a:t>?</a:t>
            </a:r>
          </a:p>
          <a:p>
            <a:r>
              <a:rPr lang="en-US" dirty="0">
                <a:solidFill>
                  <a:srgbClr val="000000"/>
                </a:solidFill>
                <a:latin typeface="ArialMT"/>
              </a:rPr>
              <a:t>• </a:t>
            </a:r>
            <a:r>
              <a:rPr lang="en-US" dirty="0">
                <a:solidFill>
                  <a:srgbClr val="000000"/>
                </a:solidFill>
                <a:latin typeface="TimesNewRomanPSMT"/>
              </a:rPr>
              <a:t>If a matrix has inverse, then its </a:t>
            </a:r>
            <a:r>
              <a:rPr lang="en-US" b="1" dirty="0">
                <a:solidFill>
                  <a:srgbClr val="0000FF"/>
                </a:solidFill>
                <a:latin typeface="TimesNewRomanPS-BoldMT"/>
              </a:rPr>
              <a:t>determinant </a:t>
            </a:r>
            <a:r>
              <a:rPr lang="en-US" dirty="0">
                <a:solidFill>
                  <a:srgbClr val="000000"/>
                </a:solidFill>
                <a:latin typeface="TimesNewRomanPSMT"/>
              </a:rPr>
              <a:t>should be</a:t>
            </a:r>
          </a:p>
          <a:p>
            <a:r>
              <a:rPr lang="en-IN" sz="3200" b="1" dirty="0">
                <a:solidFill>
                  <a:srgbClr val="C10000"/>
                </a:solidFill>
                <a:latin typeface="TimesNewRomanPS-BoldMT"/>
              </a:rPr>
              <a:t>non-zero</a:t>
            </a:r>
            <a:r>
              <a:rPr lang="en-IN" dirty="0">
                <a:solidFill>
                  <a:srgbClr val="000000"/>
                </a:solidFill>
                <a:latin typeface="TimesNewRomanPSMT"/>
              </a:rPr>
              <a:t>!</a:t>
            </a:r>
            <a:endParaRPr lang="en-IN" dirty="0"/>
          </a:p>
        </p:txBody>
      </p:sp>
    </p:spTree>
    <p:extLst>
      <p:ext uri="{BB962C8B-B14F-4D97-AF65-F5344CB8AC3E}">
        <p14:creationId xmlns="" xmlns:p14="http://schemas.microsoft.com/office/powerpoint/2010/main" val="4445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35387-1A5E-4F59-BAC9-F2B38E3959B7}"/>
              </a:ext>
            </a:extLst>
          </p:cNvPr>
          <p:cNvSpPr>
            <a:spLocks noGrp="1"/>
          </p:cNvSpPr>
          <p:nvPr>
            <p:ph type="title"/>
          </p:nvPr>
        </p:nvSpPr>
        <p:spPr/>
        <p:txBody>
          <a:bodyPr/>
          <a:lstStyle/>
          <a:p>
            <a:endParaRPr lang="en-IN"/>
          </a:p>
        </p:txBody>
      </p:sp>
      <p:sp>
        <p:nvSpPr>
          <p:cNvPr id="4" name="Rectangle 3">
            <a:extLst>
              <a:ext uri="{FF2B5EF4-FFF2-40B4-BE49-F238E27FC236}">
                <a16:creationId xmlns="" xmlns:a16="http://schemas.microsoft.com/office/drawing/2014/main" id="{E9EB2ED0-8B99-4DA4-937B-1F6E1E57029A}"/>
              </a:ext>
            </a:extLst>
          </p:cNvPr>
          <p:cNvSpPr/>
          <p:nvPr/>
        </p:nvSpPr>
        <p:spPr>
          <a:xfrm>
            <a:off x="330200" y="914400"/>
            <a:ext cx="11099800" cy="1200329"/>
          </a:xfrm>
          <a:prstGeom prst="rect">
            <a:avLst/>
          </a:prstGeom>
        </p:spPr>
        <p:txBody>
          <a:bodyPr wrap="square">
            <a:spAutoFit/>
          </a:bodyPr>
          <a:lstStyle/>
          <a:p>
            <a:r>
              <a:rPr lang="en-US" dirty="0">
                <a:solidFill>
                  <a:srgbClr val="000000"/>
                </a:solidFill>
                <a:latin typeface="TimesNewRomanPSMT"/>
              </a:rPr>
              <a:t>Linear Algebra provides us </a:t>
            </a:r>
            <a:r>
              <a:rPr lang="en-US" b="1" dirty="0">
                <a:solidFill>
                  <a:srgbClr val="FF0000"/>
                </a:solidFill>
                <a:latin typeface="TimesNewRomanPS-BoldMT"/>
              </a:rPr>
              <a:t>data structures </a:t>
            </a:r>
            <a:r>
              <a:rPr lang="en-US" dirty="0">
                <a:solidFill>
                  <a:srgbClr val="000000"/>
                </a:solidFill>
                <a:latin typeface="TimesNewRomanPSMT"/>
              </a:rPr>
              <a:t>for representing large  arrays of numbers using </a:t>
            </a:r>
            <a:r>
              <a:rPr lang="en-US" b="1" dirty="0">
                <a:solidFill>
                  <a:srgbClr val="C10000"/>
                </a:solidFill>
                <a:latin typeface="TimesNewRomanPS-BoldMT"/>
              </a:rPr>
              <a:t>vectors and matrices</a:t>
            </a:r>
            <a:r>
              <a:rPr lang="en-US" dirty="0">
                <a:solidFill>
                  <a:srgbClr val="000000"/>
                </a:solidFill>
                <a:latin typeface="TimesNewRomanPSMT"/>
              </a:rPr>
              <a:t>.</a:t>
            </a:r>
          </a:p>
          <a:p>
            <a:r>
              <a:rPr lang="en-US" dirty="0">
                <a:solidFill>
                  <a:srgbClr val="0000FF"/>
                </a:solidFill>
                <a:latin typeface="ArialMT"/>
              </a:rPr>
              <a:t>• </a:t>
            </a:r>
            <a:r>
              <a:rPr lang="en-US" b="1" dirty="0">
                <a:solidFill>
                  <a:srgbClr val="0000FF"/>
                </a:solidFill>
                <a:latin typeface="TimesNewRomanPS-BoldMT"/>
              </a:rPr>
              <a:t>Matrix form </a:t>
            </a:r>
            <a:r>
              <a:rPr lang="en-US" dirty="0">
                <a:solidFill>
                  <a:srgbClr val="000000"/>
                </a:solidFill>
                <a:latin typeface="TimesNewRomanPSMT"/>
              </a:rPr>
              <a:t>of this linear systems is:</a:t>
            </a:r>
          </a:p>
          <a:p>
            <a:r>
              <a:rPr lang="en-IN" b="1" dirty="0" err="1">
                <a:solidFill>
                  <a:srgbClr val="000000"/>
                </a:solidFill>
                <a:latin typeface="TimesNewRomanPS-BoldMT"/>
              </a:rPr>
              <a:t>Ax</a:t>
            </a:r>
            <a:r>
              <a:rPr lang="en-IN" b="1" dirty="0">
                <a:solidFill>
                  <a:srgbClr val="000000"/>
                </a:solidFill>
                <a:latin typeface="TimesNewRomanPS-BoldMT"/>
              </a:rPr>
              <a:t> </a:t>
            </a:r>
            <a:r>
              <a:rPr lang="en-IN" dirty="0">
                <a:solidFill>
                  <a:srgbClr val="000000"/>
                </a:solidFill>
                <a:latin typeface="TimesNewRomanPSMT"/>
              </a:rPr>
              <a:t>= </a:t>
            </a:r>
            <a:r>
              <a:rPr lang="en-IN" b="1" dirty="0">
                <a:solidFill>
                  <a:srgbClr val="000000"/>
                </a:solidFill>
                <a:latin typeface="TimesNewRomanPS-BoldMT"/>
              </a:rPr>
              <a:t>b</a:t>
            </a:r>
          </a:p>
          <a:p>
            <a:r>
              <a:rPr lang="en-US" dirty="0">
                <a:solidFill>
                  <a:srgbClr val="000000"/>
                </a:solidFill>
                <a:latin typeface="ArialMT"/>
              </a:rPr>
              <a:t>• </a:t>
            </a:r>
            <a:r>
              <a:rPr lang="en-US" dirty="0">
                <a:solidFill>
                  <a:srgbClr val="000000"/>
                </a:solidFill>
                <a:latin typeface="TimesNewRomanPSMT"/>
              </a:rPr>
              <a:t>Here A is the </a:t>
            </a:r>
            <a:r>
              <a:rPr lang="en-US" b="1" dirty="0">
                <a:solidFill>
                  <a:srgbClr val="FF0000"/>
                </a:solidFill>
                <a:latin typeface="TimesNewRomanPS-BoldMT"/>
              </a:rPr>
              <a:t>coefficient matrix </a:t>
            </a:r>
            <a:r>
              <a:rPr lang="en-US" dirty="0">
                <a:solidFill>
                  <a:srgbClr val="000000"/>
                </a:solidFill>
                <a:latin typeface="TimesNewRomanPSMT"/>
              </a:rPr>
              <a:t>and x and b are the </a:t>
            </a:r>
            <a:r>
              <a:rPr lang="en-US" b="1" dirty="0">
                <a:solidFill>
                  <a:srgbClr val="C10000"/>
                </a:solidFill>
                <a:latin typeface="TimesNewRomanPS-BoldMT"/>
              </a:rPr>
              <a:t>vectors</a:t>
            </a:r>
            <a:r>
              <a:rPr lang="en-US" dirty="0">
                <a:solidFill>
                  <a:srgbClr val="000000"/>
                </a:solidFill>
                <a:latin typeface="TimesNewRomanPSMT"/>
              </a:rPr>
              <a:t>.</a:t>
            </a:r>
            <a:endParaRPr lang="en-IN" dirty="0"/>
          </a:p>
        </p:txBody>
      </p:sp>
      <p:pic>
        <p:nvPicPr>
          <p:cNvPr id="5" name="Picture 4">
            <a:extLst>
              <a:ext uri="{FF2B5EF4-FFF2-40B4-BE49-F238E27FC236}">
                <a16:creationId xmlns="" xmlns:a16="http://schemas.microsoft.com/office/drawing/2014/main" id="{71A7328B-7189-4C0B-82E8-047FDEB16873}"/>
              </a:ext>
            </a:extLst>
          </p:cNvPr>
          <p:cNvPicPr>
            <a:picLocks noChangeAspect="1"/>
          </p:cNvPicPr>
          <p:nvPr/>
        </p:nvPicPr>
        <p:blipFill>
          <a:blip r:embed="rId2"/>
          <a:stretch>
            <a:fillRect/>
          </a:stretch>
        </p:blipFill>
        <p:spPr>
          <a:xfrm>
            <a:off x="990600" y="2667000"/>
            <a:ext cx="7859949" cy="3038475"/>
          </a:xfrm>
          <a:prstGeom prst="rect">
            <a:avLst/>
          </a:prstGeom>
        </p:spPr>
      </p:pic>
    </p:spTree>
    <p:extLst>
      <p:ext uri="{BB962C8B-B14F-4D97-AF65-F5344CB8AC3E}">
        <p14:creationId xmlns="" xmlns:p14="http://schemas.microsoft.com/office/powerpoint/2010/main" val="338670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p:nvPr/>
        </p:nvSpPr>
        <p:spPr>
          <a:xfrm>
            <a:off x="1140178" y="598311"/>
            <a:ext cx="94713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a:solidFill>
                  <a:schemeClr val="dk1"/>
                </a:solidFill>
                <a:latin typeface="Garamond"/>
                <a:ea typeface="Garamond"/>
                <a:cs typeface="Garamond"/>
                <a:sym typeface="Garamond"/>
              </a:rPr>
              <a:t>Data Representation using Matrices</a:t>
            </a:r>
            <a:endParaRPr/>
          </a:p>
        </p:txBody>
      </p:sp>
      <p:sp>
        <p:nvSpPr>
          <p:cNvPr id="118" name="Google Shape;118;p15"/>
          <p:cNvSpPr txBox="1"/>
          <p:nvPr/>
        </p:nvSpPr>
        <p:spPr>
          <a:xfrm>
            <a:off x="1331156" y="1384929"/>
            <a:ext cx="7395156" cy="1829582"/>
          </a:xfrm>
          <a:prstGeom prst="rect">
            <a:avLst/>
          </a:prstGeom>
          <a:noFill/>
          <a:ln>
            <a:noFill/>
          </a:ln>
        </p:spPr>
        <p:txBody>
          <a:bodyPr spcFirstLastPara="1" wrap="square" lIns="91425" tIns="45700" rIns="91425"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u="none" dirty="0">
                <a:latin typeface="Garamond"/>
                <a:ea typeface="Garamond"/>
                <a:cs typeface="Garamond"/>
                <a:sym typeface="Garamond"/>
              </a:rPr>
              <a:t>Matrices can be used to store and represent  data </a:t>
            </a:r>
            <a:endParaRPr dirty="0"/>
          </a:p>
          <a:p>
            <a:pPr marL="91440" marR="0" lvl="0" indent="-127000" algn="l" rtl="0">
              <a:lnSpc>
                <a:spcPct val="90000"/>
              </a:lnSpc>
              <a:spcBef>
                <a:spcPts val="1400"/>
              </a:spcBef>
              <a:spcAft>
                <a:spcPts val="0"/>
              </a:spcAft>
              <a:buClr>
                <a:schemeClr val="accent1"/>
              </a:buClr>
              <a:buSzPts val="2000"/>
              <a:buFont typeface="Calibri"/>
              <a:buChar char=" "/>
            </a:pPr>
            <a:r>
              <a:rPr lang="en-US" sz="2000" b="0" u="none" dirty="0">
                <a:latin typeface="Garamond"/>
                <a:ea typeface="Garamond"/>
                <a:cs typeface="Garamond"/>
                <a:sym typeface="Garamond"/>
              </a:rPr>
              <a:t>In general,</a:t>
            </a:r>
            <a:endParaRPr dirty="0"/>
          </a:p>
          <a:p>
            <a:pPr marL="384048" marR="0" lvl="1" indent="-182880" algn="l" rtl="0">
              <a:lnSpc>
                <a:spcPct val="90000"/>
              </a:lnSpc>
              <a:spcBef>
                <a:spcPts val="400"/>
              </a:spcBef>
              <a:spcAft>
                <a:spcPts val="0"/>
              </a:spcAft>
              <a:buClr>
                <a:schemeClr val="accent1"/>
              </a:buClr>
              <a:buSzPts val="1800"/>
              <a:buFont typeface="Calibri"/>
              <a:buChar char="◦"/>
            </a:pPr>
            <a:r>
              <a:rPr lang="en-US" sz="1800" b="0" i="0" u="none" strike="noStrike" cap="none" dirty="0">
                <a:latin typeface="Garamond"/>
                <a:ea typeface="Garamond"/>
                <a:cs typeface="Garamond"/>
                <a:sym typeface="Garamond"/>
              </a:rPr>
              <a:t>Rows represents the sample records</a:t>
            </a:r>
            <a:endParaRPr dirty="0"/>
          </a:p>
          <a:p>
            <a:pPr marL="384048" marR="0" lvl="1" indent="-182880" algn="l" rtl="0">
              <a:lnSpc>
                <a:spcPct val="90000"/>
              </a:lnSpc>
              <a:spcBef>
                <a:spcPts val="600"/>
              </a:spcBef>
              <a:spcAft>
                <a:spcPts val="0"/>
              </a:spcAft>
              <a:buClr>
                <a:schemeClr val="accent1"/>
              </a:buClr>
              <a:buSzPts val="1800"/>
              <a:buFont typeface="Calibri"/>
              <a:buChar char="◦"/>
            </a:pPr>
            <a:r>
              <a:rPr lang="en-US" sz="1800" b="0" i="0" u="none" strike="noStrike" cap="none" dirty="0">
                <a:latin typeface="Garamond"/>
                <a:ea typeface="Garamond"/>
                <a:cs typeface="Garamond"/>
                <a:sym typeface="Garamond"/>
              </a:rPr>
              <a:t>Columns represent the attributes</a:t>
            </a:r>
            <a:endParaRPr sz="1800" b="0" i="0" u="none" strike="noStrike" cap="none" dirty="0">
              <a:latin typeface="Garamond"/>
              <a:ea typeface="Garamond"/>
              <a:cs typeface="Garamond"/>
              <a:sym typeface="Garamond"/>
            </a:endParaRPr>
          </a:p>
        </p:txBody>
      </p:sp>
      <p:sp>
        <p:nvSpPr>
          <p:cNvPr id="119" name="Google Shape;119;p15"/>
          <p:cNvSpPr txBox="1"/>
          <p:nvPr/>
        </p:nvSpPr>
        <p:spPr>
          <a:xfrm>
            <a:off x="1015533" y="3354798"/>
            <a:ext cx="10160933" cy="1562159"/>
          </a:xfrm>
          <a:prstGeom prst="rect">
            <a:avLst/>
          </a:prstGeom>
          <a:noFill/>
          <a:ln w="9525" cap="flat" cmpd="sng">
            <a:solidFill>
              <a:schemeClr val="dk1"/>
            </a:solidFill>
            <a:prstDash val="solid"/>
            <a:round/>
            <a:headEnd type="none" w="sm" len="sm"/>
            <a:tailEnd type="none" w="sm" len="sm"/>
          </a:ln>
        </p:spPr>
        <p:txBody>
          <a:bodyPr spcFirstLastPara="1" wrap="square" lIns="0" tIns="45700" rIns="0" bIns="45700" anchor="t" anchorCtr="0">
            <a:spAutoFit/>
          </a:bodyPr>
          <a:lstStyle/>
          <a:p>
            <a:pPr marL="285750" marR="0" lvl="0" indent="-285750" algn="l" rtl="0">
              <a:lnSpc>
                <a:spcPct val="90000"/>
              </a:lnSpc>
              <a:spcBef>
                <a:spcPts val="0"/>
              </a:spcBef>
              <a:spcAft>
                <a:spcPts val="0"/>
              </a:spcAft>
              <a:buClr>
                <a:schemeClr val="accent1"/>
              </a:buClr>
              <a:buSzPts val="2000"/>
              <a:buFont typeface="Arial"/>
              <a:buChar char="•"/>
            </a:pPr>
            <a:r>
              <a:rPr lang="en-US" sz="2000" b="0" u="none" dirty="0">
                <a:latin typeface="Garamond"/>
                <a:ea typeface="Garamond"/>
                <a:cs typeface="Garamond"/>
                <a:sym typeface="Garamond"/>
              </a:rPr>
              <a:t>A matrix of size m × n is called an m × n matrix.</a:t>
            </a:r>
            <a:endParaRPr dirty="0"/>
          </a:p>
          <a:p>
            <a:pPr marL="285750" marR="0" lvl="0" indent="-285750" algn="l" rtl="0">
              <a:lnSpc>
                <a:spcPct val="90000"/>
              </a:lnSpc>
              <a:spcBef>
                <a:spcPts val="1400"/>
              </a:spcBef>
              <a:spcAft>
                <a:spcPts val="0"/>
              </a:spcAft>
              <a:buClr>
                <a:schemeClr val="accent1"/>
              </a:buClr>
              <a:buSzPts val="2000"/>
              <a:buFont typeface="Arial"/>
              <a:buChar char="•"/>
            </a:pPr>
            <a:r>
              <a:rPr lang="en-US" sz="2000" b="0" u="none" dirty="0">
                <a:latin typeface="Garamond"/>
                <a:ea typeface="Garamond"/>
                <a:cs typeface="Garamond"/>
                <a:sym typeface="Garamond"/>
              </a:rPr>
              <a:t>The elements (or entries or coefficients) of a matrix are the values in the array. </a:t>
            </a:r>
            <a:endParaRPr dirty="0"/>
          </a:p>
          <a:p>
            <a:pPr marL="285750" marR="0" lvl="0" indent="-285750" algn="l" rtl="0">
              <a:lnSpc>
                <a:spcPct val="90000"/>
              </a:lnSpc>
              <a:spcBef>
                <a:spcPts val="1400"/>
              </a:spcBef>
              <a:spcAft>
                <a:spcPts val="0"/>
              </a:spcAft>
              <a:buClr>
                <a:schemeClr val="accent1"/>
              </a:buClr>
              <a:buSzPts val="2000"/>
              <a:buFont typeface="Arial"/>
              <a:buChar char="•"/>
            </a:pPr>
            <a:r>
              <a:rPr lang="en-US" sz="2000" b="0" u="none" dirty="0">
                <a:latin typeface="Garamond"/>
                <a:ea typeface="Garamond"/>
                <a:cs typeface="Garamond"/>
                <a:sym typeface="Garamond"/>
              </a:rPr>
              <a:t>The </a:t>
            </a:r>
            <a:r>
              <a:rPr lang="en-US" sz="2000" b="0" u="none" dirty="0" err="1">
                <a:latin typeface="Garamond"/>
                <a:ea typeface="Garamond"/>
                <a:cs typeface="Garamond"/>
                <a:sym typeface="Garamond"/>
              </a:rPr>
              <a:t>i</a:t>
            </a:r>
            <a:r>
              <a:rPr lang="en-US" sz="2000" b="0" u="none" dirty="0">
                <a:latin typeface="Garamond"/>
                <a:ea typeface="Garamond"/>
                <a:cs typeface="Garamond"/>
                <a:sym typeface="Garamond"/>
              </a:rPr>
              <a:t>, j element is the value in the </a:t>
            </a:r>
            <a:r>
              <a:rPr lang="en-US" sz="2000" b="0" u="none" dirty="0" err="1">
                <a:latin typeface="Garamond"/>
                <a:ea typeface="Garamond"/>
                <a:cs typeface="Garamond"/>
                <a:sym typeface="Garamond"/>
              </a:rPr>
              <a:t>i</a:t>
            </a:r>
            <a:r>
              <a:rPr lang="en-US" sz="2000" b="0" u="none" baseline="30000" dirty="0" err="1">
                <a:latin typeface="Garamond"/>
                <a:ea typeface="Garamond"/>
                <a:cs typeface="Garamond"/>
                <a:sym typeface="Garamond"/>
              </a:rPr>
              <a:t>th</a:t>
            </a:r>
            <a:r>
              <a:rPr lang="en-US" sz="2000" b="0" u="none" dirty="0">
                <a:latin typeface="Garamond"/>
                <a:ea typeface="Garamond"/>
                <a:cs typeface="Garamond"/>
                <a:sym typeface="Garamond"/>
              </a:rPr>
              <a:t> row and </a:t>
            </a:r>
            <a:r>
              <a:rPr lang="en-US" sz="2000" b="0" u="none" dirty="0" err="1">
                <a:latin typeface="Garamond"/>
                <a:ea typeface="Garamond"/>
                <a:cs typeface="Garamond"/>
                <a:sym typeface="Garamond"/>
              </a:rPr>
              <a:t>j</a:t>
            </a:r>
            <a:r>
              <a:rPr lang="en-US" sz="2000" b="0" u="none" baseline="30000" dirty="0" err="1">
                <a:latin typeface="Garamond"/>
                <a:ea typeface="Garamond"/>
                <a:cs typeface="Garamond"/>
                <a:sym typeface="Garamond"/>
              </a:rPr>
              <a:t>th</a:t>
            </a:r>
            <a:r>
              <a:rPr lang="en-US" sz="2000" b="0" u="none" dirty="0">
                <a:latin typeface="Garamond"/>
                <a:ea typeface="Garamond"/>
                <a:cs typeface="Garamond"/>
                <a:sym typeface="Garamond"/>
              </a:rPr>
              <a:t> column, denoted by double subscripts: the </a:t>
            </a:r>
            <a:r>
              <a:rPr lang="en-US" sz="2000" b="0" u="none" dirty="0" err="1">
                <a:latin typeface="Garamond"/>
                <a:ea typeface="Garamond"/>
                <a:cs typeface="Garamond"/>
                <a:sym typeface="Garamond"/>
              </a:rPr>
              <a:t>i</a:t>
            </a:r>
            <a:r>
              <a:rPr lang="en-US" sz="2000" b="0" u="none" dirty="0">
                <a:latin typeface="Garamond"/>
                <a:ea typeface="Garamond"/>
                <a:cs typeface="Garamond"/>
                <a:sym typeface="Garamond"/>
              </a:rPr>
              <a:t>, j element of a matrix A is denoted </a:t>
            </a:r>
            <a:r>
              <a:rPr lang="en-US" sz="2000" b="0" u="none" dirty="0" err="1">
                <a:latin typeface="Garamond"/>
                <a:ea typeface="Garamond"/>
                <a:cs typeface="Garamond"/>
                <a:sym typeface="Garamond"/>
              </a:rPr>
              <a:t>A</a:t>
            </a:r>
            <a:r>
              <a:rPr lang="en-US" sz="2000" b="0" u="none" baseline="-25000" dirty="0" err="1">
                <a:latin typeface="Garamond"/>
                <a:ea typeface="Garamond"/>
                <a:cs typeface="Garamond"/>
                <a:sym typeface="Garamond"/>
              </a:rPr>
              <a:t>ij</a:t>
            </a:r>
            <a:endParaRPr sz="2000" b="0" u="none" baseline="-25000" dirty="0">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125" name="Google Shape;125;p16"/>
          <p:cNvSpPr txBox="1"/>
          <p:nvPr/>
        </p:nvSpPr>
        <p:spPr>
          <a:xfrm>
            <a:off x="854360" y="860135"/>
            <a:ext cx="1073163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aramond"/>
                <a:ea typeface="Garamond"/>
                <a:cs typeface="Garamond"/>
                <a:sym typeface="Garamond"/>
              </a:rPr>
              <a:t>A real life example :</a:t>
            </a:r>
            <a:endParaRPr/>
          </a:p>
          <a:p>
            <a:pPr marL="0" marR="0" lvl="0" indent="0" algn="l" rtl="0">
              <a:spcBef>
                <a:spcPts val="0"/>
              </a:spcBef>
              <a:spcAft>
                <a:spcPts val="0"/>
              </a:spcAft>
              <a:buNone/>
            </a:pPr>
            <a:r>
              <a:rPr lang="en-US" sz="1800" b="1">
                <a:solidFill>
                  <a:schemeClr val="dk1"/>
                </a:solidFill>
                <a:latin typeface="Garamond"/>
                <a:ea typeface="Garamond"/>
                <a:cs typeface="Garamond"/>
                <a:sym typeface="Garamond"/>
              </a:rPr>
              <a:t>  Suppose you need to store the rainfall data of m different locations on n consecutive days.</a:t>
            </a:r>
            <a:endParaRPr/>
          </a:p>
          <a:p>
            <a:pPr marL="0" marR="0" lvl="0" indent="0" algn="l" rtl="0">
              <a:spcBef>
                <a:spcPts val="0"/>
              </a:spcBef>
              <a:spcAft>
                <a:spcPts val="0"/>
              </a:spcAft>
              <a:buNone/>
            </a:pPr>
            <a:r>
              <a:rPr lang="en-US" sz="1800" b="1">
                <a:solidFill>
                  <a:schemeClr val="dk1"/>
                </a:solidFill>
                <a:latin typeface="Garamond"/>
                <a:ea typeface="Garamond"/>
                <a:cs typeface="Garamond"/>
                <a:sym typeface="Garamond"/>
              </a:rPr>
              <a:t>   This can be represented using an m x n matrix R</a:t>
            </a:r>
            <a:endParaRPr/>
          </a:p>
          <a:p>
            <a:pPr marL="0" marR="0" lvl="0" indent="0" algn="l" rtl="0">
              <a:spcBef>
                <a:spcPts val="0"/>
              </a:spcBef>
              <a:spcAft>
                <a:spcPts val="0"/>
              </a:spcAft>
              <a:buNone/>
            </a:pPr>
            <a:r>
              <a:rPr lang="en-US" sz="1800" b="1">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sp>
        <p:nvSpPr>
          <p:cNvPr id="126" name="Google Shape;126;p16"/>
          <p:cNvSpPr txBox="1"/>
          <p:nvPr/>
        </p:nvSpPr>
        <p:spPr>
          <a:xfrm>
            <a:off x="996039" y="3777064"/>
            <a:ext cx="10134805"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R[3,1]  is the rainfall data at location 3 on day 1</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The jth column of R, which is an m-vector, gives the rainfall at the m locations on day j.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aramond"/>
                <a:ea typeface="Garamond"/>
                <a:cs typeface="Garamond"/>
                <a:sym typeface="Garamond"/>
              </a:rPr>
              <a:t>The ith row of R, which is an n-row-vector, is the time series of rainfall at location i.</a:t>
            </a:r>
            <a:endParaRPr sz="1800">
              <a:solidFill>
                <a:schemeClr val="dk1"/>
              </a:solidFill>
              <a:latin typeface="Garamond"/>
              <a:ea typeface="Garamond"/>
              <a:cs typeface="Garamond"/>
              <a:sym typeface="Garamond"/>
            </a:endParaRPr>
          </a:p>
        </p:txBody>
      </p:sp>
      <p:sp>
        <p:nvSpPr>
          <p:cNvPr id="127" name="Google Shape;127;p16"/>
          <p:cNvSpPr txBox="1"/>
          <p:nvPr/>
        </p:nvSpPr>
        <p:spPr>
          <a:xfrm>
            <a:off x="1611695" y="2408528"/>
            <a:ext cx="2646174" cy="102047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128" name="Google Shape;128;p16"/>
          <p:cNvSpPr txBox="1"/>
          <p:nvPr/>
        </p:nvSpPr>
        <p:spPr>
          <a:xfrm>
            <a:off x="5116483" y="2364766"/>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Rows  represent  locations</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Columns represent consecutive days</a:t>
            </a:r>
            <a:endParaRPr sz="1800">
              <a:solidFill>
                <a:schemeClr val="dk1"/>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134" name="Google Shape;134;p17"/>
          <p:cNvSpPr txBox="1">
            <a:spLocks noGrp="1"/>
          </p:cNvSpPr>
          <p:nvPr>
            <p:ph type="body" idx="4294967295"/>
          </p:nvPr>
        </p:nvSpPr>
        <p:spPr>
          <a:xfrm>
            <a:off x="588871" y="1481517"/>
            <a:ext cx="10879138" cy="2506662"/>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b="0" i="0" dirty="0"/>
              <a:t>Consider a simple problem. Suppose that price of 1 apple &amp; 2 oranges or 2 apples  and 1 orange  is 50 Rupees. We need to find price of a apple and an orange.</a:t>
            </a:r>
            <a:endParaRPr dirty="0"/>
          </a:p>
          <a:p>
            <a:pPr marL="91440" lvl="0" indent="-127000" algn="l" rtl="0">
              <a:lnSpc>
                <a:spcPct val="90000"/>
              </a:lnSpc>
              <a:spcBef>
                <a:spcPts val="1400"/>
              </a:spcBef>
              <a:spcAft>
                <a:spcPts val="0"/>
              </a:spcAft>
              <a:buSzPts val="2000"/>
              <a:buChar char=" "/>
            </a:pPr>
            <a:r>
              <a:rPr lang="en-US" b="0" i="0" dirty="0"/>
              <a:t>Suppose the price of an apple is Rs ‘x’ and the price of an orange is Rs ‘y’. Values of ‘x’ and ‘y’ can be anything depending on the situation i.e. ‘x’ and ‘y’ are variables.</a:t>
            </a:r>
            <a:endParaRPr dirty="0"/>
          </a:p>
          <a:p>
            <a:pPr marL="91440" lvl="0" indent="0" algn="l" rtl="0">
              <a:lnSpc>
                <a:spcPct val="90000"/>
              </a:lnSpc>
              <a:spcBef>
                <a:spcPts val="1400"/>
              </a:spcBef>
              <a:spcAft>
                <a:spcPts val="0"/>
              </a:spcAft>
              <a:buSzPts val="2000"/>
              <a:buNone/>
            </a:pPr>
            <a:endParaRPr dirty="0"/>
          </a:p>
        </p:txBody>
      </p:sp>
      <p:sp>
        <p:nvSpPr>
          <p:cNvPr id="135" name="Google Shape;135;p17"/>
          <p:cNvSpPr/>
          <p:nvPr/>
        </p:nvSpPr>
        <p:spPr>
          <a:xfrm>
            <a:off x="702130" y="3891134"/>
            <a:ext cx="4572000" cy="1323439"/>
          </a:xfrm>
          <a:prstGeom prst="rect">
            <a:avLst/>
          </a:prstGeom>
          <a:solidFill>
            <a:srgbClr val="F9F2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95858"/>
              </a:buClr>
              <a:buSzPts val="2000"/>
              <a:buFont typeface="Garamond"/>
              <a:buNone/>
            </a:pPr>
            <a:r>
              <a:rPr lang="en-US" sz="2000" b="0" i="0" u="none" strike="noStrike" cap="none" dirty="0">
                <a:latin typeface="Garamond"/>
                <a:ea typeface="Garamond"/>
                <a:cs typeface="Garamond"/>
                <a:sym typeface="Garamond"/>
              </a:rPr>
              <a:t>Let’s translate this in mathematical form –</a:t>
            </a:r>
            <a:endParaRPr sz="2000" b="0" i="0" u="none" strike="noStrike" cap="none" dirty="0">
              <a:latin typeface="Garamond"/>
              <a:ea typeface="Garamond"/>
              <a:cs typeface="Garamond"/>
              <a:sym typeface="Garamond"/>
            </a:endParaRPr>
          </a:p>
          <a:p>
            <a:pPr marL="0" marR="0" lvl="0" indent="0" algn="l" rtl="0">
              <a:lnSpc>
                <a:spcPct val="100000"/>
              </a:lnSpc>
              <a:spcBef>
                <a:spcPts val="0"/>
              </a:spcBef>
              <a:spcAft>
                <a:spcPts val="0"/>
              </a:spcAft>
              <a:buClr>
                <a:srgbClr val="C7254E"/>
              </a:buClr>
              <a:buSzPts val="2000"/>
              <a:buFont typeface="Garamond"/>
              <a:buNone/>
            </a:pPr>
            <a:r>
              <a:rPr lang="en-US" sz="2000" b="0" i="0" u="none" strike="noStrike" cap="none" dirty="0">
                <a:solidFill>
                  <a:srgbClr val="C00000"/>
                </a:solidFill>
                <a:latin typeface="Garamond"/>
                <a:ea typeface="Garamond"/>
                <a:cs typeface="Garamond"/>
                <a:sym typeface="Garamond"/>
              </a:rPr>
              <a:t>2x + y =50...........(1)</a:t>
            </a:r>
            <a:endParaRPr sz="2000" b="0" i="0" u="none" strike="noStrike" cap="none" dirty="0">
              <a:solidFill>
                <a:srgbClr val="C00000"/>
              </a:solidFill>
              <a:latin typeface="Garamond"/>
              <a:ea typeface="Garamond"/>
              <a:cs typeface="Garamond"/>
              <a:sym typeface="Garamond"/>
            </a:endParaRPr>
          </a:p>
          <a:p>
            <a:pPr marL="0" marR="0" lvl="0" indent="0" algn="l" rtl="0">
              <a:lnSpc>
                <a:spcPct val="100000"/>
              </a:lnSpc>
              <a:spcBef>
                <a:spcPts val="0"/>
              </a:spcBef>
              <a:spcAft>
                <a:spcPts val="0"/>
              </a:spcAft>
              <a:buClr>
                <a:srgbClr val="595858"/>
              </a:buClr>
              <a:buSzPts val="2000"/>
              <a:buFont typeface="Garamond"/>
              <a:buNone/>
            </a:pPr>
            <a:r>
              <a:rPr lang="en-US" sz="2000" b="0" i="0" u="none" strike="noStrike" cap="none" dirty="0">
                <a:latin typeface="Garamond"/>
                <a:ea typeface="Garamond"/>
                <a:cs typeface="Garamond"/>
                <a:sym typeface="Garamond"/>
              </a:rPr>
              <a:t>Similarly, for the second condition-</a:t>
            </a:r>
            <a:endParaRPr sz="2000" b="0" i="0" u="none" strike="noStrike" cap="none" dirty="0">
              <a:latin typeface="Garamond"/>
              <a:ea typeface="Garamond"/>
              <a:cs typeface="Garamond"/>
              <a:sym typeface="Garamond"/>
            </a:endParaRPr>
          </a:p>
          <a:p>
            <a:pPr marL="0" marR="0" lvl="0" indent="0" algn="l" rtl="0">
              <a:lnSpc>
                <a:spcPct val="100000"/>
              </a:lnSpc>
              <a:spcBef>
                <a:spcPts val="0"/>
              </a:spcBef>
              <a:spcAft>
                <a:spcPts val="0"/>
              </a:spcAft>
              <a:buClr>
                <a:srgbClr val="C7254E"/>
              </a:buClr>
              <a:buSzPts val="2000"/>
              <a:buFont typeface="Garamond"/>
              <a:buNone/>
            </a:pPr>
            <a:r>
              <a:rPr lang="en-US" sz="2000" b="0" i="0" u="none" strike="noStrike" cap="none" dirty="0">
                <a:solidFill>
                  <a:srgbClr val="C00000"/>
                </a:solidFill>
                <a:latin typeface="Garamond"/>
                <a:ea typeface="Garamond"/>
                <a:cs typeface="Garamond"/>
                <a:sym typeface="Garamond"/>
              </a:rPr>
              <a:t>x + 2y  =  50 ..............(2)</a:t>
            </a:r>
            <a:endParaRPr sz="2000" b="0" i="0" u="none" strike="noStrike" cap="none" dirty="0">
              <a:solidFill>
                <a:srgbClr val="C00000"/>
              </a:solidFill>
              <a:latin typeface="Garamond"/>
              <a:ea typeface="Garamond"/>
              <a:cs typeface="Garamond"/>
              <a:sym typeface="Garamond"/>
            </a:endParaRPr>
          </a:p>
        </p:txBody>
      </p:sp>
      <p:sp>
        <p:nvSpPr>
          <p:cNvPr id="136" name="Google Shape;136;p17"/>
          <p:cNvSpPr/>
          <p:nvPr/>
        </p:nvSpPr>
        <p:spPr>
          <a:xfrm>
            <a:off x="6249985" y="4145439"/>
            <a:ext cx="5720469" cy="1323439"/>
          </a:xfrm>
          <a:prstGeom prst="rect">
            <a:avLst/>
          </a:prstGeom>
          <a:solidFill>
            <a:srgbClr val="F9F2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dirty="0">
                <a:latin typeface="Garamond"/>
                <a:ea typeface="Garamond"/>
                <a:cs typeface="Garamond"/>
                <a:sym typeface="Garamond"/>
              </a:rPr>
              <a:t>The linear equation can be represented as  matrix form : Ax=B , where A is the coefficient matrix of size </a:t>
            </a:r>
            <a:r>
              <a:rPr lang="en-US" sz="2000" dirty="0" err="1">
                <a:latin typeface="Garamond"/>
                <a:ea typeface="Garamond"/>
                <a:cs typeface="Garamond"/>
                <a:sym typeface="Garamond"/>
              </a:rPr>
              <a:t>mxn</a:t>
            </a:r>
            <a:r>
              <a:rPr lang="en-US" sz="2000" dirty="0">
                <a:latin typeface="Garamond"/>
                <a:ea typeface="Garamond"/>
                <a:cs typeface="Garamond"/>
                <a:sym typeface="Garamond"/>
              </a:rPr>
              <a:t> .The m and n are number of equations and  variables. B denotes the value in the R.H.S </a:t>
            </a:r>
            <a:endParaRPr dirty="0"/>
          </a:p>
        </p:txBody>
      </p:sp>
      <p:sp>
        <p:nvSpPr>
          <p:cNvPr id="137" name="Google Shape;137;p17"/>
          <p:cNvSpPr txBox="1"/>
          <p:nvPr/>
        </p:nvSpPr>
        <p:spPr>
          <a:xfrm>
            <a:off x="8126435" y="5519238"/>
            <a:ext cx="3404382" cy="623312"/>
          </a:xfrm>
          <a:prstGeom prst="rect">
            <a:avLst/>
          </a:prstGeom>
          <a:blipFill rotWithShape="1">
            <a:blip r:embed="rId3">
              <a:alphaModFix/>
            </a:blip>
            <a:stretch>
              <a:fillRect b="-106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Garamond"/>
                <a:ea typeface="Garamond"/>
                <a:cs typeface="Garamond"/>
                <a:sym typeface="Garamond"/>
              </a:rPr>
              <a:t> </a:t>
            </a:r>
            <a:endParaRPr/>
          </a:p>
        </p:txBody>
      </p:sp>
      <p:sp>
        <p:nvSpPr>
          <p:cNvPr id="138" name="Google Shape;138;p17"/>
          <p:cNvSpPr txBox="1"/>
          <p:nvPr/>
        </p:nvSpPr>
        <p:spPr>
          <a:xfrm>
            <a:off x="6113997" y="3706468"/>
            <a:ext cx="22281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Garamond"/>
                <a:ea typeface="Garamond"/>
                <a:cs typeface="Garamond"/>
                <a:sym typeface="Garamond"/>
              </a:rPr>
              <a:t>Matrix View</a:t>
            </a:r>
            <a:endParaRPr/>
          </a:p>
        </p:txBody>
      </p:sp>
      <p:sp>
        <p:nvSpPr>
          <p:cNvPr id="139" name="Google Shape;139;p17"/>
          <p:cNvSpPr txBox="1"/>
          <p:nvPr/>
        </p:nvSpPr>
        <p:spPr>
          <a:xfrm>
            <a:off x="264941" y="711834"/>
            <a:ext cx="95563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chemeClr val="dk1"/>
                </a:solidFill>
                <a:latin typeface="Garamond"/>
                <a:ea typeface="Garamond"/>
                <a:cs typeface="Garamond"/>
                <a:sym typeface="Garamond"/>
              </a:rPr>
              <a:t>Representation of problems in Linear Algebra</a:t>
            </a:r>
            <a:endParaRPr/>
          </a:p>
          <a:p>
            <a:pPr marL="0" marR="0" lvl="0" indent="0" algn="l" rtl="0">
              <a:spcBef>
                <a:spcPts val="0"/>
              </a:spcBef>
              <a:spcAft>
                <a:spcPts val="0"/>
              </a:spcAft>
              <a:buNone/>
            </a:pPr>
            <a:r>
              <a:rPr lang="en-US" sz="1800">
                <a:solidFill>
                  <a:schemeClr val="dk1"/>
                </a:solidFill>
                <a:latin typeface="Garamond"/>
                <a:ea typeface="Garamond"/>
                <a:cs typeface="Garamond"/>
                <a:sym typeface="Garamond"/>
              </a:rPr>
              <a:t>System of Linear equations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381000" y="304800"/>
            <a:ext cx="10058400" cy="78019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Garamond"/>
              <a:buNone/>
            </a:pPr>
            <a:r>
              <a:rPr lang="en-US"/>
              <a:t>Types of matrices</a:t>
            </a:r>
            <a:endParaRPr/>
          </a:p>
        </p:txBody>
      </p:sp>
      <p:sp>
        <p:nvSpPr>
          <p:cNvPr id="145" name="Google Shape;145;p18"/>
          <p:cNvSpPr txBox="1">
            <a:spLocks noGrp="1"/>
          </p:cNvSpPr>
          <p:nvPr>
            <p:ph type="body" idx="1"/>
          </p:nvPr>
        </p:nvSpPr>
        <p:spPr>
          <a:xfrm>
            <a:off x="533400" y="1305278"/>
            <a:ext cx="10058400" cy="4023360"/>
          </a:xfrm>
          <a:prstGeom prst="rect">
            <a:avLst/>
          </a:prstGeom>
          <a:blipFill rotWithShape="1">
            <a:blip r:embed="rId3">
              <a:alphaModFix/>
            </a:blip>
            <a:stretch>
              <a:fillRect l="-1454" t="-1363" r="-725"/>
            </a:stretch>
          </a:blip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 </a:t>
            </a:r>
            <a:endParaRPr/>
          </a:p>
        </p:txBody>
      </p:sp>
      <p:pic>
        <p:nvPicPr>
          <p:cNvPr id="146" name="Google Shape;146;p18"/>
          <p:cNvPicPr preferRelativeResize="0"/>
          <p:nvPr/>
        </p:nvPicPr>
        <p:blipFill rotWithShape="1">
          <a:blip r:embed="rId4" cstate="print">
            <a:alphaModFix/>
          </a:blip>
          <a:srcRect/>
          <a:stretch/>
        </p:blipFill>
        <p:spPr>
          <a:xfrm>
            <a:off x="5376333" y="5328638"/>
            <a:ext cx="1137356" cy="9254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Garamond"/>
              <a:buNone/>
            </a:pPr>
            <a:r>
              <a:rPr lang="en-US"/>
              <a:t>Types of matrices – Contd..</a:t>
            </a:r>
            <a:endParaRPr/>
          </a:p>
        </p:txBody>
      </p:sp>
      <p:sp>
        <p:nvSpPr>
          <p:cNvPr id="152" name="Google Shape;152;p19"/>
          <p:cNvSpPr txBox="1">
            <a:spLocks noGrp="1"/>
          </p:cNvSpPr>
          <p:nvPr>
            <p:ph type="body" idx="1"/>
          </p:nvPr>
        </p:nvSpPr>
        <p:spPr>
          <a:xfrm>
            <a:off x="457200" y="1845734"/>
            <a:ext cx="11277600" cy="3166533"/>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b="1" dirty="0">
                <a:latin typeface="Times New Roman" pitchFamily="18" charset="0"/>
                <a:cs typeface="Times New Roman" pitchFamily="18" charset="0"/>
              </a:rPr>
              <a:t>4. Triangular matrices. </a:t>
            </a:r>
            <a:r>
              <a:rPr lang="en-US" dirty="0">
                <a:latin typeface="Times New Roman" pitchFamily="18" charset="0"/>
                <a:cs typeface="Times New Roman" pitchFamily="18" charset="0"/>
              </a:rPr>
              <a:t>A square n × n matrix A is upper triangular if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ij</a:t>
            </a:r>
            <a:r>
              <a:rPr lang="en-US" baseline="-25000" dirty="0">
                <a:latin typeface="Times New Roman" pitchFamily="18" charset="0"/>
                <a:cs typeface="Times New Roman" pitchFamily="18" charset="0"/>
              </a:rPr>
              <a:t> </a:t>
            </a:r>
            <a:r>
              <a:rPr lang="en-US" dirty="0">
                <a:latin typeface="Times New Roman" pitchFamily="18" charset="0"/>
                <a:cs typeface="Times New Roman" pitchFamily="18" charset="0"/>
              </a:rPr>
              <a:t>= 0 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&gt; j, and it is lower triangular if </a:t>
            </a:r>
            <a:r>
              <a:rPr lang="en-US" dirty="0" err="1">
                <a:latin typeface="Times New Roman" pitchFamily="18" charset="0"/>
                <a:cs typeface="Times New Roman" pitchFamily="18" charset="0"/>
              </a:rPr>
              <a:t>A</a:t>
            </a:r>
            <a:r>
              <a:rPr lang="en-US" baseline="-25000" dirty="0" err="1">
                <a:latin typeface="Times New Roman" pitchFamily="18" charset="0"/>
                <a:cs typeface="Times New Roman" pitchFamily="18" charset="0"/>
              </a:rPr>
              <a:t>ij</a:t>
            </a:r>
            <a:r>
              <a:rPr lang="en-US" dirty="0">
                <a:latin typeface="Times New Roman" pitchFamily="18" charset="0"/>
                <a:cs typeface="Times New Roman" pitchFamily="18" charset="0"/>
              </a:rPr>
              <a:t> = 0 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&lt; j. If a matrix is either </a:t>
            </a:r>
            <a:r>
              <a:rPr lang="en-US" b="1" dirty="0">
                <a:latin typeface="Times New Roman" pitchFamily="18" charset="0"/>
                <a:cs typeface="Times New Roman" pitchFamily="18" charset="0"/>
              </a:rPr>
              <a:t>lower or upper triangular</a:t>
            </a:r>
            <a:r>
              <a:rPr lang="en-US" dirty="0">
                <a:latin typeface="Times New Roman" pitchFamily="18" charset="0"/>
                <a:cs typeface="Times New Roman" pitchFamily="18" charset="0"/>
              </a:rPr>
              <a:t>, it is called </a:t>
            </a:r>
            <a:r>
              <a:rPr lang="en-US" b="1" dirty="0">
                <a:latin typeface="Times New Roman" pitchFamily="18" charset="0"/>
                <a:cs typeface="Times New Roman" pitchFamily="18" charset="0"/>
              </a:rPr>
              <a:t>triangular</a:t>
            </a:r>
            <a:r>
              <a:rPr lang="en-US" dirty="0">
                <a:latin typeface="Times New Roman" pitchFamily="18" charset="0"/>
                <a:cs typeface="Times New Roman" pitchFamily="18" charset="0"/>
              </a:rPr>
              <a:t>. </a:t>
            </a:r>
            <a:endParaRPr>
              <a:latin typeface="Times New Roman" pitchFamily="18" charset="0"/>
              <a:cs typeface="Times New Roman" pitchFamily="18" charset="0"/>
            </a:endParaRPr>
          </a:p>
          <a:p>
            <a:pPr marL="91440" lvl="0" indent="-127000" algn="l" rtl="0">
              <a:lnSpc>
                <a:spcPct val="90000"/>
              </a:lnSpc>
              <a:spcBef>
                <a:spcPts val="1400"/>
              </a:spcBef>
              <a:spcAft>
                <a:spcPts val="0"/>
              </a:spcAft>
              <a:buSzPts val="2000"/>
              <a:buChar char=" "/>
            </a:pPr>
            <a:r>
              <a:rPr lang="en-US" dirty="0"/>
              <a:t> </a:t>
            </a:r>
            <a:endParaRPr/>
          </a:p>
        </p:txBody>
      </p:sp>
      <p:pic>
        <p:nvPicPr>
          <p:cNvPr id="153" name="Google Shape;153;p19"/>
          <p:cNvPicPr preferRelativeResize="0"/>
          <p:nvPr/>
        </p:nvPicPr>
        <p:blipFill rotWithShape="1">
          <a:blip r:embed="rId3" cstate="print">
            <a:alphaModFix/>
          </a:blip>
          <a:srcRect/>
          <a:stretch/>
        </p:blipFill>
        <p:spPr>
          <a:xfrm>
            <a:off x="678462" y="2801868"/>
            <a:ext cx="1552222" cy="1236132"/>
          </a:xfrm>
          <a:prstGeom prst="rect">
            <a:avLst/>
          </a:prstGeom>
          <a:noFill/>
          <a:ln>
            <a:noFill/>
          </a:ln>
        </p:spPr>
      </p:pic>
      <p:sp>
        <p:nvSpPr>
          <p:cNvPr id="154" name="Google Shape;154;p19"/>
          <p:cNvSpPr txBox="1"/>
          <p:nvPr/>
        </p:nvSpPr>
        <p:spPr>
          <a:xfrm>
            <a:off x="3206044" y="4136206"/>
            <a:ext cx="252871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Upper triangular matrix i.e. a</a:t>
            </a:r>
            <a:r>
              <a:rPr lang="en-US" sz="1800" i="1" baseline="-25000">
                <a:solidFill>
                  <a:schemeClr val="dk1"/>
                </a:solidFill>
                <a:latin typeface="Garamond"/>
                <a:ea typeface="Garamond"/>
                <a:cs typeface="Garamond"/>
                <a:sym typeface="Garamond"/>
              </a:rPr>
              <a:t>ij</a:t>
            </a:r>
            <a:r>
              <a:rPr lang="en-US" sz="1800">
                <a:solidFill>
                  <a:schemeClr val="dk1"/>
                </a:solidFill>
                <a:latin typeface="Garamond"/>
                <a:ea typeface="Garamond"/>
                <a:cs typeface="Garamond"/>
                <a:sym typeface="Garamond"/>
              </a:rPr>
              <a:t> = 0 for all </a:t>
            </a:r>
            <a:r>
              <a:rPr lang="en-US" sz="1800" i="1">
                <a:solidFill>
                  <a:schemeClr val="dk1"/>
                </a:solidFill>
                <a:latin typeface="Garamond"/>
                <a:ea typeface="Garamond"/>
                <a:cs typeface="Garamond"/>
                <a:sym typeface="Garamond"/>
              </a:rPr>
              <a:t>i</a:t>
            </a:r>
            <a:r>
              <a:rPr lang="en-US" sz="1800">
                <a:solidFill>
                  <a:schemeClr val="dk1"/>
                </a:solidFill>
                <a:latin typeface="Garamond"/>
                <a:ea typeface="Garamond"/>
                <a:cs typeface="Garamond"/>
                <a:sym typeface="Garamond"/>
              </a:rPr>
              <a:t> &gt; </a:t>
            </a:r>
            <a:r>
              <a:rPr lang="en-US" sz="1800" i="1">
                <a:solidFill>
                  <a:schemeClr val="dk1"/>
                </a:solidFill>
                <a:latin typeface="Garamond"/>
                <a:ea typeface="Garamond"/>
                <a:cs typeface="Garamond"/>
                <a:sym typeface="Garamond"/>
              </a:rPr>
              <a:t>j</a:t>
            </a:r>
            <a:endParaRPr/>
          </a:p>
        </p:txBody>
      </p:sp>
      <p:pic>
        <p:nvPicPr>
          <p:cNvPr id="155" name="Google Shape;155;p19"/>
          <p:cNvPicPr preferRelativeResize="0"/>
          <p:nvPr/>
        </p:nvPicPr>
        <p:blipFill rotWithShape="1">
          <a:blip r:embed="rId4" cstate="print">
            <a:alphaModFix/>
          </a:blip>
          <a:srcRect/>
          <a:stretch/>
        </p:blipFill>
        <p:spPr>
          <a:xfrm>
            <a:off x="3206044" y="2780810"/>
            <a:ext cx="2089635" cy="1218001"/>
          </a:xfrm>
          <a:prstGeom prst="rect">
            <a:avLst/>
          </a:prstGeom>
          <a:noFill/>
          <a:ln>
            <a:noFill/>
          </a:ln>
        </p:spPr>
      </p:pic>
      <p:sp>
        <p:nvSpPr>
          <p:cNvPr id="156" name="Google Shape;156;p19"/>
          <p:cNvSpPr txBox="1"/>
          <p:nvPr/>
        </p:nvSpPr>
        <p:spPr>
          <a:xfrm>
            <a:off x="6035040" y="2780810"/>
            <a:ext cx="27138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For example, the matrices</a:t>
            </a:r>
            <a:endParaRPr sz="1800">
              <a:solidFill>
                <a:schemeClr val="dk1"/>
              </a:solidFill>
              <a:latin typeface="Garamond"/>
              <a:ea typeface="Garamond"/>
              <a:cs typeface="Garamond"/>
              <a:sym typeface="Garamond"/>
            </a:endParaRPr>
          </a:p>
        </p:txBody>
      </p:sp>
      <p:sp>
        <p:nvSpPr>
          <p:cNvPr id="157" name="Google Shape;157;p19"/>
          <p:cNvSpPr txBox="1"/>
          <p:nvPr/>
        </p:nvSpPr>
        <p:spPr>
          <a:xfrm>
            <a:off x="529133" y="4136206"/>
            <a:ext cx="252871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 Lower triangular matrix : i.e. a</a:t>
            </a:r>
            <a:r>
              <a:rPr lang="en-US" sz="1800" i="1" baseline="-25000">
                <a:solidFill>
                  <a:schemeClr val="dk1"/>
                </a:solidFill>
                <a:latin typeface="Garamond"/>
                <a:ea typeface="Garamond"/>
                <a:cs typeface="Garamond"/>
                <a:sym typeface="Garamond"/>
              </a:rPr>
              <a:t>ij</a:t>
            </a:r>
            <a:r>
              <a:rPr lang="en-US" sz="1800">
                <a:solidFill>
                  <a:schemeClr val="dk1"/>
                </a:solidFill>
                <a:latin typeface="Garamond"/>
                <a:ea typeface="Garamond"/>
                <a:cs typeface="Garamond"/>
                <a:sym typeface="Garamond"/>
              </a:rPr>
              <a:t> = 0 for all </a:t>
            </a:r>
            <a:r>
              <a:rPr lang="en-US" sz="1800" i="1">
                <a:solidFill>
                  <a:schemeClr val="dk1"/>
                </a:solidFill>
                <a:latin typeface="Garamond"/>
                <a:ea typeface="Garamond"/>
                <a:cs typeface="Garamond"/>
                <a:sym typeface="Garamond"/>
              </a:rPr>
              <a:t>i</a:t>
            </a:r>
            <a:r>
              <a:rPr lang="en-US" sz="1800">
                <a:solidFill>
                  <a:schemeClr val="dk1"/>
                </a:solidFill>
                <a:latin typeface="Garamond"/>
                <a:ea typeface="Garamond"/>
                <a:cs typeface="Garamond"/>
                <a:sym typeface="Garamond"/>
              </a:rPr>
              <a:t> &lt; </a:t>
            </a:r>
            <a:r>
              <a:rPr lang="en-US" sz="1800" i="1">
                <a:solidFill>
                  <a:schemeClr val="dk1"/>
                </a:solidFill>
                <a:latin typeface="Garamond"/>
                <a:ea typeface="Garamond"/>
                <a:cs typeface="Garamond"/>
                <a:sym typeface="Garamond"/>
              </a:rPr>
              <a:t>j</a:t>
            </a:r>
            <a:endParaRPr/>
          </a:p>
        </p:txBody>
      </p:sp>
      <p:pic>
        <p:nvPicPr>
          <p:cNvPr id="158" name="Google Shape;158;p19"/>
          <p:cNvPicPr preferRelativeResize="0"/>
          <p:nvPr/>
        </p:nvPicPr>
        <p:blipFill rotWithShape="1">
          <a:blip r:embed="rId5" cstate="print">
            <a:alphaModFix/>
          </a:blip>
          <a:srcRect/>
          <a:stretch/>
        </p:blipFill>
        <p:spPr>
          <a:xfrm>
            <a:off x="7083097" y="3213631"/>
            <a:ext cx="1345539" cy="1218001"/>
          </a:xfrm>
          <a:prstGeom prst="rect">
            <a:avLst/>
          </a:prstGeom>
          <a:noFill/>
          <a:ln>
            <a:noFill/>
          </a:ln>
        </p:spPr>
      </p:pic>
      <p:sp>
        <p:nvSpPr>
          <p:cNvPr id="159" name="Google Shape;159;p19"/>
          <p:cNvSpPr txBox="1"/>
          <p:nvPr/>
        </p:nvSpPr>
        <p:spPr>
          <a:xfrm>
            <a:off x="6333820" y="4436015"/>
            <a:ext cx="2410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Lower triangular matrix  </a:t>
            </a:r>
            <a:endParaRPr sz="1800">
              <a:solidFill>
                <a:schemeClr val="dk1"/>
              </a:solidFill>
              <a:latin typeface="Garamond"/>
              <a:ea typeface="Garamond"/>
              <a:cs typeface="Garamond"/>
              <a:sym typeface="Garamond"/>
            </a:endParaRPr>
          </a:p>
        </p:txBody>
      </p:sp>
      <p:pic>
        <p:nvPicPr>
          <p:cNvPr id="160" name="Google Shape;160;p19"/>
          <p:cNvPicPr preferRelativeResize="0"/>
          <p:nvPr/>
        </p:nvPicPr>
        <p:blipFill rotWithShape="1">
          <a:blip r:embed="rId6" cstate="print">
            <a:alphaModFix/>
          </a:blip>
          <a:srcRect/>
          <a:stretch/>
        </p:blipFill>
        <p:spPr>
          <a:xfrm>
            <a:off x="9263514" y="3111079"/>
            <a:ext cx="1420096" cy="1218002"/>
          </a:xfrm>
          <a:prstGeom prst="rect">
            <a:avLst/>
          </a:prstGeom>
          <a:noFill/>
          <a:ln>
            <a:noFill/>
          </a:ln>
        </p:spPr>
      </p:pic>
      <p:sp>
        <p:nvSpPr>
          <p:cNvPr id="161" name="Google Shape;161;p19"/>
          <p:cNvSpPr txBox="1"/>
          <p:nvPr/>
        </p:nvSpPr>
        <p:spPr>
          <a:xfrm>
            <a:off x="9162189" y="4379524"/>
            <a:ext cx="2410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aramond"/>
                <a:ea typeface="Garamond"/>
                <a:cs typeface="Garamond"/>
                <a:sym typeface="Garamond"/>
              </a:rPr>
              <a:t>Upper triangular matrix  </a:t>
            </a:r>
            <a:endParaRPr sz="1800">
              <a:solidFill>
                <a:schemeClr val="dk1"/>
              </a:solidFill>
              <a:latin typeface="Garamond"/>
              <a:ea typeface="Garamond"/>
              <a:cs typeface="Garamond"/>
              <a:sym typeface="Garamond"/>
            </a:endParaRPr>
          </a:p>
        </p:txBody>
      </p:sp>
      <p:sp>
        <p:nvSpPr>
          <p:cNvPr id="162" name="Google Shape;162;p19"/>
          <p:cNvSpPr txBox="1"/>
          <p:nvPr/>
        </p:nvSpPr>
        <p:spPr>
          <a:xfrm>
            <a:off x="533400" y="4953000"/>
            <a:ext cx="7154979"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Garamond"/>
                <a:ea typeface="Garamond"/>
                <a:cs typeface="Garamond"/>
                <a:sym typeface="Garamond"/>
              </a:rPr>
              <a:t> </a:t>
            </a:r>
            <a:r>
              <a:rPr lang="en-US" sz="2000" b="1" dirty="0">
                <a:solidFill>
                  <a:srgbClr val="3F3F3F"/>
                </a:solidFill>
                <a:latin typeface="Garamond"/>
                <a:ea typeface="Garamond"/>
                <a:cs typeface="Garamond"/>
                <a:sym typeface="Garamond"/>
              </a:rPr>
              <a:t>5. Scalar matrix</a:t>
            </a:r>
            <a:endParaRPr/>
          </a:p>
          <a:p>
            <a:pPr marL="0" marR="0" lvl="0" indent="0" algn="l" rtl="0">
              <a:spcBef>
                <a:spcPts val="900"/>
              </a:spcBef>
              <a:spcAft>
                <a:spcPts val="0"/>
              </a:spcAft>
              <a:buNone/>
            </a:pPr>
            <a:r>
              <a:rPr lang="en-US" sz="1800" dirty="0">
                <a:solidFill>
                  <a:schemeClr val="dk1"/>
                </a:solidFill>
                <a:latin typeface="Garamond"/>
                <a:ea typeface="Garamond"/>
                <a:cs typeface="Garamond"/>
                <a:sym typeface="Garamond"/>
              </a:rPr>
              <a:t>A diagonal matrix whose main diagonal elements are equal to the same scalar.</a:t>
            </a:r>
            <a:endParaRPr/>
          </a:p>
          <a:p>
            <a:pPr marL="0" marR="0" lvl="0" indent="0" algn="l" rtl="0">
              <a:spcBef>
                <a:spcPts val="900"/>
              </a:spcBef>
              <a:spcAft>
                <a:spcPts val="0"/>
              </a:spcAft>
              <a:buNone/>
            </a:pPr>
            <a:r>
              <a:rPr lang="en-US" sz="1800" dirty="0">
                <a:solidFill>
                  <a:schemeClr val="dk1"/>
                </a:solidFill>
                <a:latin typeface="Garamond"/>
                <a:ea typeface="Garamond"/>
                <a:cs typeface="Garamond"/>
                <a:sym typeface="Garamond"/>
              </a:rPr>
              <a:t>A scalar is defined as a single number or constant</a:t>
            </a:r>
            <a:endParaRPr/>
          </a:p>
        </p:txBody>
      </p:sp>
      <p:pic>
        <p:nvPicPr>
          <p:cNvPr id="163" name="Google Shape;163;p19"/>
          <p:cNvPicPr preferRelativeResize="0"/>
          <p:nvPr/>
        </p:nvPicPr>
        <p:blipFill rotWithShape="1">
          <a:blip r:embed="rId7" cstate="print">
            <a:alphaModFix/>
          </a:blip>
          <a:srcRect/>
          <a:stretch/>
        </p:blipFill>
        <p:spPr>
          <a:xfrm>
            <a:off x="7755866" y="5075756"/>
            <a:ext cx="1594290" cy="1251097"/>
          </a:xfrm>
          <a:prstGeom prst="rect">
            <a:avLst/>
          </a:prstGeom>
          <a:noFill/>
          <a:ln>
            <a:noFill/>
          </a:ln>
        </p:spPr>
      </p:pic>
      <p:pic>
        <p:nvPicPr>
          <p:cNvPr id="164" name="Google Shape;164;p19"/>
          <p:cNvPicPr preferRelativeResize="0"/>
          <p:nvPr/>
        </p:nvPicPr>
        <p:blipFill rotWithShape="1">
          <a:blip r:embed="rId8" cstate="print">
            <a:alphaModFix/>
          </a:blip>
          <a:srcRect/>
          <a:stretch/>
        </p:blipFill>
        <p:spPr>
          <a:xfrm>
            <a:off x="10202595" y="5169704"/>
            <a:ext cx="1452774" cy="114004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TotalTime>
  <Words>2071</Words>
  <Application>Microsoft Office PowerPoint</Application>
  <PresentationFormat>Custom</PresentationFormat>
  <Paragraphs>239</Paragraphs>
  <Slides>34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Office Theme</vt:lpstr>
      <vt:lpstr>Equation</vt:lpstr>
      <vt:lpstr>Fundamentals of Machine Learning</vt:lpstr>
      <vt:lpstr>Linear Equations</vt:lpstr>
      <vt:lpstr>Linear system of equations</vt:lpstr>
      <vt:lpstr>Slide 4</vt:lpstr>
      <vt:lpstr>Slide 5</vt:lpstr>
      <vt:lpstr>Slide 6</vt:lpstr>
      <vt:lpstr>Slide 7</vt:lpstr>
      <vt:lpstr>Types of matrices</vt:lpstr>
      <vt:lpstr>Types of matrices – Contd..</vt:lpstr>
      <vt:lpstr>Matrix Operations</vt:lpstr>
      <vt:lpstr>Slide 11</vt:lpstr>
      <vt:lpstr>Slide 12</vt:lpstr>
      <vt:lpstr>Slide 13</vt:lpstr>
      <vt:lpstr>Slide 14</vt:lpstr>
      <vt:lpstr>Slide 15</vt:lpstr>
      <vt:lpstr>Exercise</vt:lpstr>
      <vt:lpstr>Solving Linear system of equations</vt:lpstr>
      <vt:lpstr>Example</vt:lpstr>
      <vt:lpstr>Slide 19</vt:lpstr>
      <vt:lpstr>Slide 20</vt:lpstr>
      <vt:lpstr>Slide 21</vt:lpstr>
      <vt:lpstr>Representation of system of linear equations in matrix form</vt:lpstr>
      <vt:lpstr>Solving Linear Equations</vt:lpstr>
      <vt:lpstr>Slide 24</vt:lpstr>
      <vt:lpstr>Slide 25</vt:lpstr>
      <vt:lpstr>Slide 26</vt:lpstr>
      <vt:lpstr>Slide 27</vt:lpstr>
      <vt:lpstr>Slide 28</vt:lpstr>
      <vt:lpstr>Exercise</vt:lpstr>
      <vt:lpstr>Exercises</vt:lpstr>
      <vt:lpstr>Linear Equations Ax=b</vt:lpstr>
      <vt:lpstr>Slide 32</vt:lpstr>
      <vt:lpstr>Slide 33</vt:lpstr>
      <vt:lpstr>Solving Linear System of Equations Ax=b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Saraswat</dc:creator>
  <cp:lastModifiedBy>varsha.garg</cp:lastModifiedBy>
  <cp:revision>47</cp:revision>
  <dcterms:created xsi:type="dcterms:W3CDTF">2021-08-28T08:44:14Z</dcterms:created>
  <dcterms:modified xsi:type="dcterms:W3CDTF">2022-08-16T10:13:54Z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2021-08-21T00:00:00Z</vt:filetime>
  </property>
  <property fmtid="{D5CDD505-2E9C-101B-9397-08002B2CF9AE}" pid="3" name="Creator">
    <vt:lpwstr>Microsoft® PowerPoint® 2016</vt:lpwstr>
  </property>
  <property fmtid="{D5CDD505-2E9C-101B-9397-08002B2CF9AE}" pid="4" name="LastSaved">
    <vt:filetime>2021-08-28T00:00:00Z</vt:filetime>
  </property>
</Properties>
</file>