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10" r:id="rId2"/>
    <p:sldId id="322" r:id="rId3"/>
    <p:sldId id="311" r:id="rId4"/>
    <p:sldId id="257" r:id="rId5"/>
    <p:sldId id="323" r:id="rId6"/>
    <p:sldId id="325" r:id="rId7"/>
    <p:sldId id="326" r:id="rId8"/>
    <p:sldId id="327" r:id="rId9"/>
    <p:sldId id="328" r:id="rId10"/>
    <p:sldId id="329" r:id="rId11"/>
    <p:sldId id="258" r:id="rId12"/>
    <p:sldId id="259" r:id="rId13"/>
    <p:sldId id="260" r:id="rId14"/>
    <p:sldId id="261" r:id="rId15"/>
    <p:sldId id="320" r:id="rId16"/>
    <p:sldId id="262" r:id="rId17"/>
    <p:sldId id="263" r:id="rId18"/>
    <p:sldId id="264" r:id="rId19"/>
    <p:sldId id="265" r:id="rId20"/>
    <p:sldId id="266" r:id="rId21"/>
    <p:sldId id="267" r:id="rId22"/>
    <p:sldId id="321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8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8E95D-53E1-4D7B-91F2-A76096AB377D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6919-FCBF-4BAC-814E-BDA7A25ADC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156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B609-B171-4636-BB28-35713F4A69F2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132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356E-043F-4554-8222-41D038D6D611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763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CBF4-6246-416F-A66F-C6819F76EF98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983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4-AE53-4E1C-89BA-E21AF6FCB292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680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164C-D5CF-462E-AC71-352A35A9162D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961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D6B6-5BF9-4123-91F8-DEF4E95A7731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159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AF5F-C42B-4681-9285-A75535D99757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93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E921-828A-417F-987C-CB934178B1F0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66EC-8C97-4C6D-BB44-4BF55504C495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Dr. Dhanalekshmi G, Dept of CSE, JIIT Noida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44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38A4D3-DDE6-47F3-8431-AD9C84F0EE05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Dr. Dhanalekshmi G, Dept of CSE, JIIT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62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70AE-DCE5-483F-A441-AF79C4CAE3DB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5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22BB4-B2E8-4C17-8EC6-2B52EBABBD67}" type="datetime1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67FD99-F12E-4EB3-8538-A58C59CAE14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34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s://datajobs.com/data-science-repo/SVD-Tutorial-%5bKirk-Baker%5d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2368523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423A6-7AEF-48AC-BB92-ECB098356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Fundamentals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5B240A-98C4-4A32-8520-33ABAEA55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9803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F290C5A7-F736-4FCD-A936-87E07A33EB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2027" y="334170"/>
            <a:ext cx="8001000" cy="25146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lang="en-US" altLang="zh-TW" sz="2400" u="sng" dirty="0">
                <a:latin typeface="Times New Roman" panose="02020603050405020304" pitchFamily="18" charset="0"/>
                <a:sym typeface="Symbol" panose="05050102010706020507" pitchFamily="18" charset="2"/>
              </a:rPr>
              <a:t> = </a:t>
            </a:r>
            <a:r>
              <a:rPr lang="en-US" altLang="zh-TW" sz="2400" u="sng" dirty="0">
                <a:latin typeface="Times New Roman" panose="02020603050405020304" pitchFamily="18" charset="0"/>
              </a:rPr>
              <a:t>–1</a:t>
            </a:r>
          </a:p>
          <a:p>
            <a:pPr eaLnBrk="1" hangingPunct="1">
              <a:buFontTx/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</a:rPr>
              <a:t>We solve the equation (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</a:rPr>
              <a:t> +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400" i="1" dirty="0">
                <a:latin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</a:rPr>
              <a:t>)</a:t>
            </a:r>
            <a:r>
              <a:rPr lang="en-US" altLang="zh-TW" sz="2400" i="1" dirty="0">
                <a:latin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</a:rPr>
              <a:t> = 0 for </a:t>
            </a:r>
            <a:r>
              <a:rPr lang="en-US" altLang="zh-TW" sz="2400" i="1" dirty="0">
                <a:latin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The matrix (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</a:rPr>
              <a:t> + 1</a:t>
            </a:r>
            <a:r>
              <a:rPr lang="en-US" altLang="zh-TW" sz="2400" i="1" dirty="0">
                <a:latin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</a:rPr>
              <a:t>) is obtained by adding 1 to the diagonal elements of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</a:rPr>
              <a:t>. We get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xmlns="" id="{6F33BCBB-2288-4BD8-9435-8EEFDB2E08E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73313" y="1964533"/>
          <a:ext cx="2160587" cy="884237"/>
        </p:xfrm>
        <a:graphic>
          <a:graphicData uri="http://schemas.openxmlformats.org/presentationml/2006/ole">
            <p:oleObj spid="_x0000_s6149" name="方程式" r:id="rId3" imgW="1180588" imgH="482391" progId="Equation.3">
              <p:embed/>
            </p:oleObj>
          </a:graphicData>
        </a:graphic>
      </p:graphicFrame>
      <p:sp>
        <p:nvSpPr>
          <p:cNvPr id="73733" name="Text Box 5">
            <a:extLst>
              <a:ext uri="{FF2B5EF4-FFF2-40B4-BE49-F238E27FC236}">
                <a16:creationId xmlns:a16="http://schemas.microsoft.com/office/drawing/2014/main" xmlns="" id="{DA1F8629-BF08-49D0-98E0-654A7EA38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35" y="2848770"/>
            <a:ext cx="1006833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This leads to the system of equations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sz="1800" dirty="0"/>
          </a:p>
          <a:p>
            <a:pPr eaLnBrk="1" hangingPunct="1"/>
            <a:endParaRPr lang="en-US" altLang="zh-TW" sz="1800" dirty="0"/>
          </a:p>
          <a:p>
            <a:pPr eaLnBrk="1" hangingPunct="1"/>
            <a:r>
              <a:rPr lang="en-US" altLang="zh-TW" dirty="0"/>
              <a:t>Thus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= –2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. The solutions to this system of equations are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= –2</a:t>
            </a:r>
            <a:r>
              <a:rPr lang="en-US" altLang="zh-TW" i="1" dirty="0"/>
              <a:t>s</a:t>
            </a:r>
            <a:r>
              <a:rPr lang="en-US" altLang="zh-TW" dirty="0"/>
              <a:t> and 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= </a:t>
            </a:r>
            <a:r>
              <a:rPr lang="en-US" altLang="zh-TW" i="1" dirty="0"/>
              <a:t>s</a:t>
            </a:r>
            <a:r>
              <a:rPr lang="en-US" altLang="zh-TW" dirty="0"/>
              <a:t>, where </a:t>
            </a:r>
            <a:r>
              <a:rPr lang="en-US" altLang="zh-TW" i="1" dirty="0"/>
              <a:t>s</a:t>
            </a:r>
            <a:r>
              <a:rPr lang="en-US" altLang="zh-TW" dirty="0"/>
              <a:t> is a scalar. Thus the </a:t>
            </a:r>
            <a:r>
              <a:rPr lang="en-US" altLang="zh-TW" b="1" dirty="0"/>
              <a:t>eigenvectors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corresponding to </a:t>
            </a:r>
            <a:r>
              <a:rPr lang="en-US" altLang="zh-TW" dirty="0">
                <a:sym typeface="Symbol" panose="05050102010706020507" pitchFamily="18" charset="2"/>
              </a:rPr>
              <a:t> = </a:t>
            </a:r>
            <a:r>
              <a:rPr lang="en-US" altLang="zh-TW" dirty="0"/>
              <a:t>–1</a:t>
            </a:r>
            <a:r>
              <a:rPr lang="en-US" altLang="zh-TW" dirty="0">
                <a:sym typeface="Symbol" panose="05050102010706020507" pitchFamily="18" charset="2"/>
              </a:rPr>
              <a:t> are nonzero vectors of the form</a:t>
            </a:r>
          </a:p>
        </p:txBody>
      </p:sp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xmlns="" id="{EE39E6EC-9252-4934-91C4-2C5C5B62E13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23656" y="3246438"/>
          <a:ext cx="1944688" cy="973137"/>
        </p:xfrm>
        <a:graphic>
          <a:graphicData uri="http://schemas.openxmlformats.org/presentationml/2006/ole">
            <p:oleObj spid="_x0000_s6150" name="方程式" r:id="rId4" imgW="914400" imgH="457200" progId="Equation.3">
              <p:embed/>
            </p:oleObj>
          </a:graphicData>
        </a:graphic>
      </p:graphicFrame>
      <p:graphicFrame>
        <p:nvGraphicFramePr>
          <p:cNvPr id="73735" name="Object 7">
            <a:extLst>
              <a:ext uri="{FF2B5EF4-FFF2-40B4-BE49-F238E27FC236}">
                <a16:creationId xmlns:a16="http://schemas.microsoft.com/office/drawing/2014/main" xmlns="" id="{97722610-B2EE-4CFD-92DC-A63AA73964F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17243" y="5364504"/>
          <a:ext cx="2957513" cy="819150"/>
        </p:xfrm>
        <a:graphic>
          <a:graphicData uri="http://schemas.openxmlformats.org/presentationml/2006/ole">
            <p:oleObj spid="_x0000_s6151" name="Equation" r:id="rId5" imgW="1600200" imgH="444500" progId="">
              <p:embed/>
            </p:oleObj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CE446D-7693-47B7-8BE8-0043B3C8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52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438B2C-1608-4B73-8668-8950B6542652}"/>
              </a:ext>
            </a:extLst>
          </p:cNvPr>
          <p:cNvSpPr txBox="1"/>
          <p:nvPr/>
        </p:nvSpPr>
        <p:spPr>
          <a:xfrm>
            <a:off x="863598" y="2003777"/>
            <a:ext cx="10058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 b="0" dirty="0"/>
              <a:t>The matrix A is decomposed into</a:t>
            </a: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47359-87FD-4B55-BC94-A66F8B31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 of SVD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F163E5-F4FA-473C-B0A5-A85B10803894}"/>
                  </a:ext>
                </a:extLst>
              </p:cNvPr>
              <p:cNvSpPr txBox="1"/>
              <p:nvPr/>
            </p:nvSpPr>
            <p:spPr>
              <a:xfrm>
                <a:off x="454710" y="4251309"/>
                <a:ext cx="110252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A is </a:t>
                </a:r>
                <a:r>
                  <a:rPr lang="en-IN" sz="2400" dirty="0">
                    <a:solidFill>
                      <a:srgbClr val="C00000"/>
                    </a:solidFill>
                  </a:rPr>
                  <a:t>m x n </a:t>
                </a:r>
                <a:r>
                  <a:rPr lang="en-IN" sz="2400" dirty="0"/>
                  <a:t>data matrix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U is </a:t>
                </a:r>
                <a:r>
                  <a:rPr lang="en-IN" sz="2400" dirty="0">
                    <a:solidFill>
                      <a:srgbClr val="C00000"/>
                    </a:solidFill>
                  </a:rPr>
                  <a:t>m x r  </a:t>
                </a:r>
                <a:r>
                  <a:rPr lang="en-IN" sz="2400" dirty="0"/>
                  <a:t>column orthonormal matrix ; that is each of its column is unit vector and dot product of any two columns is 0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V is </a:t>
                </a:r>
                <a:r>
                  <a:rPr lang="en-IN" sz="2400" dirty="0">
                    <a:solidFill>
                      <a:srgbClr val="C00000"/>
                    </a:solidFill>
                  </a:rPr>
                  <a:t>n x r</a:t>
                </a:r>
                <a:r>
                  <a:rPr lang="en-IN" sz="2400" dirty="0"/>
                  <a:t> column  orthonormal matrix. Rows of V</a:t>
                </a:r>
                <a:r>
                  <a:rPr lang="en-IN" sz="2400" baseline="30000" dirty="0"/>
                  <a:t> T </a:t>
                </a:r>
                <a:r>
                  <a:rPr lang="en-IN" sz="2400" dirty="0"/>
                  <a:t> are orthonormal.</a:t>
                </a:r>
                <a:r>
                  <a:rPr lang="en-IN" sz="2400" b="0" dirty="0"/>
                  <a:t/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sz="2400" dirty="0"/>
                  <a:t> is a diagonal matrix; all the elements other than main diagonal elements are zero.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IN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F163E5-F4FA-473C-B0A5-A85B10803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0" y="4251309"/>
                <a:ext cx="11025262" cy="2308324"/>
              </a:xfrm>
              <a:prstGeom prst="rect">
                <a:avLst/>
              </a:prstGeom>
              <a:blipFill>
                <a:blip r:embed="rId2"/>
                <a:stretch>
                  <a:fillRect l="-774" t="-2111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80F6D1-0D7E-432D-81A1-C28792433F0A}"/>
              </a:ext>
            </a:extLst>
          </p:cNvPr>
          <p:cNvSpPr txBox="1"/>
          <p:nvPr/>
        </p:nvSpPr>
        <p:spPr>
          <a:xfrm>
            <a:off x="403010" y="5820969"/>
            <a:ext cx="1075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29BE3DF-F9BE-462F-93FD-FF9B33776A45}"/>
              </a:ext>
            </a:extLst>
          </p:cNvPr>
          <p:cNvCxnSpPr>
            <a:cxnSpLocks/>
          </p:cNvCxnSpPr>
          <p:nvPr/>
        </p:nvCxnSpPr>
        <p:spPr>
          <a:xfrm flipH="1" flipV="1">
            <a:off x="2198002" y="2796395"/>
            <a:ext cx="1" cy="768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D56C6366-FD6C-4360-8BFC-8115EF7A164F}"/>
              </a:ext>
            </a:extLst>
          </p:cNvPr>
          <p:cNvGrpSpPr/>
          <p:nvPr/>
        </p:nvGrpSpPr>
        <p:grpSpPr>
          <a:xfrm>
            <a:off x="175061" y="2442358"/>
            <a:ext cx="11193535" cy="1759646"/>
            <a:chOff x="256344" y="2397457"/>
            <a:chExt cx="11193535" cy="1759646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BBF49E-204D-4C50-96BD-00D78AE83C2E}"/>
                    </a:ext>
                  </a:extLst>
                </p:cNvPr>
                <p:cNvSpPr txBox="1"/>
                <p:nvPr/>
              </p:nvSpPr>
              <p:spPr>
                <a:xfrm>
                  <a:off x="1232453" y="2397457"/>
                  <a:ext cx="102174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IN" sz="2400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IN" sz="2400" b="0" dirty="0"/>
                    <a:t>V</a:t>
                  </a:r>
                  <a:r>
                    <a:rPr lang="en-IN" sz="2400" b="0" baseline="30000" dirty="0"/>
                    <a:t>T </a:t>
                  </a:r>
                  <a:r>
                    <a:rPr lang="en-IN" sz="2400" b="0" dirty="0"/>
                    <a:t> , where U and V are </a:t>
                  </a:r>
                  <a:r>
                    <a:rPr lang="en-IN" sz="2400" dirty="0"/>
                    <a:t>orthogonal matrices and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𝑑𝑖𝑎𝑔𝑜𝑛𝑎𝑙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a14:m>
                  <a:endParaRPr lang="en-IN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4BBF49E-204D-4C50-96BD-00D78AE83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453" y="2397457"/>
                  <a:ext cx="1021742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79" t="-10667" b="-30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A1B047D-A216-4716-8257-CA7062C4098B}"/>
                </a:ext>
              </a:extLst>
            </p:cNvPr>
            <p:cNvSpPr txBox="1"/>
            <p:nvPr/>
          </p:nvSpPr>
          <p:spPr>
            <a:xfrm>
              <a:off x="256344" y="2977198"/>
              <a:ext cx="16818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Left singular</a:t>
              </a:r>
            </a:p>
            <a:p>
              <a:r>
                <a:rPr lang="en-IN" sz="2400" dirty="0"/>
                <a:t> </a:t>
              </a:r>
              <a:r>
                <a:rPr lang="en-IN" sz="2400" dirty="0" err="1"/>
                <a:t>matrx</a:t>
              </a:r>
              <a:endParaRPr lang="en-IN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1C4C912-112F-4957-8A62-811811AAD1AC}"/>
                </a:ext>
              </a:extLst>
            </p:cNvPr>
            <p:cNvSpPr txBox="1"/>
            <p:nvPr/>
          </p:nvSpPr>
          <p:spPr>
            <a:xfrm>
              <a:off x="2973951" y="3067744"/>
              <a:ext cx="2755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Right  singular matrix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94334B0-7C19-41BD-B787-D919F8D3016B}"/>
                </a:ext>
              </a:extLst>
            </p:cNvPr>
            <p:cNvSpPr txBox="1"/>
            <p:nvPr/>
          </p:nvSpPr>
          <p:spPr>
            <a:xfrm>
              <a:off x="1588199" y="3695438"/>
              <a:ext cx="1948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Singular values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1879FA4D-E247-4971-8884-E90AE9AD3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8199" y="2725888"/>
              <a:ext cx="437854" cy="34185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6B9A3F0A-0740-42C5-934A-07747CD1DA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2532" y="2789899"/>
              <a:ext cx="371951" cy="58357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448706D-893A-46E1-B8CF-8AB9C40F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51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077FF5-1C5D-4918-B546-8DF029B7C11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066800" y="2098054"/>
                <a:ext cx="10058400" cy="2391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The eigenvectors of 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en-US" sz="2800" b="0" i="1" baseline="30000" dirty="0">
                    <a:solidFill>
                      <a:srgbClr val="000000"/>
                    </a:solidFill>
                    <a:effectLst/>
                  </a:rPr>
                  <a:t>T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 make up the columns of 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</a:rPr>
                  <a:t>V </a:t>
                </a:r>
              </a:p>
              <a:p>
                <a:pPr marL="342900" indent="-342900">
                  <a:buAutoNum type="arabicParenR" startAt="2"/>
                </a:pPr>
                <a:r>
                  <a:rPr lang="en-US" sz="2800" i="1" dirty="0">
                    <a:solidFill>
                      <a:srgbClr val="000000"/>
                    </a:solidFill>
                  </a:rPr>
                  <a:t>T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he eigenvectors of 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</a:rPr>
                  <a:t>AA</a:t>
                </a:r>
                <a:r>
                  <a:rPr lang="en-US" sz="2800" b="0" i="1" baseline="30000" dirty="0">
                    <a:solidFill>
                      <a:srgbClr val="000000"/>
                    </a:solidFill>
                    <a:effectLst/>
                  </a:rPr>
                  <a:t>T 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make up the columns of 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</a:rPr>
                  <a:t>U</a:t>
                </a:r>
              </a:p>
              <a:p>
                <a:pPr marL="342900" indent="-342900">
                  <a:buAutoNum type="arabicParenR" startAt="2"/>
                </a:pP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singular values in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  are square roots of eigenvalues from 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</a:rPr>
                  <a:t>AA</a:t>
                </a:r>
                <a:r>
                  <a:rPr lang="en-US" sz="2800" b="0" i="1" baseline="30000" dirty="0">
                    <a:solidFill>
                      <a:srgbClr val="000000"/>
                    </a:solidFill>
                    <a:effectLst/>
                  </a:rPr>
                  <a:t>T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 or 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en-US" sz="2800" b="0" i="1" baseline="30000" dirty="0">
                    <a:solidFill>
                      <a:srgbClr val="000000"/>
                    </a:solidFill>
                    <a:effectLst/>
                  </a:rPr>
                  <a:t>T</a:t>
                </a:r>
                <a:r>
                  <a:rPr lang="en-US" sz="2800" b="0" i="1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.</a:t>
                </a:r>
                <a:r>
                  <a:rPr lang="en-US" sz="2800" dirty="0"/>
                  <a:t/>
                </a:r>
                <a:r>
                  <a:rPr lang="en-US" sz="2800" dirty="0">
                    <a:solidFill>
                      <a:schemeClr val="tx1"/>
                    </a:solidFill>
                  </a:rPr>
                  <a:t>The singular values are the diagonal entries of the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 </a:t>
                </a:r>
                <a:r>
                  <a:rPr lang="en-US" sz="2800" dirty="0">
                    <a:solidFill>
                      <a:schemeClr val="tx1"/>
                    </a:solidFill>
                  </a:rPr>
                  <a:t>matrix and are arranged in descending order</a:t>
                </a:r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2077FF5-1C5D-4918-B546-8DF029B7C11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098054"/>
                <a:ext cx="10058400" cy="2391745"/>
              </a:xfrm>
              <a:prstGeom prst="rect">
                <a:avLst/>
              </a:prstGeom>
              <a:blipFill>
                <a:blip r:embed="rId2"/>
                <a:stretch>
                  <a:fillRect l="-2000" t="-4326" b="-6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3F5A92-D7D6-420D-99F3-9856671E36D3}"/>
                  </a:ext>
                </a:extLst>
              </p:cNvPr>
              <p:cNvSpPr txBox="1"/>
              <p:nvPr/>
            </p:nvSpPr>
            <p:spPr>
              <a:xfrm>
                <a:off x="959556" y="129417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dirty="0">
                    <a:solidFill>
                      <a:srgbClr val="000000"/>
                    </a:solidFill>
                    <a:effectLst/>
                  </a:rPr>
                  <a:t>Computation of U ,V and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endParaRPr lang="en-IN" sz="2400" b="1" i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03F5A92-D7D6-420D-99F3-9856671E3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" y="1294179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l="-150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928022-D8EA-433F-B640-A9551A87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406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B2457-BFF2-41C6-A368-7137DAAB70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2356" y="426977"/>
            <a:ext cx="10058400" cy="55500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48D8E0-5BEF-4FC0-980D-7ACBF37D54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4152" y="1126906"/>
            <a:ext cx="4433888" cy="3683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Compute SVD decomposition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18F321-0DDF-4690-AA6D-E5AF65503B05}"/>
              </a:ext>
            </a:extLst>
          </p:cNvPr>
          <p:cNvSpPr txBox="1"/>
          <p:nvPr/>
        </p:nvSpPr>
        <p:spPr>
          <a:xfrm>
            <a:off x="925689" y="6431886"/>
            <a:ext cx="819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Source :</a:t>
            </a:r>
            <a:r>
              <a:rPr lang="en-IN" sz="2000" dirty="0">
                <a:hlinkClick r:id="rId2"/>
              </a:rPr>
              <a:t>https://datajobs.com/data-science-repo/SVD-Tutorial-[Kirk-Baker].pdf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B216FEA-284C-4815-9C82-5757AAD823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7747" y="2264752"/>
                <a:ext cx="9096670" cy="3693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b="0" dirty="0">
                    <a:solidFill>
                      <a:schemeClr val="tx1"/>
                    </a:solidFill>
                  </a:rPr>
                  <a:t>V</a:t>
                </a:r>
                <a:r>
                  <a:rPr lang="en-IN" b="0" baseline="30000" dirty="0">
                    <a:solidFill>
                      <a:schemeClr val="tx1"/>
                    </a:solidFill>
                  </a:rPr>
                  <a:t>T </a:t>
                </a:r>
                <a:r>
                  <a:rPr lang="en-IN" b="0" dirty="0">
                    <a:solidFill>
                      <a:schemeClr val="tx1"/>
                    </a:solidFill>
                  </a:rPr>
                  <a:t>  , where U and V are orthonormal vectors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𝑠𝑖𝑛𝑔𝑢𝑙𝑎𝑟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IN" b="0" dirty="0">
                    <a:solidFill>
                      <a:schemeClr val="tx1"/>
                    </a:solidFill>
                  </a:rPr>
                  <a:t/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B216FEA-284C-4815-9C82-5757AAD82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47" y="2264752"/>
                <a:ext cx="9096670" cy="369332"/>
              </a:xfrm>
              <a:prstGeom prst="rect">
                <a:avLst/>
              </a:prstGeom>
              <a:blipFill>
                <a:blip r:embed="rId3"/>
                <a:stretch>
                  <a:fillRect l="-1676" t="-21667" b="-3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F88D899-F678-4E0D-8CA0-70B9F36B2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689" y="2824819"/>
                <a:ext cx="2498233" cy="3693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F88D899-F678-4E0D-8CA0-70B9F36B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89" y="2824819"/>
                <a:ext cx="2498233" cy="369332"/>
              </a:xfrm>
              <a:prstGeom prst="rect">
                <a:avLst/>
              </a:prstGeom>
              <a:blipFill>
                <a:blip r:embed="rId4"/>
                <a:stretch>
                  <a:fillRect l="-6341" t="-1967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7B673C-1BDA-45F9-AA35-75ED9342FE06}"/>
                  </a:ext>
                </a:extLst>
              </p:cNvPr>
              <p:cNvSpPr txBox="1"/>
              <p:nvPr/>
            </p:nvSpPr>
            <p:spPr>
              <a:xfrm>
                <a:off x="993619" y="3169418"/>
                <a:ext cx="7860457" cy="1211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u="none" strike="noStrike" baseline="0" dirty="0"/>
                  <a:t>Step 1 : To find </a:t>
                </a:r>
                <a:r>
                  <a:rPr lang="en-US" sz="2000" b="0" i="1" u="none" strike="noStrike" baseline="0" dirty="0"/>
                  <a:t>U</a:t>
                </a:r>
                <a:r>
                  <a:rPr lang="en-US" sz="2000" b="0" i="0" u="none" strike="noStrike" baseline="0" dirty="0"/>
                  <a:t>, we have to start with </a:t>
                </a:r>
                <a:r>
                  <a:rPr lang="en-US" sz="2000" b="0" i="1" u="none" strike="noStrike" baseline="0" dirty="0"/>
                  <a:t>AA</a:t>
                </a:r>
                <a:r>
                  <a:rPr lang="en-US" sz="2000" b="0" i="1" u="none" strike="noStrike" baseline="30000" dirty="0"/>
                  <a:t>T</a:t>
                </a:r>
                <a:r>
                  <a:rPr lang="en-US" sz="2000" b="0" i="1" u="none" strike="noStrike" baseline="0" dirty="0"/>
                  <a:t/>
                </a:r>
                <a:r>
                  <a:rPr lang="en-US" sz="2000" b="0" i="0" u="none" strike="noStrike" baseline="0" dirty="0"/>
                  <a:t>. The transpose of </a:t>
                </a:r>
                <a:r>
                  <a:rPr lang="en-US" sz="2000" b="0" i="1" u="none" strike="noStrike" baseline="0" dirty="0"/>
                  <a:t>A </a:t>
                </a:r>
                <a:r>
                  <a:rPr lang="en-US" sz="2000" b="0" i="0" u="none" strike="noStrike" baseline="0" dirty="0"/>
                  <a:t>is </a:t>
                </a:r>
              </a:p>
              <a:p>
                <a:r>
                  <a:rPr lang="en-US" sz="2000" dirty="0"/>
                  <a:t>A</a:t>
                </a:r>
                <a:r>
                  <a:rPr lang="en-US" sz="2000" baseline="30000" dirty="0"/>
                  <a:t>T</a:t>
                </a:r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/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17B673C-1BDA-45F9-AA35-75ED9342F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19" y="3169418"/>
                <a:ext cx="7860457" cy="1211935"/>
              </a:xfrm>
              <a:prstGeom prst="rect">
                <a:avLst/>
              </a:prstGeom>
              <a:blipFill>
                <a:blip r:embed="rId5"/>
                <a:stretch>
                  <a:fillRect l="-853" t="-3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FF130C-67D6-438E-8A51-A23215994C6B}"/>
                  </a:ext>
                </a:extLst>
              </p:cNvPr>
              <p:cNvSpPr txBox="1"/>
              <p:nvPr/>
            </p:nvSpPr>
            <p:spPr>
              <a:xfrm>
                <a:off x="1227099" y="1560800"/>
                <a:ext cx="1665328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FF130C-67D6-438E-8A51-A23215994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099" y="1560800"/>
                <a:ext cx="1665328" cy="513217"/>
              </a:xfrm>
              <a:prstGeom prst="rect">
                <a:avLst/>
              </a:prstGeom>
              <a:blipFill>
                <a:blip r:embed="rId6"/>
                <a:stretch>
                  <a:fillRect l="-9158" b="-13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7F84A4-C64D-47B7-AA5B-5048C5920B97}"/>
                  </a:ext>
                </a:extLst>
              </p:cNvPr>
              <p:cNvSpPr txBox="1"/>
              <p:nvPr/>
            </p:nvSpPr>
            <p:spPr>
              <a:xfrm>
                <a:off x="874152" y="4405039"/>
                <a:ext cx="4304457" cy="1415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AA</a:t>
                </a:r>
                <a:r>
                  <a:rPr lang="en-US" sz="2000" baseline="30000" dirty="0"/>
                  <a:t>T</a:t>
                </a:r>
                <a:r>
                  <a:rPr lang="en-US" sz="2000" dirty="0"/>
                  <a:t>=</a:t>
                </a:r>
                <a:r>
                  <a:rPr lang="en-IN" sz="2000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/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7F84A4-C64D-47B7-AA5B-5048C5920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52" y="4405039"/>
                <a:ext cx="4304457" cy="1415324"/>
              </a:xfrm>
              <a:prstGeom prst="rect">
                <a:avLst/>
              </a:prstGeom>
              <a:blipFill>
                <a:blip r:embed="rId7"/>
                <a:stretch>
                  <a:fillRect l="-1414" b="-4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51F90-2719-4E36-9877-D8F0A8294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6412" y="170288"/>
            <a:ext cx="6295328" cy="1623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CBCF1A5-AB00-49D6-A01F-E1A166439AA5}"/>
              </a:ext>
            </a:extLst>
          </p:cNvPr>
          <p:cNvSpPr txBox="1"/>
          <p:nvPr/>
        </p:nvSpPr>
        <p:spPr>
          <a:xfrm>
            <a:off x="6038333" y="3976731"/>
            <a:ext cx="5149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/>
              <a:t>Step 2 :  Find eigen values and corresponding eigen vectors of </a:t>
            </a:r>
            <a:r>
              <a:rPr lang="en-US" sz="2000" b="0" i="1" u="none" strike="noStrike" baseline="0" dirty="0"/>
              <a:t>AA</a:t>
            </a:r>
            <a:r>
              <a:rPr lang="en-US" sz="2000" b="0" i="1" u="none" strike="noStrike" baseline="30000" dirty="0"/>
              <a:t>T</a:t>
            </a:r>
            <a:r>
              <a:rPr lang="en-US" sz="2000" b="0" i="1" u="none" strike="noStrike" baseline="0" dirty="0"/>
              <a:t> </a:t>
            </a:r>
            <a:r>
              <a:rPr lang="en-US" sz="2000" b="0" i="0" u="none" strike="noStrike" baseline="0" dirty="0"/>
              <a:t>.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C56B3BF-EC2E-48C0-9A84-9DBC14E0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31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8DAFA01-FCCA-4023-8461-1A039802D1F1}"/>
              </a:ext>
            </a:extLst>
          </p:cNvPr>
          <p:cNvSpPr txBox="1"/>
          <p:nvPr/>
        </p:nvSpPr>
        <p:spPr>
          <a:xfrm>
            <a:off x="465587" y="128881"/>
            <a:ext cx="5350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/>
              <a:t>Step 2 :  Find eigen values and corresponding eigen vectors of </a:t>
            </a:r>
            <a:r>
              <a:rPr lang="en-US" sz="2800" b="0" i="1" u="none" strike="noStrike" baseline="0" dirty="0"/>
              <a:t>AA</a:t>
            </a:r>
            <a:r>
              <a:rPr lang="en-US" sz="2800" b="0" i="1" u="none" strike="noStrike" baseline="30000" dirty="0"/>
              <a:t>T</a:t>
            </a:r>
            <a:r>
              <a:rPr lang="en-US" sz="2800" b="0" i="1" u="none" strike="noStrike" baseline="0" dirty="0"/>
              <a:t> </a:t>
            </a:r>
            <a:r>
              <a:rPr lang="en-US" sz="2800" b="0" i="0" u="none" strike="noStrike" baseline="0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81ADAD-5472-46B2-BFF0-FF35988122AB}"/>
              </a:ext>
            </a:extLst>
          </p:cNvPr>
          <p:cNvSpPr txBox="1"/>
          <p:nvPr/>
        </p:nvSpPr>
        <p:spPr>
          <a:xfrm>
            <a:off x="465587" y="1923933"/>
            <a:ext cx="110788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eigenvectors are defined by the equation </a:t>
            </a:r>
            <a:r>
              <a:rPr lang="en-US" sz="2800" dirty="0" err="1">
                <a:solidFill>
                  <a:srgbClr val="FF0000"/>
                </a:solidFill>
              </a:rPr>
              <a:t>A⃗v</a:t>
            </a:r>
            <a:r>
              <a:rPr lang="en-US" sz="2800" dirty="0">
                <a:solidFill>
                  <a:srgbClr val="FF0000"/>
                </a:solidFill>
              </a:rPr>
              <a:t> = </a:t>
            </a:r>
            <a:r>
              <a:rPr lang="en-US" sz="2800" dirty="0" err="1">
                <a:solidFill>
                  <a:srgbClr val="FF0000"/>
                </a:solidFill>
              </a:rPr>
              <a:t>λ⃗v</a:t>
            </a:r>
            <a:r>
              <a:rPr lang="en-US" sz="2800" dirty="0">
                <a:solidFill>
                  <a:srgbClr val="FF0000"/>
                </a:solidFill>
              </a:rPr>
              <a:t>, and applying this to AA</a:t>
            </a:r>
            <a:r>
              <a:rPr lang="en-US" sz="2800" baseline="30000" dirty="0">
                <a:solidFill>
                  <a:srgbClr val="FF0000"/>
                </a:solidFill>
              </a:rPr>
              <a:t>T</a:t>
            </a:r>
            <a:r>
              <a:rPr lang="en-US" sz="2800" dirty="0">
                <a:solidFill>
                  <a:srgbClr val="FF0000"/>
                </a:solidFill>
              </a:rPr>
              <a:t> gives : 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7C777F-DFA2-437A-BC99-4515A0EB5469}"/>
                  </a:ext>
                </a:extLst>
              </p:cNvPr>
              <p:cNvSpPr txBox="1"/>
              <p:nvPr/>
            </p:nvSpPr>
            <p:spPr>
              <a:xfrm>
                <a:off x="1176376" y="2766112"/>
                <a:ext cx="3518464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47C777F-DFA2-437A-BC99-4515A0EB5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76" y="2766112"/>
                <a:ext cx="3518464" cy="717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EEE8EAC-5C62-49EF-A83F-64FE8B63DDDA}"/>
              </a:ext>
            </a:extLst>
          </p:cNvPr>
          <p:cNvSpPr txBox="1"/>
          <p:nvPr/>
        </p:nvSpPr>
        <p:spPr>
          <a:xfrm>
            <a:off x="1217830" y="3638936"/>
            <a:ext cx="86826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/>
              <a:t>rewrite this as the set of equations</a:t>
            </a:r>
          </a:p>
          <a:p>
            <a:pPr algn="l"/>
            <a:r>
              <a:rPr lang="en-IN" sz="2800" b="0" i="0" u="none" strike="noStrike" baseline="0" dirty="0"/>
              <a:t>11</a:t>
            </a:r>
            <a:r>
              <a:rPr lang="en-IN" sz="2800" b="0" i="1" u="none" strike="noStrike" baseline="0" dirty="0"/>
              <a:t>x</a:t>
            </a:r>
            <a:r>
              <a:rPr lang="en-IN" sz="2800" b="0" i="0" u="none" strike="noStrike" baseline="0" dirty="0"/>
              <a:t>1 + </a:t>
            </a:r>
            <a:r>
              <a:rPr lang="en-IN" sz="2800" b="0" i="1" u="none" strike="noStrike" baseline="0" dirty="0"/>
              <a:t>x</a:t>
            </a:r>
            <a:r>
              <a:rPr lang="en-IN" sz="2800" b="0" i="0" u="none" strike="noStrike" baseline="0" dirty="0"/>
              <a:t>2 = </a:t>
            </a:r>
            <a:r>
              <a:rPr lang="el-GR" sz="2800" b="0" i="1" u="none" strike="noStrike" baseline="0" dirty="0"/>
              <a:t>λ</a:t>
            </a:r>
            <a:r>
              <a:rPr lang="en-IN" sz="2800" b="0" i="1" u="none" strike="noStrike" baseline="0" dirty="0"/>
              <a:t>x</a:t>
            </a:r>
            <a:r>
              <a:rPr lang="en-IN" sz="2800" b="0" i="0" u="none" strike="noStrike" baseline="0" dirty="0"/>
              <a:t>1</a:t>
            </a:r>
          </a:p>
          <a:p>
            <a:pPr algn="l"/>
            <a:r>
              <a:rPr lang="en-IN" sz="2800" b="0" i="1" u="none" strike="noStrike" baseline="0" dirty="0"/>
              <a:t>x</a:t>
            </a:r>
            <a:r>
              <a:rPr lang="en-IN" sz="2800" b="0" i="0" u="none" strike="noStrike" baseline="0" dirty="0"/>
              <a:t>1 + 11</a:t>
            </a:r>
            <a:r>
              <a:rPr lang="en-IN" sz="2800" b="0" i="1" u="none" strike="noStrike" baseline="0" dirty="0"/>
              <a:t>x</a:t>
            </a:r>
            <a:r>
              <a:rPr lang="en-IN" sz="2800" b="0" i="0" u="none" strike="noStrike" baseline="0" dirty="0"/>
              <a:t>2 = </a:t>
            </a:r>
            <a:r>
              <a:rPr lang="el-GR" sz="2800" b="0" i="1" u="none" strike="noStrike" baseline="0" dirty="0"/>
              <a:t>λ</a:t>
            </a:r>
            <a:r>
              <a:rPr lang="en-IN" sz="2800" b="0" i="1" u="none" strike="noStrike" baseline="0" dirty="0"/>
              <a:t>x</a:t>
            </a:r>
            <a:r>
              <a:rPr lang="en-IN" sz="2800" b="0" i="0" u="none" strike="noStrike" baseline="0" dirty="0"/>
              <a:t>2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77B38A0-CF67-4213-8DDC-ABE5C0C79BE7}"/>
              </a:ext>
            </a:extLst>
          </p:cNvPr>
          <p:cNvSpPr txBox="1"/>
          <p:nvPr/>
        </p:nvSpPr>
        <p:spPr>
          <a:xfrm>
            <a:off x="4002157" y="4931866"/>
            <a:ext cx="71031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baseline="0" dirty="0"/>
              <a:t>Rearranging this equation  to </a:t>
            </a:r>
          </a:p>
          <a:p>
            <a:r>
              <a:rPr lang="el-GR" sz="2800" b="0" i="0" u="none" strike="noStrike" baseline="0" dirty="0"/>
              <a:t>(11 </a:t>
            </a:r>
            <a:r>
              <a:rPr lang="el-GR" sz="2800" b="0" i="1" u="none" strike="noStrike" baseline="0" dirty="0"/>
              <a:t>− λ</a:t>
            </a:r>
            <a:r>
              <a:rPr lang="el-GR" sz="2800" b="0" i="0" u="none" strike="noStrike" baseline="0" dirty="0"/>
              <a:t>)</a:t>
            </a:r>
            <a:r>
              <a:rPr lang="el-GR" sz="2800" b="0" i="1" u="none" strike="noStrike" baseline="0" dirty="0"/>
              <a:t>x</a:t>
            </a:r>
            <a:r>
              <a:rPr lang="el-GR" sz="2800" b="0" i="0" u="none" strike="noStrike" baseline="0" dirty="0"/>
              <a:t>1 + </a:t>
            </a:r>
            <a:r>
              <a:rPr lang="el-GR" sz="2800" b="0" i="1" u="none" strike="noStrike" baseline="0" dirty="0"/>
              <a:t>x</a:t>
            </a:r>
            <a:r>
              <a:rPr lang="el-GR" sz="2800" b="0" i="0" u="none" strike="noStrike" baseline="0" dirty="0"/>
              <a:t>2 = 0</a:t>
            </a:r>
            <a:endParaRPr lang="en-IN" sz="2800" b="0" i="0" u="none" strike="noStrike" baseline="0" dirty="0"/>
          </a:p>
          <a:p>
            <a:r>
              <a:rPr lang="el-GR" sz="2800" b="0" i="1" u="none" strike="noStrike" baseline="0" dirty="0"/>
              <a:t>x</a:t>
            </a:r>
            <a:r>
              <a:rPr lang="el-GR" sz="2800" b="0" i="0" u="none" strike="noStrike" baseline="0" dirty="0"/>
              <a:t>1 + (11 </a:t>
            </a:r>
            <a:r>
              <a:rPr lang="el-GR" sz="2800" b="0" i="1" u="none" strike="noStrike" baseline="0" dirty="0"/>
              <a:t>− λ</a:t>
            </a:r>
            <a:r>
              <a:rPr lang="el-GR" sz="2800" b="0" i="0" u="none" strike="noStrike" baseline="0" dirty="0"/>
              <a:t>)</a:t>
            </a:r>
            <a:r>
              <a:rPr lang="el-GR" sz="2800" b="0" i="1" u="none" strike="noStrike" baseline="0" dirty="0"/>
              <a:t>x</a:t>
            </a:r>
            <a:r>
              <a:rPr lang="el-GR" sz="2800" b="0" i="0" u="none" strike="noStrike" baseline="0" dirty="0"/>
              <a:t>2 = 0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EACDFB-5381-452A-B0B9-0DE138A9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520" y="157748"/>
            <a:ext cx="6295328" cy="1623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4123BD-E672-4419-B446-6C28DC27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27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BDCF0F-A828-4959-BC65-C894FD54679F}"/>
              </a:ext>
            </a:extLst>
          </p:cNvPr>
          <p:cNvSpPr txBox="1"/>
          <p:nvPr/>
        </p:nvSpPr>
        <p:spPr>
          <a:xfrm>
            <a:off x="381637" y="285720"/>
            <a:ext cx="11033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/>
              <a:t>Solve for </a:t>
            </a:r>
            <a:r>
              <a:rPr lang="en-US" sz="2800" b="0" i="1" u="none" strike="noStrike" baseline="0" dirty="0"/>
              <a:t>λ </a:t>
            </a:r>
            <a:r>
              <a:rPr lang="en-US" sz="2800" b="0" i="0" u="none" strike="noStrike" baseline="0" dirty="0"/>
              <a:t>by setting the determinant of the coefficient matrix to zero,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FA0391-1A99-4FB0-8DBE-51CCE0A322C6}"/>
                  </a:ext>
                </a:extLst>
              </p:cNvPr>
              <p:cNvSpPr txBox="1"/>
              <p:nvPr/>
            </p:nvSpPr>
            <p:spPr>
              <a:xfrm>
                <a:off x="889007" y="1070550"/>
                <a:ext cx="3728648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l-GR" sz="2800" dirty="0"/>
                                  <m:t>(11 </m:t>
                                </m:r>
                                <m:r>
                                  <m:rPr>
                                    <m:nor/>
                                  </m:rPr>
                                  <a:rPr lang="el-GR" sz="2800" i="1" dirty="0"/>
                                  <m:t>− </m:t>
                                </m:r>
                                <m:r>
                                  <m:rPr>
                                    <m:nor/>
                                  </m:rPr>
                                  <a:rPr lang="el-GR" sz="2800" i="1" dirty="0"/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l-GR" sz="2800" dirty="0"/>
                                  <m:t>) 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l-GR" sz="2800" dirty="0"/>
                                  <m:t> (11 </m:t>
                                </m:r>
                                <m:r>
                                  <m:rPr>
                                    <m:nor/>
                                  </m:rPr>
                                  <a:rPr lang="el-GR" sz="2800" i="1" dirty="0"/>
                                  <m:t>− </m:t>
                                </m:r>
                                <m:r>
                                  <m:rPr>
                                    <m:nor/>
                                  </m:rPr>
                                  <a:rPr lang="el-GR" sz="2800" i="1" dirty="0"/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l-GR" sz="2800" dirty="0"/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FA0391-1A99-4FB0-8DBE-51CCE0A32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7" y="1070550"/>
                <a:ext cx="3728648" cy="827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F281A99-DF4E-481C-BFF8-880C8B60E232}"/>
              </a:ext>
            </a:extLst>
          </p:cNvPr>
          <p:cNvSpPr txBox="1"/>
          <p:nvPr/>
        </p:nvSpPr>
        <p:spPr>
          <a:xfrm>
            <a:off x="889007" y="2319392"/>
            <a:ext cx="78921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l-GR" sz="2800" b="0" i="0" u="none" strike="noStrike" baseline="0" dirty="0"/>
              <a:t>(11 </a:t>
            </a:r>
            <a:r>
              <a:rPr lang="el-GR" sz="2800" b="0" i="1" u="none" strike="noStrike" baseline="0" dirty="0"/>
              <a:t>− λ</a:t>
            </a:r>
            <a:r>
              <a:rPr lang="el-GR" sz="2800" b="0" i="0" u="none" strike="noStrike" baseline="0" dirty="0"/>
              <a:t>)(11 </a:t>
            </a:r>
            <a:r>
              <a:rPr lang="el-GR" sz="2800" b="0" i="1" u="none" strike="noStrike" baseline="0" dirty="0"/>
              <a:t>− λ</a:t>
            </a:r>
            <a:r>
              <a:rPr lang="el-GR" sz="2800" b="0" i="0" u="none" strike="noStrike" baseline="0" dirty="0"/>
              <a:t>) </a:t>
            </a:r>
            <a:r>
              <a:rPr lang="el-GR" sz="2800" b="0" i="1" u="none" strike="noStrike" baseline="0" dirty="0"/>
              <a:t>− </a:t>
            </a:r>
            <a:r>
              <a:rPr lang="el-GR" sz="2800" b="0" i="0" u="none" strike="noStrike" baseline="0" dirty="0"/>
              <a:t>1 </a:t>
            </a:r>
            <a:r>
              <a:rPr lang="el-GR" sz="2800" b="0" i="1" u="none" strike="noStrike" baseline="0" dirty="0"/>
              <a:t>· </a:t>
            </a:r>
            <a:r>
              <a:rPr lang="el-GR" sz="2800" b="0" i="0" u="none" strike="noStrike" baseline="0" dirty="0"/>
              <a:t>1 = 0</a:t>
            </a:r>
          </a:p>
          <a:p>
            <a:pPr algn="l"/>
            <a:r>
              <a:rPr lang="el-GR" sz="2800" b="0" i="0" u="none" strike="noStrike" baseline="0" dirty="0"/>
              <a:t>(</a:t>
            </a:r>
            <a:r>
              <a:rPr lang="el-GR" sz="2800" b="0" i="1" u="none" strike="noStrike" baseline="0" dirty="0"/>
              <a:t>λ − </a:t>
            </a:r>
            <a:r>
              <a:rPr lang="el-GR" sz="2800" b="0" i="0" u="none" strike="noStrike" baseline="0" dirty="0"/>
              <a:t>10)(</a:t>
            </a:r>
            <a:r>
              <a:rPr lang="el-GR" sz="2800" b="0" i="1" u="none" strike="noStrike" baseline="0" dirty="0"/>
              <a:t>λ − </a:t>
            </a:r>
            <a:r>
              <a:rPr lang="el-GR" sz="2800" b="0" i="0" u="none" strike="noStrike" baseline="0" dirty="0"/>
              <a:t>12) = 0</a:t>
            </a:r>
          </a:p>
          <a:p>
            <a:pPr algn="l"/>
            <a:r>
              <a:rPr lang="el-GR" sz="2800" b="0" i="1" u="none" strike="noStrike" baseline="0" dirty="0"/>
              <a:t>λ </a:t>
            </a:r>
            <a:r>
              <a:rPr lang="el-GR" sz="2800" b="0" i="0" u="none" strike="noStrike" baseline="0" dirty="0"/>
              <a:t>= 10</a:t>
            </a:r>
            <a:r>
              <a:rPr lang="el-GR" sz="2800" b="0" i="1" u="none" strike="noStrike" baseline="0" dirty="0"/>
              <a:t>, λ </a:t>
            </a:r>
            <a:r>
              <a:rPr lang="el-GR" sz="2800" b="0" i="0" u="none" strike="noStrike" baseline="0" dirty="0"/>
              <a:t>= 12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5BBE8FE-A866-40B1-8270-1C5A12AD95B8}"/>
              </a:ext>
            </a:extLst>
          </p:cNvPr>
          <p:cNvSpPr txBox="1"/>
          <p:nvPr/>
        </p:nvSpPr>
        <p:spPr>
          <a:xfrm>
            <a:off x="579309" y="3704387"/>
            <a:ext cx="11033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/>
              <a:t>Substitute  </a:t>
            </a:r>
            <a:r>
              <a:rPr lang="en-US" sz="2800" b="0" i="1" u="none" strike="noStrike" baseline="0" dirty="0"/>
              <a:t>λ </a:t>
            </a:r>
            <a:r>
              <a:rPr lang="en-US" sz="2800" b="0" i="0" u="none" strike="noStrike" baseline="0" dirty="0"/>
              <a:t>back in to the original equations to compute eigenvectors.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DDB8B49-ECCD-4B40-A30C-0C213A6AD297}"/>
              </a:ext>
            </a:extLst>
          </p:cNvPr>
          <p:cNvSpPr txBox="1"/>
          <p:nvPr/>
        </p:nvSpPr>
        <p:spPr>
          <a:xfrm>
            <a:off x="579309" y="4430009"/>
            <a:ext cx="10633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/>
              <a:t>For </a:t>
            </a:r>
            <a:r>
              <a:rPr lang="en-US" sz="2400" b="0" i="1" u="none" strike="noStrike" baseline="0" dirty="0"/>
              <a:t>λ </a:t>
            </a:r>
            <a:r>
              <a:rPr lang="en-US" sz="2400" b="0" i="0" u="none" strike="noStrike" baseline="0" dirty="0"/>
              <a:t>= 10</a:t>
            </a:r>
          </a:p>
          <a:p>
            <a:pPr algn="l"/>
            <a:r>
              <a:rPr lang="en-IN" sz="2400" b="0" i="0" u="none" strike="noStrike" baseline="0" dirty="0"/>
              <a:t>(11 </a:t>
            </a:r>
            <a:r>
              <a:rPr lang="en-IN" sz="2400" b="0" i="1" u="none" strike="noStrike" baseline="0" dirty="0"/>
              <a:t>− </a:t>
            </a:r>
            <a:r>
              <a:rPr lang="en-IN" sz="2400" b="0" i="0" u="none" strike="noStrike" baseline="0" dirty="0"/>
              <a:t>10)</a:t>
            </a:r>
            <a:r>
              <a:rPr lang="en-IN" sz="2400" b="0" i="1" u="none" strike="noStrike" baseline="0" dirty="0"/>
              <a:t>x</a:t>
            </a:r>
            <a:r>
              <a:rPr lang="en-IN" sz="2400" b="0" i="0" u="none" strike="noStrike" baseline="0" dirty="0"/>
              <a:t>1 + </a:t>
            </a:r>
            <a:r>
              <a:rPr lang="en-IN" sz="2400" b="0" i="1" u="none" strike="noStrike" baseline="0" dirty="0"/>
              <a:t>x</a:t>
            </a:r>
            <a:r>
              <a:rPr lang="en-IN" sz="2400" b="0" i="0" u="none" strike="noStrike" baseline="0" dirty="0"/>
              <a:t>2 = 0</a:t>
            </a:r>
          </a:p>
          <a:p>
            <a:pPr algn="l"/>
            <a:r>
              <a:rPr lang="en-IN" sz="2400" b="0" i="1" u="none" strike="noStrike" baseline="0" dirty="0"/>
              <a:t>x</a:t>
            </a:r>
            <a:r>
              <a:rPr lang="en-IN" sz="2400" b="0" i="0" u="none" strike="noStrike" baseline="0" dirty="0"/>
              <a:t>1 = </a:t>
            </a:r>
            <a:r>
              <a:rPr lang="en-IN" sz="2400" b="0" i="1" u="none" strike="noStrike" baseline="0" dirty="0"/>
              <a:t>−x</a:t>
            </a:r>
            <a:r>
              <a:rPr lang="en-IN" sz="2400" b="0" i="0" u="none" strike="noStrike" baseline="0" dirty="0"/>
              <a:t>2,    </a:t>
            </a:r>
            <a:r>
              <a:rPr lang="en-US" sz="2400" b="0" i="0" u="none" strike="noStrike" baseline="0" dirty="0"/>
              <a:t>which is true for lots of values, so we'll pick </a:t>
            </a:r>
            <a:r>
              <a:rPr lang="en-US" sz="2400" b="0" i="1" u="none" strike="noStrike" baseline="0" dirty="0"/>
              <a:t>x</a:t>
            </a:r>
            <a:r>
              <a:rPr lang="en-US" sz="2400" b="0" i="0" u="none" strike="noStrike" baseline="0" dirty="0"/>
              <a:t>1 = 1 and </a:t>
            </a:r>
            <a:r>
              <a:rPr lang="en-US" sz="2400" b="0" i="1" u="none" strike="noStrike" baseline="0" dirty="0"/>
              <a:t>x</a:t>
            </a:r>
            <a:r>
              <a:rPr lang="en-US" sz="2400" b="0" i="0" u="none" strike="noStrike" baseline="0" dirty="0"/>
              <a:t>2 = </a:t>
            </a:r>
            <a:r>
              <a:rPr lang="en-US" sz="2400" b="0" i="1" u="none" strike="noStrike" baseline="0" dirty="0"/>
              <a:t>−</a:t>
            </a:r>
            <a:r>
              <a:rPr lang="en-US" sz="2400" b="0" i="0" u="none" strike="noStrike" baseline="0" dirty="0"/>
              <a:t>1</a:t>
            </a:r>
          </a:p>
          <a:p>
            <a:pPr algn="l"/>
            <a:r>
              <a:rPr lang="en-US" sz="2400" b="0" i="0" u="none" strike="noStrike" baseline="0" dirty="0"/>
              <a:t> Thus, we have </a:t>
            </a:r>
            <a:r>
              <a:rPr lang="en-US" sz="2400" b="1" i="0" u="none" strike="noStrike" baseline="0" dirty="0"/>
              <a:t>the eigenvector [1</a:t>
            </a:r>
            <a:r>
              <a:rPr lang="en-US" sz="2400" b="1" i="1" u="none" strike="noStrike" baseline="0" dirty="0"/>
              <a:t>,−</a:t>
            </a:r>
            <a:r>
              <a:rPr lang="en-US" sz="2400" b="1" i="0" u="none" strike="noStrike" baseline="0" dirty="0"/>
              <a:t>1] </a:t>
            </a:r>
            <a:r>
              <a:rPr lang="en-US" sz="2400" b="0" i="0" u="none" strike="noStrike" baseline="0" dirty="0"/>
              <a:t>corresponding to the eigenvalue   </a:t>
            </a:r>
            <a:r>
              <a:rPr lang="en-US" sz="2400" b="1" i="1" u="none" strike="noStrike" baseline="0" dirty="0"/>
              <a:t>λ </a:t>
            </a:r>
            <a:r>
              <a:rPr lang="en-US" sz="2400" b="1" i="0" u="none" strike="noStrike" baseline="0" dirty="0"/>
              <a:t>= 10.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A7FD63-7C4E-47A1-A93B-517F3343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24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F92BB2-8A54-48EF-B6A9-9FCF5F7D2E1F}"/>
              </a:ext>
            </a:extLst>
          </p:cNvPr>
          <p:cNvSpPr txBox="1"/>
          <p:nvPr/>
        </p:nvSpPr>
        <p:spPr>
          <a:xfrm>
            <a:off x="694159" y="257195"/>
            <a:ext cx="88076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/>
              <a:t>For </a:t>
            </a:r>
            <a:r>
              <a:rPr lang="en-US" sz="2400" b="0" i="1" u="none" strike="noStrike" baseline="0" dirty="0"/>
              <a:t>λ </a:t>
            </a:r>
            <a:r>
              <a:rPr lang="en-US" sz="2400" b="0" i="0" u="none" strike="noStrike" baseline="0" dirty="0"/>
              <a:t>= 12</a:t>
            </a:r>
          </a:p>
          <a:p>
            <a:pPr algn="l"/>
            <a:r>
              <a:rPr lang="en-IN" sz="2400" b="0" i="0" u="none" strike="noStrike" baseline="0" dirty="0"/>
              <a:t>(11 </a:t>
            </a:r>
            <a:r>
              <a:rPr lang="en-IN" sz="2400" b="0" i="1" u="none" strike="noStrike" baseline="0" dirty="0"/>
              <a:t>− </a:t>
            </a:r>
            <a:r>
              <a:rPr lang="en-IN" sz="2400" b="0" i="0" u="none" strike="noStrike" baseline="0" dirty="0"/>
              <a:t>12)</a:t>
            </a:r>
            <a:r>
              <a:rPr lang="en-IN" sz="2400" b="0" i="1" u="none" strike="noStrike" baseline="0" dirty="0"/>
              <a:t>x</a:t>
            </a:r>
            <a:r>
              <a:rPr lang="en-IN" sz="2400" b="0" i="0" u="none" strike="noStrike" baseline="0" dirty="0"/>
              <a:t>1 + </a:t>
            </a:r>
            <a:r>
              <a:rPr lang="en-IN" sz="2400" b="0" i="1" u="none" strike="noStrike" baseline="0" dirty="0"/>
              <a:t>x</a:t>
            </a:r>
            <a:r>
              <a:rPr lang="en-IN" sz="2400" b="0" i="0" u="none" strike="noStrike" baseline="0" dirty="0"/>
              <a:t>2 = 0</a:t>
            </a:r>
          </a:p>
          <a:p>
            <a:pPr algn="l"/>
            <a:r>
              <a:rPr lang="en-IN" sz="2400" b="0" i="1" u="none" strike="noStrike" baseline="0" dirty="0"/>
              <a:t>x</a:t>
            </a:r>
            <a:r>
              <a:rPr lang="en-IN" sz="2400" b="0" i="0" u="none" strike="noStrike" baseline="0" dirty="0"/>
              <a:t>1 = </a:t>
            </a:r>
            <a:r>
              <a:rPr lang="en-IN" sz="2400" b="0" i="1" u="none" strike="noStrike" baseline="0" dirty="0"/>
              <a:t>x</a:t>
            </a:r>
            <a:r>
              <a:rPr lang="en-IN" sz="2400" b="0" i="0" u="none" strike="noStrike" baseline="0" dirty="0"/>
              <a:t>2</a:t>
            </a:r>
          </a:p>
          <a:p>
            <a:pPr algn="l"/>
            <a:r>
              <a:rPr lang="en-US" sz="2400" b="0" i="0" u="none" strike="noStrike" baseline="0" dirty="0"/>
              <a:t>Choose </a:t>
            </a:r>
            <a:r>
              <a:rPr lang="en-US" sz="2400" b="0" i="1" u="none" strike="noStrike" baseline="0" dirty="0"/>
              <a:t>x</a:t>
            </a:r>
            <a:r>
              <a:rPr lang="en-US" sz="2400" b="0" i="0" u="none" strike="noStrike" baseline="0" dirty="0"/>
              <a:t>1 = 1 and </a:t>
            </a:r>
            <a:r>
              <a:rPr lang="en-US" sz="2400" b="0" i="1" u="none" strike="noStrike" baseline="0" dirty="0"/>
              <a:t>x</a:t>
            </a:r>
            <a:r>
              <a:rPr lang="en-US" sz="2400" b="0" i="0" u="none" strike="noStrike" baseline="0" dirty="0"/>
              <a:t>2 = 1. for </a:t>
            </a:r>
            <a:r>
              <a:rPr lang="en-US" sz="2400" b="0" i="1" u="none" strike="noStrike" baseline="0" dirty="0"/>
              <a:t>λ </a:t>
            </a:r>
            <a:r>
              <a:rPr lang="en-US" sz="2400" b="0" i="0" u="none" strike="noStrike" baseline="0" dirty="0"/>
              <a:t>= 12 we have the</a:t>
            </a:r>
          </a:p>
          <a:p>
            <a:pPr algn="l"/>
            <a:r>
              <a:rPr lang="en-IN" sz="2400" b="0" i="0" u="none" strike="noStrike" baseline="0" dirty="0"/>
              <a:t>eigenvector [1</a:t>
            </a:r>
            <a:r>
              <a:rPr lang="en-IN" sz="2400" b="0" i="1" u="none" strike="noStrike" baseline="0" dirty="0"/>
              <a:t>, </a:t>
            </a:r>
            <a:r>
              <a:rPr lang="en-IN" sz="2400" b="0" i="0" u="none" strike="noStrike" baseline="0" dirty="0"/>
              <a:t>1].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6A2555-2203-40AA-892B-C8CC19E3048F}"/>
              </a:ext>
            </a:extLst>
          </p:cNvPr>
          <p:cNvSpPr txBox="1"/>
          <p:nvPr/>
        </p:nvSpPr>
        <p:spPr>
          <a:xfrm>
            <a:off x="670529" y="2384841"/>
            <a:ext cx="10623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</a:rPr>
              <a:t>The eigen vector corresponding to the largest eigen value will be the first column in the matrix and the second largest value in th</a:t>
            </a:r>
            <a:r>
              <a:rPr lang="en-US" sz="2400" dirty="0">
                <a:solidFill>
                  <a:srgbClr val="FF0000"/>
                </a:solidFill>
              </a:rPr>
              <a:t>e second column.</a:t>
            </a:r>
            <a:endParaRPr lang="en-I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42F7D5-D80A-467A-A509-AE045C53D99B}"/>
                  </a:ext>
                </a:extLst>
              </p:cNvPr>
              <p:cNvSpPr txBox="1"/>
              <p:nvPr/>
            </p:nvSpPr>
            <p:spPr>
              <a:xfrm>
                <a:off x="815010" y="3427042"/>
                <a:ext cx="160178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dirty="0"/>
                  <a:t>U=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42F7D5-D80A-467A-A509-AE045C53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10" y="3427042"/>
                <a:ext cx="1601785" cy="613438"/>
              </a:xfrm>
              <a:prstGeom prst="rect">
                <a:avLst/>
              </a:prstGeom>
              <a:blipFill>
                <a:blip r:embed="rId2"/>
                <a:stretch>
                  <a:fillRect l="-11832" b="-11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311CBC-DD0D-4DEA-95D0-7F11F046C7C2}"/>
              </a:ext>
            </a:extLst>
          </p:cNvPr>
          <p:cNvSpPr txBox="1"/>
          <p:nvPr/>
        </p:nvSpPr>
        <p:spPr>
          <a:xfrm>
            <a:off x="694159" y="4184215"/>
            <a:ext cx="9206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/>
              <a:t>The Matrix U has to be orthogonal. </a:t>
            </a:r>
          </a:p>
          <a:p>
            <a:pPr algn="l"/>
            <a:r>
              <a:rPr lang="en-US" sz="2400" b="1" dirty="0"/>
              <a:t>A matrix U  is orthogonal, if U.U</a:t>
            </a:r>
            <a:r>
              <a:rPr lang="en-US" sz="2400" b="1" baseline="30000" dirty="0"/>
              <a:t>T</a:t>
            </a:r>
            <a:r>
              <a:rPr lang="en-US" sz="2400" b="1" dirty="0"/>
              <a:t>=I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692B42-7868-46FB-8893-E92EFC1AE07C}"/>
              </a:ext>
            </a:extLst>
          </p:cNvPr>
          <p:cNvSpPr txBox="1"/>
          <p:nvPr/>
        </p:nvSpPr>
        <p:spPr>
          <a:xfrm>
            <a:off x="527631" y="5302682"/>
            <a:ext cx="109089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3: convert this matrix into an orthogonal matrix by applying   the Gram-Schmidt orthonormalization process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E50935-02A6-488E-B0BB-B944BFC4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37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948B2A-0887-4EC5-9987-110115D4641B}"/>
              </a:ext>
            </a:extLst>
          </p:cNvPr>
          <p:cNvSpPr txBox="1"/>
          <p:nvPr/>
        </p:nvSpPr>
        <p:spPr>
          <a:xfrm>
            <a:off x="453666" y="387514"/>
            <a:ext cx="9773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3: convert this matrix into an orthogonal matrix by applying   the Gram-Schmidt orthonormalization process to the column vectors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EF5932-5E34-40AA-9DE6-E282DFDB52FF}"/>
                  </a:ext>
                </a:extLst>
              </p:cNvPr>
              <p:cNvSpPr txBox="1"/>
              <p:nvPr/>
            </p:nvSpPr>
            <p:spPr>
              <a:xfrm>
                <a:off x="1203250" y="1591602"/>
                <a:ext cx="160178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dirty="0"/>
                  <a:t>U=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EF5932-5E34-40AA-9DE6-E282DFDB5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50" y="1591602"/>
                <a:ext cx="1601785" cy="613438"/>
              </a:xfrm>
              <a:prstGeom prst="rect">
                <a:avLst/>
              </a:prstGeom>
              <a:blipFill>
                <a:blip r:embed="rId2"/>
                <a:stretch>
                  <a:fillRect l="-11407" b="-11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618E47-6322-4DC1-AD17-6521B483D4FF}"/>
              </a:ext>
            </a:extLst>
          </p:cNvPr>
          <p:cNvSpPr txBox="1"/>
          <p:nvPr/>
        </p:nvSpPr>
        <p:spPr>
          <a:xfrm>
            <a:off x="915842" y="2385869"/>
            <a:ext cx="10693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 dirty="0"/>
              <a:t>Divide each component  in the row vector by its length, hence 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09B97A-0266-4DAA-81C0-3FD2E9CCBB34}"/>
                  </a:ext>
                </a:extLst>
              </p:cNvPr>
              <p:cNvSpPr txBox="1"/>
              <p:nvPr/>
            </p:nvSpPr>
            <p:spPr>
              <a:xfrm>
                <a:off x="941629" y="2911572"/>
                <a:ext cx="6475171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dirty="0"/>
                  <a:t>Length of the first row vector [ 1 1]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400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09B97A-0266-4DAA-81C0-3FD2E9CC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29" y="2911572"/>
                <a:ext cx="6475171" cy="414472"/>
              </a:xfrm>
              <a:prstGeom prst="rect">
                <a:avLst/>
              </a:prstGeom>
              <a:blipFill>
                <a:blip r:embed="rId3"/>
                <a:stretch>
                  <a:fillRect l="-2822" t="-11765" b="-44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534296-ACB6-4AD7-A40A-B371FBABF254}"/>
                  </a:ext>
                </a:extLst>
              </p:cNvPr>
              <p:cNvSpPr txBox="1"/>
              <p:nvPr/>
            </p:nvSpPr>
            <p:spPr>
              <a:xfrm>
                <a:off x="915842" y="3429000"/>
                <a:ext cx="6096000" cy="876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Length of the second  row vector [ 1 -1]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400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534296-ACB6-4AD7-A40A-B371FBAB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42" y="3429000"/>
                <a:ext cx="6096000" cy="876137"/>
              </a:xfrm>
              <a:prstGeom prst="rect">
                <a:avLst/>
              </a:prstGeom>
              <a:blipFill>
                <a:blip r:embed="rId4"/>
                <a:stretch>
                  <a:fillRect l="-1500" t="-5594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66B7D4-FF6A-4A91-9088-5F2E3F9D483C}"/>
                  </a:ext>
                </a:extLst>
              </p:cNvPr>
              <p:cNvSpPr txBox="1"/>
              <p:nvPr/>
            </p:nvSpPr>
            <p:spPr>
              <a:xfrm>
                <a:off x="1203250" y="4663296"/>
                <a:ext cx="2658613" cy="856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dirty="0"/>
                  <a:t>U=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466B7D4-FF6A-4A91-9088-5F2E3F9D4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50" y="4663296"/>
                <a:ext cx="2658613" cy="856196"/>
              </a:xfrm>
              <a:prstGeom prst="rect">
                <a:avLst/>
              </a:prstGeom>
              <a:blipFill>
                <a:blip r:embed="rId5"/>
                <a:stretch>
                  <a:fillRect l="-6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ECD78D5-ADA5-4704-B6B4-9B1F1178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698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A9BB98-7F9F-4132-A16D-167F58231569}"/>
              </a:ext>
            </a:extLst>
          </p:cNvPr>
          <p:cNvSpPr txBox="1"/>
          <p:nvPr/>
        </p:nvSpPr>
        <p:spPr>
          <a:xfrm>
            <a:off x="395111" y="674215"/>
            <a:ext cx="4839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CMR12"/>
              </a:rPr>
              <a:t>The calculation of </a:t>
            </a:r>
            <a:r>
              <a:rPr lang="en-US" sz="2000" b="0" i="1" u="none" strike="noStrike" baseline="0" dirty="0">
                <a:latin typeface="CMMI12"/>
              </a:rPr>
              <a:t>V </a:t>
            </a:r>
            <a:r>
              <a:rPr lang="en-US" sz="2000" b="0" i="0" u="none" strike="noStrike" baseline="0" dirty="0">
                <a:latin typeface="CMR12"/>
              </a:rPr>
              <a:t>is similar. </a:t>
            </a:r>
            <a:r>
              <a:rPr lang="en-US" sz="2000" b="0" i="1" u="none" strike="noStrike" baseline="0" dirty="0">
                <a:latin typeface="CMMI12"/>
              </a:rPr>
              <a:t>V </a:t>
            </a:r>
            <a:r>
              <a:rPr lang="en-US" sz="2000" b="0" i="0" u="none" strike="noStrike" baseline="0" dirty="0">
                <a:latin typeface="CMR12"/>
              </a:rPr>
              <a:t>is based on </a:t>
            </a:r>
            <a:r>
              <a:rPr lang="en-US" sz="2000" b="0" i="1" u="none" strike="noStrike" baseline="0" dirty="0">
                <a:latin typeface="CMMI12"/>
              </a:rPr>
              <a:t>A</a:t>
            </a:r>
            <a:r>
              <a:rPr lang="en-US" sz="2000" b="0" i="1" u="none" strike="noStrike" baseline="30000" dirty="0">
                <a:latin typeface="CMMI12"/>
              </a:rPr>
              <a:t>T</a:t>
            </a:r>
            <a:r>
              <a:rPr lang="en-US" sz="2000" b="0" i="1" u="none" strike="noStrike" baseline="0" dirty="0">
                <a:latin typeface="CMMI12"/>
              </a:rPr>
              <a:t>A</a:t>
            </a:r>
            <a:r>
              <a:rPr lang="en-US" sz="2000" b="0" i="0" u="none" strike="noStrike" baseline="0" dirty="0">
                <a:latin typeface="CMR12"/>
              </a:rPr>
              <a:t>, so we have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649836-9B35-49CF-9057-E98273E4FA8C}"/>
                  </a:ext>
                </a:extLst>
              </p:cNvPr>
              <p:cNvSpPr txBox="1"/>
              <p:nvPr/>
            </p:nvSpPr>
            <p:spPr>
              <a:xfrm>
                <a:off x="566499" y="1689878"/>
                <a:ext cx="5026945" cy="90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A</a:t>
                </a:r>
                <a:r>
                  <a:rPr lang="en-US" sz="2000" baseline="30000" dirty="0"/>
                  <a:t>T</a:t>
                </a:r>
                <a:r>
                  <a:rPr lang="en-US" sz="2000" dirty="0"/>
                  <a:t>A</a:t>
                </a:r>
                <a:r>
                  <a:rPr lang="en-US" sz="2000" baseline="30000" dirty="0"/>
                  <a:t/>
                </a:r>
                <a:r>
                  <a:rPr lang="en-US" sz="2000" dirty="0"/>
                  <a:t>=</a:t>
                </a:r>
                <a:r>
                  <a:rPr lang="en-IN" sz="2000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/>
                </a:r>
                <a:r>
                  <a:rPr lang="en-I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/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649836-9B35-49CF-9057-E98273E4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9" y="1689878"/>
                <a:ext cx="5026945" cy="904158"/>
              </a:xfrm>
              <a:prstGeom prst="rect">
                <a:avLst/>
              </a:prstGeo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B636FE-BEBC-4DE4-A93C-E75FFED48EEF}"/>
              </a:ext>
            </a:extLst>
          </p:cNvPr>
          <p:cNvSpPr txBox="1"/>
          <p:nvPr/>
        </p:nvSpPr>
        <p:spPr>
          <a:xfrm>
            <a:off x="692059" y="272150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CMR12"/>
              </a:rPr>
              <a:t>Find the eigenvalues of </a:t>
            </a:r>
            <a:r>
              <a:rPr lang="en-US" sz="2000" dirty="0"/>
              <a:t>A</a:t>
            </a:r>
            <a:r>
              <a:rPr lang="en-US" sz="2000" baseline="30000" dirty="0"/>
              <a:t>T</a:t>
            </a:r>
            <a:r>
              <a:rPr lang="en-US" sz="2000" dirty="0"/>
              <a:t>A</a:t>
            </a:r>
            <a:r>
              <a:rPr lang="en-US" sz="2000" b="0" i="1" u="none" strike="noStrike" baseline="0" dirty="0">
                <a:latin typeface="CMMI12"/>
              </a:rPr>
              <a:t> </a:t>
            </a:r>
            <a:r>
              <a:rPr lang="en-US" sz="2000" b="0" i="0" u="none" strike="noStrike" baseline="0" dirty="0">
                <a:latin typeface="CMR12"/>
              </a:rPr>
              <a:t>by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2B2F99-B94B-4741-B41D-D3C1CB06F622}"/>
                  </a:ext>
                </a:extLst>
              </p:cNvPr>
              <p:cNvSpPr txBox="1"/>
              <p:nvPr/>
            </p:nvSpPr>
            <p:spPr>
              <a:xfrm>
                <a:off x="922745" y="3232435"/>
                <a:ext cx="3307644" cy="90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>=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2B2F99-B94B-4741-B41D-D3C1CB06F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5" y="3232435"/>
                <a:ext cx="3307644" cy="906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2EA688-2C5A-4095-AFE8-FE709020D170}"/>
              </a:ext>
            </a:extLst>
          </p:cNvPr>
          <p:cNvSpPr txBox="1"/>
          <p:nvPr/>
        </p:nvSpPr>
        <p:spPr>
          <a:xfrm>
            <a:off x="566499" y="44570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CMR12"/>
              </a:rPr>
              <a:t>which represents the system of equations</a:t>
            </a:r>
          </a:p>
          <a:p>
            <a:pPr algn="l"/>
            <a:r>
              <a:rPr lang="en-IN" sz="2000" b="0" i="0" u="none" strike="noStrike" baseline="0" dirty="0">
                <a:latin typeface="CMR12"/>
              </a:rPr>
              <a:t>10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1 </a:t>
            </a:r>
            <a:r>
              <a:rPr lang="en-IN" sz="2000" b="0" i="0" u="none" strike="noStrike" baseline="0" dirty="0">
                <a:latin typeface="CMR12"/>
              </a:rPr>
              <a:t>+ 2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3 </a:t>
            </a:r>
            <a:r>
              <a:rPr lang="en-IN" sz="2000" b="0" i="0" u="none" strike="noStrike" baseline="0" dirty="0">
                <a:latin typeface="CMR12"/>
              </a:rPr>
              <a:t>= </a:t>
            </a:r>
            <a:r>
              <a:rPr lang="el-GR" sz="2000" b="0" i="1" u="none" strike="noStrike" baseline="0" dirty="0">
                <a:latin typeface="CMMI12"/>
              </a:rPr>
              <a:t>λ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1</a:t>
            </a:r>
          </a:p>
          <a:p>
            <a:pPr algn="l"/>
            <a:r>
              <a:rPr lang="en-IN" sz="2000" b="0" i="0" u="none" strike="noStrike" baseline="0" dirty="0">
                <a:latin typeface="CMR12"/>
              </a:rPr>
              <a:t>10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2 </a:t>
            </a:r>
            <a:r>
              <a:rPr lang="en-IN" sz="2000" b="0" i="0" u="none" strike="noStrike" baseline="0" dirty="0">
                <a:latin typeface="CMR12"/>
              </a:rPr>
              <a:t>+ 4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3 </a:t>
            </a:r>
            <a:r>
              <a:rPr lang="en-IN" sz="2000" b="0" i="0" u="none" strike="noStrike" baseline="0" dirty="0">
                <a:latin typeface="CMR12"/>
              </a:rPr>
              <a:t>= </a:t>
            </a:r>
            <a:r>
              <a:rPr lang="el-GR" sz="2000" b="0" i="1" u="none" strike="noStrike" baseline="0" dirty="0">
                <a:latin typeface="CMMI12"/>
              </a:rPr>
              <a:t>λ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2</a:t>
            </a:r>
          </a:p>
          <a:p>
            <a:pPr algn="l"/>
            <a:r>
              <a:rPr lang="en-IN" sz="2000" b="0" i="0" u="none" strike="noStrike" baseline="0" dirty="0">
                <a:latin typeface="CMR12"/>
              </a:rPr>
              <a:t>2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1 </a:t>
            </a:r>
            <a:r>
              <a:rPr lang="en-IN" sz="2000" b="0" i="0" u="none" strike="noStrike" baseline="0" dirty="0">
                <a:latin typeface="CMR12"/>
              </a:rPr>
              <a:t>+ 4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2 </a:t>
            </a:r>
            <a:r>
              <a:rPr lang="en-IN" sz="2000" b="0" i="0" u="none" strike="noStrike" baseline="0" dirty="0">
                <a:latin typeface="CMR12"/>
              </a:rPr>
              <a:t>+ 2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3 </a:t>
            </a:r>
            <a:r>
              <a:rPr lang="en-IN" sz="2000" b="0" i="0" u="none" strike="noStrike" baseline="0" dirty="0">
                <a:latin typeface="CMR12"/>
              </a:rPr>
              <a:t>= </a:t>
            </a:r>
            <a:r>
              <a:rPr lang="el-GR" sz="2000" b="0" i="1" u="none" strike="noStrike" baseline="0" dirty="0">
                <a:latin typeface="CMMI12"/>
              </a:rPr>
              <a:t>λ</a:t>
            </a:r>
            <a:r>
              <a:rPr lang="en-IN" sz="2000" b="0" i="1" u="none" strike="noStrike" baseline="0" dirty="0">
                <a:latin typeface="CMMI12"/>
              </a:rPr>
              <a:t>x</a:t>
            </a:r>
            <a:r>
              <a:rPr lang="en-IN" sz="2000" b="0" i="0" u="none" strike="noStrike" baseline="0" dirty="0">
                <a:latin typeface="CMR8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853FF5-7387-4AE3-9A0F-B9F7E940C660}"/>
              </a:ext>
            </a:extLst>
          </p:cNvPr>
          <p:cNvSpPr txBox="1"/>
          <p:nvPr/>
        </p:nvSpPr>
        <p:spPr>
          <a:xfrm>
            <a:off x="7020431" y="1838048"/>
            <a:ext cx="42306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latin typeface="CMR12"/>
              </a:rPr>
              <a:t>which rewritten as</a:t>
            </a:r>
          </a:p>
          <a:p>
            <a:pPr algn="l"/>
            <a:r>
              <a:rPr lang="el-GR" sz="2000" b="0" i="0" u="none" strike="noStrike" baseline="0" dirty="0">
                <a:latin typeface="CMR12"/>
              </a:rPr>
              <a:t>(10 </a:t>
            </a:r>
            <a:r>
              <a:rPr lang="el-GR" sz="2000" b="0" i="1" u="none" strike="noStrike" baseline="0" dirty="0">
                <a:latin typeface="CMSY10"/>
              </a:rPr>
              <a:t>− </a:t>
            </a:r>
            <a:r>
              <a:rPr lang="el-GR" sz="2000" b="0" i="1" u="none" strike="noStrike" baseline="0" dirty="0">
                <a:latin typeface="CMMI12"/>
              </a:rPr>
              <a:t>λ</a:t>
            </a:r>
            <a:r>
              <a:rPr lang="el-GR" sz="2000" b="0" i="0" u="none" strike="noStrike" baseline="0" dirty="0">
                <a:latin typeface="CMR12"/>
              </a:rPr>
              <a:t>)</a:t>
            </a:r>
            <a:r>
              <a:rPr lang="el-GR" sz="2000" b="0" i="1" u="none" strike="noStrike" baseline="0" dirty="0">
                <a:latin typeface="CMMI12"/>
              </a:rPr>
              <a:t>x</a:t>
            </a:r>
            <a:r>
              <a:rPr lang="el-GR" sz="2000" b="0" i="0" u="none" strike="noStrike" baseline="0" dirty="0">
                <a:latin typeface="CMR8"/>
              </a:rPr>
              <a:t>1 </a:t>
            </a:r>
            <a:r>
              <a:rPr lang="el-GR" sz="2000" b="0" i="0" u="none" strike="noStrike" baseline="0" dirty="0">
                <a:latin typeface="CMR12"/>
              </a:rPr>
              <a:t>+ 2</a:t>
            </a:r>
            <a:r>
              <a:rPr lang="el-GR" sz="2000" b="0" i="1" u="none" strike="noStrike" baseline="0" dirty="0">
                <a:latin typeface="CMMI12"/>
              </a:rPr>
              <a:t>x</a:t>
            </a:r>
            <a:r>
              <a:rPr lang="el-GR" sz="2000" b="0" i="0" u="none" strike="noStrike" baseline="0" dirty="0">
                <a:latin typeface="CMR8"/>
              </a:rPr>
              <a:t>3 </a:t>
            </a:r>
            <a:r>
              <a:rPr lang="el-GR" sz="2000" b="0" i="0" u="none" strike="noStrike" baseline="0" dirty="0">
                <a:latin typeface="CMR12"/>
              </a:rPr>
              <a:t>= 0</a:t>
            </a:r>
          </a:p>
          <a:p>
            <a:pPr algn="l"/>
            <a:r>
              <a:rPr lang="el-GR" sz="2000" b="0" i="0" u="none" strike="noStrike" baseline="0" dirty="0">
                <a:latin typeface="CMR12"/>
              </a:rPr>
              <a:t>(10 </a:t>
            </a:r>
            <a:r>
              <a:rPr lang="el-GR" sz="2000" b="0" i="1" u="none" strike="noStrike" baseline="0" dirty="0">
                <a:latin typeface="CMSY10"/>
              </a:rPr>
              <a:t>− </a:t>
            </a:r>
            <a:r>
              <a:rPr lang="el-GR" sz="2000" b="0" i="1" u="none" strike="noStrike" baseline="0" dirty="0">
                <a:latin typeface="CMMI12"/>
              </a:rPr>
              <a:t>λ</a:t>
            </a:r>
            <a:r>
              <a:rPr lang="el-GR" sz="2000" b="0" i="0" u="none" strike="noStrike" baseline="0" dirty="0">
                <a:latin typeface="CMR12"/>
              </a:rPr>
              <a:t>)</a:t>
            </a:r>
            <a:r>
              <a:rPr lang="el-GR" sz="2000" b="0" i="1" u="none" strike="noStrike" baseline="0" dirty="0">
                <a:latin typeface="CMMI12"/>
              </a:rPr>
              <a:t>x</a:t>
            </a:r>
            <a:r>
              <a:rPr lang="el-GR" sz="2000" b="0" i="0" u="none" strike="noStrike" baseline="0" dirty="0">
                <a:latin typeface="CMR8"/>
              </a:rPr>
              <a:t>2 </a:t>
            </a:r>
            <a:r>
              <a:rPr lang="el-GR" sz="2000" b="0" i="0" u="none" strike="noStrike" baseline="0" dirty="0">
                <a:latin typeface="CMR12"/>
              </a:rPr>
              <a:t>+ 4</a:t>
            </a:r>
            <a:r>
              <a:rPr lang="el-GR" sz="2000" b="0" i="1" u="none" strike="noStrike" baseline="0" dirty="0">
                <a:latin typeface="CMMI12"/>
              </a:rPr>
              <a:t>x</a:t>
            </a:r>
            <a:r>
              <a:rPr lang="el-GR" sz="2000" b="0" i="0" u="none" strike="noStrike" baseline="0" dirty="0">
                <a:latin typeface="CMR8"/>
              </a:rPr>
              <a:t>3 </a:t>
            </a:r>
            <a:r>
              <a:rPr lang="el-GR" sz="2000" b="0" i="0" u="none" strike="noStrike" baseline="0" dirty="0">
                <a:latin typeface="CMR12"/>
              </a:rPr>
              <a:t>= 0</a:t>
            </a:r>
          </a:p>
          <a:p>
            <a:pPr algn="l"/>
            <a:r>
              <a:rPr lang="el-GR" sz="2000" b="0" i="0" u="none" strike="noStrike" baseline="0" dirty="0">
                <a:latin typeface="CMR12"/>
              </a:rPr>
              <a:t>2</a:t>
            </a:r>
            <a:r>
              <a:rPr lang="el-GR" sz="2000" b="0" i="1" u="none" strike="noStrike" baseline="0" dirty="0">
                <a:latin typeface="CMMI12"/>
              </a:rPr>
              <a:t>x</a:t>
            </a:r>
            <a:r>
              <a:rPr lang="el-GR" sz="2000" b="0" i="0" u="none" strike="noStrike" baseline="0" dirty="0">
                <a:latin typeface="CMR8"/>
              </a:rPr>
              <a:t>1 </a:t>
            </a:r>
            <a:r>
              <a:rPr lang="el-GR" sz="2000" b="0" i="0" u="none" strike="noStrike" baseline="0" dirty="0">
                <a:latin typeface="CMR12"/>
              </a:rPr>
              <a:t>+ 4</a:t>
            </a:r>
            <a:r>
              <a:rPr lang="el-GR" sz="2000" b="0" i="1" u="none" strike="noStrike" baseline="0" dirty="0">
                <a:latin typeface="CMMI12"/>
              </a:rPr>
              <a:t>x</a:t>
            </a:r>
            <a:r>
              <a:rPr lang="el-GR" sz="2000" b="0" i="0" u="none" strike="noStrike" baseline="0" dirty="0">
                <a:latin typeface="CMR8"/>
              </a:rPr>
              <a:t>2 </a:t>
            </a:r>
            <a:r>
              <a:rPr lang="el-GR" sz="2000" b="0" i="0" u="none" strike="noStrike" baseline="0" dirty="0">
                <a:latin typeface="CMR12"/>
              </a:rPr>
              <a:t>+ (2 </a:t>
            </a:r>
            <a:r>
              <a:rPr lang="el-GR" sz="2000" b="0" i="1" u="none" strike="noStrike" baseline="0" dirty="0">
                <a:latin typeface="CMSY10"/>
              </a:rPr>
              <a:t>− </a:t>
            </a:r>
            <a:r>
              <a:rPr lang="el-GR" sz="2000" b="0" i="1" u="none" strike="noStrike" baseline="0" dirty="0">
                <a:latin typeface="CMMI12"/>
              </a:rPr>
              <a:t>λ</a:t>
            </a:r>
            <a:r>
              <a:rPr lang="el-GR" sz="2000" b="0" i="0" u="none" strike="noStrike" baseline="0" dirty="0">
                <a:latin typeface="CMR12"/>
              </a:rPr>
              <a:t>)</a:t>
            </a:r>
            <a:r>
              <a:rPr lang="el-GR" sz="2000" b="0" i="1" u="none" strike="noStrike" baseline="0" dirty="0">
                <a:latin typeface="CMMI12"/>
              </a:rPr>
              <a:t>x</a:t>
            </a:r>
            <a:r>
              <a:rPr lang="el-GR" sz="2000" b="0" i="0" u="none" strike="noStrike" baseline="0" dirty="0">
                <a:latin typeface="CMR8"/>
              </a:rPr>
              <a:t>3 </a:t>
            </a:r>
            <a:r>
              <a:rPr lang="el-GR" sz="2000" b="0" i="0" u="none" strike="noStrike" baseline="0" dirty="0">
                <a:latin typeface="CMR12"/>
              </a:rPr>
              <a:t>= 0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E98B3CF-6177-403D-88C6-8BD0749A9E22}"/>
              </a:ext>
            </a:extLst>
          </p:cNvPr>
          <p:cNvSpPr txBox="1"/>
          <p:nvPr/>
        </p:nvSpPr>
        <p:spPr>
          <a:xfrm>
            <a:off x="6788059" y="3232435"/>
            <a:ext cx="42306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CMR12"/>
              </a:rPr>
              <a:t>which are solved by setting</a:t>
            </a:r>
          </a:p>
          <a:p>
            <a:pPr algn="l"/>
            <a:endParaRPr lang="en-IN" sz="2000" b="0" i="0" u="none" strike="noStrike" baseline="0" dirty="0">
              <a:latin typeface="CMEX1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33A60-7B83-4208-8570-14E234DE2724}"/>
                  </a:ext>
                </a:extLst>
              </p:cNvPr>
              <p:cNvSpPr txBox="1"/>
              <p:nvPr/>
            </p:nvSpPr>
            <p:spPr>
              <a:xfrm>
                <a:off x="7020431" y="3852387"/>
                <a:ext cx="3431965" cy="863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l-GR" sz="2000" dirty="0">
                                    <a:latin typeface="CMR12"/>
                                  </a:rPr>
                                  <m:t>(10 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latin typeface="CMSY10"/>
                                  </a:rPr>
                                  <m:t>− 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latin typeface="CMMI12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l-GR" sz="2000" dirty="0">
                                    <a:latin typeface="CMR12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l-GR" sz="2000" dirty="0">
                                    <a:latin typeface="CMR12"/>
                                  </a:rPr>
                                  <m:t>(10 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latin typeface="CMSY10"/>
                                  </a:rPr>
                                  <m:t>− 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latin typeface="CMMI12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l-GR" sz="2000" dirty="0">
                                    <a:latin typeface="CMR12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l-GR" sz="2000" dirty="0">
                                    <a:latin typeface="CMR12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2000" b="0" i="0" dirty="0" smtClean="0">
                                    <a:latin typeface="CMR12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l-GR" sz="2000" dirty="0">
                                    <a:latin typeface="CMR1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latin typeface="CMSY10"/>
                                  </a:rPr>
                                  <m:t>− 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latin typeface="CMMI12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l-GR" sz="2000" dirty="0">
                                    <a:latin typeface="CMR1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E33A60-7B83-4208-8570-14E234DE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31" y="3852387"/>
                <a:ext cx="3431965" cy="863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AEF9CDF-B083-4BE9-95A3-6083FC4FEF7B}"/>
              </a:ext>
            </a:extLst>
          </p:cNvPr>
          <p:cNvSpPr txBox="1"/>
          <p:nvPr/>
        </p:nvSpPr>
        <p:spPr>
          <a:xfrm>
            <a:off x="7698506" y="4869831"/>
            <a:ext cx="2288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b="0" i="1" u="none" strike="noStrike" baseline="0" dirty="0">
                <a:latin typeface="CMMI12"/>
              </a:rPr>
              <a:t>λ</a:t>
            </a:r>
            <a:r>
              <a:rPr lang="el-GR" sz="2000" b="0" i="0" u="none" strike="noStrike" baseline="0" dirty="0">
                <a:latin typeface="CMR12"/>
              </a:rPr>
              <a:t>(</a:t>
            </a:r>
            <a:r>
              <a:rPr lang="el-GR" sz="2000" b="0" i="1" u="none" strike="noStrike" baseline="0" dirty="0">
                <a:latin typeface="CMMI12"/>
              </a:rPr>
              <a:t>λ </a:t>
            </a:r>
            <a:r>
              <a:rPr lang="el-GR" sz="2000" b="0" i="1" u="none" strike="noStrike" baseline="0" dirty="0">
                <a:latin typeface="CMSY10"/>
              </a:rPr>
              <a:t>− </a:t>
            </a:r>
            <a:r>
              <a:rPr lang="el-GR" sz="2000" b="0" i="0" u="none" strike="noStrike" baseline="0" dirty="0">
                <a:latin typeface="CMR12"/>
              </a:rPr>
              <a:t>10)(</a:t>
            </a:r>
            <a:r>
              <a:rPr lang="el-GR" sz="2000" b="0" i="1" u="none" strike="noStrike" baseline="0" dirty="0">
                <a:latin typeface="CMMI12"/>
              </a:rPr>
              <a:t>λ </a:t>
            </a:r>
            <a:r>
              <a:rPr lang="el-GR" sz="2000" b="0" i="1" u="none" strike="noStrike" baseline="0" dirty="0">
                <a:latin typeface="CMSY10"/>
              </a:rPr>
              <a:t>− </a:t>
            </a:r>
            <a:r>
              <a:rPr lang="el-GR" sz="2000" b="0" i="0" u="none" strike="noStrike" baseline="0" dirty="0">
                <a:latin typeface="CMR12"/>
              </a:rPr>
              <a:t>12) = 0</a:t>
            </a:r>
            <a:r>
              <a:rPr lang="el-GR" sz="2000" b="0" i="1" u="none" strike="noStrike" baseline="0" dirty="0">
                <a:latin typeface="CMMI12"/>
              </a:rPr>
              <a:t>,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CB6CFB-B6A2-4DF9-98F6-676368D4620D}"/>
                  </a:ext>
                </a:extLst>
              </p:cNvPr>
              <p:cNvSpPr txBox="1"/>
              <p:nvPr/>
            </p:nvSpPr>
            <p:spPr>
              <a:xfrm>
                <a:off x="7020431" y="5281239"/>
                <a:ext cx="517156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u="none" strike="noStrike" baseline="0" dirty="0">
                    <a:latin typeface="CMR12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sz="2000" b="0" i="0" u="none" strike="noStrike" baseline="0" dirty="0">
                  <a:latin typeface="CMR12"/>
                </a:endParaRPr>
              </a:p>
              <a:p>
                <a:r>
                  <a:rPr lang="en-US" sz="2000" b="0" i="0" u="none" strike="noStrike" baseline="0" dirty="0">
                    <a:latin typeface="CMR12"/>
                  </a:rPr>
                  <a:t/>
                </a:r>
                <a:r>
                  <a:rPr lang="en-US" sz="2000" b="0" i="1" u="none" strike="noStrike" baseline="0" dirty="0">
                    <a:latin typeface="CMMI12"/>
                  </a:rPr>
                  <a:t>λ </a:t>
                </a:r>
                <a:r>
                  <a:rPr lang="en-US" sz="2000" b="0" i="0" u="none" strike="noStrike" baseline="0" dirty="0">
                    <a:latin typeface="CMR12"/>
                  </a:rPr>
                  <a:t>= 0</a:t>
                </a:r>
                <a:r>
                  <a:rPr lang="en-US" sz="2000" b="0" i="1" u="none" strike="noStrike" baseline="0" dirty="0">
                    <a:latin typeface="CMMI12"/>
                  </a:rPr>
                  <a:t>, λ </a:t>
                </a:r>
                <a:r>
                  <a:rPr lang="en-US" sz="2000" b="0" i="0" u="none" strike="noStrike" baseline="0" dirty="0">
                    <a:latin typeface="CMR12"/>
                  </a:rPr>
                  <a:t>= 10</a:t>
                </a:r>
                <a:r>
                  <a:rPr lang="en-US" sz="2000" b="0" i="1" u="none" strike="noStrike" baseline="0" dirty="0">
                    <a:latin typeface="CMMI12"/>
                  </a:rPr>
                  <a:t>, λ </a:t>
                </a:r>
                <a:r>
                  <a:rPr lang="en-US" sz="2000" b="0" i="0" u="none" strike="noStrike" baseline="0" dirty="0">
                    <a:latin typeface="CMR12"/>
                  </a:rPr>
                  <a:t>= 12 are the eigenvalues for </a:t>
                </a:r>
                <a:r>
                  <a:rPr lang="en-US" sz="2000" dirty="0"/>
                  <a:t>A</a:t>
                </a:r>
                <a:r>
                  <a:rPr lang="en-US" sz="2000" baseline="30000" dirty="0"/>
                  <a:t>T</a:t>
                </a:r>
                <a:r>
                  <a:rPr lang="en-US" sz="2000" dirty="0"/>
                  <a:t>A</a:t>
                </a:r>
                <a:r>
                  <a:rPr lang="en-US" sz="2000" b="0" i="1" u="none" strike="noStrike" baseline="0" dirty="0">
                    <a:latin typeface="CMMI12"/>
                  </a:rPr>
                  <a:t/>
                </a:r>
                <a:endParaRPr lang="en-IN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CB6CFB-B6A2-4DF9-98F6-676368D4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31" y="5281239"/>
                <a:ext cx="5171569" cy="707886"/>
              </a:xfrm>
              <a:prstGeom prst="rect">
                <a:avLst/>
              </a:prstGeom>
              <a:blipFill>
                <a:blip r:embed="rId5"/>
                <a:stretch>
                  <a:fillRect l="-1297" t="-431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22F2EF-BAC2-4191-BBA1-0803E2CE7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279" y="99494"/>
            <a:ext cx="6295328" cy="1623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363FCC-1AB2-4B1D-B3BE-6F8EED64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937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E2867E-E5B6-4F81-8405-E883DEC2D69C}"/>
              </a:ext>
            </a:extLst>
          </p:cNvPr>
          <p:cNvSpPr txBox="1"/>
          <p:nvPr/>
        </p:nvSpPr>
        <p:spPr>
          <a:xfrm>
            <a:off x="506233" y="434281"/>
            <a:ext cx="4997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/>
              <a:t>Substituting </a:t>
            </a:r>
            <a:r>
              <a:rPr lang="en-US" sz="2000" b="0" i="1" u="none" strike="noStrike" baseline="0" dirty="0"/>
              <a:t>λ </a:t>
            </a:r>
            <a:r>
              <a:rPr lang="en-US" sz="2000" b="0" i="0" u="none" strike="noStrike" baseline="0" dirty="0"/>
              <a:t>back into the original equations to find corresponding eigenvectors 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C83BE7-EBC1-45BC-ACDB-DDE0402DFA3D}"/>
              </a:ext>
            </a:extLst>
          </p:cNvPr>
          <p:cNvSpPr txBox="1"/>
          <p:nvPr/>
        </p:nvSpPr>
        <p:spPr>
          <a:xfrm>
            <a:off x="338037" y="3501230"/>
            <a:ext cx="541077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/>
              <a:t>For </a:t>
            </a:r>
            <a:r>
              <a:rPr lang="en-US" sz="2000" b="1" i="1" u="none" strike="noStrike" baseline="0" dirty="0"/>
              <a:t>λ </a:t>
            </a:r>
            <a:r>
              <a:rPr lang="en-US" sz="2000" b="1" i="0" u="none" strike="noStrike" baseline="0" dirty="0"/>
              <a:t>= 10 </a:t>
            </a:r>
            <a:r>
              <a:rPr lang="en-US" sz="2000" b="0" i="0" u="none" strike="noStrike" baseline="0" dirty="0"/>
              <a:t>we have</a:t>
            </a:r>
          </a:p>
          <a:p>
            <a:pPr algn="l"/>
            <a:r>
              <a:rPr lang="en-IN" sz="2000" b="0" i="0" u="none" strike="noStrike" baseline="0" dirty="0"/>
              <a:t>(10 </a:t>
            </a:r>
            <a:r>
              <a:rPr lang="en-IN" sz="2000" b="0" i="1" u="none" strike="noStrike" baseline="0" dirty="0"/>
              <a:t>− </a:t>
            </a:r>
            <a:r>
              <a:rPr lang="en-IN" sz="2000" b="0" i="0" u="none" strike="noStrike" baseline="0" dirty="0"/>
              <a:t>10)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1 + 2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3 = 2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3 = 0</a:t>
            </a:r>
          </a:p>
          <a:p>
            <a:pPr algn="l"/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3 = 0</a:t>
            </a:r>
          </a:p>
          <a:p>
            <a:pPr algn="l"/>
            <a:r>
              <a:rPr lang="en-IN" sz="2000" b="0" i="0" u="none" strike="noStrike" baseline="0" dirty="0"/>
              <a:t>2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1 + 4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2 = 0</a:t>
            </a:r>
          </a:p>
          <a:p>
            <a:pPr algn="l"/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1 = </a:t>
            </a:r>
            <a:r>
              <a:rPr lang="en-IN" sz="2000" b="0" i="1" u="none" strike="noStrike" baseline="0" dirty="0"/>
              <a:t>−</a:t>
            </a:r>
            <a:r>
              <a:rPr lang="en-IN" sz="2000" b="0" i="0" u="none" strike="noStrike" baseline="0" dirty="0"/>
              <a:t>2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2</a:t>
            </a:r>
          </a:p>
          <a:p>
            <a:pPr algn="l"/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1 = 2</a:t>
            </a:r>
            <a:r>
              <a:rPr lang="en-IN" sz="2000" b="0" i="1" u="none" strike="noStrike" baseline="0" dirty="0"/>
              <a:t>, x</a:t>
            </a:r>
            <a:r>
              <a:rPr lang="en-IN" sz="2000" b="0" i="0" u="none" strike="noStrike" baseline="0" dirty="0"/>
              <a:t>2 = </a:t>
            </a:r>
            <a:r>
              <a:rPr lang="en-IN" sz="2000" b="0" i="1" u="none" strike="noStrike" baseline="0" dirty="0"/>
              <a:t>−</a:t>
            </a:r>
            <a:r>
              <a:rPr lang="en-IN" sz="2000" b="0" i="0" u="none" strike="noStrike" baseline="0" dirty="0"/>
              <a:t>1</a:t>
            </a:r>
          </a:p>
          <a:p>
            <a:pPr algn="l"/>
            <a:r>
              <a:rPr lang="en-US" sz="2000" b="0" i="0" u="none" strike="noStrike" baseline="0" dirty="0">
                <a:solidFill>
                  <a:srgbClr val="C00000"/>
                </a:solidFill>
              </a:rPr>
              <a:t>So for </a:t>
            </a:r>
            <a:r>
              <a:rPr lang="en-US" sz="2000" b="0" i="1" u="none" strike="noStrike" baseline="0" dirty="0">
                <a:solidFill>
                  <a:srgbClr val="C00000"/>
                </a:solidFill>
              </a:rPr>
              <a:t>λ </a:t>
            </a:r>
            <a:r>
              <a:rPr lang="en-US" sz="2000" b="0" i="0" u="none" strike="noStrike" baseline="0" dirty="0">
                <a:solidFill>
                  <a:srgbClr val="C00000"/>
                </a:solidFill>
              </a:rPr>
              <a:t>= 10, </a:t>
            </a:r>
            <a:r>
              <a:rPr lang="en-US" sz="2000" b="0" i="1" u="none" strike="noStrike" baseline="0" dirty="0">
                <a:solidFill>
                  <a:srgbClr val="C00000"/>
                </a:solidFill>
              </a:rPr>
              <a:t>⃗v</a:t>
            </a:r>
            <a:r>
              <a:rPr lang="en-US" sz="2000" b="0" i="0" u="none" strike="noStrike" baseline="0" dirty="0">
                <a:solidFill>
                  <a:srgbClr val="C00000"/>
                </a:solidFill>
              </a:rPr>
              <a:t>2 = [2</a:t>
            </a:r>
            <a:r>
              <a:rPr lang="en-US" sz="2000" b="0" i="1" u="none" strike="noStrike" baseline="0" dirty="0">
                <a:solidFill>
                  <a:srgbClr val="C00000"/>
                </a:solidFill>
              </a:rPr>
              <a:t>,−</a:t>
            </a:r>
            <a:r>
              <a:rPr lang="en-US" sz="2000" b="0" i="0" u="none" strike="noStrike" baseline="0" dirty="0">
                <a:solidFill>
                  <a:srgbClr val="C00000"/>
                </a:solidFill>
              </a:rPr>
              <a:t>1</a:t>
            </a:r>
            <a:r>
              <a:rPr lang="en-US" sz="2000" b="0" i="1" u="none" strike="noStrike" baseline="0" dirty="0">
                <a:solidFill>
                  <a:srgbClr val="C00000"/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rgbClr val="C00000"/>
                </a:solidFill>
              </a:rPr>
              <a:t>0].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BDDFB1-4140-4B6B-86AE-8871573233D3}"/>
              </a:ext>
            </a:extLst>
          </p:cNvPr>
          <p:cNvSpPr txBox="1"/>
          <p:nvPr/>
        </p:nvSpPr>
        <p:spPr>
          <a:xfrm>
            <a:off x="6493566" y="535648"/>
            <a:ext cx="51922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/>
              <a:t>For </a:t>
            </a:r>
            <a:r>
              <a:rPr lang="en-US" sz="2000" b="1" i="1" u="none" strike="noStrike" baseline="0" dirty="0"/>
              <a:t>λ </a:t>
            </a:r>
            <a:r>
              <a:rPr lang="en-US" sz="2000" b="1" i="0" u="none" strike="noStrike" baseline="0" dirty="0"/>
              <a:t>= 0</a:t>
            </a:r>
            <a:endParaRPr lang="en-US" sz="2000" b="0" i="0" u="none" strike="noStrike" baseline="0" dirty="0"/>
          </a:p>
          <a:p>
            <a:pPr algn="l"/>
            <a:r>
              <a:rPr lang="en-IN" sz="2000" b="0" i="0" u="none" strike="noStrike" baseline="0" dirty="0"/>
              <a:t>10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1 + 2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3 = 0</a:t>
            </a:r>
          </a:p>
          <a:p>
            <a:pPr algn="l"/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3 = </a:t>
            </a:r>
            <a:r>
              <a:rPr lang="en-IN" sz="2000" b="0" i="1" u="none" strike="noStrike" baseline="0" dirty="0"/>
              <a:t>−</a:t>
            </a:r>
            <a:r>
              <a:rPr lang="en-IN" sz="2000" b="0" i="0" u="none" strike="noStrike" baseline="0" dirty="0"/>
              <a:t>5</a:t>
            </a:r>
          </a:p>
          <a:p>
            <a:pPr algn="l"/>
            <a:r>
              <a:rPr lang="en-IN" sz="2000" b="0" i="0" u="none" strike="noStrike" baseline="0" dirty="0"/>
              <a:t>10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1 </a:t>
            </a:r>
            <a:r>
              <a:rPr lang="en-IN" sz="2000" b="0" i="1" u="none" strike="noStrike" baseline="0" dirty="0"/>
              <a:t>− </a:t>
            </a:r>
            <a:r>
              <a:rPr lang="en-IN" sz="2000" b="0" i="0" u="none" strike="noStrike" baseline="0" dirty="0"/>
              <a:t>20 = 0</a:t>
            </a:r>
          </a:p>
          <a:p>
            <a:pPr algn="l"/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2 = 2</a:t>
            </a:r>
          </a:p>
          <a:p>
            <a:pPr algn="l"/>
            <a:r>
              <a:rPr lang="en-IN" sz="2000" b="0" i="0" u="none" strike="noStrike" baseline="0" dirty="0"/>
              <a:t>2</a:t>
            </a:r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1 + 8 </a:t>
            </a:r>
            <a:r>
              <a:rPr lang="en-IN" sz="2000" b="0" i="1" u="none" strike="noStrike" baseline="0" dirty="0"/>
              <a:t>− </a:t>
            </a:r>
            <a:r>
              <a:rPr lang="en-IN" sz="2000" b="0" i="0" u="none" strike="noStrike" baseline="0" dirty="0"/>
              <a:t>10 = 0</a:t>
            </a:r>
          </a:p>
          <a:p>
            <a:pPr algn="l"/>
            <a:r>
              <a:rPr lang="en-IN" sz="2000" b="0" i="1" u="none" strike="noStrike" baseline="0" dirty="0"/>
              <a:t>x</a:t>
            </a:r>
            <a:r>
              <a:rPr lang="en-IN" sz="2000" b="0" i="0" u="none" strike="noStrike" baseline="0" dirty="0"/>
              <a:t>1 = 1</a:t>
            </a:r>
          </a:p>
          <a:p>
            <a:pPr algn="l"/>
            <a:r>
              <a:rPr lang="en-US" sz="2000" b="0" i="0" u="none" strike="noStrike" baseline="0" dirty="0">
                <a:solidFill>
                  <a:srgbClr val="C00000"/>
                </a:solidFill>
              </a:rPr>
              <a:t>So for </a:t>
            </a:r>
            <a:r>
              <a:rPr lang="en-US" sz="2000" b="0" i="1" u="none" strike="noStrike" baseline="0" dirty="0">
                <a:solidFill>
                  <a:srgbClr val="C00000"/>
                </a:solidFill>
              </a:rPr>
              <a:t>λ </a:t>
            </a:r>
            <a:r>
              <a:rPr lang="en-US" sz="2000" b="0" i="0" u="none" strike="noStrike" baseline="0" dirty="0">
                <a:solidFill>
                  <a:srgbClr val="C00000"/>
                </a:solidFill>
              </a:rPr>
              <a:t>= 0, </a:t>
            </a:r>
            <a:r>
              <a:rPr lang="en-US" sz="2000" b="0" i="1" u="none" strike="noStrike" baseline="0" dirty="0">
                <a:solidFill>
                  <a:srgbClr val="C00000"/>
                </a:solidFill>
              </a:rPr>
              <a:t>⃗v</a:t>
            </a:r>
            <a:r>
              <a:rPr lang="en-US" sz="2000" b="0" i="0" u="none" strike="noStrike" baseline="0" dirty="0">
                <a:solidFill>
                  <a:srgbClr val="C00000"/>
                </a:solidFill>
              </a:rPr>
              <a:t>3 = [1</a:t>
            </a:r>
            <a:r>
              <a:rPr lang="en-US" sz="2000" b="0" i="1" u="none" strike="noStrike" baseline="0" dirty="0">
                <a:solidFill>
                  <a:srgbClr val="C00000"/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rgbClr val="C00000"/>
                </a:solidFill>
              </a:rPr>
              <a:t>2</a:t>
            </a:r>
            <a:r>
              <a:rPr lang="en-US" sz="2000" b="0" i="1" u="none" strike="noStrike" baseline="0" dirty="0">
                <a:solidFill>
                  <a:srgbClr val="C00000"/>
                </a:solidFill>
              </a:rPr>
              <a:t>,−</a:t>
            </a:r>
            <a:r>
              <a:rPr lang="en-US" sz="2000" b="0" i="0" u="none" strike="noStrike" baseline="0" dirty="0">
                <a:solidFill>
                  <a:srgbClr val="C00000"/>
                </a:solidFill>
              </a:rPr>
              <a:t>5].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413484-0C62-4B0D-A48B-AD5ECE522A9A}"/>
              </a:ext>
            </a:extLst>
          </p:cNvPr>
          <p:cNvSpPr txBox="1"/>
          <p:nvPr/>
        </p:nvSpPr>
        <p:spPr>
          <a:xfrm>
            <a:off x="6096000" y="3351923"/>
            <a:ext cx="58618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/>
              <a:t>Order </a:t>
            </a:r>
            <a:r>
              <a:rPr lang="en-US" sz="2000" b="0" i="1" u="none" strike="noStrike" baseline="0" dirty="0"/>
              <a:t>⃗v</a:t>
            </a:r>
            <a:r>
              <a:rPr lang="en-US" sz="2000" b="0" i="0" u="none" strike="noStrike" baseline="0" dirty="0"/>
              <a:t>1, </a:t>
            </a:r>
            <a:r>
              <a:rPr lang="en-US" sz="2000" b="0" i="1" u="none" strike="noStrike" baseline="0" dirty="0"/>
              <a:t>⃗v</a:t>
            </a:r>
            <a:r>
              <a:rPr lang="en-US" sz="2000" b="0" i="0" u="none" strike="noStrike" baseline="0" dirty="0"/>
              <a:t>2, and </a:t>
            </a:r>
            <a:r>
              <a:rPr lang="en-US" sz="2000" b="0" i="1" u="none" strike="noStrike" baseline="0" dirty="0"/>
              <a:t>⃗v</a:t>
            </a:r>
            <a:r>
              <a:rPr lang="en-US" sz="2000" b="0" i="0" u="none" strike="noStrike" baseline="0" dirty="0"/>
              <a:t>3 as column vectors in a matrix</a:t>
            </a:r>
          </a:p>
          <a:p>
            <a:pPr algn="l"/>
            <a:r>
              <a:rPr lang="en-US" sz="2000" b="0" i="0" u="none" strike="noStrike" baseline="0" dirty="0"/>
              <a:t>according to the size of the eigenvalues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58670-47F7-4FAC-AE69-AA010B02E4DC}"/>
                  </a:ext>
                </a:extLst>
              </p:cNvPr>
              <p:cNvSpPr txBox="1"/>
              <p:nvPr/>
            </p:nvSpPr>
            <p:spPr>
              <a:xfrm>
                <a:off x="6493567" y="4423365"/>
                <a:ext cx="4558746" cy="10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000" dirty="0"/>
                  <a:t>V=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> and V</a:t>
                </a:r>
                <a:r>
                  <a:rPr lang="en-IN" sz="2000" baseline="30000" dirty="0"/>
                  <a:t>T</a:t>
                </a:r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  <a:p>
                <a:endParaRPr lang="en-IN" sz="2000" baseline="30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858670-47F7-4FAC-AE69-AA010B02E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67" y="4423365"/>
                <a:ext cx="4558746" cy="1019062"/>
              </a:xfrm>
              <a:prstGeom prst="rect">
                <a:avLst/>
              </a:prstGeom>
              <a:blipFill>
                <a:blip r:embed="rId2"/>
                <a:stretch>
                  <a:fillRect l="-3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68D57F-5CBE-4407-A126-4E24CA484F94}"/>
              </a:ext>
            </a:extLst>
          </p:cNvPr>
          <p:cNvSpPr txBox="1"/>
          <p:nvPr/>
        </p:nvSpPr>
        <p:spPr>
          <a:xfrm>
            <a:off x="506232" y="1306036"/>
            <a:ext cx="54107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/>
              <a:t>for </a:t>
            </a:r>
            <a:r>
              <a:rPr lang="en-US" sz="1800" b="1" i="1" u="none" strike="noStrike" baseline="0" dirty="0"/>
              <a:t>λ </a:t>
            </a:r>
            <a:r>
              <a:rPr lang="en-US" sz="1800" b="1" i="0" u="none" strike="noStrike" baseline="0" dirty="0"/>
              <a:t>= 12</a:t>
            </a:r>
          </a:p>
          <a:p>
            <a:pPr algn="l"/>
            <a:r>
              <a:rPr lang="en-IN" sz="1800" b="0" i="0" u="none" strike="noStrike" baseline="0" dirty="0"/>
              <a:t>(10 </a:t>
            </a:r>
            <a:r>
              <a:rPr lang="en-IN" sz="1800" b="0" i="1" u="none" strike="noStrike" baseline="0" dirty="0"/>
              <a:t>− </a:t>
            </a:r>
            <a:r>
              <a:rPr lang="en-IN" sz="1800" b="0" i="0" u="none" strike="noStrike" baseline="0" dirty="0"/>
              <a:t>12)</a:t>
            </a:r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1 + 2</a:t>
            </a:r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3 = </a:t>
            </a:r>
            <a:r>
              <a:rPr lang="en-IN" sz="1800" b="0" i="1" u="none" strike="noStrike" baseline="0" dirty="0"/>
              <a:t>−</a:t>
            </a:r>
            <a:r>
              <a:rPr lang="en-IN" sz="1800" b="0" i="0" u="none" strike="noStrike" baseline="0" dirty="0"/>
              <a:t>2</a:t>
            </a:r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1 + 2</a:t>
            </a:r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3 = 0</a:t>
            </a:r>
          </a:p>
          <a:p>
            <a:pPr algn="l"/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1 = 1</a:t>
            </a:r>
            <a:r>
              <a:rPr lang="en-IN" sz="1800" b="0" i="1" u="none" strike="noStrike" baseline="0" dirty="0"/>
              <a:t>, x</a:t>
            </a:r>
            <a:r>
              <a:rPr lang="en-IN" sz="1800" b="0" i="0" u="none" strike="noStrike" baseline="0" dirty="0"/>
              <a:t>3 = 1</a:t>
            </a:r>
          </a:p>
          <a:p>
            <a:pPr algn="l"/>
            <a:r>
              <a:rPr lang="en-IN" sz="1800" b="0" i="0" u="none" strike="noStrike" baseline="0" dirty="0"/>
              <a:t>(10 </a:t>
            </a:r>
            <a:r>
              <a:rPr lang="en-IN" sz="1800" b="0" i="1" u="none" strike="noStrike" baseline="0" dirty="0"/>
              <a:t>− </a:t>
            </a:r>
            <a:r>
              <a:rPr lang="en-IN" sz="1800" b="0" i="0" u="none" strike="noStrike" baseline="0" dirty="0"/>
              <a:t>12)</a:t>
            </a:r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2 + 4</a:t>
            </a:r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3 = </a:t>
            </a:r>
            <a:r>
              <a:rPr lang="en-IN" sz="1800" b="0" i="1" u="none" strike="noStrike" baseline="0" dirty="0"/>
              <a:t>−</a:t>
            </a:r>
            <a:r>
              <a:rPr lang="en-IN" sz="1800" b="0" i="0" u="none" strike="noStrike" baseline="0" dirty="0"/>
              <a:t>2</a:t>
            </a:r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2 + 4</a:t>
            </a:r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3 = 0</a:t>
            </a:r>
          </a:p>
          <a:p>
            <a:pPr algn="l"/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2 = 2</a:t>
            </a:r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3</a:t>
            </a:r>
          </a:p>
          <a:p>
            <a:pPr algn="l"/>
            <a:r>
              <a:rPr lang="en-IN" sz="1800" b="0" i="1" u="none" strike="noStrike" baseline="0" dirty="0"/>
              <a:t>x</a:t>
            </a:r>
            <a:r>
              <a:rPr lang="en-IN" sz="1800" b="0" i="0" u="none" strike="noStrike" baseline="0" dirty="0"/>
              <a:t>2 = 2</a:t>
            </a:r>
          </a:p>
          <a:p>
            <a:pPr algn="l"/>
            <a:r>
              <a:rPr lang="en-US" sz="1800" b="0" i="0" u="none" strike="noStrike" baseline="0" dirty="0">
                <a:solidFill>
                  <a:srgbClr val="C00000"/>
                </a:solidFill>
              </a:rPr>
              <a:t>So for </a:t>
            </a:r>
            <a:r>
              <a:rPr lang="en-US" sz="1800" b="0" i="1" u="none" strike="noStrike" baseline="0" dirty="0">
                <a:solidFill>
                  <a:srgbClr val="C00000"/>
                </a:solidFill>
              </a:rPr>
              <a:t>λ </a:t>
            </a:r>
            <a:r>
              <a:rPr lang="en-US" sz="1800" b="0" i="0" u="none" strike="noStrike" baseline="0" dirty="0">
                <a:solidFill>
                  <a:srgbClr val="C00000"/>
                </a:solidFill>
              </a:rPr>
              <a:t>= 12, </a:t>
            </a:r>
            <a:r>
              <a:rPr lang="en-US" sz="1800" b="0" i="1" u="none" strike="noStrike" baseline="0" dirty="0">
                <a:solidFill>
                  <a:srgbClr val="C00000"/>
                </a:solidFill>
              </a:rPr>
              <a:t>⃗v</a:t>
            </a:r>
            <a:r>
              <a:rPr lang="en-US" sz="1800" b="0" i="0" u="none" strike="noStrike" baseline="0" dirty="0">
                <a:solidFill>
                  <a:srgbClr val="C00000"/>
                </a:solidFill>
              </a:rPr>
              <a:t>1 = [1</a:t>
            </a:r>
            <a:r>
              <a:rPr lang="en-US" sz="1800" b="0" i="1" u="none" strike="noStrike" baseline="0" dirty="0">
                <a:solidFill>
                  <a:srgbClr val="C00000"/>
                </a:solidFill>
              </a:rPr>
              <a:t>, </a:t>
            </a:r>
            <a:r>
              <a:rPr lang="en-US" sz="1800" b="0" i="0" u="none" strike="noStrike" baseline="0" dirty="0">
                <a:solidFill>
                  <a:srgbClr val="C00000"/>
                </a:solidFill>
              </a:rPr>
              <a:t>2</a:t>
            </a:r>
            <a:r>
              <a:rPr lang="en-US" sz="1800" b="0" i="1" u="none" strike="noStrike" baseline="0" dirty="0">
                <a:solidFill>
                  <a:srgbClr val="C00000"/>
                </a:solidFill>
              </a:rPr>
              <a:t>, </a:t>
            </a:r>
            <a:r>
              <a:rPr lang="en-US" sz="1800" b="0" i="0" u="none" strike="noStrike" baseline="0" dirty="0">
                <a:solidFill>
                  <a:srgbClr val="C00000"/>
                </a:solidFill>
              </a:rPr>
              <a:t>1].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F3BAA1-4F34-4265-8798-1B0FE02D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48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6F694-A94A-42FE-BF17-223512B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A11EF-8C39-4C64-999B-F78F2F20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SVD Decomposition</a:t>
            </a:r>
          </a:p>
          <a:p>
            <a:r>
              <a:rPr lang="en-IN" dirty="0"/>
              <a:t>Computation of Eigen value and </a:t>
            </a:r>
            <a:r>
              <a:rPr lang="en-IN"/>
              <a:t>Eigen vectors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96B870-018E-456D-BBE5-1F299E24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885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B5F9E6-43A7-4D29-9DCD-D631BDCCFB55}"/>
              </a:ext>
            </a:extLst>
          </p:cNvPr>
          <p:cNvSpPr txBox="1"/>
          <p:nvPr/>
        </p:nvSpPr>
        <p:spPr>
          <a:xfrm>
            <a:off x="474132" y="398890"/>
            <a:ext cx="9595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convert this matrix V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an orthogonal matrix by applying   the Gram-Schmidt orthonormalization process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B0B659-725A-4EEC-ABE3-970E54285512}"/>
                  </a:ext>
                </a:extLst>
              </p:cNvPr>
              <p:cNvSpPr txBox="1"/>
              <p:nvPr/>
            </p:nvSpPr>
            <p:spPr>
              <a:xfrm>
                <a:off x="4854222" y="1503680"/>
                <a:ext cx="6096000" cy="876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Length of the first row vector [ 1 2 1]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400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EB0B659-725A-4EEC-ABE3-970E5428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22" y="1503680"/>
                <a:ext cx="6096000" cy="876137"/>
              </a:xfrm>
              <a:prstGeom prst="rect">
                <a:avLst/>
              </a:prstGeom>
              <a:blipFill>
                <a:blip r:embed="rId2"/>
                <a:stretch>
                  <a:fillRect l="-1500" t="-5594" b="-16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BF5A99-5214-4904-A99B-8D3EF57C1589}"/>
                  </a:ext>
                </a:extLst>
              </p:cNvPr>
              <p:cNvSpPr txBox="1"/>
              <p:nvPr/>
            </p:nvSpPr>
            <p:spPr>
              <a:xfrm>
                <a:off x="1097280" y="1566239"/>
                <a:ext cx="6096000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V</a:t>
                </a:r>
                <a:r>
                  <a:rPr lang="en-IN" sz="2400" baseline="30000" dirty="0"/>
                  <a:t>T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DBF5A99-5214-4904-A99B-8D3EF57C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566239"/>
                <a:ext cx="6096000" cy="1068947"/>
              </a:xfrm>
              <a:prstGeom prst="rect">
                <a:avLst/>
              </a:prstGeom>
              <a:blipFill>
                <a:blip r:embed="rId3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F1D34B-673C-4405-8EDB-E98D2288DCFA}"/>
                  </a:ext>
                </a:extLst>
              </p:cNvPr>
              <p:cNvSpPr txBox="1"/>
              <p:nvPr/>
            </p:nvSpPr>
            <p:spPr>
              <a:xfrm>
                <a:off x="4728376" y="2442376"/>
                <a:ext cx="6096000" cy="876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Length of the second row vector [ 2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2400" dirty="0"/>
                  <a:t> 0]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400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F1D34B-673C-4405-8EDB-E98D2288D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76" y="2442376"/>
                <a:ext cx="6096000" cy="876137"/>
              </a:xfrm>
              <a:prstGeom prst="rect">
                <a:avLst/>
              </a:prstGeom>
              <a:blipFill>
                <a:blip r:embed="rId4"/>
                <a:stretch>
                  <a:fillRect l="-1600" t="-5594" b="-16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F8EF0E-9E69-446B-943A-7A74AE91E800}"/>
                  </a:ext>
                </a:extLst>
              </p:cNvPr>
              <p:cNvSpPr txBox="1"/>
              <p:nvPr/>
            </p:nvSpPr>
            <p:spPr>
              <a:xfrm>
                <a:off x="4686164" y="3381072"/>
                <a:ext cx="6825262" cy="876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Length of the third  row vector [ 1 2 -5]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400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F8EF0E-9E69-446B-943A-7A74AE91E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164" y="3381072"/>
                <a:ext cx="6825262" cy="876137"/>
              </a:xfrm>
              <a:prstGeom prst="rect">
                <a:avLst/>
              </a:prstGeom>
              <a:blipFill>
                <a:blip r:embed="rId5"/>
                <a:stretch>
                  <a:fillRect l="-1430" t="-5594" b="-16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B6F969-CE1A-4E49-B71D-BE0BC27E77DC}"/>
              </a:ext>
            </a:extLst>
          </p:cNvPr>
          <p:cNvSpPr txBox="1"/>
          <p:nvPr/>
        </p:nvSpPr>
        <p:spPr>
          <a:xfrm>
            <a:off x="1097280" y="4319768"/>
            <a:ext cx="93586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 dirty="0"/>
              <a:t>Divide each component  in the row vector by its length, hence 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A0EE1B-7E72-4B00-891B-8E2D4D0E5DA6}"/>
                  </a:ext>
                </a:extLst>
              </p:cNvPr>
              <p:cNvSpPr txBox="1"/>
              <p:nvPr/>
            </p:nvSpPr>
            <p:spPr>
              <a:xfrm>
                <a:off x="1332087" y="4920720"/>
                <a:ext cx="5861193" cy="1452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V</a:t>
                </a:r>
                <a:r>
                  <a:rPr lang="en-IN" sz="2400" baseline="30000" dirty="0"/>
                  <a:t>T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2A0EE1B-7E72-4B00-891B-8E2D4D0E5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7" y="4920720"/>
                <a:ext cx="5861193" cy="1452962"/>
              </a:xfrm>
              <a:prstGeom prst="rect">
                <a:avLst/>
              </a:prstGeom>
              <a:blipFill>
                <a:blip r:embed="rId6"/>
                <a:stretch>
                  <a:fillRect l="-1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70C64A-2E32-463A-AA0B-918C2CFD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496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9CA662-DB63-47C2-9F62-F96939032404}"/>
                  </a:ext>
                </a:extLst>
              </p:cNvPr>
              <p:cNvSpPr txBox="1"/>
              <p:nvPr/>
            </p:nvSpPr>
            <p:spPr>
              <a:xfrm>
                <a:off x="432905" y="612855"/>
                <a:ext cx="1070062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ompute</m:t>
                    </m:r>
                    <m: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taking</m:t>
                    </m:r>
                    <m: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/>
                  <a:t>square roots of the non-zero eigenvalues from 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AA</a:t>
                </a:r>
                <a:r>
                  <a:rPr lang="en-US" sz="2400" i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 or 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sz="2400" i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</a:t>
                </a:r>
                <a:r>
                  <a:rPr lang="en-US" sz="2400" b="0" i="0" u="none" strike="noStrike" baseline="0" dirty="0"/>
                  <a:t>and populate the diagonal with them, putting the largest in </a:t>
                </a:r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b="0" i="0" u="none" strike="noStrike" baseline="-25000" dirty="0"/>
                  <a:t>11</a:t>
                </a:r>
                <a:r>
                  <a:rPr lang="en-US" sz="2400" b="0" i="0" u="none" strike="noStrike" baseline="0" dirty="0"/>
                  <a:t>, the next largest in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-25000" dirty="0"/>
                  <a:t>22</a:t>
                </a:r>
                <a:r>
                  <a:rPr lang="en-US" sz="2400" b="0" i="0" u="none" strike="noStrike" baseline="0" dirty="0"/>
                  <a:t> and so on until the smallest value </a:t>
                </a:r>
                <a:r>
                  <a:rPr lang="en-IN" sz="2400" b="0" i="0" u="none" strike="noStrike" baseline="0" dirty="0"/>
                  <a:t>ends up in </a:t>
                </a:r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24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b="0" i="1" u="none" strike="noStrike" baseline="-25000" dirty="0" err="1"/>
                  <a:t>mm</a:t>
                </a:r>
                <a:r>
                  <a:rPr lang="en-IN" sz="2400" b="0" i="0" u="none" strike="noStrike" baseline="0" dirty="0"/>
                  <a:t>.</a:t>
                </a:r>
                <a:endParaRPr lang="en-I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9CA662-DB63-47C2-9F62-F9693903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05" y="612855"/>
                <a:ext cx="10700622" cy="1200329"/>
              </a:xfrm>
              <a:prstGeom prst="rect">
                <a:avLst/>
              </a:prstGeom>
              <a:blipFill>
                <a:blip r:embed="rId2"/>
                <a:stretch>
                  <a:fillRect l="-855" t="-5102" r="-171" b="-11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088AA-6DD7-45E6-AA69-9DD2FE47FCF3}"/>
                  </a:ext>
                </a:extLst>
              </p:cNvPr>
              <p:cNvSpPr txBox="1"/>
              <p:nvPr/>
            </p:nvSpPr>
            <p:spPr>
              <a:xfrm>
                <a:off x="699715" y="1994183"/>
                <a:ext cx="2751010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FC088AA-6DD7-45E6-AA69-9DD2FE4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5" y="1994183"/>
                <a:ext cx="2751010" cy="821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BAD856-70A6-4529-9048-9DAEEFE79977}"/>
                  </a:ext>
                </a:extLst>
              </p:cNvPr>
              <p:cNvSpPr txBox="1"/>
              <p:nvPr/>
            </p:nvSpPr>
            <p:spPr>
              <a:xfrm>
                <a:off x="729171" y="3102589"/>
                <a:ext cx="49538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b="0" i="0" u="none" strike="noStrike" baseline="0" dirty="0"/>
                  <a:t>Now we have</a:t>
                </a:r>
                <a:r>
                  <a:rPr lang="en-IN" sz="2400" b="0" dirty="0"/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sz="2400" b="0" dirty="0"/>
                  <a:t>V</a:t>
                </a:r>
                <a:r>
                  <a:rPr lang="en-IN" sz="2400" b="0" baseline="30000" dirty="0"/>
                  <a:t>T    </a:t>
                </a:r>
                <a:r>
                  <a:rPr lang="en-IN" sz="2400" b="0" dirty="0"/>
                  <a:t> as</a:t>
                </a:r>
                <a:r>
                  <a:rPr lang="en-IN" sz="2400" b="0" i="0" u="none" strike="noStrike" baseline="0" dirty="0"/>
                  <a:t/>
                </a:r>
                <a:endParaRPr lang="en-IN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3BAD856-70A6-4529-9048-9DAEEFE79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71" y="3102589"/>
                <a:ext cx="4953803" cy="461665"/>
              </a:xfrm>
              <a:prstGeom prst="rect">
                <a:avLst/>
              </a:prstGeom>
              <a:blipFill>
                <a:blip r:embed="rId4"/>
                <a:stretch>
                  <a:fillRect l="-197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064D05-AB2A-42F1-BBB0-CB56F8FF5C11}"/>
                  </a:ext>
                </a:extLst>
              </p:cNvPr>
              <p:cNvSpPr txBox="1"/>
              <p:nvPr/>
            </p:nvSpPr>
            <p:spPr>
              <a:xfrm>
                <a:off x="232421" y="3850769"/>
                <a:ext cx="1070062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400" dirty="0"/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IN" sz="24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−5/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064D05-AB2A-42F1-BBB0-CB56F8FF5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1" y="3850769"/>
                <a:ext cx="10700622" cy="1360629"/>
              </a:xfrm>
              <a:prstGeom prst="rect">
                <a:avLst/>
              </a:prstGeom>
              <a:blipFill>
                <a:blip r:embed="rId5"/>
                <a:stretch>
                  <a:fillRect l="-1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828BF5-D87A-48AF-A17E-69490BA5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49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F6A050-BB9B-4998-9555-E35A11AE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z="2000" smtClean="0"/>
              <a:pPr/>
              <a:t>22</a:t>
            </a:fld>
            <a:endParaRPr lang="en-IN" sz="20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4D3E61-28F2-4FEC-BF33-361035C55CA8}"/>
                  </a:ext>
                </a:extLst>
              </p:cNvPr>
              <p:cNvSpPr txBox="1"/>
              <p:nvPr/>
            </p:nvSpPr>
            <p:spPr>
              <a:xfrm>
                <a:off x="742122" y="543340"/>
                <a:ext cx="7116885" cy="90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Exercise1  : Find the Singular values of the matrix 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4D3E61-28F2-4FEC-BF33-361035C5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2" y="543340"/>
                <a:ext cx="7116885" cy="906210"/>
              </a:xfrm>
              <a:prstGeom prst="rect">
                <a:avLst/>
              </a:prstGeo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4BAF69-A283-4A4C-8062-1AA95FE7B8D4}"/>
              </a:ext>
            </a:extLst>
          </p:cNvPr>
          <p:cNvSpPr txBox="1"/>
          <p:nvPr/>
        </p:nvSpPr>
        <p:spPr>
          <a:xfrm>
            <a:off x="607974" y="1456072"/>
            <a:ext cx="9607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/>
              <a:t>Solution : </a:t>
            </a:r>
          </a:p>
          <a:p>
            <a:pPr algn="l"/>
            <a:r>
              <a:rPr lang="en-US" sz="2000" b="0" i="0" u="none" strike="noStrike" baseline="0" dirty="0"/>
              <a:t> Step 1:Compute AA</a:t>
            </a:r>
            <a:r>
              <a:rPr lang="en-US" sz="2000" b="0" i="0" u="none" strike="noStrike" baseline="30000" dirty="0"/>
              <a:t>T</a:t>
            </a:r>
            <a:r>
              <a:rPr lang="en-US" sz="2000" b="0" i="0" u="none" strike="noStrike" baseline="0" dirty="0"/>
              <a:t> (This is the smaller of the two symmetric matrices </a:t>
            </a:r>
            <a:r>
              <a:rPr lang="en-US" sz="2000" b="0" i="0" u="none" strike="noStrike" baseline="0" dirty="0" err="1"/>
              <a:t>associ</a:t>
            </a:r>
            <a:r>
              <a:rPr lang="en-IN" sz="2000" b="0" i="0" u="none" strike="noStrike" baseline="0" dirty="0" err="1"/>
              <a:t>ated</a:t>
            </a:r>
            <a:r>
              <a:rPr lang="en-IN" sz="2000" b="0" i="0" u="none" strike="noStrike" baseline="0" dirty="0"/>
              <a:t> with A.)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93F4F2-A8D7-4B20-B7F7-C3E03951D079}"/>
              </a:ext>
            </a:extLst>
          </p:cNvPr>
          <p:cNvSpPr txBox="1"/>
          <p:nvPr/>
        </p:nvSpPr>
        <p:spPr>
          <a:xfrm>
            <a:off x="607974" y="4592444"/>
            <a:ext cx="107623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/>
              <a:t>For the singular values of A, we now take the square roots of the eigenvalues of AA</a:t>
            </a:r>
            <a:r>
              <a:rPr lang="en-US" sz="2000" b="0" i="0" u="none" strike="noStrike" baseline="30000" dirty="0"/>
              <a:t>T</a:t>
            </a:r>
            <a:endParaRPr lang="en-IN" sz="2000" dirty="0"/>
          </a:p>
          <a:p>
            <a:pPr algn="l"/>
            <a:r>
              <a:rPr lang="en-US" sz="2000" b="0" i="0" u="none" strike="noStrike" baseline="0" dirty="0"/>
              <a:t> </a:t>
            </a:r>
            <a:endParaRPr lang="en-IN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3015FAE-0510-477B-B5FB-8E0E7D055E5E}"/>
              </a:ext>
            </a:extLst>
          </p:cNvPr>
          <p:cNvGrpSpPr/>
          <p:nvPr/>
        </p:nvGrpSpPr>
        <p:grpSpPr>
          <a:xfrm>
            <a:off x="1040296" y="2410125"/>
            <a:ext cx="2186882" cy="813877"/>
            <a:chOff x="1040296" y="2603643"/>
            <a:chExt cx="2186882" cy="8138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F35ABFA-2B2C-49B5-BFAC-41E7B2B33CF3}"/>
                </a:ext>
              </a:extLst>
            </p:cNvPr>
            <p:cNvSpPr txBox="1"/>
            <p:nvPr/>
          </p:nvSpPr>
          <p:spPr>
            <a:xfrm>
              <a:off x="1040296" y="2755464"/>
              <a:ext cx="861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/>
                <a:t>AA</a:t>
              </a:r>
              <a:r>
                <a:rPr lang="en-US" sz="2000" b="0" i="0" u="none" strike="noStrike" baseline="30000" dirty="0"/>
                <a:t>T</a:t>
              </a:r>
              <a:endParaRPr lang="en-IN" sz="2000" dirty="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EFA32AE-1CD0-4221-BFD1-BB458F3A3B36}"/>
                    </a:ext>
                  </a:extLst>
                </p:cNvPr>
                <p:cNvSpPr txBox="1"/>
                <p:nvPr/>
              </p:nvSpPr>
              <p:spPr>
                <a:xfrm>
                  <a:off x="1753826" y="2603643"/>
                  <a:ext cx="1473352" cy="813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EFA32AE-1CD0-4221-BFD1-BB458F3A3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826" y="2603643"/>
                  <a:ext cx="1473352" cy="8138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59C730-80DD-45E0-A5E9-0950CB2AB175}"/>
                  </a:ext>
                </a:extLst>
              </p:cNvPr>
              <p:cNvSpPr txBox="1"/>
              <p:nvPr/>
            </p:nvSpPr>
            <p:spPr>
              <a:xfrm>
                <a:off x="389312" y="3418440"/>
                <a:ext cx="10045150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b="0" i="0" u="none" strike="noStrike" baseline="0" dirty="0"/>
                  <a:t> Step 2: Find the eigenvalues of this matrix. The  characteristic polynomial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i="1" dirty="0"/>
                          <m:t>λ</m:t>
                        </m:r>
                      </m:e>
                      <m:sup>
                        <m:r>
                          <a:rPr lang="en-IN" sz="2000" b="0" i="1" u="none" strike="noStrike" baseline="0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</m:oMath>
                </a14:m>
                <a:r>
                  <a:rPr lang="en-IN" sz="2000" dirty="0"/>
                  <a:t>-6</a:t>
                </a:r>
                <a:r>
                  <a:rPr lang="en-US" sz="2000" dirty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i="1" dirty="0"/>
                          <m:t>λ</m:t>
                        </m:r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N" sz="2000" dirty="0"/>
                  <a:t>+6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59C730-80DD-45E0-A5E9-0950CB2A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2" y="3418440"/>
                <a:ext cx="10045150" cy="407099"/>
              </a:xfrm>
              <a:prstGeom prst="rect">
                <a:avLst/>
              </a:prstGeom>
              <a:blipFill>
                <a:blip r:embed="rId4"/>
                <a:stretch>
                  <a:fillRect l="-61" t="-5970" b="-268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6D9B57-142D-4484-897D-5D4EDCC92F1B}"/>
                  </a:ext>
                </a:extLst>
              </p:cNvPr>
              <p:cNvSpPr txBox="1"/>
              <p:nvPr/>
            </p:nvSpPr>
            <p:spPr>
              <a:xfrm>
                <a:off x="607974" y="4088622"/>
                <a:ext cx="8479766" cy="429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𝑔𝑖𝑣𝑒𝑠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𝑡h𝑟𝑒𝑒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𝑒𝑖𝑔𝑒𝑛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IN" sz="2000" b="0" i="1" u="none" strike="noStrike" baseline="0" smtClean="0">
                        <a:latin typeface="Cambria Math" panose="02040503050406030204" pitchFamily="18" charset="0"/>
                      </a:rPr>
                      <m:t>  :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i="1" dirty="0"/>
                          <m:t>λ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N" sz="2000" dirty="0"/>
                  <a:t>=3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3 </m:t>
                        </m:r>
                      </m:e>
                    </m:rad>
                  </m:oMath>
                </a14:m>
                <a:r>
                  <a:rPr lang="en-IN" sz="2000" dirty="0"/>
                  <a:t>,</a:t>
                </a:r>
                <a:r>
                  <a:rPr lang="en-US" sz="2000" dirty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i="1" dirty="0"/>
                          <m:t>λ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N" sz="2000" dirty="0"/>
                  <a:t>=3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3 </m:t>
                        </m:r>
                      </m:e>
                    </m:rad>
                  </m:oMath>
                </a14:m>
                <a:r>
                  <a:rPr lang="en-IN" sz="2000" dirty="0"/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i="1" dirty="0"/>
                          <m:t>λ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N" sz="2000" dirty="0"/>
                  <a:t>=0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D6D9B57-142D-4484-897D-5D4EDCC9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74" y="4088622"/>
                <a:ext cx="8479766" cy="429092"/>
              </a:xfrm>
              <a:prstGeom prst="rect">
                <a:avLst/>
              </a:prstGeom>
              <a:blipFill>
                <a:blip r:embed="rId5"/>
                <a:stretch>
                  <a:fillRect b="-2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3FBF407-7900-4F98-9505-02E29A6F5BCE}"/>
              </a:ext>
            </a:extLst>
          </p:cNvPr>
          <p:cNvGrpSpPr/>
          <p:nvPr/>
        </p:nvGrpSpPr>
        <p:grpSpPr>
          <a:xfrm>
            <a:off x="1040296" y="5544595"/>
            <a:ext cx="3906086" cy="429875"/>
            <a:chOff x="1040295" y="5314517"/>
            <a:chExt cx="3906086" cy="42987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F89619E-02C1-41D2-ADD5-8253A2821FC7}"/>
                    </a:ext>
                  </a:extLst>
                </p:cNvPr>
                <p:cNvSpPr txBox="1"/>
                <p:nvPr/>
              </p:nvSpPr>
              <p:spPr>
                <a:xfrm>
                  <a:off x="1040295" y="5314518"/>
                  <a:ext cx="1411861" cy="3975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a14:m>
                  <a:r>
                    <a:rPr lang="en-IN" sz="2000" dirty="0"/>
                    <a:t>=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20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ad>
                            <m:radPr>
                              <m:degHide m:val="on"/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F89619E-02C1-41D2-ADD5-8253A2821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295" y="5314518"/>
                  <a:ext cx="1411861" cy="397545"/>
                </a:xfrm>
                <a:prstGeom prst="rect">
                  <a:avLst/>
                </a:prstGeom>
                <a:blipFill>
                  <a:blip r:embed="rId6"/>
                  <a:stretch>
                    <a:fillRect b="-3846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A94A889-762F-461B-A7E2-B8246D8FAD1B}"/>
                    </a:ext>
                  </a:extLst>
                </p:cNvPr>
                <p:cNvSpPr txBox="1"/>
                <p:nvPr/>
              </p:nvSpPr>
              <p:spPr>
                <a:xfrm>
                  <a:off x="3534520" y="5314517"/>
                  <a:ext cx="1411861" cy="3975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a14:m>
                  <a:r>
                    <a:rPr lang="en-IN" sz="2000" dirty="0"/>
                    <a:t>=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20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ad>
                            <m:radPr>
                              <m:degHide m:val="on"/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A94A889-762F-461B-A7E2-B8246D8FA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20" y="5314517"/>
                  <a:ext cx="1411861" cy="397545"/>
                </a:xfrm>
                <a:prstGeom prst="rect">
                  <a:avLst/>
                </a:prstGeom>
                <a:blipFill>
                  <a:blip r:embed="rId7"/>
                  <a:stretch>
                    <a:fillRect b="-3846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2BF5748-D09E-4FDE-BD15-4EC1A1197C16}"/>
                </a:ext>
              </a:extLst>
            </p:cNvPr>
            <p:cNvSpPr txBox="1"/>
            <p:nvPr/>
          </p:nvSpPr>
          <p:spPr>
            <a:xfrm>
              <a:off x="2605827" y="5375060"/>
              <a:ext cx="7750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637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E3582-C699-4A3B-B42C-BC26A7B36F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574053"/>
          </a:xfrm>
        </p:spPr>
        <p:txBody>
          <a:bodyPr>
            <a:noAutofit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C737DB-C7CB-4C40-922E-33930E70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23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CEE10C-1FA2-4A40-BE1B-BA1D0FE60AA0}"/>
                  </a:ext>
                </a:extLst>
              </p:cNvPr>
              <p:cNvSpPr txBox="1"/>
              <p:nvPr/>
            </p:nvSpPr>
            <p:spPr>
              <a:xfrm>
                <a:off x="821634" y="1206811"/>
                <a:ext cx="6096000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/>
                  <a:t>Exercise 2: Find the SVD of the matrix 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1" i="1" u="none" strike="noStrike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IN" sz="1800" b="1" i="1" u="none" strike="noStrike" baseline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sz="1800" b="1" i="1" u="none" strike="noStrike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IN" sz="1800" b="1" i="1" u="none" strike="noStrike" baseline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 u="none" strike="noStrike" baseline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sz="1800" b="1" i="1" u="none" strike="noStrike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IN" sz="1800" b="1" i="1" u="none" strike="noStrike" baseline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sz="1800" b="1" i="1" u="none" strike="noStrike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FCEE10C-1FA2-4A40-BE1B-BA1D0FE60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4" y="1206811"/>
                <a:ext cx="6096000" cy="552459"/>
              </a:xfrm>
              <a:prstGeom prst="rect">
                <a:avLst/>
              </a:prstGeom>
              <a:blipFill>
                <a:blip r:embed="rId2"/>
                <a:stretch>
                  <a:fillRect l="-900" b="-21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4936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E3035A8-D85E-4D31-8406-24A15585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Singular value decomposition (SVD)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4DE3D72-4969-4C27-8125-A284F5F67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B6B525-B990-4703-BC71-5BF7F976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67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85655-4680-48DC-9DB8-283D1D65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Singular </a:t>
            </a:r>
            <a:r>
              <a:rPr lang="en-IN"/>
              <a:t>value decomposition(SVD)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9D9C5-A235-4205-B042-60ED9483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65920" cy="34816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Solve matrix system of equation Ax=b ,for non-square matrix A  ( particularly used in regression model)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Extract most important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Can be used basis for PCA for dimensionality reduction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Used in </a:t>
            </a:r>
            <a:r>
              <a:rPr lang="en-US" sz="2800" dirty="0" err="1">
                <a:solidFill>
                  <a:schemeClr val="tx1"/>
                </a:solidFill>
              </a:rPr>
              <a:t>google’s</a:t>
            </a:r>
            <a:r>
              <a:rPr lang="en-US" sz="2800" dirty="0">
                <a:solidFill>
                  <a:schemeClr val="tx1"/>
                </a:solidFill>
              </a:rPr>
              <a:t> page rank 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Used in recommendation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Many more applications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5207EF-C612-4622-8308-847B43DD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875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C18CCF-761B-40B9-8270-E45B0F68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CBAE8-CCF6-49B1-B426-F9DBFD68C9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4409" y="309983"/>
            <a:ext cx="10058400" cy="373063"/>
          </a:xfrm>
        </p:spPr>
        <p:txBody>
          <a:bodyPr>
            <a:normAutofit fontScale="90000"/>
          </a:bodyPr>
          <a:lstStyle/>
          <a:p>
            <a:r>
              <a:rPr lang="en-US" dirty="0"/>
              <a:t>Eigen Values and Eigen vectors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B41D13-5457-4166-8173-137F1C7A3A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5920" y="860530"/>
            <a:ext cx="10058400" cy="4022725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Why use Eigenvalues &amp; Eigenvectors?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I</a:t>
            </a:r>
            <a:r>
              <a:rPr lang="en-IN" sz="2400" b="1" dirty="0">
                <a:solidFill>
                  <a:schemeClr val="tx1"/>
                </a:solidFill>
              </a:rPr>
              <a:t>n machine learning, Eigen vectors can be used to reduce dimensionality.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7CEB2-BA2F-4C9F-9FDC-1BC7649A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0" y="1852031"/>
            <a:ext cx="7972425" cy="226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7443F9-35D6-46F9-9C2B-977D29F18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72"/>
          <a:stretch/>
        </p:blipFill>
        <p:spPr>
          <a:xfrm>
            <a:off x="1277680" y="4296465"/>
            <a:ext cx="8899452" cy="38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228C5C7-28D1-4617-A90F-6C336E0FB196}"/>
              </a:ext>
            </a:extLst>
          </p:cNvPr>
          <p:cNvSpPr/>
          <p:nvPr/>
        </p:nvSpPr>
        <p:spPr>
          <a:xfrm>
            <a:off x="368595" y="4832160"/>
            <a:ext cx="11454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575757"/>
                </a:solidFill>
                <a:latin typeface="georgia" panose="02040502050405020303" pitchFamily="18" charset="0"/>
              </a:rPr>
              <a:t>Can we extract a smaller set of variables (features) to train the models and do the prediction</a:t>
            </a:r>
            <a:r>
              <a:rPr lang="en-US" dirty="0">
                <a:solidFill>
                  <a:srgbClr val="575757"/>
                </a:solidFill>
                <a:latin typeface="georgia" panose="02040502050405020303" pitchFamily="18" charset="0"/>
              </a:rPr>
              <a:t> while ensuring that most of the information contained in the original variables is retained/maintained.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576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D5DD790B-13A3-433C-B156-89B61E3C96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24339" y="384951"/>
            <a:ext cx="7543800" cy="411162"/>
          </a:xfrm>
        </p:spPr>
        <p:txBody>
          <a:bodyPr>
            <a:normAutofit fontScale="90000"/>
          </a:bodyPr>
          <a:lstStyle/>
          <a:p>
            <a:pPr marL="952500" indent="-952500"/>
            <a:r>
              <a:rPr lang="en-US" altLang="zh-TW" sz="3600" dirty="0"/>
              <a:t>Eigenvalues and Eigenvectors</a:t>
            </a:r>
          </a:p>
        </p:txBody>
      </p:sp>
      <p:pic>
        <p:nvPicPr>
          <p:cNvPr id="21507" name="Picture 5" descr="6-1">
            <a:extLst>
              <a:ext uri="{FF2B5EF4-FFF2-40B4-BE49-F238E27FC236}">
                <a16:creationId xmlns:a16="http://schemas.microsoft.com/office/drawing/2014/main" xmlns="" id="{1FA0B969-0F1E-49B2-8328-68F5B9E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0126" y="3151416"/>
            <a:ext cx="4965287" cy="230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3">
            <a:extLst>
              <a:ext uri="{FF2B5EF4-FFF2-40B4-BE49-F238E27FC236}">
                <a16:creationId xmlns:a16="http://schemas.microsoft.com/office/drawing/2014/main" xmlns="" id="{F0662A8E-C63D-417E-8287-E2D57396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339" y="1010152"/>
            <a:ext cx="10288144" cy="1927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>
                <a:latin typeface="Arial" panose="020B0604020202020204" pitchFamily="34" charset="0"/>
              </a:rPr>
              <a:t>Definition</a:t>
            </a:r>
          </a:p>
          <a:p>
            <a:pPr eaLnBrk="1" hangingPunct="1"/>
            <a:r>
              <a:rPr lang="en-US" altLang="zh-TW" dirty="0"/>
              <a:t>Let </a:t>
            </a:r>
            <a:r>
              <a:rPr lang="en-US" altLang="zh-TW" i="1" dirty="0"/>
              <a:t>A</a:t>
            </a:r>
            <a:r>
              <a:rPr lang="en-US" altLang="zh-TW" dirty="0"/>
              <a:t> be an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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matrix. A </a:t>
            </a:r>
            <a:r>
              <a:rPr lang="en-US" altLang="zh-TW" i="1" u="sng" dirty="0">
                <a:sym typeface="Symbol" panose="05050102010706020507" pitchFamily="18" charset="2"/>
              </a:rPr>
              <a:t>scalar</a:t>
            </a:r>
            <a:r>
              <a:rPr lang="en-US" altLang="zh-TW" dirty="0">
                <a:sym typeface="Symbol" panose="05050102010706020507" pitchFamily="18" charset="2"/>
              </a:rPr>
              <a:t>  is called an </a:t>
            </a:r>
            <a:r>
              <a:rPr lang="en-US" altLang="zh-TW" b="1" dirty="0">
                <a:solidFill>
                  <a:srgbClr val="0000FF"/>
                </a:solidFill>
                <a:sym typeface="Symbol" panose="05050102010706020507" pitchFamily="18" charset="2"/>
              </a:rPr>
              <a:t>eigenvalue</a:t>
            </a:r>
            <a:r>
              <a:rPr lang="en-US" altLang="zh-TW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of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if there exists a nonzero vector 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 in </a:t>
            </a:r>
            <a:r>
              <a:rPr lang="en-US" altLang="zh-TW" b="1" dirty="0">
                <a:sym typeface="Symbol" panose="05050102010706020507" pitchFamily="18" charset="2"/>
              </a:rPr>
              <a:t>R</a:t>
            </a:r>
            <a:r>
              <a:rPr lang="en-US" altLang="zh-TW" i="1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such that</a:t>
            </a:r>
          </a:p>
          <a:p>
            <a:pPr algn="ctr" eaLnBrk="1" hangingPunct="1"/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 = 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The vector 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 is called an </a:t>
            </a:r>
            <a:r>
              <a:rPr lang="en-US" altLang="zh-TW" b="1" dirty="0">
                <a:solidFill>
                  <a:srgbClr val="0000FF"/>
                </a:solidFill>
                <a:sym typeface="Symbol" panose="05050102010706020507" pitchFamily="18" charset="2"/>
              </a:rPr>
              <a:t>eigenvector</a:t>
            </a:r>
            <a:r>
              <a:rPr lang="en-US" altLang="zh-TW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corresponding to .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A4A403-A790-4E95-B6F7-A152B40AAB40}"/>
              </a:ext>
            </a:extLst>
          </p:cNvPr>
          <p:cNvSpPr txBox="1"/>
          <p:nvPr/>
        </p:nvSpPr>
        <p:spPr>
          <a:xfrm>
            <a:off x="556591" y="58478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Source : https://slideplayer.com/slide/12368523/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840732-3A8F-468A-A4B5-6C37A6C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314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026">
            <a:extLst>
              <a:ext uri="{FF2B5EF4-FFF2-40B4-BE49-F238E27FC236}">
                <a16:creationId xmlns:a16="http://schemas.microsoft.com/office/drawing/2014/main" xmlns="" id="{7277F3F9-591C-4A7B-89CA-0F4DB10EE7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4095" y="355849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600" dirty="0"/>
              <a:t>Computation of Eigenvalues and Eigenvectors</a:t>
            </a:r>
          </a:p>
        </p:txBody>
      </p:sp>
      <p:sp>
        <p:nvSpPr>
          <p:cNvPr id="22532" name="Text Box 1027">
            <a:extLst>
              <a:ext uri="{FF2B5EF4-FFF2-40B4-BE49-F238E27FC236}">
                <a16:creationId xmlns:a16="http://schemas.microsoft.com/office/drawing/2014/main" xmlns="" id="{79F55439-14EC-462C-B5B1-0DE400FE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18" y="1330325"/>
            <a:ext cx="1049686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Let </a:t>
            </a:r>
            <a:r>
              <a:rPr lang="en-US" altLang="zh-TW" i="1" dirty="0"/>
              <a:t>A</a:t>
            </a:r>
            <a:r>
              <a:rPr lang="en-US" altLang="zh-TW" dirty="0"/>
              <a:t> be an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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matrix with eigenvalue  and corresponding eigenvector 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. Thus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 = 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. This equation may be written</a:t>
            </a:r>
          </a:p>
          <a:p>
            <a:pPr algn="ctr" eaLnBrk="1" hangingPunct="1"/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 –  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 = </a:t>
            </a:r>
            <a:r>
              <a:rPr lang="en-US" altLang="zh-TW" b="1" dirty="0">
                <a:sym typeface="Symbol" panose="05050102010706020507" pitchFamily="18" charset="2"/>
              </a:rPr>
              <a:t>0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given </a:t>
            </a:r>
          </a:p>
          <a:p>
            <a:pPr algn="ctr" eaLnBrk="1" hangingPunct="1"/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– </a:t>
            </a:r>
            <a:r>
              <a:rPr lang="en-US" altLang="zh-TW" i="1" dirty="0">
                <a:sym typeface="Symbol" panose="05050102010706020507" pitchFamily="18" charset="2"/>
              </a:rPr>
              <a:t>I</a:t>
            </a:r>
            <a:r>
              <a:rPr lang="en-US" altLang="zh-TW" i="1" baseline="-25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 = </a:t>
            </a:r>
            <a:r>
              <a:rPr lang="en-US" altLang="zh-TW" b="1" dirty="0">
                <a:sym typeface="Symbol" panose="05050102010706020507" pitchFamily="18" charset="2"/>
              </a:rPr>
              <a:t>0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Solving the equation |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– </a:t>
            </a:r>
            <a:r>
              <a:rPr lang="en-US" altLang="zh-TW" i="1" dirty="0">
                <a:sym typeface="Symbol" panose="05050102010706020507" pitchFamily="18" charset="2"/>
              </a:rPr>
              <a:t>I</a:t>
            </a:r>
            <a:r>
              <a:rPr lang="en-US" altLang="zh-TW" i="1" baseline="-25000" dirty="0">
                <a:sym typeface="Symbol" panose="05050102010706020507" pitchFamily="18" charset="2"/>
              </a:rPr>
              <a:t>n</a:t>
            </a:r>
            <a:r>
              <a:rPr lang="en-US" altLang="zh-TW" i="1" dirty="0">
                <a:sym typeface="Symbol" panose="05050102010706020507" pitchFamily="18" charset="2"/>
              </a:rPr>
              <a:t>|</a:t>
            </a:r>
            <a:r>
              <a:rPr lang="en-US" altLang="zh-TW" dirty="0">
                <a:sym typeface="Symbol" panose="05050102010706020507" pitchFamily="18" charset="2"/>
              </a:rPr>
              <a:t> = 0 for  leads to all the eigenvalues of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The equation |</a:t>
            </a:r>
            <a:r>
              <a:rPr lang="en-US" altLang="zh-TW" i="1" dirty="0"/>
              <a:t>A</a:t>
            </a:r>
            <a:r>
              <a:rPr lang="en-US" altLang="zh-TW" dirty="0"/>
              <a:t> –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  <a:r>
              <a:rPr lang="en-US" altLang="zh-TW" i="1" dirty="0"/>
              <a:t>I</a:t>
            </a:r>
            <a:r>
              <a:rPr lang="en-US" altLang="zh-TW" i="1" baseline="-25000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| = 0 is called the </a:t>
            </a:r>
            <a:r>
              <a:rPr lang="en-US" altLang="zh-TW" b="1" dirty="0">
                <a:solidFill>
                  <a:srgbClr val="0000FF"/>
                </a:solidFill>
                <a:sym typeface="Symbol" panose="05050102010706020507" pitchFamily="18" charset="2"/>
              </a:rPr>
              <a:t>characteristic equation</a:t>
            </a:r>
            <a:r>
              <a:rPr lang="en-US" altLang="zh-TW" dirty="0">
                <a:sym typeface="Symbol" panose="05050102010706020507" pitchFamily="18" charset="2"/>
              </a:rPr>
              <a:t> of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447878-FFF3-4B38-87C0-B4829953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381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>
            <a:extLst>
              <a:ext uri="{FF2B5EF4-FFF2-40B4-BE49-F238E27FC236}">
                <a16:creationId xmlns:a16="http://schemas.microsoft.com/office/drawing/2014/main" xmlns="" id="{F6909036-7930-4C28-B456-DCE0FBFAE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3425" y="334894"/>
            <a:ext cx="10058400" cy="735012"/>
          </a:xfrm>
        </p:spPr>
        <p:txBody>
          <a:bodyPr/>
          <a:lstStyle/>
          <a:p>
            <a:pPr eaLnBrk="1" hangingPunct="1"/>
            <a:r>
              <a:rPr lang="en-US" altLang="zh-TW" dirty="0"/>
              <a:t>Example 1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xmlns="" id="{6A9EE8E8-3D6B-4453-A9F6-37951BD1EC1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71800" y="1003300"/>
          <a:ext cx="1828800" cy="838200"/>
        </p:xfrm>
        <a:graphic>
          <a:graphicData uri="http://schemas.openxmlformats.org/presentationml/2006/ole">
            <p:oleObj spid="_x0000_s4102" name="Equation" r:id="rId3" imgW="1731600" imgH="791280" progId="Equation.3">
              <p:embed/>
            </p:oleObj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xmlns="" id="{AB6E3C00-E33C-428D-9F23-2FD7A2E48146}"/>
              </a:ext>
            </a:extLst>
          </p:cNvPr>
          <p:cNvGrpSpPr>
            <a:grpSpLocks/>
          </p:cNvGrpSpPr>
          <p:nvPr/>
        </p:nvGrpSpPr>
        <p:grpSpPr bwMode="auto">
          <a:xfrm>
            <a:off x="815975" y="1841500"/>
            <a:ext cx="9251950" cy="2247899"/>
            <a:chOff x="-446" y="1160"/>
            <a:chExt cx="5828" cy="1416"/>
          </a:xfrm>
        </p:grpSpPr>
        <p:sp>
          <p:nvSpPr>
            <p:cNvPr id="1035" name="Text Box 6">
              <a:extLst>
                <a:ext uri="{FF2B5EF4-FFF2-40B4-BE49-F238E27FC236}">
                  <a16:creationId xmlns:a16="http://schemas.microsoft.com/office/drawing/2014/main" xmlns="" id="{811409EB-24C3-48AA-AE7B-53FC08F7D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244"/>
              <a:ext cx="50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	       Let us first derive the characteristic polynomial of</a:t>
              </a:r>
              <a:r>
                <a:rPr lang="en-US" altLang="zh-TW" i="1" dirty="0"/>
                <a:t> A</a:t>
              </a:r>
              <a:r>
                <a:rPr lang="en-US" altLang="zh-TW" dirty="0"/>
                <a:t>.</a:t>
              </a:r>
            </a:p>
            <a:p>
              <a:pPr eaLnBrk="1" hangingPunct="1"/>
              <a:r>
                <a:rPr lang="en-US" altLang="zh-TW" dirty="0"/>
                <a:t>We get</a:t>
              </a:r>
            </a:p>
          </p:txBody>
        </p:sp>
        <p:sp>
          <p:nvSpPr>
            <p:cNvPr id="1036" name="Text Box 5">
              <a:extLst>
                <a:ext uri="{FF2B5EF4-FFF2-40B4-BE49-F238E27FC236}">
                  <a16:creationId xmlns:a16="http://schemas.microsoft.com/office/drawing/2014/main" xmlns="" id="{41DB3537-3F5F-484F-A1D9-F9D946FEA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6" y="1160"/>
              <a:ext cx="882" cy="288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Solution</a:t>
              </a:r>
            </a:p>
          </p:txBody>
        </p:sp>
        <p:graphicFrame>
          <p:nvGraphicFramePr>
            <p:cNvPr id="1028" name="Object 7">
              <a:extLst>
                <a:ext uri="{FF2B5EF4-FFF2-40B4-BE49-F238E27FC236}">
                  <a16:creationId xmlns:a16="http://schemas.microsoft.com/office/drawing/2014/main" xmlns="" id="{EDA63D72-9FF8-4FE5-A31E-81E7669C22C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64" y="1631"/>
            <a:ext cx="3832" cy="816"/>
          </p:xfrm>
          <a:graphic>
            <a:graphicData uri="http://schemas.openxmlformats.org/presentationml/2006/ole">
              <p:oleObj spid="_x0000_s4103" name="Equation" r:id="rId4" imgW="6083300" imgH="1295400" progId="Equation.3">
                <p:embed/>
              </p:oleObj>
            </a:graphicData>
          </a:graphic>
        </p:graphicFrame>
        <p:graphicFrame>
          <p:nvGraphicFramePr>
            <p:cNvPr id="1029" name="Object 8">
              <a:extLst>
                <a:ext uri="{FF2B5EF4-FFF2-40B4-BE49-F238E27FC236}">
                  <a16:creationId xmlns:a16="http://schemas.microsoft.com/office/drawing/2014/main" xmlns="" id="{E6E75454-6A68-4DBF-B5B0-6F3AD29389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304"/>
            <a:ext cx="3192" cy="272"/>
          </p:xfrm>
          <a:graphic>
            <a:graphicData uri="http://schemas.openxmlformats.org/presentationml/2006/ole">
              <p:oleObj spid="_x0000_s4104" name="Equation" r:id="rId5" imgW="5067300" imgH="431800" progId="Equation.3">
                <p:embed/>
              </p:oleObj>
            </a:graphicData>
          </a:graphic>
        </p:graphicFrame>
      </p:grpSp>
      <p:sp>
        <p:nvSpPr>
          <p:cNvPr id="71691" name="Text Box 11">
            <a:extLst>
              <a:ext uri="{FF2B5EF4-FFF2-40B4-BE49-F238E27FC236}">
                <a16:creationId xmlns:a16="http://schemas.microsoft.com/office/drawing/2014/main" xmlns="" id="{61E6CA91-D54B-4E27-9566-1F1F1B24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4079875"/>
            <a:ext cx="110182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We now solve the characteristic equation of </a:t>
            </a:r>
            <a:r>
              <a:rPr lang="en-US" altLang="zh-TW" i="1"/>
              <a:t>A</a:t>
            </a:r>
            <a:r>
              <a:rPr lang="en-US" altLang="zh-TW"/>
              <a:t>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eigenvalues of </a:t>
            </a:r>
            <a:r>
              <a:rPr lang="en-US" altLang="zh-TW" i="1"/>
              <a:t>A</a:t>
            </a:r>
            <a:r>
              <a:rPr lang="en-US" altLang="zh-TW"/>
              <a:t> are 2 and –1.</a:t>
            </a:r>
          </a:p>
          <a:p>
            <a:pPr eaLnBrk="1" hangingPunct="1"/>
            <a:r>
              <a:rPr lang="en-US" altLang="zh-TW"/>
              <a:t>The corresponding eigenvectors are found by using these values of </a:t>
            </a:r>
            <a:r>
              <a:rPr lang="en-US" altLang="zh-TW">
                <a:sym typeface="Symbol" panose="05050102010706020507" pitchFamily="18" charset="2"/>
              </a:rPr>
              <a:t> in the equation(</a:t>
            </a:r>
            <a:r>
              <a:rPr lang="en-US" altLang="zh-TW" i="1"/>
              <a:t>A</a:t>
            </a:r>
            <a:r>
              <a:rPr lang="en-US" altLang="zh-TW"/>
              <a:t> – </a:t>
            </a:r>
            <a:r>
              <a:rPr lang="en-US" altLang="zh-TW">
                <a:sym typeface="Symbol" panose="05050102010706020507" pitchFamily="18" charset="2"/>
              </a:rPr>
              <a:t></a:t>
            </a:r>
            <a:r>
              <a:rPr lang="en-US" altLang="zh-TW" i="1"/>
              <a:t>I</a:t>
            </a:r>
            <a:r>
              <a:rPr lang="en-US" altLang="zh-TW" baseline="-25000"/>
              <a:t>2</a:t>
            </a:r>
            <a:r>
              <a:rPr lang="en-US" altLang="zh-TW"/>
              <a:t>)</a:t>
            </a:r>
            <a:r>
              <a:rPr lang="en-US" altLang="zh-TW" b="1"/>
              <a:t>x</a:t>
            </a:r>
            <a:r>
              <a:rPr lang="en-US" altLang="zh-TW"/>
              <a:t> = </a:t>
            </a:r>
            <a:r>
              <a:rPr lang="en-US" altLang="zh-TW" b="1"/>
              <a:t>0</a:t>
            </a:r>
            <a:r>
              <a:rPr lang="en-US" altLang="zh-TW"/>
              <a:t>. There are many eigenvectors corresponding to each eigenvalue.</a:t>
            </a:r>
            <a:endParaRPr lang="en-US" altLang="zh-TW" baseline="-25000"/>
          </a:p>
        </p:txBody>
      </p:sp>
      <p:graphicFrame>
        <p:nvGraphicFramePr>
          <p:cNvPr id="71692" name="Object 12">
            <a:extLst>
              <a:ext uri="{FF2B5EF4-FFF2-40B4-BE49-F238E27FC236}">
                <a16:creationId xmlns:a16="http://schemas.microsoft.com/office/drawing/2014/main" xmlns="" id="{8F50BF42-573C-478A-855A-D00E8397F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470400"/>
          <a:ext cx="5867400" cy="406400"/>
        </p:xfrm>
        <a:graphic>
          <a:graphicData uri="http://schemas.openxmlformats.org/presentationml/2006/ole">
            <p:oleObj spid="_x0000_s4105" name="Equation" r:id="rId6" imgW="5867400" imgH="406400" progId="Equation.3">
              <p:embed/>
            </p:oleObj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EE66F7-9B4D-48C6-A5B9-E1EE4594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04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780A5C43-4A4E-42F2-9904-69DC8413D6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8183" y="224205"/>
            <a:ext cx="8001000" cy="2362200"/>
          </a:xfrm>
        </p:spPr>
        <p:txBody>
          <a:bodyPr/>
          <a:lstStyle/>
          <a:p>
            <a:pPr marL="287338" indent="-287338"/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For  </a:t>
            </a:r>
            <a:r>
              <a:rPr lang="en-US" altLang="zh-TW" sz="2400" u="sng" dirty="0">
                <a:latin typeface="Times New Roman" panose="02020603050405020304" pitchFamily="18" charset="0"/>
                <a:sym typeface="Symbol" panose="05050102010706020507" pitchFamily="18" charset="2"/>
              </a:rPr>
              <a:t> = 2</a:t>
            </a:r>
          </a:p>
          <a:p>
            <a:pPr marL="287338" indent="-287338">
              <a:buNone/>
            </a:pPr>
            <a:r>
              <a:rPr lang="zh-TW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We solve the equation (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</a:rPr>
              <a:t> –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i="1" dirty="0">
                <a:latin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</a:rPr>
              <a:t>)</a:t>
            </a:r>
            <a:r>
              <a:rPr lang="en-US" altLang="zh-TW" sz="2400" b="1" dirty="0">
                <a:latin typeface="Times New Roman" panose="02020603050405020304" pitchFamily="18" charset="0"/>
              </a:rPr>
              <a:t>x</a:t>
            </a:r>
            <a:r>
              <a:rPr lang="en-US" altLang="zh-TW" sz="2400" i="1" dirty="0">
                <a:latin typeface="Times New Roman" panose="02020603050405020304" pitchFamily="18" charset="0"/>
              </a:rPr>
              <a:t> =</a:t>
            </a:r>
            <a:r>
              <a:rPr lang="en-US" altLang="zh-TW" sz="2400" b="1" dirty="0">
                <a:latin typeface="Times New Roman" panose="02020603050405020304" pitchFamily="18" charset="0"/>
              </a:rPr>
              <a:t> 0</a:t>
            </a:r>
            <a:r>
              <a:rPr lang="en-US" altLang="zh-TW" sz="2400" dirty="0">
                <a:latin typeface="Times New Roman" panose="02020603050405020304" pitchFamily="18" charset="0"/>
              </a:rPr>
              <a:t> for </a:t>
            </a:r>
            <a:r>
              <a:rPr lang="en-US" altLang="zh-TW" sz="2400" b="1" dirty="0">
                <a:latin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</a:rPr>
              <a:t>.</a:t>
            </a:r>
          </a:p>
          <a:p>
            <a:pPr marL="287338" indent="-287338"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The matrix (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</a:rPr>
              <a:t> –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i="1" dirty="0">
                <a:latin typeface="Times New Roman" panose="02020603050405020304" pitchFamily="18" charset="0"/>
              </a:rPr>
              <a:t>I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</a:rPr>
              <a:t>) is obtained by subtracting 2 from the diagonal elements of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</a:rPr>
              <a:t>. We get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xmlns="" id="{68EAB9A5-3DC7-4276-BACC-BF3B1508A39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33092" y="2029824"/>
          <a:ext cx="2311400" cy="863600"/>
        </p:xfrm>
        <a:graphic>
          <a:graphicData uri="http://schemas.openxmlformats.org/presentationml/2006/ole">
            <p:oleObj spid="_x0000_s5125" name="Equation" r:id="rId3" imgW="2311400" imgH="863600" progId="Equation.3">
              <p:embed/>
            </p:oleObj>
          </a:graphicData>
        </a:graphic>
      </p:graphicFrame>
      <p:sp>
        <p:nvSpPr>
          <p:cNvPr id="72709" name="Text Box 5">
            <a:extLst>
              <a:ext uri="{FF2B5EF4-FFF2-40B4-BE49-F238E27FC236}">
                <a16:creationId xmlns:a16="http://schemas.microsoft.com/office/drawing/2014/main" xmlns="" id="{894F3384-BE31-4096-ABA0-0697F8BA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66" y="2906405"/>
            <a:ext cx="1033784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This leads to the system of equations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sz="1800" dirty="0"/>
          </a:p>
          <a:p>
            <a:pPr eaLnBrk="1" hangingPunct="1"/>
            <a:endParaRPr lang="en-US" altLang="zh-TW" sz="1800" dirty="0"/>
          </a:p>
          <a:p>
            <a:pPr eaLnBrk="1" hangingPunct="1"/>
            <a:r>
              <a:rPr lang="en-US" altLang="zh-TW" dirty="0"/>
              <a:t>giving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= –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. The solutions to this system of equations are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= –</a:t>
            </a:r>
            <a:r>
              <a:rPr lang="en-US" altLang="zh-TW" i="1" dirty="0"/>
              <a:t>r</a:t>
            </a:r>
            <a:r>
              <a:rPr lang="en-US" altLang="zh-TW" dirty="0"/>
              <a:t>, 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= </a:t>
            </a:r>
            <a:r>
              <a:rPr lang="en-US" altLang="zh-TW" i="1" dirty="0"/>
              <a:t>r</a:t>
            </a:r>
            <a:r>
              <a:rPr lang="en-US" altLang="zh-TW" dirty="0"/>
              <a:t>, where </a:t>
            </a:r>
            <a:r>
              <a:rPr lang="en-US" altLang="zh-TW" i="1" dirty="0"/>
              <a:t>r</a:t>
            </a:r>
            <a:r>
              <a:rPr lang="en-US" altLang="zh-TW" dirty="0"/>
              <a:t> is a scalar. Thus the eigenvectors of </a:t>
            </a:r>
            <a:r>
              <a:rPr lang="en-US" altLang="zh-TW" i="1" dirty="0"/>
              <a:t>A</a:t>
            </a:r>
            <a:r>
              <a:rPr lang="en-US" altLang="zh-TW" dirty="0"/>
              <a:t> corresponding to </a:t>
            </a:r>
            <a:r>
              <a:rPr lang="en-US" altLang="zh-TW" dirty="0">
                <a:sym typeface="Symbol" panose="05050102010706020507" pitchFamily="18" charset="2"/>
              </a:rPr>
              <a:t> = 2 are nonzero vectors of the form</a:t>
            </a:r>
          </a:p>
        </p:txBody>
      </p:sp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xmlns="" id="{56C61714-4E3F-47D9-AC52-D64B9B3CA43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69586" y="3213424"/>
          <a:ext cx="1803400" cy="838200"/>
        </p:xfrm>
        <a:graphic>
          <a:graphicData uri="http://schemas.openxmlformats.org/presentationml/2006/ole">
            <p:oleObj spid="_x0000_s5126" name="Equation" r:id="rId4" imgW="1803400" imgH="838200" progId="Equation.3">
              <p:embed/>
            </p:oleObj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xmlns="" id="{41A28A5A-D1B0-4A15-AB17-D831DFD39A0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64541" y="5062814"/>
          <a:ext cx="3094037" cy="866775"/>
        </p:xfrm>
        <a:graphic>
          <a:graphicData uri="http://schemas.openxmlformats.org/presentationml/2006/ole">
            <p:oleObj spid="_x0000_s5127" name="Equation" r:id="rId5" imgW="1676400" imgH="469900" progId="">
              <p:embed/>
            </p:oleObj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79385C-62B5-4B07-A98A-20156A38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01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121668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2144</TotalTime>
  <Words>1158</Words>
  <Application>Microsoft Office PowerPoint</Application>
  <PresentationFormat>Custom</PresentationFormat>
  <Paragraphs>201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Retrospect</vt:lpstr>
      <vt:lpstr>Equation</vt:lpstr>
      <vt:lpstr>方程式</vt:lpstr>
      <vt:lpstr>Fundamentals of Machine Learning</vt:lpstr>
      <vt:lpstr>Outline</vt:lpstr>
      <vt:lpstr>Singular value decomposition (SVD)</vt:lpstr>
      <vt:lpstr>Singular value decomposition(SVD)</vt:lpstr>
      <vt:lpstr>Eigen Values and Eigen vectors</vt:lpstr>
      <vt:lpstr>Eigenvalues and Eigenvectors</vt:lpstr>
      <vt:lpstr>Computation of Eigenvalues and Eigenvectors</vt:lpstr>
      <vt:lpstr>Example 1</vt:lpstr>
      <vt:lpstr>Slide 9</vt:lpstr>
      <vt:lpstr>Slide 10</vt:lpstr>
      <vt:lpstr>Computation of SVD</vt:lpstr>
      <vt:lpstr>Slide 12</vt:lpstr>
      <vt:lpstr>Example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dhanalekshmi Gopinathan</dc:creator>
  <cp:lastModifiedBy>varsha.garg</cp:lastModifiedBy>
  <cp:revision>103</cp:revision>
  <dcterms:created xsi:type="dcterms:W3CDTF">2020-06-26T14:54:22Z</dcterms:created>
  <dcterms:modified xsi:type="dcterms:W3CDTF">2022-08-22T06:26:05Z</dcterms:modified>
</cp:coreProperties>
</file>