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6" r:id="rId3"/>
    <p:sldId id="311" r:id="rId4"/>
    <p:sldId id="313" r:id="rId5"/>
    <p:sldId id="258" r:id="rId6"/>
    <p:sldId id="259" r:id="rId7"/>
    <p:sldId id="257" r:id="rId8"/>
    <p:sldId id="260" r:id="rId9"/>
    <p:sldId id="314" r:id="rId10"/>
    <p:sldId id="261" r:id="rId11"/>
    <p:sldId id="262" r:id="rId12"/>
    <p:sldId id="263" r:id="rId13"/>
    <p:sldId id="31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29" autoAdjust="0"/>
    <p:restoredTop sz="94660"/>
  </p:normalViewPr>
  <p:slideViewPr>
    <p:cSldViewPr snapToGrid="0">
      <p:cViewPr varScale="1">
        <p:scale>
          <a:sx n="77" d="100"/>
          <a:sy n="77" d="100"/>
        </p:scale>
        <p:origin x="-76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883A-2C87-4FA6-A086-D0854FA993D4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0C00-0286-4318-B341-8DCD1E3DFB5B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6610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883A-2C87-4FA6-A086-D0854FA993D4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0C00-0286-4318-B341-8DCD1E3DF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8640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883A-2C87-4FA6-A086-D0854FA993D4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0C00-0286-4318-B341-8DCD1E3DF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8176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883A-2C87-4FA6-A086-D0854FA993D4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0C00-0286-4318-B341-8DCD1E3DF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3763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883A-2C87-4FA6-A086-D0854FA993D4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0C00-0286-4318-B341-8DCD1E3DFB5B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2418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883A-2C87-4FA6-A086-D0854FA993D4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0C00-0286-4318-B341-8DCD1E3DF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6685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883A-2C87-4FA6-A086-D0854FA993D4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0C00-0286-4318-B341-8DCD1E3DF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941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883A-2C87-4FA6-A086-D0854FA993D4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0C00-0286-4318-B341-8DCD1E3DF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979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883A-2C87-4FA6-A086-D0854FA993D4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0C00-0286-4318-B341-8DCD1E3DF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2672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33883A-2C87-4FA6-A086-D0854FA993D4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230C00-0286-4318-B341-8DCD1E3DF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384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883A-2C87-4FA6-A086-D0854FA993D4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0C00-0286-4318-B341-8DCD1E3DFB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8297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33883A-2C87-4FA6-A086-D0854FA993D4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230C00-0286-4318-B341-8DCD1E3DFB5B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0522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AF6E1D-5D08-4F21-BB46-D1EFABEEF7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Fundamentals of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2034FED-586E-4A3D-ADF6-00DA482AB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Linear Algebra- </a:t>
            </a:r>
            <a:r>
              <a:rPr lang="en-IN"/>
              <a:t>Cholesky Decomposition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44333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1AC5C2-7009-485E-9F35-F0023B8BF5ED}"/>
              </a:ext>
            </a:extLst>
          </p:cNvPr>
          <p:cNvSpPr txBox="1"/>
          <p:nvPr/>
        </p:nvSpPr>
        <p:spPr>
          <a:xfrm>
            <a:off x="643465" y="300075"/>
            <a:ext cx="102728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Solution of linear equations using Cholesky Decomposition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1E90B64-B691-4D20-A103-D2F488B5F662}"/>
              </a:ext>
            </a:extLst>
          </p:cNvPr>
          <p:cNvSpPr txBox="1"/>
          <p:nvPr/>
        </p:nvSpPr>
        <p:spPr>
          <a:xfrm>
            <a:off x="1078089" y="1095446"/>
            <a:ext cx="68636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Algorithm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factor A as A = LL</a:t>
            </a:r>
            <a:r>
              <a:rPr lang="en-US" baseline="30000" dirty="0"/>
              <a:t>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solve LL</a:t>
            </a:r>
            <a:r>
              <a:rPr lang="en-US" baseline="30000" dirty="0"/>
              <a:t>T</a:t>
            </a:r>
            <a:r>
              <a:rPr lang="en-US" dirty="0"/>
              <a:t> x = b </a:t>
            </a:r>
          </a:p>
          <a:p>
            <a:r>
              <a:rPr lang="en-US" dirty="0"/>
              <a:t>	</a:t>
            </a:r>
            <a:r>
              <a:rPr lang="en-IN" b="1" dirty="0"/>
              <a:t>let </a:t>
            </a:r>
            <a:r>
              <a:rPr lang="en-IN" b="1" dirty="0" err="1"/>
              <a:t>L</a:t>
            </a:r>
            <a:r>
              <a:rPr lang="en-IN" b="1" baseline="30000" dirty="0" err="1"/>
              <a:t>T</a:t>
            </a:r>
            <a:r>
              <a:rPr lang="en-IN" b="1" dirty="0" err="1"/>
              <a:t>x</a:t>
            </a:r>
            <a:r>
              <a:rPr lang="en-IN" b="1" dirty="0"/>
              <a:t> = y, and Ly=b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 solve </a:t>
            </a:r>
            <a:r>
              <a:rPr lang="en-US" dirty="0"/>
              <a:t> Ly = b  using forward substitution for getting y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Solve </a:t>
            </a:r>
            <a:r>
              <a:rPr lang="en-US" dirty="0" err="1"/>
              <a:t>L</a:t>
            </a:r>
            <a:r>
              <a:rPr lang="en-US" baseline="30000" dirty="0" err="1"/>
              <a:t>T</a:t>
            </a:r>
            <a:r>
              <a:rPr lang="en-US" dirty="0" err="1"/>
              <a:t>x</a:t>
            </a:r>
            <a:r>
              <a:rPr lang="en-US" dirty="0"/>
              <a:t>=y   using backward substitution for getting value of x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4D2D260-6208-413D-92E1-9F6B02B4137F}"/>
              </a:ext>
            </a:extLst>
          </p:cNvPr>
          <p:cNvSpPr txBox="1"/>
          <p:nvPr/>
        </p:nvSpPr>
        <p:spPr>
          <a:xfrm>
            <a:off x="1078089" y="3121923"/>
            <a:ext cx="26754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Example: </a:t>
            </a:r>
          </a:p>
          <a:p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25</a:t>
            </a:r>
            <a:r>
              <a:rPr lang="pl-PL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IN" b="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+15</a:t>
            </a:r>
            <a:r>
              <a:rPr lang="en-IN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IN" b="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-5</a:t>
            </a:r>
            <a:r>
              <a:rPr lang="en-IN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IN" b="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</a:t>
            </a: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=35→(1)</a:t>
            </a:r>
            <a:r>
              <a:rPr lang="pl-PL" dirty="0"/>
              <a:t/>
            </a:r>
            <a:br>
              <a:rPr lang="pl-PL" dirty="0"/>
            </a:b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15</a:t>
            </a:r>
            <a:r>
              <a:rPr lang="pl-PL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IN" b="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+18</a:t>
            </a:r>
            <a:r>
              <a:rPr lang="en-IN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IN" b="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+0</a:t>
            </a:r>
            <a:r>
              <a:rPr lang="en-IN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IN" b="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</a:t>
            </a: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=33→(2)</a:t>
            </a:r>
            <a:r>
              <a:rPr lang="pl-PL" dirty="0"/>
              <a:t/>
            </a:r>
            <a:br>
              <a:rPr lang="pl-PL" dirty="0"/>
            </a:b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-5</a:t>
            </a:r>
            <a:r>
              <a:rPr lang="pl-PL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IN" b="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+0</a:t>
            </a:r>
            <a:r>
              <a:rPr lang="en-IN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IN" b="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+11</a:t>
            </a:r>
            <a:r>
              <a:rPr lang="en-IN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IN" b="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</a:t>
            </a: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=6→(3)</a:t>
            </a:r>
            <a:endParaRPr lang="en-I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E43A5474-D2C6-40F8-AA1B-94BBA60AC0F8}"/>
              </a:ext>
            </a:extLst>
          </p:cNvPr>
          <p:cNvGrpSpPr/>
          <p:nvPr/>
        </p:nvGrpSpPr>
        <p:grpSpPr>
          <a:xfrm>
            <a:off x="1190978" y="4594403"/>
            <a:ext cx="4254382" cy="756516"/>
            <a:chOff x="1078089" y="5192222"/>
            <a:chExt cx="4254382" cy="756516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4157E0E-A856-4FA8-AEC3-C5AEF401EF3C}"/>
                    </a:ext>
                  </a:extLst>
                </p:cNvPr>
                <p:cNvSpPr txBox="1"/>
                <p:nvPr/>
              </p:nvSpPr>
              <p:spPr>
                <a:xfrm>
                  <a:off x="1078089" y="5192222"/>
                  <a:ext cx="1816010" cy="7382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IN" dirty="0"/>
                    <a:t>A=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IN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4157E0E-A856-4FA8-AEC3-C5AEF401EF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089" y="5192222"/>
                  <a:ext cx="1816010" cy="738215"/>
                </a:xfrm>
                <a:prstGeom prst="rect">
                  <a:avLst/>
                </a:prstGeom>
                <a:blipFill>
                  <a:blip r:embed="rId2"/>
                  <a:stretch>
                    <a:fillRect l="-805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E0AE1FE-7524-4DCE-BEB0-6ABADCA28F73}"/>
                    </a:ext>
                  </a:extLst>
                </p:cNvPr>
                <p:cNvSpPr txBox="1"/>
                <p:nvPr/>
              </p:nvSpPr>
              <p:spPr>
                <a:xfrm>
                  <a:off x="3197297" y="5210587"/>
                  <a:ext cx="902170" cy="7332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4E0AE1FE-7524-4DCE-BEB0-6ABADCA28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297" y="5210587"/>
                  <a:ext cx="902170" cy="73327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5F817D9-AA4D-4069-9725-1CA9AC4A6DBE}"/>
                    </a:ext>
                  </a:extLst>
                </p:cNvPr>
                <p:cNvSpPr txBox="1"/>
                <p:nvPr/>
              </p:nvSpPr>
              <p:spPr>
                <a:xfrm>
                  <a:off x="4402665" y="5210587"/>
                  <a:ext cx="929806" cy="7381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65F817D9-AA4D-4069-9725-1CA9AC4A6D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2665" y="5210587"/>
                  <a:ext cx="929806" cy="73815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xmlns="" val="314048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54097F6-90B4-4577-B1A5-13F671E2D846}"/>
              </a:ext>
            </a:extLst>
          </p:cNvPr>
          <p:cNvGrpSpPr/>
          <p:nvPr/>
        </p:nvGrpSpPr>
        <p:grpSpPr>
          <a:xfrm>
            <a:off x="765387" y="813930"/>
            <a:ext cx="4254382" cy="756516"/>
            <a:chOff x="1078089" y="5192222"/>
            <a:chExt cx="4254382" cy="756516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0505ECB-E3F6-44F0-A286-E2A055E6BC22}"/>
                    </a:ext>
                  </a:extLst>
                </p:cNvPr>
                <p:cNvSpPr txBox="1"/>
                <p:nvPr/>
              </p:nvSpPr>
              <p:spPr>
                <a:xfrm>
                  <a:off x="1078089" y="5192222"/>
                  <a:ext cx="1816010" cy="7382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IN" dirty="0"/>
                    <a:t>A=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IN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40505ECB-E3F6-44F0-A286-E2A055E6BC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089" y="5192222"/>
                  <a:ext cx="1816010" cy="738215"/>
                </a:xfrm>
                <a:prstGeom prst="rect">
                  <a:avLst/>
                </a:prstGeom>
                <a:blipFill>
                  <a:blip r:embed="rId2"/>
                  <a:stretch>
                    <a:fillRect l="-808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C560EA4-FF88-46DC-A89D-7002CB317EA1}"/>
                    </a:ext>
                  </a:extLst>
                </p:cNvPr>
                <p:cNvSpPr txBox="1"/>
                <p:nvPr/>
              </p:nvSpPr>
              <p:spPr>
                <a:xfrm>
                  <a:off x="3197297" y="5210587"/>
                  <a:ext cx="902170" cy="7332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C560EA4-FF88-46DC-A89D-7002CB317E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297" y="5210587"/>
                  <a:ext cx="902170" cy="73327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AB85391-9D58-47D5-9234-CB052FA9E4A5}"/>
                    </a:ext>
                  </a:extLst>
                </p:cNvPr>
                <p:cNvSpPr txBox="1"/>
                <p:nvPr/>
              </p:nvSpPr>
              <p:spPr>
                <a:xfrm>
                  <a:off x="4402665" y="5210587"/>
                  <a:ext cx="929806" cy="7381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BAB85391-9D58-47D5-9234-CB052FA9E4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2665" y="5210587"/>
                  <a:ext cx="929806" cy="73815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ADFB99A3-0EC5-4197-8E6E-BDB339A67F4B}"/>
              </a:ext>
            </a:extLst>
          </p:cNvPr>
          <p:cNvGrpSpPr/>
          <p:nvPr/>
        </p:nvGrpSpPr>
        <p:grpSpPr>
          <a:xfrm>
            <a:off x="868771" y="1971282"/>
            <a:ext cx="4031647" cy="880370"/>
            <a:chOff x="747324" y="4157133"/>
            <a:chExt cx="4031647" cy="880370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E7254A1-2277-4D81-9CA9-630AC5CDCB0F}"/>
                    </a:ext>
                  </a:extLst>
                </p:cNvPr>
                <p:cNvSpPr txBox="1"/>
                <p:nvPr/>
              </p:nvSpPr>
              <p:spPr>
                <a:xfrm>
                  <a:off x="747324" y="4157134"/>
                  <a:ext cx="1792927" cy="880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IN" dirty="0"/>
                    <a:t>A=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endParaRPr lang="en-IN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FE7254A1-2277-4D81-9CA9-630AC5CDCB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324" y="4157134"/>
                  <a:ext cx="1792927" cy="880369"/>
                </a:xfrm>
                <a:prstGeom prst="rect">
                  <a:avLst/>
                </a:prstGeom>
                <a:blipFill>
                  <a:blip r:embed="rId5"/>
                  <a:stretch>
                    <a:fillRect l="-816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9DC0DFE-0B2A-40D9-9883-4AC0BCF63C56}"/>
                    </a:ext>
                  </a:extLst>
                </p:cNvPr>
                <p:cNvSpPr txBox="1"/>
                <p:nvPr/>
              </p:nvSpPr>
              <p:spPr>
                <a:xfrm>
                  <a:off x="2378567" y="4157133"/>
                  <a:ext cx="1534330" cy="880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33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9DC0DFE-0B2A-40D9-9883-4AC0BCF63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8567" y="4157133"/>
                  <a:ext cx="1534330" cy="88036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E49161F-CEA7-4179-BC31-7D7D5BC072A4}"/>
                    </a:ext>
                  </a:extLst>
                </p:cNvPr>
                <p:cNvSpPr txBox="1"/>
                <p:nvPr/>
              </p:nvSpPr>
              <p:spPr>
                <a:xfrm>
                  <a:off x="4159955" y="4461991"/>
                  <a:ext cx="619016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𝐿𝐿</m:t>
                        </m:r>
                        <m:r>
                          <a:rPr lang="en-IN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IN" baseline="300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1E49161F-CEA7-4179-BC31-7D7D5BC072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9955" y="4461991"/>
                  <a:ext cx="619016" cy="270652"/>
                </a:xfrm>
                <a:prstGeom prst="rect">
                  <a:avLst/>
                </a:prstGeom>
                <a:blipFill>
                  <a:blip r:embed="rId7"/>
                  <a:stretch>
                    <a:fillRect l="-4902" r="-3922" b="-1111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5D72960-9B6A-49EE-AEB2-FE2E833D319E}"/>
              </a:ext>
            </a:extLst>
          </p:cNvPr>
          <p:cNvSpPr txBox="1"/>
          <p:nvPr/>
        </p:nvSpPr>
        <p:spPr>
          <a:xfrm>
            <a:off x="903195" y="4006347"/>
            <a:ext cx="3378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</a:rPr>
              <a:t>Now, Ax=b, and A=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LL</a:t>
            </a:r>
            <a:r>
              <a:rPr lang="en-US" b="0" baseline="30000" dirty="0" err="1">
                <a:solidFill>
                  <a:srgbClr val="000000"/>
                </a:solidFill>
                <a:effectLst/>
              </a:rPr>
              <a:t>T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⇒LL</a:t>
            </a:r>
            <a:r>
              <a:rPr lang="en-US" b="0" baseline="30000" dirty="0" err="1">
                <a:solidFill>
                  <a:srgbClr val="000000"/>
                </a:solidFill>
                <a:effectLst/>
              </a:rPr>
              <a:t>T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</a:rPr>
              <a:t>=b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529A0E1-1F64-4208-81BD-A65CEEE39067}"/>
              </a:ext>
            </a:extLst>
          </p:cNvPr>
          <p:cNvSpPr txBox="1"/>
          <p:nvPr/>
        </p:nvSpPr>
        <p:spPr>
          <a:xfrm>
            <a:off x="976098" y="4493128"/>
            <a:ext cx="2642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let </a:t>
            </a:r>
            <a:r>
              <a:rPr lang="en-US" b="0" i="1" dirty="0" err="1">
                <a:solidFill>
                  <a:srgbClr val="000000"/>
                </a:solidFill>
                <a:effectLst/>
              </a:rPr>
              <a:t>L</a:t>
            </a:r>
            <a:r>
              <a:rPr lang="en-US" b="0" i="1" baseline="30000" dirty="0" err="1">
                <a:solidFill>
                  <a:srgbClr val="000000"/>
                </a:solidFill>
                <a:effectLst/>
              </a:rPr>
              <a:t>T</a:t>
            </a:r>
            <a:r>
              <a:rPr lang="en-US" b="0" i="1" dirty="0" err="1">
                <a:solidFill>
                  <a:srgbClr val="000000"/>
                </a:solidFill>
                <a:effectLst/>
              </a:rPr>
              <a:t>x</a:t>
            </a:r>
            <a:r>
              <a:rPr lang="en-US" b="0" i="0" dirty="0">
                <a:solidFill>
                  <a:srgbClr val="000000"/>
                </a:solidFill>
                <a:effectLst/>
              </a:rPr>
              <a:t>=</a:t>
            </a:r>
            <a:r>
              <a:rPr lang="en-US" b="0" i="1" dirty="0">
                <a:solidFill>
                  <a:srgbClr val="000000"/>
                </a:solidFill>
                <a:effectLst/>
              </a:rPr>
              <a:t>y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then </a:t>
            </a:r>
            <a:r>
              <a:rPr lang="en-US" b="0" i="1" dirty="0">
                <a:solidFill>
                  <a:srgbClr val="000000"/>
                </a:solidFill>
                <a:effectLst/>
              </a:rPr>
              <a:t>Ly</a:t>
            </a:r>
            <a:r>
              <a:rPr lang="en-US" b="0" i="0" dirty="0">
                <a:solidFill>
                  <a:srgbClr val="000000"/>
                </a:solidFill>
                <a:effectLst/>
              </a:rPr>
              <a:t>=</a:t>
            </a:r>
            <a:r>
              <a:rPr lang="en-US" b="0" i="1" dirty="0">
                <a:solidFill>
                  <a:srgbClr val="000000"/>
                </a:solidFill>
                <a:effectLst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</a:rPr>
              <a:t>⇒</a:t>
            </a:r>
            <a:endParaRPr lang="en-IN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4E455103-2F7F-4B14-A014-A797FD02C933}"/>
              </a:ext>
            </a:extLst>
          </p:cNvPr>
          <p:cNvGrpSpPr/>
          <p:nvPr/>
        </p:nvGrpSpPr>
        <p:grpSpPr>
          <a:xfrm>
            <a:off x="976098" y="3047971"/>
            <a:ext cx="2921298" cy="762055"/>
            <a:chOff x="5741878" y="5543989"/>
            <a:chExt cx="2921298" cy="762055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7E7B4B5-9EA2-4AFA-A649-0DD7A15B5807}"/>
                    </a:ext>
                  </a:extLst>
                </p:cNvPr>
                <p:cNvSpPr txBox="1"/>
                <p:nvPr/>
              </p:nvSpPr>
              <p:spPr>
                <a:xfrm>
                  <a:off x="5741878" y="5543989"/>
                  <a:ext cx="1750607" cy="7381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IN" dirty="0"/>
                    <a:t>LL</a:t>
                  </a:r>
                  <a:r>
                    <a:rPr lang="en-IN" baseline="30000" dirty="0"/>
                    <a:t>T</a:t>
                  </a:r>
                  <a:r>
                    <a:rPr lang="en-IN" dirty="0"/>
                    <a:t>=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IN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D7E7B4B5-9EA2-4AFA-A649-0DD7A15B58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1878" y="5543989"/>
                  <a:ext cx="1750607" cy="738151"/>
                </a:xfrm>
                <a:prstGeom prst="rect">
                  <a:avLst/>
                </a:prstGeom>
                <a:blipFill>
                  <a:blip r:embed="rId8"/>
                  <a:stretch>
                    <a:fillRect l="-801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C4049DE-BE70-444F-8325-D8B648EA26F7}"/>
                    </a:ext>
                  </a:extLst>
                </p:cNvPr>
                <p:cNvSpPr txBox="1"/>
                <p:nvPr/>
              </p:nvSpPr>
              <p:spPr>
                <a:xfrm>
                  <a:off x="7401805" y="5567893"/>
                  <a:ext cx="1261371" cy="7381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6C4049DE-BE70-444F-8325-D8B648EA2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1805" y="5567893"/>
                  <a:ext cx="1261371" cy="73815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584CCB17-95BC-473A-A50C-DB924C72EED5}"/>
              </a:ext>
            </a:extLst>
          </p:cNvPr>
          <p:cNvGrpSpPr/>
          <p:nvPr/>
        </p:nvGrpSpPr>
        <p:grpSpPr>
          <a:xfrm>
            <a:off x="830790" y="5014710"/>
            <a:ext cx="2535182" cy="765437"/>
            <a:chOff x="830790" y="5014710"/>
            <a:chExt cx="2535182" cy="765437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E9980CD-E6B1-4D75-BC50-7EA432C4BA94}"/>
                    </a:ext>
                  </a:extLst>
                </p:cNvPr>
                <p:cNvSpPr txBox="1"/>
                <p:nvPr/>
              </p:nvSpPr>
              <p:spPr>
                <a:xfrm>
                  <a:off x="2162616" y="5046869"/>
                  <a:ext cx="470385" cy="7332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1E9980CD-E6B1-4D75-BC50-7EA432C4BA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2616" y="5046869"/>
                  <a:ext cx="470385" cy="73327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51B8BFB-8E1E-4EDB-A26D-01975E26731B}"/>
                    </a:ext>
                  </a:extLst>
                </p:cNvPr>
                <p:cNvSpPr txBox="1"/>
                <p:nvPr/>
              </p:nvSpPr>
              <p:spPr>
                <a:xfrm>
                  <a:off x="830790" y="5014710"/>
                  <a:ext cx="1261371" cy="7381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B51B8BFB-8E1E-4EDB-A26D-01975E2673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90" y="5014710"/>
                  <a:ext cx="1261371" cy="73815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B572774-3862-4ED0-8E0A-15BF55337536}"/>
                    </a:ext>
                  </a:extLst>
                </p:cNvPr>
                <p:cNvSpPr txBox="1"/>
                <p:nvPr/>
              </p:nvSpPr>
              <p:spPr>
                <a:xfrm>
                  <a:off x="2630386" y="5015446"/>
                  <a:ext cx="735586" cy="7381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B572774-3862-4ED0-8E0A-15BF553375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0386" y="5015446"/>
                  <a:ext cx="735586" cy="73815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21D3C0B-E92E-4244-958D-F07019F6A843}"/>
              </a:ext>
            </a:extLst>
          </p:cNvPr>
          <p:cNvSpPr txBox="1"/>
          <p:nvPr/>
        </p:nvSpPr>
        <p:spPr>
          <a:xfrm>
            <a:off x="5206835" y="1928321"/>
            <a:ext cx="3254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5y1=35  ------(1)</a:t>
            </a:r>
          </a:p>
          <a:p>
            <a:r>
              <a:rPr lang="en-IN" dirty="0"/>
              <a:t>3y1+3y2=33  ----(2)</a:t>
            </a:r>
          </a:p>
          <a:p>
            <a:r>
              <a:rPr lang="en-IN" dirty="0"/>
              <a:t>-y1+y2+3y3=6  -----(3)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799F8E6-A86A-4283-8840-0B9009B33E11}"/>
              </a:ext>
            </a:extLst>
          </p:cNvPr>
          <p:cNvSpPr txBox="1"/>
          <p:nvPr/>
        </p:nvSpPr>
        <p:spPr>
          <a:xfrm>
            <a:off x="5206835" y="3034631"/>
            <a:ext cx="35172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Solving using forward substitution,</a:t>
            </a:r>
          </a:p>
          <a:p>
            <a:r>
              <a:rPr lang="en-IN" b="1" i="0" dirty="0">
                <a:solidFill>
                  <a:srgbClr val="000000"/>
                </a:solidFill>
                <a:effectLst/>
              </a:rPr>
              <a:t>From (1)</a:t>
            </a:r>
          </a:p>
          <a:p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b="0" i="0" dirty="0">
                <a:solidFill>
                  <a:srgbClr val="000000"/>
                </a:solidFill>
                <a:effectLst/>
              </a:rPr>
              <a:t>⇒5</a:t>
            </a:r>
            <a:r>
              <a:rPr lang="en-IN" b="0" i="1" dirty="0">
                <a:solidFill>
                  <a:srgbClr val="000000"/>
                </a:solidFill>
                <a:effectLst/>
              </a:rPr>
              <a:t>y</a:t>
            </a:r>
            <a:r>
              <a:rPr lang="en-IN" b="0" i="0" dirty="0">
                <a:solidFill>
                  <a:srgbClr val="000000"/>
                </a:solidFill>
                <a:effectLst/>
              </a:rPr>
              <a:t>1=35</a:t>
            </a: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</a:rPr>
              <a:t>⇒</a:t>
            </a:r>
            <a:r>
              <a:rPr lang="en-IN" b="0" i="1" dirty="0">
                <a:solidFill>
                  <a:srgbClr val="000000"/>
                </a:solidFill>
                <a:effectLst/>
              </a:rPr>
              <a:t>y</a:t>
            </a:r>
            <a:r>
              <a:rPr lang="en-IN" b="0" i="0" dirty="0">
                <a:solidFill>
                  <a:srgbClr val="000000"/>
                </a:solidFill>
                <a:effectLst/>
              </a:rPr>
              <a:t>1=35/5=7</a:t>
            </a:r>
          </a:p>
          <a:p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2197C31-65A9-41DD-9FE0-97A886ECF2C5}"/>
              </a:ext>
            </a:extLst>
          </p:cNvPr>
          <p:cNvSpPr txBox="1"/>
          <p:nvPr/>
        </p:nvSpPr>
        <p:spPr>
          <a:xfrm>
            <a:off x="9181879" y="2436687"/>
            <a:ext cx="21413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rgbClr val="000000"/>
                </a:solidFill>
                <a:cs typeface="Arial" panose="020B0604020202020204" pitchFamily="34" charset="0"/>
              </a:rPr>
              <a:t>From</a:t>
            </a:r>
            <a:r>
              <a:rPr lang="es-ES" b="1" dirty="0">
                <a:solidFill>
                  <a:srgbClr val="000000"/>
                </a:solidFill>
                <a:cs typeface="Arial" panose="020B0604020202020204" pitchFamily="34" charset="0"/>
              </a:rPr>
              <a:t> (3)</a:t>
            </a:r>
            <a:r>
              <a:rPr lang="es-ES" dirty="0">
                <a:solidFill>
                  <a:srgbClr val="000000"/>
                </a:solidFill>
                <a:cs typeface="Arial" panose="020B0604020202020204" pitchFamily="34" charset="0"/>
              </a:rPr>
              <a:t/>
            </a:r>
            <a:br>
              <a:rPr lang="es-ES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s-ES" dirty="0">
                <a:solidFill>
                  <a:srgbClr val="000000"/>
                </a:solidFill>
                <a:cs typeface="Arial" panose="020B0604020202020204" pitchFamily="34" charset="0"/>
              </a:rPr>
              <a:t>-y1+y2+3y3=6</a:t>
            </a:r>
            <a:br>
              <a:rPr lang="es-ES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s-ES" dirty="0">
                <a:solidFill>
                  <a:srgbClr val="000000"/>
                </a:solidFill>
                <a:cs typeface="Arial" panose="020B0604020202020204" pitchFamily="34" charset="0"/>
              </a:rPr>
              <a:t>⇒-1(7)+1(4)+3y3=6</a:t>
            </a:r>
            <a:br>
              <a:rPr lang="es-ES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s-ES" dirty="0">
                <a:solidFill>
                  <a:srgbClr val="000000"/>
                </a:solidFill>
                <a:cs typeface="Arial" panose="020B0604020202020204" pitchFamily="34" charset="0"/>
              </a:rPr>
              <a:t>⇒-3+3y3=6</a:t>
            </a:r>
            <a:br>
              <a:rPr lang="es-ES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s-ES" dirty="0">
                <a:solidFill>
                  <a:srgbClr val="000000"/>
                </a:solidFill>
                <a:cs typeface="Arial" panose="020B0604020202020204" pitchFamily="34" charset="0"/>
              </a:rPr>
              <a:t>⇒3y3=6+3=9</a:t>
            </a:r>
            <a:br>
              <a:rPr lang="es-ES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s-ES" dirty="0">
                <a:solidFill>
                  <a:srgbClr val="000000"/>
                </a:solidFill>
                <a:cs typeface="Arial" panose="020B0604020202020204" pitchFamily="34" charset="0"/>
              </a:rPr>
              <a:t>⇒y3=9/3=3</a:t>
            </a:r>
            <a:endParaRPr lang="en-IN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674B524-0D2C-4F08-B1AC-AE3151DD467F}"/>
                  </a:ext>
                </a:extLst>
              </p:cNvPr>
              <p:cNvSpPr txBox="1"/>
              <p:nvPr/>
            </p:nvSpPr>
            <p:spPr>
              <a:xfrm>
                <a:off x="9295010" y="4515856"/>
                <a:ext cx="805285" cy="730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674B524-0D2C-4F08-B1AC-AE3151DD4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010" y="4515856"/>
                <a:ext cx="805285" cy="73071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4CBB2A9-E115-41D9-BCAA-1B876365D4CF}"/>
              </a:ext>
            </a:extLst>
          </p:cNvPr>
          <p:cNvSpPr txBox="1"/>
          <p:nvPr/>
        </p:nvSpPr>
        <p:spPr>
          <a:xfrm>
            <a:off x="5334734" y="4416478"/>
            <a:ext cx="23941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</a:rPr>
              <a:t>From (2)</a:t>
            </a:r>
          </a:p>
          <a:p>
            <a:r>
              <a:rPr lang="es-ES" b="0" i="0" dirty="0">
                <a:solidFill>
                  <a:srgbClr val="000000"/>
                </a:solidFill>
                <a:effectLst/>
              </a:rPr>
              <a:t>3</a:t>
            </a:r>
            <a:r>
              <a:rPr lang="es-ES" b="0" i="1" dirty="0">
                <a:solidFill>
                  <a:srgbClr val="000000"/>
                </a:solidFill>
                <a:effectLst/>
              </a:rPr>
              <a:t>y</a:t>
            </a:r>
            <a:r>
              <a:rPr lang="es-ES" b="0" i="0" dirty="0">
                <a:solidFill>
                  <a:srgbClr val="000000"/>
                </a:solidFill>
                <a:effectLst/>
              </a:rPr>
              <a:t>1+3</a:t>
            </a:r>
            <a:r>
              <a:rPr lang="es-ES" b="0" i="1" dirty="0">
                <a:solidFill>
                  <a:srgbClr val="000000"/>
                </a:solidFill>
                <a:effectLst/>
              </a:rPr>
              <a:t>y</a:t>
            </a:r>
            <a:r>
              <a:rPr lang="es-ES" b="0" i="0" dirty="0">
                <a:solidFill>
                  <a:srgbClr val="000000"/>
                </a:solidFill>
                <a:effectLst/>
              </a:rPr>
              <a:t>2=33</a:t>
            </a:r>
            <a:r>
              <a:rPr lang="es-ES" dirty="0"/>
              <a:t/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</a:rPr>
              <a:t>⇒3(7)+3</a:t>
            </a:r>
            <a:r>
              <a:rPr lang="es-ES" b="0" i="1" dirty="0">
                <a:solidFill>
                  <a:srgbClr val="000000"/>
                </a:solidFill>
                <a:effectLst/>
              </a:rPr>
              <a:t>y</a:t>
            </a:r>
            <a:r>
              <a:rPr lang="es-ES" b="0" i="0" dirty="0">
                <a:solidFill>
                  <a:srgbClr val="000000"/>
                </a:solidFill>
                <a:effectLst/>
              </a:rPr>
              <a:t>2=33</a:t>
            </a:r>
            <a:r>
              <a:rPr lang="es-ES" dirty="0"/>
              <a:t/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</a:rPr>
              <a:t>⇒21+3</a:t>
            </a:r>
            <a:r>
              <a:rPr lang="es-ES" b="0" i="1" dirty="0">
                <a:solidFill>
                  <a:srgbClr val="000000"/>
                </a:solidFill>
                <a:effectLst/>
              </a:rPr>
              <a:t>y</a:t>
            </a:r>
            <a:r>
              <a:rPr lang="es-ES" b="0" i="0" dirty="0">
                <a:solidFill>
                  <a:srgbClr val="000000"/>
                </a:solidFill>
                <a:effectLst/>
              </a:rPr>
              <a:t>2=33</a:t>
            </a:r>
            <a:r>
              <a:rPr lang="es-ES" dirty="0"/>
              <a:t/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</a:rPr>
              <a:t>⇒3</a:t>
            </a:r>
            <a:r>
              <a:rPr lang="es-ES" b="0" i="1" dirty="0">
                <a:solidFill>
                  <a:srgbClr val="000000"/>
                </a:solidFill>
                <a:effectLst/>
              </a:rPr>
              <a:t>y</a:t>
            </a:r>
            <a:r>
              <a:rPr lang="es-ES" b="0" i="0" dirty="0">
                <a:solidFill>
                  <a:srgbClr val="000000"/>
                </a:solidFill>
                <a:effectLst/>
              </a:rPr>
              <a:t>2=33-21=12</a:t>
            </a:r>
            <a:r>
              <a:rPr lang="es-ES" dirty="0"/>
              <a:t/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</a:rPr>
              <a:t>⇒</a:t>
            </a:r>
            <a:r>
              <a:rPr lang="es-ES" b="0" i="1" dirty="0">
                <a:solidFill>
                  <a:srgbClr val="000000"/>
                </a:solidFill>
                <a:effectLst/>
              </a:rPr>
              <a:t>y</a:t>
            </a:r>
            <a:r>
              <a:rPr lang="es-ES" b="0" i="0" dirty="0">
                <a:solidFill>
                  <a:srgbClr val="000000"/>
                </a:solidFill>
                <a:effectLst/>
              </a:rPr>
              <a:t>2=12/3=4</a:t>
            </a:r>
            <a:endParaRPr lang="en-IN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7B5348C-5A78-44CE-AB73-C998CE4BC48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48630" y="181041"/>
            <a:ext cx="4812031" cy="163987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58687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38" grpId="0"/>
      <p:bldP spid="40" grpId="0"/>
      <p:bldP spid="42" grpId="0"/>
      <p:bldP spid="43" grpId="0" animBg="1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C6E9D8F-D152-4F47-8D75-BA6DBCD1B28E}"/>
              </a:ext>
            </a:extLst>
          </p:cNvPr>
          <p:cNvSpPr txBox="1"/>
          <p:nvPr/>
        </p:nvSpPr>
        <p:spPr>
          <a:xfrm>
            <a:off x="653287" y="463498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 Now, compute </a:t>
            </a:r>
            <a:r>
              <a:rPr lang="en-US" b="0" i="1" dirty="0" err="1">
                <a:solidFill>
                  <a:srgbClr val="000000"/>
                </a:solidFill>
                <a:effectLst/>
              </a:rPr>
              <a:t>L</a:t>
            </a:r>
            <a:r>
              <a:rPr lang="en-US" b="0" i="1" baseline="30000" dirty="0" err="1">
                <a:solidFill>
                  <a:srgbClr val="000000"/>
                </a:solidFill>
                <a:effectLst/>
              </a:rPr>
              <a:t>T</a:t>
            </a:r>
            <a:r>
              <a:rPr lang="en-US" b="0" i="1" dirty="0" err="1">
                <a:solidFill>
                  <a:srgbClr val="000000"/>
                </a:solidFill>
                <a:effectLst/>
              </a:rPr>
              <a:t>x</a:t>
            </a:r>
            <a:r>
              <a:rPr lang="en-US" b="0" i="0" dirty="0">
                <a:solidFill>
                  <a:srgbClr val="000000"/>
                </a:solidFill>
                <a:effectLst/>
              </a:rPr>
              <a:t>=</a:t>
            </a:r>
            <a:r>
              <a:rPr lang="en-US" b="0" i="1" dirty="0">
                <a:solidFill>
                  <a:srgbClr val="000000"/>
                </a:solidFill>
                <a:effectLst/>
              </a:rPr>
              <a:t>y</a:t>
            </a:r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048A78E-1857-4C64-A131-9E637F829AEC}"/>
              </a:ext>
            </a:extLst>
          </p:cNvPr>
          <p:cNvGrpSpPr/>
          <p:nvPr/>
        </p:nvGrpSpPr>
        <p:grpSpPr>
          <a:xfrm>
            <a:off x="1190746" y="1201153"/>
            <a:ext cx="2509576" cy="738151"/>
            <a:chOff x="1190746" y="2508562"/>
            <a:chExt cx="2509576" cy="738151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FFFB7A5-932B-4318-B601-5BBEF81251F0}"/>
                    </a:ext>
                  </a:extLst>
                </p:cNvPr>
                <p:cNvSpPr txBox="1"/>
                <p:nvPr/>
              </p:nvSpPr>
              <p:spPr>
                <a:xfrm>
                  <a:off x="1190746" y="2508562"/>
                  <a:ext cx="1261371" cy="7381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FFFB7A5-932B-4318-B601-5BBEF81251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746" y="2508562"/>
                  <a:ext cx="1261371" cy="73815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FCBE16D-1E6B-4FB2-AB01-945A6513EB55}"/>
                    </a:ext>
                  </a:extLst>
                </p:cNvPr>
                <p:cNvSpPr txBox="1"/>
                <p:nvPr/>
              </p:nvSpPr>
              <p:spPr>
                <a:xfrm>
                  <a:off x="2537354" y="2513435"/>
                  <a:ext cx="470385" cy="7332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FFCBE16D-1E6B-4FB2-AB01-945A6513EB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7354" y="2513435"/>
                  <a:ext cx="470385" cy="73327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68E74E5-8869-4D9F-AC2A-2559A9CE3ECE}"/>
                    </a:ext>
                  </a:extLst>
                </p:cNvPr>
                <p:cNvSpPr txBox="1"/>
                <p:nvPr/>
              </p:nvSpPr>
              <p:spPr>
                <a:xfrm>
                  <a:off x="3092976" y="2508562"/>
                  <a:ext cx="607346" cy="7307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668E74E5-8869-4D9F-AC2A-2559A9CE3E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2976" y="2508562"/>
                  <a:ext cx="607346" cy="7307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142BAEB-338D-408E-A463-6A94964B5A5D}"/>
              </a:ext>
            </a:extLst>
          </p:cNvPr>
          <p:cNvSpPr txBox="1"/>
          <p:nvPr/>
        </p:nvSpPr>
        <p:spPr>
          <a:xfrm>
            <a:off x="1041841" y="2347334"/>
            <a:ext cx="2501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5x1+3x2-x3=7  --------(1)</a:t>
            </a:r>
          </a:p>
          <a:p>
            <a:r>
              <a:rPr lang="en-IN" dirty="0"/>
              <a:t>	3x2+1x3=4 ------(2)</a:t>
            </a:r>
          </a:p>
          <a:p>
            <a:r>
              <a:rPr lang="en-IN" dirty="0"/>
              <a:t>		3x3=3 -------(3)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34FF2E-8A03-48D3-BCB0-9AED8959BCD3}"/>
              </a:ext>
            </a:extLst>
          </p:cNvPr>
          <p:cNvSpPr txBox="1"/>
          <p:nvPr/>
        </p:nvSpPr>
        <p:spPr>
          <a:xfrm>
            <a:off x="4929793" y="518629"/>
            <a:ext cx="21311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effectLst/>
              </a:rPr>
              <a:t>From (1)</a:t>
            </a:r>
            <a:r>
              <a:rPr lang="en-IN" dirty="0"/>
              <a:t/>
            </a:r>
            <a:br>
              <a:rPr lang="en-IN" dirty="0"/>
            </a:br>
            <a:r>
              <a:rPr lang="en-IN" b="0" dirty="0">
                <a:solidFill>
                  <a:srgbClr val="000000"/>
                </a:solidFill>
                <a:effectLst/>
              </a:rPr>
              <a:t>5x1+3x2-x3=7</a:t>
            </a:r>
            <a:r>
              <a:rPr lang="en-IN" dirty="0"/>
              <a:t/>
            </a:r>
            <a:br>
              <a:rPr lang="en-IN" dirty="0"/>
            </a:br>
            <a:r>
              <a:rPr lang="en-IN" b="0" dirty="0">
                <a:solidFill>
                  <a:srgbClr val="000000"/>
                </a:solidFill>
                <a:effectLst/>
              </a:rPr>
              <a:t>⇒5x1+3(1)-1(1)=7</a:t>
            </a:r>
            <a:r>
              <a:rPr lang="en-IN" dirty="0"/>
              <a:t/>
            </a:r>
            <a:br>
              <a:rPr lang="en-IN" dirty="0"/>
            </a:br>
            <a:r>
              <a:rPr lang="en-IN" b="0" dirty="0">
                <a:solidFill>
                  <a:srgbClr val="000000"/>
                </a:solidFill>
                <a:effectLst/>
              </a:rPr>
              <a:t>⇒5x1+2=7</a:t>
            </a:r>
            <a:r>
              <a:rPr lang="en-IN" dirty="0"/>
              <a:t/>
            </a:r>
            <a:br>
              <a:rPr lang="en-IN" dirty="0"/>
            </a:br>
            <a:r>
              <a:rPr lang="en-IN" b="0" dirty="0">
                <a:solidFill>
                  <a:srgbClr val="000000"/>
                </a:solidFill>
                <a:effectLst/>
              </a:rPr>
              <a:t>⇒5x1=7-2=5</a:t>
            </a:r>
            <a:r>
              <a:rPr lang="en-IN" dirty="0"/>
              <a:t/>
            </a:r>
            <a:br>
              <a:rPr lang="en-IN" dirty="0"/>
            </a:br>
            <a:r>
              <a:rPr lang="en-IN" b="0" dirty="0">
                <a:solidFill>
                  <a:srgbClr val="000000"/>
                </a:solidFill>
                <a:effectLst/>
              </a:rPr>
              <a:t>⇒x1=5/5=1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2D65CB1-7CC7-4EE0-B436-4241A5EC0812}"/>
              </a:ext>
            </a:extLst>
          </p:cNvPr>
          <p:cNvSpPr txBox="1"/>
          <p:nvPr/>
        </p:nvSpPr>
        <p:spPr>
          <a:xfrm>
            <a:off x="653287" y="3336667"/>
            <a:ext cx="38067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</a:rPr>
              <a:t>Now use back substitution method</a:t>
            </a:r>
            <a:r>
              <a:rPr lang="en-IN" dirty="0"/>
              <a:t/>
            </a:r>
            <a:br>
              <a:rPr lang="en-IN" dirty="0"/>
            </a:br>
            <a:r>
              <a:rPr lang="en-IN" b="1" i="0" dirty="0">
                <a:solidFill>
                  <a:srgbClr val="000000"/>
                </a:solidFill>
                <a:effectLst/>
              </a:rPr>
              <a:t>From (3)</a:t>
            </a: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</a:rPr>
              <a:t>3</a:t>
            </a:r>
            <a:r>
              <a:rPr lang="en-IN" b="0" i="1" dirty="0">
                <a:solidFill>
                  <a:srgbClr val="000000"/>
                </a:solidFill>
                <a:effectLst/>
              </a:rPr>
              <a:t>x3</a:t>
            </a:r>
            <a:r>
              <a:rPr lang="en-IN" b="0" i="0" dirty="0">
                <a:solidFill>
                  <a:srgbClr val="000000"/>
                </a:solidFill>
                <a:effectLst/>
              </a:rPr>
              <a:t>=3</a:t>
            </a: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</a:rPr>
              <a:t>⇒</a:t>
            </a:r>
            <a:r>
              <a:rPr lang="en-IN" b="0" i="1" dirty="0">
                <a:solidFill>
                  <a:srgbClr val="000000"/>
                </a:solidFill>
                <a:effectLst/>
              </a:rPr>
              <a:t>x3</a:t>
            </a:r>
            <a:r>
              <a:rPr lang="en-IN" b="0" i="0" dirty="0">
                <a:solidFill>
                  <a:srgbClr val="000000"/>
                </a:solidFill>
                <a:effectLst/>
              </a:rPr>
              <a:t>=3/3=1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39045B1-A9D2-4514-B1E3-E2F24CC25944}"/>
              </a:ext>
            </a:extLst>
          </p:cNvPr>
          <p:cNvSpPr txBox="1"/>
          <p:nvPr/>
        </p:nvSpPr>
        <p:spPr>
          <a:xfrm>
            <a:off x="4803178" y="2808999"/>
            <a:ext cx="4515557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Solution by Cholesky Decomposition method is</a:t>
            </a:r>
            <a:r>
              <a:rPr lang="en-US" dirty="0"/>
              <a:t/>
            </a:r>
            <a:br>
              <a:rPr lang="en-US" dirty="0"/>
            </a:b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x1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=1, 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=1  and   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x3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=1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301BEE5-D4FF-4E39-A423-8E514A0C08E2}"/>
              </a:ext>
            </a:extLst>
          </p:cNvPr>
          <p:cNvSpPr txBox="1"/>
          <p:nvPr/>
        </p:nvSpPr>
        <p:spPr>
          <a:xfrm>
            <a:off x="638535" y="4538471"/>
            <a:ext cx="18513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effectLst/>
              </a:rPr>
              <a:t>From (2)</a:t>
            </a:r>
            <a:r>
              <a:rPr lang="en-IN" dirty="0"/>
              <a:t/>
            </a:r>
            <a:br>
              <a:rPr lang="en-IN" dirty="0"/>
            </a:br>
            <a:r>
              <a:rPr lang="en-IN" b="0" dirty="0">
                <a:solidFill>
                  <a:srgbClr val="000000"/>
                </a:solidFill>
                <a:effectLst/>
              </a:rPr>
              <a:t>3x2+x3=4</a:t>
            </a:r>
            <a:r>
              <a:rPr lang="en-IN" dirty="0"/>
              <a:t/>
            </a:r>
            <a:br>
              <a:rPr lang="en-IN" dirty="0"/>
            </a:br>
            <a:r>
              <a:rPr lang="en-IN" b="0" dirty="0">
                <a:solidFill>
                  <a:srgbClr val="000000"/>
                </a:solidFill>
                <a:effectLst/>
              </a:rPr>
              <a:t>⇒3x2+1(1)=4</a:t>
            </a:r>
            <a:r>
              <a:rPr lang="en-IN" dirty="0"/>
              <a:t/>
            </a:r>
            <a:br>
              <a:rPr lang="en-IN" dirty="0"/>
            </a:br>
            <a:r>
              <a:rPr lang="en-IN" b="0" dirty="0">
                <a:solidFill>
                  <a:srgbClr val="000000"/>
                </a:solidFill>
                <a:effectLst/>
              </a:rPr>
              <a:t>⇒3x2+1=4</a:t>
            </a:r>
            <a:r>
              <a:rPr lang="en-IN" dirty="0"/>
              <a:t/>
            </a:r>
            <a:br>
              <a:rPr lang="en-IN" dirty="0"/>
            </a:br>
            <a:r>
              <a:rPr lang="en-IN" b="0" dirty="0">
                <a:solidFill>
                  <a:srgbClr val="000000"/>
                </a:solidFill>
                <a:effectLst/>
              </a:rPr>
              <a:t>⇒3x2=4-1=3</a:t>
            </a:r>
            <a:r>
              <a:rPr lang="en-IN" dirty="0"/>
              <a:t/>
            </a:r>
            <a:br>
              <a:rPr lang="en-IN" dirty="0"/>
            </a:br>
            <a:r>
              <a:rPr lang="en-IN" b="0" dirty="0">
                <a:solidFill>
                  <a:srgbClr val="000000"/>
                </a:solidFill>
                <a:effectLst/>
              </a:rPr>
              <a:t>⇒x2=3/3=1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84FEDD8-8AE7-4049-8881-C792C0426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8630" y="181041"/>
            <a:ext cx="4812031" cy="163987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20964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3AF2E5-DE88-4EE7-A89F-1ECD4B97F30D}"/>
                  </a:ext>
                </a:extLst>
              </p:cNvPr>
              <p:cNvSpPr txBox="1"/>
              <p:nvPr/>
            </p:nvSpPr>
            <p:spPr>
              <a:xfrm>
                <a:off x="1151466" y="733778"/>
                <a:ext cx="7428090" cy="1105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Q1. Compute Cholesky decomposition of the following matrices given below</a:t>
                </a:r>
              </a:p>
              <a:p>
                <a:r>
                  <a:rPr lang="en-IN" dirty="0"/>
                  <a:t>(a)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  (b)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3AF2E5-DE88-4EE7-A89F-1ECD4B97F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466" y="733778"/>
                <a:ext cx="7428090" cy="1105687"/>
              </a:xfrm>
              <a:prstGeom prst="rect">
                <a:avLst/>
              </a:prstGeom>
              <a:blipFill>
                <a:blip r:embed="rId2"/>
                <a:stretch>
                  <a:fillRect l="-739" t="-27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69C5CBC-B7EE-498C-9C68-6FA474DFFB75}"/>
              </a:ext>
            </a:extLst>
          </p:cNvPr>
          <p:cNvSpPr txBox="1"/>
          <p:nvPr/>
        </p:nvSpPr>
        <p:spPr>
          <a:xfrm>
            <a:off x="1151466" y="2094089"/>
            <a:ext cx="8985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Q2. Solve the following linear system of equations using  Cholesky decomposition </a:t>
            </a:r>
          </a:p>
          <a:p>
            <a:pPr lvl="1"/>
            <a:r>
              <a:rPr lang="en-IN" dirty="0"/>
              <a:t>5x1+2x2-x3=8</a:t>
            </a:r>
          </a:p>
          <a:p>
            <a:pPr lvl="1"/>
            <a:r>
              <a:rPr lang="en-IN" dirty="0"/>
              <a:t>2x1+x2-x3=5</a:t>
            </a:r>
          </a:p>
          <a:p>
            <a:pPr lvl="1"/>
            <a:r>
              <a:rPr lang="en-IN" dirty="0"/>
              <a:t>-x1-x2+2x3=10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9077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CDFB1F-A103-4EBA-B2C8-500361F2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A0780E-6A9C-46C5-BCE6-F1776F75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Matrix Decomposition – Introduction</a:t>
            </a:r>
          </a:p>
          <a:p>
            <a:r>
              <a:rPr lang="en-IN" dirty="0"/>
              <a:t>Cholesky Decomposition</a:t>
            </a:r>
          </a:p>
          <a:p>
            <a:r>
              <a:rPr lang="en-IN" dirty="0"/>
              <a:t>Solution of Linear system of equations using Cholesky Decomposition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0421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22826E-13D9-4192-BE0D-F63B04FA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Matrix Decomposition ( </a:t>
            </a:r>
            <a:r>
              <a:rPr lang="en-IN" dirty="0" err="1"/>
              <a:t>a.k.a</a:t>
            </a:r>
            <a:r>
              <a:rPr lang="en-IN" dirty="0"/>
              <a:t> Matrix Factorization)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7902A5-27A6-4F61-8818-5241D395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Many complex </a:t>
            </a:r>
            <a:r>
              <a:rPr lang="en-US" b="0" u="none" strike="noStrike" dirty="0">
                <a:solidFill>
                  <a:srgbClr val="428BCA"/>
                </a:solidFill>
                <a:effectLst/>
                <a:latin typeface="Helvetica Neue"/>
              </a:rPr>
              <a:t>matrix</a:t>
            </a:r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 operations cannot be solved efficiently or with stability using the limited precision of computers.</a:t>
            </a:r>
          </a:p>
          <a:p>
            <a:pPr algn="l" fontAlgn="base"/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Matrix decompositions are methods that reduce a matrix into constituent parts that make it easier to calculate more complex matrix operations.</a:t>
            </a:r>
          </a:p>
          <a:p>
            <a:pPr algn="l" fontAlgn="base"/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Matrix decomposition methods, also called matrix factorization methods can be used for </a:t>
            </a:r>
            <a:r>
              <a:rPr lang="en-US" dirty="0" err="1">
                <a:solidFill>
                  <a:srgbClr val="555555"/>
                </a:solidFill>
                <a:latin typeface="Helvetica Neue"/>
              </a:rPr>
              <a:t>for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 </a:t>
            </a:r>
          </a:p>
          <a:p>
            <a:pPr lvl="1" fontAlgn="base"/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systems of linear equations</a:t>
            </a:r>
          </a:p>
          <a:p>
            <a:pPr lvl="1" fontAlgn="base"/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calculating the inverse,</a:t>
            </a:r>
          </a:p>
          <a:p>
            <a:pPr lvl="1" fontAlgn="base"/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calculating the determinant of a matrix.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C6DF04-3139-4CCD-B8CB-0A123540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92E9-0888-4843-83BA-5DAB21AA4A51}" type="datetime1">
              <a:rPr lang="en-IN" smtClean="0"/>
              <a:pPr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0C4737-E4CD-42F4-8D19-45CEB14C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Dhanalekshmi G, Dept of CSE, JIIT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292361-BB24-4A21-81B5-A120BD9D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1607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D9299D-E173-4FC1-98D6-2800C73A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Matrix decomposition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9CD0FC-9A9A-4DFF-8C5B-36C74814D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b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Matrix decomposition is a method to split a  matrix into its constituent parts.</a:t>
            </a:r>
          </a:p>
          <a:p>
            <a:pPr algn="l" fontAlgn="base"/>
            <a:r>
              <a:rPr lang="en-US" b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It simplifies more complex matrix operations that can be performed on the decomposed matrix rather than on the original matrix itself.</a:t>
            </a:r>
          </a:p>
          <a:p>
            <a:pPr lvl="1" fontAlgn="base"/>
            <a:r>
              <a:rPr lang="en-US" b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A common analogy for matrix decomposition is the factoring of numbers, such as the factoring of 15 into 3 x 5.</a:t>
            </a:r>
          </a:p>
          <a:p>
            <a:pPr algn="l" fontAlgn="base"/>
            <a:r>
              <a:rPr lang="en-US" b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Widely used matrix decomposition methods are</a:t>
            </a:r>
          </a:p>
          <a:p>
            <a:pPr lvl="1" fontAlgn="base"/>
            <a:r>
              <a:rPr lang="en-US" b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LU matrix decomposition </a:t>
            </a:r>
          </a:p>
          <a:p>
            <a:pPr lvl="1" fontAlgn="base"/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QR Decomposition</a:t>
            </a:r>
          </a:p>
          <a:p>
            <a:pPr lvl="1" fontAlgn="base"/>
            <a:r>
              <a:rPr lang="en-US" b="1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Cholesky decomposition</a:t>
            </a:r>
          </a:p>
          <a:p>
            <a:pPr lvl="1" fontAlgn="base"/>
            <a:r>
              <a:rPr lang="en-US" b="1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SVD decomposition</a:t>
            </a:r>
          </a:p>
          <a:p>
            <a:pPr marL="384048" lvl="2" indent="0" fontAlgn="base">
              <a:buNone/>
            </a:pPr>
            <a:endParaRPr lang="en-US" b="0" dirty="0">
              <a:solidFill>
                <a:schemeClr val="tx1"/>
              </a:solidFill>
              <a:effectLst/>
              <a:latin typeface="Garamond" panose="02020404030301010803" pitchFamily="18" charset="0"/>
            </a:endParaRPr>
          </a:p>
          <a:p>
            <a:endParaRPr lang="en-IN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BB1A81-7F47-407B-9AEE-2DF007B3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92E9-0888-4843-83BA-5DAB21AA4A51}" type="datetime1">
              <a:rPr lang="en-IN" smtClean="0"/>
              <a:pPr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B57A87-D666-493F-A6C8-4FE8B349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Dhanalekshmi G, Dept of CSE, JIIT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EEFC17-2A66-4495-A9A0-21E4CAA2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D99-F12E-4EB3-8538-A58C59CAE140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2921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F7899E-2B6E-477E-8364-E0B84437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Cholesky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BB032F-790E-4EEB-9E41-4E3ACD7C4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843236"/>
            <a:ext cx="10058400" cy="1145822"/>
          </a:xfrm>
        </p:spPr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</a:rPr>
              <a:t>Cholesky decomposition</a:t>
            </a:r>
            <a:r>
              <a:rPr lang="en-US" b="0" i="0" dirty="0">
                <a:solidFill>
                  <a:srgbClr val="292929"/>
                </a:solidFill>
                <a:effectLst/>
              </a:rPr>
              <a:t>: Every symmetric, </a:t>
            </a:r>
            <a:r>
              <a:rPr lang="en-US" b="1" i="0" dirty="0">
                <a:solidFill>
                  <a:srgbClr val="292929"/>
                </a:solidFill>
                <a:effectLst/>
              </a:rPr>
              <a:t>positive definite matrix M </a:t>
            </a:r>
            <a:r>
              <a:rPr lang="en-US" b="0" i="0" dirty="0">
                <a:solidFill>
                  <a:srgbClr val="292929"/>
                </a:solidFill>
                <a:effectLst/>
              </a:rPr>
              <a:t>can be decomposed into a product of a unique lower triangular matrix </a:t>
            </a:r>
            <a:r>
              <a:rPr lang="en-US" b="1" i="0" dirty="0">
                <a:solidFill>
                  <a:srgbClr val="292929"/>
                </a:solidFill>
                <a:effectLst/>
              </a:rPr>
              <a:t>L</a:t>
            </a:r>
            <a:r>
              <a:rPr lang="en-US" b="0" i="0" dirty="0">
                <a:solidFill>
                  <a:srgbClr val="292929"/>
                </a:solidFill>
                <a:effectLst/>
              </a:rPr>
              <a:t> and its transpose </a:t>
            </a:r>
            <a:r>
              <a:rPr lang="en-US" b="1" i="0" dirty="0">
                <a:solidFill>
                  <a:srgbClr val="292929"/>
                </a:solidFill>
                <a:effectLst/>
              </a:rPr>
              <a:t>L</a:t>
            </a:r>
            <a:r>
              <a:rPr lang="en-US" b="1" i="0" baseline="30000" dirty="0">
                <a:solidFill>
                  <a:srgbClr val="292929"/>
                </a:solidFill>
                <a:effectLst/>
              </a:rPr>
              <a:t>T</a:t>
            </a:r>
            <a:r>
              <a:rPr lang="en-US" b="0" i="0" dirty="0">
                <a:solidFill>
                  <a:srgbClr val="292929"/>
                </a:solidFill>
                <a:effectLst/>
              </a:rPr>
              <a:t>.</a:t>
            </a:r>
          </a:p>
          <a:p>
            <a:r>
              <a:rPr lang="en-US" b="1" dirty="0">
                <a:solidFill>
                  <a:srgbClr val="292929"/>
                </a:solidFill>
              </a:rPr>
              <a:t>A=LL</a:t>
            </a:r>
            <a:r>
              <a:rPr lang="en-US" b="1" baseline="30000" dirty="0">
                <a:solidFill>
                  <a:srgbClr val="292929"/>
                </a:solidFill>
              </a:rPr>
              <a:t>T</a:t>
            </a:r>
            <a:endParaRPr lang="en-IN" b="1" baseline="30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0C3BDEB-EB35-41A0-82D2-749D1DC23BC4}"/>
              </a:ext>
            </a:extLst>
          </p:cNvPr>
          <p:cNvSpPr txBox="1"/>
          <p:nvPr/>
        </p:nvSpPr>
        <p:spPr>
          <a:xfrm>
            <a:off x="1036320" y="2847241"/>
            <a:ext cx="9112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 square matrix A</a:t>
            </a:r>
            <a:r>
              <a:rPr lang="en-IN" baseline="-25000" dirty="0"/>
              <a:t>n x n</a:t>
            </a:r>
            <a:r>
              <a:rPr lang="en-IN" dirty="0"/>
              <a:t> is said to be </a:t>
            </a:r>
            <a:r>
              <a:rPr lang="en-IN" b="1" dirty="0"/>
              <a:t>symmetric</a:t>
            </a:r>
            <a:r>
              <a:rPr lang="en-IN" dirty="0"/>
              <a:t>, if </a:t>
            </a:r>
            <a:r>
              <a:rPr lang="en-IN" b="1" dirty="0"/>
              <a:t>         </a:t>
            </a:r>
            <a:r>
              <a:rPr lang="en-IN" b="1" dirty="0" err="1"/>
              <a:t>a</a:t>
            </a:r>
            <a:r>
              <a:rPr lang="en-IN" b="1" baseline="-25000" dirty="0" err="1"/>
              <a:t>ij</a:t>
            </a:r>
            <a:r>
              <a:rPr lang="en-IN" b="1" dirty="0"/>
              <a:t>=</a:t>
            </a:r>
            <a:r>
              <a:rPr lang="en-IN" b="1" dirty="0" err="1"/>
              <a:t>a</a:t>
            </a:r>
            <a:r>
              <a:rPr lang="en-IN" b="1" baseline="-25000" dirty="0" err="1"/>
              <a:t>ji</a:t>
            </a:r>
            <a:r>
              <a:rPr lang="en-IN" b="1" dirty="0"/>
              <a:t>, for </a:t>
            </a:r>
            <a:r>
              <a:rPr lang="en-IN" b="1" dirty="0" err="1"/>
              <a:t>i</a:t>
            </a:r>
            <a:r>
              <a:rPr lang="en-IN" b="1" dirty="0"/>
              <a:t>=1..n and  j=1..n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8FAAC9F-1497-4190-BBD2-1B85282F58F4}"/>
              </a:ext>
            </a:extLst>
          </p:cNvPr>
          <p:cNvSpPr txBox="1"/>
          <p:nvPr/>
        </p:nvSpPr>
        <p:spPr>
          <a:xfrm>
            <a:off x="8989419" y="284724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i.e., A=A</a:t>
            </a:r>
            <a:r>
              <a:rPr lang="en-IN" b="1" baseline="30000" dirty="0"/>
              <a:t>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44F3DF4A-0F67-43FC-A0A4-8EEE1CC7491F}"/>
              </a:ext>
            </a:extLst>
          </p:cNvPr>
          <p:cNvGrpSpPr/>
          <p:nvPr/>
        </p:nvGrpSpPr>
        <p:grpSpPr>
          <a:xfrm>
            <a:off x="3038250" y="3641428"/>
            <a:ext cx="4544086" cy="2260374"/>
            <a:chOff x="1175584" y="3853764"/>
            <a:chExt cx="4544086" cy="2260374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E546867-07B3-4DE6-9269-F2D2542500C3}"/>
                    </a:ext>
                  </a:extLst>
                </p:cNvPr>
                <p:cNvSpPr txBox="1"/>
                <p:nvPr/>
              </p:nvSpPr>
              <p:spPr>
                <a:xfrm>
                  <a:off x="1289910" y="3853764"/>
                  <a:ext cx="2650982" cy="10204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BE546867-07B3-4DE6-9269-F2D2542500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9910" y="3853764"/>
                  <a:ext cx="2650982" cy="102047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DACE0A2-B4E0-4DFC-86E7-0E829EB7C650}"/>
                    </a:ext>
                  </a:extLst>
                </p:cNvPr>
                <p:cNvSpPr txBox="1"/>
                <p:nvPr/>
              </p:nvSpPr>
              <p:spPr>
                <a:xfrm>
                  <a:off x="1175584" y="5093666"/>
                  <a:ext cx="2765308" cy="10204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6DACE0A2-B4E0-4DFC-86E7-0E829EB7C6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584" y="5093666"/>
                  <a:ext cx="2765308" cy="10204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3CB88C3-7C54-4CA5-B3BD-2C62611961CB}"/>
                </a:ext>
              </a:extLst>
            </p:cNvPr>
            <p:cNvSpPr txBox="1"/>
            <p:nvPr/>
          </p:nvSpPr>
          <p:spPr>
            <a:xfrm>
              <a:off x="4747756" y="4831396"/>
              <a:ext cx="9719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b="1" dirty="0"/>
                <a:t>A=A</a:t>
              </a:r>
              <a:r>
                <a:rPr lang="en-IN" b="1" baseline="30000" dirty="0"/>
                <a:t>T</a:t>
              </a:r>
              <a:endParaRPr lang="en-IN" dirty="0"/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xmlns="" id="{ACB71E1C-A5F5-4205-A64F-DE16594689EB}"/>
                </a:ext>
              </a:extLst>
            </p:cNvPr>
            <p:cNvSpPr/>
            <p:nvPr/>
          </p:nvSpPr>
          <p:spPr>
            <a:xfrm>
              <a:off x="4084320" y="4179633"/>
              <a:ext cx="462845" cy="1700212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xmlns="" val="383972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C62EDC-F37E-4423-87E1-B0C0B0CE2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272498" cy="536222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A matrix is positive definite </a:t>
            </a:r>
            <a:r>
              <a:rPr lang="en-IN" b="1" dirty="0">
                <a:solidFill>
                  <a:schemeClr val="tx1"/>
                </a:solidFill>
              </a:rPr>
              <a:t>if it is symmetric and all its pivots are positive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CEA3099-B80A-4671-A282-F161BAE25439}"/>
              </a:ext>
            </a:extLst>
          </p:cNvPr>
          <p:cNvSpPr txBox="1"/>
          <p:nvPr/>
        </p:nvSpPr>
        <p:spPr>
          <a:xfrm>
            <a:off x="1097280" y="1117600"/>
            <a:ext cx="4451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Positive Definite Matrix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FB34E007-87A7-4B93-B6C8-23117A7C821F}"/>
              </a:ext>
            </a:extLst>
          </p:cNvPr>
          <p:cNvSpPr txBox="1">
            <a:spLocks/>
          </p:cNvSpPr>
          <p:nvPr/>
        </p:nvSpPr>
        <p:spPr>
          <a:xfrm>
            <a:off x="1097280" y="2296477"/>
            <a:ext cx="9796498" cy="53622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tx1"/>
                </a:solidFill>
              </a:rPr>
              <a:t>Apply Gaussian elimination method to find the pivot elements.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Pivots are the first non-zero element in each row the matrix.</a:t>
            </a:r>
            <a:endParaRPr lang="en-IN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90E24AF2-12EE-4F4D-BD48-2743FF814296}"/>
              </a:ext>
            </a:extLst>
          </p:cNvPr>
          <p:cNvSpPr txBox="1">
            <a:spLocks/>
          </p:cNvSpPr>
          <p:nvPr/>
        </p:nvSpPr>
        <p:spPr>
          <a:xfrm>
            <a:off x="1097280" y="2802426"/>
            <a:ext cx="1329831" cy="3810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A50A6C-A297-4CDC-AF5F-5509958A2B3B}"/>
                  </a:ext>
                </a:extLst>
              </p:cNvPr>
              <p:cNvSpPr txBox="1"/>
              <p:nvPr/>
            </p:nvSpPr>
            <p:spPr>
              <a:xfrm>
                <a:off x="1097280" y="3347156"/>
                <a:ext cx="1860894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dirty="0"/>
                  <a:t>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CA50A6C-A297-4CDC-AF5F-5509958A2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347156"/>
                <a:ext cx="1860894" cy="738215"/>
              </a:xfrm>
              <a:prstGeom prst="rect">
                <a:avLst/>
              </a:prstGeom>
              <a:blipFill>
                <a:blip r:embed="rId2"/>
                <a:stretch>
                  <a:fillRect l="-7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5ABB81F-B96A-409A-BC01-D8751D47A3FE}"/>
              </a:ext>
            </a:extLst>
          </p:cNvPr>
          <p:cNvGrpSpPr/>
          <p:nvPr/>
        </p:nvGrpSpPr>
        <p:grpSpPr>
          <a:xfrm>
            <a:off x="1196622" y="4249060"/>
            <a:ext cx="4009731" cy="732636"/>
            <a:chOff x="1196622" y="4249060"/>
            <a:chExt cx="4009731" cy="73263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F2DC43E-EAC5-4478-A0DA-971AE7176C08}"/>
                </a:ext>
              </a:extLst>
            </p:cNvPr>
            <p:cNvSpPr txBox="1"/>
            <p:nvPr/>
          </p:nvSpPr>
          <p:spPr>
            <a:xfrm>
              <a:off x="1196622" y="4249060"/>
              <a:ext cx="200942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r>
                <a:rPr lang="en-IN" b="0" i="0" baseline="-25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r>
                <a:rPr lang="en-IN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←</a:t>
              </a:r>
              <a:r>
                <a:rPr lang="en-IN" b="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r>
                <a:rPr lang="en-IN" b="0" i="0" baseline="-25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r>
                <a:rPr lang="en-IN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+(1/2)×</a:t>
              </a:r>
              <a:r>
                <a:rPr lang="en-IN" b="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r>
                <a:rPr lang="en-IN" b="0" i="1" baseline="-25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</a:p>
            <a:p>
              <a:r>
                <a:rPr lang="en-IN" b="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r>
                <a:rPr lang="en-IN" b="0" i="0" baseline="-25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r>
                <a:rPr lang="en-IN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←</a:t>
              </a:r>
              <a:r>
                <a:rPr lang="en-IN" b="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r>
                <a:rPr lang="en-IN" b="0" i="0" baseline="-25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r>
                <a:rPr lang="en-IN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+(1/2)×</a:t>
              </a:r>
              <a:r>
                <a:rPr lang="en-IN" b="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r>
                <a:rPr lang="en-IN" b="0" i="1" baseline="-25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lang="en-IN" baseline="-25000" dirty="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9D00C86-BB86-4ECE-A0C7-E60003BB912D}"/>
                    </a:ext>
                  </a:extLst>
                </p:cNvPr>
                <p:cNvSpPr txBox="1"/>
                <p:nvPr/>
              </p:nvSpPr>
              <p:spPr>
                <a:xfrm>
                  <a:off x="3323017" y="4249060"/>
                  <a:ext cx="1883336" cy="7326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IN" dirty="0"/>
                    <a:t>=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−1.5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−1.5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2.5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IN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A9D00C86-BB86-4ECE-A0C7-E60003BB91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017" y="4249060"/>
                  <a:ext cx="1883336" cy="732636"/>
                </a:xfrm>
                <a:prstGeom prst="rect">
                  <a:avLst/>
                </a:prstGeom>
                <a:blipFill>
                  <a:blip r:embed="rId3"/>
                  <a:stretch>
                    <a:fillRect l="-744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xmlns="" id="{7911F63C-9659-414D-BF01-3685357C4057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>
              <a:off x="1354667" y="4572226"/>
              <a:ext cx="18513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91E5E7CE-1B77-4043-A003-BE8D33355C97}"/>
              </a:ext>
            </a:extLst>
          </p:cNvPr>
          <p:cNvGrpSpPr/>
          <p:nvPr/>
        </p:nvGrpSpPr>
        <p:grpSpPr>
          <a:xfrm>
            <a:off x="1216685" y="5307952"/>
            <a:ext cx="3657453" cy="732636"/>
            <a:chOff x="1216685" y="5307952"/>
            <a:chExt cx="3657453" cy="73263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BC2426FD-B9B7-4731-930B-8D20BEAE0C2A}"/>
                </a:ext>
              </a:extLst>
            </p:cNvPr>
            <p:cNvSpPr txBox="1"/>
            <p:nvPr/>
          </p:nvSpPr>
          <p:spPr>
            <a:xfrm>
              <a:off x="1216685" y="5371068"/>
              <a:ext cx="21063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b="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r>
                <a:rPr lang="en-IN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3←</a:t>
              </a:r>
              <a:r>
                <a:rPr lang="en-IN" b="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r>
                <a:rPr lang="en-IN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3+</a:t>
              </a:r>
              <a:r>
                <a:rPr lang="en-IN" b="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r>
                <a:rPr lang="en-IN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lang="en-IN" dirty="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1AD8ADD-3C70-431B-865C-A8F44021CCA3}"/>
                    </a:ext>
                  </a:extLst>
                </p:cNvPr>
                <p:cNvSpPr txBox="1"/>
                <p:nvPr/>
              </p:nvSpPr>
              <p:spPr>
                <a:xfrm>
                  <a:off x="3163926" y="5307952"/>
                  <a:ext cx="1710212" cy="7326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IN" dirty="0"/>
                    <a:t>=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−1.5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IN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1AD8ADD-3C70-431B-865C-A8F44021CC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3926" y="5307952"/>
                  <a:ext cx="1710212" cy="732636"/>
                </a:xfrm>
                <a:prstGeom prst="rect">
                  <a:avLst/>
                </a:prstGeom>
                <a:blipFill>
                  <a:blip r:embed="rId4"/>
                  <a:stretch>
                    <a:fillRect l="-818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xmlns="" id="{352AE71F-CE24-43E7-9BA3-8753190C1BF8}"/>
                </a:ext>
              </a:extLst>
            </p:cNvPr>
            <p:cNvCxnSpPr>
              <a:cxnSpLocks/>
            </p:cNvCxnSpPr>
            <p:nvPr/>
          </p:nvCxnSpPr>
          <p:spPr>
            <a:xfrm>
              <a:off x="1216685" y="5639026"/>
              <a:ext cx="18513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B6D038C-82EB-4F2E-AD02-67663F615FBE}"/>
              </a:ext>
            </a:extLst>
          </p:cNvPr>
          <p:cNvSpPr txBox="1"/>
          <p:nvPr/>
        </p:nvSpPr>
        <p:spPr>
          <a:xfrm>
            <a:off x="5582622" y="5232568"/>
            <a:ext cx="62594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Pivots are </a:t>
            </a:r>
            <a:r>
              <a:rPr lang="en-US" b="1" dirty="0">
                <a:solidFill>
                  <a:srgbClr val="000000"/>
                </a:solidFill>
              </a:rPr>
              <a:t>2, 1.5 and 1</a:t>
            </a:r>
            <a:r>
              <a:rPr lang="en-US" i="0" dirty="0">
                <a:solidFill>
                  <a:srgbClr val="000000"/>
                </a:solidFill>
                <a:effectLst/>
              </a:rPr>
              <a:t>. All pivots are positive. Hence A is a positive definite matrix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2171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F559BF-4115-4CB8-B4D4-B3154EA1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Cholesky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4B2C24-F86D-404C-BF7B-4882BE690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324" y="1845734"/>
            <a:ext cx="10058400" cy="682977"/>
          </a:xfrm>
        </p:spPr>
        <p:txBody>
          <a:bodyPr/>
          <a:lstStyle/>
          <a:p>
            <a:r>
              <a:rPr lang="en-US" b="1" i="1" dirty="0">
                <a:solidFill>
                  <a:srgbClr val="000000"/>
                </a:solidFill>
                <a:effectLst/>
              </a:rPr>
              <a:t>A</a:t>
            </a:r>
            <a:r>
              <a:rPr lang="en-US" b="1" i="0" dirty="0">
                <a:solidFill>
                  <a:srgbClr val="000000"/>
                </a:solidFill>
                <a:effectLst/>
              </a:rPr>
              <a:t>=</a:t>
            </a:r>
            <a:r>
              <a:rPr lang="en-US" b="1" i="1" dirty="0">
                <a:solidFill>
                  <a:srgbClr val="000000"/>
                </a:solidFill>
                <a:effectLst/>
              </a:rPr>
              <a:t>L</a:t>
            </a:r>
            <a:r>
              <a:rPr lang="en-US" b="1" i="0" dirty="0">
                <a:solidFill>
                  <a:srgbClr val="000000"/>
                </a:solidFill>
                <a:effectLst/>
              </a:rPr>
              <a:t>⋅</a:t>
            </a:r>
            <a:r>
              <a:rPr lang="en-US" b="1" i="1" dirty="0">
                <a:solidFill>
                  <a:srgbClr val="000000"/>
                </a:solidFill>
                <a:effectLst/>
              </a:rPr>
              <a:t>L</a:t>
            </a:r>
            <a:r>
              <a:rPr lang="en-US" b="1" i="1" baseline="30000" dirty="0">
                <a:solidFill>
                  <a:srgbClr val="000000"/>
                </a:solidFill>
                <a:effectLst/>
              </a:rPr>
              <a:t>T</a:t>
            </a:r>
            <a:r>
              <a:rPr lang="en-US" b="1" i="0" dirty="0">
                <a:solidFill>
                  <a:srgbClr val="000000"/>
                </a:solidFill>
                <a:effectLst/>
              </a:rPr>
              <a:t>, Every symmetric positive definite matrix A can be decomposed into a product of a unique lower triangular matrix L and its transpose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D4A8C3F-F793-4FFA-A737-63640AF8ABD4}"/>
              </a:ext>
            </a:extLst>
          </p:cNvPr>
          <p:cNvSpPr txBox="1"/>
          <p:nvPr/>
        </p:nvSpPr>
        <p:spPr>
          <a:xfrm>
            <a:off x="747324" y="2637085"/>
            <a:ext cx="1399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Example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B458F9E-9C1F-41A2-ABB9-809BE72410E2}"/>
                  </a:ext>
                </a:extLst>
              </p:cNvPr>
              <p:cNvSpPr txBox="1"/>
              <p:nvPr/>
            </p:nvSpPr>
            <p:spPr>
              <a:xfrm>
                <a:off x="747324" y="3062361"/>
                <a:ext cx="1956882" cy="733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dirty="0"/>
                  <a:t>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B458F9E-9C1F-41A2-ABB9-809BE7241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24" y="3062361"/>
                <a:ext cx="1956882" cy="733278"/>
              </a:xfrm>
              <a:prstGeom prst="rect">
                <a:avLst/>
              </a:prstGeom>
              <a:blipFill>
                <a:blip r:embed="rId2"/>
                <a:stretch>
                  <a:fillRect l="-74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ABCE1D35-44FF-4DC6-BAF2-822C27CBB362}"/>
              </a:ext>
            </a:extLst>
          </p:cNvPr>
          <p:cNvGrpSpPr/>
          <p:nvPr/>
        </p:nvGrpSpPr>
        <p:grpSpPr>
          <a:xfrm>
            <a:off x="747324" y="4089399"/>
            <a:ext cx="4031647" cy="880370"/>
            <a:chOff x="747324" y="4157133"/>
            <a:chExt cx="4031647" cy="880370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E657F59-0B5C-4868-98FA-A95F8A41D222}"/>
                    </a:ext>
                  </a:extLst>
                </p:cNvPr>
                <p:cNvSpPr txBox="1"/>
                <p:nvPr/>
              </p:nvSpPr>
              <p:spPr>
                <a:xfrm>
                  <a:off x="747324" y="4157134"/>
                  <a:ext cx="1635832" cy="880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IN" dirty="0"/>
                    <a:t>=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endParaRPr lang="en-IN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E657F59-0B5C-4868-98FA-A95F8A41D2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324" y="4157134"/>
                  <a:ext cx="1635832" cy="880369"/>
                </a:xfrm>
                <a:prstGeom prst="rect">
                  <a:avLst/>
                </a:prstGeom>
                <a:blipFill>
                  <a:blip r:embed="rId3"/>
                  <a:stretch>
                    <a:fillRect l="-895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54D3B71-3BD7-4D16-9BF2-8F673F43600A}"/>
                    </a:ext>
                  </a:extLst>
                </p:cNvPr>
                <p:cNvSpPr txBox="1"/>
                <p:nvPr/>
              </p:nvSpPr>
              <p:spPr>
                <a:xfrm>
                  <a:off x="2378567" y="4157133"/>
                  <a:ext cx="1571199" cy="880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 31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33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54D3B71-3BD7-4D16-9BF2-8F673F436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8567" y="4157133"/>
                  <a:ext cx="1571199" cy="8803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999BB59-9C00-4B55-BCAA-09D70F24F501}"/>
                    </a:ext>
                  </a:extLst>
                </p:cNvPr>
                <p:cNvSpPr txBox="1"/>
                <p:nvPr/>
              </p:nvSpPr>
              <p:spPr>
                <a:xfrm>
                  <a:off x="4159955" y="4461991"/>
                  <a:ext cx="619016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𝐿𝐿</m:t>
                        </m:r>
                        <m:r>
                          <a:rPr lang="en-IN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IN" baseline="300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F999BB59-9C00-4B55-BCAA-09D70F24F5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9955" y="4461991"/>
                  <a:ext cx="619016" cy="270652"/>
                </a:xfrm>
                <a:prstGeom prst="rect">
                  <a:avLst/>
                </a:prstGeom>
                <a:blipFill>
                  <a:blip r:embed="rId5"/>
                  <a:stretch>
                    <a:fillRect l="-4902" r="-3922" b="-1136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4AC9435-7061-474F-BF2F-B308BE977C42}"/>
                  </a:ext>
                </a:extLst>
              </p:cNvPr>
              <p:cNvSpPr txBox="1"/>
              <p:nvPr/>
            </p:nvSpPr>
            <p:spPr>
              <a:xfrm>
                <a:off x="747324" y="5199872"/>
                <a:ext cx="6069995" cy="922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4AC9435-7061-474F-BF2F-B308BE977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24" y="5199872"/>
                <a:ext cx="6069995" cy="922625"/>
              </a:xfrm>
              <a:prstGeom prst="rect">
                <a:avLst/>
              </a:prstGeom>
              <a:blipFill>
                <a:blip r:embed="rId6"/>
                <a:stretch>
                  <a:fillRect l="-24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61718C2-6A85-4850-8FD1-5628F546AA5F}"/>
              </a:ext>
            </a:extLst>
          </p:cNvPr>
          <p:cNvSpPr txBox="1"/>
          <p:nvPr/>
        </p:nvSpPr>
        <p:spPr>
          <a:xfrm>
            <a:off x="6511431" y="2491987"/>
            <a:ext cx="5181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 general, the diagonal elements are computed using the formula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8667A3-613E-49B5-A796-FE4DE4C41DF8}"/>
                  </a:ext>
                </a:extLst>
              </p:cNvPr>
              <p:cNvSpPr txBox="1"/>
              <p:nvPr/>
            </p:nvSpPr>
            <p:spPr>
              <a:xfrm>
                <a:off x="6832489" y="3245769"/>
                <a:ext cx="2980944" cy="10776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𝑘𝑘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𝑘𝑘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C8667A3-613E-49B5-A796-FE4DE4C41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489" y="3245769"/>
                <a:ext cx="2980944" cy="10776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39D0F8A-3341-4735-96A9-CD85AF8A7288}"/>
                  </a:ext>
                </a:extLst>
              </p:cNvPr>
              <p:cNvSpPr txBox="1"/>
              <p:nvPr/>
            </p:nvSpPr>
            <p:spPr>
              <a:xfrm>
                <a:off x="5904089" y="4341743"/>
                <a:ext cx="57889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/>
                </a:r>
                <a:r>
                  <a:rPr lang="en-US" b="0" i="0" dirty="0">
                    <a:solidFill>
                      <a:srgbClr val="333333"/>
                    </a:solidFill>
                    <a:effectLst/>
                  </a:rPr>
                  <a:t>T</a:t>
                </a:r>
                <a:r>
                  <a:rPr lang="en-US" dirty="0"/>
                  <a:t>he elements below the diagonal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</a:t>
                </a:r>
                <a:r>
                  <a:rPr lang="en-US" dirty="0" err="1"/>
                  <a:t>i</a:t>
                </a:r>
                <a:r>
                  <a:rPr lang="en-US" dirty="0"/>
                  <a:t>&gt;k) can be expressed as </a:t>
                </a:r>
                <a:endParaRPr lang="en-IN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39D0F8A-3341-4735-96A9-CD85AF8A7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089" y="4341743"/>
                <a:ext cx="5788941" cy="369332"/>
              </a:xfrm>
              <a:prstGeom prst="rect">
                <a:avLst/>
              </a:prstGeom>
              <a:blipFill>
                <a:blip r:embed="rId8"/>
                <a:stretch>
                  <a:fillRect t="-6557" r="-1581" b="-26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5B07F5-082D-4E02-8E54-F8BAE31C7915}"/>
                  </a:ext>
                </a:extLst>
              </p:cNvPr>
              <p:cNvSpPr txBox="1"/>
              <p:nvPr/>
            </p:nvSpPr>
            <p:spPr>
              <a:xfrm>
                <a:off x="7046976" y="4985999"/>
                <a:ext cx="3124311" cy="4277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𝑘𝑘</m:t>
                            </m:r>
                          </m:sub>
                        </m:sSub>
                      </m:den>
                    </m:f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nary>
                          <m:naryPr>
                            <m:chr m:val="∑"/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15B07F5-082D-4E02-8E54-F8BAE31C7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976" y="4985999"/>
                <a:ext cx="3124311" cy="427746"/>
              </a:xfrm>
              <a:prstGeom prst="rect">
                <a:avLst/>
              </a:prstGeom>
              <a:blipFill>
                <a:blip r:embed="rId9"/>
                <a:stretch>
                  <a:fillRect l="-2729" t="-101429" b="-1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02084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 animBg="1"/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FCAC70-D481-4DD6-9A9C-679F59BD00B4}"/>
                  </a:ext>
                </a:extLst>
              </p:cNvPr>
              <p:cNvSpPr txBox="1"/>
              <p:nvPr/>
            </p:nvSpPr>
            <p:spPr>
              <a:xfrm>
                <a:off x="501873" y="911396"/>
                <a:ext cx="1816010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dirty="0"/>
                  <a:t>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CFCAC70-D481-4DD6-9A9C-679F59BD0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73" y="911396"/>
                <a:ext cx="1816010" cy="738215"/>
              </a:xfrm>
              <a:prstGeom prst="rect">
                <a:avLst/>
              </a:prstGeom>
              <a:blipFill>
                <a:blip r:embed="rId2"/>
                <a:stretch>
                  <a:fillRect l="-77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F56A4A2-C9CD-49D3-BDA0-32F561027BC8}"/>
              </a:ext>
            </a:extLst>
          </p:cNvPr>
          <p:cNvSpPr txBox="1"/>
          <p:nvPr/>
        </p:nvSpPr>
        <p:spPr>
          <a:xfrm>
            <a:off x="348195" y="114195"/>
            <a:ext cx="9222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Example : Decompose the matrix A using Cholesky decomposition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DD022FA-0106-4E3D-85D0-680B323F5EA9}"/>
              </a:ext>
            </a:extLst>
          </p:cNvPr>
          <p:cNvSpPr txBox="1"/>
          <p:nvPr/>
        </p:nvSpPr>
        <p:spPr>
          <a:xfrm>
            <a:off x="353324" y="1713993"/>
            <a:ext cx="335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Express the matrix A into the form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F97B0840-575E-4388-8CE7-04A132E936E3}"/>
              </a:ext>
            </a:extLst>
          </p:cNvPr>
          <p:cNvGrpSpPr/>
          <p:nvPr/>
        </p:nvGrpSpPr>
        <p:grpSpPr>
          <a:xfrm>
            <a:off x="402725" y="2315368"/>
            <a:ext cx="4031647" cy="880370"/>
            <a:chOff x="747324" y="4157133"/>
            <a:chExt cx="4031647" cy="880370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5A05B05-43A9-4AB0-9E42-38E97DCC89A9}"/>
                    </a:ext>
                  </a:extLst>
                </p:cNvPr>
                <p:cNvSpPr txBox="1"/>
                <p:nvPr/>
              </p:nvSpPr>
              <p:spPr>
                <a:xfrm>
                  <a:off x="747324" y="4157134"/>
                  <a:ext cx="1635832" cy="880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IN" dirty="0"/>
                    <a:t>=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endParaRPr lang="en-IN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05A05B05-43A9-4AB0-9E42-38E97DCC89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324" y="4157134"/>
                  <a:ext cx="1635832" cy="880369"/>
                </a:xfrm>
                <a:prstGeom prst="rect">
                  <a:avLst/>
                </a:prstGeom>
                <a:blipFill>
                  <a:blip r:embed="rId3"/>
                  <a:stretch>
                    <a:fillRect l="-855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1FDF285-E965-420C-B27E-BF299877604E}"/>
                    </a:ext>
                  </a:extLst>
                </p:cNvPr>
                <p:cNvSpPr txBox="1"/>
                <p:nvPr/>
              </p:nvSpPr>
              <p:spPr>
                <a:xfrm>
                  <a:off x="2378567" y="4157133"/>
                  <a:ext cx="1555682" cy="880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33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1FDF285-E965-420C-B27E-BF29987760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8567" y="4157133"/>
                  <a:ext cx="1555682" cy="8803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573C7DD-75A6-4705-A68A-B8D4D3A02730}"/>
                    </a:ext>
                  </a:extLst>
                </p:cNvPr>
                <p:cNvSpPr txBox="1"/>
                <p:nvPr/>
              </p:nvSpPr>
              <p:spPr>
                <a:xfrm>
                  <a:off x="4159955" y="4461991"/>
                  <a:ext cx="619016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𝐿𝐿</m:t>
                        </m:r>
                        <m:r>
                          <a:rPr lang="en-IN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IN" baseline="300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D573C7DD-75A6-4705-A68A-B8D4D3A027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9955" y="4461991"/>
                  <a:ext cx="619016" cy="270652"/>
                </a:xfrm>
                <a:prstGeom prst="rect">
                  <a:avLst/>
                </a:prstGeom>
                <a:blipFill>
                  <a:blip r:embed="rId5"/>
                  <a:stretch>
                    <a:fillRect l="-4902" r="-3922" b="-1136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48E0C44-C083-4EA7-A22B-9B6B69F33F9F}"/>
                  </a:ext>
                </a:extLst>
              </p:cNvPr>
              <p:cNvSpPr txBox="1"/>
              <p:nvPr/>
            </p:nvSpPr>
            <p:spPr>
              <a:xfrm>
                <a:off x="866056" y="3235819"/>
                <a:ext cx="8555784" cy="10149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48E0C44-C083-4EA7-A22B-9B6B69F33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56" y="3235819"/>
                <a:ext cx="8555784" cy="10149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9DAF1F90-0DFB-414A-A907-9DD7D5D63033}"/>
              </a:ext>
            </a:extLst>
          </p:cNvPr>
          <p:cNvGrpSpPr/>
          <p:nvPr/>
        </p:nvGrpSpPr>
        <p:grpSpPr>
          <a:xfrm>
            <a:off x="621284" y="4653309"/>
            <a:ext cx="3393197" cy="369332"/>
            <a:chOff x="6454312" y="1886408"/>
            <a:chExt cx="3393197" cy="369332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0F15811-5E44-4B1B-B219-87C8E58283EC}"/>
                    </a:ext>
                  </a:extLst>
                </p:cNvPr>
                <p:cNvSpPr txBox="1"/>
                <p:nvPr/>
              </p:nvSpPr>
              <p:spPr>
                <a:xfrm>
                  <a:off x="6454312" y="1913467"/>
                  <a:ext cx="1955910" cy="2780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11 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rad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428E987A-91B8-4A37-8673-5143970AB8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4312" y="1913467"/>
                  <a:ext cx="1955910" cy="278025"/>
                </a:xfrm>
                <a:prstGeom prst="rect">
                  <a:avLst/>
                </a:prstGeom>
                <a:blipFill>
                  <a:blip r:embed="rId7"/>
                  <a:stretch>
                    <a:fillRect b="-1555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C64F907-35A5-4F68-B4C7-A8A62B82A671}"/>
                    </a:ext>
                  </a:extLst>
                </p:cNvPr>
                <p:cNvSpPr txBox="1"/>
                <p:nvPr/>
              </p:nvSpPr>
              <p:spPr>
                <a:xfrm>
                  <a:off x="8212667" y="1919112"/>
                  <a:ext cx="754309" cy="3152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ad>
                          <m:radPr>
                            <m:degHide m:val="on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</m:rad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FD3A70E5-AFAB-4068-829D-EF531DDF16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2667" y="1919112"/>
                  <a:ext cx="754309" cy="315214"/>
                </a:xfrm>
                <a:prstGeom prst="rect">
                  <a:avLst/>
                </a:prstGeom>
                <a:blipFill>
                  <a:blip r:embed="rId8"/>
                  <a:stretch>
                    <a:fillRect l="-2419" r="-7258" b="-784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912E460-5477-4AFC-8341-981A162DB207}"/>
                    </a:ext>
                  </a:extLst>
                </p:cNvPr>
                <p:cNvSpPr txBox="1"/>
                <p:nvPr/>
              </p:nvSpPr>
              <p:spPr>
                <a:xfrm>
                  <a:off x="9057287" y="1886408"/>
                  <a:ext cx="79022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IN" dirty="0"/>
                    <a:t>5</a:t>
                  </a: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685CC73-300C-48B3-A88C-28A7C9B744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7287" y="1886408"/>
                  <a:ext cx="790222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6557" b="-2623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EB7630B5-6D2C-472E-8182-90370B1E373C}"/>
              </a:ext>
            </a:extLst>
          </p:cNvPr>
          <p:cNvGrpSpPr/>
          <p:nvPr/>
        </p:nvGrpSpPr>
        <p:grpSpPr>
          <a:xfrm>
            <a:off x="669950" y="5144571"/>
            <a:ext cx="2937915" cy="565732"/>
            <a:chOff x="6454312" y="1913467"/>
            <a:chExt cx="2937915" cy="565732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25FFFA2-9893-49D3-871A-2B2DDC15F13D}"/>
                    </a:ext>
                  </a:extLst>
                </p:cNvPr>
                <p:cNvSpPr txBox="1"/>
                <p:nvPr/>
              </p:nvSpPr>
              <p:spPr>
                <a:xfrm>
                  <a:off x="6454312" y="1913467"/>
                  <a:ext cx="1955910" cy="5657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43FE6C0-7FC1-4325-B7E6-1789728D7A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4312" y="1913467"/>
                  <a:ext cx="1955910" cy="5657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2799823-AC62-4DBB-A526-90170DEF92EC}"/>
                    </a:ext>
                  </a:extLst>
                </p:cNvPr>
                <p:cNvSpPr txBox="1"/>
                <p:nvPr/>
              </p:nvSpPr>
              <p:spPr>
                <a:xfrm>
                  <a:off x="8216387" y="1999901"/>
                  <a:ext cx="1175840" cy="3928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a14:m>
                  <a:r>
                    <a:rPr lang="en-IN" dirty="0"/>
                    <a:t/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</m:oMath>
                  </a14:m>
                  <a:r>
                    <a:rPr lang="en-IN" dirty="0"/>
                    <a:t> =3</a:t>
                  </a:r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EF18A67-FCCB-4259-892E-6E375A2F10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6387" y="1999901"/>
                  <a:ext cx="1175840" cy="392864"/>
                </a:xfrm>
                <a:prstGeom prst="rect">
                  <a:avLst/>
                </a:prstGeom>
                <a:blipFill>
                  <a:blip r:embed="rId11"/>
                  <a:stretch>
                    <a:fillRect l="-4663" t="-3077" r="-9845" b="-2307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87DE07-D55C-412C-872E-1E09CA3A7F3D}"/>
                  </a:ext>
                </a:extLst>
              </p:cNvPr>
              <p:cNvSpPr txBox="1"/>
              <p:nvPr/>
            </p:nvSpPr>
            <p:spPr>
              <a:xfrm>
                <a:off x="866056" y="5714823"/>
                <a:ext cx="3422276" cy="517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dirty="0"/>
                  <a:t/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</m:oMath>
                </a14:m>
                <a:r>
                  <a:rPr lang="en-IN" dirty="0"/>
                  <a:t> =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687DE07-D55C-412C-872E-1E09CA3A7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56" y="5714823"/>
                <a:ext cx="3422276" cy="517770"/>
              </a:xfrm>
              <a:prstGeom prst="rect">
                <a:avLst/>
              </a:prstGeom>
              <a:blipFill>
                <a:blip r:embed="rId12"/>
                <a:stretch>
                  <a:fillRect b="-23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ABB4BA3-2CD4-4C07-B3B6-2284E1C57C4D}"/>
              </a:ext>
            </a:extLst>
          </p:cNvPr>
          <p:cNvGrpSpPr/>
          <p:nvPr/>
        </p:nvGrpSpPr>
        <p:grpSpPr>
          <a:xfrm>
            <a:off x="4661546" y="4590037"/>
            <a:ext cx="4824525" cy="656013"/>
            <a:chOff x="6076877" y="3080258"/>
            <a:chExt cx="4824525" cy="656013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774BDE9-7D71-4BAA-A786-48C975A969A3}"/>
                    </a:ext>
                  </a:extLst>
                </p:cNvPr>
                <p:cNvSpPr txBox="1"/>
                <p:nvPr/>
              </p:nvSpPr>
              <p:spPr>
                <a:xfrm>
                  <a:off x="6076877" y="3080258"/>
                  <a:ext cx="2668471" cy="6560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22 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21 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rad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4327B67-6666-44A4-ABA3-DF6DC1689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6877" y="3080258"/>
                  <a:ext cx="2668471" cy="65601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DF897D3-4AB8-4C90-8D9F-523132678AF6}"/>
                    </a:ext>
                  </a:extLst>
                </p:cNvPr>
                <p:cNvSpPr txBox="1"/>
                <p:nvPr/>
              </p:nvSpPr>
              <p:spPr>
                <a:xfrm>
                  <a:off x="8232932" y="3212343"/>
                  <a:ext cx="2668470" cy="4055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18−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rad>
                    </m:oMath>
                  </a14:m>
                  <a:r>
                    <a:rPr lang="en-IN" dirty="0"/>
                    <a:t> =3</a:t>
                  </a: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A67B721A-B087-4EC8-8AA6-3A6376FD51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2932" y="3212343"/>
                  <a:ext cx="2668470" cy="405560"/>
                </a:xfrm>
                <a:prstGeom prst="rect">
                  <a:avLst/>
                </a:prstGeom>
                <a:blipFill>
                  <a:blip r:embed="rId14"/>
                  <a:stretch>
                    <a:fillRect b="-2388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908F7E-C1EA-42DB-9CC3-B0D601E5CAD7}"/>
                  </a:ext>
                </a:extLst>
              </p:cNvPr>
              <p:cNvSpPr txBox="1"/>
              <p:nvPr/>
            </p:nvSpPr>
            <p:spPr>
              <a:xfrm>
                <a:off x="4959682" y="5259767"/>
                <a:ext cx="4676784" cy="517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dirty="0"/>
                  <a:t/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0−(−1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3)</m:t>
                        </m:r>
                      </m:e>
                    </m:d>
                  </m:oMath>
                </a14:m>
                <a:r>
                  <a:rPr lang="en-IN" dirty="0"/>
                  <a:t> =1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908F7E-C1EA-42DB-9CC3-B0D601E5C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682" y="5259767"/>
                <a:ext cx="4676784" cy="517770"/>
              </a:xfrm>
              <a:prstGeom prst="rect">
                <a:avLst/>
              </a:prstGeom>
              <a:blipFill>
                <a:blip r:embed="rId15"/>
                <a:stretch>
                  <a:fillRect b="-23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D0E270AB-6331-45C8-8831-E5625C1F71B8}"/>
              </a:ext>
            </a:extLst>
          </p:cNvPr>
          <p:cNvGrpSpPr/>
          <p:nvPr/>
        </p:nvGrpSpPr>
        <p:grpSpPr>
          <a:xfrm>
            <a:off x="4780157" y="5623869"/>
            <a:ext cx="6448803" cy="597679"/>
            <a:chOff x="5430075" y="5019680"/>
            <a:chExt cx="6524857" cy="656013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5C99B83-BCF1-4EF5-9C62-3F5B80DDD6C5}"/>
                    </a:ext>
                  </a:extLst>
                </p:cNvPr>
                <p:cNvSpPr txBox="1"/>
                <p:nvPr/>
              </p:nvSpPr>
              <p:spPr>
                <a:xfrm>
                  <a:off x="5430075" y="5019680"/>
                  <a:ext cx="2980944" cy="6560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33 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31 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</m:sup>
                            </m:sSub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DC4E69B-8856-4927-8A5E-1E0D6F0371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0075" y="5019680"/>
                  <a:ext cx="2980944" cy="656013"/>
                </a:xfrm>
                <a:prstGeom prst="rect">
                  <a:avLst/>
                </a:prstGeom>
                <a:blipFill>
                  <a:blip r:embed="rId16"/>
                  <a:stretch>
                    <a:fillRect b="-306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60741ECC-2E88-42E0-AABC-B09A8ACC3365}"/>
                    </a:ext>
                  </a:extLst>
                </p:cNvPr>
                <p:cNvSpPr txBox="1"/>
                <p:nvPr/>
              </p:nvSpPr>
              <p:spPr>
                <a:xfrm>
                  <a:off x="8411017" y="5083928"/>
                  <a:ext cx="3543915" cy="4277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11−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((−1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)+(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rad>
                    </m:oMath>
                  </a14:m>
                  <a:r>
                    <a:rPr lang="en-IN" dirty="0"/>
                    <a:t> =3</a:t>
                  </a: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B56AC7F1-1F4E-4C9D-B925-49942D4A6F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1017" y="5083928"/>
                  <a:ext cx="3543915" cy="427746"/>
                </a:xfrm>
                <a:prstGeom prst="rect">
                  <a:avLst/>
                </a:prstGeom>
                <a:blipFill>
                  <a:blip r:embed="rId17"/>
                  <a:stretch>
                    <a:fillRect b="-3437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CD0B98-18E7-406D-AB20-4312B120AC04}"/>
                  </a:ext>
                </a:extLst>
              </p:cNvPr>
              <p:cNvSpPr txBox="1"/>
              <p:nvPr/>
            </p:nvSpPr>
            <p:spPr>
              <a:xfrm>
                <a:off x="10392748" y="3756874"/>
                <a:ext cx="1488997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dirty="0">
                    <a:solidFill>
                      <a:srgbClr val="FF0000"/>
                    </a:solidFill>
                  </a:rPr>
                  <a:t>L=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3CD0B98-18E7-406D-AB20-4312B120A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748" y="3756874"/>
                <a:ext cx="1488997" cy="738151"/>
              </a:xfrm>
              <a:prstGeom prst="rect">
                <a:avLst/>
              </a:prstGeom>
              <a:blipFill>
                <a:blip r:embed="rId18"/>
                <a:stretch>
                  <a:fillRect l="-9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71056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5" grpId="0" animBg="1"/>
      <p:bldP spid="3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824B0C-785D-4AF7-B84A-A97D43F09062}"/>
                  </a:ext>
                </a:extLst>
              </p:cNvPr>
              <p:cNvSpPr txBox="1"/>
              <p:nvPr/>
            </p:nvSpPr>
            <p:spPr>
              <a:xfrm>
                <a:off x="774615" y="904863"/>
                <a:ext cx="1488997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dirty="0"/>
                  <a:t>L=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9824B0C-785D-4AF7-B84A-A97D43F09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5" y="904863"/>
                <a:ext cx="1488997" cy="738151"/>
              </a:xfrm>
              <a:prstGeom prst="rect">
                <a:avLst/>
              </a:prstGeom>
              <a:blipFill>
                <a:blip r:embed="rId2"/>
                <a:stretch>
                  <a:fillRect l="-94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EB847B-829B-4DDB-9F0A-0DD9F28ACA3B}"/>
                  </a:ext>
                </a:extLst>
              </p:cNvPr>
              <p:cNvSpPr txBox="1"/>
              <p:nvPr/>
            </p:nvSpPr>
            <p:spPr>
              <a:xfrm>
                <a:off x="824369" y="2088152"/>
                <a:ext cx="1571071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dirty="0"/>
                  <a:t>L</a:t>
                </a:r>
                <a:r>
                  <a:rPr lang="en-IN" baseline="30000" dirty="0"/>
                  <a:t>T</a:t>
                </a:r>
                <a:r>
                  <a:rPr lang="en-I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7EB847B-829B-4DDB-9F0A-0DD9F28AC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69" y="2088152"/>
                <a:ext cx="1571071" cy="738151"/>
              </a:xfrm>
              <a:prstGeom prst="rect">
                <a:avLst/>
              </a:prstGeom>
              <a:blipFill>
                <a:blip r:embed="rId3"/>
                <a:stretch>
                  <a:fillRect l="-89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7338076B-C742-4CF5-B2FA-DE43819C790A}"/>
              </a:ext>
            </a:extLst>
          </p:cNvPr>
          <p:cNvGrpSpPr/>
          <p:nvPr/>
        </p:nvGrpSpPr>
        <p:grpSpPr>
          <a:xfrm>
            <a:off x="774615" y="3271441"/>
            <a:ext cx="4580214" cy="762119"/>
            <a:chOff x="5741878" y="5543989"/>
            <a:chExt cx="4580214" cy="762119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CBEB3DD-23CC-418B-88F3-68CB0F011F94}"/>
                    </a:ext>
                  </a:extLst>
                </p:cNvPr>
                <p:cNvSpPr txBox="1"/>
                <p:nvPr/>
              </p:nvSpPr>
              <p:spPr>
                <a:xfrm>
                  <a:off x="5741878" y="5543989"/>
                  <a:ext cx="1514645" cy="7381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IN" dirty="0"/>
                    <a:t>A=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IN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1AB6E2A7-9A5D-4908-95D2-767A27F0A2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1878" y="5543989"/>
                  <a:ext cx="1514645" cy="738151"/>
                </a:xfrm>
                <a:prstGeom prst="rect">
                  <a:avLst/>
                </a:prstGeom>
                <a:blipFill>
                  <a:blip r:embed="rId4"/>
                  <a:stretch>
                    <a:fillRect l="-967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2468861-2C96-4C84-8D65-678C51C11B7A}"/>
                    </a:ext>
                  </a:extLst>
                </p:cNvPr>
                <p:cNvSpPr txBox="1"/>
                <p:nvPr/>
              </p:nvSpPr>
              <p:spPr>
                <a:xfrm>
                  <a:off x="7401805" y="5567893"/>
                  <a:ext cx="2920287" cy="7382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IN" dirty="0"/>
                    <a:t> =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I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I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I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I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IN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2468861-2C96-4C84-8D65-678C51C11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1805" y="5567893"/>
                  <a:ext cx="2920287" cy="7382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xmlns="" val="419766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2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609</TotalTime>
  <Words>418</Words>
  <Application>Microsoft Office PowerPoint</Application>
  <PresentationFormat>Custom</PresentationFormat>
  <Paragraphs>133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Retrospect</vt:lpstr>
      <vt:lpstr>Fundamentals of Machine Learning</vt:lpstr>
      <vt:lpstr>Outline</vt:lpstr>
      <vt:lpstr>Matrix Decomposition ( a.k.a Matrix Factorization)</vt:lpstr>
      <vt:lpstr>Matrix decomposition </vt:lpstr>
      <vt:lpstr>Cholesky decomposition</vt:lpstr>
      <vt:lpstr>Slide 6</vt:lpstr>
      <vt:lpstr>Cholesky Decomposition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Machine Learning</dc:title>
  <dc:creator>dhanalekshmi Gopinathan</dc:creator>
  <cp:lastModifiedBy>varsha.garg</cp:lastModifiedBy>
  <cp:revision>33</cp:revision>
  <dcterms:created xsi:type="dcterms:W3CDTF">2020-08-03T10:26:19Z</dcterms:created>
  <dcterms:modified xsi:type="dcterms:W3CDTF">2022-08-16T10:11:14Z</dcterms:modified>
</cp:coreProperties>
</file>