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4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17B4ADD-2E89-4F1F-BA35-BB8B96DC0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50145D1-9696-4BE4-9417-34386344A0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2E9BA-9491-4F71-9D24-847951F1FF10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761EDEE-594E-463F-AD18-6F2F821785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51AB47-FBD6-401E-A419-F1A2C3CEA5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4701-B04A-4E13-A09B-ED44AB2163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9794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1200150"/>
            <a:ext cx="12177184" cy="152400"/>
            <a:chOff x="0" y="756"/>
            <a:chExt cx="5753" cy="96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0" y="756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0" y="828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308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723292" y="1524000"/>
            <a:ext cx="10062308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4336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56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04800"/>
            <a:ext cx="2946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304800"/>
            <a:ext cx="86360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0312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AF99772-FC29-445A-AFCB-E85A30AA351A}"/>
              </a:ext>
            </a:extLst>
          </p:cNvPr>
          <p:cNvSpPr/>
          <p:nvPr userDrawn="1"/>
        </p:nvSpPr>
        <p:spPr>
          <a:xfrm>
            <a:off x="1" y="29809"/>
            <a:ext cx="1204546" cy="88459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6351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393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435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295400"/>
            <a:ext cx="5435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4603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823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1638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3012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04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6299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en-I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  <a:latin typeface="Times New Roman" pitchFamily="18" charset="0"/>
              </a:defRPr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971550"/>
            <a:ext cx="12177184" cy="152400"/>
            <a:chOff x="0" y="612"/>
            <a:chExt cx="5753" cy="96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612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0" y="684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304800"/>
            <a:ext cx="1178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1107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70957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Monotype Sort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Monotype Sorts" pitchFamily="2" charset="2"/>
        <a:buChar char="n"/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40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l"/>
        <a:defRPr sz="2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331" y="2295560"/>
            <a:ext cx="9144000" cy="1060194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Analysis and Design using JAVA (20B12CS334)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62440"/>
            <a:ext cx="9144000" cy="814075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(CSE/IT) 5</a:t>
            </a:r>
            <a:r>
              <a:rPr lang="en-IN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SEM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2020-2021</a:t>
            </a:r>
          </a:p>
        </p:txBody>
      </p:sp>
    </p:spTree>
    <p:extLst>
      <p:ext uri="{BB962C8B-B14F-4D97-AF65-F5344CB8AC3E}">
        <p14:creationId xmlns="" xmlns:p14="http://schemas.microsoft.com/office/powerpoint/2010/main" val="390842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380" y="59244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617132"/>
            <a:ext cx="11590866" cy="4670457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joining the lecture, camera must be off and mic should be muted. </a:t>
            </a: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Always join the lecture with a notebook and pen with you. This will be used to solve examples in the class.</a:t>
            </a: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students need to present in the meeting for full time, random attendance can be taken at any time. </a:t>
            </a: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Unnecessary or unethical activity will not be entertained. If any student is found doing so, he/she will be removed from the class.</a:t>
            </a: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Tutorials will be problem based and hence you are advised to come prepared (study last week’s lectures).</a:t>
            </a: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Anybody can be asked at any time during the lecture to turn on the camera or mic for interaction or questions.</a:t>
            </a: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98121D5-0930-4746-928D-C88C7D5B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OOAD, 2020</a:t>
            </a:r>
          </a:p>
        </p:txBody>
      </p:sp>
    </p:spTree>
    <p:extLst>
      <p:ext uri="{BB962C8B-B14F-4D97-AF65-F5344CB8AC3E}">
        <p14:creationId xmlns="" xmlns:p14="http://schemas.microsoft.com/office/powerpoint/2010/main" val="305903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C32C7A35-4568-4B2A-B14F-A8E2E6D82053}"/>
              </a:ext>
            </a:extLst>
          </p:cNvPr>
          <p:cNvSpPr txBox="1">
            <a:spLocks/>
          </p:cNvSpPr>
          <p:nvPr/>
        </p:nvSpPr>
        <p:spPr>
          <a:xfrm>
            <a:off x="4126254" y="270876"/>
            <a:ext cx="4611346" cy="469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5E6DB66A-167A-42DC-A026-EEE0EA0EA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5088563"/>
              </p:ext>
            </p:extLst>
          </p:nvPr>
        </p:nvGraphicFramePr>
        <p:xfrm>
          <a:off x="1514576" y="2683933"/>
          <a:ext cx="3571405" cy="179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574">
                  <a:extLst>
                    <a:ext uri="{9D8B030D-6E8A-4147-A177-3AD203B41FA5}">
                      <a16:colId xmlns="" xmlns:a16="http://schemas.microsoft.com/office/drawing/2014/main" val="2237751996"/>
                    </a:ext>
                  </a:extLst>
                </a:gridCol>
                <a:gridCol w="1545831">
                  <a:extLst>
                    <a:ext uri="{9D8B030D-6E8A-4147-A177-3AD203B41FA5}">
                      <a16:colId xmlns="" xmlns:a16="http://schemas.microsoft.com/office/drawing/2014/main" val="3860359905"/>
                    </a:ext>
                  </a:extLst>
                </a:gridCol>
              </a:tblGrid>
              <a:tr h="39706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 at</a:t>
                      </a:r>
                      <a:r>
                        <a:rPr lang="en-IN" sz="16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J62 Campus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9495283"/>
                  </a:ext>
                </a:extLst>
              </a:tr>
              <a:tr h="44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Sulabh</a:t>
                      </a: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Tyagi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56191880"/>
                  </a:ext>
                </a:extLst>
              </a:tr>
              <a:tr h="503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id: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397104748"/>
                  </a:ext>
                </a:extLst>
              </a:tr>
              <a:tr h="44841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84706693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67C86FC-EA76-47A3-8AD4-FB4AC192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11</a:t>
            </a:fld>
            <a:endParaRPr lang="en-IN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5E6DB66A-167A-42DC-A026-EEE0EA0EA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40841781"/>
              </p:ext>
            </p:extLst>
          </p:nvPr>
        </p:nvGraphicFramePr>
        <p:xfrm>
          <a:off x="5942645" y="2726269"/>
          <a:ext cx="3571404" cy="18004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573">
                  <a:extLst>
                    <a:ext uri="{9D8B030D-6E8A-4147-A177-3AD203B41FA5}">
                      <a16:colId xmlns="" xmlns:a16="http://schemas.microsoft.com/office/drawing/2014/main" val="2237751996"/>
                    </a:ext>
                  </a:extLst>
                </a:gridCol>
                <a:gridCol w="1545831">
                  <a:extLst>
                    <a:ext uri="{9D8B030D-6E8A-4147-A177-3AD203B41FA5}">
                      <a16:colId xmlns="" xmlns:a16="http://schemas.microsoft.com/office/drawing/2014/main" val="3860359905"/>
                    </a:ext>
                  </a:extLst>
                </a:gridCol>
              </a:tblGrid>
              <a:tr h="40034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 at</a:t>
                      </a:r>
                      <a:r>
                        <a:rPr lang="en-IN" sz="16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J128 Campus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9495283"/>
                  </a:ext>
                </a:extLst>
              </a:tr>
              <a:tr h="44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Raju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56191880"/>
                  </a:ext>
                </a:extLst>
              </a:tr>
              <a:tr h="503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id: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Raju.pal@mail.jiit.ac.in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397104748"/>
                  </a:ext>
                </a:extLst>
              </a:tr>
              <a:tr h="44841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84706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429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1" y="3079475"/>
            <a:ext cx="2922620" cy="774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300148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10397067" cy="609600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97000"/>
            <a:ext cx="10735733" cy="47751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Details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Resources: Text Books/Reference Books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Resources: E-contents and Platforms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Assessment / Marking Scheme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at Sector 62 campus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at Sector 128 campus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for Students</a:t>
            </a:r>
          </a:p>
          <a:p>
            <a:pPr marL="457200" indent="-457200">
              <a:buFont typeface="+mj-lt"/>
              <a:buAutoNum type="arabicParenR"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OOAD,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E20F-00B0-4457-872A-890AD8B6B19D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2683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Detail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OOAD,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E20F-00B0-4457-872A-890AD8B6B19D}" type="slidenum">
              <a:rPr lang="en-IN" smtClean="0"/>
              <a:pPr/>
              <a:t>3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2E6EBB32-E67E-424D-A6B8-DE0B054D7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72701661"/>
              </p:ext>
            </p:extLst>
          </p:nvPr>
        </p:nvGraphicFramePr>
        <p:xfrm>
          <a:off x="966991" y="1664400"/>
          <a:ext cx="10515599" cy="4203000"/>
        </p:xfrm>
        <a:graphic>
          <a:graphicData uri="http://schemas.openxmlformats.org/drawingml/2006/table">
            <a:tbl>
              <a:tblPr firstRow="1" firstCol="1" bandRow="1"/>
              <a:tblGrid>
                <a:gridCol w="1818914">
                  <a:extLst>
                    <a:ext uri="{9D8B030D-6E8A-4147-A177-3AD203B41FA5}">
                      <a16:colId xmlns="" xmlns:a16="http://schemas.microsoft.com/office/drawing/2014/main" val="2652574223"/>
                    </a:ext>
                  </a:extLst>
                </a:gridCol>
                <a:gridCol w="1577089">
                  <a:extLst>
                    <a:ext uri="{9D8B030D-6E8A-4147-A177-3AD203B41FA5}">
                      <a16:colId xmlns="" xmlns:a16="http://schemas.microsoft.com/office/drawing/2014/main" val="1475012849"/>
                    </a:ext>
                  </a:extLst>
                </a:gridCol>
                <a:gridCol w="880864">
                  <a:extLst>
                    <a:ext uri="{9D8B030D-6E8A-4147-A177-3AD203B41FA5}">
                      <a16:colId xmlns="" xmlns:a16="http://schemas.microsoft.com/office/drawing/2014/main" val="3232562760"/>
                    </a:ext>
                  </a:extLst>
                </a:gridCol>
                <a:gridCol w="2177670">
                  <a:extLst>
                    <a:ext uri="{9D8B030D-6E8A-4147-A177-3AD203B41FA5}">
                      <a16:colId xmlns="" xmlns:a16="http://schemas.microsoft.com/office/drawing/2014/main" val="2788849867"/>
                    </a:ext>
                  </a:extLst>
                </a:gridCol>
                <a:gridCol w="347444">
                  <a:extLst>
                    <a:ext uri="{9D8B030D-6E8A-4147-A177-3AD203B41FA5}">
                      <a16:colId xmlns="" xmlns:a16="http://schemas.microsoft.com/office/drawing/2014/main" val="2777808075"/>
                    </a:ext>
                  </a:extLst>
                </a:gridCol>
                <a:gridCol w="3713618">
                  <a:extLst>
                    <a:ext uri="{9D8B030D-6E8A-4147-A177-3AD203B41FA5}">
                      <a16:colId xmlns="" xmlns:a16="http://schemas.microsoft.com/office/drawing/2014/main" val="339524957"/>
                    </a:ext>
                  </a:extLst>
                </a:gridCol>
              </a:tblGrid>
              <a:tr h="2192032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Course Code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20B12CS334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Semester</a:t>
                      </a: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Odd</a:t>
                      </a: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Branch</a:t>
                      </a: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Computer Science and Engineering</a:t>
                      </a:r>
                      <a:endParaRPr lang="en-IN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Semester </a:t>
                      </a: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Odd</a:t>
                      </a: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Branch </a:t>
                      </a: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Computer Science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Semester III   </a:t>
                      </a: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Session  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2020 -2021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</a:rPr>
                        <a:t>Month from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</a:rPr>
                        <a:t>August to December</a:t>
                      </a:r>
                      <a:endParaRPr lang="en-IN" sz="2000" dirty="0"/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Semester III   </a:t>
                      </a: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Session  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2020 -2021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</a:rPr>
                        <a:t>Month from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</a:rPr>
                        <a:t>August to December</a:t>
                      </a:r>
                      <a:endParaRPr lang="en-IN" sz="2000" dirty="0"/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39486818"/>
                  </a:ext>
                </a:extLst>
              </a:tr>
              <a:tr h="1400465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Course Name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36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36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Object</a:t>
                      </a:r>
                      <a:r>
                        <a:rPr lang="en-US" sz="20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-oriented Analysis and Design with JAVA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360"/>
                        </a:spcAft>
                      </a:pP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379403818"/>
                  </a:ext>
                </a:extLst>
              </a:tr>
              <a:tr h="610503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Credits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Contact Hours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en-US" sz="20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(L) + 1 (T)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13508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4801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770" y="152400"/>
            <a:ext cx="10126750" cy="793805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973" y="1342115"/>
            <a:ext cx="10515600" cy="46607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course, you will be able to : 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OOAD,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E20F-00B0-4457-872A-890AD8B6B19D}" type="slidenum">
              <a:rPr lang="en-IN" smtClean="0"/>
              <a:pPr/>
              <a:t>4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F6CC5D20-A4D9-42DB-BEAC-9E64E536E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89004409"/>
              </p:ext>
            </p:extLst>
          </p:nvPr>
        </p:nvGraphicFramePr>
        <p:xfrm>
          <a:off x="986973" y="2262413"/>
          <a:ext cx="10451494" cy="3930443"/>
        </p:xfrm>
        <a:graphic>
          <a:graphicData uri="http://schemas.openxmlformats.org/drawingml/2006/table">
            <a:tbl>
              <a:tblPr firstRow="1" firstCol="1" bandRow="1"/>
              <a:tblGrid>
                <a:gridCol w="1186083">
                  <a:extLst>
                    <a:ext uri="{9D8B030D-6E8A-4147-A177-3AD203B41FA5}">
                      <a16:colId xmlns="" xmlns:a16="http://schemas.microsoft.com/office/drawing/2014/main" val="2228080619"/>
                    </a:ext>
                  </a:extLst>
                </a:gridCol>
                <a:gridCol w="6568115">
                  <a:extLst>
                    <a:ext uri="{9D8B030D-6E8A-4147-A177-3AD203B41FA5}">
                      <a16:colId xmlns="" xmlns:a16="http://schemas.microsoft.com/office/drawing/2014/main" val="2341844331"/>
                    </a:ext>
                  </a:extLst>
                </a:gridCol>
                <a:gridCol w="2697296">
                  <a:extLst>
                    <a:ext uri="{9D8B030D-6E8A-4147-A177-3AD203B41FA5}">
                      <a16:colId xmlns="" xmlns:a16="http://schemas.microsoft.com/office/drawing/2014/main" val="1417278426"/>
                    </a:ext>
                  </a:extLst>
                </a:gridCol>
              </a:tblGrid>
              <a:tr h="333803">
                <a:tc gridSpan="2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 OUTCOMES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COGNITIVE LEVELS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86807127"/>
                  </a:ext>
                </a:extLst>
              </a:tr>
              <a:tr h="6629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C330-4.1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Illustrate Object Oriented Design and convert it to its code using JAVA Programming language.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(Level 2)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0353280"/>
                  </a:ext>
                </a:extLst>
              </a:tr>
              <a:tr h="6425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C330-4.2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Dissect the requirements to identify the potential use cases, classes and objects in the system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(Level 4)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1202239"/>
                  </a:ext>
                </a:extLst>
              </a:tr>
              <a:tr h="9429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C330-4.3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UML diagrams such as class diagram, object diagram for structural modelling and state chart diagram, sequence diagrams for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behavioural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modelling.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(Level</a:t>
                      </a:r>
                      <a:r>
                        <a:rPr lang="en-IN" sz="20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1602723"/>
                  </a:ext>
                </a:extLst>
              </a:tr>
              <a:tr h="6425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C330-4.4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solutions to solve real world problems. using objectoriented analysis and design principles.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(Level</a:t>
                      </a:r>
                      <a:r>
                        <a:rPr lang="en-IN" sz="20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88254647"/>
                  </a:ext>
                </a:extLst>
              </a:tr>
              <a:tr h="6425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C330-4.5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 the complexity of object-oriented designs using several metrics.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(Level</a:t>
                      </a:r>
                      <a:r>
                        <a:rPr lang="en-IN" sz="20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700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6241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OOAD,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E20F-00B0-4457-872A-890AD8B6B19D}" type="slidenum">
              <a:rPr lang="en-IN" smtClean="0"/>
              <a:pPr/>
              <a:t>5</a:t>
            </a:fld>
            <a:endParaRPr lang="en-IN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F868FEC8-A3D3-4BA3-B1A1-4CC239550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476343893"/>
              </p:ext>
            </p:extLst>
          </p:nvPr>
        </p:nvGraphicFramePr>
        <p:xfrm>
          <a:off x="694267" y="1751575"/>
          <a:ext cx="10498665" cy="4492561"/>
        </p:xfrm>
        <a:graphic>
          <a:graphicData uri="http://schemas.openxmlformats.org/drawingml/2006/table">
            <a:tbl>
              <a:tblPr firstRow="1" firstCol="1" bandRow="1"/>
              <a:tblGrid>
                <a:gridCol w="699297">
                  <a:extLst>
                    <a:ext uri="{9D8B030D-6E8A-4147-A177-3AD203B41FA5}">
                      <a16:colId xmlns="" xmlns:a16="http://schemas.microsoft.com/office/drawing/2014/main" val="1351121531"/>
                    </a:ext>
                  </a:extLst>
                </a:gridCol>
                <a:gridCol w="1785049">
                  <a:extLst>
                    <a:ext uri="{9D8B030D-6E8A-4147-A177-3AD203B41FA5}">
                      <a16:colId xmlns="" xmlns:a16="http://schemas.microsoft.com/office/drawing/2014/main" val="2009597232"/>
                    </a:ext>
                  </a:extLst>
                </a:gridCol>
                <a:gridCol w="6753743">
                  <a:extLst>
                    <a:ext uri="{9D8B030D-6E8A-4147-A177-3AD203B41FA5}">
                      <a16:colId xmlns="" xmlns:a16="http://schemas.microsoft.com/office/drawing/2014/main" val="1519095744"/>
                    </a:ext>
                  </a:extLst>
                </a:gridCol>
                <a:gridCol w="1260576">
                  <a:extLst>
                    <a:ext uri="{9D8B030D-6E8A-4147-A177-3AD203B41FA5}">
                      <a16:colId xmlns="" xmlns:a16="http://schemas.microsoft.com/office/drawing/2014/main" val="881915122"/>
                    </a:ext>
                  </a:extLst>
                </a:gridCol>
              </a:tblGrid>
              <a:tr h="254972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 No.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Topics in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 of Lectures for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0796500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Introduction to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Principles	of Object Oriented Analysis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Programming Paradigms, Introduction to Object Oriented Paradigm, Principles of Object Orientation, Software Complexity: Benefits and Understanding the challenges OOAD can address, Overview of Software Development Life Cycle (SDLC) &amp; Rational Unified Process (RUP), Object-Oriented Requirements Elicitation &amp; Analysis and Systems Behavior, Quality Attributes, Software Architect and Design Roles in Industry, Conceptual and Technical Designs, Competing Qualities and Trade-offs, Record, Organize, and Refine Components</a:t>
                      </a:r>
                      <a:endParaRPr lang="en-IN" sz="18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87882149"/>
                  </a:ext>
                </a:extLst>
              </a:tr>
              <a:tr h="12007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Oriented Analysis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Identifying Classes and Objects, Responsibilities, Relationships in problem domain, Object Model, Methods of Class Identification, Listing nouns and Verbs, Synonyms, Attributes and Methods</a:t>
                      </a:r>
                      <a:endParaRPr lang="en-IN" sz="18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5657908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="" xmlns:a16="http://schemas.microsoft.com/office/drawing/2014/main" id="{9005A02F-A1BD-433F-ACF3-F8DB6502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770" y="152400"/>
            <a:ext cx="10126750" cy="793805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Description</a:t>
            </a:r>
          </a:p>
        </p:txBody>
      </p:sp>
    </p:spTree>
    <p:extLst>
      <p:ext uri="{BB962C8B-B14F-4D97-AF65-F5344CB8AC3E}">
        <p14:creationId xmlns="" xmlns:p14="http://schemas.microsoft.com/office/powerpoint/2010/main" val="355477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OOAD,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E20F-00B0-4457-872A-890AD8B6B19D}" type="slidenum">
              <a:rPr lang="en-IN" smtClean="0"/>
              <a:pPr/>
              <a:t>6</a:t>
            </a:fld>
            <a:endParaRPr lang="en-IN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F868FEC8-A3D3-4BA3-B1A1-4CC239550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82259527"/>
              </p:ext>
            </p:extLst>
          </p:nvPr>
        </p:nvGraphicFramePr>
        <p:xfrm>
          <a:off x="292463" y="1524382"/>
          <a:ext cx="11315338" cy="4663440"/>
        </p:xfrm>
        <a:graphic>
          <a:graphicData uri="http://schemas.openxmlformats.org/drawingml/2006/table">
            <a:tbl>
              <a:tblPr firstRow="1" firstCol="1" bandRow="1"/>
              <a:tblGrid>
                <a:gridCol w="753695">
                  <a:extLst>
                    <a:ext uri="{9D8B030D-6E8A-4147-A177-3AD203B41FA5}">
                      <a16:colId xmlns="" xmlns:a16="http://schemas.microsoft.com/office/drawing/2014/main" val="1351121531"/>
                    </a:ext>
                  </a:extLst>
                </a:gridCol>
                <a:gridCol w="1923905">
                  <a:extLst>
                    <a:ext uri="{9D8B030D-6E8A-4147-A177-3AD203B41FA5}">
                      <a16:colId xmlns="" xmlns:a16="http://schemas.microsoft.com/office/drawing/2014/main" val="2009597232"/>
                    </a:ext>
                  </a:extLst>
                </a:gridCol>
                <a:gridCol w="7279104">
                  <a:extLst>
                    <a:ext uri="{9D8B030D-6E8A-4147-A177-3AD203B41FA5}">
                      <a16:colId xmlns="" xmlns:a16="http://schemas.microsoft.com/office/drawing/2014/main" val="1519095744"/>
                    </a:ext>
                  </a:extLst>
                </a:gridCol>
                <a:gridCol w="1358634">
                  <a:extLst>
                    <a:ext uri="{9D8B030D-6E8A-4147-A177-3AD203B41FA5}">
                      <a16:colId xmlns="" xmlns:a16="http://schemas.microsoft.com/office/drawing/2014/main" val="881915122"/>
                    </a:ext>
                  </a:extLst>
                </a:gridCol>
              </a:tblGrid>
              <a:tr h="487627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 No.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Topics in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 of Lectures for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0796500"/>
                  </a:ext>
                </a:extLst>
              </a:tr>
              <a:tr h="9205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Oriented analysis with UML</a:t>
                      </a:r>
                      <a:endParaRPr lang="en-IN" sz="18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UML structure: Overview of static and dynamic UML diagrams, Modeling System Behavior with use case diagram and notations, From Use Cases to Functional Requirements, Elements of object and class diagram with notations: object, class, link, association, multiplicity, link attributes, association end names, association classes, qualified association, association ends, N-ray association, aggregation and composition, generalization, abstract class, Sequence &amp; Collaboration diagram with notations, Object Collaborations, Interaction Diagrams, State Diagram - Event ,Change Event, Signal Event, Call Event, Time Event , States, Transition &amp; Conditions, Transition, Guard Condition, Action, State Diagrams, One shot State Diagram, Creating State Diagram, State Diagram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Behaviour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Activity, Do-activity, Entry Activity, Exit Activity, Nested State Diagram, Nested States, Signal Generalization, Concurrency, Activity and Swim lane diagram, Elements of Component and deployment Diagram Object Constraint Language(OCL)</a:t>
                      </a:r>
                      <a:endParaRPr lang="en-IN" sz="18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4584438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="" xmlns:a16="http://schemas.microsoft.com/office/drawing/2014/main" id="{59555793-3D69-4D90-903C-FFECD7D2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770" y="152400"/>
            <a:ext cx="10126750" cy="793805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Description</a:t>
            </a:r>
          </a:p>
        </p:txBody>
      </p:sp>
    </p:spTree>
    <p:extLst>
      <p:ext uri="{BB962C8B-B14F-4D97-AF65-F5344CB8AC3E}">
        <p14:creationId xmlns="" xmlns:p14="http://schemas.microsoft.com/office/powerpoint/2010/main" val="335698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OOAD,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E20F-00B0-4457-872A-890AD8B6B19D}" type="slidenum">
              <a:rPr lang="en-IN" smtClean="0"/>
              <a:pPr/>
              <a:t>7</a:t>
            </a:fld>
            <a:endParaRPr lang="en-IN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F868FEC8-A3D3-4BA3-B1A1-4CC239550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804163362"/>
              </p:ext>
            </p:extLst>
          </p:nvPr>
        </p:nvGraphicFramePr>
        <p:xfrm>
          <a:off x="618067" y="1895266"/>
          <a:ext cx="10659532" cy="4012273"/>
        </p:xfrm>
        <a:graphic>
          <a:graphicData uri="http://schemas.openxmlformats.org/drawingml/2006/table">
            <a:tbl>
              <a:tblPr firstRow="1" firstCol="1" bandRow="1"/>
              <a:tblGrid>
                <a:gridCol w="710012">
                  <a:extLst>
                    <a:ext uri="{9D8B030D-6E8A-4147-A177-3AD203B41FA5}">
                      <a16:colId xmlns="" xmlns:a16="http://schemas.microsoft.com/office/drawing/2014/main" val="1351121531"/>
                    </a:ext>
                  </a:extLst>
                </a:gridCol>
                <a:gridCol w="1812401">
                  <a:extLst>
                    <a:ext uri="{9D8B030D-6E8A-4147-A177-3AD203B41FA5}">
                      <a16:colId xmlns="" xmlns:a16="http://schemas.microsoft.com/office/drawing/2014/main" val="2009597232"/>
                    </a:ext>
                  </a:extLst>
                </a:gridCol>
                <a:gridCol w="6857228">
                  <a:extLst>
                    <a:ext uri="{9D8B030D-6E8A-4147-A177-3AD203B41FA5}">
                      <a16:colId xmlns="" xmlns:a16="http://schemas.microsoft.com/office/drawing/2014/main" val="1519095744"/>
                    </a:ext>
                  </a:extLst>
                </a:gridCol>
                <a:gridCol w="1279891">
                  <a:extLst>
                    <a:ext uri="{9D8B030D-6E8A-4147-A177-3AD203B41FA5}">
                      <a16:colId xmlns="" xmlns:a16="http://schemas.microsoft.com/office/drawing/2014/main" val="881915122"/>
                    </a:ext>
                  </a:extLst>
                </a:gridCol>
              </a:tblGrid>
              <a:tr h="487627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 No.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Topics in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 of Lectures for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0796500"/>
                  </a:ext>
                </a:extLst>
              </a:tr>
              <a:tr h="5603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Converting Design to Code in JAVA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Objects and Classes in JAVA, Implementing various relationships in JAVA- Association, Inheritance, generalization, Abstraction in Java, Method Overriding and Overloading, Object Roles, Class Types, Implementing Polymorphism, Extensibility and UML, Generalization with Interfaces and Packages in Java</a:t>
                      </a:r>
                      <a:endParaRPr lang="en-IN" sz="18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69755950"/>
                  </a:ext>
                </a:extLst>
              </a:tr>
              <a:tr h="550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Principles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SOLID principles, Cohesion, Coupling, techniques for good Object-Oriented design, separation of concerns, information hiding, and conceptual integrity</a:t>
                      </a:r>
                      <a:endParaRPr lang="en-IN" sz="18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7900009"/>
                  </a:ext>
                </a:extLst>
              </a:tr>
              <a:tr h="720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OO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Metrics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Understanding and Analyzing Software Design Metrics for Object Oriented Software.</a:t>
                      </a:r>
                      <a:endParaRPr lang="en-IN" sz="18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98223049"/>
                  </a:ext>
                </a:extLst>
              </a:tr>
              <a:tr h="243813">
                <a:tc gridSpan="3">
                  <a:txBody>
                    <a:bodyPr/>
                    <a:lstStyle/>
                    <a:p>
                      <a:pPr algn="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 Lectures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  <a:tabLst>
                          <a:tab pos="426720" algn="ctr"/>
                          <a:tab pos="82677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42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819262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="" xmlns:a16="http://schemas.microsoft.com/office/drawing/2014/main" id="{D1B7CDC0-95F9-4DB4-9B0E-B66E9BB1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770" y="152400"/>
            <a:ext cx="10126750" cy="793805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Description</a:t>
            </a:r>
          </a:p>
        </p:txBody>
      </p:sp>
    </p:spTree>
    <p:extLst>
      <p:ext uri="{BB962C8B-B14F-4D97-AF65-F5344CB8AC3E}">
        <p14:creationId xmlns="" xmlns:p14="http://schemas.microsoft.com/office/powerpoint/2010/main" val="35779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A953A17D-979A-40AB-833C-C16809F91B59}"/>
              </a:ext>
            </a:extLst>
          </p:cNvPr>
          <p:cNvSpPr txBox="1">
            <a:spLocks/>
          </p:cNvSpPr>
          <p:nvPr/>
        </p:nvSpPr>
        <p:spPr>
          <a:xfrm>
            <a:off x="1458076" y="302914"/>
            <a:ext cx="9603275" cy="469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Resources: Text Books/Reference Books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1B3B73C9-7B41-415F-AC88-10B4DC9C6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89701104"/>
              </p:ext>
            </p:extLst>
          </p:nvPr>
        </p:nvGraphicFramePr>
        <p:xfrm>
          <a:off x="688392" y="1385725"/>
          <a:ext cx="10883435" cy="2354535"/>
        </p:xfrm>
        <a:graphic>
          <a:graphicData uri="http://schemas.openxmlformats.org/drawingml/2006/table">
            <a:tbl>
              <a:tblPr firstRow="1" firstCol="1" bandRow="1"/>
              <a:tblGrid>
                <a:gridCol w="579852">
                  <a:extLst>
                    <a:ext uri="{9D8B030D-6E8A-4147-A177-3AD203B41FA5}">
                      <a16:colId xmlns="" xmlns:a16="http://schemas.microsoft.com/office/drawing/2014/main" val="998848508"/>
                    </a:ext>
                  </a:extLst>
                </a:gridCol>
                <a:gridCol w="10303583">
                  <a:extLst>
                    <a:ext uri="{9D8B030D-6E8A-4147-A177-3AD203B41FA5}">
                      <a16:colId xmlns="" xmlns:a16="http://schemas.microsoft.com/office/drawing/2014/main" val="4187873515"/>
                    </a:ext>
                  </a:extLst>
                </a:gridCol>
              </a:tblGrid>
              <a:tr h="660717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 Oriented Modeling And Design With UML 2nd Edition by MICHAEL BLAHA and JAMES RUMBAUGH, PEARSON INDIA 2013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84469977"/>
                  </a:ext>
                </a:extLst>
              </a:tr>
              <a:tr h="660717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UML 2 AND THE UNIFIED PROCESS: Practical Object-oriented Analysis and Design 2nd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Editon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by Jim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Arlow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Pearson 2015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2976624"/>
                  </a:ext>
                </a:extLst>
              </a:tr>
              <a:tr h="372383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Object-Oriented Thought Process: Object Or Thought Process by Matt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Weisfeld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2013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1040879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Java: The Complete Reference, Eleventh Edition by Herbert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Schildt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2019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66470691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Core Java Volume I--Fundamentals (Core Series) 11th Edition, by Cay S.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Horstmann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2018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0379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3BA321F-6FE9-424E-B20C-0BDC4A3FD513}"/>
              </a:ext>
            </a:extLst>
          </p:cNvPr>
          <p:cNvSpPr txBox="1"/>
          <p:nvPr/>
        </p:nvSpPr>
        <p:spPr>
          <a:xfrm>
            <a:off x="502123" y="1072384"/>
            <a:ext cx="12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54FAAED-E08B-4345-9F85-F5DF23277FE6}"/>
              </a:ext>
            </a:extLst>
          </p:cNvPr>
          <p:cNvSpPr txBox="1"/>
          <p:nvPr/>
        </p:nvSpPr>
        <p:spPr>
          <a:xfrm>
            <a:off x="591384" y="3717305"/>
            <a:ext cx="2010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91163A23-3237-401E-B704-12BA4EBE4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26462144"/>
              </p:ext>
            </p:extLst>
          </p:nvPr>
        </p:nvGraphicFramePr>
        <p:xfrm>
          <a:off x="696859" y="4032752"/>
          <a:ext cx="10883435" cy="2498396"/>
        </p:xfrm>
        <a:graphic>
          <a:graphicData uri="http://schemas.openxmlformats.org/drawingml/2006/table">
            <a:tbl>
              <a:tblPr firstRow="1" firstCol="1" bandRow="1"/>
              <a:tblGrid>
                <a:gridCol w="579851">
                  <a:extLst>
                    <a:ext uri="{9D8B030D-6E8A-4147-A177-3AD203B41FA5}">
                      <a16:colId xmlns="" xmlns:a16="http://schemas.microsoft.com/office/drawing/2014/main" val="3170988355"/>
                    </a:ext>
                  </a:extLst>
                </a:gridCol>
                <a:gridCol w="10303584">
                  <a:extLst>
                    <a:ext uri="{9D8B030D-6E8A-4147-A177-3AD203B41FA5}">
                      <a16:colId xmlns="" xmlns:a16="http://schemas.microsoft.com/office/drawing/2014/main" val="2798612759"/>
                    </a:ext>
                  </a:extLst>
                </a:gridCol>
              </a:tblGrid>
              <a:tr h="588316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Head First Object-Oriented Analysis and Design A Brain Friendly Guide to OOA&amp;D By Brett McLaughlin, Gary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Pollice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David West 2011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0397917"/>
                  </a:ext>
                </a:extLst>
              </a:tr>
              <a:tr h="446076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Introduction to Programming and Object-Oriented Design with Java by Frederick A.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Hosch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Jaime Nino 2009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984166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OBJECT-ORIENTED ANALYSIS AND DESIGN With applications Third EDITION Grady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Booch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Rational Santa Clara, California 2009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0788548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 Oriented Analysis and Design Andrew Haigh 2001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102647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UML and C++ A practical approach to OO Development, 1997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97926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2BA020B-E479-4DD4-B2DE-9047BA54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55724"/>
            <a:ext cx="2540000" cy="457200"/>
          </a:xfrm>
        </p:spPr>
        <p:txBody>
          <a:bodyPr/>
          <a:lstStyle/>
          <a:p>
            <a:fld id="{BBD0BF76-E763-4964-B6E3-972F78D927E1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66418"/>
            <a:ext cx="4114800" cy="365125"/>
          </a:xfrm>
        </p:spPr>
        <p:txBody>
          <a:bodyPr/>
          <a:lstStyle/>
          <a:p>
            <a:r>
              <a:rPr lang="en-IN" dirty="0"/>
              <a:t>OOAD, 2020</a:t>
            </a:r>
          </a:p>
        </p:txBody>
      </p:sp>
    </p:spTree>
    <p:extLst>
      <p:ext uri="{BB962C8B-B14F-4D97-AF65-F5344CB8AC3E}">
        <p14:creationId xmlns="" xmlns:p14="http://schemas.microsoft.com/office/powerpoint/2010/main" val="405502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16F37118-AC43-48AE-AECA-8138BDCD0ABF}"/>
              </a:ext>
            </a:extLst>
          </p:cNvPr>
          <p:cNvSpPr txBox="1">
            <a:spLocks/>
          </p:cNvSpPr>
          <p:nvPr/>
        </p:nvSpPr>
        <p:spPr>
          <a:xfrm>
            <a:off x="1615058" y="276775"/>
            <a:ext cx="9603275" cy="469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/ Marking Scheme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310B4251-D54E-4147-9CE9-C67901D0D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15971905"/>
              </p:ext>
            </p:extLst>
          </p:nvPr>
        </p:nvGraphicFramePr>
        <p:xfrm>
          <a:off x="745067" y="1392620"/>
          <a:ext cx="10473266" cy="4850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1944">
                  <a:extLst>
                    <a:ext uri="{9D8B030D-6E8A-4147-A177-3AD203B41FA5}">
                      <a16:colId xmlns="" xmlns:a16="http://schemas.microsoft.com/office/drawing/2014/main" val="1552727160"/>
                    </a:ext>
                  </a:extLst>
                </a:gridCol>
                <a:gridCol w="4061322">
                  <a:extLst>
                    <a:ext uri="{9D8B030D-6E8A-4147-A177-3AD203B41FA5}">
                      <a16:colId xmlns="" xmlns:a16="http://schemas.microsoft.com/office/drawing/2014/main" val="421620909"/>
                    </a:ext>
                  </a:extLst>
                </a:gridCol>
              </a:tblGrid>
              <a:tr h="48507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Marks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8341113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3418945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7153314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Term Examination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7151503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 (breakup below)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139999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Attendance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07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8622003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Assessment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189860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Assignments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06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6278342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Quiz/Online Test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07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7128120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924174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F47434D-8643-4D3E-8F38-CBEC80C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OOAD, 2020</a:t>
            </a:r>
          </a:p>
        </p:txBody>
      </p:sp>
    </p:spTree>
    <p:extLst>
      <p:ext uri="{BB962C8B-B14F-4D97-AF65-F5344CB8AC3E}">
        <p14:creationId xmlns="" xmlns:p14="http://schemas.microsoft.com/office/powerpoint/2010/main" val="1044183192"/>
      </p:ext>
    </p:extLst>
  </p:cSld>
  <p:clrMapOvr>
    <a:masterClrMapping/>
  </p:clrMapOvr>
</p:sld>
</file>

<file path=ppt/theme/theme1.xml><?xml version="1.0" encoding="utf-8"?>
<a:theme xmlns:a="http://schemas.openxmlformats.org/drawingml/2006/main" name="pm_siggraph96">
  <a:themeElements>
    <a:clrScheme name="pm_siggraph96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FF99"/>
      </a:folHlink>
    </a:clrScheme>
    <a:fontScheme name="pm_siggraph9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>
    <a:extraClrScheme>
      <a:clrScheme name="pm_siggraph96 1">
        <a:dk1>
          <a:srgbClr val="000000"/>
        </a:dk1>
        <a:lt1>
          <a:srgbClr val="FFFFFF"/>
        </a:lt1>
        <a:dk2>
          <a:srgbClr val="772655"/>
        </a:dk2>
        <a:lt2>
          <a:srgbClr val="5FFFF0"/>
        </a:lt2>
        <a:accent1>
          <a:srgbClr val="952CA7"/>
        </a:accent1>
        <a:accent2>
          <a:srgbClr val="FAFD00"/>
        </a:accent2>
        <a:accent3>
          <a:srgbClr val="BDACB4"/>
        </a:accent3>
        <a:accent4>
          <a:srgbClr val="DADADA"/>
        </a:accent4>
        <a:accent5>
          <a:srgbClr val="C8ACD0"/>
        </a:accent5>
        <a:accent6>
          <a:srgbClr val="E3E500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3">
        <a:dk1>
          <a:srgbClr val="000000"/>
        </a:dk1>
        <a:lt1>
          <a:srgbClr val="FFFFFF"/>
        </a:lt1>
        <a:dk2>
          <a:srgbClr val="772655"/>
        </a:dk2>
        <a:lt2>
          <a:srgbClr val="00DFCA"/>
        </a:lt2>
        <a:accent1>
          <a:srgbClr val="952CA7"/>
        </a:accent1>
        <a:accent2>
          <a:srgbClr val="FAFD00"/>
        </a:accent2>
        <a:accent3>
          <a:srgbClr val="BDACB4"/>
        </a:accent3>
        <a:accent4>
          <a:srgbClr val="DADADA"/>
        </a:accent4>
        <a:accent5>
          <a:srgbClr val="C8ACD0"/>
        </a:accent5>
        <a:accent6>
          <a:srgbClr val="E3E500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remodularization-modified-10-07-20</Template>
  <TotalTime>232</TotalTime>
  <Words>1109</Words>
  <Application>Microsoft Office PowerPoint</Application>
  <PresentationFormat>Custom</PresentationFormat>
  <Paragraphs>178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pm_siggraph96</vt:lpstr>
      <vt:lpstr>Object-Oriented Analysis and Design using JAVA (20B12CS334)</vt:lpstr>
      <vt:lpstr>Outline</vt:lpstr>
      <vt:lpstr>Course Detail</vt:lpstr>
      <vt:lpstr>Course Outcomes</vt:lpstr>
      <vt:lpstr>Course Description</vt:lpstr>
      <vt:lpstr>Course Description</vt:lpstr>
      <vt:lpstr>Course Description</vt:lpstr>
      <vt:lpstr>Slide 8</vt:lpstr>
      <vt:lpstr>Slide 9</vt:lpstr>
      <vt:lpstr>Instructions for Students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</dc:title>
  <dc:creator>amarjeetsanyasi@gmail.com</dc:creator>
  <cp:lastModifiedBy>raju.pal</cp:lastModifiedBy>
  <cp:revision>25</cp:revision>
  <cp:lastPrinted>2020-08-16T16:09:59Z</cp:lastPrinted>
  <dcterms:created xsi:type="dcterms:W3CDTF">2020-08-16T12:13:05Z</dcterms:created>
  <dcterms:modified xsi:type="dcterms:W3CDTF">2021-09-02T05:27:57Z</dcterms:modified>
</cp:coreProperties>
</file>