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65" r:id="rId2"/>
    <p:sldId id="313" r:id="rId3"/>
    <p:sldId id="311" r:id="rId4"/>
    <p:sldId id="301" r:id="rId5"/>
    <p:sldId id="282" r:id="rId6"/>
    <p:sldId id="300" r:id="rId7"/>
    <p:sldId id="314" r:id="rId8"/>
    <p:sldId id="315" r:id="rId9"/>
    <p:sldId id="316" r:id="rId10"/>
    <p:sldId id="317" r:id="rId11"/>
    <p:sldId id="318" r:id="rId12"/>
    <p:sldId id="319"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48A04-8417-4AB4-A8C9-DC955B93C164}"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1F746276-A6EA-43EF-B16D-BD6140DDECE7}">
      <dgm:prSet phldrT="[Text]" custT="1"/>
      <dgm:spPr/>
      <dgm:t>
        <a:bodyPr/>
        <a:lstStyle/>
        <a:p>
          <a:pPr algn="just"/>
          <a:r>
            <a:rPr lang="en-IN" sz="1800" dirty="0">
              <a:solidFill>
                <a:schemeClr val="tx1"/>
              </a:solidFill>
              <a:latin typeface="Times New Roman" panose="02020603050405020304" pitchFamily="18" charset="0"/>
              <a:cs typeface="Times New Roman" panose="02020603050405020304" pitchFamily="18" charset="0"/>
            </a:rPr>
            <a:t>Coupling</a:t>
          </a:r>
        </a:p>
      </dgm:t>
    </dgm:pt>
    <dgm:pt modelId="{CCC0DB88-43FA-43FF-97B0-70C71938EA7D}" type="parTrans" cxnId="{A45A2DAD-11A8-4503-9A13-73BD75C09882}">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A38E8917-0378-4E74-B1BA-F294624F361C}" type="sibTrans" cxnId="{A45A2DAD-11A8-4503-9A13-73BD75C09882}">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CC36C2D0-8283-43D2-8CC3-1BA217190DA7}">
      <dgm:prSet phldrT="[Text]" custT="1"/>
      <dgm:spPr/>
      <dgm:t>
        <a:bodyPr/>
        <a:lstStyle/>
        <a:p>
          <a:pPr algn="just"/>
          <a:r>
            <a:rPr lang="en-US" sz="1800" b="1" i="0" u="none" strike="noStrike" baseline="0" dirty="0">
              <a:solidFill>
                <a:schemeClr val="tx1"/>
              </a:solidFill>
              <a:latin typeface="Times New Roman" panose="02020603050405020304" pitchFamily="18" charset="0"/>
              <a:cs typeface="Times New Roman" panose="02020603050405020304" pitchFamily="18" charset="0"/>
            </a:rPr>
            <a:t>Coupling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is the number of dependencies between two subsystems. If two subsystems are loosely coupled, they are relatively independent, so modifications to one of the subsystems will have little impact on the other. </a:t>
          </a:r>
          <a:endParaRPr lang="en-IN" sz="1800" dirty="0">
            <a:solidFill>
              <a:schemeClr val="tx1"/>
            </a:solidFill>
            <a:latin typeface="Times New Roman" panose="02020603050405020304" pitchFamily="18" charset="0"/>
            <a:cs typeface="Times New Roman" panose="02020603050405020304" pitchFamily="18" charset="0"/>
          </a:endParaRPr>
        </a:p>
      </dgm:t>
    </dgm:pt>
    <dgm:pt modelId="{6C564C2F-6233-4D94-8DEB-2FFF828969B9}" type="parTrans" cxnId="{6116E3DA-A157-4AF1-B8E3-271A990A8672}">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76251A15-387D-4E46-BB17-AD165BBD7796}" type="sibTrans" cxnId="{6116E3DA-A157-4AF1-B8E3-271A990A8672}">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1DC684E7-03C7-4AD4-BC6B-FA83CF8A909F}">
      <dgm:prSet phldrT="[Text]" custT="1"/>
      <dgm:spPr/>
      <dgm:t>
        <a:bodyPr/>
        <a:lstStyle/>
        <a:p>
          <a:pPr algn="just"/>
          <a:r>
            <a:rPr lang="en-IN" sz="1800" dirty="0">
              <a:solidFill>
                <a:schemeClr val="tx1"/>
              </a:solidFill>
              <a:latin typeface="Times New Roman" panose="02020603050405020304" pitchFamily="18" charset="0"/>
              <a:cs typeface="Times New Roman" panose="02020603050405020304" pitchFamily="18" charset="0"/>
            </a:rPr>
            <a:t>Cohesion</a:t>
          </a:r>
        </a:p>
      </dgm:t>
    </dgm:pt>
    <dgm:pt modelId="{A2EE3A40-7E68-4A57-AB9D-E8A794495083}" type="parTrans" cxnId="{3E6448D0-9B68-41CD-AFA9-3DF078AC53EB}">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320D24A9-D9CA-4C3B-8A9B-BF3CEE05DBB0}" type="sibTrans" cxnId="{3E6448D0-9B68-41CD-AFA9-3DF078AC53EB}">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7CEE3622-4CA4-4EE4-A0F8-7D4FFA2AB983}">
      <dgm:prSet phldrT="[Text]" custT="1"/>
      <dgm:spPr/>
      <dgm:t>
        <a:bodyPr/>
        <a:lstStyle/>
        <a:p>
          <a:pPr algn="just"/>
          <a:r>
            <a:rPr lang="en-US" sz="1800" b="1" i="0" u="none" strike="noStrike" baseline="0" dirty="0">
              <a:solidFill>
                <a:schemeClr val="tx1"/>
              </a:solidFill>
              <a:latin typeface="Times New Roman" panose="02020603050405020304" pitchFamily="18" charset="0"/>
              <a:cs typeface="Times New Roman" panose="02020603050405020304" pitchFamily="18" charset="0"/>
            </a:rPr>
            <a:t>Cohesion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is the number of dependencies within a subsystem. If a subsystem contains many objects that are related to each other and perform similar tasks, its cohesion is high. </a:t>
          </a:r>
          <a:endParaRPr lang="en-IN" sz="1800" dirty="0">
            <a:solidFill>
              <a:schemeClr val="tx1"/>
            </a:solidFill>
            <a:latin typeface="Times New Roman" panose="02020603050405020304" pitchFamily="18" charset="0"/>
            <a:cs typeface="Times New Roman" panose="02020603050405020304" pitchFamily="18" charset="0"/>
          </a:endParaRPr>
        </a:p>
      </dgm:t>
    </dgm:pt>
    <dgm:pt modelId="{2F378A6B-33FA-4644-A1DE-CBE0D30F15AB}" type="parTrans" cxnId="{957D39DF-AC8B-466B-AD83-3E3F865E3959}">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EB017925-6F68-4EA2-96C3-411352CE9DE3}" type="sibTrans" cxnId="{957D39DF-AC8B-466B-AD83-3E3F865E3959}">
      <dgm:prSet/>
      <dgm:spPr/>
      <dgm:t>
        <a:bodyPr/>
        <a:lstStyle/>
        <a:p>
          <a:pPr algn="just"/>
          <a:endParaRPr lang="en-IN" sz="1800">
            <a:solidFill>
              <a:schemeClr val="tx1"/>
            </a:solidFill>
            <a:latin typeface="Times New Roman" panose="02020603050405020304" pitchFamily="18" charset="0"/>
            <a:cs typeface="Times New Roman" panose="02020603050405020304" pitchFamily="18" charset="0"/>
          </a:endParaRPr>
        </a:p>
      </dgm:t>
    </dgm:pt>
    <dgm:pt modelId="{1F381CCA-12BA-49CE-AB9E-B355B7AE3664}">
      <dgm:prSet phldrT="[Text]" custT="1"/>
      <dgm:spPr/>
      <dgm:t>
        <a:bodyPr/>
        <a:lstStyle/>
        <a:p>
          <a:pPr algn="just"/>
          <a:r>
            <a:rPr lang="en-US" sz="1800" b="0" i="0" u="none" strike="noStrike" baseline="0" dirty="0">
              <a:solidFill>
                <a:schemeClr val="tx1"/>
              </a:solidFill>
              <a:latin typeface="Times New Roman" panose="02020603050405020304" pitchFamily="18" charset="0"/>
              <a:cs typeface="Times New Roman" panose="02020603050405020304" pitchFamily="18" charset="0"/>
            </a:rPr>
            <a:t>If two subsystems are strongly coupled, modifications to one subsystem is likely to have impact on the other. </a:t>
          </a:r>
          <a:endParaRPr lang="en-IN" sz="1800" dirty="0">
            <a:solidFill>
              <a:schemeClr val="tx1"/>
            </a:solidFill>
            <a:latin typeface="Times New Roman" panose="02020603050405020304" pitchFamily="18" charset="0"/>
            <a:cs typeface="Times New Roman" panose="02020603050405020304" pitchFamily="18" charset="0"/>
          </a:endParaRPr>
        </a:p>
      </dgm:t>
    </dgm:pt>
    <dgm:pt modelId="{D6F7D2EC-0F6B-4431-8165-AB685B874471}" type="parTrans" cxnId="{010CFC2E-DAF8-43F5-8F1C-4C7C2B78C675}">
      <dgm:prSet/>
      <dgm:spPr/>
      <dgm:t>
        <a:bodyPr/>
        <a:lstStyle/>
        <a:p>
          <a:endParaRPr lang="en-IN">
            <a:latin typeface="Times New Roman" panose="02020603050405020304" pitchFamily="18" charset="0"/>
            <a:cs typeface="Times New Roman" panose="02020603050405020304" pitchFamily="18" charset="0"/>
          </a:endParaRPr>
        </a:p>
      </dgm:t>
    </dgm:pt>
    <dgm:pt modelId="{2757891F-6C1F-4F0E-8E35-DDC5403C9966}" type="sibTrans" cxnId="{010CFC2E-DAF8-43F5-8F1C-4C7C2B78C675}">
      <dgm:prSet/>
      <dgm:spPr/>
      <dgm:t>
        <a:bodyPr/>
        <a:lstStyle/>
        <a:p>
          <a:endParaRPr lang="en-IN">
            <a:latin typeface="Times New Roman" panose="02020603050405020304" pitchFamily="18" charset="0"/>
            <a:cs typeface="Times New Roman" panose="02020603050405020304" pitchFamily="18" charset="0"/>
          </a:endParaRPr>
        </a:p>
      </dgm:t>
    </dgm:pt>
    <dgm:pt modelId="{FF9DBF2C-2B76-4FC6-8966-B88D003DA78E}">
      <dgm:prSet phldrT="[Text]" custT="1"/>
      <dgm:spPr/>
      <dgm:t>
        <a:bodyPr/>
        <a:lstStyle/>
        <a:p>
          <a:pPr algn="just"/>
          <a:r>
            <a:rPr lang="en-US" sz="1800" b="0" i="0" u="none" strike="noStrike" baseline="0" dirty="0">
              <a:solidFill>
                <a:schemeClr val="tx1"/>
              </a:solidFill>
              <a:latin typeface="Times New Roman" panose="02020603050405020304" pitchFamily="18" charset="0"/>
              <a:cs typeface="Times New Roman" panose="02020603050405020304" pitchFamily="18" charset="0"/>
            </a:rPr>
            <a:t>A desirable property of a subsystem decomposition is that subsystems are as loosely coupled as reasonable. This minimizes the impact that errors or future changes in one subsystem have on other subsystems</a:t>
          </a:r>
          <a:endParaRPr lang="en-IN" sz="1800" dirty="0">
            <a:solidFill>
              <a:schemeClr val="tx1"/>
            </a:solidFill>
            <a:latin typeface="Times New Roman" panose="02020603050405020304" pitchFamily="18" charset="0"/>
            <a:cs typeface="Times New Roman" panose="02020603050405020304" pitchFamily="18" charset="0"/>
          </a:endParaRPr>
        </a:p>
      </dgm:t>
    </dgm:pt>
    <dgm:pt modelId="{0E104158-CE7A-4C76-82C8-920CE8360358}" type="parTrans" cxnId="{6B313A79-01E7-4506-A6E6-709567B73437}">
      <dgm:prSet/>
      <dgm:spPr/>
      <dgm:t>
        <a:bodyPr/>
        <a:lstStyle/>
        <a:p>
          <a:endParaRPr lang="en-IN">
            <a:latin typeface="Times New Roman" panose="02020603050405020304" pitchFamily="18" charset="0"/>
            <a:cs typeface="Times New Roman" panose="02020603050405020304" pitchFamily="18" charset="0"/>
          </a:endParaRPr>
        </a:p>
      </dgm:t>
    </dgm:pt>
    <dgm:pt modelId="{DCCFC4FA-FE18-43C2-B49F-3934EE4776E6}" type="sibTrans" cxnId="{6B313A79-01E7-4506-A6E6-709567B73437}">
      <dgm:prSet/>
      <dgm:spPr/>
      <dgm:t>
        <a:bodyPr/>
        <a:lstStyle/>
        <a:p>
          <a:endParaRPr lang="en-IN">
            <a:latin typeface="Times New Roman" panose="02020603050405020304" pitchFamily="18" charset="0"/>
            <a:cs typeface="Times New Roman" panose="02020603050405020304" pitchFamily="18" charset="0"/>
          </a:endParaRPr>
        </a:p>
      </dgm:t>
    </dgm:pt>
    <dgm:pt modelId="{70A4637A-AEB3-4F9E-8D2E-6F4AE92AD1B4}">
      <dgm:prSet phldrT="[Text]" custT="1"/>
      <dgm:spPr/>
      <dgm:t>
        <a:bodyPr/>
        <a:lstStyle/>
        <a:p>
          <a:pPr algn="just"/>
          <a:r>
            <a:rPr lang="en-US" sz="1800" b="0" i="0" u="none" strike="noStrike" baseline="0" dirty="0">
              <a:solidFill>
                <a:schemeClr val="tx1"/>
              </a:solidFill>
              <a:latin typeface="Times New Roman" panose="02020603050405020304" pitchFamily="18" charset="0"/>
              <a:cs typeface="Times New Roman" panose="02020603050405020304" pitchFamily="18" charset="0"/>
            </a:rPr>
            <a:t>If a</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subsystem contains a number of unrelated objects, its cohesion is low. A desirable property of a subsystem decomposition is that it leads to subsystems with high cohesion</a:t>
          </a:r>
          <a:endParaRPr lang="en-IN" sz="1800" dirty="0">
            <a:solidFill>
              <a:schemeClr val="tx1"/>
            </a:solidFill>
            <a:latin typeface="Times New Roman" panose="02020603050405020304" pitchFamily="18" charset="0"/>
            <a:cs typeface="Times New Roman" panose="02020603050405020304" pitchFamily="18" charset="0"/>
          </a:endParaRPr>
        </a:p>
      </dgm:t>
    </dgm:pt>
    <dgm:pt modelId="{117FB168-36E3-4A02-BD69-3EDF5EC6FD0F}" type="parTrans" cxnId="{B19506D9-59A3-4B79-9A1C-7D308429C21B}">
      <dgm:prSet/>
      <dgm:spPr/>
      <dgm:t>
        <a:bodyPr/>
        <a:lstStyle/>
        <a:p>
          <a:endParaRPr lang="en-IN">
            <a:latin typeface="Times New Roman" panose="02020603050405020304" pitchFamily="18" charset="0"/>
            <a:cs typeface="Times New Roman" panose="02020603050405020304" pitchFamily="18" charset="0"/>
          </a:endParaRPr>
        </a:p>
      </dgm:t>
    </dgm:pt>
    <dgm:pt modelId="{BE27E3F7-3CE8-45CB-8F38-1A01ED5C90E8}" type="sibTrans" cxnId="{B19506D9-59A3-4B79-9A1C-7D308429C21B}">
      <dgm:prSet/>
      <dgm:spPr/>
      <dgm:t>
        <a:bodyPr/>
        <a:lstStyle/>
        <a:p>
          <a:endParaRPr lang="en-IN">
            <a:latin typeface="Times New Roman" panose="02020603050405020304" pitchFamily="18" charset="0"/>
            <a:cs typeface="Times New Roman" panose="02020603050405020304" pitchFamily="18" charset="0"/>
          </a:endParaRPr>
        </a:p>
      </dgm:t>
    </dgm:pt>
    <dgm:pt modelId="{732A4F83-FAEF-4290-B27B-8E84CF70091D}" type="pres">
      <dgm:prSet presAssocID="{4E548A04-8417-4AB4-A8C9-DC955B93C164}" presName="Name0" presStyleCnt="0">
        <dgm:presLayoutVars>
          <dgm:dir/>
          <dgm:animLvl val="lvl"/>
          <dgm:resizeHandles val="exact"/>
        </dgm:presLayoutVars>
      </dgm:prSet>
      <dgm:spPr/>
      <dgm:t>
        <a:bodyPr/>
        <a:lstStyle/>
        <a:p>
          <a:endParaRPr lang="en-US"/>
        </a:p>
      </dgm:t>
    </dgm:pt>
    <dgm:pt modelId="{6B1487BF-E88D-4650-A3B4-6A70597D140A}" type="pres">
      <dgm:prSet presAssocID="{1F746276-A6EA-43EF-B16D-BD6140DDECE7}" presName="linNode" presStyleCnt="0"/>
      <dgm:spPr/>
    </dgm:pt>
    <dgm:pt modelId="{26FED2E2-5D89-4744-BE57-AA5884FEF12A}" type="pres">
      <dgm:prSet presAssocID="{1F746276-A6EA-43EF-B16D-BD6140DDECE7}" presName="parTx" presStyleLbl="revTx" presStyleIdx="0" presStyleCnt="2" custScaleX="45392">
        <dgm:presLayoutVars>
          <dgm:chMax val="1"/>
          <dgm:bulletEnabled val="1"/>
        </dgm:presLayoutVars>
      </dgm:prSet>
      <dgm:spPr/>
      <dgm:t>
        <a:bodyPr/>
        <a:lstStyle/>
        <a:p>
          <a:endParaRPr lang="en-US"/>
        </a:p>
      </dgm:t>
    </dgm:pt>
    <dgm:pt modelId="{0355313C-D1C1-401F-BD50-4317AE32BB47}" type="pres">
      <dgm:prSet presAssocID="{1F746276-A6EA-43EF-B16D-BD6140DDECE7}" presName="bracket" presStyleLbl="parChTrans1D1" presStyleIdx="0" presStyleCnt="2"/>
      <dgm:spPr/>
    </dgm:pt>
    <dgm:pt modelId="{A1ED9824-967A-4002-BE80-3A9417BA0B38}" type="pres">
      <dgm:prSet presAssocID="{1F746276-A6EA-43EF-B16D-BD6140DDECE7}" presName="spH" presStyleCnt="0"/>
      <dgm:spPr/>
    </dgm:pt>
    <dgm:pt modelId="{DB58782E-4717-4A43-9E30-3AD374CFF548}" type="pres">
      <dgm:prSet presAssocID="{1F746276-A6EA-43EF-B16D-BD6140DDECE7}" presName="desTx" presStyleLbl="node1" presStyleIdx="0" presStyleCnt="2">
        <dgm:presLayoutVars>
          <dgm:bulletEnabled val="1"/>
        </dgm:presLayoutVars>
      </dgm:prSet>
      <dgm:spPr/>
      <dgm:t>
        <a:bodyPr/>
        <a:lstStyle/>
        <a:p>
          <a:endParaRPr lang="en-US"/>
        </a:p>
      </dgm:t>
    </dgm:pt>
    <dgm:pt modelId="{BAB74002-5CB8-47CE-B6AB-73721C5FD1A3}" type="pres">
      <dgm:prSet presAssocID="{A38E8917-0378-4E74-B1BA-F294624F361C}" presName="spV" presStyleCnt="0"/>
      <dgm:spPr/>
    </dgm:pt>
    <dgm:pt modelId="{CE3F30B1-1178-4DC4-BB16-1A7158C555E9}" type="pres">
      <dgm:prSet presAssocID="{1DC684E7-03C7-4AD4-BC6B-FA83CF8A909F}" presName="linNode" presStyleCnt="0"/>
      <dgm:spPr/>
    </dgm:pt>
    <dgm:pt modelId="{D4BC8B4B-2AF5-4C14-ACC3-5F163C832BFB}" type="pres">
      <dgm:prSet presAssocID="{1DC684E7-03C7-4AD4-BC6B-FA83CF8A909F}" presName="parTx" presStyleLbl="revTx" presStyleIdx="1" presStyleCnt="2" custScaleX="45392">
        <dgm:presLayoutVars>
          <dgm:chMax val="1"/>
          <dgm:bulletEnabled val="1"/>
        </dgm:presLayoutVars>
      </dgm:prSet>
      <dgm:spPr/>
      <dgm:t>
        <a:bodyPr/>
        <a:lstStyle/>
        <a:p>
          <a:endParaRPr lang="en-US"/>
        </a:p>
      </dgm:t>
    </dgm:pt>
    <dgm:pt modelId="{14B0AA52-0AD0-424A-94E9-BE76F6AB8BFD}" type="pres">
      <dgm:prSet presAssocID="{1DC684E7-03C7-4AD4-BC6B-FA83CF8A909F}" presName="bracket" presStyleLbl="parChTrans1D1" presStyleIdx="1" presStyleCnt="2"/>
      <dgm:spPr/>
    </dgm:pt>
    <dgm:pt modelId="{22AFBB70-D63E-4C13-B3BC-7D3BE61A4CA1}" type="pres">
      <dgm:prSet presAssocID="{1DC684E7-03C7-4AD4-BC6B-FA83CF8A909F}" presName="spH" presStyleCnt="0"/>
      <dgm:spPr/>
    </dgm:pt>
    <dgm:pt modelId="{0E701174-7288-4A9F-A372-E777FE0AB2C6}" type="pres">
      <dgm:prSet presAssocID="{1DC684E7-03C7-4AD4-BC6B-FA83CF8A909F}" presName="desTx" presStyleLbl="node1" presStyleIdx="1" presStyleCnt="2">
        <dgm:presLayoutVars>
          <dgm:bulletEnabled val="1"/>
        </dgm:presLayoutVars>
      </dgm:prSet>
      <dgm:spPr/>
      <dgm:t>
        <a:bodyPr/>
        <a:lstStyle/>
        <a:p>
          <a:endParaRPr lang="en-US"/>
        </a:p>
      </dgm:t>
    </dgm:pt>
  </dgm:ptLst>
  <dgm:cxnLst>
    <dgm:cxn modelId="{6116E3DA-A157-4AF1-B8E3-271A990A8672}" srcId="{1F746276-A6EA-43EF-B16D-BD6140DDECE7}" destId="{CC36C2D0-8283-43D2-8CC3-1BA217190DA7}" srcOrd="0" destOrd="0" parTransId="{6C564C2F-6233-4D94-8DEB-2FFF828969B9}" sibTransId="{76251A15-387D-4E46-BB17-AD165BBD7796}"/>
    <dgm:cxn modelId="{F3C6BF4C-D623-4EF3-BA83-CED1224B8E90}" type="presOf" srcId="{1F381CCA-12BA-49CE-AB9E-B355B7AE3664}" destId="{DB58782E-4717-4A43-9E30-3AD374CFF548}" srcOrd="0" destOrd="1" presId="urn:diagrams.loki3.com/BracketList"/>
    <dgm:cxn modelId="{B19506D9-59A3-4B79-9A1C-7D308429C21B}" srcId="{1DC684E7-03C7-4AD4-BC6B-FA83CF8A909F}" destId="{70A4637A-AEB3-4F9E-8D2E-6F4AE92AD1B4}" srcOrd="1" destOrd="0" parTransId="{117FB168-36E3-4A02-BD69-3EDF5EC6FD0F}" sibTransId="{BE27E3F7-3CE8-45CB-8F38-1A01ED5C90E8}"/>
    <dgm:cxn modelId="{010CFC2E-DAF8-43F5-8F1C-4C7C2B78C675}" srcId="{1F746276-A6EA-43EF-B16D-BD6140DDECE7}" destId="{1F381CCA-12BA-49CE-AB9E-B355B7AE3664}" srcOrd="1" destOrd="0" parTransId="{D6F7D2EC-0F6B-4431-8165-AB685B874471}" sibTransId="{2757891F-6C1F-4F0E-8E35-DDC5403C9966}"/>
    <dgm:cxn modelId="{95D4DA4E-F9AC-4E44-8AAF-F1606A155EE9}" type="presOf" srcId="{1F746276-A6EA-43EF-B16D-BD6140DDECE7}" destId="{26FED2E2-5D89-4744-BE57-AA5884FEF12A}" srcOrd="0" destOrd="0" presId="urn:diagrams.loki3.com/BracketList"/>
    <dgm:cxn modelId="{6B313A79-01E7-4506-A6E6-709567B73437}" srcId="{1F746276-A6EA-43EF-B16D-BD6140DDECE7}" destId="{FF9DBF2C-2B76-4FC6-8966-B88D003DA78E}" srcOrd="2" destOrd="0" parTransId="{0E104158-CE7A-4C76-82C8-920CE8360358}" sibTransId="{DCCFC4FA-FE18-43C2-B49F-3934EE4776E6}"/>
    <dgm:cxn modelId="{957D39DF-AC8B-466B-AD83-3E3F865E3959}" srcId="{1DC684E7-03C7-4AD4-BC6B-FA83CF8A909F}" destId="{7CEE3622-4CA4-4EE4-A0F8-7D4FFA2AB983}" srcOrd="0" destOrd="0" parTransId="{2F378A6B-33FA-4644-A1DE-CBE0D30F15AB}" sibTransId="{EB017925-6F68-4EA2-96C3-411352CE9DE3}"/>
    <dgm:cxn modelId="{4CDE0B6E-BC88-41F2-86C0-87B92CFA1B7A}" type="presOf" srcId="{4E548A04-8417-4AB4-A8C9-DC955B93C164}" destId="{732A4F83-FAEF-4290-B27B-8E84CF70091D}" srcOrd="0" destOrd="0" presId="urn:diagrams.loki3.com/BracketList"/>
    <dgm:cxn modelId="{44125C6D-B74B-4041-A500-347F7E084C40}" type="presOf" srcId="{CC36C2D0-8283-43D2-8CC3-1BA217190DA7}" destId="{DB58782E-4717-4A43-9E30-3AD374CFF548}" srcOrd="0" destOrd="0" presId="urn:diagrams.loki3.com/BracketList"/>
    <dgm:cxn modelId="{A45A2DAD-11A8-4503-9A13-73BD75C09882}" srcId="{4E548A04-8417-4AB4-A8C9-DC955B93C164}" destId="{1F746276-A6EA-43EF-B16D-BD6140DDECE7}" srcOrd="0" destOrd="0" parTransId="{CCC0DB88-43FA-43FF-97B0-70C71938EA7D}" sibTransId="{A38E8917-0378-4E74-B1BA-F294624F361C}"/>
    <dgm:cxn modelId="{BBECDCE0-391E-49CB-BFCE-61ABA2511436}" type="presOf" srcId="{FF9DBF2C-2B76-4FC6-8966-B88D003DA78E}" destId="{DB58782E-4717-4A43-9E30-3AD374CFF548}" srcOrd="0" destOrd="2" presId="urn:diagrams.loki3.com/BracketList"/>
    <dgm:cxn modelId="{3E6448D0-9B68-41CD-AFA9-3DF078AC53EB}" srcId="{4E548A04-8417-4AB4-A8C9-DC955B93C164}" destId="{1DC684E7-03C7-4AD4-BC6B-FA83CF8A909F}" srcOrd="1" destOrd="0" parTransId="{A2EE3A40-7E68-4A57-AB9D-E8A794495083}" sibTransId="{320D24A9-D9CA-4C3B-8A9B-BF3CEE05DBB0}"/>
    <dgm:cxn modelId="{DD884150-C52C-4DA5-8963-89EC12B804EC}" type="presOf" srcId="{70A4637A-AEB3-4F9E-8D2E-6F4AE92AD1B4}" destId="{0E701174-7288-4A9F-A372-E777FE0AB2C6}" srcOrd="0" destOrd="1" presId="urn:diagrams.loki3.com/BracketList"/>
    <dgm:cxn modelId="{56561C49-5762-4670-9E84-2C56309C0608}" type="presOf" srcId="{1DC684E7-03C7-4AD4-BC6B-FA83CF8A909F}" destId="{D4BC8B4B-2AF5-4C14-ACC3-5F163C832BFB}" srcOrd="0" destOrd="0" presId="urn:diagrams.loki3.com/BracketList"/>
    <dgm:cxn modelId="{0B4E2AFE-F0A4-4A36-AE1C-C289922BF2DE}" type="presOf" srcId="{7CEE3622-4CA4-4EE4-A0F8-7D4FFA2AB983}" destId="{0E701174-7288-4A9F-A372-E777FE0AB2C6}" srcOrd="0" destOrd="0" presId="urn:diagrams.loki3.com/BracketList"/>
    <dgm:cxn modelId="{11F6DC99-D891-46D2-9CE3-54D123975CE3}" type="presParOf" srcId="{732A4F83-FAEF-4290-B27B-8E84CF70091D}" destId="{6B1487BF-E88D-4650-A3B4-6A70597D140A}" srcOrd="0" destOrd="0" presId="urn:diagrams.loki3.com/BracketList"/>
    <dgm:cxn modelId="{A2ECAFFA-0008-4614-BACF-25EB9D51AE34}" type="presParOf" srcId="{6B1487BF-E88D-4650-A3B4-6A70597D140A}" destId="{26FED2E2-5D89-4744-BE57-AA5884FEF12A}" srcOrd="0" destOrd="0" presId="urn:diagrams.loki3.com/BracketList"/>
    <dgm:cxn modelId="{08A72D3D-2B42-4A4A-85C3-DE23523C2A83}" type="presParOf" srcId="{6B1487BF-E88D-4650-A3B4-6A70597D140A}" destId="{0355313C-D1C1-401F-BD50-4317AE32BB47}" srcOrd="1" destOrd="0" presId="urn:diagrams.loki3.com/BracketList"/>
    <dgm:cxn modelId="{013A692E-8951-49EB-822A-71C618CD4DA7}" type="presParOf" srcId="{6B1487BF-E88D-4650-A3B4-6A70597D140A}" destId="{A1ED9824-967A-4002-BE80-3A9417BA0B38}" srcOrd="2" destOrd="0" presId="urn:diagrams.loki3.com/BracketList"/>
    <dgm:cxn modelId="{6222F93B-B747-442A-841F-B329EC7B4F06}" type="presParOf" srcId="{6B1487BF-E88D-4650-A3B4-6A70597D140A}" destId="{DB58782E-4717-4A43-9E30-3AD374CFF548}" srcOrd="3" destOrd="0" presId="urn:diagrams.loki3.com/BracketList"/>
    <dgm:cxn modelId="{11940D30-883F-4A72-9F00-5E99562018BE}" type="presParOf" srcId="{732A4F83-FAEF-4290-B27B-8E84CF70091D}" destId="{BAB74002-5CB8-47CE-B6AB-73721C5FD1A3}" srcOrd="1" destOrd="0" presId="urn:diagrams.loki3.com/BracketList"/>
    <dgm:cxn modelId="{1F96D0B0-E90E-4C70-8455-2487B378DF26}" type="presParOf" srcId="{732A4F83-FAEF-4290-B27B-8E84CF70091D}" destId="{CE3F30B1-1178-4DC4-BB16-1A7158C555E9}" srcOrd="2" destOrd="0" presId="urn:diagrams.loki3.com/BracketList"/>
    <dgm:cxn modelId="{B3555473-0C3A-426C-81F9-94198C017B60}" type="presParOf" srcId="{CE3F30B1-1178-4DC4-BB16-1A7158C555E9}" destId="{D4BC8B4B-2AF5-4C14-ACC3-5F163C832BFB}" srcOrd="0" destOrd="0" presId="urn:diagrams.loki3.com/BracketList"/>
    <dgm:cxn modelId="{1C6FE559-567E-45A8-8CC3-57EDEB606BFA}" type="presParOf" srcId="{CE3F30B1-1178-4DC4-BB16-1A7158C555E9}" destId="{14B0AA52-0AD0-424A-94E9-BE76F6AB8BFD}" srcOrd="1" destOrd="0" presId="urn:diagrams.loki3.com/BracketList"/>
    <dgm:cxn modelId="{45666BE6-D36D-44F3-93F5-0CDD5203A3C9}" type="presParOf" srcId="{CE3F30B1-1178-4DC4-BB16-1A7158C555E9}" destId="{22AFBB70-D63E-4C13-B3BC-7D3BE61A4CA1}" srcOrd="2" destOrd="0" presId="urn:diagrams.loki3.com/BracketList"/>
    <dgm:cxn modelId="{34B28041-94EC-43A0-9C67-6F21F4EBE996}" type="presParOf" srcId="{CE3F30B1-1178-4DC4-BB16-1A7158C555E9}" destId="{0E701174-7288-4A9F-A372-E777FE0AB2C6}" srcOrd="3" destOrd="0" presId="urn:diagrams.loki3.com/Bracket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ED2E2-5D89-4744-BE57-AA5884FEF12A}">
      <dsp:nvSpPr>
        <dsp:cNvPr id="0" name=""/>
        <dsp:cNvSpPr/>
      </dsp:nvSpPr>
      <dsp:spPr>
        <a:xfrm>
          <a:off x="776744" y="1116559"/>
          <a:ext cx="1291311"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just" defTabSz="800100">
            <a:lnSpc>
              <a:spcPct val="90000"/>
            </a:lnSpc>
            <a:spcBef>
              <a:spcPct val="0"/>
            </a:spcBef>
            <a:spcAft>
              <a:spcPct val="35000"/>
            </a:spcAft>
            <a:buNone/>
          </a:pPr>
          <a:r>
            <a:rPr lang="en-IN" sz="1800" kern="1200" dirty="0">
              <a:solidFill>
                <a:schemeClr val="tx1"/>
              </a:solidFill>
              <a:latin typeface="Times New Roman" panose="02020603050405020304" pitchFamily="18" charset="0"/>
              <a:cs typeface="Times New Roman" panose="02020603050405020304" pitchFamily="18" charset="0"/>
            </a:rPr>
            <a:t>Coupling</a:t>
          </a:r>
        </a:p>
      </dsp:txBody>
      <dsp:txXfrm>
        <a:off x="776744" y="1116559"/>
        <a:ext cx="1291311" cy="1287000"/>
      </dsp:txXfrm>
    </dsp:sp>
    <dsp:sp modelId="{0355313C-D1C1-401F-BD50-4317AE32BB47}">
      <dsp:nvSpPr>
        <dsp:cNvPr id="0" name=""/>
        <dsp:cNvSpPr/>
      </dsp:nvSpPr>
      <dsp:spPr>
        <a:xfrm>
          <a:off x="2068055" y="694262"/>
          <a:ext cx="568960" cy="213159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8782E-4717-4A43-9E30-3AD374CFF548}">
      <dsp:nvSpPr>
        <dsp:cNvPr id="0" name=""/>
        <dsp:cNvSpPr/>
      </dsp:nvSpPr>
      <dsp:spPr>
        <a:xfrm>
          <a:off x="2864599" y="694262"/>
          <a:ext cx="7737856" cy="21315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just" defTabSz="800100">
            <a:lnSpc>
              <a:spcPct val="90000"/>
            </a:lnSpc>
            <a:spcBef>
              <a:spcPct val="0"/>
            </a:spcBef>
            <a:spcAft>
              <a:spcPct val="15000"/>
            </a:spcAft>
            <a:buChar char="•"/>
          </a:pPr>
          <a:r>
            <a:rPr lang="en-US" sz="1800" b="1" i="0" u="none" strike="noStrike" kern="1200" baseline="0" dirty="0">
              <a:solidFill>
                <a:schemeClr val="tx1"/>
              </a:solidFill>
              <a:latin typeface="Times New Roman" panose="02020603050405020304" pitchFamily="18" charset="0"/>
              <a:cs typeface="Times New Roman" panose="02020603050405020304" pitchFamily="18" charset="0"/>
            </a:rPr>
            <a:t>Coupling </a:t>
          </a: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is the number of dependencies between two subsystems. If two subsystems are loosely coupled, they are relatively independent, so modifications to one of the subsystems will have little impact on the other. </a:t>
          </a:r>
          <a:endParaRPr lang="en-IN" sz="1800" kern="1200" dirty="0">
            <a:solidFill>
              <a:schemeClr val="tx1"/>
            </a:solidFill>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If two subsystems are strongly coupled, modifications to one subsystem is likely to have impact on the other. </a:t>
          </a:r>
          <a:endParaRPr lang="en-IN" sz="1800" kern="1200" dirty="0">
            <a:solidFill>
              <a:schemeClr val="tx1"/>
            </a:solidFill>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A desirable property of a subsystem decomposition is that subsystems are as loosely coupled as reasonable. This minimizes the impact that errors or future changes in one subsystem have on other subsystems</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2864599" y="694262"/>
        <a:ext cx="7737856" cy="2131593"/>
      </dsp:txXfrm>
    </dsp:sp>
    <dsp:sp modelId="{D4BC8B4B-2AF5-4C14-ACC3-5F163C832BFB}">
      <dsp:nvSpPr>
        <dsp:cNvPr id="0" name=""/>
        <dsp:cNvSpPr/>
      </dsp:nvSpPr>
      <dsp:spPr>
        <a:xfrm>
          <a:off x="776744" y="3220730"/>
          <a:ext cx="1291311"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just" defTabSz="800100">
            <a:lnSpc>
              <a:spcPct val="90000"/>
            </a:lnSpc>
            <a:spcBef>
              <a:spcPct val="0"/>
            </a:spcBef>
            <a:spcAft>
              <a:spcPct val="35000"/>
            </a:spcAft>
            <a:buNone/>
          </a:pPr>
          <a:r>
            <a:rPr lang="en-IN" sz="1800" kern="1200" dirty="0">
              <a:solidFill>
                <a:schemeClr val="tx1"/>
              </a:solidFill>
              <a:latin typeface="Times New Roman" panose="02020603050405020304" pitchFamily="18" charset="0"/>
              <a:cs typeface="Times New Roman" panose="02020603050405020304" pitchFamily="18" charset="0"/>
            </a:rPr>
            <a:t>Cohesion</a:t>
          </a:r>
        </a:p>
      </dsp:txBody>
      <dsp:txXfrm>
        <a:off x="776744" y="3220730"/>
        <a:ext cx="1291311" cy="1287000"/>
      </dsp:txXfrm>
    </dsp:sp>
    <dsp:sp modelId="{14B0AA52-0AD0-424A-94E9-BE76F6AB8BFD}">
      <dsp:nvSpPr>
        <dsp:cNvPr id="0" name=""/>
        <dsp:cNvSpPr/>
      </dsp:nvSpPr>
      <dsp:spPr>
        <a:xfrm>
          <a:off x="2068055" y="3059855"/>
          <a:ext cx="568960" cy="1608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701174-7288-4A9F-A372-E777FE0AB2C6}">
      <dsp:nvSpPr>
        <dsp:cNvPr id="0" name=""/>
        <dsp:cNvSpPr/>
      </dsp:nvSpPr>
      <dsp:spPr>
        <a:xfrm>
          <a:off x="2864599" y="3059855"/>
          <a:ext cx="7737856" cy="1608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just" defTabSz="800100">
            <a:lnSpc>
              <a:spcPct val="90000"/>
            </a:lnSpc>
            <a:spcBef>
              <a:spcPct val="0"/>
            </a:spcBef>
            <a:spcAft>
              <a:spcPct val="15000"/>
            </a:spcAft>
            <a:buChar char="•"/>
          </a:pPr>
          <a:r>
            <a:rPr lang="en-US" sz="1800" b="1" i="0" u="none" strike="noStrike" kern="1200" baseline="0" dirty="0">
              <a:solidFill>
                <a:schemeClr val="tx1"/>
              </a:solidFill>
              <a:latin typeface="Times New Roman" panose="02020603050405020304" pitchFamily="18" charset="0"/>
              <a:cs typeface="Times New Roman" panose="02020603050405020304" pitchFamily="18" charset="0"/>
            </a:rPr>
            <a:t>Cohesion </a:t>
          </a: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is the number of dependencies within a subsystem. If a subsystem contains many objects that are related to each other and perform similar tasks, its cohesion is high. </a:t>
          </a:r>
          <a:endParaRPr lang="en-IN" sz="1800" kern="1200" dirty="0">
            <a:solidFill>
              <a:schemeClr val="tx1"/>
            </a:solidFill>
            <a:latin typeface="Times New Roman" panose="02020603050405020304" pitchFamily="18" charset="0"/>
            <a:cs typeface="Times New Roman" panose="02020603050405020304" pitchFamily="18" charset="0"/>
          </a:endParaRPr>
        </a:p>
        <a:p>
          <a:pPr marL="171450" lvl="1" indent="-171450" algn="just" defTabSz="800100">
            <a:lnSpc>
              <a:spcPct val="90000"/>
            </a:lnSpc>
            <a:spcBef>
              <a:spcPct val="0"/>
            </a:spcBef>
            <a:spcAft>
              <a:spcPct val="15000"/>
            </a:spcAft>
            <a:buChar char="•"/>
          </a:pP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If a</a:t>
          </a:r>
          <a:r>
            <a:rPr lang="en-US" sz="1800" kern="1200" dirty="0">
              <a:solidFill>
                <a:schemeClr val="tx1"/>
              </a:solidFill>
              <a:latin typeface="Times New Roman" panose="02020603050405020304" pitchFamily="18" charset="0"/>
              <a:cs typeface="Times New Roman" panose="02020603050405020304" pitchFamily="18" charset="0"/>
            </a:rPr>
            <a:t> </a:t>
          </a: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subsystem contains a number of unrelated objects, its cohesion is low. A desirable property of a subsystem decomposition is that it leads to subsystems with high cohesion</a:t>
          </a:r>
          <a:endParaRPr lang="en-IN" sz="1800" kern="1200" dirty="0">
            <a:solidFill>
              <a:schemeClr val="tx1"/>
            </a:solidFill>
            <a:latin typeface="Times New Roman" panose="02020603050405020304" pitchFamily="18" charset="0"/>
            <a:cs typeface="Times New Roman" panose="02020603050405020304" pitchFamily="18" charset="0"/>
          </a:endParaRPr>
        </a:p>
      </dsp:txBody>
      <dsp:txXfrm>
        <a:off x="2864599" y="3059855"/>
        <a:ext cx="7737856" cy="160875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Lecture-10: System design</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2005717" y="309799"/>
            <a:ext cx="6094674"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Layers and Partitions</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7433B76-E706-428D-A842-8F2A1D623854}"/>
              </a:ext>
            </a:extLst>
          </p:cNvPr>
          <p:cNvSpPr txBox="1"/>
          <p:nvPr/>
        </p:nvSpPr>
        <p:spPr>
          <a:xfrm>
            <a:off x="852777" y="2093383"/>
            <a:ext cx="10704223" cy="369331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Roman"/>
              </a:rPr>
              <a:t>A </a:t>
            </a:r>
            <a:r>
              <a:rPr lang="en-US" sz="1800" b="1" i="0" u="none" strike="noStrike" baseline="0" dirty="0">
                <a:latin typeface="Times-Bold"/>
              </a:rPr>
              <a:t>hierarchical decomposition </a:t>
            </a:r>
            <a:r>
              <a:rPr lang="en-US" sz="1800" b="0" i="0" u="none" strike="noStrike" baseline="0" dirty="0">
                <a:latin typeface="Times-Roman"/>
              </a:rPr>
              <a:t>of a system yields an ordered set of layers.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A </a:t>
            </a:r>
            <a:r>
              <a:rPr lang="en-US" sz="1800" b="1" i="0" u="none" strike="noStrike" baseline="0" dirty="0">
                <a:latin typeface="Times-Bold"/>
              </a:rPr>
              <a:t>layer </a:t>
            </a:r>
            <a:r>
              <a:rPr lang="en-US" sz="1800" b="0" i="0" u="none" strike="noStrike" baseline="0" dirty="0">
                <a:latin typeface="Times-Roman"/>
              </a:rPr>
              <a:t>is a grouping of subsystems providing related services, possibly realized using services from another layer.</a:t>
            </a:r>
          </a:p>
          <a:p>
            <a:pPr marL="285750" indent="-285750" algn="l">
              <a:buFont typeface="Arial" panose="020B0604020202020204" pitchFamily="34" charset="0"/>
              <a:buChar char="•"/>
            </a:pPr>
            <a:endParaRPr lang="en-US" sz="1800" b="0" i="0" u="none" strike="noStrike" baseline="0" dirty="0">
              <a:latin typeface="Times-Roman"/>
            </a:endParaRPr>
          </a:p>
          <a:p>
            <a:pPr marL="285750" indent="-285750" algn="l">
              <a:buFont typeface="Arial" panose="020B0604020202020204" pitchFamily="34" charset="0"/>
              <a:buChar char="•"/>
            </a:pPr>
            <a:r>
              <a:rPr lang="en-US" sz="1800" b="0" i="0" u="none" strike="noStrike" baseline="0" dirty="0">
                <a:latin typeface="Times-Roman"/>
              </a:rPr>
              <a:t>Layers are ordered in that each layer can depend only on lower level layers and has no knowledge of the layers above it.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The layer that does not depend on any other layer is called the bottom layer, and the layer that is not used by any other is called the top layer.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In a </a:t>
            </a:r>
            <a:r>
              <a:rPr lang="en-US" sz="1800" b="1" i="0" u="none" strike="noStrike" baseline="0" dirty="0">
                <a:latin typeface="Times-Bold"/>
              </a:rPr>
              <a:t>closed architecture</a:t>
            </a:r>
            <a:r>
              <a:rPr lang="en-US" sz="1800" b="0" i="0" u="none" strike="noStrike" baseline="0" dirty="0">
                <a:latin typeface="Times-Roman"/>
              </a:rPr>
              <a:t>, each layer can access only the layer immediately below it. In an </a:t>
            </a:r>
            <a:r>
              <a:rPr lang="en-US" sz="1800" b="1" i="0" u="none" strike="noStrike" baseline="0" dirty="0">
                <a:latin typeface="Times-Bold"/>
              </a:rPr>
              <a:t>open architecture</a:t>
            </a:r>
            <a:r>
              <a:rPr lang="en-US" sz="1800" b="0" i="0" u="none" strike="noStrike" baseline="0" dirty="0">
                <a:latin typeface="Times-Roman"/>
              </a:rPr>
              <a:t>, a layer can also access layers at deeper levels</a:t>
            </a:r>
            <a:endParaRPr lang="en-IN" dirty="0"/>
          </a:p>
        </p:txBody>
      </p:sp>
    </p:spTree>
    <p:extLst>
      <p:ext uri="{BB962C8B-B14F-4D97-AF65-F5344CB8AC3E}">
        <p14:creationId xmlns:p14="http://schemas.microsoft.com/office/powerpoint/2010/main" xmlns="" val="399315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1921051" y="225132"/>
            <a:ext cx="6094674"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Architectural Styles</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7433B76-E706-428D-A842-8F2A1D623854}"/>
              </a:ext>
            </a:extLst>
          </p:cNvPr>
          <p:cNvSpPr txBox="1"/>
          <p:nvPr/>
        </p:nvSpPr>
        <p:spPr>
          <a:xfrm>
            <a:off x="870115" y="1753685"/>
            <a:ext cx="10451768" cy="3416320"/>
          </a:xfrm>
          <a:prstGeom prst="rect">
            <a:avLst/>
          </a:prstGeom>
          <a:noFill/>
        </p:spPr>
        <p:txBody>
          <a:bodyPr wrap="square">
            <a:spAutoFit/>
          </a:bodyPr>
          <a:lstStyle/>
          <a:p>
            <a:pPr algn="just"/>
            <a:r>
              <a:rPr lang="en-US" sz="1800" b="0" i="0" u="none" strike="noStrike" baseline="0" dirty="0">
                <a:latin typeface="Times-Roman"/>
              </a:rPr>
              <a:t>As the complexity of systems increases, the specification of system decomposition is critical. It is difficult to modify or correct weak decomposition once development has started, as most subsystem interfaces would have to change. </a:t>
            </a:r>
          </a:p>
          <a:p>
            <a:pPr algn="just"/>
            <a:endParaRPr lang="en-US" dirty="0">
              <a:latin typeface="Times-Roman"/>
            </a:endParaRPr>
          </a:p>
          <a:p>
            <a:pPr algn="just"/>
            <a:r>
              <a:rPr lang="en-US" sz="1800" b="0" i="0" u="none" strike="noStrike" baseline="0" dirty="0">
                <a:latin typeface="Times-Roman"/>
              </a:rPr>
              <a:t>In recognition of the importance of this problem, the concept of </a:t>
            </a:r>
            <a:r>
              <a:rPr lang="en-US" sz="1800" b="1" i="0" u="none" strike="noStrike" baseline="0" dirty="0">
                <a:latin typeface="Times-Bold"/>
              </a:rPr>
              <a:t>software architecture </a:t>
            </a:r>
            <a:r>
              <a:rPr lang="en-US" sz="1800" b="0" i="0" u="none" strike="noStrike" baseline="0" dirty="0">
                <a:latin typeface="Times-Roman"/>
              </a:rPr>
              <a:t>has emerged. A software architecture includes system decomposition, global control flow, handling of boundary conditions, and inter subsystem </a:t>
            </a:r>
            <a:r>
              <a:rPr lang="en-IN" sz="1800" b="0" i="0" u="none" strike="noStrike" baseline="0" dirty="0">
                <a:latin typeface="Times-Roman"/>
              </a:rPr>
              <a:t>communication protocols</a:t>
            </a:r>
          </a:p>
          <a:p>
            <a:pPr algn="just"/>
            <a:endParaRPr lang="en-IN" dirty="0">
              <a:latin typeface="Times-Roman"/>
            </a:endParaRPr>
          </a:p>
          <a:p>
            <a:pPr marL="742950" lvl="1" indent="-285750" algn="just">
              <a:buFont typeface="Arial" panose="020B0604020202020204" pitchFamily="34" charset="0"/>
              <a:buChar char="•"/>
            </a:pPr>
            <a:r>
              <a:rPr lang="en-IN" i="1" u="none" strike="noStrike" baseline="0" dirty="0">
                <a:latin typeface="Times-BoldItalic"/>
              </a:rPr>
              <a:t>Model/View/Controller </a:t>
            </a:r>
            <a:r>
              <a:rPr lang="en-IN" i="0" u="none" strike="noStrike" baseline="0" dirty="0">
                <a:latin typeface="Times-Bold"/>
              </a:rPr>
              <a:t>architectural style</a:t>
            </a:r>
            <a:endParaRPr lang="en-IN" i="1" u="none" strike="noStrike" baseline="0" dirty="0">
              <a:latin typeface="Times-Roman"/>
            </a:endParaRPr>
          </a:p>
          <a:p>
            <a:pPr marL="742950" lvl="1" indent="-285750" algn="just">
              <a:buFont typeface="Arial" panose="020B0604020202020204" pitchFamily="34" charset="0"/>
              <a:buChar char="•"/>
            </a:pPr>
            <a:r>
              <a:rPr lang="en-IN" i="1" u="none" strike="noStrike" baseline="0" dirty="0">
                <a:latin typeface="Times-BoldItalic"/>
              </a:rPr>
              <a:t>Client/server </a:t>
            </a:r>
            <a:r>
              <a:rPr lang="en-IN" i="0" u="none" strike="noStrike" baseline="0" dirty="0">
                <a:latin typeface="Times-Bold"/>
              </a:rPr>
              <a:t>architectural style</a:t>
            </a:r>
            <a:endParaRPr lang="en-IN" i="1" u="none" strike="noStrike" baseline="0" dirty="0">
              <a:latin typeface="Times-BoldItalic"/>
            </a:endParaRPr>
          </a:p>
          <a:p>
            <a:pPr marL="742950" lvl="1" indent="-285750" algn="just">
              <a:buFont typeface="Arial" panose="020B0604020202020204" pitchFamily="34" charset="0"/>
              <a:buChar char="•"/>
            </a:pPr>
            <a:r>
              <a:rPr lang="en-IN" dirty="0">
                <a:latin typeface="Times-Bold"/>
              </a:rPr>
              <a:t>P</a:t>
            </a:r>
            <a:r>
              <a:rPr lang="en-IN" i="0" u="none" strike="noStrike" baseline="0" dirty="0">
                <a:latin typeface="Times-Bold"/>
              </a:rPr>
              <a:t>eer-to-peer architectural style</a:t>
            </a:r>
            <a:endParaRPr lang="en-IN" i="1" dirty="0">
              <a:latin typeface="Times-BoldItalic"/>
            </a:endParaRPr>
          </a:p>
          <a:p>
            <a:pPr marL="742950" lvl="1" indent="-285750" algn="just">
              <a:buFont typeface="Arial" panose="020B0604020202020204" pitchFamily="34" charset="0"/>
              <a:buChar char="•"/>
            </a:pPr>
            <a:r>
              <a:rPr lang="en-US" dirty="0">
                <a:latin typeface="Times-Bold"/>
              </a:rPr>
              <a:t>P</a:t>
            </a:r>
            <a:r>
              <a:rPr lang="en-US" i="0" u="none" strike="noStrike" baseline="0" dirty="0">
                <a:latin typeface="Times-Bold"/>
              </a:rPr>
              <a:t>ipe and filter architectural style</a:t>
            </a:r>
            <a:endParaRPr lang="en-IN" dirty="0"/>
          </a:p>
        </p:txBody>
      </p:sp>
    </p:spTree>
    <p:extLst>
      <p:ext uri="{BB962C8B-B14F-4D97-AF65-F5344CB8AC3E}">
        <p14:creationId xmlns:p14="http://schemas.microsoft.com/office/powerpoint/2010/main" xmlns="" val="295825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1895650" y="148932"/>
            <a:ext cx="6833483"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Conceptual and technical design</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7433B76-E706-428D-A842-8F2A1D623854}"/>
              </a:ext>
            </a:extLst>
          </p:cNvPr>
          <p:cNvSpPr txBox="1"/>
          <p:nvPr/>
        </p:nvSpPr>
        <p:spPr>
          <a:xfrm>
            <a:off x="800431" y="1582340"/>
            <a:ext cx="10113101"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transform requirements into a working system designers must satisfy both customers and the system builders. The customers should understand what the system it to do  at the same time the system builders must understand how to do.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accomplish these design is divided into two parts and is called as the two parts iterative process. The  two parts are given below:</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Conceptual design or preliminary design.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Technical design or detailed design.</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First the conceptual design is produced that tells the customer exactly what  the system  will do. It  beings to the what part of the solution. Once  the customer approves it is translated into a much more detailed document i.e. the technical  design which allows system builders to understand the actual hardware and software needed to solve the customers problem. It belongs to the how part of the  solution.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1879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160" y="3485926"/>
            <a:ext cx="9764201" cy="1015663"/>
          </a:xfrm>
          <a:prstGeom prst="rect">
            <a:avLst/>
          </a:prstGeom>
        </p:spPr>
        <p:txBody>
          <a:bodyPr wrap="square">
            <a:spAutoFit/>
          </a:bodyPr>
          <a:lstStyle/>
          <a:p>
            <a:r>
              <a:rPr lang="en-IN" sz="2000" b="0" i="0" u="none" strike="noStrike" baseline="0" dirty="0">
                <a:solidFill>
                  <a:srgbClr val="000000"/>
                </a:solidFill>
                <a:latin typeface="Times New Roman" panose="02020603050405020304" pitchFamily="18" charset="0"/>
                <a:cs typeface="Times New Roman" panose="02020603050405020304" pitchFamily="18" charset="0"/>
              </a:rPr>
              <a:t>Bernd </a:t>
            </a:r>
            <a:r>
              <a:rPr lang="en-IN" sz="2000" b="0" i="0" u="none" strike="noStrike" baseline="0" dirty="0" err="1">
                <a:solidFill>
                  <a:srgbClr val="000000"/>
                </a:solidFill>
                <a:latin typeface="Times New Roman" panose="02020603050405020304" pitchFamily="18" charset="0"/>
                <a:cs typeface="Times New Roman" panose="02020603050405020304" pitchFamily="18" charset="0"/>
              </a:rPr>
              <a:t>Bruegge</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&amp; Allen H. </a:t>
            </a:r>
            <a:r>
              <a:rPr lang="en-IN" sz="2000" b="0" i="0" u="none" strike="noStrike" baseline="0" dirty="0" err="1">
                <a:solidFill>
                  <a:srgbClr val="000000"/>
                </a:solidFill>
                <a:latin typeface="Times New Roman" panose="02020603050405020304" pitchFamily="18" charset="0"/>
                <a:cs typeface="Times New Roman" panose="02020603050405020304" pitchFamily="18" charset="0"/>
              </a:rPr>
              <a:t>Dutoit</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  Object-Oriented Software Engineering: Using UML, Patterns, and Java</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ABE39C2D-5AA8-47F8-BD0C-A2523F18FBDE}"/>
              </a:ext>
            </a:extLst>
          </p:cNvPr>
          <p:cNvSpPr>
            <a:spLocks noGrp="1"/>
          </p:cNvSpPr>
          <p:nvPr>
            <p:ph type="title"/>
          </p:nvPr>
        </p:nvSpPr>
        <p:spPr>
          <a:xfrm>
            <a:off x="203200" y="304800"/>
            <a:ext cx="11785600" cy="609600"/>
          </a:xfrm>
        </p:spPr>
        <p:txBody>
          <a:bodyPr/>
          <a:lstStyle/>
          <a:p>
            <a:r>
              <a:rPr lang="en-IN" sz="3600" b="0" i="0" u="none" strike="noStrike" baseline="0" dirty="0">
                <a:solidFill>
                  <a:srgbClr val="000000"/>
                </a:solidFill>
                <a:effectLst/>
                <a:latin typeface="Times New Roman" panose="02020603050405020304" pitchFamily="18" charset="0"/>
              </a:rPr>
              <a:t>Introduction</a:t>
            </a:r>
            <a:endParaRPr lang="en-IN" sz="3600" dirty="0">
              <a:effectLst/>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xmlns="" id="{2E2D6EEF-838C-4B92-842B-4C9779DE1A5D}"/>
              </a:ext>
            </a:extLst>
          </p:cNvPr>
          <p:cNvGraphicFramePr>
            <a:graphicFrameLocks noGrp="1"/>
          </p:cNvGraphicFramePr>
          <p:nvPr>
            <p:extLst>
              <p:ext uri="{D42A27DB-BD31-4B8C-83A1-F6EECF244321}">
                <p14:modId xmlns:p14="http://schemas.microsoft.com/office/powerpoint/2010/main" xmlns="" val="1931952082"/>
              </p:ext>
            </p:extLst>
          </p:nvPr>
        </p:nvGraphicFramePr>
        <p:xfrm>
          <a:off x="341907" y="1206604"/>
          <a:ext cx="11646893" cy="5120640"/>
        </p:xfrm>
        <a:graphic>
          <a:graphicData uri="http://schemas.openxmlformats.org/drawingml/2006/table">
            <a:tbl>
              <a:tblPr firstRow="1" bandRow="1">
                <a:tableStyleId>{ED083AE6-46FA-4A59-8FB0-9F97EB10719F}</a:tableStyleId>
              </a:tblPr>
              <a:tblGrid>
                <a:gridCol w="6991458">
                  <a:extLst>
                    <a:ext uri="{9D8B030D-6E8A-4147-A177-3AD203B41FA5}">
                      <a16:colId xmlns:a16="http://schemas.microsoft.com/office/drawing/2014/main" xmlns="" val="4031271094"/>
                    </a:ext>
                  </a:extLst>
                </a:gridCol>
                <a:gridCol w="4655435">
                  <a:extLst>
                    <a:ext uri="{9D8B030D-6E8A-4147-A177-3AD203B41FA5}">
                      <a16:colId xmlns:a16="http://schemas.microsoft.com/office/drawing/2014/main" xmlns="" val="3523517181"/>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latin typeface="Times New Roman" panose="02020603050405020304" pitchFamily="18" charset="0"/>
                          <a:cs typeface="Times New Roman" panose="02020603050405020304" pitchFamily="18" charset="0"/>
                        </a:rPr>
                        <a:t>Analysis results in the requirements model described by the following products:</a:t>
                      </a: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latin typeface="Times New Roman" panose="02020603050405020304" pitchFamily="18" charset="0"/>
                          <a:cs typeface="Times New Roman" panose="02020603050405020304" pitchFamily="18" charset="0"/>
                        </a:rPr>
                        <a:t>System design is the first step in this direction. System design results in the following products:</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3678804"/>
                  </a:ext>
                </a:extLst>
              </a:tr>
              <a:tr h="370840">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sz="1800" u="none" strike="noStrike" baseline="0" dirty="0">
                          <a:latin typeface="Times New Roman" panose="02020603050405020304" pitchFamily="18" charset="0"/>
                          <a:cs typeface="Times New Roman" panose="02020603050405020304" pitchFamily="18" charset="0"/>
                        </a:rPr>
                        <a:t> set </a:t>
                      </a:r>
                      <a:r>
                        <a:rPr lang="en-US" sz="1800" b="0" u="none" strike="noStrike" baseline="0" dirty="0">
                          <a:latin typeface="Times New Roman" panose="02020603050405020304" pitchFamily="18" charset="0"/>
                          <a:cs typeface="Times New Roman" panose="02020603050405020304" pitchFamily="18" charset="0"/>
                        </a:rPr>
                        <a:t>of nonfunctional requirements and constraints, such as maximum response time, minimum throughput, reliability, operating system platform, and so on</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A use case model, describing the system functionality from the actors’ point of view </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An object model, describing the entities manipulated by the system</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a sequence diagram for each use case, showing the sequence of interactions among objects participating in the use case.</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The analysis model describes the system completely from the actors’ point of view and serves as the basis of communication between the client and the developers. </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The analysis model, however, does not contain information about the internal structure of the system, its hardware configuration, or more generally, how the system should be realized. </a:t>
                      </a: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Design goals, describing the qualities of the system that developers should optimize</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Software architecture, describing the subsystem decomposition in terms of subsystem responsibilities, dependencies among subsystems, subsystem mapping to hardware, and major policy decisions such as control flow, access control, and data storage</a:t>
                      </a:r>
                    </a:p>
                    <a:p>
                      <a:pPr marL="285750" indent="-285750" algn="just">
                        <a:buFont typeface="Arial" panose="020B0604020202020204" pitchFamily="34" charset="0"/>
                        <a:buChar char="•"/>
                      </a:pPr>
                      <a:r>
                        <a:rPr lang="en-US" sz="1800" b="0" u="none" strike="noStrike" baseline="0" dirty="0">
                          <a:latin typeface="Times New Roman" panose="02020603050405020304" pitchFamily="18" charset="0"/>
                          <a:cs typeface="Times New Roman" panose="02020603050405020304" pitchFamily="18" charset="0"/>
                        </a:rPr>
                        <a:t>Boundary use cases, describing the system configuration, startup, shutdown, and </a:t>
                      </a:r>
                      <a:r>
                        <a:rPr lang="en-IN" sz="1800" b="0" u="none" strike="noStrike" baseline="0" dirty="0">
                          <a:latin typeface="Times New Roman" panose="02020603050405020304" pitchFamily="18" charset="0"/>
                          <a:cs typeface="Times New Roman" panose="02020603050405020304" pitchFamily="18" charset="0"/>
                        </a:rPr>
                        <a:t>exception handling issues.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60482119"/>
                  </a:ext>
                </a:extLst>
              </a:tr>
            </a:tbl>
          </a:graphicData>
        </a:graphic>
      </p:graphicFrame>
      <p:sp>
        <p:nvSpPr>
          <p:cNvPr id="9" name="Footer Placeholder 3">
            <a:extLst>
              <a:ext uri="{FF2B5EF4-FFF2-40B4-BE49-F238E27FC236}">
                <a16:creationId xmlns:a16="http://schemas.microsoft.com/office/drawing/2014/main" xmlns="" id="{44F651F4-35CD-4CCF-8490-53BC62DE9CD5}"/>
              </a:ext>
            </a:extLst>
          </p:cNvPr>
          <p:cNvSpPr>
            <a:spLocks noGrp="1"/>
          </p:cNvSpPr>
          <p:nvPr>
            <p:ph type="ftr" sz="quarter" idx="11"/>
          </p:nvPr>
        </p:nvSpPr>
        <p:spPr>
          <a:xfrm>
            <a:off x="1081548" y="6526033"/>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Tree>
    <p:extLst>
      <p:ext uri="{BB962C8B-B14F-4D97-AF65-F5344CB8AC3E}">
        <p14:creationId xmlns:p14="http://schemas.microsoft.com/office/powerpoint/2010/main" xmlns="" val="63136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Bernd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Bruegge</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&amp; Allen H.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Dutoit</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  Object-Oriented Software Engineering: Using UML, Patterns, and Java</a:t>
            </a:r>
          </a:p>
        </p:txBody>
      </p:sp>
      <p:sp>
        <p:nvSpPr>
          <p:cNvPr id="26" name="TextBox 25">
            <a:extLst>
              <a:ext uri="{FF2B5EF4-FFF2-40B4-BE49-F238E27FC236}">
                <a16:creationId xmlns:a16="http://schemas.microsoft.com/office/drawing/2014/main" xmlns="" id="{5906E6DF-89A2-4064-ABF3-063160CA8210}"/>
              </a:ext>
            </a:extLst>
          </p:cNvPr>
          <p:cNvSpPr txBox="1"/>
          <p:nvPr/>
        </p:nvSpPr>
        <p:spPr>
          <a:xfrm>
            <a:off x="1661823" y="1511629"/>
            <a:ext cx="9040633" cy="3970318"/>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Roman"/>
              </a:rPr>
              <a:t>System design is the transformation of an analysis model into a system design model. </a:t>
            </a:r>
          </a:p>
          <a:p>
            <a:pPr marL="285750" indent="-285750" algn="just">
              <a:buFont typeface="Arial" panose="020B0604020202020204" pitchFamily="34" charset="0"/>
              <a:buChar char="•"/>
            </a:pPr>
            <a:endParaRPr lang="en-US"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During system design, developers define the design goals of the project and decompose the system into smaller subsystems that can be realized by individual teams. </a:t>
            </a:r>
          </a:p>
          <a:p>
            <a:pPr marL="285750" indent="-285750" algn="just">
              <a:buFont typeface="Arial" panose="020B0604020202020204" pitchFamily="34" charset="0"/>
              <a:buChar char="•"/>
            </a:pPr>
            <a:endParaRPr lang="en-US"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Developers also select strategies for building the system, such as the hardware/software strategy, the persistent data management strategy, the global control flow, the access control policy, and the handling of boundary conditions. </a:t>
            </a:r>
          </a:p>
          <a:p>
            <a:pPr marL="285750" indent="-285750" algn="just">
              <a:buFont typeface="Arial" panose="020B0604020202020204" pitchFamily="34" charset="0"/>
              <a:buChar char="•"/>
            </a:pPr>
            <a:endParaRPr lang="en-US"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The result of system design is a model that includes a subsystem decomposition and a clear description of each of these strategies.</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0" i="0" u="none" strike="noStrike" baseline="0" dirty="0">
                <a:latin typeface="Times-Roman"/>
              </a:rPr>
              <a:t>System design is not algorithmic. Developers have to make trade-offs among many design goals that often conflict with each other.</a:t>
            </a:r>
            <a:endParaRPr lang="en-IN" dirty="0"/>
          </a:p>
        </p:txBody>
      </p:sp>
    </p:spTree>
    <p:extLst>
      <p:ext uri="{BB962C8B-B14F-4D97-AF65-F5344CB8AC3E}">
        <p14:creationId xmlns:p14="http://schemas.microsoft.com/office/powerpoint/2010/main" xmlns="" val="292377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16" name="TextBox 15">
            <a:extLst>
              <a:ext uri="{FF2B5EF4-FFF2-40B4-BE49-F238E27FC236}">
                <a16:creationId xmlns:a16="http://schemas.microsoft.com/office/drawing/2014/main" xmlns="" id="{61C48037-15E7-4C33-8B1C-430E24C80C35}"/>
              </a:ext>
            </a:extLst>
          </p:cNvPr>
          <p:cNvSpPr txBox="1"/>
          <p:nvPr/>
        </p:nvSpPr>
        <p:spPr>
          <a:xfrm>
            <a:off x="1463040" y="1781729"/>
            <a:ext cx="8849802" cy="3693319"/>
          </a:xfrm>
          <a:prstGeom prst="rect">
            <a:avLst/>
          </a:prstGeom>
          <a:noFill/>
        </p:spPr>
        <p:txBody>
          <a:bodyPr wrap="square">
            <a:spAutoFit/>
          </a:bodyPr>
          <a:lstStyle/>
          <a:p>
            <a:pPr algn="just"/>
            <a:r>
              <a:rPr lang="en-IN" sz="1800" b="0" i="0" u="none" strike="noStrike" baseline="0" dirty="0">
                <a:latin typeface="Times-Roman"/>
              </a:rPr>
              <a:t>System design is </a:t>
            </a:r>
            <a:r>
              <a:rPr lang="en-US" sz="1800" b="0" i="0" u="none" strike="noStrike" baseline="0" dirty="0">
                <a:latin typeface="Times-Roman"/>
              </a:rPr>
              <a:t>decomposed into several activities, each addressing part of the overall problem of decomposing </a:t>
            </a:r>
            <a:r>
              <a:rPr lang="en-IN" sz="1800" b="0" i="0" u="none" strike="noStrike" baseline="0" dirty="0">
                <a:latin typeface="Times-Roman"/>
              </a:rPr>
              <a:t>the system:</a:t>
            </a:r>
          </a:p>
          <a:p>
            <a:pPr algn="just"/>
            <a:endParaRPr lang="en-IN" sz="1800" b="0" i="0" u="none" strike="noStrike" baseline="0" dirty="0">
              <a:latin typeface="Times-Roman"/>
            </a:endParaRPr>
          </a:p>
          <a:p>
            <a:pPr marL="285750" indent="-285750" algn="just">
              <a:buFont typeface="Arial" panose="020B0604020202020204" pitchFamily="34" charset="0"/>
              <a:buChar char="•"/>
            </a:pPr>
            <a:r>
              <a:rPr lang="en-US" b="0" i="1" u="none" strike="noStrike" baseline="0" dirty="0">
                <a:latin typeface="Times-Italic"/>
              </a:rPr>
              <a:t>Identify design goals</a:t>
            </a:r>
            <a:r>
              <a:rPr lang="en-US" b="0" i="0" u="none" strike="noStrike" baseline="0" dirty="0">
                <a:latin typeface="Times-Roman"/>
              </a:rPr>
              <a:t>. Developers identify and prioritize the qualities of the system that </a:t>
            </a:r>
            <a:r>
              <a:rPr lang="en-IN" b="0" i="0" u="none" strike="noStrike" baseline="0" dirty="0">
                <a:latin typeface="Times-Roman"/>
              </a:rPr>
              <a:t>they should optimize.</a:t>
            </a:r>
          </a:p>
          <a:p>
            <a:pPr algn="just"/>
            <a:endParaRPr lang="en-IN" b="0" i="0" u="none" strike="noStrike" baseline="0" dirty="0">
              <a:latin typeface="Times-Roman"/>
            </a:endParaRPr>
          </a:p>
          <a:p>
            <a:pPr marL="285750" indent="-285750" algn="just">
              <a:buFont typeface="Arial" panose="020B0604020202020204" pitchFamily="34" charset="0"/>
              <a:buChar char="•"/>
            </a:pPr>
            <a:r>
              <a:rPr lang="en-US" b="0" i="1" u="none" strike="noStrike" baseline="0" dirty="0">
                <a:latin typeface="Times-Italic"/>
              </a:rPr>
              <a:t>Design the initial subsystem decomposition</a:t>
            </a:r>
            <a:r>
              <a:rPr lang="en-US" b="0" i="0" u="none" strike="noStrike" baseline="0" dirty="0">
                <a:latin typeface="Times-Roman"/>
              </a:rPr>
              <a:t>. Developers decompose the system into smaller parts based on the use case and analysis models. </a:t>
            </a:r>
          </a:p>
          <a:p>
            <a:pPr marL="285750" indent="-285750" algn="just">
              <a:buFont typeface="Arial" panose="020B0604020202020204" pitchFamily="34" charset="0"/>
              <a:buChar char="•"/>
            </a:pPr>
            <a:endParaRPr lang="en-US" dirty="0">
              <a:latin typeface="Times-Roman"/>
            </a:endParaRPr>
          </a:p>
          <a:p>
            <a:pPr marL="285750" indent="-285750" algn="just">
              <a:buFont typeface="Arial" panose="020B0604020202020204" pitchFamily="34" charset="0"/>
              <a:buChar char="•"/>
            </a:pPr>
            <a:r>
              <a:rPr lang="en-US" b="0" i="0" u="none" strike="noStrike" baseline="0" dirty="0">
                <a:latin typeface="Times-Roman"/>
              </a:rPr>
              <a:t>Developers use standard architectural styles as a starting point during this activity.</a:t>
            </a:r>
          </a:p>
          <a:p>
            <a:pPr marL="285750" indent="-285750" algn="just">
              <a:buFont typeface="Arial" panose="020B0604020202020204" pitchFamily="34" charset="0"/>
              <a:buChar char="•"/>
            </a:pPr>
            <a:endParaRPr lang="en-US" b="0" i="0" u="none" strike="noStrike" baseline="0" dirty="0">
              <a:latin typeface="Times-Roman"/>
            </a:endParaRPr>
          </a:p>
          <a:p>
            <a:pPr marL="285750" indent="-285750" algn="just">
              <a:buFont typeface="Arial" panose="020B0604020202020204" pitchFamily="34" charset="0"/>
              <a:buChar char="•"/>
            </a:pPr>
            <a:r>
              <a:rPr lang="en-US" b="0" i="1" u="none" strike="noStrike" baseline="0" dirty="0">
                <a:latin typeface="Times-Italic"/>
              </a:rPr>
              <a:t>Refine the subsystem decomposition to address the design goals</a:t>
            </a:r>
            <a:r>
              <a:rPr lang="en-US" b="0" i="0" u="none" strike="noStrike" baseline="0" dirty="0">
                <a:latin typeface="Times-Roman"/>
              </a:rPr>
              <a:t>. The initial decomposition usually does not satisfy all design goals. Developers refine it until all </a:t>
            </a:r>
            <a:r>
              <a:rPr lang="en-IN" b="0" i="0" u="none" strike="noStrike" baseline="0" dirty="0">
                <a:latin typeface="Times-Roman"/>
              </a:rPr>
              <a:t>goals are satisfied.</a:t>
            </a:r>
            <a:endParaRPr lang="en-IN" dirty="0"/>
          </a:p>
        </p:txBody>
      </p:sp>
      <p:sp>
        <p:nvSpPr>
          <p:cNvPr id="17" name="Title 1">
            <a:extLst>
              <a:ext uri="{FF2B5EF4-FFF2-40B4-BE49-F238E27FC236}">
                <a16:creationId xmlns:a16="http://schemas.microsoft.com/office/drawing/2014/main" xmlns="" id="{7EEEE5D2-5209-4E88-840D-F875B5B16694}"/>
              </a:ext>
            </a:extLst>
          </p:cNvPr>
          <p:cNvSpPr>
            <a:spLocks noGrp="1"/>
          </p:cNvSpPr>
          <p:nvPr>
            <p:ph type="title"/>
          </p:nvPr>
        </p:nvSpPr>
        <p:spPr>
          <a:xfrm>
            <a:off x="203200" y="304800"/>
            <a:ext cx="11785600" cy="609600"/>
          </a:xfrm>
        </p:spPr>
        <p:txBody>
          <a:bodyPr/>
          <a:lstStyle/>
          <a:p>
            <a:r>
              <a:rPr lang="en-IN" sz="3600" dirty="0">
                <a:solidFill>
                  <a:srgbClr val="000000"/>
                </a:solidFill>
                <a:effectLst/>
                <a:latin typeface="Times New Roman" panose="02020603050405020304" pitchFamily="18" charset="0"/>
                <a:cs typeface="Times New Roman" panose="02020603050405020304" pitchFamily="18" charset="0"/>
              </a:rPr>
              <a:t>Major activities in system design</a:t>
            </a:r>
            <a:endParaRPr lang="en-IN" sz="3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3555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pic>
        <p:nvPicPr>
          <p:cNvPr id="2" name="Picture 1">
            <a:extLst>
              <a:ext uri="{FF2B5EF4-FFF2-40B4-BE49-F238E27FC236}">
                <a16:creationId xmlns:a16="http://schemas.microsoft.com/office/drawing/2014/main" xmlns="" id="{7B79733A-86F0-4B4A-8657-2507B6D313E6}"/>
              </a:ext>
            </a:extLst>
          </p:cNvPr>
          <p:cNvPicPr>
            <a:picLocks noChangeAspect="1"/>
          </p:cNvPicPr>
          <p:nvPr/>
        </p:nvPicPr>
        <p:blipFill>
          <a:blip r:embed="rId2"/>
          <a:stretch>
            <a:fillRect/>
          </a:stretch>
        </p:blipFill>
        <p:spPr>
          <a:xfrm>
            <a:off x="2003729" y="1367624"/>
            <a:ext cx="6925623" cy="4559877"/>
          </a:xfrm>
          <a:prstGeom prst="rect">
            <a:avLst/>
          </a:prstGeom>
        </p:spPr>
      </p:pic>
    </p:spTree>
    <p:extLst>
      <p:ext uri="{BB962C8B-B14F-4D97-AF65-F5344CB8AC3E}">
        <p14:creationId xmlns:p14="http://schemas.microsoft.com/office/powerpoint/2010/main" xmlns="" val="376448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2005717" y="309799"/>
            <a:ext cx="6094674"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System Design Concepts</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A941EF85-3019-4B83-BA7A-EC902B30DDDF}"/>
              </a:ext>
            </a:extLst>
          </p:cNvPr>
          <p:cNvSpPr txBox="1"/>
          <p:nvPr/>
        </p:nvSpPr>
        <p:spPr>
          <a:xfrm>
            <a:off x="789168" y="1385717"/>
            <a:ext cx="6094674" cy="369332"/>
          </a:xfrm>
          <a:prstGeom prst="rect">
            <a:avLst/>
          </a:prstGeom>
          <a:noFill/>
        </p:spPr>
        <p:txBody>
          <a:bodyPr wrap="square">
            <a:spAutoFit/>
          </a:bodyPr>
          <a:lstStyle/>
          <a:p>
            <a:r>
              <a:rPr lang="en-US" dirty="0">
                <a:latin typeface="Times-Roman"/>
              </a:rPr>
              <a:t>S</a:t>
            </a:r>
            <a:r>
              <a:rPr lang="en-US" sz="1800" b="0" i="0" u="none" strike="noStrike" baseline="0" dirty="0">
                <a:latin typeface="Times-Roman"/>
              </a:rPr>
              <a:t>ubsystem decompositions and their properties</a:t>
            </a:r>
            <a:endParaRPr lang="en-IN" dirty="0"/>
          </a:p>
        </p:txBody>
      </p:sp>
      <p:sp>
        <p:nvSpPr>
          <p:cNvPr id="10" name="TextBox 9">
            <a:extLst>
              <a:ext uri="{FF2B5EF4-FFF2-40B4-BE49-F238E27FC236}">
                <a16:creationId xmlns:a16="http://schemas.microsoft.com/office/drawing/2014/main" xmlns="" id="{C7433B76-E706-428D-A842-8F2A1D623854}"/>
              </a:ext>
            </a:extLst>
          </p:cNvPr>
          <p:cNvSpPr txBox="1"/>
          <p:nvPr/>
        </p:nvSpPr>
        <p:spPr>
          <a:xfrm>
            <a:off x="852778" y="2093383"/>
            <a:ext cx="9778116" cy="3693319"/>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Times-Roman"/>
              </a:rPr>
              <a:t>A subsystem is a set of classes and subsystems provide services to other subsystems.</a:t>
            </a:r>
          </a:p>
          <a:p>
            <a:pPr marL="285750" indent="-285750">
              <a:buFont typeface="Arial" panose="020B0604020202020204" pitchFamily="34" charset="0"/>
              <a:buChar char="•"/>
            </a:pPr>
            <a:endParaRPr lang="en-US" dirty="0">
              <a:latin typeface="Times-Roman"/>
            </a:endParaRPr>
          </a:p>
          <a:p>
            <a:pPr marL="285750" indent="-285750">
              <a:buFont typeface="Arial" panose="020B0604020202020204" pitchFamily="34" charset="0"/>
              <a:buChar char="•"/>
            </a:pPr>
            <a:r>
              <a:rPr lang="en-US" sz="1800" b="0" i="0" u="none" strike="noStrike" baseline="0" dirty="0">
                <a:latin typeface="Times-Roman"/>
              </a:rPr>
              <a:t>A </a:t>
            </a:r>
            <a:r>
              <a:rPr lang="en-US" sz="1800" b="1" i="0" u="none" strike="noStrike" baseline="0" dirty="0">
                <a:latin typeface="Times-Bold"/>
              </a:rPr>
              <a:t>service </a:t>
            </a:r>
            <a:r>
              <a:rPr lang="en-US" sz="1800" b="0" i="0" u="none" strike="noStrike" baseline="0" dirty="0">
                <a:latin typeface="Times-Roman"/>
              </a:rPr>
              <a:t>is a set of related operations that share a common purpose.</a:t>
            </a:r>
          </a:p>
          <a:p>
            <a:pPr marL="285750" indent="-285750">
              <a:buFont typeface="Arial" panose="020B0604020202020204" pitchFamily="34" charset="0"/>
              <a:buChar char="•"/>
            </a:pPr>
            <a:endParaRPr lang="en-US" dirty="0">
              <a:latin typeface="Times-Roman"/>
            </a:endParaRPr>
          </a:p>
          <a:p>
            <a:pPr marL="285750" indent="-285750">
              <a:buFont typeface="Arial" panose="020B0604020202020204" pitchFamily="34" charset="0"/>
              <a:buChar char="•"/>
            </a:pPr>
            <a:r>
              <a:rPr lang="en-IN" sz="1800" b="1" i="0" u="none" strike="noStrike" baseline="0" dirty="0">
                <a:latin typeface="Times-Bold"/>
              </a:rPr>
              <a:t>Coupling </a:t>
            </a:r>
            <a:r>
              <a:rPr lang="en-IN" sz="1800" b="0" i="0" u="none" strike="noStrike" baseline="0" dirty="0">
                <a:latin typeface="Times-Roman"/>
              </a:rPr>
              <a:t>measures the </a:t>
            </a:r>
            <a:r>
              <a:rPr lang="en-US" sz="1800" b="0" i="0" u="none" strike="noStrike" baseline="0" dirty="0">
                <a:latin typeface="Times-Roman"/>
              </a:rPr>
              <a:t>dependencies between two subsystems, whereas </a:t>
            </a:r>
            <a:r>
              <a:rPr lang="en-US" sz="1800" b="1" i="0" u="none" strike="noStrike" baseline="0" dirty="0">
                <a:latin typeface="Times-Bold"/>
              </a:rPr>
              <a:t>cohesion </a:t>
            </a:r>
            <a:r>
              <a:rPr lang="en-US" sz="1800" b="0" i="0" u="none" strike="noStrike" baseline="0" dirty="0">
                <a:latin typeface="Times-Roman"/>
              </a:rPr>
              <a:t>measures the dependencies among classes within a subsystem. </a:t>
            </a:r>
          </a:p>
          <a:p>
            <a:pPr marL="285750" indent="-285750">
              <a:buFont typeface="Arial" panose="020B0604020202020204" pitchFamily="34" charset="0"/>
              <a:buChar char="•"/>
            </a:pPr>
            <a:endParaRPr lang="en-US" dirty="0">
              <a:latin typeface="Times-Roman"/>
            </a:endParaRPr>
          </a:p>
          <a:p>
            <a:pPr marL="285750" indent="-285750">
              <a:buFont typeface="Arial" panose="020B0604020202020204" pitchFamily="34" charset="0"/>
              <a:buChar char="•"/>
            </a:pPr>
            <a:r>
              <a:rPr lang="en-US" sz="1800" b="0" i="0" u="none" strike="noStrike" baseline="0" dirty="0">
                <a:latin typeface="Times-Roman"/>
              </a:rPr>
              <a:t>Ideal subsystem decomposition should minimize coupling and </a:t>
            </a:r>
            <a:r>
              <a:rPr lang="en-IN" sz="1800" b="0" i="0" u="none" strike="noStrike" baseline="0" dirty="0">
                <a:latin typeface="Times-Roman"/>
              </a:rPr>
              <a:t>maximize cohesion.</a:t>
            </a:r>
          </a:p>
          <a:p>
            <a:pPr marL="285750" indent="-285750">
              <a:buFont typeface="Arial" panose="020B0604020202020204" pitchFamily="34" charset="0"/>
              <a:buChar char="•"/>
            </a:pPr>
            <a:endParaRPr lang="en-IN" dirty="0">
              <a:latin typeface="Times-Roman"/>
            </a:endParaRPr>
          </a:p>
          <a:p>
            <a:pPr marL="285750" indent="-285750">
              <a:buFont typeface="Arial" panose="020B0604020202020204" pitchFamily="34" charset="0"/>
              <a:buChar char="•"/>
            </a:pPr>
            <a:r>
              <a:rPr lang="en-US" sz="1800" b="1" i="0" u="none" strike="noStrike" baseline="0" dirty="0">
                <a:latin typeface="Times-Bold"/>
              </a:rPr>
              <a:t>Layering </a:t>
            </a:r>
            <a:r>
              <a:rPr lang="en-US" sz="1800" b="0" i="0" u="none" strike="noStrike" baseline="0" dirty="0">
                <a:latin typeface="Times-Roman"/>
              </a:rPr>
              <a:t>allows a system to be organized as a hierarchy of subsystems, each providing higher-level services to the subsystem above it by using lower-level services from the subsystems below it. </a:t>
            </a:r>
          </a:p>
          <a:p>
            <a:pPr marL="285750" indent="-285750">
              <a:buFont typeface="Arial" panose="020B0604020202020204" pitchFamily="34" charset="0"/>
              <a:buChar char="•"/>
            </a:pPr>
            <a:endParaRPr lang="en-US" dirty="0">
              <a:latin typeface="Times-Roman"/>
            </a:endParaRPr>
          </a:p>
          <a:p>
            <a:pPr marL="285750" indent="-285750">
              <a:buFont typeface="Arial" panose="020B0604020202020204" pitchFamily="34" charset="0"/>
              <a:buChar char="•"/>
            </a:pPr>
            <a:r>
              <a:rPr lang="en-US" sz="1800" b="1" i="0" u="none" strike="noStrike" baseline="0" dirty="0">
                <a:latin typeface="Times-Bold"/>
              </a:rPr>
              <a:t>Partitioning </a:t>
            </a:r>
            <a:r>
              <a:rPr lang="en-US" sz="1800" b="0" i="0" u="none" strike="noStrike" baseline="0" dirty="0">
                <a:latin typeface="Times-Roman"/>
              </a:rPr>
              <a:t>organizes subsystems as peers that mutually provide different services to each other</a:t>
            </a:r>
            <a:endParaRPr lang="en-IN" dirty="0"/>
          </a:p>
        </p:txBody>
      </p:sp>
    </p:spTree>
    <p:extLst>
      <p:ext uri="{BB962C8B-B14F-4D97-AF65-F5344CB8AC3E}">
        <p14:creationId xmlns:p14="http://schemas.microsoft.com/office/powerpoint/2010/main" xmlns="" val="400250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2005717" y="309799"/>
            <a:ext cx="6094674"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Subsystem and classes</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7433B76-E706-428D-A842-8F2A1D623854}"/>
              </a:ext>
            </a:extLst>
          </p:cNvPr>
          <p:cNvSpPr txBox="1"/>
          <p:nvPr/>
        </p:nvSpPr>
        <p:spPr>
          <a:xfrm>
            <a:off x="852778" y="2093383"/>
            <a:ext cx="9778116" cy="313932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Roman"/>
              </a:rPr>
              <a:t>In order to reduce the complexity of the application domain, the smaller parts of the system called “classes” are identified and organized into packages.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Similarly, to reduce the complexity of the solution domain, a system is decomposed into simpler parts, called “subsystems,” which are made of a number of solution domain classes.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A </a:t>
            </a:r>
            <a:r>
              <a:rPr lang="en-US" sz="1800" b="1" i="0" u="none" strike="noStrike" baseline="0" dirty="0">
                <a:latin typeface="Times-Bold"/>
              </a:rPr>
              <a:t>subsystem </a:t>
            </a:r>
            <a:r>
              <a:rPr lang="en-US" sz="1800" b="0" i="0" u="none" strike="noStrike" baseline="0" dirty="0">
                <a:latin typeface="Times-Roman"/>
              </a:rPr>
              <a:t>is a replaceable part of the system with well-defined interfaces that encapsulates the state and behavior of its contained classes.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A subsystem typically corresponds to the amount of work that a single developer or a single development team can tackle</a:t>
            </a:r>
            <a:endParaRPr lang="en-IN" dirty="0"/>
          </a:p>
        </p:txBody>
      </p:sp>
    </p:spTree>
    <p:extLst>
      <p:ext uri="{BB962C8B-B14F-4D97-AF65-F5344CB8AC3E}">
        <p14:creationId xmlns:p14="http://schemas.microsoft.com/office/powerpoint/2010/main" xmlns="" val="159323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1794050" y="207840"/>
            <a:ext cx="7273750"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Services and Subsystem Interfaces</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C7433B76-E706-428D-A842-8F2A1D623854}"/>
              </a:ext>
            </a:extLst>
          </p:cNvPr>
          <p:cNvSpPr txBox="1"/>
          <p:nvPr/>
        </p:nvSpPr>
        <p:spPr>
          <a:xfrm>
            <a:off x="287867" y="1339850"/>
            <a:ext cx="11142133" cy="4801314"/>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Times-Roman"/>
              </a:rPr>
              <a:t>A subsystem is characterized by the services it provides to other subsystems. A </a:t>
            </a:r>
            <a:r>
              <a:rPr lang="en-US" sz="1800" b="1" i="0" u="none" strike="noStrike" baseline="0" dirty="0">
                <a:latin typeface="Times-Bold"/>
              </a:rPr>
              <a:t>service </a:t>
            </a:r>
            <a:r>
              <a:rPr lang="en-US" sz="1800" b="0" i="0" u="none" strike="noStrike" baseline="0" dirty="0">
                <a:latin typeface="Times-Roman"/>
              </a:rPr>
              <a:t>is a set of related operations that share a common purpose.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A subsystem providing a notification service, for example, defines operations to send notices, look up notification channels, and subscribe and unsubscribe to a channel.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The set of operations of a subsystem that are available to other subsystems form the </a:t>
            </a:r>
            <a:r>
              <a:rPr lang="en-US" sz="1800" b="1" i="0" u="none" strike="noStrike" baseline="0" dirty="0">
                <a:latin typeface="Times-Bold"/>
              </a:rPr>
              <a:t>subsystem interface</a:t>
            </a:r>
            <a:r>
              <a:rPr lang="en-US" sz="1800" b="0" i="0" u="none" strike="noStrike" baseline="0" dirty="0">
                <a:latin typeface="Times-Roman"/>
              </a:rPr>
              <a:t>.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The subsystem interface includes the name of the operations, their parameters, their types, and their return values.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System design focuses on defining the services provided by each subsystem, that is, enumerating the operations, their parameters, and their high-level behavior.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Object design will focus on the </a:t>
            </a:r>
            <a:r>
              <a:rPr lang="en-US" sz="1800" b="1" i="0" u="none" strike="noStrike" baseline="0" dirty="0">
                <a:latin typeface="Times-Bold"/>
              </a:rPr>
              <a:t>application programmer interface </a:t>
            </a:r>
            <a:r>
              <a:rPr lang="en-US" sz="1800" b="0" i="0" u="none" strike="noStrike" baseline="0" dirty="0">
                <a:latin typeface="Times-Roman"/>
              </a:rPr>
              <a:t>(API), which refines and extends the subsystem interfaces.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The API also includes the type of the parameters and the return value of each operation</a:t>
            </a:r>
            <a:endParaRPr lang="en-IN" dirty="0"/>
          </a:p>
        </p:txBody>
      </p:sp>
    </p:spTree>
    <p:extLst>
      <p:ext uri="{BB962C8B-B14F-4D97-AF65-F5344CB8AC3E}">
        <p14:creationId xmlns:p14="http://schemas.microsoft.com/office/powerpoint/2010/main" xmlns="" val="136937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EE7E7F4A-E806-47BC-8B59-C27B6CDC79D8}"/>
              </a:ext>
            </a:extLst>
          </p:cNvPr>
          <p:cNvSpPr>
            <a:spLocks noGrp="1"/>
          </p:cNvSpPr>
          <p:nvPr>
            <p:ph type="ftr" sz="quarter" idx="11"/>
          </p:nvPr>
        </p:nvSpPr>
        <p:spPr>
          <a:xfrm>
            <a:off x="1081548" y="6518082"/>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6" name="TextBox 5">
            <a:extLst>
              <a:ext uri="{FF2B5EF4-FFF2-40B4-BE49-F238E27FC236}">
                <a16:creationId xmlns:a16="http://schemas.microsoft.com/office/drawing/2014/main" xmlns="" id="{30ED4BF4-D9A7-49D2-BC2A-F0F16B5171F1}"/>
              </a:ext>
            </a:extLst>
          </p:cNvPr>
          <p:cNvSpPr txBox="1"/>
          <p:nvPr/>
        </p:nvSpPr>
        <p:spPr>
          <a:xfrm>
            <a:off x="2005717" y="309799"/>
            <a:ext cx="6094674" cy="646331"/>
          </a:xfrm>
          <a:prstGeom prst="rect">
            <a:avLst/>
          </a:prstGeom>
          <a:noFill/>
        </p:spPr>
        <p:txBody>
          <a:bodyPr wrap="square">
            <a:spAutoFit/>
          </a:bodyPr>
          <a:lstStyle/>
          <a:p>
            <a:r>
              <a:rPr lang="en-IN" sz="3600" i="0" u="none" strike="noStrike" baseline="0" dirty="0">
                <a:latin typeface="Times New Roman" panose="02020603050405020304" pitchFamily="18" charset="0"/>
                <a:cs typeface="Times New Roman" panose="02020603050405020304" pitchFamily="18" charset="0"/>
              </a:rPr>
              <a:t>Coupling and Cohesion</a:t>
            </a:r>
            <a:endParaRPr lang="en-IN" sz="3600" dirty="0">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xmlns="" id="{40B34576-FA23-4683-A156-B764FDE6EC20}"/>
              </a:ext>
            </a:extLst>
          </p:cNvPr>
          <p:cNvGraphicFramePr/>
          <p:nvPr>
            <p:extLst>
              <p:ext uri="{D42A27DB-BD31-4B8C-83A1-F6EECF244321}">
                <p14:modId xmlns:p14="http://schemas.microsoft.com/office/powerpoint/2010/main" xmlns="" val="2476260776"/>
              </p:ext>
            </p:extLst>
          </p:nvPr>
        </p:nvGraphicFramePr>
        <p:xfrm>
          <a:off x="304800" y="1185333"/>
          <a:ext cx="11379200" cy="5362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50936790"/>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5056</TotalTime>
  <Words>1491</Words>
  <Application>Microsoft Office PowerPoint</Application>
  <PresentationFormat>Custom</PresentationFormat>
  <Paragraphs>120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pm_siggraph96</vt:lpstr>
      <vt:lpstr>Object-Oriented Analysis and Design using JAVA</vt:lpstr>
      <vt:lpstr>Introduction</vt:lpstr>
      <vt:lpstr>Slide 3</vt:lpstr>
      <vt:lpstr>Major activities in system design</vt:lpstr>
      <vt:lpstr>Slide 5</vt:lpstr>
      <vt:lpstr>Slide 6</vt:lpstr>
      <vt:lpstr>Slide 7</vt:lpstr>
      <vt:lpstr>Slide 8</vt:lpstr>
      <vt:lpstr>Slide 9</vt:lpstr>
      <vt:lpstr>Slide 10</vt:lpstr>
      <vt:lpstr>Slide 11</vt:lpstr>
      <vt:lpstr>Slide 12</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221</cp:revision>
  <dcterms:created xsi:type="dcterms:W3CDTF">2020-08-16T12:13:05Z</dcterms:created>
  <dcterms:modified xsi:type="dcterms:W3CDTF">2022-08-09T05:20:05Z</dcterms:modified>
</cp:coreProperties>
</file>