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2"/>
  </p:notesMasterIdLst>
  <p:handoutMasterIdLst>
    <p:handoutMasterId r:id="rId13"/>
  </p:handoutMasterIdLst>
  <p:sldIdLst>
    <p:sldId id="265" r:id="rId2"/>
    <p:sldId id="313" r:id="rId3"/>
    <p:sldId id="311" r:id="rId4"/>
    <p:sldId id="301" r:id="rId5"/>
    <p:sldId id="282" r:id="rId6"/>
    <p:sldId id="314" r:id="rId7"/>
    <p:sldId id="315" r:id="rId8"/>
    <p:sldId id="316" r:id="rId9"/>
    <p:sldId id="280"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rjeetsanyasi@gmail.com" initials="a" lastIdx="1" clrIdx="0">
    <p:extLst>
      <p:ext uri="{19B8F6BF-5375-455C-9EA6-DF929625EA0E}">
        <p15:presenceInfo xmlns:p15="http://schemas.microsoft.com/office/powerpoint/2012/main" xmlns="" userId="c95386e8c7c987d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9C9"/>
    <a:srgbClr val="88988A"/>
    <a:srgbClr val="9F81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60"/>
  </p:normalViewPr>
  <p:slideViewPr>
    <p:cSldViewPr snapToGrid="0">
      <p:cViewPr varScale="1">
        <p:scale>
          <a:sx n="72" d="100"/>
          <a:sy n="72" d="100"/>
        </p:scale>
        <p:origin x="-57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741F9E3-A59E-444A-9B03-FE6EC9D339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1543FFCC-4CDE-4EF9-9F2A-7E95928E3B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BB69-987C-4E40-9672-6D4CF4F3ED2C}" type="datetimeFigureOut">
              <a:rPr lang="en-IN" smtClean="0"/>
              <a:pPr/>
              <a:t>09-08-2022</a:t>
            </a:fld>
            <a:endParaRPr lang="en-IN"/>
          </a:p>
        </p:txBody>
      </p:sp>
      <p:sp>
        <p:nvSpPr>
          <p:cNvPr id="4" name="Footer Placeholder 3">
            <a:extLst>
              <a:ext uri="{FF2B5EF4-FFF2-40B4-BE49-F238E27FC236}">
                <a16:creationId xmlns:a16="http://schemas.microsoft.com/office/drawing/2014/main" xmlns="" id="{045E3E56-60FE-4FE0-887B-171FF5CEF7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BC1AED36-76CD-4253-AF17-D0B3EF32E9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AA0B55-20BF-4CA5-BB19-F3C28DD92CEB}" type="slidenum">
              <a:rPr lang="en-IN" smtClean="0"/>
              <a:pPr/>
              <a:t>‹#›</a:t>
            </a:fld>
            <a:endParaRPr lang="en-IN"/>
          </a:p>
        </p:txBody>
      </p:sp>
    </p:spTree>
    <p:extLst>
      <p:ext uri="{BB962C8B-B14F-4D97-AF65-F5344CB8AC3E}">
        <p14:creationId xmlns:p14="http://schemas.microsoft.com/office/powerpoint/2010/main" xmlns="" val="34306078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CD3F0-F2ED-4E03-BD3C-739A8B9F7971}" type="datetimeFigureOut">
              <a:rPr lang="en-IN" smtClean="0"/>
              <a:pPr/>
              <a:t>09-08-2022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8E8A0-D924-4284-9FB2-72A26BF0158C}" type="slidenum">
              <a:rPr lang="en-IN" smtClean="0"/>
              <a:pPr/>
              <a:t>‹#›</a:t>
            </a:fld>
            <a:endParaRPr lang="en-IN"/>
          </a:p>
        </p:txBody>
      </p:sp>
    </p:spTree>
    <p:extLst>
      <p:ext uri="{BB962C8B-B14F-4D97-AF65-F5344CB8AC3E}">
        <p14:creationId xmlns:p14="http://schemas.microsoft.com/office/powerpoint/2010/main" xmlns="" val="7289073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dt" sz="quarter" idx="2"/>
          </p:nvPr>
        </p:nvSpPr>
        <p:spPr/>
        <p:txBody>
          <a:bodyPr/>
          <a:lstStyle>
            <a:lvl1pPr>
              <a:defRPr/>
            </a:lvl1pPr>
          </a:lstStyle>
          <a:p>
            <a:fld id="{87E57922-0167-4C9F-AD9C-22F2B7009187}" type="datetime1">
              <a:rPr lang="en-IN" smtClean="0"/>
              <a:pPr/>
              <a:t>09-08-2022</a:t>
            </a:fld>
            <a:endParaRPr lang="en-IN"/>
          </a:p>
        </p:txBody>
      </p:sp>
      <p:sp>
        <p:nvSpPr>
          <p:cNvPr id="3075" name="Rectangle 3"/>
          <p:cNvSpPr>
            <a:spLocks noGrp="1" noChangeArrowheads="1"/>
          </p:cNvSpPr>
          <p:nvPr>
            <p:ph type="ftr" sz="quarter" idx="3"/>
          </p:nvPr>
        </p:nvSpPr>
        <p:spPr/>
        <p:txBody>
          <a:bodyPr/>
          <a:lstStyle>
            <a:lvl1pPr>
              <a:defRPr/>
            </a:lvl1pPr>
          </a:lstStyle>
          <a:p>
            <a:r>
              <a:rPr lang="en-US"/>
              <a:t>Referred sources mentioned in Key References</a:t>
            </a:r>
            <a:endParaRPr lang="en-IN"/>
          </a:p>
        </p:txBody>
      </p:sp>
      <p:sp>
        <p:nvSpPr>
          <p:cNvPr id="3076" name="Rectangle 4"/>
          <p:cNvSpPr>
            <a:spLocks noGrp="1" noChangeArrowheads="1"/>
          </p:cNvSpPr>
          <p:nvPr>
            <p:ph type="sldNum" sz="quarter" idx="4"/>
          </p:nvPr>
        </p:nvSpPr>
        <p:spPr/>
        <p:txBody>
          <a:bodyPr/>
          <a:lstStyle>
            <a:lvl1pPr>
              <a:defRPr/>
            </a:lvl1pPr>
          </a:lstStyle>
          <a:p>
            <a:fld id="{2474C2A8-C953-455A-8BE2-601ACF684691}" type="slidenum">
              <a:rPr lang="en-IN" smtClean="0"/>
              <a:pPr/>
              <a:t>‹#›</a:t>
            </a:fld>
            <a:endParaRPr lang="en-IN"/>
          </a:p>
        </p:txBody>
      </p:sp>
      <p:grpSp>
        <p:nvGrpSpPr>
          <p:cNvPr id="2" name="Group 7"/>
          <p:cNvGrpSpPr>
            <a:grpSpLocks/>
          </p:cNvGrpSpPr>
          <p:nvPr/>
        </p:nvGrpSpPr>
        <p:grpSpPr bwMode="auto">
          <a:xfrm>
            <a:off x="0" y="1200150"/>
            <a:ext cx="12177184" cy="152400"/>
            <a:chOff x="0" y="756"/>
            <a:chExt cx="5753" cy="96"/>
          </a:xfrm>
        </p:grpSpPr>
        <p:sp>
          <p:nvSpPr>
            <p:cNvPr id="3077" name="Rectangle 5"/>
            <p:cNvSpPr>
              <a:spLocks noChangeArrowheads="1"/>
            </p:cNvSpPr>
            <p:nvPr/>
          </p:nvSpPr>
          <p:spPr bwMode="auto">
            <a:xfrm>
              <a:off x="0" y="756"/>
              <a:ext cx="5753" cy="47"/>
            </a:xfrm>
            <a:prstGeom prst="rect">
              <a:avLst/>
            </a:prstGeom>
            <a:gradFill rotWithShape="0">
              <a:gsLst>
                <a:gs pos="0">
                  <a:srgbClr val="00DFCA">
                    <a:gamma/>
                    <a:shade val="49804"/>
                    <a:invGamma/>
                  </a:srgbClr>
                </a:gs>
                <a:gs pos="50000">
                  <a:srgbClr val="00DFCA"/>
                </a:gs>
                <a:gs pos="100000">
                  <a:srgbClr val="00DFCA">
                    <a:gamma/>
                    <a:shade val="49804"/>
                    <a:invGamma/>
                  </a:srgbClr>
                </a:gs>
              </a:gsLst>
              <a:lin ang="0" scaled="1"/>
            </a:gradFill>
            <a:ln w="9525">
              <a:noFill/>
              <a:miter lim="800000"/>
              <a:headEnd/>
              <a:tailEnd/>
            </a:ln>
            <a:effectLst/>
          </p:spPr>
          <p:txBody>
            <a:bodyPr wrap="none" anchor="ctr"/>
            <a:lstStyle/>
            <a:p>
              <a:endParaRPr lang="en-US" sz="2400"/>
            </a:p>
          </p:txBody>
        </p:sp>
        <p:sp>
          <p:nvSpPr>
            <p:cNvPr id="3078" name="Rectangle 6"/>
            <p:cNvSpPr>
              <a:spLocks noChangeArrowheads="1"/>
            </p:cNvSpPr>
            <p:nvPr/>
          </p:nvSpPr>
          <p:spPr bwMode="auto">
            <a:xfrm>
              <a:off x="0" y="828"/>
              <a:ext cx="5753" cy="24"/>
            </a:xfrm>
            <a:prstGeom prst="rect">
              <a:avLst/>
            </a:prstGeom>
            <a:gradFill rotWithShape="0">
              <a:gsLst>
                <a:gs pos="0">
                  <a:srgbClr val="D989B8">
                    <a:gamma/>
                    <a:shade val="69804"/>
                    <a:invGamma/>
                  </a:srgbClr>
                </a:gs>
                <a:gs pos="50000">
                  <a:srgbClr val="D989B8"/>
                </a:gs>
                <a:gs pos="100000">
                  <a:srgbClr val="D989B8">
                    <a:gamma/>
                    <a:shade val="69804"/>
                    <a:invGamma/>
                  </a:srgbClr>
                </a:gs>
              </a:gsLst>
              <a:lin ang="0" scaled="1"/>
            </a:gradFill>
            <a:ln w="9525">
              <a:noFill/>
              <a:miter lim="800000"/>
              <a:headEnd/>
              <a:tailEnd/>
            </a:ln>
            <a:effectLst/>
          </p:spPr>
          <p:txBody>
            <a:bodyPr wrap="none" anchor="ctr"/>
            <a:lstStyle/>
            <a:p>
              <a:endParaRPr lang="en-US" sz="2400"/>
            </a:p>
          </p:txBody>
        </p:sp>
      </p:grpSp>
      <p:sp>
        <p:nvSpPr>
          <p:cNvPr id="3080" name="Rectangle 8"/>
          <p:cNvSpPr>
            <a:spLocks noGrp="1" noChangeArrowheads="1"/>
          </p:cNvSpPr>
          <p:nvPr>
            <p:ph type="ctrTitle" sz="quarter"/>
          </p:nvPr>
        </p:nvSpPr>
        <p:spPr>
          <a:xfrm>
            <a:off x="406400" y="1524000"/>
            <a:ext cx="11379200" cy="1143000"/>
          </a:xfrm>
        </p:spPr>
        <p:txBody>
          <a:bodyPr anchor="b" anchorCtr="0"/>
          <a:lstStyle>
            <a:lvl1pPr>
              <a:defRPr/>
            </a:lvl1pPr>
          </a:lstStyle>
          <a:p>
            <a:r>
              <a:rPr lang="en-US"/>
              <a:t>Click to edit Master title style</a:t>
            </a:r>
          </a:p>
        </p:txBody>
      </p:sp>
      <p:sp>
        <p:nvSpPr>
          <p:cNvPr id="3081" name="Rectangle 9"/>
          <p:cNvSpPr>
            <a:spLocks noGrp="1" noChangeArrowheads="1"/>
          </p:cNvSpPr>
          <p:nvPr>
            <p:ph type="subTitle" sz="quarter" idx="1"/>
          </p:nvPr>
        </p:nvSpPr>
        <p:spPr>
          <a:xfrm>
            <a:off x="1828800" y="2971800"/>
            <a:ext cx="8534400" cy="1752600"/>
          </a:xfrm>
        </p:spPr>
        <p:txBody>
          <a:bodyPr/>
          <a:lstStyle>
            <a:lvl1pPr marL="0" indent="0" algn="ctr">
              <a:buFont typeface="Monotype Sorts" pitchFamily="2" charset="2"/>
              <a:buNone/>
              <a:defRPr/>
            </a:lvl1pPr>
          </a:lstStyle>
          <a:p>
            <a:r>
              <a:rPr lang="en-US"/>
              <a:t>Click to edit Master subtitle style</a:t>
            </a:r>
          </a:p>
        </p:txBody>
      </p:sp>
    </p:spTree>
    <p:extLst>
      <p:ext uri="{BB962C8B-B14F-4D97-AF65-F5344CB8AC3E}">
        <p14:creationId xmlns:p14="http://schemas.microsoft.com/office/powerpoint/2010/main" xmlns="" val="143364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8DBB67F-3B43-4959-B5A3-625A2A88E46F}"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359568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04800"/>
            <a:ext cx="29464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0" y="304800"/>
            <a:ext cx="86360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0879487-86FC-4B49-BA47-1B8450DFE1E9}"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70312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C725084-8DAE-411D-93DA-D168CE1A9BBE}"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56351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F4E71AF-0282-4689-B0C4-FBB648EF4253}"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8393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295400"/>
            <a:ext cx="5435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1295400"/>
            <a:ext cx="5435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918A5EE1-5661-495B-8CBC-2B55D10BD000}"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384603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20B1EE0-D862-4245-BC9C-5CA5176EFB1A}" type="datetime1">
              <a:rPr lang="en-IN" smtClean="0"/>
              <a:pPr/>
              <a:t>09-08-2022</a:t>
            </a:fld>
            <a:endParaRPr lang="en-IN"/>
          </a:p>
        </p:txBody>
      </p:sp>
      <p:sp>
        <p:nvSpPr>
          <p:cNvPr id="8" name="Footer Placeholder 7"/>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9" name="Slide Number Placeholder 8"/>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808239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0B937A67-3D49-47C6-B0B7-6A7F0AC83A52}" type="datetime1">
              <a:rPr lang="en-IN" smtClean="0"/>
              <a:pPr/>
              <a:t>09-08-2022</a:t>
            </a:fld>
            <a:endParaRPr lang="en-IN"/>
          </a:p>
        </p:txBody>
      </p:sp>
      <p:sp>
        <p:nvSpPr>
          <p:cNvPr id="4" name="Footer Placeholder 3"/>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5" name="Slide Number Placeholder 4"/>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101638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7EF1EC4-F0A5-43E0-AA41-8A9DF3840F29}" type="datetime1">
              <a:rPr lang="en-IN" smtClean="0"/>
              <a:pPr/>
              <a:t>09-08-2022</a:t>
            </a:fld>
            <a:endParaRPr lang="en-IN"/>
          </a:p>
        </p:txBody>
      </p:sp>
      <p:sp>
        <p:nvSpPr>
          <p:cNvPr id="3" name="Footer Placeholder 2"/>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4" name="Slide Number Placeholder 3"/>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23012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704B1A4-7274-4F56-975B-490BF7F950C4}"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47041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1E0018A-270E-42CC-A3B2-192C46319FE1}"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96299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effectLst/>
                <a:latin typeface="Times New Roman" pitchFamily="18" charset="0"/>
              </a:defRPr>
            </a:lvl1pPr>
          </a:lstStyle>
          <a:p>
            <a:fld id="{13FCECD4-694A-4EF2-99BA-0AD19D70B481}" type="datetime1">
              <a:rPr lang="en-IN" smtClean="0"/>
              <a:pPr/>
              <a:t>09-08-2022</a:t>
            </a:fld>
            <a:endParaRPr lang="en-IN"/>
          </a:p>
        </p:txBody>
      </p:sp>
      <p:sp>
        <p:nvSpPr>
          <p:cNvPr id="1027" name="Rectangle 3"/>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effectLst/>
                <a:latin typeface="Times New Roman" pitchFamily="18" charset="0"/>
              </a:defRPr>
            </a:lvl1pPr>
          </a:lstStyle>
          <a:p>
            <a:r>
              <a:rPr lang="en-US"/>
              <a:t>Referred sources mentioned in Key References</a:t>
            </a:r>
            <a:endParaRPr lang="en-IN"/>
          </a:p>
        </p:txBody>
      </p:sp>
      <p:sp>
        <p:nvSpPr>
          <p:cNvPr id="1028" name="Rectangle 4"/>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effectLst/>
                <a:latin typeface="Times New Roman" pitchFamily="18" charset="0"/>
              </a:defRPr>
            </a:lvl1pPr>
          </a:lstStyle>
          <a:p>
            <a:fld id="{2474C2A8-C953-455A-8BE2-601ACF684691}" type="slidenum">
              <a:rPr lang="en-IN" smtClean="0"/>
              <a:pPr/>
              <a:t>‹#›</a:t>
            </a:fld>
            <a:endParaRPr lang="en-IN"/>
          </a:p>
        </p:txBody>
      </p:sp>
      <p:grpSp>
        <p:nvGrpSpPr>
          <p:cNvPr id="2" name="Group 7"/>
          <p:cNvGrpSpPr>
            <a:grpSpLocks/>
          </p:cNvGrpSpPr>
          <p:nvPr/>
        </p:nvGrpSpPr>
        <p:grpSpPr bwMode="auto">
          <a:xfrm>
            <a:off x="0" y="971550"/>
            <a:ext cx="12177184" cy="152400"/>
            <a:chOff x="0" y="612"/>
            <a:chExt cx="5753" cy="96"/>
          </a:xfrm>
        </p:grpSpPr>
        <p:sp>
          <p:nvSpPr>
            <p:cNvPr id="1029" name="Rectangle 5"/>
            <p:cNvSpPr>
              <a:spLocks noChangeArrowheads="1"/>
            </p:cNvSpPr>
            <p:nvPr/>
          </p:nvSpPr>
          <p:spPr bwMode="auto">
            <a:xfrm>
              <a:off x="0" y="612"/>
              <a:ext cx="5753" cy="47"/>
            </a:xfrm>
            <a:prstGeom prst="rect">
              <a:avLst/>
            </a:prstGeom>
            <a:gradFill rotWithShape="0">
              <a:gsLst>
                <a:gs pos="0">
                  <a:srgbClr val="00DFCA">
                    <a:gamma/>
                    <a:shade val="49804"/>
                    <a:invGamma/>
                  </a:srgbClr>
                </a:gs>
                <a:gs pos="50000">
                  <a:srgbClr val="00DFCA"/>
                </a:gs>
                <a:gs pos="100000">
                  <a:srgbClr val="00DFCA">
                    <a:gamma/>
                    <a:shade val="49804"/>
                    <a:invGamma/>
                  </a:srgbClr>
                </a:gs>
              </a:gsLst>
              <a:lin ang="0" scaled="1"/>
            </a:gradFill>
            <a:ln w="9525">
              <a:noFill/>
              <a:miter lim="800000"/>
              <a:headEnd/>
              <a:tailEnd/>
            </a:ln>
            <a:effectLst/>
          </p:spPr>
          <p:txBody>
            <a:bodyPr wrap="none" anchor="ctr"/>
            <a:lstStyle/>
            <a:p>
              <a:endParaRPr lang="en-US" sz="2400"/>
            </a:p>
          </p:txBody>
        </p:sp>
        <p:sp>
          <p:nvSpPr>
            <p:cNvPr id="1030" name="Rectangle 6"/>
            <p:cNvSpPr>
              <a:spLocks noChangeArrowheads="1"/>
            </p:cNvSpPr>
            <p:nvPr/>
          </p:nvSpPr>
          <p:spPr bwMode="auto">
            <a:xfrm>
              <a:off x="0" y="684"/>
              <a:ext cx="5753" cy="24"/>
            </a:xfrm>
            <a:prstGeom prst="rect">
              <a:avLst/>
            </a:prstGeom>
            <a:gradFill rotWithShape="0">
              <a:gsLst>
                <a:gs pos="0">
                  <a:srgbClr val="D989B8">
                    <a:gamma/>
                    <a:shade val="69804"/>
                    <a:invGamma/>
                  </a:srgbClr>
                </a:gs>
                <a:gs pos="50000">
                  <a:srgbClr val="D989B8"/>
                </a:gs>
                <a:gs pos="100000">
                  <a:srgbClr val="D989B8">
                    <a:gamma/>
                    <a:shade val="69804"/>
                    <a:invGamma/>
                  </a:srgbClr>
                </a:gs>
              </a:gsLst>
              <a:lin ang="0" scaled="1"/>
            </a:gradFill>
            <a:ln w="9525">
              <a:noFill/>
              <a:miter lim="800000"/>
              <a:headEnd/>
              <a:tailEnd/>
            </a:ln>
            <a:effectLst/>
          </p:spPr>
          <p:txBody>
            <a:bodyPr wrap="none" anchor="ctr"/>
            <a:lstStyle/>
            <a:p>
              <a:endParaRPr lang="en-US" sz="2400"/>
            </a:p>
          </p:txBody>
        </p:sp>
      </p:grpSp>
      <p:sp>
        <p:nvSpPr>
          <p:cNvPr id="1032" name="Rectangle 8"/>
          <p:cNvSpPr>
            <a:spLocks noGrp="1" noChangeArrowheads="1"/>
          </p:cNvSpPr>
          <p:nvPr>
            <p:ph type="title"/>
          </p:nvPr>
        </p:nvSpPr>
        <p:spPr bwMode="auto">
          <a:xfrm>
            <a:off x="203200" y="304800"/>
            <a:ext cx="11785600" cy="609600"/>
          </a:xfrm>
          <a:prstGeom prst="rect">
            <a:avLst/>
          </a:prstGeom>
          <a:noFill/>
          <a:ln w="9525">
            <a:noFill/>
            <a:miter lim="800000"/>
            <a:headEnd/>
            <a:tailEnd/>
          </a:ln>
          <a:effectLst/>
        </p:spPr>
        <p:txBody>
          <a:bodyPr vert="horz" wrap="square" lIns="92075" tIns="46038" rIns="92075" bIns="46038" numCol="1" anchor="ctr" anchorCtr="1" compatLnSpc="1">
            <a:prstTxWarp prst="textNoShape">
              <a:avLst/>
            </a:prstTxWarp>
          </a:bodyPr>
          <a:lstStyle/>
          <a:p>
            <a:pPr lvl="0"/>
            <a:r>
              <a:rPr lang="en-US"/>
              <a:t>Click to edit Master title style</a:t>
            </a:r>
          </a:p>
        </p:txBody>
      </p:sp>
      <p:sp>
        <p:nvSpPr>
          <p:cNvPr id="1033" name="Rectangle 9"/>
          <p:cNvSpPr>
            <a:spLocks noGrp="1" noChangeArrowheads="1"/>
          </p:cNvSpPr>
          <p:nvPr>
            <p:ph type="body" idx="1"/>
          </p:nvPr>
        </p:nvSpPr>
        <p:spPr bwMode="auto">
          <a:xfrm>
            <a:off x="914400" y="1295400"/>
            <a:ext cx="11074400" cy="4876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7095784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mj-lt"/>
          <a:ea typeface="+mj-ea"/>
          <a:cs typeface="+mj-cs"/>
        </a:defRPr>
      </a:lvl1pPr>
      <a:lvl2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2pPr>
      <a:lvl3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3pPr>
      <a:lvl4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4pPr>
      <a:lvl5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5pPr>
      <a:lvl6pPr marL="4572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9pPr>
    </p:titleStyle>
    <p:bodyStyle>
      <a:lvl1pPr marL="342900" indent="-342900" algn="l" rtl="0" eaLnBrk="1" fontAlgn="base" hangingPunct="1">
        <a:spcBef>
          <a:spcPct val="20000"/>
        </a:spcBef>
        <a:spcAft>
          <a:spcPct val="0"/>
        </a:spcAft>
        <a:buClr>
          <a:schemeClr val="accent2"/>
        </a:buClr>
        <a:buSzPct val="55000"/>
        <a:buFont typeface="Monotype Sorts" pitchFamily="2" charset="2"/>
        <a:buChar char="l"/>
        <a:defRPr sz="28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accent2"/>
        </a:buClr>
        <a:buSzPct val="50000"/>
        <a:buFont typeface="Monotype Sorts" pitchFamily="2" charset="2"/>
        <a:buChar char="n"/>
        <a:defRPr sz="2600">
          <a:solidFill>
            <a:schemeClr val="tx1"/>
          </a:solidFill>
          <a:effectLst>
            <a:outerShdw blurRad="38100" dist="38100" dir="2700000" algn="tl">
              <a:srgbClr val="C0C0C0"/>
            </a:outerShdw>
          </a:effectLst>
          <a:latin typeface="+mn-lt"/>
        </a:defRPr>
      </a:lvl2pPr>
      <a:lvl3pPr marL="1143000" indent="-228600" algn="l" rtl="0" eaLnBrk="1" fontAlgn="base" hangingPunct="1">
        <a:spcBef>
          <a:spcPct val="20000"/>
        </a:spcBef>
        <a:spcAft>
          <a:spcPct val="0"/>
        </a:spcAft>
        <a:buClr>
          <a:schemeClr val="accent2"/>
        </a:buClr>
        <a:buSzPct val="40000"/>
        <a:buFont typeface="Monotype Sorts" pitchFamily="2" charset="2"/>
        <a:buChar char="n"/>
        <a:defRPr sz="2400">
          <a:solidFill>
            <a:schemeClr val="tx1"/>
          </a:solidFill>
          <a:effectLst>
            <a:outerShdw blurRad="38100" dist="38100" dir="2700000" algn="tl">
              <a:srgbClr val="C0C0C0"/>
            </a:outerShdw>
          </a:effectLst>
          <a:latin typeface="+mn-lt"/>
        </a:defRPr>
      </a:lvl3pPr>
      <a:lvl4pPr marL="1600200" indent="-228600" algn="l" rtl="0" eaLnBrk="1" fontAlgn="base" hangingPunct="1">
        <a:spcBef>
          <a:spcPct val="20000"/>
        </a:spcBef>
        <a:spcAft>
          <a:spcPct val="0"/>
        </a:spcAft>
        <a:buClr>
          <a:schemeClr val="accent2"/>
        </a:buClr>
        <a:buSzPct val="65000"/>
        <a:buFont typeface="Monotype Sorts" pitchFamily="2" charset="2"/>
        <a:buChar char="l"/>
        <a:defRPr sz="2200">
          <a:solidFill>
            <a:schemeClr val="tx1"/>
          </a:solidFill>
          <a:effectLst>
            <a:outerShdw blurRad="38100" dist="38100" dir="2700000" algn="tl">
              <a:srgbClr val="C0C0C0"/>
            </a:outerShdw>
          </a:effectLst>
          <a:latin typeface="+mn-lt"/>
        </a:defRPr>
      </a:lvl4pPr>
      <a:lvl5pPr marL="20574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oursera.org/lecture/object-oriented-design/1-1-2-software-architect-and-design-roles-in-industry-cIGsa?utm_source=link&amp;utm_medium=page_share&amp;utm_content=vlp&amp;utm_campaign=top_button" TargetMode="External"/><Relationship Id="rId2" Type="http://schemas.openxmlformats.org/officeDocument/2006/relationships/hyperlink" Target="https://syndicode.com/blog/the-role-skills-and-duties-of-a-software-architect/" TargetMode="External"/><Relationship Id="rId1" Type="http://schemas.openxmlformats.org/officeDocument/2006/relationships/slideLayout" Target="../slideLayouts/slideLayout2.xml"/><Relationship Id="rId4" Type="http://schemas.openxmlformats.org/officeDocument/2006/relationships/hyperlink" Target="https://www.qgcio.qld.gov.au/information-on/workforce-planning/ict-career-streams/software-design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354" y="1890399"/>
            <a:ext cx="9144000" cy="1060194"/>
          </a:xfrm>
        </p:spPr>
        <p:txBody>
          <a:bodyPr>
            <a:normAutofit fontScale="90000"/>
          </a:bodyPr>
          <a:lstStyle/>
          <a:p>
            <a:r>
              <a:rPr lang="en-IN" dirty="0">
                <a:effectLst/>
                <a:latin typeface="Times New Roman" panose="02020603050405020304" pitchFamily="18" charset="0"/>
                <a:cs typeface="Times New Roman" panose="02020603050405020304" pitchFamily="18" charset="0"/>
              </a:rPr>
              <a:t>Object-Oriented Analysis and Design using JAVA</a:t>
            </a:r>
          </a:p>
        </p:txBody>
      </p:sp>
      <p:sp>
        <p:nvSpPr>
          <p:cNvPr id="3" name="Subtitle 2"/>
          <p:cNvSpPr>
            <a:spLocks noGrp="1"/>
          </p:cNvSpPr>
          <p:nvPr>
            <p:ph type="subTitle" idx="1"/>
          </p:nvPr>
        </p:nvSpPr>
        <p:spPr>
          <a:xfrm>
            <a:off x="1224354" y="3282279"/>
            <a:ext cx="9144000" cy="814075"/>
          </a:xfrm>
        </p:spPr>
        <p:txBody>
          <a:bodyPr>
            <a:normAutofit fontScale="92500" lnSpcReduction="20000"/>
          </a:bodyPr>
          <a:lstStyle/>
          <a:p>
            <a:r>
              <a:rPr lang="en-IN" dirty="0" err="1">
                <a:effectLst/>
                <a:latin typeface="Times New Roman" panose="02020603050405020304" pitchFamily="18" charset="0"/>
                <a:cs typeface="Times New Roman" panose="02020603050405020304" pitchFamily="18" charset="0"/>
              </a:rPr>
              <a:t>B.Tech</a:t>
            </a:r>
            <a:r>
              <a:rPr lang="en-IN" dirty="0">
                <a:effectLst/>
                <a:latin typeface="Times New Roman" panose="02020603050405020304" pitchFamily="18" charset="0"/>
                <a:cs typeface="Times New Roman" panose="02020603050405020304" pitchFamily="18" charset="0"/>
              </a:rPr>
              <a:t> (CSE/IT) 5</a:t>
            </a:r>
            <a:r>
              <a:rPr lang="en-IN" baseline="30000" dirty="0">
                <a:effectLst/>
                <a:latin typeface="Times New Roman" panose="02020603050405020304" pitchFamily="18" charset="0"/>
                <a:cs typeface="Times New Roman" panose="02020603050405020304" pitchFamily="18" charset="0"/>
              </a:rPr>
              <a:t>th</a:t>
            </a:r>
            <a:r>
              <a:rPr lang="en-IN" dirty="0">
                <a:effectLst/>
                <a:latin typeface="Times New Roman" panose="02020603050405020304" pitchFamily="18" charset="0"/>
                <a:cs typeface="Times New Roman" panose="02020603050405020304" pitchFamily="18" charset="0"/>
              </a:rPr>
              <a:t> SEM</a:t>
            </a:r>
          </a:p>
          <a:p>
            <a:r>
              <a:rPr lang="en-IN">
                <a:effectLst/>
                <a:latin typeface="Times New Roman" panose="02020603050405020304" pitchFamily="18" charset="0"/>
                <a:cs typeface="Times New Roman" panose="02020603050405020304" pitchFamily="18" charset="0"/>
              </a:rPr>
              <a:t> </a:t>
            </a:r>
            <a:r>
              <a:rPr lang="en-IN" smtClean="0">
                <a:effectLst/>
                <a:latin typeface="Times New Roman" panose="02020603050405020304" pitchFamily="18" charset="0"/>
                <a:cs typeface="Times New Roman" panose="02020603050405020304" pitchFamily="18" charset="0"/>
              </a:rPr>
              <a:t>2021-2022</a:t>
            </a:r>
            <a:endParaRPr lang="en-IN" dirty="0">
              <a:effectLst/>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xmlns="" id="{0B317026-ECCD-477A-BF52-B1B8475E367B}"/>
              </a:ext>
            </a:extLst>
          </p:cNvPr>
          <p:cNvSpPr txBox="1">
            <a:spLocks/>
          </p:cNvSpPr>
          <p:nvPr/>
        </p:nvSpPr>
        <p:spPr bwMode="auto">
          <a:xfrm>
            <a:off x="1590261" y="4555931"/>
            <a:ext cx="8301162"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mj-lt"/>
                <a:ea typeface="+mj-ea"/>
                <a:cs typeface="+mj-cs"/>
              </a:defRPr>
            </a:lvl1pPr>
            <a:lvl2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2pPr>
            <a:lvl3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3pPr>
            <a:lvl4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4pPr>
            <a:lvl5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5pPr>
            <a:lvl6pPr marL="4572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9pPr>
          </a:lstStyle>
          <a:p>
            <a:r>
              <a:rPr lang="en-US" sz="3200" kern="0" dirty="0">
                <a:effectLst/>
                <a:latin typeface="Times New Roman" pitchFamily="18" charset="0"/>
                <a:cs typeface="Times New Roman" pitchFamily="18" charset="0"/>
              </a:rPr>
              <a:t>Lecture-11: Object design</a:t>
            </a:r>
          </a:p>
        </p:txBody>
      </p:sp>
    </p:spTree>
    <p:extLst>
      <p:ext uri="{BB962C8B-B14F-4D97-AF65-F5344CB8AC3E}">
        <p14:creationId xmlns:p14="http://schemas.microsoft.com/office/powerpoint/2010/main" xmlns="" val="390842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4150" y="2838450"/>
            <a:ext cx="6038850" cy="1143000"/>
          </a:xfrm>
        </p:spPr>
        <p:txBody>
          <a:bodyPr/>
          <a:lstStyle/>
          <a:p>
            <a:r>
              <a:rPr lang="en-US" dirty="0">
                <a:effectLst/>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ABE39C2D-5AA8-47F8-BD0C-A2523F18FBDE}"/>
              </a:ext>
            </a:extLst>
          </p:cNvPr>
          <p:cNvSpPr>
            <a:spLocks noGrp="1"/>
          </p:cNvSpPr>
          <p:nvPr>
            <p:ph type="title"/>
          </p:nvPr>
        </p:nvSpPr>
        <p:spPr>
          <a:xfrm>
            <a:off x="203200" y="304800"/>
            <a:ext cx="11785600" cy="609600"/>
          </a:xfrm>
        </p:spPr>
        <p:txBody>
          <a:bodyPr/>
          <a:lstStyle/>
          <a:p>
            <a:r>
              <a:rPr lang="en-IN" sz="3600" b="0" i="0" u="none" strike="noStrike" baseline="0" dirty="0">
                <a:solidFill>
                  <a:srgbClr val="000000"/>
                </a:solidFill>
                <a:effectLst/>
                <a:latin typeface="Times New Roman" panose="02020603050405020304" pitchFamily="18" charset="0"/>
              </a:rPr>
              <a:t>Introduction</a:t>
            </a:r>
            <a:endParaRPr lang="en-IN" sz="3600" dirty="0">
              <a:effectLst/>
              <a:latin typeface="Times New Roman" panose="02020603050405020304" pitchFamily="18" charset="0"/>
              <a:cs typeface="Times New Roman" panose="02020603050405020304" pitchFamily="18" charset="0"/>
            </a:endParaRPr>
          </a:p>
        </p:txBody>
      </p:sp>
      <p:sp>
        <p:nvSpPr>
          <p:cNvPr id="9" name="Footer Placeholder 3">
            <a:extLst>
              <a:ext uri="{FF2B5EF4-FFF2-40B4-BE49-F238E27FC236}">
                <a16:creationId xmlns:a16="http://schemas.microsoft.com/office/drawing/2014/main" xmlns="" id="{44F651F4-35CD-4CCF-8490-53BC62DE9CD5}"/>
              </a:ext>
            </a:extLst>
          </p:cNvPr>
          <p:cNvSpPr>
            <a:spLocks noGrp="1"/>
          </p:cNvSpPr>
          <p:nvPr>
            <p:ph type="ftr" sz="quarter" idx="11"/>
          </p:nvPr>
        </p:nvSpPr>
        <p:spPr>
          <a:xfrm>
            <a:off x="1081548" y="6526033"/>
            <a:ext cx="10028903" cy="312480"/>
          </a:xfrm>
        </p:spPr>
        <p:txBody>
          <a:bodyPr/>
          <a:lstStyle/>
          <a:p>
            <a:r>
              <a:rPr lang="en-IN" sz="1200" b="0" i="0" u="none" strike="noStrike" baseline="0" dirty="0">
                <a:solidFill>
                  <a:srgbClr val="000000"/>
                </a:solidFill>
              </a:rPr>
              <a:t>Bernd </a:t>
            </a:r>
            <a:r>
              <a:rPr lang="en-IN" sz="1200" b="0" i="0" u="none" strike="noStrike" baseline="0" dirty="0" err="1">
                <a:solidFill>
                  <a:srgbClr val="000000"/>
                </a:solidFill>
              </a:rPr>
              <a:t>Bruegge</a:t>
            </a:r>
            <a:r>
              <a:rPr lang="en-IN" sz="1200" b="0" i="0" u="none" strike="noStrike" baseline="0" dirty="0">
                <a:solidFill>
                  <a:srgbClr val="000000"/>
                </a:solidFill>
              </a:rPr>
              <a:t> &amp; Allen H. </a:t>
            </a:r>
            <a:r>
              <a:rPr lang="en-IN" sz="1200" b="0" i="0" u="none" strike="noStrike" baseline="0" dirty="0" err="1">
                <a:solidFill>
                  <a:srgbClr val="000000"/>
                </a:solidFill>
              </a:rPr>
              <a:t>Dutoit</a:t>
            </a:r>
            <a:r>
              <a:rPr lang="en-IN" sz="1200" b="0" i="0" u="none" strike="noStrike" baseline="0" dirty="0">
                <a:solidFill>
                  <a:srgbClr val="000000"/>
                </a:solidFill>
              </a:rPr>
              <a:t> -  Object-Oriented Software Engineering: Using UML, Patterns, and Java</a:t>
            </a:r>
            <a:endParaRPr lang="en-IN" sz="1200" dirty="0"/>
          </a:p>
        </p:txBody>
      </p:sp>
      <p:sp>
        <p:nvSpPr>
          <p:cNvPr id="2" name="Rectangle: Rounded Corners 1">
            <a:extLst>
              <a:ext uri="{FF2B5EF4-FFF2-40B4-BE49-F238E27FC236}">
                <a16:creationId xmlns:a16="http://schemas.microsoft.com/office/drawing/2014/main" xmlns="" id="{39DC23EB-D727-41EF-99F0-71FB0FBABF01}"/>
              </a:ext>
            </a:extLst>
          </p:cNvPr>
          <p:cNvSpPr/>
          <p:nvPr/>
        </p:nvSpPr>
        <p:spPr bwMode="auto">
          <a:xfrm>
            <a:off x="1272209" y="1971923"/>
            <a:ext cx="1701579" cy="811033"/>
          </a:xfrm>
          <a:prstGeom prst="round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2000" b="0" i="0" u="none" strike="noStrike" cap="none" normalizeH="0" baseline="0" dirty="0">
                <a:ln>
                  <a:noFill/>
                </a:ln>
                <a:solidFill>
                  <a:schemeClr val="tx1"/>
                </a:solidFill>
                <a:latin typeface="Times New Roman" pitchFamily="18" charset="0"/>
                <a:cs typeface="Times New Roman" pitchFamily="18" charset="0"/>
              </a:rPr>
              <a:t>Requirement Elicitation</a:t>
            </a:r>
          </a:p>
        </p:txBody>
      </p:sp>
      <p:sp>
        <p:nvSpPr>
          <p:cNvPr id="3" name="Rectangle: Rounded Corners 2">
            <a:extLst>
              <a:ext uri="{FF2B5EF4-FFF2-40B4-BE49-F238E27FC236}">
                <a16:creationId xmlns:a16="http://schemas.microsoft.com/office/drawing/2014/main" xmlns="" id="{FB221290-A6FA-4007-86D2-578EA7BA6206}"/>
              </a:ext>
            </a:extLst>
          </p:cNvPr>
          <p:cNvSpPr/>
          <p:nvPr/>
        </p:nvSpPr>
        <p:spPr bwMode="auto">
          <a:xfrm>
            <a:off x="3404484" y="1963972"/>
            <a:ext cx="1701579" cy="811033"/>
          </a:xfrm>
          <a:prstGeom prst="round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2000" b="0" i="0" u="none" strike="noStrike" cap="none" normalizeH="0" baseline="0" dirty="0">
                <a:ln>
                  <a:noFill/>
                </a:ln>
                <a:solidFill>
                  <a:schemeClr val="tx1"/>
                </a:solidFill>
                <a:latin typeface="Times New Roman" pitchFamily="18" charset="0"/>
                <a:cs typeface="Times New Roman" pitchFamily="18" charset="0"/>
              </a:rPr>
              <a:t>Requirement Analysis</a:t>
            </a:r>
          </a:p>
        </p:txBody>
      </p:sp>
      <p:sp>
        <p:nvSpPr>
          <p:cNvPr id="4" name="Rectangle: Rounded Corners 3">
            <a:extLst>
              <a:ext uri="{FF2B5EF4-FFF2-40B4-BE49-F238E27FC236}">
                <a16:creationId xmlns:a16="http://schemas.microsoft.com/office/drawing/2014/main" xmlns="" id="{DD8BC1A0-7441-49E3-A1EE-63B0479D1C32}"/>
              </a:ext>
            </a:extLst>
          </p:cNvPr>
          <p:cNvSpPr/>
          <p:nvPr/>
        </p:nvSpPr>
        <p:spPr bwMode="auto">
          <a:xfrm>
            <a:off x="5520858" y="1963972"/>
            <a:ext cx="2335032" cy="811033"/>
          </a:xfrm>
          <a:prstGeom prst="round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2000" b="0" i="0" u="none" strike="noStrike" cap="none" normalizeH="0" baseline="0" dirty="0">
                <a:ln>
                  <a:noFill/>
                </a:ln>
                <a:solidFill>
                  <a:schemeClr val="tx1"/>
                </a:solidFill>
                <a:latin typeface="Times New Roman" pitchFamily="18" charset="0"/>
                <a:cs typeface="Times New Roman" pitchFamily="18" charset="0"/>
              </a:rPr>
              <a:t>System design or architecture design</a:t>
            </a:r>
          </a:p>
        </p:txBody>
      </p:sp>
      <p:cxnSp>
        <p:nvCxnSpPr>
          <p:cNvPr id="11" name="Straight Arrow Connector 10">
            <a:extLst>
              <a:ext uri="{FF2B5EF4-FFF2-40B4-BE49-F238E27FC236}">
                <a16:creationId xmlns:a16="http://schemas.microsoft.com/office/drawing/2014/main" xmlns="" id="{F0FACB9E-8555-4BA9-B7C8-C1626F2E7213}"/>
              </a:ext>
            </a:extLst>
          </p:cNvPr>
          <p:cNvCxnSpPr>
            <a:stCxn id="2" idx="3"/>
            <a:endCxn id="3" idx="1"/>
          </p:cNvCxnSpPr>
          <p:nvPr/>
        </p:nvCxnSpPr>
        <p:spPr bwMode="auto">
          <a:xfrm flipV="1">
            <a:off x="2973788" y="2369489"/>
            <a:ext cx="430696" cy="79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2" name="Straight Arrow Connector 11">
            <a:extLst>
              <a:ext uri="{FF2B5EF4-FFF2-40B4-BE49-F238E27FC236}">
                <a16:creationId xmlns:a16="http://schemas.microsoft.com/office/drawing/2014/main" xmlns="" id="{D46CD3C1-07C8-4DB5-B863-D9887AEBD124}"/>
              </a:ext>
            </a:extLst>
          </p:cNvPr>
          <p:cNvCxnSpPr/>
          <p:nvPr/>
        </p:nvCxnSpPr>
        <p:spPr bwMode="auto">
          <a:xfrm flipV="1">
            <a:off x="5086187" y="2369488"/>
            <a:ext cx="430696" cy="79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3" name="Thought Bubble: Cloud 12">
            <a:extLst>
              <a:ext uri="{FF2B5EF4-FFF2-40B4-BE49-F238E27FC236}">
                <a16:creationId xmlns:a16="http://schemas.microsoft.com/office/drawing/2014/main" xmlns="" id="{172C2B42-1D81-405B-8816-A0C186F4E965}"/>
              </a:ext>
            </a:extLst>
          </p:cNvPr>
          <p:cNvSpPr/>
          <p:nvPr/>
        </p:nvSpPr>
        <p:spPr bwMode="auto">
          <a:xfrm>
            <a:off x="803082" y="3045350"/>
            <a:ext cx="1304014" cy="1248354"/>
          </a:xfrm>
          <a:prstGeom prst="cloudCallout">
            <a:avLst>
              <a:gd name="adj1" fmla="val 44463"/>
              <a:gd name="adj2" fmla="val -70621"/>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400" b="0" i="0" u="none" strike="noStrike" cap="none" normalizeH="0" baseline="0" dirty="0">
                <a:ln>
                  <a:noFill/>
                </a:ln>
                <a:solidFill>
                  <a:schemeClr val="tx1"/>
                </a:solidFill>
                <a:latin typeface="Times New Roman" pitchFamily="18" charset="0"/>
                <a:cs typeface="Times New Roman" pitchFamily="18" charset="0"/>
              </a:rPr>
              <a:t>Requirement specification</a:t>
            </a:r>
          </a:p>
        </p:txBody>
      </p:sp>
      <p:sp>
        <p:nvSpPr>
          <p:cNvPr id="15" name="Thought Bubble: Cloud 14">
            <a:extLst>
              <a:ext uri="{FF2B5EF4-FFF2-40B4-BE49-F238E27FC236}">
                <a16:creationId xmlns:a16="http://schemas.microsoft.com/office/drawing/2014/main" xmlns="" id="{F8BCFFBE-9C59-430E-9AB6-ECEFA2EFF2DC}"/>
              </a:ext>
            </a:extLst>
          </p:cNvPr>
          <p:cNvSpPr/>
          <p:nvPr/>
        </p:nvSpPr>
        <p:spPr bwMode="auto">
          <a:xfrm>
            <a:off x="2847892" y="3045350"/>
            <a:ext cx="1304014" cy="1248354"/>
          </a:xfrm>
          <a:prstGeom prst="cloudCallout">
            <a:avLst>
              <a:gd name="adj1" fmla="val 44463"/>
              <a:gd name="adj2" fmla="val -70621"/>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400" b="0" i="0" u="none" strike="noStrike" cap="none" normalizeH="0" baseline="0" dirty="0">
                <a:ln>
                  <a:noFill/>
                </a:ln>
                <a:solidFill>
                  <a:schemeClr val="tx1"/>
                </a:solidFill>
                <a:latin typeface="Times New Roman" pitchFamily="18" charset="0"/>
                <a:cs typeface="Times New Roman" pitchFamily="18" charset="0"/>
              </a:rPr>
              <a:t>Analysis model</a:t>
            </a:r>
          </a:p>
        </p:txBody>
      </p:sp>
      <p:sp>
        <p:nvSpPr>
          <p:cNvPr id="17" name="Thought Bubble: Cloud 16">
            <a:extLst>
              <a:ext uri="{FF2B5EF4-FFF2-40B4-BE49-F238E27FC236}">
                <a16:creationId xmlns:a16="http://schemas.microsoft.com/office/drawing/2014/main" xmlns="" id="{5412ACBE-C9CA-4220-AB28-84656C0BE84E}"/>
              </a:ext>
            </a:extLst>
          </p:cNvPr>
          <p:cNvSpPr/>
          <p:nvPr/>
        </p:nvSpPr>
        <p:spPr bwMode="auto">
          <a:xfrm>
            <a:off x="5443992" y="3096039"/>
            <a:ext cx="1304014" cy="1248354"/>
          </a:xfrm>
          <a:prstGeom prst="cloudCallout">
            <a:avLst>
              <a:gd name="adj1" fmla="val 44463"/>
              <a:gd name="adj2" fmla="val -70621"/>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400" b="0" i="0" u="none" strike="noStrike" cap="none" normalizeH="0" baseline="0" dirty="0">
                <a:ln>
                  <a:noFill/>
                </a:ln>
                <a:solidFill>
                  <a:schemeClr val="tx1"/>
                </a:solidFill>
                <a:latin typeface="Times New Roman" pitchFamily="18" charset="0"/>
                <a:cs typeface="Times New Roman" pitchFamily="18" charset="0"/>
              </a:rPr>
              <a:t>Architecture model</a:t>
            </a:r>
          </a:p>
        </p:txBody>
      </p:sp>
      <p:sp>
        <p:nvSpPr>
          <p:cNvPr id="18" name="TextBox 17">
            <a:extLst>
              <a:ext uri="{FF2B5EF4-FFF2-40B4-BE49-F238E27FC236}">
                <a16:creationId xmlns:a16="http://schemas.microsoft.com/office/drawing/2014/main" xmlns="" id="{A8CD0962-3650-4AA3-A237-077A8F1627C8}"/>
              </a:ext>
            </a:extLst>
          </p:cNvPr>
          <p:cNvSpPr txBox="1"/>
          <p:nvPr/>
        </p:nvSpPr>
        <p:spPr>
          <a:xfrm>
            <a:off x="3973667" y="1427906"/>
            <a:ext cx="789164" cy="276999"/>
          </a:xfrm>
          <a:prstGeom prst="rect">
            <a:avLst/>
          </a:prstGeom>
          <a:noFill/>
        </p:spPr>
        <p:txBody>
          <a:bodyPr wrap="square" lIns="0" tIns="0" rIns="0" bIns="0" rtlCol="0">
            <a:spAutoFit/>
          </a:bodyPr>
          <a:lstStyle/>
          <a:p>
            <a:r>
              <a:rPr lang="en-IN" dirty="0"/>
              <a:t>OOAD</a:t>
            </a:r>
          </a:p>
        </p:txBody>
      </p:sp>
      <p:sp>
        <p:nvSpPr>
          <p:cNvPr id="19" name="Rectangle 18">
            <a:extLst>
              <a:ext uri="{FF2B5EF4-FFF2-40B4-BE49-F238E27FC236}">
                <a16:creationId xmlns:a16="http://schemas.microsoft.com/office/drawing/2014/main" xmlns="" id="{1825AE7C-30CE-47A3-A1B9-0EDE54E1228D}"/>
              </a:ext>
            </a:extLst>
          </p:cNvPr>
          <p:cNvSpPr/>
          <p:nvPr/>
        </p:nvSpPr>
        <p:spPr bwMode="auto">
          <a:xfrm>
            <a:off x="333955" y="1272209"/>
            <a:ext cx="8054671" cy="3385268"/>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latin typeface="Times New Roman" pitchFamily="18" charset="0"/>
              <a:cs typeface="Times New Roman" pitchFamily="18" charset="0"/>
            </a:endParaRPr>
          </a:p>
        </p:txBody>
      </p:sp>
      <p:sp>
        <p:nvSpPr>
          <p:cNvPr id="21" name="Speech Bubble: Oval 20">
            <a:extLst>
              <a:ext uri="{FF2B5EF4-FFF2-40B4-BE49-F238E27FC236}">
                <a16:creationId xmlns:a16="http://schemas.microsoft.com/office/drawing/2014/main" xmlns="" id="{F9BB93A9-45D4-4409-8A96-3FDDBF23B56C}"/>
              </a:ext>
            </a:extLst>
          </p:cNvPr>
          <p:cNvSpPr/>
          <p:nvPr/>
        </p:nvSpPr>
        <p:spPr bwMode="auto">
          <a:xfrm>
            <a:off x="8977025" y="1427906"/>
            <a:ext cx="1995777" cy="985962"/>
          </a:xfrm>
          <a:prstGeom prst="wedgeEllipseCallout">
            <a:avLst>
              <a:gd name="adj1" fmla="val -79534"/>
              <a:gd name="adj2" fmla="val 43145"/>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400" b="0" i="0" u="none" strike="noStrike" cap="none" normalizeH="0" baseline="0" dirty="0">
                <a:ln>
                  <a:noFill/>
                </a:ln>
                <a:solidFill>
                  <a:schemeClr val="tx1"/>
                </a:solidFill>
                <a:latin typeface="Times New Roman" pitchFamily="18" charset="0"/>
                <a:cs typeface="Times New Roman" pitchFamily="18" charset="0"/>
              </a:rPr>
              <a:t>Covered in previous lectures</a:t>
            </a:r>
          </a:p>
        </p:txBody>
      </p:sp>
      <p:sp>
        <p:nvSpPr>
          <p:cNvPr id="23" name="Rectangle: Rounded Corners 22">
            <a:extLst>
              <a:ext uri="{FF2B5EF4-FFF2-40B4-BE49-F238E27FC236}">
                <a16:creationId xmlns:a16="http://schemas.microsoft.com/office/drawing/2014/main" xmlns="" id="{2E7EECC5-08DD-475F-834D-490F292141B2}"/>
              </a:ext>
            </a:extLst>
          </p:cNvPr>
          <p:cNvSpPr/>
          <p:nvPr/>
        </p:nvSpPr>
        <p:spPr bwMode="auto">
          <a:xfrm>
            <a:off x="3912041" y="5065974"/>
            <a:ext cx="3116912" cy="811033"/>
          </a:xfrm>
          <a:prstGeom prst="round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2000" b="0" i="0" u="none" strike="noStrike" cap="none" normalizeH="0" baseline="0" dirty="0">
                <a:ln>
                  <a:noFill/>
                </a:ln>
                <a:solidFill>
                  <a:schemeClr val="tx1"/>
                </a:solidFill>
                <a:latin typeface="Times New Roman" pitchFamily="18" charset="0"/>
                <a:cs typeface="Times New Roman" pitchFamily="18" charset="0"/>
              </a:rPr>
              <a:t>Object design or technical design or detailed design</a:t>
            </a:r>
          </a:p>
        </p:txBody>
      </p:sp>
      <p:cxnSp>
        <p:nvCxnSpPr>
          <p:cNvPr id="25" name="Connector: Curved 24">
            <a:extLst>
              <a:ext uri="{FF2B5EF4-FFF2-40B4-BE49-F238E27FC236}">
                <a16:creationId xmlns:a16="http://schemas.microsoft.com/office/drawing/2014/main" xmlns="" id="{FDAAC4B4-7DDC-46C7-98FC-1864D9EF53D0}"/>
              </a:ext>
            </a:extLst>
          </p:cNvPr>
          <p:cNvCxnSpPr>
            <a:stCxn id="4" idx="3"/>
            <a:endCxn id="23" idx="3"/>
          </p:cNvCxnSpPr>
          <p:nvPr/>
        </p:nvCxnSpPr>
        <p:spPr bwMode="auto">
          <a:xfrm flipH="1">
            <a:off x="7028953" y="2369489"/>
            <a:ext cx="826937" cy="3102002"/>
          </a:xfrm>
          <a:prstGeom prst="curvedConnector3">
            <a:avLst>
              <a:gd name="adj1" fmla="val -151682"/>
            </a:avLst>
          </a:prstGeom>
          <a:solidFill>
            <a:schemeClr val="accent1"/>
          </a:solidFill>
          <a:ln w="12700" cap="flat" cmpd="sng" algn="ctr">
            <a:solidFill>
              <a:schemeClr val="tx1"/>
            </a:solidFill>
            <a:prstDash val="solid"/>
            <a:round/>
            <a:headEnd type="none" w="sm" len="sm"/>
            <a:tailEnd type="triangle"/>
          </a:ln>
          <a:effectLst/>
        </p:spPr>
      </p:cxnSp>
      <p:sp>
        <p:nvSpPr>
          <p:cNvPr id="28" name="Speech Bubble: Oval 27">
            <a:extLst>
              <a:ext uri="{FF2B5EF4-FFF2-40B4-BE49-F238E27FC236}">
                <a16:creationId xmlns:a16="http://schemas.microsoft.com/office/drawing/2014/main" xmlns="" id="{AA0D21DB-0EB1-44E7-839A-F4D3B805F0EE}"/>
              </a:ext>
            </a:extLst>
          </p:cNvPr>
          <p:cNvSpPr/>
          <p:nvPr/>
        </p:nvSpPr>
        <p:spPr bwMode="auto">
          <a:xfrm>
            <a:off x="1272209" y="5105732"/>
            <a:ext cx="2161427" cy="985962"/>
          </a:xfrm>
          <a:prstGeom prst="wedgeEllipseCallout">
            <a:avLst>
              <a:gd name="adj1" fmla="val 70558"/>
              <a:gd name="adj2" fmla="val -14113"/>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400" b="0" i="0" u="none" strike="noStrike" cap="none" normalizeH="0" baseline="0" dirty="0">
                <a:ln>
                  <a:noFill/>
                </a:ln>
                <a:solidFill>
                  <a:schemeClr val="tx1"/>
                </a:solidFill>
                <a:latin typeface="Times New Roman" pitchFamily="18" charset="0"/>
                <a:cs typeface="Times New Roman" pitchFamily="18" charset="0"/>
              </a:rPr>
              <a:t>Will be </a:t>
            </a:r>
            <a:r>
              <a:rPr lang="en-IN" sz="1400" dirty="0">
                <a:latin typeface="Times New Roman" pitchFamily="18" charset="0"/>
                <a:cs typeface="Times New Roman" pitchFamily="18" charset="0"/>
              </a:rPr>
              <a:t>c</a:t>
            </a:r>
            <a:r>
              <a:rPr kumimoji="0" lang="en-IN" sz="1400" b="0" i="0" u="none" strike="noStrike" cap="none" normalizeH="0" baseline="0" dirty="0">
                <a:ln>
                  <a:noFill/>
                </a:ln>
                <a:solidFill>
                  <a:schemeClr val="tx1"/>
                </a:solidFill>
                <a:latin typeface="Times New Roman" pitchFamily="18" charset="0"/>
                <a:cs typeface="Times New Roman" pitchFamily="18" charset="0"/>
              </a:rPr>
              <a:t>overed in this lectures</a:t>
            </a:r>
          </a:p>
        </p:txBody>
      </p:sp>
    </p:spTree>
    <p:extLst>
      <p:ext uri="{BB962C8B-B14F-4D97-AF65-F5344CB8AC3E}">
        <p14:creationId xmlns:p14="http://schemas.microsoft.com/office/powerpoint/2010/main" xmlns="" val="63136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xmlns="" id="{98981A8F-72E9-41BF-AC68-2E917DABB4EF}"/>
              </a:ext>
            </a:extLst>
          </p:cNvPr>
          <p:cNvSpPr>
            <a:spLocks noGrp="1"/>
          </p:cNvSpPr>
          <p:nvPr>
            <p:ph type="ftr" sz="quarter" idx="11"/>
          </p:nvPr>
        </p:nvSpPr>
        <p:spPr>
          <a:xfrm>
            <a:off x="1081548" y="6373362"/>
            <a:ext cx="10028903" cy="4572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Times New Roman" pitchFamily="18" charset="0"/>
                <a:ea typeface="+mn-ea"/>
                <a:cs typeface="+mn-cs"/>
              </a:rPr>
              <a:t>Bernd </a:t>
            </a:r>
            <a:r>
              <a:rPr kumimoji="0" lang="en-IN" sz="1200" b="0" i="0" u="none" strike="noStrike" kern="1200" cap="none" spc="0" normalizeH="0" baseline="0" noProof="0" dirty="0" err="1">
                <a:ln>
                  <a:noFill/>
                </a:ln>
                <a:solidFill>
                  <a:srgbClr val="000000"/>
                </a:solidFill>
                <a:effectLst/>
                <a:uLnTx/>
                <a:uFillTx/>
                <a:latin typeface="Times New Roman" pitchFamily="18" charset="0"/>
                <a:ea typeface="+mn-ea"/>
                <a:cs typeface="+mn-cs"/>
              </a:rPr>
              <a:t>Bruegge</a:t>
            </a:r>
            <a:r>
              <a:rPr kumimoji="0" lang="en-IN" sz="1200" b="0" i="0" u="none" strike="noStrike" kern="1200" cap="none" spc="0" normalizeH="0" baseline="0" noProof="0" dirty="0">
                <a:ln>
                  <a:noFill/>
                </a:ln>
                <a:solidFill>
                  <a:srgbClr val="000000"/>
                </a:solidFill>
                <a:effectLst/>
                <a:uLnTx/>
                <a:uFillTx/>
                <a:latin typeface="Times New Roman" pitchFamily="18" charset="0"/>
                <a:ea typeface="+mn-ea"/>
                <a:cs typeface="+mn-cs"/>
              </a:rPr>
              <a:t> &amp; Allen H. </a:t>
            </a:r>
            <a:r>
              <a:rPr kumimoji="0" lang="en-IN" sz="1200" b="0" i="0" u="none" strike="noStrike" kern="1200" cap="none" spc="0" normalizeH="0" baseline="0" noProof="0" dirty="0" err="1">
                <a:ln>
                  <a:noFill/>
                </a:ln>
                <a:solidFill>
                  <a:srgbClr val="000000"/>
                </a:solidFill>
                <a:effectLst/>
                <a:uLnTx/>
                <a:uFillTx/>
                <a:latin typeface="Times New Roman" pitchFamily="18" charset="0"/>
                <a:ea typeface="+mn-ea"/>
                <a:cs typeface="+mn-cs"/>
              </a:rPr>
              <a:t>Dutoit</a:t>
            </a:r>
            <a:r>
              <a:rPr kumimoji="0" lang="en-IN" sz="1200" b="0" i="0" u="none" strike="noStrike" kern="1200" cap="none" spc="0" normalizeH="0" baseline="0" noProof="0" dirty="0">
                <a:ln>
                  <a:noFill/>
                </a:ln>
                <a:solidFill>
                  <a:srgbClr val="000000"/>
                </a:solidFill>
                <a:effectLst/>
                <a:uLnTx/>
                <a:uFillTx/>
                <a:latin typeface="Times New Roman" pitchFamily="18" charset="0"/>
                <a:ea typeface="+mn-ea"/>
                <a:cs typeface="+mn-cs"/>
              </a:rPr>
              <a:t> -  Object-Oriented Software Engineering: Using UML, Patterns, and Java</a:t>
            </a:r>
          </a:p>
        </p:txBody>
      </p:sp>
      <p:sp>
        <p:nvSpPr>
          <p:cNvPr id="4" name="Rectangle: Rounded Corners 3">
            <a:extLst>
              <a:ext uri="{FF2B5EF4-FFF2-40B4-BE49-F238E27FC236}">
                <a16:creationId xmlns:a16="http://schemas.microsoft.com/office/drawing/2014/main" xmlns="" id="{38DC8D84-24F2-4358-87E2-8C985C0876CC}"/>
              </a:ext>
            </a:extLst>
          </p:cNvPr>
          <p:cNvSpPr/>
          <p:nvPr/>
        </p:nvSpPr>
        <p:spPr bwMode="auto">
          <a:xfrm>
            <a:off x="1272209" y="1971923"/>
            <a:ext cx="1701579" cy="811033"/>
          </a:xfrm>
          <a:prstGeom prst="round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2000" b="0" i="0" u="none" strike="noStrike" cap="none" normalizeH="0" baseline="0" dirty="0">
                <a:ln>
                  <a:noFill/>
                </a:ln>
                <a:solidFill>
                  <a:schemeClr val="tx1"/>
                </a:solidFill>
                <a:latin typeface="Times New Roman" pitchFamily="18" charset="0"/>
                <a:cs typeface="Times New Roman" pitchFamily="18" charset="0"/>
              </a:rPr>
              <a:t>Requirement Elicitation</a:t>
            </a:r>
          </a:p>
        </p:txBody>
      </p:sp>
      <p:sp>
        <p:nvSpPr>
          <p:cNvPr id="5" name="Rectangle: Rounded Corners 4">
            <a:extLst>
              <a:ext uri="{FF2B5EF4-FFF2-40B4-BE49-F238E27FC236}">
                <a16:creationId xmlns:a16="http://schemas.microsoft.com/office/drawing/2014/main" xmlns="" id="{F7F02F0E-6AC0-469D-86FB-3265FBF4BFEA}"/>
              </a:ext>
            </a:extLst>
          </p:cNvPr>
          <p:cNvSpPr/>
          <p:nvPr/>
        </p:nvSpPr>
        <p:spPr bwMode="auto">
          <a:xfrm>
            <a:off x="3404484" y="1963972"/>
            <a:ext cx="1701579" cy="811033"/>
          </a:xfrm>
          <a:prstGeom prst="round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2000" b="0" i="0" u="none" strike="noStrike" cap="none" normalizeH="0" baseline="0" dirty="0">
                <a:ln>
                  <a:noFill/>
                </a:ln>
                <a:solidFill>
                  <a:schemeClr val="tx1"/>
                </a:solidFill>
                <a:latin typeface="Times New Roman" pitchFamily="18" charset="0"/>
                <a:cs typeface="Times New Roman" pitchFamily="18" charset="0"/>
              </a:rPr>
              <a:t>Requirement Analysis</a:t>
            </a:r>
          </a:p>
        </p:txBody>
      </p:sp>
      <p:cxnSp>
        <p:nvCxnSpPr>
          <p:cNvPr id="7" name="Straight Arrow Connector 6">
            <a:extLst>
              <a:ext uri="{FF2B5EF4-FFF2-40B4-BE49-F238E27FC236}">
                <a16:creationId xmlns:a16="http://schemas.microsoft.com/office/drawing/2014/main" xmlns="" id="{805F2086-270F-49B0-9C3F-8C57EBF7E242}"/>
              </a:ext>
            </a:extLst>
          </p:cNvPr>
          <p:cNvCxnSpPr>
            <a:stCxn id="4" idx="3"/>
            <a:endCxn id="5" idx="1"/>
          </p:cNvCxnSpPr>
          <p:nvPr/>
        </p:nvCxnSpPr>
        <p:spPr bwMode="auto">
          <a:xfrm flipV="1">
            <a:off x="2973788" y="2369489"/>
            <a:ext cx="430696" cy="79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 name="Thought Bubble: Cloud 1">
            <a:extLst>
              <a:ext uri="{FF2B5EF4-FFF2-40B4-BE49-F238E27FC236}">
                <a16:creationId xmlns:a16="http://schemas.microsoft.com/office/drawing/2014/main" xmlns="" id="{82ABABD3-F196-470C-9DBB-CCC464AFDDA0}"/>
              </a:ext>
            </a:extLst>
          </p:cNvPr>
          <p:cNvSpPr/>
          <p:nvPr/>
        </p:nvSpPr>
        <p:spPr bwMode="auto">
          <a:xfrm>
            <a:off x="667910" y="3158849"/>
            <a:ext cx="5247860" cy="1622067"/>
          </a:xfrm>
          <a:prstGeom prst="cloudCallout">
            <a:avLst>
              <a:gd name="adj1" fmla="val 29015"/>
              <a:gd name="adj2" fmla="val -73046"/>
            </a:avLst>
          </a:prstGeom>
          <a:noFill/>
          <a:ln w="12700" cap="flat" cmpd="sng" algn="ctr">
            <a:solidFill>
              <a:schemeClr val="tx1"/>
            </a:solidFill>
            <a:prstDash val="solid"/>
            <a:round/>
            <a:headEnd type="none" w="sm" len="sm"/>
            <a:tailEnd type="none" w="sm" len="sm"/>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400" b="0" i="0" u="none" strike="noStrike" cap="none" normalizeH="0" baseline="0" dirty="0">
                <a:ln>
                  <a:noFill/>
                </a:ln>
                <a:solidFill>
                  <a:schemeClr val="tx1"/>
                </a:solidFill>
                <a:latin typeface="Times New Roman" pitchFamily="18" charset="0"/>
                <a:cs typeface="Times New Roman" pitchFamily="18" charset="0"/>
              </a:rPr>
              <a:t>Analysis model</a:t>
            </a:r>
          </a:p>
          <a:p>
            <a:pPr marL="342900" marR="0" indent="-342900" algn="l" defTabSz="914400" rtl="0" eaLnBrk="0" fontAlgn="base" latinLnBrk="0" hangingPunct="0">
              <a:lnSpc>
                <a:spcPct val="100000"/>
              </a:lnSpc>
              <a:spcBef>
                <a:spcPct val="0"/>
              </a:spcBef>
              <a:spcAft>
                <a:spcPct val="0"/>
              </a:spcAft>
              <a:buClrTx/>
              <a:buSzTx/>
              <a:buFontTx/>
              <a:buAutoNum type="arabicPeriod"/>
              <a:tabLst/>
            </a:pPr>
            <a:r>
              <a:rPr lang="en-IN" sz="1400" dirty="0">
                <a:latin typeface="Times New Roman" pitchFamily="18" charset="0"/>
                <a:cs typeface="Times New Roman" pitchFamily="18" charset="0"/>
              </a:rPr>
              <a:t>Functional model (use case diagram)</a:t>
            </a:r>
          </a:p>
          <a:p>
            <a:pPr marL="342900" marR="0" indent="-342900" algn="l" defTabSz="914400" rtl="0" eaLnBrk="0" fontAlgn="base" latinLnBrk="0" hangingPunct="0">
              <a:lnSpc>
                <a:spcPct val="100000"/>
              </a:lnSpc>
              <a:spcBef>
                <a:spcPct val="0"/>
              </a:spcBef>
              <a:spcAft>
                <a:spcPct val="0"/>
              </a:spcAft>
              <a:buClrTx/>
              <a:buSzTx/>
              <a:buFontTx/>
              <a:buAutoNum type="arabicPeriod"/>
              <a:tabLst/>
            </a:pPr>
            <a:r>
              <a:rPr kumimoji="0" lang="en-IN" sz="1400" b="0" i="0" u="none" strike="noStrike" cap="none" normalizeH="0" baseline="0" dirty="0">
                <a:ln>
                  <a:noFill/>
                </a:ln>
                <a:solidFill>
                  <a:schemeClr val="tx1"/>
                </a:solidFill>
                <a:latin typeface="Times New Roman" pitchFamily="18" charset="0"/>
                <a:cs typeface="Times New Roman" pitchFamily="18" charset="0"/>
              </a:rPr>
              <a:t>Object model (application object diagram)</a:t>
            </a:r>
          </a:p>
          <a:p>
            <a:pPr marL="342900" marR="0" indent="-342900" algn="l" defTabSz="914400" rtl="0" eaLnBrk="0" fontAlgn="base" latinLnBrk="0" hangingPunct="0">
              <a:lnSpc>
                <a:spcPct val="100000"/>
              </a:lnSpc>
              <a:spcBef>
                <a:spcPct val="0"/>
              </a:spcBef>
              <a:spcAft>
                <a:spcPct val="0"/>
              </a:spcAft>
              <a:buClrTx/>
              <a:buSzTx/>
              <a:buFontTx/>
              <a:buAutoNum type="arabicPeriod"/>
              <a:tabLst/>
            </a:pPr>
            <a:r>
              <a:rPr lang="en-IN" sz="1400" dirty="0">
                <a:latin typeface="Times New Roman" pitchFamily="18" charset="0"/>
                <a:cs typeface="Times New Roman" pitchFamily="18" charset="0"/>
              </a:rPr>
              <a:t>Dynamic model (sequence diagram)</a:t>
            </a:r>
            <a:endParaRPr kumimoji="0" lang="en-IN" sz="1400" b="0" i="0" u="none" strike="noStrike" cap="none" normalizeH="0" baseline="0" dirty="0">
              <a:ln>
                <a:noFill/>
              </a:ln>
              <a:solidFill>
                <a:schemeClr val="tx1"/>
              </a:solidFill>
              <a:latin typeface="Times New Roman" pitchFamily="18" charset="0"/>
              <a:cs typeface="Times New Roman" pitchFamily="18" charset="0"/>
            </a:endParaRPr>
          </a:p>
        </p:txBody>
      </p:sp>
      <p:sp>
        <p:nvSpPr>
          <p:cNvPr id="9" name="Rectangle: Rounded Corners 8">
            <a:extLst>
              <a:ext uri="{FF2B5EF4-FFF2-40B4-BE49-F238E27FC236}">
                <a16:creationId xmlns:a16="http://schemas.microsoft.com/office/drawing/2014/main" xmlns="" id="{DA48DD03-3EEF-4EEF-85A2-9C39B9BCD013}"/>
              </a:ext>
            </a:extLst>
          </p:cNvPr>
          <p:cNvSpPr/>
          <p:nvPr/>
        </p:nvSpPr>
        <p:spPr bwMode="auto">
          <a:xfrm>
            <a:off x="5520858" y="1963972"/>
            <a:ext cx="2335032" cy="811033"/>
          </a:xfrm>
          <a:prstGeom prst="round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2000" b="0" i="0" u="none" strike="noStrike" cap="none" normalizeH="0" baseline="0" dirty="0">
                <a:ln>
                  <a:noFill/>
                </a:ln>
                <a:solidFill>
                  <a:schemeClr val="tx1"/>
                </a:solidFill>
                <a:latin typeface="Times New Roman" pitchFamily="18" charset="0"/>
                <a:cs typeface="Times New Roman" pitchFamily="18" charset="0"/>
              </a:rPr>
              <a:t>System design or architecture design</a:t>
            </a:r>
          </a:p>
        </p:txBody>
      </p:sp>
      <p:cxnSp>
        <p:nvCxnSpPr>
          <p:cNvPr id="10" name="Straight Arrow Connector 9">
            <a:extLst>
              <a:ext uri="{FF2B5EF4-FFF2-40B4-BE49-F238E27FC236}">
                <a16:creationId xmlns:a16="http://schemas.microsoft.com/office/drawing/2014/main" xmlns="" id="{5E5FADA3-C11D-4F69-B701-3B22C49D7F58}"/>
              </a:ext>
            </a:extLst>
          </p:cNvPr>
          <p:cNvCxnSpPr/>
          <p:nvPr/>
        </p:nvCxnSpPr>
        <p:spPr bwMode="auto">
          <a:xfrm flipV="1">
            <a:off x="5086187" y="2369488"/>
            <a:ext cx="430696" cy="79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1" name="Thought Bubble: Cloud 10">
            <a:extLst>
              <a:ext uri="{FF2B5EF4-FFF2-40B4-BE49-F238E27FC236}">
                <a16:creationId xmlns:a16="http://schemas.microsoft.com/office/drawing/2014/main" xmlns="" id="{BEEDF3E5-2B0F-496E-ABCA-C2E5F19C8F5C}"/>
              </a:ext>
            </a:extLst>
          </p:cNvPr>
          <p:cNvSpPr/>
          <p:nvPr/>
        </p:nvSpPr>
        <p:spPr bwMode="auto">
          <a:xfrm>
            <a:off x="6424654" y="3096039"/>
            <a:ext cx="4086970" cy="1248354"/>
          </a:xfrm>
          <a:prstGeom prst="cloudCallout">
            <a:avLst>
              <a:gd name="adj1" fmla="val -23790"/>
              <a:gd name="adj2" fmla="val -72532"/>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400" b="0" i="0" u="none" strike="noStrike" cap="none" normalizeH="0" baseline="0" dirty="0">
                <a:ln>
                  <a:noFill/>
                </a:ln>
                <a:solidFill>
                  <a:schemeClr val="tx1"/>
                </a:solidFill>
                <a:latin typeface="Times New Roman" pitchFamily="18" charset="0"/>
                <a:cs typeface="Times New Roman" pitchFamily="18" charset="0"/>
              </a:rPr>
              <a:t>Architecture model</a:t>
            </a:r>
          </a:p>
          <a:p>
            <a:pPr marL="342900" marR="0" indent="-342900" algn="l" defTabSz="914400" rtl="0" eaLnBrk="0" fontAlgn="base" latinLnBrk="0" hangingPunct="0">
              <a:lnSpc>
                <a:spcPct val="100000"/>
              </a:lnSpc>
              <a:spcBef>
                <a:spcPct val="0"/>
              </a:spcBef>
              <a:spcAft>
                <a:spcPct val="0"/>
              </a:spcAft>
              <a:buClrTx/>
              <a:buSzTx/>
              <a:buFontTx/>
              <a:buAutoNum type="arabicPeriod"/>
              <a:tabLst/>
            </a:pPr>
            <a:r>
              <a:rPr lang="en-IN" sz="1400" b="0" i="0" u="none" strike="noStrike" baseline="0" dirty="0">
                <a:latin typeface="Times-Roman"/>
              </a:rPr>
              <a:t>subsystem decomposition</a:t>
            </a:r>
          </a:p>
          <a:p>
            <a:pPr marL="342900" marR="0" indent="-342900" algn="l" defTabSz="914400" rtl="0" eaLnBrk="0" fontAlgn="base" latinLnBrk="0" hangingPunct="0">
              <a:lnSpc>
                <a:spcPct val="100000"/>
              </a:lnSpc>
              <a:spcBef>
                <a:spcPct val="0"/>
              </a:spcBef>
              <a:spcAft>
                <a:spcPct val="0"/>
              </a:spcAft>
              <a:buClrTx/>
              <a:buSzTx/>
              <a:buFontTx/>
              <a:buAutoNum type="arabicPeriod"/>
              <a:tabLst/>
            </a:pPr>
            <a:r>
              <a:rPr lang="en-IN" sz="1400" b="0" i="0" u="none" strike="noStrike" baseline="0" dirty="0">
                <a:latin typeface="Times-Roman"/>
              </a:rPr>
              <a:t>off-the-shelf components</a:t>
            </a:r>
            <a:endParaRPr kumimoji="0" lang="en-IN" sz="1400" b="1" i="0" u="none" strike="noStrike" cap="none" normalizeH="0" baseline="0" dirty="0">
              <a:ln>
                <a:noFill/>
              </a:ln>
              <a:solidFill>
                <a:schemeClr val="tx1"/>
              </a:solidFill>
              <a:latin typeface="Times New Roman" pitchFamily="18" charset="0"/>
              <a:cs typeface="Times New Roman" pitchFamily="18" charset="0"/>
            </a:endParaRPr>
          </a:p>
        </p:txBody>
      </p:sp>
      <p:sp>
        <p:nvSpPr>
          <p:cNvPr id="17" name="TextBox 16">
            <a:extLst>
              <a:ext uri="{FF2B5EF4-FFF2-40B4-BE49-F238E27FC236}">
                <a16:creationId xmlns:a16="http://schemas.microsoft.com/office/drawing/2014/main" xmlns="" id="{5BE5998C-D789-407D-B494-6B1E23EB5768}"/>
              </a:ext>
            </a:extLst>
          </p:cNvPr>
          <p:cNvSpPr txBox="1"/>
          <p:nvPr/>
        </p:nvSpPr>
        <p:spPr>
          <a:xfrm>
            <a:off x="833896" y="5217830"/>
            <a:ext cx="8935277" cy="646331"/>
          </a:xfrm>
          <a:prstGeom prst="rect">
            <a:avLst/>
          </a:prstGeom>
          <a:noFill/>
          <a:ln>
            <a:solidFill>
              <a:schemeClr val="tx1"/>
            </a:solidFill>
          </a:ln>
        </p:spPr>
        <p:txBody>
          <a:bodyPr wrap="square">
            <a:spAutoFit/>
          </a:bodyPr>
          <a:lstStyle/>
          <a:p>
            <a:pPr algn="l"/>
            <a:r>
              <a:rPr lang="en-US" sz="1800" b="0" i="0" u="none" strike="noStrike" baseline="0" dirty="0">
                <a:latin typeface="Times-Roman"/>
              </a:rPr>
              <a:t>During object design, we close the gap between the application objects and the off-the-shelf components by identifying additional solution objects and refining existing </a:t>
            </a:r>
            <a:r>
              <a:rPr lang="en-IN" sz="1800" b="0" i="0" u="none" strike="noStrike" baseline="0" dirty="0">
                <a:latin typeface="Times-Roman"/>
              </a:rPr>
              <a:t>objects</a:t>
            </a:r>
            <a:endParaRPr lang="en-IN" dirty="0"/>
          </a:p>
        </p:txBody>
      </p:sp>
      <p:sp>
        <p:nvSpPr>
          <p:cNvPr id="16" name="Rectangle: Rounded Corners 15">
            <a:extLst>
              <a:ext uri="{FF2B5EF4-FFF2-40B4-BE49-F238E27FC236}">
                <a16:creationId xmlns:a16="http://schemas.microsoft.com/office/drawing/2014/main" xmlns="" id="{32D23C6B-B50A-4C54-84B0-545E4CB3BB74}"/>
              </a:ext>
            </a:extLst>
          </p:cNvPr>
          <p:cNvSpPr/>
          <p:nvPr/>
        </p:nvSpPr>
        <p:spPr bwMode="auto">
          <a:xfrm>
            <a:off x="8285259" y="1948070"/>
            <a:ext cx="3116912" cy="811033"/>
          </a:xfrm>
          <a:prstGeom prst="round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2000" b="0" i="0" u="none" strike="noStrike" cap="none" normalizeH="0" baseline="0" dirty="0">
                <a:ln>
                  <a:noFill/>
                </a:ln>
                <a:solidFill>
                  <a:schemeClr val="tx1"/>
                </a:solidFill>
                <a:latin typeface="Times New Roman" pitchFamily="18" charset="0"/>
                <a:cs typeface="Times New Roman" pitchFamily="18" charset="0"/>
              </a:rPr>
              <a:t>Object design or technical design or detailed design</a:t>
            </a:r>
          </a:p>
        </p:txBody>
      </p:sp>
      <p:cxnSp>
        <p:nvCxnSpPr>
          <p:cNvPr id="20" name="Straight Arrow Connector 19">
            <a:extLst>
              <a:ext uri="{FF2B5EF4-FFF2-40B4-BE49-F238E27FC236}">
                <a16:creationId xmlns:a16="http://schemas.microsoft.com/office/drawing/2014/main" xmlns="" id="{70D69B5F-F406-4369-BB5C-2AB61A881DDE}"/>
              </a:ext>
            </a:extLst>
          </p:cNvPr>
          <p:cNvCxnSpPr/>
          <p:nvPr/>
        </p:nvCxnSpPr>
        <p:spPr bwMode="auto">
          <a:xfrm flipV="1">
            <a:off x="7855890" y="2361537"/>
            <a:ext cx="430696" cy="795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Straight Connector 20">
            <a:extLst>
              <a:ext uri="{FF2B5EF4-FFF2-40B4-BE49-F238E27FC236}">
                <a16:creationId xmlns:a16="http://schemas.microsoft.com/office/drawing/2014/main" xmlns="" id="{3B0A6C60-393B-4086-9537-03B262D376C4}"/>
              </a:ext>
            </a:extLst>
          </p:cNvPr>
          <p:cNvCxnSpPr/>
          <p:nvPr/>
        </p:nvCxnSpPr>
        <p:spPr bwMode="auto">
          <a:xfrm>
            <a:off x="11110451" y="2759103"/>
            <a:ext cx="0" cy="278189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3" name="Straight Arrow Connector 22">
            <a:extLst>
              <a:ext uri="{FF2B5EF4-FFF2-40B4-BE49-F238E27FC236}">
                <a16:creationId xmlns:a16="http://schemas.microsoft.com/office/drawing/2014/main" xmlns="" id="{8E583E6D-5EFC-49B2-B717-C61A426B2B7B}"/>
              </a:ext>
            </a:extLst>
          </p:cNvPr>
          <p:cNvCxnSpPr>
            <a:endCxn id="17" idx="3"/>
          </p:cNvCxnSpPr>
          <p:nvPr/>
        </p:nvCxnSpPr>
        <p:spPr bwMode="auto">
          <a:xfrm flipH="1">
            <a:off x="9769173" y="5540995"/>
            <a:ext cx="1341278" cy="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xmlns="" val="2923773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xmlns="" id="{98981A8F-72E9-41BF-AC68-2E917DABB4EF}"/>
              </a:ext>
            </a:extLst>
          </p:cNvPr>
          <p:cNvSpPr>
            <a:spLocks noGrp="1"/>
          </p:cNvSpPr>
          <p:nvPr>
            <p:ph type="ftr" sz="quarter" idx="11"/>
          </p:nvPr>
        </p:nvSpPr>
        <p:spPr>
          <a:xfrm>
            <a:off x="1081548" y="6373362"/>
            <a:ext cx="10028903" cy="457200"/>
          </a:xfrm>
        </p:spPr>
        <p:txBody>
          <a:bodyPr/>
          <a:lstStyle/>
          <a:p>
            <a:r>
              <a:rPr lang="en-IN" sz="1200" b="0" i="0" u="none" strike="noStrike" baseline="0" dirty="0">
                <a:solidFill>
                  <a:srgbClr val="000000"/>
                </a:solidFill>
              </a:rPr>
              <a:t>Bernd </a:t>
            </a:r>
            <a:r>
              <a:rPr lang="en-IN" sz="1200" b="0" i="0" u="none" strike="noStrike" baseline="0" dirty="0" err="1">
                <a:solidFill>
                  <a:srgbClr val="000000"/>
                </a:solidFill>
              </a:rPr>
              <a:t>Bruegge</a:t>
            </a:r>
            <a:r>
              <a:rPr lang="en-IN" sz="1200" b="0" i="0" u="none" strike="noStrike" baseline="0" dirty="0">
                <a:solidFill>
                  <a:srgbClr val="000000"/>
                </a:solidFill>
              </a:rPr>
              <a:t> &amp; Allen H. </a:t>
            </a:r>
            <a:r>
              <a:rPr lang="en-IN" sz="1200" b="0" i="0" u="none" strike="noStrike" baseline="0" dirty="0" err="1">
                <a:solidFill>
                  <a:srgbClr val="000000"/>
                </a:solidFill>
              </a:rPr>
              <a:t>Dutoit</a:t>
            </a:r>
            <a:r>
              <a:rPr lang="en-IN" sz="1200" b="0" i="0" u="none" strike="noStrike" baseline="0" dirty="0">
                <a:solidFill>
                  <a:srgbClr val="000000"/>
                </a:solidFill>
              </a:rPr>
              <a:t> -  Object-Oriented Software Engineering: Using UML, Patterns, and Java</a:t>
            </a:r>
            <a:endParaRPr lang="en-IN" sz="1200" dirty="0"/>
          </a:p>
        </p:txBody>
      </p:sp>
      <p:sp>
        <p:nvSpPr>
          <p:cNvPr id="17" name="Title 1">
            <a:extLst>
              <a:ext uri="{FF2B5EF4-FFF2-40B4-BE49-F238E27FC236}">
                <a16:creationId xmlns:a16="http://schemas.microsoft.com/office/drawing/2014/main" xmlns="" id="{7EEEE5D2-5209-4E88-840D-F875B5B16694}"/>
              </a:ext>
            </a:extLst>
          </p:cNvPr>
          <p:cNvSpPr>
            <a:spLocks noGrp="1"/>
          </p:cNvSpPr>
          <p:nvPr>
            <p:ph type="title"/>
          </p:nvPr>
        </p:nvSpPr>
        <p:spPr>
          <a:xfrm>
            <a:off x="203200" y="304800"/>
            <a:ext cx="11785600" cy="609600"/>
          </a:xfrm>
        </p:spPr>
        <p:txBody>
          <a:bodyPr/>
          <a:lstStyle/>
          <a:p>
            <a:r>
              <a:rPr lang="en-IN" sz="3600" dirty="0">
                <a:solidFill>
                  <a:srgbClr val="000000"/>
                </a:solidFill>
                <a:effectLst/>
                <a:latin typeface="Times New Roman" panose="02020603050405020304" pitchFamily="18" charset="0"/>
                <a:cs typeface="Times New Roman" panose="02020603050405020304" pitchFamily="18" charset="0"/>
              </a:rPr>
              <a:t>Object design</a:t>
            </a:r>
            <a:endParaRPr lang="en-IN" sz="3600" dirty="0">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D33C8A70-118E-4F20-A72A-6F1E9459BC68}"/>
              </a:ext>
            </a:extLst>
          </p:cNvPr>
          <p:cNvSpPr txBox="1"/>
          <p:nvPr/>
        </p:nvSpPr>
        <p:spPr>
          <a:xfrm>
            <a:off x="1351723" y="1651915"/>
            <a:ext cx="9175804" cy="3545330"/>
          </a:xfrm>
          <a:prstGeom prst="rect">
            <a:avLst/>
          </a:prstGeom>
          <a:noFill/>
        </p:spPr>
        <p:txBody>
          <a:bodyPr wrap="square">
            <a:spAutoFit/>
          </a:bodyPr>
          <a:lstStyle/>
          <a:p>
            <a:pPr algn="l"/>
            <a:r>
              <a:rPr lang="en-IN" sz="1800" b="0" i="0" u="none" strike="noStrike" baseline="0" dirty="0">
                <a:latin typeface="Times-Roman"/>
              </a:rPr>
              <a:t>Object design includes</a:t>
            </a:r>
          </a:p>
          <a:p>
            <a:pPr marL="742950" lvl="1" indent="-285750">
              <a:lnSpc>
                <a:spcPct val="150000"/>
              </a:lnSpc>
              <a:buFont typeface="Arial" panose="020B0604020202020204" pitchFamily="34" charset="0"/>
              <a:buChar char="•"/>
            </a:pPr>
            <a:r>
              <a:rPr lang="en-US" sz="2000" b="1" i="1" u="none" strike="noStrike" baseline="0" dirty="0">
                <a:latin typeface="Times-Italic"/>
              </a:rPr>
              <a:t>Reuse</a:t>
            </a:r>
            <a:r>
              <a:rPr lang="en-US" sz="2000" b="1" i="0" u="none" strike="noStrike" baseline="0" dirty="0">
                <a:latin typeface="Times-Roman"/>
              </a:rPr>
              <a:t>, </a:t>
            </a:r>
            <a:r>
              <a:rPr lang="en-US" sz="2000" b="0" i="0" u="none" strike="noStrike" baseline="0" dirty="0">
                <a:latin typeface="Times-Roman"/>
              </a:rPr>
              <a:t>during which we identify off-the-shelf components and design patterns to make </a:t>
            </a:r>
            <a:r>
              <a:rPr lang="en-IN" sz="2000" b="0" i="0" u="none" strike="noStrike" baseline="0" dirty="0">
                <a:latin typeface="Times-Roman"/>
              </a:rPr>
              <a:t>use of existing solutions</a:t>
            </a:r>
          </a:p>
          <a:p>
            <a:pPr marL="800100" lvl="1" indent="-342900">
              <a:lnSpc>
                <a:spcPct val="150000"/>
              </a:lnSpc>
              <a:buFont typeface="Arial" panose="020B0604020202020204" pitchFamily="34" charset="0"/>
              <a:buChar char="•"/>
            </a:pPr>
            <a:r>
              <a:rPr lang="en-US" sz="2000" b="1" i="1" u="none" strike="noStrike" baseline="0" dirty="0">
                <a:latin typeface="Times-Italic"/>
              </a:rPr>
              <a:t>Service specification</a:t>
            </a:r>
            <a:r>
              <a:rPr lang="en-US" sz="2000" b="0" i="0" u="none" strike="noStrike" baseline="0" dirty="0">
                <a:latin typeface="Times-Roman"/>
              </a:rPr>
              <a:t>, during which we precisely describe each class interface</a:t>
            </a:r>
          </a:p>
          <a:p>
            <a:pPr marL="800100" lvl="1" indent="-342900">
              <a:lnSpc>
                <a:spcPct val="150000"/>
              </a:lnSpc>
              <a:buFont typeface="Arial" panose="020B0604020202020204" pitchFamily="34" charset="0"/>
              <a:buChar char="•"/>
            </a:pPr>
            <a:r>
              <a:rPr lang="en-US" sz="2000" b="1" i="1" u="none" strike="noStrike" baseline="0" dirty="0">
                <a:latin typeface="Times-Italic"/>
              </a:rPr>
              <a:t>Object model restructuring</a:t>
            </a:r>
            <a:r>
              <a:rPr lang="en-US" sz="2000" b="0" i="0" u="none" strike="noStrike" baseline="0" dirty="0">
                <a:latin typeface="Times-Roman"/>
              </a:rPr>
              <a:t>, during which we transform the object design model to improve its understandability and extensibility</a:t>
            </a:r>
          </a:p>
          <a:p>
            <a:pPr marL="800100" lvl="1" indent="-342900">
              <a:lnSpc>
                <a:spcPct val="150000"/>
              </a:lnSpc>
              <a:buFont typeface="Arial" panose="020B0604020202020204" pitchFamily="34" charset="0"/>
              <a:buChar char="•"/>
            </a:pPr>
            <a:r>
              <a:rPr lang="en-US" sz="2000" b="1" i="1" u="none" strike="noStrike" baseline="0" dirty="0">
                <a:latin typeface="Times-Italic"/>
              </a:rPr>
              <a:t>Object model optimization</a:t>
            </a:r>
            <a:r>
              <a:rPr lang="en-US" sz="2000" b="0" i="0" u="none" strike="noStrike" baseline="0" dirty="0">
                <a:latin typeface="Times-Roman"/>
              </a:rPr>
              <a:t>, during which we transform the object design model to address performance criteria such as response time or memory utilization.</a:t>
            </a:r>
            <a:endParaRPr lang="en-IN" sz="2000" dirty="0"/>
          </a:p>
        </p:txBody>
      </p:sp>
    </p:spTree>
    <p:extLst>
      <p:ext uri="{BB962C8B-B14F-4D97-AF65-F5344CB8AC3E}">
        <p14:creationId xmlns:p14="http://schemas.microsoft.com/office/powerpoint/2010/main" xmlns="" val="2135550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xmlns="" id="{C5A9D807-83CC-4975-8A62-571AB47C415A}"/>
              </a:ext>
            </a:extLst>
          </p:cNvPr>
          <p:cNvSpPr txBox="1">
            <a:spLocks/>
          </p:cNvSpPr>
          <p:nvPr/>
        </p:nvSpPr>
        <p:spPr bwMode="auto">
          <a:xfrm>
            <a:off x="1081548" y="6373362"/>
            <a:ext cx="10028903"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marL="0" algn="ctr" defTabSz="914400" rtl="0" eaLnBrk="1" latinLnBrk="0" hangingPunct="1">
              <a:defRPr sz="1400" kern="1200">
                <a:solidFill>
                  <a:schemeClr val="tx1"/>
                </a:solidFill>
                <a:effectLst/>
                <a:latin typeface="Times New Roman"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a:solidFill>
                  <a:srgbClr val="000000"/>
                </a:solidFill>
              </a:rPr>
              <a:t>Bernd Bruegge &amp; Allen H. Dutoit -  Object-Oriented Software Engineering: Using UML, Patterns, and Java</a:t>
            </a:r>
            <a:endParaRPr lang="en-IN" sz="1200" dirty="0"/>
          </a:p>
        </p:txBody>
      </p:sp>
      <p:sp>
        <p:nvSpPr>
          <p:cNvPr id="5" name="TextBox 4">
            <a:extLst>
              <a:ext uri="{FF2B5EF4-FFF2-40B4-BE49-F238E27FC236}">
                <a16:creationId xmlns:a16="http://schemas.microsoft.com/office/drawing/2014/main" xmlns="" id="{7F2D4D31-9E6C-4A32-BF6F-7E6E8B030EAC}"/>
              </a:ext>
            </a:extLst>
          </p:cNvPr>
          <p:cNvSpPr txBox="1"/>
          <p:nvPr/>
        </p:nvSpPr>
        <p:spPr>
          <a:xfrm>
            <a:off x="1528639" y="175197"/>
            <a:ext cx="8235564" cy="646331"/>
          </a:xfrm>
          <a:prstGeom prst="rect">
            <a:avLst/>
          </a:prstGeom>
          <a:noFill/>
        </p:spPr>
        <p:txBody>
          <a:bodyPr wrap="square">
            <a:spAutoFit/>
          </a:bodyPr>
          <a:lstStyle/>
          <a:p>
            <a:r>
              <a:rPr lang="en-US" sz="3600" i="0" u="none" strike="noStrike" baseline="0" dirty="0">
                <a:latin typeface="Times New Roman" panose="02020603050405020304" pitchFamily="18" charset="0"/>
                <a:cs typeface="Times New Roman" panose="02020603050405020304" pitchFamily="18" charset="0"/>
              </a:rPr>
              <a:t>Application Objects and Solution Objects</a:t>
            </a:r>
            <a:endParaRPr lang="en-IN"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B7C6C25F-6A74-42AE-A5EF-AA59B967E86D}"/>
              </a:ext>
            </a:extLst>
          </p:cNvPr>
          <p:cNvSpPr txBox="1"/>
          <p:nvPr/>
        </p:nvSpPr>
        <p:spPr>
          <a:xfrm>
            <a:off x="890546" y="1485500"/>
            <a:ext cx="9875520" cy="4801314"/>
          </a:xfrm>
          <a:prstGeom prst="rect">
            <a:avLst/>
          </a:prstGeom>
          <a:noFill/>
        </p:spPr>
        <p:txBody>
          <a:bodyPr wrap="square">
            <a:spAutoFit/>
          </a:bodyPr>
          <a:lstStyle/>
          <a:p>
            <a:pPr marL="285750" indent="-285750" algn="just">
              <a:buFont typeface="Arial" panose="020B0604020202020204" pitchFamily="34" charset="0"/>
              <a:buChar char="•"/>
            </a:pPr>
            <a:r>
              <a:rPr lang="en-US" sz="1800" b="1" i="0" u="none" strike="noStrike" baseline="0" dirty="0">
                <a:latin typeface="Times-Bold"/>
              </a:rPr>
              <a:t>Application objects</a:t>
            </a:r>
            <a:r>
              <a:rPr lang="en-US" sz="1800" b="0" i="0" u="none" strike="noStrike" baseline="0" dirty="0">
                <a:latin typeface="Times-Roman"/>
              </a:rPr>
              <a:t>, also called “domain objects,” represent concepts of the domain that are relevant to the system. </a:t>
            </a:r>
          </a:p>
          <a:p>
            <a:pPr marL="285750" indent="-285750" algn="just">
              <a:buFont typeface="Arial" panose="020B0604020202020204" pitchFamily="34" charset="0"/>
              <a:buChar char="•"/>
            </a:pPr>
            <a:endParaRPr lang="en-US" sz="1800" b="0" i="0" u="none" strike="noStrike" baseline="0" dirty="0">
              <a:latin typeface="Times-Roman"/>
            </a:endParaRPr>
          </a:p>
          <a:p>
            <a:pPr marL="285750" indent="-285750" algn="just">
              <a:buFont typeface="Arial" panose="020B0604020202020204" pitchFamily="34" charset="0"/>
              <a:buChar char="•"/>
            </a:pPr>
            <a:r>
              <a:rPr lang="en-US" sz="1800" b="1" i="0" u="none" strike="noStrike" baseline="0" dirty="0">
                <a:latin typeface="Times-Bold"/>
              </a:rPr>
              <a:t>Solution objects </a:t>
            </a:r>
            <a:r>
              <a:rPr lang="en-US" sz="1800" b="0" i="0" u="none" strike="noStrike" baseline="0" dirty="0">
                <a:latin typeface="Times-Roman"/>
              </a:rPr>
              <a:t>represent components that do not have a counterpart in the application domain, such as persistent data stores, user interface objects, or middleware.</a:t>
            </a:r>
          </a:p>
          <a:p>
            <a:pPr marL="285750" indent="-285750" algn="just">
              <a:buFont typeface="Arial" panose="020B0604020202020204" pitchFamily="34" charset="0"/>
              <a:buChar char="•"/>
            </a:pPr>
            <a:endParaRPr lang="en-US" sz="1800" b="0" i="0" u="none" strike="noStrike" baseline="0" dirty="0">
              <a:latin typeface="Times-Roman"/>
            </a:endParaRPr>
          </a:p>
          <a:p>
            <a:pPr marL="285750" indent="-285750" algn="just">
              <a:buFont typeface="Arial" panose="020B0604020202020204" pitchFamily="34" charset="0"/>
              <a:buChar char="•"/>
            </a:pPr>
            <a:r>
              <a:rPr lang="en-US" sz="1800" b="1" i="0" u="none" strike="noStrike" baseline="0" dirty="0">
                <a:latin typeface="Times-Roman"/>
              </a:rPr>
              <a:t>During analysis</a:t>
            </a:r>
            <a:r>
              <a:rPr lang="en-US" sz="1800" b="0" i="0" u="none" strike="noStrike" baseline="0" dirty="0">
                <a:latin typeface="Times-Roman"/>
              </a:rPr>
              <a:t>, we identify entity objects and their relationships, attributes, and operations. Most entity objects are application objects that are independent of any specific system. </a:t>
            </a:r>
          </a:p>
          <a:p>
            <a:pPr marL="285750" indent="-285750" algn="just">
              <a:buFont typeface="Arial" panose="020B0604020202020204" pitchFamily="34" charset="0"/>
              <a:buChar char="•"/>
            </a:pPr>
            <a:endParaRPr lang="en-US" sz="1800" b="0" i="0" u="none" strike="noStrike" baseline="0" dirty="0">
              <a:latin typeface="Times-Roman"/>
            </a:endParaRPr>
          </a:p>
          <a:p>
            <a:pPr marL="285750" indent="-285750" algn="just">
              <a:buFont typeface="Arial" panose="020B0604020202020204" pitchFamily="34" charset="0"/>
              <a:buChar char="•"/>
            </a:pPr>
            <a:r>
              <a:rPr lang="en-US" sz="1800" b="1" i="0" u="none" strike="noStrike" baseline="0" dirty="0">
                <a:latin typeface="Times-Roman"/>
              </a:rPr>
              <a:t>During analysis</a:t>
            </a:r>
            <a:r>
              <a:rPr lang="en-US" sz="1800" b="0" i="0" u="none" strike="noStrike" baseline="0" dirty="0">
                <a:latin typeface="Times-Roman"/>
              </a:rPr>
              <a:t>, we also identify solution objects that are visible to the user, such as boundary and control objects representing forms and transactions defined by the system. </a:t>
            </a:r>
          </a:p>
          <a:p>
            <a:pPr marL="285750" indent="-285750" algn="just">
              <a:buFont typeface="Arial" panose="020B0604020202020204" pitchFamily="34" charset="0"/>
              <a:buChar char="•"/>
            </a:pPr>
            <a:endParaRPr lang="en-US" sz="1800" b="0" i="0" u="none" strike="noStrike" baseline="0" dirty="0">
              <a:latin typeface="Times-Roman"/>
            </a:endParaRPr>
          </a:p>
          <a:p>
            <a:pPr marL="285750" indent="-285750" algn="just">
              <a:buFont typeface="Arial" panose="020B0604020202020204" pitchFamily="34" charset="0"/>
              <a:buChar char="•"/>
            </a:pPr>
            <a:r>
              <a:rPr lang="en-US" sz="1800" b="1" i="0" u="none" strike="noStrike" baseline="0" dirty="0">
                <a:latin typeface="Times-Roman"/>
              </a:rPr>
              <a:t>During system design</a:t>
            </a:r>
            <a:r>
              <a:rPr lang="en-US" sz="1800" b="0" i="0" u="none" strike="noStrike" baseline="0" dirty="0">
                <a:latin typeface="Times-Roman"/>
              </a:rPr>
              <a:t>, we identify more solution objects in terms of software and hardware platforms.</a:t>
            </a:r>
          </a:p>
          <a:p>
            <a:pPr marL="285750" indent="-285750" algn="just">
              <a:buFont typeface="Arial" panose="020B0604020202020204" pitchFamily="34" charset="0"/>
              <a:buChar char="•"/>
            </a:pPr>
            <a:endParaRPr lang="en-US" sz="1800" b="0" i="0" u="none" strike="noStrike" baseline="0" dirty="0">
              <a:latin typeface="Times-Roman"/>
            </a:endParaRPr>
          </a:p>
          <a:p>
            <a:pPr marL="285750" indent="-285750" algn="just">
              <a:buFont typeface="Arial" panose="020B0604020202020204" pitchFamily="34" charset="0"/>
              <a:buChar char="•"/>
            </a:pPr>
            <a:r>
              <a:rPr lang="en-US" sz="1800" b="1" i="0" u="none" strike="noStrike" baseline="0" dirty="0">
                <a:latin typeface="Times-Roman"/>
              </a:rPr>
              <a:t>During object design</a:t>
            </a:r>
            <a:r>
              <a:rPr lang="en-US" sz="1800" b="0" i="0" u="none" strike="noStrike" baseline="0" dirty="0">
                <a:latin typeface="Times-Roman"/>
              </a:rPr>
              <a:t>, we refine and detail both application and solution objects and identify additional solution objects needed to bridge the object design gap</a:t>
            </a:r>
            <a:endParaRPr lang="en-IN" dirty="0"/>
          </a:p>
        </p:txBody>
      </p:sp>
    </p:spTree>
    <p:extLst>
      <p:ext uri="{BB962C8B-B14F-4D97-AF65-F5344CB8AC3E}">
        <p14:creationId xmlns:p14="http://schemas.microsoft.com/office/powerpoint/2010/main" xmlns="" val="376448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xmlns="" id="{C5A9D807-83CC-4975-8A62-571AB47C415A}"/>
              </a:ext>
            </a:extLst>
          </p:cNvPr>
          <p:cNvSpPr txBox="1">
            <a:spLocks/>
          </p:cNvSpPr>
          <p:nvPr/>
        </p:nvSpPr>
        <p:spPr bwMode="auto">
          <a:xfrm>
            <a:off x="1081548" y="6373362"/>
            <a:ext cx="10028903"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marL="0" algn="ctr" defTabSz="914400" rtl="0" eaLnBrk="1" latinLnBrk="0" hangingPunct="1">
              <a:defRPr sz="1400" kern="1200">
                <a:solidFill>
                  <a:schemeClr val="tx1"/>
                </a:solidFill>
                <a:effectLst/>
                <a:latin typeface="Times New Roman"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a:solidFill>
                  <a:srgbClr val="000000"/>
                </a:solidFill>
              </a:rPr>
              <a:t>Bernd Bruegge &amp; Allen H. Dutoit -  Object-Oriented Software Engineering: Using UML, Patterns, and Java</a:t>
            </a:r>
            <a:endParaRPr lang="en-IN" sz="1200" dirty="0"/>
          </a:p>
        </p:txBody>
      </p:sp>
      <p:sp>
        <p:nvSpPr>
          <p:cNvPr id="5" name="TextBox 4">
            <a:extLst>
              <a:ext uri="{FF2B5EF4-FFF2-40B4-BE49-F238E27FC236}">
                <a16:creationId xmlns:a16="http://schemas.microsoft.com/office/drawing/2014/main" xmlns="" id="{7F2D4D31-9E6C-4A32-BF6F-7E6E8B030EAC}"/>
              </a:ext>
            </a:extLst>
          </p:cNvPr>
          <p:cNvSpPr txBox="1"/>
          <p:nvPr/>
        </p:nvSpPr>
        <p:spPr>
          <a:xfrm>
            <a:off x="1528639" y="175197"/>
            <a:ext cx="9022742" cy="646331"/>
          </a:xfrm>
          <a:prstGeom prst="rect">
            <a:avLst/>
          </a:prstGeom>
          <a:noFill/>
        </p:spPr>
        <p:txBody>
          <a:bodyPr wrap="square">
            <a:spAutoFit/>
          </a:bodyPr>
          <a:lstStyle/>
          <a:p>
            <a:r>
              <a:rPr lang="en-US" sz="3600" i="0" u="none" strike="noStrike" baseline="0" dirty="0">
                <a:latin typeface="Times New Roman" panose="02020603050405020304" pitchFamily="18" charset="0"/>
                <a:cs typeface="Times New Roman" panose="02020603050405020304" pitchFamily="18" charset="0"/>
              </a:rPr>
              <a:t>Software architect and design roles in industry</a:t>
            </a:r>
            <a:endParaRPr lang="en-IN"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CBBD9D5B-F411-4A24-99AC-48B8FF7E7F3B}"/>
              </a:ext>
            </a:extLst>
          </p:cNvPr>
          <p:cNvSpPr txBox="1"/>
          <p:nvPr/>
        </p:nvSpPr>
        <p:spPr>
          <a:xfrm>
            <a:off x="455703" y="1582340"/>
            <a:ext cx="10654748" cy="4524315"/>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A software architect needs to </a:t>
            </a:r>
            <a:r>
              <a:rPr lang="en-US" b="1" dirty="0">
                <a:latin typeface="Times New Roman" panose="02020603050405020304" pitchFamily="18" charset="0"/>
                <a:cs typeface="Times New Roman" panose="02020603050405020304" pitchFamily="18" charset="0"/>
              </a:rPr>
              <a:t>interact with clients</a:t>
            </a:r>
            <a:r>
              <a:rPr lang="en-US" dirty="0">
                <a:latin typeface="Times New Roman" panose="02020603050405020304" pitchFamily="18" charset="0"/>
                <a:cs typeface="Times New Roman" panose="02020603050405020304" pitchFamily="18" charset="0"/>
              </a:rPr>
              <a:t>, product managers, and developers in order to </a:t>
            </a:r>
            <a:r>
              <a:rPr lang="en-US" b="1" dirty="0">
                <a:latin typeface="Times New Roman" panose="02020603050405020304" pitchFamily="18" charset="0"/>
                <a:cs typeface="Times New Roman" panose="02020603050405020304" pitchFamily="18" charset="0"/>
              </a:rPr>
              <a:t>envision, model and provide</a:t>
            </a:r>
            <a:r>
              <a:rPr lang="en-US" dirty="0">
                <a:latin typeface="Times New Roman" panose="02020603050405020304" pitchFamily="18" charset="0"/>
                <a:cs typeface="Times New Roman" panose="02020603050405020304" pitchFamily="18" charset="0"/>
              </a:rPr>
              <a:t> initial models and designs that can be built. This role also may cover the meeting potential or current customers.</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A software architect has to constantly </a:t>
            </a:r>
            <a:r>
              <a:rPr lang="en-US" b="1" dirty="0">
                <a:latin typeface="Times New Roman" panose="02020603050405020304" pitchFamily="18" charset="0"/>
                <a:cs typeface="Times New Roman" panose="02020603050405020304" pitchFamily="18" charset="0"/>
              </a:rPr>
              <a:t>review the code</a:t>
            </a:r>
            <a:r>
              <a:rPr lang="en-US" dirty="0">
                <a:latin typeface="Times New Roman" panose="02020603050405020304" pitchFamily="18" charset="0"/>
                <a:cs typeface="Times New Roman" panose="02020603050405020304" pitchFamily="18" charset="0"/>
              </a:rPr>
              <a:t> to ensure the quality of the design by avoiding complexity, </a:t>
            </a:r>
            <a:r>
              <a:rPr lang="en-US" b="1" dirty="0">
                <a:latin typeface="Times New Roman" panose="02020603050405020304" pitchFamily="18" charset="0"/>
                <a:cs typeface="Times New Roman" panose="02020603050405020304" pitchFamily="18" charset="0"/>
              </a:rPr>
              <a:t>advocating clarity</a:t>
            </a:r>
            <a:r>
              <a:rPr lang="en-US" dirty="0">
                <a:latin typeface="Times New Roman" panose="02020603050405020304" pitchFamily="18" charset="0"/>
                <a:cs typeface="Times New Roman" panose="02020603050405020304" pitchFamily="18" charset="0"/>
              </a:rPr>
              <a:t> and to do this with the team. This usually requires hands-on work in terms of developing prototypes, contributing code or </a:t>
            </a:r>
            <a:r>
              <a:rPr lang="en-US" b="1" dirty="0">
                <a:latin typeface="Times New Roman" panose="02020603050405020304" pitchFamily="18" charset="0"/>
                <a:cs typeface="Times New Roman" panose="02020603050405020304" pitchFamily="18" charset="0"/>
              </a:rPr>
              <a:t>evaluating technologies</a:t>
            </a:r>
            <a:r>
              <a:rPr lang="en-US" dirty="0">
                <a:latin typeface="Times New Roman" panose="02020603050405020304" pitchFamily="18" charset="0"/>
                <a:cs typeface="Times New Roman" panose="02020603050405020304" pitchFamily="18" charset="0"/>
              </a:rPr>
              <a:t>.</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 role of a software architect includes </a:t>
            </a:r>
            <a:r>
              <a:rPr lang="en-US" b="1" dirty="0">
                <a:latin typeface="Times New Roman" panose="02020603050405020304" pitchFamily="18" charset="0"/>
                <a:cs typeface="Times New Roman" panose="02020603050405020304" pitchFamily="18" charset="0"/>
              </a:rPr>
              <a:t>collaborative working</a:t>
            </a:r>
            <a:r>
              <a:rPr lang="en-US" dirty="0">
                <a:latin typeface="Times New Roman" panose="02020603050405020304" pitchFamily="18" charset="0"/>
                <a:cs typeface="Times New Roman" panose="02020603050405020304" pitchFamily="18" charset="0"/>
              </a:rPr>
              <a:t> with a degree of humility and providing </a:t>
            </a:r>
            <a:r>
              <a:rPr lang="en-US" b="1" dirty="0">
                <a:latin typeface="Times New Roman" panose="02020603050405020304" pitchFamily="18" charset="0"/>
                <a:cs typeface="Times New Roman" panose="02020603050405020304" pitchFamily="18" charset="0"/>
              </a:rPr>
              <a:t>mentoring</a:t>
            </a:r>
            <a:r>
              <a:rPr lang="en-US" dirty="0">
                <a:latin typeface="Times New Roman" panose="02020603050405020304" pitchFamily="18" charset="0"/>
                <a:cs typeface="Times New Roman" panose="02020603050405020304" pitchFamily="18" charset="0"/>
              </a:rPr>
              <a:t> as required. Such collaboration also allows the architect to become familiar with the skills and interests in the team and to share their knowledge with the rest of the team. Humility is required to ensure that all the team is listened to, as they may have more specific experience or knowledge for the problem at hand.</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Taking into account all of the main aspects the software architect role includes, its obvious that this person should have knowledge in programming, management, psychology, communication and even finance. So, what are the main skills and qualities this specialist must have?</a:t>
            </a:r>
          </a:p>
        </p:txBody>
      </p:sp>
      <p:sp>
        <p:nvSpPr>
          <p:cNvPr id="9" name="TextBox 8">
            <a:extLst>
              <a:ext uri="{FF2B5EF4-FFF2-40B4-BE49-F238E27FC236}">
                <a16:creationId xmlns:a16="http://schemas.microsoft.com/office/drawing/2014/main" xmlns="" id="{D678829E-D677-430B-8C84-EB58C930E0E1}"/>
              </a:ext>
            </a:extLst>
          </p:cNvPr>
          <p:cNvSpPr txBox="1"/>
          <p:nvPr/>
        </p:nvSpPr>
        <p:spPr>
          <a:xfrm>
            <a:off x="693752" y="1157757"/>
            <a:ext cx="6094674" cy="369332"/>
          </a:xfrm>
          <a:prstGeom prst="rect">
            <a:avLst/>
          </a:prstGeom>
          <a:noFill/>
        </p:spPr>
        <p:txBody>
          <a:bodyPr wrap="square">
            <a:spAutoFit/>
          </a:bodyPr>
          <a:lstStyle/>
          <a:p>
            <a:r>
              <a:rPr lang="en-US" sz="1800" i="0" u="none" strike="noStrike" baseline="0" dirty="0">
                <a:latin typeface="Times New Roman" panose="02020603050405020304" pitchFamily="18" charset="0"/>
                <a:cs typeface="Times New Roman" panose="02020603050405020304" pitchFamily="18" charset="0"/>
              </a:rPr>
              <a:t>Software architect </a:t>
            </a:r>
            <a:endParaRPr lang="en-IN" dirty="0"/>
          </a:p>
        </p:txBody>
      </p:sp>
    </p:spTree>
    <p:extLst>
      <p:ext uri="{BB962C8B-B14F-4D97-AF65-F5344CB8AC3E}">
        <p14:creationId xmlns:p14="http://schemas.microsoft.com/office/powerpoint/2010/main" xmlns="" val="304362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xmlns="" id="{C5A9D807-83CC-4975-8A62-571AB47C415A}"/>
              </a:ext>
            </a:extLst>
          </p:cNvPr>
          <p:cNvSpPr txBox="1">
            <a:spLocks/>
          </p:cNvSpPr>
          <p:nvPr/>
        </p:nvSpPr>
        <p:spPr bwMode="auto">
          <a:xfrm>
            <a:off x="1081548" y="6373362"/>
            <a:ext cx="10028903"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marL="0" algn="ctr" defTabSz="914400" rtl="0" eaLnBrk="1" latinLnBrk="0" hangingPunct="1">
              <a:defRPr sz="1400" kern="1200">
                <a:solidFill>
                  <a:schemeClr val="tx1"/>
                </a:solidFill>
                <a:effectLst/>
                <a:latin typeface="Times New Roman"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a:solidFill>
                  <a:srgbClr val="000000"/>
                </a:solidFill>
              </a:rPr>
              <a:t>Bernd Bruegge &amp; Allen H. Dutoit -  Object-Oriented Software Engineering: Using UML, Patterns, and Java</a:t>
            </a:r>
            <a:endParaRPr lang="en-IN" sz="1200" dirty="0"/>
          </a:p>
        </p:txBody>
      </p:sp>
      <p:sp>
        <p:nvSpPr>
          <p:cNvPr id="7" name="TextBox 6">
            <a:extLst>
              <a:ext uri="{FF2B5EF4-FFF2-40B4-BE49-F238E27FC236}">
                <a16:creationId xmlns:a16="http://schemas.microsoft.com/office/drawing/2014/main" xmlns="" id="{CBBD9D5B-F411-4A24-99AC-48B8FF7E7F3B}"/>
              </a:ext>
            </a:extLst>
          </p:cNvPr>
          <p:cNvSpPr txBox="1"/>
          <p:nvPr/>
        </p:nvSpPr>
        <p:spPr>
          <a:xfrm>
            <a:off x="675860" y="1885224"/>
            <a:ext cx="10106108" cy="4247317"/>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A software designer is responsible for problem-solving and planning for a software solution. </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After the purpose and specifications of software are determined, software developers will design or employ designers to develop a plan for a solution. </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It includes low-level component and algorithm implementation issues as well as the architectural view.</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 A software designer is responsible for the documentation of the plan which is usually the product of the design.</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 software designer works closely with the software developer to ensure that the design meets needs for the solution. </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It is also important to ensure that the software is able to interact well with other applications that are currently in use.</a:t>
            </a:r>
          </a:p>
        </p:txBody>
      </p:sp>
      <p:sp>
        <p:nvSpPr>
          <p:cNvPr id="2" name="TextBox 1">
            <a:extLst>
              <a:ext uri="{FF2B5EF4-FFF2-40B4-BE49-F238E27FC236}">
                <a16:creationId xmlns:a16="http://schemas.microsoft.com/office/drawing/2014/main" xmlns="" id="{9C5DB24B-71D8-4590-874B-FED62B944806}"/>
              </a:ext>
            </a:extLst>
          </p:cNvPr>
          <p:cNvSpPr txBox="1"/>
          <p:nvPr/>
        </p:nvSpPr>
        <p:spPr>
          <a:xfrm>
            <a:off x="773265" y="1452926"/>
            <a:ext cx="6094674" cy="369332"/>
          </a:xfrm>
          <a:prstGeom prst="rect">
            <a:avLst/>
          </a:prstGeom>
          <a:noFill/>
        </p:spPr>
        <p:txBody>
          <a:bodyPr wrap="square">
            <a:spAutoFit/>
          </a:bodyPr>
          <a:lstStyle/>
          <a:p>
            <a:r>
              <a:rPr lang="en-US" sz="1800" i="0" u="none" strike="noStrike" baseline="0" dirty="0">
                <a:latin typeface="Times New Roman" panose="02020603050405020304" pitchFamily="18" charset="0"/>
                <a:cs typeface="Times New Roman" panose="02020603050405020304" pitchFamily="18" charset="0"/>
              </a:rPr>
              <a:t>Software designer </a:t>
            </a:r>
            <a:endParaRPr lang="en-IN" dirty="0"/>
          </a:p>
        </p:txBody>
      </p:sp>
    </p:spTree>
    <p:extLst>
      <p:ext uri="{BB962C8B-B14F-4D97-AF65-F5344CB8AC3E}">
        <p14:creationId xmlns:p14="http://schemas.microsoft.com/office/powerpoint/2010/main" xmlns="" val="1159826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54478D-14EB-4751-BD6A-C86E2D61FF57}"/>
              </a:ext>
            </a:extLst>
          </p:cNvPr>
          <p:cNvSpPr>
            <a:spLocks noGrp="1"/>
          </p:cNvSpPr>
          <p:nvPr>
            <p:ph type="title"/>
          </p:nvPr>
        </p:nvSpPr>
        <p:spPr/>
        <p:txBody>
          <a:bodyPr/>
          <a:lstStyle/>
          <a:p>
            <a:r>
              <a:rPr lang="en-IN" sz="3600" dirty="0">
                <a:effectLst/>
                <a:latin typeface="Times New Roman" panose="02020603050405020304" pitchFamily="18" charset="0"/>
                <a:cs typeface="Times New Roman" panose="02020603050405020304" pitchFamily="18" charset="0"/>
              </a:rPr>
              <a:t>Competing Qualities and Trade-offs</a:t>
            </a:r>
            <a:br>
              <a:rPr lang="en-IN" sz="3600" dirty="0">
                <a:effectLst/>
                <a:latin typeface="Times New Roman" panose="02020603050405020304" pitchFamily="18" charset="0"/>
                <a:cs typeface="Times New Roman" panose="02020603050405020304" pitchFamily="18" charset="0"/>
              </a:rPr>
            </a:br>
            <a:endParaRPr lang="en-IN" sz="3600" dirty="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B3286C8-C545-4E9E-B786-F4DA3F163EF6}"/>
              </a:ext>
            </a:extLst>
          </p:cNvPr>
          <p:cNvSpPr>
            <a:spLocks noGrp="1"/>
          </p:cNvSpPr>
          <p:nvPr>
            <p:ph idx="1"/>
          </p:nvPr>
        </p:nvSpPr>
        <p:spPr>
          <a:xfrm>
            <a:off x="1311964" y="3965714"/>
            <a:ext cx="10231563" cy="1854642"/>
          </a:xfrm>
        </p:spPr>
        <p:txBody>
          <a:bodyPr/>
          <a:lstStyle/>
          <a:p>
            <a:pPr algn="just"/>
            <a:r>
              <a:rPr lang="en-US" sz="2000" dirty="0">
                <a:effectLst/>
                <a:latin typeface="Times New Roman" panose="02020603050405020304" pitchFamily="18" charset="0"/>
                <a:cs typeface="Times New Roman" panose="02020603050405020304" pitchFamily="18" charset="0"/>
              </a:rPr>
              <a:t>The main challenge of architecting modern industrial software system is that they need to fulfill quality attributes (QAs) - such as modularity or reusability. </a:t>
            </a:r>
          </a:p>
          <a:p>
            <a:pPr algn="just"/>
            <a:r>
              <a:rPr lang="en-US" sz="2000" dirty="0">
                <a:effectLst/>
                <a:latin typeface="Times New Roman" panose="02020603050405020304" pitchFamily="18" charset="0"/>
                <a:cs typeface="Times New Roman" panose="02020603050405020304" pitchFamily="18" charset="0"/>
              </a:rPr>
              <a:t>QAs often are conflicting, which entails difficult trade-offs. As a consequence, even the architecture of closely related software products can differ substantially due to their different priorities on QAs. </a:t>
            </a:r>
          </a:p>
        </p:txBody>
      </p:sp>
      <p:sp>
        <p:nvSpPr>
          <p:cNvPr id="4" name="Footer Placeholder 3">
            <a:extLst>
              <a:ext uri="{FF2B5EF4-FFF2-40B4-BE49-F238E27FC236}">
                <a16:creationId xmlns:a16="http://schemas.microsoft.com/office/drawing/2014/main" xmlns="" id="{667B4A85-C44B-4CEB-938E-D726E230322F}"/>
              </a:ext>
            </a:extLst>
          </p:cNvPr>
          <p:cNvSpPr>
            <a:spLocks noGrp="1"/>
          </p:cNvSpPr>
          <p:nvPr>
            <p:ph type="ftr" sz="quarter" idx="11"/>
          </p:nvPr>
        </p:nvSpPr>
        <p:spPr/>
        <p:txBody>
          <a:bodyPr/>
          <a:lstStyle/>
          <a:p>
            <a:r>
              <a:rPr lang="en-US"/>
              <a:t>Referred sources mentioned in Key References</a:t>
            </a:r>
            <a:endParaRPr lang="en-IN"/>
          </a:p>
        </p:txBody>
      </p:sp>
      <p:pic>
        <p:nvPicPr>
          <p:cNvPr id="5" name="Picture 4">
            <a:extLst>
              <a:ext uri="{FF2B5EF4-FFF2-40B4-BE49-F238E27FC236}">
                <a16:creationId xmlns:a16="http://schemas.microsoft.com/office/drawing/2014/main" xmlns="" id="{255C4530-3247-41FF-B76E-7506AECD87A6}"/>
              </a:ext>
            </a:extLst>
          </p:cNvPr>
          <p:cNvPicPr>
            <a:picLocks noChangeAspect="1"/>
          </p:cNvPicPr>
          <p:nvPr/>
        </p:nvPicPr>
        <p:blipFill>
          <a:blip r:embed="rId2"/>
          <a:stretch>
            <a:fillRect/>
          </a:stretch>
        </p:blipFill>
        <p:spPr>
          <a:xfrm>
            <a:off x="2914650" y="1333085"/>
            <a:ext cx="6362700" cy="2223135"/>
          </a:xfrm>
          <a:prstGeom prst="rect">
            <a:avLst/>
          </a:prstGeom>
        </p:spPr>
      </p:pic>
    </p:spTree>
    <p:extLst>
      <p:ext uri="{BB962C8B-B14F-4D97-AF65-F5344CB8AC3E}">
        <p14:creationId xmlns:p14="http://schemas.microsoft.com/office/powerpoint/2010/main" xmlns="" val="934163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4786" y="2046740"/>
            <a:ext cx="11100021" cy="2308324"/>
          </a:xfrm>
          <a:prstGeom prst="rect">
            <a:avLst/>
          </a:prstGeom>
        </p:spPr>
        <p:txBody>
          <a:bodyPr wrap="square">
            <a:spAutoFit/>
          </a:bodyPr>
          <a:lstStyle/>
          <a:p>
            <a:r>
              <a:rPr lang="en-IN" sz="1600" b="0" i="0" u="none" strike="noStrike" baseline="0" dirty="0">
                <a:solidFill>
                  <a:srgbClr val="000000"/>
                </a:solidFill>
                <a:latin typeface="Times New Roman" panose="02020603050405020304" pitchFamily="18" charset="0"/>
                <a:cs typeface="Times New Roman" panose="02020603050405020304" pitchFamily="18" charset="0"/>
              </a:rPr>
              <a:t>Bernd </a:t>
            </a:r>
            <a:r>
              <a:rPr lang="en-IN" sz="1600" b="0" i="0" u="none" strike="noStrike" baseline="0" dirty="0" err="1">
                <a:solidFill>
                  <a:srgbClr val="000000"/>
                </a:solidFill>
                <a:latin typeface="Times New Roman" panose="02020603050405020304" pitchFamily="18" charset="0"/>
                <a:cs typeface="Times New Roman" panose="02020603050405020304" pitchFamily="18" charset="0"/>
              </a:rPr>
              <a:t>Bruegge</a:t>
            </a:r>
            <a:r>
              <a:rPr lang="en-IN" sz="1600" b="0" i="0" u="none" strike="noStrike" baseline="0" dirty="0">
                <a:solidFill>
                  <a:srgbClr val="000000"/>
                </a:solidFill>
                <a:latin typeface="Times New Roman" panose="02020603050405020304" pitchFamily="18" charset="0"/>
                <a:cs typeface="Times New Roman" panose="02020603050405020304" pitchFamily="18" charset="0"/>
              </a:rPr>
              <a:t> &amp; Allen H. </a:t>
            </a:r>
            <a:r>
              <a:rPr lang="en-IN" sz="1600" b="0" i="0" u="none" strike="noStrike" baseline="0" dirty="0" err="1">
                <a:solidFill>
                  <a:srgbClr val="000000"/>
                </a:solidFill>
                <a:latin typeface="Times New Roman" panose="02020603050405020304" pitchFamily="18" charset="0"/>
                <a:cs typeface="Times New Roman" panose="02020603050405020304" pitchFamily="18" charset="0"/>
              </a:rPr>
              <a:t>Dutoit</a:t>
            </a:r>
            <a:r>
              <a:rPr lang="en-IN" sz="1600" b="0" i="0" u="none" strike="noStrike" baseline="0" dirty="0">
                <a:solidFill>
                  <a:srgbClr val="000000"/>
                </a:solidFill>
                <a:latin typeface="Times New Roman" panose="02020603050405020304" pitchFamily="18" charset="0"/>
                <a:cs typeface="Times New Roman" panose="02020603050405020304" pitchFamily="18" charset="0"/>
              </a:rPr>
              <a:t> -  Object-Oriented Software Engineering: Using UML, Patterns, and Java</a:t>
            </a:r>
          </a:p>
          <a:p>
            <a:endParaRPr lang="en-IN" sz="1600" dirty="0">
              <a:solidFill>
                <a:srgbClr val="000000"/>
              </a:solidFill>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hlinkClick r:id="rId2"/>
              </a:rPr>
              <a:t>https://syndicode.com/blog/the-role-skills-and-duties-of-a-software-architect/</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dirty="0">
                <a:hlinkClick r:id="rId3"/>
              </a:rPr>
              <a:t>https://www.coursera.org/lecture/object-oriented-design/1-1-2-software-architect-and-design-roles-in-industry-cIGsa?utm_source=link&amp;utm_medium=page_share&amp;utm_content=vlp&amp;utm_campaign=top_button</a:t>
            </a:r>
            <a:endParaRPr lang="en-IN" sz="1600" dirty="0"/>
          </a:p>
          <a:p>
            <a:endParaRPr lang="en-IN" sz="1600" dirty="0"/>
          </a:p>
          <a:p>
            <a:r>
              <a:rPr lang="en-IN" sz="1600" dirty="0">
                <a:hlinkClick r:id="rId4"/>
              </a:rPr>
              <a:t>https://www.qgcio.qld.gov.au/information-on/workforce-planning/ict-career-streams/software-designer</a:t>
            </a:r>
            <a:endParaRPr lang="en-IN"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xmlns=""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Key references</a:t>
            </a:r>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39115669"/>
      </p:ext>
    </p:extLst>
  </p:cSld>
  <p:clrMapOvr>
    <a:masterClrMapping/>
  </p:clrMapOvr>
</p:sld>
</file>

<file path=ppt/theme/theme1.xml><?xml version="1.0" encoding="utf-8"?>
<a:theme xmlns:a="http://schemas.openxmlformats.org/drawingml/2006/main" name="pm_siggraph96">
  <a:themeElements>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fontScheme name="pm_siggraph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sm" len="sm"/>
          <a:tailEnd type="none" w="sm" len="sm"/>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txDef>
      <a:spPr>
        <a:noFill/>
      </a:spPr>
      <a:bodyPr wrap="square" lIns="0" tIns="0" rIns="0" bIns="0" rtlCol="0">
        <a:spAutoFit/>
      </a:bodyPr>
      <a:lstStyle>
        <a:defPPr>
          <a:defRPr dirty="0"/>
        </a:defPPr>
      </a:lstStyle>
    </a:txDef>
  </a:objectDefaults>
  <a:extraClrSchemeLst>
    <a:extraClrScheme>
      <a:clrScheme name="pm_siggraph96 1">
        <a:dk1>
          <a:srgbClr val="000000"/>
        </a:dk1>
        <a:lt1>
          <a:srgbClr val="FFFFFF"/>
        </a:lt1>
        <a:dk2>
          <a:srgbClr val="772655"/>
        </a:dk2>
        <a:lt2>
          <a:srgbClr val="5FFFF0"/>
        </a:lt2>
        <a:accent1>
          <a:srgbClr val="952CA7"/>
        </a:accent1>
        <a:accent2>
          <a:srgbClr val="FAFD00"/>
        </a:accent2>
        <a:accent3>
          <a:srgbClr val="BDACB4"/>
        </a:accent3>
        <a:accent4>
          <a:srgbClr val="DADADA"/>
        </a:accent4>
        <a:accent5>
          <a:srgbClr val="C8ACD0"/>
        </a:accent5>
        <a:accent6>
          <a:srgbClr val="E3E500"/>
        </a:accent6>
        <a:hlink>
          <a:srgbClr val="FE9B03"/>
        </a:hlink>
        <a:folHlink>
          <a:srgbClr val="D989B8"/>
        </a:folHlink>
      </a:clrScheme>
      <a:clrMap bg1="dk2" tx1="lt1" bg2="dk1" tx2="lt2" accent1="accent1" accent2="accent2" accent3="accent3" accent4="accent4" accent5="accent5" accent6="accent6" hlink="hlink" folHlink="folHlink"/>
    </a:extraClrScheme>
    <a:extraClrScheme>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clrMap bg1="lt1" tx1="dk1" bg2="lt2" tx2="dk2" accent1="accent1" accent2="accent2" accent3="accent3" accent4="accent4" accent5="accent5" accent6="accent6" hlink="hlink" folHlink="folHlink"/>
    </a:extraClrScheme>
    <a:extraClrScheme>
      <a:clrScheme name="pm_siggraph96 3">
        <a:dk1>
          <a:srgbClr val="000000"/>
        </a:dk1>
        <a:lt1>
          <a:srgbClr val="FFFFFF"/>
        </a:lt1>
        <a:dk2>
          <a:srgbClr val="772655"/>
        </a:dk2>
        <a:lt2>
          <a:srgbClr val="00DFCA"/>
        </a:lt2>
        <a:accent1>
          <a:srgbClr val="952CA7"/>
        </a:accent1>
        <a:accent2>
          <a:srgbClr val="FAFD00"/>
        </a:accent2>
        <a:accent3>
          <a:srgbClr val="BDACB4"/>
        </a:accent3>
        <a:accent4>
          <a:srgbClr val="DADADA"/>
        </a:accent4>
        <a:accent5>
          <a:srgbClr val="C8ACD0"/>
        </a:accent5>
        <a:accent6>
          <a:srgbClr val="E3E500"/>
        </a:accent6>
        <a:hlink>
          <a:srgbClr val="FE9B03"/>
        </a:hlink>
        <a:folHlink>
          <a:srgbClr val="D989B8"/>
        </a:folHlink>
      </a:clrScheme>
      <a:clrMap bg1="dk2" tx1="lt1" bg2="dk1" tx2="lt2" accent1="accent1" accent2="accent2" accent3="accent3" accent4="accent4" accent5="accent5" accent6="accent6" hlink="hlink" folHlink="folHlink"/>
    </a:extraClrScheme>
    <a:extraClrScheme>
      <a:clrScheme name="pm_siggraph96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m_siggraph96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m_siggraph96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m_siggraph96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m_siggraph96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m_siggraph96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m_siggraph96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remodularization-modified-10-07-20</Template>
  <TotalTime>5206</TotalTime>
  <Words>754</Words>
  <Application>Microsoft Office PowerPoint</Application>
  <PresentationFormat>Custom</PresentationFormat>
  <Paragraphs>85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pm_siggraph96</vt:lpstr>
      <vt:lpstr>Object-Oriented Analysis and Design using JAVA</vt:lpstr>
      <vt:lpstr>Introduction</vt:lpstr>
      <vt:lpstr>Slide 3</vt:lpstr>
      <vt:lpstr>Object design</vt:lpstr>
      <vt:lpstr>Slide 5</vt:lpstr>
      <vt:lpstr>Slide 6</vt:lpstr>
      <vt:lpstr>Slide 7</vt:lpstr>
      <vt:lpstr>Competing Qualities and Trade-offs </vt:lpstr>
      <vt:lpstr>Key 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dc:title>
  <dc:creator>amarjeetsanyasi@gmail.com</dc:creator>
  <cp:lastModifiedBy>pulkit.mehndiratta</cp:lastModifiedBy>
  <cp:revision>235</cp:revision>
  <dcterms:created xsi:type="dcterms:W3CDTF">2020-08-16T12:13:05Z</dcterms:created>
  <dcterms:modified xsi:type="dcterms:W3CDTF">2022-08-09T05:20:12Z</dcterms:modified>
</cp:coreProperties>
</file>