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handoutMasterIdLst>
    <p:handoutMasterId r:id="rId19"/>
  </p:handoutMasterIdLst>
  <p:sldIdLst>
    <p:sldId id="265" r:id="rId2"/>
    <p:sldId id="306" r:id="rId3"/>
    <p:sldId id="313" r:id="rId4"/>
    <p:sldId id="311" r:id="rId5"/>
    <p:sldId id="301" r:id="rId6"/>
    <p:sldId id="282" r:id="rId7"/>
    <p:sldId id="314" r:id="rId8"/>
    <p:sldId id="315" r:id="rId9"/>
    <p:sldId id="316" r:id="rId10"/>
    <p:sldId id="317" r:id="rId11"/>
    <p:sldId id="319" r:id="rId12"/>
    <p:sldId id="320" r:id="rId13"/>
    <p:sldId id="321" r:id="rId14"/>
    <p:sldId id="318" r:id="rId15"/>
    <p:sldId id="280"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jeetsanyasi@gmail.com" initials="a" lastIdx="1" clrIdx="0">
    <p:extLst>
      <p:ext uri="{19B8F6BF-5375-455C-9EA6-DF929625EA0E}">
        <p15:presenceInfo xmlns:p15="http://schemas.microsoft.com/office/powerpoint/2012/main" xmlns="" userId="c95386e8c7c987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9C9"/>
    <a:srgbClr val="88988A"/>
    <a:srgbClr val="9F81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2" d="100"/>
          <a:sy n="72" d="100"/>
        </p:scale>
        <p:origin x="-57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741F9E3-A59E-444A-9B03-FE6EC9D339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543FFCC-4CDE-4EF9-9F2A-7E95928E3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BB69-987C-4E40-9672-6D4CF4F3ED2C}" type="datetimeFigureOut">
              <a:rPr lang="en-IN" smtClean="0"/>
              <a:pPr/>
              <a:t>09-08-2022</a:t>
            </a:fld>
            <a:endParaRPr lang="en-IN"/>
          </a:p>
        </p:txBody>
      </p:sp>
      <p:sp>
        <p:nvSpPr>
          <p:cNvPr id="4" name="Footer Placeholder 3">
            <a:extLst>
              <a:ext uri="{FF2B5EF4-FFF2-40B4-BE49-F238E27FC236}">
                <a16:creationId xmlns:a16="http://schemas.microsoft.com/office/drawing/2014/main" xmlns="" id="{045E3E56-60FE-4FE0-887B-171FF5CEF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BC1AED36-76CD-4253-AF17-D0B3EF32E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A0B55-20BF-4CA5-BB19-F3C28DD92CEB}" type="slidenum">
              <a:rPr lang="en-IN" smtClean="0"/>
              <a:pPr/>
              <a:t>‹#›</a:t>
            </a:fld>
            <a:endParaRPr lang="en-IN"/>
          </a:p>
        </p:txBody>
      </p:sp>
    </p:spTree>
    <p:extLst>
      <p:ext uri="{BB962C8B-B14F-4D97-AF65-F5344CB8AC3E}">
        <p14:creationId xmlns:p14="http://schemas.microsoft.com/office/powerpoint/2010/main" xmlns="" val="3430607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D3F0-F2ED-4E03-BD3C-739A8B9F7971}" type="datetimeFigureOut">
              <a:rPr lang="en-IN" smtClean="0"/>
              <a:pPr/>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8E8A0-D924-4284-9FB2-72A26BF0158C}" type="slidenum">
              <a:rPr lang="en-IN" smtClean="0"/>
              <a:pPr/>
              <a:t>‹#›</a:t>
            </a:fld>
            <a:endParaRPr lang="en-IN"/>
          </a:p>
        </p:txBody>
      </p:sp>
    </p:spTree>
    <p:extLst>
      <p:ext uri="{BB962C8B-B14F-4D97-AF65-F5344CB8AC3E}">
        <p14:creationId xmlns:p14="http://schemas.microsoft.com/office/powerpoint/2010/main" xmlns="" val="728907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p:txBody>
          <a:bodyPr/>
          <a:lstStyle>
            <a:lvl1pPr>
              <a:defRPr/>
            </a:lvl1pPr>
          </a:lstStyle>
          <a:p>
            <a:fld id="{87E57922-0167-4C9F-AD9C-22F2B7009187}" type="datetime1">
              <a:rPr lang="en-IN" smtClean="0"/>
              <a:pPr/>
              <a:t>09-08-2022</a:t>
            </a:fld>
            <a:endParaRPr lang="en-IN"/>
          </a:p>
        </p:txBody>
      </p:sp>
      <p:sp>
        <p:nvSpPr>
          <p:cNvPr id="3075" name="Rectangle 3"/>
          <p:cNvSpPr>
            <a:spLocks noGrp="1" noChangeArrowheads="1"/>
          </p:cNvSpPr>
          <p:nvPr>
            <p:ph type="ftr" sz="quarter" idx="3"/>
          </p:nvPr>
        </p:nvSpPr>
        <p:spPr/>
        <p:txBody>
          <a:bodyPr/>
          <a:lstStyle>
            <a:lvl1pPr>
              <a:defRPr/>
            </a:lvl1pPr>
          </a:lstStyle>
          <a:p>
            <a:r>
              <a:rPr lang="en-US"/>
              <a:t>Referred sources mentioned in Key References</a:t>
            </a:r>
            <a:endParaRPr lang="en-IN"/>
          </a:p>
        </p:txBody>
      </p:sp>
      <p:sp>
        <p:nvSpPr>
          <p:cNvPr id="3076" name="Rectangle 4"/>
          <p:cNvSpPr>
            <a:spLocks noGrp="1" noChangeArrowheads="1"/>
          </p:cNvSpPr>
          <p:nvPr>
            <p:ph type="sldNum" sz="quarter" idx="4"/>
          </p:nvPr>
        </p:nvSpPr>
        <p:spPr/>
        <p:txBody>
          <a:bodyPr/>
          <a:lstStyle>
            <a:lvl1pPr>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1200150"/>
            <a:ext cx="12177184" cy="152400"/>
            <a:chOff x="0" y="756"/>
            <a:chExt cx="5753" cy="96"/>
          </a:xfrm>
        </p:grpSpPr>
        <p:sp>
          <p:nvSpPr>
            <p:cNvPr id="3077" name="Rectangle 5"/>
            <p:cNvSpPr>
              <a:spLocks noChangeArrowheads="1"/>
            </p:cNvSpPr>
            <p:nvPr/>
          </p:nvSpPr>
          <p:spPr bwMode="auto">
            <a:xfrm>
              <a:off x="0" y="756"/>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3078" name="Rectangle 6"/>
            <p:cNvSpPr>
              <a:spLocks noChangeArrowheads="1"/>
            </p:cNvSpPr>
            <p:nvPr/>
          </p:nvSpPr>
          <p:spPr bwMode="auto">
            <a:xfrm>
              <a:off x="0" y="828"/>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3080" name="Rectangle 8"/>
          <p:cNvSpPr>
            <a:spLocks noGrp="1" noChangeArrowheads="1"/>
          </p:cNvSpPr>
          <p:nvPr>
            <p:ph type="ctrTitle" sz="quarter"/>
          </p:nvPr>
        </p:nvSpPr>
        <p:spPr>
          <a:xfrm>
            <a:off x="406400" y="1524000"/>
            <a:ext cx="11379200" cy="1143000"/>
          </a:xfrm>
        </p:spPr>
        <p:txBody>
          <a:bodyPr anchor="b" anchorCtr="0"/>
          <a:lstStyle>
            <a:lvl1pPr>
              <a:defRPr/>
            </a:lvl1pPr>
          </a:lstStyle>
          <a:p>
            <a:r>
              <a:rPr lang="en-US"/>
              <a:t>Click to edit Master title style</a:t>
            </a:r>
          </a:p>
        </p:txBody>
      </p:sp>
      <p:sp>
        <p:nvSpPr>
          <p:cNvPr id="3081" name="Rectangle 9"/>
          <p:cNvSpPr>
            <a:spLocks noGrp="1" noChangeArrowheads="1"/>
          </p:cNvSpPr>
          <p:nvPr>
            <p:ph type="subTitle" sz="quarter" idx="1"/>
          </p:nvPr>
        </p:nvSpPr>
        <p:spPr>
          <a:xfrm>
            <a:off x="1828800" y="2971800"/>
            <a:ext cx="85344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xmlns="" val="14336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8DBB67F-3B43-4959-B5A3-625A2A88E46F}"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595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04800"/>
            <a:ext cx="2946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304800"/>
            <a:ext cx="8636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879487-86FC-4B49-BA47-1B8450DFE1E9}"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7031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C725084-8DAE-411D-93DA-D168CE1A9BBE}"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5635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4E71AF-0282-4689-B0C4-FBB648EF4253}"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839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18A5EE1-5661-495B-8CBC-2B55D10BD000}"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8460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0B1EE0-D862-4245-BC9C-5CA5176EFB1A}" type="datetime1">
              <a:rPr lang="en-IN" smtClean="0"/>
              <a:pPr/>
              <a:t>09-08-2022</a:t>
            </a:fld>
            <a:endParaRPr lang="en-IN"/>
          </a:p>
        </p:txBody>
      </p:sp>
      <p:sp>
        <p:nvSpPr>
          <p:cNvPr id="8" name="Footer Placeholder 7"/>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9" name="Slide Number Placeholder 8"/>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80823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B937A67-3D49-47C6-B0B7-6A7F0AC83A52}" type="datetime1">
              <a:rPr lang="en-IN" smtClean="0"/>
              <a:pPr/>
              <a:t>09-08-2022</a:t>
            </a:fld>
            <a:endParaRPr lang="en-IN"/>
          </a:p>
        </p:txBody>
      </p:sp>
      <p:sp>
        <p:nvSpPr>
          <p:cNvPr id="4" name="Footer Placeholder 3"/>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5" name="Slide Number Placeholder 4"/>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10163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EF1EC4-F0A5-43E0-AA41-8A9DF3840F29}" type="datetime1">
              <a:rPr lang="en-IN" smtClean="0"/>
              <a:pPr/>
              <a:t>09-08-2022</a:t>
            </a:fld>
            <a:endParaRPr lang="en-IN"/>
          </a:p>
        </p:txBody>
      </p:sp>
      <p:sp>
        <p:nvSpPr>
          <p:cNvPr id="3" name="Footer Placeholder 2"/>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4" name="Slide Number Placeholder 3"/>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2301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704B1A4-7274-4F56-975B-490BF7F950C4}"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4704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1E0018A-270E-42CC-A3B2-192C46319FE1}"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9629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latin typeface="Times New Roman" pitchFamily="18" charset="0"/>
              </a:defRPr>
            </a:lvl1pPr>
          </a:lstStyle>
          <a:p>
            <a:fld id="{13FCECD4-694A-4EF2-99BA-0AD19D70B481}" type="datetime1">
              <a:rPr lang="en-IN" smtClean="0"/>
              <a:pPr/>
              <a:t>09-08-2022</a:t>
            </a:fld>
            <a:endParaRPr lang="en-IN"/>
          </a:p>
        </p:txBody>
      </p:sp>
      <p:sp>
        <p:nvSpPr>
          <p:cNvPr id="1027" name="Rectangle 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latin typeface="Times New Roman" pitchFamily="18" charset="0"/>
              </a:defRPr>
            </a:lvl1pPr>
          </a:lstStyle>
          <a:p>
            <a:r>
              <a:rPr lang="en-US"/>
              <a:t>Referred sources mentioned in Key References</a:t>
            </a:r>
            <a:endParaRPr lang="en-IN"/>
          </a:p>
        </p:txBody>
      </p:sp>
      <p:sp>
        <p:nvSpPr>
          <p:cNvPr id="1028" name="Rectangle 4"/>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latin typeface="Times New Roman" pitchFamily="18" charset="0"/>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971550"/>
            <a:ext cx="12177184" cy="152400"/>
            <a:chOff x="0" y="612"/>
            <a:chExt cx="5753" cy="96"/>
          </a:xfrm>
        </p:grpSpPr>
        <p:sp>
          <p:nvSpPr>
            <p:cNvPr id="1029" name="Rectangle 5"/>
            <p:cNvSpPr>
              <a:spLocks noChangeArrowheads="1"/>
            </p:cNvSpPr>
            <p:nvPr/>
          </p:nvSpPr>
          <p:spPr bwMode="auto">
            <a:xfrm>
              <a:off x="0" y="612"/>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1030" name="Rectangle 6"/>
            <p:cNvSpPr>
              <a:spLocks noChangeArrowheads="1"/>
            </p:cNvSpPr>
            <p:nvPr/>
          </p:nvSpPr>
          <p:spPr bwMode="auto">
            <a:xfrm>
              <a:off x="0" y="684"/>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1032" name="Rectangle 8"/>
          <p:cNvSpPr>
            <a:spLocks noGrp="1" noChangeArrowheads="1"/>
          </p:cNvSpPr>
          <p:nvPr>
            <p:ph type="title"/>
          </p:nvPr>
        </p:nvSpPr>
        <p:spPr bwMode="auto">
          <a:xfrm>
            <a:off x="203200" y="304800"/>
            <a:ext cx="11785600" cy="6096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t>Click to edit Master title style</a:t>
            </a:r>
          </a:p>
        </p:txBody>
      </p:sp>
      <p:sp>
        <p:nvSpPr>
          <p:cNvPr id="1033" name="Rectangle 9"/>
          <p:cNvSpPr>
            <a:spLocks noGrp="1" noChangeArrowheads="1"/>
          </p:cNvSpPr>
          <p:nvPr>
            <p:ph type="body" idx="1"/>
          </p:nvPr>
        </p:nvSpPr>
        <p:spPr bwMode="auto">
          <a:xfrm>
            <a:off x="914400" y="1295400"/>
            <a:ext cx="11074400" cy="4876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709578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50000"/>
        <a:buFont typeface="Monotype Sorts" pitchFamily="2" charset="2"/>
        <a:buChar char="n"/>
        <a:defRPr sz="2600">
          <a:solidFill>
            <a:schemeClr val="tx1"/>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accent2"/>
        </a:buClr>
        <a:buSzPct val="40000"/>
        <a:buFont typeface="Monotype Sort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l"/>
        <a:defRPr sz="2200">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uml-diagrams.org/use-case-include.html" TargetMode="External"/><Relationship Id="rId2" Type="http://schemas.openxmlformats.org/officeDocument/2006/relationships/hyperlink" Target="https://www.guru99.com/use-case-diagrams-exampl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354" y="1890399"/>
            <a:ext cx="9144000" cy="1060194"/>
          </a:xfrm>
        </p:spPr>
        <p:txBody>
          <a:bodyPr>
            <a:normAutofit fontScale="90000"/>
          </a:bodyPr>
          <a:lstStyle/>
          <a:p>
            <a:r>
              <a:rPr lang="en-IN" dirty="0">
                <a:effectLst/>
                <a:latin typeface="Times New Roman" panose="02020603050405020304" pitchFamily="18" charset="0"/>
                <a:cs typeface="Times New Roman" panose="02020603050405020304" pitchFamily="18" charset="0"/>
              </a:rPr>
              <a:t>Object-Oriented Analysis and Design using JAVA</a:t>
            </a:r>
          </a:p>
        </p:txBody>
      </p:sp>
      <p:sp>
        <p:nvSpPr>
          <p:cNvPr id="3" name="Subtitle 2"/>
          <p:cNvSpPr>
            <a:spLocks noGrp="1"/>
          </p:cNvSpPr>
          <p:nvPr>
            <p:ph type="subTitle" idx="1"/>
          </p:nvPr>
        </p:nvSpPr>
        <p:spPr>
          <a:xfrm>
            <a:off x="1224354" y="3282279"/>
            <a:ext cx="9144000" cy="814075"/>
          </a:xfrm>
        </p:spPr>
        <p:txBody>
          <a:bodyPr>
            <a:normAutofit fontScale="92500" lnSpcReduction="20000"/>
          </a:bodyPr>
          <a:lstStyle/>
          <a:p>
            <a:r>
              <a:rPr lang="en-IN" dirty="0" err="1">
                <a:effectLst/>
                <a:latin typeface="Times New Roman" panose="02020603050405020304" pitchFamily="18" charset="0"/>
                <a:cs typeface="Times New Roman" panose="02020603050405020304" pitchFamily="18" charset="0"/>
              </a:rPr>
              <a:t>B.Tech</a:t>
            </a:r>
            <a:r>
              <a:rPr lang="en-IN" dirty="0">
                <a:effectLst/>
                <a:latin typeface="Times New Roman" panose="02020603050405020304" pitchFamily="18" charset="0"/>
                <a:cs typeface="Times New Roman" panose="02020603050405020304" pitchFamily="18" charset="0"/>
              </a:rPr>
              <a:t> (CSE/IT) 5</a:t>
            </a:r>
            <a:r>
              <a:rPr lang="en-IN" baseline="30000" dirty="0">
                <a:effectLst/>
                <a:latin typeface="Times New Roman" panose="02020603050405020304" pitchFamily="18" charset="0"/>
                <a:cs typeface="Times New Roman" panose="02020603050405020304" pitchFamily="18" charset="0"/>
              </a:rPr>
              <a:t>th</a:t>
            </a:r>
            <a:r>
              <a:rPr lang="en-IN" dirty="0">
                <a:effectLst/>
                <a:latin typeface="Times New Roman" panose="02020603050405020304" pitchFamily="18" charset="0"/>
                <a:cs typeface="Times New Roman" panose="02020603050405020304" pitchFamily="18" charset="0"/>
              </a:rPr>
              <a:t> SEM</a:t>
            </a:r>
          </a:p>
          <a:p>
            <a:r>
              <a:rPr lang="en-IN">
                <a:effectLst/>
                <a:latin typeface="Times New Roman" panose="02020603050405020304" pitchFamily="18" charset="0"/>
                <a:cs typeface="Times New Roman" panose="02020603050405020304" pitchFamily="18" charset="0"/>
              </a:rPr>
              <a:t> </a:t>
            </a:r>
            <a:r>
              <a:rPr lang="en-IN" smtClean="0">
                <a:effectLst/>
                <a:latin typeface="Times New Roman" panose="02020603050405020304" pitchFamily="18" charset="0"/>
                <a:cs typeface="Times New Roman" panose="02020603050405020304" pitchFamily="18" charset="0"/>
              </a:rPr>
              <a:t>2021-2022</a:t>
            </a:r>
            <a:endParaRPr lang="en-IN"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0B317026-ECCD-477A-BF52-B1B8475E367B}"/>
              </a:ext>
            </a:extLst>
          </p:cNvPr>
          <p:cNvSpPr txBox="1">
            <a:spLocks/>
          </p:cNvSpPr>
          <p:nvPr/>
        </p:nvSpPr>
        <p:spPr bwMode="auto">
          <a:xfrm>
            <a:off x="1590261" y="4555931"/>
            <a:ext cx="8301162"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a:lstStyle>
          <a:p>
            <a:r>
              <a:rPr lang="en-US" sz="3200" kern="0" dirty="0">
                <a:effectLst/>
                <a:latin typeface="Times New Roman" pitchFamily="18" charset="0"/>
                <a:cs typeface="Times New Roman" pitchFamily="18" charset="0"/>
              </a:rPr>
              <a:t>Lecture-12 Requirement elicitation and use cases</a:t>
            </a:r>
          </a:p>
        </p:txBody>
      </p:sp>
    </p:spTree>
    <p:extLst>
      <p:ext uri="{BB962C8B-B14F-4D97-AF65-F5344CB8AC3E}">
        <p14:creationId xmlns:p14="http://schemas.microsoft.com/office/powerpoint/2010/main" xmlns="" val="390842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8174B-A923-4D18-8E39-3C3EF7234F61}"/>
              </a:ext>
            </a:extLst>
          </p:cNvPr>
          <p:cNvSpPr>
            <a:spLocks noGrp="1"/>
          </p:cNvSpPr>
          <p:nvPr>
            <p:ph type="title"/>
          </p:nvPr>
        </p:nvSpPr>
        <p:spPr/>
        <p:txBody>
          <a:bodyPr/>
          <a:lstStyle/>
          <a:p>
            <a:r>
              <a:rPr lang="en-US" sz="3600" i="0" u="none" strike="noStrike" baseline="0" dirty="0">
                <a:effectLst/>
                <a:latin typeface="Times New Roman" panose="02020603050405020304" pitchFamily="18" charset="0"/>
                <a:cs typeface="Times New Roman" panose="02020603050405020304" pitchFamily="18" charset="0"/>
              </a:rPr>
              <a:t>Identifying Relationships among Actors and Use Cases</a:t>
            </a:r>
            <a:endParaRPr lang="en-IN" sz="3600" dirty="0">
              <a:effectLs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A97C3950-67F9-471A-8A2F-3B671016224A}"/>
              </a:ext>
            </a:extLst>
          </p:cNvPr>
          <p:cNvSpPr>
            <a:spLocks noGrp="1"/>
          </p:cNvSpPr>
          <p:nvPr>
            <p:ph type="ftr" sz="quarter" idx="11"/>
          </p:nvPr>
        </p:nvSpPr>
        <p:spPr/>
        <p:txBody>
          <a:bodyPr/>
          <a:lstStyle/>
          <a:p>
            <a:r>
              <a:rPr lang="en-US"/>
              <a:t>Referred sources mentioned in Key References</a:t>
            </a:r>
            <a:endParaRPr lang="en-IN"/>
          </a:p>
        </p:txBody>
      </p:sp>
      <p:sp>
        <p:nvSpPr>
          <p:cNvPr id="6" name="TextBox 5">
            <a:extLst>
              <a:ext uri="{FF2B5EF4-FFF2-40B4-BE49-F238E27FC236}">
                <a16:creationId xmlns:a16="http://schemas.microsoft.com/office/drawing/2014/main" xmlns="" id="{DE0C4D51-1CC1-46A4-AF30-6BDE552D50B7}"/>
              </a:ext>
            </a:extLst>
          </p:cNvPr>
          <p:cNvSpPr txBox="1"/>
          <p:nvPr/>
        </p:nvSpPr>
        <p:spPr>
          <a:xfrm>
            <a:off x="1118263" y="1363074"/>
            <a:ext cx="6094674" cy="1200329"/>
          </a:xfrm>
          <a:prstGeom prst="rect">
            <a:avLst/>
          </a:prstGeom>
          <a:noFill/>
        </p:spPr>
        <p:txBody>
          <a:bodyPr wrap="square">
            <a:spAutoFit/>
          </a:bodyPr>
          <a:lstStyle/>
          <a:p>
            <a:pPr marL="285750" indent="-285750" algn="l">
              <a:buFont typeface="Arial" panose="020B0604020202020204" pitchFamily="34" charset="0"/>
              <a:buChar char="•"/>
            </a:pPr>
            <a:r>
              <a:rPr lang="en-US" sz="1800" u="none" strike="noStrike" baseline="0" dirty="0">
                <a:latin typeface="Times-BoldItalic"/>
              </a:rPr>
              <a:t>Communication relationships between actors and use cases</a:t>
            </a:r>
          </a:p>
          <a:p>
            <a:pPr marL="285750" indent="-285750" algn="l">
              <a:buFont typeface="Arial" panose="020B0604020202020204" pitchFamily="34" charset="0"/>
              <a:buChar char="•"/>
            </a:pPr>
            <a:r>
              <a:rPr lang="en-US" sz="1800" u="none" strike="noStrike" baseline="0" dirty="0">
                <a:latin typeface="Times-BoldItalic"/>
              </a:rPr>
              <a:t>Extend relationships between use cases</a:t>
            </a:r>
          </a:p>
          <a:p>
            <a:pPr marL="285750" indent="-285750" algn="l">
              <a:buFont typeface="Arial" panose="020B0604020202020204" pitchFamily="34" charset="0"/>
              <a:buChar char="•"/>
            </a:pPr>
            <a:r>
              <a:rPr lang="en-US" sz="1800" u="none" strike="noStrike" baseline="0" dirty="0">
                <a:latin typeface="Times-BoldItalic"/>
              </a:rPr>
              <a:t>Include relationships between use cases</a:t>
            </a:r>
          </a:p>
          <a:p>
            <a:pPr marL="285750" indent="-285750" algn="l">
              <a:buFont typeface="Arial" panose="020B0604020202020204" pitchFamily="34" charset="0"/>
              <a:buChar char="•"/>
            </a:pPr>
            <a:r>
              <a:rPr lang="en-IN" sz="1800" u="none" strike="noStrike" baseline="0" dirty="0">
                <a:latin typeface="Times-BoldItalic"/>
              </a:rPr>
              <a:t>Extend versus include relationships</a:t>
            </a:r>
            <a:endParaRPr lang="en-US" sz="1800" u="none" strike="noStrike" baseline="0" dirty="0">
              <a:latin typeface="Times-BoldItalic"/>
            </a:endParaRPr>
          </a:p>
        </p:txBody>
      </p:sp>
      <p:pic>
        <p:nvPicPr>
          <p:cNvPr id="3" name="Picture 2">
            <a:extLst>
              <a:ext uri="{FF2B5EF4-FFF2-40B4-BE49-F238E27FC236}">
                <a16:creationId xmlns:a16="http://schemas.microsoft.com/office/drawing/2014/main" xmlns="" id="{C45C6F04-B419-49E6-89A7-AD18A8E91098}"/>
              </a:ext>
            </a:extLst>
          </p:cNvPr>
          <p:cNvPicPr>
            <a:picLocks noChangeAspect="1"/>
          </p:cNvPicPr>
          <p:nvPr/>
        </p:nvPicPr>
        <p:blipFill>
          <a:blip r:embed="rId2"/>
          <a:stretch>
            <a:fillRect/>
          </a:stretch>
        </p:blipFill>
        <p:spPr>
          <a:xfrm>
            <a:off x="1118263" y="3012077"/>
            <a:ext cx="10176054" cy="3305175"/>
          </a:xfrm>
          <a:prstGeom prst="rect">
            <a:avLst/>
          </a:prstGeom>
        </p:spPr>
      </p:pic>
    </p:spTree>
    <p:extLst>
      <p:ext uri="{BB962C8B-B14F-4D97-AF65-F5344CB8AC3E}">
        <p14:creationId xmlns:p14="http://schemas.microsoft.com/office/powerpoint/2010/main" xmlns="" val="123137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908AC1BA-200F-4137-9051-DE5D33DCC0E4}"/>
              </a:ext>
            </a:extLst>
          </p:cNvPr>
          <p:cNvSpPr>
            <a:spLocks noGrp="1"/>
          </p:cNvSpPr>
          <p:nvPr>
            <p:ph type="ftr" sz="quarter" idx="11"/>
          </p:nvPr>
        </p:nvSpPr>
        <p:spPr/>
        <p:txBody>
          <a:bodyPr/>
          <a:lstStyle/>
          <a:p>
            <a:r>
              <a:rPr lang="en-US"/>
              <a:t>Referred sources mentioned in Key References</a:t>
            </a:r>
            <a:endParaRPr lang="en-IN"/>
          </a:p>
        </p:txBody>
      </p:sp>
      <p:sp>
        <p:nvSpPr>
          <p:cNvPr id="6" name="TextBox 5">
            <a:extLst>
              <a:ext uri="{FF2B5EF4-FFF2-40B4-BE49-F238E27FC236}">
                <a16:creationId xmlns:a16="http://schemas.microsoft.com/office/drawing/2014/main" xmlns="" id="{7C8DB912-5BCC-486E-8CD0-9F3719BF7191}"/>
              </a:ext>
            </a:extLst>
          </p:cNvPr>
          <p:cNvSpPr txBox="1"/>
          <p:nvPr/>
        </p:nvSpPr>
        <p:spPr>
          <a:xfrm>
            <a:off x="453224" y="1365408"/>
            <a:ext cx="11020507" cy="147732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Use case include</a:t>
            </a:r>
            <a:r>
              <a:rPr lang="en-US" dirty="0">
                <a:latin typeface="Times New Roman" panose="02020603050405020304" pitchFamily="18" charset="0"/>
                <a:cs typeface="Times New Roman" panose="02020603050405020304" pitchFamily="18" charset="0"/>
              </a:rPr>
              <a:t> is a directed relationship between two use cases which is used to show that behavior of the </a:t>
            </a:r>
            <a:r>
              <a:rPr lang="en-US" b="1" dirty="0">
                <a:latin typeface="Times New Roman" panose="02020603050405020304" pitchFamily="18" charset="0"/>
                <a:cs typeface="Times New Roman" panose="02020603050405020304" pitchFamily="18" charset="0"/>
              </a:rPr>
              <a:t>included</a:t>
            </a:r>
            <a:r>
              <a:rPr lang="en-US" dirty="0">
                <a:latin typeface="Times New Roman" panose="02020603050405020304" pitchFamily="18" charset="0"/>
                <a:cs typeface="Times New Roman" panose="02020603050405020304" pitchFamily="18" charset="0"/>
              </a:rPr>
              <a:t> use case (the addition) is inserted into the behavior of the </a:t>
            </a:r>
            <a:r>
              <a:rPr lang="en-US" b="1" dirty="0">
                <a:latin typeface="Times New Roman" panose="02020603050405020304" pitchFamily="18" charset="0"/>
                <a:cs typeface="Times New Roman" panose="02020603050405020304" pitchFamily="18" charset="0"/>
              </a:rPr>
              <a:t>including</a:t>
            </a:r>
            <a:r>
              <a:rPr lang="en-US" dirty="0">
                <a:latin typeface="Times New Roman" panose="02020603050405020304" pitchFamily="18" charset="0"/>
                <a:cs typeface="Times New Roman" panose="02020603050405020304" pitchFamily="18" charset="0"/>
              </a:rPr>
              <a:t> (the base) use case. </a:t>
            </a: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include</a:t>
            </a:r>
            <a:r>
              <a:rPr lang="en-US" dirty="0">
                <a:latin typeface="Times New Roman" panose="02020603050405020304" pitchFamily="18" charset="0"/>
                <a:cs typeface="Times New Roman" panose="02020603050405020304" pitchFamily="18" charset="0"/>
              </a:rPr>
              <a:t> relationship could be used: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to simplify large use case by splitting it into several use cases,</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to extract </a:t>
            </a:r>
            <a:r>
              <a:rPr lang="en-US" b="1" dirty="0">
                <a:latin typeface="Times New Roman" panose="02020603050405020304" pitchFamily="18" charset="0"/>
                <a:cs typeface="Times New Roman" panose="02020603050405020304" pitchFamily="18" charset="0"/>
              </a:rPr>
              <a:t>common parts</a:t>
            </a:r>
            <a:r>
              <a:rPr lang="en-US" dirty="0">
                <a:latin typeface="Times New Roman" panose="02020603050405020304" pitchFamily="18" charset="0"/>
                <a:cs typeface="Times New Roman" panose="02020603050405020304" pitchFamily="18" charset="0"/>
              </a:rPr>
              <a:t> of the behaviors of two or more use cases.</a:t>
            </a:r>
          </a:p>
        </p:txBody>
      </p:sp>
      <p:pic>
        <p:nvPicPr>
          <p:cNvPr id="7" name="Picture 6">
            <a:extLst>
              <a:ext uri="{FF2B5EF4-FFF2-40B4-BE49-F238E27FC236}">
                <a16:creationId xmlns:a16="http://schemas.microsoft.com/office/drawing/2014/main" xmlns="" id="{0BF673F3-2D4D-43CA-91EA-B570ABE938CF}"/>
              </a:ext>
            </a:extLst>
          </p:cNvPr>
          <p:cNvPicPr>
            <a:picLocks noChangeAspect="1"/>
          </p:cNvPicPr>
          <p:nvPr/>
        </p:nvPicPr>
        <p:blipFill>
          <a:blip r:embed="rId2"/>
          <a:stretch>
            <a:fillRect/>
          </a:stretch>
        </p:blipFill>
        <p:spPr>
          <a:xfrm>
            <a:off x="612250" y="3028517"/>
            <a:ext cx="4397072" cy="986748"/>
          </a:xfrm>
          <a:prstGeom prst="rect">
            <a:avLst/>
          </a:prstGeom>
        </p:spPr>
      </p:pic>
      <p:pic>
        <p:nvPicPr>
          <p:cNvPr id="8" name="Picture 7">
            <a:extLst>
              <a:ext uri="{FF2B5EF4-FFF2-40B4-BE49-F238E27FC236}">
                <a16:creationId xmlns:a16="http://schemas.microsoft.com/office/drawing/2014/main" xmlns="" id="{FEE7BABC-53A3-4935-8258-5493DA004DD6}"/>
              </a:ext>
            </a:extLst>
          </p:cNvPr>
          <p:cNvPicPr>
            <a:picLocks noChangeAspect="1"/>
          </p:cNvPicPr>
          <p:nvPr/>
        </p:nvPicPr>
        <p:blipFill>
          <a:blip r:embed="rId3"/>
          <a:stretch>
            <a:fillRect/>
          </a:stretch>
        </p:blipFill>
        <p:spPr>
          <a:xfrm>
            <a:off x="6170211" y="3028517"/>
            <a:ext cx="4293706" cy="986748"/>
          </a:xfrm>
          <a:prstGeom prst="rect">
            <a:avLst/>
          </a:prstGeom>
        </p:spPr>
      </p:pic>
      <p:pic>
        <p:nvPicPr>
          <p:cNvPr id="9" name="Picture 8">
            <a:extLst>
              <a:ext uri="{FF2B5EF4-FFF2-40B4-BE49-F238E27FC236}">
                <a16:creationId xmlns:a16="http://schemas.microsoft.com/office/drawing/2014/main" xmlns="" id="{15B2E3D7-CCCB-4F6E-8ADD-6A50502863CB}"/>
              </a:ext>
            </a:extLst>
          </p:cNvPr>
          <p:cNvPicPr>
            <a:picLocks noChangeAspect="1"/>
          </p:cNvPicPr>
          <p:nvPr/>
        </p:nvPicPr>
        <p:blipFill>
          <a:blip r:embed="rId4"/>
          <a:stretch>
            <a:fillRect/>
          </a:stretch>
        </p:blipFill>
        <p:spPr>
          <a:xfrm>
            <a:off x="2003729" y="4524292"/>
            <a:ext cx="6631263" cy="1567899"/>
          </a:xfrm>
          <a:prstGeom prst="rect">
            <a:avLst/>
          </a:prstGeom>
        </p:spPr>
      </p:pic>
    </p:spTree>
    <p:extLst>
      <p:ext uri="{BB962C8B-B14F-4D97-AF65-F5344CB8AC3E}">
        <p14:creationId xmlns:p14="http://schemas.microsoft.com/office/powerpoint/2010/main" xmlns="" val="43065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0208CF4D-7DC0-43A1-96AB-230B551F1156}"/>
              </a:ext>
            </a:extLst>
          </p:cNvPr>
          <p:cNvSpPr>
            <a:spLocks noGrp="1"/>
          </p:cNvSpPr>
          <p:nvPr>
            <p:ph type="ftr" sz="quarter" idx="11"/>
          </p:nvPr>
        </p:nvSpPr>
        <p:spPr/>
        <p:txBody>
          <a:bodyPr/>
          <a:lstStyle/>
          <a:p>
            <a:r>
              <a:rPr lang="en-US"/>
              <a:t>Referred sources mentioned in Key References</a:t>
            </a:r>
            <a:endParaRPr lang="en-IN"/>
          </a:p>
        </p:txBody>
      </p:sp>
      <p:sp>
        <p:nvSpPr>
          <p:cNvPr id="6" name="TextBox 5">
            <a:extLst>
              <a:ext uri="{FF2B5EF4-FFF2-40B4-BE49-F238E27FC236}">
                <a16:creationId xmlns:a16="http://schemas.microsoft.com/office/drawing/2014/main" xmlns="" id="{558D3316-9287-4695-8012-10561B63D3BD}"/>
              </a:ext>
            </a:extLst>
          </p:cNvPr>
          <p:cNvSpPr txBox="1"/>
          <p:nvPr/>
        </p:nvSpPr>
        <p:spPr>
          <a:xfrm>
            <a:off x="397564" y="1397675"/>
            <a:ext cx="11330609" cy="147732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Extend</a:t>
            </a:r>
            <a:r>
              <a:rPr lang="en-US" dirty="0">
                <a:latin typeface="Times New Roman" panose="02020603050405020304" pitchFamily="18" charset="0"/>
                <a:cs typeface="Times New Roman" panose="02020603050405020304" pitchFamily="18" charset="0"/>
              </a:rPr>
              <a:t> is a directed relationship that specifies how and when the behavior defined in usually supplementary (optional) </a:t>
            </a:r>
            <a:r>
              <a:rPr lang="en-US" b="1" dirty="0">
                <a:latin typeface="Times New Roman" panose="02020603050405020304" pitchFamily="18" charset="0"/>
                <a:cs typeface="Times New Roman" panose="02020603050405020304" pitchFamily="18" charset="0"/>
              </a:rPr>
              <a:t>extending use case</a:t>
            </a:r>
            <a:r>
              <a:rPr lang="en-US" dirty="0">
                <a:latin typeface="Times New Roman" panose="02020603050405020304" pitchFamily="18" charset="0"/>
                <a:cs typeface="Times New Roman" panose="02020603050405020304" pitchFamily="18" charset="0"/>
              </a:rPr>
              <a:t> can be inserted into the behavior defined in the </a:t>
            </a:r>
            <a:r>
              <a:rPr lang="en-US" b="1" dirty="0">
                <a:latin typeface="Times New Roman" panose="02020603050405020304" pitchFamily="18" charset="0"/>
                <a:cs typeface="Times New Roman" panose="02020603050405020304" pitchFamily="18" charset="0"/>
              </a:rPr>
              <a:t>extended use case</a:t>
            </a:r>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Extended</a:t>
            </a:r>
            <a:r>
              <a:rPr lang="en-US" dirty="0">
                <a:latin typeface="Times New Roman" panose="02020603050405020304" pitchFamily="18" charset="0"/>
                <a:cs typeface="Times New Roman" panose="02020603050405020304" pitchFamily="18" charset="0"/>
              </a:rPr>
              <a:t> use case is meaningful on its own, it is </a:t>
            </a:r>
            <a:r>
              <a:rPr lang="en-US" b="1" dirty="0">
                <a:latin typeface="Times New Roman" panose="02020603050405020304" pitchFamily="18" charset="0"/>
                <a:cs typeface="Times New Roman" panose="02020603050405020304" pitchFamily="18" charset="0"/>
              </a:rPr>
              <a:t>independent</a:t>
            </a:r>
            <a:r>
              <a:rPr lang="en-US" dirty="0">
                <a:latin typeface="Times New Roman" panose="02020603050405020304" pitchFamily="18" charset="0"/>
                <a:cs typeface="Times New Roman" panose="02020603050405020304" pitchFamily="18" charset="0"/>
              </a:rPr>
              <a:t> of the extending use case. </a:t>
            </a:r>
            <a:r>
              <a:rPr lang="en-US" b="1" dirty="0">
                <a:latin typeface="Times New Roman" panose="02020603050405020304" pitchFamily="18" charset="0"/>
                <a:cs typeface="Times New Roman" panose="02020603050405020304" pitchFamily="18" charset="0"/>
              </a:rPr>
              <a:t>Extending</a:t>
            </a:r>
            <a:r>
              <a:rPr lang="en-US" dirty="0">
                <a:latin typeface="Times New Roman" panose="02020603050405020304" pitchFamily="18" charset="0"/>
                <a:cs typeface="Times New Roman" panose="02020603050405020304" pitchFamily="18" charset="0"/>
              </a:rPr>
              <a:t> use case typically defines </a:t>
            </a:r>
            <a:r>
              <a:rPr lang="en-US" b="1" dirty="0">
                <a:latin typeface="Times New Roman" panose="02020603050405020304" pitchFamily="18" charset="0"/>
                <a:cs typeface="Times New Roman" panose="02020603050405020304" pitchFamily="18" charset="0"/>
              </a:rPr>
              <a:t>optional</a:t>
            </a:r>
            <a:r>
              <a:rPr lang="en-US" dirty="0">
                <a:latin typeface="Times New Roman" panose="02020603050405020304" pitchFamily="18" charset="0"/>
                <a:cs typeface="Times New Roman" panose="02020603050405020304" pitchFamily="18" charset="0"/>
              </a:rPr>
              <a:t> behavior that is not necessarily meaningful by itself. The extend relationship is </a:t>
            </a:r>
            <a:r>
              <a:rPr lang="en-US" b="1" dirty="0">
                <a:latin typeface="Times New Roman" panose="02020603050405020304" pitchFamily="18" charset="0"/>
                <a:cs typeface="Times New Roman" panose="02020603050405020304" pitchFamily="18" charset="0"/>
              </a:rPr>
              <a:t>owned</a:t>
            </a:r>
            <a:r>
              <a:rPr lang="en-US" dirty="0">
                <a:latin typeface="Times New Roman" panose="02020603050405020304" pitchFamily="18" charset="0"/>
                <a:cs typeface="Times New Roman" panose="02020603050405020304" pitchFamily="18" charset="0"/>
              </a:rPr>
              <a:t> by the extending use case. The same extending use case can extend more than one use case, and extending use case may itself be extended. </a:t>
            </a:r>
          </a:p>
        </p:txBody>
      </p:sp>
      <p:pic>
        <p:nvPicPr>
          <p:cNvPr id="7" name="Picture 6">
            <a:extLst>
              <a:ext uri="{FF2B5EF4-FFF2-40B4-BE49-F238E27FC236}">
                <a16:creationId xmlns:a16="http://schemas.microsoft.com/office/drawing/2014/main" xmlns="" id="{141B45BD-466E-4149-979C-3DEC0FAD3ABA}"/>
              </a:ext>
            </a:extLst>
          </p:cNvPr>
          <p:cNvPicPr>
            <a:picLocks noChangeAspect="1"/>
          </p:cNvPicPr>
          <p:nvPr/>
        </p:nvPicPr>
        <p:blipFill>
          <a:blip r:embed="rId2"/>
          <a:stretch>
            <a:fillRect/>
          </a:stretch>
        </p:blipFill>
        <p:spPr>
          <a:xfrm>
            <a:off x="492442" y="3429000"/>
            <a:ext cx="4257675" cy="1019175"/>
          </a:xfrm>
          <a:prstGeom prst="rect">
            <a:avLst/>
          </a:prstGeom>
        </p:spPr>
      </p:pic>
      <p:sp>
        <p:nvSpPr>
          <p:cNvPr id="9" name="TextBox 8">
            <a:extLst>
              <a:ext uri="{FF2B5EF4-FFF2-40B4-BE49-F238E27FC236}">
                <a16:creationId xmlns:a16="http://schemas.microsoft.com/office/drawing/2014/main" xmlns="" id="{37C96E48-65DF-4A5C-B32F-BEDC21A7375B}"/>
              </a:ext>
            </a:extLst>
          </p:cNvPr>
          <p:cNvSpPr txBox="1"/>
          <p:nvPr/>
        </p:nvSpPr>
        <p:spPr>
          <a:xfrm>
            <a:off x="669898" y="4800413"/>
            <a:ext cx="4363278" cy="830997"/>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Registration</a:t>
            </a:r>
            <a:r>
              <a:rPr lang="en-US" sz="1600" dirty="0">
                <a:latin typeface="Times New Roman" panose="02020603050405020304" pitchFamily="18" charset="0"/>
                <a:cs typeface="Times New Roman" panose="02020603050405020304" pitchFamily="18" charset="0"/>
              </a:rPr>
              <a:t> use case is complete and meaningful on its own. It could be extended with optional </a:t>
            </a:r>
            <a:r>
              <a:rPr lang="en-US" sz="1600" b="1" dirty="0">
                <a:latin typeface="Times New Roman" panose="02020603050405020304" pitchFamily="18" charset="0"/>
                <a:cs typeface="Times New Roman" panose="02020603050405020304" pitchFamily="18" charset="0"/>
              </a:rPr>
              <a:t>Get Help On Registration</a:t>
            </a:r>
            <a:r>
              <a:rPr lang="en-US" sz="1600" dirty="0">
                <a:latin typeface="Times New Roman" panose="02020603050405020304" pitchFamily="18" charset="0"/>
                <a:cs typeface="Times New Roman" panose="02020603050405020304" pitchFamily="18" charset="0"/>
              </a:rPr>
              <a:t> use case. </a:t>
            </a:r>
            <a:endParaRPr lang="en-IN"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4F7136AD-5FC0-4543-A751-C756B6990685}"/>
              </a:ext>
            </a:extLst>
          </p:cNvPr>
          <p:cNvPicPr>
            <a:picLocks noChangeAspect="1"/>
          </p:cNvPicPr>
          <p:nvPr/>
        </p:nvPicPr>
        <p:blipFill>
          <a:blip r:embed="rId3"/>
          <a:stretch>
            <a:fillRect/>
          </a:stretch>
        </p:blipFill>
        <p:spPr>
          <a:xfrm>
            <a:off x="7060758" y="3004231"/>
            <a:ext cx="3692345" cy="1613127"/>
          </a:xfrm>
          <a:prstGeom prst="rect">
            <a:avLst/>
          </a:prstGeom>
        </p:spPr>
      </p:pic>
      <p:sp>
        <p:nvSpPr>
          <p:cNvPr id="12" name="TextBox 11">
            <a:extLst>
              <a:ext uri="{FF2B5EF4-FFF2-40B4-BE49-F238E27FC236}">
                <a16:creationId xmlns:a16="http://schemas.microsoft.com/office/drawing/2014/main" xmlns="" id="{8205499E-0922-4CE3-A510-C3BFD995248E}"/>
              </a:ext>
            </a:extLst>
          </p:cNvPr>
          <p:cNvSpPr txBox="1"/>
          <p:nvPr/>
        </p:nvSpPr>
        <p:spPr>
          <a:xfrm>
            <a:off x="6861976" y="4864551"/>
            <a:ext cx="4752892" cy="83099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Registration use case is conditionally extended by Get Help On Registration use case in extension point Registration Help.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1113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69A8ED-3B44-4927-82C3-9C4CAE70ACD0}"/>
              </a:ext>
            </a:extLst>
          </p:cNvPr>
          <p:cNvSpPr>
            <a:spLocks noGrp="1"/>
          </p:cNvSpPr>
          <p:nvPr>
            <p:ph type="title"/>
          </p:nvPr>
        </p:nvSpPr>
        <p:spPr/>
        <p:txBody>
          <a:bodyPr/>
          <a:lstStyle/>
          <a:p>
            <a:r>
              <a:rPr lang="en-IN" sz="3600" dirty="0">
                <a:effectLst/>
                <a:latin typeface="Times New Roman" panose="02020603050405020304" pitchFamily="18" charset="0"/>
                <a:cs typeface="Times New Roman" panose="02020603050405020304" pitchFamily="18" charset="0"/>
              </a:rPr>
              <a:t>Examples of use-case diagrams</a:t>
            </a:r>
          </a:p>
        </p:txBody>
      </p:sp>
      <p:sp>
        <p:nvSpPr>
          <p:cNvPr id="4" name="Footer Placeholder 3">
            <a:extLst>
              <a:ext uri="{FF2B5EF4-FFF2-40B4-BE49-F238E27FC236}">
                <a16:creationId xmlns:a16="http://schemas.microsoft.com/office/drawing/2014/main" xmlns="" id="{C2B8EA7D-716F-47B3-BC50-6720D840CC19}"/>
              </a:ext>
            </a:extLst>
          </p:cNvPr>
          <p:cNvSpPr>
            <a:spLocks noGrp="1"/>
          </p:cNvSpPr>
          <p:nvPr>
            <p:ph type="ftr" sz="quarter" idx="11"/>
          </p:nvPr>
        </p:nvSpPr>
        <p:spPr/>
        <p:txBody>
          <a:bodyPr/>
          <a:lstStyle/>
          <a:p>
            <a:r>
              <a:rPr lang="en-US"/>
              <a:t>Referred sources mentioned in Key References</a:t>
            </a:r>
            <a:endParaRPr lang="en-IN"/>
          </a:p>
        </p:txBody>
      </p:sp>
      <p:pic>
        <p:nvPicPr>
          <p:cNvPr id="5" name="Picture 4">
            <a:extLst>
              <a:ext uri="{FF2B5EF4-FFF2-40B4-BE49-F238E27FC236}">
                <a16:creationId xmlns:a16="http://schemas.microsoft.com/office/drawing/2014/main" xmlns="" id="{444B9A86-B366-4ABD-9597-0DCE124EE199}"/>
              </a:ext>
            </a:extLst>
          </p:cNvPr>
          <p:cNvPicPr>
            <a:picLocks noChangeAspect="1"/>
          </p:cNvPicPr>
          <p:nvPr/>
        </p:nvPicPr>
        <p:blipFill>
          <a:blip r:embed="rId2"/>
          <a:stretch>
            <a:fillRect/>
          </a:stretch>
        </p:blipFill>
        <p:spPr>
          <a:xfrm>
            <a:off x="744813" y="1550504"/>
            <a:ext cx="4057775" cy="3919703"/>
          </a:xfrm>
          <a:prstGeom prst="rect">
            <a:avLst/>
          </a:prstGeom>
        </p:spPr>
      </p:pic>
      <p:pic>
        <p:nvPicPr>
          <p:cNvPr id="7" name="Picture 6">
            <a:extLst>
              <a:ext uri="{FF2B5EF4-FFF2-40B4-BE49-F238E27FC236}">
                <a16:creationId xmlns:a16="http://schemas.microsoft.com/office/drawing/2014/main" xmlns="" id="{0ED86C4A-E308-4C8D-971C-A61359F278F3}"/>
              </a:ext>
            </a:extLst>
          </p:cNvPr>
          <p:cNvPicPr>
            <a:picLocks noChangeAspect="1"/>
          </p:cNvPicPr>
          <p:nvPr/>
        </p:nvPicPr>
        <p:blipFill>
          <a:blip r:embed="rId3"/>
          <a:stretch>
            <a:fillRect/>
          </a:stretch>
        </p:blipFill>
        <p:spPr>
          <a:xfrm>
            <a:off x="5748793" y="1692593"/>
            <a:ext cx="4925211" cy="4288279"/>
          </a:xfrm>
          <a:prstGeom prst="rect">
            <a:avLst/>
          </a:prstGeom>
        </p:spPr>
      </p:pic>
    </p:spTree>
    <p:extLst>
      <p:ext uri="{BB962C8B-B14F-4D97-AF65-F5344CB8AC3E}">
        <p14:creationId xmlns:p14="http://schemas.microsoft.com/office/powerpoint/2010/main" xmlns="" val="2508201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74D73563-F82F-435F-915B-454F48002AEE}"/>
              </a:ext>
            </a:extLst>
          </p:cNvPr>
          <p:cNvSpPr>
            <a:spLocks noGrp="1"/>
          </p:cNvSpPr>
          <p:nvPr>
            <p:ph type="ftr" sz="quarter" idx="11"/>
          </p:nvPr>
        </p:nvSpPr>
        <p:spPr/>
        <p:txBody>
          <a:bodyPr/>
          <a:lstStyle/>
          <a:p>
            <a:r>
              <a:rPr lang="en-US"/>
              <a:t>Referred sources mentioned in Key References</a:t>
            </a:r>
            <a:endParaRPr lang="en-IN"/>
          </a:p>
        </p:txBody>
      </p:sp>
      <p:sp>
        <p:nvSpPr>
          <p:cNvPr id="6" name="TextBox 5">
            <a:extLst>
              <a:ext uri="{FF2B5EF4-FFF2-40B4-BE49-F238E27FC236}">
                <a16:creationId xmlns:a16="http://schemas.microsoft.com/office/drawing/2014/main" xmlns="" id="{C3FACBB9-0D8C-4CC7-94CE-E7167010BA96}"/>
              </a:ext>
            </a:extLst>
          </p:cNvPr>
          <p:cNvSpPr txBox="1"/>
          <p:nvPr/>
        </p:nvSpPr>
        <p:spPr>
          <a:xfrm>
            <a:off x="1118483" y="1997839"/>
            <a:ext cx="9955033" cy="317009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Summary</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case diagrams are a way to capture the system's functionality and requirements in UML diagrams.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captures the dynamic behavior of a live system.</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use case diagram consists of a use case and an actor.</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use case represents a distinct functionality of a system, a component, a package, or a class.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actor is an entity that initiates the use case from outside the scope of a use case.</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name of an actor or a use case must be meaningful and relevant to the system.</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purpose of use case diagram is to capture the core functionalities of a system.</a:t>
            </a:r>
          </a:p>
        </p:txBody>
      </p:sp>
    </p:spTree>
    <p:extLst>
      <p:ext uri="{BB962C8B-B14F-4D97-AF65-F5344CB8AC3E}">
        <p14:creationId xmlns:p14="http://schemas.microsoft.com/office/powerpoint/2010/main" xmlns="" val="160112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4786" y="2046740"/>
            <a:ext cx="11100021" cy="2062103"/>
          </a:xfrm>
          <a:prstGeom prst="rect">
            <a:avLst/>
          </a:prstGeom>
        </p:spPr>
        <p:txBody>
          <a:bodyPr wrap="square">
            <a:spAutoFit/>
          </a:bodyPr>
          <a:lstStyle/>
          <a:p>
            <a:r>
              <a:rPr lang="en-IN" sz="1600" b="0" i="0" u="none" strike="noStrike" baseline="0" dirty="0">
                <a:solidFill>
                  <a:srgbClr val="000000"/>
                </a:solidFill>
                <a:latin typeface="Times New Roman" panose="02020603050405020304" pitchFamily="18" charset="0"/>
                <a:cs typeface="Times New Roman" panose="02020603050405020304" pitchFamily="18" charset="0"/>
              </a:rPr>
              <a:t>Bernd </a:t>
            </a:r>
            <a:r>
              <a:rPr lang="en-IN" sz="1600" b="0" i="0" u="none" strike="noStrike" baseline="0" dirty="0" err="1">
                <a:solidFill>
                  <a:srgbClr val="000000"/>
                </a:solidFill>
                <a:latin typeface="Times New Roman" panose="02020603050405020304" pitchFamily="18" charset="0"/>
                <a:cs typeface="Times New Roman" panose="02020603050405020304" pitchFamily="18" charset="0"/>
              </a:rPr>
              <a:t>Bruegge</a:t>
            </a:r>
            <a:r>
              <a:rPr lang="en-IN" sz="1600" b="0" i="0" u="none" strike="noStrike" baseline="0" dirty="0">
                <a:solidFill>
                  <a:srgbClr val="000000"/>
                </a:solidFill>
                <a:latin typeface="Times New Roman" panose="02020603050405020304" pitchFamily="18" charset="0"/>
                <a:cs typeface="Times New Roman" panose="02020603050405020304" pitchFamily="18" charset="0"/>
              </a:rPr>
              <a:t> &amp; Allen H. </a:t>
            </a:r>
            <a:r>
              <a:rPr lang="en-IN" sz="1600" b="0" i="0" u="none" strike="noStrike" baseline="0" dirty="0" err="1">
                <a:solidFill>
                  <a:srgbClr val="000000"/>
                </a:solidFill>
                <a:latin typeface="Times New Roman" panose="02020603050405020304" pitchFamily="18" charset="0"/>
                <a:cs typeface="Times New Roman" panose="02020603050405020304" pitchFamily="18" charset="0"/>
              </a:rPr>
              <a:t>Dutoit</a:t>
            </a:r>
            <a:r>
              <a:rPr lang="en-IN" sz="1600" b="0" i="0" u="none" strike="noStrike" baseline="0" dirty="0">
                <a:solidFill>
                  <a:srgbClr val="000000"/>
                </a:solidFill>
                <a:latin typeface="Times New Roman" panose="02020603050405020304" pitchFamily="18" charset="0"/>
                <a:cs typeface="Times New Roman" panose="02020603050405020304" pitchFamily="18" charset="0"/>
              </a:rPr>
              <a:t> -  Object-Oriented Software Engineering: Using UML, Patterns, and Java</a:t>
            </a:r>
          </a:p>
          <a:p>
            <a:endParaRPr lang="en-IN" sz="1600" dirty="0">
              <a:solidFill>
                <a:srgbClr val="000000"/>
              </a:solidFill>
              <a:latin typeface="Times New Roman" panose="02020603050405020304" pitchFamily="18" charset="0"/>
              <a:cs typeface="Times New Roman" panose="02020603050405020304" pitchFamily="18" charset="0"/>
            </a:endParaRPr>
          </a:p>
          <a:p>
            <a:r>
              <a:rPr lang="en-IN" sz="1600" b="0" i="0" u="none" strike="noStrike" baseline="0" dirty="0">
                <a:solidFill>
                  <a:srgbClr val="000000"/>
                </a:solidFill>
                <a:latin typeface="Times New Roman" panose="02020603050405020304" pitchFamily="18" charset="0"/>
                <a:cs typeface="Times New Roman" panose="02020603050405020304" pitchFamily="18" charset="0"/>
                <a:hlinkClick r:id="rId2"/>
              </a:rPr>
              <a:t>https://www.guru99.com/use-case-diagrams-example.html</a:t>
            </a:r>
            <a:endParaRPr lang="en-IN" sz="16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sz="1600" dirty="0">
              <a:solidFill>
                <a:srgbClr val="000000"/>
              </a:solidFill>
              <a:latin typeface="Times New Roman" panose="02020603050405020304" pitchFamily="18" charset="0"/>
              <a:cs typeface="Times New Roman" panose="02020603050405020304" pitchFamily="18" charset="0"/>
            </a:endParaRPr>
          </a:p>
          <a:p>
            <a:r>
              <a:rPr lang="en-IN" sz="1600" b="0" i="0" u="none" strike="noStrike" baseline="0" dirty="0">
                <a:solidFill>
                  <a:srgbClr val="000000"/>
                </a:solidFill>
                <a:latin typeface="Times New Roman" panose="02020603050405020304" pitchFamily="18" charset="0"/>
                <a:cs typeface="Times New Roman" panose="02020603050405020304" pitchFamily="18" charset="0"/>
                <a:hlinkClick r:id="rId3"/>
              </a:rPr>
              <a:t>https://www.uml-diagrams.org/use-case-include.html</a:t>
            </a:r>
            <a:endParaRPr lang="en-IN" sz="16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sz="16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sz="1600" dirty="0">
              <a:solidFill>
                <a:srgbClr val="000000"/>
              </a:solidFill>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Key references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911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50" y="2838450"/>
            <a:ext cx="6038850" cy="1143000"/>
          </a:xfrm>
        </p:spPr>
        <p:txBody>
          <a:bodyPr/>
          <a:lstStyle/>
          <a:p>
            <a:r>
              <a:rPr lang="en-US" dirty="0">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7FD5F77-63ED-45EA-A8E4-33C46FD66110}"/>
              </a:ext>
            </a:extLst>
          </p:cNvPr>
          <p:cNvSpPr txBox="1"/>
          <p:nvPr/>
        </p:nvSpPr>
        <p:spPr>
          <a:xfrm>
            <a:off x="924232" y="1279251"/>
            <a:ext cx="10668000" cy="5115311"/>
          </a:xfrm>
          <a:prstGeom prst="rect">
            <a:avLst/>
          </a:prstGeom>
          <a:noFill/>
        </p:spPr>
        <p:txBody>
          <a:bodyPr wrap="square">
            <a:sp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a:t>
            </a:r>
            <a:r>
              <a:rPr lang="en-US" sz="2000" dirty="0">
                <a:solidFill>
                  <a:srgbClr val="C00000"/>
                </a:solidFill>
                <a:latin typeface="Times New Roman" panose="02020603050405020304" pitchFamily="18" charset="0"/>
                <a:cs typeface="Times New Roman" panose="02020603050405020304" pitchFamily="18" charset="0"/>
              </a:rPr>
              <a:t>many </a:t>
            </a:r>
            <a:r>
              <a:rPr lang="en-US" sz="2000" b="0" i="0" u="none" strike="noStrike" baseline="0" dirty="0">
                <a:solidFill>
                  <a:srgbClr val="C00000"/>
                </a:solidFill>
                <a:latin typeface="Times New Roman" panose="02020603050405020304" pitchFamily="18" charset="0"/>
                <a:cs typeface="Times New Roman" panose="02020603050405020304" pitchFamily="18" charset="0"/>
              </a:rPr>
              <a:t>activities are performed during requirements elicitation</a:t>
            </a:r>
            <a:r>
              <a:rPr lang="en-US" sz="2000" b="0" i="0" u="none" strike="noStrike" baseline="0" dirty="0">
                <a:latin typeface="Times New Roman" panose="02020603050405020304" pitchFamily="18" charset="0"/>
                <a:cs typeface="Times New Roman" panose="02020603050405020304" pitchFamily="18" charset="0"/>
              </a:rPr>
              <a:t>. These activities map a </a:t>
            </a:r>
            <a:r>
              <a:rPr lang="en-US" sz="2000" b="0" i="0" u="none" strike="noStrike" baseline="0" dirty="0">
                <a:solidFill>
                  <a:srgbClr val="C00000"/>
                </a:solidFill>
                <a:latin typeface="Times New Roman" panose="02020603050405020304" pitchFamily="18" charset="0"/>
                <a:cs typeface="Times New Roman" panose="02020603050405020304" pitchFamily="18" charset="0"/>
              </a:rPr>
              <a:t>problem statement into a requirements specification </a:t>
            </a:r>
            <a:r>
              <a:rPr lang="en-US" sz="2000" dirty="0">
                <a:latin typeface="Times New Roman" panose="02020603050405020304" pitchFamily="18" charset="0"/>
                <a:cs typeface="Times New Roman" panose="02020603050405020304" pitchFamily="18" charset="0"/>
              </a:rPr>
              <a:t>which is represented as</a:t>
            </a:r>
            <a:r>
              <a:rPr lang="en-US" sz="2000" b="0" i="0" u="none" strike="noStrike" baseline="0" dirty="0">
                <a:latin typeface="Times New Roman" panose="02020603050405020304" pitchFamily="18" charset="0"/>
                <a:cs typeface="Times New Roman" panose="02020603050405020304" pitchFamily="18" charset="0"/>
              </a:rPr>
              <a:t> a set of actors, scenarios, and use cases. Requirements elicitation activities include:</a:t>
            </a:r>
          </a:p>
          <a:p>
            <a:pPr marL="800100" lvl="1" indent="-342900" algn="just">
              <a:lnSpc>
                <a:spcPct val="150000"/>
              </a:lnSpc>
              <a:buFont typeface="Arial" panose="020B0604020202020204" pitchFamily="34" charset="0"/>
              <a:buChar char="•"/>
            </a:pPr>
            <a:r>
              <a:rPr lang="en-IN" sz="2000" b="0" i="0" u="none" strike="noStrike" baseline="0" dirty="0">
                <a:solidFill>
                  <a:srgbClr val="002060"/>
                </a:solidFill>
                <a:latin typeface="Times New Roman" panose="02020603050405020304" pitchFamily="18" charset="0"/>
                <a:cs typeface="Times New Roman" panose="02020603050405020304" pitchFamily="18" charset="0"/>
              </a:rPr>
              <a:t>Identifying Actors </a:t>
            </a:r>
          </a:p>
          <a:p>
            <a:pPr marL="800100" lvl="1" indent="-342900" algn="just">
              <a:lnSpc>
                <a:spcPct val="150000"/>
              </a:lnSpc>
              <a:buFont typeface="Arial" panose="020B0604020202020204" pitchFamily="34" charset="0"/>
              <a:buChar char="•"/>
            </a:pPr>
            <a:r>
              <a:rPr lang="en-IN" sz="2000" b="0" i="0" u="none" strike="noStrike" baseline="0" dirty="0">
                <a:solidFill>
                  <a:srgbClr val="002060"/>
                </a:solidFill>
                <a:latin typeface="Times New Roman" panose="02020603050405020304" pitchFamily="18" charset="0"/>
                <a:cs typeface="Times New Roman" panose="02020603050405020304" pitchFamily="18" charset="0"/>
              </a:rPr>
              <a:t>Identifying Scenarios </a:t>
            </a:r>
          </a:p>
          <a:p>
            <a:pPr marL="800100" lvl="1" indent="-342900" algn="just">
              <a:lnSpc>
                <a:spcPct val="150000"/>
              </a:lnSpc>
              <a:buFont typeface="Arial" panose="020B0604020202020204" pitchFamily="34" charset="0"/>
              <a:buChar char="•"/>
            </a:pPr>
            <a:r>
              <a:rPr lang="en-US" sz="2000" b="0" i="0" u="none" strike="noStrike" baseline="0" dirty="0">
                <a:solidFill>
                  <a:srgbClr val="002060"/>
                </a:solidFill>
                <a:latin typeface="Times New Roman" panose="02020603050405020304" pitchFamily="18" charset="0"/>
                <a:cs typeface="Times New Roman" panose="02020603050405020304" pitchFamily="18" charset="0"/>
              </a:rPr>
              <a:t>Identifying Use Cases </a:t>
            </a:r>
          </a:p>
          <a:p>
            <a:pPr marL="800100" lvl="1" indent="-342900" algn="just">
              <a:lnSpc>
                <a:spcPct val="150000"/>
              </a:lnSpc>
              <a:buFont typeface="Arial" panose="020B0604020202020204" pitchFamily="34" charset="0"/>
              <a:buChar char="•"/>
            </a:pPr>
            <a:r>
              <a:rPr lang="en-US" sz="2000" b="0" i="0" u="none" strike="noStrike" baseline="0" dirty="0">
                <a:solidFill>
                  <a:srgbClr val="002060"/>
                </a:solidFill>
                <a:latin typeface="Times New Roman" panose="02020603050405020304" pitchFamily="18" charset="0"/>
                <a:cs typeface="Times New Roman" panose="02020603050405020304" pitchFamily="18" charset="0"/>
              </a:rPr>
              <a:t>Refining Use Cases </a:t>
            </a:r>
          </a:p>
          <a:p>
            <a:pPr marL="800100" lvl="1" indent="-342900" algn="just">
              <a:lnSpc>
                <a:spcPct val="150000"/>
              </a:lnSpc>
              <a:buFont typeface="Arial" panose="020B0604020202020204" pitchFamily="34" charset="0"/>
              <a:buChar char="•"/>
            </a:pPr>
            <a:r>
              <a:rPr lang="en-US" sz="2000" b="0" i="0" u="none" strike="noStrike" baseline="0" dirty="0">
                <a:solidFill>
                  <a:srgbClr val="002060"/>
                </a:solidFill>
                <a:latin typeface="Times New Roman" panose="02020603050405020304" pitchFamily="18" charset="0"/>
                <a:cs typeface="Times New Roman" panose="02020603050405020304" pitchFamily="18" charset="0"/>
              </a:rPr>
              <a:t>Identifying Relationships Among Actors and Use Cases </a:t>
            </a:r>
          </a:p>
          <a:p>
            <a:pPr marL="800100" lvl="1" indent="-342900" algn="just">
              <a:lnSpc>
                <a:spcPct val="150000"/>
              </a:lnSpc>
              <a:buFont typeface="Arial" panose="020B0604020202020204" pitchFamily="34" charset="0"/>
              <a:buChar char="•"/>
            </a:pPr>
            <a:r>
              <a:rPr lang="en-US" sz="2000" b="0" i="0" u="none" strike="noStrike" baseline="0" dirty="0">
                <a:solidFill>
                  <a:srgbClr val="002060"/>
                </a:solidFill>
                <a:latin typeface="Times New Roman" panose="02020603050405020304" pitchFamily="18" charset="0"/>
                <a:cs typeface="Times New Roman" panose="02020603050405020304" pitchFamily="18" charset="0"/>
              </a:rPr>
              <a:t>Identifying Initial Analysis Objects </a:t>
            </a:r>
          </a:p>
          <a:p>
            <a:pPr marL="800100" lvl="1" indent="-342900" algn="just">
              <a:lnSpc>
                <a:spcPct val="150000"/>
              </a:lnSpc>
              <a:buFont typeface="Arial" panose="020B0604020202020204" pitchFamily="34" charset="0"/>
              <a:buChar char="•"/>
            </a:pPr>
            <a:r>
              <a:rPr lang="en-IN" sz="2000" b="0" i="0" u="none" strike="noStrike" baseline="0" dirty="0">
                <a:solidFill>
                  <a:srgbClr val="002060"/>
                </a:solidFill>
                <a:latin typeface="Times New Roman" panose="02020603050405020304" pitchFamily="18" charset="0"/>
                <a:cs typeface="Times New Roman" panose="02020603050405020304" pitchFamily="18" charset="0"/>
              </a:rPr>
              <a:t>Identifying Non functional Requirements</a:t>
            </a:r>
            <a:endParaRPr lang="en-IN" sz="2000" dirty="0">
              <a:solidFill>
                <a:srgbClr val="002060"/>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8712B1FD-D692-4DC7-BDCA-257D5BB79AF3}"/>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Introduction</a:t>
            </a:r>
            <a:endParaRPr lang="en-IN" sz="3600" dirty="0">
              <a:effectLst/>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xmlns="" id="{C1B2F2BF-37C4-4277-B1BB-1E9E1DA4D018}"/>
              </a:ext>
            </a:extLst>
          </p:cNvPr>
          <p:cNvSpPr>
            <a:spLocks noGrp="1"/>
          </p:cNvSpPr>
          <p:nvPr>
            <p:ph type="ftr" sz="quarter" idx="11"/>
          </p:nvPr>
        </p:nvSpPr>
        <p:spPr>
          <a:xfrm>
            <a:off x="1081548" y="6518082"/>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Tree>
    <p:extLst>
      <p:ext uri="{BB962C8B-B14F-4D97-AF65-F5344CB8AC3E}">
        <p14:creationId xmlns:p14="http://schemas.microsoft.com/office/powerpoint/2010/main" xmlns="" val="361459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ABE39C2D-5AA8-47F8-BD0C-A2523F18FBDE}"/>
              </a:ext>
            </a:extLst>
          </p:cNvPr>
          <p:cNvSpPr>
            <a:spLocks noGrp="1"/>
          </p:cNvSpPr>
          <p:nvPr>
            <p:ph type="title"/>
          </p:nvPr>
        </p:nvSpPr>
        <p:spPr>
          <a:xfrm>
            <a:off x="203200" y="304800"/>
            <a:ext cx="11785600" cy="609600"/>
          </a:xfrm>
        </p:spPr>
        <p:txBody>
          <a:bodyPr/>
          <a:lstStyle/>
          <a:p>
            <a:r>
              <a:rPr lang="en-IN" sz="3600" b="0" i="0" u="none" strike="noStrike" baseline="0" dirty="0">
                <a:solidFill>
                  <a:srgbClr val="000000"/>
                </a:solidFill>
                <a:effectLst/>
                <a:latin typeface="Times New Roman" panose="02020603050405020304" pitchFamily="18" charset="0"/>
              </a:rPr>
              <a:t>Identifying actors</a:t>
            </a:r>
            <a:endParaRPr lang="en-IN" sz="3600" dirty="0">
              <a:effectLst/>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xmlns="" id="{44F651F4-35CD-4CCF-8490-53BC62DE9CD5}"/>
              </a:ext>
            </a:extLst>
          </p:cNvPr>
          <p:cNvSpPr>
            <a:spLocks noGrp="1"/>
          </p:cNvSpPr>
          <p:nvPr>
            <p:ph type="ftr" sz="quarter" idx="11"/>
          </p:nvPr>
        </p:nvSpPr>
        <p:spPr>
          <a:xfrm>
            <a:off x="1081548" y="6526033"/>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20" name="TextBox 19">
            <a:extLst>
              <a:ext uri="{FF2B5EF4-FFF2-40B4-BE49-F238E27FC236}">
                <a16:creationId xmlns:a16="http://schemas.microsoft.com/office/drawing/2014/main" xmlns="" id="{4B246C3E-C79D-4210-A893-98EC8F561972}"/>
              </a:ext>
            </a:extLst>
          </p:cNvPr>
          <p:cNvSpPr txBox="1"/>
          <p:nvPr/>
        </p:nvSpPr>
        <p:spPr>
          <a:xfrm>
            <a:off x="1202634" y="1303524"/>
            <a:ext cx="10613003" cy="2585323"/>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Actors represent external entities that interact with the system. An actor can be human or an </a:t>
            </a:r>
            <a:r>
              <a:rPr lang="en-IN" sz="1800" b="0" i="0" u="none" strike="noStrike" baseline="0" dirty="0">
                <a:latin typeface="Times New Roman" panose="02020603050405020304" pitchFamily="18" charset="0"/>
                <a:cs typeface="Times New Roman" panose="02020603050405020304" pitchFamily="18" charset="0"/>
              </a:rPr>
              <a:t>external system or  actor </a:t>
            </a:r>
            <a:r>
              <a:rPr lang="en-IN" sz="1800" b="0" i="0" u="none" strike="noStrike" baseline="0" dirty="0" err="1">
                <a:latin typeface="Times New Roman" panose="02020603050405020304" pitchFamily="18" charset="0"/>
                <a:cs typeface="Times New Roman" panose="02020603050405020304" pitchFamily="18" charset="0"/>
              </a:rPr>
              <a:t>i</a:t>
            </a:r>
            <a:r>
              <a:rPr lang="en-US" sz="1800" b="0" i="0" u="none" strike="noStrike" baseline="0" dirty="0">
                <a:solidFill>
                  <a:srgbClr val="231F20"/>
                </a:solidFill>
                <a:latin typeface="Times New Roman" panose="02020603050405020304" pitchFamily="18" charset="0"/>
                <a:cs typeface="Times New Roman" panose="02020603050405020304" pitchFamily="18" charset="0"/>
              </a:rPr>
              <a:t>s a person or system that derives benefit from and is external to the subject.</a:t>
            </a:r>
          </a:p>
          <a:p>
            <a:pPr algn="just"/>
            <a:endParaRPr lang="en-US" sz="1800" b="0" i="0" u="none" strike="noStrike" baseline="0" dirty="0">
              <a:solidFill>
                <a:srgbClr val="231F20"/>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b="0" i="0" u="none" strike="noStrike" baseline="0" dirty="0">
                <a:solidFill>
                  <a:srgbClr val="231F20"/>
                </a:solidFill>
                <a:latin typeface="Times New Roman" panose="02020603050405020304" pitchFamily="18" charset="0"/>
                <a:cs typeface="Times New Roman" panose="02020603050405020304" pitchFamily="18" charset="0"/>
              </a:rPr>
              <a:t>Is depicted as either a stick figure (default) or, if a nonhuman actor is involved, a rectangle with &lt;&lt;actor&gt;&gt; in it (alternative).</a:t>
            </a:r>
          </a:p>
          <a:p>
            <a:pPr marL="800100" lvl="1" indent="-342900" algn="just">
              <a:buFont typeface="Arial" panose="020B0604020202020204" pitchFamily="34" charset="0"/>
              <a:buChar char="•"/>
            </a:pPr>
            <a:r>
              <a:rPr lang="en-US" b="0" i="0" u="none" strike="noStrike" baseline="0" dirty="0">
                <a:solidFill>
                  <a:srgbClr val="231F20"/>
                </a:solidFill>
                <a:latin typeface="Times New Roman" panose="02020603050405020304" pitchFamily="18" charset="0"/>
                <a:cs typeface="Times New Roman" panose="02020603050405020304" pitchFamily="18" charset="0"/>
              </a:rPr>
              <a:t>Is labeled with its role.</a:t>
            </a:r>
          </a:p>
          <a:p>
            <a:pPr marL="800100" lvl="1" indent="-342900" algn="just">
              <a:buFont typeface="Arial" panose="020B0604020202020204" pitchFamily="34" charset="0"/>
              <a:buChar char="•"/>
            </a:pPr>
            <a:r>
              <a:rPr lang="en-US" b="0" i="0" u="none" strike="noStrike" baseline="0" dirty="0">
                <a:solidFill>
                  <a:srgbClr val="231F20"/>
                </a:solidFill>
                <a:latin typeface="Times New Roman" panose="02020603050405020304" pitchFamily="18" charset="0"/>
                <a:cs typeface="Times New Roman" panose="02020603050405020304" pitchFamily="18" charset="0"/>
              </a:rPr>
              <a:t>Can be associated with other actors using a specialization/superclass </a:t>
            </a:r>
            <a:r>
              <a:rPr lang="en-US" b="0" i="0" u="none" strike="noStrike" baseline="0">
                <a:solidFill>
                  <a:srgbClr val="231F20"/>
                </a:solidFill>
                <a:latin typeface="Times New Roman" panose="02020603050405020304" pitchFamily="18" charset="0"/>
                <a:cs typeface="Times New Roman" panose="02020603050405020304" pitchFamily="18" charset="0"/>
              </a:rPr>
              <a:t>association, denoted </a:t>
            </a:r>
            <a:r>
              <a:rPr lang="en-US" b="0" i="0" u="none" strike="noStrike" baseline="0" dirty="0">
                <a:solidFill>
                  <a:srgbClr val="231F20"/>
                </a:solidFill>
                <a:latin typeface="Times New Roman" panose="02020603050405020304" pitchFamily="18" charset="0"/>
                <a:cs typeface="Times New Roman" panose="02020603050405020304" pitchFamily="18" charset="0"/>
              </a:rPr>
              <a:t>by an arrow with a hollow arrowhead.</a:t>
            </a:r>
          </a:p>
          <a:p>
            <a:pPr marL="800100" lvl="1" indent="-342900" algn="just">
              <a:buFont typeface="Arial" panose="020B0604020202020204" pitchFamily="34" charset="0"/>
              <a:buChar char="•"/>
            </a:pPr>
            <a:r>
              <a:rPr lang="en-US" b="0" i="0" u="none" strike="noStrike" baseline="0" dirty="0">
                <a:solidFill>
                  <a:srgbClr val="231F20"/>
                </a:solidFill>
                <a:latin typeface="Times New Roman" panose="02020603050405020304" pitchFamily="18" charset="0"/>
                <a:cs typeface="Times New Roman" panose="02020603050405020304" pitchFamily="18" charset="0"/>
              </a:rPr>
              <a:t>Is placed outside the subject boundary.</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47F9D78B-83BF-4744-9EC9-A8CD1082E3D9}"/>
              </a:ext>
            </a:extLst>
          </p:cNvPr>
          <p:cNvPicPr>
            <a:picLocks noChangeAspect="1"/>
          </p:cNvPicPr>
          <p:nvPr/>
        </p:nvPicPr>
        <p:blipFill>
          <a:blip r:embed="rId2"/>
          <a:stretch>
            <a:fillRect/>
          </a:stretch>
        </p:blipFill>
        <p:spPr>
          <a:xfrm>
            <a:off x="4778735" y="4112042"/>
            <a:ext cx="1864674" cy="1620848"/>
          </a:xfrm>
          <a:prstGeom prst="rect">
            <a:avLst/>
          </a:prstGeom>
        </p:spPr>
      </p:pic>
    </p:spTree>
    <p:extLst>
      <p:ext uri="{BB962C8B-B14F-4D97-AF65-F5344CB8AC3E}">
        <p14:creationId xmlns:p14="http://schemas.microsoft.com/office/powerpoint/2010/main" xmlns="" val="63136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98981A8F-72E9-41BF-AC68-2E917DABB4EF}"/>
              </a:ext>
            </a:extLst>
          </p:cNvPr>
          <p:cNvSpPr>
            <a:spLocks noGrp="1"/>
          </p:cNvSpPr>
          <p:nvPr>
            <p:ph type="ftr" sz="quarter" idx="11"/>
          </p:nvPr>
        </p:nvSpPr>
        <p:spPr>
          <a:xfrm>
            <a:off x="1081548" y="6373362"/>
            <a:ext cx="10028903" cy="4572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Bernd </a:t>
            </a:r>
            <a:r>
              <a:rPr kumimoji="0" lang="en-IN" sz="1200" b="0" i="0" u="none" strike="noStrike" kern="1200" cap="none" spc="0" normalizeH="0" baseline="0" noProof="0" dirty="0" err="1">
                <a:ln>
                  <a:noFill/>
                </a:ln>
                <a:solidFill>
                  <a:srgbClr val="000000"/>
                </a:solidFill>
                <a:effectLst/>
                <a:uLnTx/>
                <a:uFillTx/>
                <a:latin typeface="Times New Roman" pitchFamily="18" charset="0"/>
                <a:ea typeface="+mn-ea"/>
                <a:cs typeface="+mn-cs"/>
              </a:rPr>
              <a:t>Bruegge</a:t>
            </a: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 &amp; Allen H. </a:t>
            </a:r>
            <a:r>
              <a:rPr kumimoji="0" lang="en-IN" sz="1200" b="0" i="0" u="none" strike="noStrike" kern="1200" cap="none" spc="0" normalizeH="0" baseline="0" noProof="0" dirty="0" err="1">
                <a:ln>
                  <a:noFill/>
                </a:ln>
                <a:solidFill>
                  <a:srgbClr val="000000"/>
                </a:solidFill>
                <a:effectLst/>
                <a:uLnTx/>
                <a:uFillTx/>
                <a:latin typeface="Times New Roman" pitchFamily="18" charset="0"/>
                <a:ea typeface="+mn-ea"/>
                <a:cs typeface="+mn-cs"/>
              </a:rPr>
              <a:t>Dutoit</a:t>
            </a: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 -  Object-Oriented Software Engineering: Using UML, Patterns, and Java</a:t>
            </a:r>
          </a:p>
        </p:txBody>
      </p:sp>
      <p:sp>
        <p:nvSpPr>
          <p:cNvPr id="18" name="TextBox 17">
            <a:extLst>
              <a:ext uri="{FF2B5EF4-FFF2-40B4-BE49-F238E27FC236}">
                <a16:creationId xmlns:a16="http://schemas.microsoft.com/office/drawing/2014/main" xmlns="" id="{04DE04C7-A9AE-497F-A420-DB39F9C96445}"/>
              </a:ext>
            </a:extLst>
          </p:cNvPr>
          <p:cNvSpPr txBox="1"/>
          <p:nvPr/>
        </p:nvSpPr>
        <p:spPr>
          <a:xfrm>
            <a:off x="620202" y="1357936"/>
            <a:ext cx="7480189" cy="2031325"/>
          </a:xfrm>
          <a:prstGeom prst="rect">
            <a:avLst/>
          </a:prstGeom>
          <a:noFill/>
        </p:spPr>
        <p:txBody>
          <a:bodyPr wrap="square">
            <a:spAutoFit/>
          </a:bodyPr>
          <a:lstStyle/>
          <a:p>
            <a:pPr algn="l"/>
            <a:r>
              <a:rPr lang="en-IN" b="1" i="0" u="none" strike="noStrike" baseline="0" dirty="0">
                <a:latin typeface="Times New Roman" panose="02020603050405020304" pitchFamily="18" charset="0"/>
                <a:cs typeface="Times New Roman" panose="02020603050405020304" pitchFamily="18" charset="0"/>
              </a:rPr>
              <a:t>Questions for identifying actors</a:t>
            </a:r>
          </a:p>
          <a:p>
            <a:pPr marL="742950" lvl="1" indent="-285750">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Which user groups are supported by the system to perform their work?</a:t>
            </a:r>
          </a:p>
          <a:p>
            <a:pPr marL="742950" lvl="1" indent="-285750">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Which user groups execute the system’s main functions?</a:t>
            </a:r>
          </a:p>
          <a:p>
            <a:pPr marL="742950" lvl="1" indent="-285750">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Which user groups perform secondary functions, such as maintenance and administration?</a:t>
            </a:r>
          </a:p>
          <a:p>
            <a:pPr marL="742950" lvl="1" indent="-285750">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With what external hardware or software system will the system interact?</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45798C7F-AE98-467D-AD98-C053F0421A78}"/>
              </a:ext>
            </a:extLst>
          </p:cNvPr>
          <p:cNvPicPr>
            <a:picLocks noChangeAspect="1"/>
          </p:cNvPicPr>
          <p:nvPr/>
        </p:nvPicPr>
        <p:blipFill>
          <a:blip r:embed="rId2"/>
          <a:stretch>
            <a:fillRect/>
          </a:stretch>
        </p:blipFill>
        <p:spPr>
          <a:xfrm>
            <a:off x="7999012" y="1476375"/>
            <a:ext cx="3448091" cy="1952625"/>
          </a:xfrm>
          <a:prstGeom prst="rect">
            <a:avLst/>
          </a:prstGeom>
        </p:spPr>
      </p:pic>
      <p:sp>
        <p:nvSpPr>
          <p:cNvPr id="19" name="TextBox 18">
            <a:extLst>
              <a:ext uri="{FF2B5EF4-FFF2-40B4-BE49-F238E27FC236}">
                <a16:creationId xmlns:a16="http://schemas.microsoft.com/office/drawing/2014/main" xmlns="" id="{446C3A22-4997-441B-87EA-ADC458FA8771}"/>
              </a:ext>
            </a:extLst>
          </p:cNvPr>
          <p:cNvSpPr txBox="1"/>
          <p:nvPr/>
        </p:nvSpPr>
        <p:spPr>
          <a:xfrm>
            <a:off x="805070" y="3727149"/>
            <a:ext cx="6582762" cy="2308324"/>
          </a:xfrm>
          <a:prstGeom prst="rect">
            <a:avLst/>
          </a:prstGeom>
          <a:noFill/>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The primary actor of a use case is the stakeholder that calls on the system to deliver one of its services.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supporting actor (also known as a secondary actor) in a use case in an external actor that provides a service to the system under design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example below, the Visa Card Holder and Bank Customer are Primary Actors, while the Visa AS and Bank IS are secondary actors.</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2BA8B0CF-16E7-4B03-A0B5-106FB02379E1}"/>
              </a:ext>
            </a:extLst>
          </p:cNvPr>
          <p:cNvPicPr>
            <a:picLocks noChangeAspect="1"/>
          </p:cNvPicPr>
          <p:nvPr/>
        </p:nvPicPr>
        <p:blipFill>
          <a:blip r:embed="rId3"/>
          <a:stretch>
            <a:fillRect/>
          </a:stretch>
        </p:blipFill>
        <p:spPr>
          <a:xfrm>
            <a:off x="7999012" y="3429000"/>
            <a:ext cx="3659008" cy="3039138"/>
          </a:xfrm>
          <a:prstGeom prst="rect">
            <a:avLst/>
          </a:prstGeom>
        </p:spPr>
      </p:pic>
    </p:spTree>
    <p:extLst>
      <p:ext uri="{BB962C8B-B14F-4D97-AF65-F5344CB8AC3E}">
        <p14:creationId xmlns:p14="http://schemas.microsoft.com/office/powerpoint/2010/main" xmlns="" val="292377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98981A8F-72E9-41BF-AC68-2E917DABB4EF}"/>
              </a:ext>
            </a:extLst>
          </p:cNvPr>
          <p:cNvSpPr>
            <a:spLocks noGrp="1"/>
          </p:cNvSpPr>
          <p:nvPr>
            <p:ph type="ftr" sz="quarter" idx="11"/>
          </p:nvPr>
        </p:nvSpPr>
        <p:spPr>
          <a:xfrm>
            <a:off x="1081548" y="6373362"/>
            <a:ext cx="10028903" cy="45720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17" name="Title 1">
            <a:extLst>
              <a:ext uri="{FF2B5EF4-FFF2-40B4-BE49-F238E27FC236}">
                <a16:creationId xmlns:a16="http://schemas.microsoft.com/office/drawing/2014/main" xmlns="" id="{7EEEE5D2-5209-4E88-840D-F875B5B16694}"/>
              </a:ext>
            </a:extLst>
          </p:cNvPr>
          <p:cNvSpPr>
            <a:spLocks noGrp="1"/>
          </p:cNvSpPr>
          <p:nvPr>
            <p:ph type="title"/>
          </p:nvPr>
        </p:nvSpPr>
        <p:spPr>
          <a:xfrm>
            <a:off x="203200" y="304800"/>
            <a:ext cx="11785600" cy="609600"/>
          </a:xfrm>
        </p:spPr>
        <p:txBody>
          <a:bodyPr/>
          <a:lstStyle/>
          <a:p>
            <a:r>
              <a:rPr lang="en-IN" sz="3600" i="0" u="none" strike="noStrike" baseline="0" dirty="0">
                <a:effectLst/>
                <a:latin typeface="Times New Roman" panose="02020603050405020304" pitchFamily="18" charset="0"/>
                <a:cs typeface="Times New Roman" panose="02020603050405020304" pitchFamily="18" charset="0"/>
              </a:rPr>
              <a:t>Identifying Scenarios</a:t>
            </a:r>
            <a:endParaRPr lang="en-IN" sz="360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D33C8A70-118E-4F20-A72A-6F1E9459BC68}"/>
              </a:ext>
            </a:extLst>
          </p:cNvPr>
          <p:cNvSpPr txBox="1"/>
          <p:nvPr/>
        </p:nvSpPr>
        <p:spPr>
          <a:xfrm>
            <a:off x="1351723" y="1651915"/>
            <a:ext cx="9175804" cy="3785652"/>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latin typeface="Times-Roman"/>
              </a:rPr>
              <a:t>A scenario is “a narrative description of what people do and experience as they try to make use of computer systems and applications”. </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A scenario is a concrete, focused, informal description of a single feature of the system from the viewpoint of a single actor.</a:t>
            </a:r>
          </a:p>
          <a:p>
            <a:pPr marL="342900" indent="-342900" algn="just">
              <a:buFont typeface="Arial" panose="020B0604020202020204" pitchFamily="34" charset="0"/>
              <a:buChar char="•"/>
            </a:pPr>
            <a:endParaRPr lang="en-US" sz="2000" b="0" i="0" u="none" strike="noStrike" baseline="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Scenarios cannot (and are not intended to) replace use cases, as they focus on specific instances and concrete events (as opposed to complete and general descriptions). </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0" i="0" u="none" strike="noStrike" baseline="0" dirty="0">
                <a:latin typeface="Times-Roman"/>
              </a:rPr>
              <a:t>However, scenarios enhance requirements elicitation by providing a tool that is understandable to users and clients.</a:t>
            </a:r>
            <a:endParaRPr lang="en-IN" sz="2000" dirty="0"/>
          </a:p>
        </p:txBody>
      </p:sp>
    </p:spTree>
    <p:extLst>
      <p:ext uri="{BB962C8B-B14F-4D97-AF65-F5344CB8AC3E}">
        <p14:creationId xmlns:p14="http://schemas.microsoft.com/office/powerpoint/2010/main" xmlns="" val="213555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C5A9D807-83CC-4975-8A62-571AB47C415A}"/>
              </a:ext>
            </a:extLst>
          </p:cNvPr>
          <p:cNvSpPr txBox="1">
            <a:spLocks/>
          </p:cNvSpPr>
          <p:nvPr/>
        </p:nvSpPr>
        <p:spPr bwMode="auto">
          <a:xfrm>
            <a:off x="1081548" y="6373362"/>
            <a:ext cx="1002890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marL="0" algn="ctr" defTabSz="914400" rtl="0" eaLnBrk="1" latinLnBrk="0" hangingPunct="1">
              <a:defRPr sz="1400" kern="1200">
                <a:solidFill>
                  <a:schemeClr val="tx1"/>
                </a:solidFill>
                <a:effectLst/>
                <a:latin typeface="Times New Roman"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rgbClr val="000000"/>
                </a:solidFill>
              </a:rPr>
              <a:t>Bernd Bruegge &amp; Allen H. Dutoit -  Object-Oriented Software Engineering: Using UML, Patterns, and Java</a:t>
            </a:r>
            <a:endParaRPr lang="en-IN" sz="1200" dirty="0"/>
          </a:p>
        </p:txBody>
      </p:sp>
      <p:sp>
        <p:nvSpPr>
          <p:cNvPr id="7" name="TextBox 6">
            <a:extLst>
              <a:ext uri="{FF2B5EF4-FFF2-40B4-BE49-F238E27FC236}">
                <a16:creationId xmlns:a16="http://schemas.microsoft.com/office/drawing/2014/main" xmlns="" id="{B7C6C25F-6A74-42AE-A5EF-AA59B967E86D}"/>
              </a:ext>
            </a:extLst>
          </p:cNvPr>
          <p:cNvSpPr txBox="1"/>
          <p:nvPr/>
        </p:nvSpPr>
        <p:spPr>
          <a:xfrm>
            <a:off x="445273" y="1298687"/>
            <a:ext cx="11196121" cy="4801314"/>
          </a:xfrm>
          <a:prstGeom prst="rect">
            <a:avLst/>
          </a:prstGeom>
          <a:noFill/>
        </p:spPr>
        <p:txBody>
          <a:bodyPr wrap="square">
            <a:spAutoFit/>
          </a:bodyPr>
          <a:lstStyle/>
          <a:p>
            <a:pPr algn="just"/>
            <a:r>
              <a:rPr lang="en-US" sz="1800" b="0" i="0" u="none" strike="noStrike" baseline="0" dirty="0">
                <a:latin typeface="Times-Roman"/>
              </a:rPr>
              <a:t>Scenarios can have many different uses during requirements elicitation and during other activities of the life cycle. Below is a selected number of scenario types taken from</a:t>
            </a:r>
            <a:r>
              <a:rPr lang="en-IN" sz="1800" b="0" i="0" u="none" strike="noStrike" baseline="0" dirty="0">
                <a:latin typeface="Times-Roman"/>
              </a:rPr>
              <a:t>:</a:t>
            </a:r>
          </a:p>
          <a:p>
            <a:pPr algn="just"/>
            <a:endParaRPr lang="en-IN" sz="1800" b="0" i="0" u="none" strike="noStrike" baseline="0" dirty="0">
              <a:latin typeface="Times-Roman"/>
            </a:endParaRPr>
          </a:p>
          <a:p>
            <a:pPr marL="742950" lvl="1" indent="-285750" algn="just">
              <a:buFont typeface="Arial" panose="020B0604020202020204" pitchFamily="34" charset="0"/>
              <a:buChar char="•"/>
            </a:pPr>
            <a:r>
              <a:rPr lang="en-US" b="1" i="0" u="none" strike="noStrike" baseline="0" dirty="0">
                <a:latin typeface="Times New Roman" panose="02020603050405020304" pitchFamily="18" charset="0"/>
                <a:cs typeface="Times New Roman" panose="02020603050405020304" pitchFamily="18" charset="0"/>
              </a:rPr>
              <a:t>As-is scenarios </a:t>
            </a:r>
            <a:r>
              <a:rPr lang="en-US" b="0" i="0" u="none" strike="noStrike" baseline="0" dirty="0">
                <a:latin typeface="Times New Roman" panose="02020603050405020304" pitchFamily="18" charset="0"/>
                <a:cs typeface="Times New Roman" panose="02020603050405020304" pitchFamily="18" charset="0"/>
              </a:rPr>
              <a:t>describe a current situation. During reengineering, for example, the current system is understood by observing users and describing their actions as scenarios. These scenarios can then be validated for correctness and accuracy with the </a:t>
            </a:r>
            <a:r>
              <a:rPr lang="en-IN" b="0" i="0" u="none" strike="noStrike" baseline="0" dirty="0">
                <a:latin typeface="Times New Roman" panose="02020603050405020304" pitchFamily="18" charset="0"/>
                <a:cs typeface="Times New Roman" panose="02020603050405020304" pitchFamily="18" charset="0"/>
              </a:rPr>
              <a:t>users.</a:t>
            </a:r>
          </a:p>
          <a:p>
            <a:pPr marL="742950" lvl="1" indent="-285750" algn="just">
              <a:buFont typeface="Arial" panose="020B0604020202020204" pitchFamily="34" charset="0"/>
              <a:buChar char="•"/>
            </a:pPr>
            <a:endParaRPr lang="en-IN" b="0" i="0" u="none" strike="noStrike" baseline="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i="0" u="none" strike="noStrike" baseline="0" dirty="0">
                <a:latin typeface="Times New Roman" panose="02020603050405020304" pitchFamily="18" charset="0"/>
                <a:cs typeface="Times New Roman" panose="02020603050405020304" pitchFamily="18" charset="0"/>
              </a:rPr>
              <a:t>Visionary scenarios </a:t>
            </a:r>
            <a:r>
              <a:rPr lang="en-US" b="0" i="0" u="none" strike="noStrike" baseline="0" dirty="0">
                <a:latin typeface="Times New Roman" panose="02020603050405020304" pitchFamily="18" charset="0"/>
                <a:cs typeface="Times New Roman" panose="02020603050405020304" pitchFamily="18" charset="0"/>
              </a:rPr>
              <a:t>describe a future system. Visionary scenarios are used both as a point in the modeling space by developers as they refine their ideas of the future system and as a communication medium to elicit requirements from users. Visionary scenarios can be viewed as an inexpensive prototype.</a:t>
            </a:r>
          </a:p>
          <a:p>
            <a:pPr marL="742950" lvl="1" indent="-285750" algn="just">
              <a:buFont typeface="Arial" panose="020B0604020202020204" pitchFamily="34" charset="0"/>
              <a:buChar char="•"/>
            </a:pPr>
            <a:endParaRPr lang="en-US" b="0" i="0" u="none" strike="noStrike" baseline="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i="0" u="none" strike="noStrike" baseline="0" dirty="0">
                <a:latin typeface="Times New Roman" panose="02020603050405020304" pitchFamily="18" charset="0"/>
                <a:cs typeface="Times New Roman" panose="02020603050405020304" pitchFamily="18" charset="0"/>
              </a:rPr>
              <a:t>Evaluation scenarios </a:t>
            </a:r>
            <a:r>
              <a:rPr lang="en-US" b="0" i="0" u="none" strike="noStrike" baseline="0" dirty="0">
                <a:latin typeface="Times New Roman" panose="02020603050405020304" pitchFamily="18" charset="0"/>
                <a:cs typeface="Times New Roman" panose="02020603050405020304" pitchFamily="18" charset="0"/>
              </a:rPr>
              <a:t>describe user tasks against which the system is to be evaluated. The collaborative  development of evaluation scenarios by users and developers also improves the definition of the functionality tested by these scenarios.</a:t>
            </a:r>
          </a:p>
          <a:p>
            <a:pPr marL="742950" lvl="1" indent="-285750" algn="just">
              <a:buFont typeface="Arial" panose="020B0604020202020204" pitchFamily="34" charset="0"/>
              <a:buChar char="•"/>
            </a:pPr>
            <a:endParaRPr lang="en-US" b="0" i="0" u="none" strike="noStrike" baseline="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i="0" u="none" strike="noStrike" baseline="0" dirty="0">
                <a:latin typeface="Times New Roman" panose="02020603050405020304" pitchFamily="18" charset="0"/>
                <a:cs typeface="Times New Roman" panose="02020603050405020304" pitchFamily="18" charset="0"/>
              </a:rPr>
              <a:t>Training scenarios </a:t>
            </a:r>
            <a:r>
              <a:rPr lang="en-US" b="0" i="0" u="none" strike="noStrike" baseline="0" dirty="0">
                <a:latin typeface="Times New Roman" panose="02020603050405020304" pitchFamily="18" charset="0"/>
                <a:cs typeface="Times New Roman" panose="02020603050405020304" pitchFamily="18" charset="0"/>
              </a:rPr>
              <a:t>are tutorials used for introducing new users to the system. These are step-by-step instructions designed to hand-hold the user through common tasks.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6448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C5A9D807-83CC-4975-8A62-571AB47C415A}"/>
              </a:ext>
            </a:extLst>
          </p:cNvPr>
          <p:cNvSpPr txBox="1">
            <a:spLocks/>
          </p:cNvSpPr>
          <p:nvPr/>
        </p:nvSpPr>
        <p:spPr bwMode="auto">
          <a:xfrm>
            <a:off x="1081548" y="6373362"/>
            <a:ext cx="1002890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marL="0" algn="ctr" defTabSz="914400" rtl="0" eaLnBrk="1" latinLnBrk="0" hangingPunct="1">
              <a:defRPr sz="1400" kern="1200">
                <a:solidFill>
                  <a:schemeClr val="tx1"/>
                </a:solidFill>
                <a:effectLst/>
                <a:latin typeface="Times New Roman"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rgbClr val="000000"/>
                </a:solidFill>
              </a:rPr>
              <a:t>Bernd Bruegge &amp; Allen H. Dutoit -  Object-Oriented Software Engineering: Using UML, Patterns, and Java</a:t>
            </a:r>
            <a:endParaRPr lang="en-IN" sz="1200" dirty="0"/>
          </a:p>
        </p:txBody>
      </p:sp>
      <p:sp>
        <p:nvSpPr>
          <p:cNvPr id="7" name="TextBox 6">
            <a:extLst>
              <a:ext uri="{FF2B5EF4-FFF2-40B4-BE49-F238E27FC236}">
                <a16:creationId xmlns:a16="http://schemas.microsoft.com/office/drawing/2014/main" xmlns="" id="{CBBD9D5B-F411-4A24-99AC-48B8FF7E7F3B}"/>
              </a:ext>
            </a:extLst>
          </p:cNvPr>
          <p:cNvSpPr txBox="1"/>
          <p:nvPr/>
        </p:nvSpPr>
        <p:spPr>
          <a:xfrm>
            <a:off x="1917291" y="2044456"/>
            <a:ext cx="7656080" cy="3730317"/>
          </a:xfrm>
          <a:prstGeom prst="rect">
            <a:avLst/>
          </a:prstGeom>
          <a:noFill/>
        </p:spPr>
        <p:txBody>
          <a:bodyPr wrap="square">
            <a:spAutoFit/>
          </a:bodyPr>
          <a:lstStyle/>
          <a:p>
            <a:pPr algn="just">
              <a:lnSpc>
                <a:spcPct val="150000"/>
              </a:lnSpc>
            </a:pPr>
            <a:r>
              <a:rPr lang="en-IN" sz="2000" b="1" i="0" u="none" strike="noStrike" baseline="0" dirty="0">
                <a:latin typeface="Helvetica-Bold"/>
              </a:rPr>
              <a:t>Questions for identifying scenarios</a:t>
            </a:r>
          </a:p>
          <a:p>
            <a:pPr marL="800100" lvl="1" indent="-342900" algn="just">
              <a:lnSpc>
                <a:spcPct val="150000"/>
              </a:lnSpc>
              <a:buFont typeface="Arial" panose="020B0604020202020204" pitchFamily="34" charset="0"/>
              <a:buChar char="•"/>
            </a:pPr>
            <a:r>
              <a:rPr lang="en-US" sz="2000" b="0" i="0" u="none" strike="noStrike" baseline="0" dirty="0">
                <a:latin typeface="Times-Roman"/>
              </a:rPr>
              <a:t>What are the tasks that the actor wants the system to perform?</a:t>
            </a:r>
          </a:p>
          <a:p>
            <a:pPr marL="800100" lvl="1" indent="-342900" algn="just">
              <a:lnSpc>
                <a:spcPct val="150000"/>
              </a:lnSpc>
              <a:buFont typeface="Arial" panose="020B0604020202020204" pitchFamily="34" charset="0"/>
              <a:buChar char="•"/>
            </a:pPr>
            <a:r>
              <a:rPr lang="en-US" sz="2000" b="0" i="0" u="none" strike="noStrike" baseline="0" dirty="0">
                <a:latin typeface="Times-Roman"/>
              </a:rPr>
              <a:t>What information does the actor access? Who creates that data? Can it be modified or removed? By </a:t>
            </a:r>
            <a:r>
              <a:rPr lang="en-IN" sz="2000" b="0" i="0" u="none" strike="noStrike" baseline="0" dirty="0">
                <a:latin typeface="Times-Roman"/>
              </a:rPr>
              <a:t>whom?</a:t>
            </a:r>
          </a:p>
          <a:p>
            <a:pPr marL="800100" lvl="1" indent="-342900" algn="just">
              <a:lnSpc>
                <a:spcPct val="150000"/>
              </a:lnSpc>
              <a:buFont typeface="Arial" panose="020B0604020202020204" pitchFamily="34" charset="0"/>
              <a:buChar char="•"/>
            </a:pPr>
            <a:r>
              <a:rPr lang="en-US" sz="2000" b="0" i="0" u="none" strike="noStrike" baseline="0" dirty="0">
                <a:latin typeface="Times-Roman"/>
              </a:rPr>
              <a:t>Which external changes does the actor need to inform the system about? How often? When?</a:t>
            </a:r>
          </a:p>
          <a:p>
            <a:pPr marL="800100" lvl="1" indent="-342900" algn="just">
              <a:lnSpc>
                <a:spcPct val="150000"/>
              </a:lnSpc>
              <a:buFont typeface="Arial" panose="020B0604020202020204" pitchFamily="34" charset="0"/>
              <a:buChar char="•"/>
            </a:pPr>
            <a:r>
              <a:rPr lang="en-US" sz="2000" b="0" i="0" u="none" strike="noStrike" baseline="0" dirty="0">
                <a:latin typeface="Times-Roman"/>
              </a:rPr>
              <a:t>Which events does the system need to inform the actor about? With what latency?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436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C5A9D807-83CC-4975-8A62-571AB47C415A}"/>
              </a:ext>
            </a:extLst>
          </p:cNvPr>
          <p:cNvSpPr txBox="1">
            <a:spLocks/>
          </p:cNvSpPr>
          <p:nvPr/>
        </p:nvSpPr>
        <p:spPr bwMode="auto">
          <a:xfrm>
            <a:off x="1081548" y="6373362"/>
            <a:ext cx="1002890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marL="0" algn="ctr" defTabSz="914400" rtl="0" eaLnBrk="1" latinLnBrk="0" hangingPunct="1">
              <a:defRPr sz="1400" kern="1200">
                <a:solidFill>
                  <a:schemeClr val="tx1"/>
                </a:solidFill>
                <a:effectLst/>
                <a:latin typeface="Times New Roman"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rgbClr val="000000"/>
                </a:solidFill>
              </a:rPr>
              <a:t>Bernd Bruegge &amp; Allen H. Dutoit -  Object-Oriented Software Engineering: Using UML, Patterns, and Java</a:t>
            </a:r>
            <a:endParaRPr lang="en-IN" sz="1200" dirty="0"/>
          </a:p>
        </p:txBody>
      </p:sp>
      <p:sp>
        <p:nvSpPr>
          <p:cNvPr id="7" name="TextBox 6">
            <a:extLst>
              <a:ext uri="{FF2B5EF4-FFF2-40B4-BE49-F238E27FC236}">
                <a16:creationId xmlns:a16="http://schemas.microsoft.com/office/drawing/2014/main" xmlns="" id="{CBBD9D5B-F411-4A24-99AC-48B8FF7E7F3B}"/>
              </a:ext>
            </a:extLst>
          </p:cNvPr>
          <p:cNvSpPr txBox="1"/>
          <p:nvPr/>
        </p:nvSpPr>
        <p:spPr>
          <a:xfrm>
            <a:off x="890545" y="1447902"/>
            <a:ext cx="10106108" cy="2308324"/>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A </a:t>
            </a:r>
            <a:r>
              <a:rPr lang="en-US" sz="1800" b="1" i="0" u="none" strike="noStrike" baseline="0" dirty="0">
                <a:latin typeface="Times New Roman" panose="02020603050405020304" pitchFamily="18" charset="0"/>
                <a:cs typeface="Times New Roman" panose="02020603050405020304" pitchFamily="18" charset="0"/>
              </a:rPr>
              <a:t>scenario </a:t>
            </a:r>
            <a:r>
              <a:rPr lang="en-US" sz="1800" b="0" i="0" u="none" strike="noStrike" baseline="0" dirty="0">
                <a:latin typeface="Times New Roman" panose="02020603050405020304" pitchFamily="18" charset="0"/>
                <a:cs typeface="Times New Roman" panose="02020603050405020304" pitchFamily="18" charset="0"/>
              </a:rPr>
              <a:t>is an instance of a </a:t>
            </a:r>
            <a:r>
              <a:rPr lang="en-US" sz="1800" b="1" i="0" u="none" strike="noStrike" baseline="0" dirty="0">
                <a:latin typeface="Times New Roman" panose="02020603050405020304" pitchFamily="18" charset="0"/>
                <a:cs typeface="Times New Roman" panose="02020603050405020304" pitchFamily="18" charset="0"/>
              </a:rPr>
              <a:t>use case</a:t>
            </a:r>
            <a:r>
              <a:rPr lang="en-US" sz="1800" b="0" i="0" u="none" strike="noStrike" baseline="0" dirty="0">
                <a:latin typeface="Times New Roman" panose="02020603050405020304" pitchFamily="18" charset="0"/>
                <a:cs typeface="Times New Roman" panose="02020603050405020304" pitchFamily="18" charset="0"/>
              </a:rPr>
              <a:t>; that is, a use case specifies all possible scenarios for a given piece of functionality. A use case is initiated by an actor. After its initiation, a use case may interact with other actors, as well. A use case represents a complete flow of events through the system in the sense that it describes a series of related interactions that result from its </a:t>
            </a:r>
            <a:r>
              <a:rPr lang="en-IN" sz="1800" b="0" i="0" u="none" strike="noStrike" baseline="0" dirty="0">
                <a:latin typeface="Times New Roman" panose="02020603050405020304" pitchFamily="18" charset="0"/>
                <a:cs typeface="Times New Roman" panose="02020603050405020304" pitchFamily="18" charset="0"/>
              </a:rPr>
              <a:t>initiation.</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Use cases are used to represent high-level functionalities and how the user will handle the system. A use case represents a distinct functionality of a system, a component, a package, or a class. It is denoted by an oval shape with the name of a use case written inside the oval shape.</a:t>
            </a:r>
          </a:p>
        </p:txBody>
      </p:sp>
      <p:sp>
        <p:nvSpPr>
          <p:cNvPr id="8" name="TextBox 7">
            <a:extLst>
              <a:ext uri="{FF2B5EF4-FFF2-40B4-BE49-F238E27FC236}">
                <a16:creationId xmlns:a16="http://schemas.microsoft.com/office/drawing/2014/main" xmlns="" id="{35A721FB-1DE4-412B-9F2E-5B1335A91EEA}"/>
              </a:ext>
            </a:extLst>
          </p:cNvPr>
          <p:cNvSpPr txBox="1"/>
          <p:nvPr/>
        </p:nvSpPr>
        <p:spPr>
          <a:xfrm>
            <a:off x="1376516" y="228307"/>
            <a:ext cx="6096000" cy="646331"/>
          </a:xfrm>
          <a:prstGeom prst="rect">
            <a:avLst/>
          </a:prstGeom>
          <a:noFill/>
        </p:spPr>
        <p:txBody>
          <a:bodyPr wrap="square">
            <a:spAutoFit/>
          </a:bodyPr>
          <a:lstStyle/>
          <a:p>
            <a:r>
              <a:rPr lang="en-IN" sz="3600" i="0" u="none" strike="noStrike" baseline="0" dirty="0">
                <a:latin typeface="Times New Roman" panose="02020603050405020304" pitchFamily="18" charset="0"/>
                <a:cs typeface="Times New Roman" panose="02020603050405020304" pitchFamily="18" charset="0"/>
              </a:rPr>
              <a:t>Identifying Use Cases</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CF125B3-38F9-4780-8372-7037C030076D}"/>
              </a:ext>
            </a:extLst>
          </p:cNvPr>
          <p:cNvPicPr>
            <a:picLocks noChangeAspect="1"/>
          </p:cNvPicPr>
          <p:nvPr/>
        </p:nvPicPr>
        <p:blipFill>
          <a:blip r:embed="rId2"/>
          <a:stretch>
            <a:fillRect/>
          </a:stretch>
        </p:blipFill>
        <p:spPr>
          <a:xfrm>
            <a:off x="2782957" y="3872285"/>
            <a:ext cx="5613620" cy="2122998"/>
          </a:xfrm>
          <a:prstGeom prst="rect">
            <a:avLst/>
          </a:prstGeom>
        </p:spPr>
      </p:pic>
    </p:spTree>
    <p:extLst>
      <p:ext uri="{BB962C8B-B14F-4D97-AF65-F5344CB8AC3E}">
        <p14:creationId xmlns:p14="http://schemas.microsoft.com/office/powerpoint/2010/main" xmlns="" val="115982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667B4A85-C44B-4CEB-938E-D726E230322F}"/>
              </a:ext>
            </a:extLst>
          </p:cNvPr>
          <p:cNvSpPr>
            <a:spLocks noGrp="1"/>
          </p:cNvSpPr>
          <p:nvPr>
            <p:ph type="ftr" sz="quarter" idx="11"/>
          </p:nvPr>
        </p:nvSpPr>
        <p:spPr/>
        <p:txBody>
          <a:bodyPr/>
          <a:lstStyle/>
          <a:p>
            <a:r>
              <a:rPr lang="en-US"/>
              <a:t>Referred sources mentioned in Key References</a:t>
            </a:r>
            <a:endParaRPr lang="en-IN"/>
          </a:p>
        </p:txBody>
      </p:sp>
      <p:sp>
        <p:nvSpPr>
          <p:cNvPr id="9" name="TextBox 8">
            <a:extLst>
              <a:ext uri="{FF2B5EF4-FFF2-40B4-BE49-F238E27FC236}">
                <a16:creationId xmlns:a16="http://schemas.microsoft.com/office/drawing/2014/main" xmlns="" id="{7F7AC446-0FFB-4D8F-B5BA-EC902432C62F}"/>
              </a:ext>
            </a:extLst>
          </p:cNvPr>
          <p:cNvSpPr txBox="1"/>
          <p:nvPr/>
        </p:nvSpPr>
        <p:spPr>
          <a:xfrm>
            <a:off x="324464" y="1285043"/>
            <a:ext cx="11198942" cy="4462760"/>
          </a:xfrm>
          <a:prstGeom prst="rect">
            <a:avLst/>
          </a:prstGeom>
          <a:noFill/>
        </p:spPr>
        <p:txBody>
          <a:bodyPr wrap="square">
            <a:spAutoFit/>
          </a:bodyPr>
          <a:lstStyle/>
          <a:p>
            <a:pPr algn="l"/>
            <a:r>
              <a:rPr lang="en-US" sz="1600" b="1" i="0" u="none" strike="noStrike" baseline="0" dirty="0">
                <a:latin typeface="Helvetica-Bold"/>
              </a:rPr>
              <a:t>Simple Use Case Writing Guide</a:t>
            </a:r>
          </a:p>
          <a:p>
            <a:pPr algn="l"/>
            <a:endParaRPr lang="en-US" sz="1600" b="1" i="0" u="none" strike="noStrike" baseline="0" dirty="0">
              <a:latin typeface="Helvetica-Bold"/>
            </a:endParaRPr>
          </a:p>
          <a:p>
            <a:pPr marL="742950" lvl="1" indent="-285750">
              <a:buFont typeface="Arial" panose="020B0604020202020204" pitchFamily="34" charset="0"/>
              <a:buChar char="•"/>
            </a:pPr>
            <a:r>
              <a:rPr lang="en-US" b="0" i="0" u="none" strike="noStrike" baseline="0" dirty="0">
                <a:latin typeface="Times-Roman"/>
              </a:rPr>
              <a:t>Use cases should be named with verb phrases. The name of the use case should indicate what the user is trying to accomplish </a:t>
            </a:r>
          </a:p>
          <a:p>
            <a:pPr marL="742950" lvl="1" indent="-285750">
              <a:buFont typeface="Arial" panose="020B0604020202020204" pitchFamily="34" charset="0"/>
              <a:buChar char="•"/>
            </a:pPr>
            <a:r>
              <a:rPr lang="en-US" b="0" i="0" u="none" strike="noStrike" baseline="0" dirty="0">
                <a:latin typeface="Times-Roman"/>
              </a:rPr>
              <a:t>Actors should be named with noun phrases </a:t>
            </a:r>
          </a:p>
          <a:p>
            <a:pPr marL="742950" lvl="1" indent="-285750">
              <a:buFont typeface="Arial" panose="020B0604020202020204" pitchFamily="34" charset="0"/>
              <a:buChar char="•"/>
            </a:pPr>
            <a:r>
              <a:rPr lang="en-US" b="0" i="0" u="none" strike="noStrike" baseline="0" dirty="0">
                <a:latin typeface="Times-Roman"/>
              </a:rPr>
              <a:t>The boundary of the system should be clear. Steps accomplished by the actor and steps accomplished by the system should be distinguished</a:t>
            </a:r>
          </a:p>
          <a:p>
            <a:pPr marL="742950" lvl="1" indent="-285750">
              <a:buFont typeface="Arial" panose="020B0604020202020204" pitchFamily="34" charset="0"/>
              <a:buChar char="•"/>
            </a:pPr>
            <a:r>
              <a:rPr lang="en-US" b="0" i="0" u="none" strike="noStrike" baseline="0" dirty="0">
                <a:latin typeface="Times-Roman"/>
              </a:rPr>
              <a:t>Use case steps in the flow of events should be phrased in the active voice. This makes it explicit who </a:t>
            </a:r>
            <a:r>
              <a:rPr lang="en-IN" b="0" i="0" u="none" strike="noStrike" baseline="0" dirty="0">
                <a:latin typeface="Times-Roman"/>
              </a:rPr>
              <a:t>accomplished the step.</a:t>
            </a:r>
          </a:p>
          <a:p>
            <a:pPr marL="742950" lvl="1" indent="-285750">
              <a:buFont typeface="Arial" panose="020B0604020202020204" pitchFamily="34" charset="0"/>
              <a:buChar char="•"/>
            </a:pPr>
            <a:r>
              <a:rPr lang="en-US" b="0" i="0" u="none" strike="noStrike" baseline="0" dirty="0">
                <a:latin typeface="Times-Roman"/>
              </a:rPr>
              <a:t>The causal relationship between successive steps should be clear.</a:t>
            </a:r>
          </a:p>
          <a:p>
            <a:pPr marL="742950" lvl="1" indent="-285750">
              <a:buFont typeface="Arial" panose="020B0604020202020204" pitchFamily="34" charset="0"/>
              <a:buChar char="•"/>
            </a:pPr>
            <a:r>
              <a:rPr lang="en-US" b="0" i="0" u="none" strike="noStrike" baseline="0" dirty="0">
                <a:latin typeface="Times-Roman"/>
              </a:rPr>
              <a:t>A use case should describe a complete user transaction.</a:t>
            </a:r>
          </a:p>
          <a:p>
            <a:pPr marL="742950" lvl="1" indent="-285750">
              <a:buFont typeface="Arial" panose="020B0604020202020204" pitchFamily="34" charset="0"/>
              <a:buChar char="•"/>
            </a:pPr>
            <a:r>
              <a:rPr lang="en-US" b="0" i="0" u="none" strike="noStrike" baseline="0" dirty="0">
                <a:latin typeface="Times-Roman"/>
              </a:rPr>
              <a:t>Exceptions should be described separately.</a:t>
            </a:r>
          </a:p>
          <a:p>
            <a:pPr marL="742950" lvl="1" indent="-285750">
              <a:buFont typeface="Arial" panose="020B0604020202020204" pitchFamily="34" charset="0"/>
              <a:buChar char="•"/>
            </a:pPr>
            <a:r>
              <a:rPr lang="en-US" b="0" i="0" u="none" strike="noStrike" baseline="0" dirty="0">
                <a:latin typeface="Times-Roman"/>
              </a:rPr>
              <a:t>A use case should not describe the user interface of the system. This takes away the focus from the actual steps accomplished by the user and is better addressed with visual mock-ups </a:t>
            </a:r>
          </a:p>
          <a:p>
            <a:pPr marL="742950" lvl="1" indent="-285750">
              <a:buFont typeface="Arial" panose="020B0604020202020204" pitchFamily="34" charset="0"/>
              <a:buChar char="•"/>
            </a:pPr>
            <a:r>
              <a:rPr lang="en-US" b="0" i="0" u="none" strike="noStrike" baseline="0" dirty="0">
                <a:latin typeface="Times-Roman"/>
              </a:rPr>
              <a:t>A use case should not exceed two or three pages in length. Otherwise, use include and extend relationships to decompose it in smaller use cases, </a:t>
            </a:r>
            <a:endParaRPr lang="en-IN" dirty="0"/>
          </a:p>
        </p:txBody>
      </p:sp>
    </p:spTree>
    <p:extLst>
      <p:ext uri="{BB962C8B-B14F-4D97-AF65-F5344CB8AC3E}">
        <p14:creationId xmlns:p14="http://schemas.microsoft.com/office/powerpoint/2010/main" xmlns="" val="934163905"/>
      </p:ext>
    </p:extLst>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pm_siggraph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txDef>
      <a:spPr>
        <a:noFill/>
      </a:spPr>
      <a:bodyPr wrap="square" lIns="0" tIns="0" rIns="0" bIns="0" rtlCol="0">
        <a:spAutoFit/>
      </a:bodyPr>
      <a:lstStyle>
        <a:defPPr>
          <a:defRPr dirty="0"/>
        </a:defPPr>
      </a:lstStyle>
    </a:txDef>
  </a:objectDefaults>
  <a:extraClrSchemeLst>
    <a:extraClrScheme>
      <a:clrScheme name="pm_siggraph96 1">
        <a:dk1>
          <a:srgbClr val="000000"/>
        </a:dk1>
        <a:lt1>
          <a:srgbClr val="FFFFFF"/>
        </a:lt1>
        <a:dk2>
          <a:srgbClr val="772655"/>
        </a:dk2>
        <a:lt2>
          <a:srgbClr val="5FFFF0"/>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clrMap bg1="lt1" tx1="dk1" bg2="lt2" tx2="dk2" accent1="accent1" accent2="accent2" accent3="accent3" accent4="accent4" accent5="accent5" accent6="accent6" hlink="hlink" folHlink="folHlink"/>
    </a:extraClrScheme>
    <a:extraClrScheme>
      <a:clrScheme name="pm_siggraph96 3">
        <a:dk1>
          <a:srgbClr val="000000"/>
        </a:dk1>
        <a:lt1>
          <a:srgbClr val="FFFFFF"/>
        </a:lt1>
        <a:dk2>
          <a:srgbClr val="772655"/>
        </a:dk2>
        <a:lt2>
          <a:srgbClr val="00DFCA"/>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_siggraph96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m_siggraph96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_siggraph96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_siggraph96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_siggraph96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m_siggraph96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remodularization-modified-10-07-20</Template>
  <TotalTime>5708</TotalTime>
  <Words>1553</Words>
  <Application>Microsoft Office PowerPoint</Application>
  <PresentationFormat>Custom</PresentationFormat>
  <Paragraphs>110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pm_siggraph96</vt:lpstr>
      <vt:lpstr>Object-Oriented Analysis and Design using JAVA</vt:lpstr>
      <vt:lpstr>Introduction</vt:lpstr>
      <vt:lpstr>Identifying actors</vt:lpstr>
      <vt:lpstr>Slide 4</vt:lpstr>
      <vt:lpstr>Identifying Scenarios</vt:lpstr>
      <vt:lpstr>Slide 6</vt:lpstr>
      <vt:lpstr>Slide 7</vt:lpstr>
      <vt:lpstr>Slide 8</vt:lpstr>
      <vt:lpstr>Slide 9</vt:lpstr>
      <vt:lpstr>Identifying Relationships among Actors and Use Cases</vt:lpstr>
      <vt:lpstr>Slide 11</vt:lpstr>
      <vt:lpstr>Slide 12</vt:lpstr>
      <vt:lpstr>Examples of use-case diagrams</vt:lpstr>
      <vt:lpstr>Slide 14</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amarjeetsanyasi@gmail.com</dc:creator>
  <cp:lastModifiedBy>pulkit.mehndiratta</cp:lastModifiedBy>
  <cp:revision>255</cp:revision>
  <dcterms:created xsi:type="dcterms:W3CDTF">2020-08-16T12:13:05Z</dcterms:created>
  <dcterms:modified xsi:type="dcterms:W3CDTF">2022-08-09T05:20:20Z</dcterms:modified>
</cp:coreProperties>
</file>