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vBrcrqlNbf/IMaf/+WWNUCVwgn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4"/>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grpSp>
        <p:nvGrpSpPr>
          <p:cNvPr id="22" name="Google Shape;22;p14"/>
          <p:cNvGrpSpPr/>
          <p:nvPr/>
        </p:nvGrpSpPr>
        <p:grpSpPr>
          <a:xfrm>
            <a:off x="0" y="1200150"/>
            <a:ext cx="12177184" cy="152400"/>
            <a:chOff x="0" y="756"/>
            <a:chExt cx="5753" cy="96"/>
          </a:xfrm>
        </p:grpSpPr>
        <p:sp>
          <p:nvSpPr>
            <p:cNvPr id="23" name="Google Shape;23;p14"/>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4" name="Google Shape;24;p14"/>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5" name="Google Shape;25;p14"/>
          <p:cNvSpPr txBox="1">
            <a:spLocks noGrp="1"/>
          </p:cNvSpPr>
          <p:nvPr>
            <p:ph type="ctrTitle"/>
          </p:nvPr>
        </p:nvSpPr>
        <p:spPr>
          <a:xfrm>
            <a:off x="406400" y="1524000"/>
            <a:ext cx="11379200" cy="1143000"/>
          </a:xfrm>
          <a:prstGeom prst="rect">
            <a:avLst/>
          </a:prstGeom>
          <a:noFill/>
          <a:ln>
            <a:noFill/>
          </a:ln>
        </p:spPr>
        <p:txBody>
          <a:bodyPr spcFirstLastPara="1" wrap="square" lIns="92075" tIns="46025" rIns="92075" bIns="46025" anchor="b"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6" name="Google Shape;26;p14"/>
          <p:cNvSpPr txBox="1">
            <a:spLocks noGrp="1"/>
          </p:cNvSpPr>
          <p:nvPr>
            <p:ph type="subTitle" idx="1"/>
          </p:nvPr>
        </p:nvSpPr>
        <p:spPr>
          <a:xfrm>
            <a:off x="1828800" y="2971800"/>
            <a:ext cx="85344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4013200" y="-1803400"/>
            <a:ext cx="4876800" cy="110744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2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4"/>
          <p:cNvSpPr txBox="1">
            <a:spLocks noGrp="1"/>
          </p:cNvSpPr>
          <p:nvPr>
            <p:ph type="title"/>
          </p:nvPr>
        </p:nvSpPr>
        <p:spPr>
          <a:xfrm rot="5400000">
            <a:off x="7581900" y="1765300"/>
            <a:ext cx="5867400" cy="29464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6" name="Google Shape;86;p24"/>
          <p:cNvSpPr txBox="1">
            <a:spLocks noGrp="1"/>
          </p:cNvSpPr>
          <p:nvPr>
            <p:ph type="body" idx="1"/>
          </p:nvPr>
        </p:nvSpPr>
        <p:spPr>
          <a:xfrm rot="5400000">
            <a:off x="1587500" y="-1079500"/>
            <a:ext cx="5867400" cy="86360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24"/>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4"/>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15"/>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1">
            <a:noAutofit/>
          </a:bodyPr>
          <a:lstStyle>
            <a:lvl1pPr lvl="0" algn="l">
              <a:lnSpc>
                <a:spcPct val="90000"/>
              </a:lnSpc>
              <a:spcBef>
                <a:spcPts val="0"/>
              </a:spcBef>
              <a:spcAft>
                <a:spcPts val="0"/>
              </a:spcAft>
              <a:buSzPts val="1400"/>
              <a:buNone/>
              <a:defRPr sz="4000" b="1"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1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640"/>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36" name="Google Shape;36;p1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9144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2" name="Google Shape;42;p17"/>
          <p:cNvSpPr txBox="1">
            <a:spLocks noGrp="1"/>
          </p:cNvSpPr>
          <p:nvPr>
            <p:ph type="body" idx="2"/>
          </p:nvPr>
        </p:nvSpPr>
        <p:spPr>
          <a:xfrm>
            <a:off x="65532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3" name="Google Shape;43;p1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8"/>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8" name="Google Shape;48;p18"/>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9" name="Google Shape;49;p18"/>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0" name="Google Shape;50;p18"/>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1" name="Google Shape;51;p18"/>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2" name="Google Shape;52;p18"/>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7" name="Google Shape;57;p19"/>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20"/>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1"/>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1"/>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340360" algn="l">
              <a:spcBef>
                <a:spcPts val="640"/>
              </a:spcBef>
              <a:spcAft>
                <a:spcPts val="0"/>
              </a:spcAft>
              <a:buSzPts val="1760"/>
              <a:buChar char="●"/>
              <a:defRPr sz="3200"/>
            </a:lvl1pPr>
            <a:lvl2pPr marL="914400" lvl="1" indent="-317500" algn="l">
              <a:spcBef>
                <a:spcPts val="560"/>
              </a:spcBef>
              <a:spcAft>
                <a:spcPts val="0"/>
              </a:spcAft>
              <a:buSzPts val="1400"/>
              <a:buChar char="●"/>
              <a:defRPr sz="2800"/>
            </a:lvl2pPr>
            <a:lvl3pPr marL="1371600" lvl="2" indent="-289560" algn="l">
              <a:spcBef>
                <a:spcPts val="480"/>
              </a:spcBef>
              <a:spcAft>
                <a:spcPts val="0"/>
              </a:spcAft>
              <a:buSzPts val="960"/>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7" name="Google Shape;67;p21"/>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8" name="Google Shape;68;p21"/>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3" name="Google Shape;73;p22"/>
          <p:cNvSpPr>
            <a:spLocks noGrp="1"/>
          </p:cNvSpPr>
          <p:nvPr>
            <p:ph type="pic" idx="2"/>
          </p:nvPr>
        </p:nvSpPr>
        <p:spPr>
          <a:xfrm>
            <a:off x="2389717" y="612775"/>
            <a:ext cx="7315200" cy="4114800"/>
          </a:xfrm>
          <a:prstGeom prst="rect">
            <a:avLst/>
          </a:prstGeom>
          <a:noFill/>
          <a:ln>
            <a:noFill/>
          </a:ln>
        </p:spPr>
      </p:sp>
      <p:sp>
        <p:nvSpPr>
          <p:cNvPr id="74" name="Google Shape;74;p22"/>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5" name="Google Shape;75;p2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grpSp>
        <p:nvGrpSpPr>
          <p:cNvPr id="13" name="Google Shape;13;p13"/>
          <p:cNvGrpSpPr/>
          <p:nvPr/>
        </p:nvGrpSpPr>
        <p:grpSpPr>
          <a:xfrm>
            <a:off x="0" y="971550"/>
            <a:ext cx="12177184" cy="152400"/>
            <a:chOff x="0" y="612"/>
            <a:chExt cx="5753" cy="96"/>
          </a:xfrm>
        </p:grpSpPr>
        <p:sp>
          <p:nvSpPr>
            <p:cNvPr id="14" name="Google Shape;14;p13"/>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5" name="Google Shape;15;p13"/>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6" name="Google Shape;16;p1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marR="0" lvl="0"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17" name="Google Shape;17;p13"/>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marR="0" lvl="0" indent="-326390" algn="l" rtl="0">
              <a:spcBef>
                <a:spcPts val="560"/>
              </a:spcBef>
              <a:spcAft>
                <a:spcPts val="0"/>
              </a:spcAft>
              <a:buClr>
                <a:schemeClr val="accent2"/>
              </a:buClr>
              <a:buSzPts val="1540"/>
              <a:buFont typeface="Arial"/>
              <a:buChar char="●"/>
              <a:defRPr sz="2800" b="0" i="0" u="none" strike="noStrike" cap="none">
                <a:solidFill>
                  <a:schemeClr val="dk1"/>
                </a:solidFill>
                <a:latin typeface="Arial"/>
                <a:ea typeface="Arial"/>
                <a:cs typeface="Arial"/>
                <a:sym typeface="Arial"/>
              </a:defRPr>
            </a:lvl1pPr>
            <a:lvl2pPr marL="914400" marR="0" lvl="1" indent="-311150" algn="l" rtl="0">
              <a:spcBef>
                <a:spcPts val="520"/>
              </a:spcBef>
              <a:spcAft>
                <a:spcPts val="0"/>
              </a:spcAft>
              <a:buClr>
                <a:schemeClr val="accent2"/>
              </a:buClr>
              <a:buSzPts val="1300"/>
              <a:buFont typeface="Arial"/>
              <a:buChar char="●"/>
              <a:defRPr sz="26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chemeClr val="accent2"/>
              </a:buClr>
              <a:buSzPts val="960"/>
              <a:buFont typeface="Arial"/>
              <a:buChar char="●"/>
              <a:defRPr sz="2400" b="0" i="0" u="none" strike="noStrike" cap="none">
                <a:solidFill>
                  <a:schemeClr val="dk1"/>
                </a:solidFill>
                <a:latin typeface="Arial"/>
                <a:ea typeface="Arial"/>
                <a:cs typeface="Arial"/>
                <a:sym typeface="Arial"/>
              </a:defRPr>
            </a:lvl3pPr>
            <a:lvl4pPr marL="1828800" marR="0" lvl="3" indent="-319405" algn="l" rtl="0">
              <a:spcBef>
                <a:spcPts val="440"/>
              </a:spcBef>
              <a:spcAft>
                <a:spcPts val="0"/>
              </a:spcAft>
              <a:buClr>
                <a:schemeClr val="accent2"/>
              </a:buClr>
              <a:buSzPts val="1430"/>
              <a:buFont typeface="Arial"/>
              <a:buChar char="●"/>
              <a:defRPr sz="22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224354" y="1890399"/>
            <a:ext cx="9144000" cy="1060194"/>
          </a:xfrm>
          <a:prstGeom prst="rect">
            <a:avLst/>
          </a:prstGeom>
          <a:noFill/>
          <a:ln>
            <a:noFill/>
          </a:ln>
        </p:spPr>
        <p:txBody>
          <a:bodyPr spcFirstLastPara="1" wrap="square" lIns="92075" tIns="46025" rIns="92075" bIns="46025" anchor="b" anchorCtr="0">
            <a:normAutofit fontScale="90000"/>
          </a:bodyPr>
          <a:lstStyle/>
          <a:p>
            <a:pPr marL="0" lvl="0" indent="0" algn="ctr" rtl="0">
              <a:lnSpc>
                <a:spcPct val="90000"/>
              </a:lnSpc>
              <a:spcBef>
                <a:spcPts val="0"/>
              </a:spcBef>
              <a:spcAft>
                <a:spcPts val="0"/>
              </a:spcAft>
              <a:buNone/>
            </a:pPr>
            <a:r>
              <a:rPr lang="en-IN">
                <a:latin typeface="Times New Roman"/>
                <a:ea typeface="Times New Roman"/>
                <a:cs typeface="Times New Roman"/>
                <a:sym typeface="Times New Roman"/>
              </a:rPr>
              <a:t>Object-Oriented Analysis and Design using JAVA</a:t>
            </a:r>
            <a:endParaRPr/>
          </a:p>
        </p:txBody>
      </p:sp>
      <p:sp>
        <p:nvSpPr>
          <p:cNvPr id="95" name="Google Shape;95;p1"/>
          <p:cNvSpPr txBox="1">
            <a:spLocks noGrp="1"/>
          </p:cNvSpPr>
          <p:nvPr>
            <p:ph type="subTitle" idx="1"/>
          </p:nvPr>
        </p:nvSpPr>
        <p:spPr>
          <a:xfrm>
            <a:off x="1224354" y="3282279"/>
            <a:ext cx="9144000" cy="814075"/>
          </a:xfrm>
          <a:prstGeom prst="rect">
            <a:avLst/>
          </a:prstGeom>
          <a:noFill/>
          <a:ln>
            <a:noFill/>
          </a:ln>
        </p:spPr>
        <p:txBody>
          <a:bodyPr spcFirstLastPara="1" wrap="square" lIns="92075" tIns="46025" rIns="92075" bIns="46025" anchor="t" anchorCtr="0">
            <a:normAutofit fontScale="92500" lnSpcReduction="20000"/>
          </a:bodyPr>
          <a:lstStyle/>
          <a:p>
            <a:pPr marL="0" lvl="0" indent="0" algn="ctr" rtl="0">
              <a:spcBef>
                <a:spcPts val="0"/>
              </a:spcBef>
              <a:spcAft>
                <a:spcPts val="0"/>
              </a:spcAft>
              <a:buSzPct val="55000"/>
              <a:buFont typeface="Arial"/>
              <a:buNone/>
            </a:pPr>
            <a:r>
              <a:rPr lang="en-IN" dirty="0" err="1">
                <a:latin typeface="Times New Roman"/>
                <a:ea typeface="Times New Roman"/>
                <a:cs typeface="Times New Roman"/>
                <a:sym typeface="Times New Roman"/>
              </a:rPr>
              <a:t>B.Tech</a:t>
            </a:r>
            <a:r>
              <a:rPr lang="en-IN" dirty="0">
                <a:latin typeface="Times New Roman"/>
                <a:ea typeface="Times New Roman"/>
                <a:cs typeface="Times New Roman"/>
                <a:sym typeface="Times New Roman"/>
              </a:rPr>
              <a:t> (CSE/IT) 5</a:t>
            </a:r>
            <a:r>
              <a:rPr lang="en-IN" baseline="30000" dirty="0">
                <a:latin typeface="Times New Roman"/>
                <a:ea typeface="Times New Roman"/>
                <a:cs typeface="Times New Roman"/>
                <a:sym typeface="Times New Roman"/>
              </a:rPr>
              <a:t>th</a:t>
            </a:r>
            <a:r>
              <a:rPr lang="en-IN" dirty="0">
                <a:latin typeface="Times New Roman"/>
                <a:ea typeface="Times New Roman"/>
                <a:cs typeface="Times New Roman"/>
                <a:sym typeface="Times New Roman"/>
              </a:rPr>
              <a:t> SEM</a:t>
            </a:r>
            <a:endParaRPr/>
          </a:p>
          <a:p>
            <a:pPr marL="0" lvl="0" indent="0" algn="ctr" rtl="0">
              <a:spcBef>
                <a:spcPts val="518"/>
              </a:spcBef>
              <a:spcAft>
                <a:spcPts val="0"/>
              </a:spcAft>
              <a:buSzPct val="55000"/>
              <a:buFont typeface="Arial"/>
              <a:buNone/>
            </a:pPr>
            <a:r>
              <a:rPr lang="en-IN">
                <a:latin typeface="Times New Roman"/>
                <a:ea typeface="Times New Roman"/>
                <a:cs typeface="Times New Roman"/>
                <a:sym typeface="Times New Roman"/>
              </a:rPr>
              <a:t> </a:t>
            </a:r>
            <a:r>
              <a:rPr lang="en-IN" smtClean="0">
                <a:latin typeface="Times New Roman"/>
                <a:ea typeface="Times New Roman"/>
                <a:cs typeface="Times New Roman"/>
                <a:sym typeface="Times New Roman"/>
              </a:rPr>
              <a:t>2021-2022</a:t>
            </a:r>
            <a:endParaRPr/>
          </a:p>
        </p:txBody>
      </p:sp>
      <p:sp>
        <p:nvSpPr>
          <p:cNvPr id="96" name="Google Shape;96;p1"/>
          <p:cNvSpPr txBox="1"/>
          <p:nvPr/>
        </p:nvSpPr>
        <p:spPr>
          <a:xfrm>
            <a:off x="1590261" y="4555931"/>
            <a:ext cx="8301162" cy="1143000"/>
          </a:xfrm>
          <a:prstGeom prst="rect">
            <a:avLst/>
          </a:prstGeom>
          <a:noFill/>
          <a:ln>
            <a:noFill/>
          </a:ln>
        </p:spPr>
        <p:txBody>
          <a:bodyPr spcFirstLastPara="1" wrap="square" lIns="92075" tIns="46025" rIns="92075" bIns="46025" anchor="b" anchorCtr="0">
            <a:noAutofit/>
          </a:bodyPr>
          <a:lstStyle/>
          <a:p>
            <a:pPr marL="0" marR="0" lvl="0" indent="0" algn="ctr" rtl="0">
              <a:lnSpc>
                <a:spcPct val="90000"/>
              </a:lnSpc>
              <a:spcBef>
                <a:spcPts val="0"/>
              </a:spcBef>
              <a:spcAft>
                <a:spcPts val="0"/>
              </a:spcAft>
              <a:buNone/>
            </a:pPr>
            <a:r>
              <a:rPr lang="en-IN" sz="3200">
                <a:solidFill>
                  <a:schemeClr val="dk2"/>
                </a:solidFill>
                <a:latin typeface="Times New Roman"/>
                <a:ea typeface="Times New Roman"/>
                <a:cs typeface="Times New Roman"/>
                <a:sym typeface="Times New Roman"/>
              </a:rPr>
              <a:t>Module -2 : Object	Oriented Analysis</a:t>
            </a:r>
            <a:endParaRPr sz="3200">
              <a:solidFill>
                <a:schemeClr val="dk2"/>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r>
              <a:rPr lang="en-IN" sz="3200">
                <a:solidFill>
                  <a:schemeClr val="dk2"/>
                </a:solidFill>
                <a:latin typeface="Times New Roman"/>
                <a:ea typeface="Times New Roman"/>
                <a:cs typeface="Times New Roman"/>
                <a:sym typeface="Times New Roman"/>
              </a:rPr>
              <a:t>Lecture-13 Identifying classes and objects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IN" sz="3600" i="0" u="none" strike="noStrike">
                <a:latin typeface="Times New Roman"/>
                <a:ea typeface="Times New Roman"/>
                <a:cs typeface="Times New Roman"/>
                <a:sym typeface="Times New Roman"/>
              </a:rPr>
              <a:t>Relationship between classes and objects</a:t>
            </a:r>
            <a:endParaRPr sz="3600">
              <a:latin typeface="Times New Roman"/>
              <a:ea typeface="Times New Roman"/>
              <a:cs typeface="Times New Roman"/>
              <a:sym typeface="Times New Roman"/>
            </a:endParaRPr>
          </a:p>
        </p:txBody>
      </p:sp>
      <p:sp>
        <p:nvSpPr>
          <p:cNvPr id="183" name="Google Shape;183;p10"/>
          <p:cNvSpPr txBox="1"/>
          <p:nvPr/>
        </p:nvSpPr>
        <p:spPr>
          <a:xfrm>
            <a:off x="1455088" y="1432640"/>
            <a:ext cx="87039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a:solidFill>
                  <a:schemeClr val="dk1"/>
                </a:solidFill>
                <a:latin typeface="Arial"/>
                <a:ea typeface="Arial"/>
                <a:cs typeface="Arial"/>
                <a:sym typeface="Arial"/>
              </a:rPr>
              <a:t>The relationship between a class and objects of that class is an «instantiate» Relationship                      </a:t>
            </a:r>
            <a:endParaRPr sz="1800">
              <a:solidFill>
                <a:schemeClr val="dk1"/>
              </a:solidFill>
              <a:latin typeface="Arial"/>
              <a:ea typeface="Arial"/>
              <a:cs typeface="Arial"/>
              <a:sym typeface="Arial"/>
            </a:endParaRPr>
          </a:p>
        </p:txBody>
      </p:sp>
      <p:pic>
        <p:nvPicPr>
          <p:cNvPr id="184" name="Google Shape;184;p10"/>
          <p:cNvPicPr preferRelativeResize="0"/>
          <p:nvPr/>
        </p:nvPicPr>
        <p:blipFill rotWithShape="1">
          <a:blip r:embed="rId3">
            <a:alphaModFix/>
          </a:blip>
          <a:srcRect/>
          <a:stretch/>
        </p:blipFill>
        <p:spPr>
          <a:xfrm>
            <a:off x="1590261" y="2101736"/>
            <a:ext cx="7935402" cy="3949207"/>
          </a:xfrm>
          <a:prstGeom prst="rect">
            <a:avLst/>
          </a:prstGeom>
          <a:noFill/>
          <a:ln>
            <a:noFill/>
          </a:ln>
        </p:spPr>
      </p:pic>
      <p:sp>
        <p:nvSpPr>
          <p:cNvPr id="185" name="Google Shape;185;p10"/>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p:nvPr/>
        </p:nvSpPr>
        <p:spPr>
          <a:xfrm>
            <a:off x="1900363" y="2428402"/>
            <a:ext cx="75855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a:solidFill>
                  <a:schemeClr val="dk1"/>
                </a:solidFill>
                <a:latin typeface="Times New Roman"/>
                <a:ea typeface="Times New Roman"/>
                <a:cs typeface="Times New Roman"/>
                <a:sym typeface="Times New Roman"/>
              </a:rPr>
              <a:t>UML and the Unified Process </a:t>
            </a:r>
            <a:r>
              <a:rPr lang="en-IN" sz="1400" b="0" i="0" u="none" strike="noStrike">
                <a:solidFill>
                  <a:schemeClr val="dk1"/>
                </a:solidFill>
                <a:latin typeface="Times New Roman"/>
                <a:ea typeface="Times New Roman"/>
                <a:cs typeface="Times New Roman"/>
                <a:sym typeface="Times New Roman"/>
              </a:rPr>
              <a:t>Practical object-oriented analysis and design-</a:t>
            </a:r>
            <a:r>
              <a:rPr lang="en-IN" sz="1400">
                <a:solidFill>
                  <a:srgbClr val="000000"/>
                </a:solidFill>
                <a:latin typeface="Times New Roman"/>
                <a:ea typeface="Times New Roman"/>
                <a:cs typeface="Times New Roman"/>
                <a:sym typeface="Times New Roman"/>
              </a:rPr>
              <a:t>By-</a:t>
            </a:r>
            <a:r>
              <a:rPr lang="en-IN" sz="1400">
                <a:solidFill>
                  <a:schemeClr val="dk1"/>
                </a:solidFill>
                <a:latin typeface="Times New Roman"/>
                <a:ea typeface="Times New Roman"/>
                <a:cs typeface="Times New Roman"/>
                <a:sym typeface="Times New Roman"/>
              </a:rPr>
              <a:t>Jim Arlow , Neustadt </a:t>
            </a:r>
            <a:endParaRPr sz="1400">
              <a:solidFill>
                <a:schemeClr val="dk1"/>
              </a:solidFill>
              <a:latin typeface="Times New Roman"/>
              <a:ea typeface="Times New Roman"/>
              <a:cs typeface="Times New Roman"/>
              <a:sym typeface="Times New Roman"/>
            </a:endParaRPr>
          </a:p>
        </p:txBody>
      </p:sp>
      <p:sp>
        <p:nvSpPr>
          <p:cNvPr id="191" name="Google Shape;191;p11"/>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IN">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2724150" y="2838450"/>
            <a:ext cx="6038850" cy="11430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IN">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924232" y="1279251"/>
            <a:ext cx="10668000" cy="142199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b="1" i="0" u="none" strike="noStrike">
                <a:solidFill>
                  <a:schemeClr val="dk1"/>
                </a:solidFill>
                <a:latin typeface="Times New Roman"/>
                <a:ea typeface="Times New Roman"/>
                <a:cs typeface="Times New Roman"/>
                <a:sym typeface="Times New Roman"/>
              </a:rPr>
              <a:t>What are objects</a:t>
            </a:r>
            <a:endParaRPr/>
          </a:p>
          <a:p>
            <a:pPr marL="0" marR="0" lvl="0" indent="0" algn="just" rtl="0">
              <a:lnSpc>
                <a:spcPct val="150000"/>
              </a:lnSpc>
              <a:spcBef>
                <a:spcPts val="0"/>
              </a:spcBef>
              <a:spcAft>
                <a:spcPts val="0"/>
              </a:spcAft>
              <a:buNone/>
            </a:pPr>
            <a:endParaRPr sz="2000">
              <a:solidFill>
                <a:srgbClr val="002060"/>
              </a:solidFill>
              <a:latin typeface="Times New Roman"/>
              <a:ea typeface="Times New Roman"/>
              <a:cs typeface="Times New Roman"/>
              <a:sym typeface="Times New Roman"/>
            </a:endParaRPr>
          </a:p>
          <a:p>
            <a:pPr marL="457200" marR="0" lvl="0" indent="-330200" algn="just" rtl="0">
              <a:lnSpc>
                <a:spcPct val="15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sp>
        <p:nvSpPr>
          <p:cNvPr id="102" name="Google Shape;102;p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IN" sz="3600" i="0" u="none" strike="noStrike">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grpSp>
        <p:nvGrpSpPr>
          <p:cNvPr id="103" name="Google Shape;103;p2"/>
          <p:cNvGrpSpPr/>
          <p:nvPr/>
        </p:nvGrpSpPr>
        <p:grpSpPr>
          <a:xfrm>
            <a:off x="921572" y="2019448"/>
            <a:ext cx="8991793" cy="3436200"/>
            <a:chOff x="213906" y="617994"/>
            <a:chExt cx="8991793" cy="3436200"/>
          </a:xfrm>
        </p:grpSpPr>
        <p:sp>
          <p:nvSpPr>
            <p:cNvPr id="104" name="Google Shape;104;p2"/>
            <p:cNvSpPr/>
            <p:nvPr/>
          </p:nvSpPr>
          <p:spPr>
            <a:xfrm>
              <a:off x="3259938" y="617994"/>
              <a:ext cx="5912504" cy="1689015"/>
            </a:xfrm>
            <a:prstGeom prst="rect">
              <a:avLst/>
            </a:prstGeom>
            <a:solidFill>
              <a:srgbClr val="ECECEC">
                <a:alpha val="89803"/>
              </a:srgbClr>
            </a:solidFill>
            <a:ln w="25400" cap="flat" cmpd="sng">
              <a:solidFill>
                <a:srgbClr val="ECECE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p:nvPr/>
          </p:nvSpPr>
          <p:spPr>
            <a:xfrm>
              <a:off x="4205939" y="617994"/>
              <a:ext cx="4966503" cy="1689015"/>
            </a:xfrm>
            <a:prstGeom prst="rect">
              <a:avLst/>
            </a:prstGeom>
            <a:noFill/>
            <a:ln>
              <a:noFill/>
            </a:ln>
          </p:spPr>
          <p:txBody>
            <a:bodyPr spcFirstLastPara="1" wrap="square" lIns="0" tIns="142225" rIns="142225" bIns="142225" anchor="ctr" anchorCtr="0">
              <a:noAutofit/>
            </a:bodyPr>
            <a:lstStyle/>
            <a:p>
              <a:pPr marL="0" marR="0" lvl="0" indent="0" algn="l" rtl="0">
                <a:lnSpc>
                  <a:spcPct val="90000"/>
                </a:lnSpc>
                <a:spcBef>
                  <a:spcPts val="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Objects combine data and function in a cohesive unit. Every object is uniquely identifiable.</a:t>
              </a:r>
              <a:endParaRPr/>
            </a:p>
          </p:txBody>
        </p:sp>
        <p:sp>
          <p:nvSpPr>
            <p:cNvPr id="106" name="Google Shape;106;p2"/>
            <p:cNvSpPr/>
            <p:nvPr/>
          </p:nvSpPr>
          <p:spPr>
            <a:xfrm>
              <a:off x="3332314" y="2365179"/>
              <a:ext cx="5873385" cy="1689015"/>
            </a:xfrm>
            <a:prstGeom prst="rect">
              <a:avLst/>
            </a:prstGeom>
            <a:solidFill>
              <a:srgbClr val="ECECEC">
                <a:alpha val="89803"/>
              </a:srgbClr>
            </a:solidFill>
            <a:ln w="25400" cap="flat" cmpd="sng">
              <a:solidFill>
                <a:srgbClr val="ECECE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txBox="1"/>
            <p:nvPr/>
          </p:nvSpPr>
          <p:spPr>
            <a:xfrm>
              <a:off x="4272056" y="2365179"/>
              <a:ext cx="4933643" cy="1689015"/>
            </a:xfrm>
            <a:prstGeom prst="rect">
              <a:avLst/>
            </a:prstGeom>
            <a:noFill/>
            <a:ln>
              <a:noFill/>
            </a:ln>
          </p:spPr>
          <p:txBody>
            <a:bodyPr spcFirstLastPara="1" wrap="square" lIns="0" tIns="142225" rIns="142225" bIns="142225" anchor="ctr" anchorCtr="0">
              <a:noAutofit/>
            </a:bodyPr>
            <a:lstStyle/>
            <a:p>
              <a:pPr marL="0" marR="0" lvl="0" indent="0" algn="just" rtl="0">
                <a:lnSpc>
                  <a:spcPct val="90000"/>
                </a:lnSpc>
                <a:spcBef>
                  <a:spcPts val="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Objects hide data behind a layer of functions. Attribute values hold an object’s data.</a:t>
              </a:r>
              <a:endParaRPr/>
            </a:p>
          </p:txBody>
        </p:sp>
        <p:sp>
          <p:nvSpPr>
            <p:cNvPr id="108" name="Google Shape;108;p2"/>
            <p:cNvSpPr/>
            <p:nvPr/>
          </p:nvSpPr>
          <p:spPr>
            <a:xfrm>
              <a:off x="213906" y="1075839"/>
              <a:ext cx="3720222" cy="2598584"/>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758720" y="1456393"/>
              <a:ext cx="2630594" cy="183747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Times New Roman"/>
                <a:buNone/>
              </a:pPr>
              <a:r>
                <a:rPr lang="en-IN" sz="2000" b="0" i="0" u="none" strike="noStrike">
                  <a:solidFill>
                    <a:schemeClr val="dk1"/>
                  </a:solidFill>
                  <a:latin typeface="Times New Roman"/>
                  <a:ea typeface="Times New Roman"/>
                  <a:cs typeface="Times New Roman"/>
                  <a:sym typeface="Times New Roman"/>
                </a:rPr>
                <a:t>“A discreet entity with a well-defined boundary that encapsulates state and behavior; an instance of a class.”</a:t>
              </a:r>
              <a:endParaRPr sz="2000" b="0">
                <a:solidFill>
                  <a:schemeClr val="dk1"/>
                </a:solidFill>
                <a:latin typeface="Times New Roman"/>
                <a:ea typeface="Times New Roman"/>
                <a:cs typeface="Times New Roman"/>
                <a:sym typeface="Times New Roman"/>
              </a:endParaRPr>
            </a:p>
          </p:txBody>
        </p:sp>
      </p:grpSp>
      <p:sp>
        <p:nvSpPr>
          <p:cNvPr id="110" name="Google Shape;110;p2"/>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IN" sz="3600" b="0" i="0" u="none" strike="noStrike">
                <a:solidFill>
                  <a:srgbClr val="000000"/>
                </a:solidFill>
                <a:latin typeface="Times New Roman"/>
                <a:ea typeface="Times New Roman"/>
                <a:cs typeface="Times New Roman"/>
                <a:sym typeface="Times New Roman"/>
              </a:rPr>
              <a:t>UML notation of object</a:t>
            </a:r>
            <a:endParaRPr sz="3600">
              <a:latin typeface="Times New Roman"/>
              <a:ea typeface="Times New Roman"/>
              <a:cs typeface="Times New Roman"/>
              <a:sym typeface="Times New Roman"/>
            </a:endParaRPr>
          </a:p>
        </p:txBody>
      </p:sp>
      <p:pic>
        <p:nvPicPr>
          <p:cNvPr id="116" name="Google Shape;116;p3"/>
          <p:cNvPicPr preferRelativeResize="0"/>
          <p:nvPr/>
        </p:nvPicPr>
        <p:blipFill rotWithShape="1">
          <a:blip r:embed="rId3">
            <a:alphaModFix/>
          </a:blip>
          <a:srcRect/>
          <a:stretch/>
        </p:blipFill>
        <p:spPr>
          <a:xfrm>
            <a:off x="1852655" y="1360036"/>
            <a:ext cx="7108466" cy="3670759"/>
          </a:xfrm>
          <a:prstGeom prst="rect">
            <a:avLst/>
          </a:prstGeom>
          <a:noFill/>
          <a:ln>
            <a:noFill/>
          </a:ln>
        </p:spPr>
      </p:pic>
      <p:sp>
        <p:nvSpPr>
          <p:cNvPr id="117" name="Google Shape;117;p3"/>
          <p:cNvSpPr txBox="1"/>
          <p:nvPr/>
        </p:nvSpPr>
        <p:spPr>
          <a:xfrm>
            <a:off x="3048662" y="5245341"/>
            <a:ext cx="60946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Objects of the same class have the same operations and</a:t>
            </a:r>
            <a:endParaRPr/>
          </a:p>
          <a:p>
            <a:pPr marL="0" marR="0" lvl="0" indent="0" algn="l"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the same attributes, but may have different attribute values.</a:t>
            </a:r>
            <a:endParaRPr sz="1800">
              <a:solidFill>
                <a:schemeClr val="dk1"/>
              </a:solidFill>
              <a:latin typeface="Times New Roman"/>
              <a:ea typeface="Times New Roman"/>
              <a:cs typeface="Times New Roman"/>
              <a:sym typeface="Times New Roman"/>
            </a:endParaRPr>
          </a:p>
        </p:txBody>
      </p:sp>
      <p:sp>
        <p:nvSpPr>
          <p:cNvPr id="118" name="Google Shape;118;p3"/>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p:nvPr/>
        </p:nvSpPr>
        <p:spPr>
          <a:xfrm>
            <a:off x="761999" y="1117476"/>
            <a:ext cx="10668000" cy="49866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2000" b="1" i="0" u="none" strike="noStrike">
                <a:solidFill>
                  <a:schemeClr val="dk1"/>
                </a:solidFill>
                <a:latin typeface="Times New Roman"/>
                <a:ea typeface="Times New Roman"/>
                <a:cs typeface="Times New Roman"/>
                <a:sym typeface="Times New Roman"/>
              </a:rPr>
              <a:t>What are classes</a:t>
            </a:r>
            <a:endParaRPr sz="2000">
              <a:solidFill>
                <a:schemeClr val="dk1"/>
              </a:solidFill>
              <a:latin typeface="Times New Roman"/>
              <a:ea typeface="Times New Roman"/>
              <a:cs typeface="Times New Roman"/>
              <a:sym typeface="Times New Roman"/>
            </a:endParaRPr>
          </a:p>
        </p:txBody>
      </p:sp>
      <p:grpSp>
        <p:nvGrpSpPr>
          <p:cNvPr id="124" name="Google Shape;124;p4"/>
          <p:cNvGrpSpPr/>
          <p:nvPr/>
        </p:nvGrpSpPr>
        <p:grpSpPr>
          <a:xfrm>
            <a:off x="913621" y="2234133"/>
            <a:ext cx="8991793" cy="3436200"/>
            <a:chOff x="213906" y="617994"/>
            <a:chExt cx="8991793" cy="3436200"/>
          </a:xfrm>
        </p:grpSpPr>
        <p:sp>
          <p:nvSpPr>
            <p:cNvPr id="125" name="Google Shape;125;p4"/>
            <p:cNvSpPr/>
            <p:nvPr/>
          </p:nvSpPr>
          <p:spPr>
            <a:xfrm>
              <a:off x="3259938" y="617994"/>
              <a:ext cx="5912504" cy="1689015"/>
            </a:xfrm>
            <a:prstGeom prst="rect">
              <a:avLst/>
            </a:prstGeom>
            <a:solidFill>
              <a:srgbClr val="ECECEC">
                <a:alpha val="89803"/>
              </a:srgbClr>
            </a:solidFill>
            <a:ln w="25400" cap="flat" cmpd="sng">
              <a:solidFill>
                <a:srgbClr val="ECECE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txBox="1"/>
            <p:nvPr/>
          </p:nvSpPr>
          <p:spPr>
            <a:xfrm>
              <a:off x="4205939" y="617994"/>
              <a:ext cx="4966503" cy="1689015"/>
            </a:xfrm>
            <a:prstGeom prst="rect">
              <a:avLst/>
            </a:prstGeom>
            <a:noFill/>
            <a:ln>
              <a:noFill/>
            </a:ln>
          </p:spPr>
          <p:txBody>
            <a:bodyPr spcFirstLastPara="1" wrap="square" lIns="0" tIns="142225" rIns="142225" bIns="142225" anchor="ctr" anchorCtr="0">
              <a:noAutofit/>
            </a:bodyPr>
            <a:lstStyle/>
            <a:p>
              <a:pPr marL="0" marR="0" lvl="0" indent="0" algn="l" rtl="0">
                <a:lnSpc>
                  <a:spcPct val="90000"/>
                </a:lnSpc>
                <a:spcBef>
                  <a:spcPts val="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A class describes the features of a set</a:t>
              </a:r>
              <a:endParaRPr sz="2000" b="0">
                <a:solidFill>
                  <a:schemeClr val="dk1"/>
                </a:solidFill>
                <a:latin typeface="Times New Roman"/>
                <a:ea typeface="Times New Roman"/>
                <a:cs typeface="Times New Roman"/>
                <a:sym typeface="Times New Roman"/>
              </a:endParaRPr>
            </a:p>
            <a:p>
              <a:pPr marL="0" marR="0" lvl="0" indent="0" algn="l" rtl="0">
                <a:lnSpc>
                  <a:spcPct val="90000"/>
                </a:lnSpc>
                <a:spcBef>
                  <a:spcPts val="70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of objects. Every object is an  instance of exactly one  class.</a:t>
              </a:r>
              <a:endParaRPr/>
            </a:p>
          </p:txBody>
        </p:sp>
        <p:sp>
          <p:nvSpPr>
            <p:cNvPr id="127" name="Google Shape;127;p4"/>
            <p:cNvSpPr/>
            <p:nvPr/>
          </p:nvSpPr>
          <p:spPr>
            <a:xfrm>
              <a:off x="3332314" y="2365179"/>
              <a:ext cx="5873385" cy="1689015"/>
            </a:xfrm>
            <a:prstGeom prst="rect">
              <a:avLst/>
            </a:prstGeom>
            <a:solidFill>
              <a:srgbClr val="ECECEC">
                <a:alpha val="89803"/>
              </a:srgbClr>
            </a:solidFill>
            <a:ln w="25400" cap="flat" cmpd="sng">
              <a:solidFill>
                <a:srgbClr val="ECECE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txBox="1"/>
            <p:nvPr/>
          </p:nvSpPr>
          <p:spPr>
            <a:xfrm>
              <a:off x="4272056" y="2365179"/>
              <a:ext cx="4933643" cy="1689015"/>
            </a:xfrm>
            <a:prstGeom prst="rect">
              <a:avLst/>
            </a:prstGeom>
            <a:noFill/>
            <a:ln>
              <a:noFill/>
            </a:ln>
          </p:spPr>
          <p:txBody>
            <a:bodyPr spcFirstLastPara="1" wrap="square" lIns="0" tIns="142225" rIns="142225" bIns="142225" anchor="ctr" anchorCtr="0">
              <a:noAutofit/>
            </a:bodyPr>
            <a:lstStyle/>
            <a:p>
              <a:pPr marL="0" marR="0" lvl="0" indent="0" algn="just" rtl="0">
                <a:lnSpc>
                  <a:spcPct val="90000"/>
                </a:lnSpc>
                <a:spcBef>
                  <a:spcPts val="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Finding the right classification scheme</a:t>
              </a:r>
              <a:endParaRPr/>
            </a:p>
            <a:p>
              <a:pPr marL="0" marR="0" lvl="0" indent="0" algn="l" rtl="0">
                <a:lnSpc>
                  <a:spcPct val="90000"/>
                </a:lnSpc>
                <a:spcBef>
                  <a:spcPts val="70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is one of the keys to successful OO analysis..</a:t>
              </a:r>
              <a:endParaRPr/>
            </a:p>
          </p:txBody>
        </p:sp>
        <p:sp>
          <p:nvSpPr>
            <p:cNvPr id="129" name="Google Shape;129;p4"/>
            <p:cNvSpPr/>
            <p:nvPr/>
          </p:nvSpPr>
          <p:spPr>
            <a:xfrm>
              <a:off x="213906" y="1075839"/>
              <a:ext cx="3720222" cy="2598584"/>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txBox="1"/>
            <p:nvPr/>
          </p:nvSpPr>
          <p:spPr>
            <a:xfrm>
              <a:off x="758720" y="1456393"/>
              <a:ext cx="2630594" cy="183747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2000"/>
                <a:buFont typeface="Times New Roman"/>
                <a:buNone/>
              </a:pPr>
              <a:r>
                <a:rPr lang="en-IN" sz="2000" b="0" i="0" u="none" strike="noStrike">
                  <a:solidFill>
                    <a:schemeClr val="dk1"/>
                  </a:solidFill>
                  <a:latin typeface="Times New Roman"/>
                  <a:ea typeface="Times New Roman"/>
                  <a:cs typeface="Times New Roman"/>
                  <a:sym typeface="Times New Roman"/>
                </a:rPr>
                <a:t>“The descriptor for a set of objects that share the same attributes, operations, methods, relationships, and behavior.”</a:t>
              </a:r>
              <a:endParaRPr sz="2000" b="0">
                <a:solidFill>
                  <a:schemeClr val="dk1"/>
                </a:solidFill>
                <a:latin typeface="Times New Roman"/>
                <a:ea typeface="Times New Roman"/>
                <a:cs typeface="Times New Roman"/>
                <a:sym typeface="Times New Roman"/>
              </a:endParaRPr>
            </a:p>
          </p:txBody>
        </p:sp>
      </p:grpSp>
      <p:sp>
        <p:nvSpPr>
          <p:cNvPr id="131" name="Google Shape;131;p4"/>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IN" sz="3600" b="0" i="0" u="none" strike="noStrike">
                <a:solidFill>
                  <a:srgbClr val="000000"/>
                </a:solidFill>
                <a:latin typeface="Times New Roman"/>
                <a:ea typeface="Times New Roman"/>
                <a:cs typeface="Times New Roman"/>
                <a:sym typeface="Times New Roman"/>
              </a:rPr>
              <a:t>UML notation of class</a:t>
            </a:r>
            <a:endParaRPr sz="3600">
              <a:latin typeface="Times New Roman"/>
              <a:ea typeface="Times New Roman"/>
              <a:cs typeface="Times New Roman"/>
              <a:sym typeface="Times New Roman"/>
            </a:endParaRPr>
          </a:p>
        </p:txBody>
      </p:sp>
      <p:pic>
        <p:nvPicPr>
          <p:cNvPr id="137" name="Google Shape;137;p5"/>
          <p:cNvPicPr preferRelativeResize="0"/>
          <p:nvPr/>
        </p:nvPicPr>
        <p:blipFill rotWithShape="1">
          <a:blip r:embed="rId3">
            <a:alphaModFix/>
          </a:blip>
          <a:srcRect/>
          <a:stretch/>
        </p:blipFill>
        <p:spPr>
          <a:xfrm>
            <a:off x="2377440" y="1468191"/>
            <a:ext cx="6783732" cy="4137479"/>
          </a:xfrm>
          <a:prstGeom prst="rect">
            <a:avLst/>
          </a:prstGeom>
          <a:noFill/>
          <a:ln>
            <a:noFill/>
          </a:ln>
        </p:spPr>
      </p:pic>
      <p:sp>
        <p:nvSpPr>
          <p:cNvPr id="138" name="Google Shape;138;p5"/>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6"/>
          <p:cNvGrpSpPr/>
          <p:nvPr/>
        </p:nvGrpSpPr>
        <p:grpSpPr>
          <a:xfrm>
            <a:off x="1952701" y="2234919"/>
            <a:ext cx="8999238" cy="3434284"/>
            <a:chOff x="1252987" y="618780"/>
            <a:chExt cx="8999238" cy="3434284"/>
          </a:xfrm>
        </p:grpSpPr>
        <p:sp>
          <p:nvSpPr>
            <p:cNvPr id="144" name="Google Shape;144;p6"/>
            <p:cNvSpPr/>
            <p:nvPr/>
          </p:nvSpPr>
          <p:spPr>
            <a:xfrm>
              <a:off x="3121070" y="618780"/>
              <a:ext cx="7131155" cy="1688073"/>
            </a:xfrm>
            <a:prstGeom prst="rect">
              <a:avLst/>
            </a:prstGeom>
            <a:solidFill>
              <a:srgbClr val="ECECEC">
                <a:alpha val="89803"/>
              </a:srgbClr>
            </a:solidFill>
            <a:ln w="25400" cap="flat" cmpd="sng">
              <a:solidFill>
                <a:srgbClr val="ECECE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txBox="1"/>
            <p:nvPr/>
          </p:nvSpPr>
          <p:spPr>
            <a:xfrm>
              <a:off x="4262055" y="618780"/>
              <a:ext cx="5990170" cy="1688073"/>
            </a:xfrm>
            <a:prstGeom prst="rect">
              <a:avLst/>
            </a:prstGeom>
            <a:noFill/>
            <a:ln>
              <a:noFill/>
            </a:ln>
          </p:spPr>
          <p:txBody>
            <a:bodyPr spcFirstLastPara="1" wrap="square" lIns="0" tIns="142225" rIns="142225" bIns="142225" anchor="ctr" anchorCtr="0">
              <a:noAutofit/>
            </a:bodyPr>
            <a:lstStyle/>
            <a:p>
              <a:pPr marL="0" marR="0" lvl="0" indent="0" algn="just" rtl="0">
                <a:lnSpc>
                  <a:spcPct val="90000"/>
                </a:lnSpc>
                <a:spcBef>
                  <a:spcPts val="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Class name is in CamelCase – it begins with an uppercase letter, and then is in mixed upper and lowercase, with each word beginning in uppercase. Special symbols such as punctuation marks, dashes, underscores, ampersands, hashes, and slashes are always avoided..</a:t>
              </a:r>
              <a:endParaRPr/>
            </a:p>
          </p:txBody>
        </p:sp>
        <p:sp>
          <p:nvSpPr>
            <p:cNvPr id="146" name="Google Shape;146;p6"/>
            <p:cNvSpPr/>
            <p:nvPr/>
          </p:nvSpPr>
          <p:spPr>
            <a:xfrm>
              <a:off x="3283885" y="2364991"/>
              <a:ext cx="6921502" cy="1688073"/>
            </a:xfrm>
            <a:prstGeom prst="rect">
              <a:avLst/>
            </a:prstGeom>
            <a:solidFill>
              <a:srgbClr val="ECECEC">
                <a:alpha val="89803"/>
              </a:srgbClr>
            </a:solidFill>
            <a:ln w="25400" cap="flat" cmpd="sng">
              <a:solidFill>
                <a:srgbClr val="ECECE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txBox="1"/>
            <p:nvPr/>
          </p:nvSpPr>
          <p:spPr>
            <a:xfrm>
              <a:off x="4391326" y="2364991"/>
              <a:ext cx="5814062" cy="1688073"/>
            </a:xfrm>
            <a:prstGeom prst="rect">
              <a:avLst/>
            </a:prstGeom>
            <a:noFill/>
            <a:ln>
              <a:noFill/>
            </a:ln>
          </p:spPr>
          <p:txBody>
            <a:bodyPr spcFirstLastPara="1" wrap="square" lIns="0" tIns="142225" rIns="142225" bIns="142225" anchor="ctr" anchorCtr="0">
              <a:noAutofit/>
            </a:bodyPr>
            <a:lstStyle/>
            <a:p>
              <a:pPr marL="0" marR="0" lvl="0" indent="0" algn="just" rtl="0">
                <a:lnSpc>
                  <a:spcPct val="90000"/>
                </a:lnSpc>
                <a:spcBef>
                  <a:spcPts val="0"/>
                </a:spcBef>
                <a:spcAft>
                  <a:spcPts val="0"/>
                </a:spcAft>
                <a:buClr>
                  <a:schemeClr val="dk1"/>
                </a:buClr>
                <a:buSzPts val="2000"/>
                <a:buFont typeface="Times New Roman"/>
                <a:buNone/>
              </a:pPr>
              <a:r>
                <a:rPr lang="en-IN" sz="2000" b="0">
                  <a:solidFill>
                    <a:schemeClr val="dk1"/>
                  </a:solidFill>
                  <a:latin typeface="Times New Roman"/>
                  <a:ea typeface="Times New Roman"/>
                  <a:cs typeface="Times New Roman"/>
                  <a:sym typeface="Times New Roman"/>
                </a:rPr>
                <a:t>Avoid abbreviations at all costs. Class names should always reflect the names of real-world entities without abbreviation. For example, FlightSegment is always preferable to FltSgmnt, DepositAccount is always preferable to DpstAccnt</a:t>
              </a:r>
              <a:endParaRPr sz="2000" b="0">
                <a:solidFill>
                  <a:schemeClr val="dk1"/>
                </a:solidFill>
                <a:latin typeface="Times New Roman"/>
                <a:ea typeface="Times New Roman"/>
                <a:cs typeface="Times New Roman"/>
                <a:sym typeface="Times New Roman"/>
              </a:endParaRPr>
            </a:p>
          </p:txBody>
        </p:sp>
        <p:sp>
          <p:nvSpPr>
            <p:cNvPr id="148" name="Google Shape;148;p6"/>
            <p:cNvSpPr/>
            <p:nvPr/>
          </p:nvSpPr>
          <p:spPr>
            <a:xfrm>
              <a:off x="1252987" y="1076369"/>
              <a:ext cx="2758299" cy="2597135"/>
            </a:xfrm>
            <a:prstGeom prst="ellipse">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txBox="1"/>
            <p:nvPr/>
          </p:nvSpPr>
          <p:spPr>
            <a:xfrm>
              <a:off x="1656931" y="1456711"/>
              <a:ext cx="1950411" cy="1836451"/>
            </a:xfrm>
            <a:prstGeom prst="rect">
              <a:avLst/>
            </a:prstGeom>
            <a:noFill/>
            <a:ln>
              <a:noFill/>
            </a:ln>
          </p:spPr>
          <p:txBody>
            <a:bodyPr spcFirstLastPara="1" wrap="square" lIns="0" tIns="0" rIns="0" bIns="0" anchor="ctr" anchorCtr="0">
              <a:noAutofit/>
            </a:bodyPr>
            <a:lstStyle/>
            <a:p>
              <a:pPr marL="0" marR="0" lvl="0" indent="0" algn="just" rtl="0">
                <a:lnSpc>
                  <a:spcPct val="90000"/>
                </a:lnSpc>
                <a:spcBef>
                  <a:spcPts val="0"/>
                </a:spcBef>
                <a:spcAft>
                  <a:spcPts val="0"/>
                </a:spcAft>
                <a:buClr>
                  <a:schemeClr val="dk1"/>
                </a:buClr>
                <a:buSzPts val="2000"/>
                <a:buFont typeface="Times New Roman"/>
                <a:buNone/>
              </a:pPr>
              <a:r>
                <a:rPr lang="en-IN" sz="2000" b="0" i="0" u="none" strike="noStrike">
                  <a:solidFill>
                    <a:schemeClr val="dk1"/>
                  </a:solidFill>
                  <a:latin typeface="Times New Roman"/>
                  <a:ea typeface="Times New Roman"/>
                  <a:cs typeface="Times New Roman"/>
                  <a:sym typeface="Times New Roman"/>
                </a:rPr>
                <a:t>Name compartment</a:t>
              </a:r>
              <a:endParaRPr sz="2000" b="0">
                <a:solidFill>
                  <a:schemeClr val="dk1"/>
                </a:solidFill>
                <a:latin typeface="Times New Roman"/>
                <a:ea typeface="Times New Roman"/>
                <a:cs typeface="Times New Roman"/>
                <a:sym typeface="Times New Roman"/>
              </a:endParaRPr>
            </a:p>
          </p:txBody>
        </p:sp>
      </p:grpSp>
      <p:sp>
        <p:nvSpPr>
          <p:cNvPr id="150" name="Google Shape;150;p6"/>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p:nvPr/>
        </p:nvSpPr>
        <p:spPr>
          <a:xfrm>
            <a:off x="884584" y="1681212"/>
            <a:ext cx="107004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The only mandatory part of the UML attribute syntax is the attribute name:</a:t>
            </a:r>
            <a:endParaRPr sz="1800">
              <a:solidFill>
                <a:schemeClr val="dk1"/>
              </a:solidFill>
              <a:latin typeface="Times New Roman"/>
              <a:ea typeface="Times New Roman"/>
              <a:cs typeface="Times New Roman"/>
              <a:sym typeface="Times New Roman"/>
            </a:endParaRPr>
          </a:p>
        </p:txBody>
      </p:sp>
      <p:sp>
        <p:nvSpPr>
          <p:cNvPr id="156" name="Google Shape;156;p7"/>
          <p:cNvSpPr txBox="1"/>
          <p:nvPr/>
        </p:nvSpPr>
        <p:spPr>
          <a:xfrm>
            <a:off x="884584" y="1218740"/>
            <a:ext cx="60946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a:solidFill>
                  <a:schemeClr val="dk1"/>
                </a:solidFill>
                <a:latin typeface="Times New Roman"/>
                <a:ea typeface="Times New Roman"/>
                <a:cs typeface="Times New Roman"/>
                <a:sym typeface="Times New Roman"/>
              </a:rPr>
              <a:t>Attribute compartment</a:t>
            </a:r>
            <a:endParaRPr sz="1800" b="1">
              <a:solidFill>
                <a:schemeClr val="dk1"/>
              </a:solidFill>
              <a:latin typeface="Times New Roman"/>
              <a:ea typeface="Times New Roman"/>
              <a:cs typeface="Times New Roman"/>
              <a:sym typeface="Times New Roman"/>
            </a:endParaRPr>
          </a:p>
        </p:txBody>
      </p:sp>
      <p:pic>
        <p:nvPicPr>
          <p:cNvPr id="157" name="Google Shape;157;p7"/>
          <p:cNvPicPr preferRelativeResize="0"/>
          <p:nvPr/>
        </p:nvPicPr>
        <p:blipFill rotWithShape="1">
          <a:blip r:embed="rId3">
            <a:alphaModFix/>
          </a:blip>
          <a:srcRect/>
          <a:stretch/>
        </p:blipFill>
        <p:spPr>
          <a:xfrm>
            <a:off x="3189183" y="2236528"/>
            <a:ext cx="3889420" cy="746975"/>
          </a:xfrm>
          <a:prstGeom prst="rect">
            <a:avLst/>
          </a:prstGeom>
          <a:noFill/>
          <a:ln>
            <a:noFill/>
          </a:ln>
        </p:spPr>
      </p:pic>
      <p:pic>
        <p:nvPicPr>
          <p:cNvPr id="158" name="Google Shape;158;p7"/>
          <p:cNvPicPr preferRelativeResize="0"/>
          <p:nvPr/>
        </p:nvPicPr>
        <p:blipFill rotWithShape="1">
          <a:blip r:embed="rId4">
            <a:alphaModFix/>
          </a:blip>
          <a:srcRect/>
          <a:stretch/>
        </p:blipFill>
        <p:spPr>
          <a:xfrm>
            <a:off x="1176607" y="3169487"/>
            <a:ext cx="8054858" cy="2762518"/>
          </a:xfrm>
          <a:prstGeom prst="rect">
            <a:avLst/>
          </a:prstGeom>
          <a:noFill/>
          <a:ln>
            <a:noFill/>
          </a:ln>
        </p:spPr>
      </p:pic>
      <p:sp>
        <p:nvSpPr>
          <p:cNvPr id="159" name="Google Shape;159;p7"/>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p:nvPr/>
        </p:nvSpPr>
        <p:spPr>
          <a:xfrm>
            <a:off x="884584" y="1681212"/>
            <a:ext cx="107004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The only mandatory part of the UML attribute syntax is the attribute name:</a:t>
            </a:r>
            <a:endParaRPr sz="1800">
              <a:solidFill>
                <a:schemeClr val="dk1"/>
              </a:solidFill>
              <a:latin typeface="Times New Roman"/>
              <a:ea typeface="Times New Roman"/>
              <a:cs typeface="Times New Roman"/>
              <a:sym typeface="Times New Roman"/>
            </a:endParaRPr>
          </a:p>
        </p:txBody>
      </p:sp>
      <p:sp>
        <p:nvSpPr>
          <p:cNvPr id="165" name="Google Shape;165;p8"/>
          <p:cNvSpPr txBox="1"/>
          <p:nvPr/>
        </p:nvSpPr>
        <p:spPr>
          <a:xfrm>
            <a:off x="884584" y="1218740"/>
            <a:ext cx="60946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a:solidFill>
                  <a:schemeClr val="dk1"/>
                </a:solidFill>
                <a:latin typeface="Times New Roman"/>
                <a:ea typeface="Times New Roman"/>
                <a:cs typeface="Times New Roman"/>
                <a:sym typeface="Times New Roman"/>
              </a:rPr>
              <a:t>Attribute compartment-multiplicity</a:t>
            </a:r>
            <a:endParaRPr sz="1800" b="1">
              <a:solidFill>
                <a:schemeClr val="dk1"/>
              </a:solidFill>
              <a:latin typeface="Times New Roman"/>
              <a:ea typeface="Times New Roman"/>
              <a:cs typeface="Times New Roman"/>
              <a:sym typeface="Times New Roman"/>
            </a:endParaRPr>
          </a:p>
        </p:txBody>
      </p:sp>
      <p:pic>
        <p:nvPicPr>
          <p:cNvPr id="166" name="Google Shape;166;p8"/>
          <p:cNvPicPr preferRelativeResize="0"/>
          <p:nvPr/>
        </p:nvPicPr>
        <p:blipFill rotWithShape="1">
          <a:blip r:embed="rId3">
            <a:alphaModFix/>
          </a:blip>
          <a:srcRect/>
          <a:stretch/>
        </p:blipFill>
        <p:spPr>
          <a:xfrm>
            <a:off x="3189183" y="2236528"/>
            <a:ext cx="3889420" cy="746975"/>
          </a:xfrm>
          <a:prstGeom prst="rect">
            <a:avLst/>
          </a:prstGeom>
          <a:noFill/>
          <a:ln>
            <a:noFill/>
          </a:ln>
        </p:spPr>
      </p:pic>
      <p:sp>
        <p:nvSpPr>
          <p:cNvPr id="167" name="Google Shape;167;p8"/>
          <p:cNvSpPr txBox="1"/>
          <p:nvPr/>
        </p:nvSpPr>
        <p:spPr>
          <a:xfrm>
            <a:off x="931297" y="2983503"/>
            <a:ext cx="106070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Multiplicity is widely used in design, but may also be used in analysis models as it can provide a concise way to express certain business constraints relating to the “number of things” participating in a relationship.</a:t>
            </a:r>
            <a:endParaRPr/>
          </a:p>
          <a:p>
            <a:pPr marL="0" marR="0" lvl="0" indent="0" algn="l"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In fact, multiplicity allows you to model two distinctly different things by using a multiplicity expression</a:t>
            </a:r>
            <a:endParaRPr sz="1800">
              <a:solidFill>
                <a:schemeClr val="dk1"/>
              </a:solidFill>
              <a:latin typeface="Times New Roman"/>
              <a:ea typeface="Times New Roman"/>
              <a:cs typeface="Times New Roman"/>
              <a:sym typeface="Times New Roman"/>
            </a:endParaRPr>
          </a:p>
        </p:txBody>
      </p:sp>
      <p:pic>
        <p:nvPicPr>
          <p:cNvPr id="168" name="Google Shape;168;p8"/>
          <p:cNvPicPr preferRelativeResize="0"/>
          <p:nvPr/>
        </p:nvPicPr>
        <p:blipFill rotWithShape="1">
          <a:blip r:embed="rId4">
            <a:alphaModFix/>
          </a:blip>
          <a:srcRect/>
          <a:stretch/>
        </p:blipFill>
        <p:spPr>
          <a:xfrm>
            <a:off x="1227226" y="4146478"/>
            <a:ext cx="5125792" cy="2060620"/>
          </a:xfrm>
          <a:prstGeom prst="rect">
            <a:avLst/>
          </a:prstGeom>
          <a:noFill/>
          <a:ln>
            <a:noFill/>
          </a:ln>
        </p:spPr>
      </p:pic>
      <p:sp>
        <p:nvSpPr>
          <p:cNvPr id="169" name="Google Shape;169;p8"/>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p:nvPr/>
        </p:nvSpPr>
        <p:spPr>
          <a:xfrm>
            <a:off x="463163" y="1282914"/>
            <a:ext cx="11447889"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a:solidFill>
                  <a:srgbClr val="000000"/>
                </a:solidFill>
                <a:latin typeface="Times New Roman"/>
                <a:ea typeface="Times New Roman"/>
                <a:cs typeface="Times New Roman"/>
                <a:sym typeface="Times New Roman"/>
              </a:rPr>
              <a:t>Operation compartment</a:t>
            </a:r>
            <a:endParaRPr/>
          </a:p>
          <a:p>
            <a:pPr marL="0" marR="0" lvl="0" indent="0" algn="l" rtl="0">
              <a:spcBef>
                <a:spcPts val="0"/>
              </a:spcBef>
              <a:spcAft>
                <a:spcPts val="0"/>
              </a:spcAft>
              <a:buNone/>
            </a:pPr>
            <a:r>
              <a:rPr lang="en-IN" sz="1600" b="0" i="0" u="none" strike="noStrike">
                <a:solidFill>
                  <a:srgbClr val="000000"/>
                </a:solidFill>
                <a:latin typeface="Times New Roman"/>
                <a:ea typeface="Times New Roman"/>
                <a:cs typeface="Times New Roman"/>
                <a:sym typeface="Times New Roman"/>
              </a:rPr>
              <a:t>Operations are functions that are bound to a particular class. As such, they have all of the characteristics of functions:</a:t>
            </a:r>
            <a:endParaRPr/>
          </a:p>
          <a:p>
            <a:pPr marL="285750" marR="0" lvl="0" indent="-285750" algn="l" rtl="0">
              <a:spcBef>
                <a:spcPts val="0"/>
              </a:spcBef>
              <a:spcAft>
                <a:spcPts val="0"/>
              </a:spcAft>
              <a:buClr>
                <a:srgbClr val="B3B3B3"/>
              </a:buClr>
              <a:buSzPts val="1600"/>
              <a:buFont typeface="Arial"/>
              <a:buChar char="•"/>
            </a:pPr>
            <a:r>
              <a:rPr lang="en-IN" sz="1600" b="0" i="0" u="none" strike="noStrike">
                <a:solidFill>
                  <a:srgbClr val="B3B3B3"/>
                </a:solidFill>
                <a:latin typeface="Times New Roman"/>
                <a:ea typeface="Times New Roman"/>
                <a:cs typeface="Times New Roman"/>
                <a:sym typeface="Times New Roman"/>
              </a:rPr>
              <a:t> </a:t>
            </a:r>
            <a:r>
              <a:rPr lang="en-IN" sz="1600" b="0" i="0" u="none" strike="noStrike">
                <a:solidFill>
                  <a:srgbClr val="000000"/>
                </a:solidFill>
                <a:latin typeface="Times New Roman"/>
                <a:ea typeface="Times New Roman"/>
                <a:cs typeface="Times New Roman"/>
                <a:sym typeface="Times New Roman"/>
              </a:rPr>
              <a:t>name;</a:t>
            </a:r>
            <a:endParaRPr/>
          </a:p>
          <a:p>
            <a:pPr marL="285750" marR="0" lvl="0" indent="-285750" algn="l" rtl="0">
              <a:spcBef>
                <a:spcPts val="0"/>
              </a:spcBef>
              <a:spcAft>
                <a:spcPts val="0"/>
              </a:spcAft>
              <a:buClr>
                <a:srgbClr val="B3B3B3"/>
              </a:buClr>
              <a:buSzPts val="1600"/>
              <a:buFont typeface="Arial"/>
              <a:buChar char="•"/>
            </a:pPr>
            <a:r>
              <a:rPr lang="en-IN" sz="1600" b="0" i="0" u="none" strike="noStrike">
                <a:solidFill>
                  <a:srgbClr val="B3B3B3"/>
                </a:solidFill>
                <a:latin typeface="Times New Roman"/>
                <a:ea typeface="Times New Roman"/>
                <a:cs typeface="Times New Roman"/>
                <a:sym typeface="Times New Roman"/>
              </a:rPr>
              <a:t> </a:t>
            </a:r>
            <a:r>
              <a:rPr lang="en-IN" sz="1600" b="0" i="0" u="none" strike="noStrike">
                <a:solidFill>
                  <a:srgbClr val="000000"/>
                </a:solidFill>
                <a:latin typeface="Times New Roman"/>
                <a:ea typeface="Times New Roman"/>
                <a:cs typeface="Times New Roman"/>
                <a:sym typeface="Times New Roman"/>
              </a:rPr>
              <a:t>parameter list;</a:t>
            </a:r>
            <a:endParaRPr/>
          </a:p>
          <a:p>
            <a:pPr marL="285750" marR="0" lvl="0" indent="-285750" algn="l" rtl="0">
              <a:spcBef>
                <a:spcPts val="0"/>
              </a:spcBef>
              <a:spcAft>
                <a:spcPts val="0"/>
              </a:spcAft>
              <a:buClr>
                <a:srgbClr val="B3B3B3"/>
              </a:buClr>
              <a:buSzPts val="1600"/>
              <a:buFont typeface="Arial"/>
              <a:buChar char="•"/>
            </a:pPr>
            <a:r>
              <a:rPr lang="en-IN" sz="1600" b="0" i="0" u="none" strike="noStrike">
                <a:solidFill>
                  <a:srgbClr val="B3B3B3"/>
                </a:solidFill>
                <a:latin typeface="Times New Roman"/>
                <a:ea typeface="Times New Roman"/>
                <a:cs typeface="Times New Roman"/>
                <a:sym typeface="Times New Roman"/>
              </a:rPr>
              <a:t> </a:t>
            </a:r>
            <a:r>
              <a:rPr lang="en-IN" sz="1600" b="0" i="0" u="none" strike="noStrike">
                <a:solidFill>
                  <a:srgbClr val="000000"/>
                </a:solidFill>
                <a:latin typeface="Times New Roman"/>
                <a:ea typeface="Times New Roman"/>
                <a:cs typeface="Times New Roman"/>
                <a:sym typeface="Times New Roman"/>
              </a:rPr>
              <a:t>return type.</a:t>
            </a:r>
            <a:endParaRPr sz="1600">
              <a:solidFill>
                <a:schemeClr val="dk1"/>
              </a:solidFill>
              <a:latin typeface="Times New Roman"/>
              <a:ea typeface="Times New Roman"/>
              <a:cs typeface="Times New Roman"/>
              <a:sym typeface="Times New Roman"/>
            </a:endParaRPr>
          </a:p>
        </p:txBody>
      </p:sp>
      <p:pic>
        <p:nvPicPr>
          <p:cNvPr id="175" name="Google Shape;175;p9"/>
          <p:cNvPicPr preferRelativeResize="0"/>
          <p:nvPr/>
        </p:nvPicPr>
        <p:blipFill rotWithShape="1">
          <a:blip r:embed="rId3">
            <a:alphaModFix/>
          </a:blip>
          <a:srcRect/>
          <a:stretch/>
        </p:blipFill>
        <p:spPr>
          <a:xfrm>
            <a:off x="3393901" y="2739394"/>
            <a:ext cx="4827748" cy="1609969"/>
          </a:xfrm>
          <a:prstGeom prst="rect">
            <a:avLst/>
          </a:prstGeom>
          <a:noFill/>
          <a:ln>
            <a:noFill/>
          </a:ln>
        </p:spPr>
      </p:pic>
      <p:sp>
        <p:nvSpPr>
          <p:cNvPr id="176" name="Google Shape;176;p9"/>
          <p:cNvSpPr txBox="1"/>
          <p:nvPr/>
        </p:nvSpPr>
        <p:spPr>
          <a:xfrm>
            <a:off x="612250" y="4715046"/>
            <a:ext cx="10758116"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0" i="0" u="none" strike="noStrike">
                <a:solidFill>
                  <a:schemeClr val="dk1"/>
                </a:solidFill>
                <a:latin typeface="Times New Roman"/>
                <a:ea typeface="Times New Roman"/>
                <a:cs typeface="Times New Roman"/>
                <a:sym typeface="Times New Roman"/>
              </a:rPr>
              <a:t>The combination of the operation name, types of all the parameters, and the return type is the operation signature. Every operation of a class must have a unique signature, as it is this signature that gives the operation its identity. When a message is sent to an object, the message signature is compared to the operation signatures defined in the object’s class, and if a match is found the appropriate operation is invoked on the object.</a:t>
            </a:r>
            <a:endParaRPr sz="1800">
              <a:solidFill>
                <a:schemeClr val="dk1"/>
              </a:solidFill>
              <a:latin typeface="Times New Roman"/>
              <a:ea typeface="Times New Roman"/>
              <a:cs typeface="Times New Roman"/>
              <a:sym typeface="Times New Roman"/>
            </a:endParaRPr>
          </a:p>
        </p:txBody>
      </p:sp>
      <p:sp>
        <p:nvSpPr>
          <p:cNvPr id="177" name="Google Shape;177;p9"/>
          <p:cNvSpPr/>
          <p:nvPr/>
        </p:nvSpPr>
        <p:spPr>
          <a:xfrm>
            <a:off x="2303228" y="6459714"/>
            <a:ext cx="758554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i="0" u="none" strike="noStrike">
                <a:solidFill>
                  <a:srgbClr val="A5A5A5"/>
                </a:solidFill>
                <a:latin typeface="Times New Roman"/>
                <a:ea typeface="Times New Roman"/>
                <a:cs typeface="Times New Roman"/>
                <a:sym typeface="Times New Roman"/>
              </a:rPr>
              <a:t>Reference:  UML and the Unified Process </a:t>
            </a:r>
            <a:r>
              <a:rPr lang="en-IN" sz="1200" b="0" i="0" u="none" strike="noStrike">
                <a:solidFill>
                  <a:srgbClr val="A5A5A5"/>
                </a:solidFill>
                <a:latin typeface="Times New Roman"/>
                <a:ea typeface="Times New Roman"/>
                <a:cs typeface="Times New Roman"/>
                <a:sym typeface="Times New Roman"/>
              </a:rPr>
              <a:t>Practical object-oriented analysis and design-</a:t>
            </a:r>
            <a:r>
              <a:rPr lang="en-IN" sz="1200">
                <a:solidFill>
                  <a:srgbClr val="A5A5A5"/>
                </a:solidFill>
                <a:latin typeface="Times New Roman"/>
                <a:ea typeface="Times New Roman"/>
                <a:cs typeface="Times New Roman"/>
                <a:sym typeface="Times New Roman"/>
              </a:rPr>
              <a:t>By-Jim Arlow , Neustadt </a:t>
            </a:r>
            <a:endParaRPr sz="1200">
              <a:solidFill>
                <a:srgbClr val="A5A5A5"/>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635</Words>
  <PresentationFormat>Custom</PresentationFormat>
  <Paragraphs>49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pm_siggraph96</vt:lpstr>
      <vt:lpstr>Object-Oriented Analysis and Design using JAVA</vt:lpstr>
      <vt:lpstr>Introduction</vt:lpstr>
      <vt:lpstr>UML notation of object</vt:lpstr>
      <vt:lpstr>Slide 4</vt:lpstr>
      <vt:lpstr>UML notation of class</vt:lpstr>
      <vt:lpstr>Slide 6</vt:lpstr>
      <vt:lpstr>Slide 7</vt:lpstr>
      <vt:lpstr>Slide 8</vt:lpstr>
      <vt:lpstr>Slide 9</vt:lpstr>
      <vt:lpstr>Relationship between classes and objects</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 using JAVA</dc:title>
  <dc:creator>amarjeetsanyasi@gmail.com</dc:creator>
  <cp:lastModifiedBy>pulkit.mehndiratta</cp:lastModifiedBy>
  <cp:revision>1</cp:revision>
  <dcterms:created xsi:type="dcterms:W3CDTF">2020-08-16T12:13:05Z</dcterms:created>
  <dcterms:modified xsi:type="dcterms:W3CDTF">2022-08-09T05:20:35Z</dcterms:modified>
</cp:coreProperties>
</file>