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handoutMasterIdLst>
    <p:handoutMasterId r:id="rId18"/>
  </p:handoutMasterIdLst>
  <p:sldIdLst>
    <p:sldId id="265" r:id="rId2"/>
    <p:sldId id="306" r:id="rId3"/>
    <p:sldId id="329" r:id="rId4"/>
    <p:sldId id="330" r:id="rId5"/>
    <p:sldId id="331" r:id="rId6"/>
    <p:sldId id="332" r:id="rId7"/>
    <p:sldId id="333" r:id="rId8"/>
    <p:sldId id="334" r:id="rId9"/>
    <p:sldId id="335" r:id="rId10"/>
    <p:sldId id="336" r:id="rId11"/>
    <p:sldId id="337" r:id="rId12"/>
    <p:sldId id="339" r:id="rId13"/>
    <p:sldId id="338" r:id="rId14"/>
    <p:sldId id="280"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jeetsanyasi@gmail.com" initials="a" lastIdx="1" clrIdx="0">
    <p:extLst>
      <p:ext uri="{19B8F6BF-5375-455C-9EA6-DF929625EA0E}">
        <p15:presenceInfo xmlns:p15="http://schemas.microsoft.com/office/powerpoint/2012/main" xmlns="" userId="c95386e8c7c987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88988A"/>
    <a:srgbClr val="9F81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2" d="100"/>
          <a:sy n="72" d="100"/>
        </p:scale>
        <p:origin x="-57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pPr/>
              <a:t>09-08-2022</a:t>
            </a:fld>
            <a:endParaRPr lang="en-IN"/>
          </a:p>
        </p:txBody>
      </p:sp>
      <p:sp>
        <p:nvSpPr>
          <p:cNvPr id="4" name="Footer Placeholder 3">
            <a:extLst>
              <a:ext uri="{FF2B5EF4-FFF2-40B4-BE49-F238E27FC236}">
                <a16:creationId xmlns:a16="http://schemas.microsoft.com/office/drawing/2014/main" xmlns=""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pPr/>
              <a:t>‹#›</a:t>
            </a:fld>
            <a:endParaRPr lang="en-IN"/>
          </a:p>
        </p:txBody>
      </p:sp>
    </p:spTree>
    <p:extLst>
      <p:ext uri="{BB962C8B-B14F-4D97-AF65-F5344CB8AC3E}">
        <p14:creationId xmlns:p14="http://schemas.microsoft.com/office/powerpoint/2010/main" xmlns=""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pPr/>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pPr/>
              <a:t>‹#›</a:t>
            </a:fld>
            <a:endParaRPr lang="en-IN"/>
          </a:p>
        </p:txBody>
      </p:sp>
    </p:spTree>
    <p:extLst>
      <p:ext uri="{BB962C8B-B14F-4D97-AF65-F5344CB8AC3E}">
        <p14:creationId xmlns:p14="http://schemas.microsoft.com/office/powerpoint/2010/main" xmlns=""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pPr/>
              <a:t>09-08-2022</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xmlns=""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pPr/>
              <a:t>09-08-2022</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pPr/>
              <a:t>09-08-2022</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pPr/>
              <a:t>09-08-2022</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pPr/>
              <a:t>09-08-2022</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354" y="1890399"/>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a:t>
            </a:r>
          </a:p>
        </p:txBody>
      </p:sp>
      <p:sp>
        <p:nvSpPr>
          <p:cNvPr id="3" name="Subtitle 2"/>
          <p:cNvSpPr>
            <a:spLocks noGrp="1"/>
          </p:cNvSpPr>
          <p:nvPr>
            <p:ph type="subTitle" idx="1"/>
          </p:nvPr>
        </p:nvSpPr>
        <p:spPr>
          <a:xfrm>
            <a:off x="1224354" y="3282279"/>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a:effectLst/>
                <a:latin typeface="Times New Roman" panose="02020603050405020304" pitchFamily="18" charset="0"/>
                <a:cs typeface="Times New Roman" panose="02020603050405020304" pitchFamily="18" charset="0"/>
              </a:rPr>
              <a:t> </a:t>
            </a:r>
            <a:r>
              <a:rPr lang="en-IN" smtClean="0">
                <a:effectLst/>
                <a:latin typeface="Times New Roman" panose="02020603050405020304" pitchFamily="18" charset="0"/>
                <a:cs typeface="Times New Roman" panose="02020603050405020304" pitchFamily="18" charset="0"/>
              </a:rPr>
              <a:t>2021-2022</a:t>
            </a:r>
            <a:endParaRPr lang="en-IN"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0B317026-ECCD-477A-BF52-B1B8475E367B}"/>
              </a:ext>
            </a:extLst>
          </p:cNvPr>
          <p:cNvSpPr txBox="1">
            <a:spLocks/>
          </p:cNvSpPr>
          <p:nvPr/>
        </p:nvSpPr>
        <p:spPr bwMode="auto">
          <a:xfrm>
            <a:off x="1590261" y="4555931"/>
            <a:ext cx="8301162"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a:lstStyle>
          <a:p>
            <a:r>
              <a:rPr lang="en-US" sz="3200" kern="0" dirty="0">
                <a:effectLst/>
                <a:latin typeface="Times New Roman" pitchFamily="18" charset="0"/>
                <a:cs typeface="Times New Roman" pitchFamily="18" charset="0"/>
              </a:rPr>
              <a:t>Lecture-14 Introduction to UML</a:t>
            </a:r>
          </a:p>
        </p:txBody>
      </p:sp>
    </p:spTree>
    <p:extLst>
      <p:ext uri="{BB962C8B-B14F-4D97-AF65-F5344CB8AC3E}">
        <p14:creationId xmlns:p14="http://schemas.microsoft.com/office/powerpoint/2010/main" xmlns=""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6266A1F-C488-4CEF-BB0A-3BAD80C74519}"/>
              </a:ext>
            </a:extLst>
          </p:cNvPr>
          <p:cNvSpPr txBox="1"/>
          <p:nvPr/>
        </p:nvSpPr>
        <p:spPr>
          <a:xfrm>
            <a:off x="1463040" y="1438696"/>
            <a:ext cx="8929315" cy="1200329"/>
          </a:xfrm>
          <a:prstGeom prst="rect">
            <a:avLst/>
          </a:prstGeom>
          <a:noFill/>
        </p:spPr>
        <p:txBody>
          <a:bodyPr wrap="square">
            <a:spAutoFit/>
          </a:bodyPr>
          <a:lstStyle/>
          <a:p>
            <a:pPr algn="just"/>
            <a:r>
              <a:rPr lang="en-IN" sz="1800" b="0" i="0" u="none" strike="noStrike" baseline="0" dirty="0">
                <a:latin typeface="Times New Roman" panose="02020603050405020304" pitchFamily="18" charset="0"/>
                <a:cs typeface="Times New Roman" panose="02020603050405020304" pitchFamily="18" charset="0"/>
              </a:rPr>
              <a:t>Diagrams</a:t>
            </a:r>
          </a:p>
          <a:p>
            <a:pPr algn="just"/>
            <a:r>
              <a:rPr lang="en-US" sz="1800" b="0" i="0" u="none" strike="noStrike" baseline="0" dirty="0">
                <a:latin typeface="Times New Roman" panose="02020603050405020304" pitchFamily="18" charset="0"/>
                <a:cs typeface="Times New Roman" panose="02020603050405020304" pitchFamily="18" charset="0"/>
              </a:rPr>
              <a:t>In all UML CASE tools, when you create a new thing or new relationship, it is added to the model. The model is the repository of all of the things and relationships that you have created to help describe the required behavior of the software system you are trying to design</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C0EA330-55DB-40F5-9B74-87995C436B2F}"/>
              </a:ext>
            </a:extLst>
          </p:cNvPr>
          <p:cNvPicPr>
            <a:picLocks noChangeAspect="1"/>
          </p:cNvPicPr>
          <p:nvPr/>
        </p:nvPicPr>
        <p:blipFill>
          <a:blip r:embed="rId2"/>
          <a:stretch>
            <a:fillRect/>
          </a:stretch>
        </p:blipFill>
        <p:spPr>
          <a:xfrm>
            <a:off x="3299157" y="2763477"/>
            <a:ext cx="5168982" cy="3696237"/>
          </a:xfrm>
          <a:prstGeom prst="rect">
            <a:avLst/>
          </a:prstGeom>
        </p:spPr>
      </p:pic>
    </p:spTree>
    <p:extLst>
      <p:ext uri="{BB962C8B-B14F-4D97-AF65-F5344CB8AC3E}">
        <p14:creationId xmlns:p14="http://schemas.microsoft.com/office/powerpoint/2010/main" xmlns="" val="392634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UML common mechanism</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8FBB294D-7D1E-4668-AE74-0A9321DFD2DF}"/>
              </a:ext>
            </a:extLst>
          </p:cNvPr>
          <p:cNvSpPr txBox="1"/>
          <p:nvPr/>
        </p:nvSpPr>
        <p:spPr>
          <a:xfrm>
            <a:off x="1290099" y="1397675"/>
            <a:ext cx="9237427" cy="1200329"/>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UML has four common mechanisms that apply consistently throughout the language. They describe four strategies for approaching object modeling which are applied again and again in different contexts throughout UML. Once again, we see that UML has a simple and elegant structure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54F14FA-BF3E-4918-84BE-548EA4409D24}"/>
              </a:ext>
            </a:extLst>
          </p:cNvPr>
          <p:cNvPicPr>
            <a:picLocks noChangeAspect="1"/>
          </p:cNvPicPr>
          <p:nvPr/>
        </p:nvPicPr>
        <p:blipFill>
          <a:blip r:embed="rId2"/>
          <a:stretch>
            <a:fillRect/>
          </a:stretch>
        </p:blipFill>
        <p:spPr>
          <a:xfrm>
            <a:off x="3460534" y="2794382"/>
            <a:ext cx="4507606" cy="3496614"/>
          </a:xfrm>
          <a:prstGeom prst="rect">
            <a:avLst/>
          </a:prstGeom>
        </p:spPr>
      </p:pic>
    </p:spTree>
    <p:extLst>
      <p:ext uri="{BB962C8B-B14F-4D97-AF65-F5344CB8AC3E}">
        <p14:creationId xmlns:p14="http://schemas.microsoft.com/office/powerpoint/2010/main" xmlns="" val="55485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8FBB294D-7D1E-4668-AE74-0A9321DFD2DF}"/>
              </a:ext>
            </a:extLst>
          </p:cNvPr>
          <p:cNvSpPr txBox="1"/>
          <p:nvPr/>
        </p:nvSpPr>
        <p:spPr>
          <a:xfrm>
            <a:off x="1313953" y="1602188"/>
            <a:ext cx="9237427" cy="923330"/>
          </a:xfrm>
          <a:prstGeom prst="rect">
            <a:avLst/>
          </a:prstGeom>
          <a:noFill/>
        </p:spPr>
        <p:txBody>
          <a:bodyPr wrap="square">
            <a:spAutoFit/>
          </a:bodyPr>
          <a:lstStyle/>
          <a:p>
            <a:pPr algn="just"/>
            <a:r>
              <a:rPr lang="en-IN" sz="1800" b="1" i="0" u="none" strike="noStrike" baseline="0" dirty="0">
                <a:latin typeface="Times New Roman" panose="02020603050405020304" pitchFamily="18" charset="0"/>
                <a:cs typeface="Times New Roman" panose="02020603050405020304" pitchFamily="18" charset="0"/>
              </a:rPr>
              <a:t>Extensibility mechanisms: </a:t>
            </a:r>
            <a:r>
              <a:rPr lang="en-US" sz="1800" b="0" i="0" u="none" strike="noStrike" baseline="0" dirty="0">
                <a:latin typeface="Times New Roman" panose="02020603050405020304" pitchFamily="18" charset="0"/>
                <a:cs typeface="Times New Roman" panose="02020603050405020304" pitchFamily="18" charset="0"/>
              </a:rPr>
              <a:t>The designers of UML realized that it was simply not possible to design a completely universal modeling language that would satisfy everyone's needs present and future, so UML incorporates three simple extensibility mechanisms that we summarize in Table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779B41C7-1C04-4CFC-9CA3-7CF456C971BD}"/>
              </a:ext>
            </a:extLst>
          </p:cNvPr>
          <p:cNvPicPr>
            <a:picLocks noChangeAspect="1"/>
          </p:cNvPicPr>
          <p:nvPr/>
        </p:nvPicPr>
        <p:blipFill>
          <a:blip r:embed="rId2"/>
          <a:stretch>
            <a:fillRect/>
          </a:stretch>
        </p:blipFill>
        <p:spPr>
          <a:xfrm>
            <a:off x="1522320" y="3099384"/>
            <a:ext cx="8488372" cy="2156428"/>
          </a:xfrm>
          <a:prstGeom prst="rect">
            <a:avLst/>
          </a:prstGeom>
        </p:spPr>
      </p:pic>
    </p:spTree>
    <p:extLst>
      <p:ext uri="{BB962C8B-B14F-4D97-AF65-F5344CB8AC3E}">
        <p14:creationId xmlns:p14="http://schemas.microsoft.com/office/powerpoint/2010/main" xmlns="" val="146472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Software architecture with UML</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8FBB294D-7D1E-4668-AE74-0A9321DFD2DF}"/>
              </a:ext>
            </a:extLst>
          </p:cNvPr>
          <p:cNvSpPr txBox="1"/>
          <p:nvPr/>
        </p:nvSpPr>
        <p:spPr>
          <a:xfrm>
            <a:off x="1290099" y="1397675"/>
            <a:ext cx="9897386" cy="923330"/>
          </a:xfrm>
          <a:prstGeom prst="rect">
            <a:avLst/>
          </a:prstGeom>
          <a:noFill/>
        </p:spPr>
        <p:txBody>
          <a:bodyPr wrap="square">
            <a:spAutoFit/>
          </a:bodyPr>
          <a:lstStyle/>
          <a:p>
            <a:pPr algn="just"/>
            <a:r>
              <a:rPr lang="en-US" sz="1800" b="0" i="1" u="none" strike="noStrike" baseline="0" dirty="0">
                <a:latin typeface="Times New Roman" panose="02020603050405020304" pitchFamily="18" charset="0"/>
                <a:cs typeface="Times New Roman" panose="02020603050405020304" pitchFamily="18" charset="0"/>
              </a:rPr>
              <a:t>The UML Reference Manual </a:t>
            </a:r>
            <a:r>
              <a:rPr lang="en-US" sz="1800" b="0" i="0" u="none" strike="noStrike" baseline="0" dirty="0">
                <a:latin typeface="Times New Roman" panose="02020603050405020304" pitchFamily="18" charset="0"/>
                <a:cs typeface="Times New Roman" panose="02020603050405020304" pitchFamily="18" charset="0"/>
              </a:rPr>
              <a:t>[Rumbaugh 1] defines system architecture as, “The organizational structure of a system, including its decomposition into parts, their connectivity, interaction, mechanisms and the guiding principles that inform the design of a system</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27B559FE-7C27-4CBB-BC35-F9807FD366B7}"/>
              </a:ext>
            </a:extLst>
          </p:cNvPr>
          <p:cNvPicPr>
            <a:picLocks noChangeAspect="1"/>
          </p:cNvPicPr>
          <p:nvPr/>
        </p:nvPicPr>
        <p:blipFill>
          <a:blip r:embed="rId2"/>
          <a:stretch>
            <a:fillRect/>
          </a:stretch>
        </p:blipFill>
        <p:spPr>
          <a:xfrm>
            <a:off x="2159208" y="2715485"/>
            <a:ext cx="7984901" cy="3213279"/>
          </a:xfrm>
          <a:prstGeom prst="rect">
            <a:avLst/>
          </a:prstGeom>
        </p:spPr>
      </p:pic>
    </p:spTree>
    <p:extLst>
      <p:ext uri="{BB962C8B-B14F-4D97-AF65-F5344CB8AC3E}">
        <p14:creationId xmlns:p14="http://schemas.microsoft.com/office/powerpoint/2010/main" xmlns="" val="408297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0363" y="2428402"/>
            <a:ext cx="7585544" cy="307777"/>
          </a:xfrm>
          <a:prstGeom prst="rect">
            <a:avLst/>
          </a:prstGeom>
        </p:spPr>
        <p:txBody>
          <a:bodyPr wrap="square">
            <a:spAutoFit/>
          </a:bodyPr>
          <a:lstStyle/>
          <a:p>
            <a:pPr algn="l"/>
            <a:r>
              <a:rPr lang="en-IN" sz="1400" b="1" i="0" u="none" strike="noStrike" baseline="0" dirty="0">
                <a:latin typeface="Times New Roman" panose="02020603050405020304" pitchFamily="18" charset="0"/>
                <a:cs typeface="Times New Roman" panose="02020603050405020304" pitchFamily="18" charset="0"/>
              </a:rPr>
              <a:t>UML and the Unified Process </a:t>
            </a:r>
            <a:r>
              <a:rPr lang="en-IN" sz="1400" b="0" i="0" u="none" strike="noStrike" baseline="0" dirty="0">
                <a:latin typeface="Times New Roman" panose="02020603050405020304" pitchFamily="18" charset="0"/>
                <a:cs typeface="Times New Roman" panose="02020603050405020304" pitchFamily="18" charset="0"/>
              </a:rPr>
              <a:t>Practical object-oriented analysis and design-</a:t>
            </a:r>
            <a:r>
              <a:rPr lang="en-IN" sz="1400" dirty="0">
                <a:solidFill>
                  <a:srgbClr val="000000"/>
                </a:solidFill>
                <a:latin typeface="Times New Roman" panose="02020603050405020304" pitchFamily="18" charset="0"/>
                <a:cs typeface="Times New Roman" panose="02020603050405020304" pitchFamily="18" charset="0"/>
              </a:rPr>
              <a:t>By-</a:t>
            </a:r>
            <a:r>
              <a:rPr lang="en-IN" sz="1400" dirty="0">
                <a:latin typeface="Times New Roman" panose="02020603050405020304" pitchFamily="18" charset="0"/>
                <a:cs typeface="Times New Roman" panose="02020603050405020304" pitchFamily="18" charset="0"/>
              </a:rPr>
              <a:t>Jim </a:t>
            </a:r>
            <a:r>
              <a:rPr lang="en-IN" sz="1400" dirty="0" err="1">
                <a:latin typeface="Times New Roman" panose="02020603050405020304" pitchFamily="18" charset="0"/>
                <a:cs typeface="Times New Roman" panose="02020603050405020304" pitchFamily="18" charset="0"/>
              </a:rPr>
              <a:t>Arlow</a:t>
            </a:r>
            <a:r>
              <a:rPr lang="en-IN" sz="1400" dirty="0">
                <a:latin typeface="Times New Roman" panose="02020603050405020304" pitchFamily="18" charset="0"/>
                <a:cs typeface="Times New Roman" panose="02020603050405020304" pitchFamily="18" charset="0"/>
              </a:rPr>
              <a:t> , Neustadt </a:t>
            </a:r>
            <a:endParaRPr lang="en-US" sz="14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911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What is UML?</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A8F3296-6CBC-4FB9-A824-3ED42E4ED5B7}"/>
              </a:ext>
            </a:extLst>
          </p:cNvPr>
          <p:cNvSpPr txBox="1"/>
          <p:nvPr/>
        </p:nvSpPr>
        <p:spPr>
          <a:xfrm>
            <a:off x="1186069" y="1894516"/>
            <a:ext cx="9572045" cy="3416320"/>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The Unified Modeling Language (UML) is a general purpose visual modeling language for systems. Although UML is most often associated with modeling OO software systems, it has a much wider application than this due to its in-built extensibility mechanisms.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It is important to realize that UML does </a:t>
            </a:r>
            <a:r>
              <a:rPr lang="en-US" sz="1800" b="0" i="1" u="none" strike="noStrike" baseline="0" dirty="0">
                <a:latin typeface="Times New Roman" panose="02020603050405020304" pitchFamily="18" charset="0"/>
                <a:cs typeface="Times New Roman" panose="02020603050405020304" pitchFamily="18" charset="0"/>
              </a:rPr>
              <a:t>not </a:t>
            </a:r>
            <a:r>
              <a:rPr lang="en-US" sz="1800" b="0" i="0" u="none" strike="noStrike" baseline="0" dirty="0">
                <a:latin typeface="Times New Roman" panose="02020603050405020304" pitchFamily="18" charset="0"/>
                <a:cs typeface="Times New Roman" panose="02020603050405020304" pitchFamily="18" charset="0"/>
              </a:rPr>
              <a:t>give us any kind of modeling methodology. Naturally, some aspects of methodology are implied by the elements that comprise a UML model, but UML itself just provides a visual syntax that we can use to construct models.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UML is </a:t>
            </a:r>
            <a:r>
              <a:rPr lang="en-US" sz="1800" b="0" i="1" u="none" strike="noStrike" baseline="0" dirty="0">
                <a:latin typeface="Times New Roman" panose="02020603050405020304" pitchFamily="18" charset="0"/>
                <a:cs typeface="Times New Roman" panose="02020603050405020304" pitchFamily="18" charset="0"/>
              </a:rPr>
              <a:t>not </a:t>
            </a:r>
            <a:r>
              <a:rPr lang="en-US" sz="1800" b="0" i="0" u="none" strike="noStrike" baseline="0" dirty="0">
                <a:latin typeface="Times New Roman" panose="02020603050405020304" pitchFamily="18" charset="0"/>
                <a:cs typeface="Times New Roman" panose="02020603050405020304" pitchFamily="18" charset="0"/>
              </a:rPr>
              <a:t>tied to any specific methodology or lifecycle, and indeed it is capable of being used with all existing methodologies. Unified Process (UP) uses UML as its underlying visual modeling syntax and you can therefore think of UP as being the </a:t>
            </a:r>
            <a:r>
              <a:rPr lang="en-US" sz="1800" b="0" i="1" u="none" strike="noStrike" baseline="0" dirty="0">
                <a:latin typeface="Times New Roman" panose="02020603050405020304" pitchFamily="18" charset="0"/>
                <a:cs typeface="Times New Roman" panose="02020603050405020304" pitchFamily="18" charset="0"/>
              </a:rPr>
              <a:t>preferred </a:t>
            </a:r>
            <a:r>
              <a:rPr lang="en-US" sz="1800" b="0" i="0" u="none" strike="noStrike" baseline="0" dirty="0">
                <a:latin typeface="Times New Roman" panose="02020603050405020304" pitchFamily="18" charset="0"/>
                <a:cs typeface="Times New Roman" panose="02020603050405020304" pitchFamily="18" charset="0"/>
              </a:rPr>
              <a:t>method for UML, as it is the best adapted to it, but UML itself can (and does) provide the visual modeling support for other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1459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The birth of UML</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D5EDDCFB-D205-4904-933A-97D8F79B4603}"/>
              </a:ext>
            </a:extLst>
          </p:cNvPr>
          <p:cNvPicPr>
            <a:picLocks noChangeAspect="1"/>
          </p:cNvPicPr>
          <p:nvPr/>
        </p:nvPicPr>
        <p:blipFill>
          <a:blip r:embed="rId2"/>
          <a:stretch>
            <a:fillRect/>
          </a:stretch>
        </p:blipFill>
        <p:spPr>
          <a:xfrm>
            <a:off x="1486894" y="1455312"/>
            <a:ext cx="9263269" cy="4579728"/>
          </a:xfrm>
          <a:prstGeom prst="rect">
            <a:avLst/>
          </a:prstGeom>
        </p:spPr>
      </p:pic>
    </p:spTree>
    <p:extLst>
      <p:ext uri="{BB962C8B-B14F-4D97-AF65-F5344CB8AC3E}">
        <p14:creationId xmlns:p14="http://schemas.microsoft.com/office/powerpoint/2010/main" xmlns="" val="358548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Why “unified”?</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EE116753-89E4-434A-B4AE-7B980A560412}"/>
              </a:ext>
            </a:extLst>
          </p:cNvPr>
          <p:cNvSpPr txBox="1"/>
          <p:nvPr/>
        </p:nvSpPr>
        <p:spPr>
          <a:xfrm>
            <a:off x="461176" y="1381401"/>
            <a:ext cx="10972800" cy="5047536"/>
          </a:xfrm>
          <a:prstGeom prst="rect">
            <a:avLst/>
          </a:prstGeom>
          <a:noFill/>
        </p:spPr>
        <p:txBody>
          <a:bodyPr wrap="square">
            <a:spAutoFit/>
          </a:bodyPr>
          <a:lstStyle/>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UML unification is not just historical in scope, UML attempts (and largely succeeds) in being unified across several different domains. </a:t>
            </a:r>
            <a:r>
              <a:rPr lang="en-US" sz="1600" b="0" i="0" u="none" strike="noStrike" baseline="0" dirty="0">
                <a:solidFill>
                  <a:srgbClr val="B3B3B3"/>
                </a:solidFill>
                <a:latin typeface="Times New Roman" panose="02020603050405020304" pitchFamily="18" charset="0"/>
                <a:cs typeface="Times New Roman" panose="02020603050405020304" pitchFamily="18" charset="0"/>
              </a:rPr>
              <a:t> </a:t>
            </a:r>
          </a:p>
          <a:p>
            <a:pPr algn="l"/>
            <a:endParaRPr lang="en-US" sz="1600" dirty="0">
              <a:solidFill>
                <a:srgbClr val="B3B3B3"/>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Development lifecycle – UML provides visual syntax for modeling right through the software development lifecycle from requirements engineering </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to implementation.</a:t>
            </a:r>
          </a:p>
          <a:p>
            <a:pPr marL="285750" indent="-285750" algn="l">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Application domains – UML has been used to model everything from hard real-time embedded systems to management decision support systems. </a:t>
            </a:r>
          </a:p>
          <a:p>
            <a:pPr marL="285750" indent="-285750" algn="l">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Implementation languages and platforms – UML is language and platform neutral. Naturally, it has excellent support for pure OO languages (Smalltalk, Java, C#, etc.) but it is also effective for hybrid OO languages such as C++ and object-based languages such as Visual Basic. It has even been used to model for non-OO languages such as C.</a:t>
            </a:r>
          </a:p>
          <a:p>
            <a:pPr marL="285750" indent="-285750" algn="l">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Development processes – although UP and its variants are probably the preferred development processes for OO systems, UML can (and does) support many other software engineering processes. </a:t>
            </a:r>
            <a:r>
              <a:rPr lang="en-US" sz="1600" b="0" i="0" u="none" strike="noStrike" baseline="0" dirty="0">
                <a:solidFill>
                  <a:srgbClr val="B3B3B3"/>
                </a:solidFill>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Its own internal concepts – UML valiantly tries to be consistent and uniform in its application of a small set of internal concepts. It doesn’t (as yet) always succeed, but it is still a big improvement on prior attempts.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0464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Objects and UML</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EE116753-89E4-434A-B4AE-7B980A560412}"/>
              </a:ext>
            </a:extLst>
          </p:cNvPr>
          <p:cNvSpPr txBox="1"/>
          <p:nvPr/>
        </p:nvSpPr>
        <p:spPr>
          <a:xfrm>
            <a:off x="1296063" y="1640343"/>
            <a:ext cx="9827812" cy="4093428"/>
          </a:xfrm>
          <a:prstGeom prst="rect">
            <a:avLst/>
          </a:prstGeom>
          <a:noFill/>
        </p:spPr>
        <p:txBody>
          <a:bodyPr wrap="square">
            <a:spAutoFit/>
          </a:bodyPr>
          <a:lstStyle/>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basic premise of UML is that we can model software and other systems as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collections of collaborating objects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This is clearly a great fit with OO software systems and languages, but it also works very well for business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processes and other applications.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There are two aspects to a UML model.</a:t>
            </a:r>
          </a:p>
          <a:p>
            <a:pPr algn="just"/>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Static structure – this describes what types of objects are important for modeling the system and how they are related.</a:t>
            </a:r>
          </a:p>
          <a:p>
            <a:pPr algn="just"/>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Dynamic behavior – this describes the lifecycles of these objects and how they collaborate together to deliver the required system functionality. </a:t>
            </a:r>
          </a:p>
          <a:p>
            <a:pPr marL="342900" indent="-342900" algn="jus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These two aspects of the UML model go hand-in-glove, and one is not truly </a:t>
            </a:r>
            <a:r>
              <a:rPr lang="en-IN" sz="2000" b="0" i="0" u="none" strike="noStrike" baseline="0" dirty="0">
                <a:latin typeface="Times New Roman" panose="02020603050405020304" pitchFamily="18" charset="0"/>
                <a:cs typeface="Times New Roman" panose="02020603050405020304" pitchFamily="18" charset="0"/>
              </a:rPr>
              <a:t>complete without the other.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0684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UML Structure</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EE116753-89E4-434A-B4AE-7B980A560412}"/>
              </a:ext>
            </a:extLst>
          </p:cNvPr>
          <p:cNvSpPr txBox="1"/>
          <p:nvPr/>
        </p:nvSpPr>
        <p:spPr>
          <a:xfrm>
            <a:off x="930303" y="1393853"/>
            <a:ext cx="9454100" cy="1477328"/>
          </a:xfrm>
          <a:prstGeom prst="rect">
            <a:avLst/>
          </a:prstGeom>
          <a:noFill/>
        </p:spPr>
        <p:txBody>
          <a:bodyPr wrap="square">
            <a:spAutoFit/>
          </a:bodyPr>
          <a:lstStyle/>
          <a:p>
            <a:pPr algn="just"/>
            <a:r>
              <a:rPr lang="en-IN" sz="1800" b="0" i="0" u="none" strike="noStrike" baseline="0" dirty="0">
                <a:solidFill>
                  <a:srgbClr val="000000"/>
                </a:solidFill>
                <a:latin typeface="Times New Roman" panose="02020603050405020304" pitchFamily="18" charset="0"/>
                <a:cs typeface="Times New Roman" panose="02020603050405020304" pitchFamily="18" charset="0"/>
              </a:rPr>
              <a:t>UML structure consists of:</a:t>
            </a:r>
          </a:p>
          <a:p>
            <a:pPr algn="just"/>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Building blocks – these are the basic UML modeling elements, relationships </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and diagrams;</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Common mechanisms – common UML ways of achieving specific goals;</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Architecture – the UML view of system architecture.</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E4329984-D249-4903-958D-20A326FFCD9A}"/>
              </a:ext>
            </a:extLst>
          </p:cNvPr>
          <p:cNvPicPr>
            <a:picLocks noChangeAspect="1"/>
          </p:cNvPicPr>
          <p:nvPr/>
        </p:nvPicPr>
        <p:blipFill>
          <a:blip r:embed="rId2"/>
          <a:stretch>
            <a:fillRect/>
          </a:stretch>
        </p:blipFill>
        <p:spPr>
          <a:xfrm>
            <a:off x="3579916" y="3350634"/>
            <a:ext cx="4291875" cy="2429964"/>
          </a:xfrm>
          <a:prstGeom prst="rect">
            <a:avLst/>
          </a:prstGeom>
        </p:spPr>
      </p:pic>
    </p:spTree>
    <p:extLst>
      <p:ext uri="{BB962C8B-B14F-4D97-AF65-F5344CB8AC3E}">
        <p14:creationId xmlns:p14="http://schemas.microsoft.com/office/powerpoint/2010/main" xmlns="" val="278527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UML building blocks</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6266A1F-C488-4CEF-BB0A-3BAD80C74519}"/>
              </a:ext>
            </a:extLst>
          </p:cNvPr>
          <p:cNvSpPr txBox="1"/>
          <p:nvPr/>
        </p:nvSpPr>
        <p:spPr>
          <a:xfrm>
            <a:off x="789168" y="1438696"/>
            <a:ext cx="10756126" cy="2308324"/>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According to </a:t>
            </a:r>
            <a:r>
              <a:rPr lang="en-US" sz="1800" b="0" i="1" u="none" strike="noStrike" baseline="0" dirty="0">
                <a:latin typeface="Times New Roman" panose="02020603050405020304" pitchFamily="18" charset="0"/>
                <a:cs typeface="Times New Roman" panose="02020603050405020304" pitchFamily="18" charset="0"/>
              </a:rPr>
              <a:t>The Unified Modeling Language User Guide</a:t>
            </a:r>
            <a:r>
              <a:rPr lang="en-US" sz="1800" b="0" i="0" u="none" strike="noStrike" baseline="0" dirty="0">
                <a:latin typeface="Times New Roman" panose="02020603050405020304" pitchFamily="18" charset="0"/>
                <a:cs typeface="Times New Roman" panose="02020603050405020304" pitchFamily="18" charset="0"/>
              </a:rPr>
              <a:t>, UML is composed of just three building blocks:</a:t>
            </a:r>
          </a:p>
          <a:p>
            <a:pPr algn="just"/>
            <a:endParaRPr lang="en-US" sz="1800" b="0" i="0" u="none" strike="noStrike" baseline="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Things – these are the modeling elements themselves;</a:t>
            </a:r>
          </a:p>
          <a:p>
            <a:pPr marL="742950" lvl="1" indent="-285750" algn="just">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Relationships – these tie things together – relationships specify how two or more things are semantically related;</a:t>
            </a:r>
          </a:p>
          <a:p>
            <a:pPr marL="742950" lvl="1" indent="-285750" algn="just">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Diagrams – these are </a:t>
            </a:r>
            <a:r>
              <a:rPr lang="en-US" b="0" i="1" u="none" strike="noStrike" baseline="0" dirty="0">
                <a:solidFill>
                  <a:srgbClr val="000000"/>
                </a:solidFill>
                <a:latin typeface="Times New Roman" panose="02020603050405020304" pitchFamily="18" charset="0"/>
                <a:cs typeface="Times New Roman" panose="02020603050405020304" pitchFamily="18" charset="0"/>
              </a:rPr>
              <a:t>views </a:t>
            </a:r>
            <a:r>
              <a:rPr lang="en-US" b="0" i="0" u="none" strike="noStrike" baseline="0" dirty="0">
                <a:solidFill>
                  <a:srgbClr val="000000"/>
                </a:solidFill>
                <a:latin typeface="Times New Roman" panose="02020603050405020304" pitchFamily="18" charset="0"/>
                <a:cs typeface="Times New Roman" panose="02020603050405020304" pitchFamily="18" charset="0"/>
              </a:rPr>
              <a:t>into UML models – they show collections of things that “tell a story” about the software system and are our way of visualizing </a:t>
            </a:r>
            <a:r>
              <a:rPr lang="en-US" b="0" i="1" u="none" strike="noStrike" baseline="0" dirty="0">
                <a:solidFill>
                  <a:srgbClr val="000000"/>
                </a:solidFill>
                <a:latin typeface="Times New Roman" panose="02020603050405020304" pitchFamily="18" charset="0"/>
                <a:cs typeface="Times New Roman" panose="02020603050405020304" pitchFamily="18" charset="0"/>
              </a:rPr>
              <a:t>what </a:t>
            </a:r>
            <a:r>
              <a:rPr lang="en-US" b="0" i="0" u="none" strike="noStrike" baseline="0" dirty="0">
                <a:solidFill>
                  <a:srgbClr val="000000"/>
                </a:solidFill>
                <a:latin typeface="Times New Roman" panose="02020603050405020304" pitchFamily="18" charset="0"/>
                <a:cs typeface="Times New Roman" panose="02020603050405020304" pitchFamily="18" charset="0"/>
              </a:rPr>
              <a:t>the system will do (analysis-level diagrams) or </a:t>
            </a:r>
            <a:r>
              <a:rPr lang="en-US" b="0" i="1" u="none" strike="noStrike" baseline="0" dirty="0">
                <a:solidFill>
                  <a:srgbClr val="000000"/>
                </a:solidFill>
                <a:latin typeface="Times New Roman" panose="02020603050405020304" pitchFamily="18" charset="0"/>
                <a:cs typeface="Times New Roman" panose="02020603050405020304" pitchFamily="18" charset="0"/>
              </a:rPr>
              <a:t>how </a:t>
            </a:r>
            <a:r>
              <a:rPr lang="en-US" b="0" i="0" u="none" strike="noStrike" baseline="0" dirty="0">
                <a:solidFill>
                  <a:srgbClr val="000000"/>
                </a:solidFill>
                <a:latin typeface="Times New Roman" panose="02020603050405020304" pitchFamily="18" charset="0"/>
                <a:cs typeface="Times New Roman" panose="02020603050405020304" pitchFamily="18" charset="0"/>
              </a:rPr>
              <a:t>it will do it (design-level diagrams).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890499C8-7708-4971-9EB4-E428D1907760}"/>
              </a:ext>
            </a:extLst>
          </p:cNvPr>
          <p:cNvPicPr>
            <a:picLocks noChangeAspect="1"/>
          </p:cNvPicPr>
          <p:nvPr/>
        </p:nvPicPr>
        <p:blipFill>
          <a:blip r:embed="rId2"/>
          <a:stretch>
            <a:fillRect/>
          </a:stretch>
        </p:blipFill>
        <p:spPr>
          <a:xfrm>
            <a:off x="3626840" y="3851091"/>
            <a:ext cx="4095482" cy="2240924"/>
          </a:xfrm>
          <a:prstGeom prst="rect">
            <a:avLst/>
          </a:prstGeom>
        </p:spPr>
      </p:pic>
    </p:spTree>
    <p:extLst>
      <p:ext uri="{BB962C8B-B14F-4D97-AF65-F5344CB8AC3E}">
        <p14:creationId xmlns:p14="http://schemas.microsoft.com/office/powerpoint/2010/main" xmlns="" val="134029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6266A1F-C488-4CEF-BB0A-3BAD80C74519}"/>
              </a:ext>
            </a:extLst>
          </p:cNvPr>
          <p:cNvSpPr txBox="1"/>
          <p:nvPr/>
        </p:nvSpPr>
        <p:spPr>
          <a:xfrm>
            <a:off x="1463040" y="1438696"/>
            <a:ext cx="8929315" cy="3785652"/>
          </a:xfrm>
          <a:prstGeom prst="rect">
            <a:avLst/>
          </a:prstGeom>
          <a:noFill/>
        </p:spPr>
        <p:txBody>
          <a:bodyPr wrap="square">
            <a:spAutoFit/>
          </a:bodyPr>
          <a:lstStyle/>
          <a:p>
            <a:pPr algn="l"/>
            <a:r>
              <a:rPr lang="en-IN" sz="2000" b="1" i="0" u="none" strike="noStrike" baseline="0" dirty="0">
                <a:solidFill>
                  <a:srgbClr val="000000"/>
                </a:solidFill>
                <a:latin typeface="Times New Roman" panose="02020603050405020304" pitchFamily="18" charset="0"/>
                <a:cs typeface="Times New Roman" panose="02020603050405020304" pitchFamily="18" charset="0"/>
              </a:rPr>
              <a:t>Things</a:t>
            </a:r>
          </a:p>
          <a:p>
            <a:pPr algn="l"/>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UML things may be partitioned into:</a:t>
            </a:r>
          </a:p>
          <a:p>
            <a:pPr algn="l"/>
            <a:r>
              <a:rPr lang="en-US" sz="2000" b="0" i="0" u="none" strike="noStrike" baseline="0" dirty="0">
                <a:solidFill>
                  <a:srgbClr val="B3B3B3"/>
                </a:solidFill>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tructural things – the nouns of a UML model such as class, interface, collaboration, use case, active class, component, node;</a:t>
            </a:r>
          </a:p>
          <a:p>
            <a:pPr marL="342900" indent="-342900" algn="l">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Behavioral things – the verbs of a UML model such as interactions, state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machines;</a:t>
            </a:r>
          </a:p>
          <a:p>
            <a:pPr marL="342900" indent="-342900" algn="l">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Grouping things – the package, which is used to group semantically related modeling elements into cohesive units;</a:t>
            </a:r>
          </a:p>
          <a:p>
            <a:pPr marL="342900" indent="-342900" algn="l">
              <a:buFont typeface="Arial" panose="020B0604020202020204" pitchFamily="34" charset="0"/>
              <a:buChar char="•"/>
            </a:pP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Annotational</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things – the note, which may be appended to the model to capture ad hoc information, very much like a yellow sticky note.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264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6266A1F-C488-4CEF-BB0A-3BAD80C74519}"/>
              </a:ext>
            </a:extLst>
          </p:cNvPr>
          <p:cNvSpPr txBox="1"/>
          <p:nvPr/>
        </p:nvSpPr>
        <p:spPr>
          <a:xfrm>
            <a:off x="1463040" y="1438696"/>
            <a:ext cx="8929315" cy="1754326"/>
          </a:xfrm>
          <a:prstGeom prst="rect">
            <a:avLst/>
          </a:prstGeom>
          <a:noFill/>
        </p:spPr>
        <p:txBody>
          <a:bodyPr wrap="square">
            <a:spAutoFit/>
          </a:bodyPr>
          <a:lstStyle/>
          <a:p>
            <a:pPr algn="l"/>
            <a:r>
              <a:rPr lang="en-IN" sz="1800" b="0" i="0" u="none" strike="noStrike" baseline="0" dirty="0">
                <a:latin typeface="Times New Roman" panose="02020603050405020304" pitchFamily="18" charset="0"/>
                <a:cs typeface="Times New Roman" panose="02020603050405020304" pitchFamily="18" charset="0"/>
              </a:rPr>
              <a:t>Relationships</a:t>
            </a:r>
          </a:p>
          <a:p>
            <a:pPr algn="l"/>
            <a:r>
              <a:rPr lang="en-US" sz="1800" b="0" i="0" u="none" strike="noStrike" baseline="0" dirty="0">
                <a:latin typeface="Times New Roman" panose="02020603050405020304" pitchFamily="18" charset="0"/>
                <a:cs typeface="Times New Roman" panose="02020603050405020304" pitchFamily="18" charset="0"/>
              </a:rPr>
              <a:t>Relationships allow you to show on a model how two or more things relate to each other. Thinking of families, and the relationships between all of the people in a family, gives you a pretty good idea of the role relationships play in UML models – they allow you to capture meaningful (semantic) connections between things. Relationships apply to the structural and</a:t>
            </a:r>
          </a:p>
          <a:p>
            <a:pPr algn="l"/>
            <a:r>
              <a:rPr lang="en-US" sz="1800" b="0" i="0" u="none" strike="noStrike" baseline="0" dirty="0">
                <a:latin typeface="Times New Roman" panose="02020603050405020304" pitchFamily="18" charset="0"/>
                <a:cs typeface="Times New Roman" panose="02020603050405020304" pitchFamily="18" charset="0"/>
              </a:rPr>
              <a:t>grouping things in a model</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9CF2F889-94C0-4728-86E7-F1336F4ABEF6}"/>
              </a:ext>
            </a:extLst>
          </p:cNvPr>
          <p:cNvPicPr>
            <a:picLocks noChangeAspect="1"/>
          </p:cNvPicPr>
          <p:nvPr/>
        </p:nvPicPr>
        <p:blipFill>
          <a:blip r:embed="rId2"/>
          <a:stretch>
            <a:fillRect/>
          </a:stretch>
        </p:blipFill>
        <p:spPr>
          <a:xfrm>
            <a:off x="3513506" y="3750982"/>
            <a:ext cx="4687910" cy="2150772"/>
          </a:xfrm>
          <a:prstGeom prst="rect">
            <a:avLst/>
          </a:prstGeom>
        </p:spPr>
      </p:pic>
    </p:spTree>
    <p:extLst>
      <p:ext uri="{BB962C8B-B14F-4D97-AF65-F5344CB8AC3E}">
        <p14:creationId xmlns:p14="http://schemas.microsoft.com/office/powerpoint/2010/main" xmlns="" val="757343091"/>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6124</TotalTime>
  <Words>1231</Words>
  <Application>Microsoft Office PowerPoint</Application>
  <PresentationFormat>Custom</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pm_siggraph96</vt:lpstr>
      <vt:lpstr>Object-Oriented Analysis and Design using JAVA</vt:lpstr>
      <vt:lpstr>What is UML?</vt:lpstr>
      <vt:lpstr>The birth of UML</vt:lpstr>
      <vt:lpstr>Why “unified”?</vt:lpstr>
      <vt:lpstr>Objects and UML</vt:lpstr>
      <vt:lpstr>UML Structure</vt:lpstr>
      <vt:lpstr>UML building blocks</vt:lpstr>
      <vt:lpstr>Slide 8</vt:lpstr>
      <vt:lpstr>Slide 9</vt:lpstr>
      <vt:lpstr>Slide 10</vt:lpstr>
      <vt:lpstr>UML common mechanism</vt:lpstr>
      <vt:lpstr>Slide 12</vt:lpstr>
      <vt:lpstr>Software architecture with UML</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pulkit.mehndiratta</cp:lastModifiedBy>
  <cp:revision>276</cp:revision>
  <dcterms:created xsi:type="dcterms:W3CDTF">2020-08-16T12:13:05Z</dcterms:created>
  <dcterms:modified xsi:type="dcterms:W3CDTF">2022-08-09T05:21:05Z</dcterms:modified>
</cp:coreProperties>
</file>