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65" r:id="rId2"/>
    <p:sldId id="306" r:id="rId3"/>
    <p:sldId id="329" r:id="rId4"/>
    <p:sldId id="330" r:id="rId5"/>
    <p:sldId id="331" r:id="rId6"/>
    <p:sldId id="332" r:id="rId7"/>
    <p:sldId id="333" r:id="rId8"/>
    <p:sldId id="334" r:id="rId9"/>
    <p:sldId id="335" r:id="rId10"/>
    <p:sldId id="336" r:id="rId11"/>
    <p:sldId id="337" r:id="rId12"/>
    <p:sldId id="339"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Lecture-15 Relationships between classes </a:t>
            </a:r>
            <a:r>
              <a:rPr lang="en-US" sz="3200" kern="0">
                <a:effectLst/>
                <a:latin typeface="Times New Roman" pitchFamily="18" charset="0"/>
                <a:cs typeface="Times New Roman" pitchFamily="18" charset="0"/>
              </a:rPr>
              <a:t>and relationships </a:t>
            </a:r>
            <a:r>
              <a:rPr lang="en-US" sz="3200" kern="0" dirty="0">
                <a:effectLst/>
                <a:latin typeface="Times New Roman" pitchFamily="18" charset="0"/>
                <a:cs typeface="Times New Roman" pitchFamily="18" charset="0"/>
              </a:rPr>
              <a:t>between objects</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955AEAC-01EC-441C-9FFE-178E9B9CD2A0}"/>
              </a:ext>
            </a:extLst>
          </p:cNvPr>
          <p:cNvSpPr txBox="1"/>
          <p:nvPr/>
        </p:nvSpPr>
        <p:spPr>
          <a:xfrm>
            <a:off x="1210585" y="1516913"/>
            <a:ext cx="8855765" cy="646331"/>
          </a:xfrm>
          <a:prstGeom prst="rect">
            <a:avLst/>
          </a:prstGeom>
          <a:noFill/>
        </p:spPr>
        <p:txBody>
          <a:bodyPr wrap="square">
            <a:spAutoFit/>
          </a:bodyPr>
          <a:lstStyle/>
          <a:p>
            <a:pPr algn="l"/>
            <a:r>
              <a:rPr lang="en-IN" sz="1800" b="1" i="0" u="none" strike="noStrike" baseline="0" dirty="0">
                <a:latin typeface="Times New Roman" panose="02020603050405020304" pitchFamily="18" charset="0"/>
                <a:cs typeface="Times New Roman" panose="02020603050405020304" pitchFamily="18" charset="0"/>
              </a:rPr>
              <a:t>Association classes</a:t>
            </a:r>
            <a:r>
              <a:rPr lang="en-IN" sz="1800" b="0" i="0" u="none" strike="noStrike" baseline="0" dirty="0">
                <a:latin typeface="Times New Roman" panose="02020603050405020304" pitchFamily="18" charset="0"/>
                <a:cs typeface="Times New Roman" panose="02020603050405020304" pitchFamily="18" charset="0"/>
              </a:rPr>
              <a:t>-An association class is an association </a:t>
            </a:r>
            <a:r>
              <a:rPr lang="en-US" sz="1800" b="0" i="0" u="none" strike="noStrike" baseline="0" dirty="0">
                <a:latin typeface="Times New Roman" panose="02020603050405020304" pitchFamily="18" charset="0"/>
                <a:cs typeface="Times New Roman" panose="02020603050405020304" pitchFamily="18" charset="0"/>
              </a:rPr>
              <a:t>that is also a class. </a:t>
            </a:r>
            <a:r>
              <a:rPr lang="en-IN" sz="1800" b="0" i="0" u="none" strike="noStrike" baseline="0" dirty="0">
                <a:latin typeface="Times New Roman" panose="02020603050405020304" pitchFamily="18" charset="0"/>
                <a:cs typeface="Times New Roman" panose="02020603050405020304" pitchFamily="18" charset="0"/>
              </a:rPr>
              <a:t>An association class means that there </a:t>
            </a:r>
            <a:r>
              <a:rPr lang="en-US" sz="1800" b="0" i="0" u="none" strike="noStrike" baseline="0" dirty="0">
                <a:latin typeface="Times New Roman" panose="02020603050405020304" pitchFamily="18" charset="0"/>
                <a:cs typeface="Times New Roman" panose="02020603050405020304" pitchFamily="18" charset="0"/>
              </a:rPr>
              <a:t>can only be one link </a:t>
            </a:r>
            <a:r>
              <a:rPr lang="en-IN" sz="1800" b="0" i="0" u="none" strike="noStrike" baseline="0" dirty="0">
                <a:latin typeface="Times New Roman" panose="02020603050405020304" pitchFamily="18" charset="0"/>
                <a:cs typeface="Times New Roman" panose="02020603050405020304" pitchFamily="18" charset="0"/>
              </a:rPr>
              <a:t>between any two objects at any point in time.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A15376F-E922-4146-AB3C-9F9F0881C8E8}"/>
              </a:ext>
            </a:extLst>
          </p:cNvPr>
          <p:cNvPicPr>
            <a:picLocks noChangeAspect="1"/>
          </p:cNvPicPr>
          <p:nvPr/>
        </p:nvPicPr>
        <p:blipFill>
          <a:blip r:embed="rId2"/>
          <a:stretch>
            <a:fillRect/>
          </a:stretch>
        </p:blipFill>
        <p:spPr>
          <a:xfrm>
            <a:off x="1210585" y="2710946"/>
            <a:ext cx="4687910" cy="1706451"/>
          </a:xfrm>
          <a:prstGeom prst="rect">
            <a:avLst/>
          </a:prstGeom>
        </p:spPr>
      </p:pic>
      <p:pic>
        <p:nvPicPr>
          <p:cNvPr id="8" name="Picture 7">
            <a:extLst>
              <a:ext uri="{FF2B5EF4-FFF2-40B4-BE49-F238E27FC236}">
                <a16:creationId xmlns:a16="http://schemas.microsoft.com/office/drawing/2014/main" xmlns="" id="{630BAE43-0508-44C1-A400-1742044988EA}"/>
              </a:ext>
            </a:extLst>
          </p:cNvPr>
          <p:cNvPicPr>
            <a:picLocks noChangeAspect="1"/>
          </p:cNvPicPr>
          <p:nvPr/>
        </p:nvPicPr>
        <p:blipFill>
          <a:blip r:embed="rId3"/>
          <a:stretch>
            <a:fillRect/>
          </a:stretch>
        </p:blipFill>
        <p:spPr>
          <a:xfrm>
            <a:off x="6293507" y="2379372"/>
            <a:ext cx="3992451" cy="1049628"/>
          </a:xfrm>
          <a:prstGeom prst="rect">
            <a:avLst/>
          </a:prstGeom>
        </p:spPr>
      </p:pic>
      <p:sp>
        <p:nvSpPr>
          <p:cNvPr id="10" name="TextBox 9">
            <a:extLst>
              <a:ext uri="{FF2B5EF4-FFF2-40B4-BE49-F238E27FC236}">
                <a16:creationId xmlns:a16="http://schemas.microsoft.com/office/drawing/2014/main" xmlns="" id="{B11FFF0A-CADA-4779-8081-685F3EB3B061}"/>
              </a:ext>
            </a:extLst>
          </p:cNvPr>
          <p:cNvSpPr txBox="1"/>
          <p:nvPr/>
        </p:nvSpPr>
        <p:spPr>
          <a:xfrm>
            <a:off x="1425272" y="5233429"/>
            <a:ext cx="2343646" cy="369332"/>
          </a:xfrm>
          <a:prstGeom prst="rect">
            <a:avLst/>
          </a:prstGeom>
          <a:noFill/>
        </p:spPr>
        <p:txBody>
          <a:bodyPr wrap="square">
            <a:spAutoFit/>
          </a:bodyPr>
          <a:lstStyle/>
          <a:p>
            <a:r>
              <a:rPr lang="en-IN" sz="1800" b="0" i="0" u="none" strike="noStrike" baseline="0" dirty="0">
                <a:latin typeface="MetaPlusBook-Roman"/>
              </a:rPr>
              <a:t>Qualified associations</a:t>
            </a:r>
            <a:endParaRPr lang="en-IN" dirty="0"/>
          </a:p>
        </p:txBody>
      </p:sp>
      <p:pic>
        <p:nvPicPr>
          <p:cNvPr id="11" name="Picture 10">
            <a:extLst>
              <a:ext uri="{FF2B5EF4-FFF2-40B4-BE49-F238E27FC236}">
                <a16:creationId xmlns:a16="http://schemas.microsoft.com/office/drawing/2014/main" xmlns="" id="{D30B4806-AFB1-4C38-8217-7FF92837E28C}"/>
              </a:ext>
            </a:extLst>
          </p:cNvPr>
          <p:cNvPicPr>
            <a:picLocks noChangeAspect="1"/>
          </p:cNvPicPr>
          <p:nvPr/>
        </p:nvPicPr>
        <p:blipFill>
          <a:blip r:embed="rId4"/>
          <a:stretch>
            <a:fillRect/>
          </a:stretch>
        </p:blipFill>
        <p:spPr>
          <a:xfrm>
            <a:off x="6916256" y="3849368"/>
            <a:ext cx="3013656" cy="2181870"/>
          </a:xfrm>
          <a:prstGeom prst="rect">
            <a:avLst/>
          </a:prstGeom>
        </p:spPr>
      </p:pic>
    </p:spTree>
    <p:extLst>
      <p:ext uri="{BB962C8B-B14F-4D97-AF65-F5344CB8AC3E}">
        <p14:creationId xmlns:p14="http://schemas.microsoft.com/office/powerpoint/2010/main" xmlns="" val="392634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dependency?</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FBB294D-7D1E-4668-AE74-0A9321DFD2DF}"/>
              </a:ext>
            </a:extLst>
          </p:cNvPr>
          <p:cNvSpPr txBox="1"/>
          <p:nvPr/>
        </p:nvSpPr>
        <p:spPr>
          <a:xfrm>
            <a:off x="1290099" y="1397675"/>
            <a:ext cx="9237427" cy="2031325"/>
          </a:xfrm>
          <a:prstGeom prst="rect">
            <a:avLst/>
          </a:prstGeom>
          <a:noFill/>
        </p:spPr>
        <p:txBody>
          <a:bodyPr wrap="square">
            <a:spAutoFit/>
          </a:bodyPr>
          <a:lstStyle/>
          <a:p>
            <a:pPr algn="l"/>
            <a:r>
              <a:rPr lang="en-IN" sz="1800" b="0" i="0" u="none" strike="noStrike" baseline="0" dirty="0">
                <a:latin typeface="StoneSerif"/>
              </a:rPr>
              <a:t>“A dependency is a </a:t>
            </a:r>
            <a:r>
              <a:rPr lang="en-US" sz="1800" b="0" i="0" u="none" strike="noStrike" baseline="0" dirty="0">
                <a:latin typeface="StoneSerif"/>
              </a:rPr>
              <a:t>relationship between two elements where a change to one element (the</a:t>
            </a:r>
          </a:p>
          <a:p>
            <a:pPr algn="l"/>
            <a:r>
              <a:rPr lang="en-US" sz="1800" b="0" i="0" u="none" strike="noStrike" baseline="0" dirty="0">
                <a:latin typeface="StoneSerif"/>
              </a:rPr>
              <a:t>supplier) may affect or supply information needed by the other element </a:t>
            </a:r>
            <a:r>
              <a:rPr lang="en-IN" sz="1800" b="0" i="0" u="none" strike="noStrike" baseline="0" dirty="0">
                <a:latin typeface="StoneSerif"/>
              </a:rPr>
              <a:t>(the client)”.</a:t>
            </a:r>
          </a:p>
          <a:p>
            <a:pPr algn="l"/>
            <a:endParaRPr lang="en-IN" dirty="0">
              <a:latin typeface="StoneSerif"/>
              <a:cs typeface="Times New Roman" panose="02020603050405020304" pitchFamily="18" charset="0"/>
            </a:endParaRPr>
          </a:p>
          <a:p>
            <a:pPr algn="l"/>
            <a:r>
              <a:rPr lang="en-IN" sz="1800" b="0" i="0" u="none" strike="noStrike" baseline="0" dirty="0">
                <a:latin typeface="MetaPlusBook-Roman"/>
              </a:rPr>
              <a:t>In a dependency</a:t>
            </a:r>
          </a:p>
          <a:p>
            <a:pPr algn="l"/>
            <a:r>
              <a:rPr lang="en-IN" sz="1800" b="0" i="0" u="none" strike="noStrike" baseline="0" dirty="0">
                <a:latin typeface="MetaPlusBook-Roman"/>
              </a:rPr>
              <a:t>relationship, the client</a:t>
            </a:r>
          </a:p>
          <a:p>
            <a:pPr algn="l"/>
            <a:r>
              <a:rPr lang="en-IN" sz="1800" b="0" i="0" u="none" strike="noStrike" baseline="0" dirty="0">
                <a:latin typeface="MetaPlusBook-Roman"/>
              </a:rPr>
              <a:t>depends in some way</a:t>
            </a:r>
          </a:p>
          <a:p>
            <a:pPr algn="l"/>
            <a:r>
              <a:rPr lang="en-IN" sz="1800" b="0" i="0" u="none" strike="noStrike" baseline="0" dirty="0">
                <a:latin typeface="MetaPlusBook-Roman"/>
              </a:rPr>
              <a:t>on the supplier.</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0514EB46-7CAD-402F-913E-577A86929735}"/>
              </a:ext>
            </a:extLst>
          </p:cNvPr>
          <p:cNvPicPr>
            <a:picLocks noChangeAspect="1"/>
          </p:cNvPicPr>
          <p:nvPr/>
        </p:nvPicPr>
        <p:blipFill>
          <a:blip r:embed="rId2"/>
          <a:stretch>
            <a:fillRect/>
          </a:stretch>
        </p:blipFill>
        <p:spPr>
          <a:xfrm>
            <a:off x="4279744" y="2983419"/>
            <a:ext cx="5254580" cy="2401910"/>
          </a:xfrm>
          <a:prstGeom prst="rect">
            <a:avLst/>
          </a:prstGeom>
        </p:spPr>
      </p:pic>
    </p:spTree>
    <p:extLst>
      <p:ext uri="{BB962C8B-B14F-4D97-AF65-F5344CB8AC3E}">
        <p14:creationId xmlns:p14="http://schemas.microsoft.com/office/powerpoint/2010/main" xmlns="" val="55485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1FCBFDAA-8065-4C42-BBBC-B373BC4AFD19}"/>
              </a:ext>
            </a:extLst>
          </p:cNvPr>
          <p:cNvSpPr txBox="1"/>
          <p:nvPr/>
        </p:nvSpPr>
        <p:spPr>
          <a:xfrm>
            <a:off x="972047" y="1524865"/>
            <a:ext cx="6094674" cy="369332"/>
          </a:xfrm>
          <a:prstGeom prst="rect">
            <a:avLst/>
          </a:prstGeom>
          <a:noFill/>
        </p:spPr>
        <p:txBody>
          <a:bodyPr wrap="square">
            <a:spAutoFit/>
          </a:bodyPr>
          <a:lstStyle/>
          <a:p>
            <a:r>
              <a:rPr lang="en-IN" sz="1800" b="0" i="0" u="none" strike="noStrike" baseline="0" dirty="0">
                <a:latin typeface="MetaPlusBook-Roman"/>
              </a:rPr>
              <a:t>Usage dependencies</a:t>
            </a:r>
            <a:endParaRPr lang="en-IN" dirty="0"/>
          </a:p>
        </p:txBody>
      </p:sp>
      <p:pic>
        <p:nvPicPr>
          <p:cNvPr id="4" name="Picture 3">
            <a:extLst>
              <a:ext uri="{FF2B5EF4-FFF2-40B4-BE49-F238E27FC236}">
                <a16:creationId xmlns:a16="http://schemas.microsoft.com/office/drawing/2014/main" xmlns="" id="{90CCDF64-C24C-47F2-9AE6-BBA47F6EABC9}"/>
              </a:ext>
            </a:extLst>
          </p:cNvPr>
          <p:cNvPicPr>
            <a:picLocks noChangeAspect="1"/>
          </p:cNvPicPr>
          <p:nvPr/>
        </p:nvPicPr>
        <p:blipFill>
          <a:blip r:embed="rId2"/>
          <a:stretch>
            <a:fillRect/>
          </a:stretch>
        </p:blipFill>
        <p:spPr>
          <a:xfrm>
            <a:off x="6096000" y="1524865"/>
            <a:ext cx="4275786" cy="1622738"/>
          </a:xfrm>
          <a:prstGeom prst="rect">
            <a:avLst/>
          </a:prstGeom>
        </p:spPr>
      </p:pic>
      <p:sp>
        <p:nvSpPr>
          <p:cNvPr id="10" name="TextBox 9">
            <a:extLst>
              <a:ext uri="{FF2B5EF4-FFF2-40B4-BE49-F238E27FC236}">
                <a16:creationId xmlns:a16="http://schemas.microsoft.com/office/drawing/2014/main" xmlns="" id="{3A42FD38-09B2-48F7-AE62-3ED9477BC349}"/>
              </a:ext>
            </a:extLst>
          </p:cNvPr>
          <p:cNvSpPr txBox="1"/>
          <p:nvPr/>
        </p:nvSpPr>
        <p:spPr>
          <a:xfrm>
            <a:off x="972047" y="2280238"/>
            <a:ext cx="6094674" cy="369332"/>
          </a:xfrm>
          <a:prstGeom prst="rect">
            <a:avLst/>
          </a:prstGeom>
          <a:noFill/>
        </p:spPr>
        <p:txBody>
          <a:bodyPr wrap="square">
            <a:spAutoFit/>
          </a:bodyPr>
          <a:lstStyle/>
          <a:p>
            <a:r>
              <a:rPr lang="en-IN" sz="1800" b="0" i="0" u="none" strike="noStrike" baseline="0" dirty="0">
                <a:latin typeface="MetaPlusBook-Roman"/>
              </a:rPr>
              <a:t>Abstraction dependencies</a:t>
            </a:r>
            <a:endParaRPr lang="en-IN" dirty="0"/>
          </a:p>
        </p:txBody>
      </p:sp>
      <p:sp>
        <p:nvSpPr>
          <p:cNvPr id="11" name="TextBox 10">
            <a:extLst>
              <a:ext uri="{FF2B5EF4-FFF2-40B4-BE49-F238E27FC236}">
                <a16:creationId xmlns:a16="http://schemas.microsoft.com/office/drawing/2014/main" xmlns="" id="{32387280-18D1-4494-86F4-8163CF3780CE}"/>
              </a:ext>
            </a:extLst>
          </p:cNvPr>
          <p:cNvSpPr txBox="1"/>
          <p:nvPr/>
        </p:nvSpPr>
        <p:spPr>
          <a:xfrm>
            <a:off x="1083366" y="3147603"/>
            <a:ext cx="6094674" cy="369332"/>
          </a:xfrm>
          <a:prstGeom prst="rect">
            <a:avLst/>
          </a:prstGeom>
          <a:noFill/>
        </p:spPr>
        <p:txBody>
          <a:bodyPr wrap="square">
            <a:spAutoFit/>
          </a:bodyPr>
          <a:lstStyle/>
          <a:p>
            <a:r>
              <a:rPr lang="en-IN" sz="1800" b="0" i="0" u="none" strike="noStrike" baseline="0" dirty="0">
                <a:latin typeface="MetaPlusBook-Roman"/>
              </a:rPr>
              <a:t>permission dependencies</a:t>
            </a:r>
            <a:endParaRPr lang="en-IN" dirty="0"/>
          </a:p>
        </p:txBody>
      </p:sp>
    </p:spTree>
    <p:extLst>
      <p:ext uri="{BB962C8B-B14F-4D97-AF65-F5344CB8AC3E}">
        <p14:creationId xmlns:p14="http://schemas.microsoft.com/office/powerpoint/2010/main" xmlns="" val="146472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363" y="2428402"/>
            <a:ext cx="7585544" cy="307777"/>
          </a:xfrm>
          <a:prstGeom prst="rect">
            <a:avLst/>
          </a:prstGeom>
        </p:spPr>
        <p:txBody>
          <a:bodyPr wrap="square">
            <a:spAutoFit/>
          </a:bodyPr>
          <a:lstStyle/>
          <a:p>
            <a:pPr algn="l"/>
            <a:r>
              <a:rPr lang="en-IN" sz="1400" b="1" i="0" u="none" strike="noStrike" baseline="0" dirty="0">
                <a:latin typeface="Times New Roman" panose="02020603050405020304" pitchFamily="18" charset="0"/>
                <a:cs typeface="Times New Roman" panose="02020603050405020304" pitchFamily="18" charset="0"/>
              </a:rPr>
              <a:t>UML and the Unified Process </a:t>
            </a:r>
            <a:r>
              <a:rPr lang="en-IN" sz="1400" b="0" i="0" u="none" strike="noStrike" baseline="0" dirty="0">
                <a:latin typeface="Times New Roman" panose="02020603050405020304" pitchFamily="18" charset="0"/>
                <a:cs typeface="Times New Roman" panose="02020603050405020304" pitchFamily="18" charset="0"/>
              </a:rPr>
              <a:t>Practical object-oriented analysis and design-</a:t>
            </a:r>
            <a:r>
              <a:rPr lang="en-IN" sz="1400" dirty="0">
                <a:solidFill>
                  <a:srgbClr val="000000"/>
                </a:solidFill>
                <a:latin typeface="Times New Roman" panose="02020603050405020304" pitchFamily="18" charset="0"/>
                <a:cs typeface="Times New Roman" panose="02020603050405020304" pitchFamily="18" charset="0"/>
              </a:rPr>
              <a:t>By-</a:t>
            </a:r>
            <a:r>
              <a:rPr lang="en-IN" sz="1400" dirty="0">
                <a:latin typeface="Times New Roman" panose="02020603050405020304" pitchFamily="18" charset="0"/>
                <a:cs typeface="Times New Roman" panose="02020603050405020304" pitchFamily="18" charset="0"/>
              </a:rPr>
              <a:t>Jim </a:t>
            </a:r>
            <a:r>
              <a:rPr lang="en-IN" sz="1400" dirty="0" err="1">
                <a:latin typeface="Times New Roman" panose="02020603050405020304" pitchFamily="18" charset="0"/>
                <a:cs typeface="Times New Roman" panose="02020603050405020304" pitchFamily="18" charset="0"/>
              </a:rPr>
              <a:t>Arlow</a:t>
            </a:r>
            <a:r>
              <a:rPr lang="en-IN" sz="1400" dirty="0">
                <a:latin typeface="Times New Roman" panose="02020603050405020304" pitchFamily="18" charset="0"/>
                <a:cs typeface="Times New Roman" panose="02020603050405020304" pitchFamily="18" charset="0"/>
              </a:rPr>
              <a:t> , Neustadt </a:t>
            </a:r>
            <a:endParaRPr lang="en-US" sz="14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relationship?</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09D694B-1A87-49A0-B83D-EB2FE94F44C3}"/>
              </a:ext>
            </a:extLst>
          </p:cNvPr>
          <p:cNvSpPr txBox="1"/>
          <p:nvPr/>
        </p:nvSpPr>
        <p:spPr>
          <a:xfrm>
            <a:off x="1210917" y="1309874"/>
            <a:ext cx="9483918" cy="1938992"/>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Relationships are semantic (meaningful) connections between modeling elements – they are the UML way of connecting things together. For example:</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between actors and use cases (association);</a:t>
            </a:r>
          </a:p>
          <a:p>
            <a:pPr marL="800100" lvl="1"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between use cases and use cases (generalization, «include», «extend»);</a:t>
            </a:r>
          </a:p>
          <a:p>
            <a:pPr marL="800100" lvl="1"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between actors and actors (generalization).</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DC5B9C29-5600-45E7-8625-D2C623CB3C5F}"/>
              </a:ext>
            </a:extLst>
          </p:cNvPr>
          <p:cNvSpPr txBox="1"/>
          <p:nvPr/>
        </p:nvSpPr>
        <p:spPr>
          <a:xfrm>
            <a:off x="1274528" y="3513155"/>
            <a:ext cx="9356696" cy="707886"/>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In this lecture we will explore connections between objects and connections </a:t>
            </a:r>
            <a:r>
              <a:rPr lang="en-IN" sz="2000" b="0" i="0" u="none" strike="noStrike" baseline="0" dirty="0">
                <a:latin typeface="Times New Roman" panose="02020603050405020304" pitchFamily="18" charset="0"/>
                <a:cs typeface="Times New Roman" panose="02020603050405020304" pitchFamily="18" charset="0"/>
              </a:rPr>
              <a:t>between classes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5697764-C820-4DCC-AEDE-EB66A1C0E13F}"/>
              </a:ext>
            </a:extLst>
          </p:cNvPr>
          <p:cNvSpPr txBox="1"/>
          <p:nvPr/>
        </p:nvSpPr>
        <p:spPr>
          <a:xfrm>
            <a:off x="1210917" y="4485330"/>
            <a:ext cx="9483918" cy="1631216"/>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If there is a link between two objects, there must also be some semantic connection between their classes. This is really common sense – for objects to communicate directly with each other, the classes of those objects must know about each other in some way. Connections between classes are known as associations. Links between objects are actually instances of the </a:t>
            </a:r>
            <a:r>
              <a:rPr lang="en-IN" sz="2000" b="0" i="0" u="none" strike="noStrike" baseline="0" dirty="0">
                <a:latin typeface="Times New Roman" panose="02020603050405020304" pitchFamily="18" charset="0"/>
                <a:cs typeface="Times New Roman" panose="02020603050405020304" pitchFamily="18" charset="0"/>
              </a:rPr>
              <a:t>associations between their classes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145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a link?</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CFCDC02A-3E2F-4572-8DC9-BF5254876876}"/>
              </a:ext>
            </a:extLst>
          </p:cNvPr>
          <p:cNvSpPr txBox="1"/>
          <p:nvPr/>
        </p:nvSpPr>
        <p:spPr>
          <a:xfrm>
            <a:off x="1160890" y="1559092"/>
            <a:ext cx="9962985" cy="4401205"/>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link is a semantic connection between two objects that allows messages to be sent from one object to the other. </a:t>
            </a:r>
          </a:p>
          <a:p>
            <a:pPr marL="342900" indent="-342900" algn="just">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An executing OO system contains many objects that come and go, and many links (that also come and go) that join those objects together. </a:t>
            </a:r>
          </a:p>
          <a:p>
            <a:pPr marL="342900" indent="-342900" algn="just">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Messages are passed back and forth between objects over these links. </a:t>
            </a:r>
          </a:p>
          <a:p>
            <a:pPr marL="342900" indent="-342900" algn="just">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On receipt of a message, an object will </a:t>
            </a:r>
            <a:r>
              <a:rPr lang="en-IN" sz="2000" b="0" i="0" u="none" strike="noStrike" baseline="0" dirty="0">
                <a:latin typeface="Times New Roman" panose="02020603050405020304" pitchFamily="18" charset="0"/>
                <a:cs typeface="Times New Roman" panose="02020603050405020304" pitchFamily="18" charset="0"/>
              </a:rPr>
              <a:t>invoke the corresponding method.</a:t>
            </a:r>
          </a:p>
          <a:p>
            <a:pPr marL="342900" indent="-342900" algn="just">
              <a:buFont typeface="Arial" panose="020B0604020202020204" pitchFamily="34" charset="0"/>
              <a:buChar char="•"/>
            </a:pPr>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Links are implemented in different ways by different OO languages.</a:t>
            </a:r>
          </a:p>
          <a:p>
            <a:pPr marL="342900" indent="-342900" algn="just">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Java implements links as object references; C++ may implement links as pointers, references, or by direct inclusion of one object by another.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548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Object diagram</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3F7BA25-667B-4319-B053-0FB130A099ED}"/>
              </a:ext>
            </a:extLst>
          </p:cNvPr>
          <p:cNvSpPr txBox="1"/>
          <p:nvPr/>
        </p:nvSpPr>
        <p:spPr>
          <a:xfrm>
            <a:off x="1065476" y="1589729"/>
            <a:ext cx="10455964" cy="1015663"/>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An object diagram is a diagram that shows objects and their relationships at a point in time. It is like a snapshot of part of an executing OO system at a particular instant, showing the objects and the links between them</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14D83A-C36D-45CB-B1F4-420E2AD59EA8}"/>
              </a:ext>
            </a:extLst>
          </p:cNvPr>
          <p:cNvPicPr>
            <a:picLocks noChangeAspect="1"/>
          </p:cNvPicPr>
          <p:nvPr/>
        </p:nvPicPr>
        <p:blipFill>
          <a:blip r:embed="rId2"/>
          <a:stretch>
            <a:fillRect/>
          </a:stretch>
        </p:blipFill>
        <p:spPr>
          <a:xfrm>
            <a:off x="3240138" y="2972379"/>
            <a:ext cx="5450638" cy="2560460"/>
          </a:xfrm>
          <a:prstGeom prst="rect">
            <a:avLst/>
          </a:prstGeom>
        </p:spPr>
      </p:pic>
    </p:spTree>
    <p:extLst>
      <p:ext uri="{BB962C8B-B14F-4D97-AF65-F5344CB8AC3E}">
        <p14:creationId xmlns:p14="http://schemas.microsoft.com/office/powerpoint/2010/main" xmlns="" val="370464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an association?</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E116753-89E4-434A-B4AE-7B980A560412}"/>
              </a:ext>
            </a:extLst>
          </p:cNvPr>
          <p:cNvSpPr txBox="1"/>
          <p:nvPr/>
        </p:nvSpPr>
        <p:spPr>
          <a:xfrm>
            <a:off x="1081378" y="1489268"/>
            <a:ext cx="9827812" cy="1323439"/>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Associations are relationships between classes. Just as links connect objects, associations connect classes. The key point is that for there to be a link between two objects, there </a:t>
            </a:r>
            <a:r>
              <a:rPr lang="en-US" sz="2000" b="0" i="1" u="none" strike="noStrike" baseline="0" dirty="0">
                <a:latin typeface="Times New Roman" panose="02020603050405020304" pitchFamily="18" charset="0"/>
                <a:cs typeface="Times New Roman" panose="02020603050405020304" pitchFamily="18" charset="0"/>
              </a:rPr>
              <a:t>must </a:t>
            </a:r>
            <a:r>
              <a:rPr lang="en-US" sz="2000" b="0" i="0" u="none" strike="noStrike" baseline="0" dirty="0">
                <a:latin typeface="Times New Roman" panose="02020603050405020304" pitchFamily="18" charset="0"/>
                <a:cs typeface="Times New Roman" panose="02020603050405020304" pitchFamily="18" charset="0"/>
              </a:rPr>
              <a:t>be an association between the classes of those objects. This is because a link is an instantiation of an association, just as an object is an instantiation of a class.</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9C75953F-0CF6-481A-B5E1-21B63B1D5F16}"/>
              </a:ext>
            </a:extLst>
          </p:cNvPr>
          <p:cNvPicPr>
            <a:picLocks noChangeAspect="1"/>
          </p:cNvPicPr>
          <p:nvPr/>
        </p:nvPicPr>
        <p:blipFill>
          <a:blip r:embed="rId2"/>
          <a:stretch>
            <a:fillRect/>
          </a:stretch>
        </p:blipFill>
        <p:spPr>
          <a:xfrm>
            <a:off x="3078870" y="3069719"/>
            <a:ext cx="5254095" cy="2299013"/>
          </a:xfrm>
          <a:prstGeom prst="rect">
            <a:avLst/>
          </a:prstGeom>
        </p:spPr>
      </p:pic>
      <p:sp>
        <p:nvSpPr>
          <p:cNvPr id="7" name="TextBox 6">
            <a:extLst>
              <a:ext uri="{FF2B5EF4-FFF2-40B4-BE49-F238E27FC236}">
                <a16:creationId xmlns:a16="http://schemas.microsoft.com/office/drawing/2014/main" xmlns="" id="{995092A8-FBB8-4B6F-8D86-4DD1ACABB0DC}"/>
              </a:ext>
            </a:extLst>
          </p:cNvPr>
          <p:cNvSpPr txBox="1"/>
          <p:nvPr/>
        </p:nvSpPr>
        <p:spPr>
          <a:xfrm>
            <a:off x="1385514" y="5509201"/>
            <a:ext cx="8092439" cy="369332"/>
          </a:xfrm>
          <a:prstGeom prst="rect">
            <a:avLst/>
          </a:prstGeom>
          <a:noFill/>
        </p:spPr>
        <p:txBody>
          <a:bodyPr wrap="square">
            <a:spAutoFit/>
          </a:bodyPr>
          <a:lstStyle/>
          <a:p>
            <a:pPr algn="l"/>
            <a:r>
              <a:rPr lang="en-IN" sz="1800" b="0" i="0" u="none" strike="noStrike" baseline="0" dirty="0">
                <a:latin typeface="Times New Roman" panose="02020603050405020304" pitchFamily="18" charset="0"/>
                <a:cs typeface="Times New Roman" panose="02020603050405020304" pitchFamily="18" charset="0"/>
              </a:rPr>
              <a:t>Objects are instances of classes, and links are instances of associations.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684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7C258EF-C5CF-46D7-97AE-38312D354F82}"/>
              </a:ext>
            </a:extLst>
          </p:cNvPr>
          <p:cNvSpPr txBox="1"/>
          <p:nvPr/>
        </p:nvSpPr>
        <p:spPr>
          <a:xfrm>
            <a:off x="1075415" y="1322021"/>
            <a:ext cx="6094674" cy="2031325"/>
          </a:xfrm>
          <a:prstGeom prst="rect">
            <a:avLst/>
          </a:prstGeom>
          <a:noFill/>
        </p:spPr>
        <p:txBody>
          <a:bodyPr wrap="square">
            <a:spAutoFit/>
          </a:bodyPr>
          <a:lstStyle/>
          <a:p>
            <a:pPr algn="l"/>
            <a:r>
              <a:rPr lang="en-IN" sz="3600" b="0" i="0" u="none" strike="noStrike" baseline="0" dirty="0">
                <a:solidFill>
                  <a:srgbClr val="000000"/>
                </a:solidFill>
                <a:latin typeface="Times New Roman" panose="02020603050405020304" pitchFamily="18" charset="0"/>
                <a:cs typeface="Times New Roman" panose="02020603050405020304" pitchFamily="18" charset="0"/>
              </a:rPr>
              <a:t>Association syntax</a:t>
            </a:r>
          </a:p>
          <a:p>
            <a:pPr algn="l"/>
            <a:r>
              <a:rPr lang="en-IN" sz="1800" b="0" i="0" u="none" strike="noStrike" baseline="0" dirty="0">
                <a:solidFill>
                  <a:srgbClr val="000000"/>
                </a:solidFill>
                <a:latin typeface="Times New Roman" panose="02020603050405020304" pitchFamily="18" charset="0"/>
                <a:cs typeface="Times New Roman" panose="02020603050405020304" pitchFamily="18" charset="0"/>
              </a:rPr>
              <a:t>Associations may have:</a:t>
            </a:r>
          </a:p>
          <a:p>
            <a:pPr marL="742950" lvl="1" indent="-285750">
              <a:buFont typeface="Arial" panose="020B0604020202020204" pitchFamily="34" charset="0"/>
              <a:buChar char="•"/>
            </a:pPr>
            <a:r>
              <a:rPr lang="en-IN" sz="1600" b="0" i="0" u="none" strike="noStrike" baseline="0" dirty="0">
                <a:solidFill>
                  <a:srgbClr val="B3B3B3"/>
                </a:solidFill>
                <a:latin typeface="Times New Roman" panose="02020603050405020304" pitchFamily="18" charset="0"/>
                <a:cs typeface="Times New Roman" panose="02020603050405020304" pitchFamily="18" charset="0"/>
              </a:rPr>
              <a:t> </a:t>
            </a:r>
            <a:r>
              <a:rPr lang="en-IN" b="0" i="0" u="none" strike="noStrike" baseline="0" dirty="0">
                <a:solidFill>
                  <a:srgbClr val="000000"/>
                </a:solidFill>
                <a:latin typeface="Times New Roman" panose="02020603050405020304" pitchFamily="18" charset="0"/>
                <a:cs typeface="Times New Roman" panose="02020603050405020304" pitchFamily="18" charset="0"/>
              </a:rPr>
              <a:t>an association name;</a:t>
            </a:r>
          </a:p>
          <a:p>
            <a:pPr marL="742950" lvl="1" indent="-285750">
              <a:buFont typeface="Arial" panose="020B0604020202020204" pitchFamily="34" charset="0"/>
              <a:buChar char="•"/>
            </a:pPr>
            <a:r>
              <a:rPr lang="en-IN" sz="1600" b="0" i="0" u="none" strike="noStrike" baseline="0" dirty="0">
                <a:solidFill>
                  <a:srgbClr val="B3B3B3"/>
                </a:solidFill>
                <a:latin typeface="Times New Roman" panose="02020603050405020304" pitchFamily="18" charset="0"/>
                <a:cs typeface="Times New Roman" panose="02020603050405020304" pitchFamily="18" charset="0"/>
              </a:rPr>
              <a:t> </a:t>
            </a:r>
            <a:r>
              <a:rPr lang="en-IN" b="0" i="0" u="none" strike="noStrike" baseline="0" dirty="0">
                <a:solidFill>
                  <a:srgbClr val="000000"/>
                </a:solidFill>
                <a:latin typeface="Times New Roman" panose="02020603050405020304" pitchFamily="18" charset="0"/>
                <a:cs typeface="Times New Roman" panose="02020603050405020304" pitchFamily="18" charset="0"/>
              </a:rPr>
              <a:t>role names;</a:t>
            </a:r>
          </a:p>
          <a:p>
            <a:pPr marL="742950" lvl="1" indent="-285750">
              <a:buFont typeface="Arial" panose="020B0604020202020204" pitchFamily="34" charset="0"/>
              <a:buChar char="•"/>
            </a:pPr>
            <a:r>
              <a:rPr lang="en-IN" sz="1600" b="0" i="0" u="none" strike="noStrike" baseline="0" dirty="0">
                <a:solidFill>
                  <a:srgbClr val="B3B3B3"/>
                </a:solidFill>
                <a:latin typeface="Times New Roman" panose="02020603050405020304" pitchFamily="18" charset="0"/>
                <a:cs typeface="Times New Roman" panose="02020603050405020304" pitchFamily="18" charset="0"/>
              </a:rPr>
              <a:t> </a:t>
            </a:r>
            <a:r>
              <a:rPr lang="en-IN" b="0" i="0" u="none" strike="noStrike" baseline="0" dirty="0">
                <a:solidFill>
                  <a:srgbClr val="000000"/>
                </a:solidFill>
                <a:latin typeface="Times New Roman" panose="02020603050405020304" pitchFamily="18" charset="0"/>
                <a:cs typeface="Times New Roman" panose="02020603050405020304" pitchFamily="18" charset="0"/>
              </a:rPr>
              <a:t>multiplicity;</a:t>
            </a:r>
          </a:p>
          <a:p>
            <a:pPr marL="742950" lvl="1" indent="-285750">
              <a:buFont typeface="Arial" panose="020B0604020202020204" pitchFamily="34" charset="0"/>
              <a:buChar char="•"/>
            </a:pPr>
            <a:r>
              <a:rPr lang="en-IN" sz="1600" b="0" i="0" u="none" strike="noStrike" baseline="0" dirty="0">
                <a:solidFill>
                  <a:srgbClr val="B3B3B3"/>
                </a:solidFill>
                <a:latin typeface="Times New Roman" panose="02020603050405020304" pitchFamily="18" charset="0"/>
                <a:cs typeface="Times New Roman" panose="02020603050405020304" pitchFamily="18" charset="0"/>
              </a:rPr>
              <a:t> </a:t>
            </a:r>
            <a:r>
              <a:rPr lang="en-IN" b="0" i="0" u="none" strike="noStrike" baseline="0" dirty="0">
                <a:solidFill>
                  <a:srgbClr val="000000"/>
                </a:solidFill>
                <a:latin typeface="Times New Roman" panose="02020603050405020304" pitchFamily="18" charset="0"/>
                <a:cs typeface="Times New Roman" panose="02020603050405020304" pitchFamily="18" charset="0"/>
              </a:rPr>
              <a:t>navigability.</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A1190EA2-05C8-42AA-A903-75C3A69CCD08}"/>
              </a:ext>
            </a:extLst>
          </p:cNvPr>
          <p:cNvPicPr>
            <a:picLocks noChangeAspect="1"/>
          </p:cNvPicPr>
          <p:nvPr/>
        </p:nvPicPr>
        <p:blipFill>
          <a:blip r:embed="rId2"/>
          <a:stretch>
            <a:fillRect/>
          </a:stretch>
        </p:blipFill>
        <p:spPr>
          <a:xfrm>
            <a:off x="6757077" y="1798291"/>
            <a:ext cx="4056696" cy="1661823"/>
          </a:xfrm>
          <a:prstGeom prst="rect">
            <a:avLst/>
          </a:prstGeom>
        </p:spPr>
      </p:pic>
      <p:pic>
        <p:nvPicPr>
          <p:cNvPr id="11" name="Picture 10">
            <a:extLst>
              <a:ext uri="{FF2B5EF4-FFF2-40B4-BE49-F238E27FC236}">
                <a16:creationId xmlns:a16="http://schemas.microsoft.com/office/drawing/2014/main" xmlns="" id="{70B7AB10-B1D0-4704-A69D-6F279216053A}"/>
              </a:ext>
            </a:extLst>
          </p:cNvPr>
          <p:cNvPicPr>
            <a:picLocks noChangeAspect="1"/>
          </p:cNvPicPr>
          <p:nvPr/>
        </p:nvPicPr>
        <p:blipFill>
          <a:blip r:embed="rId3"/>
          <a:stretch>
            <a:fillRect/>
          </a:stretch>
        </p:blipFill>
        <p:spPr>
          <a:xfrm>
            <a:off x="6757077" y="4179158"/>
            <a:ext cx="4056695" cy="1561511"/>
          </a:xfrm>
          <a:prstGeom prst="rect">
            <a:avLst/>
          </a:prstGeom>
        </p:spPr>
      </p:pic>
      <p:sp>
        <p:nvSpPr>
          <p:cNvPr id="13" name="TextBox 12">
            <a:extLst>
              <a:ext uri="{FF2B5EF4-FFF2-40B4-BE49-F238E27FC236}">
                <a16:creationId xmlns:a16="http://schemas.microsoft.com/office/drawing/2014/main" xmlns="" id="{369332E5-8C57-43F7-9E9A-F4AA0B8A8392}"/>
              </a:ext>
            </a:extLst>
          </p:cNvPr>
          <p:cNvSpPr txBox="1"/>
          <p:nvPr/>
        </p:nvSpPr>
        <p:spPr>
          <a:xfrm>
            <a:off x="542678" y="4182386"/>
            <a:ext cx="5055040" cy="1754326"/>
          </a:xfrm>
          <a:prstGeom prst="rect">
            <a:avLst/>
          </a:prstGeom>
          <a:noFill/>
        </p:spPr>
        <p:txBody>
          <a:bodyPr wrap="square">
            <a:spAutoFit/>
          </a:bodyPr>
          <a:lstStyle/>
          <a:p>
            <a:pPr marL="285750" indent="-285750" algn="l">
              <a:buFont typeface="Arial" panose="020B0604020202020204" pitchFamily="34" charset="0"/>
              <a:buChar char="•"/>
            </a:pPr>
            <a:r>
              <a:rPr lang="en-IN" sz="1800" b="0" i="0" u="none" strike="noStrike" baseline="0" dirty="0">
                <a:latin typeface="MetaPlusBook-Roman"/>
              </a:rPr>
              <a:t>Association names are verb phrases that indicate the semantics of the association.</a:t>
            </a:r>
          </a:p>
          <a:p>
            <a:pPr marL="285750" indent="-285750" algn="l">
              <a:buFont typeface="Arial" panose="020B0604020202020204" pitchFamily="34" charset="0"/>
              <a:buChar char="•"/>
            </a:pPr>
            <a:endParaRPr lang="en-IN" dirty="0">
              <a:latin typeface="MetaPlusBook-Roman"/>
            </a:endParaRPr>
          </a:p>
          <a:p>
            <a:pPr marL="285750" indent="-285750" algn="l">
              <a:buFont typeface="Arial" panose="020B0604020202020204" pitchFamily="34" charset="0"/>
              <a:buChar char="•"/>
            </a:pPr>
            <a:r>
              <a:rPr lang="en-IN" sz="1800" b="0" i="0" u="none" strike="noStrike" baseline="0" dirty="0">
                <a:latin typeface="MetaPlusBook-Roman"/>
              </a:rPr>
              <a:t>Role names are noun phrases that indicate the roles played by objects linked by instances of the association.</a:t>
            </a:r>
            <a:endParaRPr lang="en-IN" dirty="0"/>
          </a:p>
        </p:txBody>
      </p:sp>
    </p:spTree>
    <p:extLst>
      <p:ext uri="{BB962C8B-B14F-4D97-AF65-F5344CB8AC3E}">
        <p14:creationId xmlns:p14="http://schemas.microsoft.com/office/powerpoint/2010/main" xmlns="" val="278527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136A6CC5-8255-4950-8319-DCEAACAF6F47}"/>
              </a:ext>
            </a:extLst>
          </p:cNvPr>
          <p:cNvSpPr txBox="1"/>
          <p:nvPr/>
        </p:nvSpPr>
        <p:spPr>
          <a:xfrm>
            <a:off x="644057" y="1404600"/>
            <a:ext cx="11243144" cy="369332"/>
          </a:xfrm>
          <a:prstGeom prst="rect">
            <a:avLst/>
          </a:prstGeom>
          <a:noFill/>
        </p:spPr>
        <p:txBody>
          <a:bodyPr wrap="square">
            <a:spAutoFit/>
          </a:bodyPr>
          <a:lstStyle/>
          <a:p>
            <a:pPr algn="l"/>
            <a:r>
              <a:rPr lang="en-IN" sz="1800" b="1" i="0" u="none" strike="noStrike" baseline="0" dirty="0">
                <a:latin typeface="Times New Roman" panose="02020603050405020304" pitchFamily="18" charset="0"/>
                <a:cs typeface="Times New Roman" panose="02020603050405020304" pitchFamily="18" charset="0"/>
              </a:rPr>
              <a:t>Multiplicity</a:t>
            </a:r>
            <a:r>
              <a:rPr lang="en-IN" sz="1800" b="0" i="0" u="none" strike="noStrike" baseline="0" dirty="0">
                <a:latin typeface="Times New Roman" panose="02020603050405020304" pitchFamily="18" charset="0"/>
                <a:cs typeface="Times New Roman" panose="02020603050405020304" pitchFamily="18" charset="0"/>
              </a:rPr>
              <a:t>-Multiplicity specifies the number of objects that can participate in a relationship at any point in time.</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752B416D-164E-44E0-9D5A-C8DAF018DCF0}"/>
              </a:ext>
            </a:extLst>
          </p:cNvPr>
          <p:cNvPicPr>
            <a:picLocks noChangeAspect="1"/>
          </p:cNvPicPr>
          <p:nvPr/>
        </p:nvPicPr>
        <p:blipFill>
          <a:blip r:embed="rId2"/>
          <a:stretch>
            <a:fillRect/>
          </a:stretch>
        </p:blipFill>
        <p:spPr>
          <a:xfrm>
            <a:off x="881289" y="2957402"/>
            <a:ext cx="4135984" cy="2272368"/>
          </a:xfrm>
          <a:prstGeom prst="rect">
            <a:avLst/>
          </a:prstGeom>
        </p:spPr>
      </p:pic>
      <p:pic>
        <p:nvPicPr>
          <p:cNvPr id="11" name="Picture 10">
            <a:extLst>
              <a:ext uri="{FF2B5EF4-FFF2-40B4-BE49-F238E27FC236}">
                <a16:creationId xmlns:a16="http://schemas.microsoft.com/office/drawing/2014/main" xmlns="" id="{8DCCA596-DDAB-4642-B759-BC5DEE13A2CD}"/>
              </a:ext>
            </a:extLst>
          </p:cNvPr>
          <p:cNvPicPr>
            <a:picLocks noChangeAspect="1"/>
          </p:cNvPicPr>
          <p:nvPr/>
        </p:nvPicPr>
        <p:blipFill>
          <a:blip r:embed="rId3"/>
          <a:stretch>
            <a:fillRect/>
          </a:stretch>
        </p:blipFill>
        <p:spPr>
          <a:xfrm>
            <a:off x="5658678" y="2931267"/>
            <a:ext cx="5445300" cy="2324637"/>
          </a:xfrm>
          <a:prstGeom prst="rect">
            <a:avLst/>
          </a:prstGeom>
        </p:spPr>
      </p:pic>
    </p:spTree>
    <p:extLst>
      <p:ext uri="{BB962C8B-B14F-4D97-AF65-F5344CB8AC3E}">
        <p14:creationId xmlns:p14="http://schemas.microsoft.com/office/powerpoint/2010/main" xmlns="" val="134029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3AB0EA56-A2DD-4F23-A1AD-649DE62CB0BE}"/>
              </a:ext>
            </a:extLst>
          </p:cNvPr>
          <p:cNvPicPr>
            <a:picLocks noChangeAspect="1"/>
          </p:cNvPicPr>
          <p:nvPr/>
        </p:nvPicPr>
        <p:blipFill>
          <a:blip r:embed="rId2"/>
          <a:stretch>
            <a:fillRect/>
          </a:stretch>
        </p:blipFill>
        <p:spPr>
          <a:xfrm>
            <a:off x="6654719" y="2222782"/>
            <a:ext cx="4353059" cy="2221606"/>
          </a:xfrm>
          <a:prstGeom prst="rect">
            <a:avLst/>
          </a:prstGeom>
        </p:spPr>
      </p:pic>
      <p:sp>
        <p:nvSpPr>
          <p:cNvPr id="6" name="TextBox 5">
            <a:extLst>
              <a:ext uri="{FF2B5EF4-FFF2-40B4-BE49-F238E27FC236}">
                <a16:creationId xmlns:a16="http://schemas.microsoft.com/office/drawing/2014/main" xmlns="" id="{AED05E78-A10F-43F8-8A32-6458A5AF68E0}"/>
              </a:ext>
            </a:extLst>
          </p:cNvPr>
          <p:cNvSpPr txBox="1"/>
          <p:nvPr/>
        </p:nvSpPr>
        <p:spPr>
          <a:xfrm>
            <a:off x="828924" y="2085488"/>
            <a:ext cx="5643438"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Company can have exactly seven employees;</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Person can be employed by exactly one Company (i.e. in this model a</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Person can’t have more than one job at a time);</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BankAccount</a:t>
            </a:r>
            <a:r>
              <a:rPr lang="en-US" b="0" i="0" u="none" strike="noStrike" baseline="0" dirty="0">
                <a:solidFill>
                  <a:srgbClr val="000000"/>
                </a:solidFill>
                <a:latin typeface="Times New Roman" panose="02020603050405020304" pitchFamily="18" charset="0"/>
                <a:cs typeface="Times New Roman" panose="02020603050405020304" pitchFamily="18" charset="0"/>
              </a:rPr>
              <a:t> can have exactly one owner;</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BankAccount</a:t>
            </a:r>
            <a:r>
              <a:rPr lang="en-US" b="0" i="0" u="none" strike="noStrike" baseline="0" dirty="0">
                <a:solidFill>
                  <a:srgbClr val="000000"/>
                </a:solidFill>
                <a:latin typeface="Times New Roman" panose="02020603050405020304" pitchFamily="18" charset="0"/>
                <a:cs typeface="Times New Roman" panose="02020603050405020304" pitchFamily="18" charset="0"/>
              </a:rPr>
              <a:t> can have one or many operators;</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Person may have zero to many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BankAccounts</a:t>
            </a:r>
            <a:r>
              <a:rPr lang="en-US" b="0" i="0" u="none" strike="noStrike" baseline="0"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a Person may operate zero to many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BankAccounts</a:t>
            </a:r>
            <a:r>
              <a:rPr lang="en-US" b="0" i="0" u="none" strike="noStrike" baseline="0" dirty="0">
                <a:solidFill>
                  <a:srgbClr val="00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3880974-6132-4EBB-AD24-C65EF2EDE936}"/>
              </a:ext>
            </a:extLst>
          </p:cNvPr>
          <p:cNvPicPr>
            <a:picLocks noChangeAspect="1"/>
          </p:cNvPicPr>
          <p:nvPr/>
        </p:nvPicPr>
        <p:blipFill>
          <a:blip r:embed="rId3"/>
          <a:stretch>
            <a:fillRect/>
          </a:stretch>
        </p:blipFill>
        <p:spPr>
          <a:xfrm>
            <a:off x="6571847" y="4510629"/>
            <a:ext cx="4121239" cy="1526146"/>
          </a:xfrm>
          <a:prstGeom prst="rect">
            <a:avLst/>
          </a:prstGeom>
        </p:spPr>
      </p:pic>
    </p:spTree>
    <p:extLst>
      <p:ext uri="{BB962C8B-B14F-4D97-AF65-F5344CB8AC3E}">
        <p14:creationId xmlns:p14="http://schemas.microsoft.com/office/powerpoint/2010/main" xmlns="" val="20264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8C6AFD01-4CB4-4416-9D36-0171A483E071}"/>
              </a:ext>
            </a:extLst>
          </p:cNvPr>
          <p:cNvSpPr txBox="1"/>
          <p:nvPr/>
        </p:nvSpPr>
        <p:spPr>
          <a:xfrm>
            <a:off x="1011803" y="1397675"/>
            <a:ext cx="9149963" cy="923330"/>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Navigability shows us that it is possible to traverse from any object of the source class to one or more objects of the target class, depending on the multiplicity. You can think of navigability as meaning “messages can only be sent in the direction of the arrow”.</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F722CF7-D93C-4AC4-A6C8-00893BAFC88B}"/>
              </a:ext>
            </a:extLst>
          </p:cNvPr>
          <p:cNvPicPr>
            <a:picLocks noChangeAspect="1"/>
          </p:cNvPicPr>
          <p:nvPr/>
        </p:nvPicPr>
        <p:blipFill>
          <a:blip r:embed="rId2"/>
          <a:stretch>
            <a:fillRect/>
          </a:stretch>
        </p:blipFill>
        <p:spPr>
          <a:xfrm>
            <a:off x="3210128" y="3137509"/>
            <a:ext cx="4606005" cy="2546375"/>
          </a:xfrm>
          <a:prstGeom prst="rect">
            <a:avLst/>
          </a:prstGeom>
        </p:spPr>
      </p:pic>
    </p:spTree>
    <p:extLst>
      <p:ext uri="{BB962C8B-B14F-4D97-AF65-F5344CB8AC3E}">
        <p14:creationId xmlns:p14="http://schemas.microsoft.com/office/powerpoint/2010/main" xmlns="" val="757343091"/>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6608</TotalTime>
  <Words>878</Words>
  <Application>Microsoft Office PowerPoint</Application>
  <PresentationFormat>Custom</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pm_siggraph96</vt:lpstr>
      <vt:lpstr>Object-Oriented Analysis and Design using JAVA</vt:lpstr>
      <vt:lpstr>What is relationship?</vt:lpstr>
      <vt:lpstr>What is a link?</vt:lpstr>
      <vt:lpstr>Object diagram</vt:lpstr>
      <vt:lpstr>What is an association?</vt:lpstr>
      <vt:lpstr>Slide 6</vt:lpstr>
      <vt:lpstr>Slide 7</vt:lpstr>
      <vt:lpstr>Slide 8</vt:lpstr>
      <vt:lpstr>Slide 9</vt:lpstr>
      <vt:lpstr>Slide 10</vt:lpstr>
      <vt:lpstr>What is dependency?</vt:lpstr>
      <vt:lpstr>Slide 12</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286</cp:revision>
  <dcterms:created xsi:type="dcterms:W3CDTF">2020-08-16T12:13:05Z</dcterms:created>
  <dcterms:modified xsi:type="dcterms:W3CDTF">2022-08-09T05:21:15Z</dcterms:modified>
</cp:coreProperties>
</file>