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65" r:id="rId2"/>
    <p:sldId id="306" r:id="rId3"/>
    <p:sldId id="329" r:id="rId4"/>
    <p:sldId id="330" r:id="rId5"/>
    <p:sldId id="331" r:id="rId6"/>
    <p:sldId id="332" r:id="rId7"/>
    <p:sldId id="333" r:id="rId8"/>
    <p:sldId id="334" r:id="rId9"/>
    <p:sldId id="335" r:id="rId10"/>
    <p:sldId id="336" r:id="rId11"/>
    <p:sldId id="337" r:id="rId12"/>
    <p:sldId id="280"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jeetsanyasi@gmail.com" initials="a" lastIdx="1" clrIdx="0">
    <p:extLst>
      <p:ext uri="{19B8F6BF-5375-455C-9EA6-DF929625EA0E}">
        <p15:presenceInfo xmlns:p15="http://schemas.microsoft.com/office/powerpoint/2012/main" xmlns="" userId="c95386e8c7c987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88988A"/>
    <a:srgbClr val="9F81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pPr/>
              <a:t>09-08-2022</a:t>
            </a:fld>
            <a:endParaRPr lang="en-IN"/>
          </a:p>
        </p:txBody>
      </p:sp>
      <p:sp>
        <p:nvSpPr>
          <p:cNvPr id="4" name="Footer Placeholder 3">
            <a:extLst>
              <a:ext uri="{FF2B5EF4-FFF2-40B4-BE49-F238E27FC236}">
                <a16:creationId xmlns:a16="http://schemas.microsoft.com/office/drawing/2014/main" xmlns=""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pPr/>
              <a:t>‹#›</a:t>
            </a:fld>
            <a:endParaRPr lang="en-IN"/>
          </a:p>
        </p:txBody>
      </p:sp>
    </p:spTree>
    <p:extLst>
      <p:ext uri="{BB962C8B-B14F-4D97-AF65-F5344CB8AC3E}">
        <p14:creationId xmlns:p14="http://schemas.microsoft.com/office/powerpoint/2010/main" xmlns=""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pPr/>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pPr/>
              <a:t>‹#›</a:t>
            </a:fld>
            <a:endParaRPr lang="en-IN"/>
          </a:p>
        </p:txBody>
      </p:sp>
    </p:spTree>
    <p:extLst>
      <p:ext uri="{BB962C8B-B14F-4D97-AF65-F5344CB8AC3E}">
        <p14:creationId xmlns:p14="http://schemas.microsoft.com/office/powerpoint/2010/main" xmlns=""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pPr/>
              <a:t>09-08-2022</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xmlns=""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pPr/>
              <a:t>09-08-2022</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pPr/>
              <a:t>09-08-2022</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pPr/>
              <a:t>09-08-2022</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pPr/>
              <a:t>09-08-2022</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354" y="1890399"/>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a:t>
            </a:r>
          </a:p>
        </p:txBody>
      </p:sp>
      <p:sp>
        <p:nvSpPr>
          <p:cNvPr id="3" name="Subtitle 2"/>
          <p:cNvSpPr>
            <a:spLocks noGrp="1"/>
          </p:cNvSpPr>
          <p:nvPr>
            <p:ph type="subTitle" idx="1"/>
          </p:nvPr>
        </p:nvSpPr>
        <p:spPr>
          <a:xfrm>
            <a:off x="1224354" y="3282279"/>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a:effectLst/>
                <a:latin typeface="Times New Roman" panose="02020603050405020304" pitchFamily="18" charset="0"/>
                <a:cs typeface="Times New Roman" panose="02020603050405020304" pitchFamily="18" charset="0"/>
              </a:rPr>
              <a:t> </a:t>
            </a:r>
            <a:r>
              <a:rPr lang="en-IN" smtClean="0">
                <a:effectLst/>
                <a:latin typeface="Times New Roman" panose="02020603050405020304" pitchFamily="18" charset="0"/>
                <a:cs typeface="Times New Roman" panose="02020603050405020304" pitchFamily="18" charset="0"/>
              </a:rPr>
              <a:t>2021-2022</a:t>
            </a:r>
            <a:endParaRPr lang="en-IN"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0B317026-ECCD-477A-BF52-B1B8475E367B}"/>
              </a:ext>
            </a:extLst>
          </p:cNvPr>
          <p:cNvSpPr txBox="1">
            <a:spLocks/>
          </p:cNvSpPr>
          <p:nvPr/>
        </p:nvSpPr>
        <p:spPr bwMode="auto">
          <a:xfrm>
            <a:off x="1590261" y="4555931"/>
            <a:ext cx="8301162"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a:lstStyle>
          <a:p>
            <a:r>
              <a:rPr lang="en-US" sz="3200" kern="0" dirty="0">
                <a:effectLst/>
                <a:latin typeface="Times New Roman" pitchFamily="18" charset="0"/>
                <a:cs typeface="Times New Roman" pitchFamily="18" charset="0"/>
              </a:rPr>
              <a:t>Lecture-16 Relationships --dependency</a:t>
            </a:r>
          </a:p>
        </p:txBody>
      </p:sp>
    </p:spTree>
    <p:extLst>
      <p:ext uri="{BB962C8B-B14F-4D97-AF65-F5344CB8AC3E}">
        <p14:creationId xmlns:p14="http://schemas.microsoft.com/office/powerpoint/2010/main" xmlns=""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8F9F4552-5457-4C1F-9289-E2F225F23871}"/>
              </a:ext>
            </a:extLst>
          </p:cNvPr>
          <p:cNvPicPr>
            <a:picLocks noChangeAspect="1"/>
          </p:cNvPicPr>
          <p:nvPr/>
        </p:nvPicPr>
        <p:blipFill>
          <a:blip r:embed="rId2"/>
          <a:stretch>
            <a:fillRect/>
          </a:stretch>
        </p:blipFill>
        <p:spPr>
          <a:xfrm>
            <a:off x="2560021" y="1541153"/>
            <a:ext cx="6928834" cy="4475408"/>
          </a:xfrm>
          <a:prstGeom prst="rect">
            <a:avLst/>
          </a:prstGeom>
        </p:spPr>
      </p:pic>
    </p:spTree>
    <p:extLst>
      <p:ext uri="{BB962C8B-B14F-4D97-AF65-F5344CB8AC3E}">
        <p14:creationId xmlns:p14="http://schemas.microsoft.com/office/powerpoint/2010/main" xmlns="" val="392634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9CFB636-D0A7-4ED2-8AFD-5450EEF1223F}"/>
              </a:ext>
            </a:extLst>
          </p:cNvPr>
          <p:cNvSpPr txBox="1"/>
          <p:nvPr/>
        </p:nvSpPr>
        <p:spPr>
          <a:xfrm>
            <a:off x="1131074" y="1400237"/>
            <a:ext cx="10048460" cy="4524315"/>
          </a:xfrm>
          <a:prstGeom prst="rect">
            <a:avLst/>
          </a:prstGeom>
          <a:noFill/>
        </p:spPr>
        <p:txBody>
          <a:bodyPr wrap="square">
            <a:spAutoFit/>
          </a:bodyPr>
          <a:lstStyle/>
          <a:p>
            <a:pPr algn="just"/>
            <a:r>
              <a:rPr lang="en-IN" b="1" i="0" u="none" strike="noStrike" baseline="0" dirty="0">
                <a:latin typeface="Times New Roman" panose="02020603050405020304" pitchFamily="18" charset="0"/>
                <a:cs typeface="Times New Roman" panose="02020603050405020304" pitchFamily="18" charset="0"/>
              </a:rPr>
              <a:t>Permission dependencies- </a:t>
            </a:r>
            <a:r>
              <a:rPr lang="en-US" b="0" i="0" u="none" strike="noStrike" baseline="0" dirty="0">
                <a:latin typeface="Times New Roman" panose="02020603050405020304" pitchFamily="18" charset="0"/>
                <a:cs typeface="Times New Roman" panose="02020603050405020304" pitchFamily="18" charset="0"/>
              </a:rPr>
              <a:t>Permission dependencies are about expressing the ability of one thing to </a:t>
            </a:r>
            <a:r>
              <a:rPr lang="en-IN" b="0" i="0" u="none" strike="noStrike" baseline="0" dirty="0">
                <a:latin typeface="Times New Roman" panose="02020603050405020304" pitchFamily="18" charset="0"/>
                <a:cs typeface="Times New Roman" panose="02020603050405020304" pitchFamily="18" charset="0"/>
              </a:rPr>
              <a:t>access another thing.</a:t>
            </a:r>
          </a:p>
          <a:p>
            <a:pPr algn="just"/>
            <a:endParaRPr lang="en-IN"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«access»</a:t>
            </a:r>
          </a:p>
          <a:p>
            <a:pPr algn="just"/>
            <a:r>
              <a:rPr lang="en-US" b="0" i="0" u="none" strike="noStrike" baseline="0" dirty="0">
                <a:latin typeface="Times New Roman" panose="02020603050405020304" pitchFamily="18" charset="0"/>
                <a:cs typeface="Times New Roman" panose="02020603050405020304" pitchFamily="18" charset="0"/>
              </a:rPr>
              <a:t>This is a dependency between packages. Packages are used in UML to group things. The essential point here is that «access» allows one package to access all of the public contents of another package.</a:t>
            </a:r>
          </a:p>
          <a:p>
            <a:pPr algn="just"/>
            <a:endParaRPr lang="en-IN" b="0" i="0" u="none" strike="noStrike" baseline="0"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«import»</a:t>
            </a:r>
          </a:p>
          <a:p>
            <a:pPr algn="just"/>
            <a:r>
              <a:rPr lang="en-US" b="0" i="0" u="none" strike="noStrike" baseline="0" dirty="0">
                <a:latin typeface="Times New Roman" panose="02020603050405020304" pitchFamily="18" charset="0"/>
                <a:cs typeface="Times New Roman" panose="02020603050405020304" pitchFamily="18" charset="0"/>
              </a:rPr>
              <a:t>This is conceptually similar to «access» except that the namespace of the supplier is merged into the namespace of the client. This allows elements in the client to access elements in the supplier without having to qualify element names with the package name.</a:t>
            </a:r>
          </a:p>
          <a:p>
            <a:pPr algn="just"/>
            <a:endParaRPr lang="en-US" b="0" i="0" u="none" strike="noStrike" baseline="0"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«friend»</a:t>
            </a:r>
          </a:p>
          <a:p>
            <a:pPr algn="just"/>
            <a:r>
              <a:rPr lang="en-US" b="0" i="0" u="none" strike="noStrike" baseline="0" dirty="0">
                <a:latin typeface="Times New Roman" panose="02020603050405020304" pitchFamily="18" charset="0"/>
                <a:cs typeface="Times New Roman" panose="02020603050405020304" pitchFamily="18" charset="0"/>
              </a:rPr>
              <a:t>This type of dependency allows a </a:t>
            </a:r>
            <a:r>
              <a:rPr lang="en-US" b="0" i="1" u="none" strike="noStrike" baseline="0" dirty="0">
                <a:latin typeface="Times New Roman" panose="02020603050405020304" pitchFamily="18" charset="0"/>
                <a:cs typeface="Times New Roman" panose="02020603050405020304" pitchFamily="18" charset="0"/>
              </a:rPr>
              <a:t>controlled </a:t>
            </a:r>
            <a:r>
              <a:rPr lang="en-US" b="0" i="0" u="none" strike="noStrike" baseline="0" dirty="0">
                <a:latin typeface="Times New Roman" panose="02020603050405020304" pitchFamily="18" charset="0"/>
                <a:cs typeface="Times New Roman" panose="02020603050405020304" pitchFamily="18" charset="0"/>
              </a:rPr>
              <a:t>violation of encapsulation, but on the whole it should be avoided. The client element has access to the supplier element, whatever the </a:t>
            </a:r>
            <a:r>
              <a:rPr lang="en-US" b="0" i="1" u="none" strike="noStrike" baseline="0" dirty="0">
                <a:latin typeface="Times New Roman" panose="02020603050405020304" pitchFamily="18" charset="0"/>
                <a:cs typeface="Times New Roman" panose="02020603050405020304" pitchFamily="18" charset="0"/>
              </a:rPr>
              <a:t>declared </a:t>
            </a:r>
            <a:r>
              <a:rPr lang="en-US" b="0" i="0" u="none" strike="noStrike" baseline="0" dirty="0">
                <a:latin typeface="Times New Roman" panose="02020603050405020304" pitchFamily="18" charset="0"/>
                <a:cs typeface="Times New Roman" panose="02020603050405020304" pitchFamily="18" charset="0"/>
              </a:rPr>
              <a:t>visibility of the supplier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5485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0363" y="2428402"/>
            <a:ext cx="7585544" cy="307777"/>
          </a:xfrm>
          <a:prstGeom prst="rect">
            <a:avLst/>
          </a:prstGeom>
        </p:spPr>
        <p:txBody>
          <a:bodyPr wrap="square">
            <a:spAutoFit/>
          </a:bodyPr>
          <a:lstStyle/>
          <a:p>
            <a:pPr algn="l"/>
            <a:r>
              <a:rPr lang="en-IN" sz="1400" b="1" i="0" u="none" strike="noStrike" baseline="0" dirty="0">
                <a:latin typeface="Times New Roman" panose="02020603050405020304" pitchFamily="18" charset="0"/>
                <a:cs typeface="Times New Roman" panose="02020603050405020304" pitchFamily="18" charset="0"/>
              </a:rPr>
              <a:t>UML and the Unified Process </a:t>
            </a:r>
            <a:r>
              <a:rPr lang="en-IN" sz="1400" b="0" i="0" u="none" strike="noStrike" baseline="0" dirty="0">
                <a:latin typeface="Times New Roman" panose="02020603050405020304" pitchFamily="18" charset="0"/>
                <a:cs typeface="Times New Roman" panose="02020603050405020304" pitchFamily="18" charset="0"/>
              </a:rPr>
              <a:t>Practical object-oriented analysis and design-</a:t>
            </a:r>
            <a:r>
              <a:rPr lang="en-IN" sz="1400" dirty="0">
                <a:solidFill>
                  <a:srgbClr val="000000"/>
                </a:solidFill>
                <a:latin typeface="Times New Roman" panose="02020603050405020304" pitchFamily="18" charset="0"/>
                <a:cs typeface="Times New Roman" panose="02020603050405020304" pitchFamily="18" charset="0"/>
              </a:rPr>
              <a:t>By-</a:t>
            </a:r>
            <a:r>
              <a:rPr lang="en-IN" sz="1400" dirty="0">
                <a:latin typeface="Times New Roman" panose="02020603050405020304" pitchFamily="18" charset="0"/>
                <a:cs typeface="Times New Roman" panose="02020603050405020304" pitchFamily="18" charset="0"/>
              </a:rPr>
              <a:t>Jim </a:t>
            </a:r>
            <a:r>
              <a:rPr lang="en-IN" sz="1400" dirty="0" err="1">
                <a:latin typeface="Times New Roman" panose="02020603050405020304" pitchFamily="18" charset="0"/>
                <a:cs typeface="Times New Roman" panose="02020603050405020304" pitchFamily="18" charset="0"/>
              </a:rPr>
              <a:t>Arlow</a:t>
            </a:r>
            <a:r>
              <a:rPr lang="en-IN" sz="1400" dirty="0">
                <a:latin typeface="Times New Roman" panose="02020603050405020304" pitchFamily="18" charset="0"/>
                <a:cs typeface="Times New Roman" panose="02020603050405020304" pitchFamily="18" charset="0"/>
              </a:rPr>
              <a:t> , Neustadt </a:t>
            </a:r>
            <a:endParaRPr lang="en-US" sz="14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11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What is dependency relationship?</a:t>
            </a:r>
            <a:endParaRPr lang="en-IN" sz="360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BA887E3F-1D6A-43E8-86C1-16695D82A616}"/>
              </a:ext>
            </a:extLst>
          </p:cNvPr>
          <p:cNvSpPr txBox="1"/>
          <p:nvPr/>
        </p:nvSpPr>
        <p:spPr>
          <a:xfrm>
            <a:off x="1566407" y="1999869"/>
            <a:ext cx="8926664" cy="3046988"/>
          </a:xfrm>
          <a:prstGeom prst="rect">
            <a:avLst/>
          </a:prstGeom>
          <a:noFill/>
        </p:spPr>
        <p:txBody>
          <a:bodyPr wrap="square">
            <a:spAutoFit/>
          </a:bodyPr>
          <a:lstStyle/>
          <a:p>
            <a:pPr algn="just"/>
            <a:r>
              <a:rPr lang="en-IN" sz="2400" b="0" i="0" u="none" strike="noStrike" baseline="0" dirty="0">
                <a:solidFill>
                  <a:srgbClr val="000000"/>
                </a:solidFill>
                <a:latin typeface="Times New Roman" panose="02020603050405020304" pitchFamily="18" charset="0"/>
                <a:cs typeface="Times New Roman" panose="02020603050405020304" pitchFamily="18" charset="0"/>
              </a:rPr>
              <a:t>“A dependency is 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relationship between two elements where a change to one element (the supplier) may affect or supply information needed by the other element (the client)”.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In other words, the client depends in some way on the supplier. We use dependencies to model relationships between classifiers where one classifier depends on the other in some way, but the relationship is not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really an association.</a:t>
            </a:r>
          </a:p>
        </p:txBody>
      </p:sp>
    </p:spTree>
    <p:extLst>
      <p:ext uri="{BB962C8B-B14F-4D97-AF65-F5344CB8AC3E}">
        <p14:creationId xmlns:p14="http://schemas.microsoft.com/office/powerpoint/2010/main" xmlns="" val="361459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CFCDC02A-3E2F-4572-8DC9-BF5254876876}"/>
              </a:ext>
            </a:extLst>
          </p:cNvPr>
          <p:cNvSpPr txBox="1"/>
          <p:nvPr/>
        </p:nvSpPr>
        <p:spPr>
          <a:xfrm>
            <a:off x="1114507" y="1905506"/>
            <a:ext cx="9962985" cy="3046988"/>
          </a:xfrm>
          <a:prstGeom prst="rect">
            <a:avLst/>
          </a:prstGeom>
          <a:noFill/>
        </p:spPr>
        <p:txBody>
          <a:bodyPr wrap="square">
            <a:spAutoFit/>
          </a:bodyPr>
          <a:lstStyle/>
          <a:p>
            <a:pPr algn="just"/>
            <a:r>
              <a:rPr lang="en-US" sz="2400" b="1" i="0" u="none" strike="noStrike" baseline="0" dirty="0">
                <a:latin typeface="Times New Roman" panose="02020603050405020304" pitchFamily="18" charset="0"/>
                <a:cs typeface="Times New Roman" panose="02020603050405020304" pitchFamily="18" charset="0"/>
              </a:rPr>
              <a:t>Dependency relationship</a:t>
            </a:r>
            <a:r>
              <a:rPr lang="en-US" sz="2400" b="0" i="0" u="none" strike="noStrike" baseline="0" dirty="0">
                <a:latin typeface="Times New Roman" panose="02020603050405020304" pitchFamily="18" charset="0"/>
                <a:cs typeface="Times New Roman" panose="02020603050405020304" pitchFamily="18" charset="0"/>
              </a:rPr>
              <a:t>-For example, you may pass an object of one class as a parameter to a method of an object of a different class. </a:t>
            </a:r>
          </a:p>
          <a:p>
            <a:pPr algn="just"/>
            <a:endParaRPr lang="en-US"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There is clearly some sort of relationship between the classes of those objects, but it is not really an association. </a:t>
            </a:r>
          </a:p>
          <a:p>
            <a:pPr algn="just"/>
            <a:endParaRPr lang="en-US"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You can use the dependency relationship (specialized by certain predefined stereotypes) as a catch-all to model this kind of relationship.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8548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4F11894E-C403-4000-B700-60E350F6AE9A}"/>
              </a:ext>
            </a:extLst>
          </p:cNvPr>
          <p:cNvSpPr txBox="1"/>
          <p:nvPr/>
        </p:nvSpPr>
        <p:spPr>
          <a:xfrm>
            <a:off x="677850" y="1297609"/>
            <a:ext cx="6094674" cy="369332"/>
          </a:xfrm>
          <a:prstGeom prst="rect">
            <a:avLst/>
          </a:prstGeom>
          <a:noFill/>
        </p:spPr>
        <p:txBody>
          <a:bodyPr wrap="square">
            <a:spAutoFit/>
          </a:bodyPr>
          <a:lstStyle/>
          <a:p>
            <a:r>
              <a:rPr lang="en-US" sz="1800" b="0" i="0" u="none" strike="noStrike" baseline="0" dirty="0">
                <a:latin typeface="StoneSerif"/>
              </a:rPr>
              <a:t>UML 1.4 specifies four basic types of dependency</a:t>
            </a:r>
            <a:endParaRPr lang="en-IN" dirty="0"/>
          </a:p>
        </p:txBody>
      </p:sp>
      <p:pic>
        <p:nvPicPr>
          <p:cNvPr id="4" name="Picture 3">
            <a:extLst>
              <a:ext uri="{FF2B5EF4-FFF2-40B4-BE49-F238E27FC236}">
                <a16:creationId xmlns:a16="http://schemas.microsoft.com/office/drawing/2014/main" xmlns="" id="{3F02B0B8-A14A-4C83-B21A-BED75B87EA59}"/>
              </a:ext>
            </a:extLst>
          </p:cNvPr>
          <p:cNvPicPr>
            <a:picLocks noChangeAspect="1"/>
          </p:cNvPicPr>
          <p:nvPr/>
        </p:nvPicPr>
        <p:blipFill>
          <a:blip r:embed="rId2"/>
          <a:stretch>
            <a:fillRect/>
          </a:stretch>
        </p:blipFill>
        <p:spPr>
          <a:xfrm>
            <a:off x="3301284" y="2269901"/>
            <a:ext cx="5589431" cy="2826885"/>
          </a:xfrm>
          <a:prstGeom prst="rect">
            <a:avLst/>
          </a:prstGeom>
        </p:spPr>
      </p:pic>
    </p:spTree>
    <p:extLst>
      <p:ext uri="{BB962C8B-B14F-4D97-AF65-F5344CB8AC3E}">
        <p14:creationId xmlns:p14="http://schemas.microsoft.com/office/powerpoint/2010/main" xmlns="" val="370464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95EC8F95-CAAF-4D2A-8CDB-9C13527163DD}"/>
              </a:ext>
            </a:extLst>
          </p:cNvPr>
          <p:cNvSpPr txBox="1"/>
          <p:nvPr/>
        </p:nvSpPr>
        <p:spPr>
          <a:xfrm>
            <a:off x="2500023" y="1614880"/>
            <a:ext cx="6094674" cy="3416320"/>
          </a:xfrm>
          <a:prstGeom prst="rect">
            <a:avLst/>
          </a:prstGeom>
          <a:noFill/>
        </p:spPr>
        <p:txBody>
          <a:bodyPr wrap="square">
            <a:spAutoFit/>
          </a:bodyPr>
          <a:lstStyle/>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Dependencies don’t just occur between classes. They can commonly occur</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between:</a:t>
            </a:r>
          </a:p>
          <a:p>
            <a:pPr algn="just"/>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0" i="0" u="none" strike="noStrike" baseline="0" dirty="0">
                <a:solidFill>
                  <a:srgbClr val="B3B3B3"/>
                </a:solidFill>
                <a:latin typeface="Times New Roman" panose="02020603050405020304" pitchFamily="18" charset="0"/>
                <a:cs typeface="Times New Roman" panose="02020603050405020304" pitchFamily="18" charset="0"/>
              </a:rPr>
              <a:t>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packages and packages;</a:t>
            </a:r>
          </a:p>
          <a:p>
            <a:pPr marL="342900" indent="-342900" algn="just">
              <a:buFont typeface="Arial" panose="020B0604020202020204" pitchFamily="34" charset="0"/>
              <a:buChar char="•"/>
            </a:pPr>
            <a:r>
              <a:rPr lang="en-IN" sz="2400" b="0" i="0" u="none" strike="noStrike" baseline="0" dirty="0">
                <a:solidFill>
                  <a:srgbClr val="B3B3B3"/>
                </a:solidFill>
                <a:latin typeface="Times New Roman" panose="02020603050405020304" pitchFamily="18" charset="0"/>
                <a:cs typeface="Times New Roman" panose="02020603050405020304" pitchFamily="18" charset="0"/>
              </a:rPr>
              <a:t>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objects and classes.</a:t>
            </a:r>
          </a:p>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They can also occur between an operation and a class, although it is quite rare to show this explicitly on a diagram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684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E7C258EF-C5CF-46D7-97AE-38312D354F82}"/>
              </a:ext>
            </a:extLst>
          </p:cNvPr>
          <p:cNvSpPr txBox="1"/>
          <p:nvPr/>
        </p:nvSpPr>
        <p:spPr>
          <a:xfrm>
            <a:off x="1075415" y="1322021"/>
            <a:ext cx="9706554" cy="369332"/>
          </a:xfrm>
          <a:prstGeom prst="rect">
            <a:avLst/>
          </a:prstGeom>
          <a:noFill/>
        </p:spPr>
        <p:txBody>
          <a:bodyPr wrap="square">
            <a:spAutoFit/>
          </a:bodyPr>
          <a:lstStyle/>
          <a:p>
            <a:pPr algn="l"/>
            <a:r>
              <a:rPr lang="en-IN" sz="1800" b="0" i="0" u="none" strike="noStrike" baseline="0" dirty="0">
                <a:latin typeface="Times New Roman" panose="02020603050405020304" pitchFamily="18" charset="0"/>
                <a:cs typeface="Times New Roman" panose="02020603050405020304" pitchFamily="18" charset="0"/>
              </a:rPr>
              <a:t>Usage dependencies-</a:t>
            </a:r>
            <a:r>
              <a:rPr lang="en-US" sz="1800" b="0" i="0" u="none" strike="noStrike" baseline="0" dirty="0">
                <a:latin typeface="Times New Roman" panose="02020603050405020304" pitchFamily="18" charset="0"/>
                <a:cs typeface="Times New Roman" panose="02020603050405020304" pitchFamily="18" charset="0"/>
              </a:rPr>
              <a:t>The «use» dependency is the most common dependency between classes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97AEE212-9C3B-47DA-96F2-90C26DC88A5C}"/>
              </a:ext>
            </a:extLst>
          </p:cNvPr>
          <p:cNvPicPr>
            <a:picLocks noChangeAspect="1"/>
          </p:cNvPicPr>
          <p:nvPr/>
        </p:nvPicPr>
        <p:blipFill>
          <a:blip r:embed="rId2"/>
          <a:stretch>
            <a:fillRect/>
          </a:stretch>
        </p:blipFill>
        <p:spPr>
          <a:xfrm>
            <a:off x="3164620" y="1839327"/>
            <a:ext cx="4949668" cy="2009104"/>
          </a:xfrm>
          <a:prstGeom prst="rect">
            <a:avLst/>
          </a:prstGeom>
        </p:spPr>
      </p:pic>
      <p:sp>
        <p:nvSpPr>
          <p:cNvPr id="12" name="TextBox 11">
            <a:extLst>
              <a:ext uri="{FF2B5EF4-FFF2-40B4-BE49-F238E27FC236}">
                <a16:creationId xmlns:a16="http://schemas.microsoft.com/office/drawing/2014/main" xmlns="" id="{2AC0EAEC-1945-4E08-8E3F-16A92EA7BA24}"/>
              </a:ext>
            </a:extLst>
          </p:cNvPr>
          <p:cNvSpPr txBox="1"/>
          <p:nvPr/>
        </p:nvSpPr>
        <p:spPr>
          <a:xfrm>
            <a:off x="1290100" y="3953743"/>
            <a:ext cx="10326756" cy="1477328"/>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Above figure shows two classes, A and B, that have a «use» dependency</a:t>
            </a:r>
          </a:p>
          <a:p>
            <a:pPr algn="just"/>
            <a:r>
              <a:rPr lang="en-US" sz="1800" b="0" i="0" u="none" strike="noStrike" baseline="0" dirty="0">
                <a:latin typeface="Times New Roman" panose="02020603050405020304" pitchFamily="18" charset="0"/>
                <a:cs typeface="Times New Roman" panose="02020603050405020304" pitchFamily="18" charset="0"/>
              </a:rPr>
              <a:t>between them. This dependency is generated by any of the following cases.</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An operation of class A needs a parameter of class B.</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An operation of class A returns a value of class B.</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An operation of class A uses an object of class B somewhere in its implementation, but </a:t>
            </a:r>
            <a:r>
              <a:rPr lang="en-US" sz="1800" b="0" i="1" u="none" strike="noStrike" baseline="0" dirty="0">
                <a:latin typeface="Times New Roman" panose="02020603050405020304" pitchFamily="18" charset="0"/>
                <a:cs typeface="Times New Roman" panose="02020603050405020304" pitchFamily="18" charset="0"/>
              </a:rPr>
              <a:t>not </a:t>
            </a:r>
            <a:r>
              <a:rPr lang="en-US" sz="1800" b="0" i="0" u="none" strike="noStrike" baseline="0" dirty="0">
                <a:latin typeface="Times New Roman" panose="02020603050405020304" pitchFamily="18" charset="0"/>
                <a:cs typeface="Times New Roman" panose="02020603050405020304" pitchFamily="18" charset="0"/>
              </a:rPr>
              <a:t>as an attribute.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8527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5849B75E-C535-48F9-9AB5-871D65039B21}"/>
              </a:ext>
            </a:extLst>
          </p:cNvPr>
          <p:cNvSpPr txBox="1"/>
          <p:nvPr/>
        </p:nvSpPr>
        <p:spPr>
          <a:xfrm>
            <a:off x="1406719" y="1377680"/>
            <a:ext cx="9001538" cy="923330"/>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In previous PPT, Cases 1 and 2 are straightforward, but case 3 is more interesting. You would have this case if one of the methods of class A created a transient object of class B. A Java code fragment for this case is shown in following figure to illustrate </a:t>
            </a:r>
            <a:r>
              <a:rPr lang="en-IN" sz="1800" b="0" i="0" u="none" strike="noStrike" baseline="0" dirty="0">
                <a:latin typeface="Times New Roman" panose="02020603050405020304" pitchFamily="18" charset="0"/>
                <a:cs typeface="Times New Roman" panose="02020603050405020304" pitchFamily="18" charset="0"/>
              </a:rPr>
              <a:t>the point.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8BB275F3-75F1-44F0-BE94-8120EC22C269}"/>
              </a:ext>
            </a:extLst>
          </p:cNvPr>
          <p:cNvPicPr>
            <a:picLocks noChangeAspect="1"/>
          </p:cNvPicPr>
          <p:nvPr/>
        </p:nvPicPr>
        <p:blipFill>
          <a:blip r:embed="rId2"/>
          <a:stretch>
            <a:fillRect/>
          </a:stretch>
        </p:blipFill>
        <p:spPr>
          <a:xfrm>
            <a:off x="4145355" y="2838000"/>
            <a:ext cx="3296992" cy="2517820"/>
          </a:xfrm>
          <a:prstGeom prst="rect">
            <a:avLst/>
          </a:prstGeom>
        </p:spPr>
      </p:pic>
    </p:spTree>
    <p:extLst>
      <p:ext uri="{BB962C8B-B14F-4D97-AF65-F5344CB8AC3E}">
        <p14:creationId xmlns:p14="http://schemas.microsoft.com/office/powerpoint/2010/main" xmlns="" val="134029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A4E9D435-AB9C-4F05-B037-EC86C4659BBE}"/>
              </a:ext>
            </a:extLst>
          </p:cNvPr>
          <p:cNvSpPr txBox="1"/>
          <p:nvPr/>
        </p:nvSpPr>
        <p:spPr>
          <a:xfrm>
            <a:off x="985962" y="1382574"/>
            <a:ext cx="10082254" cy="4247317"/>
          </a:xfrm>
          <a:prstGeom prst="rect">
            <a:avLst/>
          </a:prstGeom>
          <a:noFill/>
        </p:spPr>
        <p:txBody>
          <a:bodyPr wrap="square">
            <a:spAutoFit/>
          </a:bodyPr>
          <a:lstStyle/>
          <a:p>
            <a:pPr algn="just"/>
            <a:r>
              <a:rPr lang="en-IN" b="0" i="0" u="none" strike="noStrike" baseline="0" dirty="0">
                <a:latin typeface="Times New Roman" panose="02020603050405020304" pitchFamily="18" charset="0"/>
                <a:cs typeface="Times New Roman" panose="02020603050405020304" pitchFamily="18" charset="0"/>
              </a:rPr>
              <a:t>«call»</a:t>
            </a:r>
          </a:p>
          <a:p>
            <a:pPr algn="just"/>
            <a:r>
              <a:rPr lang="en-US" b="0" i="0" u="none" strike="noStrike" baseline="0" dirty="0">
                <a:latin typeface="Times New Roman" panose="02020603050405020304" pitchFamily="18" charset="0"/>
                <a:cs typeface="Times New Roman" panose="02020603050405020304" pitchFamily="18" charset="0"/>
              </a:rPr>
              <a:t>This dependency is between operations – the client operation invokes the supplier operation. This type of dependency tends not to be very widely used in UML modeling. It applies at a deeper level of detail than most modelers are prepared to go. Also, very few CASE tools currently support </a:t>
            </a:r>
            <a:r>
              <a:rPr lang="en-IN" b="0" i="0" u="none" strike="noStrike" baseline="0" dirty="0">
                <a:latin typeface="Times New Roman" panose="02020603050405020304" pitchFamily="18" charset="0"/>
                <a:cs typeface="Times New Roman" panose="02020603050405020304" pitchFamily="18" charset="0"/>
              </a:rPr>
              <a:t>dependencies between operations.</a:t>
            </a:r>
          </a:p>
          <a:p>
            <a:pPr algn="just"/>
            <a:endParaRPr lang="en-IN"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«parameter»</a:t>
            </a:r>
          </a:p>
          <a:p>
            <a:pPr algn="just"/>
            <a:r>
              <a:rPr lang="en-US" b="0" i="0" u="none" strike="noStrike" baseline="0" dirty="0">
                <a:latin typeface="Times New Roman" panose="02020603050405020304" pitchFamily="18" charset="0"/>
                <a:cs typeface="Times New Roman" panose="02020603050405020304" pitchFamily="18" charset="0"/>
              </a:rPr>
              <a:t>This dependency is between an operation and a class. The supplier is a parameter or return value of an operation on the client. Again, this type of dependency tends not to be very widely used.</a:t>
            </a:r>
          </a:p>
          <a:p>
            <a:pPr algn="just"/>
            <a:endParaRPr lang="en-IN" b="0" i="0" u="none" strike="noStrike" baseline="0"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«send»</a:t>
            </a:r>
          </a:p>
          <a:p>
            <a:pPr algn="just"/>
            <a:r>
              <a:rPr lang="en-US" b="0" i="0" u="none" strike="noStrike" baseline="0" dirty="0">
                <a:latin typeface="Times New Roman" panose="02020603050405020304" pitchFamily="18" charset="0"/>
                <a:cs typeface="Times New Roman" panose="02020603050405020304" pitchFamily="18" charset="0"/>
              </a:rPr>
              <a:t>The client sends the supplier (which must be a signal) to some unspecified target. </a:t>
            </a:r>
            <a:endParaRPr lang="en-IN" b="0" i="0" u="none" strike="noStrike" baseline="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«instantiate»</a:t>
            </a:r>
          </a:p>
          <a:p>
            <a:pPr algn="just"/>
            <a:r>
              <a:rPr lang="en-US" b="0" i="0" u="none" strike="noStrike" baseline="0" dirty="0">
                <a:latin typeface="Times New Roman" panose="02020603050405020304" pitchFamily="18" charset="0"/>
                <a:cs typeface="Times New Roman" panose="02020603050405020304" pitchFamily="18" charset="0"/>
              </a:rPr>
              <a:t>The client is an instance of the supplier.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264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97FA9FB-27E8-410D-9F6E-EE08146858BA}"/>
              </a:ext>
            </a:extLst>
          </p:cNvPr>
          <p:cNvSpPr/>
          <p:nvPr/>
        </p:nvSpPr>
        <p:spPr>
          <a:xfrm>
            <a:off x="2303228" y="6459714"/>
            <a:ext cx="7585544" cy="276999"/>
          </a:xfrm>
          <a:prstGeom prst="rect">
            <a:avLst/>
          </a:prstGeom>
        </p:spPr>
        <p:txBody>
          <a:bodyPr wrap="square">
            <a:spAutoFit/>
          </a:bodyPr>
          <a:lstStyle/>
          <a:p>
            <a:pPr algn="l"/>
            <a:r>
              <a:rPr lang="en-IN" sz="1200" b="1" i="0" u="none" strike="noStrike" baseline="0" dirty="0">
                <a:solidFill>
                  <a:schemeClr val="bg1">
                    <a:lumMod val="65000"/>
                  </a:schemeClr>
                </a:solidFill>
                <a:latin typeface="Times New Roman" panose="02020603050405020304" pitchFamily="18" charset="0"/>
                <a:cs typeface="Times New Roman" panose="02020603050405020304" pitchFamily="18" charset="0"/>
              </a:rPr>
              <a:t>Reference:  UML and the Unified Process </a:t>
            </a:r>
            <a:r>
              <a:rPr lang="en-IN" sz="1200" b="0" i="0" u="none" strike="noStrike" baseline="0" dirty="0">
                <a:solidFill>
                  <a:schemeClr val="bg1">
                    <a:lumMod val="65000"/>
                  </a:schemeClr>
                </a:solidFill>
                <a:latin typeface="Times New Roman" panose="02020603050405020304" pitchFamily="18" charset="0"/>
                <a:cs typeface="Times New Roman" panose="02020603050405020304" pitchFamily="18" charset="0"/>
              </a:rPr>
              <a:t>Practical object-oriented analysis and design-</a:t>
            </a:r>
            <a:r>
              <a:rPr lang="en-IN" sz="1200" dirty="0">
                <a:solidFill>
                  <a:schemeClr val="bg1">
                    <a:lumMod val="65000"/>
                  </a:schemeClr>
                </a:solidFill>
                <a:latin typeface="Times New Roman" panose="02020603050405020304" pitchFamily="18" charset="0"/>
                <a:cs typeface="Times New Roman" panose="02020603050405020304" pitchFamily="18" charset="0"/>
              </a:rPr>
              <a:t>By-Jim </a:t>
            </a:r>
            <a:r>
              <a:rPr lang="en-IN" sz="1200" dirty="0" err="1">
                <a:solidFill>
                  <a:schemeClr val="bg1">
                    <a:lumMod val="65000"/>
                  </a:schemeClr>
                </a:solidFill>
                <a:latin typeface="Times New Roman" panose="02020603050405020304" pitchFamily="18" charset="0"/>
                <a:cs typeface="Times New Roman" panose="02020603050405020304" pitchFamily="18" charset="0"/>
              </a:rPr>
              <a:t>Arlow</a:t>
            </a:r>
            <a:r>
              <a:rPr lang="en-IN" sz="1200" dirty="0">
                <a:solidFill>
                  <a:schemeClr val="bg1">
                    <a:lumMod val="65000"/>
                  </a:schemeClr>
                </a:solidFill>
                <a:latin typeface="Times New Roman" panose="02020603050405020304" pitchFamily="18" charset="0"/>
                <a:cs typeface="Times New Roman" panose="02020603050405020304" pitchFamily="18" charset="0"/>
              </a:rPr>
              <a:t> , Neustadt </a:t>
            </a:r>
            <a:endParaRPr lang="en-US" sz="12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AD6BB52C-5DA3-40CE-8C71-C4068F83B6B5}"/>
              </a:ext>
            </a:extLst>
          </p:cNvPr>
          <p:cNvSpPr txBox="1"/>
          <p:nvPr/>
        </p:nvSpPr>
        <p:spPr>
          <a:xfrm>
            <a:off x="1028037" y="1576463"/>
            <a:ext cx="10135925" cy="4247317"/>
          </a:xfrm>
          <a:prstGeom prst="rect">
            <a:avLst/>
          </a:prstGeom>
          <a:noFill/>
        </p:spPr>
        <p:txBody>
          <a:bodyPr wrap="square">
            <a:spAutoFit/>
          </a:bodyPr>
          <a:lstStyle/>
          <a:p>
            <a:pPr algn="just"/>
            <a:r>
              <a:rPr lang="en-IN" b="1" i="0" u="none" strike="noStrike" baseline="0" dirty="0">
                <a:latin typeface="Times New Roman" panose="02020603050405020304" pitchFamily="18" charset="0"/>
                <a:cs typeface="Times New Roman" panose="02020603050405020304" pitchFamily="18" charset="0"/>
              </a:rPr>
              <a:t>Abstraction dependencies- </a:t>
            </a:r>
            <a:r>
              <a:rPr lang="en-US" b="0" i="0" u="none" strike="noStrike" baseline="0" dirty="0">
                <a:latin typeface="Times New Roman" panose="02020603050405020304" pitchFamily="18" charset="0"/>
                <a:cs typeface="Times New Roman" panose="02020603050405020304" pitchFamily="18" charset="0"/>
              </a:rPr>
              <a:t>Abstraction dependencies model dependencies between things that are at different levels of abstraction. An example might be a class in an analysis model, and the same class in the design model.</a:t>
            </a:r>
          </a:p>
          <a:p>
            <a:pPr algn="just"/>
            <a:endParaRPr lang="en-US"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«trace»</a:t>
            </a:r>
          </a:p>
          <a:p>
            <a:pPr algn="just"/>
            <a:r>
              <a:rPr lang="en-US" b="0" i="0" u="none" strike="noStrike" baseline="0" dirty="0">
                <a:latin typeface="Times New Roman" panose="02020603050405020304" pitchFamily="18" charset="0"/>
                <a:cs typeface="Times New Roman" panose="02020603050405020304" pitchFamily="18" charset="0"/>
              </a:rPr>
              <a:t>You often use a «trace» dependency to illustrate some general connection between elements where the supplier is at a different point in development </a:t>
            </a:r>
            <a:r>
              <a:rPr lang="en-IN" b="0" i="0" u="none" strike="noStrike" baseline="0" dirty="0">
                <a:latin typeface="Times New Roman" panose="02020603050405020304" pitchFamily="18" charset="0"/>
                <a:cs typeface="Times New Roman" panose="02020603050405020304" pitchFamily="18" charset="0"/>
              </a:rPr>
              <a:t>to the client.</a:t>
            </a:r>
            <a:endParaRPr lang="en-US" b="0" i="0" u="none" strike="noStrike" baseline="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«refine»</a:t>
            </a:r>
          </a:p>
          <a:p>
            <a:pPr algn="just"/>
            <a:r>
              <a:rPr lang="en-US" b="0" i="0" u="none" strike="noStrike" baseline="0" dirty="0">
                <a:latin typeface="Times New Roman" panose="02020603050405020304" pitchFamily="18" charset="0"/>
                <a:cs typeface="Times New Roman" panose="02020603050405020304" pitchFamily="18" charset="0"/>
              </a:rPr>
              <a:t>Whereas the «trace» dependency is a purely historical dependency that is often between two elements in different models, «refine» may be between elements in the same model.</a:t>
            </a:r>
          </a:p>
          <a:p>
            <a:pPr algn="just"/>
            <a:endParaRPr lang="en-US" b="0" i="0" u="none" strike="noStrike" baseline="0" dirty="0">
              <a:latin typeface="Times New Roman" panose="02020603050405020304" pitchFamily="18" charset="0"/>
              <a:cs typeface="Times New Roman" panose="02020603050405020304" pitchFamily="18" charset="0"/>
            </a:endParaRPr>
          </a:p>
          <a:p>
            <a:pPr algn="just"/>
            <a:r>
              <a:rPr lang="en-IN" b="0" i="0" u="none" strike="noStrike" baseline="0" dirty="0">
                <a:latin typeface="Times New Roman" panose="02020603050405020304" pitchFamily="18" charset="0"/>
                <a:cs typeface="Times New Roman" panose="02020603050405020304" pitchFamily="18" charset="0"/>
              </a:rPr>
              <a:t>«derive»</a:t>
            </a:r>
          </a:p>
          <a:p>
            <a:pPr algn="just"/>
            <a:r>
              <a:rPr lang="en-US" b="0" i="0" u="none" strike="noStrike" baseline="0" dirty="0">
                <a:latin typeface="Times New Roman" panose="02020603050405020304" pitchFamily="18" charset="0"/>
                <a:cs typeface="Times New Roman" panose="02020603050405020304" pitchFamily="18" charset="0"/>
              </a:rPr>
              <a:t>You use this stereotype when you want to show explicitly that a thing can be derived in some way from some other thing.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57343091"/>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6640</TotalTime>
  <Words>951</Words>
  <Application>Microsoft Office PowerPoint</Application>
  <PresentationFormat>Custom</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pm_siggraph96</vt:lpstr>
      <vt:lpstr>Object-Oriented Analysis and Design using JAVA</vt:lpstr>
      <vt:lpstr>What is dependency relationship?</vt:lpstr>
      <vt:lpstr>Slide 3</vt:lpstr>
      <vt:lpstr>Slide 4</vt:lpstr>
      <vt:lpstr>Slide 5</vt:lpstr>
      <vt:lpstr>Slide 6</vt:lpstr>
      <vt:lpstr>Slide 7</vt:lpstr>
      <vt:lpstr>Slide 8</vt:lpstr>
      <vt:lpstr>Slide 9</vt:lpstr>
      <vt:lpstr>Slide 10</vt:lpstr>
      <vt:lpstr>Slide 11</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pulkit.mehndiratta</cp:lastModifiedBy>
  <cp:revision>293</cp:revision>
  <dcterms:created xsi:type="dcterms:W3CDTF">2020-08-16T12:13:05Z</dcterms:created>
  <dcterms:modified xsi:type="dcterms:W3CDTF">2022-08-09T05:21:28Z</dcterms:modified>
</cp:coreProperties>
</file>