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2"/>
  </p:notesMasterIdLst>
  <p:handoutMasterIdLst>
    <p:handoutMasterId r:id="rId13"/>
  </p:handoutMasterIdLst>
  <p:sldIdLst>
    <p:sldId id="265" r:id="rId2"/>
    <p:sldId id="335" r:id="rId3"/>
    <p:sldId id="306" r:id="rId4"/>
    <p:sldId id="333" r:id="rId5"/>
    <p:sldId id="329" r:id="rId6"/>
    <p:sldId id="334" r:id="rId7"/>
    <p:sldId id="330" r:id="rId8"/>
    <p:sldId id="331" r:id="rId9"/>
    <p:sldId id="280"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rjeetsanyasi@gmail.com" initials="a" lastIdx="1" clrIdx="0">
    <p:extLst>
      <p:ext uri="{19B8F6BF-5375-455C-9EA6-DF929625EA0E}">
        <p15:presenceInfo xmlns:p15="http://schemas.microsoft.com/office/powerpoint/2012/main" xmlns="" userId="c95386e8c7c987d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9C9"/>
    <a:srgbClr val="88988A"/>
    <a:srgbClr val="9F81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4660"/>
  </p:normalViewPr>
  <p:slideViewPr>
    <p:cSldViewPr snapToGrid="0">
      <p:cViewPr varScale="1">
        <p:scale>
          <a:sx n="72" d="100"/>
          <a:sy n="72" d="100"/>
        </p:scale>
        <p:origin x="-57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741F9E3-A59E-444A-9B03-FE6EC9D339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1543FFCC-4CDE-4EF9-9F2A-7E95928E3B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BB69-987C-4E40-9672-6D4CF4F3ED2C}" type="datetimeFigureOut">
              <a:rPr lang="en-IN" smtClean="0"/>
              <a:pPr/>
              <a:t>09-08-2022</a:t>
            </a:fld>
            <a:endParaRPr lang="en-IN"/>
          </a:p>
        </p:txBody>
      </p:sp>
      <p:sp>
        <p:nvSpPr>
          <p:cNvPr id="4" name="Footer Placeholder 3">
            <a:extLst>
              <a:ext uri="{FF2B5EF4-FFF2-40B4-BE49-F238E27FC236}">
                <a16:creationId xmlns:a16="http://schemas.microsoft.com/office/drawing/2014/main" xmlns="" id="{045E3E56-60FE-4FE0-887B-171FF5CEF7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BC1AED36-76CD-4253-AF17-D0B3EF32E9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AA0B55-20BF-4CA5-BB19-F3C28DD92CEB}" type="slidenum">
              <a:rPr lang="en-IN" smtClean="0"/>
              <a:pPr/>
              <a:t>‹#›</a:t>
            </a:fld>
            <a:endParaRPr lang="en-IN"/>
          </a:p>
        </p:txBody>
      </p:sp>
    </p:spTree>
    <p:extLst>
      <p:ext uri="{BB962C8B-B14F-4D97-AF65-F5344CB8AC3E}">
        <p14:creationId xmlns:p14="http://schemas.microsoft.com/office/powerpoint/2010/main" xmlns="" val="34306078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CD3F0-F2ED-4E03-BD3C-739A8B9F7971}" type="datetimeFigureOut">
              <a:rPr lang="en-IN" smtClean="0"/>
              <a:pPr/>
              <a:t>09-08-2022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8E8A0-D924-4284-9FB2-72A26BF0158C}" type="slidenum">
              <a:rPr lang="en-IN" smtClean="0"/>
              <a:pPr/>
              <a:t>‹#›</a:t>
            </a:fld>
            <a:endParaRPr lang="en-IN"/>
          </a:p>
        </p:txBody>
      </p:sp>
    </p:spTree>
    <p:extLst>
      <p:ext uri="{BB962C8B-B14F-4D97-AF65-F5344CB8AC3E}">
        <p14:creationId xmlns:p14="http://schemas.microsoft.com/office/powerpoint/2010/main" xmlns="" val="7289073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dt" sz="quarter" idx="2"/>
          </p:nvPr>
        </p:nvSpPr>
        <p:spPr/>
        <p:txBody>
          <a:bodyPr/>
          <a:lstStyle>
            <a:lvl1pPr>
              <a:defRPr/>
            </a:lvl1pPr>
          </a:lstStyle>
          <a:p>
            <a:fld id="{87E57922-0167-4C9F-AD9C-22F2B7009187}" type="datetime1">
              <a:rPr lang="en-IN" smtClean="0"/>
              <a:pPr/>
              <a:t>09-08-2022</a:t>
            </a:fld>
            <a:endParaRPr lang="en-IN"/>
          </a:p>
        </p:txBody>
      </p:sp>
      <p:sp>
        <p:nvSpPr>
          <p:cNvPr id="3075" name="Rectangle 3"/>
          <p:cNvSpPr>
            <a:spLocks noGrp="1" noChangeArrowheads="1"/>
          </p:cNvSpPr>
          <p:nvPr>
            <p:ph type="ftr" sz="quarter" idx="3"/>
          </p:nvPr>
        </p:nvSpPr>
        <p:spPr/>
        <p:txBody>
          <a:bodyPr/>
          <a:lstStyle>
            <a:lvl1pPr>
              <a:defRPr/>
            </a:lvl1pPr>
          </a:lstStyle>
          <a:p>
            <a:r>
              <a:rPr lang="en-US"/>
              <a:t>Referred sources mentioned in Key References</a:t>
            </a:r>
            <a:endParaRPr lang="en-IN"/>
          </a:p>
        </p:txBody>
      </p:sp>
      <p:sp>
        <p:nvSpPr>
          <p:cNvPr id="3076" name="Rectangle 4"/>
          <p:cNvSpPr>
            <a:spLocks noGrp="1" noChangeArrowheads="1"/>
          </p:cNvSpPr>
          <p:nvPr>
            <p:ph type="sldNum" sz="quarter" idx="4"/>
          </p:nvPr>
        </p:nvSpPr>
        <p:spPr/>
        <p:txBody>
          <a:bodyPr/>
          <a:lstStyle>
            <a:lvl1pPr>
              <a:defRPr/>
            </a:lvl1pPr>
          </a:lstStyle>
          <a:p>
            <a:fld id="{2474C2A8-C953-455A-8BE2-601ACF684691}" type="slidenum">
              <a:rPr lang="en-IN" smtClean="0"/>
              <a:pPr/>
              <a:t>‹#›</a:t>
            </a:fld>
            <a:endParaRPr lang="en-IN"/>
          </a:p>
        </p:txBody>
      </p:sp>
      <p:grpSp>
        <p:nvGrpSpPr>
          <p:cNvPr id="2" name="Group 7"/>
          <p:cNvGrpSpPr>
            <a:grpSpLocks/>
          </p:cNvGrpSpPr>
          <p:nvPr/>
        </p:nvGrpSpPr>
        <p:grpSpPr bwMode="auto">
          <a:xfrm>
            <a:off x="0" y="1200150"/>
            <a:ext cx="12177184" cy="152400"/>
            <a:chOff x="0" y="756"/>
            <a:chExt cx="5753" cy="96"/>
          </a:xfrm>
        </p:grpSpPr>
        <p:sp>
          <p:nvSpPr>
            <p:cNvPr id="3077" name="Rectangle 5"/>
            <p:cNvSpPr>
              <a:spLocks noChangeArrowheads="1"/>
            </p:cNvSpPr>
            <p:nvPr/>
          </p:nvSpPr>
          <p:spPr bwMode="auto">
            <a:xfrm>
              <a:off x="0" y="756"/>
              <a:ext cx="5753" cy="47"/>
            </a:xfrm>
            <a:prstGeom prst="rect">
              <a:avLst/>
            </a:prstGeom>
            <a:gradFill rotWithShape="0">
              <a:gsLst>
                <a:gs pos="0">
                  <a:srgbClr val="00DFCA">
                    <a:gamma/>
                    <a:shade val="49804"/>
                    <a:invGamma/>
                  </a:srgbClr>
                </a:gs>
                <a:gs pos="50000">
                  <a:srgbClr val="00DFCA"/>
                </a:gs>
                <a:gs pos="100000">
                  <a:srgbClr val="00DFCA">
                    <a:gamma/>
                    <a:shade val="49804"/>
                    <a:invGamma/>
                  </a:srgbClr>
                </a:gs>
              </a:gsLst>
              <a:lin ang="0" scaled="1"/>
            </a:gradFill>
            <a:ln w="9525">
              <a:noFill/>
              <a:miter lim="800000"/>
              <a:headEnd/>
              <a:tailEnd/>
            </a:ln>
            <a:effectLst/>
          </p:spPr>
          <p:txBody>
            <a:bodyPr wrap="none" anchor="ctr"/>
            <a:lstStyle/>
            <a:p>
              <a:endParaRPr lang="en-US" sz="2400"/>
            </a:p>
          </p:txBody>
        </p:sp>
        <p:sp>
          <p:nvSpPr>
            <p:cNvPr id="3078" name="Rectangle 6"/>
            <p:cNvSpPr>
              <a:spLocks noChangeArrowheads="1"/>
            </p:cNvSpPr>
            <p:nvPr/>
          </p:nvSpPr>
          <p:spPr bwMode="auto">
            <a:xfrm>
              <a:off x="0" y="828"/>
              <a:ext cx="5753" cy="24"/>
            </a:xfrm>
            <a:prstGeom prst="rect">
              <a:avLst/>
            </a:prstGeom>
            <a:gradFill rotWithShape="0">
              <a:gsLst>
                <a:gs pos="0">
                  <a:srgbClr val="D989B8">
                    <a:gamma/>
                    <a:shade val="69804"/>
                    <a:invGamma/>
                  </a:srgbClr>
                </a:gs>
                <a:gs pos="50000">
                  <a:srgbClr val="D989B8"/>
                </a:gs>
                <a:gs pos="100000">
                  <a:srgbClr val="D989B8">
                    <a:gamma/>
                    <a:shade val="69804"/>
                    <a:invGamma/>
                  </a:srgbClr>
                </a:gs>
              </a:gsLst>
              <a:lin ang="0" scaled="1"/>
            </a:gradFill>
            <a:ln w="9525">
              <a:noFill/>
              <a:miter lim="800000"/>
              <a:headEnd/>
              <a:tailEnd/>
            </a:ln>
            <a:effectLst/>
          </p:spPr>
          <p:txBody>
            <a:bodyPr wrap="none" anchor="ctr"/>
            <a:lstStyle/>
            <a:p>
              <a:endParaRPr lang="en-US" sz="2400"/>
            </a:p>
          </p:txBody>
        </p:sp>
      </p:grpSp>
      <p:sp>
        <p:nvSpPr>
          <p:cNvPr id="3080" name="Rectangle 8"/>
          <p:cNvSpPr>
            <a:spLocks noGrp="1" noChangeArrowheads="1"/>
          </p:cNvSpPr>
          <p:nvPr>
            <p:ph type="ctrTitle" sz="quarter"/>
          </p:nvPr>
        </p:nvSpPr>
        <p:spPr>
          <a:xfrm>
            <a:off x="406400" y="1524000"/>
            <a:ext cx="11379200" cy="1143000"/>
          </a:xfrm>
        </p:spPr>
        <p:txBody>
          <a:bodyPr anchor="b" anchorCtr="0"/>
          <a:lstStyle>
            <a:lvl1pPr>
              <a:defRPr/>
            </a:lvl1pPr>
          </a:lstStyle>
          <a:p>
            <a:r>
              <a:rPr lang="en-US"/>
              <a:t>Click to edit Master title style</a:t>
            </a:r>
          </a:p>
        </p:txBody>
      </p:sp>
      <p:sp>
        <p:nvSpPr>
          <p:cNvPr id="3081" name="Rectangle 9"/>
          <p:cNvSpPr>
            <a:spLocks noGrp="1" noChangeArrowheads="1"/>
          </p:cNvSpPr>
          <p:nvPr>
            <p:ph type="subTitle" sz="quarter" idx="1"/>
          </p:nvPr>
        </p:nvSpPr>
        <p:spPr>
          <a:xfrm>
            <a:off x="1828800" y="2971800"/>
            <a:ext cx="8534400" cy="1752600"/>
          </a:xfrm>
        </p:spPr>
        <p:txBody>
          <a:bodyPr/>
          <a:lstStyle>
            <a:lvl1pPr marL="0" indent="0" algn="ctr">
              <a:buFont typeface="Monotype Sorts" pitchFamily="2" charset="2"/>
              <a:buNone/>
              <a:defRPr/>
            </a:lvl1pPr>
          </a:lstStyle>
          <a:p>
            <a:r>
              <a:rPr lang="en-US"/>
              <a:t>Click to edit Master subtitle style</a:t>
            </a:r>
          </a:p>
        </p:txBody>
      </p:sp>
    </p:spTree>
    <p:extLst>
      <p:ext uri="{BB962C8B-B14F-4D97-AF65-F5344CB8AC3E}">
        <p14:creationId xmlns:p14="http://schemas.microsoft.com/office/powerpoint/2010/main" xmlns="" val="143364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8DBB67F-3B43-4959-B5A3-625A2A88E46F}"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359568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04800"/>
            <a:ext cx="29464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3200" y="304800"/>
            <a:ext cx="86360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0879487-86FC-4B49-BA47-1B8450DFE1E9}"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70312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C725084-8DAE-411D-93DA-D168CE1A9BBE}"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56351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FF4E71AF-0282-4689-B0C4-FBB648EF4253}"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83932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295400"/>
            <a:ext cx="5435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1295400"/>
            <a:ext cx="5435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918A5EE1-5661-495B-8CBC-2B55D10BD000}"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384603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20B1EE0-D862-4245-BC9C-5CA5176EFB1A}" type="datetime1">
              <a:rPr lang="en-IN" smtClean="0"/>
              <a:pPr/>
              <a:t>09-08-2022</a:t>
            </a:fld>
            <a:endParaRPr lang="en-IN"/>
          </a:p>
        </p:txBody>
      </p:sp>
      <p:sp>
        <p:nvSpPr>
          <p:cNvPr id="8" name="Footer Placeholder 7"/>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9" name="Slide Number Placeholder 8"/>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808239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0B937A67-3D49-47C6-B0B7-6A7F0AC83A52}" type="datetime1">
              <a:rPr lang="en-IN" smtClean="0"/>
              <a:pPr/>
              <a:t>09-08-2022</a:t>
            </a:fld>
            <a:endParaRPr lang="en-IN"/>
          </a:p>
        </p:txBody>
      </p:sp>
      <p:sp>
        <p:nvSpPr>
          <p:cNvPr id="4" name="Footer Placeholder 3"/>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5" name="Slide Number Placeholder 4"/>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101638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7EF1EC4-F0A5-43E0-AA41-8A9DF3840F29}" type="datetime1">
              <a:rPr lang="en-IN" smtClean="0"/>
              <a:pPr/>
              <a:t>09-08-2022</a:t>
            </a:fld>
            <a:endParaRPr lang="en-IN"/>
          </a:p>
        </p:txBody>
      </p:sp>
      <p:sp>
        <p:nvSpPr>
          <p:cNvPr id="3" name="Footer Placeholder 2"/>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4" name="Slide Number Placeholder 3"/>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23012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704B1A4-7274-4F56-975B-490BF7F950C4}"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47041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1E0018A-270E-42CC-A3B2-192C46319FE1}"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96299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effectLst/>
                <a:latin typeface="Times New Roman" pitchFamily="18" charset="0"/>
              </a:defRPr>
            </a:lvl1pPr>
          </a:lstStyle>
          <a:p>
            <a:fld id="{13FCECD4-694A-4EF2-99BA-0AD19D70B481}" type="datetime1">
              <a:rPr lang="en-IN" smtClean="0"/>
              <a:pPr/>
              <a:t>09-08-2022</a:t>
            </a:fld>
            <a:endParaRPr lang="en-IN"/>
          </a:p>
        </p:txBody>
      </p:sp>
      <p:sp>
        <p:nvSpPr>
          <p:cNvPr id="1027" name="Rectangle 3"/>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effectLst/>
                <a:latin typeface="Times New Roman" pitchFamily="18" charset="0"/>
              </a:defRPr>
            </a:lvl1pPr>
          </a:lstStyle>
          <a:p>
            <a:r>
              <a:rPr lang="en-US"/>
              <a:t>Referred sources mentioned in Key References</a:t>
            </a:r>
            <a:endParaRPr lang="en-IN"/>
          </a:p>
        </p:txBody>
      </p:sp>
      <p:sp>
        <p:nvSpPr>
          <p:cNvPr id="1028" name="Rectangle 4"/>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effectLst/>
                <a:latin typeface="Times New Roman" pitchFamily="18" charset="0"/>
              </a:defRPr>
            </a:lvl1pPr>
          </a:lstStyle>
          <a:p>
            <a:fld id="{2474C2A8-C953-455A-8BE2-601ACF684691}" type="slidenum">
              <a:rPr lang="en-IN" smtClean="0"/>
              <a:pPr/>
              <a:t>‹#›</a:t>
            </a:fld>
            <a:endParaRPr lang="en-IN"/>
          </a:p>
        </p:txBody>
      </p:sp>
      <p:grpSp>
        <p:nvGrpSpPr>
          <p:cNvPr id="2" name="Group 7"/>
          <p:cNvGrpSpPr>
            <a:grpSpLocks/>
          </p:cNvGrpSpPr>
          <p:nvPr/>
        </p:nvGrpSpPr>
        <p:grpSpPr bwMode="auto">
          <a:xfrm>
            <a:off x="0" y="971550"/>
            <a:ext cx="12177184" cy="152400"/>
            <a:chOff x="0" y="612"/>
            <a:chExt cx="5753" cy="96"/>
          </a:xfrm>
        </p:grpSpPr>
        <p:sp>
          <p:nvSpPr>
            <p:cNvPr id="1029" name="Rectangle 5"/>
            <p:cNvSpPr>
              <a:spLocks noChangeArrowheads="1"/>
            </p:cNvSpPr>
            <p:nvPr/>
          </p:nvSpPr>
          <p:spPr bwMode="auto">
            <a:xfrm>
              <a:off x="0" y="612"/>
              <a:ext cx="5753" cy="47"/>
            </a:xfrm>
            <a:prstGeom prst="rect">
              <a:avLst/>
            </a:prstGeom>
            <a:gradFill rotWithShape="0">
              <a:gsLst>
                <a:gs pos="0">
                  <a:srgbClr val="00DFCA">
                    <a:gamma/>
                    <a:shade val="49804"/>
                    <a:invGamma/>
                  </a:srgbClr>
                </a:gs>
                <a:gs pos="50000">
                  <a:srgbClr val="00DFCA"/>
                </a:gs>
                <a:gs pos="100000">
                  <a:srgbClr val="00DFCA">
                    <a:gamma/>
                    <a:shade val="49804"/>
                    <a:invGamma/>
                  </a:srgbClr>
                </a:gs>
              </a:gsLst>
              <a:lin ang="0" scaled="1"/>
            </a:gradFill>
            <a:ln w="9525">
              <a:noFill/>
              <a:miter lim="800000"/>
              <a:headEnd/>
              <a:tailEnd/>
            </a:ln>
            <a:effectLst/>
          </p:spPr>
          <p:txBody>
            <a:bodyPr wrap="none" anchor="ctr"/>
            <a:lstStyle/>
            <a:p>
              <a:endParaRPr lang="en-US" sz="2400"/>
            </a:p>
          </p:txBody>
        </p:sp>
        <p:sp>
          <p:nvSpPr>
            <p:cNvPr id="1030" name="Rectangle 6"/>
            <p:cNvSpPr>
              <a:spLocks noChangeArrowheads="1"/>
            </p:cNvSpPr>
            <p:nvPr/>
          </p:nvSpPr>
          <p:spPr bwMode="auto">
            <a:xfrm>
              <a:off x="0" y="684"/>
              <a:ext cx="5753" cy="24"/>
            </a:xfrm>
            <a:prstGeom prst="rect">
              <a:avLst/>
            </a:prstGeom>
            <a:gradFill rotWithShape="0">
              <a:gsLst>
                <a:gs pos="0">
                  <a:srgbClr val="D989B8">
                    <a:gamma/>
                    <a:shade val="69804"/>
                    <a:invGamma/>
                  </a:srgbClr>
                </a:gs>
                <a:gs pos="50000">
                  <a:srgbClr val="D989B8"/>
                </a:gs>
                <a:gs pos="100000">
                  <a:srgbClr val="D989B8">
                    <a:gamma/>
                    <a:shade val="69804"/>
                    <a:invGamma/>
                  </a:srgbClr>
                </a:gs>
              </a:gsLst>
              <a:lin ang="0" scaled="1"/>
            </a:gradFill>
            <a:ln w="9525">
              <a:noFill/>
              <a:miter lim="800000"/>
              <a:headEnd/>
              <a:tailEnd/>
            </a:ln>
            <a:effectLst/>
          </p:spPr>
          <p:txBody>
            <a:bodyPr wrap="none" anchor="ctr"/>
            <a:lstStyle/>
            <a:p>
              <a:endParaRPr lang="en-US" sz="2400"/>
            </a:p>
          </p:txBody>
        </p:sp>
      </p:grpSp>
      <p:sp>
        <p:nvSpPr>
          <p:cNvPr id="1032" name="Rectangle 8"/>
          <p:cNvSpPr>
            <a:spLocks noGrp="1" noChangeArrowheads="1"/>
          </p:cNvSpPr>
          <p:nvPr>
            <p:ph type="title"/>
          </p:nvPr>
        </p:nvSpPr>
        <p:spPr bwMode="auto">
          <a:xfrm>
            <a:off x="203200" y="304800"/>
            <a:ext cx="11785600" cy="609600"/>
          </a:xfrm>
          <a:prstGeom prst="rect">
            <a:avLst/>
          </a:prstGeom>
          <a:noFill/>
          <a:ln w="9525">
            <a:noFill/>
            <a:miter lim="800000"/>
            <a:headEnd/>
            <a:tailEnd/>
          </a:ln>
          <a:effectLst/>
        </p:spPr>
        <p:txBody>
          <a:bodyPr vert="horz" wrap="square" lIns="92075" tIns="46038" rIns="92075" bIns="46038" numCol="1" anchor="ctr" anchorCtr="1" compatLnSpc="1">
            <a:prstTxWarp prst="textNoShape">
              <a:avLst/>
            </a:prstTxWarp>
          </a:bodyPr>
          <a:lstStyle/>
          <a:p>
            <a:pPr lvl="0"/>
            <a:r>
              <a:rPr lang="en-US"/>
              <a:t>Click to edit Master title style</a:t>
            </a:r>
          </a:p>
        </p:txBody>
      </p:sp>
      <p:sp>
        <p:nvSpPr>
          <p:cNvPr id="1033" name="Rectangle 9"/>
          <p:cNvSpPr>
            <a:spLocks noGrp="1" noChangeArrowheads="1"/>
          </p:cNvSpPr>
          <p:nvPr>
            <p:ph type="body" idx="1"/>
          </p:nvPr>
        </p:nvSpPr>
        <p:spPr bwMode="auto">
          <a:xfrm>
            <a:off x="914400" y="1295400"/>
            <a:ext cx="11074400" cy="4876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7095784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mj-lt"/>
          <a:ea typeface="+mj-ea"/>
          <a:cs typeface="+mj-cs"/>
        </a:defRPr>
      </a:lvl1pPr>
      <a:lvl2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2pPr>
      <a:lvl3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3pPr>
      <a:lvl4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4pPr>
      <a:lvl5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5pPr>
      <a:lvl6pPr marL="4572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6pPr>
      <a:lvl7pPr marL="9144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7pPr>
      <a:lvl8pPr marL="13716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8pPr>
      <a:lvl9pPr marL="18288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9pPr>
    </p:titleStyle>
    <p:bodyStyle>
      <a:lvl1pPr marL="342900" indent="-342900" algn="l" rtl="0" eaLnBrk="1" fontAlgn="base" hangingPunct="1">
        <a:spcBef>
          <a:spcPct val="20000"/>
        </a:spcBef>
        <a:spcAft>
          <a:spcPct val="0"/>
        </a:spcAft>
        <a:buClr>
          <a:schemeClr val="accent2"/>
        </a:buClr>
        <a:buSzPct val="55000"/>
        <a:buFont typeface="Monotype Sorts" pitchFamily="2" charset="2"/>
        <a:buChar char="l"/>
        <a:defRPr sz="28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accent2"/>
        </a:buClr>
        <a:buSzPct val="50000"/>
        <a:buFont typeface="Monotype Sorts" pitchFamily="2" charset="2"/>
        <a:buChar char="n"/>
        <a:defRPr sz="2600">
          <a:solidFill>
            <a:schemeClr val="tx1"/>
          </a:solidFill>
          <a:effectLst>
            <a:outerShdw blurRad="38100" dist="38100" dir="2700000" algn="tl">
              <a:srgbClr val="C0C0C0"/>
            </a:outerShdw>
          </a:effectLst>
          <a:latin typeface="+mn-lt"/>
        </a:defRPr>
      </a:lvl2pPr>
      <a:lvl3pPr marL="1143000" indent="-228600" algn="l" rtl="0" eaLnBrk="1" fontAlgn="base" hangingPunct="1">
        <a:spcBef>
          <a:spcPct val="20000"/>
        </a:spcBef>
        <a:spcAft>
          <a:spcPct val="0"/>
        </a:spcAft>
        <a:buClr>
          <a:schemeClr val="accent2"/>
        </a:buClr>
        <a:buSzPct val="40000"/>
        <a:buFont typeface="Monotype Sorts" pitchFamily="2" charset="2"/>
        <a:buChar char="n"/>
        <a:defRPr sz="2400">
          <a:solidFill>
            <a:schemeClr val="tx1"/>
          </a:solidFill>
          <a:effectLst>
            <a:outerShdw blurRad="38100" dist="38100" dir="2700000" algn="tl">
              <a:srgbClr val="C0C0C0"/>
            </a:outerShdw>
          </a:effectLst>
          <a:latin typeface="+mn-lt"/>
        </a:defRPr>
      </a:lvl3pPr>
      <a:lvl4pPr marL="1600200" indent="-228600" algn="l" rtl="0" eaLnBrk="1" fontAlgn="base" hangingPunct="1">
        <a:spcBef>
          <a:spcPct val="20000"/>
        </a:spcBef>
        <a:spcAft>
          <a:spcPct val="0"/>
        </a:spcAft>
        <a:buClr>
          <a:schemeClr val="accent2"/>
        </a:buClr>
        <a:buSzPct val="65000"/>
        <a:buFont typeface="Monotype Sorts" pitchFamily="2" charset="2"/>
        <a:buChar char="l"/>
        <a:defRPr sz="2200">
          <a:solidFill>
            <a:schemeClr val="tx1"/>
          </a:solidFill>
          <a:effectLst>
            <a:outerShdw blurRad="38100" dist="38100" dir="2700000" algn="tl">
              <a:srgbClr val="C0C0C0"/>
            </a:outerShdw>
          </a:effectLst>
          <a:latin typeface="+mn-lt"/>
        </a:defRPr>
      </a:lvl4pPr>
      <a:lvl5pPr marL="20574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354" y="1890399"/>
            <a:ext cx="9144000" cy="1060194"/>
          </a:xfrm>
        </p:spPr>
        <p:txBody>
          <a:bodyPr>
            <a:normAutofit fontScale="90000"/>
          </a:bodyPr>
          <a:lstStyle/>
          <a:p>
            <a:r>
              <a:rPr lang="en-IN" dirty="0">
                <a:effectLst/>
                <a:latin typeface="Times New Roman" panose="02020603050405020304" pitchFamily="18" charset="0"/>
                <a:cs typeface="Times New Roman" panose="02020603050405020304" pitchFamily="18" charset="0"/>
              </a:rPr>
              <a:t>Object-Oriented Analysis and Design using JAVA</a:t>
            </a:r>
          </a:p>
        </p:txBody>
      </p:sp>
      <p:sp>
        <p:nvSpPr>
          <p:cNvPr id="3" name="Subtitle 2"/>
          <p:cNvSpPr>
            <a:spLocks noGrp="1"/>
          </p:cNvSpPr>
          <p:nvPr>
            <p:ph type="subTitle" idx="1"/>
          </p:nvPr>
        </p:nvSpPr>
        <p:spPr>
          <a:xfrm>
            <a:off x="1224354" y="3282279"/>
            <a:ext cx="9144000" cy="814075"/>
          </a:xfrm>
        </p:spPr>
        <p:txBody>
          <a:bodyPr>
            <a:normAutofit fontScale="92500" lnSpcReduction="20000"/>
          </a:bodyPr>
          <a:lstStyle/>
          <a:p>
            <a:r>
              <a:rPr lang="en-IN" dirty="0" err="1">
                <a:effectLst/>
                <a:latin typeface="Times New Roman" panose="02020603050405020304" pitchFamily="18" charset="0"/>
                <a:cs typeface="Times New Roman" panose="02020603050405020304" pitchFamily="18" charset="0"/>
              </a:rPr>
              <a:t>B.Tech</a:t>
            </a:r>
            <a:r>
              <a:rPr lang="en-IN" dirty="0">
                <a:effectLst/>
                <a:latin typeface="Times New Roman" panose="02020603050405020304" pitchFamily="18" charset="0"/>
                <a:cs typeface="Times New Roman" panose="02020603050405020304" pitchFamily="18" charset="0"/>
              </a:rPr>
              <a:t> (CSE/IT) 5</a:t>
            </a:r>
            <a:r>
              <a:rPr lang="en-IN" baseline="30000" dirty="0">
                <a:effectLst/>
                <a:latin typeface="Times New Roman" panose="02020603050405020304" pitchFamily="18" charset="0"/>
                <a:cs typeface="Times New Roman" panose="02020603050405020304" pitchFamily="18" charset="0"/>
              </a:rPr>
              <a:t>th</a:t>
            </a:r>
            <a:r>
              <a:rPr lang="en-IN" dirty="0">
                <a:effectLst/>
                <a:latin typeface="Times New Roman" panose="02020603050405020304" pitchFamily="18" charset="0"/>
                <a:cs typeface="Times New Roman" panose="02020603050405020304" pitchFamily="18" charset="0"/>
              </a:rPr>
              <a:t> SEM</a:t>
            </a:r>
          </a:p>
          <a:p>
            <a:r>
              <a:rPr lang="en-IN">
                <a:effectLst/>
                <a:latin typeface="Times New Roman" panose="02020603050405020304" pitchFamily="18" charset="0"/>
                <a:cs typeface="Times New Roman" panose="02020603050405020304" pitchFamily="18" charset="0"/>
              </a:rPr>
              <a:t> </a:t>
            </a:r>
            <a:r>
              <a:rPr lang="en-IN" smtClean="0">
                <a:effectLst/>
                <a:latin typeface="Times New Roman" panose="02020603050405020304" pitchFamily="18" charset="0"/>
                <a:cs typeface="Times New Roman" panose="02020603050405020304" pitchFamily="18" charset="0"/>
              </a:rPr>
              <a:t>2021-2022</a:t>
            </a:r>
            <a:endParaRPr lang="en-IN" dirty="0">
              <a:effectLst/>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0B317026-ECCD-477A-BF52-B1B8475E367B}"/>
              </a:ext>
            </a:extLst>
          </p:cNvPr>
          <p:cNvSpPr txBox="1">
            <a:spLocks/>
          </p:cNvSpPr>
          <p:nvPr/>
        </p:nvSpPr>
        <p:spPr bwMode="auto">
          <a:xfrm>
            <a:off x="1590261" y="4555931"/>
            <a:ext cx="8301162"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mj-lt"/>
                <a:ea typeface="+mj-ea"/>
                <a:cs typeface="+mj-cs"/>
              </a:defRPr>
            </a:lvl1pPr>
            <a:lvl2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2pPr>
            <a:lvl3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3pPr>
            <a:lvl4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4pPr>
            <a:lvl5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5pPr>
            <a:lvl6pPr marL="4572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6pPr>
            <a:lvl7pPr marL="9144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7pPr>
            <a:lvl8pPr marL="13716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8pPr>
            <a:lvl9pPr marL="18288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9pPr>
          </a:lstStyle>
          <a:p>
            <a:r>
              <a:rPr lang="en-US" sz="3200" kern="0" dirty="0">
                <a:effectLst/>
                <a:latin typeface="Times New Roman" pitchFamily="18" charset="0"/>
                <a:cs typeface="Times New Roman" pitchFamily="18" charset="0"/>
              </a:rPr>
              <a:t>Lecture-17 Relationships –Use case</a:t>
            </a:r>
          </a:p>
        </p:txBody>
      </p:sp>
    </p:spTree>
    <p:extLst>
      <p:ext uri="{BB962C8B-B14F-4D97-AF65-F5344CB8AC3E}">
        <p14:creationId xmlns:p14="http://schemas.microsoft.com/office/powerpoint/2010/main" xmlns="" val="390842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4150" y="2838450"/>
            <a:ext cx="6038850" cy="1143000"/>
          </a:xfrm>
        </p:spPr>
        <p:txBody>
          <a:bodyPr/>
          <a:lstStyle/>
          <a:p>
            <a:r>
              <a:rPr lang="en-US" dirty="0">
                <a:effectLst/>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8712B1FD-D692-4DC7-BDCA-257D5BB79AF3}"/>
              </a:ext>
            </a:extLst>
          </p:cNvPr>
          <p:cNvSpPr>
            <a:spLocks noGrp="1"/>
          </p:cNvSpPr>
          <p:nvPr>
            <p:ph type="title"/>
          </p:nvPr>
        </p:nvSpPr>
        <p:spPr>
          <a:xfrm>
            <a:off x="203200" y="304800"/>
            <a:ext cx="11785600" cy="609600"/>
          </a:xfrm>
        </p:spPr>
        <p:txBody>
          <a:bodyPr/>
          <a:lstStyle/>
          <a:p>
            <a:r>
              <a:rPr lang="en-IN" sz="3600" i="0" u="none" strike="noStrike" baseline="0" dirty="0">
                <a:effectLst/>
                <a:latin typeface="Times New Roman" panose="02020603050405020304" pitchFamily="18" charset="0"/>
                <a:cs typeface="Times New Roman" panose="02020603050405020304" pitchFamily="18" charset="0"/>
              </a:rPr>
              <a:t>Introduction</a:t>
            </a:r>
            <a:endParaRPr lang="en-IN" sz="3600" dirty="0">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AB984B5A-37F7-4FBD-90C2-BB9AA8C5D01F}"/>
              </a:ext>
            </a:extLst>
          </p:cNvPr>
          <p:cNvSpPr txBox="1"/>
          <p:nvPr/>
        </p:nvSpPr>
        <p:spPr>
          <a:xfrm>
            <a:off x="1526651" y="1578787"/>
            <a:ext cx="8933622" cy="4216539"/>
          </a:xfrm>
          <a:prstGeom prst="rect">
            <a:avLst/>
          </a:prstGeom>
          <a:noFill/>
        </p:spPr>
        <p:txBody>
          <a:bodyPr wrap="square">
            <a:spAutoFit/>
          </a:bodyPr>
          <a:lstStyle/>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We will discuss the relationships that are possible between actors and actors, and between use cases and use cases. These relationships are as follows. </a:t>
            </a:r>
            <a:r>
              <a:rPr lang="en-US" sz="1600" b="0" i="0" u="none" strike="noStrike" baseline="0" dirty="0">
                <a:solidFill>
                  <a:srgbClr val="B3B3B3"/>
                </a:solidFill>
                <a:latin typeface="Times New Roman" panose="02020603050405020304" pitchFamily="18" charset="0"/>
                <a:cs typeface="Times New Roman" panose="02020603050405020304" pitchFamily="18" charset="0"/>
              </a:rPr>
              <a:t> </a:t>
            </a:r>
          </a:p>
          <a:p>
            <a:pPr algn="just"/>
            <a:endParaRPr lang="en-US" sz="1600" dirty="0">
              <a:solidFill>
                <a:srgbClr val="B3B3B3"/>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i="0" u="none" strike="noStrike" baseline="0" dirty="0">
                <a:solidFill>
                  <a:srgbClr val="000000"/>
                </a:solidFill>
                <a:latin typeface="Times New Roman" panose="02020603050405020304" pitchFamily="18" charset="0"/>
                <a:cs typeface="Times New Roman" panose="02020603050405020304" pitchFamily="18" charset="0"/>
              </a:rPr>
              <a:t>Actor generalization </a:t>
            </a:r>
            <a:r>
              <a:rPr lang="en-US" b="0" i="0" u="none" strike="noStrike" baseline="0" dirty="0">
                <a:solidFill>
                  <a:srgbClr val="000000"/>
                </a:solidFill>
                <a:latin typeface="Times New Roman" panose="02020603050405020304" pitchFamily="18" charset="0"/>
                <a:cs typeface="Times New Roman" panose="02020603050405020304" pitchFamily="18" charset="0"/>
              </a:rPr>
              <a:t>– a generalization relationship between a more general actor and a more specific actor.</a:t>
            </a:r>
          </a:p>
          <a:p>
            <a:pPr marL="742950" lvl="1" indent="-285750" algn="just">
              <a:buFont typeface="Arial" panose="020B0604020202020204" pitchFamily="34" charset="0"/>
              <a:buChar char="•"/>
            </a:pPr>
            <a:r>
              <a:rPr lang="en-US" b="1" i="0" u="none" strike="noStrike" baseline="0" dirty="0">
                <a:solidFill>
                  <a:srgbClr val="000000"/>
                </a:solidFill>
                <a:latin typeface="Times New Roman" panose="02020603050405020304" pitchFamily="18" charset="0"/>
                <a:cs typeface="Times New Roman" panose="02020603050405020304" pitchFamily="18" charset="0"/>
              </a:rPr>
              <a:t>Use case generalization </a:t>
            </a:r>
            <a:r>
              <a:rPr lang="en-US" b="0" i="0" u="none" strike="noStrike" baseline="0" dirty="0">
                <a:solidFill>
                  <a:srgbClr val="000000"/>
                </a:solidFill>
                <a:latin typeface="Times New Roman" panose="02020603050405020304" pitchFamily="18" charset="0"/>
                <a:cs typeface="Times New Roman" panose="02020603050405020304" pitchFamily="18" charset="0"/>
              </a:rPr>
              <a:t>– a generalization relationship between a more general use case and a more specific use case.</a:t>
            </a:r>
          </a:p>
          <a:p>
            <a:pPr marL="742950" lvl="1" indent="-285750" algn="just">
              <a:buFont typeface="Arial" panose="020B0604020202020204" pitchFamily="34" charset="0"/>
              <a:buChar char="•"/>
            </a:pPr>
            <a:r>
              <a:rPr lang="en-US" b="1" i="0" u="none" strike="noStrike" baseline="0" dirty="0">
                <a:solidFill>
                  <a:srgbClr val="000000"/>
                </a:solidFill>
                <a:latin typeface="Times New Roman" panose="02020603050405020304" pitchFamily="18" charset="0"/>
                <a:cs typeface="Times New Roman" panose="02020603050405020304" pitchFamily="18" charset="0"/>
              </a:rPr>
              <a:t>«include» </a:t>
            </a:r>
            <a:r>
              <a:rPr lang="en-US" b="0" i="0" u="none" strike="noStrike" baseline="0" dirty="0">
                <a:solidFill>
                  <a:srgbClr val="000000"/>
                </a:solidFill>
                <a:latin typeface="Times New Roman" panose="02020603050405020304" pitchFamily="18" charset="0"/>
                <a:cs typeface="Times New Roman" panose="02020603050405020304" pitchFamily="18" charset="0"/>
              </a:rPr>
              <a:t>– a relationship between use cases that lets one use case include </a:t>
            </a:r>
            <a:r>
              <a:rPr lang="en-IN" b="0" i="0" u="none" strike="noStrike" baseline="0" dirty="0" err="1">
                <a:solidFill>
                  <a:srgbClr val="000000"/>
                </a:solidFill>
                <a:latin typeface="Times New Roman" panose="02020603050405020304" pitchFamily="18" charset="0"/>
                <a:cs typeface="Times New Roman" panose="02020603050405020304" pitchFamily="18" charset="0"/>
              </a:rPr>
              <a:t>behavior</a:t>
            </a:r>
            <a:r>
              <a:rPr lang="en-IN" b="0" i="0" u="none" strike="noStrike" baseline="0" dirty="0">
                <a:solidFill>
                  <a:srgbClr val="000000"/>
                </a:solidFill>
                <a:latin typeface="Times New Roman" panose="02020603050405020304" pitchFamily="18" charset="0"/>
                <a:cs typeface="Times New Roman" panose="02020603050405020304" pitchFamily="18" charset="0"/>
              </a:rPr>
              <a:t> from another.</a:t>
            </a:r>
          </a:p>
          <a:p>
            <a:pPr marL="742950" lvl="1" indent="-285750" algn="just">
              <a:buFont typeface="Arial" panose="020B0604020202020204" pitchFamily="34" charset="0"/>
              <a:buChar char="•"/>
            </a:pPr>
            <a:r>
              <a:rPr lang="en-US" b="1" i="0" u="none" strike="noStrike" baseline="0" dirty="0">
                <a:solidFill>
                  <a:srgbClr val="000000"/>
                </a:solidFill>
                <a:latin typeface="Times New Roman" panose="02020603050405020304" pitchFamily="18" charset="0"/>
                <a:cs typeface="Times New Roman" panose="02020603050405020304" pitchFamily="18" charset="0"/>
              </a:rPr>
              <a:t>«extend» </a:t>
            </a:r>
            <a:r>
              <a:rPr lang="en-US" b="0" i="0" u="none" strike="noStrike" baseline="0" dirty="0">
                <a:solidFill>
                  <a:srgbClr val="000000"/>
                </a:solidFill>
                <a:latin typeface="Times New Roman" panose="02020603050405020304" pitchFamily="18" charset="0"/>
                <a:cs typeface="Times New Roman" panose="02020603050405020304" pitchFamily="18" charset="0"/>
              </a:rPr>
              <a:t>– a relationship between use cases that lets one use case extend its behavior with one or more behavior fragments from another.</a:t>
            </a:r>
          </a:p>
          <a:p>
            <a:pPr algn="just"/>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It is very important to keep all models as simple as possible, so these relationships should be used with discretion and only where they improve the overall clarity of the use case model. It is easy to go overboard with «include» and «extend» in particular, but you must avoid this.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10139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8712B1FD-D692-4DC7-BDCA-257D5BB79AF3}"/>
              </a:ext>
            </a:extLst>
          </p:cNvPr>
          <p:cNvSpPr>
            <a:spLocks noGrp="1"/>
          </p:cNvSpPr>
          <p:nvPr>
            <p:ph type="title"/>
          </p:nvPr>
        </p:nvSpPr>
        <p:spPr>
          <a:xfrm>
            <a:off x="203200" y="304800"/>
            <a:ext cx="11785600" cy="609600"/>
          </a:xfrm>
        </p:spPr>
        <p:txBody>
          <a:bodyPr/>
          <a:lstStyle/>
          <a:p>
            <a:r>
              <a:rPr lang="en-IN" sz="3600" i="0" u="none" strike="noStrike" baseline="0" dirty="0">
                <a:effectLst/>
                <a:latin typeface="Times New Roman" panose="02020603050405020304" pitchFamily="18" charset="0"/>
                <a:cs typeface="Times New Roman" panose="02020603050405020304" pitchFamily="18" charset="0"/>
              </a:rPr>
              <a:t>Actor generalization?</a:t>
            </a:r>
            <a:endParaRPr lang="en-IN" sz="3600" dirty="0">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81CF8B4D-4463-4081-A952-0554EA839000}"/>
              </a:ext>
            </a:extLst>
          </p:cNvPr>
          <p:cNvPicPr>
            <a:picLocks noChangeAspect="1"/>
          </p:cNvPicPr>
          <p:nvPr/>
        </p:nvPicPr>
        <p:blipFill>
          <a:blip r:embed="rId2"/>
          <a:stretch>
            <a:fillRect/>
          </a:stretch>
        </p:blipFill>
        <p:spPr>
          <a:xfrm>
            <a:off x="8134184" y="1121387"/>
            <a:ext cx="3737934" cy="2512359"/>
          </a:xfrm>
          <a:prstGeom prst="rect">
            <a:avLst/>
          </a:prstGeom>
        </p:spPr>
      </p:pic>
      <p:sp>
        <p:nvSpPr>
          <p:cNvPr id="7" name="TextBox 6">
            <a:extLst>
              <a:ext uri="{FF2B5EF4-FFF2-40B4-BE49-F238E27FC236}">
                <a16:creationId xmlns:a16="http://schemas.microsoft.com/office/drawing/2014/main" xmlns="" id="{E77605F5-81D8-4986-97DC-E93026F67F50}"/>
              </a:ext>
            </a:extLst>
          </p:cNvPr>
          <p:cNvSpPr txBox="1"/>
          <p:nvPr/>
        </p:nvSpPr>
        <p:spPr>
          <a:xfrm>
            <a:off x="524824" y="1799662"/>
            <a:ext cx="5955489" cy="3416320"/>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In the Figure, you can see that there is quite a lot of commonality between the two actors, Customer and </a:t>
            </a:r>
            <a:r>
              <a:rPr lang="en-US" sz="1800" b="0" i="0" u="none" strike="noStrike" baseline="0" dirty="0" err="1">
                <a:latin typeface="Times New Roman" panose="02020603050405020304" pitchFamily="18" charset="0"/>
                <a:cs typeface="Times New Roman" panose="02020603050405020304" pitchFamily="18" charset="0"/>
              </a:rPr>
              <a:t>SalesAgent</a:t>
            </a:r>
            <a:r>
              <a:rPr lang="en-US" sz="1800" b="0" i="0" u="none" strike="noStrike" baseline="0" dirty="0">
                <a:latin typeface="Times New Roman" panose="02020603050405020304" pitchFamily="18" charset="0"/>
                <a:cs typeface="Times New Roman" panose="02020603050405020304" pitchFamily="18" charset="0"/>
              </a:rPr>
              <a:t>, in the way that they interact with the Sales system (here, the </a:t>
            </a:r>
            <a:r>
              <a:rPr lang="en-US" sz="1800" b="0" i="0" u="none" strike="noStrike" baseline="0" dirty="0" err="1">
                <a:latin typeface="Times New Roman" panose="02020603050405020304" pitchFamily="18" charset="0"/>
                <a:cs typeface="Times New Roman" panose="02020603050405020304" pitchFamily="18" charset="0"/>
              </a:rPr>
              <a:t>SalesAgent</a:t>
            </a:r>
            <a:r>
              <a:rPr lang="en-US" sz="1800" b="0" i="0" u="none" strike="noStrike" baseline="0" dirty="0">
                <a:latin typeface="Times New Roman" panose="02020603050405020304" pitchFamily="18" charset="0"/>
                <a:cs typeface="Times New Roman" panose="02020603050405020304" pitchFamily="18" charset="0"/>
              </a:rPr>
              <a:t> can handle a sale on behalf of a Customer). Both actors trigger the use cases </a:t>
            </a:r>
            <a:r>
              <a:rPr lang="en-US" sz="1800" b="0" i="0" u="none" strike="noStrike" baseline="0" dirty="0" err="1">
                <a:latin typeface="Times New Roman" panose="02020603050405020304" pitchFamily="18" charset="0"/>
                <a:cs typeface="Times New Roman" panose="02020603050405020304" pitchFamily="18" charset="0"/>
              </a:rPr>
              <a:t>ListProducts</a:t>
            </a:r>
            <a:r>
              <a:rPr lang="en-US" sz="1800" b="0" i="0"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err="1">
                <a:latin typeface="Times New Roman" panose="02020603050405020304" pitchFamily="18" charset="0"/>
                <a:cs typeface="Times New Roman" panose="02020603050405020304" pitchFamily="18" charset="0"/>
              </a:rPr>
              <a:t>OrderProducts</a:t>
            </a:r>
            <a:r>
              <a:rPr lang="en-US" sz="1800" b="0" i="0" u="none" strike="noStrike" baseline="0" dirty="0">
                <a:latin typeface="Times New Roman" panose="02020603050405020304" pitchFamily="18" charset="0"/>
                <a:cs typeface="Times New Roman" panose="02020603050405020304" pitchFamily="18" charset="0"/>
              </a:rPr>
              <a:t>, and </a:t>
            </a:r>
            <a:r>
              <a:rPr lang="en-US" sz="1800" b="0" i="0" u="none" strike="noStrike" baseline="0" dirty="0" err="1">
                <a:latin typeface="Times New Roman" panose="02020603050405020304" pitchFamily="18" charset="0"/>
                <a:cs typeface="Times New Roman" panose="02020603050405020304" pitchFamily="18" charset="0"/>
              </a:rPr>
              <a:t>AcceptPayment</a:t>
            </a:r>
            <a:r>
              <a:rPr lang="en-US" sz="1800" b="0" i="0" u="none" strike="noStrike" baseline="0" dirty="0">
                <a:latin typeface="Times New Roman" panose="02020603050405020304" pitchFamily="18" charset="0"/>
                <a:cs typeface="Times New Roman" panose="02020603050405020304" pitchFamily="18" charset="0"/>
              </a:rPr>
              <a:t>. In fact, the only difference between the two actors is that the </a:t>
            </a:r>
            <a:r>
              <a:rPr lang="en-US" sz="1800" b="0" i="0" u="none" strike="noStrike" baseline="0" dirty="0" err="1">
                <a:latin typeface="Times New Roman" panose="02020603050405020304" pitchFamily="18" charset="0"/>
                <a:cs typeface="Times New Roman" panose="02020603050405020304" pitchFamily="18" charset="0"/>
              </a:rPr>
              <a:t>SalesAgent</a:t>
            </a:r>
            <a:r>
              <a:rPr lang="en-US" sz="1800" b="0" i="0" u="none" strike="noStrike" baseline="0" dirty="0">
                <a:latin typeface="Times New Roman" panose="02020603050405020304" pitchFamily="18" charset="0"/>
                <a:cs typeface="Times New Roman" panose="02020603050405020304" pitchFamily="18" charset="0"/>
              </a:rPr>
              <a:t> also triggers the </a:t>
            </a:r>
            <a:r>
              <a:rPr lang="en-US" sz="1800" b="0" i="0" u="none" strike="noStrike" baseline="0" dirty="0" err="1">
                <a:latin typeface="Times New Roman" panose="02020603050405020304" pitchFamily="18" charset="0"/>
                <a:cs typeface="Times New Roman" panose="02020603050405020304" pitchFamily="18" charset="0"/>
              </a:rPr>
              <a:t>CalculateCommission</a:t>
            </a:r>
            <a:r>
              <a:rPr lang="en-US" sz="1800" b="0" i="0" u="none" strike="noStrike" baseline="0" dirty="0">
                <a:latin typeface="Times New Roman" panose="02020603050405020304" pitchFamily="18" charset="0"/>
                <a:cs typeface="Times New Roman" panose="02020603050405020304" pitchFamily="18" charset="0"/>
              </a:rPr>
              <a:t> use case. Apart from the fact that this similarity in behavior gives lots of crossed lines on the diagram, it seems to indicate that there is some common actor behavior that could be factored out into a more </a:t>
            </a:r>
            <a:r>
              <a:rPr lang="en-US" sz="1800" b="0" i="1" u="none" strike="noStrike" baseline="0" dirty="0">
                <a:latin typeface="Times New Roman" panose="02020603050405020304" pitchFamily="18" charset="0"/>
                <a:cs typeface="Times New Roman" panose="02020603050405020304" pitchFamily="18" charset="0"/>
              </a:rPr>
              <a:t>generalized </a:t>
            </a:r>
            <a:r>
              <a:rPr lang="en-US" sz="1800" b="0" i="0" u="none" strike="noStrike" baseline="0" dirty="0">
                <a:latin typeface="Times New Roman" panose="02020603050405020304" pitchFamily="18" charset="0"/>
                <a:cs typeface="Times New Roman" panose="02020603050405020304" pitchFamily="18" charset="0"/>
              </a:rPr>
              <a:t>actor.</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FBA4D510-8A91-4FAD-BC53-E8027AF79E94}"/>
              </a:ext>
            </a:extLst>
          </p:cNvPr>
          <p:cNvPicPr>
            <a:picLocks noChangeAspect="1"/>
          </p:cNvPicPr>
          <p:nvPr/>
        </p:nvPicPr>
        <p:blipFill>
          <a:blip r:embed="rId3"/>
          <a:stretch>
            <a:fillRect/>
          </a:stretch>
        </p:blipFill>
        <p:spPr>
          <a:xfrm>
            <a:off x="7124369" y="3790550"/>
            <a:ext cx="4542808" cy="2512359"/>
          </a:xfrm>
          <a:prstGeom prst="rect">
            <a:avLst/>
          </a:prstGeom>
        </p:spPr>
      </p:pic>
    </p:spTree>
    <p:extLst>
      <p:ext uri="{BB962C8B-B14F-4D97-AF65-F5344CB8AC3E}">
        <p14:creationId xmlns:p14="http://schemas.microsoft.com/office/powerpoint/2010/main" xmlns="" val="3614592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A7E9FC7C-BAFF-4A4E-BD97-672CE0A7F281}"/>
              </a:ext>
            </a:extLst>
          </p:cNvPr>
          <p:cNvSpPr>
            <a:spLocks noGrp="1"/>
          </p:cNvSpPr>
          <p:nvPr>
            <p:ph type="ftr" sz="quarter" idx="11"/>
          </p:nvPr>
        </p:nvSpPr>
        <p:spPr/>
        <p:txBody>
          <a:bodyPr/>
          <a:lstStyle/>
          <a:p>
            <a:r>
              <a:rPr lang="en-US"/>
              <a:t>Referred sources mentioned in Key References</a:t>
            </a:r>
            <a:endParaRPr lang="en-IN"/>
          </a:p>
        </p:txBody>
      </p:sp>
      <p:pic>
        <p:nvPicPr>
          <p:cNvPr id="5" name="Picture 4">
            <a:extLst>
              <a:ext uri="{FF2B5EF4-FFF2-40B4-BE49-F238E27FC236}">
                <a16:creationId xmlns:a16="http://schemas.microsoft.com/office/drawing/2014/main" xmlns="" id="{BAA23F23-621E-4442-BB53-7744517189C4}"/>
              </a:ext>
            </a:extLst>
          </p:cNvPr>
          <p:cNvPicPr>
            <a:picLocks noChangeAspect="1"/>
          </p:cNvPicPr>
          <p:nvPr/>
        </p:nvPicPr>
        <p:blipFill>
          <a:blip r:embed="rId2"/>
          <a:stretch>
            <a:fillRect/>
          </a:stretch>
        </p:blipFill>
        <p:spPr>
          <a:xfrm>
            <a:off x="1022571" y="1736324"/>
            <a:ext cx="5073429" cy="2924175"/>
          </a:xfrm>
          <a:prstGeom prst="rect">
            <a:avLst/>
          </a:prstGeom>
        </p:spPr>
      </p:pic>
      <p:pic>
        <p:nvPicPr>
          <p:cNvPr id="6" name="Picture 5">
            <a:extLst>
              <a:ext uri="{FF2B5EF4-FFF2-40B4-BE49-F238E27FC236}">
                <a16:creationId xmlns:a16="http://schemas.microsoft.com/office/drawing/2014/main" xmlns="" id="{64D70206-A24A-435D-8469-5551EA97879D}"/>
              </a:ext>
            </a:extLst>
          </p:cNvPr>
          <p:cNvPicPr>
            <a:picLocks noChangeAspect="1"/>
          </p:cNvPicPr>
          <p:nvPr/>
        </p:nvPicPr>
        <p:blipFill>
          <a:blip r:embed="rId3"/>
          <a:stretch>
            <a:fillRect/>
          </a:stretch>
        </p:blipFill>
        <p:spPr>
          <a:xfrm>
            <a:off x="6289482" y="1683936"/>
            <a:ext cx="4879948" cy="3028950"/>
          </a:xfrm>
          <a:prstGeom prst="rect">
            <a:avLst/>
          </a:prstGeom>
        </p:spPr>
      </p:pic>
    </p:spTree>
    <p:extLst>
      <p:ext uri="{BB962C8B-B14F-4D97-AF65-F5344CB8AC3E}">
        <p14:creationId xmlns:p14="http://schemas.microsoft.com/office/powerpoint/2010/main" xmlns="" val="404512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CFCDC02A-3E2F-4572-8DC9-BF5254876876}"/>
              </a:ext>
            </a:extLst>
          </p:cNvPr>
          <p:cNvSpPr txBox="1"/>
          <p:nvPr/>
        </p:nvSpPr>
        <p:spPr>
          <a:xfrm>
            <a:off x="852115" y="1565655"/>
            <a:ext cx="6280205" cy="4093428"/>
          </a:xfrm>
          <a:prstGeom prst="rect">
            <a:avLst/>
          </a:prstGeom>
          <a:noFill/>
        </p:spPr>
        <p:txBody>
          <a:bodyPr wrap="square">
            <a:spAutoFit/>
          </a:bodyPr>
          <a:lstStyle/>
          <a:p>
            <a:pPr algn="just"/>
            <a:r>
              <a:rPr lang="en-US" sz="2000" b="0" i="0" u="none" strike="noStrike" baseline="0" dirty="0">
                <a:solidFill>
                  <a:srgbClr val="000000"/>
                </a:solidFill>
                <a:latin typeface="Times New Roman" panose="02020603050405020304" pitchFamily="18" charset="0"/>
                <a:cs typeface="Times New Roman" panose="02020603050405020304" pitchFamily="18" charset="0"/>
              </a:rPr>
              <a:t>Use case generalization is used when you have one or more use cases that are really specializations of a more general case. Just like actor generalization, you should only use this when it simplifies your use case diagrams. In use case generalization, the child use cases represent more specific forms of the parent. The children may:</a:t>
            </a:r>
          </a:p>
          <a:p>
            <a:pPr algn="just"/>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 inherit features from their parent use case;</a:t>
            </a:r>
          </a:p>
          <a:p>
            <a:pPr marL="800100" lvl="1" indent="-342900" algn="just">
              <a:buFont typeface="Arial" panose="020B0604020202020204" pitchFamily="34" charset="0"/>
              <a:buChar char="•"/>
            </a:pPr>
            <a:r>
              <a:rPr lang="en-IN" sz="2000" dirty="0">
                <a:solidFill>
                  <a:srgbClr val="B3B3B3"/>
                </a:solidFill>
                <a:latin typeface="Times New Roman" panose="02020603050405020304" pitchFamily="18" charset="0"/>
                <a:cs typeface="Times New Roman" panose="02020603050405020304" pitchFamily="18" charset="0"/>
              </a:rPr>
              <a:t> </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add new features;</a:t>
            </a:r>
          </a:p>
          <a:p>
            <a:pPr marL="800100" lvl="1" indent="-342900" algn="just">
              <a:buFont typeface="Arial" panose="020B0604020202020204" pitchFamily="34" charset="0"/>
              <a:buChar char="•"/>
            </a:pPr>
            <a:r>
              <a:rPr lang="en-IN" sz="2000" b="0" i="0" u="none" strike="noStrike" baseline="0" dirty="0">
                <a:solidFill>
                  <a:srgbClr val="B3B3B3"/>
                </a:solidFill>
                <a:latin typeface="Times New Roman" panose="02020603050405020304" pitchFamily="18" charset="0"/>
                <a:cs typeface="Times New Roman" panose="02020603050405020304" pitchFamily="18" charset="0"/>
              </a:rPr>
              <a:t> </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override (change) inherited features.</a:t>
            </a:r>
          </a:p>
          <a:p>
            <a:pPr algn="just"/>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child use case automatically inherits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all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features from its parent</a:t>
            </a:r>
            <a:endParaRPr lang="en-IN"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9B6B1E8D-4BA3-47EF-8B4E-876B4268E5C0}"/>
              </a:ext>
            </a:extLst>
          </p:cNvPr>
          <p:cNvSpPr>
            <a:spLocks noGrp="1"/>
          </p:cNvSpPr>
          <p:nvPr>
            <p:ph type="title"/>
          </p:nvPr>
        </p:nvSpPr>
        <p:spPr>
          <a:xfrm>
            <a:off x="203200" y="304800"/>
            <a:ext cx="11785600" cy="609600"/>
          </a:xfrm>
        </p:spPr>
        <p:txBody>
          <a:bodyPr/>
          <a:lstStyle/>
          <a:p>
            <a:r>
              <a:rPr lang="en-IN" sz="3600" i="0" u="none" strike="noStrike" baseline="0" dirty="0">
                <a:effectLst/>
                <a:latin typeface="Times New Roman" panose="02020603050405020304" pitchFamily="18" charset="0"/>
                <a:cs typeface="Times New Roman" panose="02020603050405020304" pitchFamily="18" charset="0"/>
              </a:rPr>
              <a:t>Use case generalization?</a:t>
            </a:r>
            <a:endParaRPr lang="en-IN" sz="3600" dirty="0">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29360D15-A8F3-42F1-B819-06EEFA56BA27}"/>
              </a:ext>
            </a:extLst>
          </p:cNvPr>
          <p:cNvPicPr>
            <a:picLocks noChangeAspect="1"/>
          </p:cNvPicPr>
          <p:nvPr/>
        </p:nvPicPr>
        <p:blipFill>
          <a:blip r:embed="rId2"/>
          <a:stretch>
            <a:fillRect/>
          </a:stretch>
        </p:blipFill>
        <p:spPr>
          <a:xfrm>
            <a:off x="7641203" y="2542205"/>
            <a:ext cx="4020149" cy="1996225"/>
          </a:xfrm>
          <a:prstGeom prst="rect">
            <a:avLst/>
          </a:prstGeom>
        </p:spPr>
      </p:pic>
    </p:spTree>
    <p:extLst>
      <p:ext uri="{BB962C8B-B14F-4D97-AF65-F5344CB8AC3E}">
        <p14:creationId xmlns:p14="http://schemas.microsoft.com/office/powerpoint/2010/main" xmlns="" val="358548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2E1E6DAA-5E7B-4577-9176-55F62245B6F3}"/>
              </a:ext>
            </a:extLst>
          </p:cNvPr>
          <p:cNvSpPr>
            <a:spLocks noGrp="1"/>
          </p:cNvSpPr>
          <p:nvPr>
            <p:ph type="ftr" sz="quarter" idx="11"/>
          </p:nvPr>
        </p:nvSpPr>
        <p:spPr/>
        <p:txBody>
          <a:bodyPr/>
          <a:lstStyle/>
          <a:p>
            <a:r>
              <a:rPr lang="en-US"/>
              <a:t>Referred sources mentioned in Key References</a:t>
            </a:r>
            <a:endParaRPr lang="en-IN"/>
          </a:p>
        </p:txBody>
      </p:sp>
      <p:pic>
        <p:nvPicPr>
          <p:cNvPr id="5" name="Picture 4">
            <a:extLst>
              <a:ext uri="{FF2B5EF4-FFF2-40B4-BE49-F238E27FC236}">
                <a16:creationId xmlns:a16="http://schemas.microsoft.com/office/drawing/2014/main" xmlns="" id="{6C2DD0B5-B870-476C-8065-8AB6C295BAC8}"/>
              </a:ext>
            </a:extLst>
          </p:cNvPr>
          <p:cNvPicPr>
            <a:picLocks noChangeAspect="1"/>
          </p:cNvPicPr>
          <p:nvPr/>
        </p:nvPicPr>
        <p:blipFill>
          <a:blip r:embed="rId2"/>
          <a:stretch>
            <a:fillRect/>
          </a:stretch>
        </p:blipFill>
        <p:spPr>
          <a:xfrm>
            <a:off x="803082" y="906449"/>
            <a:ext cx="9573369" cy="5341951"/>
          </a:xfrm>
          <a:prstGeom prst="rect">
            <a:avLst/>
          </a:prstGeom>
        </p:spPr>
      </p:pic>
    </p:spTree>
    <p:extLst>
      <p:ext uri="{BB962C8B-B14F-4D97-AF65-F5344CB8AC3E}">
        <p14:creationId xmlns:p14="http://schemas.microsoft.com/office/powerpoint/2010/main" xmlns="" val="185596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EE55B7C5-A362-45E5-AE5F-5515CF02FCB0}"/>
              </a:ext>
            </a:extLst>
          </p:cNvPr>
          <p:cNvSpPr>
            <a:spLocks noGrp="1"/>
          </p:cNvSpPr>
          <p:nvPr>
            <p:ph type="title"/>
          </p:nvPr>
        </p:nvSpPr>
        <p:spPr>
          <a:xfrm>
            <a:off x="203200" y="304800"/>
            <a:ext cx="11785600" cy="609600"/>
          </a:xfrm>
        </p:spPr>
        <p:txBody>
          <a:bodyPr/>
          <a:lstStyle/>
          <a:p>
            <a:r>
              <a:rPr lang="en-IN" sz="3600" i="0" u="none" strike="noStrike" baseline="0" dirty="0">
                <a:effectLst/>
                <a:latin typeface="Times New Roman" panose="02020603050405020304" pitchFamily="18" charset="0"/>
                <a:cs typeface="Times New Roman" panose="02020603050405020304" pitchFamily="18" charset="0"/>
              </a:rPr>
              <a:t>&lt;&lt;include&gt;&gt; relationships</a:t>
            </a:r>
            <a:endParaRPr lang="en-IN" sz="3600" dirty="0">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30E93DD4-6863-43A9-A1E5-B1BF8D8C26A0}"/>
              </a:ext>
            </a:extLst>
          </p:cNvPr>
          <p:cNvSpPr txBox="1"/>
          <p:nvPr/>
        </p:nvSpPr>
        <p:spPr>
          <a:xfrm>
            <a:off x="683812" y="1565747"/>
            <a:ext cx="10885336" cy="1477328"/>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Writing use cases can be very repetitive at times. Suppose you are writing a Personnel system. Almost anything we ask the system to do will first involve locating the details of a specific employee. If you had to write this sequence of events (involving user authentication, entering a user ID or some other unique identifier, etc.) every time you needed employee details, then your use cases would become quite repetitive. The «include» relationship between use cases allows you to include the behavior of a supplier use case into the flow of a client use case.</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BCF55B26-CBB6-46C6-A49C-793AEF0E5FB8}"/>
              </a:ext>
            </a:extLst>
          </p:cNvPr>
          <p:cNvPicPr>
            <a:picLocks noChangeAspect="1"/>
          </p:cNvPicPr>
          <p:nvPr/>
        </p:nvPicPr>
        <p:blipFill>
          <a:blip r:embed="rId2"/>
          <a:stretch>
            <a:fillRect/>
          </a:stretch>
        </p:blipFill>
        <p:spPr>
          <a:xfrm>
            <a:off x="2782097" y="3228230"/>
            <a:ext cx="5975797" cy="2833097"/>
          </a:xfrm>
          <a:prstGeom prst="rect">
            <a:avLst/>
          </a:prstGeom>
        </p:spPr>
      </p:pic>
    </p:spTree>
    <p:extLst>
      <p:ext uri="{BB962C8B-B14F-4D97-AF65-F5344CB8AC3E}">
        <p14:creationId xmlns:p14="http://schemas.microsoft.com/office/powerpoint/2010/main" xmlns="" val="3704646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D787EB51-EF17-4095-8AAD-E696023D00EA}"/>
              </a:ext>
            </a:extLst>
          </p:cNvPr>
          <p:cNvPicPr>
            <a:picLocks noChangeAspect="1"/>
          </p:cNvPicPr>
          <p:nvPr/>
        </p:nvPicPr>
        <p:blipFill>
          <a:blip r:embed="rId2"/>
          <a:stretch>
            <a:fillRect/>
          </a:stretch>
        </p:blipFill>
        <p:spPr>
          <a:xfrm>
            <a:off x="3591003" y="3057681"/>
            <a:ext cx="5280338" cy="3002585"/>
          </a:xfrm>
          <a:prstGeom prst="rect">
            <a:avLst/>
          </a:prstGeom>
        </p:spPr>
      </p:pic>
      <p:sp>
        <p:nvSpPr>
          <p:cNvPr id="5" name="Title 1">
            <a:extLst>
              <a:ext uri="{FF2B5EF4-FFF2-40B4-BE49-F238E27FC236}">
                <a16:creationId xmlns:a16="http://schemas.microsoft.com/office/drawing/2014/main" xmlns="" id="{0E8F0853-091A-4D7C-A46C-253FE5C8EC8C}"/>
              </a:ext>
            </a:extLst>
          </p:cNvPr>
          <p:cNvSpPr>
            <a:spLocks noGrp="1"/>
          </p:cNvSpPr>
          <p:nvPr>
            <p:ph type="title"/>
          </p:nvPr>
        </p:nvSpPr>
        <p:spPr>
          <a:xfrm>
            <a:off x="203200" y="304800"/>
            <a:ext cx="11785600" cy="609600"/>
          </a:xfrm>
        </p:spPr>
        <p:txBody>
          <a:bodyPr/>
          <a:lstStyle/>
          <a:p>
            <a:r>
              <a:rPr lang="en-IN" sz="3600" i="0" u="none" strike="noStrike" baseline="0" dirty="0">
                <a:effectLst/>
                <a:latin typeface="Times New Roman" panose="02020603050405020304" pitchFamily="18" charset="0"/>
                <a:cs typeface="Times New Roman" panose="02020603050405020304" pitchFamily="18" charset="0"/>
              </a:rPr>
              <a:t>&lt;&lt;extend&gt;&gt; relationships</a:t>
            </a:r>
            <a:endParaRPr lang="en-IN" sz="3600" dirty="0">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C1C1ADCB-4C21-465B-A6E2-2D329914577D}"/>
              </a:ext>
            </a:extLst>
          </p:cNvPr>
          <p:cNvSpPr txBox="1"/>
          <p:nvPr/>
        </p:nvSpPr>
        <p:spPr>
          <a:xfrm>
            <a:off x="914400" y="1580353"/>
            <a:ext cx="10193572" cy="1477328"/>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«extend» provides a way to add new behavior to an existing use case. The base use case provides a set of extension points which are hooks where new behavior may be added, and the extension use case provides a set of insertion segments that can be inserted into the base use case at these hooks. The «extend» relationship itself can, as you will see shortly, be used to specify </a:t>
            </a:r>
            <a:r>
              <a:rPr lang="en-US" sz="1800" b="0" i="1" u="none" strike="noStrike" baseline="0" dirty="0">
                <a:latin typeface="Times New Roman" panose="02020603050405020304" pitchFamily="18" charset="0"/>
                <a:cs typeface="Times New Roman" panose="02020603050405020304" pitchFamily="18" charset="0"/>
              </a:rPr>
              <a:t>exactly </a:t>
            </a:r>
            <a:r>
              <a:rPr lang="en-US" sz="1800" b="0" i="0" u="none" strike="noStrike" baseline="0" dirty="0">
                <a:latin typeface="Times New Roman" panose="02020603050405020304" pitchFamily="18" charset="0"/>
                <a:cs typeface="Times New Roman" panose="02020603050405020304" pitchFamily="18" charset="0"/>
              </a:rPr>
              <a:t>which extension points in the base use case are</a:t>
            </a:r>
          </a:p>
          <a:p>
            <a:pPr algn="just"/>
            <a:r>
              <a:rPr lang="en-IN" sz="1800" b="0" i="0" u="none" strike="noStrike" baseline="0" dirty="0">
                <a:latin typeface="Times New Roman" panose="02020603050405020304" pitchFamily="18" charset="0"/>
                <a:cs typeface="Times New Roman" panose="02020603050405020304" pitchFamily="18" charset="0"/>
              </a:rPr>
              <a:t>being extended.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06841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0363" y="2428402"/>
            <a:ext cx="7585544" cy="1169551"/>
          </a:xfrm>
          <a:prstGeom prst="rect">
            <a:avLst/>
          </a:prstGeom>
        </p:spPr>
        <p:txBody>
          <a:bodyPr wrap="square">
            <a:spAutoFit/>
          </a:bodyPr>
          <a:lstStyle/>
          <a:p>
            <a:pPr algn="l"/>
            <a:r>
              <a:rPr lang="en-IN" sz="1400" b="1" i="0" u="none" strike="noStrike" baseline="0" dirty="0">
                <a:latin typeface="Times New Roman" panose="02020603050405020304" pitchFamily="18" charset="0"/>
                <a:cs typeface="Times New Roman" panose="02020603050405020304" pitchFamily="18" charset="0"/>
              </a:rPr>
              <a:t>UML and the Unified Process </a:t>
            </a:r>
            <a:r>
              <a:rPr lang="en-IN" sz="1400" b="0" i="0" u="none" strike="noStrike" baseline="0" dirty="0">
                <a:latin typeface="Times New Roman" panose="02020603050405020304" pitchFamily="18" charset="0"/>
                <a:cs typeface="Times New Roman" panose="02020603050405020304" pitchFamily="18" charset="0"/>
              </a:rPr>
              <a:t>Practical object-oriented analysis and design-</a:t>
            </a:r>
            <a:r>
              <a:rPr lang="en-IN" sz="1400" dirty="0">
                <a:solidFill>
                  <a:srgbClr val="000000"/>
                </a:solidFill>
                <a:latin typeface="Times New Roman" panose="02020603050405020304" pitchFamily="18" charset="0"/>
                <a:cs typeface="Times New Roman" panose="02020603050405020304" pitchFamily="18" charset="0"/>
              </a:rPr>
              <a:t>By-</a:t>
            </a:r>
            <a:r>
              <a:rPr lang="en-IN" sz="1400" dirty="0">
                <a:latin typeface="Times New Roman" panose="02020603050405020304" pitchFamily="18" charset="0"/>
                <a:cs typeface="Times New Roman" panose="02020603050405020304" pitchFamily="18" charset="0"/>
              </a:rPr>
              <a:t>Jim </a:t>
            </a:r>
            <a:r>
              <a:rPr lang="en-IN" sz="1400" dirty="0" err="1">
                <a:latin typeface="Times New Roman" panose="02020603050405020304" pitchFamily="18" charset="0"/>
                <a:cs typeface="Times New Roman" panose="02020603050405020304" pitchFamily="18" charset="0"/>
              </a:rPr>
              <a:t>Arlow</a:t>
            </a:r>
            <a:r>
              <a:rPr lang="en-IN" sz="1400" dirty="0">
                <a:latin typeface="Times New Roman" panose="02020603050405020304" pitchFamily="18" charset="0"/>
                <a:cs typeface="Times New Roman" panose="02020603050405020304" pitchFamily="18" charset="0"/>
              </a:rPr>
              <a:t> , Neustadt</a:t>
            </a:r>
          </a:p>
          <a:p>
            <a:pPr algn="l"/>
            <a:endParaRPr lang="en-IN" sz="1400"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http://www.inf.ed.ac.uk/teaching/courses/seoc/2011_2012/notes/SEOC03_notes.pdf </a:t>
            </a:r>
          </a:p>
          <a:p>
            <a:pPr algn="l"/>
            <a:endParaRPr lang="en-IN"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http://www.cs.toronto.edu/~nn/csc340h/winter07/lectures/w10/L9-part1-6up.pdf</a:t>
            </a:r>
          </a:p>
        </p:txBody>
      </p:sp>
      <p:sp>
        <p:nvSpPr>
          <p:cNvPr id="3" name="Title 1">
            <a:extLst>
              <a:ext uri="{FF2B5EF4-FFF2-40B4-BE49-F238E27FC236}">
                <a16:creationId xmlns:a16="http://schemas.microsoft.com/office/drawing/2014/main" xmlns="" id="{59039BFF-DDD3-48DC-BDC6-E1BF69EE245A}"/>
              </a:ext>
            </a:extLst>
          </p:cNvPr>
          <p:cNvSpPr>
            <a:spLocks noGrp="1"/>
          </p:cNvSpPr>
          <p:nvPr>
            <p:ph type="title"/>
          </p:nvPr>
        </p:nvSpPr>
        <p:spPr>
          <a:xfrm>
            <a:off x="203200" y="304800"/>
            <a:ext cx="11785600" cy="609600"/>
          </a:xfrm>
        </p:spPr>
        <p:txBody>
          <a:bodyPr/>
          <a:lstStyle/>
          <a:p>
            <a:r>
              <a:rPr lang="en-US" dirty="0">
                <a:effectLst/>
                <a:latin typeface="Times New Roman" pitchFamily="18" charset="0"/>
                <a:cs typeface="Times New Roman" pitchFamily="18" charset="0"/>
              </a:rPr>
              <a:t>Key references</a:t>
            </a:r>
            <a:endParaRPr lang="en-I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39115669"/>
      </p:ext>
    </p:extLst>
  </p:cSld>
  <p:clrMapOvr>
    <a:masterClrMapping/>
  </p:clrMapOvr>
</p:sld>
</file>

<file path=ppt/theme/theme1.xml><?xml version="1.0" encoding="utf-8"?>
<a:theme xmlns:a="http://schemas.openxmlformats.org/drawingml/2006/main" name="pm_siggraph96">
  <a:themeElements>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fontScheme name="pm_siggraph9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sm" len="sm"/>
          <a:tailEnd type="none" w="sm" len="sm"/>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txDef>
      <a:spPr>
        <a:noFill/>
      </a:spPr>
      <a:bodyPr wrap="square" lIns="0" tIns="0" rIns="0" bIns="0" rtlCol="0">
        <a:spAutoFit/>
      </a:bodyPr>
      <a:lstStyle>
        <a:defPPr>
          <a:defRPr dirty="0"/>
        </a:defPPr>
      </a:lstStyle>
    </a:txDef>
  </a:objectDefaults>
  <a:extraClrSchemeLst>
    <a:extraClrScheme>
      <a:clrScheme name="pm_siggraph96 1">
        <a:dk1>
          <a:srgbClr val="000000"/>
        </a:dk1>
        <a:lt1>
          <a:srgbClr val="FFFFFF"/>
        </a:lt1>
        <a:dk2>
          <a:srgbClr val="772655"/>
        </a:dk2>
        <a:lt2>
          <a:srgbClr val="5FFFF0"/>
        </a:lt2>
        <a:accent1>
          <a:srgbClr val="952CA7"/>
        </a:accent1>
        <a:accent2>
          <a:srgbClr val="FAFD00"/>
        </a:accent2>
        <a:accent3>
          <a:srgbClr val="BDACB4"/>
        </a:accent3>
        <a:accent4>
          <a:srgbClr val="DADADA"/>
        </a:accent4>
        <a:accent5>
          <a:srgbClr val="C8ACD0"/>
        </a:accent5>
        <a:accent6>
          <a:srgbClr val="E3E500"/>
        </a:accent6>
        <a:hlink>
          <a:srgbClr val="FE9B03"/>
        </a:hlink>
        <a:folHlink>
          <a:srgbClr val="D989B8"/>
        </a:folHlink>
      </a:clrScheme>
      <a:clrMap bg1="dk2" tx1="lt1" bg2="dk1" tx2="lt2" accent1="accent1" accent2="accent2" accent3="accent3" accent4="accent4" accent5="accent5" accent6="accent6" hlink="hlink" folHlink="folHlink"/>
    </a:extraClrScheme>
    <a:extraClrScheme>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clrMap bg1="lt1" tx1="dk1" bg2="lt2" tx2="dk2" accent1="accent1" accent2="accent2" accent3="accent3" accent4="accent4" accent5="accent5" accent6="accent6" hlink="hlink" folHlink="folHlink"/>
    </a:extraClrScheme>
    <a:extraClrScheme>
      <a:clrScheme name="pm_siggraph96 3">
        <a:dk1>
          <a:srgbClr val="000000"/>
        </a:dk1>
        <a:lt1>
          <a:srgbClr val="FFFFFF"/>
        </a:lt1>
        <a:dk2>
          <a:srgbClr val="772655"/>
        </a:dk2>
        <a:lt2>
          <a:srgbClr val="00DFCA"/>
        </a:lt2>
        <a:accent1>
          <a:srgbClr val="952CA7"/>
        </a:accent1>
        <a:accent2>
          <a:srgbClr val="FAFD00"/>
        </a:accent2>
        <a:accent3>
          <a:srgbClr val="BDACB4"/>
        </a:accent3>
        <a:accent4>
          <a:srgbClr val="DADADA"/>
        </a:accent4>
        <a:accent5>
          <a:srgbClr val="C8ACD0"/>
        </a:accent5>
        <a:accent6>
          <a:srgbClr val="E3E500"/>
        </a:accent6>
        <a:hlink>
          <a:srgbClr val="FE9B03"/>
        </a:hlink>
        <a:folHlink>
          <a:srgbClr val="D989B8"/>
        </a:folHlink>
      </a:clrScheme>
      <a:clrMap bg1="dk2" tx1="lt1" bg2="dk1" tx2="lt2" accent1="accent1" accent2="accent2" accent3="accent3" accent4="accent4" accent5="accent5" accent6="accent6" hlink="hlink" folHlink="folHlink"/>
    </a:extraClrScheme>
    <a:extraClrScheme>
      <a:clrScheme name="pm_siggraph96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m_siggraph96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m_siggraph96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m_siggraph96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m_siggraph96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m_siggraph96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m_siggraph96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remodularization-modified-10-07-20</Template>
  <TotalTime>6759</TotalTime>
  <Words>730</Words>
  <Application>Microsoft Office PowerPoint</Application>
  <PresentationFormat>Custom</PresentationFormat>
  <Paragraphs>42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pm_siggraph96</vt:lpstr>
      <vt:lpstr>Object-Oriented Analysis and Design using JAVA</vt:lpstr>
      <vt:lpstr>Introduction</vt:lpstr>
      <vt:lpstr>Actor generalization?</vt:lpstr>
      <vt:lpstr>Slide 4</vt:lpstr>
      <vt:lpstr>Use case generalization?</vt:lpstr>
      <vt:lpstr>Slide 6</vt:lpstr>
      <vt:lpstr>&lt;&lt;include&gt;&gt; relationships</vt:lpstr>
      <vt:lpstr>&lt;&lt;extend&gt;&gt; relationships</vt:lpstr>
      <vt:lpstr>Key 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dc:title>
  <dc:creator>amarjeetsanyasi@gmail.com</dc:creator>
  <cp:lastModifiedBy>pulkit.mehndiratta</cp:lastModifiedBy>
  <cp:revision>302</cp:revision>
  <dcterms:created xsi:type="dcterms:W3CDTF">2020-08-16T12:13:05Z</dcterms:created>
  <dcterms:modified xsi:type="dcterms:W3CDTF">2022-08-09T05:21:37Z</dcterms:modified>
</cp:coreProperties>
</file>