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aO8vgqqdE5p0xJLKZkhspI0IX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84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8" name="Google Shape;18;p17"/>
          <p:cNvGrpSpPr/>
          <p:nvPr/>
        </p:nvGrpSpPr>
        <p:grpSpPr>
          <a:xfrm>
            <a:off x="0" y="1200150"/>
            <a:ext cx="12177184" cy="152400"/>
            <a:chOff x="0" y="756"/>
            <a:chExt cx="5753" cy="96"/>
          </a:xfrm>
        </p:grpSpPr>
        <p:sp>
          <p:nvSpPr>
            <p:cNvPr id="19" name="Google Shape;19;p17"/>
            <p:cNvSpPr/>
            <p:nvPr/>
          </p:nvSpPr>
          <p:spPr>
            <a:xfrm>
              <a:off x="0" y="756"/>
              <a:ext cx="5753" cy="47"/>
            </a:xfrm>
            <a:prstGeom prst="rect">
              <a:avLst/>
            </a:prstGeom>
            <a:gradFill>
              <a:gsLst>
                <a:gs pos="0">
                  <a:srgbClr val="00A293"/>
                </a:gs>
                <a:gs pos="50000">
                  <a:srgbClr val="00DFCA"/>
                </a:gs>
                <a:gs pos="100000">
                  <a:srgbClr val="00A29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7"/>
            <p:cNvSpPr/>
            <p:nvPr/>
          </p:nvSpPr>
          <p:spPr>
            <a:xfrm>
              <a:off x="0" y="828"/>
              <a:ext cx="5753" cy="24"/>
            </a:xfrm>
            <a:prstGeom prst="rect">
              <a:avLst/>
            </a:prstGeom>
            <a:gradFill>
              <a:gsLst>
                <a:gs pos="0">
                  <a:srgbClr val="B8749C"/>
                </a:gs>
                <a:gs pos="50000">
                  <a:srgbClr val="D989B8"/>
                </a:gs>
                <a:gs pos="100000">
                  <a:srgbClr val="B8749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7"/>
          <p:cNvSpPr txBox="1">
            <a:spLocks noGrp="1"/>
          </p:cNvSpPr>
          <p:nvPr>
            <p:ph type="ctrTitle"/>
          </p:nvPr>
        </p:nvSpPr>
        <p:spPr>
          <a:xfrm>
            <a:off x="406400" y="1524000"/>
            <a:ext cx="11379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ubTitle" idx="1"/>
          </p:nvPr>
        </p:nvSpPr>
        <p:spPr>
          <a:xfrm>
            <a:off x="1828800" y="29718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154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4013200" y="-1803400"/>
            <a:ext cx="4876800" cy="110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91465" algn="l">
              <a:spcBef>
                <a:spcPts val="360"/>
              </a:spcBef>
              <a:spcAft>
                <a:spcPts val="0"/>
              </a:spcAft>
              <a:buSzPts val="990"/>
              <a:buChar char="●"/>
              <a:defRPr/>
            </a:lvl1pPr>
            <a:lvl2pPr marL="914400" lvl="1" indent="-28575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2pPr>
            <a:lvl3pPr marL="1371600" lvl="2" indent="-274319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>
            <a:spLocks noGrp="1"/>
          </p:cNvSpPr>
          <p:nvPr>
            <p:ph type="title"/>
          </p:nvPr>
        </p:nvSpPr>
        <p:spPr>
          <a:xfrm rot="5400000">
            <a:off x="7581900" y="1765300"/>
            <a:ext cx="5867400" cy="2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body" idx="1"/>
          </p:nvPr>
        </p:nvSpPr>
        <p:spPr>
          <a:xfrm rot="5400000">
            <a:off x="1587500" y="-1079500"/>
            <a:ext cx="5867400" cy="8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91465" algn="l">
              <a:spcBef>
                <a:spcPts val="360"/>
              </a:spcBef>
              <a:spcAft>
                <a:spcPts val="0"/>
              </a:spcAft>
              <a:buSzPts val="990"/>
              <a:buChar char="●"/>
              <a:defRPr/>
            </a:lvl1pPr>
            <a:lvl2pPr marL="914400" lvl="1" indent="-28575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2pPr>
            <a:lvl3pPr marL="1371600" lvl="2" indent="-274319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914400" y="1295400"/>
            <a:ext cx="1107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91465" algn="l">
              <a:spcBef>
                <a:spcPts val="360"/>
              </a:spcBef>
              <a:spcAft>
                <a:spcPts val="0"/>
              </a:spcAft>
              <a:buSzPts val="990"/>
              <a:buChar char="●"/>
              <a:defRPr/>
            </a:lvl1pPr>
            <a:lvl2pPr marL="914400" lvl="1" indent="-28575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2pPr>
            <a:lvl3pPr marL="1371600" lvl="2" indent="-274319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1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64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>
            <a:spLocks noGrp="1"/>
          </p:cNvSpPr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1"/>
          </p:nvPr>
        </p:nvSpPr>
        <p:spPr>
          <a:xfrm>
            <a:off x="914400" y="1295400"/>
            <a:ext cx="5435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26390" algn="l">
              <a:spcBef>
                <a:spcPts val="560"/>
              </a:spcBef>
              <a:spcAft>
                <a:spcPts val="0"/>
              </a:spcAft>
              <a:buSzPts val="1540"/>
              <a:buChar char="●"/>
              <a:defRPr sz="2800"/>
            </a:lvl1pPr>
            <a:lvl2pPr marL="914400" lvl="1" indent="-304800" algn="l"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2400"/>
            </a:lvl2pPr>
            <a:lvl3pPr marL="1371600" lvl="2" indent="-279400" algn="l">
              <a:spcBef>
                <a:spcPts val="400"/>
              </a:spcBef>
              <a:spcAft>
                <a:spcPts val="0"/>
              </a:spcAft>
              <a:buSzPts val="800"/>
              <a:buChar char="●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2"/>
          </p:nvPr>
        </p:nvSpPr>
        <p:spPr>
          <a:xfrm>
            <a:off x="6553200" y="1295400"/>
            <a:ext cx="5435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26390" algn="l">
              <a:spcBef>
                <a:spcPts val="560"/>
              </a:spcBef>
              <a:spcAft>
                <a:spcPts val="0"/>
              </a:spcAft>
              <a:buSzPts val="1540"/>
              <a:buChar char="●"/>
              <a:defRPr sz="2800"/>
            </a:lvl1pPr>
            <a:lvl2pPr marL="914400" lvl="1" indent="-304800" algn="l"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2400"/>
            </a:lvl2pPr>
            <a:lvl3pPr marL="1371600" lvl="2" indent="-279400" algn="l">
              <a:spcBef>
                <a:spcPts val="400"/>
              </a:spcBef>
              <a:spcAft>
                <a:spcPts val="0"/>
              </a:spcAft>
              <a:buSzPts val="800"/>
              <a:buChar char="●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3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72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12420" algn="l">
              <a:spcBef>
                <a:spcPts val="480"/>
              </a:spcBef>
              <a:spcAft>
                <a:spcPts val="0"/>
              </a:spcAft>
              <a:buSzPts val="1320"/>
              <a:buChar char="●"/>
              <a:defRPr sz="2400"/>
            </a:lvl1pPr>
            <a:lvl2pPr marL="914400" lvl="1" indent="-292100" algn="l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2000"/>
            </a:lvl2pPr>
            <a:lvl3pPr marL="1371600" lvl="2" indent="-274319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3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72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12420" algn="l">
              <a:spcBef>
                <a:spcPts val="480"/>
              </a:spcBef>
              <a:spcAft>
                <a:spcPts val="0"/>
              </a:spcAft>
              <a:buSzPts val="1320"/>
              <a:buChar char="●"/>
              <a:defRPr sz="2400"/>
            </a:lvl1pPr>
            <a:lvl2pPr marL="914400" lvl="1" indent="-292100" algn="l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2000"/>
            </a:lvl2pPr>
            <a:lvl3pPr marL="1371600" lvl="2" indent="-274319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>
            <a:spLocks noGrp="1"/>
          </p:cNvSpPr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1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0360" algn="l">
              <a:spcBef>
                <a:spcPts val="640"/>
              </a:spcBef>
              <a:spcAft>
                <a:spcPts val="0"/>
              </a:spcAft>
              <a:buSzPts val="1760"/>
              <a:buChar char="●"/>
              <a:defRPr sz="3200"/>
            </a:lvl1pPr>
            <a:lvl2pPr marL="914400" lvl="1" indent="-317500" algn="l">
              <a:spcBef>
                <a:spcPts val="560"/>
              </a:spcBef>
              <a:spcAft>
                <a:spcPts val="0"/>
              </a:spcAft>
              <a:buSzPts val="1400"/>
              <a:buChar char="●"/>
              <a:defRPr sz="2800"/>
            </a:lvl2pPr>
            <a:lvl3pPr marL="1371600" lvl="2" indent="-289560" algn="l">
              <a:spcBef>
                <a:spcPts val="480"/>
              </a:spcBef>
              <a:spcAft>
                <a:spcPts val="0"/>
              </a:spcAft>
              <a:buSzPts val="960"/>
              <a:buChar char="●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4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1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4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9" name="Google Shape;9;p16"/>
          <p:cNvGrpSpPr/>
          <p:nvPr/>
        </p:nvGrpSpPr>
        <p:grpSpPr>
          <a:xfrm>
            <a:off x="0" y="971550"/>
            <a:ext cx="12177184" cy="152400"/>
            <a:chOff x="0" y="612"/>
            <a:chExt cx="5753" cy="96"/>
          </a:xfrm>
        </p:grpSpPr>
        <p:sp>
          <p:nvSpPr>
            <p:cNvPr id="10" name="Google Shape;10;p16"/>
            <p:cNvSpPr/>
            <p:nvPr/>
          </p:nvSpPr>
          <p:spPr>
            <a:xfrm>
              <a:off x="0" y="612"/>
              <a:ext cx="5753" cy="47"/>
            </a:xfrm>
            <a:prstGeom prst="rect">
              <a:avLst/>
            </a:prstGeom>
            <a:gradFill>
              <a:gsLst>
                <a:gs pos="0">
                  <a:srgbClr val="00A293"/>
                </a:gs>
                <a:gs pos="50000">
                  <a:srgbClr val="00DFCA"/>
                </a:gs>
                <a:gs pos="100000">
                  <a:srgbClr val="00A29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6"/>
            <p:cNvSpPr/>
            <p:nvPr/>
          </p:nvSpPr>
          <p:spPr>
            <a:xfrm>
              <a:off x="0" y="684"/>
              <a:ext cx="5753" cy="24"/>
            </a:xfrm>
            <a:prstGeom prst="rect">
              <a:avLst/>
            </a:prstGeom>
            <a:gradFill>
              <a:gsLst>
                <a:gs pos="0">
                  <a:srgbClr val="B8749C"/>
                </a:gs>
                <a:gs pos="50000">
                  <a:srgbClr val="D989B8"/>
                </a:gs>
                <a:gs pos="100000">
                  <a:srgbClr val="B8749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16"/>
          <p:cNvSpPr txBox="1">
            <a:spLocks noGrp="1"/>
          </p:cNvSpPr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body" idx="1"/>
          </p:nvPr>
        </p:nvSpPr>
        <p:spPr>
          <a:xfrm>
            <a:off x="914400" y="1295400"/>
            <a:ext cx="1107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32639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956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9405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43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in/Maurizio-Gabbrielli/e/B0034OEYIS/ref=dp_byline_cont_book_1" TargetMode="External"/><Relationship Id="rId7" Type="http://schemas.openxmlformats.org/officeDocument/2006/relationships/hyperlink" Target="https://en.wikipedia.org/wiki/Programming_paradig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lmu.edu/~ray/notes/paradigms/" TargetMode="External"/><Relationship Id="rId5" Type="http://schemas.openxmlformats.org/officeDocument/2006/relationships/hyperlink" Target="https://www.geeksforgeeks.org/introduction-of-programming-paradigms/" TargetMode="External"/><Relationship Id="rId4" Type="http://schemas.openxmlformats.org/officeDocument/2006/relationships/hyperlink" Target="https://www.amazon.in/s/ref=dp_byline_sr_book_2?ie=UTF8&amp;field-author=Simone+Martini&amp;search-alias=stripbook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327721" y="2303868"/>
            <a:ext cx="9144000" cy="1060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Object-Oriented Analysis and Design using JAVA (20B12CS334)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524000" y="4363657"/>
            <a:ext cx="9144000" cy="81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55000"/>
              <a:buFont typeface="Arial"/>
              <a:buNone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B.Tech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(CSE/IT) 5</a:t>
            </a:r>
            <a:r>
              <a:rPr lang="en-US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SEM</a:t>
            </a:r>
            <a:endParaRPr/>
          </a:p>
          <a:p>
            <a:pPr marL="0" lvl="0" indent="0" algn="ctr" rtl="0">
              <a:spcBef>
                <a:spcPts val="518"/>
              </a:spcBef>
              <a:spcAft>
                <a:spcPts val="0"/>
              </a:spcAft>
              <a:buSzPct val="55000"/>
              <a:buFont typeface="Arial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2021-2022</a:t>
            </a:r>
          </a:p>
          <a:p>
            <a:pPr marL="0" lvl="0" indent="0" algn="ctr" rtl="0">
              <a:spcBef>
                <a:spcPts val="518"/>
              </a:spcBef>
              <a:spcAft>
                <a:spcPts val="0"/>
              </a:spcAft>
              <a:buSzPct val="55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>
            <a:spLocks noGrp="1"/>
          </p:cNvSpPr>
          <p:nvPr>
            <p:ph type="body" idx="1"/>
          </p:nvPr>
        </p:nvSpPr>
        <p:spPr>
          <a:xfrm>
            <a:off x="914400" y="1962150"/>
            <a:ext cx="9835763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1540"/>
              <a:buChar char="●"/>
            </a:pPr>
            <a:r>
              <a:rPr lang="en-US" i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term programming paradigm refers to a style of programming</a:t>
            </a:r>
            <a:r>
              <a:rPr lang="en-US" b="0" i="0">
                <a:solidFill>
                  <a:srgbClr val="0A0A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It does not refer to a </a:t>
            </a:r>
            <a:r>
              <a:rPr lang="en-US" b="0" i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 language</a:t>
            </a:r>
            <a:r>
              <a:rPr lang="en-US" b="0" i="0">
                <a:solidFill>
                  <a:srgbClr val="0A0A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but rather it refers to the way you program.</a:t>
            </a:r>
            <a:endParaRPr/>
          </a:p>
          <a:p>
            <a:pPr marL="342900" lvl="0" indent="-245109" algn="just" rtl="0">
              <a:spcBef>
                <a:spcPts val="560"/>
              </a:spcBef>
              <a:spcAft>
                <a:spcPts val="0"/>
              </a:spcAft>
              <a:buSzPts val="1540"/>
              <a:buNone/>
            </a:pPr>
            <a:endParaRPr b="0" i="0">
              <a:solidFill>
                <a:srgbClr val="0A0A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SzPts val="1540"/>
              <a:buChar char="●"/>
            </a:pPr>
            <a:r>
              <a:rPr lang="en-US" b="0" i="0">
                <a:solidFill>
                  <a:srgbClr val="0A0A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</a:t>
            </a:r>
            <a:r>
              <a:rPr lang="en-US" b="0" i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lots of programming languages </a:t>
            </a:r>
            <a:r>
              <a:rPr lang="en-US" b="0" i="0">
                <a:solidFill>
                  <a:srgbClr val="0A0A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are well-known but all of them need to follow some strategy when they are implemented. </a:t>
            </a:r>
            <a:r>
              <a:rPr lang="en-US" b="0" i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that strategy is a paradigm</a:t>
            </a:r>
            <a:r>
              <a:rPr lang="en-US" b="0" i="0">
                <a:solidFill>
                  <a:srgbClr val="0A0A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42900" lvl="0" indent="-245109" algn="just" rtl="0">
              <a:spcBef>
                <a:spcPts val="560"/>
              </a:spcBef>
              <a:spcAft>
                <a:spcPts val="0"/>
              </a:spcAft>
              <a:buSzPts val="154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>
            <a:spLocks noGrp="1"/>
          </p:cNvSpPr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4516342" y="1526650"/>
            <a:ext cx="6915868" cy="474692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  <a:lnTo>
                  <a:pt x="-10000" y="120000"/>
                </a:lnTo>
              </a:path>
              <a:path w="120000" h="120000" fill="none" extrusionOk="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114300" marR="0" lvl="1" indent="-1143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/>
          </a:p>
          <a:p>
            <a:pPr marL="114300" marR="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</a:t>
            </a:r>
            <a:endParaRPr/>
          </a:p>
          <a:p>
            <a:pPr marL="114300" marR="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Smalltalk</a:t>
            </a:r>
            <a:endParaRPr/>
          </a:p>
          <a:p>
            <a:pPr marL="114300" marR="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Eiffel</a:t>
            </a:r>
            <a:endParaRPr/>
          </a:p>
          <a:p>
            <a:pPr marL="114300" marR="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Ada++</a:t>
            </a:r>
            <a:endParaRPr/>
          </a:p>
          <a:p>
            <a:pPr marL="228600" marR="0" lvl="2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</a:t>
            </a:r>
            <a:endParaRPr/>
          </a:p>
          <a:p>
            <a:pPr marL="114300" marR="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PROLOG</a:t>
            </a:r>
            <a:endParaRPr/>
          </a:p>
          <a:p>
            <a:pPr marL="114300" marR="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GHC</a:t>
            </a:r>
            <a:endParaRPr/>
          </a:p>
          <a:p>
            <a:pPr marL="228600" marR="0" lvl="2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</a:t>
            </a:r>
            <a:endParaRPr/>
          </a:p>
          <a:p>
            <a:pPr marL="114300" marR="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</a:t>
            </a:r>
            <a:endParaRPr/>
          </a:p>
          <a:p>
            <a:pPr marL="114300" marR="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Scheme</a:t>
            </a:r>
            <a:endParaRPr/>
          </a:p>
          <a:p>
            <a:pPr marL="114300" marR="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Haskell</a:t>
            </a:r>
            <a:endParaRPr/>
          </a:p>
          <a:p>
            <a:pPr marL="114300" marR="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Lisp</a:t>
            </a:r>
            <a:endParaRPr/>
          </a:p>
          <a:p>
            <a:pPr marL="114300" marR="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</a:t>
            </a:r>
            <a:endParaRPr/>
          </a:p>
          <a:p>
            <a:pPr marL="228600" marR="0" lvl="2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</a:t>
            </a:r>
            <a:endParaRPr/>
          </a:p>
          <a:p>
            <a:pPr marL="114300" marR="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marL="114300" marR="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COBOL</a:t>
            </a:r>
            <a:endParaRPr/>
          </a:p>
          <a:p>
            <a:pPr marL="114300" marR="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FORTRAN</a:t>
            </a:r>
            <a:endParaRPr/>
          </a:p>
          <a:p>
            <a:pPr marL="114300" marR="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</a:t>
            </a:r>
            <a:endParaRPr/>
          </a:p>
          <a:p>
            <a:pPr marL="114300" marR="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Pascal</a:t>
            </a:r>
            <a:endParaRPr/>
          </a:p>
          <a:p>
            <a:pPr marL="228600" marR="0" lvl="2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Procedural</a:t>
            </a:r>
            <a:endParaRPr/>
          </a:p>
        </p:txBody>
      </p:sp>
      <p:grpSp>
        <p:nvGrpSpPr>
          <p:cNvPr id="165" name="Google Shape;165;p11"/>
          <p:cNvGrpSpPr/>
          <p:nvPr/>
        </p:nvGrpSpPr>
        <p:grpSpPr>
          <a:xfrm>
            <a:off x="500933" y="3045129"/>
            <a:ext cx="3872284" cy="1900801"/>
            <a:chOff x="0" y="7731"/>
            <a:chExt cx="3872284" cy="1900801"/>
          </a:xfrm>
        </p:grpSpPr>
        <p:sp>
          <p:nvSpPr>
            <p:cNvPr id="166" name="Google Shape;166;p11"/>
            <p:cNvSpPr/>
            <p:nvPr/>
          </p:nvSpPr>
          <p:spPr>
            <a:xfrm>
              <a:off x="0" y="7731"/>
              <a:ext cx="968071" cy="8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1"/>
            <p:cNvSpPr txBox="1"/>
            <p:nvPr/>
          </p:nvSpPr>
          <p:spPr>
            <a:xfrm>
              <a:off x="0" y="7731"/>
              <a:ext cx="968071" cy="8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325" tIns="30475" rIns="85325" bIns="30475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Times New Roman"/>
                <a:buNone/>
              </a:pPr>
              <a:r>
                <a:rPr lang="en-US" sz="12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Imperative</a:t>
              </a:r>
              <a:endParaRPr/>
            </a:p>
            <a:p>
              <a:pPr marL="0" marR="0" lvl="0" indent="0" algn="r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Times New Roman"/>
                <a:buNone/>
              </a:pPr>
              <a:r>
                <a:rPr lang="en-US" sz="12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(command driven)</a:t>
              </a: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968071" y="7731"/>
              <a:ext cx="193614" cy="871200"/>
            </a:xfrm>
            <a:prstGeom prst="leftBrace">
              <a:avLst>
                <a:gd name="adj1" fmla="val 35000"/>
                <a:gd name="adj2" fmla="val 50000"/>
              </a:avLst>
            </a:prstGeom>
            <a:noFill/>
            <a:ln w="25400" cap="flat" cmpd="sng">
              <a:solidFill>
                <a:srgbClr val="A0A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1239131" y="7731"/>
              <a:ext cx="2633153" cy="8712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1"/>
            <p:cNvSpPr txBox="1"/>
            <p:nvPr/>
          </p:nvSpPr>
          <p:spPr>
            <a:xfrm>
              <a:off x="1239131" y="7731"/>
              <a:ext cx="2633153" cy="8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Times New Roman"/>
                <a:buChar char="•"/>
              </a:pPr>
              <a:r>
                <a:rPr lang="en-US" sz="1200" b="0" i="0" u="none" strike="noStrike" cap="non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Object-Oriented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Times New Roman"/>
                <a:buChar char="•"/>
              </a:pPr>
              <a:r>
                <a:rPr lang="en-US" sz="1200" b="0" i="0" u="none" strike="noStrike" cap="non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Procedural</a:t>
              </a: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0" y="1037332"/>
              <a:ext cx="968071" cy="8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 txBox="1"/>
            <p:nvPr/>
          </p:nvSpPr>
          <p:spPr>
            <a:xfrm>
              <a:off x="0" y="1037332"/>
              <a:ext cx="968071" cy="8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325" tIns="30475" rIns="85325" bIns="30475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Times New Roman"/>
                <a:buNone/>
              </a:pPr>
              <a:r>
                <a:rPr lang="en-US" sz="12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Declarative</a:t>
              </a:r>
              <a:endParaRPr/>
            </a:p>
            <a:p>
              <a:pPr marL="0" marR="0" lvl="0" indent="0" algn="r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Times New Roman"/>
                <a:buNone/>
              </a:pPr>
              <a:r>
                <a:rPr lang="en-US" sz="12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(rule based)</a:t>
              </a: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968071" y="1037332"/>
              <a:ext cx="193614" cy="871200"/>
            </a:xfrm>
            <a:prstGeom prst="leftBrace">
              <a:avLst>
                <a:gd name="adj1" fmla="val 35000"/>
                <a:gd name="adj2" fmla="val 50000"/>
              </a:avLst>
            </a:prstGeom>
            <a:noFill/>
            <a:ln w="25400" cap="flat" cmpd="sng">
              <a:solidFill>
                <a:srgbClr val="A0A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1239131" y="1037332"/>
              <a:ext cx="2633153" cy="8712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 txBox="1"/>
            <p:nvPr/>
          </p:nvSpPr>
          <p:spPr>
            <a:xfrm>
              <a:off x="1239131" y="1037332"/>
              <a:ext cx="2633153" cy="8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Times New Roman"/>
                <a:buChar char="•"/>
              </a:pPr>
              <a:r>
                <a:rPr lang="en-US" sz="1200" b="0" i="0" u="none" strike="noStrike" cap="non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Logical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Times New Roman"/>
                <a:buChar char="•"/>
              </a:pPr>
              <a:r>
                <a:rPr lang="en-US" sz="1200" b="0" i="0" u="none" strike="noStrike" cap="non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Functional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>
            <a:spLocks noGrp="1"/>
          </p:cNvSpPr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Imperative programming paradigm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2"/>
          <p:cNvSpPr txBox="1"/>
          <p:nvPr/>
        </p:nvSpPr>
        <p:spPr>
          <a:xfrm>
            <a:off x="741460" y="1387661"/>
            <a:ext cx="104619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>
                <a:solidFill>
                  <a:srgbClr val="0A0A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800" b="0" i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paradigm</a:t>
            </a:r>
            <a:r>
              <a:rPr lang="en-US" sz="1800" b="0" i="0">
                <a:solidFill>
                  <a:srgbClr val="0A0A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consists of several statements, and after the execution of all of them, the result is stored. It’s about writing a list of instructions to tell the computer what to do step by step.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2" name="Google Shape;182;p12"/>
          <p:cNvGrpSpPr/>
          <p:nvPr/>
        </p:nvGrpSpPr>
        <p:grpSpPr>
          <a:xfrm>
            <a:off x="1013160" y="2396324"/>
            <a:ext cx="9391752" cy="3818613"/>
            <a:chOff x="3344" y="2981"/>
            <a:chExt cx="9391752" cy="3818613"/>
          </a:xfrm>
        </p:grpSpPr>
        <p:sp>
          <p:nvSpPr>
            <p:cNvPr id="183" name="Google Shape;183;p12"/>
            <p:cNvSpPr/>
            <p:nvPr/>
          </p:nvSpPr>
          <p:spPr>
            <a:xfrm>
              <a:off x="3344" y="460127"/>
              <a:ext cx="2347315" cy="990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2"/>
            <p:cNvSpPr txBox="1"/>
            <p:nvPr/>
          </p:nvSpPr>
          <p:spPr>
            <a:xfrm>
              <a:off x="3344" y="460127"/>
              <a:ext cx="2347315" cy="990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40625" rIns="113775" bIns="40625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600"/>
                <a:buFont typeface="Times New Roman"/>
                <a:buNone/>
              </a:pPr>
              <a:r>
                <a:rPr lang="en-US" sz="160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Object-oriented </a:t>
              </a:r>
              <a:endParaRPr/>
            </a:p>
            <a:p>
              <a:pPr marL="0" marR="0" lvl="0" indent="0" algn="r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rgbClr val="002060"/>
                </a:buClr>
                <a:buSzPts val="1600"/>
                <a:buFont typeface="Times New Roman"/>
                <a:buNone/>
              </a:pPr>
              <a:r>
                <a:rPr lang="en-US" sz="160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paradigm</a:t>
              </a:r>
              <a:endParaRPr/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2350659" y="456162"/>
              <a:ext cx="469463" cy="998462"/>
            </a:xfrm>
            <a:prstGeom prst="leftBrace">
              <a:avLst>
                <a:gd name="adj1" fmla="val 35000"/>
                <a:gd name="adj2" fmla="val 50000"/>
              </a:avLst>
            </a:prstGeom>
            <a:noFill/>
            <a:ln w="25400" cap="flat" cmpd="sng">
              <a:solidFill>
                <a:srgbClr val="A0A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3007908" y="2981"/>
              <a:ext cx="6384698" cy="190482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2"/>
            <p:cNvSpPr txBox="1"/>
            <p:nvPr/>
          </p:nvSpPr>
          <p:spPr>
            <a:xfrm>
              <a:off x="3007908" y="2981"/>
              <a:ext cx="6384698" cy="19048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171450" marR="0" lvl="1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600"/>
                <a:buFont typeface="Times New Roman"/>
                <a:buChar char="•"/>
              </a:pPr>
              <a:r>
                <a:rPr lang="en-US" sz="1600" b="0" i="0" u="none" strike="noStrike" cap="non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collection of classes and object is used. </a:t>
              </a:r>
              <a:endParaRPr sz="16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171450" marR="0" lvl="1" indent="-171450" algn="l" rtl="0">
                <a:lnSpc>
                  <a:spcPct val="15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2060"/>
                </a:buClr>
                <a:buSzPts val="1600"/>
                <a:buFont typeface="Times New Roman"/>
                <a:buChar char="•"/>
              </a:pPr>
              <a:r>
                <a:rPr lang="en-US" sz="1600" b="0" i="0" u="none" strike="noStrike" cap="non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Basic entity: object that is used to perform every computation.</a:t>
              </a:r>
              <a:endParaRPr/>
            </a:p>
            <a:p>
              <a:pPr marL="171450" marR="0" lvl="1" indent="-171450" algn="l" rtl="0">
                <a:lnSpc>
                  <a:spcPct val="15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2060"/>
                </a:buClr>
                <a:buSzPts val="1600"/>
                <a:buFont typeface="Times New Roman"/>
                <a:buChar char="•"/>
              </a:pPr>
              <a:r>
                <a:rPr lang="en-US" sz="1600" b="0" i="0" u="none" strike="noStrike" cap="non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 gives emphasis on data instead procedure. </a:t>
              </a:r>
              <a:endParaRPr/>
            </a:p>
            <a:p>
              <a:pPr marL="171450" marR="0" lvl="1" indent="-171450" algn="l" rtl="0">
                <a:lnSpc>
                  <a:spcPct val="15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2060"/>
                </a:buClr>
                <a:buSzPts val="1600"/>
                <a:buFont typeface="Times New Roman"/>
                <a:buChar char="•"/>
              </a:pPr>
              <a:r>
                <a:rPr lang="en-US" sz="1600" b="0" i="0" u="none" strike="noStrike" cap="non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All kind of real life problem can be handled.</a:t>
              </a:r>
              <a:endParaRPr/>
            </a:p>
            <a:p>
              <a:pPr marL="171450" marR="0" lvl="1" indent="-171450" algn="l" rtl="0">
                <a:lnSpc>
                  <a:spcPct val="15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2060"/>
                </a:buClr>
                <a:buSzPts val="1600"/>
                <a:buFont typeface="Times New Roman"/>
                <a:buChar char="•"/>
              </a:pPr>
              <a:r>
                <a:rPr lang="en-US" sz="1600" b="0" i="0" u="none" strike="noStrike" cap="non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Advantage: Reusability, Inheritance, Security, and abstraction.</a:t>
              </a:r>
              <a:endParaRPr/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3344" y="2721262"/>
              <a:ext cx="2315192" cy="295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2"/>
            <p:cNvSpPr txBox="1"/>
            <p:nvPr/>
          </p:nvSpPr>
          <p:spPr>
            <a:xfrm>
              <a:off x="3344" y="2721262"/>
              <a:ext cx="2315192" cy="295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40625" rIns="113775" bIns="40625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600"/>
                <a:buFont typeface="Times New Roman"/>
                <a:buNone/>
              </a:pPr>
              <a:r>
                <a:rPr lang="en-US" sz="160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Procedural </a:t>
              </a:r>
              <a:endParaRPr/>
            </a:p>
            <a:p>
              <a:pPr marL="0" marR="0" lvl="0" indent="0" algn="r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rgbClr val="002060"/>
                </a:buClr>
                <a:buSzPts val="1600"/>
                <a:buFont typeface="Times New Roman"/>
                <a:buNone/>
              </a:pPr>
              <a:r>
                <a:rPr lang="en-US" sz="160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paradigm</a:t>
              </a:r>
              <a:endParaRPr/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2318536" y="2564097"/>
              <a:ext cx="463038" cy="610171"/>
            </a:xfrm>
            <a:prstGeom prst="leftBrace">
              <a:avLst>
                <a:gd name="adj1" fmla="val 35000"/>
                <a:gd name="adj2" fmla="val 50000"/>
              </a:avLst>
            </a:prstGeom>
            <a:noFill/>
            <a:ln w="25400" cap="flat" cmpd="sng">
              <a:solidFill>
                <a:srgbClr val="A0A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2966790" y="1916770"/>
              <a:ext cx="6428306" cy="190482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2"/>
            <p:cNvSpPr txBox="1"/>
            <p:nvPr/>
          </p:nvSpPr>
          <p:spPr>
            <a:xfrm>
              <a:off x="2966790" y="1916770"/>
              <a:ext cx="6428306" cy="19048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171450" marR="0" lvl="1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600"/>
                <a:buFont typeface="Times New Roman"/>
                <a:buChar char="•"/>
              </a:pPr>
              <a:r>
                <a:rPr lang="en-US" sz="1600" b="0" i="0" u="none" strike="noStrike" cap="non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This paradigm emphasizes on procedure</a:t>
              </a:r>
              <a:endParaRPr sz="16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171450" marR="0" lvl="1" indent="-171450" algn="l" rtl="0">
                <a:lnSpc>
                  <a:spcPct val="15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2060"/>
                </a:buClr>
                <a:buSzPts val="1600"/>
                <a:buFont typeface="Times New Roman"/>
                <a:buChar char="•"/>
              </a:pPr>
              <a:r>
                <a:rPr lang="en-US" sz="1600" b="0" i="0" u="none" strike="noStrike" cap="non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 difference between procedural and imperative approach. </a:t>
              </a:r>
              <a:endParaRPr/>
            </a:p>
            <a:p>
              <a:pPr marL="171450" marR="0" lvl="1" indent="-171450" algn="l" rtl="0">
                <a:lnSpc>
                  <a:spcPct val="15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2060"/>
                </a:buClr>
                <a:buSzPts val="1600"/>
                <a:buFont typeface="Times New Roman"/>
                <a:buChar char="•"/>
              </a:pPr>
              <a:r>
                <a:rPr lang="en-US" sz="1600" b="0" i="0" u="none" strike="noStrike" cap="non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Advantage to reuse the code.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>
            <a:spLocks noGrp="1"/>
          </p:cNvSpPr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Declarative programming paradigm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41460" y="1387661"/>
            <a:ext cx="1046192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>
                <a:solidFill>
                  <a:srgbClr val="0A0A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800" b="0" i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declarative paradigm </a:t>
            </a:r>
            <a:r>
              <a:rPr lang="en-US" sz="1800" b="0" i="0">
                <a:solidFill>
                  <a:srgbClr val="0A0A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focuses on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needs to be done instead of how it should be done. In this, programs are build by expressing logic of computation without defining the control flow.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9" name="Google Shape;199;p13"/>
          <p:cNvGrpSpPr/>
          <p:nvPr/>
        </p:nvGrpSpPr>
        <p:grpSpPr>
          <a:xfrm>
            <a:off x="1013160" y="2538172"/>
            <a:ext cx="9391752" cy="3821166"/>
            <a:chOff x="3344" y="1705"/>
            <a:chExt cx="9391752" cy="3821166"/>
          </a:xfrm>
        </p:grpSpPr>
        <p:sp>
          <p:nvSpPr>
            <p:cNvPr id="200" name="Google Shape;200;p13"/>
            <p:cNvSpPr/>
            <p:nvPr/>
          </p:nvSpPr>
          <p:spPr>
            <a:xfrm>
              <a:off x="3344" y="1705"/>
              <a:ext cx="2347315" cy="13032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 txBox="1"/>
            <p:nvPr/>
          </p:nvSpPr>
          <p:spPr>
            <a:xfrm>
              <a:off x="3344" y="1705"/>
              <a:ext cx="2347315" cy="13032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40625" rIns="113775" bIns="40625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600"/>
                <a:buFont typeface="Times New Roman"/>
                <a:buNone/>
              </a:pPr>
              <a:r>
                <a:rPr lang="en-US" sz="160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Logical </a:t>
              </a:r>
              <a:endParaRPr/>
            </a:p>
            <a:p>
              <a:pPr marL="0" marR="0" lvl="0" indent="0" algn="r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rgbClr val="002060"/>
                </a:buClr>
                <a:buSzPts val="1600"/>
                <a:buFont typeface="Times New Roman"/>
                <a:buNone/>
              </a:pPr>
              <a:r>
                <a:rPr lang="en-US" sz="160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paradigm</a:t>
              </a: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2350659" y="385721"/>
              <a:ext cx="469463" cy="535194"/>
            </a:xfrm>
            <a:prstGeom prst="leftBrace">
              <a:avLst>
                <a:gd name="adj1" fmla="val 35000"/>
                <a:gd name="adj2" fmla="val 50000"/>
              </a:avLst>
            </a:prstGeom>
            <a:noFill/>
            <a:ln w="25400" cap="flat" cmpd="sng">
              <a:solidFill>
                <a:srgbClr val="A0A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3007908" y="44682"/>
              <a:ext cx="6384698" cy="121727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 txBox="1"/>
            <p:nvPr/>
          </p:nvSpPr>
          <p:spPr>
            <a:xfrm>
              <a:off x="3007908" y="44682"/>
              <a:ext cx="6384698" cy="1217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171450" marR="0" lvl="1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600"/>
                <a:buFont typeface="Times New Roman"/>
                <a:buChar char="•"/>
              </a:pPr>
              <a:r>
                <a:rPr lang="en-US" sz="1600" b="0" i="0" u="none" strike="noStrike" cap="non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 this, focus is on knowledge base and the problem. </a:t>
              </a:r>
              <a:endParaRPr sz="16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171450" marR="0" lvl="1" indent="-171450" algn="l" rtl="0">
                <a:lnSpc>
                  <a:spcPct val="15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2060"/>
                </a:buClr>
                <a:buSzPts val="1600"/>
                <a:buFont typeface="Times New Roman"/>
                <a:buChar char="•"/>
              </a:pPr>
              <a:r>
                <a:rPr lang="en-US" sz="1600" b="0" i="0" u="none" strike="noStrike" cap="non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program structure is like mathematical statement</a:t>
              </a:r>
              <a:endParaRPr sz="16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3344" y="2375183"/>
              <a:ext cx="2315192" cy="389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 txBox="1"/>
            <p:nvPr/>
          </p:nvSpPr>
          <p:spPr>
            <a:xfrm>
              <a:off x="3344" y="2375183"/>
              <a:ext cx="2315192" cy="389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40625" rIns="113775" bIns="40625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600"/>
                <a:buFont typeface="Times New Roman"/>
                <a:buNone/>
              </a:pPr>
              <a:r>
                <a:rPr lang="en-US" sz="160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Functional </a:t>
              </a:r>
              <a:endParaRPr/>
            </a:p>
            <a:p>
              <a:pPr marL="0" marR="0" lvl="0" indent="0" algn="r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rgbClr val="002060"/>
                </a:buClr>
                <a:buSzPts val="1600"/>
                <a:buFont typeface="Times New Roman"/>
                <a:buNone/>
              </a:pPr>
              <a:r>
                <a:rPr lang="en-US" sz="1600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paradigm</a:t>
              </a: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2318536" y="2058932"/>
              <a:ext cx="463038" cy="1021735"/>
            </a:xfrm>
            <a:prstGeom prst="leftBrace">
              <a:avLst>
                <a:gd name="adj1" fmla="val 35000"/>
                <a:gd name="adj2" fmla="val 50000"/>
              </a:avLst>
            </a:prstGeom>
            <a:noFill/>
            <a:ln w="25400" cap="flat" cmpd="sng">
              <a:solidFill>
                <a:srgbClr val="A0A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2966790" y="1316728"/>
              <a:ext cx="6428306" cy="250614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 txBox="1"/>
            <p:nvPr/>
          </p:nvSpPr>
          <p:spPr>
            <a:xfrm>
              <a:off x="2966790" y="1316728"/>
              <a:ext cx="6428306" cy="2506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171450" marR="0" lvl="1" indent="-1714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600"/>
                <a:buFont typeface="Times New Roman"/>
                <a:buChar char="•"/>
              </a:pPr>
              <a:r>
                <a:rPr lang="en-US" sz="1600" b="0" i="0" u="none" strike="noStrike" cap="non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main concept is the function which define some specific computation. </a:t>
              </a:r>
              <a:endParaRPr sz="16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171450" marR="0" lvl="1" indent="-171450" algn="l" rtl="0">
                <a:lnSpc>
                  <a:spcPct val="15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2060"/>
                </a:buClr>
                <a:buSzPts val="1600"/>
                <a:buFont typeface="Times New Roman"/>
                <a:buChar char="•"/>
              </a:pPr>
              <a:r>
                <a:rPr lang="en-US" sz="1600" b="0" i="0" u="none" strike="noStrike" cap="non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Program is structured in such a way that if values are placed instead of function, the logic of the program should not change.</a:t>
              </a:r>
              <a:endParaRPr sz="16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171450" marR="0" lvl="1" indent="-171450" algn="l" rtl="0">
                <a:lnSpc>
                  <a:spcPct val="15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2060"/>
                </a:buClr>
                <a:buSzPts val="1600"/>
                <a:buFont typeface="Times New Roman"/>
                <a:buChar char="•"/>
              </a:pPr>
              <a:r>
                <a:rPr lang="en-US" sz="1600" b="0" i="0" u="none" strike="noStrike" cap="non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 this, Data is not much focused. It is loosely coupled to functions</a:t>
              </a:r>
              <a:endParaRPr sz="16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Further programming paradigm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4"/>
          <p:cNvSpPr txBox="1"/>
          <p:nvPr/>
        </p:nvSpPr>
        <p:spPr>
          <a:xfrm>
            <a:off x="805070" y="1403563"/>
            <a:ext cx="10461928" cy="577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 process paradigm:-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 processing is the processing the instructions of program by dividing 	them among multiple processors.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Objective: Running a program in less time.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system needs many processor to process the instructions.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Examples: C/C++ as some library function support this paradigm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programming paradigm:-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programming focuses on data and its movement.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Program structure defines data instead of series of steps.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Key area is in database programming for business information system.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Functionality: file creation, data entry, update, query and reporting functions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Example: SQL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Literate programming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as a form of imperative programming, structures programs as a human-centered web, as 	in a hypertext essay: documentation is integral to the program, and the program is structured 	following the logic of prose exposition, rather than compiler convenience.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>
            <a:spLocks noGrp="1"/>
          </p:cNvSpPr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Key references</a:t>
            </a:r>
            <a:endParaRPr/>
          </a:p>
        </p:txBody>
      </p:sp>
      <p:sp>
        <p:nvSpPr>
          <p:cNvPr id="221" name="Google Shape;221;p15"/>
          <p:cNvSpPr txBox="1">
            <a:spLocks noGrp="1"/>
          </p:cNvSpPr>
          <p:nvPr>
            <p:ph type="body" idx="1"/>
          </p:nvPr>
        </p:nvSpPr>
        <p:spPr>
          <a:xfrm>
            <a:off x="1884460" y="2767054"/>
            <a:ext cx="8277308" cy="2274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Programming Languages: Principles and Paradigms by </a:t>
            </a:r>
            <a:r>
              <a:rPr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Maurizio Gabbrielli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(Author), </a:t>
            </a:r>
            <a:r>
              <a:rPr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Simone Martini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(Author).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https://www.geeksforgeeks.org/introduction-of-programming-paradigms/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https://cs.lmu.edu/~ray/notes/paradigms/#:~:text=A%20programming%20paradigm%20is%20a,thing%20(like%20a%20language).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https://en.wikipedia.org/wiki/Programming_paradigm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0" y="2838450"/>
            <a:ext cx="1178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Brief history of object-oriented software 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development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Brief history of object-oriented concepts</a:t>
            </a:r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203200" y="1218618"/>
            <a:ext cx="11455400" cy="2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term “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” in programming </a:t>
            </a: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coined early 1960s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and used in several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MIT projects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such as Sketchpad (a computer program written by </a:t>
            </a: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Ivan Sutherland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- a pioneer of </a:t>
            </a: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graphics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- in 1963 in his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PhD thesis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-for which he was awarded </a:t>
            </a: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Turing Award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 1988.</a:t>
            </a:r>
            <a:endParaRPr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SzPts val="132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Simula-language (1962)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is recognized as a </a:t>
            </a: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programming language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where the core concepts of object-oriented such as </a:t>
            </a: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classes, objects, inheritance, polymorphism, and dynamic binding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introduced.</a:t>
            </a:r>
            <a:endParaRPr/>
          </a:p>
          <a:p>
            <a:pPr marL="342900" lvl="0" indent="-259080" algn="just" rtl="0">
              <a:spcBef>
                <a:spcPts val="480"/>
              </a:spcBef>
              <a:spcAft>
                <a:spcPts val="0"/>
              </a:spcAft>
              <a:buSzPts val="132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8795" y="4331282"/>
            <a:ext cx="1982894" cy="246263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609599" y="4807635"/>
            <a:ext cx="7399867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Ole-Johan Dahl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Kristen Nygaard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were a computer scientist and known as </a:t>
            </a: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father of Simula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object-oriented programming.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Nygaard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Dahl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received the 2001 A. M. </a:t>
            </a: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Turing Award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their contribution to </a:t>
            </a: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science.</a:t>
            </a:r>
            <a:endParaRPr sz="24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02303" y="4362450"/>
            <a:ext cx="1800225" cy="2462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body" idx="1"/>
          </p:nvPr>
        </p:nvSpPr>
        <p:spPr>
          <a:xfrm>
            <a:off x="203200" y="1362551"/>
            <a:ext cx="11455400" cy="2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has been used in a wide range of applications such as simulating </a:t>
            </a: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very-large-scale integration (VLSI) designs, communication protocols, process modeling, algorithms, and other applications such as computer graphics, typesetting, and education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marL="342900" lvl="0" indent="-259080" algn="just" rtl="0">
              <a:spcBef>
                <a:spcPts val="480"/>
              </a:spcBef>
              <a:spcAft>
                <a:spcPts val="0"/>
              </a:spcAft>
              <a:buSzPts val="132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SzPts val="132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concepts used in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has influenced in development of many other </a:t>
            </a: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object-oriented programming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 The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Simula-type objects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are reimplemented in </a:t>
            </a: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C++, Object Pascal, Java, C#, and many other languages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marL="342900" lvl="0" indent="-259080" algn="just" rtl="0">
              <a:spcBef>
                <a:spcPts val="480"/>
              </a:spcBef>
              <a:spcAft>
                <a:spcPts val="0"/>
              </a:spcAft>
              <a:buSzPts val="132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558801" y="4770735"/>
            <a:ext cx="574886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scientists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as </a:t>
            </a: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Bjarne Stroustrup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creator of C++ (1985), and </a:t>
            </a: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James Gosling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creator of Java (1995), have acknowledged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a major influence</a:t>
            </a: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9333" y="4224867"/>
            <a:ext cx="2546351" cy="2527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82593" y="4224867"/>
            <a:ext cx="2682874" cy="2547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body" idx="1"/>
          </p:nvPr>
        </p:nvSpPr>
        <p:spPr>
          <a:xfrm>
            <a:off x="1244599" y="2031418"/>
            <a:ext cx="9499601" cy="2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Palo Alto Research Center (PARC)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developed </a:t>
            </a:r>
            <a:r>
              <a:rPr lang="en-US" sz="2400" i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Smalltalk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in the early 1970’s. </a:t>
            </a:r>
            <a:endParaRPr/>
          </a:p>
          <a:p>
            <a:pPr marL="342900" lvl="0" indent="-2590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endParaRPr sz="24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●"/>
            </a:pPr>
            <a:r>
              <a:rPr lang="en-US" sz="2400" i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Smalltalk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is considered the first truly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object-oriented language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42900" lvl="0" indent="-2590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1980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Booch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pioneered the concept of object-oriented design (OOD).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9080" algn="just" rtl="0">
              <a:spcBef>
                <a:spcPts val="480"/>
              </a:spcBef>
              <a:spcAft>
                <a:spcPts val="0"/>
              </a:spcAft>
              <a:buSzPts val="132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/>
        </p:nvSpPr>
        <p:spPr>
          <a:xfrm>
            <a:off x="8153929" y="6444736"/>
            <a:ext cx="37761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https://www.tiobe.com/tiobe-index/</a:t>
            </a:r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490537" y="1162101"/>
            <a:ext cx="1121092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TIOBE Programming Community index is an indicator of the popularity of programming languages. The index is updated once a month. The ratings are based on the number of skilled engineers world-wide, courses and third party vendors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745066" y="204821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TIOBE Index for August 2021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1221" y="1902940"/>
            <a:ext cx="7422291" cy="4659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>
            <a:spLocks noGrp="1"/>
          </p:cNvSpPr>
          <p:nvPr>
            <p:ph type="title"/>
          </p:nvPr>
        </p:nvSpPr>
        <p:spPr>
          <a:xfrm>
            <a:off x="0" y="2838450"/>
            <a:ext cx="1178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Programming Paradigms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1"/>
          </p:nvPr>
        </p:nvSpPr>
        <p:spPr>
          <a:xfrm>
            <a:off x="914400" y="1962150"/>
            <a:ext cx="9835763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154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Meaning of the word </a:t>
            </a:r>
            <a:r>
              <a:rPr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“paradigm”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An example that serves as </a:t>
            </a: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 or model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 The </a:t>
            </a:r>
            <a:r>
              <a:rPr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American Heritage Dictionary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of the </a:t>
            </a: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English Language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42900" lvl="0" indent="-245109" algn="just" rtl="0">
              <a:spcBef>
                <a:spcPts val="560"/>
              </a:spcBef>
              <a:spcAft>
                <a:spcPts val="0"/>
              </a:spcAft>
              <a:buSzPts val="154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SzPts val="1540"/>
              <a:buChar char="●"/>
            </a:pPr>
            <a:r>
              <a:rPr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Paradigms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emerge as the result of social processes in which people develop </a:t>
            </a: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ideas and create principles and practices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that embody those ideas by </a:t>
            </a:r>
            <a:r>
              <a:rPr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Thomas Kuhn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“The </a:t>
            </a: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of Scientific Revolutions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>
            <a:spLocks noGrp="1"/>
          </p:cNvSpPr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Programming paradigm</a:t>
            </a: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body" idx="1"/>
          </p:nvPr>
        </p:nvSpPr>
        <p:spPr>
          <a:xfrm>
            <a:off x="497949" y="4764234"/>
            <a:ext cx="10562315" cy="1659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-US" sz="2400" i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Managing complexity is a programmer’s main concern</a:t>
            </a:r>
            <a:r>
              <a:rPr lang="en-US" sz="2400" b="0" i="0">
                <a:solidFill>
                  <a:srgbClr val="0A0A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So how do programmers deal with </a:t>
            </a:r>
            <a:r>
              <a:rPr lang="en-US" sz="2400" b="0" i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</a:t>
            </a:r>
            <a:r>
              <a:rPr lang="en-US" sz="2400" b="0" i="0">
                <a:solidFill>
                  <a:srgbClr val="0A0A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 There are many general approaches that </a:t>
            </a:r>
            <a:r>
              <a:rPr lang="en-US" sz="2400" b="0" i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complexity </a:t>
            </a:r>
            <a:r>
              <a:rPr lang="en-US" sz="2400" b="0" i="0">
                <a:solidFill>
                  <a:srgbClr val="0A0A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</a:t>
            </a:r>
            <a:r>
              <a:rPr lang="en-US" sz="2400" b="0" i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  <a:r>
              <a:rPr lang="en-US" sz="2400" b="0" i="0">
                <a:solidFill>
                  <a:srgbClr val="0A0A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make it more manageable. One of the main approaches is a programming paradigm. Let's dive into </a:t>
            </a:r>
            <a:r>
              <a:rPr lang="en-US" sz="2400" b="0" i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paradigms</a:t>
            </a:r>
            <a:r>
              <a:rPr lang="en-US" sz="2400" b="0" i="0">
                <a:solidFill>
                  <a:srgbClr val="0A0A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9"/>
          <p:cNvSpPr txBox="1"/>
          <p:nvPr/>
        </p:nvSpPr>
        <p:spPr>
          <a:xfrm>
            <a:off x="1043609" y="1355856"/>
            <a:ext cx="970655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fool</a:t>
            </a:r>
            <a:r>
              <a:rPr lang="en-US" sz="2400" b="0" i="0">
                <a:solidFill>
                  <a:srgbClr val="0A0A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write code that a computer can understand. </a:t>
            </a:r>
            <a:r>
              <a:rPr lang="en-US" sz="2400" b="0" i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 programmers write code that humans can understand.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>
                <a:solidFill>
                  <a:srgbClr val="0A0A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― </a:t>
            </a:r>
            <a:r>
              <a:rPr lang="en-US" sz="2400" b="0" i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Martin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Fowler, ThoughtWorks</a:t>
            </a:r>
            <a:endParaRPr sz="2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9"/>
          <p:cNvSpPr/>
          <p:nvPr/>
        </p:nvSpPr>
        <p:spPr>
          <a:xfrm>
            <a:off x="1844703" y="3061252"/>
            <a:ext cx="1343770" cy="54267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3784821" y="2556185"/>
            <a:ext cx="2663687" cy="67204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with less complexity</a:t>
            </a: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7339054" y="2441050"/>
            <a:ext cx="1850666" cy="930302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1400"/>
              <a:buFont typeface="Times New Roman"/>
              <a:buNone/>
            </a:pPr>
            <a:r>
              <a:rPr lang="en-US" sz="1400">
                <a:solidFill>
                  <a:srgbClr val="0A0A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1400" b="0" i="0">
                <a:solidFill>
                  <a:srgbClr val="0A0A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asier to debug and understand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9"/>
          <p:cNvSpPr/>
          <p:nvPr/>
        </p:nvSpPr>
        <p:spPr>
          <a:xfrm>
            <a:off x="3802052" y="3718401"/>
            <a:ext cx="2663687" cy="67204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with greater complexity</a:t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7380137" y="3587363"/>
            <a:ext cx="1850666" cy="930302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1400"/>
              <a:buFont typeface="Times New Roman"/>
              <a:buNone/>
            </a:pPr>
            <a:r>
              <a:rPr lang="en-US" sz="1400">
                <a:solidFill>
                  <a:srgbClr val="0A0A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 </a:t>
            </a:r>
            <a:r>
              <a:rPr lang="en-US" sz="1400" b="0" i="0">
                <a:solidFill>
                  <a:srgbClr val="0A0A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debug and understand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0" name="Google Shape;150;p9"/>
          <p:cNvCxnSpPr>
            <a:stCxn id="145" idx="3"/>
            <a:endCxn id="146" idx="1"/>
          </p:cNvCxnSpPr>
          <p:nvPr/>
        </p:nvCxnSpPr>
        <p:spPr>
          <a:xfrm rot="10800000" flipH="1">
            <a:off x="3188473" y="2892191"/>
            <a:ext cx="596400" cy="4404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1" name="Google Shape;151;p9"/>
          <p:cNvCxnSpPr>
            <a:stCxn id="145" idx="3"/>
            <a:endCxn id="148" idx="1"/>
          </p:cNvCxnSpPr>
          <p:nvPr/>
        </p:nvCxnSpPr>
        <p:spPr>
          <a:xfrm>
            <a:off x="3188473" y="3332591"/>
            <a:ext cx="613500" cy="7218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2" name="Google Shape;152;p9"/>
          <p:cNvCxnSpPr>
            <a:stCxn id="146" idx="3"/>
          </p:cNvCxnSpPr>
          <p:nvPr/>
        </p:nvCxnSpPr>
        <p:spPr>
          <a:xfrm>
            <a:off x="6448508" y="2892208"/>
            <a:ext cx="890400" cy="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3" name="Google Shape;153;p9"/>
          <p:cNvCxnSpPr>
            <a:stCxn id="148" idx="3"/>
            <a:endCxn id="149" idx="2"/>
          </p:cNvCxnSpPr>
          <p:nvPr/>
        </p:nvCxnSpPr>
        <p:spPr>
          <a:xfrm rot="10800000" flipH="1">
            <a:off x="6465739" y="4052624"/>
            <a:ext cx="914400" cy="18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pm_siggraph96">
  <a:themeElements>
    <a:clrScheme name="pm_siggraph96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BCBCB"/>
      </a:accent1>
      <a:accent2>
        <a:srgbClr val="0066FF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5CE7"/>
      </a:accent6>
      <a:hlink>
        <a:srgbClr val="FF0033"/>
      </a:hlink>
      <a:folHlink>
        <a:srgbClr val="00FF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PresentationFormat>Custom</PresentationFormat>
  <Paragraphs>108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pm_siggraph96</vt:lpstr>
      <vt:lpstr>Object-Oriented Analysis and Design using JAVA (20B12CS334)</vt:lpstr>
      <vt:lpstr>Brief history of object-oriented software   development</vt:lpstr>
      <vt:lpstr>Brief history of object-oriented concepts</vt:lpstr>
      <vt:lpstr>Slide 4</vt:lpstr>
      <vt:lpstr>Slide 5</vt:lpstr>
      <vt:lpstr>Slide 6</vt:lpstr>
      <vt:lpstr>Programming Paradigms</vt:lpstr>
      <vt:lpstr>Introduction</vt:lpstr>
      <vt:lpstr>Programming paradigm</vt:lpstr>
      <vt:lpstr>Slide 10</vt:lpstr>
      <vt:lpstr>Introduction</vt:lpstr>
      <vt:lpstr>Imperative programming paradigm</vt:lpstr>
      <vt:lpstr>Declarative programming paradigm</vt:lpstr>
      <vt:lpstr>Further programming paradigm</vt:lpstr>
      <vt:lpstr>Key 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Analysis and Design using JAVA (20B12CS334)</dc:title>
  <dc:creator>amarjeetsanyasi@gmail.com</dc:creator>
  <cp:lastModifiedBy>pulkit.mehndiratta</cp:lastModifiedBy>
  <cp:revision>1</cp:revision>
  <dcterms:created xsi:type="dcterms:W3CDTF">2020-08-16T12:13:05Z</dcterms:created>
  <dcterms:modified xsi:type="dcterms:W3CDTF">2022-08-09T05:18:44Z</dcterms:modified>
</cp:coreProperties>
</file>