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lt77j1BgKkShIqn1K+xwplRke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84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01c5b77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01c5b778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f01c5b778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01c5b778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01c5b778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f01c5b778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01c5b778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01c5b7785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f01c5b7785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01c5b778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01c5b7785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f01c5b7785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01c5b778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01c5b7785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f01c5b7785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01c5b778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01c5b7785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f01c5b7785_0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22" name="Google Shape;22;p19"/>
          <p:cNvGrpSpPr/>
          <p:nvPr/>
        </p:nvGrpSpPr>
        <p:grpSpPr>
          <a:xfrm>
            <a:off x="0" y="1200150"/>
            <a:ext cx="12177184" cy="152400"/>
            <a:chOff x="0" y="756"/>
            <a:chExt cx="5753" cy="96"/>
          </a:xfrm>
        </p:grpSpPr>
        <p:sp>
          <p:nvSpPr>
            <p:cNvPr id="23" name="Google Shape;23;p19"/>
            <p:cNvSpPr/>
            <p:nvPr/>
          </p:nvSpPr>
          <p:spPr>
            <a:xfrm>
              <a:off x="0" y="756"/>
              <a:ext cx="5753" cy="47"/>
            </a:xfrm>
            <a:prstGeom prst="rect">
              <a:avLst/>
            </a:prstGeom>
            <a:gradFill>
              <a:gsLst>
                <a:gs pos="0">
                  <a:srgbClr val="00A293"/>
                </a:gs>
                <a:gs pos="50000">
                  <a:srgbClr val="00DFCA"/>
                </a:gs>
                <a:gs pos="100000">
                  <a:srgbClr val="00A29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9"/>
            <p:cNvSpPr/>
            <p:nvPr/>
          </p:nvSpPr>
          <p:spPr>
            <a:xfrm>
              <a:off x="0" y="828"/>
              <a:ext cx="5753" cy="24"/>
            </a:xfrm>
            <a:prstGeom prst="rect">
              <a:avLst/>
            </a:prstGeom>
            <a:gradFill>
              <a:gsLst>
                <a:gs pos="0">
                  <a:srgbClr val="B8749C"/>
                </a:gs>
                <a:gs pos="50000">
                  <a:srgbClr val="D989B8"/>
                </a:gs>
                <a:gs pos="100000">
                  <a:srgbClr val="B8749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19"/>
          <p:cNvSpPr txBox="1">
            <a:spLocks noGrp="1"/>
          </p:cNvSpPr>
          <p:nvPr>
            <p:ph type="ctrTitle"/>
          </p:nvPr>
        </p:nvSpPr>
        <p:spPr>
          <a:xfrm>
            <a:off x="406400" y="1524000"/>
            <a:ext cx="11379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ubTitle" idx="1"/>
          </p:nvPr>
        </p:nvSpPr>
        <p:spPr>
          <a:xfrm>
            <a:off x="1828800" y="29718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4013200" y="-1803400"/>
            <a:ext cx="4876800" cy="110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●"/>
              <a:defRPr/>
            </a:lvl1pPr>
            <a:lvl2pPr marL="914400" lvl="1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2pPr>
            <a:lvl3pPr marL="1371600" lvl="2" indent="-27431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9"/>
          <p:cNvSpPr txBox="1">
            <a:spLocks noGrp="1"/>
          </p:cNvSpPr>
          <p:nvPr>
            <p:ph type="title"/>
          </p:nvPr>
        </p:nvSpPr>
        <p:spPr>
          <a:xfrm rot="5400000">
            <a:off x="7581900" y="1765300"/>
            <a:ext cx="5867400" cy="2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body" idx="1"/>
          </p:nvPr>
        </p:nvSpPr>
        <p:spPr>
          <a:xfrm rot="5400000">
            <a:off x="1587500" y="-1079500"/>
            <a:ext cx="5867400" cy="8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●"/>
              <a:defRPr/>
            </a:lvl1pPr>
            <a:lvl2pPr marL="914400" lvl="1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2pPr>
            <a:lvl3pPr marL="1371600" lvl="2" indent="-27431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914400" y="1295400"/>
            <a:ext cx="1107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●"/>
              <a:defRPr/>
            </a:lvl1pPr>
            <a:lvl2pPr marL="914400" lvl="1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2pPr>
            <a:lvl3pPr marL="1371600" lvl="2" indent="-27431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1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64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>
            <a:spLocks noGrp="1"/>
          </p:cNvSpPr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1"/>
          </p:nvPr>
        </p:nvSpPr>
        <p:spPr>
          <a:xfrm>
            <a:off x="914400" y="1295400"/>
            <a:ext cx="5435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2639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●"/>
              <a:defRPr sz="2800"/>
            </a:lvl1pPr>
            <a:lvl2pPr marL="914400" lvl="1" indent="-30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●"/>
              <a:defRPr sz="2400"/>
            </a:lvl2pPr>
            <a:lvl3pPr marL="1371600" lvl="2" indent="-279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●"/>
              <a:defRPr sz="2000"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2"/>
          </p:nvPr>
        </p:nvSpPr>
        <p:spPr>
          <a:xfrm>
            <a:off x="6553200" y="1295400"/>
            <a:ext cx="5435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2639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●"/>
              <a:defRPr sz="2800"/>
            </a:lvl1pPr>
            <a:lvl2pPr marL="914400" lvl="1" indent="-30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●"/>
              <a:defRPr sz="2400"/>
            </a:lvl2pPr>
            <a:lvl3pPr marL="1371600" lvl="2" indent="-279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●"/>
              <a:defRPr sz="2000"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72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1242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●"/>
              <a:defRPr sz="2400"/>
            </a:lvl1pPr>
            <a:lvl2pPr marL="914400" lvl="1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2000"/>
            </a:lvl2pPr>
            <a:lvl3pPr marL="1371600" lvl="2" indent="-27431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3pPr>
            <a:lvl4pPr marL="1828800" lvl="3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72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1242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●"/>
              <a:defRPr sz="2400"/>
            </a:lvl1pPr>
            <a:lvl2pPr marL="914400" lvl="1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2000"/>
            </a:lvl2pPr>
            <a:lvl3pPr marL="1371600" lvl="2" indent="-27431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3pPr>
            <a:lvl4pPr marL="1828800" lvl="3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>
            <a:spLocks noGrp="1"/>
          </p:cNvSpPr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6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1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760"/>
              <a:buChar char="●"/>
              <a:defRPr sz="3200"/>
            </a:lvl1pPr>
            <a:lvl2pPr marL="914400" lvl="1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●"/>
              <a:defRPr sz="2800"/>
            </a:lvl2pPr>
            <a:lvl3pPr marL="1371600" lvl="2" indent="-2895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960"/>
              <a:buChar char="●"/>
              <a:defRPr sz="2400"/>
            </a:lvl3pPr>
            <a:lvl4pPr marL="1828800" lvl="3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4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7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1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4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3" name="Google Shape;13;p18"/>
          <p:cNvGrpSpPr/>
          <p:nvPr/>
        </p:nvGrpSpPr>
        <p:grpSpPr>
          <a:xfrm>
            <a:off x="0" y="971550"/>
            <a:ext cx="12177184" cy="152400"/>
            <a:chOff x="0" y="612"/>
            <a:chExt cx="5753" cy="96"/>
          </a:xfrm>
        </p:grpSpPr>
        <p:sp>
          <p:nvSpPr>
            <p:cNvPr id="14" name="Google Shape;14;p18"/>
            <p:cNvSpPr/>
            <p:nvPr/>
          </p:nvSpPr>
          <p:spPr>
            <a:xfrm>
              <a:off x="0" y="612"/>
              <a:ext cx="5753" cy="47"/>
            </a:xfrm>
            <a:prstGeom prst="rect">
              <a:avLst/>
            </a:prstGeom>
            <a:gradFill>
              <a:gsLst>
                <a:gs pos="0">
                  <a:srgbClr val="00A293"/>
                </a:gs>
                <a:gs pos="50000">
                  <a:srgbClr val="00DFCA"/>
                </a:gs>
                <a:gs pos="100000">
                  <a:srgbClr val="00A29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8"/>
            <p:cNvSpPr/>
            <p:nvPr/>
          </p:nvSpPr>
          <p:spPr>
            <a:xfrm>
              <a:off x="0" y="684"/>
              <a:ext cx="5753" cy="24"/>
            </a:xfrm>
            <a:prstGeom prst="rect">
              <a:avLst/>
            </a:prstGeom>
            <a:gradFill>
              <a:gsLst>
                <a:gs pos="0">
                  <a:srgbClr val="B8749C"/>
                </a:gs>
                <a:gs pos="50000">
                  <a:srgbClr val="D989B8"/>
                </a:gs>
                <a:gs pos="100000">
                  <a:srgbClr val="B8749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8"/>
          <p:cNvSpPr txBox="1">
            <a:spLocks noGrp="1"/>
          </p:cNvSpPr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body" idx="1"/>
          </p:nvPr>
        </p:nvSpPr>
        <p:spPr>
          <a:xfrm>
            <a:off x="914400" y="1295400"/>
            <a:ext cx="1107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32639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95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940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43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1303867" y="2160744"/>
            <a:ext cx="9144000" cy="1060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8888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Object-Oriented Analysis and Design using JAVA (20B12CS334)</a:t>
            </a:r>
            <a:endParaRPr/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1303867" y="4331851"/>
            <a:ext cx="9144000" cy="81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5000"/>
              <a:buFont typeface="Arial"/>
              <a:buNone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B.Tech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(CSE/IT) 5</a:t>
            </a:r>
            <a:r>
              <a:rPr lang="en-US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SEM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55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mtClean="0">
                <a:latin typeface="Times New Roman"/>
                <a:ea typeface="Times New Roman"/>
                <a:cs typeface="Times New Roman"/>
                <a:sym typeface="Times New Roman"/>
              </a:rPr>
              <a:t>2021-2022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Referred sources mentioned in Key References</a:t>
            </a:r>
            <a:endParaRPr/>
          </a:p>
        </p:txBody>
      </p:sp>
      <p:sp>
        <p:nvSpPr>
          <p:cNvPr id="150" name="Google Shape;150;p10"/>
          <p:cNvSpPr txBox="1"/>
          <p:nvPr/>
        </p:nvSpPr>
        <p:spPr>
          <a:xfrm>
            <a:off x="1931726" y="1491817"/>
            <a:ext cx="8651460" cy="295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Flexibility Afforded by 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is the </a:t>
            </a:r>
            <a:r>
              <a:rPr lang="en-US" sz="1800" b="0" i="0" u="none" strike="noStrike" cap="none">
                <a:solidFill>
                  <a:srgbClr val="A50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ultimate flexible product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technically possible for any developer to create anything with 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both </a:t>
            </a:r>
            <a:r>
              <a:rPr lang="en-US" sz="1800" b="0" i="0" u="none" strike="noStrike" cap="none">
                <a:solidFill>
                  <a:srgbClr val="A50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blessing and a curse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8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A50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industries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</a:t>
            </a:r>
            <a:r>
              <a:rPr lang="en-US" sz="1800" b="0" i="0" u="none" strike="noStrike" cap="none">
                <a:solidFill>
                  <a:srgbClr val="A50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specialization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0" i="0" u="none" strike="noStrike" cap="none">
                <a:solidFill>
                  <a:srgbClr val="A50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codes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1800" b="0" i="0" u="none" strike="noStrike" cap="none">
                <a:solidFill>
                  <a:srgbClr val="A50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 standards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8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A50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development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remains a mostly artisanal </a:t>
            </a:r>
            <a:r>
              <a:rPr lang="en-US" sz="1800" b="0" i="0" u="none" strike="noStrike" cap="none">
                <a:solidFill>
                  <a:srgbClr val="A50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labor-intensive business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Referred sources mentioned in Key References</a:t>
            </a:r>
            <a:endParaRPr/>
          </a:p>
        </p:txBody>
      </p:sp>
      <p:sp>
        <p:nvSpPr>
          <p:cNvPr id="156" name="Google Shape;156;p11"/>
          <p:cNvSpPr txBox="1"/>
          <p:nvPr/>
        </p:nvSpPr>
        <p:spPr>
          <a:xfrm>
            <a:off x="922351" y="1180243"/>
            <a:ext cx="10694505" cy="445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Difficulty of Characterizing Discrete Systems Behavior</a:t>
            </a:r>
            <a:endParaRPr sz="3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8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A50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(analog) </a:t>
            </a:r>
            <a:r>
              <a:rPr lang="en-US" sz="2400" b="0" i="0" u="none" strike="noStrike" cap="none">
                <a:solidFill>
                  <a:srgbClr val="A50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systems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exhibit </a:t>
            </a:r>
            <a:r>
              <a:rPr lang="en-US" sz="2400" b="0" i="0" u="none" strike="noStrike" cap="none">
                <a:solidFill>
                  <a:srgbClr val="A50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external perturbations produce small changes in behavior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8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A50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(digital) </a:t>
            </a:r>
            <a:r>
              <a:rPr lang="en-US" sz="2400" b="0" i="0" u="none" strike="noStrike" cap="none">
                <a:solidFill>
                  <a:srgbClr val="A50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systems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exhibit </a:t>
            </a:r>
            <a:r>
              <a:rPr lang="en-US" sz="2400" b="0" i="0" u="none" strike="noStrike" cap="none">
                <a:solidFill>
                  <a:srgbClr val="9A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discrete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8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A50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changes in input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produce </a:t>
            </a:r>
            <a:r>
              <a:rPr lang="en-US" sz="2400" b="0" i="0" u="none" strike="noStrike" cap="none">
                <a:solidFill>
                  <a:srgbClr val="A50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changes in output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Discrete systems have a combinatorial </a:t>
            </a:r>
            <a:r>
              <a:rPr lang="en-US" sz="2400" b="0" i="0" u="none" strike="noStrike" cap="none">
                <a:solidFill>
                  <a:srgbClr val="A50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explosion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8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A50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Describing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their </a:t>
            </a:r>
            <a:r>
              <a:rPr lang="en-US" sz="2400" b="0" i="0" u="none" strike="noStrike" cap="none">
                <a:solidFill>
                  <a:srgbClr val="A50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 precisely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formally is </a:t>
            </a:r>
            <a:r>
              <a:rPr lang="en-US" sz="2400" b="0" i="0" u="none" strike="noStrike" cap="none">
                <a:solidFill>
                  <a:srgbClr val="A50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challenging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general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</a:t>
            </a:r>
            <a:r>
              <a:rPr lang="en-US" sz="2400" b="0" i="0" u="none" strike="noStrike" cap="none">
                <a:solidFill>
                  <a:srgbClr val="A50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professionals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</a:t>
            </a:r>
            <a:r>
              <a:rPr lang="en-US" sz="2400" b="0" i="0" u="none" strike="noStrike" cap="none">
                <a:solidFill>
                  <a:srgbClr val="A50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poorly trained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that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01c5b7785_0_0"/>
          <p:cNvSpPr txBox="1">
            <a:spLocks noGrp="1"/>
          </p:cNvSpPr>
          <p:nvPr>
            <p:ph type="title"/>
          </p:nvPr>
        </p:nvSpPr>
        <p:spPr>
          <a:xfrm>
            <a:off x="203200" y="304800"/>
            <a:ext cx="11785500" cy="609600"/>
          </a:xfrm>
          <a:prstGeom prst="rect">
            <a:avLst/>
          </a:prstGeom>
        </p:spPr>
        <p:txBody>
          <a:bodyPr spcFirstLastPara="1" wrap="square" lIns="92075" tIns="46025" rIns="92075" bIns="460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Handling the Complexity</a:t>
            </a:r>
            <a:endParaRPr/>
          </a:p>
        </p:txBody>
      </p:sp>
      <p:sp>
        <p:nvSpPr>
          <p:cNvPr id="163" name="Google Shape;163;gf01c5b7785_0_0"/>
          <p:cNvSpPr txBox="1">
            <a:spLocks noGrp="1"/>
          </p:cNvSpPr>
          <p:nvPr>
            <p:ph type="body" idx="1"/>
          </p:nvPr>
        </p:nvSpPr>
        <p:spPr>
          <a:xfrm>
            <a:off x="914400" y="1295400"/>
            <a:ext cx="11074500" cy="4876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457200" lvl="0" indent="-291465" algn="l" rtl="0">
              <a:spcBef>
                <a:spcPts val="360"/>
              </a:spcBef>
              <a:spcAft>
                <a:spcPts val="0"/>
              </a:spcAft>
              <a:buSzPts val="990"/>
              <a:buChar char="●"/>
            </a:pPr>
            <a:r>
              <a:rPr lang="en-US"/>
              <a:t>Two parts</a:t>
            </a:r>
            <a:endParaRPr/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Organized Complexity</a:t>
            </a:r>
            <a:endParaRPr/>
          </a:p>
          <a:p>
            <a:pPr marL="1371600" lvl="2" indent="-274319" algn="l" rtl="0">
              <a:spcBef>
                <a:spcPts val="0"/>
              </a:spcBef>
              <a:spcAft>
                <a:spcPts val="0"/>
              </a:spcAft>
              <a:buSzPts val="720"/>
              <a:buChar char="●"/>
            </a:pPr>
            <a:r>
              <a:rPr lang="en-US"/>
              <a:t>canonical form of complex system</a:t>
            </a: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914400" lvl="1" indent="-285750" algn="l" rtl="0">
              <a:spcBef>
                <a:spcPts val="36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Disorganized Complexity</a:t>
            </a:r>
            <a:endParaRPr/>
          </a:p>
          <a:p>
            <a:pPr marL="1371600" lvl="2" indent="-274319" algn="l" rtl="0">
              <a:spcBef>
                <a:spcPts val="0"/>
              </a:spcBef>
              <a:spcAft>
                <a:spcPts val="0"/>
              </a:spcAft>
              <a:buSzPts val="720"/>
              <a:buChar char="●"/>
            </a:pPr>
            <a:r>
              <a:rPr lang="en-US"/>
              <a:t>limitation of dealing with human capacity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01c5b7785_0_6"/>
          <p:cNvSpPr txBox="1">
            <a:spLocks noGrp="1"/>
          </p:cNvSpPr>
          <p:nvPr>
            <p:ph type="title"/>
          </p:nvPr>
        </p:nvSpPr>
        <p:spPr>
          <a:xfrm>
            <a:off x="203200" y="304800"/>
            <a:ext cx="11785500" cy="609600"/>
          </a:xfrm>
          <a:prstGeom prst="rect">
            <a:avLst/>
          </a:prstGeom>
        </p:spPr>
        <p:txBody>
          <a:bodyPr spcFirstLastPara="1" wrap="square" lIns="92075" tIns="46025" rIns="92075" bIns="460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Hierarchies of complex system</a:t>
            </a:r>
            <a:endParaRPr/>
          </a:p>
        </p:txBody>
      </p:sp>
      <p:sp>
        <p:nvSpPr>
          <p:cNvPr id="170" name="Google Shape;170;gf01c5b7785_0_6"/>
          <p:cNvSpPr txBox="1">
            <a:spLocks noGrp="1"/>
          </p:cNvSpPr>
          <p:nvPr>
            <p:ph type="body" idx="1"/>
          </p:nvPr>
        </p:nvSpPr>
        <p:spPr>
          <a:xfrm>
            <a:off x="914400" y="1295400"/>
            <a:ext cx="11074500" cy="4876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457200" lvl="0" indent="-291465" algn="l" rtl="0">
              <a:spcBef>
                <a:spcPts val="360"/>
              </a:spcBef>
              <a:spcAft>
                <a:spcPts val="0"/>
              </a:spcAft>
              <a:buSzPts val="990"/>
              <a:buChar char="●"/>
            </a:pPr>
            <a:r>
              <a:rPr lang="en-US"/>
              <a:t>There are many types of hierarchies possible but two are significantly impact the design process 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914400" lvl="1" indent="-285750" algn="l" rtl="0">
              <a:spcBef>
                <a:spcPts val="36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Decomposition - </a:t>
            </a:r>
            <a:r>
              <a:rPr lang="en-US" b="1"/>
              <a:t>part-of </a:t>
            </a:r>
            <a:r>
              <a:rPr lang="en-US"/>
              <a:t>and </a:t>
            </a:r>
            <a:r>
              <a:rPr lang="en-US" b="1"/>
              <a:t>Has-a</a:t>
            </a:r>
            <a:endParaRPr b="1"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914400" lvl="1" indent="-285750" algn="l" rtl="0">
              <a:spcBef>
                <a:spcPts val="36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 Abstraction - </a:t>
            </a:r>
            <a:r>
              <a:rPr lang="en-US" b="1"/>
              <a:t>IS-A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01c5b7785_0_12"/>
          <p:cNvSpPr txBox="1">
            <a:spLocks noGrp="1"/>
          </p:cNvSpPr>
          <p:nvPr>
            <p:ph type="title"/>
          </p:nvPr>
        </p:nvSpPr>
        <p:spPr>
          <a:xfrm>
            <a:off x="203200" y="304800"/>
            <a:ext cx="11785500" cy="609600"/>
          </a:xfrm>
          <a:prstGeom prst="rect">
            <a:avLst/>
          </a:prstGeom>
        </p:spPr>
        <p:txBody>
          <a:bodyPr spcFirstLastPara="1" wrap="square" lIns="92075" tIns="46025" rIns="92075" bIns="46025" anchor="ctr" anchorCtr="1">
            <a:noAutofit/>
          </a:bodyPr>
          <a:lstStyle/>
          <a:p>
            <a:pPr marL="9144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Hierarchy</a:t>
            </a:r>
            <a:endParaRPr/>
          </a:p>
        </p:txBody>
      </p:sp>
      <p:sp>
        <p:nvSpPr>
          <p:cNvPr id="177" name="Google Shape;177;gf01c5b7785_0_12"/>
          <p:cNvSpPr txBox="1">
            <a:spLocks noGrp="1"/>
          </p:cNvSpPr>
          <p:nvPr>
            <p:ph type="body" idx="1"/>
          </p:nvPr>
        </p:nvSpPr>
        <p:spPr>
          <a:xfrm>
            <a:off x="914400" y="1295400"/>
            <a:ext cx="11074500" cy="4876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457200" lvl="0" indent="-291465" algn="l" rtl="0">
              <a:spcBef>
                <a:spcPts val="360"/>
              </a:spcBef>
              <a:spcAft>
                <a:spcPts val="0"/>
              </a:spcAft>
              <a:buSzPts val="990"/>
              <a:buChar char="●"/>
            </a:pPr>
            <a:r>
              <a:rPr lang="en-US"/>
              <a:t>Example of decomposition hierarchy</a:t>
            </a:r>
            <a:endParaRPr/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2600"/>
              <a:t>A PC is composed of </a:t>
            </a:r>
            <a:endParaRPr sz="2600"/>
          </a:p>
          <a:p>
            <a:pPr marL="1371600" lvl="2" indent="-274319" algn="l" rtl="0">
              <a:spcBef>
                <a:spcPts val="0"/>
              </a:spcBef>
              <a:spcAft>
                <a:spcPts val="0"/>
              </a:spcAft>
              <a:buSzPts val="720"/>
              <a:buChar char="●"/>
            </a:pPr>
            <a:r>
              <a:rPr lang="en-US" sz="2400"/>
              <a:t>CPU</a:t>
            </a:r>
            <a:endParaRPr sz="2400"/>
          </a:p>
          <a:p>
            <a:pPr marL="1371600" lvl="2" indent="-274319" algn="l" rtl="0">
              <a:spcBef>
                <a:spcPts val="0"/>
              </a:spcBef>
              <a:spcAft>
                <a:spcPts val="0"/>
              </a:spcAft>
              <a:buSzPts val="720"/>
              <a:buChar char="●"/>
            </a:pPr>
            <a:r>
              <a:rPr lang="en-US" sz="2400"/>
              <a:t>memory</a:t>
            </a:r>
            <a:endParaRPr sz="2400"/>
          </a:p>
          <a:p>
            <a:pPr marL="1371600" lvl="2" indent="-274319" algn="l" rtl="0">
              <a:spcBef>
                <a:spcPts val="0"/>
              </a:spcBef>
              <a:spcAft>
                <a:spcPts val="0"/>
              </a:spcAft>
              <a:buSzPts val="720"/>
              <a:buChar char="●"/>
            </a:pPr>
            <a:r>
              <a:rPr lang="en-US" sz="2400"/>
              <a:t>keyboard</a:t>
            </a:r>
            <a:endParaRPr sz="2400"/>
          </a:p>
          <a:p>
            <a:pPr marL="1371600" lvl="2" indent="-274319" algn="l" rtl="0">
              <a:spcBef>
                <a:spcPts val="0"/>
              </a:spcBef>
              <a:spcAft>
                <a:spcPts val="0"/>
              </a:spcAft>
              <a:buSzPts val="720"/>
              <a:buChar char="●"/>
            </a:pPr>
            <a:r>
              <a:rPr lang="en-US" sz="2400"/>
              <a:t>HDD and many more</a:t>
            </a:r>
            <a:endParaRPr sz="2400"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ts val="990"/>
              <a:buChar char="●"/>
            </a:pP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ts val="990"/>
              <a:buChar char="●"/>
            </a:pPr>
            <a:r>
              <a:rPr lang="en-US"/>
              <a:t>Example of Abstraction hierarchy </a:t>
            </a:r>
            <a:endParaRPr/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A CPU can be one of pentium, pentium II, pentium III, celeron, …</a:t>
            </a:r>
            <a:endParaRPr/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Processors may be different but they share the same functionality like Pentium</a:t>
            </a:r>
            <a:r>
              <a:rPr lang="en-US" b="1"/>
              <a:t> IS-A</a:t>
            </a:r>
            <a:r>
              <a:rPr lang="en-US"/>
              <a:t> CPU and celeron  </a:t>
            </a:r>
            <a:r>
              <a:rPr lang="en-US" b="1"/>
              <a:t>IS-A</a:t>
            </a:r>
            <a:r>
              <a:rPr lang="en-US"/>
              <a:t> pentium II</a:t>
            </a: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13716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01c5b7785_0_18"/>
          <p:cNvSpPr txBox="1">
            <a:spLocks noGrp="1"/>
          </p:cNvSpPr>
          <p:nvPr>
            <p:ph type="title"/>
          </p:nvPr>
        </p:nvSpPr>
        <p:spPr>
          <a:xfrm>
            <a:off x="203200" y="304800"/>
            <a:ext cx="11785500" cy="609600"/>
          </a:xfrm>
          <a:prstGeom prst="rect">
            <a:avLst/>
          </a:prstGeom>
        </p:spPr>
        <p:txBody>
          <a:bodyPr spcFirstLastPara="1" wrap="square" lIns="92075" tIns="46025" rIns="92075" bIns="460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and object structures</a:t>
            </a:r>
            <a:endParaRPr/>
          </a:p>
        </p:txBody>
      </p:sp>
      <p:sp>
        <p:nvSpPr>
          <p:cNvPr id="184" name="Google Shape;184;gf01c5b7785_0_18"/>
          <p:cNvSpPr txBox="1">
            <a:spLocks noGrp="1"/>
          </p:cNvSpPr>
          <p:nvPr>
            <p:ph type="body" idx="1"/>
          </p:nvPr>
        </p:nvSpPr>
        <p:spPr>
          <a:xfrm>
            <a:off x="914400" y="1295400"/>
            <a:ext cx="11074500" cy="4876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discussed hierarchy can be referred to as</a:t>
            </a:r>
            <a:endParaRPr/>
          </a:p>
          <a:p>
            <a:pPr marL="457200" lvl="0" indent="-291465" algn="l" rtl="0">
              <a:spcBef>
                <a:spcPts val="360"/>
              </a:spcBef>
              <a:spcAft>
                <a:spcPts val="0"/>
              </a:spcAft>
              <a:buSzPts val="990"/>
              <a:buChar char="●"/>
            </a:pPr>
            <a:r>
              <a:rPr lang="en-US" b="1"/>
              <a:t>Class </a:t>
            </a:r>
            <a:r>
              <a:rPr lang="en-US"/>
              <a:t>Structure: Abstraction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ts val="990"/>
              <a:buChar char="●"/>
            </a:pPr>
            <a:r>
              <a:rPr lang="en-US" b="1"/>
              <a:t>Object </a:t>
            </a:r>
            <a:r>
              <a:rPr lang="en-US"/>
              <a:t>Structure: Decompositions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/>
              <a:t>Note:</a:t>
            </a:r>
            <a:endParaRPr b="1"/>
          </a:p>
          <a:p>
            <a:pPr marL="457200" lvl="0" indent="-291465" algn="l" rtl="0">
              <a:spcBef>
                <a:spcPts val="360"/>
              </a:spcBef>
              <a:spcAft>
                <a:spcPts val="0"/>
              </a:spcAft>
              <a:buSzPts val="990"/>
              <a:buAutoNum type="arabicPeriod"/>
            </a:pPr>
            <a:r>
              <a:rPr lang="en-US"/>
              <a:t>These are class and object structures at higher level of abstraction and not same as coding in software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ts val="990"/>
              <a:buAutoNum type="arabicPeriod"/>
            </a:pPr>
            <a:r>
              <a:rPr lang="en-US"/>
              <a:t>these are makeup of complex systems</a:t>
            </a: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01c5b7785_0_32"/>
          <p:cNvSpPr txBox="1">
            <a:spLocks noGrp="1"/>
          </p:cNvSpPr>
          <p:nvPr>
            <p:ph type="title"/>
          </p:nvPr>
        </p:nvSpPr>
        <p:spPr>
          <a:xfrm>
            <a:off x="203200" y="304800"/>
            <a:ext cx="11785500" cy="609600"/>
          </a:xfrm>
          <a:prstGeom prst="rect">
            <a:avLst/>
          </a:prstGeom>
        </p:spPr>
        <p:txBody>
          <a:bodyPr spcFirstLastPara="1" wrap="square" lIns="92075" tIns="46025" rIns="92075" bIns="46025" anchor="ctr" anchorCtr="1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Canonical Form of a Complex System</a:t>
            </a:r>
            <a:endParaRPr/>
          </a:p>
        </p:txBody>
      </p:sp>
      <p:sp>
        <p:nvSpPr>
          <p:cNvPr id="191" name="Google Shape;191;gf01c5b7785_0_32"/>
          <p:cNvSpPr txBox="1">
            <a:spLocks noGrp="1"/>
          </p:cNvSpPr>
          <p:nvPr>
            <p:ph type="body" idx="1"/>
          </p:nvPr>
        </p:nvSpPr>
        <p:spPr>
          <a:xfrm>
            <a:off x="914400" y="1295400"/>
            <a:ext cx="11074500" cy="4876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457200" lvl="0" indent="-291465" algn="l" rtl="0">
              <a:spcBef>
                <a:spcPts val="360"/>
              </a:spcBef>
              <a:spcAft>
                <a:spcPts val="0"/>
              </a:spcAft>
              <a:buSzPts val="990"/>
              <a:buChar char="●"/>
            </a:pPr>
            <a:r>
              <a:rPr lang="en-US"/>
              <a:t>System Architecture</a:t>
            </a:r>
            <a:endParaRPr/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class structure </a:t>
            </a:r>
            <a:endParaRPr/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object structure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ts val="990"/>
              <a:buChar char="●"/>
            </a:pPr>
            <a:r>
              <a:rPr lang="en-US"/>
              <a:t>Five attributes</a:t>
            </a:r>
            <a:endParaRPr/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Hierarchic structure</a:t>
            </a:r>
            <a:endParaRPr/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Relative primitives (multiple level of abstraction)</a:t>
            </a:r>
            <a:endParaRPr/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Separation of concepts</a:t>
            </a:r>
            <a:endParaRPr/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Common patterns</a:t>
            </a:r>
            <a:endParaRPr/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Stable Intermediate Forms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ts val="990"/>
              <a:buChar char="●"/>
            </a:pPr>
            <a:r>
              <a:rPr lang="en-US" b="1"/>
              <a:t>Organized complexity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Referred sources mentioned in Key References</a:t>
            </a:r>
            <a:endParaRPr/>
          </a:p>
        </p:txBody>
      </p:sp>
      <p:sp>
        <p:nvSpPr>
          <p:cNvPr id="197" name="Google Shape;197;p12"/>
          <p:cNvSpPr txBox="1"/>
          <p:nvPr/>
        </p:nvSpPr>
        <p:spPr>
          <a:xfrm>
            <a:off x="1027707" y="287804"/>
            <a:ext cx="78539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Canonical Form of a Complex System</a:t>
            </a:r>
            <a:endParaRPr sz="3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625" y="1293700"/>
            <a:ext cx="4790776" cy="4493925"/>
          </a:xfrm>
          <a:prstGeom prst="rect">
            <a:avLst/>
          </a:prstGeom>
          <a:noFill/>
          <a:ln>
            <a:noFill/>
          </a:ln>
          <a:effectLst>
            <a:reflection stA="0"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01c5b7785_0_39"/>
          <p:cNvSpPr txBox="1">
            <a:spLocks noGrp="1"/>
          </p:cNvSpPr>
          <p:nvPr>
            <p:ph type="title"/>
          </p:nvPr>
        </p:nvSpPr>
        <p:spPr>
          <a:xfrm>
            <a:off x="203200" y="304800"/>
            <a:ext cx="11785500" cy="609600"/>
          </a:xfrm>
          <a:prstGeom prst="rect">
            <a:avLst/>
          </a:prstGeom>
        </p:spPr>
        <p:txBody>
          <a:bodyPr spcFirstLastPara="1" wrap="square" lIns="92075" tIns="46025" rIns="92075" bIns="460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Disorganized complexity</a:t>
            </a:r>
            <a:endParaRPr/>
          </a:p>
        </p:txBody>
      </p:sp>
      <p:sp>
        <p:nvSpPr>
          <p:cNvPr id="205" name="Google Shape;205;gf01c5b7785_0_39"/>
          <p:cNvSpPr txBox="1">
            <a:spLocks noGrp="1"/>
          </p:cNvSpPr>
          <p:nvPr>
            <p:ph type="body" idx="1"/>
          </p:nvPr>
        </p:nvSpPr>
        <p:spPr>
          <a:xfrm>
            <a:off x="914400" y="1295400"/>
            <a:ext cx="11074500" cy="4876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457200" lvl="0" indent="-291465" algn="l" rtl="0">
              <a:spcBef>
                <a:spcPts val="360"/>
              </a:spcBef>
              <a:spcAft>
                <a:spcPts val="0"/>
              </a:spcAft>
              <a:buSzPts val="990"/>
              <a:buChar char="●"/>
            </a:pPr>
            <a:r>
              <a:rPr lang="en-US"/>
              <a:t>Human beings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ts val="990"/>
              <a:buChar char="●"/>
            </a:pPr>
            <a:r>
              <a:rPr lang="en-US"/>
              <a:t>maximum chunks of information that an individual can simultaneously comprehend  is on the order of seven, plus or minus two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ts val="990"/>
              <a:buChar char="●"/>
            </a:pPr>
            <a:r>
              <a:rPr lang="en-US"/>
              <a:t>short-term memory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ts val="990"/>
              <a:buChar char="●"/>
            </a:pPr>
            <a:r>
              <a:rPr lang="en-US"/>
              <a:t>processing speed is limited - mind take 5 sec  to accept new chunk of information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Referred sources mentioned in Key References</a:t>
            </a:r>
            <a:endParaRPr/>
          </a:p>
        </p:txBody>
      </p:sp>
      <p:sp>
        <p:nvSpPr>
          <p:cNvPr id="211" name="Google Shape;211;p13"/>
          <p:cNvSpPr txBox="1"/>
          <p:nvPr/>
        </p:nvSpPr>
        <p:spPr>
          <a:xfrm>
            <a:off x="1118262" y="289086"/>
            <a:ext cx="79303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Successful Complex Software Systems</a:t>
            </a:r>
            <a:endParaRPr sz="3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13"/>
          <p:cNvSpPr txBox="1"/>
          <p:nvPr/>
        </p:nvSpPr>
        <p:spPr>
          <a:xfrm>
            <a:off x="1248354" y="1645478"/>
            <a:ext cx="10050300" cy="3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Exhibit the following attributes characterizing good complex systems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well designed and built class and object structures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captures common features and behaviour within a 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Illustrates how different objects  collaborate with one another</a:t>
            </a:r>
            <a:endParaRPr sz="2800" b="0" i="0" u="none" strike="noStrike" cap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2186608" y="2838450"/>
            <a:ext cx="756964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Software complexity: benefits and understanding the challenges</a:t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OOAD can address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931726" y="316266"/>
            <a:ext cx="86117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 and challenges OOAD can address</a:t>
            </a:r>
            <a:endParaRPr sz="3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41459" y="1297174"/>
            <a:ext cx="10676614" cy="521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Among the many claimed benefits of OO systems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</a:t>
            </a:r>
            <a:r>
              <a:rPr lang="en-US" sz="16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faster development, higher quality, easier maintenance, reduced costs, increased scalability, better information structures, and increased adaptability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primary reasons for these claims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that OO approaches control complexity of a system by supporting </a:t>
            </a:r>
            <a:r>
              <a:rPr lang="en-US" sz="16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hierarchical decomposition through both data and procedural abstraction.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complexity of OO systems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represented by a set of measures defined at </a:t>
            </a:r>
            <a:r>
              <a:rPr lang="en-US" sz="16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levels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OO systems, the </a:t>
            </a:r>
            <a:r>
              <a:rPr lang="en-US" sz="16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complexity of OO systems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described at four levels: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0150" marR="0" lvl="2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0150" marR="0" lvl="2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0150" marR="0" lvl="2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object, and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0150" marR="0" lvl="2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41459" y="6449641"/>
            <a:ext cx="1070908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 Da-wei, "The Software Complexity Model and Metrics for Object-Oriented," </a:t>
            </a:r>
            <a:r>
              <a:rPr lang="en-US" sz="1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2007 International Workshop on Anti-Counterfeiting, Security and Identification (ASID)</a:t>
            </a:r>
            <a:r>
              <a:rPr lang="en-US"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Xiamen, Fujian, 2007, pp. 464-469, 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"/>
          <p:cNvSpPr txBox="1"/>
          <p:nvPr/>
        </p:nvSpPr>
        <p:spPr>
          <a:xfrm>
            <a:off x="741459" y="1297174"/>
            <a:ext cx="10676614" cy="4849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level complexity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associated with the </a:t>
            </a:r>
            <a:r>
              <a:rPr lang="en-US" sz="16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 and use of variables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throughout the system.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level complexity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associated with the </a:t>
            </a:r>
            <a:r>
              <a:rPr lang="en-US" sz="16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 and use of methods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throughout the system.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level complexity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combines </a:t>
            </a:r>
            <a:r>
              <a:rPr lang="en-US" sz="16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and method complexity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measures of the inheritance structure.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level complexity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</a:t>
            </a:r>
            <a:r>
              <a:rPr lang="en-US" sz="16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level representations of OO system size and organization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each level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measures are identified to account for the </a:t>
            </a:r>
            <a:r>
              <a:rPr lang="en-US" sz="16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cohesion (intra) and coupling (inter)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aspects of the system at that level.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measures account for both </a:t>
            </a:r>
            <a:r>
              <a:rPr lang="en-US" sz="16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procedural and data characteristics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an OO system, and are applicable </a:t>
            </a:r>
            <a:r>
              <a:rPr lang="en-US" sz="16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throughout the lifetime of an OO system.</a:t>
            </a:r>
            <a:endParaRPr sz="1600" b="0" i="0" u="none" strike="noStrike" cap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15"/>
          <p:cNvSpPr txBox="1"/>
          <p:nvPr/>
        </p:nvSpPr>
        <p:spPr>
          <a:xfrm>
            <a:off x="741459" y="6449641"/>
            <a:ext cx="1070908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 Da-wei, "The Software Complexity Model and Metrics for Object-Oriented," </a:t>
            </a:r>
            <a:r>
              <a:rPr lang="en-US" sz="1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2007 International Workshop on Anti-Counterfeiting, Security and Identification (ASID)</a:t>
            </a:r>
            <a:r>
              <a:rPr lang="en-US"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Xiamen, Fujian, 2007, pp. 464-469, 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/>
          <p:nvPr/>
        </p:nvSpPr>
        <p:spPr>
          <a:xfrm>
            <a:off x="2207811" y="2090172"/>
            <a:ext cx="7776377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Object-Oriented Analysis and Design with Applications-Third Edition-Addition Wesley Authors-Grady Booch Robert A. Maksimchuk Michael W. Engle Bobbi J. Young, Ph.D. Jim Conallen Kelli A. Houston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16"/>
          <p:cNvSpPr txBox="1">
            <a:spLocks noGrp="1"/>
          </p:cNvSpPr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Key 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>
          <a:xfrm>
            <a:off x="2724150" y="2838450"/>
            <a:ext cx="60388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 to software complexity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315401" y="1215835"/>
            <a:ext cx="11221941" cy="5028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challenge when talking about software complexity is to answer the question: “</a:t>
            </a:r>
            <a:r>
              <a:rPr lang="en-US" sz="18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complexity?”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no consensus on how to define software complexity. </a:t>
            </a:r>
            <a:r>
              <a:rPr lang="en-US" sz="1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widely believed that software complexity cannot be described using a single dimension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Brooks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referring to an often used classification of complexity: </a:t>
            </a:r>
            <a:r>
              <a:rPr lang="en-US" sz="1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accidental and essential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“</a:t>
            </a:r>
            <a:r>
              <a:rPr lang="en-US" sz="1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complexity of software is an essential property, not an accidental one. Hence, descriptions of a software entity that abstract away its complexity often abstract away its essence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.”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Essential complexity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arises from the nature of the problem and how deep a skill set is needed to </a:t>
            </a:r>
            <a:r>
              <a:rPr lang="en-US" sz="1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the problem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 reason is that not all complexity is essential. While some complexity is inherent to the problem, we also bring our own complexity while writing the program. This is called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accidental complexity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4500438" y="6259779"/>
            <a:ext cx="850524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Brooks,Fredrick P.”The Mythical Man Month: Essays on Software Engineering.” Addison-Wesley, 1995.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Bill Curtis,”Measurement and experimentation in software engineering.” Proceedings of the IEEE, vol.68,no.9,pp.1144–1157, 1980.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/>
        </p:nvSpPr>
        <p:spPr>
          <a:xfrm>
            <a:off x="731520" y="1373254"/>
            <a:ext cx="10940995" cy="465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defines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complexity as “</a:t>
            </a:r>
            <a:r>
              <a:rPr lang="en-US" sz="20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degree to which a system or component has a design or implementation that is difficult to understand and verify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0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 of software complexity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categorized into </a:t>
            </a:r>
            <a:r>
              <a:rPr lang="en-US" sz="20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algorithmic and psychological complexity.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Algorithmic (or computational) complexity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characterizes the </a:t>
            </a:r>
            <a:r>
              <a:rPr lang="en-US" sz="20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run-time performance of an algorithm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Psychological complexity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affects the performance of programmers trying to </a:t>
            </a:r>
            <a:r>
              <a:rPr lang="en-US" sz="20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or modify a code module.</a:t>
            </a:r>
            <a:endParaRPr sz="2000" b="0" i="0" u="none" strike="noStrike" cap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1647909" y="6570617"/>
            <a:ext cx="844229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Computer Society: ”IEEE Standard Glossary of Software Engineering Terminology.” IEEE std.,1990.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/>
        </p:nvSpPr>
        <p:spPr>
          <a:xfrm>
            <a:off x="681823" y="1800909"/>
            <a:ext cx="10426811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Zuse states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the term “</a:t>
            </a:r>
            <a:r>
              <a:rPr lang="en-US" sz="18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complexity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is poorly defined and that software complexity measurement is a misnomer. He offers a definition of software complexity as: “</a:t>
            </a:r>
            <a:r>
              <a:rPr lang="en-US" sz="1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true meaning of software complexity is the difficulty to maintain, change and understand software. It deals with the psychological complexity of programs.”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definitions associate software complexity with the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psychological complexity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Three specific types of psychological complexity that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affect a programmer's ability to comprehend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have been identified: </a:t>
            </a:r>
            <a:r>
              <a:rPr lang="en-US" sz="1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complexity, system design complexity, and procedural complexity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681823" y="6553200"/>
            <a:ext cx="1042681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Zuse H, “Software Complexity Measures and Methods.” Walter de Gruyter,Berlin–New York, 1991. 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/>
        </p:nvSpPr>
        <p:spPr>
          <a:xfrm>
            <a:off x="1081378" y="1641883"/>
            <a:ext cx="9860280" cy="295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complexity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function of the problem domain. Simply stated, it is assumed that </a:t>
            </a:r>
            <a:r>
              <a:rPr lang="en-US" sz="1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 problems are more difficult for a programmer to comprehend than simple problems.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design complexity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addresses the </a:t>
            </a:r>
            <a:r>
              <a:rPr lang="en-US" sz="1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mapping of a problem space into a given representation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Procedural complexity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associated with the </a:t>
            </a:r>
            <a:r>
              <a:rPr lang="en-US" sz="1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structure of a program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681823" y="6553200"/>
            <a:ext cx="1042681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Zuse H, “Software Complexity Measures and Methods.” Walter de Gruyter,Berlin–New York, 1991. 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Referred sources mentioned in Key References</a:t>
            </a:r>
            <a:endParaRPr/>
          </a:p>
        </p:txBody>
      </p:sp>
      <p:sp>
        <p:nvSpPr>
          <p:cNvPr id="131" name="Google Shape;131;p7"/>
          <p:cNvSpPr txBox="1"/>
          <p:nvPr/>
        </p:nvSpPr>
        <p:spPr>
          <a:xfrm>
            <a:off x="1258294" y="225475"/>
            <a:ext cx="85297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Software Is Inherently Complex</a:t>
            </a:r>
            <a:endParaRPr sz="3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7"/>
          <p:cNvSpPr txBox="1"/>
          <p:nvPr/>
        </p:nvSpPr>
        <p:spPr>
          <a:xfrm>
            <a:off x="2132938" y="2231797"/>
            <a:ext cx="7440432" cy="22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 of problem domain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Difficulty of managing development process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Flexibility afforded by 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Difficulty of characterizing discrete system  behaviour</a:t>
            </a:r>
            <a:endParaRPr sz="2400" b="0" i="0" u="none" strike="noStrike" cap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Referred sources mentioned in Key References</a:t>
            </a:r>
            <a:endParaRPr/>
          </a:p>
        </p:txBody>
      </p:sp>
      <p:sp>
        <p:nvSpPr>
          <p:cNvPr id="138" name="Google Shape;138;p8"/>
          <p:cNvSpPr txBox="1"/>
          <p:nvPr/>
        </p:nvSpPr>
        <p:spPr>
          <a:xfrm>
            <a:off x="1717482" y="1705296"/>
            <a:ext cx="7798242" cy="3597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 of Problem Domain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0" indent="-742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8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A50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often contradictory, </a:t>
            </a:r>
            <a:r>
              <a:rPr lang="en-US" sz="1800" b="0" i="0" u="none" strike="noStrike" cap="none">
                <a:solidFill>
                  <a:srgbClr val="A50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0" indent="-742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8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A50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(what must be done)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0" indent="-742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8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A50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non-functional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(usability, cost, performance, consumption,...)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0" indent="-742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8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A50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gap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customers and developers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0" indent="-742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8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A50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Evolving requirements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Referred sources mentioned in Key References</a:t>
            </a:r>
            <a:endParaRPr/>
          </a:p>
        </p:txBody>
      </p:sp>
      <p:sp>
        <p:nvSpPr>
          <p:cNvPr id="144" name="Google Shape;144;p9"/>
          <p:cNvSpPr txBox="1"/>
          <p:nvPr/>
        </p:nvSpPr>
        <p:spPr>
          <a:xfrm>
            <a:off x="2037521" y="1580328"/>
            <a:ext cx="7734632" cy="3997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Difficulty of Managing Development Process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A50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Fundamental task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software development: </a:t>
            </a:r>
            <a:r>
              <a:rPr lang="en-US" sz="1800" b="0" i="0" u="none" strike="noStrike" cap="none">
                <a:solidFill>
                  <a:srgbClr val="A50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engineer the illusion of simplicity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Modern systems are </a:t>
            </a:r>
            <a:r>
              <a:rPr lang="en-US" sz="1800" b="0" i="0" u="none" strike="noStrike" cap="none">
                <a:solidFill>
                  <a:srgbClr val="A50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huge 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</a:t>
            </a:r>
            <a:r>
              <a:rPr lang="en-US" sz="1800" b="0" i="0" u="none" strike="noStrike" cap="none">
                <a:solidFill>
                  <a:srgbClr val="A50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necessary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developers =&gt;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</a:t>
            </a:r>
            <a:r>
              <a:rPr lang="en-US" sz="1800" b="0" i="0" u="none" strike="noStrike" cap="none">
                <a:solidFill>
                  <a:srgbClr val="A50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 communication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</a:t>
            </a:r>
            <a:r>
              <a:rPr lang="en-US" sz="1800" b="0" i="0" u="none" strike="noStrike" cap="none">
                <a:solidFill>
                  <a:srgbClr val="A50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 coordination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harder to </a:t>
            </a:r>
            <a:r>
              <a:rPr lang="en-US" sz="1800" b="0" i="0" u="none" strike="noStrike" cap="none">
                <a:solidFill>
                  <a:srgbClr val="A50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maintain design unity/integrity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m_siggraph96">
  <a:themeElements>
    <a:clrScheme name="pm_siggraph96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BCBCB"/>
      </a:accent1>
      <a:accent2>
        <a:srgbClr val="0066FF"/>
      </a:accent2>
      <a:accent3>
        <a:srgbClr val="FFFFFF"/>
      </a:accent3>
      <a:accent4>
        <a:srgbClr val="000000"/>
      </a:accent4>
      <a:accent5>
        <a:srgbClr val="E2E2E2"/>
      </a:accent5>
      <a:accent6>
        <a:srgbClr val="005CE7"/>
      </a:accent6>
      <a:hlink>
        <a:srgbClr val="FF0033"/>
      </a:hlink>
      <a:folHlink>
        <a:srgbClr val="00FF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1355</Words>
  <PresentationFormat>Custom</PresentationFormat>
  <Paragraphs>163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pm_siggraph96</vt:lpstr>
      <vt:lpstr>Object-Oriented Analysis and Design using JAVA (20B12CS334)</vt:lpstr>
      <vt:lpstr>Software complexity: benefits and understanding the challenges  OOAD can address</vt:lpstr>
      <vt:lpstr>Introduction to software complexity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Handling the Complexity</vt:lpstr>
      <vt:lpstr>Hierarchies of complex system</vt:lpstr>
      <vt:lpstr>Hierarchy</vt:lpstr>
      <vt:lpstr>class and object structures</vt:lpstr>
      <vt:lpstr>Canonical Form of a Complex System</vt:lpstr>
      <vt:lpstr>Slide 17</vt:lpstr>
      <vt:lpstr>Disorganized complexity</vt:lpstr>
      <vt:lpstr>Slide 19</vt:lpstr>
      <vt:lpstr>Slide 20</vt:lpstr>
      <vt:lpstr>Slide 21</vt:lpstr>
      <vt:lpstr>Key 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Analysis and Design using JAVA (20B12CS334)</dc:title>
  <dc:creator>amarjeetsanyasi@gmail.com</dc:creator>
  <cp:lastModifiedBy>pulkit.mehndiratta</cp:lastModifiedBy>
  <cp:revision>1</cp:revision>
  <dcterms:created xsi:type="dcterms:W3CDTF">2020-08-16T12:13:05Z</dcterms:created>
  <dcterms:modified xsi:type="dcterms:W3CDTF">2022-08-09T05:19:15Z</dcterms:modified>
</cp:coreProperties>
</file>