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ANLDdSHPkV/TohhaQbP17XGTer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2B30614-A457-45D2-B8FA-4F1C2BD4BDC3}">
  <a:tblStyle styleId="{22B30614-A457-45D2-B8FA-4F1C2BD4BDC3}"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22" name="Google Shape;22;p16"/>
          <p:cNvGrpSpPr/>
          <p:nvPr/>
        </p:nvGrpSpPr>
        <p:grpSpPr>
          <a:xfrm>
            <a:off x="0" y="1200150"/>
            <a:ext cx="12177184" cy="152400"/>
            <a:chOff x="0" y="756"/>
            <a:chExt cx="5753" cy="96"/>
          </a:xfrm>
        </p:grpSpPr>
        <p:sp>
          <p:nvSpPr>
            <p:cNvPr id="23" name="Google Shape;23;p16"/>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4" name="Google Shape;24;p16"/>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5" name="Google Shape;25;p16"/>
          <p:cNvSpPr txBox="1">
            <a:spLocks noGrp="1"/>
          </p:cNvSpPr>
          <p:nvPr>
            <p:ph type="ctrTitle"/>
          </p:nvPr>
        </p:nvSpPr>
        <p:spPr>
          <a:xfrm>
            <a:off x="406400" y="1524000"/>
            <a:ext cx="11379200" cy="1143000"/>
          </a:xfrm>
          <a:prstGeom prst="rect">
            <a:avLst/>
          </a:prstGeom>
          <a:noFill/>
          <a:ln>
            <a:noFill/>
          </a:ln>
        </p:spPr>
        <p:txBody>
          <a:bodyPr spcFirstLastPara="1" wrap="square" lIns="92075" tIns="46025" rIns="92075" bIns="46025" anchor="b"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6" name="Google Shape;26;p16"/>
          <p:cNvSpPr txBox="1">
            <a:spLocks noGrp="1"/>
          </p:cNvSpPr>
          <p:nvPr>
            <p:ph type="subTitle" idx="1"/>
          </p:nvPr>
        </p:nvSpPr>
        <p:spPr>
          <a:xfrm>
            <a:off x="1828800" y="2971800"/>
            <a:ext cx="85344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013200" y="-1803400"/>
            <a:ext cx="4876800" cy="110744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25"/>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6"/>
          <p:cNvSpPr txBox="1">
            <a:spLocks noGrp="1"/>
          </p:cNvSpPr>
          <p:nvPr>
            <p:ph type="title"/>
          </p:nvPr>
        </p:nvSpPr>
        <p:spPr>
          <a:xfrm rot="5400000">
            <a:off x="7581900" y="1765300"/>
            <a:ext cx="5867400" cy="29464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6" name="Google Shape;86;p26"/>
          <p:cNvSpPr txBox="1">
            <a:spLocks noGrp="1"/>
          </p:cNvSpPr>
          <p:nvPr>
            <p:ph type="body" idx="1"/>
          </p:nvPr>
        </p:nvSpPr>
        <p:spPr>
          <a:xfrm rot="5400000">
            <a:off x="1587500" y="-1079500"/>
            <a:ext cx="5867400" cy="86360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2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1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1">
            <a:noAutofit/>
          </a:bodyPr>
          <a:lstStyle>
            <a:lvl1pPr lvl="0" algn="l">
              <a:lnSpc>
                <a:spcPct val="90000"/>
              </a:lnSpc>
              <a:spcBef>
                <a:spcPts val="0"/>
              </a:spcBef>
              <a:spcAft>
                <a:spcPts val="0"/>
              </a:spcAft>
              <a:buSzPts val="1400"/>
              <a:buNone/>
              <a:defRPr sz="4000" b="1"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1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640"/>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36" name="Google Shape;36;p18"/>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1" name="Google Shape;41;p19"/>
          <p:cNvSpPr txBox="1">
            <a:spLocks noGrp="1"/>
          </p:cNvSpPr>
          <p:nvPr>
            <p:ph type="body" idx="1"/>
          </p:nvPr>
        </p:nvSpPr>
        <p:spPr>
          <a:xfrm>
            <a:off x="9144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2" name="Google Shape;42;p19"/>
          <p:cNvSpPr txBox="1">
            <a:spLocks noGrp="1"/>
          </p:cNvSpPr>
          <p:nvPr>
            <p:ph type="body" idx="2"/>
          </p:nvPr>
        </p:nvSpPr>
        <p:spPr>
          <a:xfrm>
            <a:off x="65532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3" name="Google Shape;43;p19"/>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9" name="Google Shape;49;p20"/>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0" name="Google Shape;50;p20"/>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1" name="Google Shape;51;p20"/>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2" name="Google Shape;52;p20"/>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7" name="Google Shape;57;p21"/>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340360" algn="l">
              <a:spcBef>
                <a:spcPts val="640"/>
              </a:spcBef>
              <a:spcAft>
                <a:spcPts val="0"/>
              </a:spcAft>
              <a:buSzPts val="1760"/>
              <a:buChar char="●"/>
              <a:defRPr sz="3200"/>
            </a:lvl1pPr>
            <a:lvl2pPr marL="914400" lvl="1" indent="-317500" algn="l">
              <a:spcBef>
                <a:spcPts val="560"/>
              </a:spcBef>
              <a:spcAft>
                <a:spcPts val="0"/>
              </a:spcAft>
              <a:buSzPts val="1400"/>
              <a:buChar char="●"/>
              <a:defRPr sz="2800"/>
            </a:lvl2pPr>
            <a:lvl3pPr marL="1371600" lvl="2" indent="-289560" algn="l">
              <a:spcBef>
                <a:spcPts val="480"/>
              </a:spcBef>
              <a:spcAft>
                <a:spcPts val="0"/>
              </a:spcAft>
              <a:buSzPts val="960"/>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7" name="Google Shape;67;p23"/>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8" name="Google Shape;68;p2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3" name="Google Shape;73;p24"/>
          <p:cNvSpPr>
            <a:spLocks noGrp="1"/>
          </p:cNvSpPr>
          <p:nvPr>
            <p:ph type="pic" idx="2"/>
          </p:nvPr>
        </p:nvSpPr>
        <p:spPr>
          <a:xfrm>
            <a:off x="2389717" y="612775"/>
            <a:ext cx="7315200" cy="4114800"/>
          </a:xfrm>
          <a:prstGeom prst="rect">
            <a:avLst/>
          </a:prstGeom>
          <a:noFill/>
          <a:ln>
            <a:noFill/>
          </a:ln>
        </p:spPr>
      </p:sp>
      <p:sp>
        <p:nvSpPr>
          <p:cNvPr id="74" name="Google Shape;74;p24"/>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5" name="Google Shape;75;p24"/>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5"/>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3" name="Google Shape;13;p15"/>
          <p:cNvGrpSpPr/>
          <p:nvPr/>
        </p:nvGrpSpPr>
        <p:grpSpPr>
          <a:xfrm>
            <a:off x="0" y="971550"/>
            <a:ext cx="12177184" cy="152400"/>
            <a:chOff x="0" y="612"/>
            <a:chExt cx="5753" cy="96"/>
          </a:xfrm>
        </p:grpSpPr>
        <p:sp>
          <p:nvSpPr>
            <p:cNvPr id="14" name="Google Shape;14;p15"/>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5" name="Google Shape;15;p15"/>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6" name="Google Shape;16;p1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marR="0" lvl="0"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marR="0" lvl="0" indent="-326390" algn="l" rtl="0">
              <a:spcBef>
                <a:spcPts val="560"/>
              </a:spcBef>
              <a:spcAft>
                <a:spcPts val="0"/>
              </a:spcAft>
              <a:buClr>
                <a:schemeClr val="accent2"/>
              </a:buClr>
              <a:buSzPts val="1540"/>
              <a:buFont typeface="Arial"/>
              <a:buChar char="●"/>
              <a:defRPr sz="2800" b="0" i="0" u="none" strike="noStrike" cap="none">
                <a:solidFill>
                  <a:schemeClr val="dk1"/>
                </a:solidFill>
                <a:latin typeface="Arial"/>
                <a:ea typeface="Arial"/>
                <a:cs typeface="Arial"/>
                <a:sym typeface="Arial"/>
              </a:defRPr>
            </a:lvl1pPr>
            <a:lvl2pPr marL="914400" marR="0" lvl="1" indent="-311150" algn="l" rtl="0">
              <a:spcBef>
                <a:spcPts val="520"/>
              </a:spcBef>
              <a:spcAft>
                <a:spcPts val="0"/>
              </a:spcAft>
              <a:buClr>
                <a:schemeClr val="accent2"/>
              </a:buClr>
              <a:buSzPts val="1300"/>
              <a:buFont typeface="Arial"/>
              <a:buChar char="●"/>
              <a:defRPr sz="26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chemeClr val="accent2"/>
              </a:buClr>
              <a:buSzPts val="960"/>
              <a:buFont typeface="Arial"/>
              <a:buChar char="●"/>
              <a:defRPr sz="2400" b="0" i="0" u="none" strike="noStrike" cap="none">
                <a:solidFill>
                  <a:schemeClr val="dk1"/>
                </a:solidFill>
                <a:latin typeface="Arial"/>
                <a:ea typeface="Arial"/>
                <a:cs typeface="Arial"/>
                <a:sym typeface="Arial"/>
              </a:defRPr>
            </a:lvl3pPr>
            <a:lvl4pPr marL="1828800" marR="0" lvl="3" indent="-319405" algn="l" rtl="0">
              <a:spcBef>
                <a:spcPts val="440"/>
              </a:spcBef>
              <a:spcAft>
                <a:spcPts val="0"/>
              </a:spcAft>
              <a:buClr>
                <a:schemeClr val="accent2"/>
              </a:buClr>
              <a:buSzPts val="1430"/>
              <a:buFont typeface="Arial"/>
              <a:buChar char="●"/>
              <a:defRPr sz="22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224354" y="1890399"/>
            <a:ext cx="9144000" cy="1060194"/>
          </a:xfrm>
          <a:prstGeom prst="rect">
            <a:avLst/>
          </a:prstGeom>
          <a:noFill/>
          <a:ln>
            <a:noFill/>
          </a:ln>
        </p:spPr>
        <p:txBody>
          <a:bodyPr spcFirstLastPara="1" wrap="square" lIns="92075" tIns="46025" rIns="92075" bIns="46025" anchor="b" anchorCtr="0">
            <a:normAutofit fontScale="90000"/>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Object-Oriented Analysis and Design using JAVA (20B12CS334)</a:t>
            </a:r>
            <a:endParaRPr/>
          </a:p>
        </p:txBody>
      </p:sp>
      <p:sp>
        <p:nvSpPr>
          <p:cNvPr id="95" name="Google Shape;95;p1"/>
          <p:cNvSpPr txBox="1">
            <a:spLocks noGrp="1"/>
          </p:cNvSpPr>
          <p:nvPr>
            <p:ph type="subTitle" idx="1"/>
          </p:nvPr>
        </p:nvSpPr>
        <p:spPr>
          <a:xfrm>
            <a:off x="1224354" y="3282279"/>
            <a:ext cx="9144000" cy="814075"/>
          </a:xfrm>
          <a:prstGeom prst="rect">
            <a:avLst/>
          </a:prstGeom>
          <a:noFill/>
          <a:ln>
            <a:noFill/>
          </a:ln>
        </p:spPr>
        <p:txBody>
          <a:bodyPr spcFirstLastPara="1" wrap="square" lIns="92075" tIns="46025" rIns="92075" bIns="46025" anchor="t" anchorCtr="0">
            <a:normAutofit fontScale="92500" lnSpcReduction="20000"/>
          </a:bodyPr>
          <a:lstStyle/>
          <a:p>
            <a:pPr marL="0" lvl="0" indent="0" algn="ctr" rtl="0">
              <a:spcBef>
                <a:spcPts val="0"/>
              </a:spcBef>
              <a:spcAft>
                <a:spcPts val="0"/>
              </a:spcAft>
              <a:buSzPct val="55000"/>
              <a:buFont typeface="Arial"/>
              <a:buNone/>
            </a:pPr>
            <a:r>
              <a:rPr lang="en-US" dirty="0" err="1">
                <a:latin typeface="Times New Roman"/>
                <a:ea typeface="Times New Roman"/>
                <a:cs typeface="Times New Roman"/>
                <a:sym typeface="Times New Roman"/>
              </a:rPr>
              <a:t>B.Tech</a:t>
            </a:r>
            <a:r>
              <a:rPr lang="en-US" dirty="0">
                <a:latin typeface="Times New Roman"/>
                <a:ea typeface="Times New Roman"/>
                <a:cs typeface="Times New Roman"/>
                <a:sym typeface="Times New Roman"/>
              </a:rPr>
              <a:t> (CSE/IT) 5</a:t>
            </a:r>
            <a:r>
              <a:rPr lang="en-US" baseline="30000" dirty="0">
                <a:latin typeface="Times New Roman"/>
                <a:ea typeface="Times New Roman"/>
                <a:cs typeface="Times New Roman"/>
                <a:sym typeface="Times New Roman"/>
              </a:rPr>
              <a:t>th</a:t>
            </a:r>
            <a:r>
              <a:rPr lang="en-US" dirty="0">
                <a:latin typeface="Times New Roman"/>
                <a:ea typeface="Times New Roman"/>
                <a:cs typeface="Times New Roman"/>
                <a:sym typeface="Times New Roman"/>
              </a:rPr>
              <a:t> SEM</a:t>
            </a:r>
            <a:endParaRPr/>
          </a:p>
          <a:p>
            <a:pPr marL="0" lvl="0" indent="0" algn="ctr" rtl="0">
              <a:spcBef>
                <a:spcPts val="518"/>
              </a:spcBef>
              <a:spcAft>
                <a:spcPts val="0"/>
              </a:spcAft>
              <a:buSzPct val="55000"/>
              <a:buFont typeface="Arial"/>
              <a:buNone/>
            </a:pPr>
            <a:r>
              <a:rPr lang="en-US">
                <a:latin typeface="Times New Roman"/>
                <a:ea typeface="Times New Roman"/>
                <a:cs typeface="Times New Roman"/>
                <a:sym typeface="Times New Roman"/>
              </a:rPr>
              <a:t> </a:t>
            </a:r>
            <a:r>
              <a:rPr lang="en-US" smtClean="0">
                <a:latin typeface="Times New Roman"/>
                <a:ea typeface="Times New Roman"/>
                <a:cs typeface="Times New Roman"/>
                <a:sym typeface="Times New Roman"/>
              </a:rPr>
              <a:t>2021-2022</a:t>
            </a:r>
            <a:endParaRPr/>
          </a:p>
        </p:txBody>
      </p:sp>
      <p:sp>
        <p:nvSpPr>
          <p:cNvPr id="96" name="Google Shape;96;p1"/>
          <p:cNvSpPr txBox="1"/>
          <p:nvPr/>
        </p:nvSpPr>
        <p:spPr>
          <a:xfrm>
            <a:off x="1590261" y="4555931"/>
            <a:ext cx="8301162" cy="1143000"/>
          </a:xfrm>
          <a:prstGeom prst="rect">
            <a:avLst/>
          </a:prstGeom>
          <a:noFill/>
          <a:ln>
            <a:noFill/>
          </a:ln>
        </p:spPr>
        <p:txBody>
          <a:bodyPr spcFirstLastPara="1" wrap="square" lIns="92075" tIns="46025" rIns="92075" bIns="46025" anchor="b" anchorCtr="0">
            <a:noAutofit/>
          </a:bodyPr>
          <a:lstStyle/>
          <a:p>
            <a:pPr marL="0" marR="0" lvl="0" indent="0" algn="ctr" rtl="0">
              <a:lnSpc>
                <a:spcPct val="90000"/>
              </a:lnSpc>
              <a:spcBef>
                <a:spcPts val="0"/>
              </a:spcBef>
              <a:spcAft>
                <a:spcPts val="0"/>
              </a:spcAft>
              <a:buNone/>
            </a:pPr>
            <a:r>
              <a:rPr lang="en-US" sz="3200">
                <a:solidFill>
                  <a:schemeClr val="dk2"/>
                </a:solidFill>
                <a:latin typeface="Times New Roman"/>
                <a:ea typeface="Times New Roman"/>
                <a:cs typeface="Times New Roman"/>
                <a:sym typeface="Times New Roman"/>
              </a:rPr>
              <a:t>Lecture-6: Object-oriented software development life cycle (SDLC)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ftr" idx="11"/>
          </p:nvPr>
        </p:nvSpPr>
        <p:spPr>
          <a:xfrm>
            <a:off x="8141252" y="6341596"/>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72" name="Google Shape;172;p10"/>
          <p:cNvSpPr txBox="1"/>
          <p:nvPr/>
        </p:nvSpPr>
        <p:spPr>
          <a:xfrm>
            <a:off x="1027707" y="287804"/>
            <a:ext cx="78539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a:solidFill>
                  <a:schemeClr val="dk1"/>
                </a:solidFill>
                <a:latin typeface="Times New Roman"/>
                <a:ea typeface="Times New Roman"/>
                <a:cs typeface="Times New Roman"/>
                <a:sym typeface="Times New Roman"/>
              </a:rPr>
              <a:t>V-model</a:t>
            </a:r>
            <a:endParaRPr sz="3600">
              <a:solidFill>
                <a:schemeClr val="dk1"/>
              </a:solidFill>
              <a:latin typeface="Times New Roman"/>
              <a:ea typeface="Times New Roman"/>
              <a:cs typeface="Times New Roman"/>
              <a:sym typeface="Times New Roman"/>
            </a:endParaRPr>
          </a:p>
        </p:txBody>
      </p:sp>
      <p:pic>
        <p:nvPicPr>
          <p:cNvPr id="173" name="Google Shape;173;p10"/>
          <p:cNvPicPr preferRelativeResize="0"/>
          <p:nvPr/>
        </p:nvPicPr>
        <p:blipFill rotWithShape="1">
          <a:blip r:embed="rId3">
            <a:alphaModFix/>
          </a:blip>
          <a:srcRect/>
          <a:stretch/>
        </p:blipFill>
        <p:spPr>
          <a:xfrm>
            <a:off x="6096000" y="1637408"/>
            <a:ext cx="5364218" cy="4389681"/>
          </a:xfrm>
          <a:prstGeom prst="rect">
            <a:avLst/>
          </a:prstGeom>
          <a:noFill/>
          <a:ln>
            <a:noFill/>
          </a:ln>
        </p:spPr>
      </p:pic>
      <p:sp>
        <p:nvSpPr>
          <p:cNvPr id="174" name="Google Shape;174;p10"/>
          <p:cNvSpPr txBox="1"/>
          <p:nvPr/>
        </p:nvSpPr>
        <p:spPr>
          <a:xfrm>
            <a:off x="494969" y="1997839"/>
            <a:ext cx="4959626"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The </a:t>
            </a:r>
            <a:r>
              <a:rPr lang="en-US" sz="1600" b="1" i="0" u="none" strike="noStrike">
                <a:solidFill>
                  <a:schemeClr val="dk1"/>
                </a:solidFill>
                <a:latin typeface="Times New Roman"/>
                <a:ea typeface="Times New Roman"/>
                <a:cs typeface="Times New Roman"/>
                <a:sym typeface="Times New Roman"/>
              </a:rPr>
              <a:t>V</a:t>
            </a:r>
            <a:r>
              <a:rPr lang="en-US" sz="1800" b="1" i="0" u="none" strike="noStrike">
                <a:solidFill>
                  <a:schemeClr val="dk1"/>
                </a:solidFill>
                <a:latin typeface="Times New Roman"/>
                <a:ea typeface="Times New Roman"/>
                <a:cs typeface="Times New Roman"/>
                <a:sym typeface="Times New Roman"/>
              </a:rPr>
              <a:t>-model </a:t>
            </a:r>
            <a:r>
              <a:rPr lang="en-US" sz="1800" b="0" i="0" u="none" strike="noStrike">
                <a:solidFill>
                  <a:schemeClr val="dk1"/>
                </a:solidFill>
                <a:latin typeface="Times New Roman"/>
                <a:ea typeface="Times New Roman"/>
                <a:cs typeface="Times New Roman"/>
                <a:sym typeface="Times New Roman"/>
              </a:rPr>
              <a:t>is a variation of the waterfall model that makes explicit the dependency between development activities and verification activities.</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The difference between the waterfall model and the </a:t>
            </a:r>
            <a:r>
              <a:rPr lang="en-US" sz="1600" b="0" i="0" u="none" strike="noStrike">
                <a:solidFill>
                  <a:schemeClr val="dk1"/>
                </a:solidFill>
                <a:latin typeface="Times New Roman"/>
                <a:ea typeface="Times New Roman"/>
                <a:cs typeface="Times New Roman"/>
                <a:sym typeface="Times New Roman"/>
              </a:rPr>
              <a:t>V</a:t>
            </a:r>
            <a:r>
              <a:rPr lang="en-US" sz="1800" b="0" i="0" u="none" strike="noStrike">
                <a:solidFill>
                  <a:schemeClr val="dk1"/>
                </a:solidFill>
                <a:latin typeface="Times New Roman"/>
                <a:ea typeface="Times New Roman"/>
                <a:cs typeface="Times New Roman"/>
                <a:sym typeface="Times New Roman"/>
              </a:rPr>
              <a:t>-model is that the latter depicts the level of abstraction.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All activities from requirements to implementation focus on building an increasingly detailed representation of the system, whereas all activities from implementation to operation focus on validating the system.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ftr" idx="11"/>
          </p:nvPr>
        </p:nvSpPr>
        <p:spPr>
          <a:xfrm>
            <a:off x="8331200" y="6486939"/>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80" name="Google Shape;180;p11"/>
          <p:cNvSpPr txBox="1"/>
          <p:nvPr/>
        </p:nvSpPr>
        <p:spPr>
          <a:xfrm>
            <a:off x="3204376" y="289086"/>
            <a:ext cx="584420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a:solidFill>
                  <a:schemeClr val="dk1"/>
                </a:solidFill>
                <a:latin typeface="Times New Roman"/>
                <a:ea typeface="Times New Roman"/>
                <a:cs typeface="Times New Roman"/>
                <a:sym typeface="Times New Roman"/>
              </a:rPr>
              <a:t>Spiral model</a:t>
            </a:r>
            <a:endParaRPr sz="3600">
              <a:solidFill>
                <a:schemeClr val="dk1"/>
              </a:solidFill>
              <a:latin typeface="Times New Roman"/>
              <a:ea typeface="Times New Roman"/>
              <a:cs typeface="Times New Roman"/>
              <a:sym typeface="Times New Roman"/>
            </a:endParaRPr>
          </a:p>
        </p:txBody>
      </p:sp>
      <p:sp>
        <p:nvSpPr>
          <p:cNvPr id="181" name="Google Shape;181;p11"/>
          <p:cNvSpPr txBox="1"/>
          <p:nvPr/>
        </p:nvSpPr>
        <p:spPr>
          <a:xfrm>
            <a:off x="166976" y="1246227"/>
            <a:ext cx="6368995" cy="501675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The spiral model focuses on addressing risks incrementally, in order of priority. Each round is composed of four. </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During the first phase (upper left quadrant), developers explore alternatives, define constraints, and identify objectives. </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During the second phase (upper right quadrant), developers manage risks associated with the solutions defined during the first phase. </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During the third phase (lower right quadrant), developers realize and validate a prototype or the part of the system associated with the risks addressed in this round.</a:t>
            </a:r>
            <a:endParaRPr/>
          </a:p>
          <a:p>
            <a:pPr marL="0" marR="0" lvl="0" indent="0" algn="just" rtl="0">
              <a:spcBef>
                <a:spcPts val="0"/>
              </a:spcBef>
              <a:spcAft>
                <a:spcPts val="0"/>
              </a:spcAft>
              <a:buNone/>
            </a:pPr>
            <a:endParaRPr sz="1600" b="0" i="0" u="none" strike="noStrik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The fourth phase (lower left quadrant) focuses on planning the next round based on the results of the current round. </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The last phase of the round is usually conducted as a review involving the project participants, including developers, clients, and users. This review covers the products developed during the previous and current rounds and the plans for the next round. </a:t>
            </a:r>
            <a:endParaRPr sz="1600">
              <a:solidFill>
                <a:schemeClr val="dk1"/>
              </a:solidFill>
              <a:latin typeface="Times New Roman"/>
              <a:ea typeface="Times New Roman"/>
              <a:cs typeface="Times New Roman"/>
              <a:sym typeface="Times New Roman"/>
            </a:endParaRPr>
          </a:p>
        </p:txBody>
      </p:sp>
      <p:pic>
        <p:nvPicPr>
          <p:cNvPr id="182" name="Google Shape;182;p11"/>
          <p:cNvPicPr preferRelativeResize="0"/>
          <p:nvPr/>
        </p:nvPicPr>
        <p:blipFill rotWithShape="1">
          <a:blip r:embed="rId3">
            <a:alphaModFix/>
          </a:blip>
          <a:srcRect/>
          <a:stretch/>
        </p:blipFill>
        <p:spPr>
          <a:xfrm>
            <a:off x="6615485" y="1342426"/>
            <a:ext cx="5135907" cy="45733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p:nvPr/>
        </p:nvSpPr>
        <p:spPr>
          <a:xfrm>
            <a:off x="741459" y="1297174"/>
            <a:ext cx="783004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Each round follows the waterfall model and includes the following activities:</a:t>
            </a:r>
            <a:endParaRPr/>
          </a:p>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1. Determine objectives</a:t>
            </a:r>
            <a:endParaRPr/>
          </a:p>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2. Specify constraints</a:t>
            </a:r>
            <a:endParaRPr/>
          </a:p>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3. Generate alternatives</a:t>
            </a:r>
            <a:endParaRPr/>
          </a:p>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4. Identify risks</a:t>
            </a:r>
            <a:endParaRPr/>
          </a:p>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5. Resolve risks</a:t>
            </a:r>
            <a:endParaRPr/>
          </a:p>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6. Develop and verify next-level product</a:t>
            </a:r>
            <a:endParaRPr/>
          </a:p>
          <a:p>
            <a:pPr marL="0" marR="0" lvl="0" indent="0" algn="l" rtl="0">
              <a:spcBef>
                <a:spcPts val="0"/>
              </a:spcBef>
              <a:spcAft>
                <a:spcPts val="0"/>
              </a:spcAft>
              <a:buNone/>
            </a:pPr>
            <a:r>
              <a:rPr lang="en-US" sz="1800" b="0" i="0" u="none" strike="noStrike">
                <a:solidFill>
                  <a:schemeClr val="dk1"/>
                </a:solidFill>
                <a:latin typeface="Times"/>
                <a:ea typeface="Times"/>
                <a:cs typeface="Times"/>
                <a:sym typeface="Times"/>
              </a:rPr>
              <a:t>7. Plan.</a:t>
            </a:r>
            <a:endParaRPr sz="1600">
              <a:solidFill>
                <a:schemeClr val="dk1"/>
              </a:solidFill>
              <a:latin typeface="Times New Roman"/>
              <a:ea typeface="Times New Roman"/>
              <a:cs typeface="Times New Roman"/>
              <a:sym typeface="Times New Roman"/>
            </a:endParaRPr>
          </a:p>
        </p:txBody>
      </p:sp>
      <p:sp>
        <p:nvSpPr>
          <p:cNvPr id="188" name="Google Shape;188;p12"/>
          <p:cNvSpPr txBox="1"/>
          <p:nvPr/>
        </p:nvSpPr>
        <p:spPr>
          <a:xfrm>
            <a:off x="620202" y="3679412"/>
            <a:ext cx="10710407"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The first two activities define the problem addressed by the current cycle. The third activity, </a:t>
            </a:r>
            <a:r>
              <a:rPr lang="en-US" sz="1800" b="0" i="1" u="none" strike="noStrike">
                <a:solidFill>
                  <a:schemeClr val="dk1"/>
                </a:solidFill>
                <a:latin typeface="Times New Roman"/>
                <a:ea typeface="Times New Roman"/>
                <a:cs typeface="Times New Roman"/>
                <a:sym typeface="Times New Roman"/>
              </a:rPr>
              <a:t>Generate alternatives</a:t>
            </a:r>
            <a:r>
              <a:rPr lang="en-US" sz="1800" b="0" i="0" u="none" strike="noStrike">
                <a:solidFill>
                  <a:schemeClr val="dk1"/>
                </a:solidFill>
                <a:latin typeface="Times New Roman"/>
                <a:ea typeface="Times New Roman"/>
                <a:cs typeface="Times New Roman"/>
                <a:sym typeface="Times New Roman"/>
              </a:rPr>
              <a:t>, defines the solution space. The activities </a:t>
            </a:r>
            <a:r>
              <a:rPr lang="en-US" sz="1800" b="0" i="1" u="none" strike="noStrike">
                <a:solidFill>
                  <a:schemeClr val="dk1"/>
                </a:solidFill>
                <a:latin typeface="Times New Roman"/>
                <a:ea typeface="Times New Roman"/>
                <a:cs typeface="Times New Roman"/>
                <a:sym typeface="Times New Roman"/>
              </a:rPr>
              <a:t>Identify risks </a:t>
            </a:r>
            <a:r>
              <a:rPr lang="en-US" sz="1800" b="0" i="0" u="none" strike="noStrike">
                <a:solidFill>
                  <a:schemeClr val="dk1"/>
                </a:solidFill>
                <a:latin typeface="Times New Roman"/>
                <a:ea typeface="Times New Roman"/>
                <a:cs typeface="Times New Roman"/>
                <a:sym typeface="Times New Roman"/>
              </a:rPr>
              <a:t>and </a:t>
            </a:r>
            <a:r>
              <a:rPr lang="en-US" sz="1800" b="0" i="1" u="none" strike="noStrike">
                <a:solidFill>
                  <a:schemeClr val="dk1"/>
                </a:solidFill>
                <a:latin typeface="Times New Roman"/>
                <a:ea typeface="Times New Roman"/>
                <a:cs typeface="Times New Roman"/>
                <a:sym typeface="Times New Roman"/>
              </a:rPr>
              <a:t>Resolve risks </a:t>
            </a:r>
            <a:r>
              <a:rPr lang="en-US" sz="1800" b="0" i="0" u="none" strike="noStrike">
                <a:solidFill>
                  <a:schemeClr val="dk1"/>
                </a:solidFill>
                <a:latin typeface="Times New Roman"/>
                <a:ea typeface="Times New Roman"/>
                <a:cs typeface="Times New Roman"/>
                <a:sym typeface="Times New Roman"/>
              </a:rPr>
              <a:t>identify future problems that may result in high cost or cancellation of the project.</a:t>
            </a:r>
            <a:endParaRPr/>
          </a:p>
          <a:p>
            <a:pPr marL="0" marR="0" lvl="0" indent="0" algn="just" rtl="0">
              <a:spcBef>
                <a:spcPts val="0"/>
              </a:spcBef>
              <a:spcAft>
                <a:spcPts val="0"/>
              </a:spcAft>
              <a:buNone/>
            </a:pPr>
            <a:endParaRPr sz="1800" b="0" i="0" u="none" strike="noStrik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The activity </a:t>
            </a:r>
            <a:r>
              <a:rPr lang="en-US" sz="1800" b="0" i="1" u="none" strike="noStrike">
                <a:solidFill>
                  <a:schemeClr val="dk1"/>
                </a:solidFill>
                <a:latin typeface="Times New Roman"/>
                <a:ea typeface="Times New Roman"/>
                <a:cs typeface="Times New Roman"/>
                <a:sym typeface="Times New Roman"/>
              </a:rPr>
              <a:t>Develop and verify next-level product </a:t>
            </a:r>
            <a:r>
              <a:rPr lang="en-US" sz="1800" b="0" i="0" u="none" strike="noStrike">
                <a:solidFill>
                  <a:schemeClr val="dk1"/>
                </a:solidFill>
                <a:latin typeface="Times New Roman"/>
                <a:ea typeface="Times New Roman"/>
                <a:cs typeface="Times New Roman"/>
                <a:sym typeface="Times New Roman"/>
              </a:rPr>
              <a:t>is the realization of the cycle. The activity </a:t>
            </a:r>
            <a:r>
              <a:rPr lang="en-US" sz="1800" b="0" i="1" u="none" strike="noStrike">
                <a:solidFill>
                  <a:schemeClr val="dk1"/>
                </a:solidFill>
                <a:latin typeface="Times New Roman"/>
                <a:ea typeface="Times New Roman"/>
                <a:cs typeface="Times New Roman"/>
                <a:sym typeface="Times New Roman"/>
              </a:rPr>
              <a:t>Plan </a:t>
            </a:r>
            <a:r>
              <a:rPr lang="en-US" sz="1800" b="0" i="0" u="none" strike="noStrike">
                <a:solidFill>
                  <a:schemeClr val="dk1"/>
                </a:solidFill>
                <a:latin typeface="Times New Roman"/>
                <a:ea typeface="Times New Roman"/>
                <a:cs typeface="Times New Roman"/>
                <a:sym typeface="Times New Roman"/>
              </a:rPr>
              <a:t>is a management activity to prepare for the next cycle. The first round, </a:t>
            </a:r>
            <a:r>
              <a:rPr lang="en-US" sz="1800" b="0" i="1" u="none" strike="noStrike">
                <a:solidFill>
                  <a:schemeClr val="dk1"/>
                </a:solidFill>
                <a:latin typeface="Times New Roman"/>
                <a:ea typeface="Times New Roman"/>
                <a:cs typeface="Times New Roman"/>
                <a:sym typeface="Times New Roman"/>
              </a:rPr>
              <a:t>Concept of Operation</a:t>
            </a:r>
            <a:r>
              <a:rPr lang="en-US" sz="1800" b="0" i="0" u="none" strike="noStrike">
                <a:solidFill>
                  <a:schemeClr val="dk1"/>
                </a:solidFill>
                <a:latin typeface="Times New Roman"/>
                <a:ea typeface="Times New Roman"/>
                <a:cs typeface="Times New Roman"/>
                <a:sym typeface="Times New Roman"/>
              </a:rPr>
              <a:t>, starts in the upper left quadrant. Subsequent rounds are represented as additional layers on the spiral. The notation makes it easy to determine the status of the project at any time. The distance from the origin is the cost accumulated by the project. The angular coordinate indicates the progress accomplished within each phase</a:t>
            </a:r>
            <a:endParaRPr sz="1800">
              <a:solidFill>
                <a:schemeClr val="dk1"/>
              </a:solidFill>
              <a:latin typeface="Times New Roman"/>
              <a:ea typeface="Times New Roman"/>
              <a:cs typeface="Times New Roman"/>
              <a:sym typeface="Times New Roman"/>
            </a:endParaRPr>
          </a:p>
        </p:txBody>
      </p:sp>
      <p:sp>
        <p:nvSpPr>
          <p:cNvPr id="189" name="Google Shape;189;p12"/>
          <p:cNvSpPr txBox="1">
            <a:spLocks noGrp="1"/>
          </p:cNvSpPr>
          <p:nvPr>
            <p:ph type="ftr" idx="11"/>
          </p:nvPr>
        </p:nvSpPr>
        <p:spPr>
          <a:xfrm>
            <a:off x="8331200" y="6486939"/>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p:nvPr/>
        </p:nvSpPr>
        <p:spPr>
          <a:xfrm>
            <a:off x="2207811" y="2090172"/>
            <a:ext cx="7776377" cy="1354217"/>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i="0" u="none" strike="noStrike">
                <a:solidFill>
                  <a:schemeClr val="dk1"/>
                </a:solidFill>
                <a:latin typeface="Times New Roman"/>
                <a:ea typeface="Times New Roman"/>
                <a:cs typeface="Times New Roman"/>
                <a:sym typeface="Times New Roman"/>
              </a:rPr>
              <a:t>Object-Oriented Analysis and Design with Applications-Third Edition-Addition Wesley </a:t>
            </a:r>
            <a:r>
              <a:rPr lang="en-US" sz="2000">
                <a:solidFill>
                  <a:schemeClr val="dk1"/>
                </a:solidFill>
                <a:latin typeface="Times New Roman"/>
                <a:ea typeface="Times New Roman"/>
                <a:cs typeface="Times New Roman"/>
                <a:sym typeface="Times New Roman"/>
              </a:rPr>
              <a:t>Authors-</a:t>
            </a:r>
            <a:r>
              <a:rPr lang="en-US" sz="2000" i="0" u="none" strike="noStrike">
                <a:solidFill>
                  <a:schemeClr val="dk1"/>
                </a:solidFill>
                <a:latin typeface="Times New Roman"/>
                <a:ea typeface="Times New Roman"/>
                <a:cs typeface="Times New Roman"/>
                <a:sym typeface="Times New Roman"/>
              </a:rPr>
              <a:t>Grady Booch Robert A. Maksimchuk Michael W. Engle Bobbi J. Young, Ph.D. Jim Conallen Kelli A. Houston</a:t>
            </a:r>
            <a:endParaRPr sz="2000">
              <a:solidFill>
                <a:schemeClr val="dk1"/>
              </a:solidFill>
              <a:latin typeface="Times New Roman"/>
              <a:ea typeface="Times New Roman"/>
              <a:cs typeface="Times New Roman"/>
              <a:sym typeface="Times New Roman"/>
            </a:endParaRPr>
          </a:p>
        </p:txBody>
      </p:sp>
      <p:sp>
        <p:nvSpPr>
          <p:cNvPr id="195" name="Google Shape;195;p1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2724150" y="2838450"/>
            <a:ext cx="6038850" cy="11430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2"/>
          <p:cNvGrpSpPr/>
          <p:nvPr/>
        </p:nvGrpSpPr>
        <p:grpSpPr>
          <a:xfrm>
            <a:off x="8961120" y="1316111"/>
            <a:ext cx="2919456" cy="2047291"/>
            <a:chOff x="3689406" y="1491039"/>
            <a:chExt cx="3468096" cy="4982215"/>
          </a:xfrm>
        </p:grpSpPr>
        <p:sp>
          <p:nvSpPr>
            <p:cNvPr id="102" name="Google Shape;102;p2"/>
            <p:cNvSpPr/>
            <p:nvPr/>
          </p:nvSpPr>
          <p:spPr>
            <a:xfrm>
              <a:off x="3689406" y="1491039"/>
              <a:ext cx="3434964" cy="604299"/>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Requirements Elicitation</a:t>
              </a:r>
              <a:endParaRPr sz="1400" b="0" i="0" u="none" strike="noStrike" cap="none">
                <a:solidFill>
                  <a:schemeClr val="dk1"/>
                </a:solidFill>
                <a:latin typeface="Times New Roman"/>
                <a:ea typeface="Times New Roman"/>
                <a:cs typeface="Times New Roman"/>
                <a:sym typeface="Times New Roman"/>
              </a:endParaRPr>
            </a:p>
          </p:txBody>
        </p:sp>
        <p:sp>
          <p:nvSpPr>
            <p:cNvPr id="103" name="Google Shape;103;p2"/>
            <p:cNvSpPr/>
            <p:nvPr/>
          </p:nvSpPr>
          <p:spPr>
            <a:xfrm>
              <a:off x="3689406" y="2350778"/>
              <a:ext cx="3434964" cy="604299"/>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Requirements Analysis</a:t>
              </a:r>
              <a:endParaRPr sz="1400" b="0" i="0" u="none" strike="noStrike" cap="none">
                <a:solidFill>
                  <a:schemeClr val="dk1"/>
                </a:solidFill>
                <a:latin typeface="Times New Roman"/>
                <a:ea typeface="Times New Roman"/>
                <a:cs typeface="Times New Roman"/>
                <a:sym typeface="Times New Roman"/>
              </a:endParaRPr>
            </a:p>
          </p:txBody>
        </p:sp>
        <p:sp>
          <p:nvSpPr>
            <p:cNvPr id="104" name="Google Shape;104;p2"/>
            <p:cNvSpPr/>
            <p:nvPr/>
          </p:nvSpPr>
          <p:spPr>
            <a:xfrm>
              <a:off x="3722538" y="3226987"/>
              <a:ext cx="3434964" cy="604299"/>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System design</a:t>
              </a:r>
              <a:endParaRPr sz="1400" b="0" i="0" u="none" strike="noStrike" cap="none">
                <a:solidFill>
                  <a:schemeClr val="dk1"/>
                </a:solidFill>
                <a:latin typeface="Times New Roman"/>
                <a:ea typeface="Times New Roman"/>
                <a:cs typeface="Times New Roman"/>
                <a:sym typeface="Times New Roman"/>
              </a:endParaRPr>
            </a:p>
          </p:txBody>
        </p:sp>
        <p:sp>
          <p:nvSpPr>
            <p:cNvPr id="105" name="Google Shape;105;p2"/>
            <p:cNvSpPr/>
            <p:nvPr/>
          </p:nvSpPr>
          <p:spPr>
            <a:xfrm>
              <a:off x="3722538" y="4103196"/>
              <a:ext cx="3434964" cy="604299"/>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Object design</a:t>
              </a:r>
              <a:endParaRPr sz="1400" b="0" i="0" u="none" strike="noStrike" cap="none">
                <a:solidFill>
                  <a:schemeClr val="dk1"/>
                </a:solidFill>
                <a:latin typeface="Times New Roman"/>
                <a:ea typeface="Times New Roman"/>
                <a:cs typeface="Times New Roman"/>
                <a:sym typeface="Times New Roman"/>
              </a:endParaRPr>
            </a:p>
          </p:txBody>
        </p:sp>
        <p:sp>
          <p:nvSpPr>
            <p:cNvPr id="106" name="Google Shape;106;p2"/>
            <p:cNvSpPr/>
            <p:nvPr/>
          </p:nvSpPr>
          <p:spPr>
            <a:xfrm>
              <a:off x="3705308" y="4961179"/>
              <a:ext cx="3434964" cy="604299"/>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Implementation</a:t>
              </a:r>
              <a:endParaRPr sz="1400" b="0" i="0" u="none" strike="noStrike" cap="none">
                <a:solidFill>
                  <a:schemeClr val="dk1"/>
                </a:solidFill>
                <a:latin typeface="Times New Roman"/>
                <a:ea typeface="Times New Roman"/>
                <a:cs typeface="Times New Roman"/>
                <a:sym typeface="Times New Roman"/>
              </a:endParaRPr>
            </a:p>
          </p:txBody>
        </p:sp>
        <p:sp>
          <p:nvSpPr>
            <p:cNvPr id="107" name="Google Shape;107;p2"/>
            <p:cNvSpPr/>
            <p:nvPr/>
          </p:nvSpPr>
          <p:spPr>
            <a:xfrm>
              <a:off x="3722538" y="5868955"/>
              <a:ext cx="3434964" cy="604299"/>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Testing</a:t>
              </a:r>
              <a:endParaRPr sz="1400" b="0" i="0" u="none" strike="noStrike" cap="none">
                <a:solidFill>
                  <a:schemeClr val="dk1"/>
                </a:solidFill>
                <a:latin typeface="Times New Roman"/>
                <a:ea typeface="Times New Roman"/>
                <a:cs typeface="Times New Roman"/>
                <a:sym typeface="Times New Roman"/>
              </a:endParaRPr>
            </a:p>
          </p:txBody>
        </p:sp>
        <p:cxnSp>
          <p:nvCxnSpPr>
            <p:cNvPr id="108" name="Google Shape;108;p2"/>
            <p:cNvCxnSpPr>
              <a:stCxn id="102" idx="2"/>
              <a:endCxn id="103" idx="0"/>
            </p:cNvCxnSpPr>
            <p:nvPr/>
          </p:nvCxnSpPr>
          <p:spPr>
            <a:xfrm>
              <a:off x="5406888" y="2095338"/>
              <a:ext cx="0" cy="25530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09" name="Google Shape;109;p2"/>
            <p:cNvCxnSpPr/>
            <p:nvPr/>
          </p:nvCxnSpPr>
          <p:spPr>
            <a:xfrm>
              <a:off x="5440020" y="2955077"/>
              <a:ext cx="0" cy="25544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10" name="Google Shape;110;p2"/>
            <p:cNvCxnSpPr/>
            <p:nvPr/>
          </p:nvCxnSpPr>
          <p:spPr>
            <a:xfrm>
              <a:off x="5440020" y="5589331"/>
              <a:ext cx="0" cy="25544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11" name="Google Shape;111;p2"/>
            <p:cNvCxnSpPr/>
            <p:nvPr/>
          </p:nvCxnSpPr>
          <p:spPr>
            <a:xfrm>
              <a:off x="5440020" y="4707495"/>
              <a:ext cx="0" cy="25544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12" name="Google Shape;112;p2"/>
            <p:cNvCxnSpPr/>
            <p:nvPr/>
          </p:nvCxnSpPr>
          <p:spPr>
            <a:xfrm>
              <a:off x="5440020" y="3847756"/>
              <a:ext cx="0" cy="255440"/>
            </a:xfrm>
            <a:prstGeom prst="straightConnector1">
              <a:avLst/>
            </a:prstGeom>
            <a:solidFill>
              <a:schemeClr val="accent1"/>
            </a:solidFill>
            <a:ln w="12700" cap="flat" cmpd="sng">
              <a:solidFill>
                <a:schemeClr val="dk1"/>
              </a:solidFill>
              <a:prstDash val="solid"/>
              <a:round/>
              <a:headEnd type="none" w="sm" len="sm"/>
              <a:tailEnd type="triangle" w="med" len="med"/>
            </a:ln>
          </p:spPr>
        </p:cxnSp>
      </p:grpSp>
      <p:sp>
        <p:nvSpPr>
          <p:cNvPr id="113" name="Google Shape;113;p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4" name="Google Shape;114;p2"/>
          <p:cNvSpPr txBox="1">
            <a:spLocks noGrp="1"/>
          </p:cNvSpPr>
          <p:nvPr>
            <p:ph type="ftr" idx="11"/>
          </p:nvPr>
        </p:nvSpPr>
        <p:spPr>
          <a:xfrm>
            <a:off x="8331200" y="6473254"/>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15" name="Google Shape;115;p2"/>
          <p:cNvSpPr txBox="1"/>
          <p:nvPr/>
        </p:nvSpPr>
        <p:spPr>
          <a:xfrm>
            <a:off x="405516" y="1198842"/>
            <a:ext cx="5263759" cy="170456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The </a:t>
            </a:r>
            <a:r>
              <a:rPr lang="en-US" sz="1800" b="0" i="1" u="none" strike="noStrike">
                <a:solidFill>
                  <a:schemeClr val="dk1"/>
                </a:solidFill>
                <a:latin typeface="Times New Roman"/>
                <a:ea typeface="Times New Roman"/>
                <a:cs typeface="Times New Roman"/>
                <a:sym typeface="Times New Roman"/>
              </a:rPr>
              <a:t>IEEE Standard for Software Life Cycle Processes </a:t>
            </a:r>
            <a:r>
              <a:rPr lang="en-US" sz="1800" b="0" i="0" u="none" strike="noStrike">
                <a:solidFill>
                  <a:schemeClr val="dk1"/>
                </a:solidFill>
                <a:latin typeface="Times New Roman"/>
                <a:ea typeface="Times New Roman"/>
                <a:cs typeface="Times New Roman"/>
                <a:sym typeface="Times New Roman"/>
              </a:rPr>
              <a:t>describes the set of activities and processes that are mandatory for the development and maintenance of software.</a:t>
            </a:r>
            <a:endParaRPr sz="1800">
              <a:solidFill>
                <a:schemeClr val="dk1"/>
              </a:solidFill>
              <a:latin typeface="Times New Roman"/>
              <a:ea typeface="Times New Roman"/>
              <a:cs typeface="Times New Roman"/>
              <a:sym typeface="Times New Roman"/>
            </a:endParaRPr>
          </a:p>
        </p:txBody>
      </p:sp>
      <p:graphicFrame>
        <p:nvGraphicFramePr>
          <p:cNvPr id="116" name="Google Shape;116;p2"/>
          <p:cNvGraphicFramePr/>
          <p:nvPr/>
        </p:nvGraphicFramePr>
        <p:xfrm>
          <a:off x="304917" y="3582414"/>
          <a:ext cx="11553250" cy="2937900"/>
        </p:xfrm>
        <a:graphic>
          <a:graphicData uri="http://schemas.openxmlformats.org/drawingml/2006/table">
            <a:tbl>
              <a:tblPr firstRow="1" bandRow="1">
                <a:noFill/>
                <a:tableStyleId>{22B30614-A457-45D2-B8FA-4F1C2BD4BDC3}</a:tableStyleId>
              </a:tblPr>
              <a:tblGrid>
                <a:gridCol w="6376950"/>
                <a:gridCol w="5176300"/>
              </a:tblGrid>
              <a:tr h="6490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latin typeface="Times New Roman"/>
                          <a:ea typeface="Times New Roman"/>
                          <a:cs typeface="Times New Roman"/>
                          <a:sym typeface="Times New Roman"/>
                        </a:rPr>
                        <a:t>An </a:t>
                      </a:r>
                      <a:r>
                        <a:rPr lang="en-US" sz="1600" b="1" i="0" u="none" strike="noStrike" cap="none">
                          <a:latin typeface="Times New Roman"/>
                          <a:ea typeface="Times New Roman"/>
                          <a:cs typeface="Times New Roman"/>
                          <a:sym typeface="Times New Roman"/>
                        </a:rPr>
                        <a:t>activity </a:t>
                      </a:r>
                      <a:r>
                        <a:rPr lang="en-US" sz="1600" b="0" i="0" u="none" strike="noStrike" cap="none">
                          <a:latin typeface="Times New Roman"/>
                          <a:ea typeface="Times New Roman"/>
                          <a:cs typeface="Times New Roman"/>
                          <a:sym typeface="Times New Roman"/>
                        </a:rPr>
                        <a:t>is a task or group of </a:t>
                      </a:r>
                      <a:r>
                        <a:rPr lang="en-US" sz="1600">
                          <a:latin typeface="Times New Roman"/>
                          <a:ea typeface="Times New Roman"/>
                          <a:cs typeface="Times New Roman"/>
                          <a:sym typeface="Times New Roman"/>
                        </a:rPr>
                        <a:t>sub activities</a:t>
                      </a:r>
                      <a:r>
                        <a:rPr lang="en-US" sz="1600" b="0" i="0" u="none" strike="noStrike" cap="none">
                          <a:latin typeface="Times New Roman"/>
                          <a:ea typeface="Times New Roman"/>
                          <a:cs typeface="Times New Roman"/>
                          <a:sym typeface="Times New Roman"/>
                        </a:rPr>
                        <a:t> that are assigned to a team or a project participant to achieve a specific purpose.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b="0" i="0" u="none" strike="noStrike" cap="none">
                          <a:latin typeface="Times New Roman"/>
                          <a:ea typeface="Times New Roman"/>
                          <a:cs typeface="Times New Roman"/>
                          <a:sym typeface="Times New Roman"/>
                        </a:rPr>
                        <a:t>A </a:t>
                      </a:r>
                      <a:r>
                        <a:rPr lang="en-US" sz="1600" b="1" i="0" u="none" strike="noStrike" cap="none">
                          <a:latin typeface="Times New Roman"/>
                          <a:ea typeface="Times New Roman"/>
                          <a:cs typeface="Times New Roman"/>
                          <a:sym typeface="Times New Roman"/>
                        </a:rPr>
                        <a:t>process </a:t>
                      </a:r>
                      <a:r>
                        <a:rPr lang="en-US" sz="1600" b="0" i="0" u="none" strike="noStrike" cap="none">
                          <a:latin typeface="Times New Roman"/>
                          <a:ea typeface="Times New Roman"/>
                          <a:cs typeface="Times New Roman"/>
                          <a:sym typeface="Times New Roman"/>
                        </a:rPr>
                        <a:t>is a set of activities that is performed toward a specific purpose. </a:t>
                      </a:r>
                      <a:endParaRPr sz="1600">
                        <a:latin typeface="Times New Roman"/>
                        <a:ea typeface="Times New Roman"/>
                        <a:cs typeface="Times New Roman"/>
                        <a:sym typeface="Times New Roman"/>
                      </a:endParaRPr>
                    </a:p>
                  </a:txBody>
                  <a:tcPr marL="91450" marR="91450" marT="45725" marB="45725"/>
                </a:tc>
              </a:tr>
              <a:tr h="2288825">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The </a:t>
                      </a:r>
                      <a:r>
                        <a:rPr lang="en-US" sz="1600" b="0" i="1" u="none" strike="noStrike">
                          <a:solidFill>
                            <a:schemeClr val="dk1"/>
                          </a:solidFill>
                          <a:latin typeface="Times New Roman"/>
                          <a:ea typeface="Times New Roman"/>
                          <a:cs typeface="Times New Roman"/>
                          <a:sym typeface="Times New Roman"/>
                        </a:rPr>
                        <a:t>Requirements Process</a:t>
                      </a:r>
                      <a:r>
                        <a:rPr lang="en-US" sz="1600" b="0" i="0" u="none" strike="noStrike">
                          <a:solidFill>
                            <a:schemeClr val="dk1"/>
                          </a:solidFill>
                          <a:latin typeface="Times New Roman"/>
                          <a:ea typeface="Times New Roman"/>
                          <a:cs typeface="Times New Roman"/>
                          <a:sym typeface="Times New Roman"/>
                        </a:rPr>
                        <a:t>, for example, is composed of three activities:</a:t>
                      </a:r>
                      <a:endParaRPr/>
                    </a:p>
                    <a:p>
                      <a:pPr marL="285750" marR="0" lvl="0" indent="-285750" algn="l" rtl="0">
                        <a:spcBef>
                          <a:spcPts val="0"/>
                        </a:spcBef>
                        <a:spcAft>
                          <a:spcPts val="0"/>
                        </a:spcAft>
                        <a:buClr>
                          <a:schemeClr val="dk1"/>
                        </a:buClr>
                        <a:buSzPts val="1600"/>
                        <a:buFont typeface="Arial"/>
                        <a:buChar char="•"/>
                      </a:pPr>
                      <a:r>
                        <a:rPr lang="en-US" sz="1600" b="0" i="1" u="none" strike="noStrike">
                          <a:solidFill>
                            <a:schemeClr val="dk1"/>
                          </a:solidFill>
                          <a:latin typeface="Times New Roman"/>
                          <a:ea typeface="Times New Roman"/>
                          <a:cs typeface="Times New Roman"/>
                          <a:sym typeface="Times New Roman"/>
                        </a:rPr>
                        <a:t>Define and Develop Software Requirements </a:t>
                      </a:r>
                      <a:r>
                        <a:rPr lang="en-US" sz="1600" b="0" i="0" u="none" strike="noStrike">
                          <a:solidFill>
                            <a:schemeClr val="dk1"/>
                          </a:solidFill>
                          <a:latin typeface="Times New Roman"/>
                          <a:ea typeface="Times New Roman"/>
                          <a:cs typeface="Times New Roman"/>
                          <a:sym typeface="Times New Roman"/>
                        </a:rPr>
                        <a:t>during which the functionality of the system is defined precisely</a:t>
                      </a:r>
                      <a:endParaRPr/>
                    </a:p>
                    <a:p>
                      <a:pPr marL="285750" marR="0" lvl="0" indent="-285750" algn="l" rtl="0">
                        <a:spcBef>
                          <a:spcPts val="0"/>
                        </a:spcBef>
                        <a:spcAft>
                          <a:spcPts val="0"/>
                        </a:spcAft>
                        <a:buClr>
                          <a:schemeClr val="dk1"/>
                        </a:buClr>
                        <a:buSzPts val="1600"/>
                        <a:buFont typeface="Arial"/>
                        <a:buChar char="•"/>
                      </a:pPr>
                      <a:r>
                        <a:rPr lang="en-US" sz="1600" b="0" i="1" u="none" strike="noStrike">
                          <a:solidFill>
                            <a:schemeClr val="dk1"/>
                          </a:solidFill>
                          <a:latin typeface="Times New Roman"/>
                          <a:ea typeface="Times New Roman"/>
                          <a:cs typeface="Times New Roman"/>
                          <a:sym typeface="Times New Roman"/>
                        </a:rPr>
                        <a:t>Define Interface Requirements </a:t>
                      </a:r>
                      <a:r>
                        <a:rPr lang="en-US" sz="1600" b="0" i="0" u="none" strike="noStrike">
                          <a:solidFill>
                            <a:schemeClr val="dk1"/>
                          </a:solidFill>
                          <a:latin typeface="Times New Roman"/>
                          <a:ea typeface="Times New Roman"/>
                          <a:cs typeface="Times New Roman"/>
                          <a:sym typeface="Times New Roman"/>
                        </a:rPr>
                        <a:t>during which the interactions between the system and the user are defined precisely</a:t>
                      </a:r>
                      <a:endParaRPr/>
                    </a:p>
                    <a:p>
                      <a:pPr marL="285750" marR="0" lvl="0" indent="-285750" algn="l" rtl="0">
                        <a:spcBef>
                          <a:spcPts val="0"/>
                        </a:spcBef>
                        <a:spcAft>
                          <a:spcPts val="0"/>
                        </a:spcAft>
                        <a:buClr>
                          <a:schemeClr val="dk1"/>
                        </a:buClr>
                        <a:buSzPts val="1600"/>
                        <a:buFont typeface="Arial"/>
                        <a:buChar char="•"/>
                      </a:pPr>
                      <a:r>
                        <a:rPr lang="en-US" sz="1600" b="0" i="1" u="none" strike="noStrike">
                          <a:solidFill>
                            <a:schemeClr val="dk1"/>
                          </a:solidFill>
                          <a:latin typeface="Times New Roman"/>
                          <a:ea typeface="Times New Roman"/>
                          <a:cs typeface="Times New Roman"/>
                          <a:sym typeface="Times New Roman"/>
                        </a:rPr>
                        <a:t>Prioritize and Integrate Software Requirements </a:t>
                      </a:r>
                      <a:r>
                        <a:rPr lang="en-US" sz="1600" b="0" i="0" u="none" strike="noStrike">
                          <a:solidFill>
                            <a:schemeClr val="dk1"/>
                          </a:solidFill>
                          <a:latin typeface="Times New Roman"/>
                          <a:ea typeface="Times New Roman"/>
                          <a:cs typeface="Times New Roman"/>
                          <a:sym typeface="Times New Roman"/>
                        </a:rPr>
                        <a:t>during which all requirements are integrated for consistency and prioritized by client preference.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None/>
                      </a:pPr>
                      <a:r>
                        <a:rPr lang="en-US" sz="1600" b="0" i="0" u="none" strike="noStrike">
                          <a:latin typeface="Times New Roman"/>
                          <a:ea typeface="Times New Roman"/>
                          <a:cs typeface="Times New Roman"/>
                          <a:sym typeface="Times New Roman"/>
                        </a:rPr>
                        <a:t>Examples of processes in the development process group include</a:t>
                      </a:r>
                      <a:endParaRPr/>
                    </a:p>
                    <a:p>
                      <a:pPr marL="342900" marR="0" lvl="0" indent="-342900" algn="just" rtl="0">
                        <a:lnSpc>
                          <a:spcPct val="100000"/>
                        </a:lnSpc>
                        <a:spcBef>
                          <a:spcPts val="0"/>
                        </a:spcBef>
                        <a:spcAft>
                          <a:spcPts val="0"/>
                        </a:spcAft>
                        <a:buClr>
                          <a:schemeClr val="dk1"/>
                        </a:buClr>
                        <a:buSzPts val="1600"/>
                        <a:buFont typeface="Arial"/>
                        <a:buChar char="•"/>
                      </a:pPr>
                      <a:r>
                        <a:rPr lang="en-US" sz="1600" b="0" i="0" u="none" strike="noStrike">
                          <a:latin typeface="Times New Roman"/>
                          <a:ea typeface="Times New Roman"/>
                          <a:cs typeface="Times New Roman"/>
                          <a:sym typeface="Times New Roman"/>
                        </a:rPr>
                        <a:t>the </a:t>
                      </a:r>
                      <a:r>
                        <a:rPr lang="en-US" sz="1600" b="0" i="1" u="none" strike="noStrike">
                          <a:latin typeface="Times New Roman"/>
                          <a:ea typeface="Times New Roman"/>
                          <a:cs typeface="Times New Roman"/>
                          <a:sym typeface="Times New Roman"/>
                        </a:rPr>
                        <a:t>Requirements Process </a:t>
                      </a:r>
                      <a:r>
                        <a:rPr lang="en-US" sz="1600" b="0" i="0" u="none" strike="noStrike">
                          <a:latin typeface="Times New Roman"/>
                          <a:ea typeface="Times New Roman"/>
                          <a:cs typeface="Times New Roman"/>
                          <a:sym typeface="Times New Roman"/>
                        </a:rPr>
                        <a:t>during which the developers develop the system models</a:t>
                      </a:r>
                      <a:endParaRPr/>
                    </a:p>
                    <a:p>
                      <a:pPr marL="342900" marR="0" lvl="0" indent="-342900" algn="just" rtl="0">
                        <a:lnSpc>
                          <a:spcPct val="100000"/>
                        </a:lnSpc>
                        <a:spcBef>
                          <a:spcPts val="0"/>
                        </a:spcBef>
                        <a:spcAft>
                          <a:spcPts val="0"/>
                        </a:spcAft>
                        <a:buClr>
                          <a:schemeClr val="dk1"/>
                        </a:buClr>
                        <a:buSzPts val="1600"/>
                        <a:buFont typeface="Arial"/>
                        <a:buChar char="•"/>
                      </a:pPr>
                      <a:r>
                        <a:rPr lang="en-US" sz="1600" b="0" i="0" u="none" strike="noStrike">
                          <a:latin typeface="Times New Roman"/>
                          <a:ea typeface="Times New Roman"/>
                          <a:cs typeface="Times New Roman"/>
                          <a:sym typeface="Times New Roman"/>
                        </a:rPr>
                        <a:t>the </a:t>
                      </a:r>
                      <a:r>
                        <a:rPr lang="en-US" sz="1600" b="0" i="1" u="none" strike="noStrike">
                          <a:latin typeface="Times New Roman"/>
                          <a:ea typeface="Times New Roman"/>
                          <a:cs typeface="Times New Roman"/>
                          <a:sym typeface="Times New Roman"/>
                        </a:rPr>
                        <a:t>Design Process </a:t>
                      </a:r>
                      <a:r>
                        <a:rPr lang="en-US" sz="1600" b="0" i="0" u="none" strike="noStrike">
                          <a:latin typeface="Times New Roman"/>
                          <a:ea typeface="Times New Roman"/>
                          <a:cs typeface="Times New Roman"/>
                          <a:sym typeface="Times New Roman"/>
                        </a:rPr>
                        <a:t>during which developers decompose the system into components</a:t>
                      </a:r>
                      <a:endParaRPr/>
                    </a:p>
                    <a:p>
                      <a:pPr marL="342900" marR="0" lvl="0" indent="-342900" algn="just" rtl="0">
                        <a:lnSpc>
                          <a:spcPct val="100000"/>
                        </a:lnSpc>
                        <a:spcBef>
                          <a:spcPts val="0"/>
                        </a:spcBef>
                        <a:spcAft>
                          <a:spcPts val="0"/>
                        </a:spcAft>
                        <a:buClr>
                          <a:schemeClr val="dk1"/>
                        </a:buClr>
                        <a:buSzPts val="1600"/>
                        <a:buFont typeface="Arial"/>
                        <a:buChar char="•"/>
                      </a:pPr>
                      <a:r>
                        <a:rPr lang="en-US" sz="1600" b="0" i="0" u="none" strike="noStrike">
                          <a:latin typeface="Times New Roman"/>
                          <a:ea typeface="Times New Roman"/>
                          <a:cs typeface="Times New Roman"/>
                          <a:sym typeface="Times New Roman"/>
                        </a:rPr>
                        <a:t>the </a:t>
                      </a:r>
                      <a:r>
                        <a:rPr lang="en-US" sz="1600" b="0" i="1" u="none" strike="noStrike">
                          <a:latin typeface="Times New Roman"/>
                          <a:ea typeface="Times New Roman"/>
                          <a:cs typeface="Times New Roman"/>
                          <a:sym typeface="Times New Roman"/>
                        </a:rPr>
                        <a:t>Implementation Process </a:t>
                      </a:r>
                      <a:r>
                        <a:rPr lang="en-US" sz="1600" b="0" i="0" u="none" strike="noStrike">
                          <a:latin typeface="Times New Roman"/>
                          <a:ea typeface="Times New Roman"/>
                          <a:cs typeface="Times New Roman"/>
                          <a:sym typeface="Times New Roman"/>
                        </a:rPr>
                        <a:t>during which developers realize each component.</a:t>
                      </a:r>
                      <a:endParaRPr sz="1600">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p:nvPr/>
        </p:nvSpPr>
        <p:spPr>
          <a:xfrm>
            <a:off x="1192696" y="1800909"/>
            <a:ext cx="9915938" cy="347787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a:t>
            </a:r>
            <a:r>
              <a:rPr lang="en-US" sz="2000" b="1" i="0" u="none" strike="noStrike">
                <a:solidFill>
                  <a:schemeClr val="dk1"/>
                </a:solidFill>
                <a:latin typeface="Times New Roman"/>
                <a:ea typeface="Times New Roman"/>
                <a:cs typeface="Times New Roman"/>
                <a:sym typeface="Times New Roman"/>
              </a:rPr>
              <a:t>requirements elicitation</a:t>
            </a:r>
            <a:r>
              <a:rPr lang="en-US" sz="2000" b="0" i="0" u="none" strike="noStrike">
                <a:solidFill>
                  <a:schemeClr val="dk1"/>
                </a:solidFill>
                <a:latin typeface="Times New Roman"/>
                <a:ea typeface="Times New Roman"/>
                <a:cs typeface="Times New Roman"/>
                <a:sym typeface="Times New Roman"/>
              </a:rPr>
              <a:t>, the client and developers define the purpose of the system.</a:t>
            </a:r>
            <a:endParaRPr/>
          </a:p>
          <a:p>
            <a:pPr marL="457200" marR="0" lvl="0" indent="-33020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result of this activity is a description of the system in terms of actors and use cases.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Actors represent the external entities that interact with the system. Actors include roles such as end users, other computers the system needs to deal with (e.g., a central bank computer, a network), and the environment (e.g., a chemical process).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Use cases are general sequences of events that describe all the possible actions between an actor and the system for a given piece of functionality.</a:t>
            </a:r>
            <a:endParaRPr sz="2000">
              <a:solidFill>
                <a:schemeClr val="dk1"/>
              </a:solidFill>
              <a:latin typeface="Times New Roman"/>
              <a:ea typeface="Times New Roman"/>
              <a:cs typeface="Times New Roman"/>
              <a:sym typeface="Times New Roman"/>
            </a:endParaRPr>
          </a:p>
        </p:txBody>
      </p:sp>
      <p:sp>
        <p:nvSpPr>
          <p:cNvPr id="122" name="Google Shape;122;p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Requirement elicitation</a:t>
            </a:r>
            <a:endParaRPr>
              <a:latin typeface="Times New Roman"/>
              <a:ea typeface="Times New Roman"/>
              <a:cs typeface="Times New Roman"/>
              <a:sym typeface="Times New Roman"/>
            </a:endParaRPr>
          </a:p>
        </p:txBody>
      </p:sp>
      <p:sp>
        <p:nvSpPr>
          <p:cNvPr id="123" name="Google Shape;123;p3"/>
          <p:cNvSpPr txBox="1">
            <a:spLocks noGrp="1"/>
          </p:cNvSpPr>
          <p:nvPr>
            <p:ph type="ftr" idx="11"/>
          </p:nvPr>
        </p:nvSpPr>
        <p:spPr>
          <a:xfrm>
            <a:off x="8443402" y="6463085"/>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1081378" y="1641883"/>
            <a:ext cx="9860280" cy="409342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a:t>
            </a:r>
            <a:r>
              <a:rPr lang="en-US" sz="2000" b="1" i="0" u="none" strike="noStrike">
                <a:solidFill>
                  <a:schemeClr val="dk1"/>
                </a:solidFill>
                <a:latin typeface="Times New Roman"/>
                <a:ea typeface="Times New Roman"/>
                <a:cs typeface="Times New Roman"/>
                <a:sym typeface="Times New Roman"/>
              </a:rPr>
              <a:t>analysis</a:t>
            </a:r>
            <a:r>
              <a:rPr lang="en-US" sz="2000" b="0" i="0" u="none" strike="noStrike">
                <a:solidFill>
                  <a:schemeClr val="dk1"/>
                </a:solidFill>
                <a:latin typeface="Times New Roman"/>
                <a:ea typeface="Times New Roman"/>
                <a:cs typeface="Times New Roman"/>
                <a:sym typeface="Times New Roman"/>
              </a:rPr>
              <a:t>, developers aim to produce a model of the system that is correct, complete, consistent, and unambiguous.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Developers transform the use cases produced during requirements elicitation into an object model that completely describes the system.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this activity, developers discover ambiguities and inconsistencies in the use case model that they resolve with the client.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result of analysis is a system model annotated with attributes, operations, and associations.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system model can be described in terms of its structure and its dynamic interoperation</a:t>
            </a:r>
            <a:endParaRPr sz="2000" b="1">
              <a:solidFill>
                <a:schemeClr val="dk1"/>
              </a:solidFill>
              <a:latin typeface="Times New Roman"/>
              <a:ea typeface="Times New Roman"/>
              <a:cs typeface="Times New Roman"/>
              <a:sym typeface="Times New Roman"/>
            </a:endParaRPr>
          </a:p>
        </p:txBody>
      </p:sp>
      <p:sp>
        <p:nvSpPr>
          <p:cNvPr id="129" name="Google Shape;129;p4"/>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Requirement analysis</a:t>
            </a:r>
            <a:endParaRPr>
              <a:latin typeface="Times New Roman"/>
              <a:ea typeface="Times New Roman"/>
              <a:cs typeface="Times New Roman"/>
              <a:sym typeface="Times New Roman"/>
            </a:endParaRPr>
          </a:p>
        </p:txBody>
      </p:sp>
      <p:sp>
        <p:nvSpPr>
          <p:cNvPr id="130" name="Google Shape;130;p4"/>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p:nvPr/>
        </p:nvSpPr>
        <p:spPr>
          <a:xfrm>
            <a:off x="739471" y="1372629"/>
            <a:ext cx="10356905" cy="501675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a:t>
            </a:r>
            <a:r>
              <a:rPr lang="en-US" sz="2000" b="1" i="0" u="none" strike="noStrike">
                <a:solidFill>
                  <a:schemeClr val="dk1"/>
                </a:solidFill>
                <a:latin typeface="Times New Roman"/>
                <a:ea typeface="Times New Roman"/>
                <a:cs typeface="Times New Roman"/>
                <a:sym typeface="Times New Roman"/>
              </a:rPr>
              <a:t>system design</a:t>
            </a:r>
            <a:r>
              <a:rPr lang="en-US" sz="2000" b="0" i="0" u="none" strike="noStrike">
                <a:solidFill>
                  <a:schemeClr val="dk1"/>
                </a:solidFill>
                <a:latin typeface="Times New Roman"/>
                <a:ea typeface="Times New Roman"/>
                <a:cs typeface="Times New Roman"/>
                <a:sym typeface="Times New Roman"/>
              </a:rPr>
              <a:t>, developers define the design goals of the project and decompose the system into smaller subsystems that can be realized by individual teams.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Developers also select strategies for building the system, such as the hardware/software platform on which the system will run, the persistent data management strategy, the global control flow, the access control policy, and the handling of boundary conditions.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result of system design is a clear description of each of these strategies, a subsystem decomposition, and a deployment diagram representing the hardware/software mapping of the system.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Whereas both analysis and system design produce models of the system under construction, only analysis deals with entities that the client can understand.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System design deals with a much more refined model that includes many entities that are beyond the comprehension (and interest) of the client.</a:t>
            </a:r>
            <a:endParaRPr sz="2000">
              <a:solidFill>
                <a:srgbClr val="002060"/>
              </a:solidFill>
              <a:latin typeface="Times New Roman"/>
              <a:ea typeface="Times New Roman"/>
              <a:cs typeface="Times New Roman"/>
              <a:sym typeface="Times New Roman"/>
            </a:endParaRPr>
          </a:p>
        </p:txBody>
      </p:sp>
      <p:sp>
        <p:nvSpPr>
          <p:cNvPr id="136" name="Google Shape;136;p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p:txBody>
      </p:sp>
      <p:sp>
        <p:nvSpPr>
          <p:cNvPr id="137" name="Google Shape;137;p5"/>
          <p:cNvSpPr txBox="1">
            <a:spLocks noGrp="1"/>
          </p:cNvSpPr>
          <p:nvPr>
            <p:ph type="ftr" idx="11"/>
          </p:nvPr>
        </p:nvSpPr>
        <p:spPr>
          <a:xfrm>
            <a:off x="8459305" y="64689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1359674" y="1991543"/>
            <a:ext cx="8762338" cy="347787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a:t>
            </a:r>
            <a:r>
              <a:rPr lang="en-US" sz="2000" b="1" i="0" u="none" strike="noStrike">
                <a:solidFill>
                  <a:schemeClr val="dk1"/>
                </a:solidFill>
                <a:latin typeface="Times New Roman"/>
                <a:ea typeface="Times New Roman"/>
                <a:cs typeface="Times New Roman"/>
                <a:sym typeface="Times New Roman"/>
              </a:rPr>
              <a:t>object design</a:t>
            </a:r>
            <a:r>
              <a:rPr lang="en-US" sz="2000" b="0" i="0" u="none" strike="noStrike">
                <a:solidFill>
                  <a:schemeClr val="dk1"/>
                </a:solidFill>
                <a:latin typeface="Times New Roman"/>
                <a:ea typeface="Times New Roman"/>
                <a:cs typeface="Times New Roman"/>
                <a:sym typeface="Times New Roman"/>
              </a:rPr>
              <a:t>, developers define solution domain objects to bridge the gap between the analysis model and the hardware/software platform defined during system design.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This includes precisely describing object and subsystem interfaces, selecting off-the-shelf components, restructuring the object model to attain design goals such as extensibility or understandability, and optimizing the object model for performance.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result of the object design activity is a detailed object model annotated with constraints and precise descriptions for each element.</a:t>
            </a:r>
            <a:endParaRPr sz="2000">
              <a:solidFill>
                <a:schemeClr val="dk1"/>
              </a:solidFill>
              <a:latin typeface="Times New Roman"/>
              <a:ea typeface="Times New Roman"/>
              <a:cs typeface="Times New Roman"/>
              <a:sym typeface="Times New Roman"/>
            </a:endParaRPr>
          </a:p>
        </p:txBody>
      </p:sp>
      <p:sp>
        <p:nvSpPr>
          <p:cNvPr id="143" name="Google Shape;143;p6"/>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Object design</a:t>
            </a:r>
            <a:endParaRPr>
              <a:latin typeface="Times New Roman"/>
              <a:ea typeface="Times New Roman"/>
              <a:cs typeface="Times New Roman"/>
              <a:sym typeface="Times New Roman"/>
            </a:endParaRPr>
          </a:p>
        </p:txBody>
      </p:sp>
      <p:sp>
        <p:nvSpPr>
          <p:cNvPr id="144" name="Google Shape;144;p6"/>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ftr" idx="11"/>
          </p:nvPr>
        </p:nvSpPr>
        <p:spPr>
          <a:xfrm>
            <a:off x="8331200" y="6471036"/>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50" name="Google Shape;150;p7"/>
          <p:cNvSpPr txBox="1"/>
          <p:nvPr/>
        </p:nvSpPr>
        <p:spPr>
          <a:xfrm>
            <a:off x="2037521" y="1580328"/>
            <a:ext cx="7734632" cy="317009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a:t>
            </a:r>
            <a:r>
              <a:rPr lang="en-US" sz="2000" b="1" i="0" u="none" strike="noStrike">
                <a:solidFill>
                  <a:schemeClr val="dk1"/>
                </a:solidFill>
                <a:latin typeface="Times New Roman"/>
                <a:ea typeface="Times New Roman"/>
                <a:cs typeface="Times New Roman"/>
                <a:sym typeface="Times New Roman"/>
              </a:rPr>
              <a:t>implementation</a:t>
            </a:r>
            <a:r>
              <a:rPr lang="en-US" sz="2000" b="0" i="0" u="none" strike="noStrike">
                <a:solidFill>
                  <a:schemeClr val="dk1"/>
                </a:solidFill>
                <a:latin typeface="Times New Roman"/>
                <a:ea typeface="Times New Roman"/>
                <a:cs typeface="Times New Roman"/>
                <a:sym typeface="Times New Roman"/>
              </a:rPr>
              <a:t>, developers translate the solution domain model into source code. </a:t>
            </a:r>
            <a:endParaRPr/>
          </a:p>
          <a:p>
            <a:pPr marL="457200" marR="0" lvl="0" indent="-33020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This includes implementing the attributes and methods of each object and integrating all the objects such that they function as a single system.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implementation activity spans the gap between the detailed object design model and a complete set of source code files that can be compiled.</a:t>
            </a:r>
            <a:endParaRPr sz="2000">
              <a:solidFill>
                <a:schemeClr val="dk1"/>
              </a:solidFill>
              <a:latin typeface="Times New Roman"/>
              <a:ea typeface="Times New Roman"/>
              <a:cs typeface="Times New Roman"/>
              <a:sym typeface="Times New Roman"/>
            </a:endParaRPr>
          </a:p>
        </p:txBody>
      </p:sp>
      <p:sp>
        <p:nvSpPr>
          <p:cNvPr id="151" name="Google Shape;151;p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ftr" idx="11"/>
          </p:nvPr>
        </p:nvSpPr>
        <p:spPr>
          <a:xfrm>
            <a:off x="8403646"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57" name="Google Shape;157;p8"/>
          <p:cNvSpPr txBox="1"/>
          <p:nvPr/>
        </p:nvSpPr>
        <p:spPr>
          <a:xfrm>
            <a:off x="389613" y="1231642"/>
            <a:ext cx="10956897" cy="501675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a:t>
            </a:r>
            <a:r>
              <a:rPr lang="en-US" sz="2000" b="1" i="0" u="none" strike="noStrike">
                <a:solidFill>
                  <a:schemeClr val="dk1"/>
                </a:solidFill>
                <a:latin typeface="Times New Roman"/>
                <a:ea typeface="Times New Roman"/>
                <a:cs typeface="Times New Roman"/>
                <a:sym typeface="Times New Roman"/>
              </a:rPr>
              <a:t>testing</a:t>
            </a:r>
            <a:r>
              <a:rPr lang="en-US" sz="2000" b="0" i="0" u="none" strike="noStrike">
                <a:solidFill>
                  <a:schemeClr val="dk1"/>
                </a:solidFill>
                <a:latin typeface="Times New Roman"/>
                <a:ea typeface="Times New Roman"/>
                <a:cs typeface="Times New Roman"/>
                <a:sym typeface="Times New Roman"/>
              </a:rPr>
              <a:t>, developers find differences between the system and its models by executing the system (or parts of it) with sample input data sets.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unit testing, developers compare the object design model with each object and subsystem. During integration testing, combinations of subsystems are integrated together and compared with the system design model.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During system testing, typical and exception cases are run through the system and compared with the requirements model.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goal of testing is to discover as many faults as possible such that they can be repaired before the delivery of the system.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planning of test phases occurs in parallel to the other development activities: System tests are planned during requirements elicitation and analysis, integration tests are planned during system design, and unit tests are planned during object design.</a:t>
            </a:r>
            <a:endParaRPr sz="2000">
              <a:solidFill>
                <a:schemeClr val="dk1"/>
              </a:solidFill>
              <a:latin typeface="Times New Roman"/>
              <a:ea typeface="Times New Roman"/>
              <a:cs typeface="Times New Roman"/>
              <a:sym typeface="Times New Roman"/>
            </a:endParaRPr>
          </a:p>
        </p:txBody>
      </p:sp>
      <p:sp>
        <p:nvSpPr>
          <p:cNvPr id="158" name="Google Shape;158;p8"/>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Testing</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8331200" y="6367007"/>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64" name="Google Shape;164;p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Waterfall model</a:t>
            </a:r>
            <a:endParaRPr>
              <a:latin typeface="Times New Roman"/>
              <a:ea typeface="Times New Roman"/>
              <a:cs typeface="Times New Roman"/>
              <a:sym typeface="Times New Roman"/>
            </a:endParaRPr>
          </a:p>
        </p:txBody>
      </p:sp>
      <p:pic>
        <p:nvPicPr>
          <p:cNvPr id="165" name="Google Shape;165;p9"/>
          <p:cNvPicPr preferRelativeResize="0"/>
          <p:nvPr/>
        </p:nvPicPr>
        <p:blipFill rotWithShape="1">
          <a:blip r:embed="rId3">
            <a:alphaModFix/>
          </a:blip>
          <a:srcRect/>
          <a:stretch/>
        </p:blipFill>
        <p:spPr>
          <a:xfrm>
            <a:off x="6472362" y="1560603"/>
            <a:ext cx="5271714" cy="4949519"/>
          </a:xfrm>
          <a:prstGeom prst="rect">
            <a:avLst/>
          </a:prstGeom>
          <a:noFill/>
          <a:ln>
            <a:noFill/>
          </a:ln>
        </p:spPr>
      </p:pic>
      <p:sp>
        <p:nvSpPr>
          <p:cNvPr id="166" name="Google Shape;166;p9"/>
          <p:cNvSpPr txBox="1"/>
          <p:nvPr/>
        </p:nvSpPr>
        <p:spPr>
          <a:xfrm>
            <a:off x="203200" y="1486180"/>
            <a:ext cx="6094674"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a:solidFill>
                  <a:schemeClr val="dk1"/>
                </a:solidFill>
                <a:latin typeface="Times"/>
                <a:ea typeface="Times"/>
                <a:cs typeface="Times"/>
                <a:sym typeface="Times"/>
              </a:rPr>
              <a:t>The </a:t>
            </a:r>
            <a:r>
              <a:rPr lang="en-US" sz="1800" b="1" i="0" u="none" strike="noStrike">
                <a:solidFill>
                  <a:schemeClr val="dk1"/>
                </a:solidFill>
                <a:latin typeface="Times"/>
                <a:ea typeface="Times"/>
                <a:cs typeface="Times"/>
                <a:sym typeface="Times"/>
              </a:rPr>
              <a:t>waterfall model</a:t>
            </a:r>
            <a:r>
              <a:rPr lang="en-US" sz="1800" b="0" i="0" u="none" strike="noStrike">
                <a:solidFill>
                  <a:schemeClr val="dk1"/>
                </a:solidFill>
                <a:latin typeface="Times"/>
                <a:ea typeface="Times"/>
                <a:cs typeface="Times"/>
                <a:sym typeface="Times"/>
              </a:rPr>
              <a:t>, is an activity-centered life cycle model that prescribes sequential executions of subsets of the development processes and management processes.</a:t>
            </a: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b="0" i="0" u="none" strike="noStrike">
              <a:solidFill>
                <a:schemeClr val="dk1"/>
              </a:solidFill>
              <a:latin typeface="Times"/>
              <a:ea typeface="Times"/>
              <a:cs typeface="Times"/>
              <a:sym typeface="Times"/>
            </a:endParaRPr>
          </a:p>
          <a:p>
            <a:pPr marL="0" marR="0" lvl="0" indent="0" algn="just" rtl="0">
              <a:spcBef>
                <a:spcPts val="0"/>
              </a:spcBef>
              <a:spcAft>
                <a:spcPts val="0"/>
              </a:spcAft>
              <a:buNone/>
            </a:pPr>
            <a:r>
              <a:rPr lang="en-US" sz="1800" b="0" i="0" u="none" strike="noStrike">
                <a:solidFill>
                  <a:schemeClr val="dk1"/>
                </a:solidFill>
                <a:latin typeface="Times"/>
                <a:ea typeface="Times"/>
                <a:cs typeface="Times"/>
                <a:sym typeface="Times"/>
              </a:rPr>
              <a:t>All requirements activities are completed before the system design activity starts. The goal is never to turn back once an activity is completed. The key feature of this model is the constant verification activity which ensures that each development activity does not introduce unwanted or delete mandatory requirements. </a:t>
            </a:r>
            <a:endParaRPr/>
          </a:p>
          <a:p>
            <a:pPr marL="0" marR="0" lvl="0" indent="0" algn="just" rtl="0">
              <a:spcBef>
                <a:spcPts val="0"/>
              </a:spcBef>
              <a:spcAft>
                <a:spcPts val="0"/>
              </a:spcAft>
              <a:buNone/>
            </a:pPr>
            <a:endParaRPr sz="1800">
              <a:solidFill>
                <a:schemeClr val="dk1"/>
              </a:solidFill>
              <a:latin typeface="Times"/>
              <a:ea typeface="Times"/>
              <a:cs typeface="Times"/>
              <a:sym typeface="Times"/>
            </a:endParaRPr>
          </a:p>
          <a:p>
            <a:pPr marL="0" marR="0" lvl="0" indent="0" algn="just" rtl="0">
              <a:spcBef>
                <a:spcPts val="0"/>
              </a:spcBef>
              <a:spcAft>
                <a:spcPts val="0"/>
              </a:spcAft>
              <a:buNone/>
            </a:pPr>
            <a:r>
              <a:rPr lang="en-US" sz="1800" b="0" i="0" u="none" strike="noStrike">
                <a:solidFill>
                  <a:schemeClr val="dk1"/>
                </a:solidFill>
                <a:latin typeface="Times"/>
                <a:ea typeface="Times"/>
                <a:cs typeface="Times"/>
                <a:sym typeface="Times"/>
              </a:rPr>
              <a:t>This model provides a simple (or even simplistic) view of software development that measures progress by the number of tasks that have been completed. The model assumes that software development can be scheduled as a step-by-step process that transforms user needs into code.</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1510</Words>
  <PresentationFormat>Custom</PresentationFormat>
  <Paragraphs>121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pm_siggraph96</vt:lpstr>
      <vt:lpstr>Object-Oriented Analysis and Design using JAVA (20B12CS334)</vt:lpstr>
      <vt:lpstr>Introduction</vt:lpstr>
      <vt:lpstr>Requirement elicitation</vt:lpstr>
      <vt:lpstr>Requirement analysis</vt:lpstr>
      <vt:lpstr>System design</vt:lpstr>
      <vt:lpstr>Object design</vt:lpstr>
      <vt:lpstr>Implementation</vt:lpstr>
      <vt:lpstr>Testing</vt:lpstr>
      <vt:lpstr>Waterfall model</vt:lpstr>
      <vt:lpstr>Slide 10</vt:lpstr>
      <vt:lpstr>Slide 11</vt:lpstr>
      <vt:lpstr>Slide 12</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 using JAVA (20B12CS334)</dc:title>
  <dc:creator>amarjeetsanyasi@gmail.com</dc:creator>
  <cp:lastModifiedBy>pulkit.mehndiratta</cp:lastModifiedBy>
  <cp:revision>1</cp:revision>
  <dcterms:created xsi:type="dcterms:W3CDTF">2020-08-16T12:13:05Z</dcterms:created>
  <dcterms:modified xsi:type="dcterms:W3CDTF">2022-08-09T05:19:26Z</dcterms:modified>
</cp:coreProperties>
</file>