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handoutMasterIdLst>
    <p:handoutMasterId r:id="rId13"/>
  </p:handoutMasterIdLst>
  <p:sldIdLst>
    <p:sldId id="265" r:id="rId2"/>
    <p:sldId id="311" r:id="rId3"/>
    <p:sldId id="301" r:id="rId4"/>
    <p:sldId id="282" r:id="rId5"/>
    <p:sldId id="300" r:id="rId6"/>
    <p:sldId id="308" r:id="rId7"/>
    <p:sldId id="309" r:id="rId8"/>
    <p:sldId id="312" r:id="rId9"/>
    <p:sldId id="280"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Lecture-9: Requirement Analysis </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BB6F607-26C3-4EAF-A5F0-A136FEE9D08A}"/>
              </a:ext>
            </a:extLst>
          </p:cNvPr>
          <p:cNvSpPr>
            <a:spLocks noGrp="1"/>
          </p:cNvSpPr>
          <p:nvPr>
            <p:ph type="title"/>
          </p:nvPr>
        </p:nvSpPr>
        <p:spPr>
          <a:xfrm>
            <a:off x="203200" y="304800"/>
            <a:ext cx="11785600" cy="609600"/>
          </a:xfrm>
        </p:spPr>
        <p:txBody>
          <a:bodyPr/>
          <a:lstStyle/>
          <a:p>
            <a:r>
              <a:rPr lang="en-IN" sz="3600" b="0" i="0" u="none" strike="noStrike" baseline="0" dirty="0">
                <a:solidFill>
                  <a:srgbClr val="000000"/>
                </a:solidFill>
                <a:effectLst/>
                <a:latin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Bernd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Bruegge</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&amp; Allen H.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Dutoit</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  Object-Oriented Software Engineering: Using UML, Patterns, and Java</a:t>
            </a:r>
          </a:p>
        </p:txBody>
      </p:sp>
      <p:sp>
        <p:nvSpPr>
          <p:cNvPr id="5" name="Oval 4">
            <a:extLst>
              <a:ext uri="{FF2B5EF4-FFF2-40B4-BE49-F238E27FC236}">
                <a16:creationId xmlns:a16="http://schemas.microsoft.com/office/drawing/2014/main" xmlns="" id="{E75C5EC4-0E8D-4EA6-9B32-47A36DA3214D}"/>
              </a:ext>
            </a:extLst>
          </p:cNvPr>
          <p:cNvSpPr/>
          <p:nvPr/>
        </p:nvSpPr>
        <p:spPr bwMode="auto">
          <a:xfrm>
            <a:off x="4675238" y="1429302"/>
            <a:ext cx="1779639" cy="457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Requirements</a:t>
            </a:r>
          </a:p>
        </p:txBody>
      </p:sp>
      <p:sp>
        <p:nvSpPr>
          <p:cNvPr id="7" name="Rectangle 6">
            <a:extLst>
              <a:ext uri="{FF2B5EF4-FFF2-40B4-BE49-F238E27FC236}">
                <a16:creationId xmlns:a16="http://schemas.microsoft.com/office/drawing/2014/main" xmlns="" id="{3ECEFED6-3C3E-45ED-BE26-655B78075E54}"/>
              </a:ext>
            </a:extLst>
          </p:cNvPr>
          <p:cNvSpPr/>
          <p:nvPr/>
        </p:nvSpPr>
        <p:spPr bwMode="auto">
          <a:xfrm>
            <a:off x="4557251" y="2275966"/>
            <a:ext cx="2015612" cy="36379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Requirement engineering</a:t>
            </a:r>
          </a:p>
        </p:txBody>
      </p:sp>
      <p:sp>
        <p:nvSpPr>
          <p:cNvPr id="8" name="Rectangle: Rounded Corners 7">
            <a:extLst>
              <a:ext uri="{FF2B5EF4-FFF2-40B4-BE49-F238E27FC236}">
                <a16:creationId xmlns:a16="http://schemas.microsoft.com/office/drawing/2014/main" xmlns="" id="{9F4E8967-79EC-4144-BF3C-1D1416BF392B}"/>
              </a:ext>
            </a:extLst>
          </p:cNvPr>
          <p:cNvSpPr/>
          <p:nvPr/>
        </p:nvSpPr>
        <p:spPr bwMode="auto">
          <a:xfrm>
            <a:off x="2497394" y="3113581"/>
            <a:ext cx="2015612" cy="453067"/>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Requirement elicitation</a:t>
            </a:r>
          </a:p>
        </p:txBody>
      </p:sp>
      <p:sp>
        <p:nvSpPr>
          <p:cNvPr id="10" name="Rectangle: Rounded Corners 9">
            <a:extLst>
              <a:ext uri="{FF2B5EF4-FFF2-40B4-BE49-F238E27FC236}">
                <a16:creationId xmlns:a16="http://schemas.microsoft.com/office/drawing/2014/main" xmlns="" id="{362D032F-0528-420C-B6DB-0BB943BB05E5}"/>
              </a:ext>
            </a:extLst>
          </p:cNvPr>
          <p:cNvSpPr/>
          <p:nvPr/>
        </p:nvSpPr>
        <p:spPr bwMode="auto">
          <a:xfrm>
            <a:off x="6513870" y="3138163"/>
            <a:ext cx="2015612" cy="453067"/>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Requirement Analysis</a:t>
            </a:r>
          </a:p>
        </p:txBody>
      </p:sp>
      <p:sp>
        <p:nvSpPr>
          <p:cNvPr id="13" name="Oval 12">
            <a:extLst>
              <a:ext uri="{FF2B5EF4-FFF2-40B4-BE49-F238E27FC236}">
                <a16:creationId xmlns:a16="http://schemas.microsoft.com/office/drawing/2014/main" xmlns="" id="{0C7EA6A2-FD4B-46E6-96B3-21BE143078E4}"/>
              </a:ext>
            </a:extLst>
          </p:cNvPr>
          <p:cNvSpPr/>
          <p:nvPr/>
        </p:nvSpPr>
        <p:spPr bwMode="auto">
          <a:xfrm>
            <a:off x="6631856" y="3951986"/>
            <a:ext cx="1779639" cy="77582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Analysis Model</a:t>
            </a:r>
          </a:p>
        </p:txBody>
      </p:sp>
      <p:sp>
        <p:nvSpPr>
          <p:cNvPr id="15" name="Oval 14">
            <a:extLst>
              <a:ext uri="{FF2B5EF4-FFF2-40B4-BE49-F238E27FC236}">
                <a16:creationId xmlns:a16="http://schemas.microsoft.com/office/drawing/2014/main" xmlns="" id="{F42C6231-0933-4846-A2BF-141F7EE265F1}"/>
              </a:ext>
            </a:extLst>
          </p:cNvPr>
          <p:cNvSpPr/>
          <p:nvPr/>
        </p:nvSpPr>
        <p:spPr bwMode="auto">
          <a:xfrm>
            <a:off x="2615380" y="3872183"/>
            <a:ext cx="1779639" cy="77582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Requirement specification</a:t>
            </a:r>
          </a:p>
        </p:txBody>
      </p:sp>
      <p:cxnSp>
        <p:nvCxnSpPr>
          <p:cNvPr id="17" name="Straight Arrow Connector 16">
            <a:extLst>
              <a:ext uri="{FF2B5EF4-FFF2-40B4-BE49-F238E27FC236}">
                <a16:creationId xmlns:a16="http://schemas.microsoft.com/office/drawing/2014/main" xmlns="" id="{36099264-B1DF-408A-BB0E-BDAD4FE9E1A9}"/>
              </a:ext>
            </a:extLst>
          </p:cNvPr>
          <p:cNvCxnSpPr>
            <a:stCxn id="5" idx="4"/>
            <a:endCxn id="7" idx="0"/>
          </p:cNvCxnSpPr>
          <p:nvPr/>
        </p:nvCxnSpPr>
        <p:spPr bwMode="auto">
          <a:xfrm flipH="1">
            <a:off x="5565057" y="1886502"/>
            <a:ext cx="1" cy="3894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xmlns="" id="{B2E38A65-0777-4F65-A9A8-D9DCC71D2EC7}"/>
              </a:ext>
            </a:extLst>
          </p:cNvPr>
          <p:cNvCxnSpPr>
            <a:stCxn id="8" idx="2"/>
            <a:endCxn id="15" idx="0"/>
          </p:cNvCxnSpPr>
          <p:nvPr/>
        </p:nvCxnSpPr>
        <p:spPr bwMode="auto">
          <a:xfrm>
            <a:off x="3505200" y="3566648"/>
            <a:ext cx="0" cy="3055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Straight Arrow Connector 20">
            <a:extLst>
              <a:ext uri="{FF2B5EF4-FFF2-40B4-BE49-F238E27FC236}">
                <a16:creationId xmlns:a16="http://schemas.microsoft.com/office/drawing/2014/main" xmlns="" id="{EE6058F0-3BF7-4947-B2BE-EAFA1D1B266C}"/>
              </a:ext>
            </a:extLst>
          </p:cNvPr>
          <p:cNvCxnSpPr>
            <a:stCxn id="10" idx="2"/>
            <a:endCxn id="13" idx="0"/>
          </p:cNvCxnSpPr>
          <p:nvPr/>
        </p:nvCxnSpPr>
        <p:spPr bwMode="auto">
          <a:xfrm>
            <a:off x="7521676" y="3591230"/>
            <a:ext cx="0" cy="36075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 name="Straight Connector 24">
            <a:extLst>
              <a:ext uri="{FF2B5EF4-FFF2-40B4-BE49-F238E27FC236}">
                <a16:creationId xmlns:a16="http://schemas.microsoft.com/office/drawing/2014/main" xmlns="" id="{A71C0588-5A85-4F53-8433-37A213348936}"/>
              </a:ext>
            </a:extLst>
          </p:cNvPr>
          <p:cNvCxnSpPr>
            <a:stCxn id="7" idx="2"/>
          </p:cNvCxnSpPr>
          <p:nvPr/>
        </p:nvCxnSpPr>
        <p:spPr bwMode="auto">
          <a:xfrm>
            <a:off x="5565057" y="2639759"/>
            <a:ext cx="0" cy="20176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a:extLst>
              <a:ext uri="{FF2B5EF4-FFF2-40B4-BE49-F238E27FC236}">
                <a16:creationId xmlns:a16="http://schemas.microsoft.com/office/drawing/2014/main" xmlns="" id="{BCF10BD5-26FE-4DA3-8B73-39CA2EDB2BF3}"/>
              </a:ext>
            </a:extLst>
          </p:cNvPr>
          <p:cNvCxnSpPr/>
          <p:nvPr/>
        </p:nvCxnSpPr>
        <p:spPr bwMode="auto">
          <a:xfrm>
            <a:off x="3505199" y="2831690"/>
            <a:ext cx="4016476"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Arrow Connector 28">
            <a:extLst>
              <a:ext uri="{FF2B5EF4-FFF2-40B4-BE49-F238E27FC236}">
                <a16:creationId xmlns:a16="http://schemas.microsoft.com/office/drawing/2014/main" xmlns="" id="{0809F25B-5516-4266-A0AD-EA6B2BB9FFF3}"/>
              </a:ext>
            </a:extLst>
          </p:cNvPr>
          <p:cNvCxnSpPr>
            <a:endCxn id="8" idx="0"/>
          </p:cNvCxnSpPr>
          <p:nvPr/>
        </p:nvCxnSpPr>
        <p:spPr bwMode="auto">
          <a:xfrm>
            <a:off x="3505199" y="2841523"/>
            <a:ext cx="1" cy="27205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a:extLst>
              <a:ext uri="{FF2B5EF4-FFF2-40B4-BE49-F238E27FC236}">
                <a16:creationId xmlns:a16="http://schemas.microsoft.com/office/drawing/2014/main" xmlns="" id="{31D91448-632E-4E49-8DD4-2C93B7108C84}"/>
              </a:ext>
            </a:extLst>
          </p:cNvPr>
          <p:cNvCxnSpPr>
            <a:endCxn id="10" idx="0"/>
          </p:cNvCxnSpPr>
          <p:nvPr/>
        </p:nvCxnSpPr>
        <p:spPr bwMode="auto">
          <a:xfrm>
            <a:off x="7521675" y="2841523"/>
            <a:ext cx="1" cy="29664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3" name="TextBox 32">
            <a:extLst>
              <a:ext uri="{FF2B5EF4-FFF2-40B4-BE49-F238E27FC236}">
                <a16:creationId xmlns:a16="http://schemas.microsoft.com/office/drawing/2014/main" xmlns="" id="{47C89B05-D2B5-4183-BB48-5496C32DADA5}"/>
              </a:ext>
            </a:extLst>
          </p:cNvPr>
          <p:cNvSpPr txBox="1"/>
          <p:nvPr/>
        </p:nvSpPr>
        <p:spPr>
          <a:xfrm>
            <a:off x="1887793" y="4947966"/>
            <a:ext cx="401646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Roman"/>
                <a:ea typeface="+mn-ea"/>
                <a:cs typeface="+mn-cs"/>
              </a:rPr>
              <a:t>Specification of the system that the client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imes-Roman"/>
                <a:ea typeface="+mn-ea"/>
                <a:cs typeface="+mn-cs"/>
              </a:rPr>
              <a:t>understands</a:t>
            </a:r>
            <a:endParaRPr kumimoji="0" lang="en-IN"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5" name="TextBox 34">
            <a:extLst>
              <a:ext uri="{FF2B5EF4-FFF2-40B4-BE49-F238E27FC236}">
                <a16:creationId xmlns:a16="http://schemas.microsoft.com/office/drawing/2014/main" xmlns="" id="{2401E0C6-09B1-48DC-A22A-7425862B1406}"/>
              </a:ext>
            </a:extLst>
          </p:cNvPr>
          <p:cNvSpPr txBox="1"/>
          <p:nvPr/>
        </p:nvSpPr>
        <p:spPr>
          <a:xfrm>
            <a:off x="6287741" y="4894318"/>
            <a:ext cx="401646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Roman"/>
                <a:ea typeface="+mn-ea"/>
                <a:cs typeface="+mn-cs"/>
              </a:rPr>
              <a:t>An analysis model that the developers can </a:t>
            </a:r>
            <a:r>
              <a:rPr kumimoji="0" lang="en-IN" sz="1800" b="0" i="0" u="none" strike="noStrike" kern="1200" cap="none" spc="0" normalizeH="0" baseline="0" noProof="0" dirty="0">
                <a:ln>
                  <a:noFill/>
                </a:ln>
                <a:solidFill>
                  <a:srgbClr val="000000"/>
                </a:solidFill>
                <a:effectLst/>
                <a:uLnTx/>
                <a:uFillTx/>
                <a:latin typeface="Times-Roman"/>
                <a:ea typeface="+mn-ea"/>
                <a:cs typeface="+mn-cs"/>
              </a:rPr>
              <a:t>unambiguously interpret</a:t>
            </a:r>
            <a:endParaRPr kumimoji="0" lang="en-IN"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a:extLst>
              <a:ext uri="{FF2B5EF4-FFF2-40B4-BE49-F238E27FC236}">
                <a16:creationId xmlns:a16="http://schemas.microsoft.com/office/drawing/2014/main" xmlns="" id="{DD89D98A-917B-4A37-AAFD-AB801966D92A}"/>
              </a:ext>
            </a:extLst>
          </p:cNvPr>
          <p:cNvSpPr txBox="1"/>
          <p:nvPr/>
        </p:nvSpPr>
        <p:spPr>
          <a:xfrm>
            <a:off x="7521682" y="1429302"/>
            <a:ext cx="3588769" cy="92333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Bold"/>
                <a:ea typeface="+mn-ea"/>
                <a:cs typeface="+mn-cs"/>
              </a:rPr>
              <a:t>Requirements engineering </a:t>
            </a:r>
            <a:r>
              <a:rPr kumimoji="0" lang="en-US" sz="1800" b="0" i="0" u="none" strike="noStrike" kern="1200" cap="none" spc="0" normalizeH="0" baseline="0" noProof="0" dirty="0">
                <a:ln>
                  <a:noFill/>
                </a:ln>
                <a:solidFill>
                  <a:srgbClr val="000000"/>
                </a:solidFill>
                <a:effectLst/>
                <a:uLnTx/>
                <a:uFillTx/>
                <a:latin typeface="Times-Roman"/>
                <a:ea typeface="+mn-ea"/>
                <a:cs typeface="+mn-cs"/>
              </a:rPr>
              <a:t>aims at defining the requirements of the </a:t>
            </a:r>
            <a:r>
              <a:rPr kumimoji="0" lang="en-IN" sz="1800" b="0" i="0" u="none" strike="noStrike" kern="1200" cap="none" spc="0" normalizeH="0" baseline="0" noProof="0" dirty="0">
                <a:ln>
                  <a:noFill/>
                </a:ln>
                <a:solidFill>
                  <a:srgbClr val="000000"/>
                </a:solidFill>
                <a:effectLst/>
                <a:uLnTx/>
                <a:uFillTx/>
                <a:latin typeface="Times-Roman"/>
                <a:ea typeface="+mn-ea"/>
                <a:cs typeface="+mn-cs"/>
              </a:rPr>
              <a:t>system under construction</a:t>
            </a:r>
            <a:endParaRPr kumimoji="0" lang="en-IN"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9" name="TextBox 38">
            <a:extLst>
              <a:ext uri="{FF2B5EF4-FFF2-40B4-BE49-F238E27FC236}">
                <a16:creationId xmlns:a16="http://schemas.microsoft.com/office/drawing/2014/main" xmlns="" id="{BA6A936C-63AB-4D0E-9619-347AB0064C2C}"/>
              </a:ext>
            </a:extLst>
          </p:cNvPr>
          <p:cNvSpPr txBox="1"/>
          <p:nvPr/>
        </p:nvSpPr>
        <p:spPr>
          <a:xfrm>
            <a:off x="457199" y="1494331"/>
            <a:ext cx="3092243"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Bold"/>
                <a:ea typeface="+mn-ea"/>
                <a:cs typeface="+mn-cs"/>
              </a:rPr>
              <a:t>A requirement </a:t>
            </a:r>
            <a:r>
              <a:rPr kumimoji="0" lang="en-US" sz="1800" b="0" i="0" u="none" strike="noStrike" kern="1200" cap="none" spc="0" normalizeH="0" baseline="0" noProof="0" dirty="0">
                <a:ln>
                  <a:noFill/>
                </a:ln>
                <a:solidFill>
                  <a:srgbClr val="000000"/>
                </a:solidFill>
                <a:effectLst/>
                <a:uLnTx/>
                <a:uFillTx/>
                <a:latin typeface="Times-Roman"/>
                <a:ea typeface="+mn-ea"/>
                <a:cs typeface="+mn-cs"/>
              </a:rPr>
              <a:t>is a feature that the system must have or a constraint that it must satisfy to be </a:t>
            </a:r>
            <a:r>
              <a:rPr kumimoji="0" lang="en-IN" sz="1800" b="0" i="0" u="none" strike="noStrike" kern="1200" cap="none" spc="0" normalizeH="0" baseline="0" noProof="0" dirty="0">
                <a:ln>
                  <a:noFill/>
                </a:ln>
                <a:solidFill>
                  <a:srgbClr val="000000"/>
                </a:solidFill>
                <a:effectLst/>
                <a:uLnTx/>
                <a:uFillTx/>
                <a:latin typeface="Times-Roman"/>
                <a:ea typeface="+mn-ea"/>
                <a:cs typeface="+mn-cs"/>
              </a:rPr>
              <a:t>accepted by the client.</a:t>
            </a:r>
            <a:endParaRPr kumimoji="0" lang="en-IN"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 name="Rectangle 1">
            <a:extLst>
              <a:ext uri="{FF2B5EF4-FFF2-40B4-BE49-F238E27FC236}">
                <a16:creationId xmlns:a16="http://schemas.microsoft.com/office/drawing/2014/main" xmlns="" id="{4E63F2DE-1E7F-4F2C-BC65-BE48ED77471E}"/>
              </a:ext>
            </a:extLst>
          </p:cNvPr>
          <p:cNvSpPr/>
          <p:nvPr/>
        </p:nvSpPr>
        <p:spPr bwMode="auto">
          <a:xfrm>
            <a:off x="2138901" y="2694660"/>
            <a:ext cx="2830624" cy="2116275"/>
          </a:xfrm>
          <a:prstGeom prst="rect">
            <a:avLst/>
          </a:prstGeom>
          <a:noFill/>
          <a:ln w="12700" cap="flat"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xmlns="" id="{06989AC7-792E-45F9-A647-16CD8C59AAD4}"/>
              </a:ext>
            </a:extLst>
          </p:cNvPr>
          <p:cNvSpPr/>
          <p:nvPr/>
        </p:nvSpPr>
        <p:spPr bwMode="auto">
          <a:xfrm>
            <a:off x="6027174" y="2694660"/>
            <a:ext cx="2998830" cy="2199658"/>
          </a:xfrm>
          <a:prstGeom prst="rect">
            <a:avLst/>
          </a:prstGeom>
          <a:noFill/>
          <a:ln w="12700" cap="flat"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latin typeface="Times New Roman" pitchFamily="18" charset="0"/>
              <a:cs typeface="Times New Roman" pitchFamily="18" charset="0"/>
            </a:endParaRPr>
          </a:p>
        </p:txBody>
      </p:sp>
      <p:sp>
        <p:nvSpPr>
          <p:cNvPr id="9" name="Speech Bubble: Oval 8">
            <a:extLst>
              <a:ext uri="{FF2B5EF4-FFF2-40B4-BE49-F238E27FC236}">
                <a16:creationId xmlns:a16="http://schemas.microsoft.com/office/drawing/2014/main" xmlns="" id="{88504307-01C9-433A-BCF6-8C5E3D4F9A14}"/>
              </a:ext>
            </a:extLst>
          </p:cNvPr>
          <p:cNvSpPr/>
          <p:nvPr/>
        </p:nvSpPr>
        <p:spPr bwMode="auto">
          <a:xfrm rot="16845290">
            <a:off x="413633" y="2858111"/>
            <a:ext cx="1327354" cy="1338522"/>
          </a:xfrm>
          <a:prstGeom prst="wedgeEllipseCallout">
            <a:avLst>
              <a:gd name="adj1" fmla="val -52764"/>
              <a:gd name="adj2" fmla="val 95725"/>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Covered in previous lecture</a:t>
            </a:r>
          </a:p>
        </p:txBody>
      </p:sp>
      <p:sp>
        <p:nvSpPr>
          <p:cNvPr id="11" name="Thought Bubble: Cloud 10">
            <a:extLst>
              <a:ext uri="{FF2B5EF4-FFF2-40B4-BE49-F238E27FC236}">
                <a16:creationId xmlns:a16="http://schemas.microsoft.com/office/drawing/2014/main" xmlns="" id="{CCC2E398-55A3-4945-A598-AFFE82362916}"/>
              </a:ext>
            </a:extLst>
          </p:cNvPr>
          <p:cNvSpPr/>
          <p:nvPr/>
        </p:nvSpPr>
        <p:spPr bwMode="auto">
          <a:xfrm>
            <a:off x="9193161" y="2639759"/>
            <a:ext cx="1720638" cy="1191917"/>
          </a:xfrm>
          <a:prstGeom prst="cloudCallout">
            <a:avLst>
              <a:gd name="adj1" fmla="val -60262"/>
              <a:gd name="adj2" fmla="val 113135"/>
            </a:avLst>
          </a:prstGeom>
          <a:solidFill>
            <a:schemeClr val="accent2">
              <a:lumMod val="20000"/>
              <a:lumOff val="80000"/>
            </a:schemeClr>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Will be covered in this lecture</a:t>
            </a:r>
          </a:p>
        </p:txBody>
      </p:sp>
    </p:spTree>
    <p:extLst>
      <p:ext uri="{BB962C8B-B14F-4D97-AF65-F5344CB8AC3E}">
        <p14:creationId xmlns:p14="http://schemas.microsoft.com/office/powerpoint/2010/main" xmlns="" val="292377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7" name="TextBox 6">
            <a:extLst>
              <a:ext uri="{FF2B5EF4-FFF2-40B4-BE49-F238E27FC236}">
                <a16:creationId xmlns:a16="http://schemas.microsoft.com/office/drawing/2014/main" xmlns="" id="{FBAAABA4-15FD-48FF-8B05-F748501E6D2B}"/>
              </a:ext>
            </a:extLst>
          </p:cNvPr>
          <p:cNvSpPr txBox="1"/>
          <p:nvPr/>
        </p:nvSpPr>
        <p:spPr>
          <a:xfrm>
            <a:off x="624347" y="4831946"/>
            <a:ext cx="10943303" cy="1200329"/>
          </a:xfrm>
          <a:prstGeom prst="rect">
            <a:avLst/>
          </a:prstGeom>
          <a:noFill/>
        </p:spPr>
        <p:txBody>
          <a:bodyPr wrap="square">
            <a:spAutoFit/>
          </a:bodyPr>
          <a:lstStyle/>
          <a:p>
            <a:pPr algn="just"/>
            <a:r>
              <a:rPr lang="en-US" b="0" i="0" u="none" strike="noStrike" baseline="0" dirty="0">
                <a:latin typeface="Times-Roman"/>
              </a:rPr>
              <a:t>Developers formalize the requirements specification produced during requirements elicitation and examine in more detail boundary conditions and exceptional cases. Developers validate, correct and clarify the requirements specification if any errors or ambiguities are found. The client and the user are usually involved in this activity when the requirements specification must be changed and when additional information must be gathered.</a:t>
            </a:r>
            <a:endParaRPr lang="en-IN" dirty="0"/>
          </a:p>
        </p:txBody>
      </p:sp>
      <p:sp>
        <p:nvSpPr>
          <p:cNvPr id="5" name="Oval 4">
            <a:extLst>
              <a:ext uri="{FF2B5EF4-FFF2-40B4-BE49-F238E27FC236}">
                <a16:creationId xmlns:a16="http://schemas.microsoft.com/office/drawing/2014/main" xmlns="" id="{8884799B-A34E-4A15-A6B2-012D115554AA}"/>
              </a:ext>
            </a:extLst>
          </p:cNvPr>
          <p:cNvSpPr/>
          <p:nvPr/>
        </p:nvSpPr>
        <p:spPr bwMode="auto">
          <a:xfrm>
            <a:off x="1081548" y="1724501"/>
            <a:ext cx="2290917" cy="1058028"/>
          </a:xfrm>
          <a:prstGeom prst="ellipse">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elicitation</a:t>
            </a:r>
          </a:p>
        </p:txBody>
      </p:sp>
      <p:sp>
        <p:nvSpPr>
          <p:cNvPr id="8" name="Rectangle 7">
            <a:extLst>
              <a:ext uri="{FF2B5EF4-FFF2-40B4-BE49-F238E27FC236}">
                <a16:creationId xmlns:a16="http://schemas.microsoft.com/office/drawing/2014/main" xmlns="" id="{62C2CF12-0E47-45A2-A284-FBB82C12268E}"/>
              </a:ext>
            </a:extLst>
          </p:cNvPr>
          <p:cNvSpPr/>
          <p:nvPr/>
        </p:nvSpPr>
        <p:spPr bwMode="auto">
          <a:xfrm>
            <a:off x="1120879" y="3429000"/>
            <a:ext cx="2192594" cy="916858"/>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000" dirty="0">
                <a:latin typeface="Times New Roman" pitchFamily="18" charset="0"/>
                <a:cs typeface="Times New Roman" pitchFamily="18" charset="0"/>
              </a:rPr>
              <a:t>Requirement Specification</a:t>
            </a:r>
            <a:endParaRPr kumimoji="0" lang="en-IN" sz="2000" b="0" i="0" u="none" strike="noStrike" cap="none" normalizeH="0" baseline="0" dirty="0">
              <a:ln>
                <a:noFill/>
              </a:ln>
              <a:solidFill>
                <a:schemeClr val="tx1"/>
              </a:solidFill>
              <a:latin typeface="Times New Roman" pitchFamily="18" charset="0"/>
              <a:cs typeface="Times New Roman" pitchFamily="18" charset="0"/>
            </a:endParaRPr>
          </a:p>
        </p:txBody>
      </p:sp>
      <p:cxnSp>
        <p:nvCxnSpPr>
          <p:cNvPr id="10" name="Straight Arrow Connector 9">
            <a:extLst>
              <a:ext uri="{FF2B5EF4-FFF2-40B4-BE49-F238E27FC236}">
                <a16:creationId xmlns:a16="http://schemas.microsoft.com/office/drawing/2014/main" xmlns="" id="{C7AEE262-B32C-4594-BDF0-B6F2DB8ED0E9}"/>
              </a:ext>
            </a:extLst>
          </p:cNvPr>
          <p:cNvCxnSpPr>
            <a:stCxn id="5" idx="4"/>
            <a:endCxn id="8" idx="0"/>
          </p:cNvCxnSpPr>
          <p:nvPr/>
        </p:nvCxnSpPr>
        <p:spPr bwMode="auto">
          <a:xfrm flipH="1">
            <a:off x="2217176" y="2782529"/>
            <a:ext cx="9831" cy="64647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1" name="Oval 10">
            <a:extLst>
              <a:ext uri="{FF2B5EF4-FFF2-40B4-BE49-F238E27FC236}">
                <a16:creationId xmlns:a16="http://schemas.microsoft.com/office/drawing/2014/main" xmlns="" id="{4024CA28-E2FD-4E2F-B37C-05B280284624}"/>
              </a:ext>
            </a:extLst>
          </p:cNvPr>
          <p:cNvSpPr/>
          <p:nvPr/>
        </p:nvSpPr>
        <p:spPr bwMode="auto">
          <a:xfrm>
            <a:off x="4842394" y="1709750"/>
            <a:ext cx="2290917" cy="1058028"/>
          </a:xfrm>
          <a:prstGeom prst="ellipse">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Analysis</a:t>
            </a:r>
          </a:p>
        </p:txBody>
      </p:sp>
      <p:sp>
        <p:nvSpPr>
          <p:cNvPr id="12" name="Rectangle 11">
            <a:extLst>
              <a:ext uri="{FF2B5EF4-FFF2-40B4-BE49-F238E27FC236}">
                <a16:creationId xmlns:a16="http://schemas.microsoft.com/office/drawing/2014/main" xmlns="" id="{DB862A4F-5817-42B9-9077-16FA968034DA}"/>
              </a:ext>
            </a:extLst>
          </p:cNvPr>
          <p:cNvSpPr/>
          <p:nvPr/>
        </p:nvSpPr>
        <p:spPr bwMode="auto">
          <a:xfrm>
            <a:off x="4881725" y="3414249"/>
            <a:ext cx="2192594" cy="916858"/>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000" dirty="0">
                <a:latin typeface="Times New Roman" pitchFamily="18" charset="0"/>
                <a:cs typeface="Times New Roman" pitchFamily="18" charset="0"/>
              </a:rPr>
              <a:t>Analysis</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Model</a:t>
            </a:r>
          </a:p>
        </p:txBody>
      </p:sp>
      <p:cxnSp>
        <p:nvCxnSpPr>
          <p:cNvPr id="13" name="Straight Arrow Connector 12">
            <a:extLst>
              <a:ext uri="{FF2B5EF4-FFF2-40B4-BE49-F238E27FC236}">
                <a16:creationId xmlns:a16="http://schemas.microsoft.com/office/drawing/2014/main" xmlns="" id="{D8EEC86F-5F8E-4157-9C7B-0AE0E6F2380E}"/>
              </a:ext>
            </a:extLst>
          </p:cNvPr>
          <p:cNvCxnSpPr>
            <a:stCxn id="11" idx="4"/>
            <a:endCxn id="12" idx="0"/>
          </p:cNvCxnSpPr>
          <p:nvPr/>
        </p:nvCxnSpPr>
        <p:spPr bwMode="auto">
          <a:xfrm flipH="1">
            <a:off x="5978022" y="2767778"/>
            <a:ext cx="9831" cy="64647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5" name="Straight Connector 14">
            <a:extLst>
              <a:ext uri="{FF2B5EF4-FFF2-40B4-BE49-F238E27FC236}">
                <a16:creationId xmlns:a16="http://schemas.microsoft.com/office/drawing/2014/main" xmlns="" id="{5BF2BEA7-0111-474D-89B8-CC7712FA2851}"/>
              </a:ext>
            </a:extLst>
          </p:cNvPr>
          <p:cNvCxnSpPr>
            <a:cxnSpLocks/>
            <a:stCxn id="8" idx="3"/>
          </p:cNvCxnSpPr>
          <p:nvPr/>
        </p:nvCxnSpPr>
        <p:spPr bwMode="auto">
          <a:xfrm>
            <a:off x="3313473" y="3887429"/>
            <a:ext cx="481779" cy="1597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a:extLst>
              <a:ext uri="{FF2B5EF4-FFF2-40B4-BE49-F238E27FC236}">
                <a16:creationId xmlns:a16="http://schemas.microsoft.com/office/drawing/2014/main" xmlns="" id="{33E2D418-C36C-452A-862A-E5162141423B}"/>
              </a:ext>
            </a:extLst>
          </p:cNvPr>
          <p:cNvCxnSpPr/>
          <p:nvPr/>
        </p:nvCxnSpPr>
        <p:spPr bwMode="auto">
          <a:xfrm flipV="1">
            <a:off x="3795252" y="2202426"/>
            <a:ext cx="0" cy="168500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Straight Arrow Connector 19">
            <a:extLst>
              <a:ext uri="{FF2B5EF4-FFF2-40B4-BE49-F238E27FC236}">
                <a16:creationId xmlns:a16="http://schemas.microsoft.com/office/drawing/2014/main" xmlns="" id="{62A29032-C0CB-436B-9A50-886054788C3E}"/>
              </a:ext>
            </a:extLst>
          </p:cNvPr>
          <p:cNvCxnSpPr>
            <a:cxnSpLocks/>
            <a:endCxn id="11" idx="2"/>
          </p:cNvCxnSpPr>
          <p:nvPr/>
        </p:nvCxnSpPr>
        <p:spPr bwMode="auto">
          <a:xfrm>
            <a:off x="3795251" y="2238764"/>
            <a:ext cx="104714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xmlns="" id="{EBBACE13-115D-4CDA-ABAF-B5D384855DD2}"/>
              </a:ext>
            </a:extLst>
          </p:cNvPr>
          <p:cNvSpPr txBox="1"/>
          <p:nvPr/>
        </p:nvSpPr>
        <p:spPr>
          <a:xfrm>
            <a:off x="3795251" y="1724501"/>
            <a:ext cx="914400" cy="276999"/>
          </a:xfrm>
          <a:prstGeom prst="rect">
            <a:avLst/>
          </a:prstGeom>
          <a:noFill/>
        </p:spPr>
        <p:txBody>
          <a:bodyPr wrap="square" lIns="0" tIns="0" rIns="0" bIns="0" rtlCol="0">
            <a:spAutoFit/>
          </a:bodyPr>
          <a:lstStyle/>
          <a:p>
            <a:r>
              <a:rPr lang="en-IN" dirty="0"/>
              <a:t>Input</a:t>
            </a:r>
          </a:p>
        </p:txBody>
      </p:sp>
      <p:sp>
        <p:nvSpPr>
          <p:cNvPr id="24" name="Thought Bubble: Cloud 23">
            <a:extLst>
              <a:ext uri="{FF2B5EF4-FFF2-40B4-BE49-F238E27FC236}">
                <a16:creationId xmlns:a16="http://schemas.microsoft.com/office/drawing/2014/main" xmlns="" id="{9DC078BD-79D1-4AC0-93A3-8DDDF454B3CC}"/>
              </a:ext>
            </a:extLst>
          </p:cNvPr>
          <p:cNvSpPr/>
          <p:nvPr/>
        </p:nvSpPr>
        <p:spPr bwMode="auto">
          <a:xfrm>
            <a:off x="8170615" y="2751801"/>
            <a:ext cx="2349904" cy="1120877"/>
          </a:xfrm>
          <a:prstGeom prst="cloudCallout">
            <a:avLst>
              <a:gd name="adj1" fmla="val -101893"/>
              <a:gd name="adj2" fmla="val 44956"/>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Times-Roman"/>
              </a:rPr>
              <a:t>C</a:t>
            </a:r>
            <a:r>
              <a:rPr lang="en-US" sz="1400" b="0" i="0" u="none" strike="noStrike" baseline="0" dirty="0">
                <a:latin typeface="Times-Roman"/>
              </a:rPr>
              <a:t>orrect, complete, consistent, and unambiguous</a:t>
            </a:r>
            <a:endParaRPr kumimoji="0" lang="en-IN" sz="1400" b="0" i="0" u="none" strike="noStrike" cap="none" normalizeH="0" baseline="0" dirty="0">
              <a:ln>
                <a:noFill/>
              </a:ln>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3555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pic>
        <p:nvPicPr>
          <p:cNvPr id="3" name="Picture 2">
            <a:extLst>
              <a:ext uri="{FF2B5EF4-FFF2-40B4-BE49-F238E27FC236}">
                <a16:creationId xmlns:a16="http://schemas.microsoft.com/office/drawing/2014/main" xmlns="" id="{112B5F9C-518C-4152-ACB8-36E6AD34AD73}"/>
              </a:ext>
            </a:extLst>
          </p:cNvPr>
          <p:cNvPicPr>
            <a:picLocks noChangeAspect="1"/>
          </p:cNvPicPr>
          <p:nvPr/>
        </p:nvPicPr>
        <p:blipFill>
          <a:blip r:embed="rId2"/>
          <a:stretch>
            <a:fillRect/>
          </a:stretch>
        </p:blipFill>
        <p:spPr>
          <a:xfrm>
            <a:off x="452568" y="1544579"/>
            <a:ext cx="5122323" cy="2752118"/>
          </a:xfrm>
          <a:prstGeom prst="rect">
            <a:avLst/>
          </a:prstGeom>
        </p:spPr>
      </p:pic>
      <p:sp>
        <p:nvSpPr>
          <p:cNvPr id="4" name="Rectangle: Rounded Corners 3">
            <a:extLst>
              <a:ext uri="{FF2B5EF4-FFF2-40B4-BE49-F238E27FC236}">
                <a16:creationId xmlns:a16="http://schemas.microsoft.com/office/drawing/2014/main" xmlns="" id="{31C6DCA1-3C2A-4C10-AB5A-7BE4159D7202}"/>
              </a:ext>
            </a:extLst>
          </p:cNvPr>
          <p:cNvSpPr/>
          <p:nvPr/>
        </p:nvSpPr>
        <p:spPr bwMode="auto">
          <a:xfrm>
            <a:off x="6095999" y="1308605"/>
            <a:ext cx="5506066" cy="459075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just"/>
            <a:r>
              <a:rPr lang="en-US" sz="1600" b="0" i="0" u="none" strike="noStrike" baseline="0" dirty="0">
                <a:latin typeface="Times-Roman"/>
              </a:rPr>
              <a:t>In object-oriented analysis, developers build a model describing the application domain. </a:t>
            </a:r>
          </a:p>
          <a:p>
            <a:pPr algn="just"/>
            <a:endParaRPr lang="en-US" sz="1600" dirty="0">
              <a:latin typeface="Times-Roman"/>
            </a:endParaRPr>
          </a:p>
          <a:p>
            <a:pPr algn="just"/>
            <a:r>
              <a:rPr lang="en-US" sz="1600" b="0" i="0" u="none" strike="noStrike" baseline="0" dirty="0">
                <a:latin typeface="Times-Roman"/>
              </a:rPr>
              <a:t>For example, the analysis model of a watch describes how the watch represents time: </a:t>
            </a:r>
          </a:p>
          <a:p>
            <a:pPr algn="just"/>
            <a:endParaRPr lang="en-US" sz="1600" dirty="0">
              <a:latin typeface="Times-Roman"/>
            </a:endParaRPr>
          </a:p>
          <a:p>
            <a:pPr algn="just"/>
            <a:r>
              <a:rPr lang="en-US" sz="1600" b="0" i="0" u="none" strike="noStrike" baseline="0" dirty="0">
                <a:latin typeface="Times-Roman"/>
              </a:rPr>
              <a:t>Does the watch know about leap years? Does it know about the day of the week? </a:t>
            </a:r>
          </a:p>
          <a:p>
            <a:pPr algn="just"/>
            <a:endParaRPr lang="en-US" sz="1600" dirty="0">
              <a:latin typeface="Times-Roman"/>
            </a:endParaRPr>
          </a:p>
          <a:p>
            <a:pPr algn="just"/>
            <a:r>
              <a:rPr lang="en-US" sz="1600" b="0" i="0" u="none" strike="noStrike" baseline="0" dirty="0">
                <a:latin typeface="Times-Roman"/>
              </a:rPr>
              <a:t>Does it know about the phases of the moon? </a:t>
            </a:r>
          </a:p>
          <a:p>
            <a:pPr algn="just"/>
            <a:endParaRPr lang="en-US" sz="1600" dirty="0">
              <a:latin typeface="Times-Roman"/>
            </a:endParaRPr>
          </a:p>
          <a:p>
            <a:pPr algn="just"/>
            <a:r>
              <a:rPr lang="en-US" sz="1600" b="0" i="0" u="none" strike="noStrike" baseline="0" dirty="0">
                <a:latin typeface="Times-Roman"/>
              </a:rPr>
              <a:t>The analysis model is then extended to describe how the actors and the system interact to manipulate the application domain model: </a:t>
            </a:r>
          </a:p>
          <a:p>
            <a:pPr algn="just"/>
            <a:endParaRPr lang="en-US" sz="1600" dirty="0">
              <a:latin typeface="Times-Roman"/>
            </a:endParaRPr>
          </a:p>
          <a:p>
            <a:pPr algn="just"/>
            <a:r>
              <a:rPr lang="en-US" sz="1600" b="0" i="0" u="none" strike="noStrike" baseline="0" dirty="0">
                <a:latin typeface="Times-Roman"/>
              </a:rPr>
              <a:t>How does the watch owner reset the time? How does the watch owner reset the day of the week?</a:t>
            </a:r>
            <a:endParaRPr kumimoji="0" lang="en-IN" sz="1600" b="0" i="0" u="none" strike="noStrike" cap="none" normalizeH="0" baseline="0" dirty="0">
              <a:ln>
                <a:noFill/>
              </a:ln>
              <a:solidFill>
                <a:schemeClr val="tx1"/>
              </a:solidFill>
              <a:latin typeface="Times New Roman" pitchFamily="18" charset="0"/>
              <a:cs typeface="Times New Roman" pitchFamily="18" charset="0"/>
            </a:endParaRPr>
          </a:p>
        </p:txBody>
      </p:sp>
      <p:sp>
        <p:nvSpPr>
          <p:cNvPr id="9" name="Thought Bubble: Cloud 8">
            <a:extLst>
              <a:ext uri="{FF2B5EF4-FFF2-40B4-BE49-F238E27FC236}">
                <a16:creationId xmlns:a16="http://schemas.microsoft.com/office/drawing/2014/main" xmlns="" id="{E51E0EE4-22BC-47E7-95FC-43873185F01D}"/>
              </a:ext>
            </a:extLst>
          </p:cNvPr>
          <p:cNvSpPr/>
          <p:nvPr/>
        </p:nvSpPr>
        <p:spPr bwMode="auto">
          <a:xfrm>
            <a:off x="3608439" y="4891548"/>
            <a:ext cx="1966452" cy="1007807"/>
          </a:xfrm>
          <a:prstGeom prst="cloudCallout">
            <a:avLst>
              <a:gd name="adj1" fmla="val 68667"/>
              <a:gd name="adj2" fmla="val -55305"/>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Requirement analysis model</a:t>
            </a:r>
          </a:p>
        </p:txBody>
      </p:sp>
      <p:sp>
        <p:nvSpPr>
          <p:cNvPr id="11" name="Thought Bubble: Cloud 10">
            <a:extLst>
              <a:ext uri="{FF2B5EF4-FFF2-40B4-BE49-F238E27FC236}">
                <a16:creationId xmlns:a16="http://schemas.microsoft.com/office/drawing/2014/main" xmlns="" id="{FF08200A-B1E9-4D62-BA09-FF7A6951001B}"/>
              </a:ext>
            </a:extLst>
          </p:cNvPr>
          <p:cNvSpPr/>
          <p:nvPr/>
        </p:nvSpPr>
        <p:spPr bwMode="auto">
          <a:xfrm>
            <a:off x="589935" y="4891548"/>
            <a:ext cx="1966452" cy="1007807"/>
          </a:xfrm>
          <a:prstGeom prst="cloudCallout">
            <a:avLst>
              <a:gd name="adj1" fmla="val 60167"/>
              <a:gd name="adj2" fmla="val -107988"/>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Requirement specification</a:t>
            </a:r>
          </a:p>
        </p:txBody>
      </p:sp>
    </p:spTree>
    <p:extLst>
      <p:ext uri="{BB962C8B-B14F-4D97-AF65-F5344CB8AC3E}">
        <p14:creationId xmlns:p14="http://schemas.microsoft.com/office/powerpoint/2010/main" xmlns="" val="376448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2" name="Rectangle: Rounded Corners 1">
            <a:extLst>
              <a:ext uri="{FF2B5EF4-FFF2-40B4-BE49-F238E27FC236}">
                <a16:creationId xmlns:a16="http://schemas.microsoft.com/office/drawing/2014/main" xmlns="" id="{6E6108C6-12BC-4E45-8457-1718F112A69B}"/>
              </a:ext>
            </a:extLst>
          </p:cNvPr>
          <p:cNvSpPr/>
          <p:nvPr/>
        </p:nvSpPr>
        <p:spPr bwMode="auto">
          <a:xfrm>
            <a:off x="6390968" y="1415845"/>
            <a:ext cx="5565058" cy="4365523"/>
          </a:xfrm>
          <a:prstGeom prst="round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US" b="1" i="0" u="none" strike="noStrike" baseline="0" dirty="0">
                <a:latin typeface="Times-Bold"/>
              </a:rPr>
              <a:t>Analysis </a:t>
            </a:r>
            <a:r>
              <a:rPr lang="en-US" b="0" i="0" u="none" strike="noStrike" baseline="0" dirty="0">
                <a:latin typeface="Times-Roman"/>
              </a:rPr>
              <a:t>focuses on producing a model of the system, called the analysis model, which is correct, complete, consistent, and verifiable. Analysis is different from requirements elicitation in that developers focus on structuring and formalizing the requirements elicited from users. This formalization leads to new insights and the discovery of errors in the requirements. As the analysis model may not be understandable to the users and the client, developers need to update the requirements specification to reflect insights gained during analysis, then review the changes with the client and the users. In the end, the requirements, however large, should be understandable by the client and the users</a:t>
            </a:r>
            <a:endParaRPr lang="en-IN" dirty="0"/>
          </a:p>
          <a:p>
            <a:pPr marL="0" marR="0" indent="0" algn="just" defTabSz="914400" rtl="0" eaLnBrk="0" fontAlgn="base" latinLnBrk="0" hangingPunct="0">
              <a:lnSpc>
                <a:spcPct val="100000"/>
              </a:lnSpc>
              <a:spcBef>
                <a:spcPct val="0"/>
              </a:spcBef>
              <a:spcAft>
                <a:spcPct val="0"/>
              </a:spcAft>
              <a:buClrTx/>
              <a:buSzTx/>
              <a:buFontTx/>
              <a:buNone/>
              <a:tabLst/>
            </a:pPr>
            <a:endParaRPr kumimoji="0" lang="en-IN" b="0" i="0" u="none" strike="noStrike" cap="none" normalizeH="0" baseline="0" dirty="0">
              <a:ln>
                <a:noFill/>
              </a:ln>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F6B8F1CC-BD8A-43AD-9949-D0EAF5E31F61}"/>
              </a:ext>
            </a:extLst>
          </p:cNvPr>
          <p:cNvPicPr>
            <a:picLocks noChangeAspect="1"/>
          </p:cNvPicPr>
          <p:nvPr/>
        </p:nvPicPr>
        <p:blipFill>
          <a:blip r:embed="rId2"/>
          <a:stretch>
            <a:fillRect/>
          </a:stretch>
        </p:blipFill>
        <p:spPr>
          <a:xfrm>
            <a:off x="754590" y="1838633"/>
            <a:ext cx="5341409" cy="4218039"/>
          </a:xfrm>
          <a:prstGeom prst="rect">
            <a:avLst/>
          </a:prstGeom>
        </p:spPr>
      </p:pic>
    </p:spTree>
    <p:extLst>
      <p:ext uri="{BB962C8B-B14F-4D97-AF65-F5344CB8AC3E}">
        <p14:creationId xmlns:p14="http://schemas.microsoft.com/office/powerpoint/2010/main" xmlns="" val="40025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grpSp>
        <p:nvGrpSpPr>
          <p:cNvPr id="30" name="Group 29">
            <a:extLst>
              <a:ext uri="{FF2B5EF4-FFF2-40B4-BE49-F238E27FC236}">
                <a16:creationId xmlns:a16="http://schemas.microsoft.com/office/drawing/2014/main" xmlns="" id="{000205A1-7502-4172-85B4-0B1D523A11CF}"/>
              </a:ext>
            </a:extLst>
          </p:cNvPr>
          <p:cNvGrpSpPr/>
          <p:nvPr/>
        </p:nvGrpSpPr>
        <p:grpSpPr>
          <a:xfrm>
            <a:off x="1406016" y="1317521"/>
            <a:ext cx="8740876" cy="3569108"/>
            <a:chOff x="1406016" y="1897626"/>
            <a:chExt cx="8740876" cy="3569108"/>
          </a:xfrm>
        </p:grpSpPr>
        <p:sp>
          <p:nvSpPr>
            <p:cNvPr id="3" name="Rectangle: Rounded Corners 2">
              <a:extLst>
                <a:ext uri="{FF2B5EF4-FFF2-40B4-BE49-F238E27FC236}">
                  <a16:creationId xmlns:a16="http://schemas.microsoft.com/office/drawing/2014/main" xmlns="" id="{40A2FBD5-87D2-41D0-9299-289EC3CC841A}"/>
                </a:ext>
              </a:extLst>
            </p:cNvPr>
            <p:cNvSpPr/>
            <p:nvPr/>
          </p:nvSpPr>
          <p:spPr bwMode="auto">
            <a:xfrm>
              <a:off x="4621163" y="1897626"/>
              <a:ext cx="2654709" cy="658762"/>
            </a:xfrm>
            <a:prstGeom prst="roundRect">
              <a:avLst/>
            </a:prstGeom>
            <a:solidFill>
              <a:srgbClr val="FFC9C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latin typeface="Times New Roman" pitchFamily="18" charset="0"/>
                  <a:cs typeface="Times New Roman" pitchFamily="18" charset="0"/>
                </a:rPr>
                <a:t>Analysis Model</a:t>
              </a:r>
            </a:p>
          </p:txBody>
        </p:sp>
        <p:sp>
          <p:nvSpPr>
            <p:cNvPr id="4" name="Rectangle 3">
              <a:extLst>
                <a:ext uri="{FF2B5EF4-FFF2-40B4-BE49-F238E27FC236}">
                  <a16:creationId xmlns:a16="http://schemas.microsoft.com/office/drawing/2014/main" xmlns="" id="{8815DAB2-DCD7-4871-A624-43A476EFD277}"/>
                </a:ext>
              </a:extLst>
            </p:cNvPr>
            <p:cNvSpPr/>
            <p:nvPr/>
          </p:nvSpPr>
          <p:spPr bwMode="auto">
            <a:xfrm>
              <a:off x="1897627" y="3162484"/>
              <a:ext cx="2133600" cy="580103"/>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Functional model</a:t>
              </a:r>
            </a:p>
          </p:txBody>
        </p:sp>
        <p:sp>
          <p:nvSpPr>
            <p:cNvPr id="5" name="Rectangle 4">
              <a:extLst>
                <a:ext uri="{FF2B5EF4-FFF2-40B4-BE49-F238E27FC236}">
                  <a16:creationId xmlns:a16="http://schemas.microsoft.com/office/drawing/2014/main" xmlns="" id="{AA2FE7CB-B134-443D-9CDF-E0C96AEA3C69}"/>
                </a:ext>
              </a:extLst>
            </p:cNvPr>
            <p:cNvSpPr/>
            <p:nvPr/>
          </p:nvSpPr>
          <p:spPr bwMode="auto">
            <a:xfrm>
              <a:off x="4911214" y="3168812"/>
              <a:ext cx="2133600" cy="580103"/>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Object model</a:t>
              </a:r>
            </a:p>
          </p:txBody>
        </p:sp>
        <p:sp>
          <p:nvSpPr>
            <p:cNvPr id="12" name="Rectangle 11">
              <a:extLst>
                <a:ext uri="{FF2B5EF4-FFF2-40B4-BE49-F238E27FC236}">
                  <a16:creationId xmlns:a16="http://schemas.microsoft.com/office/drawing/2014/main" xmlns="" id="{06CB6C3F-F43E-46F4-B400-D84DF2959A9C}"/>
                </a:ext>
              </a:extLst>
            </p:cNvPr>
            <p:cNvSpPr/>
            <p:nvPr/>
          </p:nvSpPr>
          <p:spPr bwMode="auto">
            <a:xfrm>
              <a:off x="7924801" y="3158980"/>
              <a:ext cx="2133600" cy="580103"/>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Dynamic model</a:t>
              </a:r>
            </a:p>
          </p:txBody>
        </p:sp>
        <p:cxnSp>
          <p:nvCxnSpPr>
            <p:cNvPr id="14" name="Straight Connector 13">
              <a:extLst>
                <a:ext uri="{FF2B5EF4-FFF2-40B4-BE49-F238E27FC236}">
                  <a16:creationId xmlns:a16="http://schemas.microsoft.com/office/drawing/2014/main" xmlns="" id="{8F63CB7A-E2DF-4DE1-AE64-6B911B9F7FE6}"/>
                </a:ext>
              </a:extLst>
            </p:cNvPr>
            <p:cNvCxnSpPr>
              <a:stCxn id="3" idx="2"/>
            </p:cNvCxnSpPr>
            <p:nvPr/>
          </p:nvCxnSpPr>
          <p:spPr bwMode="auto">
            <a:xfrm flipH="1">
              <a:off x="5948517" y="2556388"/>
              <a:ext cx="1" cy="24580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a:extLst>
                <a:ext uri="{FF2B5EF4-FFF2-40B4-BE49-F238E27FC236}">
                  <a16:creationId xmlns:a16="http://schemas.microsoft.com/office/drawing/2014/main" xmlns="" id="{6DF9F34B-91D0-4853-920F-B69AD95CFC39}"/>
                </a:ext>
              </a:extLst>
            </p:cNvPr>
            <p:cNvCxnSpPr/>
            <p:nvPr/>
          </p:nvCxnSpPr>
          <p:spPr bwMode="auto">
            <a:xfrm>
              <a:off x="2964427" y="2821860"/>
              <a:ext cx="602717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Arrow Connector 17">
              <a:extLst>
                <a:ext uri="{FF2B5EF4-FFF2-40B4-BE49-F238E27FC236}">
                  <a16:creationId xmlns:a16="http://schemas.microsoft.com/office/drawing/2014/main" xmlns="" id="{4BFAA4C2-CE24-408C-9694-AC9CF635BF71}"/>
                </a:ext>
              </a:extLst>
            </p:cNvPr>
            <p:cNvCxnSpPr>
              <a:endCxn id="4" idx="0"/>
            </p:cNvCxnSpPr>
            <p:nvPr/>
          </p:nvCxnSpPr>
          <p:spPr bwMode="auto">
            <a:xfrm>
              <a:off x="2964427" y="2802194"/>
              <a:ext cx="0" cy="36029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0" name="Straight Arrow Connector 19">
              <a:extLst>
                <a:ext uri="{FF2B5EF4-FFF2-40B4-BE49-F238E27FC236}">
                  <a16:creationId xmlns:a16="http://schemas.microsoft.com/office/drawing/2014/main" xmlns="" id="{6E276FD3-8459-48CA-9389-40F885D1C590}"/>
                </a:ext>
              </a:extLst>
            </p:cNvPr>
            <p:cNvCxnSpPr/>
            <p:nvPr/>
          </p:nvCxnSpPr>
          <p:spPr bwMode="auto">
            <a:xfrm>
              <a:off x="5830530" y="2802194"/>
              <a:ext cx="0" cy="36661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2" name="Straight Arrow Connector 21">
              <a:extLst>
                <a:ext uri="{FF2B5EF4-FFF2-40B4-BE49-F238E27FC236}">
                  <a16:creationId xmlns:a16="http://schemas.microsoft.com/office/drawing/2014/main" xmlns="" id="{9C313661-EDF0-4C04-A063-3D4A5D2EA615}"/>
                </a:ext>
              </a:extLst>
            </p:cNvPr>
            <p:cNvCxnSpPr/>
            <p:nvPr/>
          </p:nvCxnSpPr>
          <p:spPr bwMode="auto">
            <a:xfrm>
              <a:off x="8991601" y="2802194"/>
              <a:ext cx="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4" name="Straight Arrow Connector 23">
              <a:extLst>
                <a:ext uri="{FF2B5EF4-FFF2-40B4-BE49-F238E27FC236}">
                  <a16:creationId xmlns:a16="http://schemas.microsoft.com/office/drawing/2014/main" xmlns="" id="{255AEB35-A98F-4E54-938A-14C73496111A}"/>
                </a:ext>
              </a:extLst>
            </p:cNvPr>
            <p:cNvCxnSpPr>
              <a:cxnSpLocks/>
              <a:endCxn id="12" idx="0"/>
            </p:cNvCxnSpPr>
            <p:nvPr/>
          </p:nvCxnSpPr>
          <p:spPr bwMode="auto">
            <a:xfrm>
              <a:off x="8991601" y="2802194"/>
              <a:ext cx="0" cy="35678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5" name="Thought Bubble: Cloud 24">
              <a:extLst>
                <a:ext uri="{FF2B5EF4-FFF2-40B4-BE49-F238E27FC236}">
                  <a16:creationId xmlns:a16="http://schemas.microsoft.com/office/drawing/2014/main" xmlns="" id="{ECD5F6D5-6239-4F6F-9A4C-0BBCD6249BDF}"/>
                </a:ext>
              </a:extLst>
            </p:cNvPr>
            <p:cNvSpPr/>
            <p:nvPr/>
          </p:nvSpPr>
          <p:spPr bwMode="auto">
            <a:xfrm>
              <a:off x="1406016" y="4247534"/>
              <a:ext cx="2133600" cy="1219200"/>
            </a:xfrm>
            <a:prstGeom prst="cloudCallout">
              <a:avLst>
                <a:gd name="adj1" fmla="val 23388"/>
                <a:gd name="adj2" fmla="val -87995"/>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Times-Roman"/>
                </a:rPr>
                <a:t>R</a:t>
              </a:r>
              <a:r>
                <a:rPr lang="en-US" sz="1600" b="0" i="0" u="none" strike="noStrike" baseline="0" dirty="0">
                  <a:latin typeface="Times-Roman"/>
                </a:rPr>
                <a:t>epresented by use cases and scenarios</a:t>
              </a:r>
              <a:endParaRPr kumimoji="0" lang="en-IN" sz="1600" b="0" i="0" u="none" strike="noStrike" cap="none" normalizeH="0" baseline="0" dirty="0">
                <a:ln>
                  <a:noFill/>
                </a:ln>
                <a:solidFill>
                  <a:schemeClr val="tx1"/>
                </a:solidFill>
                <a:latin typeface="Times New Roman" pitchFamily="18" charset="0"/>
                <a:cs typeface="Times New Roman" pitchFamily="18" charset="0"/>
              </a:endParaRPr>
            </a:p>
          </p:txBody>
        </p:sp>
        <p:sp>
          <p:nvSpPr>
            <p:cNvPr id="27" name="Thought Bubble: Cloud 26">
              <a:extLst>
                <a:ext uri="{FF2B5EF4-FFF2-40B4-BE49-F238E27FC236}">
                  <a16:creationId xmlns:a16="http://schemas.microsoft.com/office/drawing/2014/main" xmlns="" id="{4E84E8CF-B413-460B-83A8-6C14AB4A5E20}"/>
                </a:ext>
              </a:extLst>
            </p:cNvPr>
            <p:cNvSpPr/>
            <p:nvPr/>
          </p:nvSpPr>
          <p:spPr bwMode="auto">
            <a:xfrm>
              <a:off x="4237705" y="4224368"/>
              <a:ext cx="2344994" cy="1219200"/>
            </a:xfrm>
            <a:prstGeom prst="cloudCallout">
              <a:avLst>
                <a:gd name="adj1" fmla="val 23388"/>
                <a:gd name="adj2" fmla="val -87995"/>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l"/>
              <a:r>
                <a:rPr lang="en-US" sz="1600" dirty="0">
                  <a:latin typeface="Times-Roman"/>
                </a:rPr>
                <a:t>R</a:t>
              </a:r>
              <a:r>
                <a:rPr lang="en-US" sz="1600" b="0" i="0" u="none" strike="noStrike" baseline="0" dirty="0">
                  <a:latin typeface="Times-Roman"/>
                </a:rPr>
                <a:t>epresented by class and</a:t>
              </a:r>
            </a:p>
            <a:p>
              <a:pPr algn="l"/>
              <a:r>
                <a:rPr lang="en-US" sz="1600" b="0" i="0" u="none" strike="noStrike" baseline="0" dirty="0">
                  <a:latin typeface="Times-Roman"/>
                </a:rPr>
                <a:t>object diagrams</a:t>
              </a:r>
              <a:endParaRPr kumimoji="0" lang="en-IN" sz="1600" b="0" i="0" u="none" strike="noStrike" cap="none" normalizeH="0" baseline="0" dirty="0">
                <a:ln>
                  <a:noFill/>
                </a:ln>
                <a:solidFill>
                  <a:schemeClr val="tx1"/>
                </a:solidFill>
                <a:latin typeface="Times New Roman" pitchFamily="18" charset="0"/>
                <a:cs typeface="Times New Roman" pitchFamily="18" charset="0"/>
              </a:endParaRPr>
            </a:p>
          </p:txBody>
        </p:sp>
        <p:sp>
          <p:nvSpPr>
            <p:cNvPr id="29" name="Thought Bubble: Cloud 28">
              <a:extLst>
                <a:ext uri="{FF2B5EF4-FFF2-40B4-BE49-F238E27FC236}">
                  <a16:creationId xmlns:a16="http://schemas.microsoft.com/office/drawing/2014/main" xmlns="" id="{2AA26154-CCA9-48E5-8C7F-7075CF1E6B04}"/>
                </a:ext>
              </a:extLst>
            </p:cNvPr>
            <p:cNvSpPr/>
            <p:nvPr/>
          </p:nvSpPr>
          <p:spPr bwMode="auto">
            <a:xfrm>
              <a:off x="7443022" y="4221061"/>
              <a:ext cx="2703870" cy="1219200"/>
            </a:xfrm>
            <a:prstGeom prst="cloudCallout">
              <a:avLst>
                <a:gd name="adj1" fmla="val 23388"/>
                <a:gd name="adj2" fmla="val -87995"/>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Times-Roman"/>
                </a:rPr>
                <a:t>R</a:t>
              </a:r>
              <a:r>
                <a:rPr lang="en-US" sz="1600" b="0" i="0" u="none" strike="noStrike" baseline="0" dirty="0">
                  <a:latin typeface="Times-Roman"/>
                </a:rPr>
                <a:t>epresented by state machine and sequence diagrams</a:t>
              </a:r>
              <a:endParaRPr kumimoji="0" lang="en-IN" sz="1600" b="0" i="0" u="none" strike="noStrike" cap="none" normalizeH="0" baseline="0" dirty="0">
                <a:ln>
                  <a:noFill/>
                </a:ln>
                <a:solidFill>
                  <a:schemeClr val="tx1"/>
                </a:solidFill>
                <a:latin typeface="Times New Roman" pitchFamily="18" charset="0"/>
                <a:cs typeface="Times New Roman" pitchFamily="18" charset="0"/>
              </a:endParaRPr>
            </a:p>
          </p:txBody>
        </p:sp>
      </p:grpSp>
      <p:sp>
        <p:nvSpPr>
          <p:cNvPr id="32" name="TextBox 31">
            <a:extLst>
              <a:ext uri="{FF2B5EF4-FFF2-40B4-BE49-F238E27FC236}">
                <a16:creationId xmlns:a16="http://schemas.microsoft.com/office/drawing/2014/main" xmlns="" id="{A2043BFE-AA3F-4154-AC2F-78537479C9F0}"/>
              </a:ext>
            </a:extLst>
          </p:cNvPr>
          <p:cNvSpPr txBox="1"/>
          <p:nvPr/>
        </p:nvSpPr>
        <p:spPr>
          <a:xfrm>
            <a:off x="1484672" y="5353666"/>
            <a:ext cx="9370140" cy="923330"/>
          </a:xfrm>
          <a:prstGeom prst="rect">
            <a:avLst/>
          </a:prstGeom>
          <a:solidFill>
            <a:schemeClr val="bg1">
              <a:lumMod val="85000"/>
            </a:schemeClr>
          </a:solidFill>
        </p:spPr>
        <p:txBody>
          <a:bodyPr wrap="square">
            <a:spAutoFit/>
          </a:bodyPr>
          <a:lstStyle/>
          <a:p>
            <a:pPr algn="l"/>
            <a:r>
              <a:rPr lang="en-IN" dirty="0">
                <a:latin typeface="Times-Roman"/>
              </a:rPr>
              <a:t>H</a:t>
            </a:r>
            <a:r>
              <a:rPr lang="en-IN" b="0" i="0" u="none" strike="noStrike" baseline="0" dirty="0">
                <a:latin typeface="Times-Roman"/>
              </a:rPr>
              <a:t>ow to refine the </a:t>
            </a:r>
            <a:r>
              <a:rPr lang="en-US" b="0" i="0" u="none" strike="noStrike" baseline="0" dirty="0">
                <a:latin typeface="Times-Roman"/>
              </a:rPr>
              <a:t>functional model created in requirement specification and derive the object and the dynamic model. This leads to a more precise and complete specification as details are added to the analysis model.</a:t>
            </a:r>
            <a:endParaRPr lang="en-IN" dirty="0"/>
          </a:p>
        </p:txBody>
      </p:sp>
    </p:spTree>
    <p:extLst>
      <p:ext uri="{BB962C8B-B14F-4D97-AF65-F5344CB8AC3E}">
        <p14:creationId xmlns:p14="http://schemas.microsoft.com/office/powerpoint/2010/main" xmlns="" val="183441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pic>
        <p:nvPicPr>
          <p:cNvPr id="2" name="Picture 1">
            <a:extLst>
              <a:ext uri="{FF2B5EF4-FFF2-40B4-BE49-F238E27FC236}">
                <a16:creationId xmlns:a16="http://schemas.microsoft.com/office/drawing/2014/main" xmlns="" id="{583083C3-2407-43E8-B94A-F8846CA5A6BF}"/>
              </a:ext>
            </a:extLst>
          </p:cNvPr>
          <p:cNvPicPr>
            <a:picLocks noChangeAspect="1"/>
          </p:cNvPicPr>
          <p:nvPr/>
        </p:nvPicPr>
        <p:blipFill>
          <a:blip r:embed="rId2">
            <a:duotone>
              <a:prstClr val="black"/>
              <a:srgbClr val="D9C3A5">
                <a:tint val="50000"/>
                <a:satMod val="180000"/>
              </a:srgbClr>
            </a:duotone>
          </a:blip>
          <a:stretch>
            <a:fillRect/>
          </a:stretch>
        </p:blipFill>
        <p:spPr>
          <a:xfrm>
            <a:off x="1524000" y="1651819"/>
            <a:ext cx="8249265" cy="3055409"/>
          </a:xfrm>
          <a:prstGeom prst="rect">
            <a:avLst/>
          </a:prstGeom>
        </p:spPr>
      </p:pic>
      <p:sp>
        <p:nvSpPr>
          <p:cNvPr id="11" name="TextBox 10">
            <a:extLst>
              <a:ext uri="{FF2B5EF4-FFF2-40B4-BE49-F238E27FC236}">
                <a16:creationId xmlns:a16="http://schemas.microsoft.com/office/drawing/2014/main" xmlns="" id="{3D5E1981-1E01-4921-B51F-67445A47419B}"/>
              </a:ext>
            </a:extLst>
          </p:cNvPr>
          <p:cNvSpPr txBox="1"/>
          <p:nvPr/>
        </p:nvSpPr>
        <p:spPr>
          <a:xfrm>
            <a:off x="1425676" y="4953034"/>
            <a:ext cx="9497963" cy="923330"/>
          </a:xfrm>
          <a:prstGeom prst="rect">
            <a:avLst/>
          </a:prstGeom>
          <a:solidFill>
            <a:srgbClr val="92D050"/>
          </a:solidFill>
        </p:spPr>
        <p:txBody>
          <a:bodyPr wrap="square">
            <a:spAutoFit/>
          </a:bodyPr>
          <a:lstStyle/>
          <a:p>
            <a:pPr algn="just"/>
            <a:r>
              <a:rPr lang="en-US" sz="1800" b="0" i="0" u="none" strike="noStrike" baseline="0" dirty="0">
                <a:latin typeface="Times-Roman"/>
              </a:rPr>
              <a:t>The analysis model is composed of the functional model, the object model, and the dynamic model. In UML, the functional model is represented with use case diagrams, the object model with class diagrams, and the dynamic model with state machine and sequence diagrams</a:t>
            </a:r>
            <a:endParaRPr lang="en-IN" dirty="0"/>
          </a:p>
        </p:txBody>
      </p:sp>
    </p:spTree>
    <p:extLst>
      <p:ext uri="{BB962C8B-B14F-4D97-AF65-F5344CB8AC3E}">
        <p14:creationId xmlns:p14="http://schemas.microsoft.com/office/powerpoint/2010/main" xmlns="" val="9769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20620-CA09-4A19-806C-ACB81A878411}"/>
              </a:ext>
            </a:extLst>
          </p:cNvPr>
          <p:cNvSpPr>
            <a:spLocks noGrp="1"/>
          </p:cNvSpPr>
          <p:nvPr>
            <p:ph type="title"/>
          </p:nvPr>
        </p:nvSpPr>
        <p:spPr/>
        <p:txBody>
          <a:bodyPr/>
          <a:lstStyle/>
          <a:p>
            <a:r>
              <a:rPr lang="en-US" sz="3600" i="0" u="none" strike="noStrike" baseline="0" dirty="0">
                <a:effectLst/>
                <a:latin typeface="Times New Roman" panose="02020603050405020304" pitchFamily="18" charset="0"/>
                <a:cs typeface="Times New Roman" panose="02020603050405020304" pitchFamily="18" charset="0"/>
              </a:rPr>
              <a:t>Analysis Activities: From Use Cases to Objects</a:t>
            </a:r>
            <a:endParaRPr lang="en-IN" sz="3600" dirty="0">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A541D7DE-8A09-48D6-9948-D18806B0EE2A}"/>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174F8A3F-5F96-483F-AD62-F2324ABECD39}"/>
              </a:ext>
            </a:extLst>
          </p:cNvPr>
          <p:cNvSpPr txBox="1"/>
          <p:nvPr/>
        </p:nvSpPr>
        <p:spPr>
          <a:xfrm>
            <a:off x="1632154" y="1494612"/>
            <a:ext cx="9665111"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a:t>
            </a:r>
            <a:r>
              <a:rPr lang="en-US" sz="2000" b="0" i="0" u="none" strike="noStrike" baseline="0" dirty="0">
                <a:latin typeface="Times New Roman" panose="02020603050405020304" pitchFamily="18" charset="0"/>
                <a:cs typeface="Times New Roman" panose="02020603050405020304" pitchFamily="18" charset="0"/>
              </a:rPr>
              <a:t>e describe the activities that transform the use cases and scenarios produced during requirements elicitation into an analysis model. Analysis activities include:</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Identifying Entity Objects </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Identifying Boundary Objects </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Identifying Control Objects </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Mapping Use Cases to Objects with Sequence Diagrams </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Modeling Interactions among Objects with CRC Cards </a:t>
            </a:r>
          </a:p>
          <a:p>
            <a:pPr marL="800100" lvl="1"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Identifying Associations </a:t>
            </a:r>
          </a:p>
          <a:p>
            <a:pPr marL="800100" lvl="1"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Identifying Aggregates </a:t>
            </a:r>
          </a:p>
          <a:p>
            <a:pPr marL="800100" lvl="1"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Identifying Attributes </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Modeling State-Dependent Behavior of Individual Objects</a:t>
            </a:r>
          </a:p>
          <a:p>
            <a:pPr marL="800100" lvl="1"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Modeling Inheritance Relationships </a:t>
            </a:r>
          </a:p>
          <a:p>
            <a:pPr marL="800100" lvl="1"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Reviewing the Analysis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08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3485926"/>
            <a:ext cx="9764201" cy="1015663"/>
          </a:xfrm>
          <a:prstGeom prst="rect">
            <a:avLst/>
          </a:prstGeom>
        </p:spPr>
        <p:txBody>
          <a:bodyPr wrap="square">
            <a:spAutoFit/>
          </a:bodyPr>
          <a:lstStyle/>
          <a:p>
            <a:r>
              <a:rPr lang="en-IN" sz="2000" b="0" i="0" u="none" strike="noStrike" baseline="0" dirty="0">
                <a:solidFill>
                  <a:srgbClr val="000000"/>
                </a:solidFill>
                <a:latin typeface="Times New Roman" panose="02020603050405020304" pitchFamily="18" charset="0"/>
                <a:cs typeface="Times New Roman" panose="02020603050405020304" pitchFamily="18" charset="0"/>
              </a:rPr>
              <a:t>Bernd </a:t>
            </a:r>
            <a:r>
              <a:rPr lang="en-IN" sz="2000" b="0" i="0" u="none" strike="noStrike" baseline="0" dirty="0" err="1">
                <a:solidFill>
                  <a:srgbClr val="000000"/>
                </a:solidFill>
                <a:latin typeface="Times New Roman" panose="02020603050405020304" pitchFamily="18" charset="0"/>
                <a:cs typeface="Times New Roman" panose="02020603050405020304" pitchFamily="18" charset="0"/>
              </a:rPr>
              <a:t>Bruegge</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&amp; Allen H. </a:t>
            </a:r>
            <a:r>
              <a:rPr lang="en-IN" sz="2000" b="0" i="0" u="none" strike="noStrike" baseline="0" dirty="0" err="1">
                <a:solidFill>
                  <a:srgbClr val="000000"/>
                </a:solidFill>
                <a:latin typeface="Times New Roman" panose="02020603050405020304" pitchFamily="18" charset="0"/>
                <a:cs typeface="Times New Roman" panose="02020603050405020304" pitchFamily="18" charset="0"/>
              </a:rPr>
              <a:t>Dutoit</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  Object-Oriented Software Engineering: Using UML, Patterns, and Java</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4086</TotalTime>
  <Words>729</Words>
  <Application>Microsoft Office PowerPoint</Application>
  <PresentationFormat>Custom</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pm_siggraph96</vt:lpstr>
      <vt:lpstr>Object-Oriented Analysis and Design using JAVA</vt:lpstr>
      <vt:lpstr>Introduction</vt:lpstr>
      <vt:lpstr>Slide 3</vt:lpstr>
      <vt:lpstr>Slide 4</vt:lpstr>
      <vt:lpstr>Slide 5</vt:lpstr>
      <vt:lpstr>Slide 6</vt:lpstr>
      <vt:lpstr>Slide 7</vt:lpstr>
      <vt:lpstr>Analysis Activities: From Use Cases to Objects</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204</cp:revision>
  <dcterms:created xsi:type="dcterms:W3CDTF">2020-08-16T12:13:05Z</dcterms:created>
  <dcterms:modified xsi:type="dcterms:W3CDTF">2022-08-09T05:19:58Z</dcterms:modified>
</cp:coreProperties>
</file>