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262"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af66e9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af66e9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5af66e9c3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5af66e9c3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af66e9c3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5af66e9c3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56e44f42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56e44f42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af66e9c3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af66e9c3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af66e9c3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5af66e9c3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769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and Text" type="objAndTx">
  <p:cSld name="Title, Content and 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85800" y="285750"/>
            <a:ext cx="7848600" cy="4000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85800" y="800100"/>
            <a:ext cx="3848100" cy="3657600"/>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37" name="Google Shape;37;p5"/>
          <p:cNvSpPr txBox="1">
            <a:spLocks noGrp="1"/>
          </p:cNvSpPr>
          <p:nvPr>
            <p:ph type="body" idx="2"/>
          </p:nvPr>
        </p:nvSpPr>
        <p:spPr>
          <a:xfrm>
            <a:off x="4686300" y="800100"/>
            <a:ext cx="3848100" cy="3657600"/>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38" name="Google Shape;38;p5"/>
          <p:cNvSpPr txBox="1">
            <a:spLocks noGrp="1"/>
          </p:cNvSpPr>
          <p:nvPr>
            <p:ph type="ftr" idx="11"/>
          </p:nvPr>
        </p:nvSpPr>
        <p:spPr>
          <a:xfrm>
            <a:off x="2362200" y="4800600"/>
            <a:ext cx="4038600" cy="342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41665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2.jp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2.xml"/><Relationship Id="rId5" Type="http://schemas.openxmlformats.org/officeDocument/2006/relationships/hyperlink" Target="about:blank" TargetMode="Externa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OOAD</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Class Diagram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Attributes</a:t>
            </a:r>
            <a:endParaRPr/>
          </a:p>
        </p:txBody>
      </p:sp>
      <p:sp>
        <p:nvSpPr>
          <p:cNvPr id="164" name="Google Shape;164;p21"/>
          <p:cNvSpPr txBox="1">
            <a:spLocks noGrp="1"/>
          </p:cNvSpPr>
          <p:nvPr>
            <p:ph type="body" idx="1"/>
          </p:nvPr>
        </p:nvSpPr>
        <p:spPr>
          <a:xfrm>
            <a:off x="1485900" y="1200150"/>
            <a:ext cx="6380466" cy="3477834"/>
          </a:xfrm>
          <a:prstGeom prst="rect">
            <a:avLst/>
          </a:prstGeom>
          <a:noFill/>
          <a:ln>
            <a:noFill/>
          </a:ln>
        </p:spPr>
        <p:txBody>
          <a:bodyPr spcFirstLastPara="1" wrap="square" lIns="68569" tIns="34275" rIns="68569" bIns="34275" anchor="t" anchorCtr="0">
            <a:normAutofit/>
          </a:bodyPr>
          <a:lstStyle/>
          <a:p>
            <a:pPr marL="257175" algn="just">
              <a:lnSpc>
                <a:spcPct val="90000"/>
              </a:lnSpc>
              <a:spcBef>
                <a:spcPts val="0"/>
              </a:spcBef>
              <a:buSzPts val="2800"/>
            </a:pPr>
            <a:r>
              <a:rPr lang="en-US" sz="2100"/>
              <a:t>Attributes represent characteristics or properties of classes</a:t>
            </a:r>
            <a:endParaRPr/>
          </a:p>
          <a:p>
            <a:pPr marL="257175" algn="just">
              <a:lnSpc>
                <a:spcPct val="90000"/>
              </a:lnSpc>
              <a:spcBef>
                <a:spcPts val="420"/>
              </a:spcBef>
              <a:buSzPts val="2800"/>
            </a:pPr>
            <a:r>
              <a:rPr lang="en-US" sz="2100"/>
              <a:t>They are place holders or slots that hold values</a:t>
            </a:r>
            <a:endParaRPr/>
          </a:p>
          <a:p>
            <a:pPr marL="257175" algn="just">
              <a:lnSpc>
                <a:spcPct val="90000"/>
              </a:lnSpc>
              <a:spcBef>
                <a:spcPts val="420"/>
              </a:spcBef>
              <a:buSzPts val="2800"/>
            </a:pPr>
            <a:r>
              <a:rPr lang="en-US" sz="2100"/>
              <a:t>The values they hold are other objects (or primitive types)</a:t>
            </a:r>
            <a:endParaRPr/>
          </a:p>
          <a:p>
            <a:pPr marL="257175" algn="just">
              <a:lnSpc>
                <a:spcPct val="90000"/>
              </a:lnSpc>
              <a:spcBef>
                <a:spcPts val="420"/>
              </a:spcBef>
              <a:buSzPts val="2800"/>
            </a:pPr>
            <a:r>
              <a:rPr lang="en-US" sz="2100"/>
              <a:t>Syntax :</a:t>
            </a:r>
            <a:endParaRPr/>
          </a:p>
          <a:p>
            <a:pPr marL="557213" lvl="1" indent="-214313" algn="just">
              <a:spcBef>
                <a:spcPts val="450"/>
              </a:spcBef>
              <a:buClr>
                <a:srgbClr val="366092"/>
              </a:buClr>
              <a:buSzPts val="3000"/>
            </a:pPr>
            <a:r>
              <a:rPr lang="en-US" sz="2250" b="1">
                <a:solidFill>
                  <a:srgbClr val="366092"/>
                </a:solidFill>
              </a:rPr>
              <a:t>[</a:t>
            </a:r>
            <a:r>
              <a:rPr lang="en-US" sz="2250" b="1" i="1">
                <a:solidFill>
                  <a:srgbClr val="366092"/>
                </a:solidFill>
              </a:rPr>
              <a:t>visibility</a:t>
            </a:r>
            <a:r>
              <a:rPr lang="en-US" sz="2250" b="1">
                <a:solidFill>
                  <a:srgbClr val="366092"/>
                </a:solidFill>
              </a:rPr>
              <a:t>] </a:t>
            </a:r>
            <a:r>
              <a:rPr lang="en-US" sz="2250" b="1">
                <a:solidFill>
                  <a:srgbClr val="00B050"/>
                </a:solidFill>
              </a:rPr>
              <a:t>name </a:t>
            </a:r>
            <a:r>
              <a:rPr lang="en-US" sz="2250">
                <a:solidFill>
                  <a:srgbClr val="366092"/>
                </a:solidFill>
              </a:rPr>
              <a:t>[</a:t>
            </a:r>
            <a:r>
              <a:rPr lang="en-US" sz="2250" i="1">
                <a:solidFill>
                  <a:srgbClr val="366092"/>
                </a:solidFill>
              </a:rPr>
              <a:t>multiplicity</a:t>
            </a:r>
            <a:r>
              <a:rPr lang="en-US" sz="2250">
                <a:solidFill>
                  <a:srgbClr val="366092"/>
                </a:solidFill>
              </a:rPr>
              <a:t>] </a:t>
            </a:r>
            <a:r>
              <a:rPr lang="en-US" sz="2250">
                <a:solidFill>
                  <a:srgbClr val="00B050"/>
                </a:solidFill>
              </a:rPr>
              <a:t>[:</a:t>
            </a:r>
            <a:r>
              <a:rPr lang="en-US" sz="2250" b="1" i="1">
                <a:solidFill>
                  <a:srgbClr val="00B050"/>
                </a:solidFill>
              </a:rPr>
              <a:t>type</a:t>
            </a:r>
            <a:r>
              <a:rPr lang="en-US" sz="2250">
                <a:solidFill>
                  <a:srgbClr val="00B050"/>
                </a:solidFill>
              </a:rPr>
              <a:t>] </a:t>
            </a:r>
            <a:r>
              <a:rPr lang="en-US" sz="2250">
                <a:solidFill>
                  <a:srgbClr val="366092"/>
                </a:solidFill>
              </a:rPr>
              <a:t>[=</a:t>
            </a:r>
            <a:r>
              <a:rPr lang="en-US" sz="2250" i="1">
                <a:solidFill>
                  <a:srgbClr val="366092"/>
                </a:solidFill>
              </a:rPr>
              <a:t>initial-value</a:t>
            </a:r>
            <a:r>
              <a:rPr lang="en-US" sz="2250">
                <a:solidFill>
                  <a:srgbClr val="366092"/>
                </a:solidFill>
              </a:rPr>
              <a:t>]</a:t>
            </a:r>
            <a:endParaRPr/>
          </a:p>
          <a:p>
            <a:pPr marL="257175" indent="-123825" algn="just">
              <a:spcBef>
                <a:spcPts val="420"/>
              </a:spcBef>
              <a:buSzPts val="2800"/>
              <a:buNone/>
            </a:pPr>
            <a:endParaRPr sz="2100"/>
          </a:p>
        </p:txBody>
      </p:sp>
      <p:sp>
        <p:nvSpPr>
          <p:cNvPr id="165" name="Google Shape;165;p21"/>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1382438" y="73570"/>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Cont..</a:t>
            </a:r>
            <a:endParaRPr/>
          </a:p>
        </p:txBody>
      </p:sp>
      <p:sp>
        <p:nvSpPr>
          <p:cNvPr id="171" name="Google Shape;171;p22"/>
          <p:cNvSpPr txBox="1">
            <a:spLocks noGrp="1"/>
          </p:cNvSpPr>
          <p:nvPr>
            <p:ph type="body" idx="1"/>
          </p:nvPr>
        </p:nvSpPr>
        <p:spPr>
          <a:xfrm>
            <a:off x="1369314" y="843558"/>
            <a:ext cx="6377940" cy="4264294"/>
          </a:xfrm>
          <a:prstGeom prst="rect">
            <a:avLst/>
          </a:prstGeom>
          <a:noFill/>
          <a:ln>
            <a:noFill/>
          </a:ln>
        </p:spPr>
        <p:txBody>
          <a:bodyPr spcFirstLastPara="1" wrap="square" lIns="68569" tIns="34275" rIns="68569" bIns="34275" anchor="t" anchorCtr="0">
            <a:normAutofit fontScale="70000" lnSpcReduction="20000"/>
          </a:bodyPr>
          <a:lstStyle/>
          <a:p>
            <a:pPr marL="17860" lvl="1" indent="-110728">
              <a:spcBef>
                <a:spcPts val="0"/>
              </a:spcBef>
              <a:buSzPct val="100000"/>
              <a:buFont typeface="Noto Sans Symbols"/>
              <a:buChar char="✔"/>
            </a:pPr>
            <a:r>
              <a:rPr lang="en-US" sz="2250" i="1"/>
              <a:t>visibility</a:t>
            </a:r>
            <a:r>
              <a:rPr lang="en-US" sz="2250"/>
              <a:t>: public “+”, protected “#”, or private “-”</a:t>
            </a:r>
            <a:endParaRPr/>
          </a:p>
          <a:p>
            <a:pPr marL="17860" lvl="1" indent="-110728">
              <a:spcBef>
                <a:spcPts val="349"/>
              </a:spcBef>
              <a:buSzPct val="100000"/>
              <a:buFont typeface="Noto Sans Symbols"/>
              <a:buChar char="✔"/>
            </a:pPr>
            <a:r>
              <a:rPr lang="en-US" sz="2250" i="1"/>
              <a:t>name</a:t>
            </a:r>
            <a:r>
              <a:rPr lang="en-US" sz="2250"/>
              <a:t>: capitalize first letter of each word that makes up the name, except for the first</a:t>
            </a:r>
            <a:endParaRPr/>
          </a:p>
          <a:p>
            <a:pPr marL="17860" lvl="1" indent="-110728">
              <a:spcBef>
                <a:spcPts val="349"/>
              </a:spcBef>
              <a:buSzPct val="100000"/>
              <a:buFont typeface="Noto Sans Symbols"/>
              <a:buChar char="✔"/>
            </a:pPr>
            <a:r>
              <a:rPr lang="en-US" sz="2250" i="1"/>
              <a:t>multiplicity</a:t>
            </a:r>
            <a:r>
              <a:rPr lang="en-US" sz="2250"/>
              <a:t>: number, range, or sequence of number or ranges.</a:t>
            </a:r>
            <a:endParaRPr/>
          </a:p>
          <a:p>
            <a:pPr marL="17860" lvl="1" indent="-110728">
              <a:spcBef>
                <a:spcPts val="349"/>
              </a:spcBef>
              <a:buSzPct val="100000"/>
              <a:buFont typeface="Noto Sans Symbols"/>
              <a:buChar char="✔"/>
            </a:pPr>
            <a:r>
              <a:rPr lang="en-US" sz="2250" i="1"/>
              <a:t>type</a:t>
            </a:r>
            <a:r>
              <a:rPr lang="en-US" sz="2250"/>
              <a:t>: built-in type or any user-defined class</a:t>
            </a:r>
            <a:endParaRPr/>
          </a:p>
          <a:p>
            <a:pPr marL="17860" lvl="1" indent="-110728">
              <a:spcBef>
                <a:spcPts val="349"/>
              </a:spcBef>
              <a:buSzPct val="100000"/>
              <a:buFont typeface="Noto Sans Symbols"/>
              <a:buChar char="✔"/>
            </a:pPr>
            <a:r>
              <a:rPr lang="en-US" sz="2250" i="1"/>
              <a:t>initial-value</a:t>
            </a:r>
            <a:r>
              <a:rPr lang="en-US" sz="2250"/>
              <a:t>: any constant and user-defined object</a:t>
            </a:r>
            <a:endParaRPr/>
          </a:p>
          <a:p>
            <a:pPr marL="17860" lvl="1" indent="-17860">
              <a:spcBef>
                <a:spcPts val="279"/>
              </a:spcBef>
              <a:buSzPct val="100000"/>
              <a:buNone/>
            </a:pPr>
            <a:endParaRPr sz="1800"/>
          </a:p>
          <a:p>
            <a:pPr marL="17860" lvl="1" indent="-17860">
              <a:spcBef>
                <a:spcPts val="279"/>
              </a:spcBef>
              <a:buSzPct val="100000"/>
              <a:buNone/>
            </a:pPr>
            <a:endParaRPr sz="1800"/>
          </a:p>
          <a:p>
            <a:pPr marL="17860" lvl="1" indent="-17860">
              <a:spcBef>
                <a:spcPts val="279"/>
              </a:spcBef>
              <a:buSzPct val="100000"/>
              <a:buNone/>
            </a:pPr>
            <a:endParaRPr sz="1800"/>
          </a:p>
          <a:p>
            <a:pPr marL="17860" lvl="1" indent="-17860">
              <a:spcBef>
                <a:spcPts val="279"/>
              </a:spcBef>
              <a:buSzPct val="100000"/>
              <a:buNone/>
            </a:pPr>
            <a:endParaRPr sz="1800"/>
          </a:p>
          <a:p>
            <a:pPr marL="17860" lvl="1" indent="-17860">
              <a:spcBef>
                <a:spcPts val="279"/>
              </a:spcBef>
              <a:buSzPct val="100000"/>
              <a:buNone/>
            </a:pPr>
            <a:endParaRPr sz="1800"/>
          </a:p>
          <a:p>
            <a:pPr marL="17860" lvl="1" indent="-17860">
              <a:spcBef>
                <a:spcPts val="279"/>
              </a:spcBef>
              <a:buSzPct val="100000"/>
              <a:buNone/>
            </a:pPr>
            <a:endParaRPr sz="1800"/>
          </a:p>
          <a:p>
            <a:pPr marL="17860" lvl="1" indent="-17860">
              <a:spcBef>
                <a:spcPts val="279"/>
              </a:spcBef>
              <a:buSzPct val="100000"/>
              <a:buNone/>
            </a:pPr>
            <a:endParaRPr sz="1800"/>
          </a:p>
          <a:p>
            <a:pPr marL="17860" lvl="1" indent="-17860">
              <a:spcBef>
                <a:spcPts val="279"/>
              </a:spcBef>
              <a:buSzPct val="100000"/>
              <a:buNone/>
            </a:pPr>
            <a:endParaRPr sz="1800"/>
          </a:p>
          <a:p>
            <a:pPr marL="17860" lvl="1" indent="-17860">
              <a:spcBef>
                <a:spcPts val="279"/>
              </a:spcBef>
              <a:buSzPct val="100000"/>
              <a:buNone/>
            </a:pPr>
            <a:endParaRPr sz="1800"/>
          </a:p>
          <a:p>
            <a:pPr marL="13097" indent="-13097" algn="just">
              <a:spcBef>
                <a:spcPts val="233"/>
              </a:spcBef>
              <a:buSzPct val="100000"/>
              <a:buFont typeface="Noto Sans Symbols"/>
              <a:buChar char="⮚"/>
            </a:pPr>
            <a:r>
              <a:rPr lang="en-US" sz="1500"/>
              <a:t> </a:t>
            </a:r>
            <a:r>
              <a:rPr lang="en-US" sz="1425"/>
              <a:t>A </a:t>
            </a:r>
            <a:r>
              <a:rPr lang="en-US" sz="1425" i="1"/>
              <a:t>derived</a:t>
            </a:r>
            <a:r>
              <a:rPr lang="en-US" sz="1425"/>
              <a:t> attribute is one that can be computed from other attributes, but doesn’t actually exist. For example, a Person’s age can be computed from his birth date. A derived attribute is designated by a preceding ‘/’ as in:</a:t>
            </a:r>
            <a:endParaRPr sz="1425"/>
          </a:p>
          <a:p>
            <a:pPr marL="0" indent="13097" algn="just">
              <a:spcBef>
                <a:spcPts val="221"/>
              </a:spcBef>
              <a:buSzPct val="100000"/>
              <a:buNone/>
            </a:pPr>
            <a:r>
              <a:rPr lang="en-US" sz="1425"/>
              <a:t>	  </a:t>
            </a:r>
            <a:r>
              <a:rPr lang="en-US" sz="1425">
                <a:solidFill>
                  <a:srgbClr val="00B050"/>
                </a:solidFill>
              </a:rPr>
              <a:t>/ age : Date</a:t>
            </a:r>
            <a:endParaRPr sz="1425">
              <a:solidFill>
                <a:srgbClr val="00B050"/>
              </a:solidFill>
            </a:endParaRPr>
          </a:p>
          <a:p>
            <a:pPr marL="17860" lvl="1" indent="0">
              <a:spcBef>
                <a:spcPts val="279"/>
              </a:spcBef>
              <a:buSzPct val="100000"/>
              <a:buNone/>
            </a:pPr>
            <a:endParaRPr sz="1800"/>
          </a:p>
          <a:p>
            <a:pPr marL="17860" indent="0">
              <a:spcBef>
                <a:spcPts val="372"/>
              </a:spcBef>
              <a:buSzPct val="100000"/>
              <a:buNone/>
            </a:pPr>
            <a:endParaRPr/>
          </a:p>
        </p:txBody>
      </p:sp>
      <p:sp>
        <p:nvSpPr>
          <p:cNvPr id="172" name="Google Shape;172;p22"/>
          <p:cNvSpPr txBox="1">
            <a:spLocks noGrp="1"/>
          </p:cNvSpPr>
          <p:nvPr>
            <p:ph type="sldNum" idx="12"/>
          </p:nvPr>
        </p:nvSpPr>
        <p:spPr>
          <a:xfrm>
            <a:off x="6057900" y="5160224"/>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11</a:t>
            </a:fld>
            <a:endParaRPr/>
          </a:p>
        </p:txBody>
      </p:sp>
      <p:sp>
        <p:nvSpPr>
          <p:cNvPr id="173" name="Google Shape;173;p22"/>
          <p:cNvSpPr/>
          <p:nvPr/>
        </p:nvSpPr>
        <p:spPr>
          <a:xfrm>
            <a:off x="1885950" y="2589662"/>
            <a:ext cx="1657350" cy="1600200"/>
          </a:xfrm>
          <a:prstGeom prst="rect">
            <a:avLst/>
          </a:prstGeom>
          <a:no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cxnSp>
        <p:nvCxnSpPr>
          <p:cNvPr id="174" name="Google Shape;174;p22"/>
          <p:cNvCxnSpPr/>
          <p:nvPr/>
        </p:nvCxnSpPr>
        <p:spPr>
          <a:xfrm>
            <a:off x="1885950" y="2989712"/>
            <a:ext cx="1657350" cy="1191"/>
          </a:xfrm>
          <a:prstGeom prst="straightConnector1">
            <a:avLst/>
          </a:prstGeom>
          <a:noFill/>
          <a:ln w="9525" cap="flat" cmpd="sng">
            <a:solidFill>
              <a:srgbClr val="4A7DBA"/>
            </a:solidFill>
            <a:prstDash val="solid"/>
            <a:round/>
            <a:headEnd type="none" w="sm" len="sm"/>
            <a:tailEnd type="none" w="sm" len="sm"/>
          </a:ln>
        </p:spPr>
      </p:cxnSp>
      <p:cxnSp>
        <p:nvCxnSpPr>
          <p:cNvPr id="175" name="Google Shape;175;p22"/>
          <p:cNvCxnSpPr/>
          <p:nvPr/>
        </p:nvCxnSpPr>
        <p:spPr>
          <a:xfrm>
            <a:off x="1885950" y="3846962"/>
            <a:ext cx="1657350" cy="1191"/>
          </a:xfrm>
          <a:prstGeom prst="straightConnector1">
            <a:avLst/>
          </a:prstGeom>
          <a:noFill/>
          <a:ln w="9525" cap="flat" cmpd="sng">
            <a:solidFill>
              <a:srgbClr val="4A7DBA"/>
            </a:solidFill>
            <a:prstDash val="solid"/>
            <a:round/>
            <a:headEnd type="none" w="sm" len="sm"/>
            <a:tailEnd type="none" w="sm" len="sm"/>
          </a:ln>
        </p:spPr>
      </p:cxnSp>
      <p:sp>
        <p:nvSpPr>
          <p:cNvPr id="176" name="Google Shape;176;p22"/>
          <p:cNvSpPr txBox="1"/>
          <p:nvPr/>
        </p:nvSpPr>
        <p:spPr>
          <a:xfrm>
            <a:off x="1943100" y="2646812"/>
            <a:ext cx="1657350" cy="276969"/>
          </a:xfrm>
          <a:prstGeom prst="rect">
            <a:avLst/>
          </a:prstGeom>
          <a:noFill/>
          <a:ln>
            <a:noFill/>
          </a:ln>
        </p:spPr>
        <p:txBody>
          <a:bodyPr spcFirstLastPara="1" wrap="square" lIns="68569" tIns="34275" rIns="68569" bIns="34275" anchor="t" anchorCtr="0">
            <a:spAutoFit/>
          </a:bodyPr>
          <a:lstStyle/>
          <a:p>
            <a:pPr algn="ctr"/>
            <a:r>
              <a:rPr lang="en-US" sz="1350">
                <a:solidFill>
                  <a:schemeClr val="dk1"/>
                </a:solidFill>
                <a:latin typeface="Calibri"/>
                <a:ea typeface="Calibri"/>
                <a:cs typeface="Calibri"/>
                <a:sym typeface="Calibri"/>
              </a:rPr>
              <a:t>Student</a:t>
            </a:r>
            <a:endParaRPr sz="1050"/>
          </a:p>
        </p:txBody>
      </p:sp>
      <p:sp>
        <p:nvSpPr>
          <p:cNvPr id="177" name="Google Shape;177;p22"/>
          <p:cNvSpPr txBox="1"/>
          <p:nvPr/>
        </p:nvSpPr>
        <p:spPr>
          <a:xfrm>
            <a:off x="2000250" y="3046863"/>
            <a:ext cx="1428750" cy="669384"/>
          </a:xfrm>
          <a:prstGeom prst="rect">
            <a:avLst/>
          </a:prstGeom>
          <a:noFill/>
          <a:ln>
            <a:noFill/>
          </a:ln>
        </p:spPr>
        <p:txBody>
          <a:bodyPr spcFirstLastPara="1" wrap="square" lIns="68569" tIns="34275" rIns="68569" bIns="34275" anchor="t" anchorCtr="0">
            <a:spAutoFit/>
          </a:bodyPr>
          <a:lstStyle/>
          <a:p>
            <a:r>
              <a:rPr lang="en-US" sz="975">
                <a:solidFill>
                  <a:schemeClr val="dk1"/>
                </a:solidFill>
                <a:latin typeface="Calibri"/>
                <a:ea typeface="Calibri"/>
                <a:cs typeface="Calibri"/>
                <a:sym typeface="Calibri"/>
              </a:rPr>
              <a:t>+name</a:t>
            </a:r>
            <a:r>
              <a:rPr lang="en-US" sz="975">
                <a:solidFill>
                  <a:srgbClr val="FF0000"/>
                </a:solidFill>
                <a:latin typeface="Calibri"/>
                <a:ea typeface="Calibri"/>
                <a:cs typeface="Calibri"/>
                <a:sym typeface="Calibri"/>
              </a:rPr>
              <a:t>[1]</a:t>
            </a:r>
            <a:r>
              <a:rPr lang="en-US" sz="975">
                <a:solidFill>
                  <a:schemeClr val="dk1"/>
                </a:solidFill>
                <a:latin typeface="Calibri"/>
                <a:ea typeface="Calibri"/>
                <a:cs typeface="Calibri"/>
                <a:sym typeface="Calibri"/>
              </a:rPr>
              <a:t>: String</a:t>
            </a:r>
            <a:endParaRPr sz="1050"/>
          </a:p>
          <a:p>
            <a:r>
              <a:rPr lang="en-US" sz="975">
                <a:solidFill>
                  <a:schemeClr val="dk1"/>
                </a:solidFill>
                <a:latin typeface="Calibri"/>
                <a:ea typeface="Calibri"/>
                <a:cs typeface="Calibri"/>
                <a:sym typeface="Calibri"/>
              </a:rPr>
              <a:t>+password</a:t>
            </a:r>
            <a:r>
              <a:rPr lang="en-US" sz="975">
                <a:solidFill>
                  <a:srgbClr val="FF0000"/>
                </a:solidFill>
                <a:latin typeface="Calibri"/>
                <a:ea typeface="Calibri"/>
                <a:cs typeface="Calibri"/>
                <a:sym typeface="Calibri"/>
              </a:rPr>
              <a:t>[1]</a:t>
            </a:r>
            <a:r>
              <a:rPr lang="en-US" sz="975">
                <a:solidFill>
                  <a:schemeClr val="dk1"/>
                </a:solidFill>
                <a:latin typeface="Calibri"/>
                <a:ea typeface="Calibri"/>
                <a:cs typeface="Calibri"/>
                <a:sym typeface="Calibri"/>
              </a:rPr>
              <a:t>:String</a:t>
            </a:r>
            <a:endParaRPr sz="1050"/>
          </a:p>
          <a:p>
            <a:r>
              <a:rPr lang="en-US" sz="975">
                <a:solidFill>
                  <a:schemeClr val="dk1"/>
                </a:solidFill>
                <a:latin typeface="Calibri"/>
                <a:ea typeface="Calibri"/>
                <a:cs typeface="Calibri"/>
                <a:sym typeface="Calibri"/>
              </a:rPr>
              <a:t>+gradeLevel</a:t>
            </a:r>
            <a:r>
              <a:rPr lang="en-US" sz="975">
                <a:solidFill>
                  <a:srgbClr val="FF0000"/>
                </a:solidFill>
                <a:latin typeface="Calibri"/>
                <a:ea typeface="Calibri"/>
                <a:cs typeface="Calibri"/>
                <a:sym typeface="Calibri"/>
              </a:rPr>
              <a:t>[1]</a:t>
            </a:r>
            <a:r>
              <a:rPr lang="en-US" sz="975">
                <a:solidFill>
                  <a:schemeClr val="dk1"/>
                </a:solidFill>
                <a:latin typeface="Calibri"/>
                <a:ea typeface="Calibri"/>
                <a:cs typeface="Calibri"/>
                <a:sym typeface="Calibri"/>
              </a:rPr>
              <a:t>: Integer</a:t>
            </a:r>
            <a:endParaRPr sz="1050"/>
          </a:p>
          <a:p>
            <a:r>
              <a:rPr lang="en-US" sz="975">
                <a:solidFill>
                  <a:schemeClr val="dk1"/>
                </a:solidFill>
                <a:latin typeface="Calibri"/>
                <a:ea typeface="Calibri"/>
                <a:cs typeface="Calibri"/>
                <a:sym typeface="Calibri"/>
              </a:rPr>
              <a:t>+grades</a:t>
            </a:r>
            <a:r>
              <a:rPr lang="en-US" sz="975">
                <a:solidFill>
                  <a:srgbClr val="FF0000"/>
                </a:solidFill>
                <a:latin typeface="Calibri"/>
                <a:ea typeface="Calibri"/>
                <a:cs typeface="Calibri"/>
                <a:sym typeface="Calibri"/>
              </a:rPr>
              <a:t>[0..*]</a:t>
            </a:r>
            <a:r>
              <a:rPr lang="en-US" sz="975">
                <a:solidFill>
                  <a:schemeClr val="dk1"/>
                </a:solidFill>
                <a:latin typeface="Calibri"/>
                <a:ea typeface="Calibri"/>
                <a:cs typeface="Calibri"/>
                <a:sym typeface="Calibri"/>
              </a:rPr>
              <a:t>:Integer</a:t>
            </a:r>
            <a:endParaRPr sz="1050"/>
          </a:p>
        </p:txBody>
      </p:sp>
      <p:sp>
        <p:nvSpPr>
          <p:cNvPr id="178" name="Google Shape;178;p22"/>
          <p:cNvSpPr/>
          <p:nvPr/>
        </p:nvSpPr>
        <p:spPr>
          <a:xfrm>
            <a:off x="5414963" y="2589662"/>
            <a:ext cx="1657350" cy="1600200"/>
          </a:xfrm>
          <a:prstGeom prst="rect">
            <a:avLst/>
          </a:prstGeom>
          <a:no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cxnSp>
        <p:nvCxnSpPr>
          <p:cNvPr id="179" name="Google Shape;179;p22"/>
          <p:cNvCxnSpPr/>
          <p:nvPr/>
        </p:nvCxnSpPr>
        <p:spPr>
          <a:xfrm>
            <a:off x="5414963" y="2989712"/>
            <a:ext cx="1657350" cy="1191"/>
          </a:xfrm>
          <a:prstGeom prst="straightConnector1">
            <a:avLst/>
          </a:prstGeom>
          <a:noFill/>
          <a:ln w="9525" cap="flat" cmpd="sng">
            <a:solidFill>
              <a:srgbClr val="4A7DBA"/>
            </a:solidFill>
            <a:prstDash val="solid"/>
            <a:round/>
            <a:headEnd type="none" w="sm" len="sm"/>
            <a:tailEnd type="none" w="sm" len="sm"/>
          </a:ln>
        </p:spPr>
      </p:cxnSp>
      <p:cxnSp>
        <p:nvCxnSpPr>
          <p:cNvPr id="180" name="Google Shape;180;p22"/>
          <p:cNvCxnSpPr/>
          <p:nvPr/>
        </p:nvCxnSpPr>
        <p:spPr>
          <a:xfrm>
            <a:off x="5414963" y="3846962"/>
            <a:ext cx="1657350" cy="1191"/>
          </a:xfrm>
          <a:prstGeom prst="straightConnector1">
            <a:avLst/>
          </a:prstGeom>
          <a:noFill/>
          <a:ln w="9525" cap="flat" cmpd="sng">
            <a:solidFill>
              <a:srgbClr val="4A7DBA"/>
            </a:solidFill>
            <a:prstDash val="solid"/>
            <a:round/>
            <a:headEnd type="none" w="sm" len="sm"/>
            <a:tailEnd type="none" w="sm" len="sm"/>
          </a:ln>
        </p:spPr>
      </p:cxnSp>
      <p:sp>
        <p:nvSpPr>
          <p:cNvPr id="181" name="Google Shape;181;p22"/>
          <p:cNvSpPr txBox="1"/>
          <p:nvPr/>
        </p:nvSpPr>
        <p:spPr>
          <a:xfrm>
            <a:off x="5472113" y="2646812"/>
            <a:ext cx="1657350" cy="276969"/>
          </a:xfrm>
          <a:prstGeom prst="rect">
            <a:avLst/>
          </a:prstGeom>
          <a:noFill/>
          <a:ln>
            <a:noFill/>
          </a:ln>
        </p:spPr>
        <p:txBody>
          <a:bodyPr spcFirstLastPara="1" wrap="square" lIns="68569" tIns="34275" rIns="68569" bIns="34275" anchor="t" anchorCtr="0">
            <a:spAutoFit/>
          </a:bodyPr>
          <a:lstStyle/>
          <a:p>
            <a:pPr algn="ctr"/>
            <a:r>
              <a:rPr lang="en-US" sz="1350">
                <a:solidFill>
                  <a:schemeClr val="dk1"/>
                </a:solidFill>
                <a:latin typeface="Calibri"/>
                <a:ea typeface="Calibri"/>
                <a:cs typeface="Calibri"/>
                <a:sym typeface="Calibri"/>
              </a:rPr>
              <a:t>Student</a:t>
            </a:r>
            <a:endParaRPr sz="1050"/>
          </a:p>
        </p:txBody>
      </p:sp>
      <p:sp>
        <p:nvSpPr>
          <p:cNvPr id="182" name="Google Shape;182;p22"/>
          <p:cNvSpPr txBox="1"/>
          <p:nvPr/>
        </p:nvSpPr>
        <p:spPr>
          <a:xfrm>
            <a:off x="5529263" y="3046862"/>
            <a:ext cx="1428750" cy="819425"/>
          </a:xfrm>
          <a:prstGeom prst="rect">
            <a:avLst/>
          </a:prstGeom>
          <a:noFill/>
          <a:ln>
            <a:noFill/>
          </a:ln>
        </p:spPr>
        <p:txBody>
          <a:bodyPr spcFirstLastPara="1" wrap="square" lIns="68569" tIns="34275" rIns="68569" bIns="34275" anchor="t" anchorCtr="0">
            <a:spAutoFit/>
          </a:bodyPr>
          <a:lstStyle/>
          <a:p>
            <a:r>
              <a:rPr lang="en-US" sz="975">
                <a:solidFill>
                  <a:schemeClr val="dk1"/>
                </a:solidFill>
                <a:latin typeface="Calibri"/>
                <a:ea typeface="Calibri"/>
                <a:cs typeface="Calibri"/>
                <a:sym typeface="Calibri"/>
              </a:rPr>
              <a:t>+name[1]: String</a:t>
            </a:r>
            <a:endParaRPr sz="1050"/>
          </a:p>
          <a:p>
            <a:r>
              <a:rPr lang="en-US" sz="975">
                <a:solidFill>
                  <a:schemeClr val="dk1"/>
                </a:solidFill>
                <a:latin typeface="Calibri"/>
                <a:ea typeface="Calibri"/>
                <a:cs typeface="Calibri"/>
                <a:sym typeface="Calibri"/>
              </a:rPr>
              <a:t>+password[1]:String</a:t>
            </a:r>
            <a:endParaRPr sz="1050"/>
          </a:p>
          <a:p>
            <a:r>
              <a:rPr lang="en-US" sz="975">
                <a:solidFill>
                  <a:schemeClr val="dk1"/>
                </a:solidFill>
                <a:latin typeface="Calibri"/>
                <a:ea typeface="Calibri"/>
                <a:cs typeface="Calibri"/>
                <a:sym typeface="Calibri"/>
              </a:rPr>
              <a:t>+gradeLevel[1]: Integer</a:t>
            </a:r>
            <a:endParaRPr sz="1050"/>
          </a:p>
          <a:p>
            <a:r>
              <a:rPr lang="en-US" sz="975">
                <a:solidFill>
                  <a:schemeClr val="dk1"/>
                </a:solidFill>
                <a:latin typeface="Calibri"/>
                <a:ea typeface="Calibri"/>
                <a:cs typeface="Calibri"/>
                <a:sym typeface="Calibri"/>
              </a:rPr>
              <a:t>+grades[0..*]:Integer</a:t>
            </a:r>
            <a:endParaRPr sz="1050"/>
          </a:p>
          <a:p>
            <a:r>
              <a:rPr lang="en-US" sz="975">
                <a:solidFill>
                  <a:srgbClr val="FF0000"/>
                </a:solidFill>
                <a:latin typeface="Calibri"/>
                <a:ea typeface="Calibri"/>
                <a:cs typeface="Calibri"/>
                <a:sym typeface="Calibri"/>
              </a:rPr>
              <a:t>+/gpa[1]:Double=Null</a:t>
            </a:r>
            <a:endParaRPr sz="10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12</a:t>
            </a:fld>
            <a:endParaRPr/>
          </a:p>
        </p:txBody>
      </p:sp>
      <p:pic>
        <p:nvPicPr>
          <p:cNvPr id="188" name="Google Shape;188;p23"/>
          <p:cNvPicPr preferRelativeResize="0"/>
          <p:nvPr/>
        </p:nvPicPr>
        <p:blipFill rotWithShape="1">
          <a:blip r:embed="rId3">
            <a:alphaModFix/>
          </a:blip>
          <a:srcRect l="1329" t="8581"/>
          <a:stretch/>
        </p:blipFill>
        <p:spPr>
          <a:xfrm>
            <a:off x="1493658" y="1869672"/>
            <a:ext cx="6146563" cy="2224232"/>
          </a:xfrm>
          <a:prstGeom prst="rect">
            <a:avLst/>
          </a:prstGeom>
          <a:noFill/>
          <a:ln>
            <a:noFill/>
          </a:ln>
        </p:spPr>
      </p:pic>
      <p:sp>
        <p:nvSpPr>
          <p:cNvPr id="189" name="Google Shape;189;p23"/>
          <p:cNvSpPr txBox="1"/>
          <p:nvPr/>
        </p:nvSpPr>
        <p:spPr>
          <a:xfrm>
            <a:off x="1785918" y="1168900"/>
            <a:ext cx="5721759" cy="484718"/>
          </a:xfrm>
          <a:prstGeom prst="rect">
            <a:avLst/>
          </a:prstGeom>
          <a:noFill/>
          <a:ln>
            <a:noFill/>
          </a:ln>
        </p:spPr>
        <p:txBody>
          <a:bodyPr spcFirstLastPara="1" wrap="square" lIns="68569" tIns="34275" rIns="68569" bIns="34275" anchor="t" anchorCtr="0">
            <a:spAutoFit/>
          </a:bodyPr>
          <a:lstStyle/>
          <a:p>
            <a:r>
              <a:rPr lang="en-US" sz="1350" b="1">
                <a:solidFill>
                  <a:schemeClr val="dk1"/>
                </a:solidFill>
                <a:latin typeface="Calibri"/>
                <a:ea typeface="Calibri"/>
                <a:cs typeface="Calibri"/>
                <a:sym typeface="Calibri"/>
              </a:rPr>
              <a:t>Multiplicity</a:t>
            </a:r>
            <a:r>
              <a:rPr lang="en-US" sz="1350">
                <a:solidFill>
                  <a:schemeClr val="dk1"/>
                </a:solidFill>
                <a:latin typeface="Calibri"/>
                <a:ea typeface="Calibri"/>
                <a:cs typeface="Calibri"/>
                <a:sym typeface="Calibri"/>
              </a:rPr>
              <a:t> is a definition of </a:t>
            </a:r>
            <a:r>
              <a:rPr lang="en-US" sz="1350" b="1">
                <a:solidFill>
                  <a:schemeClr val="dk1"/>
                </a:solidFill>
                <a:latin typeface="Calibri"/>
                <a:ea typeface="Calibri"/>
                <a:cs typeface="Calibri"/>
                <a:sym typeface="Calibri"/>
              </a:rPr>
              <a:t>cardinality</a:t>
            </a:r>
            <a:r>
              <a:rPr lang="en-US" sz="1350">
                <a:solidFill>
                  <a:schemeClr val="dk1"/>
                </a:solidFill>
                <a:latin typeface="Calibri"/>
                <a:ea typeface="Calibri"/>
                <a:cs typeface="Calibri"/>
                <a:sym typeface="Calibri"/>
              </a:rPr>
              <a:t> - i.e. </a:t>
            </a:r>
            <a:r>
              <a:rPr lang="en-US" sz="1350" b="1">
                <a:solidFill>
                  <a:schemeClr val="dk1"/>
                </a:solidFill>
                <a:latin typeface="Calibri"/>
                <a:ea typeface="Calibri"/>
                <a:cs typeface="Calibri"/>
                <a:sym typeface="Calibri"/>
              </a:rPr>
              <a:t>number of elements</a:t>
            </a:r>
            <a:r>
              <a:rPr lang="en-US" sz="1350">
                <a:solidFill>
                  <a:schemeClr val="dk1"/>
                </a:solidFill>
                <a:latin typeface="Calibri"/>
                <a:ea typeface="Calibri"/>
                <a:cs typeface="Calibri"/>
                <a:sym typeface="Calibri"/>
              </a:rPr>
              <a:t> </a:t>
            </a:r>
            <a:endParaRPr sz="1050"/>
          </a:p>
          <a:p>
            <a:endParaRPr sz="1350">
              <a:solidFill>
                <a:schemeClr val="dk1"/>
              </a:solidFill>
              <a:latin typeface="Calibri"/>
              <a:ea typeface="Calibri"/>
              <a:cs typeface="Calibri"/>
              <a:sym typeface="Calibri"/>
            </a:endParaRPr>
          </a:p>
        </p:txBody>
      </p:sp>
      <p:sp>
        <p:nvSpPr>
          <p:cNvPr id="190" name="Google Shape;190;p23"/>
          <p:cNvSpPr txBox="1"/>
          <p:nvPr/>
        </p:nvSpPr>
        <p:spPr>
          <a:xfrm>
            <a:off x="1764887" y="1577914"/>
            <a:ext cx="2739788" cy="484718"/>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Some typical example of multiplicity</a:t>
            </a:r>
            <a:endParaRPr sz="1050"/>
          </a:p>
          <a:p>
            <a:endParaRPr sz="1350">
              <a:solidFill>
                <a:schemeClr val="dk1"/>
              </a:solidFill>
              <a:latin typeface="Calibri"/>
              <a:ea typeface="Calibri"/>
              <a:cs typeface="Calibri"/>
              <a:sym typeface="Calibri"/>
            </a:endParaRPr>
          </a:p>
        </p:txBody>
      </p:sp>
      <p:sp>
        <p:nvSpPr>
          <p:cNvPr id="191" name="Google Shape;191;p23"/>
          <p:cNvSpPr txBox="1"/>
          <p:nvPr/>
        </p:nvSpPr>
        <p:spPr>
          <a:xfrm>
            <a:off x="1485900" y="205979"/>
            <a:ext cx="6172200" cy="857250"/>
          </a:xfrm>
          <a:prstGeom prst="rect">
            <a:avLst/>
          </a:prstGeom>
          <a:noFill/>
          <a:ln>
            <a:noFill/>
          </a:ln>
        </p:spPr>
        <p:txBody>
          <a:bodyPr spcFirstLastPara="1" wrap="square" lIns="68569" tIns="34275" rIns="68569" bIns="34275" anchor="t" anchorCtr="0">
            <a:noAutofit/>
          </a:bodyPr>
          <a:lstStyle/>
          <a:p>
            <a:pPr algn="ctr">
              <a:buClr>
                <a:schemeClr val="dk1"/>
              </a:buClr>
              <a:buSzPts val="4400"/>
            </a:pPr>
            <a:r>
              <a:rPr lang="en-US" sz="3300">
                <a:solidFill>
                  <a:schemeClr val="dk1"/>
                </a:solidFill>
                <a:latin typeface="Calibri"/>
                <a:ea typeface="Calibri"/>
                <a:cs typeface="Calibri"/>
                <a:sym typeface="Calibri"/>
              </a:rPr>
              <a:t>Multiplicity</a:t>
            </a:r>
            <a:endParaRPr sz="3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1485900" y="205979"/>
            <a:ext cx="6172200" cy="490524"/>
          </a:xfrm>
          <a:prstGeom prst="rect">
            <a:avLst/>
          </a:prstGeom>
          <a:noFill/>
          <a:ln>
            <a:noFill/>
          </a:ln>
        </p:spPr>
        <p:txBody>
          <a:bodyPr spcFirstLastPara="1" wrap="square" lIns="68569" tIns="34275" rIns="68569" bIns="34275" anchor="ctr" anchorCtr="0">
            <a:normAutofit fontScale="90000"/>
          </a:bodyPr>
          <a:lstStyle/>
          <a:p>
            <a:pPr>
              <a:buSzPct val="100000"/>
            </a:pPr>
            <a:r>
              <a:rPr lang="en-US"/>
              <a:t>Operation Syntax</a:t>
            </a:r>
            <a:endParaRPr/>
          </a:p>
        </p:txBody>
      </p:sp>
      <p:sp>
        <p:nvSpPr>
          <p:cNvPr id="197" name="Google Shape;197;p24"/>
          <p:cNvSpPr txBox="1">
            <a:spLocks noGrp="1"/>
          </p:cNvSpPr>
          <p:nvPr>
            <p:ph type="body" idx="1"/>
          </p:nvPr>
        </p:nvSpPr>
        <p:spPr>
          <a:xfrm>
            <a:off x="1369314" y="910816"/>
            <a:ext cx="6377940" cy="3911231"/>
          </a:xfrm>
          <a:prstGeom prst="rect">
            <a:avLst/>
          </a:prstGeom>
          <a:noFill/>
          <a:ln>
            <a:noFill/>
          </a:ln>
        </p:spPr>
        <p:txBody>
          <a:bodyPr spcFirstLastPara="1" wrap="square" lIns="68569" tIns="34275" rIns="68569" bIns="34275" anchor="t" anchorCtr="0">
            <a:normAutofit/>
          </a:bodyPr>
          <a:lstStyle/>
          <a:p>
            <a:pPr marL="257175" lvl="1" indent="-133350">
              <a:spcBef>
                <a:spcPts val="0"/>
              </a:spcBef>
              <a:buSzPts val="2600"/>
              <a:buNone/>
            </a:pPr>
            <a:endParaRPr sz="1950" b="1">
              <a:latin typeface="Calibri"/>
              <a:ea typeface="Calibri"/>
              <a:cs typeface="Calibri"/>
              <a:sym typeface="Calibri"/>
            </a:endParaRPr>
          </a:p>
          <a:p>
            <a:pPr marL="257175" lvl="1">
              <a:spcBef>
                <a:spcPts val="390"/>
              </a:spcBef>
              <a:buSzPts val="2600"/>
              <a:buFont typeface="Arial"/>
              <a:buChar char="•"/>
            </a:pPr>
            <a:r>
              <a:rPr lang="en-US" sz="1950" b="1">
                <a:latin typeface="Calibri"/>
                <a:ea typeface="Calibri"/>
                <a:cs typeface="Calibri"/>
                <a:sym typeface="Calibri"/>
              </a:rPr>
              <a:t>Operation is a behavioural features of class.</a:t>
            </a:r>
            <a:endParaRPr/>
          </a:p>
          <a:p>
            <a:pPr marL="257175" lvl="1">
              <a:spcBef>
                <a:spcPts val="390"/>
              </a:spcBef>
              <a:buSzPts val="2600"/>
              <a:buFont typeface="Arial"/>
              <a:buChar char="•"/>
            </a:pPr>
            <a:r>
              <a:rPr lang="en-US" sz="1950">
                <a:latin typeface="Calibri"/>
                <a:ea typeface="Calibri"/>
                <a:cs typeface="Calibri"/>
                <a:sym typeface="Calibri"/>
              </a:rPr>
              <a:t>Operation is invoked on an instance of the classes for which the operation is a feature</a:t>
            </a:r>
            <a:endParaRPr/>
          </a:p>
          <a:p>
            <a:pPr marL="257175" lvl="1">
              <a:spcBef>
                <a:spcPts val="420"/>
              </a:spcBef>
              <a:buSzPts val="2800"/>
              <a:buFont typeface="Arial"/>
              <a:buChar char="•"/>
            </a:pPr>
            <a:r>
              <a:rPr lang="en-US"/>
              <a:t>[</a:t>
            </a:r>
            <a:r>
              <a:rPr lang="en-US" b="1" i="1">
                <a:latin typeface="Arial"/>
                <a:ea typeface="Arial"/>
                <a:cs typeface="Arial"/>
                <a:sym typeface="Arial"/>
              </a:rPr>
              <a:t>visibility</a:t>
            </a:r>
            <a:r>
              <a:rPr lang="en-US" b="1">
                <a:latin typeface="Arial"/>
                <a:ea typeface="Arial"/>
                <a:cs typeface="Arial"/>
                <a:sym typeface="Arial"/>
              </a:rPr>
              <a:t>] name [(</a:t>
            </a:r>
            <a:r>
              <a:rPr lang="en-US" b="1" i="1">
                <a:latin typeface="Arial"/>
                <a:ea typeface="Arial"/>
                <a:cs typeface="Arial"/>
                <a:sym typeface="Arial"/>
              </a:rPr>
              <a:t>parameter-list</a:t>
            </a:r>
            <a:r>
              <a:rPr lang="en-US" b="1">
                <a:latin typeface="Arial"/>
                <a:ea typeface="Arial"/>
                <a:cs typeface="Arial"/>
                <a:sym typeface="Arial"/>
              </a:rPr>
              <a:t>)] [:</a:t>
            </a:r>
            <a:r>
              <a:rPr lang="en-US" b="1" i="1">
                <a:latin typeface="Arial"/>
                <a:ea typeface="Arial"/>
                <a:cs typeface="Arial"/>
                <a:sym typeface="Arial"/>
              </a:rPr>
              <a:t>return-type</a:t>
            </a:r>
            <a:r>
              <a:rPr lang="en-US" b="1">
                <a:latin typeface="Arial"/>
                <a:ea typeface="Arial"/>
                <a:cs typeface="Arial"/>
                <a:sym typeface="Arial"/>
              </a:rPr>
              <a:t>]</a:t>
            </a:r>
            <a:endParaRPr sz="2250"/>
          </a:p>
          <a:p>
            <a:pPr marL="557213" lvl="1" indent="-214313">
              <a:spcBef>
                <a:spcPts val="420"/>
              </a:spcBef>
              <a:buClr>
                <a:srgbClr val="FF0000"/>
              </a:buClr>
              <a:buSzPts val="2800"/>
              <a:buNone/>
            </a:pPr>
            <a:r>
              <a:rPr lang="en-US" i="1">
                <a:solidFill>
                  <a:srgbClr val="FF0000"/>
                </a:solidFill>
              </a:rPr>
              <a:t>visibilit</a:t>
            </a:r>
            <a:r>
              <a:rPr lang="en-US">
                <a:solidFill>
                  <a:srgbClr val="FF0000"/>
                </a:solidFill>
              </a:rPr>
              <a:t>y</a:t>
            </a:r>
            <a:r>
              <a:rPr lang="en-US"/>
              <a:t>: “+”, “#”, “-” optional by default private</a:t>
            </a:r>
            <a:endParaRPr/>
          </a:p>
          <a:p>
            <a:pPr marL="557213" lvl="1" indent="-214313">
              <a:spcBef>
                <a:spcPts val="420"/>
              </a:spcBef>
              <a:buClr>
                <a:srgbClr val="FF0000"/>
              </a:buClr>
              <a:buSzPts val="2800"/>
              <a:buNone/>
            </a:pPr>
            <a:r>
              <a:rPr lang="en-US" i="1">
                <a:solidFill>
                  <a:srgbClr val="FF0000"/>
                </a:solidFill>
              </a:rPr>
              <a:t>name</a:t>
            </a:r>
            <a:r>
              <a:rPr lang="en-US"/>
              <a:t>: verb or verb phase, capitalize first letter of every word, except first</a:t>
            </a:r>
            <a:endParaRPr/>
          </a:p>
          <a:p>
            <a:pPr marL="557213" lvl="1" indent="-214313">
              <a:spcBef>
                <a:spcPts val="420"/>
              </a:spcBef>
              <a:buClr>
                <a:srgbClr val="FF0000"/>
              </a:buClr>
              <a:buSzPts val="2800"/>
              <a:buNone/>
            </a:pPr>
            <a:r>
              <a:rPr lang="en-US" i="1">
                <a:solidFill>
                  <a:srgbClr val="FF0000"/>
                </a:solidFill>
              </a:rPr>
              <a:t>parameter-list</a:t>
            </a:r>
            <a:r>
              <a:rPr lang="en-US"/>
              <a:t>: coma separated list of parameters</a:t>
            </a:r>
            <a:endParaRPr/>
          </a:p>
          <a:p>
            <a:pPr marL="557213" lvl="1" indent="-214313">
              <a:spcBef>
                <a:spcPts val="420"/>
              </a:spcBef>
              <a:buClr>
                <a:srgbClr val="FF0000"/>
              </a:buClr>
              <a:buSzPts val="2800"/>
              <a:buNone/>
            </a:pPr>
            <a:r>
              <a:rPr lang="en-US" i="1">
                <a:solidFill>
                  <a:srgbClr val="FF0000"/>
                </a:solidFill>
              </a:rPr>
              <a:t>return-type</a:t>
            </a:r>
            <a:r>
              <a:rPr lang="en-US"/>
              <a:t>: primitive type or user-defined type</a:t>
            </a:r>
            <a:endParaRPr/>
          </a:p>
          <a:p>
            <a:pPr marL="257175" indent="-104775">
              <a:spcBef>
                <a:spcPts val="480"/>
              </a:spcBef>
              <a:buSzPts val="3200"/>
              <a:buNone/>
            </a:pPr>
            <a:endParaRPr/>
          </a:p>
        </p:txBody>
      </p:sp>
      <p:sp>
        <p:nvSpPr>
          <p:cNvPr id="198" name="Google Shape;198;p24"/>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body" idx="1"/>
          </p:nvPr>
        </p:nvSpPr>
        <p:spPr>
          <a:xfrm>
            <a:off x="1485900" y="160717"/>
            <a:ext cx="6172200" cy="4768487"/>
          </a:xfrm>
          <a:prstGeom prst="rect">
            <a:avLst/>
          </a:prstGeom>
          <a:noFill/>
          <a:ln>
            <a:noFill/>
          </a:ln>
        </p:spPr>
        <p:txBody>
          <a:bodyPr spcFirstLastPara="1" wrap="square" lIns="68569" tIns="34275" rIns="68569" bIns="34275" anchor="t" anchorCtr="0">
            <a:normAutofit/>
          </a:bodyPr>
          <a:lstStyle/>
          <a:p>
            <a:pPr marL="257175">
              <a:spcBef>
                <a:spcPts val="0"/>
              </a:spcBef>
              <a:buSzPts val="2400"/>
              <a:buNone/>
            </a:pPr>
            <a:endParaRPr/>
          </a:p>
          <a:p>
            <a:pPr marL="257175">
              <a:spcBef>
                <a:spcPts val="360"/>
              </a:spcBef>
              <a:buSzPts val="2400"/>
              <a:buNone/>
            </a:pPr>
            <a:endParaRPr/>
          </a:p>
          <a:p>
            <a:pPr marL="257175">
              <a:buNone/>
            </a:pPr>
            <a:r>
              <a:rPr lang="en-US" sz="1350"/>
              <a:t>Direction of parameter is described as one of:</a:t>
            </a:r>
            <a:endParaRPr/>
          </a:p>
          <a:p>
            <a:pPr marL="257175">
              <a:buNone/>
            </a:pPr>
            <a:r>
              <a:rPr lang="en-US" sz="1350" b="1" i="1"/>
              <a:t>direction</a:t>
            </a:r>
            <a:r>
              <a:rPr lang="en-US" sz="1350"/>
              <a:t> ::= 'in'   |   'out'   |   'inout'      and defaults to 'in' if omitted.</a:t>
            </a:r>
            <a:endParaRPr/>
          </a:p>
          <a:p>
            <a:pPr marL="257175">
              <a:buNone/>
            </a:pPr>
            <a:r>
              <a:rPr lang="en-US" sz="1350"/>
              <a:t>in: passed by value</a:t>
            </a:r>
            <a:endParaRPr/>
          </a:p>
          <a:p>
            <a:pPr marL="257175">
              <a:buNone/>
            </a:pPr>
            <a:r>
              <a:rPr lang="en-US" sz="1350"/>
              <a:t>inout: passed by reference</a:t>
            </a:r>
            <a:endParaRPr/>
          </a:p>
          <a:p>
            <a:pPr marL="257175">
              <a:buNone/>
            </a:pPr>
            <a:r>
              <a:rPr lang="en-US" sz="1350"/>
              <a:t>out: value not passed into function rather the operation returns a value with in the parameter.</a:t>
            </a:r>
            <a:endParaRPr/>
          </a:p>
          <a:p>
            <a:pPr marL="257175">
              <a:buNone/>
            </a:pPr>
            <a:endParaRPr sz="1350"/>
          </a:p>
          <a:p>
            <a:pPr marL="257175">
              <a:spcBef>
                <a:spcPts val="480"/>
              </a:spcBef>
              <a:buSzPts val="3200"/>
              <a:buNone/>
            </a:pPr>
            <a:endParaRPr/>
          </a:p>
        </p:txBody>
      </p:sp>
      <p:sp>
        <p:nvSpPr>
          <p:cNvPr id="204" name="Google Shape;204;p25"/>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14</a:t>
            </a:fld>
            <a:endParaRPr/>
          </a:p>
        </p:txBody>
      </p:sp>
      <p:grpSp>
        <p:nvGrpSpPr>
          <p:cNvPr id="205" name="Google Shape;205;p25"/>
          <p:cNvGrpSpPr/>
          <p:nvPr/>
        </p:nvGrpSpPr>
        <p:grpSpPr>
          <a:xfrm>
            <a:off x="2214546" y="2250279"/>
            <a:ext cx="5368529" cy="2732504"/>
            <a:chOff x="642910" y="3500438"/>
            <a:chExt cx="7158038" cy="3000396"/>
          </a:xfrm>
        </p:grpSpPr>
        <p:sp>
          <p:nvSpPr>
            <p:cNvPr id="206" name="Google Shape;206;p25"/>
            <p:cNvSpPr txBox="1"/>
            <p:nvPr/>
          </p:nvSpPr>
          <p:spPr>
            <a:xfrm>
              <a:off x="1785918" y="3571876"/>
              <a:ext cx="2209800" cy="304123"/>
            </a:xfrm>
            <a:prstGeom prst="rect">
              <a:avLst/>
            </a:prstGeom>
            <a:noFill/>
            <a:ln>
              <a:noFill/>
            </a:ln>
          </p:spPr>
          <p:txBody>
            <a:bodyPr spcFirstLastPara="1" wrap="square" lIns="68569" tIns="34275" rIns="68569" bIns="34275" anchor="t" anchorCtr="0">
              <a:spAutoFit/>
            </a:bodyPr>
            <a:lstStyle/>
            <a:p>
              <a:pPr algn="ctr"/>
              <a:r>
                <a:rPr lang="en-US" sz="1350">
                  <a:solidFill>
                    <a:schemeClr val="dk1"/>
                  </a:solidFill>
                  <a:latin typeface="Calibri"/>
                  <a:ea typeface="Calibri"/>
                  <a:cs typeface="Calibri"/>
                  <a:sym typeface="Calibri"/>
                </a:rPr>
                <a:t>Student</a:t>
              </a:r>
              <a:endParaRPr sz="1050"/>
            </a:p>
          </p:txBody>
        </p:sp>
        <p:grpSp>
          <p:nvGrpSpPr>
            <p:cNvPr id="207" name="Google Shape;207;p25"/>
            <p:cNvGrpSpPr/>
            <p:nvPr/>
          </p:nvGrpSpPr>
          <p:grpSpPr>
            <a:xfrm>
              <a:off x="642910" y="3500438"/>
              <a:ext cx="7158038" cy="3000396"/>
              <a:chOff x="642910" y="3500438"/>
              <a:chExt cx="7158038" cy="3000396"/>
            </a:xfrm>
          </p:grpSpPr>
          <p:sp>
            <p:nvSpPr>
              <p:cNvPr id="208" name="Google Shape;208;p25"/>
              <p:cNvSpPr/>
              <p:nvPr/>
            </p:nvSpPr>
            <p:spPr>
              <a:xfrm>
                <a:off x="714348" y="3500438"/>
                <a:ext cx="6500858" cy="3000396"/>
              </a:xfrm>
              <a:prstGeom prst="rect">
                <a:avLst/>
              </a:prstGeom>
              <a:no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cxnSp>
            <p:nvCxnSpPr>
              <p:cNvPr id="209" name="Google Shape;209;p25"/>
              <p:cNvCxnSpPr/>
              <p:nvPr/>
            </p:nvCxnSpPr>
            <p:spPr>
              <a:xfrm>
                <a:off x="642910" y="4000504"/>
                <a:ext cx="6572296" cy="1588"/>
              </a:xfrm>
              <a:prstGeom prst="straightConnector1">
                <a:avLst/>
              </a:prstGeom>
              <a:noFill/>
              <a:ln w="9525" cap="flat" cmpd="sng">
                <a:solidFill>
                  <a:srgbClr val="4A7DBA"/>
                </a:solidFill>
                <a:prstDash val="solid"/>
                <a:round/>
                <a:headEnd type="none" w="sm" len="sm"/>
                <a:tailEnd type="none" w="sm" len="sm"/>
              </a:ln>
            </p:spPr>
          </p:cxnSp>
          <p:cxnSp>
            <p:nvCxnSpPr>
              <p:cNvPr id="210" name="Google Shape;210;p25"/>
              <p:cNvCxnSpPr/>
              <p:nvPr/>
            </p:nvCxnSpPr>
            <p:spPr>
              <a:xfrm>
                <a:off x="714348" y="5357826"/>
                <a:ext cx="6500858" cy="1588"/>
              </a:xfrm>
              <a:prstGeom prst="straightConnector1">
                <a:avLst/>
              </a:prstGeom>
              <a:noFill/>
              <a:ln w="9525" cap="flat" cmpd="sng">
                <a:solidFill>
                  <a:srgbClr val="4A7DBA"/>
                </a:solidFill>
                <a:prstDash val="solid"/>
                <a:round/>
                <a:headEnd type="none" w="sm" len="sm"/>
                <a:tailEnd type="none" w="sm" len="sm"/>
              </a:ln>
            </p:spPr>
          </p:cxnSp>
          <p:sp>
            <p:nvSpPr>
              <p:cNvPr id="211" name="Google Shape;211;p25"/>
              <p:cNvSpPr txBox="1"/>
              <p:nvPr/>
            </p:nvSpPr>
            <p:spPr>
              <a:xfrm>
                <a:off x="1214414" y="4000504"/>
                <a:ext cx="3286124" cy="1089858"/>
              </a:xfrm>
              <a:prstGeom prst="rect">
                <a:avLst/>
              </a:prstGeom>
              <a:noFill/>
              <a:ln>
                <a:noFill/>
              </a:ln>
            </p:spPr>
            <p:txBody>
              <a:bodyPr spcFirstLastPara="1" wrap="square" lIns="68569" tIns="34275" rIns="68569" bIns="34275" anchor="t" anchorCtr="0">
                <a:spAutoFit/>
              </a:bodyPr>
              <a:lstStyle/>
              <a:p>
                <a:r>
                  <a:rPr lang="en-US" sz="1200">
                    <a:solidFill>
                      <a:schemeClr val="dk1"/>
                    </a:solidFill>
                    <a:latin typeface="Calibri"/>
                    <a:ea typeface="Calibri"/>
                    <a:cs typeface="Calibri"/>
                    <a:sym typeface="Calibri"/>
                  </a:rPr>
                  <a:t>+name[1]: String</a:t>
                </a:r>
                <a:endParaRPr sz="1050"/>
              </a:p>
              <a:p>
                <a:r>
                  <a:rPr lang="en-US" sz="1200">
                    <a:solidFill>
                      <a:schemeClr val="dk1"/>
                    </a:solidFill>
                    <a:latin typeface="Calibri"/>
                    <a:ea typeface="Calibri"/>
                    <a:cs typeface="Calibri"/>
                    <a:sym typeface="Calibri"/>
                  </a:rPr>
                  <a:t>+password[1]:String</a:t>
                </a:r>
                <a:endParaRPr sz="1050"/>
              </a:p>
              <a:p>
                <a:r>
                  <a:rPr lang="en-US" sz="1200">
                    <a:solidFill>
                      <a:schemeClr val="dk1"/>
                    </a:solidFill>
                    <a:latin typeface="Calibri"/>
                    <a:ea typeface="Calibri"/>
                    <a:cs typeface="Calibri"/>
                    <a:sym typeface="Calibri"/>
                  </a:rPr>
                  <a:t>+gradeLevel[1]: Integer</a:t>
                </a:r>
                <a:endParaRPr sz="1050"/>
              </a:p>
              <a:p>
                <a:r>
                  <a:rPr lang="en-US" sz="1200">
                    <a:solidFill>
                      <a:schemeClr val="dk1"/>
                    </a:solidFill>
                    <a:latin typeface="Calibri"/>
                    <a:ea typeface="Calibri"/>
                    <a:cs typeface="Calibri"/>
                    <a:sym typeface="Calibri"/>
                  </a:rPr>
                  <a:t>+grades[0..*]:Integer</a:t>
                </a:r>
                <a:endParaRPr sz="1050"/>
              </a:p>
              <a:p>
                <a:r>
                  <a:rPr lang="en-US" sz="1200">
                    <a:solidFill>
                      <a:schemeClr val="dk1"/>
                    </a:solidFill>
                    <a:latin typeface="Calibri"/>
                    <a:ea typeface="Calibri"/>
                    <a:cs typeface="Calibri"/>
                    <a:sym typeface="Calibri"/>
                  </a:rPr>
                  <a:t>+/gpa[1]:Double=Null</a:t>
                </a:r>
                <a:endParaRPr sz="1050"/>
              </a:p>
            </p:txBody>
          </p:sp>
          <p:sp>
            <p:nvSpPr>
              <p:cNvPr id="212" name="Google Shape;212;p25"/>
              <p:cNvSpPr txBox="1"/>
              <p:nvPr/>
            </p:nvSpPr>
            <p:spPr>
              <a:xfrm>
                <a:off x="714349" y="5429264"/>
                <a:ext cx="7086599" cy="836395"/>
              </a:xfrm>
              <a:prstGeom prst="rect">
                <a:avLst/>
              </a:prstGeom>
              <a:noFill/>
              <a:ln>
                <a:noFill/>
              </a:ln>
            </p:spPr>
            <p:txBody>
              <a:bodyPr spcFirstLastPara="1" wrap="square" lIns="68569" tIns="34275" rIns="68569" bIns="34275" anchor="t" anchorCtr="0">
                <a:spAutoFit/>
              </a:bodyPr>
              <a:lstStyle/>
              <a:p>
                <a:r>
                  <a:rPr lang="en-US" sz="900">
                    <a:solidFill>
                      <a:schemeClr val="dk1"/>
                    </a:solidFill>
                    <a:latin typeface="Calibri"/>
                    <a:ea typeface="Calibri"/>
                    <a:cs typeface="Calibri"/>
                    <a:sym typeface="Calibri"/>
                  </a:rPr>
                  <a:t>   </a:t>
                </a:r>
                <a:r>
                  <a:rPr lang="en-US" sz="1200">
                    <a:solidFill>
                      <a:srgbClr val="FF0000"/>
                    </a:solidFill>
                    <a:latin typeface="Calibri"/>
                    <a:ea typeface="Calibri"/>
                    <a:cs typeface="Calibri"/>
                    <a:sym typeface="Calibri"/>
                  </a:rPr>
                  <a:t>+addGrade(in grade:Integer=100)</a:t>
                </a:r>
                <a:endParaRPr sz="1050"/>
              </a:p>
              <a:p>
                <a:r>
                  <a:rPr lang="en-US" sz="1200">
                    <a:solidFill>
                      <a:srgbClr val="FF0000"/>
                    </a:solidFill>
                    <a:latin typeface="Calibri"/>
                    <a:ea typeface="Calibri"/>
                    <a:cs typeface="Calibri"/>
                    <a:sym typeface="Calibri"/>
                  </a:rPr>
                  <a:t>   +clearGrades()</a:t>
                </a:r>
                <a:endParaRPr sz="1050"/>
              </a:p>
              <a:p>
                <a:r>
                  <a:rPr lang="en-US" sz="1200">
                    <a:solidFill>
                      <a:srgbClr val="FF0000"/>
                    </a:solidFill>
                    <a:latin typeface="Calibri"/>
                    <a:ea typeface="Calibri"/>
                    <a:cs typeface="Calibri"/>
                    <a:sym typeface="Calibri"/>
                  </a:rPr>
                  <a:t>   +changePassword(in oldPassword:String, in newPassword:String):Boolean</a:t>
                </a:r>
                <a:endParaRPr sz="1050"/>
              </a:p>
              <a:p>
                <a:endParaRPr sz="900">
                  <a:solidFill>
                    <a:schemeClr val="dk1"/>
                  </a:solidFill>
                  <a:latin typeface="Calibri"/>
                  <a:ea typeface="Calibri"/>
                  <a:cs typeface="Calibri"/>
                  <a:sym typeface="Calibri"/>
                </a:endParaRPr>
              </a:p>
            </p:txBody>
          </p:sp>
        </p:grpSp>
      </p:grpSp>
      <p:sp>
        <p:nvSpPr>
          <p:cNvPr id="213" name="Google Shape;213;p25"/>
          <p:cNvSpPr txBox="1">
            <a:spLocks noGrp="1"/>
          </p:cNvSpPr>
          <p:nvPr>
            <p:ph type="title"/>
          </p:nvPr>
        </p:nvSpPr>
        <p:spPr>
          <a:xfrm>
            <a:off x="1375999" y="96388"/>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Cont..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Operations</a:t>
            </a:r>
            <a:endParaRPr/>
          </a:p>
        </p:txBody>
      </p:sp>
      <p:sp>
        <p:nvSpPr>
          <p:cNvPr id="219" name="Google Shape;219;p26"/>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15</a:t>
            </a:fld>
            <a:endParaRPr/>
          </a:p>
        </p:txBody>
      </p:sp>
      <p:sp>
        <p:nvSpPr>
          <p:cNvPr id="220" name="Google Shape;220;p26"/>
          <p:cNvSpPr/>
          <p:nvPr/>
        </p:nvSpPr>
        <p:spPr>
          <a:xfrm>
            <a:off x="1655676" y="1226790"/>
            <a:ext cx="2114550" cy="2171700"/>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21" name="Google Shape;221;p26"/>
          <p:cNvSpPr txBox="1"/>
          <p:nvPr/>
        </p:nvSpPr>
        <p:spPr>
          <a:xfrm>
            <a:off x="1712827" y="1572071"/>
            <a:ext cx="1726406" cy="769411"/>
          </a:xfrm>
          <a:prstGeom prst="rect">
            <a:avLst/>
          </a:prstGeom>
          <a:noFill/>
          <a:ln>
            <a:noFill/>
          </a:ln>
        </p:spPr>
        <p:txBody>
          <a:bodyPr spcFirstLastPara="1" wrap="square" lIns="68569" tIns="34275" rIns="68569" bIns="34275" anchor="t" anchorCtr="0">
            <a:spAutoFit/>
          </a:bodyPr>
          <a:lstStyle/>
          <a:p>
            <a:r>
              <a:rPr lang="en-US" sz="1350"/>
              <a:t>major: String</a:t>
            </a:r>
            <a:endParaRPr sz="1050"/>
          </a:p>
          <a:p>
            <a:pPr>
              <a:spcBef>
                <a:spcPts val="270"/>
              </a:spcBef>
            </a:pPr>
            <a:r>
              <a:rPr lang="en-US" sz="1350"/>
              <a:t>GPA: Real</a:t>
            </a:r>
            <a:endParaRPr sz="1050"/>
          </a:p>
          <a:p>
            <a:pPr>
              <a:spcBef>
                <a:spcPts val="270"/>
              </a:spcBef>
            </a:pPr>
            <a:r>
              <a:rPr lang="en-US" sz="1350"/>
              <a:t>standing: String</a:t>
            </a:r>
            <a:endParaRPr sz="1050"/>
          </a:p>
        </p:txBody>
      </p:sp>
      <p:sp>
        <p:nvSpPr>
          <p:cNvPr id="222" name="Google Shape;222;p26"/>
          <p:cNvSpPr/>
          <p:nvPr/>
        </p:nvSpPr>
        <p:spPr>
          <a:xfrm>
            <a:off x="4570326" y="1226790"/>
            <a:ext cx="3314700" cy="2400300"/>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23" name="Google Shape;223;p26"/>
          <p:cNvSpPr txBox="1"/>
          <p:nvPr/>
        </p:nvSpPr>
        <p:spPr>
          <a:xfrm>
            <a:off x="5484727" y="1283940"/>
            <a:ext cx="1535906" cy="276969"/>
          </a:xfrm>
          <a:prstGeom prst="rect">
            <a:avLst/>
          </a:prstGeom>
          <a:noFill/>
          <a:ln>
            <a:noFill/>
          </a:ln>
        </p:spPr>
        <p:txBody>
          <a:bodyPr spcFirstLastPara="1" wrap="square" lIns="68569" tIns="34275" rIns="68569" bIns="34275" anchor="t" anchorCtr="0">
            <a:spAutoFit/>
          </a:bodyPr>
          <a:lstStyle/>
          <a:p>
            <a:r>
              <a:rPr lang="en-US" sz="1350"/>
              <a:t>Class Section</a:t>
            </a:r>
            <a:endParaRPr sz="1050"/>
          </a:p>
        </p:txBody>
      </p:sp>
      <p:sp>
        <p:nvSpPr>
          <p:cNvPr id="224" name="Google Shape;224;p26"/>
          <p:cNvSpPr txBox="1"/>
          <p:nvPr/>
        </p:nvSpPr>
        <p:spPr>
          <a:xfrm>
            <a:off x="5541876" y="4370040"/>
            <a:ext cx="1377554"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Prerequisite</a:t>
            </a:r>
            <a:endParaRPr sz="1350">
              <a:latin typeface="Calibri"/>
              <a:ea typeface="Calibri"/>
              <a:cs typeface="Calibri"/>
              <a:sym typeface="Calibri"/>
            </a:endParaRPr>
          </a:p>
        </p:txBody>
      </p:sp>
      <p:cxnSp>
        <p:nvCxnSpPr>
          <p:cNvPr id="225" name="Google Shape;225;p26"/>
          <p:cNvCxnSpPr/>
          <p:nvPr/>
        </p:nvCxnSpPr>
        <p:spPr>
          <a:xfrm>
            <a:off x="5999076" y="3627090"/>
            <a:ext cx="0" cy="742950"/>
          </a:xfrm>
          <a:prstGeom prst="straightConnector1">
            <a:avLst/>
          </a:prstGeom>
          <a:noFill/>
          <a:ln w="25400" cap="flat" cmpd="sng">
            <a:solidFill>
              <a:srgbClr val="000000"/>
            </a:solidFill>
            <a:prstDash val="solid"/>
            <a:round/>
            <a:headEnd type="none" w="med" len="med"/>
            <a:tailEnd type="none" w="med" len="med"/>
          </a:ln>
        </p:spPr>
      </p:cxnSp>
      <p:sp>
        <p:nvSpPr>
          <p:cNvPr id="226" name="Google Shape;226;p26"/>
          <p:cNvSpPr txBox="1"/>
          <p:nvPr/>
        </p:nvSpPr>
        <p:spPr>
          <a:xfrm rot="-5394698">
            <a:off x="5450198" y="3866035"/>
            <a:ext cx="640556" cy="276969"/>
          </a:xfrm>
          <a:prstGeom prst="rect">
            <a:avLst/>
          </a:prstGeom>
          <a:noFill/>
          <a:ln>
            <a:noFill/>
          </a:ln>
        </p:spPr>
        <p:txBody>
          <a:bodyPr spcFirstLastPara="1" wrap="square" lIns="68569" tIns="34275" rIns="68569" bIns="34275" anchor="t" anchorCtr="0">
            <a:spAutoFit/>
          </a:bodyPr>
          <a:lstStyle/>
          <a:p>
            <a:r>
              <a:rPr lang="en-US" sz="1350"/>
              <a:t>&lt;has</a:t>
            </a:r>
            <a:endParaRPr sz="1050"/>
          </a:p>
        </p:txBody>
      </p:sp>
      <p:sp>
        <p:nvSpPr>
          <p:cNvPr id="227" name="Google Shape;227;p26"/>
          <p:cNvSpPr txBox="1"/>
          <p:nvPr/>
        </p:nvSpPr>
        <p:spPr>
          <a:xfrm>
            <a:off x="3770226" y="1912590"/>
            <a:ext cx="817960" cy="276969"/>
          </a:xfrm>
          <a:prstGeom prst="rect">
            <a:avLst/>
          </a:prstGeom>
          <a:noFill/>
          <a:ln>
            <a:noFill/>
          </a:ln>
        </p:spPr>
        <p:txBody>
          <a:bodyPr spcFirstLastPara="1" wrap="square" lIns="68569" tIns="34275" rIns="68569" bIns="34275" anchor="t" anchorCtr="0">
            <a:spAutoFit/>
          </a:bodyPr>
          <a:lstStyle/>
          <a:p>
            <a:r>
              <a:rPr lang="en-US" sz="1350"/>
              <a:t>takes&gt;</a:t>
            </a:r>
            <a:endParaRPr sz="1050"/>
          </a:p>
        </p:txBody>
      </p:sp>
      <p:sp>
        <p:nvSpPr>
          <p:cNvPr id="228" name="Google Shape;228;p26"/>
          <p:cNvSpPr txBox="1"/>
          <p:nvPr/>
        </p:nvSpPr>
        <p:spPr>
          <a:xfrm>
            <a:off x="2512926" y="4370040"/>
            <a:ext cx="89416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Course</a:t>
            </a:r>
            <a:endParaRPr sz="1350">
              <a:latin typeface="Calibri"/>
              <a:ea typeface="Calibri"/>
              <a:cs typeface="Calibri"/>
              <a:sym typeface="Calibri"/>
            </a:endParaRPr>
          </a:p>
        </p:txBody>
      </p:sp>
      <p:cxnSp>
        <p:nvCxnSpPr>
          <p:cNvPr id="229" name="Google Shape;229;p26"/>
          <p:cNvCxnSpPr/>
          <p:nvPr/>
        </p:nvCxnSpPr>
        <p:spPr>
          <a:xfrm rot="10800000">
            <a:off x="3427326" y="4541490"/>
            <a:ext cx="2114550" cy="0"/>
          </a:xfrm>
          <a:prstGeom prst="straightConnector1">
            <a:avLst/>
          </a:prstGeom>
          <a:noFill/>
          <a:ln w="25400" cap="flat" cmpd="sng">
            <a:solidFill>
              <a:srgbClr val="000000"/>
            </a:solidFill>
            <a:prstDash val="solid"/>
            <a:round/>
            <a:headEnd type="none" w="med" len="med"/>
            <a:tailEnd type="none" w="med" len="med"/>
          </a:ln>
        </p:spPr>
      </p:cxnSp>
      <p:sp>
        <p:nvSpPr>
          <p:cNvPr id="230" name="Google Shape;230;p26"/>
          <p:cNvSpPr/>
          <p:nvPr/>
        </p:nvSpPr>
        <p:spPr>
          <a:xfrm rot="-5408773">
            <a:off x="3427326" y="4427190"/>
            <a:ext cx="228600" cy="228600"/>
          </a:xfrm>
          <a:prstGeom prst="triangle">
            <a:avLst>
              <a:gd name="adj" fmla="val 50000"/>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31" name="Google Shape;231;p26"/>
          <p:cNvSpPr txBox="1"/>
          <p:nvPr/>
        </p:nvSpPr>
        <p:spPr>
          <a:xfrm>
            <a:off x="2292704" y="1269669"/>
            <a:ext cx="926306" cy="276969"/>
          </a:xfrm>
          <a:prstGeom prst="rect">
            <a:avLst/>
          </a:prstGeom>
          <a:noFill/>
          <a:ln>
            <a:noFill/>
          </a:ln>
        </p:spPr>
        <p:txBody>
          <a:bodyPr spcFirstLastPara="1" wrap="square" lIns="68569" tIns="34275" rIns="68569" bIns="34275" anchor="t" anchorCtr="0">
            <a:spAutoFit/>
          </a:bodyPr>
          <a:lstStyle/>
          <a:p>
            <a:r>
              <a:rPr lang="en-US" sz="1350"/>
              <a:t>Student</a:t>
            </a:r>
            <a:endParaRPr sz="1350">
              <a:latin typeface="Calibri"/>
              <a:ea typeface="Calibri"/>
              <a:cs typeface="Calibri"/>
              <a:sym typeface="Calibri"/>
            </a:endParaRPr>
          </a:p>
        </p:txBody>
      </p:sp>
      <p:sp>
        <p:nvSpPr>
          <p:cNvPr id="232" name="Google Shape;232;p26"/>
          <p:cNvSpPr txBox="1"/>
          <p:nvPr/>
        </p:nvSpPr>
        <p:spPr>
          <a:xfrm>
            <a:off x="1664054" y="2698420"/>
            <a:ext cx="2145506" cy="523190"/>
          </a:xfrm>
          <a:prstGeom prst="rect">
            <a:avLst/>
          </a:prstGeom>
          <a:noFill/>
          <a:ln>
            <a:noFill/>
          </a:ln>
        </p:spPr>
        <p:txBody>
          <a:bodyPr spcFirstLastPara="1" wrap="square" lIns="68569" tIns="34275" rIns="68569" bIns="34275" anchor="t" anchorCtr="0">
            <a:spAutoFit/>
          </a:bodyPr>
          <a:lstStyle/>
          <a:p>
            <a:r>
              <a:rPr lang="en-US" sz="1350"/>
              <a:t>add(Class Section)</a:t>
            </a:r>
            <a:endParaRPr sz="1050"/>
          </a:p>
          <a:p>
            <a:pPr>
              <a:spcBef>
                <a:spcPts val="270"/>
              </a:spcBef>
            </a:pPr>
            <a:r>
              <a:rPr lang="en-US" sz="1350"/>
              <a:t>drop(Class Section)</a:t>
            </a:r>
            <a:endParaRPr sz="1050"/>
          </a:p>
        </p:txBody>
      </p:sp>
      <p:sp>
        <p:nvSpPr>
          <p:cNvPr id="233" name="Google Shape;233;p26"/>
          <p:cNvSpPr txBox="1"/>
          <p:nvPr/>
        </p:nvSpPr>
        <p:spPr>
          <a:xfrm>
            <a:off x="4693003" y="1726870"/>
            <a:ext cx="1815704" cy="523190"/>
          </a:xfrm>
          <a:prstGeom prst="rect">
            <a:avLst/>
          </a:prstGeom>
          <a:noFill/>
          <a:ln>
            <a:noFill/>
          </a:ln>
        </p:spPr>
        <p:txBody>
          <a:bodyPr spcFirstLastPara="1" wrap="square" lIns="68569" tIns="34275" rIns="68569" bIns="34275" anchor="t" anchorCtr="0">
            <a:spAutoFit/>
          </a:bodyPr>
          <a:lstStyle/>
          <a:p>
            <a:r>
              <a:rPr lang="en-US" sz="1350"/>
              <a:t>name: String</a:t>
            </a:r>
            <a:endParaRPr sz="1050"/>
          </a:p>
          <a:p>
            <a:pPr>
              <a:spcBef>
                <a:spcPts val="270"/>
              </a:spcBef>
            </a:pPr>
            <a:r>
              <a:rPr lang="en-US" sz="1350"/>
              <a:t>capacity: Integer</a:t>
            </a:r>
            <a:endParaRPr sz="1050"/>
          </a:p>
        </p:txBody>
      </p:sp>
      <p:sp>
        <p:nvSpPr>
          <p:cNvPr id="234" name="Google Shape;234;p26"/>
          <p:cNvSpPr txBox="1"/>
          <p:nvPr/>
        </p:nvSpPr>
        <p:spPr>
          <a:xfrm>
            <a:off x="4693004" y="2584119"/>
            <a:ext cx="3124200" cy="769411"/>
          </a:xfrm>
          <a:prstGeom prst="rect">
            <a:avLst/>
          </a:prstGeom>
          <a:noFill/>
          <a:ln>
            <a:noFill/>
          </a:ln>
        </p:spPr>
        <p:txBody>
          <a:bodyPr spcFirstLastPara="1" wrap="square" lIns="68569" tIns="34275" rIns="68569" bIns="34275" anchor="t" anchorCtr="0">
            <a:spAutoFit/>
          </a:bodyPr>
          <a:lstStyle/>
          <a:p>
            <a:r>
              <a:rPr lang="en-US" sz="1350"/>
              <a:t>add(Student)</a:t>
            </a:r>
            <a:endParaRPr sz="1050"/>
          </a:p>
          <a:p>
            <a:pPr>
              <a:spcBef>
                <a:spcPts val="270"/>
              </a:spcBef>
            </a:pPr>
            <a:r>
              <a:rPr lang="en-US" sz="1350"/>
              <a:t>drop(Student)</a:t>
            </a:r>
            <a:endParaRPr sz="1050"/>
          </a:p>
          <a:p>
            <a:pPr>
              <a:spcBef>
                <a:spcPts val="270"/>
              </a:spcBef>
            </a:pPr>
            <a:r>
              <a:rPr lang="en-US" sz="1350"/>
              <a:t>checkPrerequisites(Students)</a:t>
            </a:r>
            <a:endParaRPr sz="1050"/>
          </a:p>
        </p:txBody>
      </p:sp>
      <p:cxnSp>
        <p:nvCxnSpPr>
          <p:cNvPr id="235" name="Google Shape;235;p26"/>
          <p:cNvCxnSpPr/>
          <p:nvPr/>
        </p:nvCxnSpPr>
        <p:spPr>
          <a:xfrm>
            <a:off x="1655676" y="1594703"/>
            <a:ext cx="2114550" cy="0"/>
          </a:xfrm>
          <a:prstGeom prst="straightConnector1">
            <a:avLst/>
          </a:prstGeom>
          <a:noFill/>
          <a:ln w="25400" cap="flat" cmpd="sng">
            <a:solidFill>
              <a:srgbClr val="000000"/>
            </a:solidFill>
            <a:prstDash val="solid"/>
            <a:round/>
            <a:headEnd type="none" w="med" len="med"/>
            <a:tailEnd type="none" w="med" len="med"/>
          </a:ln>
        </p:spPr>
      </p:cxnSp>
      <p:cxnSp>
        <p:nvCxnSpPr>
          <p:cNvPr id="236" name="Google Shape;236;p26"/>
          <p:cNvCxnSpPr/>
          <p:nvPr/>
        </p:nvCxnSpPr>
        <p:spPr>
          <a:xfrm>
            <a:off x="1655676" y="2566253"/>
            <a:ext cx="2114550" cy="0"/>
          </a:xfrm>
          <a:prstGeom prst="straightConnector1">
            <a:avLst/>
          </a:prstGeom>
          <a:noFill/>
          <a:ln w="25400" cap="flat" cmpd="sng">
            <a:solidFill>
              <a:srgbClr val="000000"/>
            </a:solidFill>
            <a:prstDash val="solid"/>
            <a:round/>
            <a:headEnd type="none" w="med" len="med"/>
            <a:tailEnd type="none" w="med" len="med"/>
          </a:ln>
        </p:spPr>
      </p:cxnSp>
      <p:cxnSp>
        <p:nvCxnSpPr>
          <p:cNvPr id="237" name="Google Shape;237;p26"/>
          <p:cNvCxnSpPr/>
          <p:nvPr/>
        </p:nvCxnSpPr>
        <p:spPr>
          <a:xfrm>
            <a:off x="4570326" y="1651853"/>
            <a:ext cx="3314700" cy="0"/>
          </a:xfrm>
          <a:prstGeom prst="straightConnector1">
            <a:avLst/>
          </a:prstGeom>
          <a:noFill/>
          <a:ln w="25400" cap="flat" cmpd="sng">
            <a:solidFill>
              <a:srgbClr val="000000"/>
            </a:solidFill>
            <a:prstDash val="solid"/>
            <a:round/>
            <a:headEnd type="none" w="med" len="med"/>
            <a:tailEnd type="none" w="med" len="med"/>
          </a:ln>
        </p:spPr>
      </p:cxnSp>
      <p:cxnSp>
        <p:nvCxnSpPr>
          <p:cNvPr id="238" name="Google Shape;238;p26"/>
          <p:cNvCxnSpPr/>
          <p:nvPr/>
        </p:nvCxnSpPr>
        <p:spPr>
          <a:xfrm>
            <a:off x="4570326" y="2392422"/>
            <a:ext cx="3314700" cy="2381"/>
          </a:xfrm>
          <a:prstGeom prst="straightConnector1">
            <a:avLst/>
          </a:prstGeom>
          <a:noFill/>
          <a:ln w="25400" cap="flat" cmpd="sng">
            <a:solidFill>
              <a:srgbClr val="000000"/>
            </a:solidFill>
            <a:prstDash val="solid"/>
            <a:round/>
            <a:headEnd type="none" w="med" len="med"/>
            <a:tailEnd type="none" w="med" len="med"/>
          </a:ln>
        </p:spPr>
      </p:cxnSp>
      <p:cxnSp>
        <p:nvCxnSpPr>
          <p:cNvPr id="239" name="Google Shape;239;p26"/>
          <p:cNvCxnSpPr/>
          <p:nvPr/>
        </p:nvCxnSpPr>
        <p:spPr>
          <a:xfrm>
            <a:off x="3745238" y="2191203"/>
            <a:ext cx="800100" cy="0"/>
          </a:xfrm>
          <a:prstGeom prst="straightConnector1">
            <a:avLst/>
          </a:prstGeom>
          <a:noFill/>
          <a:ln w="25400" cap="flat" cmpd="sng">
            <a:solidFill>
              <a:srgbClr val="000000"/>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title"/>
          </p:nvPr>
        </p:nvSpPr>
        <p:spPr>
          <a:xfrm>
            <a:off x="2274629" y="93993"/>
            <a:ext cx="4174447" cy="857250"/>
          </a:xfrm>
          <a:prstGeom prst="rect">
            <a:avLst/>
          </a:prstGeom>
          <a:noFill/>
          <a:ln>
            <a:noFill/>
          </a:ln>
        </p:spPr>
        <p:txBody>
          <a:bodyPr spcFirstLastPara="1" wrap="square" lIns="68569" tIns="34275" rIns="68569" bIns="34275" anchor="ctr" anchorCtr="0">
            <a:normAutofit fontScale="90000"/>
          </a:bodyPr>
          <a:lstStyle/>
          <a:p>
            <a:pPr>
              <a:buSzPct val="100000"/>
            </a:pPr>
            <a:r>
              <a:rPr lang="en-US" sz="2625"/>
              <a:t>Type of Relationships in Class Diagrams</a:t>
            </a:r>
            <a:endParaRPr sz="2625"/>
          </a:p>
        </p:txBody>
      </p:sp>
      <p:sp>
        <p:nvSpPr>
          <p:cNvPr id="245" name="Google Shape;245;p27"/>
          <p:cNvSpPr txBox="1">
            <a:spLocks noGrp="1"/>
          </p:cNvSpPr>
          <p:nvPr>
            <p:ph type="body" idx="1"/>
          </p:nvPr>
        </p:nvSpPr>
        <p:spPr>
          <a:xfrm>
            <a:off x="1817695" y="1338090"/>
            <a:ext cx="2272100" cy="2795915"/>
          </a:xfrm>
          <a:prstGeom prst="rect">
            <a:avLst/>
          </a:prstGeom>
          <a:noFill/>
          <a:ln>
            <a:noFill/>
          </a:ln>
        </p:spPr>
        <p:txBody>
          <a:bodyPr spcFirstLastPara="1" wrap="square" lIns="68569" tIns="34275" rIns="68569" bIns="34275" anchor="t" anchorCtr="0">
            <a:normAutofit/>
          </a:bodyPr>
          <a:lstStyle/>
          <a:p>
            <a:pPr marL="257175">
              <a:spcBef>
                <a:spcPts val="0"/>
              </a:spcBef>
              <a:buSzPts val="2500"/>
              <a:buNone/>
            </a:pPr>
            <a:r>
              <a:rPr lang="en-US" sz="1875"/>
              <a:t> 1.Generalization</a:t>
            </a:r>
            <a:endParaRPr/>
          </a:p>
          <a:p>
            <a:pPr marL="257175">
              <a:spcBef>
                <a:spcPts val="375"/>
              </a:spcBef>
              <a:buSzPts val="2500"/>
              <a:buNone/>
            </a:pPr>
            <a:r>
              <a:rPr lang="en-US" sz="1875"/>
              <a:t> 2.Association</a:t>
            </a:r>
            <a:endParaRPr sz="1875"/>
          </a:p>
          <a:p>
            <a:pPr marL="257175">
              <a:spcBef>
                <a:spcPts val="375"/>
              </a:spcBef>
              <a:buSzPts val="2500"/>
              <a:buNone/>
            </a:pPr>
            <a:r>
              <a:rPr lang="en-US" sz="1875"/>
              <a:t> 3.Composition</a:t>
            </a:r>
            <a:endParaRPr sz="1875"/>
          </a:p>
          <a:p>
            <a:pPr marL="257175">
              <a:spcBef>
                <a:spcPts val="375"/>
              </a:spcBef>
              <a:buSzPts val="2500"/>
              <a:buNone/>
            </a:pPr>
            <a:r>
              <a:rPr lang="en-US" sz="1875"/>
              <a:t> 4.Aggregation</a:t>
            </a:r>
            <a:endParaRPr sz="1875"/>
          </a:p>
          <a:p>
            <a:pPr marL="257175">
              <a:spcBef>
                <a:spcPts val="375"/>
              </a:spcBef>
              <a:buSzPts val="2500"/>
              <a:buNone/>
            </a:pPr>
            <a:r>
              <a:rPr lang="en-US" sz="1875"/>
              <a:t> 5.Realisation</a:t>
            </a:r>
            <a:endParaRPr sz="1875"/>
          </a:p>
          <a:p>
            <a:pPr marL="257175">
              <a:spcBef>
                <a:spcPts val="375"/>
              </a:spcBef>
              <a:buSzPts val="2500"/>
              <a:buNone/>
            </a:pPr>
            <a:r>
              <a:rPr lang="en-US" sz="1875"/>
              <a:t> 6.Dependency</a:t>
            </a:r>
            <a:endParaRPr sz="1875"/>
          </a:p>
          <a:p>
            <a:pPr marL="257175">
              <a:spcBef>
                <a:spcPts val="375"/>
              </a:spcBef>
              <a:buSzPts val="2500"/>
              <a:buNone/>
            </a:pPr>
            <a:endParaRPr sz="1875"/>
          </a:p>
          <a:p>
            <a:pPr marL="257175" indent="-138113">
              <a:spcBef>
                <a:spcPts val="375"/>
              </a:spcBef>
              <a:buSzPts val="2500"/>
              <a:buNone/>
            </a:pPr>
            <a:endParaRPr sz="1875"/>
          </a:p>
        </p:txBody>
      </p:sp>
      <p:sp>
        <p:nvSpPr>
          <p:cNvPr id="246" name="Google Shape;246;p27"/>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16</a:t>
            </a:fld>
            <a:endParaRPr/>
          </a:p>
        </p:txBody>
      </p:sp>
      <p:sp>
        <p:nvSpPr>
          <p:cNvPr id="247" name="Google Shape;247;p27"/>
          <p:cNvSpPr txBox="1"/>
          <p:nvPr/>
        </p:nvSpPr>
        <p:spPr>
          <a:xfrm>
            <a:off x="5482834" y="1339444"/>
            <a:ext cx="995363"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Relation</a:t>
            </a:r>
            <a:endParaRPr sz="1050"/>
          </a:p>
        </p:txBody>
      </p:sp>
      <p:sp>
        <p:nvSpPr>
          <p:cNvPr id="248" name="Google Shape;248;p27"/>
          <p:cNvSpPr txBox="1"/>
          <p:nvPr/>
        </p:nvSpPr>
        <p:spPr>
          <a:xfrm>
            <a:off x="5375678" y="2259797"/>
            <a:ext cx="1326356"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Association</a:t>
            </a:r>
            <a:endParaRPr sz="1050"/>
          </a:p>
        </p:txBody>
      </p:sp>
      <p:sp>
        <p:nvSpPr>
          <p:cNvPr id="249" name="Google Shape;249;p27"/>
          <p:cNvSpPr txBox="1"/>
          <p:nvPr/>
        </p:nvSpPr>
        <p:spPr>
          <a:xfrm>
            <a:off x="3921952" y="2250272"/>
            <a:ext cx="129299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Generalization</a:t>
            </a:r>
            <a:endParaRPr sz="1050"/>
          </a:p>
        </p:txBody>
      </p:sp>
      <p:sp>
        <p:nvSpPr>
          <p:cNvPr id="250" name="Google Shape;250;p27"/>
          <p:cNvSpPr txBox="1"/>
          <p:nvPr/>
        </p:nvSpPr>
        <p:spPr>
          <a:xfrm>
            <a:off x="6822298" y="2259797"/>
            <a:ext cx="1178703"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Dependency</a:t>
            </a:r>
            <a:endParaRPr sz="1050"/>
          </a:p>
        </p:txBody>
      </p:sp>
      <p:sp>
        <p:nvSpPr>
          <p:cNvPr id="251" name="Google Shape;251;p27"/>
          <p:cNvSpPr txBox="1"/>
          <p:nvPr/>
        </p:nvSpPr>
        <p:spPr>
          <a:xfrm>
            <a:off x="6022202" y="4050497"/>
            <a:ext cx="1389459"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Aggregation</a:t>
            </a:r>
            <a:endParaRPr sz="1050"/>
          </a:p>
        </p:txBody>
      </p:sp>
      <p:sp>
        <p:nvSpPr>
          <p:cNvPr id="252" name="Google Shape;252;p27"/>
          <p:cNvSpPr txBox="1"/>
          <p:nvPr/>
        </p:nvSpPr>
        <p:spPr>
          <a:xfrm>
            <a:off x="3768323" y="3193247"/>
            <a:ext cx="1714512"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Binary Association</a:t>
            </a:r>
            <a:endParaRPr sz="1050"/>
          </a:p>
        </p:txBody>
      </p:sp>
      <p:sp>
        <p:nvSpPr>
          <p:cNvPr id="253" name="Google Shape;253;p27"/>
          <p:cNvSpPr txBox="1"/>
          <p:nvPr/>
        </p:nvSpPr>
        <p:spPr>
          <a:xfrm>
            <a:off x="5857884" y="3193247"/>
            <a:ext cx="1949053"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r>
              <a:rPr lang="en-US" sz="1350"/>
              <a:t>N-ary Association</a:t>
            </a:r>
            <a:endParaRPr sz="1050"/>
          </a:p>
        </p:txBody>
      </p:sp>
      <p:sp>
        <p:nvSpPr>
          <p:cNvPr id="254" name="Google Shape;254;p27"/>
          <p:cNvSpPr/>
          <p:nvPr/>
        </p:nvSpPr>
        <p:spPr>
          <a:xfrm rot="-8773">
            <a:off x="5858176" y="1707347"/>
            <a:ext cx="228600" cy="228600"/>
          </a:xfrm>
          <a:prstGeom prst="triangle">
            <a:avLst>
              <a:gd name="adj" fmla="val 50000"/>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55" name="Google Shape;255;p27"/>
          <p:cNvSpPr/>
          <p:nvPr/>
        </p:nvSpPr>
        <p:spPr>
          <a:xfrm rot="-8773">
            <a:off x="5858176" y="2621747"/>
            <a:ext cx="228600" cy="228600"/>
          </a:xfrm>
          <a:prstGeom prst="triangle">
            <a:avLst>
              <a:gd name="adj" fmla="val 50000"/>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56" name="Google Shape;256;p27"/>
          <p:cNvSpPr/>
          <p:nvPr/>
        </p:nvSpPr>
        <p:spPr>
          <a:xfrm rot="-8773">
            <a:off x="6486248" y="3593297"/>
            <a:ext cx="228600" cy="228600"/>
          </a:xfrm>
          <a:prstGeom prst="triangle">
            <a:avLst>
              <a:gd name="adj" fmla="val 50000"/>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cxnSp>
        <p:nvCxnSpPr>
          <p:cNvPr id="257" name="Google Shape;257;p27"/>
          <p:cNvCxnSpPr/>
          <p:nvPr/>
        </p:nvCxnSpPr>
        <p:spPr>
          <a:xfrm rot="10800000" flipH="1">
            <a:off x="4767295" y="2055254"/>
            <a:ext cx="2644366" cy="34289"/>
          </a:xfrm>
          <a:prstGeom prst="straightConnector1">
            <a:avLst/>
          </a:prstGeom>
          <a:noFill/>
          <a:ln w="25400" cap="flat" cmpd="sng">
            <a:solidFill>
              <a:schemeClr val="dk1"/>
            </a:solidFill>
            <a:prstDash val="solid"/>
            <a:round/>
            <a:headEnd type="none" w="med" len="med"/>
            <a:tailEnd type="none" w="med" len="med"/>
          </a:ln>
        </p:spPr>
      </p:cxnSp>
      <p:cxnSp>
        <p:nvCxnSpPr>
          <p:cNvPr id="258" name="Google Shape;258;p27"/>
          <p:cNvCxnSpPr/>
          <p:nvPr/>
        </p:nvCxnSpPr>
        <p:spPr>
          <a:xfrm>
            <a:off x="4786314" y="3078947"/>
            <a:ext cx="2114550" cy="0"/>
          </a:xfrm>
          <a:prstGeom prst="straightConnector1">
            <a:avLst/>
          </a:prstGeom>
          <a:noFill/>
          <a:ln w="25400" cap="flat" cmpd="sng">
            <a:solidFill>
              <a:schemeClr val="dk1"/>
            </a:solidFill>
            <a:prstDash val="solid"/>
            <a:round/>
            <a:headEnd type="none" w="med" len="med"/>
            <a:tailEnd type="none" w="med" len="med"/>
          </a:ln>
        </p:spPr>
      </p:cxnSp>
      <p:cxnSp>
        <p:nvCxnSpPr>
          <p:cNvPr id="259" name="Google Shape;259;p27"/>
          <p:cNvCxnSpPr/>
          <p:nvPr/>
        </p:nvCxnSpPr>
        <p:spPr>
          <a:xfrm>
            <a:off x="6607983" y="3814758"/>
            <a:ext cx="0" cy="228600"/>
          </a:xfrm>
          <a:prstGeom prst="straightConnector1">
            <a:avLst/>
          </a:prstGeom>
          <a:noFill/>
          <a:ln w="25400" cap="flat" cmpd="sng">
            <a:solidFill>
              <a:schemeClr val="dk1"/>
            </a:solidFill>
            <a:prstDash val="solid"/>
            <a:round/>
            <a:headEnd type="none" w="med" len="med"/>
            <a:tailEnd type="none" w="med" len="med"/>
          </a:ln>
        </p:spPr>
      </p:cxnSp>
      <p:cxnSp>
        <p:nvCxnSpPr>
          <p:cNvPr id="260" name="Google Shape;260;p27"/>
          <p:cNvCxnSpPr/>
          <p:nvPr/>
        </p:nvCxnSpPr>
        <p:spPr>
          <a:xfrm>
            <a:off x="4786314" y="3071808"/>
            <a:ext cx="0" cy="114300"/>
          </a:xfrm>
          <a:prstGeom prst="straightConnector1">
            <a:avLst/>
          </a:prstGeom>
          <a:noFill/>
          <a:ln w="25400" cap="flat" cmpd="sng">
            <a:solidFill>
              <a:schemeClr val="dk1"/>
            </a:solidFill>
            <a:prstDash val="solid"/>
            <a:round/>
            <a:headEnd type="none" w="med" len="med"/>
            <a:tailEnd type="none" w="med" len="med"/>
          </a:ln>
        </p:spPr>
      </p:cxnSp>
      <p:cxnSp>
        <p:nvCxnSpPr>
          <p:cNvPr id="261" name="Google Shape;261;p27"/>
          <p:cNvCxnSpPr/>
          <p:nvPr/>
        </p:nvCxnSpPr>
        <p:spPr>
          <a:xfrm>
            <a:off x="6875876" y="3071808"/>
            <a:ext cx="0" cy="114300"/>
          </a:xfrm>
          <a:prstGeom prst="straightConnector1">
            <a:avLst/>
          </a:prstGeom>
          <a:noFill/>
          <a:ln w="25400" cap="flat" cmpd="sng">
            <a:solidFill>
              <a:schemeClr val="dk1"/>
            </a:solidFill>
            <a:prstDash val="solid"/>
            <a:round/>
            <a:headEnd type="none" w="med" len="med"/>
            <a:tailEnd type="none" w="med" len="med"/>
          </a:ln>
        </p:spPr>
      </p:cxnSp>
      <p:cxnSp>
        <p:nvCxnSpPr>
          <p:cNvPr id="262" name="Google Shape;262;p27"/>
          <p:cNvCxnSpPr/>
          <p:nvPr/>
        </p:nvCxnSpPr>
        <p:spPr>
          <a:xfrm>
            <a:off x="5965041" y="1928808"/>
            <a:ext cx="0" cy="285750"/>
          </a:xfrm>
          <a:prstGeom prst="straightConnector1">
            <a:avLst/>
          </a:prstGeom>
          <a:noFill/>
          <a:ln w="25400" cap="flat" cmpd="sng">
            <a:solidFill>
              <a:schemeClr val="dk1"/>
            </a:solidFill>
            <a:prstDash val="solid"/>
            <a:round/>
            <a:headEnd type="none" w="med" len="med"/>
            <a:tailEnd type="none" w="med" len="med"/>
          </a:ln>
        </p:spPr>
      </p:cxnSp>
      <p:cxnSp>
        <p:nvCxnSpPr>
          <p:cNvPr id="263" name="Google Shape;263;p27"/>
          <p:cNvCxnSpPr/>
          <p:nvPr/>
        </p:nvCxnSpPr>
        <p:spPr>
          <a:xfrm flipH="1">
            <a:off x="7358083" y="2089544"/>
            <a:ext cx="34289" cy="178593"/>
          </a:xfrm>
          <a:prstGeom prst="straightConnector1">
            <a:avLst/>
          </a:prstGeom>
          <a:noFill/>
          <a:ln w="25400" cap="flat" cmpd="sng">
            <a:solidFill>
              <a:schemeClr val="dk1"/>
            </a:solidFill>
            <a:prstDash val="solid"/>
            <a:round/>
            <a:headEnd type="none" w="med" len="med"/>
            <a:tailEnd type="none" w="med" len="med"/>
          </a:ln>
        </p:spPr>
      </p:cxnSp>
      <p:cxnSp>
        <p:nvCxnSpPr>
          <p:cNvPr id="264" name="Google Shape;264;p27"/>
          <p:cNvCxnSpPr/>
          <p:nvPr/>
        </p:nvCxnSpPr>
        <p:spPr>
          <a:xfrm>
            <a:off x="4772052" y="2100258"/>
            <a:ext cx="0" cy="114300"/>
          </a:xfrm>
          <a:prstGeom prst="straightConnector1">
            <a:avLst/>
          </a:prstGeom>
          <a:noFill/>
          <a:ln w="25400" cap="flat" cmpd="sng">
            <a:solidFill>
              <a:schemeClr val="dk1"/>
            </a:solidFill>
            <a:prstDash val="solid"/>
            <a:round/>
            <a:headEnd type="none" w="med" len="med"/>
            <a:tailEnd type="none" w="med" len="med"/>
          </a:ln>
        </p:spPr>
      </p:cxnSp>
      <p:cxnSp>
        <p:nvCxnSpPr>
          <p:cNvPr id="265" name="Google Shape;265;p27"/>
          <p:cNvCxnSpPr/>
          <p:nvPr/>
        </p:nvCxnSpPr>
        <p:spPr>
          <a:xfrm>
            <a:off x="5965041" y="2839643"/>
            <a:ext cx="0" cy="285750"/>
          </a:xfrm>
          <a:prstGeom prst="straightConnector1">
            <a:avLst/>
          </a:prstGeom>
          <a:noFill/>
          <a:ln w="25400"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1485900" y="205979"/>
            <a:ext cx="6172200" cy="490524"/>
          </a:xfrm>
          <a:prstGeom prst="rect">
            <a:avLst/>
          </a:prstGeom>
          <a:noFill/>
          <a:ln>
            <a:noFill/>
          </a:ln>
        </p:spPr>
        <p:txBody>
          <a:bodyPr spcFirstLastPara="1" wrap="square" lIns="68569" tIns="34275" rIns="68569" bIns="34275" anchor="ctr" anchorCtr="0">
            <a:normAutofit fontScale="90000"/>
          </a:bodyPr>
          <a:lstStyle/>
          <a:p>
            <a:pPr>
              <a:buSzPct val="100000"/>
            </a:pPr>
            <a:r>
              <a:rPr lang="en-US"/>
              <a:t>Generalization</a:t>
            </a:r>
            <a:endParaRPr/>
          </a:p>
        </p:txBody>
      </p:sp>
      <p:sp>
        <p:nvSpPr>
          <p:cNvPr id="271" name="Google Shape;271;p28"/>
          <p:cNvSpPr txBox="1">
            <a:spLocks noGrp="1"/>
          </p:cNvSpPr>
          <p:nvPr>
            <p:ph type="body" idx="1"/>
          </p:nvPr>
        </p:nvSpPr>
        <p:spPr>
          <a:xfrm>
            <a:off x="1485900" y="868541"/>
            <a:ext cx="6272454" cy="4071966"/>
          </a:xfrm>
          <a:prstGeom prst="rect">
            <a:avLst/>
          </a:prstGeom>
          <a:noFill/>
          <a:ln>
            <a:noFill/>
          </a:ln>
        </p:spPr>
        <p:txBody>
          <a:bodyPr spcFirstLastPara="1" wrap="square" lIns="68569" tIns="34275" rIns="68569" bIns="34275" anchor="t" anchorCtr="0">
            <a:normAutofit/>
          </a:bodyPr>
          <a:lstStyle/>
          <a:p>
            <a:pPr marL="257175" algn="just">
              <a:spcBef>
                <a:spcPts val="0"/>
              </a:spcBef>
              <a:buSzPts val="2300"/>
            </a:pPr>
            <a:r>
              <a:rPr lang="en-US" sz="1725"/>
              <a:t>When we create a base/super class from two or more similar type of objects by extracting their all  common characteristics(attributes and behavior) and combine them, then this process is known as Generalization.</a:t>
            </a:r>
            <a:endParaRPr sz="1725" b="1"/>
          </a:p>
          <a:p>
            <a:pPr marL="257175" algn="just">
              <a:spcBef>
                <a:spcPts val="345"/>
              </a:spcBef>
              <a:buSzPts val="2300"/>
            </a:pPr>
            <a:r>
              <a:rPr lang="en-US" sz="1725" b="1"/>
              <a:t>generalization</a:t>
            </a:r>
            <a:r>
              <a:rPr lang="en-US" sz="1725"/>
              <a:t>: an inheritance relationship</a:t>
            </a:r>
            <a:endParaRPr/>
          </a:p>
          <a:p>
            <a:pPr marL="557213" lvl="1" indent="-214313" algn="just">
              <a:spcBef>
                <a:spcPts val="345"/>
              </a:spcBef>
              <a:buSzPts val="2300"/>
            </a:pPr>
            <a:r>
              <a:rPr lang="en-US" sz="1725"/>
              <a:t>inheritance between classes</a:t>
            </a:r>
            <a:endParaRPr/>
          </a:p>
          <a:p>
            <a:pPr marL="557213" lvl="1" indent="-214313" algn="just">
              <a:spcBef>
                <a:spcPts val="345"/>
              </a:spcBef>
              <a:buSzPts val="2300"/>
            </a:pPr>
            <a:r>
              <a:rPr lang="en-US" sz="1725"/>
              <a:t>interface implementation</a:t>
            </a:r>
            <a:endParaRPr/>
          </a:p>
          <a:p>
            <a:pPr marL="257175" algn="just">
              <a:spcBef>
                <a:spcPts val="345"/>
              </a:spcBef>
              <a:buSzPts val="2300"/>
            </a:pPr>
            <a:r>
              <a:rPr lang="en-US" sz="1725"/>
              <a:t>Indicates that objects of the specialized class (subclass) are substitutable for objects of the generalized class (super-class).</a:t>
            </a:r>
            <a:endParaRPr/>
          </a:p>
          <a:p>
            <a:pPr marL="557213" lvl="1" indent="-214313" algn="just">
              <a:spcBef>
                <a:spcPts val="345"/>
              </a:spcBef>
              <a:buSzPts val="2300"/>
              <a:buNone/>
            </a:pPr>
            <a:r>
              <a:rPr lang="en-US" sz="1725"/>
              <a:t>“is –a-kind-of” relationship.</a:t>
            </a:r>
            <a:endParaRPr/>
          </a:p>
          <a:p>
            <a:pPr marL="557213" lvl="1" indent="-214313" algn="just">
              <a:spcBef>
                <a:spcPts val="345"/>
              </a:spcBef>
              <a:buSzPts val="2300"/>
              <a:buNone/>
            </a:pPr>
            <a:endParaRPr sz="1725"/>
          </a:p>
          <a:p>
            <a:pPr marL="257175" algn="just">
              <a:spcBef>
                <a:spcPts val="345"/>
              </a:spcBef>
              <a:buSzPts val="2300"/>
              <a:buNone/>
            </a:pPr>
            <a:endParaRPr sz="1725"/>
          </a:p>
        </p:txBody>
      </p:sp>
      <p:sp>
        <p:nvSpPr>
          <p:cNvPr id="272" name="Google Shape;272;p28"/>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17</a:t>
            </a:fld>
            <a:endParaRPr/>
          </a:p>
        </p:txBody>
      </p:sp>
      <p:pic>
        <p:nvPicPr>
          <p:cNvPr id="273" name="Google Shape;273;p28" descr="https://csharpcorner-mindcrackerinc.netdna-ssl.com/UploadFile/b1df45/dependency-generalization-association-aggregation-compos/Images/Generalization1.jpg"/>
          <p:cNvPicPr preferRelativeResize="0"/>
          <p:nvPr/>
        </p:nvPicPr>
        <p:blipFill rotWithShape="1">
          <a:blip r:embed="rId3">
            <a:alphaModFix/>
          </a:blip>
          <a:srcRect/>
          <a:stretch/>
        </p:blipFill>
        <p:spPr>
          <a:xfrm>
            <a:off x="2465766" y="4045744"/>
            <a:ext cx="3714750" cy="7215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18</a:t>
            </a:fld>
            <a:endParaRPr/>
          </a:p>
        </p:txBody>
      </p:sp>
      <p:pic>
        <p:nvPicPr>
          <p:cNvPr id="279" name="Google Shape;279;p29" descr="https://2.bp.blogspot.com/-dxZPkJNZ50w/UVAuKHJ-d2I/AAAAAAAAAD4/Biy3IYgQzOs/s1600/Generalization.png"/>
          <p:cNvPicPr preferRelativeResize="0"/>
          <p:nvPr/>
        </p:nvPicPr>
        <p:blipFill rotWithShape="1">
          <a:blip r:embed="rId3">
            <a:alphaModFix/>
          </a:blip>
          <a:srcRect/>
          <a:stretch/>
        </p:blipFill>
        <p:spPr>
          <a:xfrm>
            <a:off x="2843808" y="681540"/>
            <a:ext cx="3929613" cy="3202512"/>
          </a:xfrm>
          <a:prstGeom prst="rect">
            <a:avLst/>
          </a:prstGeom>
          <a:noFill/>
          <a:ln>
            <a:noFill/>
          </a:ln>
        </p:spPr>
      </p:pic>
      <p:sp>
        <p:nvSpPr>
          <p:cNvPr id="280" name="Google Shape;280;p29"/>
          <p:cNvSpPr txBox="1"/>
          <p:nvPr/>
        </p:nvSpPr>
        <p:spPr>
          <a:xfrm>
            <a:off x="1385640" y="3678811"/>
            <a:ext cx="6426714" cy="1084882"/>
          </a:xfrm>
          <a:prstGeom prst="rect">
            <a:avLst/>
          </a:prstGeom>
          <a:noFill/>
          <a:ln>
            <a:noFill/>
          </a:ln>
        </p:spPr>
        <p:txBody>
          <a:bodyPr spcFirstLastPara="1" wrap="square" lIns="68569" tIns="34275" rIns="68569" bIns="34275" anchor="t" anchorCtr="0">
            <a:spAutoFit/>
          </a:bodyPr>
          <a:lstStyle/>
          <a:p>
            <a:pPr algn="just"/>
            <a:r>
              <a:rPr lang="en-US" sz="1650">
                <a:solidFill>
                  <a:schemeClr val="dk1"/>
                </a:solidFill>
                <a:latin typeface="Calibri"/>
                <a:ea typeface="Calibri"/>
                <a:cs typeface="Calibri"/>
                <a:sym typeface="Calibri"/>
              </a:rPr>
              <a:t>Example : In the above figure the classes Book and Disk partially share the same attributes. During generalization, the shared characteristics such as Id, Price and description are combined and used to create a new super class Product. Book and Disk become sub classes of the class Product.</a:t>
            </a:r>
            <a:endParaRPr sz="1050"/>
          </a:p>
        </p:txBody>
      </p:sp>
      <p:sp>
        <p:nvSpPr>
          <p:cNvPr id="281" name="Google Shape;281;p29"/>
          <p:cNvSpPr txBox="1">
            <a:spLocks noGrp="1"/>
          </p:cNvSpPr>
          <p:nvPr>
            <p:ph type="title"/>
          </p:nvPr>
        </p:nvSpPr>
        <p:spPr>
          <a:xfrm>
            <a:off x="1375999" y="96388"/>
            <a:ext cx="6172200" cy="369128"/>
          </a:xfrm>
          <a:prstGeom prst="rect">
            <a:avLst/>
          </a:prstGeom>
          <a:noFill/>
          <a:ln>
            <a:noFill/>
          </a:ln>
        </p:spPr>
        <p:txBody>
          <a:bodyPr spcFirstLastPara="1" wrap="square" lIns="68569" tIns="34275" rIns="68569" bIns="34275" anchor="ctr" anchorCtr="0">
            <a:normAutofit fontScale="90000"/>
          </a:bodyPr>
          <a:lstStyle/>
          <a:p>
            <a:pPr>
              <a:buSzPct val="100000"/>
            </a:pPr>
            <a:r>
              <a:rPr lang="en-US"/>
              <a:t>Cont..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0"/>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19</a:t>
            </a:fld>
            <a:endParaRPr/>
          </a:p>
        </p:txBody>
      </p:sp>
      <p:pic>
        <p:nvPicPr>
          <p:cNvPr id="287" name="Google Shape;287;p30" descr="https://upload.wikimedia.org/wikipedia/commons/thumb/6/66/KP-UML-Generalization-20060325.svg/300px-KP-UML-Generalization-20060325.svg.png"/>
          <p:cNvPicPr preferRelativeResize="0"/>
          <p:nvPr/>
        </p:nvPicPr>
        <p:blipFill rotWithShape="1">
          <a:blip r:embed="rId3">
            <a:alphaModFix/>
          </a:blip>
          <a:srcRect/>
          <a:stretch/>
        </p:blipFill>
        <p:spPr>
          <a:xfrm>
            <a:off x="2421826" y="1056137"/>
            <a:ext cx="4495352" cy="1843094"/>
          </a:xfrm>
          <a:prstGeom prst="rect">
            <a:avLst/>
          </a:prstGeom>
          <a:noFill/>
          <a:ln>
            <a:noFill/>
          </a:ln>
        </p:spPr>
      </p:pic>
      <p:sp>
        <p:nvSpPr>
          <p:cNvPr id="288" name="Google Shape;288;p30"/>
          <p:cNvSpPr/>
          <p:nvPr/>
        </p:nvSpPr>
        <p:spPr>
          <a:xfrm>
            <a:off x="3005826" y="3268765"/>
            <a:ext cx="3618402" cy="796372"/>
          </a:xfrm>
          <a:prstGeom prst="rect">
            <a:avLst/>
          </a:prstGeom>
          <a:noFill/>
          <a:ln>
            <a:noFill/>
          </a:ln>
        </p:spPr>
        <p:txBody>
          <a:bodyPr spcFirstLastPara="1" wrap="square" lIns="68569" tIns="34275" rIns="68569" bIns="34275" anchor="t" anchorCtr="0">
            <a:noAutofit/>
          </a:bodyPr>
          <a:lstStyle/>
          <a:p>
            <a:pPr algn="just"/>
            <a:r>
              <a:rPr lang="en-US" sz="1575">
                <a:solidFill>
                  <a:schemeClr val="dk1"/>
                </a:solidFill>
                <a:latin typeface="Calibri"/>
                <a:ea typeface="Calibri"/>
                <a:cs typeface="Calibri"/>
                <a:sym typeface="Calibri"/>
              </a:rPr>
              <a:t>Class diagram showing generalization between the super class </a:t>
            </a:r>
            <a:r>
              <a:rPr lang="en-US" sz="1575" i="1">
                <a:solidFill>
                  <a:schemeClr val="dk1"/>
                </a:solidFill>
                <a:latin typeface="Calibri"/>
                <a:ea typeface="Calibri"/>
                <a:cs typeface="Calibri"/>
                <a:sym typeface="Calibri"/>
              </a:rPr>
              <a:t>Person</a:t>
            </a:r>
            <a:r>
              <a:rPr lang="en-US" sz="1575">
                <a:solidFill>
                  <a:schemeClr val="dk1"/>
                </a:solidFill>
                <a:latin typeface="Calibri"/>
                <a:ea typeface="Calibri"/>
                <a:cs typeface="Calibri"/>
                <a:sym typeface="Calibri"/>
              </a:rPr>
              <a:t> and the two subclasses </a:t>
            </a:r>
            <a:r>
              <a:rPr lang="en-US" sz="1575" i="1">
                <a:solidFill>
                  <a:schemeClr val="dk1"/>
                </a:solidFill>
                <a:latin typeface="Calibri"/>
                <a:ea typeface="Calibri"/>
                <a:cs typeface="Calibri"/>
                <a:sym typeface="Calibri"/>
              </a:rPr>
              <a:t>Student</a:t>
            </a:r>
            <a:r>
              <a:rPr lang="en-US" sz="1575">
                <a:solidFill>
                  <a:schemeClr val="dk1"/>
                </a:solidFill>
                <a:latin typeface="Calibri"/>
                <a:ea typeface="Calibri"/>
                <a:cs typeface="Calibri"/>
                <a:sym typeface="Calibri"/>
              </a:rPr>
              <a:t> and </a:t>
            </a:r>
            <a:r>
              <a:rPr lang="en-US" sz="1575" i="1">
                <a:solidFill>
                  <a:schemeClr val="dk1"/>
                </a:solidFill>
                <a:latin typeface="Calibri"/>
                <a:ea typeface="Calibri"/>
                <a:cs typeface="Calibri"/>
                <a:sym typeface="Calibri"/>
              </a:rPr>
              <a:t>Professor</a:t>
            </a:r>
            <a:endParaRPr sz="1575">
              <a:solidFill>
                <a:schemeClr val="dk1"/>
              </a:solidFill>
              <a:latin typeface="Calibri"/>
              <a:ea typeface="Calibri"/>
              <a:cs typeface="Calibri"/>
              <a:sym typeface="Calibri"/>
            </a:endParaRPr>
          </a:p>
        </p:txBody>
      </p:sp>
      <p:sp>
        <p:nvSpPr>
          <p:cNvPr id="289" name="Google Shape;289;p30"/>
          <p:cNvSpPr txBox="1"/>
          <p:nvPr/>
        </p:nvSpPr>
        <p:spPr>
          <a:xfrm>
            <a:off x="1375999" y="96388"/>
            <a:ext cx="6172200" cy="857250"/>
          </a:xfrm>
          <a:prstGeom prst="rect">
            <a:avLst/>
          </a:prstGeom>
          <a:noFill/>
          <a:ln>
            <a:noFill/>
          </a:ln>
        </p:spPr>
        <p:txBody>
          <a:bodyPr spcFirstLastPara="1" wrap="square" lIns="68569" tIns="34275" rIns="68569" bIns="34275" anchor="t" anchorCtr="0">
            <a:noAutofit/>
          </a:bodyPr>
          <a:lstStyle/>
          <a:p>
            <a:pPr algn="ctr">
              <a:buClr>
                <a:schemeClr val="dk1"/>
              </a:buClr>
              <a:buSzPts val="4400"/>
            </a:pPr>
            <a:r>
              <a:rPr lang="en-US" sz="3300">
                <a:solidFill>
                  <a:schemeClr val="dk1"/>
                </a:solidFill>
                <a:latin typeface="Calibri"/>
                <a:ea typeface="Calibri"/>
                <a:cs typeface="Calibri"/>
                <a:sym typeface="Calibri"/>
              </a:rPr>
              <a:t>Cont..</a:t>
            </a:r>
            <a:endParaRPr sz="33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Diagram</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At Requirement phase, the class diagram used to identify the major abstractions.</a:t>
            </a:r>
            <a:endParaRPr/>
          </a:p>
          <a:p>
            <a:pPr marL="457200" lvl="0" indent="-342900" algn="l" rtl="0">
              <a:spcBef>
                <a:spcPts val="0"/>
              </a:spcBef>
              <a:spcAft>
                <a:spcPts val="0"/>
              </a:spcAft>
              <a:buSzPts val="1800"/>
              <a:buChar char="●"/>
            </a:pPr>
            <a:r>
              <a:rPr lang="en"/>
              <a:t>At this stage attributes and operations may not be known and classes may be identified as domain models. </a:t>
            </a:r>
            <a:endParaRPr/>
          </a:p>
        </p:txBody>
      </p:sp>
      <p:pic>
        <p:nvPicPr>
          <p:cNvPr id="62" name="Google Shape;62;p14"/>
          <p:cNvPicPr preferRelativeResize="0"/>
          <p:nvPr/>
        </p:nvPicPr>
        <p:blipFill>
          <a:blip r:embed="rId3">
            <a:alphaModFix/>
          </a:blip>
          <a:stretch>
            <a:fillRect/>
          </a:stretch>
        </p:blipFill>
        <p:spPr>
          <a:xfrm>
            <a:off x="1128900" y="2441376"/>
            <a:ext cx="7263251" cy="2702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Generalization</a:t>
            </a:r>
            <a:endParaRPr/>
          </a:p>
        </p:txBody>
      </p:sp>
      <p:sp>
        <p:nvSpPr>
          <p:cNvPr id="295" name="Google Shape;295;p31"/>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20</a:t>
            </a:fld>
            <a:endParaRPr/>
          </a:p>
        </p:txBody>
      </p:sp>
      <p:sp>
        <p:nvSpPr>
          <p:cNvPr id="296" name="Google Shape;296;p31"/>
          <p:cNvSpPr/>
          <p:nvPr/>
        </p:nvSpPr>
        <p:spPr>
          <a:xfrm>
            <a:off x="1470608" y="1549777"/>
            <a:ext cx="3589760" cy="2686889"/>
          </a:xfrm>
          <a:prstGeom prst="rect">
            <a:avLst/>
          </a:prstGeom>
          <a:noFill/>
          <a:ln>
            <a:noFill/>
          </a:ln>
        </p:spPr>
        <p:txBody>
          <a:bodyPr spcFirstLastPara="1" wrap="square" lIns="68569" tIns="34275" rIns="68569" bIns="34275" anchor="t" anchorCtr="0">
            <a:noAutofit/>
          </a:bodyPr>
          <a:lstStyle/>
          <a:p>
            <a:pPr indent="-133350">
              <a:lnSpc>
                <a:spcPct val="90000"/>
              </a:lnSpc>
              <a:buClr>
                <a:schemeClr val="dk1"/>
              </a:buClr>
              <a:buSzPts val="2800"/>
              <a:buFont typeface="Arial"/>
              <a:buChar char="•"/>
            </a:pPr>
            <a:r>
              <a:rPr lang="en-US" sz="2100">
                <a:solidFill>
                  <a:schemeClr val="dk1"/>
                </a:solidFill>
                <a:latin typeface="Calibri"/>
                <a:ea typeface="Calibri"/>
                <a:cs typeface="Calibri"/>
                <a:sym typeface="Calibri"/>
              </a:rPr>
              <a:t> A sub-class inherits from its super-class</a:t>
            </a:r>
            <a:endParaRPr sz="1050"/>
          </a:p>
          <a:p>
            <a:pPr marL="342900" lvl="1" indent="-114300">
              <a:lnSpc>
                <a:spcPct val="90000"/>
              </a:lnSpc>
              <a:buClr>
                <a:schemeClr val="dk1"/>
              </a:buClr>
              <a:buSzPts val="2400"/>
              <a:buFont typeface="Arial"/>
              <a:buChar char="•"/>
            </a:pPr>
            <a:r>
              <a:rPr lang="en-US" sz="1800">
                <a:solidFill>
                  <a:schemeClr val="dk1"/>
                </a:solidFill>
                <a:latin typeface="Calibri"/>
                <a:ea typeface="Calibri"/>
                <a:cs typeface="Calibri"/>
                <a:sym typeface="Calibri"/>
              </a:rPr>
              <a:t> Attributes</a:t>
            </a:r>
            <a:endParaRPr sz="1050"/>
          </a:p>
          <a:p>
            <a:pPr marL="342900" lvl="1" indent="-114300">
              <a:lnSpc>
                <a:spcPct val="90000"/>
              </a:lnSpc>
              <a:buClr>
                <a:schemeClr val="dk1"/>
              </a:buClr>
              <a:buSzPts val="2400"/>
              <a:buFont typeface="Arial"/>
              <a:buChar char="•"/>
            </a:pPr>
            <a:r>
              <a:rPr lang="en-US" sz="1800">
                <a:solidFill>
                  <a:schemeClr val="dk1"/>
                </a:solidFill>
                <a:latin typeface="Calibri"/>
                <a:ea typeface="Calibri"/>
                <a:cs typeface="Calibri"/>
                <a:sym typeface="Calibri"/>
              </a:rPr>
              <a:t> Operations</a:t>
            </a:r>
            <a:endParaRPr sz="1050"/>
          </a:p>
          <a:p>
            <a:pPr marL="342900" lvl="1" indent="-114300">
              <a:lnSpc>
                <a:spcPct val="90000"/>
              </a:lnSpc>
              <a:buClr>
                <a:schemeClr val="dk1"/>
              </a:buClr>
              <a:buSzPts val="2400"/>
              <a:buFont typeface="Arial"/>
              <a:buChar char="•"/>
            </a:pPr>
            <a:r>
              <a:rPr lang="en-US" sz="1800">
                <a:solidFill>
                  <a:schemeClr val="dk1"/>
                </a:solidFill>
                <a:latin typeface="Calibri"/>
                <a:ea typeface="Calibri"/>
                <a:cs typeface="Calibri"/>
                <a:sym typeface="Calibri"/>
              </a:rPr>
              <a:t> Relationships</a:t>
            </a:r>
            <a:endParaRPr sz="1050"/>
          </a:p>
          <a:p>
            <a:pPr indent="-133350">
              <a:lnSpc>
                <a:spcPct val="90000"/>
              </a:lnSpc>
              <a:buClr>
                <a:schemeClr val="dk1"/>
              </a:buClr>
              <a:buSzPts val="2800"/>
              <a:buFont typeface="Arial"/>
              <a:buChar char="•"/>
            </a:pPr>
            <a:r>
              <a:rPr lang="en-US" sz="2100">
                <a:solidFill>
                  <a:schemeClr val="dk1"/>
                </a:solidFill>
                <a:latin typeface="Calibri"/>
                <a:ea typeface="Calibri"/>
                <a:cs typeface="Calibri"/>
                <a:sym typeface="Calibri"/>
              </a:rPr>
              <a:t> A sub-class may</a:t>
            </a:r>
            <a:endParaRPr sz="1050"/>
          </a:p>
          <a:p>
            <a:pPr marL="342900" lvl="1" indent="-114300">
              <a:lnSpc>
                <a:spcPct val="90000"/>
              </a:lnSpc>
              <a:buClr>
                <a:schemeClr val="dk1"/>
              </a:buClr>
              <a:buSzPts val="2400"/>
              <a:buFont typeface="Arial"/>
              <a:buChar char="•"/>
            </a:pPr>
            <a:r>
              <a:rPr lang="en-US" sz="1800">
                <a:solidFill>
                  <a:schemeClr val="dk1"/>
                </a:solidFill>
                <a:latin typeface="Calibri"/>
                <a:ea typeface="Calibri"/>
                <a:cs typeface="Calibri"/>
                <a:sym typeface="Calibri"/>
              </a:rPr>
              <a:t> Add attributes and operations</a:t>
            </a:r>
            <a:endParaRPr sz="1050"/>
          </a:p>
          <a:p>
            <a:pPr marL="342900" lvl="1" indent="-114300">
              <a:lnSpc>
                <a:spcPct val="90000"/>
              </a:lnSpc>
              <a:buClr>
                <a:schemeClr val="dk1"/>
              </a:buClr>
              <a:buSzPts val="2400"/>
              <a:buFont typeface="Arial"/>
              <a:buChar char="•"/>
            </a:pPr>
            <a:r>
              <a:rPr lang="en-US" sz="1800">
                <a:solidFill>
                  <a:schemeClr val="dk1"/>
                </a:solidFill>
                <a:latin typeface="Calibri"/>
                <a:ea typeface="Calibri"/>
                <a:cs typeface="Calibri"/>
                <a:sym typeface="Calibri"/>
              </a:rPr>
              <a:t> Add relationships</a:t>
            </a:r>
            <a:endParaRPr sz="1050"/>
          </a:p>
          <a:p>
            <a:pPr marL="342900" lvl="1" indent="-114300">
              <a:lnSpc>
                <a:spcPct val="90000"/>
              </a:lnSpc>
              <a:buClr>
                <a:schemeClr val="dk1"/>
              </a:buClr>
              <a:buSzPts val="2400"/>
              <a:buFont typeface="Arial"/>
              <a:buChar char="•"/>
            </a:pPr>
            <a:r>
              <a:rPr lang="en-US" sz="1800">
                <a:solidFill>
                  <a:schemeClr val="dk1"/>
                </a:solidFill>
                <a:latin typeface="Calibri"/>
                <a:ea typeface="Calibri"/>
                <a:cs typeface="Calibri"/>
                <a:sym typeface="Calibri"/>
              </a:rPr>
              <a:t> Refine (override) inherited operation</a:t>
            </a:r>
            <a:endParaRPr sz="1050"/>
          </a:p>
        </p:txBody>
      </p:sp>
      <p:pic>
        <p:nvPicPr>
          <p:cNvPr id="297" name="Google Shape;297;p31"/>
          <p:cNvPicPr preferRelativeResize="0"/>
          <p:nvPr/>
        </p:nvPicPr>
        <p:blipFill rotWithShape="1">
          <a:blip r:embed="rId3">
            <a:alphaModFix/>
          </a:blip>
          <a:srcRect/>
          <a:stretch/>
        </p:blipFill>
        <p:spPr>
          <a:xfrm>
            <a:off x="4885015" y="1982386"/>
            <a:ext cx="3035357" cy="18216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1485900" y="205979"/>
            <a:ext cx="5732394" cy="857250"/>
          </a:xfrm>
          <a:prstGeom prst="rect">
            <a:avLst/>
          </a:prstGeom>
          <a:noFill/>
          <a:ln>
            <a:noFill/>
          </a:ln>
        </p:spPr>
        <p:txBody>
          <a:bodyPr spcFirstLastPara="1" wrap="square" lIns="68569" tIns="34275" rIns="68569" bIns="34275" anchor="ctr" anchorCtr="0">
            <a:normAutofit/>
          </a:bodyPr>
          <a:lstStyle/>
          <a:p>
            <a:pPr>
              <a:buSzPts val="3500"/>
            </a:pPr>
            <a:r>
              <a:rPr lang="en-US" sz="2625"/>
              <a:t>C++ Example for Generalization</a:t>
            </a:r>
            <a:endParaRPr sz="2625"/>
          </a:p>
        </p:txBody>
      </p:sp>
      <p:sp>
        <p:nvSpPr>
          <p:cNvPr id="303" name="Google Shape;303;p32"/>
          <p:cNvSpPr txBox="1">
            <a:spLocks noGrp="1"/>
          </p:cNvSpPr>
          <p:nvPr>
            <p:ph type="body" idx="1"/>
          </p:nvPr>
        </p:nvSpPr>
        <p:spPr>
          <a:xfrm>
            <a:off x="1485900" y="1200151"/>
            <a:ext cx="6172200" cy="3394472"/>
          </a:xfrm>
          <a:prstGeom prst="rect">
            <a:avLst/>
          </a:prstGeom>
          <a:noFill/>
          <a:ln>
            <a:noFill/>
          </a:ln>
        </p:spPr>
        <p:txBody>
          <a:bodyPr spcFirstLastPara="1" wrap="square" lIns="68569" tIns="34275" rIns="68569" bIns="34275" anchor="t" anchorCtr="0">
            <a:normAutofit/>
          </a:bodyPr>
          <a:lstStyle/>
          <a:p>
            <a:pPr marL="257175">
              <a:spcBef>
                <a:spcPts val="0"/>
              </a:spcBef>
              <a:buSzPts val="3200"/>
              <a:buNone/>
            </a:pPr>
            <a:r>
              <a:rPr lang="en-US"/>
              <a:t> </a:t>
            </a:r>
            <a:r>
              <a:rPr lang="en-US" sz="2100"/>
              <a:t>class 2DPoint {</a:t>
            </a:r>
            <a:br>
              <a:rPr lang="en-US" sz="2100"/>
            </a:br>
            <a:r>
              <a:rPr lang="en-US" sz="2100"/>
              <a:t>      int x, y;</a:t>
            </a:r>
            <a:br>
              <a:rPr lang="en-US" sz="2100"/>
            </a:br>
            <a:r>
              <a:rPr lang="en-US" sz="2100"/>
              <a:t> };</a:t>
            </a:r>
            <a:br>
              <a:rPr lang="en-US" sz="2100"/>
            </a:br>
            <a:r>
              <a:rPr lang="en-US" sz="2100"/>
              <a:t> class 3DPpoint : 2DPoint {</a:t>
            </a:r>
            <a:endParaRPr/>
          </a:p>
          <a:p>
            <a:pPr marL="257175">
              <a:spcBef>
                <a:spcPts val="420"/>
              </a:spcBef>
              <a:buSzPts val="2800"/>
              <a:buNone/>
            </a:pPr>
            <a:r>
              <a:rPr lang="en-US" sz="2100"/>
              <a:t>            int z;</a:t>
            </a:r>
            <a:br>
              <a:rPr lang="en-US" sz="2100"/>
            </a:br>
            <a:r>
              <a:rPr lang="en-US" sz="2100"/>
              <a:t> };</a:t>
            </a:r>
            <a:endParaRPr sz="2100"/>
          </a:p>
        </p:txBody>
      </p:sp>
      <p:sp>
        <p:nvSpPr>
          <p:cNvPr id="304" name="Google Shape;304;p32"/>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3"/>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Associations</a:t>
            </a:r>
            <a:endParaRPr/>
          </a:p>
        </p:txBody>
      </p:sp>
      <p:sp>
        <p:nvSpPr>
          <p:cNvPr id="310" name="Google Shape;310;p33"/>
          <p:cNvSpPr txBox="1">
            <a:spLocks noGrp="1"/>
          </p:cNvSpPr>
          <p:nvPr>
            <p:ph type="body" idx="1"/>
          </p:nvPr>
        </p:nvSpPr>
        <p:spPr>
          <a:xfrm>
            <a:off x="1331640" y="964395"/>
            <a:ext cx="6534726" cy="4179105"/>
          </a:xfrm>
          <a:prstGeom prst="rect">
            <a:avLst/>
          </a:prstGeom>
          <a:noFill/>
          <a:ln>
            <a:noFill/>
          </a:ln>
        </p:spPr>
        <p:txBody>
          <a:bodyPr spcFirstLastPara="1" wrap="square" lIns="68569" tIns="34275" rIns="68569" bIns="34275" anchor="t" anchorCtr="0">
            <a:normAutofit lnSpcReduction="10000"/>
          </a:bodyPr>
          <a:lstStyle/>
          <a:p>
            <a:pPr marL="257175" algn="just">
              <a:spcBef>
                <a:spcPts val="0"/>
              </a:spcBef>
              <a:buSzPts val="2400"/>
            </a:pPr>
            <a:r>
              <a:rPr lang="en-US" b="1"/>
              <a:t>Association</a:t>
            </a:r>
            <a:r>
              <a:rPr lang="en-US"/>
              <a:t> is a </a:t>
            </a:r>
            <a:r>
              <a:rPr lang="en-US" b="1" u="sng">
                <a:solidFill>
                  <a:schemeClr val="hlink"/>
                </a:solidFill>
                <a:hlinkClick r:id="rId3"/>
              </a:rPr>
              <a:t>relationship</a:t>
            </a:r>
            <a:r>
              <a:rPr lang="en-US"/>
              <a:t> between </a:t>
            </a:r>
            <a:r>
              <a:rPr lang="en-US" b="1" u="sng">
                <a:solidFill>
                  <a:schemeClr val="hlink"/>
                </a:solidFill>
                <a:hlinkClick r:id="rId3"/>
              </a:rPr>
              <a:t>class</a:t>
            </a:r>
            <a:r>
              <a:rPr lang="en-US" b="1"/>
              <a:t>es</a:t>
            </a:r>
            <a:r>
              <a:rPr lang="en-US"/>
              <a:t> which is used to show that instances of classes could be either </a:t>
            </a:r>
            <a:r>
              <a:rPr lang="en-US" b="1" u="sng">
                <a:solidFill>
                  <a:schemeClr val="hlink"/>
                </a:solidFill>
                <a:hlinkClick r:id="rId3"/>
              </a:rPr>
              <a:t>linked</a:t>
            </a:r>
            <a:r>
              <a:rPr lang="en-US" b="1"/>
              <a:t> to each other</a:t>
            </a:r>
            <a:endParaRPr/>
          </a:p>
          <a:p>
            <a:pPr marL="257175" algn="just">
              <a:spcBef>
                <a:spcPts val="360"/>
              </a:spcBef>
              <a:buSzPts val="2400"/>
            </a:pPr>
            <a:r>
              <a:rPr lang="en-US"/>
              <a:t>A semantic relationship between two or more classes that specifies connections among their instances.</a:t>
            </a:r>
            <a:endParaRPr/>
          </a:p>
          <a:p>
            <a:pPr marL="257175" algn="just">
              <a:spcBef>
                <a:spcPts val="360"/>
              </a:spcBef>
              <a:buSzPts val="2400"/>
            </a:pPr>
            <a:r>
              <a:rPr lang="en-US"/>
              <a:t>A structural relationship, specifying that objects of one class are connected to objects of a second (possibly the same) class.</a:t>
            </a:r>
            <a:endParaRPr/>
          </a:p>
          <a:p>
            <a:pPr marL="257175" algn="just">
              <a:spcBef>
                <a:spcPts val="360"/>
              </a:spcBef>
              <a:buSzPts val="2400"/>
            </a:pPr>
            <a:r>
              <a:rPr lang="en-US"/>
              <a:t>Example: “An Employee works for a Company”</a:t>
            </a:r>
            <a:endParaRPr/>
          </a:p>
          <a:p>
            <a:pPr marL="257175" algn="just">
              <a:spcBef>
                <a:spcPts val="360"/>
              </a:spcBef>
              <a:buSzPts val="2400"/>
            </a:pPr>
            <a:r>
              <a:rPr lang="en-US" b="1"/>
              <a:t>association</a:t>
            </a:r>
            <a:r>
              <a:rPr lang="en-US"/>
              <a:t>: a usage relationship</a:t>
            </a:r>
            <a:endParaRPr/>
          </a:p>
          <a:p>
            <a:pPr marL="557213" lvl="1" indent="-214313" algn="just">
              <a:spcBef>
                <a:spcPts val="360"/>
              </a:spcBef>
              <a:buSzPts val="2400"/>
            </a:pPr>
            <a:r>
              <a:rPr lang="en-US" sz="1800"/>
              <a:t>dependency</a:t>
            </a:r>
            <a:endParaRPr/>
          </a:p>
          <a:p>
            <a:pPr marL="557213" lvl="1" indent="-214313" algn="just">
              <a:spcBef>
                <a:spcPts val="360"/>
              </a:spcBef>
              <a:buSzPts val="2400"/>
            </a:pPr>
            <a:r>
              <a:rPr lang="en-US" sz="1800"/>
              <a:t>aggregation</a:t>
            </a:r>
            <a:endParaRPr/>
          </a:p>
          <a:p>
            <a:pPr marL="557213" lvl="1" indent="-214313" algn="just">
              <a:spcBef>
                <a:spcPts val="360"/>
              </a:spcBef>
              <a:buSzPts val="2400"/>
            </a:pPr>
            <a:r>
              <a:rPr lang="en-US" sz="1800"/>
              <a:t>composition</a:t>
            </a:r>
            <a:endParaRPr/>
          </a:p>
          <a:p>
            <a:pPr marL="257175" indent="-104775" algn="just">
              <a:lnSpc>
                <a:spcPct val="90000"/>
              </a:lnSpc>
              <a:spcBef>
                <a:spcPts val="480"/>
              </a:spcBef>
              <a:buSzPts val="3200"/>
              <a:buNone/>
            </a:pPr>
            <a:endParaRPr/>
          </a:p>
          <a:p>
            <a:pPr marL="257175" indent="-104775" algn="just">
              <a:spcBef>
                <a:spcPts val="480"/>
              </a:spcBef>
              <a:buSzPts val="3200"/>
              <a:buNone/>
            </a:pPr>
            <a:endParaRPr/>
          </a:p>
        </p:txBody>
      </p:sp>
      <p:sp>
        <p:nvSpPr>
          <p:cNvPr id="311" name="Google Shape;311;p33"/>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4"/>
          <p:cNvSpPr txBox="1">
            <a:spLocks noGrp="1"/>
          </p:cNvSpPr>
          <p:nvPr>
            <p:ph type="ftr" idx="11"/>
          </p:nvPr>
        </p:nvSpPr>
        <p:spPr>
          <a:xfrm>
            <a:off x="2914650" y="4800600"/>
            <a:ext cx="3028950" cy="342900"/>
          </a:xfrm>
          <a:prstGeom prst="rect">
            <a:avLst/>
          </a:prstGeom>
          <a:noFill/>
          <a:ln>
            <a:noFill/>
          </a:ln>
        </p:spPr>
        <p:txBody>
          <a:bodyPr spcFirstLastPara="1" wrap="square" lIns="68569" tIns="34275" rIns="68569" bIns="34275" anchor="ctr" anchorCtr="0">
            <a:noAutofit/>
          </a:bodyPr>
          <a:lstStyle/>
          <a:p>
            <a:r>
              <a:rPr lang="en-US"/>
              <a:t>Software Design (UML)</a:t>
            </a:r>
            <a:endParaRPr/>
          </a:p>
        </p:txBody>
      </p:sp>
      <p:sp>
        <p:nvSpPr>
          <p:cNvPr id="317" name="Google Shape;317;p34"/>
          <p:cNvSpPr txBox="1">
            <a:spLocks noGrp="1"/>
          </p:cNvSpPr>
          <p:nvPr>
            <p:ph type="title"/>
          </p:nvPr>
        </p:nvSpPr>
        <p:spPr>
          <a:xfrm>
            <a:off x="1600200" y="285750"/>
            <a:ext cx="5886450" cy="400050"/>
          </a:xfrm>
          <a:prstGeom prst="rect">
            <a:avLst/>
          </a:prstGeom>
          <a:noFill/>
          <a:ln>
            <a:noFill/>
          </a:ln>
        </p:spPr>
        <p:txBody>
          <a:bodyPr spcFirstLastPara="1" wrap="square" lIns="68569" tIns="34275" rIns="68569" bIns="34275" anchor="ctr" anchorCtr="0">
            <a:normAutofit fontScale="90000"/>
          </a:bodyPr>
          <a:lstStyle/>
          <a:p>
            <a:pPr>
              <a:buSzPct val="100000"/>
            </a:pPr>
            <a:r>
              <a:rPr lang="en-US"/>
              <a:t>Association Relationships</a:t>
            </a:r>
            <a:endParaRPr/>
          </a:p>
        </p:txBody>
      </p:sp>
      <p:sp>
        <p:nvSpPr>
          <p:cNvPr id="318" name="Google Shape;318;p34"/>
          <p:cNvSpPr txBox="1"/>
          <p:nvPr/>
        </p:nvSpPr>
        <p:spPr>
          <a:xfrm>
            <a:off x="1531144" y="1111280"/>
            <a:ext cx="6081713" cy="1084882"/>
          </a:xfrm>
          <a:prstGeom prst="rect">
            <a:avLst/>
          </a:prstGeom>
          <a:noFill/>
          <a:ln>
            <a:noFill/>
          </a:ln>
        </p:spPr>
        <p:txBody>
          <a:bodyPr spcFirstLastPara="1" wrap="square" lIns="68569" tIns="34275" rIns="68569" bIns="34275" anchor="t" anchorCtr="0">
            <a:spAutoFit/>
          </a:bodyPr>
          <a:lstStyle/>
          <a:p>
            <a:pPr marL="257175" indent="-257175">
              <a:buClr>
                <a:schemeClr val="dk1"/>
              </a:buClr>
              <a:buSzPts val="2200"/>
              <a:buFont typeface="Arial"/>
              <a:buChar char="•"/>
            </a:pPr>
            <a:r>
              <a:rPr lang="en-US" sz="1650">
                <a:solidFill>
                  <a:schemeClr val="dk1"/>
                </a:solidFill>
                <a:latin typeface="Calibri"/>
                <a:ea typeface="Calibri"/>
                <a:cs typeface="Calibri"/>
                <a:sym typeface="Calibri"/>
              </a:rPr>
              <a:t>If two classes in a model need to communicate with each other, there must be link between them. </a:t>
            </a:r>
            <a:endParaRPr sz="1050"/>
          </a:p>
          <a:p>
            <a:pPr marL="257175" indent="-152400">
              <a:buClr>
                <a:schemeClr val="dk1"/>
              </a:buClr>
              <a:buSzPts val="2200"/>
            </a:pPr>
            <a:endParaRPr sz="1650">
              <a:solidFill>
                <a:schemeClr val="dk1"/>
              </a:solidFill>
              <a:latin typeface="Calibri"/>
              <a:ea typeface="Calibri"/>
              <a:cs typeface="Calibri"/>
              <a:sym typeface="Calibri"/>
            </a:endParaRPr>
          </a:p>
          <a:p>
            <a:pPr marL="257175" indent="-257175">
              <a:buClr>
                <a:schemeClr val="dk1"/>
              </a:buClr>
              <a:buSzPts val="2200"/>
              <a:buFont typeface="Arial"/>
              <a:buChar char="•"/>
            </a:pPr>
            <a:r>
              <a:rPr lang="en-US" sz="1650">
                <a:solidFill>
                  <a:schemeClr val="dk1"/>
                </a:solidFill>
                <a:latin typeface="Calibri"/>
                <a:ea typeface="Calibri"/>
                <a:cs typeface="Calibri"/>
                <a:sym typeface="Calibri"/>
              </a:rPr>
              <a:t>An </a:t>
            </a:r>
            <a:r>
              <a:rPr lang="en-US" sz="1650" i="1">
                <a:solidFill>
                  <a:schemeClr val="dk1"/>
                </a:solidFill>
                <a:latin typeface="Calibri"/>
                <a:ea typeface="Calibri"/>
                <a:cs typeface="Calibri"/>
                <a:sym typeface="Calibri"/>
              </a:rPr>
              <a:t>association</a:t>
            </a:r>
            <a:r>
              <a:rPr lang="en-US" sz="1650">
                <a:solidFill>
                  <a:schemeClr val="dk1"/>
                </a:solidFill>
                <a:latin typeface="Calibri"/>
                <a:ea typeface="Calibri"/>
                <a:cs typeface="Calibri"/>
                <a:sym typeface="Calibri"/>
              </a:rPr>
              <a:t> denotes that link. </a:t>
            </a:r>
            <a:endParaRPr sz="1050"/>
          </a:p>
        </p:txBody>
      </p:sp>
      <p:cxnSp>
        <p:nvCxnSpPr>
          <p:cNvPr id="319" name="Google Shape;319;p34"/>
          <p:cNvCxnSpPr/>
          <p:nvPr/>
        </p:nvCxnSpPr>
        <p:spPr>
          <a:xfrm>
            <a:off x="3200400" y="3028950"/>
            <a:ext cx="2743200" cy="0"/>
          </a:xfrm>
          <a:prstGeom prst="straightConnector1">
            <a:avLst/>
          </a:prstGeom>
          <a:noFill/>
          <a:ln w="28575" cap="flat" cmpd="sng">
            <a:solidFill>
              <a:schemeClr val="dk1"/>
            </a:solidFill>
            <a:prstDash val="solid"/>
            <a:round/>
            <a:headEnd type="none" w="med" len="med"/>
            <a:tailEnd type="none" w="sm" len="sm"/>
          </a:ln>
        </p:spPr>
      </p:cxnSp>
      <p:sp>
        <p:nvSpPr>
          <p:cNvPr id="320" name="Google Shape;320;p34"/>
          <p:cNvSpPr/>
          <p:nvPr/>
        </p:nvSpPr>
        <p:spPr>
          <a:xfrm>
            <a:off x="5886450" y="2857500"/>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Instructor</a:t>
            </a:r>
            <a:endParaRPr sz="1050"/>
          </a:p>
        </p:txBody>
      </p:sp>
      <p:sp>
        <p:nvSpPr>
          <p:cNvPr id="321" name="Google Shape;321;p34"/>
          <p:cNvSpPr/>
          <p:nvPr/>
        </p:nvSpPr>
        <p:spPr>
          <a:xfrm>
            <a:off x="1657350" y="2828925"/>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Student</a:t>
            </a:r>
            <a:endParaRPr sz="10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txBox="1">
            <a:spLocks noGrp="1"/>
          </p:cNvSpPr>
          <p:nvPr>
            <p:ph type="ftr" idx="11"/>
          </p:nvPr>
        </p:nvSpPr>
        <p:spPr>
          <a:xfrm>
            <a:off x="2914650" y="4800600"/>
            <a:ext cx="3028950" cy="342900"/>
          </a:xfrm>
          <a:prstGeom prst="rect">
            <a:avLst/>
          </a:prstGeom>
          <a:noFill/>
          <a:ln>
            <a:noFill/>
          </a:ln>
        </p:spPr>
        <p:txBody>
          <a:bodyPr spcFirstLastPara="1" wrap="square" lIns="68569" tIns="34275" rIns="68569" bIns="34275" anchor="ctr" anchorCtr="0">
            <a:noAutofit/>
          </a:bodyPr>
          <a:lstStyle/>
          <a:p>
            <a:r>
              <a:rPr lang="en-US"/>
              <a:t>Software Design (UML)</a:t>
            </a:r>
            <a:endParaRPr/>
          </a:p>
        </p:txBody>
      </p:sp>
      <p:sp>
        <p:nvSpPr>
          <p:cNvPr id="327" name="Google Shape;327;p35"/>
          <p:cNvSpPr txBox="1">
            <a:spLocks noGrp="1"/>
          </p:cNvSpPr>
          <p:nvPr>
            <p:ph type="title"/>
          </p:nvPr>
        </p:nvSpPr>
        <p:spPr>
          <a:xfrm>
            <a:off x="2195736" y="0"/>
            <a:ext cx="3942438" cy="953693"/>
          </a:xfrm>
          <a:prstGeom prst="rect">
            <a:avLst/>
          </a:prstGeom>
          <a:noFill/>
          <a:ln>
            <a:noFill/>
          </a:ln>
        </p:spPr>
        <p:txBody>
          <a:bodyPr spcFirstLastPara="1" wrap="square" lIns="68569" tIns="34275" rIns="68569" bIns="34275" anchor="ctr" anchorCtr="0">
            <a:normAutofit/>
          </a:bodyPr>
          <a:lstStyle/>
          <a:p>
            <a:pPr>
              <a:buSzPct val="100000"/>
            </a:pPr>
            <a:r>
              <a:rPr lang="en-US"/>
              <a:t>Association Relationships (Cont’d)</a:t>
            </a:r>
            <a:endParaRPr/>
          </a:p>
        </p:txBody>
      </p:sp>
      <p:sp>
        <p:nvSpPr>
          <p:cNvPr id="328" name="Google Shape;328;p35"/>
          <p:cNvSpPr txBox="1"/>
          <p:nvPr/>
        </p:nvSpPr>
        <p:spPr>
          <a:xfrm>
            <a:off x="1384586" y="951570"/>
            <a:ext cx="6374828" cy="3208540"/>
          </a:xfrm>
          <a:prstGeom prst="rect">
            <a:avLst/>
          </a:prstGeom>
          <a:noFill/>
          <a:ln>
            <a:noFill/>
          </a:ln>
        </p:spPr>
        <p:txBody>
          <a:bodyPr spcFirstLastPara="1" wrap="square" lIns="68569" tIns="34275" rIns="68569" bIns="34275" anchor="t" anchorCtr="0">
            <a:spAutoFit/>
          </a:bodyPr>
          <a:lstStyle/>
          <a:p>
            <a:pPr algn="just"/>
            <a:r>
              <a:rPr lang="en-US" sz="2100" b="1" i="1">
                <a:solidFill>
                  <a:schemeClr val="dk1"/>
                </a:solidFill>
                <a:latin typeface="Calibri"/>
                <a:ea typeface="Calibri"/>
                <a:cs typeface="Calibri"/>
                <a:sym typeface="Calibri"/>
              </a:rPr>
              <a:t>Multiplicity</a:t>
            </a:r>
            <a:endParaRPr sz="1050"/>
          </a:p>
          <a:p>
            <a:pPr algn="just"/>
            <a:endParaRPr sz="2100" b="1">
              <a:solidFill>
                <a:schemeClr val="dk1"/>
              </a:solidFill>
              <a:latin typeface="Calibri"/>
              <a:ea typeface="Calibri"/>
              <a:cs typeface="Calibri"/>
              <a:sym typeface="Calibri"/>
            </a:endParaRPr>
          </a:p>
          <a:p>
            <a:pPr indent="-114300" algn="just">
              <a:buClr>
                <a:schemeClr val="dk1"/>
              </a:buClr>
              <a:buSzPts val="2400"/>
              <a:buFont typeface="Arial"/>
              <a:buChar char="•"/>
            </a:pPr>
            <a:r>
              <a:rPr lang="en-US" sz="1800">
                <a:solidFill>
                  <a:schemeClr val="dk1"/>
                </a:solidFill>
                <a:latin typeface="Calibri"/>
                <a:ea typeface="Calibri"/>
                <a:cs typeface="Calibri"/>
                <a:sym typeface="Calibri"/>
              </a:rPr>
              <a:t>The number of instances of the class, next to which the multiplicity expression appears, that are referenced by a </a:t>
            </a:r>
            <a:r>
              <a:rPr lang="en-US" sz="1800" b="1">
                <a:solidFill>
                  <a:schemeClr val="dk1"/>
                </a:solidFill>
                <a:latin typeface="Calibri"/>
                <a:ea typeface="Calibri"/>
                <a:cs typeface="Calibri"/>
                <a:sym typeface="Calibri"/>
              </a:rPr>
              <a:t>single</a:t>
            </a:r>
            <a:r>
              <a:rPr lang="en-US" sz="1800">
                <a:solidFill>
                  <a:schemeClr val="dk1"/>
                </a:solidFill>
                <a:latin typeface="Calibri"/>
                <a:ea typeface="Calibri"/>
                <a:cs typeface="Calibri"/>
                <a:sym typeface="Calibri"/>
              </a:rPr>
              <a:t> instance of the class that is at the other end of the association path.</a:t>
            </a:r>
            <a:endParaRPr sz="1050"/>
          </a:p>
          <a:p>
            <a:pPr algn="just">
              <a:buClr>
                <a:schemeClr val="dk1"/>
              </a:buClr>
              <a:buSzPts val="2400"/>
            </a:pPr>
            <a:endParaRPr sz="1800">
              <a:solidFill>
                <a:schemeClr val="dk1"/>
              </a:solidFill>
              <a:latin typeface="Calibri"/>
              <a:ea typeface="Calibri"/>
              <a:cs typeface="Calibri"/>
              <a:sym typeface="Calibri"/>
            </a:endParaRPr>
          </a:p>
          <a:p>
            <a:pPr indent="-114300" algn="just">
              <a:buClr>
                <a:schemeClr val="dk1"/>
              </a:buClr>
              <a:buSzPts val="2400"/>
              <a:buFont typeface="Arial"/>
              <a:buChar char="•"/>
            </a:pPr>
            <a:r>
              <a:rPr lang="en-US" sz="1800">
                <a:solidFill>
                  <a:schemeClr val="dk1"/>
                </a:solidFill>
                <a:latin typeface="Calibri"/>
                <a:ea typeface="Calibri"/>
                <a:cs typeface="Calibri"/>
                <a:sym typeface="Calibri"/>
              </a:rPr>
              <a:t>Provides a lower and upper bound on the number of instances</a:t>
            </a:r>
            <a:endParaRPr sz="1050"/>
          </a:p>
          <a:p>
            <a:pPr algn="just">
              <a:buClr>
                <a:schemeClr val="dk1"/>
              </a:buClr>
              <a:buSzPts val="2400"/>
            </a:pPr>
            <a:endParaRPr sz="1800">
              <a:solidFill>
                <a:schemeClr val="dk1"/>
              </a:solidFill>
              <a:latin typeface="Calibri"/>
              <a:ea typeface="Calibri"/>
              <a:cs typeface="Calibri"/>
              <a:sym typeface="Calibri"/>
            </a:endParaRPr>
          </a:p>
          <a:p>
            <a:pPr indent="-114300" algn="just">
              <a:buClr>
                <a:schemeClr val="dk1"/>
              </a:buClr>
              <a:buSzPts val="2400"/>
              <a:buFont typeface="Arial"/>
              <a:buChar char="•"/>
            </a:pPr>
            <a:r>
              <a:rPr lang="en-US" sz="1800">
                <a:solidFill>
                  <a:schemeClr val="dk1"/>
                </a:solidFill>
                <a:latin typeface="Calibri"/>
                <a:ea typeface="Calibri"/>
                <a:cs typeface="Calibri"/>
                <a:sym typeface="Calibri"/>
              </a:rPr>
              <a:t>The example indicates that a </a:t>
            </a:r>
            <a:r>
              <a:rPr lang="en-US" sz="1800" i="1">
                <a:solidFill>
                  <a:schemeClr val="dk1"/>
                </a:solidFill>
                <a:latin typeface="Calibri"/>
                <a:ea typeface="Calibri"/>
                <a:cs typeface="Calibri"/>
                <a:sym typeface="Calibri"/>
              </a:rPr>
              <a:t>Student</a:t>
            </a:r>
            <a:r>
              <a:rPr lang="en-US" sz="1800">
                <a:solidFill>
                  <a:schemeClr val="dk1"/>
                </a:solidFill>
                <a:latin typeface="Calibri"/>
                <a:ea typeface="Calibri"/>
                <a:cs typeface="Calibri"/>
                <a:sym typeface="Calibri"/>
              </a:rPr>
              <a:t> has one or more </a:t>
            </a:r>
            <a:r>
              <a:rPr lang="en-US" sz="1800" i="1">
                <a:solidFill>
                  <a:schemeClr val="dk1"/>
                </a:solidFill>
                <a:latin typeface="Calibri"/>
                <a:ea typeface="Calibri"/>
                <a:cs typeface="Calibri"/>
                <a:sym typeface="Calibri"/>
              </a:rPr>
              <a:t>Instructors</a:t>
            </a:r>
            <a:r>
              <a:rPr lang="en-US" sz="1800">
                <a:solidFill>
                  <a:schemeClr val="dk1"/>
                </a:solidFill>
                <a:latin typeface="Calibri"/>
                <a:ea typeface="Calibri"/>
                <a:cs typeface="Calibri"/>
                <a:sym typeface="Calibri"/>
              </a:rPr>
              <a:t>:</a:t>
            </a:r>
            <a:endParaRPr sz="1050"/>
          </a:p>
        </p:txBody>
      </p:sp>
      <p:cxnSp>
        <p:nvCxnSpPr>
          <p:cNvPr id="329" name="Google Shape;329;p35"/>
          <p:cNvCxnSpPr/>
          <p:nvPr/>
        </p:nvCxnSpPr>
        <p:spPr>
          <a:xfrm>
            <a:off x="3203978" y="4281078"/>
            <a:ext cx="2743200" cy="0"/>
          </a:xfrm>
          <a:prstGeom prst="straightConnector1">
            <a:avLst/>
          </a:prstGeom>
          <a:noFill/>
          <a:ln w="28575" cap="flat" cmpd="sng">
            <a:solidFill>
              <a:schemeClr val="dk1"/>
            </a:solidFill>
            <a:prstDash val="solid"/>
            <a:round/>
            <a:headEnd type="none" w="med" len="med"/>
            <a:tailEnd type="none" w="sm" len="sm"/>
          </a:ln>
        </p:spPr>
      </p:cxnSp>
      <p:sp>
        <p:nvSpPr>
          <p:cNvPr id="330" name="Google Shape;330;p35"/>
          <p:cNvSpPr/>
          <p:nvPr/>
        </p:nvSpPr>
        <p:spPr>
          <a:xfrm>
            <a:off x="5890028" y="4109628"/>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Instructor</a:t>
            </a:r>
            <a:endParaRPr sz="1050"/>
          </a:p>
        </p:txBody>
      </p:sp>
      <p:sp>
        <p:nvSpPr>
          <p:cNvPr id="331" name="Google Shape;331;p35"/>
          <p:cNvSpPr/>
          <p:nvPr/>
        </p:nvSpPr>
        <p:spPr>
          <a:xfrm>
            <a:off x="1660928" y="4081053"/>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Student</a:t>
            </a:r>
            <a:endParaRPr sz="1050"/>
          </a:p>
        </p:txBody>
      </p:sp>
      <p:sp>
        <p:nvSpPr>
          <p:cNvPr id="332" name="Google Shape;332;p35"/>
          <p:cNvSpPr txBox="1"/>
          <p:nvPr/>
        </p:nvSpPr>
        <p:spPr>
          <a:xfrm>
            <a:off x="5375678" y="4281078"/>
            <a:ext cx="51435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1..*</a:t>
            </a:r>
            <a:endParaRPr sz="10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25</a:t>
            </a:fld>
            <a:endParaRPr/>
          </a:p>
        </p:txBody>
      </p:sp>
      <p:sp>
        <p:nvSpPr>
          <p:cNvPr id="338" name="Google Shape;338;p36"/>
          <p:cNvSpPr txBox="1"/>
          <p:nvPr/>
        </p:nvSpPr>
        <p:spPr>
          <a:xfrm>
            <a:off x="6972300" y="4800600"/>
            <a:ext cx="1028700" cy="342900"/>
          </a:xfrm>
          <a:prstGeom prst="rect">
            <a:avLst/>
          </a:prstGeom>
          <a:noFill/>
          <a:ln>
            <a:noFill/>
          </a:ln>
        </p:spPr>
        <p:txBody>
          <a:bodyPr spcFirstLastPara="1" wrap="square" lIns="68569" tIns="34275" rIns="68569" bIns="34275" anchor="ctr" anchorCtr="0">
            <a:noAutofit/>
          </a:bodyPr>
          <a:lstStyle/>
          <a:p>
            <a:pPr>
              <a:buClr>
                <a:srgbClr val="888888"/>
              </a:buClr>
              <a:buSzPts val="1200"/>
            </a:pPr>
            <a:fld id="{00000000-1234-1234-1234-123412341234}" type="slidenum">
              <a:rPr lang="en-US" sz="900">
                <a:solidFill>
                  <a:srgbClr val="888888"/>
                </a:solidFill>
                <a:latin typeface="Calibri"/>
                <a:ea typeface="Calibri"/>
                <a:cs typeface="Calibri"/>
                <a:sym typeface="Calibri"/>
              </a:rPr>
              <a:pPr>
                <a:buClr>
                  <a:srgbClr val="888888"/>
                </a:buClr>
                <a:buSzPts val="1200"/>
              </a:pPr>
              <a:t>25</a:t>
            </a:fld>
            <a:endParaRPr sz="900">
              <a:solidFill>
                <a:srgbClr val="888888"/>
              </a:solidFill>
              <a:latin typeface="Calibri"/>
              <a:ea typeface="Calibri"/>
              <a:cs typeface="Calibri"/>
              <a:sym typeface="Calibri"/>
            </a:endParaRPr>
          </a:p>
        </p:txBody>
      </p:sp>
      <p:sp>
        <p:nvSpPr>
          <p:cNvPr id="339" name="Google Shape;339;p36"/>
          <p:cNvSpPr/>
          <p:nvPr/>
        </p:nvSpPr>
        <p:spPr>
          <a:xfrm>
            <a:off x="1143000" y="971550"/>
            <a:ext cx="6858000" cy="4171950"/>
          </a:xfrm>
          <a:prstGeom prst="rect">
            <a:avLst/>
          </a:prstGeom>
          <a:noFill/>
          <a:ln>
            <a:noFill/>
          </a:ln>
        </p:spPr>
        <p:txBody>
          <a:bodyPr spcFirstLastPara="1" wrap="square" lIns="68569" tIns="34275" rIns="68569" bIns="34275" anchor="t" anchorCtr="0">
            <a:noAutofit/>
          </a:bodyPr>
          <a:lstStyle/>
          <a:p>
            <a:pPr marL="257175" indent="-257175">
              <a:lnSpc>
                <a:spcPct val="90000"/>
              </a:lnSpc>
              <a:buClr>
                <a:schemeClr val="folHlink"/>
              </a:buClr>
              <a:buSzPts val="1200"/>
              <a:buFont typeface="Noto Sans Symbols"/>
              <a:buChar char="■"/>
            </a:pPr>
            <a:r>
              <a:rPr lang="en-US" sz="1500">
                <a:solidFill>
                  <a:schemeClr val="dk1"/>
                </a:solidFill>
                <a:latin typeface="Verdana"/>
                <a:ea typeface="Verdana"/>
                <a:cs typeface="Verdana"/>
                <a:sym typeface="Verdana"/>
              </a:rPr>
              <a:t>one-to-one</a:t>
            </a:r>
            <a:endParaRPr sz="1050"/>
          </a:p>
          <a:p>
            <a:pPr marL="557213" lvl="1" indent="-214313">
              <a:lnSpc>
                <a:spcPct val="90000"/>
              </a:lnSpc>
              <a:spcBef>
                <a:spcPts val="300"/>
              </a:spcBef>
              <a:buClr>
                <a:schemeClr val="folHlink"/>
              </a:buClr>
              <a:buSzPts val="1200"/>
              <a:buFont typeface="Noto Sans Symbols"/>
              <a:buChar char="■"/>
            </a:pPr>
            <a:r>
              <a:rPr lang="en-US" sz="1500">
                <a:solidFill>
                  <a:schemeClr val="dk1"/>
                </a:solidFill>
                <a:latin typeface="Verdana"/>
                <a:ea typeface="Verdana"/>
                <a:cs typeface="Verdana"/>
                <a:sym typeface="Verdana"/>
              </a:rPr>
              <a:t>each student must carry exactly one ID card</a:t>
            </a:r>
            <a:endParaRPr sz="1050"/>
          </a:p>
          <a:p>
            <a:pPr marL="557213" lvl="1" indent="-162877">
              <a:lnSpc>
                <a:spcPct val="90000"/>
              </a:lnSpc>
              <a:spcBef>
                <a:spcPts val="270"/>
              </a:spcBef>
              <a:buClr>
                <a:schemeClr val="folHlink"/>
              </a:buClr>
              <a:buSzPts val="1080"/>
            </a:pPr>
            <a:endParaRPr sz="1350">
              <a:solidFill>
                <a:schemeClr val="dk1"/>
              </a:solidFill>
              <a:latin typeface="Verdana"/>
              <a:ea typeface="Verdana"/>
              <a:cs typeface="Verdana"/>
              <a:sym typeface="Verdana"/>
            </a:endParaRPr>
          </a:p>
          <a:p>
            <a:pPr marL="257175" indent="-205740">
              <a:spcBef>
                <a:spcPts val="270"/>
              </a:spcBef>
              <a:buClr>
                <a:schemeClr val="folHlink"/>
              </a:buClr>
              <a:buSzPts val="1080"/>
            </a:pPr>
            <a:endParaRPr sz="1350">
              <a:solidFill>
                <a:schemeClr val="dk1"/>
              </a:solidFill>
              <a:latin typeface="Verdana"/>
              <a:ea typeface="Verdana"/>
              <a:cs typeface="Verdana"/>
              <a:sym typeface="Verdana"/>
            </a:endParaRPr>
          </a:p>
          <a:p>
            <a:pPr marL="257175" indent="-177165">
              <a:spcBef>
                <a:spcPts val="420"/>
              </a:spcBef>
              <a:buClr>
                <a:schemeClr val="folHlink"/>
              </a:buClr>
              <a:buSzPts val="1680"/>
            </a:pPr>
            <a:endParaRPr sz="2100">
              <a:solidFill>
                <a:schemeClr val="dk1"/>
              </a:solidFill>
              <a:latin typeface="Verdana"/>
              <a:ea typeface="Verdana"/>
              <a:cs typeface="Verdana"/>
              <a:sym typeface="Verdana"/>
            </a:endParaRPr>
          </a:p>
          <a:p>
            <a:pPr marL="257175" indent="-177165">
              <a:spcBef>
                <a:spcPts val="420"/>
              </a:spcBef>
              <a:buClr>
                <a:schemeClr val="folHlink"/>
              </a:buClr>
              <a:buSzPts val="1680"/>
            </a:pPr>
            <a:endParaRPr sz="2100">
              <a:solidFill>
                <a:schemeClr val="dk1"/>
              </a:solidFill>
              <a:latin typeface="Verdana"/>
              <a:ea typeface="Verdana"/>
              <a:cs typeface="Verdana"/>
              <a:sym typeface="Verdana"/>
            </a:endParaRPr>
          </a:p>
          <a:p>
            <a:pPr marL="257175" indent="-257175">
              <a:lnSpc>
                <a:spcPct val="90000"/>
              </a:lnSpc>
              <a:spcBef>
                <a:spcPts val="300"/>
              </a:spcBef>
              <a:buClr>
                <a:schemeClr val="folHlink"/>
              </a:buClr>
              <a:buSzPts val="1200"/>
              <a:buFont typeface="Noto Sans Symbols"/>
              <a:buChar char="■"/>
            </a:pPr>
            <a:r>
              <a:rPr lang="en-US" sz="1500">
                <a:solidFill>
                  <a:schemeClr val="dk1"/>
                </a:solidFill>
                <a:latin typeface="Verdana"/>
                <a:ea typeface="Verdana"/>
                <a:cs typeface="Verdana"/>
                <a:sym typeface="Verdana"/>
              </a:rPr>
              <a:t>one-to-many</a:t>
            </a:r>
            <a:endParaRPr sz="1050"/>
          </a:p>
          <a:p>
            <a:pPr marL="557213" lvl="1" indent="-214313">
              <a:lnSpc>
                <a:spcPct val="90000"/>
              </a:lnSpc>
              <a:spcBef>
                <a:spcPts val="300"/>
              </a:spcBef>
              <a:buClr>
                <a:schemeClr val="folHlink"/>
              </a:buClr>
              <a:buSzPts val="1200"/>
              <a:buFont typeface="Noto Sans Symbols"/>
              <a:buChar char="■"/>
            </a:pPr>
            <a:r>
              <a:rPr lang="en-US" sz="1500">
                <a:solidFill>
                  <a:schemeClr val="dk1"/>
                </a:solidFill>
                <a:latin typeface="Verdana"/>
                <a:ea typeface="Verdana"/>
                <a:cs typeface="Verdana"/>
                <a:sym typeface="Verdana"/>
              </a:rPr>
              <a:t>one rectangle list can contain many rectangles</a:t>
            </a:r>
            <a:endParaRPr sz="1050"/>
          </a:p>
        </p:txBody>
      </p:sp>
      <p:sp>
        <p:nvSpPr>
          <p:cNvPr id="340" name="Google Shape;340;p36"/>
          <p:cNvSpPr txBox="1"/>
          <p:nvPr/>
        </p:nvSpPr>
        <p:spPr>
          <a:xfrm>
            <a:off x="2249742" y="114300"/>
            <a:ext cx="4050451" cy="762000"/>
          </a:xfrm>
          <a:prstGeom prst="rect">
            <a:avLst/>
          </a:prstGeom>
          <a:noFill/>
          <a:ln>
            <a:noFill/>
          </a:ln>
        </p:spPr>
        <p:txBody>
          <a:bodyPr spcFirstLastPara="1" wrap="square" lIns="68569" tIns="34275" rIns="68569" bIns="34275" anchor="t" anchorCtr="0">
            <a:noAutofit/>
          </a:bodyPr>
          <a:lstStyle/>
          <a:p>
            <a:pPr algn="ctr">
              <a:buClr>
                <a:schemeClr val="dk1"/>
              </a:buClr>
              <a:buSzPts val="4000"/>
            </a:pPr>
            <a:r>
              <a:rPr lang="en-US" sz="3000">
                <a:solidFill>
                  <a:schemeClr val="dk1"/>
                </a:solidFill>
                <a:latin typeface="Calibri"/>
                <a:ea typeface="Calibri"/>
                <a:cs typeface="Calibri"/>
                <a:sym typeface="Calibri"/>
              </a:rPr>
              <a:t>Multiplicity of associations</a:t>
            </a:r>
            <a:endParaRPr sz="1050"/>
          </a:p>
        </p:txBody>
      </p:sp>
      <p:pic>
        <p:nvPicPr>
          <p:cNvPr id="341" name="Google Shape;341;p36"/>
          <p:cNvPicPr preferRelativeResize="0"/>
          <p:nvPr/>
        </p:nvPicPr>
        <p:blipFill rotWithShape="1">
          <a:blip r:embed="rId3">
            <a:alphaModFix/>
          </a:blip>
          <a:srcRect/>
          <a:stretch/>
        </p:blipFill>
        <p:spPr>
          <a:xfrm>
            <a:off x="1371600" y="3429000"/>
            <a:ext cx="6525816" cy="1243013"/>
          </a:xfrm>
          <a:prstGeom prst="rect">
            <a:avLst/>
          </a:prstGeom>
          <a:noFill/>
          <a:ln>
            <a:noFill/>
          </a:ln>
        </p:spPr>
      </p:pic>
      <p:pic>
        <p:nvPicPr>
          <p:cNvPr id="342" name="Google Shape;342;p36"/>
          <p:cNvPicPr preferRelativeResize="0"/>
          <p:nvPr/>
        </p:nvPicPr>
        <p:blipFill rotWithShape="1">
          <a:blip r:embed="rId4">
            <a:alphaModFix/>
          </a:blip>
          <a:srcRect/>
          <a:stretch/>
        </p:blipFill>
        <p:spPr>
          <a:xfrm>
            <a:off x="2803910" y="1500180"/>
            <a:ext cx="3336131" cy="9917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ftr" idx="11"/>
          </p:nvPr>
        </p:nvSpPr>
        <p:spPr>
          <a:xfrm>
            <a:off x="2914650" y="4800600"/>
            <a:ext cx="3028950" cy="342900"/>
          </a:xfrm>
          <a:prstGeom prst="rect">
            <a:avLst/>
          </a:prstGeom>
          <a:noFill/>
          <a:ln>
            <a:noFill/>
          </a:ln>
        </p:spPr>
        <p:txBody>
          <a:bodyPr spcFirstLastPara="1" wrap="square" lIns="68569" tIns="34275" rIns="68569" bIns="34275" anchor="ctr" anchorCtr="0">
            <a:noAutofit/>
          </a:bodyPr>
          <a:lstStyle/>
          <a:p>
            <a:r>
              <a:rPr lang="en-US"/>
              <a:t>Software Design (UML)</a:t>
            </a:r>
            <a:endParaRPr/>
          </a:p>
        </p:txBody>
      </p:sp>
      <p:sp>
        <p:nvSpPr>
          <p:cNvPr id="348" name="Google Shape;348;p37"/>
          <p:cNvSpPr txBox="1">
            <a:spLocks noGrp="1"/>
          </p:cNvSpPr>
          <p:nvPr>
            <p:ph type="title"/>
          </p:nvPr>
        </p:nvSpPr>
        <p:spPr>
          <a:xfrm>
            <a:off x="1999692" y="311221"/>
            <a:ext cx="5144616" cy="857251"/>
          </a:xfrm>
          <a:prstGeom prst="rect">
            <a:avLst/>
          </a:prstGeom>
          <a:noFill/>
          <a:ln>
            <a:noFill/>
          </a:ln>
        </p:spPr>
        <p:txBody>
          <a:bodyPr spcFirstLastPara="1" wrap="square" lIns="68569" tIns="34275" rIns="68569" bIns="34275" anchor="ctr" anchorCtr="0">
            <a:normAutofit fontScale="90000"/>
          </a:bodyPr>
          <a:lstStyle/>
          <a:p>
            <a:pPr>
              <a:buSzPct val="100000"/>
            </a:pPr>
            <a:r>
              <a:rPr lang="en-US"/>
              <a:t>Association Relationships (Cont’d)</a:t>
            </a:r>
            <a:endParaRPr/>
          </a:p>
        </p:txBody>
      </p:sp>
      <p:sp>
        <p:nvSpPr>
          <p:cNvPr id="349" name="Google Shape;349;p37"/>
          <p:cNvSpPr txBox="1"/>
          <p:nvPr/>
        </p:nvSpPr>
        <p:spPr>
          <a:xfrm>
            <a:off x="1385646" y="1485901"/>
            <a:ext cx="6296267" cy="623217"/>
          </a:xfrm>
          <a:prstGeom prst="rect">
            <a:avLst/>
          </a:prstGeom>
          <a:noFill/>
          <a:ln>
            <a:noFill/>
          </a:ln>
        </p:spPr>
        <p:txBody>
          <a:bodyPr spcFirstLastPara="1" wrap="square" lIns="68569" tIns="34275" rIns="68569" bIns="34275" anchor="t" anchorCtr="0">
            <a:spAutoFit/>
          </a:bodyPr>
          <a:lstStyle/>
          <a:p>
            <a:pPr algn="just"/>
            <a:r>
              <a:rPr lang="en-US" sz="1800">
                <a:solidFill>
                  <a:schemeClr val="dk1"/>
                </a:solidFill>
                <a:latin typeface="Calibri"/>
                <a:ea typeface="Calibri"/>
                <a:cs typeface="Calibri"/>
                <a:sym typeface="Calibri"/>
              </a:rPr>
              <a:t>The example indicates that every </a:t>
            </a:r>
            <a:r>
              <a:rPr lang="en-US" sz="1800" i="1">
                <a:solidFill>
                  <a:schemeClr val="dk1"/>
                </a:solidFill>
                <a:latin typeface="Calibri"/>
                <a:ea typeface="Calibri"/>
                <a:cs typeface="Calibri"/>
                <a:sym typeface="Calibri"/>
              </a:rPr>
              <a:t>Instructor</a:t>
            </a:r>
            <a:r>
              <a:rPr lang="en-US" sz="1800">
                <a:solidFill>
                  <a:schemeClr val="dk1"/>
                </a:solidFill>
                <a:latin typeface="Calibri"/>
                <a:ea typeface="Calibri"/>
                <a:cs typeface="Calibri"/>
                <a:sym typeface="Calibri"/>
              </a:rPr>
              <a:t> has one or more </a:t>
            </a:r>
            <a:r>
              <a:rPr lang="en-US" sz="1800" i="1">
                <a:solidFill>
                  <a:schemeClr val="dk1"/>
                </a:solidFill>
                <a:latin typeface="Calibri"/>
                <a:ea typeface="Calibri"/>
                <a:cs typeface="Calibri"/>
                <a:sym typeface="Calibri"/>
              </a:rPr>
              <a:t>Students</a:t>
            </a:r>
            <a:r>
              <a:rPr lang="en-US" sz="1800">
                <a:solidFill>
                  <a:schemeClr val="dk1"/>
                </a:solidFill>
                <a:latin typeface="Calibri"/>
                <a:ea typeface="Calibri"/>
                <a:cs typeface="Calibri"/>
                <a:sym typeface="Calibri"/>
              </a:rPr>
              <a:t>:</a:t>
            </a:r>
            <a:endParaRPr sz="1050"/>
          </a:p>
        </p:txBody>
      </p:sp>
      <p:cxnSp>
        <p:nvCxnSpPr>
          <p:cNvPr id="350" name="Google Shape;350;p37"/>
          <p:cNvCxnSpPr/>
          <p:nvPr/>
        </p:nvCxnSpPr>
        <p:spPr>
          <a:xfrm>
            <a:off x="3200400" y="3028950"/>
            <a:ext cx="2743200" cy="0"/>
          </a:xfrm>
          <a:prstGeom prst="straightConnector1">
            <a:avLst/>
          </a:prstGeom>
          <a:noFill/>
          <a:ln w="28575" cap="flat" cmpd="sng">
            <a:solidFill>
              <a:schemeClr val="dk1"/>
            </a:solidFill>
            <a:prstDash val="solid"/>
            <a:round/>
            <a:headEnd type="none" w="med" len="med"/>
            <a:tailEnd type="none" w="sm" len="sm"/>
          </a:ln>
        </p:spPr>
      </p:cxnSp>
      <p:sp>
        <p:nvSpPr>
          <p:cNvPr id="351" name="Google Shape;351;p37"/>
          <p:cNvSpPr/>
          <p:nvPr/>
        </p:nvSpPr>
        <p:spPr>
          <a:xfrm>
            <a:off x="5886450" y="2857500"/>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Instructor</a:t>
            </a:r>
            <a:endParaRPr sz="1050"/>
          </a:p>
        </p:txBody>
      </p:sp>
      <p:sp>
        <p:nvSpPr>
          <p:cNvPr id="352" name="Google Shape;352;p37"/>
          <p:cNvSpPr/>
          <p:nvPr/>
        </p:nvSpPr>
        <p:spPr>
          <a:xfrm>
            <a:off x="1657350" y="2828925"/>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Student</a:t>
            </a:r>
            <a:endParaRPr sz="1050"/>
          </a:p>
        </p:txBody>
      </p:sp>
      <p:sp>
        <p:nvSpPr>
          <p:cNvPr id="353" name="Google Shape;353;p37"/>
          <p:cNvSpPr txBox="1"/>
          <p:nvPr/>
        </p:nvSpPr>
        <p:spPr>
          <a:xfrm>
            <a:off x="3200400" y="3028950"/>
            <a:ext cx="51435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1..*</a:t>
            </a:r>
            <a:endParaRPr sz="10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a:spLocks noGrp="1"/>
          </p:cNvSpPr>
          <p:nvPr>
            <p:ph type="ftr" idx="11"/>
          </p:nvPr>
        </p:nvSpPr>
        <p:spPr>
          <a:xfrm>
            <a:off x="2914650" y="4800600"/>
            <a:ext cx="3028950" cy="342900"/>
          </a:xfrm>
          <a:prstGeom prst="rect">
            <a:avLst/>
          </a:prstGeom>
          <a:noFill/>
          <a:ln>
            <a:noFill/>
          </a:ln>
        </p:spPr>
        <p:txBody>
          <a:bodyPr spcFirstLastPara="1" wrap="square" lIns="68569" tIns="34275" rIns="68569" bIns="34275" anchor="ctr" anchorCtr="0">
            <a:noAutofit/>
          </a:bodyPr>
          <a:lstStyle/>
          <a:p>
            <a:r>
              <a:rPr lang="en-US"/>
              <a:t>Software Design (UML)</a:t>
            </a:r>
            <a:endParaRPr/>
          </a:p>
        </p:txBody>
      </p:sp>
      <p:sp>
        <p:nvSpPr>
          <p:cNvPr id="359" name="Google Shape;359;p38"/>
          <p:cNvSpPr txBox="1">
            <a:spLocks noGrp="1"/>
          </p:cNvSpPr>
          <p:nvPr>
            <p:ph type="title"/>
          </p:nvPr>
        </p:nvSpPr>
        <p:spPr>
          <a:xfrm>
            <a:off x="2516628" y="156698"/>
            <a:ext cx="3523415" cy="685800"/>
          </a:xfrm>
          <a:prstGeom prst="rect">
            <a:avLst/>
          </a:prstGeom>
          <a:noFill/>
          <a:ln>
            <a:noFill/>
          </a:ln>
        </p:spPr>
        <p:txBody>
          <a:bodyPr spcFirstLastPara="1" wrap="square" lIns="68569" tIns="34275" rIns="68569" bIns="34275" anchor="ctr" anchorCtr="0">
            <a:normAutofit fontScale="90000"/>
          </a:bodyPr>
          <a:lstStyle/>
          <a:p>
            <a:pPr>
              <a:buSzPct val="100000"/>
            </a:pPr>
            <a:r>
              <a:rPr lang="en-US"/>
              <a:t>Association Relationships (Cont’d)</a:t>
            </a:r>
            <a:endParaRPr/>
          </a:p>
        </p:txBody>
      </p:sp>
      <p:sp>
        <p:nvSpPr>
          <p:cNvPr id="360" name="Google Shape;360;p38"/>
          <p:cNvSpPr txBox="1"/>
          <p:nvPr/>
        </p:nvSpPr>
        <p:spPr>
          <a:xfrm>
            <a:off x="1331640" y="971551"/>
            <a:ext cx="6534726" cy="3136726"/>
          </a:xfrm>
          <a:prstGeom prst="rect">
            <a:avLst/>
          </a:prstGeom>
          <a:noFill/>
          <a:ln>
            <a:noFill/>
          </a:ln>
        </p:spPr>
        <p:txBody>
          <a:bodyPr spcFirstLastPara="1" wrap="square" lIns="68569" tIns="34275" rIns="68569" bIns="34275" anchor="t" anchorCtr="0">
            <a:spAutoFit/>
          </a:bodyPr>
          <a:lstStyle/>
          <a:p>
            <a:pPr algn="just"/>
            <a:r>
              <a:rPr lang="en-US" sz="2100" b="1">
                <a:solidFill>
                  <a:schemeClr val="dk1"/>
                </a:solidFill>
                <a:latin typeface="Calibri"/>
                <a:ea typeface="Calibri"/>
                <a:cs typeface="Calibri"/>
                <a:sym typeface="Calibri"/>
              </a:rPr>
              <a:t>Association Role</a:t>
            </a:r>
            <a:endParaRPr sz="1050"/>
          </a:p>
          <a:p>
            <a:pPr indent="-114300" algn="just">
              <a:buClr>
                <a:schemeClr val="dk1"/>
              </a:buClr>
              <a:buSzPts val="2400"/>
              <a:buFont typeface="Arial"/>
              <a:buChar char="•"/>
            </a:pPr>
            <a:r>
              <a:rPr lang="en-US" sz="1800">
                <a:solidFill>
                  <a:schemeClr val="dk1"/>
                </a:solidFill>
                <a:latin typeface="Calibri"/>
                <a:ea typeface="Calibri"/>
                <a:cs typeface="Calibri"/>
                <a:sym typeface="Calibri"/>
              </a:rPr>
              <a:t>We can also indicate the behavior of an object in an association (</a:t>
            </a:r>
            <a:r>
              <a:rPr lang="en-US" sz="1800" i="1">
                <a:solidFill>
                  <a:schemeClr val="dk1"/>
                </a:solidFill>
                <a:latin typeface="Calibri"/>
                <a:ea typeface="Calibri"/>
                <a:cs typeface="Calibri"/>
                <a:sym typeface="Calibri"/>
              </a:rPr>
              <a:t>i.e.,</a:t>
            </a:r>
            <a:r>
              <a:rPr lang="en-US" sz="1800">
                <a:solidFill>
                  <a:schemeClr val="dk1"/>
                </a:solidFill>
                <a:latin typeface="Calibri"/>
                <a:ea typeface="Calibri"/>
                <a:cs typeface="Calibri"/>
                <a:sym typeface="Calibri"/>
              </a:rPr>
              <a:t> the </a:t>
            </a:r>
            <a:r>
              <a:rPr lang="en-US" sz="1800" i="1">
                <a:solidFill>
                  <a:schemeClr val="dk1"/>
                </a:solidFill>
                <a:latin typeface="Calibri"/>
                <a:ea typeface="Calibri"/>
                <a:cs typeface="Calibri"/>
                <a:sym typeface="Calibri"/>
              </a:rPr>
              <a:t>role </a:t>
            </a:r>
            <a:r>
              <a:rPr lang="en-US" sz="1800">
                <a:solidFill>
                  <a:schemeClr val="dk1"/>
                </a:solidFill>
                <a:latin typeface="Calibri"/>
                <a:ea typeface="Calibri"/>
                <a:cs typeface="Calibri"/>
                <a:sym typeface="Calibri"/>
              </a:rPr>
              <a:t>of an object) using </a:t>
            </a:r>
            <a:r>
              <a:rPr lang="en-US" sz="1800" i="1">
                <a:solidFill>
                  <a:schemeClr val="dk1"/>
                </a:solidFill>
                <a:latin typeface="Calibri"/>
                <a:ea typeface="Calibri"/>
                <a:cs typeface="Calibri"/>
                <a:sym typeface="Calibri"/>
              </a:rPr>
              <a:t>rolenames called association role</a:t>
            </a:r>
            <a:endParaRPr sz="1050"/>
          </a:p>
          <a:p>
            <a:pPr marL="600075" lvl="1" indent="-257175" algn="just">
              <a:spcBef>
                <a:spcPts val="450"/>
              </a:spcBef>
              <a:buClr>
                <a:schemeClr val="dk1"/>
              </a:buClr>
              <a:buSzPts val="2400"/>
              <a:buFont typeface="Arial"/>
              <a:buChar char="•"/>
            </a:pPr>
            <a:r>
              <a:rPr lang="en-US" sz="1800">
                <a:solidFill>
                  <a:schemeClr val="dk1"/>
                </a:solidFill>
                <a:latin typeface="Calibri"/>
                <a:ea typeface="Calibri"/>
                <a:cs typeface="Calibri"/>
                <a:sym typeface="Calibri"/>
              </a:rPr>
              <a:t>A </a:t>
            </a:r>
            <a:r>
              <a:rPr lang="en-US" sz="1800" b="1">
                <a:solidFill>
                  <a:schemeClr val="dk1"/>
                </a:solidFill>
                <a:latin typeface="Calibri"/>
                <a:ea typeface="Calibri"/>
                <a:cs typeface="Calibri"/>
                <a:sym typeface="Calibri"/>
              </a:rPr>
              <a:t>role</a:t>
            </a:r>
            <a:r>
              <a:rPr lang="en-US" sz="1800">
                <a:solidFill>
                  <a:schemeClr val="dk1"/>
                </a:solidFill>
                <a:latin typeface="Calibri"/>
                <a:ea typeface="Calibri"/>
                <a:cs typeface="Calibri"/>
                <a:sym typeface="Calibri"/>
              </a:rPr>
              <a:t> is an end of an association where it connects to a class.</a:t>
            </a:r>
            <a:endParaRPr sz="1050"/>
          </a:p>
          <a:p>
            <a:pPr marL="600075" lvl="1" indent="-257175" algn="just">
              <a:spcBef>
                <a:spcPts val="450"/>
              </a:spcBef>
              <a:buClr>
                <a:schemeClr val="dk1"/>
              </a:buClr>
              <a:buSzPts val="2400"/>
              <a:buFont typeface="Arial"/>
              <a:buChar char="•"/>
            </a:pPr>
            <a:r>
              <a:rPr lang="en-US" sz="1800">
                <a:solidFill>
                  <a:schemeClr val="dk1"/>
                </a:solidFill>
                <a:latin typeface="Calibri"/>
                <a:ea typeface="Calibri"/>
                <a:cs typeface="Calibri"/>
                <a:sym typeface="Calibri"/>
              </a:rPr>
              <a:t>May be named to indicate the role played by the class attached to the end of the association path.</a:t>
            </a:r>
            <a:endParaRPr sz="1050"/>
          </a:p>
          <a:p>
            <a:pPr marL="600075" lvl="1" indent="-257175" algn="just">
              <a:spcBef>
                <a:spcPts val="450"/>
              </a:spcBef>
              <a:buClr>
                <a:schemeClr val="dk1"/>
              </a:buClr>
              <a:buSzPts val="2400"/>
              <a:buFont typeface="Arial"/>
              <a:buChar char="•"/>
            </a:pPr>
            <a:r>
              <a:rPr lang="en-US" sz="1800">
                <a:solidFill>
                  <a:schemeClr val="dk1"/>
                </a:solidFill>
                <a:latin typeface="Calibri"/>
                <a:ea typeface="Calibri"/>
                <a:cs typeface="Calibri"/>
                <a:sym typeface="Calibri"/>
              </a:rPr>
              <a:t>Usually a noun or noun phrase</a:t>
            </a:r>
            <a:endParaRPr sz="1050"/>
          </a:p>
          <a:p>
            <a:pPr indent="-114300" algn="just">
              <a:spcBef>
                <a:spcPts val="450"/>
              </a:spcBef>
              <a:buClr>
                <a:schemeClr val="dk1"/>
              </a:buClr>
              <a:buSzPts val="2400"/>
              <a:buFont typeface="Arial"/>
              <a:buChar char="•"/>
            </a:pPr>
            <a:r>
              <a:rPr lang="en-US" sz="1800">
                <a:solidFill>
                  <a:schemeClr val="dk1"/>
                </a:solidFill>
                <a:latin typeface="Calibri"/>
                <a:ea typeface="Calibri"/>
                <a:cs typeface="Calibri"/>
                <a:sym typeface="Calibri"/>
              </a:rPr>
              <a:t>Multiplicity can also be added to the association role to indicate how many objects of one class relate to one object of another class.</a:t>
            </a:r>
            <a:endParaRPr sz="1050"/>
          </a:p>
          <a:p>
            <a:pPr algn="just">
              <a:spcBef>
                <a:spcPts val="450"/>
              </a:spcBef>
            </a:pPr>
            <a:endParaRPr sz="1350">
              <a:solidFill>
                <a:schemeClr val="dk1"/>
              </a:solidFill>
              <a:latin typeface="Calibri"/>
              <a:ea typeface="Calibri"/>
              <a:cs typeface="Calibri"/>
              <a:sym typeface="Calibri"/>
            </a:endParaRPr>
          </a:p>
        </p:txBody>
      </p:sp>
      <p:cxnSp>
        <p:nvCxnSpPr>
          <p:cNvPr id="361" name="Google Shape;361;p38"/>
          <p:cNvCxnSpPr/>
          <p:nvPr/>
        </p:nvCxnSpPr>
        <p:spPr>
          <a:xfrm>
            <a:off x="3339695" y="4446998"/>
            <a:ext cx="2743200" cy="0"/>
          </a:xfrm>
          <a:prstGeom prst="straightConnector1">
            <a:avLst/>
          </a:prstGeom>
          <a:noFill/>
          <a:ln w="28575" cap="flat" cmpd="sng">
            <a:solidFill>
              <a:schemeClr val="dk1"/>
            </a:solidFill>
            <a:prstDash val="solid"/>
            <a:round/>
            <a:headEnd type="none" w="med" len="med"/>
            <a:tailEnd type="none" w="sm" len="sm"/>
          </a:ln>
        </p:spPr>
      </p:cxnSp>
      <p:sp>
        <p:nvSpPr>
          <p:cNvPr id="362" name="Google Shape;362;p38"/>
          <p:cNvSpPr/>
          <p:nvPr/>
        </p:nvSpPr>
        <p:spPr>
          <a:xfrm>
            <a:off x="6040043" y="4243398"/>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Instructor</a:t>
            </a:r>
            <a:endParaRPr sz="1050"/>
          </a:p>
        </p:txBody>
      </p:sp>
      <p:sp>
        <p:nvSpPr>
          <p:cNvPr id="363" name="Google Shape;363;p38"/>
          <p:cNvSpPr/>
          <p:nvPr/>
        </p:nvSpPr>
        <p:spPr>
          <a:xfrm>
            <a:off x="1810943" y="4205298"/>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Student</a:t>
            </a:r>
            <a:endParaRPr sz="1050"/>
          </a:p>
        </p:txBody>
      </p:sp>
      <p:sp>
        <p:nvSpPr>
          <p:cNvPr id="364" name="Google Shape;364;p38"/>
          <p:cNvSpPr txBox="1"/>
          <p:nvPr/>
        </p:nvSpPr>
        <p:spPr>
          <a:xfrm>
            <a:off x="5582843" y="4414848"/>
            <a:ext cx="51435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1..*</a:t>
            </a:r>
            <a:endParaRPr sz="1050"/>
          </a:p>
        </p:txBody>
      </p:sp>
      <p:sp>
        <p:nvSpPr>
          <p:cNvPr id="365" name="Google Shape;365;p38"/>
          <p:cNvSpPr txBox="1"/>
          <p:nvPr/>
        </p:nvSpPr>
        <p:spPr>
          <a:xfrm>
            <a:off x="3353993" y="4414848"/>
            <a:ext cx="51435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1..*</a:t>
            </a:r>
            <a:endParaRPr sz="1050"/>
          </a:p>
        </p:txBody>
      </p:sp>
      <p:sp>
        <p:nvSpPr>
          <p:cNvPr id="366" name="Google Shape;366;p38"/>
          <p:cNvSpPr txBox="1"/>
          <p:nvPr/>
        </p:nvSpPr>
        <p:spPr>
          <a:xfrm>
            <a:off x="3446852" y="4018369"/>
            <a:ext cx="120015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learns from</a:t>
            </a:r>
            <a:endParaRPr sz="1050"/>
          </a:p>
        </p:txBody>
      </p:sp>
      <p:sp>
        <p:nvSpPr>
          <p:cNvPr id="367" name="Google Shape;367;p38"/>
          <p:cNvSpPr txBox="1"/>
          <p:nvPr/>
        </p:nvSpPr>
        <p:spPr>
          <a:xfrm>
            <a:off x="5107785" y="4018369"/>
            <a:ext cx="85725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teaches</a:t>
            </a:r>
            <a:endParaRPr sz="105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9"/>
          <p:cNvSpPr txBox="1">
            <a:spLocks noGrp="1"/>
          </p:cNvSpPr>
          <p:nvPr>
            <p:ph type="ftr" idx="11"/>
          </p:nvPr>
        </p:nvSpPr>
        <p:spPr>
          <a:xfrm>
            <a:off x="2914650" y="4800600"/>
            <a:ext cx="3028950" cy="342900"/>
          </a:xfrm>
          <a:prstGeom prst="rect">
            <a:avLst/>
          </a:prstGeom>
          <a:noFill/>
          <a:ln>
            <a:noFill/>
          </a:ln>
        </p:spPr>
        <p:txBody>
          <a:bodyPr spcFirstLastPara="1" wrap="square" lIns="68569" tIns="34275" rIns="68569" bIns="34275" anchor="ctr" anchorCtr="0">
            <a:noAutofit/>
          </a:bodyPr>
          <a:lstStyle/>
          <a:p>
            <a:r>
              <a:rPr lang="en-US"/>
              <a:t>Software Design (UML)</a:t>
            </a:r>
            <a:endParaRPr/>
          </a:p>
        </p:txBody>
      </p:sp>
      <p:sp>
        <p:nvSpPr>
          <p:cNvPr id="373" name="Google Shape;373;p39"/>
          <p:cNvSpPr txBox="1">
            <a:spLocks noGrp="1"/>
          </p:cNvSpPr>
          <p:nvPr>
            <p:ph type="title"/>
          </p:nvPr>
        </p:nvSpPr>
        <p:spPr>
          <a:xfrm>
            <a:off x="2321703" y="249493"/>
            <a:ext cx="3762465" cy="664908"/>
          </a:xfrm>
          <a:prstGeom prst="rect">
            <a:avLst/>
          </a:prstGeom>
          <a:noFill/>
          <a:ln>
            <a:noFill/>
          </a:ln>
        </p:spPr>
        <p:txBody>
          <a:bodyPr spcFirstLastPara="1" wrap="square" lIns="68569" tIns="34275" rIns="68569" bIns="34275" anchor="ctr" anchorCtr="0">
            <a:normAutofit fontScale="90000"/>
          </a:bodyPr>
          <a:lstStyle/>
          <a:p>
            <a:pPr>
              <a:buSzPct val="100000"/>
            </a:pPr>
            <a:r>
              <a:rPr lang="en-US"/>
              <a:t>Association Relationships (Cont’d)</a:t>
            </a:r>
            <a:endParaRPr/>
          </a:p>
        </p:txBody>
      </p:sp>
      <p:sp>
        <p:nvSpPr>
          <p:cNvPr id="374" name="Google Shape;374;p39"/>
          <p:cNvSpPr txBox="1"/>
          <p:nvPr/>
        </p:nvSpPr>
        <p:spPr>
          <a:xfrm>
            <a:off x="1493658" y="1607337"/>
            <a:ext cx="5171445" cy="357760"/>
          </a:xfrm>
          <a:prstGeom prst="rect">
            <a:avLst/>
          </a:prstGeom>
          <a:noFill/>
          <a:ln>
            <a:noFill/>
          </a:ln>
        </p:spPr>
        <p:txBody>
          <a:bodyPr spcFirstLastPara="1" wrap="square" lIns="68569" tIns="34275" rIns="68569" bIns="34275" anchor="t" anchorCtr="0">
            <a:spAutoFit/>
          </a:bodyPr>
          <a:lstStyle/>
          <a:p>
            <a:r>
              <a:rPr lang="en-US" sz="1875">
                <a:solidFill>
                  <a:schemeClr val="dk1"/>
                </a:solidFill>
                <a:latin typeface="Calibri"/>
                <a:ea typeface="Calibri"/>
                <a:cs typeface="Calibri"/>
                <a:sym typeface="Calibri"/>
              </a:rPr>
              <a:t>We can also name (label) the association.</a:t>
            </a:r>
            <a:endParaRPr sz="1050"/>
          </a:p>
        </p:txBody>
      </p:sp>
      <p:cxnSp>
        <p:nvCxnSpPr>
          <p:cNvPr id="375" name="Google Shape;375;p39"/>
          <p:cNvCxnSpPr/>
          <p:nvPr/>
        </p:nvCxnSpPr>
        <p:spPr>
          <a:xfrm>
            <a:off x="3200400" y="3028950"/>
            <a:ext cx="2743200" cy="0"/>
          </a:xfrm>
          <a:prstGeom prst="straightConnector1">
            <a:avLst/>
          </a:prstGeom>
          <a:noFill/>
          <a:ln w="28575" cap="flat" cmpd="sng">
            <a:solidFill>
              <a:schemeClr val="dk1"/>
            </a:solidFill>
            <a:prstDash val="solid"/>
            <a:round/>
            <a:headEnd type="none" w="med" len="med"/>
            <a:tailEnd type="none" w="sm" len="sm"/>
          </a:ln>
        </p:spPr>
      </p:cxnSp>
      <p:sp>
        <p:nvSpPr>
          <p:cNvPr id="376" name="Google Shape;376;p39"/>
          <p:cNvSpPr/>
          <p:nvPr/>
        </p:nvSpPr>
        <p:spPr>
          <a:xfrm>
            <a:off x="5886450" y="2857500"/>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Team</a:t>
            </a:r>
            <a:endParaRPr sz="1050"/>
          </a:p>
        </p:txBody>
      </p:sp>
      <p:sp>
        <p:nvSpPr>
          <p:cNvPr id="377" name="Google Shape;377;p39"/>
          <p:cNvSpPr/>
          <p:nvPr/>
        </p:nvSpPr>
        <p:spPr>
          <a:xfrm>
            <a:off x="1657350" y="2819400"/>
            <a:ext cx="1543050" cy="400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chemeClr val="dk1"/>
                </a:solidFill>
                <a:latin typeface="Calibri"/>
                <a:ea typeface="Calibri"/>
                <a:cs typeface="Calibri"/>
                <a:sym typeface="Calibri"/>
              </a:rPr>
              <a:t>Student</a:t>
            </a:r>
            <a:endParaRPr sz="1050"/>
          </a:p>
        </p:txBody>
      </p:sp>
      <p:sp>
        <p:nvSpPr>
          <p:cNvPr id="378" name="Google Shape;378;p39"/>
          <p:cNvSpPr txBox="1"/>
          <p:nvPr/>
        </p:nvSpPr>
        <p:spPr>
          <a:xfrm>
            <a:off x="4000500" y="2686050"/>
            <a:ext cx="131445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membership</a:t>
            </a:r>
            <a:endParaRPr sz="1050"/>
          </a:p>
        </p:txBody>
      </p:sp>
      <p:sp>
        <p:nvSpPr>
          <p:cNvPr id="379" name="Google Shape;379;p39"/>
          <p:cNvSpPr txBox="1"/>
          <p:nvPr/>
        </p:nvSpPr>
        <p:spPr>
          <a:xfrm>
            <a:off x="3200400" y="3028950"/>
            <a:ext cx="57150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1..*</a:t>
            </a:r>
            <a:endParaRPr sz="1050"/>
          </a:p>
        </p:txBody>
      </p:sp>
      <p:sp>
        <p:nvSpPr>
          <p:cNvPr id="380" name="Google Shape;380;p39"/>
          <p:cNvSpPr txBox="1"/>
          <p:nvPr/>
        </p:nvSpPr>
        <p:spPr>
          <a:xfrm>
            <a:off x="5429250" y="3028950"/>
            <a:ext cx="51435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a:ea typeface="Calibri"/>
                <a:cs typeface="Calibri"/>
                <a:sym typeface="Calibri"/>
              </a:rPr>
              <a:t>1..*</a:t>
            </a:r>
            <a:endParaRPr sz="10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1331640" y="99258"/>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Associations</a:t>
            </a:r>
            <a:endParaRPr/>
          </a:p>
        </p:txBody>
      </p:sp>
      <p:sp>
        <p:nvSpPr>
          <p:cNvPr id="386" name="Google Shape;386;p40"/>
          <p:cNvSpPr txBox="1">
            <a:spLocks noGrp="1"/>
          </p:cNvSpPr>
          <p:nvPr>
            <p:ph type="body" idx="1"/>
          </p:nvPr>
        </p:nvSpPr>
        <p:spPr>
          <a:xfrm>
            <a:off x="1663434" y="1049090"/>
            <a:ext cx="6129300" cy="1617188"/>
          </a:xfrm>
          <a:prstGeom prst="rect">
            <a:avLst/>
          </a:prstGeom>
          <a:noFill/>
          <a:ln>
            <a:noFill/>
          </a:ln>
        </p:spPr>
        <p:txBody>
          <a:bodyPr spcFirstLastPara="1" wrap="square" lIns="68569" tIns="34275" rIns="68569" bIns="34275" anchor="t" anchorCtr="0">
            <a:normAutofit fontScale="85000" lnSpcReduction="20000"/>
          </a:bodyPr>
          <a:lstStyle/>
          <a:p>
            <a:pPr marL="257175">
              <a:spcBef>
                <a:spcPts val="0"/>
              </a:spcBef>
              <a:buSzPct val="100000"/>
              <a:buNone/>
            </a:pPr>
            <a:r>
              <a:rPr lang="en-US" sz="2625"/>
              <a:t>Navigation</a:t>
            </a:r>
            <a:endParaRPr/>
          </a:p>
          <a:p>
            <a:pPr marL="257175">
              <a:spcBef>
                <a:spcPts val="333"/>
              </a:spcBef>
              <a:buSzPct val="100000"/>
            </a:pPr>
            <a:r>
              <a:rPr lang="en-US"/>
              <a:t>The navigation of associations can be</a:t>
            </a:r>
            <a:endParaRPr/>
          </a:p>
          <a:p>
            <a:pPr marL="557213" lvl="1" indent="-214313">
              <a:spcBef>
                <a:spcPts val="278"/>
              </a:spcBef>
              <a:buSzPct val="100000"/>
            </a:pPr>
            <a:r>
              <a:rPr lang="en-US" sz="1500"/>
              <a:t>uni-directional</a:t>
            </a:r>
            <a:endParaRPr/>
          </a:p>
          <a:p>
            <a:pPr marL="557213" lvl="1" indent="-214313">
              <a:spcBef>
                <a:spcPts val="278"/>
              </a:spcBef>
              <a:buSzPct val="100000"/>
            </a:pPr>
            <a:r>
              <a:rPr lang="en-US" sz="1500"/>
              <a:t>bi-directional</a:t>
            </a:r>
            <a:endParaRPr/>
          </a:p>
          <a:p>
            <a:pPr marL="557213" lvl="1" indent="-214313">
              <a:spcBef>
                <a:spcPts val="278"/>
              </a:spcBef>
              <a:buSzPct val="100000"/>
            </a:pPr>
            <a:r>
              <a:rPr lang="en-US" sz="1500"/>
              <a:t>unspecified</a:t>
            </a:r>
            <a:endParaRPr/>
          </a:p>
          <a:p>
            <a:pPr marL="257175">
              <a:spcBef>
                <a:spcPts val="333"/>
              </a:spcBef>
              <a:buSzPct val="100000"/>
            </a:pPr>
            <a:r>
              <a:rPr lang="en-US"/>
              <a:t>Navigation is </a:t>
            </a:r>
            <a:r>
              <a:rPr lang="en-US">
                <a:solidFill>
                  <a:srgbClr val="FF0000"/>
                </a:solidFill>
              </a:rPr>
              <a:t>specified by the arrow</a:t>
            </a:r>
            <a:r>
              <a:rPr lang="en-US"/>
              <a:t>, not the label</a:t>
            </a:r>
            <a:endParaRPr/>
          </a:p>
          <a:p>
            <a:pPr marL="257175" indent="-116205">
              <a:spcBef>
                <a:spcPts val="444"/>
              </a:spcBef>
              <a:buSzPct val="100000"/>
              <a:buNone/>
            </a:pPr>
            <a:endParaRPr/>
          </a:p>
        </p:txBody>
      </p:sp>
      <p:sp>
        <p:nvSpPr>
          <p:cNvPr id="387" name="Google Shape;387;p40"/>
          <p:cNvSpPr txBox="1">
            <a:spLocks noGrp="1"/>
          </p:cNvSpPr>
          <p:nvPr>
            <p:ph type="sldNum" idx="12"/>
          </p:nvPr>
        </p:nvSpPr>
        <p:spPr>
          <a:xfrm>
            <a:off x="5903640" y="4486740"/>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29</a:t>
            </a:fld>
            <a:endParaRPr/>
          </a:p>
        </p:txBody>
      </p:sp>
      <p:cxnSp>
        <p:nvCxnSpPr>
          <p:cNvPr id="388" name="Google Shape;388;p40"/>
          <p:cNvCxnSpPr/>
          <p:nvPr/>
        </p:nvCxnSpPr>
        <p:spPr>
          <a:xfrm>
            <a:off x="3590279" y="4618917"/>
            <a:ext cx="2628900" cy="0"/>
          </a:xfrm>
          <a:prstGeom prst="straightConnector1">
            <a:avLst/>
          </a:prstGeom>
          <a:noFill/>
          <a:ln w="25400" cap="flat" cmpd="sng">
            <a:solidFill>
              <a:srgbClr val="000000"/>
            </a:solidFill>
            <a:prstDash val="solid"/>
            <a:round/>
            <a:headEnd type="stealth" w="lg" len="lg"/>
            <a:tailEnd type="none" w="sm" len="sm"/>
          </a:ln>
        </p:spPr>
      </p:cxnSp>
      <p:cxnSp>
        <p:nvCxnSpPr>
          <p:cNvPr id="389" name="Google Shape;389;p40"/>
          <p:cNvCxnSpPr/>
          <p:nvPr/>
        </p:nvCxnSpPr>
        <p:spPr>
          <a:xfrm>
            <a:off x="2790179" y="3037767"/>
            <a:ext cx="0" cy="1428750"/>
          </a:xfrm>
          <a:prstGeom prst="straightConnector1">
            <a:avLst/>
          </a:prstGeom>
          <a:noFill/>
          <a:ln w="25400" cap="flat" cmpd="sng">
            <a:solidFill>
              <a:srgbClr val="000000"/>
            </a:solidFill>
            <a:prstDash val="solid"/>
            <a:round/>
            <a:headEnd type="stealth" w="lg" len="lg"/>
            <a:tailEnd type="stealth" w="lg" len="lg"/>
          </a:ln>
        </p:spPr>
      </p:cxnSp>
      <p:cxnSp>
        <p:nvCxnSpPr>
          <p:cNvPr id="390" name="Google Shape;390;p40"/>
          <p:cNvCxnSpPr/>
          <p:nvPr/>
        </p:nvCxnSpPr>
        <p:spPr>
          <a:xfrm rot="10800000">
            <a:off x="3590279" y="2866317"/>
            <a:ext cx="1657350" cy="0"/>
          </a:xfrm>
          <a:prstGeom prst="straightConnector1">
            <a:avLst/>
          </a:prstGeom>
          <a:noFill/>
          <a:ln w="25400" cap="flat" cmpd="sng">
            <a:solidFill>
              <a:srgbClr val="000000"/>
            </a:solidFill>
            <a:prstDash val="solid"/>
            <a:round/>
            <a:headEnd type="none" w="med" len="med"/>
            <a:tailEnd type="none" w="med" len="med"/>
          </a:ln>
        </p:spPr>
      </p:cxnSp>
      <p:cxnSp>
        <p:nvCxnSpPr>
          <p:cNvPr id="391" name="Google Shape;391;p40"/>
          <p:cNvCxnSpPr/>
          <p:nvPr/>
        </p:nvCxnSpPr>
        <p:spPr>
          <a:xfrm rot="10800000">
            <a:off x="5819129" y="3209217"/>
            <a:ext cx="1314450" cy="1257300"/>
          </a:xfrm>
          <a:prstGeom prst="straightConnector1">
            <a:avLst/>
          </a:prstGeom>
          <a:noFill/>
          <a:ln w="25400" cap="flat" cmpd="sng">
            <a:solidFill>
              <a:srgbClr val="000000"/>
            </a:solidFill>
            <a:prstDash val="solid"/>
            <a:round/>
            <a:headEnd type="none" w="med" len="med"/>
            <a:tailEnd type="stealth" w="lg" len="lg"/>
          </a:ln>
        </p:spPr>
      </p:cxnSp>
      <p:sp>
        <p:nvSpPr>
          <p:cNvPr id="392" name="Google Shape;392;p40"/>
          <p:cNvSpPr txBox="1"/>
          <p:nvPr/>
        </p:nvSpPr>
        <p:spPr>
          <a:xfrm>
            <a:off x="5247629" y="2580567"/>
            <a:ext cx="1085850" cy="484718"/>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Class Section</a:t>
            </a:r>
            <a:endParaRPr sz="1050"/>
          </a:p>
        </p:txBody>
      </p:sp>
      <p:sp>
        <p:nvSpPr>
          <p:cNvPr id="393" name="Google Shape;393;p40"/>
          <p:cNvSpPr txBox="1"/>
          <p:nvPr/>
        </p:nvSpPr>
        <p:spPr>
          <a:xfrm>
            <a:off x="6219179" y="4447467"/>
            <a:ext cx="146685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Course</a:t>
            </a:r>
            <a:endParaRPr sz="1050"/>
          </a:p>
        </p:txBody>
      </p:sp>
      <p:sp>
        <p:nvSpPr>
          <p:cNvPr id="394" name="Google Shape;394;p40"/>
          <p:cNvSpPr txBox="1"/>
          <p:nvPr/>
        </p:nvSpPr>
        <p:spPr>
          <a:xfrm>
            <a:off x="2161529" y="2694867"/>
            <a:ext cx="146685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Instructor</a:t>
            </a:r>
            <a:endParaRPr sz="1050"/>
          </a:p>
        </p:txBody>
      </p:sp>
      <p:sp>
        <p:nvSpPr>
          <p:cNvPr id="395" name="Google Shape;395;p40"/>
          <p:cNvSpPr txBox="1"/>
          <p:nvPr/>
        </p:nvSpPr>
        <p:spPr>
          <a:xfrm>
            <a:off x="2104379" y="4447467"/>
            <a:ext cx="146685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Department</a:t>
            </a:r>
            <a:endParaRPr sz="1050"/>
          </a:p>
        </p:txBody>
      </p:sp>
      <p:sp>
        <p:nvSpPr>
          <p:cNvPr id="396" name="Google Shape;396;p40"/>
          <p:cNvSpPr txBox="1"/>
          <p:nvPr/>
        </p:nvSpPr>
        <p:spPr>
          <a:xfrm>
            <a:off x="3876028" y="2523417"/>
            <a:ext cx="1072754" cy="276969"/>
          </a:xfrm>
          <a:prstGeom prst="rect">
            <a:avLst/>
          </a:prstGeom>
          <a:noFill/>
          <a:ln>
            <a:noFill/>
          </a:ln>
        </p:spPr>
        <p:txBody>
          <a:bodyPr spcFirstLastPara="1" wrap="square" lIns="68569" tIns="34275" rIns="68569" bIns="34275" anchor="t" anchorCtr="0">
            <a:spAutoFit/>
          </a:bodyPr>
          <a:lstStyle/>
          <a:p>
            <a:r>
              <a:rPr lang="en-US" sz="1350"/>
              <a:t>teaches&gt;</a:t>
            </a:r>
            <a:endParaRPr sz="1050"/>
          </a:p>
        </p:txBody>
      </p:sp>
      <p:sp>
        <p:nvSpPr>
          <p:cNvPr id="397" name="Google Shape;397;p40"/>
          <p:cNvSpPr txBox="1"/>
          <p:nvPr/>
        </p:nvSpPr>
        <p:spPr>
          <a:xfrm>
            <a:off x="4218929" y="4218867"/>
            <a:ext cx="1198960" cy="276969"/>
          </a:xfrm>
          <a:prstGeom prst="rect">
            <a:avLst/>
          </a:prstGeom>
          <a:noFill/>
          <a:ln>
            <a:noFill/>
          </a:ln>
        </p:spPr>
        <p:txBody>
          <a:bodyPr spcFirstLastPara="1" wrap="square" lIns="68569" tIns="34275" rIns="68569" bIns="34275" anchor="t" anchorCtr="0">
            <a:spAutoFit/>
          </a:bodyPr>
          <a:lstStyle/>
          <a:p>
            <a:r>
              <a:rPr lang="en-US" sz="1350"/>
              <a:t>sponsors&gt;</a:t>
            </a:r>
            <a:endParaRPr sz="1050"/>
          </a:p>
        </p:txBody>
      </p:sp>
      <p:sp>
        <p:nvSpPr>
          <p:cNvPr id="398" name="Google Shape;398;p40"/>
          <p:cNvSpPr txBox="1"/>
          <p:nvPr/>
        </p:nvSpPr>
        <p:spPr>
          <a:xfrm rot="-5400000">
            <a:off x="1962099" y="3671404"/>
            <a:ext cx="1198959" cy="276969"/>
          </a:xfrm>
          <a:prstGeom prst="rect">
            <a:avLst/>
          </a:prstGeom>
          <a:noFill/>
          <a:ln>
            <a:noFill/>
          </a:ln>
        </p:spPr>
        <p:txBody>
          <a:bodyPr spcFirstLastPara="1" wrap="square" lIns="68569" tIns="34275" rIns="68569" bIns="34275" anchor="t" anchorCtr="0">
            <a:spAutoFit/>
          </a:bodyPr>
          <a:lstStyle/>
          <a:p>
            <a:r>
              <a:rPr lang="en-US" sz="1350"/>
              <a:t>&lt;works for</a:t>
            </a:r>
            <a:endParaRPr sz="1050"/>
          </a:p>
        </p:txBody>
      </p:sp>
      <p:sp>
        <p:nvSpPr>
          <p:cNvPr id="399" name="Google Shape;399;p40"/>
          <p:cNvSpPr txBox="1"/>
          <p:nvPr/>
        </p:nvSpPr>
        <p:spPr>
          <a:xfrm rot="2695182">
            <a:off x="5984626" y="3699383"/>
            <a:ext cx="1606153" cy="276969"/>
          </a:xfrm>
          <a:prstGeom prst="rect">
            <a:avLst/>
          </a:prstGeom>
          <a:noFill/>
          <a:ln>
            <a:noFill/>
          </a:ln>
        </p:spPr>
        <p:txBody>
          <a:bodyPr spcFirstLastPara="1" wrap="square" lIns="68569" tIns="34275" rIns="68569" bIns="34275" anchor="t" anchorCtr="0">
            <a:spAutoFit/>
          </a:bodyPr>
          <a:lstStyle/>
          <a:p>
            <a:r>
              <a:rPr lang="en-US" sz="1350"/>
              <a:t>is instance of&gt;</a:t>
            </a:r>
            <a:endParaRPr sz="10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	</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Analysis phase of SDLC: Refine the identified domain models and analyse each abstraction attributes and operations. </a:t>
            </a:r>
            <a:endParaRPr/>
          </a:p>
        </p:txBody>
      </p:sp>
      <p:pic>
        <p:nvPicPr>
          <p:cNvPr id="69" name="Google Shape;69;p15"/>
          <p:cNvPicPr preferRelativeResize="0"/>
          <p:nvPr/>
        </p:nvPicPr>
        <p:blipFill>
          <a:blip r:embed="rId3">
            <a:alphaModFix/>
          </a:blip>
          <a:stretch>
            <a:fillRect/>
          </a:stretch>
        </p:blipFill>
        <p:spPr>
          <a:xfrm>
            <a:off x="1440550" y="2393752"/>
            <a:ext cx="6555175" cy="2749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1"/>
          <p:cNvSpPr txBox="1">
            <a:spLocks noGrp="1"/>
          </p:cNvSpPr>
          <p:nvPr>
            <p:ph type="title"/>
          </p:nvPr>
        </p:nvSpPr>
        <p:spPr>
          <a:xfrm>
            <a:off x="982241" y="321453"/>
            <a:ext cx="6172200" cy="857250"/>
          </a:xfrm>
          <a:prstGeom prst="rect">
            <a:avLst/>
          </a:prstGeom>
          <a:noFill/>
          <a:ln>
            <a:noFill/>
          </a:ln>
        </p:spPr>
        <p:txBody>
          <a:bodyPr spcFirstLastPara="1" wrap="square" lIns="68569" tIns="34275" rIns="68569" bIns="34275" anchor="ctr" anchorCtr="0">
            <a:normAutofit/>
          </a:bodyPr>
          <a:lstStyle/>
          <a:p>
            <a:pPr>
              <a:buSzPts val="3200"/>
            </a:pPr>
            <a:r>
              <a:rPr lang="en-US" sz="2400"/>
              <a:t>In short Associations:</a:t>
            </a:r>
            <a:endParaRPr sz="2400"/>
          </a:p>
        </p:txBody>
      </p:sp>
      <p:sp>
        <p:nvSpPr>
          <p:cNvPr id="405" name="Google Shape;405;p41"/>
          <p:cNvSpPr txBox="1">
            <a:spLocks noGrp="1"/>
          </p:cNvSpPr>
          <p:nvPr>
            <p:ph type="body" idx="1"/>
          </p:nvPr>
        </p:nvSpPr>
        <p:spPr>
          <a:xfrm>
            <a:off x="1485900" y="1200151"/>
            <a:ext cx="6172200" cy="3394472"/>
          </a:xfrm>
          <a:prstGeom prst="rect">
            <a:avLst/>
          </a:prstGeom>
          <a:noFill/>
          <a:ln>
            <a:noFill/>
          </a:ln>
        </p:spPr>
        <p:txBody>
          <a:bodyPr spcFirstLastPara="1" wrap="square" lIns="68569" tIns="34275" rIns="68569" bIns="34275" anchor="t" anchorCtr="0">
            <a:normAutofit/>
          </a:bodyPr>
          <a:lstStyle/>
          <a:p>
            <a:pPr marL="257175">
              <a:spcBef>
                <a:spcPts val="0"/>
              </a:spcBef>
              <a:buClr>
                <a:srgbClr val="CC0000"/>
              </a:buClr>
              <a:buSzPts val="3200"/>
            </a:pPr>
            <a:r>
              <a:rPr lang="en-US">
                <a:solidFill>
                  <a:srgbClr val="CC0000"/>
                </a:solidFill>
              </a:rPr>
              <a:t>Connect two classes</a:t>
            </a:r>
            <a:endParaRPr/>
          </a:p>
          <a:p>
            <a:pPr marL="257175">
              <a:spcBef>
                <a:spcPts val="480"/>
              </a:spcBef>
              <a:buSzPts val="3200"/>
            </a:pPr>
            <a:r>
              <a:rPr lang="en-US"/>
              <a:t>Have an optional label</a:t>
            </a:r>
            <a:endParaRPr/>
          </a:p>
          <a:p>
            <a:pPr marL="257175">
              <a:spcBef>
                <a:spcPts val="480"/>
              </a:spcBef>
              <a:buClr>
                <a:srgbClr val="CC0000"/>
              </a:buClr>
              <a:buSzPts val="3200"/>
            </a:pPr>
            <a:r>
              <a:rPr lang="en-US">
                <a:solidFill>
                  <a:srgbClr val="CC0000"/>
                </a:solidFill>
              </a:rPr>
              <a:t>Have multiplicities</a:t>
            </a:r>
            <a:endParaRPr/>
          </a:p>
          <a:p>
            <a:pPr marL="257175">
              <a:spcBef>
                <a:spcPts val="480"/>
              </a:spcBef>
              <a:buSzPts val="3200"/>
            </a:pPr>
            <a:r>
              <a:rPr lang="en-US"/>
              <a:t>Are directional</a:t>
            </a:r>
            <a:endParaRPr/>
          </a:p>
          <a:p>
            <a:pPr marL="257175">
              <a:spcBef>
                <a:spcPts val="480"/>
              </a:spcBef>
              <a:buSzPts val="3200"/>
            </a:pPr>
            <a:r>
              <a:rPr lang="en-US"/>
              <a:t>Have optional roles</a:t>
            </a:r>
            <a:endParaRPr/>
          </a:p>
          <a:p>
            <a:pPr marL="257175" indent="-104775">
              <a:spcBef>
                <a:spcPts val="480"/>
              </a:spcBef>
              <a:buSzPts val="3200"/>
              <a:buNone/>
            </a:pPr>
            <a:endParaRPr/>
          </a:p>
        </p:txBody>
      </p:sp>
      <p:sp>
        <p:nvSpPr>
          <p:cNvPr id="406" name="Google Shape;406;p41"/>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30</a:t>
            </a:fld>
            <a:endParaRPr/>
          </a:p>
        </p:txBody>
      </p:sp>
      <p:pic>
        <p:nvPicPr>
          <p:cNvPr id="407" name="Google Shape;407;p41"/>
          <p:cNvPicPr preferRelativeResize="0"/>
          <p:nvPr/>
        </p:nvPicPr>
        <p:blipFill rotWithShape="1">
          <a:blip r:embed="rId3">
            <a:alphaModFix/>
          </a:blip>
          <a:srcRect/>
          <a:stretch/>
        </p:blipFill>
        <p:spPr>
          <a:xfrm>
            <a:off x="1946677" y="3794536"/>
            <a:ext cx="5893612" cy="75961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2"/>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31</a:t>
            </a:fld>
            <a:endParaRPr/>
          </a:p>
        </p:txBody>
      </p:sp>
      <p:sp>
        <p:nvSpPr>
          <p:cNvPr id="413" name="Google Shape;413;p42"/>
          <p:cNvSpPr txBox="1"/>
          <p:nvPr/>
        </p:nvSpPr>
        <p:spPr>
          <a:xfrm>
            <a:off x="6972300" y="4800600"/>
            <a:ext cx="1028700" cy="342900"/>
          </a:xfrm>
          <a:prstGeom prst="rect">
            <a:avLst/>
          </a:prstGeom>
          <a:noFill/>
          <a:ln>
            <a:noFill/>
          </a:ln>
        </p:spPr>
        <p:txBody>
          <a:bodyPr spcFirstLastPara="1" wrap="square" lIns="68569" tIns="34275" rIns="68569" bIns="34275" anchor="ctr" anchorCtr="0">
            <a:noAutofit/>
          </a:bodyPr>
          <a:lstStyle/>
          <a:p>
            <a:pPr>
              <a:buClr>
                <a:srgbClr val="888888"/>
              </a:buClr>
              <a:buSzPts val="1200"/>
            </a:pPr>
            <a:fld id="{00000000-1234-1234-1234-123412341234}" type="slidenum">
              <a:rPr lang="en-US" sz="900">
                <a:solidFill>
                  <a:srgbClr val="888888"/>
                </a:solidFill>
                <a:latin typeface="Calibri"/>
                <a:ea typeface="Calibri"/>
                <a:cs typeface="Calibri"/>
                <a:sym typeface="Calibri"/>
              </a:rPr>
              <a:pPr>
                <a:buClr>
                  <a:srgbClr val="888888"/>
                </a:buClr>
                <a:buSzPts val="1200"/>
              </a:pPr>
              <a:t>31</a:t>
            </a:fld>
            <a:endParaRPr sz="900">
              <a:solidFill>
                <a:srgbClr val="888888"/>
              </a:solidFill>
              <a:latin typeface="Calibri"/>
              <a:ea typeface="Calibri"/>
              <a:cs typeface="Calibri"/>
              <a:sym typeface="Calibri"/>
            </a:endParaRPr>
          </a:p>
        </p:txBody>
      </p:sp>
      <p:sp>
        <p:nvSpPr>
          <p:cNvPr id="414" name="Google Shape;414;p42"/>
          <p:cNvSpPr txBox="1"/>
          <p:nvPr/>
        </p:nvSpPr>
        <p:spPr>
          <a:xfrm>
            <a:off x="2573778" y="114300"/>
            <a:ext cx="3484123" cy="719138"/>
          </a:xfrm>
          <a:prstGeom prst="rect">
            <a:avLst/>
          </a:prstGeom>
          <a:noFill/>
          <a:ln>
            <a:noFill/>
          </a:ln>
        </p:spPr>
        <p:txBody>
          <a:bodyPr spcFirstLastPara="1" wrap="square" lIns="68569" tIns="34275" rIns="68569" bIns="34275" anchor="ctr" anchorCtr="0">
            <a:noAutofit/>
          </a:bodyPr>
          <a:lstStyle/>
          <a:p>
            <a:pPr algn="ctr">
              <a:buClr>
                <a:schemeClr val="dk1"/>
              </a:buClr>
              <a:buSzPts val="3800"/>
            </a:pPr>
            <a:r>
              <a:rPr lang="en-US" sz="2850">
                <a:solidFill>
                  <a:schemeClr val="dk1"/>
                </a:solidFill>
                <a:latin typeface="Calibri"/>
                <a:ea typeface="Calibri"/>
                <a:cs typeface="Calibri"/>
                <a:sym typeface="Calibri"/>
              </a:rPr>
              <a:t>Associational relationships</a:t>
            </a:r>
            <a:endParaRPr sz="1050"/>
          </a:p>
        </p:txBody>
      </p:sp>
      <p:sp>
        <p:nvSpPr>
          <p:cNvPr id="415" name="Google Shape;415;p42"/>
          <p:cNvSpPr txBox="1"/>
          <p:nvPr/>
        </p:nvSpPr>
        <p:spPr>
          <a:xfrm>
            <a:off x="1143000" y="971550"/>
            <a:ext cx="6858000" cy="41719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buFont typeface="Arial"/>
              <a:buChar char="•"/>
            </a:pPr>
            <a:r>
              <a:rPr lang="en-US" sz="2400">
                <a:solidFill>
                  <a:schemeClr val="dk1"/>
                </a:solidFill>
                <a:latin typeface="Calibri"/>
                <a:ea typeface="Calibri"/>
                <a:cs typeface="Calibri"/>
                <a:sym typeface="Calibri"/>
              </a:rPr>
              <a:t>associational (usage) relationships</a:t>
            </a:r>
            <a:endParaRPr sz="1050"/>
          </a:p>
          <a:p>
            <a:pPr marL="557213" lvl="1" indent="-214313">
              <a:spcBef>
                <a:spcPts val="420"/>
              </a:spcBef>
              <a:buClr>
                <a:schemeClr val="dk1"/>
              </a:buClr>
              <a:buSzPts val="2800"/>
            </a:pPr>
            <a:r>
              <a:rPr lang="en-US" sz="2100">
                <a:solidFill>
                  <a:schemeClr val="dk1"/>
                </a:solidFill>
                <a:latin typeface="Calibri"/>
                <a:ea typeface="Calibri"/>
                <a:cs typeface="Calibri"/>
                <a:sym typeface="Calibri"/>
              </a:rPr>
              <a:t>1. multiplicity 	</a:t>
            </a:r>
            <a:r>
              <a:rPr lang="en-US" sz="1350">
                <a:solidFill>
                  <a:schemeClr val="dk1"/>
                </a:solidFill>
                <a:latin typeface="Calibri"/>
                <a:ea typeface="Calibri"/>
                <a:cs typeface="Calibri"/>
                <a:sym typeface="Calibri"/>
              </a:rPr>
              <a:t>(how many are used)</a:t>
            </a:r>
            <a:endParaRPr sz="1050"/>
          </a:p>
          <a:p>
            <a:pPr marL="857250" lvl="2" indent="-171450">
              <a:spcBef>
                <a:spcPts val="240"/>
              </a:spcBef>
              <a:buClr>
                <a:schemeClr val="dk1"/>
              </a:buClr>
              <a:buSzPts val="1600"/>
              <a:buFont typeface="Arial"/>
              <a:buChar char="•"/>
            </a:pPr>
            <a:r>
              <a:rPr lang="en-US" sz="1200">
                <a:solidFill>
                  <a:schemeClr val="dk1"/>
                </a:solidFill>
                <a:latin typeface="Calibri"/>
                <a:ea typeface="Calibri"/>
                <a:cs typeface="Calibri"/>
                <a:sym typeface="Calibri"/>
              </a:rPr>
              <a:t>*	⇒ 0, 1, or more</a:t>
            </a:r>
            <a:endParaRPr sz="1200">
              <a:solidFill>
                <a:schemeClr val="dk1"/>
              </a:solidFill>
              <a:latin typeface="Calibri"/>
              <a:ea typeface="Calibri"/>
              <a:cs typeface="Calibri"/>
              <a:sym typeface="Calibri"/>
            </a:endParaRPr>
          </a:p>
          <a:p>
            <a:pPr marL="857250" lvl="2" indent="-171450">
              <a:spcBef>
                <a:spcPts val="240"/>
              </a:spcBef>
              <a:buClr>
                <a:schemeClr val="dk1"/>
              </a:buClr>
              <a:buSzPts val="1600"/>
              <a:buFont typeface="Arial"/>
              <a:buChar char="•"/>
            </a:pPr>
            <a:r>
              <a:rPr lang="en-US" sz="1200">
                <a:solidFill>
                  <a:schemeClr val="dk1"/>
                </a:solidFill>
                <a:latin typeface="Calibri"/>
                <a:ea typeface="Calibri"/>
                <a:cs typeface="Calibri"/>
                <a:sym typeface="Calibri"/>
              </a:rPr>
              <a:t>1	⇒ 1 exactly</a:t>
            </a:r>
            <a:endParaRPr sz="1200">
              <a:solidFill>
                <a:schemeClr val="dk1"/>
              </a:solidFill>
              <a:latin typeface="Calibri"/>
              <a:ea typeface="Calibri"/>
              <a:cs typeface="Calibri"/>
              <a:sym typeface="Calibri"/>
            </a:endParaRPr>
          </a:p>
          <a:p>
            <a:pPr marL="857250" lvl="2" indent="-171450">
              <a:spcBef>
                <a:spcPts val="240"/>
              </a:spcBef>
              <a:buClr>
                <a:schemeClr val="dk1"/>
              </a:buClr>
              <a:buSzPts val="1600"/>
              <a:buFont typeface="Arial"/>
              <a:buChar char="•"/>
            </a:pPr>
            <a:r>
              <a:rPr lang="en-US" sz="1200">
                <a:solidFill>
                  <a:schemeClr val="dk1"/>
                </a:solidFill>
                <a:latin typeface="Calibri"/>
                <a:ea typeface="Calibri"/>
                <a:cs typeface="Calibri"/>
                <a:sym typeface="Calibri"/>
              </a:rPr>
              <a:t>2..4	⇒ between 2 and 4, inclusive</a:t>
            </a:r>
            <a:endParaRPr sz="1050"/>
          </a:p>
          <a:p>
            <a:pPr marL="857250" lvl="2" indent="-171450">
              <a:spcBef>
                <a:spcPts val="240"/>
              </a:spcBef>
              <a:buClr>
                <a:schemeClr val="dk1"/>
              </a:buClr>
              <a:buSzPts val="1600"/>
              <a:buFont typeface="Arial"/>
              <a:buChar char="•"/>
            </a:pPr>
            <a:r>
              <a:rPr lang="en-US" sz="1200">
                <a:solidFill>
                  <a:schemeClr val="dk1"/>
                </a:solidFill>
                <a:latin typeface="Calibri"/>
                <a:ea typeface="Calibri"/>
                <a:cs typeface="Calibri"/>
                <a:sym typeface="Calibri"/>
              </a:rPr>
              <a:t>3..*	⇒ 3 or more</a:t>
            </a:r>
            <a:endParaRPr sz="1200">
              <a:solidFill>
                <a:schemeClr val="dk1"/>
              </a:solidFill>
              <a:latin typeface="Calibri"/>
              <a:ea typeface="Calibri"/>
              <a:cs typeface="Calibri"/>
              <a:sym typeface="Calibri"/>
            </a:endParaRPr>
          </a:p>
          <a:p>
            <a:pPr marL="557213" lvl="1" indent="-214313">
              <a:spcBef>
                <a:spcPts val="420"/>
              </a:spcBef>
              <a:buClr>
                <a:schemeClr val="dk1"/>
              </a:buClr>
              <a:buSzPts val="2800"/>
            </a:pPr>
            <a:r>
              <a:rPr lang="en-US" sz="2100">
                <a:solidFill>
                  <a:schemeClr val="dk1"/>
                </a:solidFill>
                <a:latin typeface="Calibri"/>
                <a:ea typeface="Calibri"/>
                <a:cs typeface="Calibri"/>
                <a:sym typeface="Calibri"/>
              </a:rPr>
              <a:t>2. name 		</a:t>
            </a:r>
            <a:r>
              <a:rPr lang="en-US" sz="1350">
                <a:solidFill>
                  <a:schemeClr val="dk1"/>
                </a:solidFill>
                <a:latin typeface="Calibri"/>
                <a:ea typeface="Calibri"/>
                <a:cs typeface="Calibri"/>
                <a:sym typeface="Calibri"/>
              </a:rPr>
              <a:t>(what relationship the objects have)</a:t>
            </a:r>
            <a:endParaRPr sz="2100">
              <a:solidFill>
                <a:schemeClr val="dk1"/>
              </a:solidFill>
              <a:latin typeface="Calibri"/>
              <a:ea typeface="Calibri"/>
              <a:cs typeface="Calibri"/>
              <a:sym typeface="Calibri"/>
            </a:endParaRPr>
          </a:p>
          <a:p>
            <a:pPr marL="557213" lvl="1" indent="-214313">
              <a:spcBef>
                <a:spcPts val="420"/>
              </a:spcBef>
              <a:buClr>
                <a:schemeClr val="dk1"/>
              </a:buClr>
              <a:buSzPts val="2800"/>
            </a:pPr>
            <a:r>
              <a:rPr lang="en-US" sz="2100">
                <a:solidFill>
                  <a:schemeClr val="dk1"/>
                </a:solidFill>
                <a:latin typeface="Calibri"/>
                <a:ea typeface="Calibri"/>
                <a:cs typeface="Calibri"/>
                <a:sym typeface="Calibri"/>
              </a:rPr>
              <a:t>3. navigability	</a:t>
            </a:r>
            <a:r>
              <a:rPr lang="en-US" sz="1350">
                <a:solidFill>
                  <a:schemeClr val="dk1"/>
                </a:solidFill>
                <a:latin typeface="Calibri"/>
                <a:ea typeface="Calibri"/>
                <a:cs typeface="Calibri"/>
                <a:sym typeface="Calibri"/>
              </a:rPr>
              <a:t>(direction)</a:t>
            </a:r>
            <a:endParaRPr sz="1050"/>
          </a:p>
          <a:p>
            <a:pPr marL="257175" indent="-104775">
              <a:spcBef>
                <a:spcPts val="480"/>
              </a:spcBef>
              <a:buClr>
                <a:schemeClr val="dk1"/>
              </a:buClr>
              <a:buSzPts val="3200"/>
            </a:pPr>
            <a:endParaRPr sz="2400">
              <a:solidFill>
                <a:schemeClr val="dk1"/>
              </a:solidFill>
              <a:latin typeface="Calibri"/>
              <a:ea typeface="Calibri"/>
              <a:cs typeface="Calibri"/>
              <a:sym typeface="Calibri"/>
            </a:endParaRPr>
          </a:p>
        </p:txBody>
      </p:sp>
      <p:pic>
        <p:nvPicPr>
          <p:cNvPr id="416" name="Google Shape;416;p42" descr="uml1"/>
          <p:cNvPicPr preferRelativeResize="0"/>
          <p:nvPr/>
        </p:nvPicPr>
        <p:blipFill rotWithShape="1">
          <a:blip r:embed="rId3">
            <a:alphaModFix/>
          </a:blip>
          <a:srcRect/>
          <a:stretch/>
        </p:blipFill>
        <p:spPr>
          <a:xfrm>
            <a:off x="4089793" y="3201695"/>
            <a:ext cx="3911207" cy="207991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Associations</a:t>
            </a:r>
            <a:endParaRPr/>
          </a:p>
        </p:txBody>
      </p:sp>
      <p:sp>
        <p:nvSpPr>
          <p:cNvPr id="422" name="Google Shape;422;p43"/>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32</a:t>
            </a:fld>
            <a:endParaRPr/>
          </a:p>
        </p:txBody>
      </p:sp>
      <p:sp>
        <p:nvSpPr>
          <p:cNvPr id="423" name="Google Shape;423;p43"/>
          <p:cNvSpPr/>
          <p:nvPr/>
        </p:nvSpPr>
        <p:spPr>
          <a:xfrm>
            <a:off x="2268125" y="1981215"/>
            <a:ext cx="1314450" cy="685800"/>
          </a:xfrm>
          <a:prstGeom prst="rect">
            <a:avLst/>
          </a:prstGeom>
          <a:no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424" name="Google Shape;424;p43"/>
          <p:cNvSpPr txBox="1"/>
          <p:nvPr/>
        </p:nvSpPr>
        <p:spPr>
          <a:xfrm>
            <a:off x="2496724" y="2176478"/>
            <a:ext cx="806054" cy="253885"/>
          </a:xfrm>
          <a:prstGeom prst="rect">
            <a:avLst/>
          </a:prstGeom>
          <a:noFill/>
          <a:ln>
            <a:noFill/>
          </a:ln>
        </p:spPr>
        <p:txBody>
          <a:bodyPr spcFirstLastPara="1" wrap="square" lIns="68569" tIns="34275" rIns="68569" bIns="34275" anchor="t" anchorCtr="0">
            <a:spAutoFit/>
          </a:bodyPr>
          <a:lstStyle/>
          <a:p>
            <a:r>
              <a:rPr lang="en-US" sz="1200">
                <a:solidFill>
                  <a:schemeClr val="dk1"/>
                </a:solidFill>
              </a:rPr>
              <a:t>University</a:t>
            </a:r>
            <a:endParaRPr sz="1050"/>
          </a:p>
        </p:txBody>
      </p:sp>
      <p:sp>
        <p:nvSpPr>
          <p:cNvPr id="425" name="Google Shape;425;p43"/>
          <p:cNvSpPr/>
          <p:nvPr/>
        </p:nvSpPr>
        <p:spPr>
          <a:xfrm>
            <a:off x="5880481" y="1981215"/>
            <a:ext cx="1314450" cy="685800"/>
          </a:xfrm>
          <a:prstGeom prst="rect">
            <a:avLst/>
          </a:prstGeom>
          <a:no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426" name="Google Shape;426;p43"/>
          <p:cNvSpPr txBox="1"/>
          <p:nvPr/>
        </p:nvSpPr>
        <p:spPr>
          <a:xfrm>
            <a:off x="6211475" y="2176478"/>
            <a:ext cx="620316" cy="253885"/>
          </a:xfrm>
          <a:prstGeom prst="rect">
            <a:avLst/>
          </a:prstGeom>
          <a:noFill/>
          <a:ln>
            <a:noFill/>
          </a:ln>
        </p:spPr>
        <p:txBody>
          <a:bodyPr spcFirstLastPara="1" wrap="square" lIns="68569" tIns="34275" rIns="68569" bIns="34275" anchor="t" anchorCtr="0">
            <a:spAutoFit/>
          </a:bodyPr>
          <a:lstStyle/>
          <a:p>
            <a:r>
              <a:rPr lang="en-US" sz="1200">
                <a:solidFill>
                  <a:schemeClr val="dk1"/>
                </a:solidFill>
              </a:rPr>
              <a:t>Person</a:t>
            </a:r>
            <a:endParaRPr sz="1050"/>
          </a:p>
        </p:txBody>
      </p:sp>
      <p:cxnSp>
        <p:nvCxnSpPr>
          <p:cNvPr id="427" name="Google Shape;427;p43"/>
          <p:cNvCxnSpPr/>
          <p:nvPr/>
        </p:nvCxnSpPr>
        <p:spPr>
          <a:xfrm>
            <a:off x="3582575" y="2552715"/>
            <a:ext cx="2286000" cy="0"/>
          </a:xfrm>
          <a:prstGeom prst="straightConnector1">
            <a:avLst/>
          </a:prstGeom>
          <a:noFill/>
          <a:ln w="9525" cap="flat" cmpd="sng">
            <a:solidFill>
              <a:schemeClr val="dk1"/>
            </a:solidFill>
            <a:prstDash val="solid"/>
            <a:round/>
            <a:headEnd type="none" w="med" len="med"/>
            <a:tailEnd type="none" w="sm" len="sm"/>
          </a:ln>
        </p:spPr>
      </p:cxnSp>
      <p:cxnSp>
        <p:nvCxnSpPr>
          <p:cNvPr id="428" name="Google Shape;428;p43"/>
          <p:cNvCxnSpPr/>
          <p:nvPr/>
        </p:nvCxnSpPr>
        <p:spPr>
          <a:xfrm>
            <a:off x="3582575" y="2095515"/>
            <a:ext cx="2286000" cy="0"/>
          </a:xfrm>
          <a:prstGeom prst="straightConnector1">
            <a:avLst/>
          </a:prstGeom>
          <a:noFill/>
          <a:ln w="9525" cap="flat" cmpd="sng">
            <a:solidFill>
              <a:schemeClr val="dk1"/>
            </a:solidFill>
            <a:prstDash val="solid"/>
            <a:round/>
            <a:headEnd type="none" w="med" len="med"/>
            <a:tailEnd type="none" w="sm" len="sm"/>
          </a:ln>
        </p:spPr>
      </p:cxnSp>
      <p:sp>
        <p:nvSpPr>
          <p:cNvPr id="429" name="Google Shape;429;p43"/>
          <p:cNvSpPr txBox="1"/>
          <p:nvPr/>
        </p:nvSpPr>
        <p:spPr>
          <a:xfrm>
            <a:off x="3570669" y="1797859"/>
            <a:ext cx="222647" cy="253885"/>
          </a:xfrm>
          <a:prstGeom prst="rect">
            <a:avLst/>
          </a:prstGeom>
          <a:noFill/>
          <a:ln>
            <a:noFill/>
          </a:ln>
        </p:spPr>
        <p:txBody>
          <a:bodyPr spcFirstLastPara="1" wrap="square" lIns="68569" tIns="34275" rIns="68569" bIns="34275" anchor="t" anchorCtr="0">
            <a:spAutoFit/>
          </a:bodyPr>
          <a:lstStyle/>
          <a:p>
            <a:r>
              <a:rPr lang="en-US" sz="1200">
                <a:solidFill>
                  <a:schemeClr val="accent2"/>
                </a:solidFill>
              </a:rPr>
              <a:t>1</a:t>
            </a:r>
            <a:endParaRPr sz="1050"/>
          </a:p>
        </p:txBody>
      </p:sp>
      <p:sp>
        <p:nvSpPr>
          <p:cNvPr id="430" name="Google Shape;430;p43"/>
          <p:cNvSpPr txBox="1"/>
          <p:nvPr/>
        </p:nvSpPr>
        <p:spPr>
          <a:xfrm>
            <a:off x="3639725" y="2667016"/>
            <a:ext cx="392906" cy="253885"/>
          </a:xfrm>
          <a:prstGeom prst="rect">
            <a:avLst/>
          </a:prstGeom>
          <a:noFill/>
          <a:ln>
            <a:noFill/>
          </a:ln>
        </p:spPr>
        <p:txBody>
          <a:bodyPr spcFirstLastPara="1" wrap="square" lIns="68569" tIns="34275" rIns="68569" bIns="34275" anchor="t" anchorCtr="0">
            <a:spAutoFit/>
          </a:bodyPr>
          <a:lstStyle/>
          <a:p>
            <a:r>
              <a:rPr lang="en-US" sz="1200">
                <a:solidFill>
                  <a:schemeClr val="accent2"/>
                </a:solidFill>
              </a:rPr>
              <a:t>0..1</a:t>
            </a:r>
            <a:endParaRPr sz="1050"/>
          </a:p>
        </p:txBody>
      </p:sp>
      <p:sp>
        <p:nvSpPr>
          <p:cNvPr id="431" name="Google Shape;431;p43"/>
          <p:cNvSpPr txBox="1"/>
          <p:nvPr/>
        </p:nvSpPr>
        <p:spPr>
          <a:xfrm>
            <a:off x="5582825" y="1809766"/>
            <a:ext cx="197644" cy="253885"/>
          </a:xfrm>
          <a:prstGeom prst="rect">
            <a:avLst/>
          </a:prstGeom>
          <a:noFill/>
          <a:ln>
            <a:noFill/>
          </a:ln>
        </p:spPr>
        <p:txBody>
          <a:bodyPr spcFirstLastPara="1" wrap="square" lIns="68569" tIns="34275" rIns="68569" bIns="34275" anchor="t" anchorCtr="0">
            <a:spAutoFit/>
          </a:bodyPr>
          <a:lstStyle/>
          <a:p>
            <a:r>
              <a:rPr lang="en-US" sz="1200">
                <a:solidFill>
                  <a:schemeClr val="accent2"/>
                </a:solidFill>
              </a:rPr>
              <a:t>*</a:t>
            </a:r>
            <a:endParaRPr sz="1050"/>
          </a:p>
        </p:txBody>
      </p:sp>
      <p:sp>
        <p:nvSpPr>
          <p:cNvPr id="432" name="Google Shape;432;p43"/>
          <p:cNvSpPr txBox="1"/>
          <p:nvPr/>
        </p:nvSpPr>
        <p:spPr>
          <a:xfrm>
            <a:off x="5582825" y="2667016"/>
            <a:ext cx="197644" cy="253885"/>
          </a:xfrm>
          <a:prstGeom prst="rect">
            <a:avLst/>
          </a:prstGeom>
          <a:noFill/>
          <a:ln>
            <a:noFill/>
          </a:ln>
        </p:spPr>
        <p:txBody>
          <a:bodyPr spcFirstLastPara="1" wrap="square" lIns="68569" tIns="34275" rIns="68569" bIns="34275" anchor="t" anchorCtr="0">
            <a:spAutoFit/>
          </a:bodyPr>
          <a:lstStyle/>
          <a:p>
            <a:r>
              <a:rPr lang="en-US" sz="1200">
                <a:solidFill>
                  <a:schemeClr val="accent2"/>
                </a:solidFill>
              </a:rPr>
              <a:t>*</a:t>
            </a:r>
            <a:endParaRPr sz="1050"/>
          </a:p>
        </p:txBody>
      </p:sp>
      <p:sp>
        <p:nvSpPr>
          <p:cNvPr id="433" name="Google Shape;433;p43"/>
          <p:cNvSpPr txBox="1"/>
          <p:nvPr/>
        </p:nvSpPr>
        <p:spPr>
          <a:xfrm>
            <a:off x="2363375" y="3090878"/>
            <a:ext cx="2628900" cy="2203137"/>
          </a:xfrm>
          <a:prstGeom prst="rect">
            <a:avLst/>
          </a:prstGeom>
          <a:noFill/>
          <a:ln w="9525" cap="flat" cmpd="sng">
            <a:solidFill>
              <a:schemeClr val="dk1"/>
            </a:solidFill>
            <a:prstDash val="solid"/>
            <a:miter lim="800000"/>
            <a:headEnd type="none" w="sm" len="sm"/>
            <a:tailEnd type="none" w="sm" len="sm"/>
          </a:ln>
        </p:spPr>
        <p:txBody>
          <a:bodyPr spcFirstLastPara="1" wrap="square" lIns="68569" tIns="34275" rIns="68569" bIns="34275" anchor="t" anchorCtr="0">
            <a:spAutoFit/>
          </a:bodyPr>
          <a:lstStyle/>
          <a:p>
            <a:pPr marL="342900" indent="-342900" algn="ctr"/>
            <a:r>
              <a:rPr lang="en-US" sz="1050" b="1">
                <a:solidFill>
                  <a:schemeClr val="accent2"/>
                </a:solidFill>
              </a:rPr>
              <a:t>Multiplicity</a:t>
            </a:r>
            <a:endParaRPr sz="1050"/>
          </a:p>
          <a:p>
            <a:pPr marL="342900" indent="-342900">
              <a:spcBef>
                <a:spcPts val="450"/>
              </a:spcBef>
            </a:pPr>
            <a:r>
              <a:rPr lang="en-US" sz="900" u="sng">
                <a:solidFill>
                  <a:schemeClr val="dk1"/>
                </a:solidFill>
              </a:rPr>
              <a:t>Symbol	Meaning</a:t>
            </a:r>
            <a:endParaRPr sz="1050"/>
          </a:p>
          <a:p>
            <a:pPr marL="342900" indent="-342900">
              <a:spcBef>
                <a:spcPts val="450"/>
              </a:spcBef>
            </a:pPr>
            <a:r>
              <a:rPr lang="en-US" sz="900">
                <a:solidFill>
                  <a:schemeClr val="dk1"/>
                </a:solidFill>
              </a:rPr>
              <a:t>1		One and only one</a:t>
            </a:r>
            <a:endParaRPr sz="1050"/>
          </a:p>
          <a:p>
            <a:pPr marL="342900" indent="-342900">
              <a:spcBef>
                <a:spcPts val="450"/>
              </a:spcBef>
            </a:pPr>
            <a:r>
              <a:rPr lang="en-US" sz="900">
                <a:solidFill>
                  <a:schemeClr val="dk1"/>
                </a:solidFill>
              </a:rPr>
              <a:t>0..1		Zero or one</a:t>
            </a:r>
            <a:endParaRPr sz="1050"/>
          </a:p>
          <a:p>
            <a:pPr marL="342900" indent="-342900">
              <a:spcBef>
                <a:spcPts val="450"/>
              </a:spcBef>
            </a:pPr>
            <a:r>
              <a:rPr lang="en-US" sz="900">
                <a:solidFill>
                  <a:schemeClr val="dk1"/>
                </a:solidFill>
              </a:rPr>
              <a:t>M..N		From M to N (natural language)</a:t>
            </a:r>
            <a:endParaRPr sz="1050"/>
          </a:p>
          <a:p>
            <a:pPr marL="342900" indent="-342900">
              <a:spcBef>
                <a:spcPts val="450"/>
              </a:spcBef>
            </a:pPr>
            <a:r>
              <a:rPr lang="en-US" sz="900">
                <a:solidFill>
                  <a:schemeClr val="dk1"/>
                </a:solidFill>
              </a:rPr>
              <a:t>*		From zero to any positive integer</a:t>
            </a:r>
            <a:endParaRPr sz="1050"/>
          </a:p>
          <a:p>
            <a:pPr marL="342900" indent="-342900">
              <a:spcBef>
                <a:spcPts val="450"/>
              </a:spcBef>
            </a:pPr>
            <a:r>
              <a:rPr lang="en-US" sz="900">
                <a:solidFill>
                  <a:schemeClr val="dk1"/>
                </a:solidFill>
              </a:rPr>
              <a:t>0..*		From zero to any positive integer</a:t>
            </a:r>
            <a:endParaRPr sz="1050"/>
          </a:p>
          <a:p>
            <a:pPr marL="342900" indent="-342900">
              <a:spcBef>
                <a:spcPts val="450"/>
              </a:spcBef>
            </a:pPr>
            <a:r>
              <a:rPr lang="en-US" sz="900">
                <a:solidFill>
                  <a:schemeClr val="dk1"/>
                </a:solidFill>
              </a:rPr>
              <a:t>1..*		From one to any positive integer</a:t>
            </a:r>
            <a:endParaRPr sz="1050"/>
          </a:p>
        </p:txBody>
      </p:sp>
      <p:sp>
        <p:nvSpPr>
          <p:cNvPr id="434" name="Google Shape;434;p43"/>
          <p:cNvSpPr txBox="1"/>
          <p:nvPr/>
        </p:nvSpPr>
        <p:spPr>
          <a:xfrm>
            <a:off x="5468525" y="2805128"/>
            <a:ext cx="646510" cy="253885"/>
          </a:xfrm>
          <a:prstGeom prst="rect">
            <a:avLst/>
          </a:prstGeom>
          <a:noFill/>
          <a:ln>
            <a:noFill/>
          </a:ln>
        </p:spPr>
        <p:txBody>
          <a:bodyPr spcFirstLastPara="1" wrap="square" lIns="68569" tIns="34275" rIns="68569" bIns="34275" anchor="t" anchorCtr="0">
            <a:spAutoFit/>
          </a:bodyPr>
          <a:lstStyle/>
          <a:p>
            <a:r>
              <a:rPr lang="en-US" sz="1200">
                <a:solidFill>
                  <a:schemeClr val="folHlink"/>
                </a:solidFill>
              </a:rPr>
              <a:t>teacher</a:t>
            </a:r>
            <a:endParaRPr sz="1050"/>
          </a:p>
        </p:txBody>
      </p:sp>
      <p:sp>
        <p:nvSpPr>
          <p:cNvPr id="435" name="Google Shape;435;p43"/>
          <p:cNvSpPr txBox="1"/>
          <p:nvPr/>
        </p:nvSpPr>
        <p:spPr>
          <a:xfrm>
            <a:off x="3525425" y="2862278"/>
            <a:ext cx="764381" cy="253885"/>
          </a:xfrm>
          <a:prstGeom prst="rect">
            <a:avLst/>
          </a:prstGeom>
          <a:noFill/>
          <a:ln>
            <a:noFill/>
          </a:ln>
        </p:spPr>
        <p:txBody>
          <a:bodyPr spcFirstLastPara="1" wrap="square" lIns="68569" tIns="34275" rIns="68569" bIns="34275" anchor="t" anchorCtr="0">
            <a:spAutoFit/>
          </a:bodyPr>
          <a:lstStyle/>
          <a:p>
            <a:r>
              <a:rPr lang="en-US" sz="1200">
                <a:solidFill>
                  <a:schemeClr val="folHlink"/>
                </a:solidFill>
              </a:rPr>
              <a:t>employer</a:t>
            </a:r>
            <a:endParaRPr sz="1050"/>
          </a:p>
        </p:txBody>
      </p:sp>
      <p:cxnSp>
        <p:nvCxnSpPr>
          <p:cNvPr id="436" name="Google Shape;436;p43"/>
          <p:cNvCxnSpPr/>
          <p:nvPr/>
        </p:nvCxnSpPr>
        <p:spPr>
          <a:xfrm rot="10800000">
            <a:off x="5868575" y="3033728"/>
            <a:ext cx="342900" cy="285750"/>
          </a:xfrm>
          <a:prstGeom prst="straightConnector1">
            <a:avLst/>
          </a:prstGeom>
          <a:noFill/>
          <a:ln w="9525" cap="flat" cmpd="sng">
            <a:solidFill>
              <a:schemeClr val="accent1"/>
            </a:solidFill>
            <a:prstDash val="solid"/>
            <a:round/>
            <a:headEnd type="none" w="med" len="med"/>
            <a:tailEnd type="triangle" w="lg" len="lg"/>
          </a:ln>
        </p:spPr>
      </p:cxnSp>
      <p:sp>
        <p:nvSpPr>
          <p:cNvPr id="437" name="Google Shape;437;p43"/>
          <p:cNvSpPr txBox="1"/>
          <p:nvPr/>
        </p:nvSpPr>
        <p:spPr>
          <a:xfrm>
            <a:off x="5163725" y="3262328"/>
            <a:ext cx="2343150" cy="1449084"/>
          </a:xfrm>
          <a:prstGeom prst="rect">
            <a:avLst/>
          </a:prstGeom>
          <a:noFill/>
          <a:ln w="9525" cap="flat" cmpd="sng">
            <a:solidFill>
              <a:schemeClr val="dk1"/>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200" b="1">
                <a:solidFill>
                  <a:schemeClr val="folHlink"/>
                </a:solidFill>
              </a:rPr>
              <a:t>Role</a:t>
            </a:r>
            <a:endParaRPr sz="1050"/>
          </a:p>
          <a:p>
            <a:pPr>
              <a:spcBef>
                <a:spcPts val="525"/>
              </a:spcBef>
            </a:pPr>
            <a:r>
              <a:rPr lang="en-US" sz="1050" i="1">
                <a:solidFill>
                  <a:schemeClr val="dk1"/>
                </a:solidFill>
              </a:rPr>
              <a:t>“A given university groups many people; some act as students, others as teachers.  A given student belongs to a single university; a given teacher may or may not be working for the university at a particular time.”</a:t>
            </a:r>
            <a:endParaRPr sz="1050"/>
          </a:p>
        </p:txBody>
      </p:sp>
      <p:sp>
        <p:nvSpPr>
          <p:cNvPr id="438" name="Google Shape;438;p43"/>
          <p:cNvSpPr txBox="1"/>
          <p:nvPr/>
        </p:nvSpPr>
        <p:spPr>
          <a:xfrm>
            <a:off x="5392325" y="1547828"/>
            <a:ext cx="638175" cy="253885"/>
          </a:xfrm>
          <a:prstGeom prst="rect">
            <a:avLst/>
          </a:prstGeom>
          <a:noFill/>
          <a:ln>
            <a:noFill/>
          </a:ln>
        </p:spPr>
        <p:txBody>
          <a:bodyPr spcFirstLastPara="1" wrap="square" lIns="68569" tIns="34275" rIns="68569" bIns="34275" anchor="t" anchorCtr="0">
            <a:spAutoFit/>
          </a:bodyPr>
          <a:lstStyle/>
          <a:p>
            <a:r>
              <a:rPr lang="en-US" sz="1200">
                <a:solidFill>
                  <a:schemeClr val="folHlink"/>
                </a:solidFill>
              </a:rPr>
              <a:t>student</a:t>
            </a:r>
            <a:endParaRPr sz="10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4"/>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C++ Example</a:t>
            </a:r>
            <a:endParaRPr/>
          </a:p>
        </p:txBody>
      </p:sp>
      <p:sp>
        <p:nvSpPr>
          <p:cNvPr id="444" name="Google Shape;444;p44"/>
          <p:cNvSpPr txBox="1">
            <a:spLocks noGrp="1"/>
          </p:cNvSpPr>
          <p:nvPr>
            <p:ph type="body" idx="1"/>
          </p:nvPr>
        </p:nvSpPr>
        <p:spPr>
          <a:xfrm>
            <a:off x="1385646" y="1200151"/>
            <a:ext cx="6372708" cy="3394472"/>
          </a:xfrm>
          <a:prstGeom prst="rect">
            <a:avLst/>
          </a:prstGeom>
          <a:noFill/>
          <a:ln>
            <a:noFill/>
          </a:ln>
        </p:spPr>
        <p:txBody>
          <a:bodyPr spcFirstLastPara="1" wrap="square" lIns="68569" tIns="34275" rIns="68569" bIns="34275" anchor="t" anchorCtr="0">
            <a:normAutofit fontScale="92500" lnSpcReduction="10000"/>
          </a:bodyPr>
          <a:lstStyle/>
          <a:p>
            <a:pPr marL="257175" algn="just">
              <a:spcBef>
                <a:spcPts val="0"/>
              </a:spcBef>
              <a:buSzPct val="100000"/>
              <a:buNone/>
            </a:pPr>
            <a:r>
              <a:rPr lang="en-US"/>
              <a:t>Association is typically implemented with a pointer or reference instance variable.</a:t>
            </a:r>
            <a:endParaRPr/>
          </a:p>
          <a:p>
            <a:pPr marL="257175" algn="just">
              <a:spcBef>
                <a:spcPts val="444"/>
              </a:spcBef>
              <a:buSzPct val="100000"/>
              <a:buNone/>
            </a:pPr>
            <a:endParaRPr/>
          </a:p>
          <a:p>
            <a:pPr marL="257175" algn="just">
              <a:spcBef>
                <a:spcPts val="444"/>
              </a:spcBef>
              <a:buSzPct val="100000"/>
              <a:buNone/>
            </a:pPr>
            <a:endParaRPr/>
          </a:p>
          <a:p>
            <a:pPr marL="257175" algn="just">
              <a:spcBef>
                <a:spcPts val="444"/>
              </a:spcBef>
              <a:buSzPct val="100000"/>
              <a:buNone/>
            </a:pPr>
            <a:endParaRPr/>
          </a:p>
          <a:p>
            <a:pPr marL="257175" algn="just">
              <a:spcBef>
                <a:spcPts val="444"/>
              </a:spcBef>
              <a:buSzPct val="100000"/>
              <a:buNone/>
            </a:pPr>
            <a:r>
              <a:rPr lang="en-US"/>
              <a:t>class A</a:t>
            </a:r>
            <a:endParaRPr/>
          </a:p>
          <a:p>
            <a:pPr marL="257175" algn="just">
              <a:spcBef>
                <a:spcPts val="444"/>
              </a:spcBef>
              <a:buSzPct val="100000"/>
              <a:buNone/>
            </a:pPr>
            <a:r>
              <a:rPr lang="en-US"/>
              <a:t>{</a:t>
            </a:r>
            <a:endParaRPr/>
          </a:p>
          <a:p>
            <a:pPr marL="257175" algn="just">
              <a:spcBef>
                <a:spcPts val="444"/>
              </a:spcBef>
              <a:buSzPct val="100000"/>
              <a:buNone/>
            </a:pPr>
            <a:r>
              <a:rPr lang="en-US"/>
              <a:t>  private:</a:t>
            </a:r>
            <a:endParaRPr/>
          </a:p>
          <a:p>
            <a:pPr marL="257175" algn="just">
              <a:spcBef>
                <a:spcPts val="444"/>
              </a:spcBef>
              <a:buSzPct val="100000"/>
              <a:buNone/>
            </a:pPr>
            <a:r>
              <a:rPr lang="en-US"/>
              <a:t>    B* b;</a:t>
            </a:r>
            <a:endParaRPr/>
          </a:p>
          <a:p>
            <a:pPr marL="257175" algn="just">
              <a:spcBef>
                <a:spcPts val="444"/>
              </a:spcBef>
              <a:buSzPct val="100000"/>
              <a:buNone/>
            </a:pPr>
            <a:r>
              <a:rPr lang="en-US"/>
              <a:t>};</a:t>
            </a:r>
            <a:endParaRPr/>
          </a:p>
          <a:p>
            <a:pPr marL="257175" algn="just">
              <a:spcBef>
                <a:spcPts val="444"/>
              </a:spcBef>
              <a:buSzPct val="100000"/>
              <a:buNone/>
            </a:pPr>
            <a:endParaRPr/>
          </a:p>
          <a:p>
            <a:pPr marL="257175" indent="-116205" algn="just">
              <a:spcBef>
                <a:spcPts val="444"/>
              </a:spcBef>
              <a:buSzPct val="100000"/>
              <a:buNone/>
            </a:pPr>
            <a:endParaRPr/>
          </a:p>
        </p:txBody>
      </p:sp>
      <p:sp>
        <p:nvSpPr>
          <p:cNvPr id="445" name="Google Shape;445;p44"/>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33</a:t>
            </a:fld>
            <a:endParaRPr/>
          </a:p>
        </p:txBody>
      </p:sp>
      <p:sp>
        <p:nvSpPr>
          <p:cNvPr id="446" name="Google Shape;446;p44"/>
          <p:cNvSpPr/>
          <p:nvPr/>
        </p:nvSpPr>
        <p:spPr>
          <a:xfrm>
            <a:off x="2000250" y="2000250"/>
            <a:ext cx="1028700" cy="342900"/>
          </a:xfrm>
          <a:prstGeom prst="rect">
            <a:avLst/>
          </a:prstGeom>
          <a:no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a:solidFill>
                  <a:schemeClr val="dk1"/>
                </a:solidFill>
                <a:latin typeface="Calibri"/>
                <a:ea typeface="Calibri"/>
                <a:cs typeface="Calibri"/>
                <a:sym typeface="Calibri"/>
              </a:rPr>
              <a:t>A</a:t>
            </a:r>
            <a:endParaRPr sz="1050"/>
          </a:p>
        </p:txBody>
      </p:sp>
      <p:sp>
        <p:nvSpPr>
          <p:cNvPr id="447" name="Google Shape;447;p44"/>
          <p:cNvSpPr/>
          <p:nvPr/>
        </p:nvSpPr>
        <p:spPr>
          <a:xfrm>
            <a:off x="4000500" y="2000250"/>
            <a:ext cx="1028700" cy="342900"/>
          </a:xfrm>
          <a:prstGeom prst="rect">
            <a:avLst/>
          </a:prstGeom>
          <a:noFill/>
          <a:ln w="9525"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a:solidFill>
                  <a:schemeClr val="dk1"/>
                </a:solidFill>
                <a:latin typeface="Calibri"/>
                <a:ea typeface="Calibri"/>
                <a:cs typeface="Calibri"/>
                <a:sym typeface="Calibri"/>
              </a:rPr>
              <a:t>B</a:t>
            </a:r>
            <a:endParaRPr sz="1050"/>
          </a:p>
        </p:txBody>
      </p:sp>
      <p:cxnSp>
        <p:nvCxnSpPr>
          <p:cNvPr id="448" name="Google Shape;448;p44"/>
          <p:cNvCxnSpPr/>
          <p:nvPr/>
        </p:nvCxnSpPr>
        <p:spPr>
          <a:xfrm>
            <a:off x="3028950" y="2171700"/>
            <a:ext cx="971550" cy="1191"/>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5"/>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Cont..</a:t>
            </a:r>
            <a:endParaRPr/>
          </a:p>
        </p:txBody>
      </p:sp>
      <p:pic>
        <p:nvPicPr>
          <p:cNvPr id="454" name="Google Shape;454;p45"/>
          <p:cNvPicPr preferRelativeResize="0">
            <a:picLocks noGrp="1"/>
          </p:cNvPicPr>
          <p:nvPr>
            <p:ph type="body" idx="1"/>
          </p:nvPr>
        </p:nvPicPr>
        <p:blipFill rotWithShape="1">
          <a:blip r:embed="rId3">
            <a:alphaModFix/>
          </a:blip>
          <a:srcRect/>
          <a:stretch/>
        </p:blipFill>
        <p:spPr>
          <a:xfrm>
            <a:off x="1485900" y="1437625"/>
            <a:ext cx="3407595" cy="2689184"/>
          </a:xfrm>
          <a:prstGeom prst="rect">
            <a:avLst/>
          </a:prstGeom>
          <a:noFill/>
          <a:ln>
            <a:noFill/>
          </a:ln>
        </p:spPr>
      </p:pic>
      <p:sp>
        <p:nvSpPr>
          <p:cNvPr id="455" name="Google Shape;455;p45"/>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34</a:t>
            </a:fld>
            <a:endParaRPr/>
          </a:p>
        </p:txBody>
      </p:sp>
      <p:pic>
        <p:nvPicPr>
          <p:cNvPr id="456" name="Google Shape;456;p45"/>
          <p:cNvPicPr preferRelativeResize="0"/>
          <p:nvPr/>
        </p:nvPicPr>
        <p:blipFill rotWithShape="1">
          <a:blip r:embed="rId4">
            <a:alphaModFix/>
          </a:blip>
          <a:srcRect/>
          <a:stretch/>
        </p:blipFill>
        <p:spPr>
          <a:xfrm>
            <a:off x="4734018" y="1275607"/>
            <a:ext cx="3106271" cy="26891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6"/>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35</a:t>
            </a:fld>
            <a:endParaRPr/>
          </a:p>
        </p:txBody>
      </p:sp>
      <p:pic>
        <p:nvPicPr>
          <p:cNvPr id="462" name="Google Shape;462;p46"/>
          <p:cNvPicPr preferRelativeResize="0"/>
          <p:nvPr/>
        </p:nvPicPr>
        <p:blipFill rotWithShape="1">
          <a:blip r:embed="rId3">
            <a:alphaModFix/>
          </a:blip>
          <a:srcRect/>
          <a:stretch/>
        </p:blipFill>
        <p:spPr>
          <a:xfrm>
            <a:off x="1485900" y="1096581"/>
            <a:ext cx="6379369" cy="3671888"/>
          </a:xfrm>
          <a:prstGeom prst="rect">
            <a:avLst/>
          </a:prstGeom>
          <a:noFill/>
          <a:ln>
            <a:noFill/>
          </a:ln>
        </p:spPr>
      </p:pic>
      <p:sp>
        <p:nvSpPr>
          <p:cNvPr id="463" name="Google Shape;463;p46"/>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lgn="ctr">
              <a:buSzPts val="4400"/>
            </a:pPr>
            <a:r>
              <a:rPr lang="en-US"/>
              <a:t>Cont..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7"/>
          <p:cNvSpPr txBox="1">
            <a:spLocks noGrp="1"/>
          </p:cNvSpPr>
          <p:nvPr>
            <p:ph type="sldNum" idx="12"/>
          </p:nvPr>
        </p:nvSpPr>
        <p:spPr>
          <a:xfrm>
            <a:off x="5810214" y="4591535"/>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36</a:t>
            </a:fld>
            <a:endParaRPr/>
          </a:p>
        </p:txBody>
      </p:sp>
      <p:cxnSp>
        <p:nvCxnSpPr>
          <p:cNvPr id="469" name="Google Shape;469;p47"/>
          <p:cNvCxnSpPr/>
          <p:nvPr/>
        </p:nvCxnSpPr>
        <p:spPr>
          <a:xfrm>
            <a:off x="3195582" y="4662990"/>
            <a:ext cx="2628900" cy="0"/>
          </a:xfrm>
          <a:prstGeom prst="straightConnector1">
            <a:avLst/>
          </a:prstGeom>
          <a:noFill/>
          <a:ln w="25400" cap="flat" cmpd="sng">
            <a:solidFill>
              <a:srgbClr val="000000"/>
            </a:solidFill>
            <a:prstDash val="solid"/>
            <a:round/>
            <a:headEnd type="none" w="med" len="med"/>
            <a:tailEnd type="none" w="med" len="med"/>
          </a:ln>
        </p:spPr>
      </p:cxnSp>
      <p:cxnSp>
        <p:nvCxnSpPr>
          <p:cNvPr id="470" name="Google Shape;470;p47"/>
          <p:cNvCxnSpPr/>
          <p:nvPr/>
        </p:nvCxnSpPr>
        <p:spPr>
          <a:xfrm>
            <a:off x="2395482" y="3081840"/>
            <a:ext cx="0" cy="1428750"/>
          </a:xfrm>
          <a:prstGeom prst="straightConnector1">
            <a:avLst/>
          </a:prstGeom>
          <a:noFill/>
          <a:ln w="25400" cap="flat" cmpd="sng">
            <a:solidFill>
              <a:srgbClr val="000000"/>
            </a:solidFill>
            <a:prstDash val="solid"/>
            <a:round/>
            <a:headEnd type="none" w="med" len="med"/>
            <a:tailEnd type="none" w="med" len="med"/>
          </a:ln>
        </p:spPr>
      </p:cxnSp>
      <p:cxnSp>
        <p:nvCxnSpPr>
          <p:cNvPr id="471" name="Google Shape;471;p47"/>
          <p:cNvCxnSpPr/>
          <p:nvPr/>
        </p:nvCxnSpPr>
        <p:spPr>
          <a:xfrm flipH="1">
            <a:off x="5538732" y="1253040"/>
            <a:ext cx="1143000" cy="1371600"/>
          </a:xfrm>
          <a:prstGeom prst="straightConnector1">
            <a:avLst/>
          </a:prstGeom>
          <a:noFill/>
          <a:ln w="25400" cap="flat" cmpd="sng">
            <a:solidFill>
              <a:srgbClr val="000000"/>
            </a:solidFill>
            <a:prstDash val="solid"/>
            <a:round/>
            <a:headEnd type="none" w="med" len="med"/>
            <a:tailEnd type="none" w="med" len="med"/>
          </a:ln>
        </p:spPr>
      </p:cxnSp>
      <p:cxnSp>
        <p:nvCxnSpPr>
          <p:cNvPr id="472" name="Google Shape;472;p47"/>
          <p:cNvCxnSpPr/>
          <p:nvPr/>
        </p:nvCxnSpPr>
        <p:spPr>
          <a:xfrm>
            <a:off x="2338332" y="1253040"/>
            <a:ext cx="2743200" cy="1371600"/>
          </a:xfrm>
          <a:prstGeom prst="straightConnector1">
            <a:avLst/>
          </a:prstGeom>
          <a:noFill/>
          <a:ln w="25400" cap="flat" cmpd="sng">
            <a:solidFill>
              <a:srgbClr val="000000"/>
            </a:solidFill>
            <a:prstDash val="solid"/>
            <a:round/>
            <a:headEnd type="none" w="med" len="med"/>
            <a:tailEnd type="none" w="med" len="med"/>
          </a:ln>
        </p:spPr>
      </p:cxnSp>
      <p:cxnSp>
        <p:nvCxnSpPr>
          <p:cNvPr id="473" name="Google Shape;473;p47"/>
          <p:cNvCxnSpPr/>
          <p:nvPr/>
        </p:nvCxnSpPr>
        <p:spPr>
          <a:xfrm rot="10800000">
            <a:off x="3195582" y="2910390"/>
            <a:ext cx="1657350" cy="0"/>
          </a:xfrm>
          <a:prstGeom prst="straightConnector1">
            <a:avLst/>
          </a:prstGeom>
          <a:noFill/>
          <a:ln w="25400" cap="flat" cmpd="sng">
            <a:solidFill>
              <a:srgbClr val="000000"/>
            </a:solidFill>
            <a:prstDash val="solid"/>
            <a:round/>
            <a:headEnd type="none" w="med" len="med"/>
            <a:tailEnd type="none" w="med" len="med"/>
          </a:ln>
        </p:spPr>
      </p:cxnSp>
      <p:cxnSp>
        <p:nvCxnSpPr>
          <p:cNvPr id="474" name="Google Shape;474;p47"/>
          <p:cNvCxnSpPr/>
          <p:nvPr/>
        </p:nvCxnSpPr>
        <p:spPr>
          <a:xfrm rot="10800000">
            <a:off x="5424432" y="3253290"/>
            <a:ext cx="1314450" cy="1257300"/>
          </a:xfrm>
          <a:prstGeom prst="straightConnector1">
            <a:avLst/>
          </a:prstGeom>
          <a:noFill/>
          <a:ln w="25400" cap="flat" cmpd="sng">
            <a:solidFill>
              <a:srgbClr val="000000"/>
            </a:solidFill>
            <a:prstDash val="solid"/>
            <a:round/>
            <a:headEnd type="none" w="med" len="med"/>
            <a:tailEnd type="none" w="med" len="med"/>
          </a:ln>
        </p:spPr>
      </p:cxnSp>
      <p:sp>
        <p:nvSpPr>
          <p:cNvPr id="475" name="Google Shape;475;p47"/>
          <p:cNvSpPr txBox="1"/>
          <p:nvPr/>
        </p:nvSpPr>
        <p:spPr>
          <a:xfrm>
            <a:off x="1881132" y="910140"/>
            <a:ext cx="108585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Student</a:t>
            </a:r>
            <a:endParaRPr sz="1050"/>
          </a:p>
        </p:txBody>
      </p:sp>
      <p:sp>
        <p:nvSpPr>
          <p:cNvPr id="476" name="Google Shape;476;p47"/>
          <p:cNvSpPr txBox="1"/>
          <p:nvPr/>
        </p:nvSpPr>
        <p:spPr>
          <a:xfrm>
            <a:off x="4852932" y="2624640"/>
            <a:ext cx="1085850" cy="484718"/>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Class Section</a:t>
            </a:r>
            <a:endParaRPr sz="1050"/>
          </a:p>
        </p:txBody>
      </p:sp>
      <p:sp>
        <p:nvSpPr>
          <p:cNvPr id="477" name="Google Shape;477;p47"/>
          <p:cNvSpPr txBox="1"/>
          <p:nvPr/>
        </p:nvSpPr>
        <p:spPr>
          <a:xfrm>
            <a:off x="5824482" y="4491540"/>
            <a:ext cx="146685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Course</a:t>
            </a:r>
            <a:endParaRPr sz="1050"/>
          </a:p>
        </p:txBody>
      </p:sp>
      <p:sp>
        <p:nvSpPr>
          <p:cNvPr id="478" name="Google Shape;478;p47"/>
          <p:cNvSpPr txBox="1"/>
          <p:nvPr/>
        </p:nvSpPr>
        <p:spPr>
          <a:xfrm>
            <a:off x="6053082" y="910140"/>
            <a:ext cx="146685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Semester</a:t>
            </a:r>
            <a:endParaRPr sz="1050"/>
          </a:p>
        </p:txBody>
      </p:sp>
      <p:sp>
        <p:nvSpPr>
          <p:cNvPr id="479" name="Google Shape;479;p47"/>
          <p:cNvSpPr txBox="1"/>
          <p:nvPr/>
        </p:nvSpPr>
        <p:spPr>
          <a:xfrm>
            <a:off x="1766832" y="2738940"/>
            <a:ext cx="146685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Instructor</a:t>
            </a:r>
            <a:endParaRPr sz="1050"/>
          </a:p>
        </p:txBody>
      </p:sp>
      <p:sp>
        <p:nvSpPr>
          <p:cNvPr id="480" name="Google Shape;480;p47"/>
          <p:cNvSpPr txBox="1"/>
          <p:nvPr/>
        </p:nvSpPr>
        <p:spPr>
          <a:xfrm>
            <a:off x="1709682" y="4491540"/>
            <a:ext cx="1466850" cy="276969"/>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t>Department</a:t>
            </a:r>
            <a:endParaRPr sz="1050"/>
          </a:p>
        </p:txBody>
      </p:sp>
      <p:sp>
        <p:nvSpPr>
          <p:cNvPr id="481" name="Google Shape;481;p47"/>
          <p:cNvSpPr txBox="1"/>
          <p:nvPr/>
        </p:nvSpPr>
        <p:spPr>
          <a:xfrm rot="1661852">
            <a:off x="3709932" y="1800356"/>
            <a:ext cx="817960" cy="276969"/>
          </a:xfrm>
          <a:prstGeom prst="rect">
            <a:avLst/>
          </a:prstGeom>
          <a:noFill/>
          <a:ln>
            <a:noFill/>
          </a:ln>
        </p:spPr>
        <p:txBody>
          <a:bodyPr spcFirstLastPara="1" wrap="square" lIns="68569" tIns="34275" rIns="68569" bIns="34275" anchor="t" anchorCtr="0">
            <a:spAutoFit/>
          </a:bodyPr>
          <a:lstStyle/>
          <a:p>
            <a:r>
              <a:rPr lang="en-US" sz="1350"/>
              <a:t>takes&gt;</a:t>
            </a:r>
            <a:endParaRPr sz="1050"/>
          </a:p>
        </p:txBody>
      </p:sp>
      <p:sp>
        <p:nvSpPr>
          <p:cNvPr id="482" name="Google Shape;482;p47"/>
          <p:cNvSpPr txBox="1"/>
          <p:nvPr/>
        </p:nvSpPr>
        <p:spPr>
          <a:xfrm>
            <a:off x="3595632" y="681540"/>
            <a:ext cx="1846660" cy="276969"/>
          </a:xfrm>
          <a:prstGeom prst="rect">
            <a:avLst/>
          </a:prstGeom>
          <a:noFill/>
          <a:ln>
            <a:noFill/>
          </a:ln>
        </p:spPr>
        <p:txBody>
          <a:bodyPr spcFirstLastPara="1" wrap="square" lIns="68569" tIns="34275" rIns="68569" bIns="34275" anchor="t" anchorCtr="0">
            <a:spAutoFit/>
          </a:bodyPr>
          <a:lstStyle/>
          <a:p>
            <a:r>
              <a:rPr lang="en-US" sz="1350"/>
              <a:t>is registered for&gt;</a:t>
            </a:r>
            <a:endParaRPr sz="1050"/>
          </a:p>
        </p:txBody>
      </p:sp>
      <p:sp>
        <p:nvSpPr>
          <p:cNvPr id="483" name="Google Shape;483;p47"/>
          <p:cNvSpPr txBox="1"/>
          <p:nvPr/>
        </p:nvSpPr>
        <p:spPr>
          <a:xfrm>
            <a:off x="3481332" y="2567490"/>
            <a:ext cx="1072754" cy="276969"/>
          </a:xfrm>
          <a:prstGeom prst="rect">
            <a:avLst/>
          </a:prstGeom>
          <a:noFill/>
          <a:ln>
            <a:noFill/>
          </a:ln>
        </p:spPr>
        <p:txBody>
          <a:bodyPr spcFirstLastPara="1" wrap="square" lIns="68569" tIns="34275" rIns="68569" bIns="34275" anchor="t" anchorCtr="0">
            <a:spAutoFit/>
          </a:bodyPr>
          <a:lstStyle/>
          <a:p>
            <a:r>
              <a:rPr lang="en-US" sz="1350"/>
              <a:t>teaches&gt;</a:t>
            </a:r>
            <a:endParaRPr sz="1050"/>
          </a:p>
        </p:txBody>
      </p:sp>
      <p:sp>
        <p:nvSpPr>
          <p:cNvPr id="484" name="Google Shape;484;p47"/>
          <p:cNvSpPr txBox="1"/>
          <p:nvPr/>
        </p:nvSpPr>
        <p:spPr>
          <a:xfrm>
            <a:off x="3824232" y="4262940"/>
            <a:ext cx="1198960" cy="276969"/>
          </a:xfrm>
          <a:prstGeom prst="rect">
            <a:avLst/>
          </a:prstGeom>
          <a:noFill/>
          <a:ln>
            <a:noFill/>
          </a:ln>
        </p:spPr>
        <p:txBody>
          <a:bodyPr spcFirstLastPara="1" wrap="square" lIns="68569" tIns="34275" rIns="68569" bIns="34275" anchor="t" anchorCtr="0">
            <a:spAutoFit/>
          </a:bodyPr>
          <a:lstStyle/>
          <a:p>
            <a:r>
              <a:rPr lang="en-US" sz="1350"/>
              <a:t>sponsors&gt;</a:t>
            </a:r>
            <a:endParaRPr sz="1050"/>
          </a:p>
        </p:txBody>
      </p:sp>
      <p:sp>
        <p:nvSpPr>
          <p:cNvPr id="485" name="Google Shape;485;p47"/>
          <p:cNvSpPr txBox="1"/>
          <p:nvPr/>
        </p:nvSpPr>
        <p:spPr>
          <a:xfrm rot="-5400000">
            <a:off x="1567403" y="3715477"/>
            <a:ext cx="1198959" cy="276969"/>
          </a:xfrm>
          <a:prstGeom prst="rect">
            <a:avLst/>
          </a:prstGeom>
          <a:noFill/>
          <a:ln>
            <a:noFill/>
          </a:ln>
        </p:spPr>
        <p:txBody>
          <a:bodyPr spcFirstLastPara="1" wrap="square" lIns="68569" tIns="34275" rIns="68569" bIns="34275" anchor="t" anchorCtr="0">
            <a:spAutoFit/>
          </a:bodyPr>
          <a:lstStyle/>
          <a:p>
            <a:r>
              <a:rPr lang="en-US" sz="1350"/>
              <a:t>&lt;works for</a:t>
            </a:r>
            <a:endParaRPr sz="1050"/>
          </a:p>
        </p:txBody>
      </p:sp>
      <p:sp>
        <p:nvSpPr>
          <p:cNvPr id="486" name="Google Shape;486;p47"/>
          <p:cNvSpPr txBox="1"/>
          <p:nvPr/>
        </p:nvSpPr>
        <p:spPr>
          <a:xfrm rot="2695182">
            <a:off x="5589930" y="3743456"/>
            <a:ext cx="1606153" cy="276969"/>
          </a:xfrm>
          <a:prstGeom prst="rect">
            <a:avLst/>
          </a:prstGeom>
          <a:noFill/>
          <a:ln>
            <a:noFill/>
          </a:ln>
        </p:spPr>
        <p:txBody>
          <a:bodyPr spcFirstLastPara="1" wrap="square" lIns="68569" tIns="34275" rIns="68569" bIns="34275" anchor="t" anchorCtr="0">
            <a:spAutoFit/>
          </a:bodyPr>
          <a:lstStyle/>
          <a:p>
            <a:r>
              <a:rPr lang="en-US" sz="1350"/>
              <a:t>is instance of&gt;</a:t>
            </a:r>
            <a:endParaRPr sz="1050"/>
          </a:p>
        </p:txBody>
      </p:sp>
      <p:sp>
        <p:nvSpPr>
          <p:cNvPr id="487" name="Google Shape;487;p47"/>
          <p:cNvSpPr txBox="1"/>
          <p:nvPr/>
        </p:nvSpPr>
        <p:spPr>
          <a:xfrm rot="-2969724">
            <a:off x="5007714" y="1815835"/>
            <a:ext cx="1631156" cy="276969"/>
          </a:xfrm>
          <a:prstGeom prst="rect">
            <a:avLst/>
          </a:prstGeom>
          <a:noFill/>
          <a:ln>
            <a:noFill/>
          </a:ln>
        </p:spPr>
        <p:txBody>
          <a:bodyPr spcFirstLastPara="1" wrap="square" lIns="68569" tIns="34275" rIns="68569" bIns="34275" anchor="t" anchorCtr="0">
            <a:spAutoFit/>
          </a:bodyPr>
          <a:lstStyle/>
          <a:p>
            <a:r>
              <a:rPr lang="en-US" sz="1350"/>
              <a:t>is held during&gt;</a:t>
            </a:r>
            <a:endParaRPr sz="1050"/>
          </a:p>
        </p:txBody>
      </p:sp>
      <p:cxnSp>
        <p:nvCxnSpPr>
          <p:cNvPr id="488" name="Google Shape;488;p47"/>
          <p:cNvCxnSpPr/>
          <p:nvPr/>
        </p:nvCxnSpPr>
        <p:spPr>
          <a:xfrm>
            <a:off x="2966982" y="1081590"/>
            <a:ext cx="3086100" cy="0"/>
          </a:xfrm>
          <a:prstGeom prst="straightConnector1">
            <a:avLst/>
          </a:prstGeom>
          <a:noFill/>
          <a:ln w="25400" cap="flat" cmpd="sng">
            <a:solidFill>
              <a:srgbClr val="000000"/>
            </a:solidFill>
            <a:prstDash val="solid"/>
            <a:round/>
            <a:headEnd type="none" w="med" len="med"/>
            <a:tailEnd type="none" w="med" len="med"/>
          </a:ln>
        </p:spPr>
      </p:cxnSp>
      <p:sp>
        <p:nvSpPr>
          <p:cNvPr id="489" name="Google Shape;489;p47"/>
          <p:cNvSpPr txBox="1"/>
          <p:nvPr/>
        </p:nvSpPr>
        <p:spPr>
          <a:xfrm>
            <a:off x="5595882" y="1081590"/>
            <a:ext cx="423863" cy="300052"/>
          </a:xfrm>
          <a:prstGeom prst="rect">
            <a:avLst/>
          </a:prstGeom>
          <a:noFill/>
          <a:ln>
            <a:noFill/>
          </a:ln>
        </p:spPr>
        <p:txBody>
          <a:bodyPr spcFirstLastPara="1" wrap="square" lIns="68569" tIns="34275" rIns="68569" bIns="34275" anchor="t" anchorCtr="0">
            <a:spAutoFit/>
          </a:bodyPr>
          <a:lstStyle/>
          <a:p>
            <a:r>
              <a:rPr lang="en-US" sz="1500"/>
              <a:t>1..*</a:t>
            </a:r>
            <a:endParaRPr sz="1050"/>
          </a:p>
        </p:txBody>
      </p:sp>
      <p:sp>
        <p:nvSpPr>
          <p:cNvPr id="490" name="Google Shape;490;p47"/>
          <p:cNvSpPr txBox="1"/>
          <p:nvPr/>
        </p:nvSpPr>
        <p:spPr>
          <a:xfrm>
            <a:off x="6681732" y="1310190"/>
            <a:ext cx="244079" cy="300052"/>
          </a:xfrm>
          <a:prstGeom prst="rect">
            <a:avLst/>
          </a:prstGeom>
          <a:noFill/>
          <a:ln>
            <a:noFill/>
          </a:ln>
        </p:spPr>
        <p:txBody>
          <a:bodyPr spcFirstLastPara="1" wrap="square" lIns="68569" tIns="34275" rIns="68569" bIns="34275" anchor="t" anchorCtr="0">
            <a:spAutoFit/>
          </a:bodyPr>
          <a:lstStyle/>
          <a:p>
            <a:r>
              <a:rPr lang="en-US" sz="1500"/>
              <a:t>1</a:t>
            </a:r>
            <a:endParaRPr sz="1050"/>
          </a:p>
        </p:txBody>
      </p:sp>
      <p:sp>
        <p:nvSpPr>
          <p:cNvPr id="491" name="Google Shape;491;p47"/>
          <p:cNvSpPr txBox="1"/>
          <p:nvPr/>
        </p:nvSpPr>
        <p:spPr>
          <a:xfrm>
            <a:off x="5767332" y="2326984"/>
            <a:ext cx="423863" cy="300052"/>
          </a:xfrm>
          <a:prstGeom prst="rect">
            <a:avLst/>
          </a:prstGeom>
          <a:noFill/>
          <a:ln>
            <a:noFill/>
          </a:ln>
        </p:spPr>
        <p:txBody>
          <a:bodyPr spcFirstLastPara="1" wrap="square" lIns="68569" tIns="34275" rIns="68569" bIns="34275" anchor="t" anchorCtr="0">
            <a:spAutoFit/>
          </a:bodyPr>
          <a:lstStyle/>
          <a:p>
            <a:r>
              <a:rPr lang="en-US" sz="1500"/>
              <a:t>1..*</a:t>
            </a:r>
            <a:endParaRPr sz="1050"/>
          </a:p>
        </p:txBody>
      </p:sp>
      <p:sp>
        <p:nvSpPr>
          <p:cNvPr id="492" name="Google Shape;492;p47"/>
          <p:cNvSpPr txBox="1"/>
          <p:nvPr/>
        </p:nvSpPr>
        <p:spPr>
          <a:xfrm>
            <a:off x="5367282" y="4339140"/>
            <a:ext cx="423863" cy="300052"/>
          </a:xfrm>
          <a:prstGeom prst="rect">
            <a:avLst/>
          </a:prstGeom>
          <a:noFill/>
          <a:ln>
            <a:noFill/>
          </a:ln>
        </p:spPr>
        <p:txBody>
          <a:bodyPr spcFirstLastPara="1" wrap="square" lIns="68569" tIns="34275" rIns="68569" bIns="34275" anchor="t" anchorCtr="0">
            <a:spAutoFit/>
          </a:bodyPr>
          <a:lstStyle/>
          <a:p>
            <a:r>
              <a:rPr lang="en-US" sz="1500"/>
              <a:t>1..*</a:t>
            </a:r>
            <a:endParaRPr sz="1050"/>
          </a:p>
        </p:txBody>
      </p:sp>
      <p:sp>
        <p:nvSpPr>
          <p:cNvPr id="493" name="Google Shape;493;p47"/>
          <p:cNvSpPr txBox="1"/>
          <p:nvPr/>
        </p:nvSpPr>
        <p:spPr>
          <a:xfrm>
            <a:off x="3195582" y="4339140"/>
            <a:ext cx="244079" cy="300052"/>
          </a:xfrm>
          <a:prstGeom prst="rect">
            <a:avLst/>
          </a:prstGeom>
          <a:noFill/>
          <a:ln>
            <a:noFill/>
          </a:ln>
        </p:spPr>
        <p:txBody>
          <a:bodyPr spcFirstLastPara="1" wrap="square" lIns="68569" tIns="34275" rIns="68569" bIns="34275" anchor="t" anchorCtr="0">
            <a:spAutoFit/>
          </a:bodyPr>
          <a:lstStyle/>
          <a:p>
            <a:r>
              <a:rPr lang="en-US" sz="1500"/>
              <a:t>1</a:t>
            </a:r>
            <a:endParaRPr sz="1050"/>
          </a:p>
        </p:txBody>
      </p:sp>
      <p:sp>
        <p:nvSpPr>
          <p:cNvPr id="494" name="Google Shape;494;p47"/>
          <p:cNvSpPr txBox="1"/>
          <p:nvPr/>
        </p:nvSpPr>
        <p:spPr>
          <a:xfrm>
            <a:off x="2452632" y="4167690"/>
            <a:ext cx="244079" cy="300052"/>
          </a:xfrm>
          <a:prstGeom prst="rect">
            <a:avLst/>
          </a:prstGeom>
          <a:noFill/>
          <a:ln>
            <a:noFill/>
          </a:ln>
        </p:spPr>
        <p:txBody>
          <a:bodyPr spcFirstLastPara="1" wrap="square" lIns="68569" tIns="34275" rIns="68569" bIns="34275" anchor="t" anchorCtr="0">
            <a:spAutoFit/>
          </a:bodyPr>
          <a:lstStyle/>
          <a:p>
            <a:r>
              <a:rPr lang="en-US" sz="1500"/>
              <a:t>1</a:t>
            </a:r>
            <a:endParaRPr sz="1050"/>
          </a:p>
        </p:txBody>
      </p:sp>
      <p:sp>
        <p:nvSpPr>
          <p:cNvPr id="495" name="Google Shape;495;p47"/>
          <p:cNvSpPr txBox="1"/>
          <p:nvPr/>
        </p:nvSpPr>
        <p:spPr>
          <a:xfrm>
            <a:off x="2452632" y="3138990"/>
            <a:ext cx="423863" cy="300052"/>
          </a:xfrm>
          <a:prstGeom prst="rect">
            <a:avLst/>
          </a:prstGeom>
          <a:noFill/>
          <a:ln>
            <a:noFill/>
          </a:ln>
        </p:spPr>
        <p:txBody>
          <a:bodyPr spcFirstLastPara="1" wrap="square" lIns="68569" tIns="34275" rIns="68569" bIns="34275" anchor="t" anchorCtr="0">
            <a:spAutoFit/>
          </a:bodyPr>
          <a:lstStyle/>
          <a:p>
            <a:r>
              <a:rPr lang="en-US" sz="1500"/>
              <a:t>1..*</a:t>
            </a:r>
            <a:endParaRPr sz="1050"/>
          </a:p>
        </p:txBody>
      </p:sp>
      <p:sp>
        <p:nvSpPr>
          <p:cNvPr id="496" name="Google Shape;496;p47"/>
          <p:cNvSpPr txBox="1"/>
          <p:nvPr/>
        </p:nvSpPr>
        <p:spPr>
          <a:xfrm>
            <a:off x="4795782" y="2224590"/>
            <a:ext cx="456010" cy="300052"/>
          </a:xfrm>
          <a:prstGeom prst="rect">
            <a:avLst/>
          </a:prstGeom>
          <a:noFill/>
          <a:ln>
            <a:noFill/>
          </a:ln>
        </p:spPr>
        <p:txBody>
          <a:bodyPr spcFirstLastPara="1" wrap="square" lIns="68569" tIns="34275" rIns="68569" bIns="34275" anchor="t" anchorCtr="0">
            <a:spAutoFit/>
          </a:bodyPr>
          <a:lstStyle/>
          <a:p>
            <a:r>
              <a:rPr lang="en-US" sz="1500"/>
              <a:t>0..8</a:t>
            </a:r>
            <a:endParaRPr sz="1050"/>
          </a:p>
        </p:txBody>
      </p:sp>
      <p:sp>
        <p:nvSpPr>
          <p:cNvPr id="497" name="Google Shape;497;p47"/>
          <p:cNvSpPr txBox="1"/>
          <p:nvPr/>
        </p:nvSpPr>
        <p:spPr>
          <a:xfrm>
            <a:off x="2852682" y="1253040"/>
            <a:ext cx="423863" cy="300052"/>
          </a:xfrm>
          <a:prstGeom prst="rect">
            <a:avLst/>
          </a:prstGeom>
          <a:noFill/>
          <a:ln>
            <a:noFill/>
          </a:ln>
        </p:spPr>
        <p:txBody>
          <a:bodyPr spcFirstLastPara="1" wrap="square" lIns="68569" tIns="34275" rIns="68569" bIns="34275" anchor="t" anchorCtr="0">
            <a:spAutoFit/>
          </a:bodyPr>
          <a:lstStyle/>
          <a:p>
            <a:r>
              <a:rPr lang="en-US" sz="1500"/>
              <a:t>0..*</a:t>
            </a:r>
            <a:endParaRPr sz="1050"/>
          </a:p>
        </p:txBody>
      </p:sp>
      <p:sp>
        <p:nvSpPr>
          <p:cNvPr id="498" name="Google Shape;498;p47"/>
          <p:cNvSpPr txBox="1"/>
          <p:nvPr/>
        </p:nvSpPr>
        <p:spPr>
          <a:xfrm>
            <a:off x="4395732" y="2967540"/>
            <a:ext cx="456010" cy="300052"/>
          </a:xfrm>
          <a:prstGeom prst="rect">
            <a:avLst/>
          </a:prstGeom>
          <a:noFill/>
          <a:ln>
            <a:noFill/>
          </a:ln>
        </p:spPr>
        <p:txBody>
          <a:bodyPr spcFirstLastPara="1" wrap="square" lIns="68569" tIns="34275" rIns="68569" bIns="34275" anchor="t" anchorCtr="0">
            <a:spAutoFit/>
          </a:bodyPr>
          <a:lstStyle/>
          <a:p>
            <a:r>
              <a:rPr lang="en-US" sz="1500"/>
              <a:t>0..6</a:t>
            </a:r>
            <a:endParaRPr sz="1050"/>
          </a:p>
        </p:txBody>
      </p:sp>
      <p:sp>
        <p:nvSpPr>
          <p:cNvPr id="499" name="Google Shape;499;p47"/>
          <p:cNvSpPr txBox="1"/>
          <p:nvPr/>
        </p:nvSpPr>
        <p:spPr>
          <a:xfrm>
            <a:off x="3252732" y="2967540"/>
            <a:ext cx="456010" cy="300052"/>
          </a:xfrm>
          <a:prstGeom prst="rect">
            <a:avLst/>
          </a:prstGeom>
          <a:noFill/>
          <a:ln>
            <a:noFill/>
          </a:ln>
        </p:spPr>
        <p:txBody>
          <a:bodyPr spcFirstLastPara="1" wrap="square" lIns="68569" tIns="34275" rIns="68569" bIns="34275" anchor="t" anchorCtr="0">
            <a:spAutoFit/>
          </a:bodyPr>
          <a:lstStyle/>
          <a:p>
            <a:r>
              <a:rPr lang="en-US" sz="1500"/>
              <a:t>1..3</a:t>
            </a:r>
            <a:endParaRPr sz="1050"/>
          </a:p>
        </p:txBody>
      </p:sp>
      <p:sp>
        <p:nvSpPr>
          <p:cNvPr id="500" name="Google Shape;500;p47"/>
          <p:cNvSpPr txBox="1">
            <a:spLocks noGrp="1"/>
          </p:cNvSpPr>
          <p:nvPr>
            <p:ph type="title"/>
          </p:nvPr>
        </p:nvSpPr>
        <p:spPr>
          <a:xfrm>
            <a:off x="1485900" y="83847"/>
            <a:ext cx="6172200" cy="672702"/>
          </a:xfrm>
          <a:prstGeom prst="rect">
            <a:avLst/>
          </a:prstGeom>
          <a:noFill/>
          <a:ln>
            <a:noFill/>
          </a:ln>
        </p:spPr>
        <p:txBody>
          <a:bodyPr spcFirstLastPara="1" wrap="square" lIns="68569" tIns="34275" rIns="68569" bIns="34275" anchor="ctr" anchorCtr="0">
            <a:normAutofit/>
          </a:bodyPr>
          <a:lstStyle/>
          <a:p>
            <a:pPr>
              <a:buSzPts val="4400"/>
            </a:pPr>
            <a:r>
              <a:rPr lang="en-US"/>
              <a:t>Cont..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8"/>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37</a:t>
            </a:fld>
            <a:endParaRPr/>
          </a:p>
        </p:txBody>
      </p:sp>
      <p:sp>
        <p:nvSpPr>
          <p:cNvPr id="506" name="Google Shape;506;p48"/>
          <p:cNvSpPr txBox="1"/>
          <p:nvPr/>
        </p:nvSpPr>
        <p:spPr>
          <a:xfrm>
            <a:off x="6972300" y="4800600"/>
            <a:ext cx="1028700" cy="342900"/>
          </a:xfrm>
          <a:prstGeom prst="rect">
            <a:avLst/>
          </a:prstGeom>
          <a:noFill/>
          <a:ln>
            <a:noFill/>
          </a:ln>
        </p:spPr>
        <p:txBody>
          <a:bodyPr spcFirstLastPara="1" wrap="square" lIns="68569" tIns="34275" rIns="68569" bIns="34275" anchor="ctr" anchorCtr="0">
            <a:noAutofit/>
          </a:bodyPr>
          <a:lstStyle/>
          <a:p>
            <a:pPr>
              <a:buClr>
                <a:srgbClr val="888888"/>
              </a:buClr>
              <a:buSzPts val="1200"/>
            </a:pPr>
            <a:fld id="{00000000-1234-1234-1234-123412341234}" type="slidenum">
              <a:rPr lang="en-US" sz="900">
                <a:solidFill>
                  <a:srgbClr val="888888"/>
                </a:solidFill>
                <a:latin typeface="Calibri"/>
                <a:ea typeface="Calibri"/>
                <a:cs typeface="Calibri"/>
                <a:sym typeface="Calibri"/>
              </a:rPr>
              <a:pPr>
                <a:buClr>
                  <a:srgbClr val="888888"/>
                </a:buClr>
                <a:buSzPts val="1200"/>
              </a:pPr>
              <a:t>37</a:t>
            </a:fld>
            <a:endParaRPr sz="900">
              <a:solidFill>
                <a:srgbClr val="888888"/>
              </a:solidFill>
              <a:latin typeface="Calibri"/>
              <a:ea typeface="Calibri"/>
              <a:cs typeface="Calibri"/>
              <a:sym typeface="Calibri"/>
            </a:endParaRPr>
          </a:p>
        </p:txBody>
      </p:sp>
      <p:sp>
        <p:nvSpPr>
          <p:cNvPr id="507" name="Google Shape;507;p48"/>
          <p:cNvSpPr txBox="1"/>
          <p:nvPr/>
        </p:nvSpPr>
        <p:spPr>
          <a:xfrm>
            <a:off x="1143001" y="160718"/>
            <a:ext cx="5850731" cy="628650"/>
          </a:xfrm>
          <a:prstGeom prst="rect">
            <a:avLst/>
          </a:prstGeom>
          <a:noFill/>
          <a:ln>
            <a:noFill/>
          </a:ln>
        </p:spPr>
        <p:txBody>
          <a:bodyPr spcFirstLastPara="1" wrap="square" lIns="68569" tIns="34275" rIns="68569" bIns="34275" anchor="t" anchorCtr="0">
            <a:noAutofit/>
          </a:bodyPr>
          <a:lstStyle/>
          <a:p>
            <a:pPr algn="ctr">
              <a:buClr>
                <a:schemeClr val="dk1"/>
              </a:buClr>
              <a:buSzPts val="4400"/>
            </a:pPr>
            <a:r>
              <a:rPr lang="en-US" sz="3300">
                <a:solidFill>
                  <a:schemeClr val="dk1"/>
                </a:solidFill>
                <a:latin typeface="Calibri"/>
                <a:ea typeface="Calibri"/>
                <a:cs typeface="Calibri"/>
                <a:sym typeface="Calibri"/>
              </a:rPr>
              <a:t>Association types</a:t>
            </a:r>
            <a:endParaRPr sz="1050"/>
          </a:p>
        </p:txBody>
      </p:sp>
      <p:sp>
        <p:nvSpPr>
          <p:cNvPr id="508" name="Google Shape;508;p48"/>
          <p:cNvSpPr txBox="1"/>
          <p:nvPr/>
        </p:nvSpPr>
        <p:spPr>
          <a:xfrm>
            <a:off x="1257299" y="971550"/>
            <a:ext cx="4160045" cy="4171950"/>
          </a:xfrm>
          <a:prstGeom prst="rect">
            <a:avLst/>
          </a:prstGeom>
          <a:noFill/>
          <a:ln>
            <a:noFill/>
          </a:ln>
        </p:spPr>
        <p:txBody>
          <a:bodyPr spcFirstLastPara="1" wrap="square" lIns="68569" tIns="34275" rIns="68569" bIns="34275" anchor="t" anchorCtr="0">
            <a:noAutofit/>
          </a:bodyPr>
          <a:lstStyle/>
          <a:p>
            <a:pPr marL="257175" indent="-257175" algn="just">
              <a:lnSpc>
                <a:spcPct val="90000"/>
              </a:lnSpc>
              <a:buClr>
                <a:schemeClr val="dk1"/>
              </a:buClr>
              <a:buSzPts val="2400"/>
              <a:buFont typeface="Arial"/>
              <a:buChar char="•"/>
            </a:pPr>
            <a:r>
              <a:rPr lang="en-US" sz="1800" b="1">
                <a:solidFill>
                  <a:schemeClr val="dk1"/>
                </a:solidFill>
                <a:latin typeface="Calibri"/>
                <a:ea typeface="Calibri"/>
                <a:cs typeface="Calibri"/>
                <a:sym typeface="Calibri"/>
              </a:rPr>
              <a:t>aggregation</a:t>
            </a:r>
            <a:r>
              <a:rPr lang="en-US" sz="1800">
                <a:solidFill>
                  <a:schemeClr val="dk1"/>
                </a:solidFill>
                <a:latin typeface="Calibri"/>
                <a:ea typeface="Calibri"/>
                <a:cs typeface="Calibri"/>
                <a:sym typeface="Calibri"/>
              </a:rPr>
              <a:t>: "is part of" </a:t>
            </a:r>
            <a:endParaRPr sz="1050"/>
          </a:p>
          <a:p>
            <a:pPr marL="557213" lvl="1" indent="-214313" algn="just">
              <a:lnSpc>
                <a:spcPct val="90000"/>
              </a:lnSpc>
              <a:spcBef>
                <a:spcPts val="360"/>
              </a:spcBef>
              <a:buClr>
                <a:schemeClr val="dk1"/>
              </a:buClr>
              <a:buSzPts val="2400"/>
              <a:buFont typeface="Arial"/>
              <a:buChar char="–"/>
            </a:pPr>
            <a:r>
              <a:rPr lang="en-US" sz="1800">
                <a:solidFill>
                  <a:schemeClr val="dk1"/>
                </a:solidFill>
                <a:latin typeface="Calibri"/>
                <a:ea typeface="Calibri"/>
                <a:cs typeface="Calibri"/>
                <a:sym typeface="Calibri"/>
              </a:rPr>
              <a:t>symbolized by a clear white diamond</a:t>
            </a:r>
            <a:endParaRPr sz="1050"/>
          </a:p>
          <a:p>
            <a:pPr marL="257175" indent="-257175" algn="just">
              <a:lnSpc>
                <a:spcPct val="90000"/>
              </a:lnSpc>
              <a:spcBef>
                <a:spcPts val="360"/>
              </a:spcBef>
              <a:buClr>
                <a:schemeClr val="dk1"/>
              </a:buClr>
              <a:buSzPts val="2400"/>
              <a:buFont typeface="Arial"/>
              <a:buChar char="•"/>
            </a:pPr>
            <a:r>
              <a:rPr lang="en-US" sz="1800" b="1">
                <a:solidFill>
                  <a:schemeClr val="dk1"/>
                </a:solidFill>
                <a:latin typeface="Calibri"/>
                <a:ea typeface="Calibri"/>
                <a:cs typeface="Calibri"/>
                <a:sym typeface="Calibri"/>
              </a:rPr>
              <a:t>composition</a:t>
            </a:r>
            <a:r>
              <a:rPr lang="en-US" sz="1800">
                <a:solidFill>
                  <a:schemeClr val="dk1"/>
                </a:solidFill>
                <a:latin typeface="Calibri"/>
                <a:ea typeface="Calibri"/>
                <a:cs typeface="Calibri"/>
                <a:sym typeface="Calibri"/>
              </a:rPr>
              <a:t>: "is entirely made of"</a:t>
            </a:r>
            <a:endParaRPr sz="1050"/>
          </a:p>
          <a:p>
            <a:pPr marL="557213" lvl="1" indent="-214313" algn="just">
              <a:lnSpc>
                <a:spcPct val="90000"/>
              </a:lnSpc>
              <a:spcBef>
                <a:spcPts val="360"/>
              </a:spcBef>
              <a:buClr>
                <a:schemeClr val="dk1"/>
              </a:buClr>
              <a:buSzPts val="2400"/>
              <a:buFont typeface="Arial"/>
              <a:buChar char="–"/>
            </a:pPr>
            <a:r>
              <a:rPr lang="en-US" sz="1800">
                <a:solidFill>
                  <a:schemeClr val="dk1"/>
                </a:solidFill>
                <a:latin typeface="Calibri"/>
                <a:ea typeface="Calibri"/>
                <a:cs typeface="Calibri"/>
                <a:sym typeface="Calibri"/>
              </a:rPr>
              <a:t>stronger version of aggregation</a:t>
            </a:r>
            <a:endParaRPr sz="1050"/>
          </a:p>
          <a:p>
            <a:pPr marL="557213" lvl="1" indent="-214313" algn="just">
              <a:lnSpc>
                <a:spcPct val="90000"/>
              </a:lnSpc>
              <a:spcBef>
                <a:spcPts val="360"/>
              </a:spcBef>
              <a:buClr>
                <a:schemeClr val="dk1"/>
              </a:buClr>
              <a:buSzPts val="2400"/>
              <a:buFont typeface="Arial"/>
              <a:buChar char="–"/>
            </a:pPr>
            <a:r>
              <a:rPr lang="en-US" sz="1800">
                <a:solidFill>
                  <a:schemeClr val="dk1"/>
                </a:solidFill>
                <a:latin typeface="Calibri"/>
                <a:ea typeface="Calibri"/>
                <a:cs typeface="Calibri"/>
                <a:sym typeface="Calibri"/>
              </a:rPr>
              <a:t>the parts live and die with the whole</a:t>
            </a:r>
            <a:endParaRPr sz="1050"/>
          </a:p>
          <a:p>
            <a:pPr marL="557213" lvl="1" indent="-214313" algn="just">
              <a:lnSpc>
                <a:spcPct val="90000"/>
              </a:lnSpc>
              <a:spcBef>
                <a:spcPts val="360"/>
              </a:spcBef>
              <a:buClr>
                <a:schemeClr val="dk1"/>
              </a:buClr>
              <a:buSzPts val="2400"/>
              <a:buFont typeface="Arial"/>
              <a:buChar char="–"/>
            </a:pPr>
            <a:r>
              <a:rPr lang="en-US" sz="1800">
                <a:solidFill>
                  <a:schemeClr val="dk1"/>
                </a:solidFill>
                <a:latin typeface="Calibri"/>
                <a:ea typeface="Calibri"/>
                <a:cs typeface="Calibri"/>
                <a:sym typeface="Calibri"/>
              </a:rPr>
              <a:t>symbolized by a black diamond</a:t>
            </a:r>
            <a:endParaRPr sz="1050"/>
          </a:p>
          <a:p>
            <a:pPr marL="557213" lvl="1" indent="-214313" algn="just">
              <a:lnSpc>
                <a:spcPct val="90000"/>
              </a:lnSpc>
              <a:spcBef>
                <a:spcPts val="360"/>
              </a:spcBef>
              <a:buClr>
                <a:schemeClr val="dk1"/>
              </a:buClr>
              <a:buSzPts val="2400"/>
              <a:buFont typeface="Arial"/>
              <a:buChar char="•"/>
            </a:pPr>
            <a:r>
              <a:rPr lang="en-US" sz="1800" b="1">
                <a:solidFill>
                  <a:schemeClr val="dk1"/>
                </a:solidFill>
                <a:latin typeface="Calibri"/>
                <a:ea typeface="Calibri"/>
                <a:cs typeface="Calibri"/>
                <a:sym typeface="Calibri"/>
              </a:rPr>
              <a:t>dependency</a:t>
            </a:r>
            <a:r>
              <a:rPr lang="en-US" sz="1800">
                <a:solidFill>
                  <a:schemeClr val="dk1"/>
                </a:solidFill>
                <a:latin typeface="Calibri"/>
                <a:ea typeface="Calibri"/>
                <a:cs typeface="Calibri"/>
                <a:sym typeface="Calibri"/>
              </a:rPr>
              <a:t>: "uses temporarily"</a:t>
            </a:r>
            <a:endParaRPr sz="1050"/>
          </a:p>
          <a:p>
            <a:pPr marL="557213" lvl="1" indent="-214313" algn="just">
              <a:lnSpc>
                <a:spcPct val="90000"/>
              </a:lnSpc>
              <a:spcBef>
                <a:spcPts val="360"/>
              </a:spcBef>
              <a:buClr>
                <a:schemeClr val="dk1"/>
              </a:buClr>
              <a:buSzPts val="2400"/>
              <a:buFont typeface="Arial"/>
              <a:buChar char="–"/>
            </a:pPr>
            <a:r>
              <a:rPr lang="en-US" sz="1800">
                <a:solidFill>
                  <a:schemeClr val="dk1"/>
                </a:solidFill>
                <a:latin typeface="Calibri"/>
                <a:ea typeface="Calibri"/>
                <a:cs typeface="Calibri"/>
                <a:sym typeface="Calibri"/>
              </a:rPr>
              <a:t>symbolized by dotted line</a:t>
            </a:r>
            <a:endParaRPr sz="1050"/>
          </a:p>
          <a:p>
            <a:pPr marL="557213" lvl="1" indent="-214313" algn="just">
              <a:lnSpc>
                <a:spcPct val="90000"/>
              </a:lnSpc>
              <a:spcBef>
                <a:spcPts val="360"/>
              </a:spcBef>
              <a:buClr>
                <a:schemeClr val="dk1"/>
              </a:buClr>
              <a:buSzPts val="2400"/>
              <a:buFont typeface="Arial"/>
              <a:buChar char="–"/>
            </a:pPr>
            <a:r>
              <a:rPr lang="en-US" sz="1800">
                <a:solidFill>
                  <a:schemeClr val="dk1"/>
                </a:solidFill>
                <a:latin typeface="Calibri"/>
                <a:ea typeface="Calibri"/>
                <a:cs typeface="Calibri"/>
                <a:sym typeface="Calibri"/>
              </a:rPr>
              <a:t>often is an implementation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detail, not an intrinsic part of</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that object's state</a:t>
            </a:r>
            <a:endParaRPr sz="1050"/>
          </a:p>
        </p:txBody>
      </p:sp>
      <p:sp>
        <p:nvSpPr>
          <p:cNvPr id="509" name="Google Shape;509;p48"/>
          <p:cNvSpPr txBox="1"/>
          <p:nvPr/>
        </p:nvSpPr>
        <p:spPr>
          <a:xfrm>
            <a:off x="5753053" y="1821435"/>
            <a:ext cx="613172" cy="300052"/>
          </a:xfrm>
          <a:prstGeom prst="rect">
            <a:avLst/>
          </a:prstGeom>
          <a:noFill/>
          <a:ln>
            <a:noFill/>
          </a:ln>
        </p:spPr>
        <p:txBody>
          <a:bodyPr spcFirstLastPara="1" wrap="square" lIns="68569" tIns="34275" rIns="68569" bIns="34275" anchor="t" anchorCtr="0">
            <a:spAutoFit/>
          </a:bodyPr>
          <a:lstStyle/>
          <a:p>
            <a:r>
              <a:rPr lang="en-US" sz="1500">
                <a:solidFill>
                  <a:schemeClr val="dk1"/>
                </a:solidFill>
              </a:rPr>
              <a:t>       1</a:t>
            </a:r>
            <a:endParaRPr sz="1350">
              <a:solidFill>
                <a:schemeClr val="dk1"/>
              </a:solidFill>
            </a:endParaRPr>
          </a:p>
        </p:txBody>
      </p:sp>
      <p:sp>
        <p:nvSpPr>
          <p:cNvPr id="510" name="Google Shape;510;p48"/>
          <p:cNvSpPr txBox="1"/>
          <p:nvPr/>
        </p:nvSpPr>
        <p:spPr>
          <a:xfrm>
            <a:off x="5686534" y="1518677"/>
            <a:ext cx="613172" cy="300052"/>
          </a:xfrm>
          <a:prstGeom prst="rect">
            <a:avLst/>
          </a:prstGeom>
          <a:noFill/>
          <a:ln>
            <a:noFill/>
          </a:ln>
        </p:spPr>
        <p:txBody>
          <a:bodyPr spcFirstLastPara="1" wrap="square" lIns="68569" tIns="34275" rIns="68569" bIns="34275" anchor="t" anchorCtr="0">
            <a:spAutoFit/>
          </a:bodyPr>
          <a:lstStyle/>
          <a:p>
            <a:r>
              <a:rPr lang="en-US" sz="1500">
                <a:solidFill>
                  <a:schemeClr val="dk1"/>
                </a:solidFill>
              </a:rPr>
              <a:t>       1</a:t>
            </a:r>
            <a:endParaRPr sz="1350">
              <a:solidFill>
                <a:schemeClr val="dk1"/>
              </a:solidFill>
            </a:endParaRPr>
          </a:p>
        </p:txBody>
      </p:sp>
      <p:grpSp>
        <p:nvGrpSpPr>
          <p:cNvPr id="511" name="Google Shape;511;p48"/>
          <p:cNvGrpSpPr/>
          <p:nvPr/>
        </p:nvGrpSpPr>
        <p:grpSpPr>
          <a:xfrm>
            <a:off x="6030163" y="1046764"/>
            <a:ext cx="754856" cy="498872"/>
            <a:chOff x="4253" y="96"/>
            <a:chExt cx="634" cy="419"/>
          </a:xfrm>
        </p:grpSpPr>
        <p:sp>
          <p:nvSpPr>
            <p:cNvPr id="512" name="Google Shape;512;p48"/>
            <p:cNvSpPr txBox="1"/>
            <p:nvPr/>
          </p:nvSpPr>
          <p:spPr>
            <a:xfrm>
              <a:off x="4253" y="96"/>
              <a:ext cx="634" cy="419"/>
            </a:xfrm>
            <a:prstGeom prst="rect">
              <a:avLst/>
            </a:prstGeom>
            <a:noFill/>
            <a:ln w="19050" cap="flat" cmpd="sng">
              <a:solidFill>
                <a:schemeClr val="dk1"/>
              </a:solidFill>
              <a:prstDash val="solid"/>
              <a:miter lim="800000"/>
              <a:headEnd type="none" w="sm" len="sm"/>
              <a:tailEnd type="none" w="sm" len="sm"/>
            </a:ln>
          </p:spPr>
          <p:txBody>
            <a:bodyPr spcFirstLastPara="1" wrap="square" lIns="67856" tIns="33338" rIns="67856" bIns="33338" anchor="t" anchorCtr="0">
              <a:noAutofit/>
            </a:bodyPr>
            <a:lstStyle/>
            <a:p>
              <a:pPr marL="257175" indent="-257175" algn="ctr">
                <a:buClr>
                  <a:srgbClr val="808080"/>
                </a:buClr>
                <a:buSzPts val="960"/>
              </a:pPr>
              <a:r>
                <a:rPr lang="en-US" sz="1200">
                  <a:solidFill>
                    <a:schemeClr val="dk1"/>
                  </a:solidFill>
                  <a:latin typeface="Verdana"/>
                  <a:ea typeface="Verdana"/>
                  <a:cs typeface="Verdana"/>
                  <a:sym typeface="Verdana"/>
                </a:rPr>
                <a:t>Car</a:t>
              </a:r>
              <a:endParaRPr sz="1500">
                <a:solidFill>
                  <a:schemeClr val="dk1"/>
                </a:solidFill>
                <a:latin typeface="Verdana"/>
                <a:ea typeface="Verdana"/>
                <a:cs typeface="Verdana"/>
                <a:sym typeface="Verdana"/>
              </a:endParaRPr>
            </a:p>
          </p:txBody>
        </p:sp>
        <p:cxnSp>
          <p:nvCxnSpPr>
            <p:cNvPr id="513" name="Google Shape;513;p48"/>
            <p:cNvCxnSpPr/>
            <p:nvPr/>
          </p:nvCxnSpPr>
          <p:spPr>
            <a:xfrm>
              <a:off x="4253" y="393"/>
              <a:ext cx="634" cy="0"/>
            </a:xfrm>
            <a:prstGeom prst="straightConnector1">
              <a:avLst/>
            </a:prstGeom>
            <a:noFill/>
            <a:ln w="19050" cap="flat" cmpd="sng">
              <a:solidFill>
                <a:schemeClr val="dk1"/>
              </a:solidFill>
              <a:prstDash val="solid"/>
              <a:round/>
              <a:headEnd type="none" w="med" len="med"/>
              <a:tailEnd type="none" w="med" len="med"/>
            </a:ln>
          </p:spPr>
        </p:cxnSp>
      </p:grpSp>
      <p:grpSp>
        <p:nvGrpSpPr>
          <p:cNvPr id="514" name="Google Shape;514;p48"/>
          <p:cNvGrpSpPr/>
          <p:nvPr/>
        </p:nvGrpSpPr>
        <p:grpSpPr>
          <a:xfrm>
            <a:off x="6274092" y="1539199"/>
            <a:ext cx="188119" cy="546497"/>
            <a:chOff x="3840" y="1824"/>
            <a:chExt cx="192" cy="816"/>
          </a:xfrm>
        </p:grpSpPr>
        <p:cxnSp>
          <p:nvCxnSpPr>
            <p:cNvPr id="515" name="Google Shape;515;p48"/>
            <p:cNvCxnSpPr/>
            <p:nvPr/>
          </p:nvCxnSpPr>
          <p:spPr>
            <a:xfrm>
              <a:off x="3936" y="2016"/>
              <a:ext cx="0" cy="624"/>
            </a:xfrm>
            <a:prstGeom prst="straightConnector1">
              <a:avLst/>
            </a:prstGeom>
            <a:noFill/>
            <a:ln w="19050" cap="flat" cmpd="sng">
              <a:solidFill>
                <a:schemeClr val="dk1"/>
              </a:solidFill>
              <a:prstDash val="solid"/>
              <a:round/>
              <a:headEnd type="none" w="med" len="med"/>
              <a:tailEnd type="none" w="med" len="med"/>
            </a:ln>
          </p:spPr>
        </p:cxnSp>
        <p:sp>
          <p:nvSpPr>
            <p:cNvPr id="516" name="Google Shape;516;p48"/>
            <p:cNvSpPr/>
            <p:nvPr/>
          </p:nvSpPr>
          <p:spPr>
            <a:xfrm>
              <a:off x="3840" y="1824"/>
              <a:ext cx="192" cy="192"/>
            </a:xfrm>
            <a:prstGeom prst="diamond">
              <a:avLst/>
            </a:prstGeom>
            <a:noFill/>
            <a:ln w="1905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grpSp>
      <p:grpSp>
        <p:nvGrpSpPr>
          <p:cNvPr id="517" name="Google Shape;517;p48"/>
          <p:cNvGrpSpPr/>
          <p:nvPr/>
        </p:nvGrpSpPr>
        <p:grpSpPr>
          <a:xfrm>
            <a:off x="6466415" y="1643916"/>
            <a:ext cx="1275159" cy="350195"/>
            <a:chOff x="4080" y="1968"/>
            <a:chExt cx="1296" cy="522"/>
          </a:xfrm>
        </p:grpSpPr>
        <p:sp>
          <p:nvSpPr>
            <p:cNvPr id="518" name="Google Shape;518;p48"/>
            <p:cNvSpPr txBox="1"/>
            <p:nvPr/>
          </p:nvSpPr>
          <p:spPr>
            <a:xfrm>
              <a:off x="4319" y="2112"/>
              <a:ext cx="1057" cy="378"/>
            </a:xfrm>
            <a:prstGeom prst="rect">
              <a:avLst/>
            </a:prstGeom>
            <a:noFill/>
            <a:ln>
              <a:noFill/>
            </a:ln>
          </p:spPr>
          <p:txBody>
            <a:bodyPr spcFirstLastPara="1" wrap="square" lIns="68569" tIns="34275" rIns="68569" bIns="34275" anchor="t" anchorCtr="0">
              <a:spAutoFit/>
            </a:bodyPr>
            <a:lstStyle/>
            <a:p>
              <a:r>
                <a:rPr lang="en-US" sz="1200">
                  <a:solidFill>
                    <a:schemeClr val="dk1"/>
                  </a:solidFill>
                </a:rPr>
                <a:t>aggregation</a:t>
              </a:r>
              <a:endParaRPr sz="1050"/>
            </a:p>
          </p:txBody>
        </p:sp>
        <p:cxnSp>
          <p:nvCxnSpPr>
            <p:cNvPr id="519" name="Google Shape;519;p48"/>
            <p:cNvCxnSpPr/>
            <p:nvPr/>
          </p:nvCxnSpPr>
          <p:spPr>
            <a:xfrm rot="10800000">
              <a:off x="4080" y="1968"/>
              <a:ext cx="432" cy="144"/>
            </a:xfrm>
            <a:prstGeom prst="straightConnector1">
              <a:avLst/>
            </a:prstGeom>
            <a:noFill/>
            <a:ln w="19050" cap="flat" cmpd="sng">
              <a:solidFill>
                <a:schemeClr val="dk1"/>
              </a:solidFill>
              <a:prstDash val="solid"/>
              <a:round/>
              <a:headEnd type="none" w="med" len="med"/>
              <a:tailEnd type="triangle" w="med" len="med"/>
            </a:ln>
          </p:spPr>
        </p:cxnSp>
      </p:grpSp>
      <p:grpSp>
        <p:nvGrpSpPr>
          <p:cNvPr id="520" name="Google Shape;520;p48"/>
          <p:cNvGrpSpPr/>
          <p:nvPr/>
        </p:nvGrpSpPr>
        <p:grpSpPr>
          <a:xfrm>
            <a:off x="5976157" y="2072878"/>
            <a:ext cx="754856" cy="498872"/>
            <a:chOff x="4253" y="96"/>
            <a:chExt cx="634" cy="419"/>
          </a:xfrm>
        </p:grpSpPr>
        <p:sp>
          <p:nvSpPr>
            <p:cNvPr id="521" name="Google Shape;521;p48"/>
            <p:cNvSpPr txBox="1"/>
            <p:nvPr/>
          </p:nvSpPr>
          <p:spPr>
            <a:xfrm>
              <a:off x="4253" y="96"/>
              <a:ext cx="634" cy="419"/>
            </a:xfrm>
            <a:prstGeom prst="rect">
              <a:avLst/>
            </a:prstGeom>
            <a:noFill/>
            <a:ln w="19050" cap="flat" cmpd="sng">
              <a:solidFill>
                <a:schemeClr val="dk1"/>
              </a:solidFill>
              <a:prstDash val="solid"/>
              <a:miter lim="800000"/>
              <a:headEnd type="none" w="sm" len="sm"/>
              <a:tailEnd type="none" w="sm" len="sm"/>
            </a:ln>
          </p:spPr>
          <p:txBody>
            <a:bodyPr spcFirstLastPara="1" wrap="square" lIns="67856" tIns="33338" rIns="67856" bIns="33338" anchor="t" anchorCtr="0">
              <a:noAutofit/>
            </a:bodyPr>
            <a:lstStyle/>
            <a:p>
              <a:pPr marL="257175" indent="-257175" algn="ctr">
                <a:buClr>
                  <a:srgbClr val="808080"/>
                </a:buClr>
                <a:buSzPts val="960"/>
              </a:pPr>
              <a:r>
                <a:rPr lang="en-US" sz="1200">
                  <a:solidFill>
                    <a:schemeClr val="dk1"/>
                  </a:solidFill>
                  <a:latin typeface="Verdana"/>
                  <a:ea typeface="Verdana"/>
                  <a:cs typeface="Verdana"/>
                  <a:sym typeface="Verdana"/>
                </a:rPr>
                <a:t>Engine</a:t>
              </a:r>
              <a:endParaRPr sz="1500">
                <a:solidFill>
                  <a:schemeClr val="dk1"/>
                </a:solidFill>
                <a:latin typeface="Verdana"/>
                <a:ea typeface="Verdana"/>
                <a:cs typeface="Verdana"/>
                <a:sym typeface="Verdana"/>
              </a:endParaRPr>
            </a:p>
          </p:txBody>
        </p:sp>
        <p:cxnSp>
          <p:nvCxnSpPr>
            <p:cNvPr id="522" name="Google Shape;522;p48"/>
            <p:cNvCxnSpPr/>
            <p:nvPr/>
          </p:nvCxnSpPr>
          <p:spPr>
            <a:xfrm>
              <a:off x="4253" y="393"/>
              <a:ext cx="634" cy="0"/>
            </a:xfrm>
            <a:prstGeom prst="straightConnector1">
              <a:avLst/>
            </a:prstGeom>
            <a:noFill/>
            <a:ln w="19050" cap="flat" cmpd="sng">
              <a:solidFill>
                <a:schemeClr val="dk1"/>
              </a:solidFill>
              <a:prstDash val="solid"/>
              <a:round/>
              <a:headEnd type="none" w="med" len="med"/>
              <a:tailEnd type="none" w="med" len="med"/>
            </a:ln>
          </p:spPr>
        </p:cxnSp>
      </p:grpSp>
      <p:grpSp>
        <p:nvGrpSpPr>
          <p:cNvPr id="523" name="Google Shape;523;p48"/>
          <p:cNvGrpSpPr/>
          <p:nvPr/>
        </p:nvGrpSpPr>
        <p:grpSpPr>
          <a:xfrm>
            <a:off x="4189344" y="3943350"/>
            <a:ext cx="3028950" cy="1085850"/>
            <a:chOff x="2592" y="3312"/>
            <a:chExt cx="2544" cy="912"/>
          </a:xfrm>
        </p:grpSpPr>
        <p:sp>
          <p:nvSpPr>
            <p:cNvPr id="524" name="Google Shape;524;p48"/>
            <p:cNvSpPr/>
            <p:nvPr/>
          </p:nvSpPr>
          <p:spPr>
            <a:xfrm>
              <a:off x="2592" y="3600"/>
              <a:ext cx="705" cy="624"/>
            </a:xfrm>
            <a:prstGeom prst="rect">
              <a:avLst/>
            </a:prstGeom>
            <a:noFill/>
            <a:ln w="5715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525" name="Google Shape;525;p48"/>
            <p:cNvSpPr/>
            <p:nvPr/>
          </p:nvSpPr>
          <p:spPr>
            <a:xfrm>
              <a:off x="4335" y="3600"/>
              <a:ext cx="705" cy="624"/>
            </a:xfrm>
            <a:prstGeom prst="rect">
              <a:avLst/>
            </a:prstGeom>
            <a:noFill/>
            <a:ln w="5715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cxnSp>
          <p:nvCxnSpPr>
            <p:cNvPr id="526" name="Google Shape;526;p48"/>
            <p:cNvCxnSpPr/>
            <p:nvPr/>
          </p:nvCxnSpPr>
          <p:spPr>
            <a:xfrm>
              <a:off x="3297" y="3894"/>
              <a:ext cx="1038" cy="0"/>
            </a:xfrm>
            <a:prstGeom prst="straightConnector1">
              <a:avLst/>
            </a:prstGeom>
            <a:noFill/>
            <a:ln w="57150" cap="flat" cmpd="sng">
              <a:solidFill>
                <a:schemeClr val="dk1"/>
              </a:solidFill>
              <a:prstDash val="dot"/>
              <a:round/>
              <a:headEnd type="none" w="med" len="med"/>
              <a:tailEnd type="triangle" w="med" len="med"/>
            </a:ln>
          </p:spPr>
        </p:cxnSp>
        <p:sp>
          <p:nvSpPr>
            <p:cNvPr id="527" name="Google Shape;527;p48"/>
            <p:cNvSpPr txBox="1"/>
            <p:nvPr/>
          </p:nvSpPr>
          <p:spPr>
            <a:xfrm>
              <a:off x="2640" y="3696"/>
              <a:ext cx="725" cy="446"/>
            </a:xfrm>
            <a:prstGeom prst="rect">
              <a:avLst/>
            </a:prstGeom>
            <a:noFill/>
            <a:ln>
              <a:noFill/>
            </a:ln>
          </p:spPr>
          <p:txBody>
            <a:bodyPr spcFirstLastPara="1" wrap="square" lIns="68569" tIns="34275" rIns="68569" bIns="34275" anchor="t" anchorCtr="0">
              <a:spAutoFit/>
            </a:bodyPr>
            <a:lstStyle/>
            <a:p>
              <a:r>
                <a:rPr lang="en-US" sz="1500" b="1">
                  <a:solidFill>
                    <a:schemeClr val="dk1"/>
                  </a:solidFill>
                </a:rPr>
                <a:t>Lottery</a:t>
              </a:r>
              <a:br>
                <a:rPr lang="en-US" sz="1500" b="1">
                  <a:solidFill>
                    <a:schemeClr val="dk1"/>
                  </a:solidFill>
                </a:rPr>
              </a:br>
              <a:r>
                <a:rPr lang="en-US" sz="1500" b="1">
                  <a:solidFill>
                    <a:schemeClr val="dk1"/>
                  </a:solidFill>
                </a:rPr>
                <a:t>Ticket</a:t>
              </a:r>
              <a:endParaRPr sz="1050"/>
            </a:p>
          </p:txBody>
        </p:sp>
        <p:sp>
          <p:nvSpPr>
            <p:cNvPr id="528" name="Google Shape;528;p48"/>
            <p:cNvSpPr txBox="1"/>
            <p:nvPr/>
          </p:nvSpPr>
          <p:spPr>
            <a:xfrm>
              <a:off x="4320" y="3744"/>
              <a:ext cx="816" cy="252"/>
            </a:xfrm>
            <a:prstGeom prst="rect">
              <a:avLst/>
            </a:prstGeom>
            <a:noFill/>
            <a:ln>
              <a:noFill/>
            </a:ln>
          </p:spPr>
          <p:txBody>
            <a:bodyPr spcFirstLastPara="1" wrap="square" lIns="68569" tIns="34275" rIns="68569" bIns="34275" anchor="t" anchorCtr="0">
              <a:spAutoFit/>
            </a:bodyPr>
            <a:lstStyle/>
            <a:p>
              <a:r>
                <a:rPr lang="en-US" sz="1500" b="1">
                  <a:solidFill>
                    <a:schemeClr val="dk1"/>
                  </a:solidFill>
                </a:rPr>
                <a:t>Random</a:t>
              </a:r>
              <a:endParaRPr sz="1050"/>
            </a:p>
          </p:txBody>
        </p:sp>
        <p:sp>
          <p:nvSpPr>
            <p:cNvPr id="529" name="Google Shape;529;p48"/>
            <p:cNvSpPr txBox="1"/>
            <p:nvPr/>
          </p:nvSpPr>
          <p:spPr>
            <a:xfrm>
              <a:off x="3456" y="3312"/>
              <a:ext cx="1008" cy="233"/>
            </a:xfrm>
            <a:prstGeom prst="rect">
              <a:avLst/>
            </a:prstGeom>
            <a:noFill/>
            <a:ln>
              <a:noFill/>
            </a:ln>
          </p:spPr>
          <p:txBody>
            <a:bodyPr spcFirstLastPara="1" wrap="square" lIns="68569" tIns="34275" rIns="68569" bIns="34275" anchor="t" anchorCtr="0">
              <a:spAutoFit/>
            </a:bodyPr>
            <a:lstStyle/>
            <a:p>
              <a:r>
                <a:rPr lang="en-US" sz="1350">
                  <a:solidFill>
                    <a:schemeClr val="dk1"/>
                  </a:solidFill>
                </a:rPr>
                <a:t>dependency</a:t>
              </a:r>
              <a:endParaRPr sz="1500">
                <a:solidFill>
                  <a:schemeClr val="dk1"/>
                </a:solidFill>
              </a:endParaRPr>
            </a:p>
          </p:txBody>
        </p:sp>
        <p:cxnSp>
          <p:nvCxnSpPr>
            <p:cNvPr id="530" name="Google Shape;530;p48"/>
            <p:cNvCxnSpPr/>
            <p:nvPr/>
          </p:nvCxnSpPr>
          <p:spPr>
            <a:xfrm>
              <a:off x="3888" y="3504"/>
              <a:ext cx="48" cy="288"/>
            </a:xfrm>
            <a:prstGeom prst="straightConnector1">
              <a:avLst/>
            </a:prstGeom>
            <a:noFill/>
            <a:ln w="19050" cap="flat" cmpd="sng">
              <a:solidFill>
                <a:schemeClr val="dk1"/>
              </a:solidFill>
              <a:prstDash val="solid"/>
              <a:round/>
              <a:headEnd type="none" w="med" len="med"/>
              <a:tailEnd type="triangle" w="med" len="med"/>
            </a:ln>
          </p:spPr>
        </p:cxnSp>
      </p:grpSp>
      <p:grpSp>
        <p:nvGrpSpPr>
          <p:cNvPr id="531" name="Google Shape;531;p48"/>
          <p:cNvGrpSpPr/>
          <p:nvPr/>
        </p:nvGrpSpPr>
        <p:grpSpPr>
          <a:xfrm>
            <a:off x="5860257" y="2467905"/>
            <a:ext cx="2026444" cy="1701403"/>
            <a:chOff x="3962" y="1633"/>
            <a:chExt cx="1702" cy="1429"/>
          </a:xfrm>
        </p:grpSpPr>
        <p:grpSp>
          <p:nvGrpSpPr>
            <p:cNvPr id="532" name="Google Shape;532;p48"/>
            <p:cNvGrpSpPr/>
            <p:nvPr/>
          </p:nvGrpSpPr>
          <p:grpSpPr>
            <a:xfrm>
              <a:off x="4975" y="1633"/>
              <a:ext cx="689" cy="1429"/>
              <a:chOff x="1680" y="2208"/>
              <a:chExt cx="816" cy="1668"/>
            </a:xfrm>
          </p:grpSpPr>
          <p:grpSp>
            <p:nvGrpSpPr>
              <p:cNvPr id="533" name="Google Shape;533;p48"/>
              <p:cNvGrpSpPr/>
              <p:nvPr/>
            </p:nvGrpSpPr>
            <p:grpSpPr>
              <a:xfrm>
                <a:off x="1680" y="3313"/>
                <a:ext cx="816" cy="563"/>
                <a:chOff x="1680" y="3313"/>
                <a:chExt cx="816" cy="563"/>
              </a:xfrm>
            </p:grpSpPr>
            <p:sp>
              <p:nvSpPr>
                <p:cNvPr id="534" name="Google Shape;534;p48"/>
                <p:cNvSpPr txBox="1"/>
                <p:nvPr/>
              </p:nvSpPr>
              <p:spPr>
                <a:xfrm>
                  <a:off x="1680" y="3313"/>
                  <a:ext cx="816" cy="563"/>
                </a:xfrm>
                <a:prstGeom prst="rect">
                  <a:avLst/>
                </a:prstGeom>
                <a:noFill/>
                <a:ln w="19050" cap="flat" cmpd="sng">
                  <a:solidFill>
                    <a:schemeClr val="dk1"/>
                  </a:solidFill>
                  <a:prstDash val="solid"/>
                  <a:miter lim="800000"/>
                  <a:headEnd type="none" w="sm" len="sm"/>
                  <a:tailEnd type="none" w="sm" len="sm"/>
                </a:ln>
              </p:spPr>
              <p:txBody>
                <a:bodyPr spcFirstLastPara="1" wrap="square" lIns="68569" tIns="34275" rIns="68569" bIns="34275" anchor="t" anchorCtr="0">
                  <a:spAutoFit/>
                </a:bodyPr>
                <a:lstStyle/>
                <a:p>
                  <a:pPr algn="ctr"/>
                  <a:r>
                    <a:rPr lang="en-US" sz="1350">
                      <a:solidFill>
                        <a:schemeClr val="dk1"/>
                      </a:solidFill>
                    </a:rPr>
                    <a:t>Page</a:t>
                  </a:r>
                  <a:endParaRPr sz="1050"/>
                </a:p>
                <a:p>
                  <a:pPr algn="ctr">
                    <a:spcBef>
                      <a:spcPts val="675"/>
                    </a:spcBef>
                  </a:pPr>
                  <a:endParaRPr sz="1350">
                    <a:solidFill>
                      <a:schemeClr val="dk1"/>
                    </a:solidFill>
                  </a:endParaRPr>
                </a:p>
              </p:txBody>
            </p:sp>
            <p:cxnSp>
              <p:nvCxnSpPr>
                <p:cNvPr id="535" name="Google Shape;535;p48"/>
                <p:cNvCxnSpPr/>
                <p:nvPr/>
              </p:nvCxnSpPr>
              <p:spPr>
                <a:xfrm>
                  <a:off x="1680" y="3552"/>
                  <a:ext cx="816" cy="1"/>
                </a:xfrm>
                <a:prstGeom prst="straightConnector1">
                  <a:avLst/>
                </a:prstGeom>
                <a:noFill/>
                <a:ln w="19050" cap="flat" cmpd="sng">
                  <a:solidFill>
                    <a:schemeClr val="dk1"/>
                  </a:solidFill>
                  <a:prstDash val="solid"/>
                  <a:round/>
                  <a:headEnd type="none" w="med" len="med"/>
                  <a:tailEnd type="none" w="med" len="med"/>
                </a:ln>
              </p:spPr>
            </p:cxnSp>
            <p:cxnSp>
              <p:nvCxnSpPr>
                <p:cNvPr id="536" name="Google Shape;536;p48"/>
                <p:cNvCxnSpPr/>
                <p:nvPr/>
              </p:nvCxnSpPr>
              <p:spPr>
                <a:xfrm>
                  <a:off x="1680" y="3716"/>
                  <a:ext cx="816" cy="1"/>
                </a:xfrm>
                <a:prstGeom prst="straightConnector1">
                  <a:avLst/>
                </a:prstGeom>
                <a:noFill/>
                <a:ln w="19050" cap="flat" cmpd="sng">
                  <a:solidFill>
                    <a:schemeClr val="dk1"/>
                  </a:solidFill>
                  <a:prstDash val="solid"/>
                  <a:round/>
                  <a:headEnd type="none" w="med" len="med"/>
                  <a:tailEnd type="none" w="med" len="med"/>
                </a:ln>
              </p:spPr>
            </p:cxnSp>
          </p:grpSp>
          <p:grpSp>
            <p:nvGrpSpPr>
              <p:cNvPr id="537" name="Google Shape;537;p48"/>
              <p:cNvGrpSpPr/>
              <p:nvPr/>
            </p:nvGrpSpPr>
            <p:grpSpPr>
              <a:xfrm>
                <a:off x="1680" y="2208"/>
                <a:ext cx="768" cy="508"/>
                <a:chOff x="1680" y="2208"/>
                <a:chExt cx="768" cy="508"/>
              </a:xfrm>
            </p:grpSpPr>
            <p:sp>
              <p:nvSpPr>
                <p:cNvPr id="538" name="Google Shape;538;p48"/>
                <p:cNvSpPr txBox="1"/>
                <p:nvPr/>
              </p:nvSpPr>
              <p:spPr>
                <a:xfrm>
                  <a:off x="1680" y="2208"/>
                  <a:ext cx="768" cy="508"/>
                </a:xfrm>
                <a:prstGeom prst="rect">
                  <a:avLst/>
                </a:prstGeom>
                <a:noFill/>
                <a:ln w="19050" cap="flat" cmpd="sng">
                  <a:solidFill>
                    <a:schemeClr val="dk1"/>
                  </a:solidFill>
                  <a:prstDash val="solid"/>
                  <a:miter lim="800000"/>
                  <a:headEnd type="none" w="sm" len="sm"/>
                  <a:tailEnd type="none" w="sm" len="sm"/>
                </a:ln>
              </p:spPr>
              <p:txBody>
                <a:bodyPr spcFirstLastPara="1" wrap="square" lIns="67856" tIns="33338" rIns="67856" bIns="33338" anchor="t" anchorCtr="0">
                  <a:noAutofit/>
                </a:bodyPr>
                <a:lstStyle/>
                <a:p>
                  <a:pPr algn="ctr">
                    <a:buClr>
                      <a:srgbClr val="808080"/>
                    </a:buClr>
                    <a:buSzPts val="840"/>
                  </a:pPr>
                  <a:r>
                    <a:rPr lang="en-US" sz="1050">
                      <a:solidFill>
                        <a:schemeClr val="dk1"/>
                      </a:solidFill>
                      <a:latin typeface="Verdana"/>
                      <a:ea typeface="Verdana"/>
                      <a:cs typeface="Verdana"/>
                      <a:sym typeface="Verdana"/>
                    </a:rPr>
                    <a:t>Book</a:t>
                  </a:r>
                  <a:endParaRPr sz="1050"/>
                </a:p>
              </p:txBody>
            </p:sp>
            <p:cxnSp>
              <p:nvCxnSpPr>
                <p:cNvPr id="539" name="Google Shape;539;p48"/>
                <p:cNvCxnSpPr/>
                <p:nvPr/>
              </p:nvCxnSpPr>
              <p:spPr>
                <a:xfrm>
                  <a:off x="1680" y="2448"/>
                  <a:ext cx="768" cy="1"/>
                </a:xfrm>
                <a:prstGeom prst="straightConnector1">
                  <a:avLst/>
                </a:prstGeom>
                <a:noFill/>
                <a:ln w="19050" cap="flat" cmpd="sng">
                  <a:solidFill>
                    <a:schemeClr val="dk1"/>
                  </a:solidFill>
                  <a:prstDash val="solid"/>
                  <a:round/>
                  <a:headEnd type="none" w="med" len="med"/>
                  <a:tailEnd type="none" w="med" len="med"/>
                </a:ln>
              </p:spPr>
            </p:cxnSp>
            <p:cxnSp>
              <p:nvCxnSpPr>
                <p:cNvPr id="540" name="Google Shape;540;p48"/>
                <p:cNvCxnSpPr/>
                <p:nvPr/>
              </p:nvCxnSpPr>
              <p:spPr>
                <a:xfrm>
                  <a:off x="1680" y="2592"/>
                  <a:ext cx="768" cy="1"/>
                </a:xfrm>
                <a:prstGeom prst="straightConnector1">
                  <a:avLst/>
                </a:prstGeom>
                <a:noFill/>
                <a:ln w="19050" cap="flat" cmpd="sng">
                  <a:solidFill>
                    <a:schemeClr val="dk1"/>
                  </a:solidFill>
                  <a:prstDash val="solid"/>
                  <a:round/>
                  <a:headEnd type="none" w="med" len="med"/>
                  <a:tailEnd type="none" w="med" len="med"/>
                </a:ln>
              </p:spPr>
            </p:cxnSp>
          </p:grpSp>
          <p:grpSp>
            <p:nvGrpSpPr>
              <p:cNvPr id="541" name="Google Shape;541;p48"/>
              <p:cNvGrpSpPr/>
              <p:nvPr/>
            </p:nvGrpSpPr>
            <p:grpSpPr>
              <a:xfrm>
                <a:off x="1968" y="2736"/>
                <a:ext cx="192" cy="558"/>
                <a:chOff x="1968" y="2732"/>
                <a:chExt cx="192" cy="558"/>
              </a:xfrm>
            </p:grpSpPr>
            <p:cxnSp>
              <p:nvCxnSpPr>
                <p:cNvPr id="542" name="Google Shape;542;p48"/>
                <p:cNvCxnSpPr/>
                <p:nvPr/>
              </p:nvCxnSpPr>
              <p:spPr>
                <a:xfrm>
                  <a:off x="2064" y="2928"/>
                  <a:ext cx="1" cy="362"/>
                </a:xfrm>
                <a:prstGeom prst="straightConnector1">
                  <a:avLst/>
                </a:prstGeom>
                <a:noFill/>
                <a:ln w="19050" cap="flat" cmpd="sng">
                  <a:solidFill>
                    <a:schemeClr val="dk1"/>
                  </a:solidFill>
                  <a:prstDash val="solid"/>
                  <a:round/>
                  <a:headEnd type="none" w="med" len="med"/>
                  <a:tailEnd type="none" w="med" len="med"/>
                </a:ln>
              </p:spPr>
            </p:cxnSp>
            <p:sp>
              <p:nvSpPr>
                <p:cNvPr id="543" name="Google Shape;543;p48"/>
                <p:cNvSpPr/>
                <p:nvPr/>
              </p:nvSpPr>
              <p:spPr>
                <a:xfrm>
                  <a:off x="1968" y="2732"/>
                  <a:ext cx="192" cy="196"/>
                </a:xfrm>
                <a:prstGeom prst="diamond">
                  <a:avLst/>
                </a:prstGeom>
                <a:solidFill>
                  <a:schemeClr val="dk1"/>
                </a:solidFill>
                <a:ln w="1905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grpSp>
        </p:grpSp>
        <p:sp>
          <p:nvSpPr>
            <p:cNvPr id="544" name="Google Shape;544;p48"/>
            <p:cNvSpPr txBox="1"/>
            <p:nvPr/>
          </p:nvSpPr>
          <p:spPr>
            <a:xfrm>
              <a:off x="3962" y="1838"/>
              <a:ext cx="891" cy="233"/>
            </a:xfrm>
            <a:prstGeom prst="rect">
              <a:avLst/>
            </a:prstGeom>
            <a:noFill/>
            <a:ln>
              <a:noFill/>
            </a:ln>
          </p:spPr>
          <p:txBody>
            <a:bodyPr spcFirstLastPara="1" wrap="square" lIns="68569" tIns="34275" rIns="68569" bIns="34275" anchor="t" anchorCtr="0">
              <a:spAutoFit/>
            </a:bodyPr>
            <a:lstStyle/>
            <a:p>
              <a:r>
                <a:rPr lang="en-US" sz="1350">
                  <a:solidFill>
                    <a:schemeClr val="dk1"/>
                  </a:solidFill>
                </a:rPr>
                <a:t>composition</a:t>
              </a:r>
              <a:endParaRPr sz="1500">
                <a:solidFill>
                  <a:schemeClr val="dk1"/>
                </a:solidFill>
              </a:endParaRPr>
            </a:p>
          </p:txBody>
        </p:sp>
        <p:cxnSp>
          <p:nvCxnSpPr>
            <p:cNvPr id="545" name="Google Shape;545;p48"/>
            <p:cNvCxnSpPr/>
            <p:nvPr/>
          </p:nvCxnSpPr>
          <p:spPr>
            <a:xfrm>
              <a:off x="4367" y="2043"/>
              <a:ext cx="625" cy="117"/>
            </a:xfrm>
            <a:prstGeom prst="straightConnector1">
              <a:avLst/>
            </a:prstGeom>
            <a:noFill/>
            <a:ln w="19050" cap="flat" cmpd="sng">
              <a:solidFill>
                <a:schemeClr val="dk1"/>
              </a:solidFill>
              <a:prstDash val="solid"/>
              <a:round/>
              <a:headEnd type="none" w="med" len="med"/>
              <a:tailEnd type="triangle" w="med" len="med"/>
            </a:ln>
          </p:spPr>
        </p:cxnSp>
        <p:sp>
          <p:nvSpPr>
            <p:cNvPr id="546" name="Google Shape;546;p48"/>
            <p:cNvSpPr txBox="1"/>
            <p:nvPr/>
          </p:nvSpPr>
          <p:spPr>
            <a:xfrm>
              <a:off x="4752" y="2304"/>
              <a:ext cx="515" cy="252"/>
            </a:xfrm>
            <a:prstGeom prst="rect">
              <a:avLst/>
            </a:prstGeom>
            <a:noFill/>
            <a:ln>
              <a:noFill/>
            </a:ln>
          </p:spPr>
          <p:txBody>
            <a:bodyPr spcFirstLastPara="1" wrap="square" lIns="68569" tIns="34275" rIns="68569" bIns="34275" anchor="t" anchorCtr="0">
              <a:spAutoFit/>
            </a:bodyPr>
            <a:lstStyle/>
            <a:p>
              <a:r>
                <a:rPr lang="en-US" sz="1500">
                  <a:solidFill>
                    <a:schemeClr val="dk1"/>
                  </a:solidFill>
                </a:rPr>
                <a:t>       *</a:t>
              </a:r>
              <a:endParaRPr sz="1350">
                <a:solidFill>
                  <a:schemeClr val="dk1"/>
                </a:solidFill>
              </a:endParaRPr>
            </a:p>
          </p:txBody>
        </p:sp>
        <p:sp>
          <p:nvSpPr>
            <p:cNvPr id="547" name="Google Shape;547;p48"/>
            <p:cNvSpPr txBox="1"/>
            <p:nvPr/>
          </p:nvSpPr>
          <p:spPr>
            <a:xfrm>
              <a:off x="4752" y="2064"/>
              <a:ext cx="515" cy="252"/>
            </a:xfrm>
            <a:prstGeom prst="rect">
              <a:avLst/>
            </a:prstGeom>
            <a:noFill/>
            <a:ln>
              <a:noFill/>
            </a:ln>
          </p:spPr>
          <p:txBody>
            <a:bodyPr spcFirstLastPara="1" wrap="square" lIns="68569" tIns="34275" rIns="68569" bIns="34275" anchor="t" anchorCtr="0">
              <a:spAutoFit/>
            </a:bodyPr>
            <a:lstStyle/>
            <a:p>
              <a:r>
                <a:rPr lang="en-US" sz="1500">
                  <a:solidFill>
                    <a:schemeClr val="dk1"/>
                  </a:solidFill>
                </a:rPr>
                <a:t>       1</a:t>
              </a:r>
              <a:endParaRPr sz="1350">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17"/>
                                        </p:tgtEl>
                                        <p:attrNameLst>
                                          <p:attrName>style.visibility</p:attrName>
                                        </p:attrNameLst>
                                      </p:cBhvr>
                                      <p:to>
                                        <p:strVal val="visible"/>
                                      </p:to>
                                    </p:set>
                                    <p:anim calcmode="lin" valueType="num">
                                      <p:cBhvr additive="base">
                                        <p:cTn id="7" dur="500"/>
                                        <p:tgtEl>
                                          <p:spTgt spid="51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4"/>
                                        </p:tgtEl>
                                        <p:attrNameLst>
                                          <p:attrName>style.visibility</p:attrName>
                                        </p:attrNameLst>
                                      </p:cBhvr>
                                      <p:to>
                                        <p:strVal val="visible"/>
                                      </p:to>
                                    </p:set>
                                    <p:anim calcmode="lin" valueType="num">
                                      <p:cBhvr additive="base">
                                        <p:cTn id="12" dur="500"/>
                                        <p:tgtEl>
                                          <p:spTgt spid="5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38</a:t>
            </a:fld>
            <a:endParaRPr/>
          </a:p>
        </p:txBody>
      </p:sp>
      <p:pic>
        <p:nvPicPr>
          <p:cNvPr id="553" name="Google Shape;553;p49"/>
          <p:cNvPicPr preferRelativeResize="0"/>
          <p:nvPr/>
        </p:nvPicPr>
        <p:blipFill rotWithShape="1">
          <a:blip r:embed="rId3">
            <a:alphaModFix/>
          </a:blip>
          <a:srcRect/>
          <a:stretch/>
        </p:blipFill>
        <p:spPr>
          <a:xfrm>
            <a:off x="1351478" y="1285866"/>
            <a:ext cx="6401412" cy="3457578"/>
          </a:xfrm>
          <a:prstGeom prst="rect">
            <a:avLst/>
          </a:prstGeom>
          <a:noFill/>
          <a:ln>
            <a:noFill/>
          </a:ln>
        </p:spPr>
      </p:pic>
      <p:sp>
        <p:nvSpPr>
          <p:cNvPr id="554" name="Google Shape;554;p49"/>
          <p:cNvSpPr txBox="1">
            <a:spLocks noGrp="1"/>
          </p:cNvSpPr>
          <p:nvPr>
            <p:ph type="title"/>
          </p:nvPr>
        </p:nvSpPr>
        <p:spPr>
          <a:xfrm>
            <a:off x="1369314" y="171450"/>
            <a:ext cx="6400800" cy="569214"/>
          </a:xfrm>
          <a:prstGeom prst="rect">
            <a:avLst/>
          </a:prstGeom>
          <a:noFill/>
          <a:ln>
            <a:noFill/>
          </a:ln>
        </p:spPr>
        <p:txBody>
          <a:bodyPr spcFirstLastPara="1" wrap="square" lIns="68569" tIns="34275" rIns="68569" bIns="34275" anchor="ctr" anchorCtr="0">
            <a:normAutofit/>
          </a:bodyPr>
          <a:lstStyle/>
          <a:p>
            <a:pPr>
              <a:buSzPct val="100000"/>
            </a:pPr>
            <a:r>
              <a:rPr lang="en-US"/>
              <a:t>Association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50"/>
          <p:cNvPicPr preferRelativeResize="0"/>
          <p:nvPr/>
        </p:nvPicPr>
        <p:blipFill rotWithShape="1">
          <a:blip r:embed="rId3">
            <a:alphaModFix/>
          </a:blip>
          <a:srcRect t="59265"/>
          <a:stretch/>
        </p:blipFill>
        <p:spPr>
          <a:xfrm>
            <a:off x="1744033" y="3165816"/>
            <a:ext cx="5840018" cy="1521868"/>
          </a:xfrm>
          <a:prstGeom prst="rect">
            <a:avLst/>
          </a:prstGeom>
          <a:noFill/>
          <a:ln>
            <a:noFill/>
          </a:ln>
        </p:spPr>
      </p:pic>
      <p:sp>
        <p:nvSpPr>
          <p:cNvPr id="560" name="Google Shape;560;p50"/>
          <p:cNvSpPr txBox="1">
            <a:spLocks noGrp="1"/>
          </p:cNvSpPr>
          <p:nvPr>
            <p:ph type="title"/>
          </p:nvPr>
        </p:nvSpPr>
        <p:spPr>
          <a:xfrm>
            <a:off x="1369314" y="171450"/>
            <a:ext cx="6400800" cy="569214"/>
          </a:xfrm>
          <a:prstGeom prst="rect">
            <a:avLst/>
          </a:prstGeom>
          <a:noFill/>
          <a:ln>
            <a:noFill/>
          </a:ln>
        </p:spPr>
        <p:txBody>
          <a:bodyPr spcFirstLastPara="1" wrap="square" lIns="68569" tIns="34275" rIns="68569" bIns="34275" anchor="ctr" anchorCtr="0">
            <a:normAutofit/>
          </a:bodyPr>
          <a:lstStyle/>
          <a:p>
            <a:pPr>
              <a:buSzPct val="100000"/>
            </a:pPr>
            <a:r>
              <a:rPr lang="en-US"/>
              <a:t>Aggregation</a:t>
            </a:r>
            <a:endParaRPr/>
          </a:p>
        </p:txBody>
      </p:sp>
      <p:sp>
        <p:nvSpPr>
          <p:cNvPr id="561" name="Google Shape;561;p50"/>
          <p:cNvSpPr/>
          <p:nvPr/>
        </p:nvSpPr>
        <p:spPr>
          <a:xfrm>
            <a:off x="1143000" y="789553"/>
            <a:ext cx="6627114" cy="2492990"/>
          </a:xfrm>
          <a:prstGeom prst="rect">
            <a:avLst/>
          </a:prstGeom>
          <a:noFill/>
          <a:ln>
            <a:noFill/>
          </a:ln>
        </p:spPr>
        <p:txBody>
          <a:bodyPr spcFirstLastPara="1" wrap="square" lIns="68569" tIns="34275" rIns="68569" bIns="34275" anchor="t" anchorCtr="0">
            <a:noAutofit/>
          </a:bodyPr>
          <a:lstStyle/>
          <a:p>
            <a:pPr algn="just"/>
            <a:endParaRPr sz="1575">
              <a:solidFill>
                <a:schemeClr val="dk1"/>
              </a:solidFill>
              <a:latin typeface="Calibri"/>
              <a:ea typeface="Calibri"/>
              <a:cs typeface="Calibri"/>
              <a:sym typeface="Calibri"/>
            </a:endParaRPr>
          </a:p>
          <a:p>
            <a:pPr marL="214313" indent="-214313" algn="just">
              <a:buClr>
                <a:schemeClr val="dk1"/>
              </a:buClr>
              <a:buSzPts val="2100"/>
              <a:buFont typeface="Arial"/>
              <a:buChar char="•"/>
            </a:pPr>
            <a:r>
              <a:rPr lang="en-US" sz="1575">
                <a:solidFill>
                  <a:schemeClr val="dk1"/>
                </a:solidFill>
                <a:latin typeface="Calibri"/>
                <a:ea typeface="Calibri"/>
                <a:cs typeface="Calibri"/>
                <a:sym typeface="Calibri"/>
              </a:rPr>
              <a:t>Aggregation is a special type of association used to model a "</a:t>
            </a:r>
            <a:r>
              <a:rPr lang="en-US" sz="1575">
                <a:solidFill>
                  <a:srgbClr val="FF0000"/>
                </a:solidFill>
                <a:latin typeface="Calibri"/>
                <a:ea typeface="Calibri"/>
                <a:cs typeface="Calibri"/>
                <a:sym typeface="Calibri"/>
              </a:rPr>
              <a:t>whole- parts</a:t>
            </a:r>
            <a:r>
              <a:rPr lang="en-US" sz="1575">
                <a:solidFill>
                  <a:schemeClr val="dk1"/>
                </a:solidFill>
                <a:latin typeface="Calibri"/>
                <a:ea typeface="Calibri"/>
                <a:cs typeface="Calibri"/>
                <a:sym typeface="Calibri"/>
              </a:rPr>
              <a:t>" relationship. Where one class is considered as whole, made up of one or more classes comprising its parts.</a:t>
            </a:r>
            <a:endParaRPr sz="1575">
              <a:latin typeface="Calibri"/>
              <a:ea typeface="Calibri"/>
              <a:cs typeface="Calibri"/>
              <a:sym typeface="Calibri"/>
            </a:endParaRPr>
          </a:p>
          <a:p>
            <a:pPr marL="214313" indent="-114300" algn="just">
              <a:buClr>
                <a:schemeClr val="dk1"/>
              </a:buClr>
              <a:buSzPts val="2100"/>
            </a:pPr>
            <a:endParaRPr sz="1575">
              <a:latin typeface="Calibri"/>
              <a:ea typeface="Calibri"/>
              <a:cs typeface="Calibri"/>
              <a:sym typeface="Calibri"/>
            </a:endParaRPr>
          </a:p>
          <a:p>
            <a:pPr marL="214313" indent="-214313" algn="just">
              <a:buSzPts val="2100"/>
              <a:buFont typeface="Arial"/>
              <a:buChar char="•"/>
            </a:pPr>
            <a:r>
              <a:rPr lang="en-US" sz="1575">
                <a:latin typeface="Calibri"/>
                <a:ea typeface="Calibri"/>
                <a:cs typeface="Calibri"/>
                <a:sym typeface="Calibri"/>
              </a:rPr>
              <a:t>To represent an aggregation relationship, you draw a solid line from the parent class to the part class, and draw an </a:t>
            </a:r>
            <a:r>
              <a:rPr lang="en-US" sz="1575">
                <a:solidFill>
                  <a:srgbClr val="FF0000"/>
                </a:solidFill>
                <a:latin typeface="Calibri"/>
                <a:ea typeface="Calibri"/>
                <a:cs typeface="Calibri"/>
                <a:sym typeface="Calibri"/>
              </a:rPr>
              <a:t>unfilled diamond shape </a:t>
            </a:r>
            <a:r>
              <a:rPr lang="en-US" sz="1575">
                <a:latin typeface="Calibri"/>
                <a:ea typeface="Calibri"/>
                <a:cs typeface="Calibri"/>
                <a:sym typeface="Calibri"/>
              </a:rPr>
              <a:t>on the parent class's association end. </a:t>
            </a:r>
            <a:endParaRPr sz="1050"/>
          </a:p>
          <a:p>
            <a:pPr marL="214313" indent="-214313" algn="just">
              <a:buSzPts val="2100"/>
              <a:buFont typeface="Arial"/>
              <a:buChar char="•"/>
            </a:pPr>
            <a:r>
              <a:rPr lang="en-US" sz="1575">
                <a:latin typeface="Calibri"/>
                <a:ea typeface="Calibri"/>
                <a:cs typeface="Calibri"/>
                <a:sym typeface="Calibri"/>
              </a:rPr>
              <a:t>A parts class can exist without a whole, but when they are aggregated to a whole, they are used to comprise that class.</a:t>
            </a:r>
            <a:endParaRPr sz="1575">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phase: Class diagram include in the structural model </a:t>
            </a:r>
            <a:endParaRPr/>
          </a:p>
          <a:p>
            <a:pPr marL="0" lvl="0" indent="0" algn="l" rtl="0">
              <a:spcBef>
                <a:spcPts val="1200"/>
              </a:spcBef>
              <a:spcAft>
                <a:spcPts val="1200"/>
              </a:spcAft>
              <a:buNone/>
            </a:pPr>
            <a:r>
              <a:rPr lang="en"/>
              <a:t>As we go from HLD→ LLD, implementation classes may be added</a:t>
            </a:r>
            <a:endParaRPr/>
          </a:p>
        </p:txBody>
      </p:sp>
      <p:pic>
        <p:nvPicPr>
          <p:cNvPr id="76" name="Google Shape;76;p16"/>
          <p:cNvPicPr preferRelativeResize="0"/>
          <p:nvPr/>
        </p:nvPicPr>
        <p:blipFill>
          <a:blip r:embed="rId3">
            <a:alphaModFix/>
          </a:blip>
          <a:stretch>
            <a:fillRect/>
          </a:stretch>
        </p:blipFill>
        <p:spPr>
          <a:xfrm>
            <a:off x="1053850" y="2201524"/>
            <a:ext cx="7309301" cy="2941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1"/>
          <p:cNvSpPr txBox="1">
            <a:spLocks noGrp="1"/>
          </p:cNvSpPr>
          <p:nvPr>
            <p:ph type="title"/>
          </p:nvPr>
        </p:nvSpPr>
        <p:spPr>
          <a:xfrm>
            <a:off x="1369314" y="171450"/>
            <a:ext cx="6400800" cy="569214"/>
          </a:xfrm>
          <a:prstGeom prst="rect">
            <a:avLst/>
          </a:prstGeom>
          <a:noFill/>
          <a:ln>
            <a:noFill/>
          </a:ln>
        </p:spPr>
        <p:txBody>
          <a:bodyPr spcFirstLastPara="1" wrap="square" lIns="68569" tIns="34275" rIns="68569" bIns="34275" anchor="ctr" anchorCtr="0">
            <a:normAutofit/>
          </a:bodyPr>
          <a:lstStyle/>
          <a:p>
            <a:pPr>
              <a:buSzPct val="100000"/>
            </a:pPr>
            <a:r>
              <a:rPr lang="en-US"/>
              <a:t>Composition</a:t>
            </a:r>
            <a:endParaRPr/>
          </a:p>
        </p:txBody>
      </p:sp>
      <p:sp>
        <p:nvSpPr>
          <p:cNvPr id="567" name="Google Shape;567;p51"/>
          <p:cNvSpPr txBox="1"/>
          <p:nvPr/>
        </p:nvSpPr>
        <p:spPr>
          <a:xfrm>
            <a:off x="1493931" y="1178709"/>
            <a:ext cx="6400801" cy="3370123"/>
          </a:xfrm>
          <a:prstGeom prst="rect">
            <a:avLst/>
          </a:prstGeom>
          <a:noFill/>
          <a:ln>
            <a:noFill/>
          </a:ln>
        </p:spPr>
        <p:txBody>
          <a:bodyPr spcFirstLastPara="1" wrap="square" lIns="68569" tIns="34275" rIns="68569" bIns="34275" anchor="t" anchorCtr="0">
            <a:spAutoFit/>
          </a:bodyPr>
          <a:lstStyle/>
          <a:p>
            <a:r>
              <a:rPr lang="en-US" sz="1650">
                <a:solidFill>
                  <a:schemeClr val="dk1"/>
                </a:solidFill>
                <a:latin typeface="Calibri"/>
                <a:ea typeface="Calibri"/>
                <a:cs typeface="Calibri"/>
                <a:sym typeface="Calibri"/>
              </a:rPr>
              <a:t>A strong form of aggregation:</a:t>
            </a:r>
            <a:endParaRPr sz="1050"/>
          </a:p>
          <a:p>
            <a:endParaRPr sz="1650">
              <a:solidFill>
                <a:schemeClr val="dk1"/>
              </a:solidFill>
              <a:latin typeface="Calibri"/>
              <a:ea typeface="Calibri"/>
              <a:cs typeface="Calibri"/>
              <a:sym typeface="Calibri"/>
            </a:endParaRPr>
          </a:p>
          <a:p>
            <a:pPr indent="-104775">
              <a:buClr>
                <a:schemeClr val="dk1"/>
              </a:buClr>
              <a:buSzPts val="2200"/>
              <a:buFont typeface="Arial"/>
              <a:buChar char="•"/>
            </a:pPr>
            <a:r>
              <a:rPr lang="en-US" sz="1650">
                <a:solidFill>
                  <a:schemeClr val="dk1"/>
                </a:solidFill>
                <a:latin typeface="Calibri"/>
                <a:ea typeface="Calibri"/>
                <a:cs typeface="Calibri"/>
                <a:sym typeface="Calibri"/>
              </a:rPr>
              <a:t> The whole is the sole owner of its parts. The part object may belong to only one whole.</a:t>
            </a:r>
            <a:endParaRPr sz="1050"/>
          </a:p>
          <a:p>
            <a:pPr>
              <a:buClr>
                <a:schemeClr val="dk1"/>
              </a:buClr>
              <a:buSzPts val="2200"/>
            </a:pPr>
            <a:endParaRPr sz="1650">
              <a:solidFill>
                <a:schemeClr val="dk1"/>
              </a:solidFill>
              <a:latin typeface="Calibri"/>
              <a:ea typeface="Calibri"/>
              <a:cs typeface="Calibri"/>
              <a:sym typeface="Calibri"/>
            </a:endParaRPr>
          </a:p>
          <a:p>
            <a:pPr indent="-104775">
              <a:buClr>
                <a:schemeClr val="dk1"/>
              </a:buClr>
              <a:buSzPts val="2200"/>
              <a:buFont typeface="Arial"/>
              <a:buChar char="•"/>
            </a:pPr>
            <a:r>
              <a:rPr lang="en-US" sz="1650">
                <a:solidFill>
                  <a:schemeClr val="dk1"/>
                </a:solidFill>
                <a:latin typeface="Calibri"/>
                <a:ea typeface="Calibri"/>
                <a:cs typeface="Calibri"/>
                <a:sym typeface="Calibri"/>
              </a:rPr>
              <a:t>The life time of the part class depend upon the whole class.</a:t>
            </a:r>
            <a:endParaRPr sz="1050"/>
          </a:p>
          <a:p>
            <a:pPr>
              <a:buClr>
                <a:schemeClr val="dk1"/>
              </a:buClr>
              <a:buSzPts val="2200"/>
            </a:pPr>
            <a:endParaRPr sz="1650">
              <a:solidFill>
                <a:schemeClr val="dk1"/>
              </a:solidFill>
              <a:latin typeface="Calibri"/>
              <a:ea typeface="Calibri"/>
              <a:cs typeface="Calibri"/>
              <a:sym typeface="Calibri"/>
            </a:endParaRPr>
          </a:p>
          <a:p>
            <a:pPr indent="-104775">
              <a:buClr>
                <a:schemeClr val="dk1"/>
              </a:buClr>
              <a:buSzPts val="2200"/>
              <a:buFont typeface="Arial"/>
              <a:buChar char="•"/>
            </a:pPr>
            <a:r>
              <a:rPr lang="en-US" sz="1650">
                <a:solidFill>
                  <a:schemeClr val="dk1"/>
                </a:solidFill>
                <a:latin typeface="Calibri"/>
                <a:ea typeface="Calibri"/>
                <a:cs typeface="Calibri"/>
                <a:sym typeface="Calibri"/>
              </a:rPr>
              <a:t>Destruction of the whole class means the destruction of the part classes.</a:t>
            </a:r>
            <a:endParaRPr sz="1050"/>
          </a:p>
          <a:p>
            <a:pPr>
              <a:buClr>
                <a:schemeClr val="dk1"/>
              </a:buClr>
              <a:buSzPts val="2200"/>
            </a:pPr>
            <a:endParaRPr sz="1650">
              <a:solidFill>
                <a:schemeClr val="dk1"/>
              </a:solidFill>
              <a:latin typeface="Calibri"/>
              <a:ea typeface="Calibri"/>
              <a:cs typeface="Calibri"/>
              <a:sym typeface="Calibri"/>
            </a:endParaRPr>
          </a:p>
          <a:p>
            <a:pPr indent="-104775">
              <a:buClr>
                <a:schemeClr val="dk1"/>
              </a:buClr>
              <a:buSzPts val="2200"/>
              <a:buFont typeface="Arial"/>
              <a:buChar char="•"/>
            </a:pPr>
            <a:r>
              <a:rPr lang="en-US" sz="1650">
                <a:solidFill>
                  <a:schemeClr val="dk1"/>
                </a:solidFill>
                <a:latin typeface="Calibri"/>
                <a:ea typeface="Calibri"/>
                <a:cs typeface="Calibri"/>
                <a:sym typeface="Calibri"/>
              </a:rPr>
              <a:t>Part classes are mandatory, multiplicity of at least one is always implied for the whole class.</a:t>
            </a:r>
            <a:endParaRPr sz="1050"/>
          </a:p>
          <a:p>
            <a:endParaRPr sz="165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pic>
        <p:nvPicPr>
          <p:cNvPr id="572" name="Google Shape;572;p52"/>
          <p:cNvPicPr preferRelativeResize="0"/>
          <p:nvPr/>
        </p:nvPicPr>
        <p:blipFill rotWithShape="1">
          <a:blip r:embed="rId3">
            <a:alphaModFix/>
          </a:blip>
          <a:srcRect/>
          <a:stretch/>
        </p:blipFill>
        <p:spPr>
          <a:xfrm>
            <a:off x="2107389" y="1515026"/>
            <a:ext cx="4570845" cy="3285509"/>
          </a:xfrm>
          <a:prstGeom prst="rect">
            <a:avLst/>
          </a:prstGeom>
          <a:noFill/>
          <a:ln>
            <a:noFill/>
          </a:ln>
        </p:spPr>
      </p:pic>
      <p:sp>
        <p:nvSpPr>
          <p:cNvPr id="573" name="Google Shape;573;p52"/>
          <p:cNvSpPr txBox="1">
            <a:spLocks noGrp="1"/>
          </p:cNvSpPr>
          <p:nvPr>
            <p:ph type="title"/>
          </p:nvPr>
        </p:nvSpPr>
        <p:spPr>
          <a:xfrm>
            <a:off x="1369314" y="171450"/>
            <a:ext cx="6400800" cy="569214"/>
          </a:xfrm>
          <a:prstGeom prst="rect">
            <a:avLst/>
          </a:prstGeom>
          <a:noFill/>
          <a:ln>
            <a:noFill/>
          </a:ln>
        </p:spPr>
        <p:txBody>
          <a:bodyPr spcFirstLastPara="1" wrap="square" lIns="68569" tIns="34275" rIns="68569" bIns="34275" anchor="ctr" anchorCtr="0">
            <a:normAutofit/>
          </a:bodyPr>
          <a:lstStyle/>
          <a:p>
            <a:pPr>
              <a:buSzPct val="100000"/>
            </a:pPr>
            <a:r>
              <a:rPr lang="en-US"/>
              <a:t>Composition</a:t>
            </a:r>
            <a:endParaRPr/>
          </a:p>
        </p:txBody>
      </p:sp>
      <p:sp>
        <p:nvSpPr>
          <p:cNvPr id="574" name="Google Shape;574;p52"/>
          <p:cNvSpPr/>
          <p:nvPr/>
        </p:nvSpPr>
        <p:spPr>
          <a:xfrm>
            <a:off x="1277634" y="918686"/>
            <a:ext cx="6492480" cy="577081"/>
          </a:xfrm>
          <a:prstGeom prst="rect">
            <a:avLst/>
          </a:prstGeom>
          <a:noFill/>
          <a:ln>
            <a:noFill/>
          </a:ln>
        </p:spPr>
        <p:txBody>
          <a:bodyPr spcFirstLastPara="1" wrap="square" lIns="68569" tIns="34275" rIns="68569" bIns="34275" anchor="t" anchorCtr="0">
            <a:noAutofit/>
          </a:bodyPr>
          <a:lstStyle/>
          <a:p>
            <a:pPr marL="214313" indent="-214313" algn="just">
              <a:buClr>
                <a:schemeClr val="dk1"/>
              </a:buClr>
              <a:buSzPts val="2200"/>
              <a:buFont typeface="Arial"/>
              <a:buChar char="•"/>
            </a:pPr>
            <a:r>
              <a:rPr lang="en-US" sz="1650">
                <a:solidFill>
                  <a:schemeClr val="dk1"/>
                </a:solidFill>
                <a:latin typeface="Calibri"/>
                <a:ea typeface="Calibri"/>
                <a:cs typeface="Calibri"/>
                <a:sym typeface="Calibri"/>
              </a:rPr>
              <a:t>Composition relationship is drawn like the aggregation relationship, but this time the </a:t>
            </a:r>
            <a:r>
              <a:rPr lang="en-US" sz="1650">
                <a:solidFill>
                  <a:srgbClr val="FF0000"/>
                </a:solidFill>
                <a:latin typeface="Calibri"/>
                <a:ea typeface="Calibri"/>
                <a:cs typeface="Calibri"/>
                <a:sym typeface="Calibri"/>
              </a:rPr>
              <a:t>diamond shape is filled.</a:t>
            </a:r>
            <a:endParaRPr sz="105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pic>
        <p:nvPicPr>
          <p:cNvPr id="579" name="Google Shape;579;p53"/>
          <p:cNvPicPr preferRelativeResize="0"/>
          <p:nvPr/>
        </p:nvPicPr>
        <p:blipFill rotWithShape="1">
          <a:blip r:embed="rId3">
            <a:alphaModFix/>
          </a:blip>
          <a:srcRect t="14297" b="45409"/>
          <a:stretch/>
        </p:blipFill>
        <p:spPr>
          <a:xfrm>
            <a:off x="1979712" y="944242"/>
            <a:ext cx="4489316" cy="1252493"/>
          </a:xfrm>
          <a:prstGeom prst="rect">
            <a:avLst/>
          </a:prstGeom>
          <a:noFill/>
          <a:ln>
            <a:noFill/>
          </a:ln>
        </p:spPr>
      </p:pic>
      <p:sp>
        <p:nvSpPr>
          <p:cNvPr id="580" name="Google Shape;580;p53"/>
          <p:cNvSpPr txBox="1">
            <a:spLocks noGrp="1"/>
          </p:cNvSpPr>
          <p:nvPr>
            <p:ph type="title"/>
          </p:nvPr>
        </p:nvSpPr>
        <p:spPr>
          <a:xfrm>
            <a:off x="1369314" y="171450"/>
            <a:ext cx="6400800" cy="569214"/>
          </a:xfrm>
          <a:prstGeom prst="rect">
            <a:avLst/>
          </a:prstGeom>
          <a:noFill/>
          <a:ln>
            <a:noFill/>
          </a:ln>
        </p:spPr>
        <p:txBody>
          <a:bodyPr spcFirstLastPara="1" wrap="square" lIns="68569" tIns="34275" rIns="68569" bIns="34275" anchor="ctr" anchorCtr="0">
            <a:normAutofit/>
          </a:bodyPr>
          <a:lstStyle/>
          <a:p>
            <a:pPr>
              <a:buSzPct val="100000"/>
            </a:pPr>
            <a:r>
              <a:rPr lang="en-US"/>
              <a:t>Realization</a:t>
            </a:r>
            <a:endParaRPr/>
          </a:p>
        </p:txBody>
      </p:sp>
      <p:sp>
        <p:nvSpPr>
          <p:cNvPr id="581" name="Google Shape;581;p53"/>
          <p:cNvSpPr/>
          <p:nvPr/>
        </p:nvSpPr>
        <p:spPr>
          <a:xfrm>
            <a:off x="1925706" y="3222563"/>
            <a:ext cx="4071966" cy="253916"/>
          </a:xfrm>
          <a:prstGeom prst="rect">
            <a:avLst/>
          </a:prstGeom>
          <a:solidFill>
            <a:srgbClr val="F8F9FA"/>
          </a:solidFill>
          <a:ln>
            <a:noFill/>
          </a:ln>
        </p:spPr>
        <p:txBody>
          <a:bodyPr spcFirstLastPara="1" wrap="square" lIns="68569" tIns="34275" rIns="68569" bIns="34275" anchor="ctr" anchorCtr="0">
            <a:noAutofit/>
          </a:bodyPr>
          <a:lstStyle/>
          <a:p>
            <a:pPr>
              <a:buSzPts val="1600"/>
            </a:pPr>
            <a:r>
              <a:rPr lang="en-US" sz="1200">
                <a:latin typeface="Courier New"/>
                <a:ea typeface="Courier New"/>
                <a:cs typeface="Courier New"/>
                <a:sym typeface="Courier New"/>
              </a:rPr>
              <a:t>symbolic of realization --------▻</a:t>
            </a:r>
            <a:r>
              <a:rPr lang="en-US" sz="1200">
                <a:solidFill>
                  <a:schemeClr val="dk1"/>
                </a:solidFill>
              </a:rPr>
              <a:t> </a:t>
            </a:r>
            <a:endParaRPr sz="1050"/>
          </a:p>
        </p:txBody>
      </p:sp>
      <p:sp>
        <p:nvSpPr>
          <p:cNvPr id="582" name="Google Shape;582;p53"/>
          <p:cNvSpPr txBox="1"/>
          <p:nvPr/>
        </p:nvSpPr>
        <p:spPr>
          <a:xfrm>
            <a:off x="1364890" y="2245984"/>
            <a:ext cx="6400800" cy="761717"/>
          </a:xfrm>
          <a:prstGeom prst="rect">
            <a:avLst/>
          </a:prstGeom>
          <a:noFill/>
          <a:ln>
            <a:noFill/>
          </a:ln>
        </p:spPr>
        <p:txBody>
          <a:bodyPr spcFirstLastPara="1" wrap="square" lIns="68569" tIns="34275" rIns="68569" bIns="34275" anchor="t" anchorCtr="0">
            <a:spAutoFit/>
          </a:bodyPr>
          <a:lstStyle/>
          <a:p>
            <a:r>
              <a:rPr lang="en-US" sz="1500">
                <a:solidFill>
                  <a:schemeClr val="dk1"/>
                </a:solidFill>
                <a:latin typeface="Calibri"/>
                <a:ea typeface="Calibri"/>
                <a:cs typeface="Calibri"/>
                <a:sym typeface="Calibri"/>
              </a:rPr>
              <a:t>Realizations can only be shown on class or component diagrams. A realization is a relationship between classes, interfaces, components and packages that connects a client element with a supplier element.</a:t>
            </a:r>
            <a:endParaRPr sz="1050"/>
          </a:p>
        </p:txBody>
      </p:sp>
      <p:pic>
        <p:nvPicPr>
          <p:cNvPr id="583" name="Google Shape;583;p53" descr="Realization Relationship in UML Class diagrams"/>
          <p:cNvPicPr preferRelativeResize="0"/>
          <p:nvPr/>
        </p:nvPicPr>
        <p:blipFill rotWithShape="1">
          <a:blip r:embed="rId4">
            <a:alphaModFix/>
          </a:blip>
          <a:srcRect/>
          <a:stretch/>
        </p:blipFill>
        <p:spPr>
          <a:xfrm>
            <a:off x="6240342" y="3189067"/>
            <a:ext cx="1278476" cy="1549339"/>
          </a:xfrm>
          <a:prstGeom prst="rect">
            <a:avLst/>
          </a:prstGeom>
          <a:noFill/>
          <a:ln>
            <a:noFill/>
          </a:ln>
        </p:spPr>
      </p:pic>
      <p:sp>
        <p:nvSpPr>
          <p:cNvPr id="584" name="Google Shape;584;p53"/>
          <p:cNvSpPr txBox="1"/>
          <p:nvPr/>
        </p:nvSpPr>
        <p:spPr>
          <a:xfrm>
            <a:off x="1521931" y="3771543"/>
            <a:ext cx="4712717" cy="484718"/>
          </a:xfrm>
          <a:prstGeom prst="rect">
            <a:avLst/>
          </a:prstGeom>
          <a:noFill/>
          <a:ln>
            <a:noFill/>
          </a:ln>
        </p:spPr>
        <p:txBody>
          <a:bodyPr spcFirstLastPara="1" wrap="square" lIns="68569" tIns="34275" rIns="68569" bIns="34275" anchor="t" anchorCtr="0">
            <a:spAutoFit/>
          </a:bodyPr>
          <a:lstStyle/>
          <a:p>
            <a:pPr algn="just"/>
            <a:r>
              <a:rPr lang="en-US" sz="1350">
                <a:solidFill>
                  <a:schemeClr val="dk1"/>
                </a:solidFill>
                <a:latin typeface="Calibri"/>
                <a:ea typeface="Calibri"/>
                <a:cs typeface="Calibri"/>
                <a:sym typeface="Calibri"/>
              </a:rPr>
              <a:t>In the example, the printing preferences that are set using the printer setup interface are being implemented by the printer.</a:t>
            </a:r>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pic>
        <p:nvPicPr>
          <p:cNvPr id="589" name="Google Shape;589;p54"/>
          <p:cNvPicPr preferRelativeResize="0"/>
          <p:nvPr/>
        </p:nvPicPr>
        <p:blipFill rotWithShape="1">
          <a:blip r:embed="rId3">
            <a:alphaModFix/>
          </a:blip>
          <a:srcRect r="15049" b="41140"/>
          <a:stretch/>
        </p:blipFill>
        <p:spPr>
          <a:xfrm>
            <a:off x="2053810" y="3314563"/>
            <a:ext cx="5052197" cy="1828937"/>
          </a:xfrm>
          <a:prstGeom prst="rect">
            <a:avLst/>
          </a:prstGeom>
          <a:noFill/>
          <a:ln>
            <a:noFill/>
          </a:ln>
        </p:spPr>
      </p:pic>
      <p:sp>
        <p:nvSpPr>
          <p:cNvPr id="590" name="Google Shape;590;p54"/>
          <p:cNvSpPr txBox="1">
            <a:spLocks noGrp="1"/>
          </p:cNvSpPr>
          <p:nvPr>
            <p:ph type="title"/>
          </p:nvPr>
        </p:nvSpPr>
        <p:spPr>
          <a:xfrm>
            <a:off x="1369314" y="171450"/>
            <a:ext cx="6400800" cy="569214"/>
          </a:xfrm>
          <a:prstGeom prst="rect">
            <a:avLst/>
          </a:prstGeom>
          <a:noFill/>
          <a:ln>
            <a:noFill/>
          </a:ln>
        </p:spPr>
        <p:txBody>
          <a:bodyPr spcFirstLastPara="1" wrap="square" lIns="68569" tIns="34275" rIns="68569" bIns="34275" anchor="ctr" anchorCtr="0">
            <a:normAutofit/>
          </a:bodyPr>
          <a:lstStyle/>
          <a:p>
            <a:pPr>
              <a:buSzPct val="100000"/>
            </a:pPr>
            <a:r>
              <a:rPr lang="en-US"/>
              <a:t>Dependencies</a:t>
            </a:r>
            <a:endParaRPr/>
          </a:p>
        </p:txBody>
      </p:sp>
      <p:pic>
        <p:nvPicPr>
          <p:cNvPr id="591" name="Google Shape;591;p54"/>
          <p:cNvPicPr preferRelativeResize="0"/>
          <p:nvPr/>
        </p:nvPicPr>
        <p:blipFill rotWithShape="1">
          <a:blip r:embed="rId4">
            <a:alphaModFix/>
          </a:blip>
          <a:srcRect t="66289"/>
          <a:stretch/>
        </p:blipFill>
        <p:spPr>
          <a:xfrm>
            <a:off x="2189824" y="1031779"/>
            <a:ext cx="4916183" cy="1147517"/>
          </a:xfrm>
          <a:prstGeom prst="rect">
            <a:avLst/>
          </a:prstGeom>
          <a:noFill/>
          <a:ln>
            <a:noFill/>
          </a:ln>
        </p:spPr>
      </p:pic>
      <p:sp>
        <p:nvSpPr>
          <p:cNvPr id="592" name="Google Shape;592;p54"/>
          <p:cNvSpPr txBox="1"/>
          <p:nvPr/>
        </p:nvSpPr>
        <p:spPr>
          <a:xfrm>
            <a:off x="1369314" y="2229651"/>
            <a:ext cx="6400800" cy="1084882"/>
          </a:xfrm>
          <a:prstGeom prst="rect">
            <a:avLst/>
          </a:prstGeom>
          <a:noFill/>
          <a:ln>
            <a:noFill/>
          </a:ln>
        </p:spPr>
        <p:txBody>
          <a:bodyPr spcFirstLastPara="1" wrap="square" lIns="68569" tIns="34275" rIns="68569" bIns="34275" anchor="t" anchorCtr="0">
            <a:spAutoFit/>
          </a:bodyPr>
          <a:lstStyle/>
          <a:p>
            <a:pPr algn="just"/>
            <a:r>
              <a:rPr lang="en-US" sz="1650">
                <a:solidFill>
                  <a:schemeClr val="dk1"/>
                </a:solidFill>
                <a:latin typeface="Calibri"/>
                <a:ea typeface="Calibri"/>
                <a:cs typeface="Calibri"/>
                <a:sym typeface="Calibri"/>
              </a:rPr>
              <a:t>A </a:t>
            </a:r>
            <a:r>
              <a:rPr lang="en-US" sz="1650" i="1" u="sng">
                <a:solidFill>
                  <a:schemeClr val="hlink"/>
                </a:solidFill>
                <a:latin typeface="Calibri"/>
                <a:ea typeface="Calibri"/>
                <a:cs typeface="Calibri"/>
                <a:sym typeface="Calibri"/>
                <a:hlinkClick r:id="rId5"/>
              </a:rPr>
              <a:t>dependency</a:t>
            </a:r>
            <a:r>
              <a:rPr lang="en-US" sz="1650">
                <a:solidFill>
                  <a:schemeClr val="dk1"/>
                </a:solidFill>
                <a:latin typeface="Calibri"/>
                <a:ea typeface="Calibri"/>
                <a:cs typeface="Calibri"/>
                <a:sym typeface="Calibri"/>
              </a:rPr>
              <a:t> is a semantic connection between dependent and independent model elements.</a:t>
            </a:r>
            <a:r>
              <a:rPr lang="en-US" sz="1650" baseline="30000">
                <a:solidFill>
                  <a:schemeClr val="dk1"/>
                </a:solidFill>
                <a:latin typeface="Calibri"/>
                <a:ea typeface="Calibri"/>
                <a:cs typeface="Calibri"/>
                <a:sym typeface="Calibri"/>
              </a:rPr>
              <a:t> </a:t>
            </a:r>
            <a:r>
              <a:rPr lang="en-US" sz="1650">
                <a:solidFill>
                  <a:schemeClr val="dk1"/>
                </a:solidFill>
                <a:latin typeface="Calibri"/>
                <a:ea typeface="Calibri"/>
                <a:cs typeface="Calibri"/>
                <a:sym typeface="Calibri"/>
              </a:rPr>
              <a:t>It exists between two elements if changes to the definition of one element (the server or target) may cause changes to the other (the client or source). This association is uni-directional.</a:t>
            </a:r>
            <a:endParaRPr sz="105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7" name="Google Shape;597;p55"/>
          <p:cNvPicPr preferRelativeResize="0"/>
          <p:nvPr/>
        </p:nvPicPr>
        <p:blipFill rotWithShape="1">
          <a:blip r:embed="rId3">
            <a:alphaModFix/>
          </a:blip>
          <a:srcRect t="17114"/>
          <a:stretch/>
        </p:blipFill>
        <p:spPr>
          <a:xfrm>
            <a:off x="1385647" y="1005576"/>
            <a:ext cx="6210690" cy="3947424"/>
          </a:xfrm>
          <a:prstGeom prst="rect">
            <a:avLst/>
          </a:prstGeom>
          <a:noFill/>
          <a:ln>
            <a:noFill/>
          </a:ln>
        </p:spPr>
      </p:pic>
      <p:sp>
        <p:nvSpPr>
          <p:cNvPr id="598" name="Google Shape;598;p55"/>
          <p:cNvSpPr txBox="1">
            <a:spLocks noGrp="1"/>
          </p:cNvSpPr>
          <p:nvPr>
            <p:ph type="title"/>
          </p:nvPr>
        </p:nvSpPr>
        <p:spPr>
          <a:xfrm>
            <a:off x="2519772" y="171450"/>
            <a:ext cx="3402378" cy="834126"/>
          </a:xfrm>
          <a:prstGeom prst="rect">
            <a:avLst/>
          </a:prstGeom>
          <a:noFill/>
          <a:ln>
            <a:noFill/>
          </a:ln>
        </p:spPr>
        <p:txBody>
          <a:bodyPr spcFirstLastPara="1" wrap="square" lIns="68569" tIns="34275" rIns="68569" bIns="34275" anchor="ctr" anchorCtr="0">
            <a:normAutofit fontScale="90000"/>
          </a:bodyPr>
          <a:lstStyle/>
          <a:p>
            <a:pPr>
              <a:buSzPct val="100000"/>
            </a:pPr>
            <a:r>
              <a:rPr lang="en-US"/>
              <a:t>Tools for creating UML diagrams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56"/>
          <p:cNvPicPr preferRelativeResize="0"/>
          <p:nvPr/>
        </p:nvPicPr>
        <p:blipFill rotWithShape="1">
          <a:blip r:embed="rId3">
            <a:alphaModFix/>
          </a:blip>
          <a:srcRect t="17594"/>
          <a:stretch/>
        </p:blipFill>
        <p:spPr>
          <a:xfrm>
            <a:off x="1277634" y="1059582"/>
            <a:ext cx="6400800" cy="3841031"/>
          </a:xfrm>
          <a:prstGeom prst="rect">
            <a:avLst/>
          </a:prstGeom>
          <a:noFill/>
          <a:ln>
            <a:noFill/>
          </a:ln>
        </p:spPr>
      </p:pic>
      <p:sp>
        <p:nvSpPr>
          <p:cNvPr id="604" name="Google Shape;604;p56"/>
          <p:cNvSpPr txBox="1">
            <a:spLocks noGrp="1"/>
          </p:cNvSpPr>
          <p:nvPr>
            <p:ph type="title"/>
          </p:nvPr>
        </p:nvSpPr>
        <p:spPr>
          <a:xfrm>
            <a:off x="1369314" y="171450"/>
            <a:ext cx="6400800" cy="569214"/>
          </a:xfrm>
          <a:prstGeom prst="rect">
            <a:avLst/>
          </a:prstGeom>
          <a:noFill/>
          <a:ln>
            <a:noFill/>
          </a:ln>
        </p:spPr>
        <p:txBody>
          <a:bodyPr spcFirstLastPara="1" wrap="square" lIns="68569" tIns="34275" rIns="68569" bIns="34275" anchor="ctr" anchorCtr="0">
            <a:normAutofit/>
          </a:bodyPr>
          <a:lstStyle/>
          <a:p>
            <a:pPr>
              <a:buSzPct val="100000"/>
            </a:pPr>
            <a:r>
              <a:rPr lang="en-US"/>
              <a:t>Class diagram pros/cons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7"/>
          <p:cNvSpPr/>
          <p:nvPr/>
        </p:nvSpPr>
        <p:spPr>
          <a:xfrm>
            <a:off x="1369314" y="951571"/>
            <a:ext cx="6400800" cy="3843360"/>
          </a:xfrm>
          <a:prstGeom prst="rect">
            <a:avLst/>
          </a:prstGeom>
          <a:noFill/>
          <a:ln>
            <a:noFill/>
          </a:ln>
        </p:spPr>
        <p:txBody>
          <a:bodyPr spcFirstLastPara="1" wrap="square" lIns="68569" tIns="34275" rIns="68569" bIns="34275" anchor="t" anchorCtr="0">
            <a:noAutofit/>
          </a:bodyPr>
          <a:lstStyle/>
          <a:p>
            <a:r>
              <a:rPr lang="en-US" sz="1350">
                <a:latin typeface="Georgia"/>
                <a:ea typeface="Georgia"/>
                <a:cs typeface="Georgia"/>
                <a:sym typeface="Georgia"/>
              </a:rPr>
              <a:t> </a:t>
            </a:r>
            <a:r>
              <a:rPr lang="en-US" sz="1500" b="1" i="1">
                <a:latin typeface="Georgia"/>
                <a:ea typeface="Georgia"/>
                <a:cs typeface="Georgia"/>
                <a:sym typeface="Georgia"/>
              </a:rPr>
              <a:t>Purpose</a:t>
            </a:r>
            <a:r>
              <a:rPr lang="en-US" sz="1500" i="1">
                <a:solidFill>
                  <a:srgbClr val="800000"/>
                </a:solidFill>
                <a:latin typeface="Georgia"/>
                <a:ea typeface="Georgia"/>
                <a:cs typeface="Georgia"/>
                <a:sym typeface="Georgia"/>
              </a:rPr>
              <a:t>: Show some domain model for online shopping - Customer, Account, Shopping Cart, Product, Order, Payment.</a:t>
            </a:r>
            <a:endParaRPr sz="1050"/>
          </a:p>
          <a:p>
            <a:endParaRPr sz="1500" i="1">
              <a:solidFill>
                <a:srgbClr val="800000"/>
              </a:solidFill>
              <a:latin typeface="Georgia"/>
              <a:ea typeface="Georgia"/>
              <a:cs typeface="Georgia"/>
              <a:sym typeface="Georgia"/>
            </a:endParaRPr>
          </a:p>
          <a:p>
            <a:pPr algn="just"/>
            <a:r>
              <a:rPr lang="en-US" sz="1500" b="1" i="1">
                <a:latin typeface="Georgia"/>
                <a:ea typeface="Georgia"/>
                <a:cs typeface="Georgia"/>
                <a:sym typeface="Georgia"/>
              </a:rPr>
              <a:t>Summary</a:t>
            </a:r>
            <a:r>
              <a:rPr lang="en-US" sz="1500" i="1">
                <a:solidFill>
                  <a:srgbClr val="800000"/>
                </a:solidFill>
                <a:latin typeface="Georgia"/>
                <a:ea typeface="Georgia"/>
                <a:cs typeface="Georgia"/>
                <a:sym typeface="Georgia"/>
              </a:rPr>
              <a:t>: </a:t>
            </a:r>
            <a:r>
              <a:rPr lang="en-US" sz="1425" i="1">
                <a:solidFill>
                  <a:srgbClr val="800000"/>
                </a:solidFill>
                <a:latin typeface="Georgia"/>
                <a:ea typeface="Georgia"/>
                <a:cs typeface="Georgia"/>
                <a:sym typeface="Georgia"/>
              </a:rPr>
              <a:t>Each customer has unique id and is linked to exactly one account. Account owns shopping cart and orders. Customer could register as a web user to be able to buy items online. Customer is not required to be a web user because purchases could also be made by phone or by ordering from catalogues. Web user has login name which also serves as unique id. Web user could be in several states - new, active, temporary blocked, or banned, and be linked to a shopping cart. Shopping cart belongs to account.</a:t>
            </a:r>
            <a:endParaRPr sz="1425" i="1">
              <a:solidFill>
                <a:srgbClr val="800000"/>
              </a:solidFill>
              <a:latin typeface="Georgia"/>
              <a:ea typeface="Georgia"/>
              <a:cs typeface="Georgia"/>
              <a:sym typeface="Georgia"/>
            </a:endParaRPr>
          </a:p>
          <a:p>
            <a:pPr algn="just"/>
            <a:r>
              <a:rPr lang="en-US" sz="1425" i="1">
                <a:solidFill>
                  <a:srgbClr val="800000"/>
                </a:solidFill>
                <a:latin typeface="Georgia"/>
                <a:ea typeface="Georgia"/>
                <a:cs typeface="Georgia"/>
                <a:sym typeface="Georgia"/>
              </a:rPr>
              <a:t>Account owns customer orders. Customer may have no orders. Customer orders are sorted and unique. Each order could refer to several payments, possibly none. Every payment has unique id and is related to exactly one account.</a:t>
            </a:r>
            <a:endParaRPr sz="1050"/>
          </a:p>
          <a:p>
            <a:pPr algn="just"/>
            <a:r>
              <a:rPr lang="en-US" sz="1425" i="1">
                <a:solidFill>
                  <a:srgbClr val="800000"/>
                </a:solidFill>
                <a:latin typeface="Georgia"/>
                <a:ea typeface="Georgia"/>
                <a:cs typeface="Georgia"/>
                <a:sym typeface="Georgia"/>
              </a:rPr>
              <a:t>Each order has current order status. Both order and shopping cart have line items linked to a specific product. Each line item is related to exactly one product. A product could be associated to many line items or no item at all.</a:t>
            </a:r>
            <a:endParaRPr sz="1050"/>
          </a:p>
        </p:txBody>
      </p:sp>
      <p:sp>
        <p:nvSpPr>
          <p:cNvPr id="610" name="Google Shape;610;p57"/>
          <p:cNvSpPr txBox="1">
            <a:spLocks noGrp="1"/>
          </p:cNvSpPr>
          <p:nvPr>
            <p:ph type="title"/>
          </p:nvPr>
        </p:nvSpPr>
        <p:spPr>
          <a:xfrm>
            <a:off x="2195736" y="195486"/>
            <a:ext cx="4428492" cy="569214"/>
          </a:xfrm>
          <a:prstGeom prst="rect">
            <a:avLst/>
          </a:prstGeom>
          <a:noFill/>
          <a:ln>
            <a:noFill/>
          </a:ln>
        </p:spPr>
        <p:txBody>
          <a:bodyPr spcFirstLastPara="1" wrap="square" lIns="68569" tIns="34275" rIns="68569" bIns="34275" anchor="ctr" anchorCtr="0">
            <a:normAutofit fontScale="90000"/>
          </a:bodyPr>
          <a:lstStyle/>
          <a:p>
            <a:pPr>
              <a:buSzPct val="100000"/>
            </a:pPr>
            <a:r>
              <a:rPr lang="en-US"/>
              <a:t> Online shopping domain model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8"/>
          <p:cNvSpPr txBox="1">
            <a:spLocks noGrp="1"/>
          </p:cNvSpPr>
          <p:nvPr>
            <p:ph type="title"/>
          </p:nvPr>
        </p:nvSpPr>
        <p:spPr>
          <a:xfrm>
            <a:off x="1369314" y="-236562"/>
            <a:ext cx="6400800" cy="569214"/>
          </a:xfrm>
          <a:prstGeom prst="rect">
            <a:avLst/>
          </a:prstGeom>
          <a:noFill/>
          <a:ln>
            <a:noFill/>
          </a:ln>
        </p:spPr>
        <p:txBody>
          <a:bodyPr spcFirstLastPara="1" wrap="square" lIns="68569" tIns="34275" rIns="68569" bIns="34275" anchor="ctr" anchorCtr="0">
            <a:normAutofit/>
          </a:bodyPr>
          <a:lstStyle/>
          <a:p>
            <a:pPr>
              <a:buSzPct val="100000"/>
            </a:pPr>
            <a:r>
              <a:rPr lang="en-US"/>
              <a:t>Example</a:t>
            </a:r>
            <a:endParaRPr/>
          </a:p>
        </p:txBody>
      </p:sp>
      <p:pic>
        <p:nvPicPr>
          <p:cNvPr id="616" name="Google Shape;616;p58"/>
          <p:cNvPicPr preferRelativeResize="0"/>
          <p:nvPr/>
        </p:nvPicPr>
        <p:blipFill rotWithShape="1">
          <a:blip r:embed="rId3">
            <a:alphaModFix/>
          </a:blip>
          <a:srcRect/>
          <a:stretch/>
        </p:blipFill>
        <p:spPr>
          <a:xfrm>
            <a:off x="2260674" y="339016"/>
            <a:ext cx="4903614" cy="473687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Diagram</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3" name="Google Shape;83;p17"/>
          <p:cNvPicPr preferRelativeResize="0"/>
          <p:nvPr/>
        </p:nvPicPr>
        <p:blipFill>
          <a:blip r:embed="rId3">
            <a:alphaModFix/>
          </a:blip>
          <a:stretch>
            <a:fillRect/>
          </a:stretch>
        </p:blipFill>
        <p:spPr>
          <a:xfrm>
            <a:off x="506175" y="1288450"/>
            <a:ext cx="8637826" cy="242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a class</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0" name="Google Shape;90;p18"/>
          <p:cNvPicPr preferRelativeResize="0"/>
          <p:nvPr/>
        </p:nvPicPr>
        <p:blipFill>
          <a:blip r:embed="rId3">
            <a:alphaModFix/>
          </a:blip>
          <a:stretch>
            <a:fillRect/>
          </a:stretch>
        </p:blipFill>
        <p:spPr>
          <a:xfrm>
            <a:off x="657250" y="1614949"/>
            <a:ext cx="8109676" cy="219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1485900" y="205978"/>
            <a:ext cx="6172200" cy="799598"/>
          </a:xfrm>
          <a:prstGeom prst="rect">
            <a:avLst/>
          </a:prstGeom>
          <a:noFill/>
          <a:ln>
            <a:noFill/>
          </a:ln>
        </p:spPr>
        <p:txBody>
          <a:bodyPr spcFirstLastPara="1" wrap="square" lIns="68569" tIns="34275" rIns="68569" bIns="34275" anchor="ctr" anchorCtr="0">
            <a:normAutofit/>
          </a:bodyPr>
          <a:lstStyle/>
          <a:p>
            <a:pPr>
              <a:buSzPts val="4400"/>
            </a:pPr>
            <a:r>
              <a:rPr lang="en-US"/>
              <a:t>Class Diagrams</a:t>
            </a:r>
            <a:endParaRPr/>
          </a:p>
        </p:txBody>
      </p:sp>
      <p:sp>
        <p:nvSpPr>
          <p:cNvPr id="128" name="Google Shape;128;p18"/>
          <p:cNvSpPr txBox="1">
            <a:spLocks noGrp="1"/>
          </p:cNvSpPr>
          <p:nvPr>
            <p:ph type="body" idx="1"/>
          </p:nvPr>
        </p:nvSpPr>
        <p:spPr>
          <a:xfrm>
            <a:off x="1485900" y="1063229"/>
            <a:ext cx="6172200" cy="3531394"/>
          </a:xfrm>
          <a:prstGeom prst="rect">
            <a:avLst/>
          </a:prstGeom>
          <a:noFill/>
          <a:ln>
            <a:noFill/>
          </a:ln>
        </p:spPr>
        <p:txBody>
          <a:bodyPr spcFirstLastPara="1" wrap="square" lIns="68569" tIns="34275" rIns="68569" bIns="34275" anchor="t" anchorCtr="0">
            <a:normAutofit fontScale="92500" lnSpcReduction="20000"/>
          </a:bodyPr>
          <a:lstStyle/>
          <a:p>
            <a:pPr marL="257175" algn="just">
              <a:spcBef>
                <a:spcPts val="0"/>
              </a:spcBef>
              <a:buSzPct val="100000"/>
            </a:pPr>
            <a:r>
              <a:rPr lang="en-US" sz="1500"/>
              <a:t>Class diagram is basically a graphical representation of the static view of the system and represents different aspects of the application. So a collection of class diagrams represent the whole system. </a:t>
            </a:r>
            <a:endParaRPr/>
          </a:p>
          <a:p>
            <a:pPr marL="257175" indent="-169069" algn="just">
              <a:spcBef>
                <a:spcPts val="278"/>
              </a:spcBef>
              <a:buSzPct val="100000"/>
              <a:buNone/>
            </a:pPr>
            <a:endParaRPr sz="1500"/>
          </a:p>
          <a:p>
            <a:pPr marL="257175" algn="just">
              <a:spcBef>
                <a:spcPts val="278"/>
              </a:spcBef>
              <a:buSzPct val="100000"/>
            </a:pPr>
            <a:r>
              <a:rPr lang="en-US" sz="1500"/>
              <a:t>Each class is represented by a rectangle subdivided into three compartments</a:t>
            </a:r>
            <a:endParaRPr/>
          </a:p>
          <a:p>
            <a:pPr marL="557213" lvl="1" indent="-214313" algn="just">
              <a:spcBef>
                <a:spcPts val="278"/>
              </a:spcBef>
              <a:buSzPct val="100000"/>
            </a:pPr>
            <a:r>
              <a:rPr lang="en-US" sz="1500"/>
              <a:t>Name</a:t>
            </a:r>
            <a:endParaRPr/>
          </a:p>
          <a:p>
            <a:pPr marL="557213" lvl="1" indent="-214313" algn="just">
              <a:spcBef>
                <a:spcPts val="278"/>
              </a:spcBef>
              <a:buSzPct val="100000"/>
            </a:pPr>
            <a:r>
              <a:rPr lang="en-US" sz="1500"/>
              <a:t>Attributes</a:t>
            </a:r>
            <a:endParaRPr/>
          </a:p>
          <a:p>
            <a:pPr marL="557213" lvl="1" indent="-214313" algn="just">
              <a:spcBef>
                <a:spcPts val="278"/>
              </a:spcBef>
              <a:buSzPct val="100000"/>
            </a:pPr>
            <a:r>
              <a:rPr lang="en-US" sz="1500"/>
              <a:t>Operations</a:t>
            </a:r>
            <a:endParaRPr/>
          </a:p>
          <a:p>
            <a:pPr marL="257175" algn="just">
              <a:spcBef>
                <a:spcPts val="278"/>
              </a:spcBef>
              <a:buSzPct val="100000"/>
            </a:pPr>
            <a:r>
              <a:rPr lang="en-US" sz="1500"/>
              <a:t>Modifiers are used to indicate visibility of attributes and operations.</a:t>
            </a:r>
            <a:endParaRPr/>
          </a:p>
          <a:p>
            <a:pPr marL="557213" lvl="1" indent="-214313" algn="just">
              <a:spcBef>
                <a:spcPts val="278"/>
              </a:spcBef>
              <a:buSzPct val="100000"/>
            </a:pPr>
            <a:r>
              <a:rPr lang="en-US" sz="1500"/>
              <a:t>‘+’   is used to denote </a:t>
            </a:r>
            <a:r>
              <a:rPr lang="en-US" sz="1500" i="1"/>
              <a:t>Public</a:t>
            </a:r>
            <a:r>
              <a:rPr lang="en-US" sz="1500"/>
              <a:t> visibility (everyone)</a:t>
            </a:r>
            <a:endParaRPr/>
          </a:p>
          <a:p>
            <a:pPr marL="557213" lvl="1" indent="-214313" algn="just">
              <a:spcBef>
                <a:spcPts val="278"/>
              </a:spcBef>
              <a:buSzPct val="100000"/>
            </a:pPr>
            <a:r>
              <a:rPr lang="en-US" sz="1500"/>
              <a:t>‘#’   is used to denote </a:t>
            </a:r>
            <a:r>
              <a:rPr lang="en-US" sz="1500" i="1"/>
              <a:t>Protected</a:t>
            </a:r>
            <a:r>
              <a:rPr lang="en-US" sz="1500"/>
              <a:t> visibility (friends and derived)</a:t>
            </a:r>
            <a:endParaRPr/>
          </a:p>
          <a:p>
            <a:pPr marL="557213" lvl="1" indent="-214313" algn="just">
              <a:spcBef>
                <a:spcPts val="278"/>
              </a:spcBef>
              <a:buSzPct val="100000"/>
            </a:pPr>
            <a:r>
              <a:rPr lang="en-US" sz="1500"/>
              <a:t>‘-’    is used to denote </a:t>
            </a:r>
            <a:r>
              <a:rPr lang="en-US" sz="1500" i="1"/>
              <a:t>Private</a:t>
            </a:r>
            <a:r>
              <a:rPr lang="en-US" sz="1500"/>
              <a:t> visibility (no one)</a:t>
            </a:r>
            <a:endParaRPr/>
          </a:p>
          <a:p>
            <a:pPr marL="257175" algn="just">
              <a:spcBef>
                <a:spcPts val="278"/>
              </a:spcBef>
              <a:buSzPct val="100000"/>
            </a:pPr>
            <a:r>
              <a:rPr lang="en-US" sz="1500"/>
              <a:t>By default, attributes and operations are hidden.</a:t>
            </a:r>
            <a:endParaRPr/>
          </a:p>
          <a:p>
            <a:pPr marL="257175" algn="just">
              <a:spcBef>
                <a:spcPts val="278"/>
              </a:spcBef>
              <a:buSzPct val="100000"/>
            </a:pPr>
            <a:r>
              <a:rPr lang="en-US" sz="1500"/>
              <a:t>The last two compartments may be omitted to simplify the class diagrams</a:t>
            </a:r>
            <a:endParaRPr/>
          </a:p>
          <a:p>
            <a:pPr marL="257175" indent="-169069" algn="just">
              <a:lnSpc>
                <a:spcPct val="80000"/>
              </a:lnSpc>
              <a:spcBef>
                <a:spcPts val="278"/>
              </a:spcBef>
              <a:buSzPct val="100000"/>
              <a:buNone/>
            </a:pPr>
            <a:endParaRPr sz="1500"/>
          </a:p>
          <a:p>
            <a:pPr marL="257175" indent="-116205" algn="just">
              <a:spcBef>
                <a:spcPts val="444"/>
              </a:spcBef>
              <a:buSzPct val="100000"/>
              <a:buNone/>
            </a:pPr>
            <a:endParaRPr/>
          </a:p>
        </p:txBody>
      </p:sp>
      <p:sp>
        <p:nvSpPr>
          <p:cNvPr id="129" name="Google Shape;129;p18"/>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Cont..</a:t>
            </a:r>
            <a:endParaRPr/>
          </a:p>
        </p:txBody>
      </p:sp>
      <p:sp>
        <p:nvSpPr>
          <p:cNvPr id="135" name="Google Shape;135;p19"/>
          <p:cNvSpPr txBox="1">
            <a:spLocks noGrp="1"/>
          </p:cNvSpPr>
          <p:nvPr>
            <p:ph type="body" idx="1"/>
          </p:nvPr>
        </p:nvSpPr>
        <p:spPr>
          <a:xfrm>
            <a:off x="1485900" y="910817"/>
            <a:ext cx="6172200" cy="3683806"/>
          </a:xfrm>
          <a:prstGeom prst="rect">
            <a:avLst/>
          </a:prstGeom>
          <a:noFill/>
          <a:ln>
            <a:noFill/>
          </a:ln>
        </p:spPr>
        <p:txBody>
          <a:bodyPr spcFirstLastPara="1" wrap="square" lIns="68569" tIns="34275" rIns="68569" bIns="34275" anchor="t" anchorCtr="0">
            <a:normAutofit/>
          </a:bodyPr>
          <a:lstStyle/>
          <a:p>
            <a:pPr marL="257175" algn="just">
              <a:spcBef>
                <a:spcPts val="0"/>
              </a:spcBef>
              <a:buSzPts val="2600"/>
            </a:pPr>
            <a:r>
              <a:rPr lang="en-US" sz="1950"/>
              <a:t>A </a:t>
            </a:r>
            <a:r>
              <a:rPr lang="en-US" sz="1950" i="1"/>
              <a:t>class</a:t>
            </a:r>
            <a:r>
              <a:rPr lang="en-US" sz="1950"/>
              <a:t> is a description of a set of  objects that share the same attributes, operations, relationships, and semantics.  Graphically, a class is rendered as a rectangle, usually including its name, attributes, and operations in separate, designated compartments.</a:t>
            </a:r>
            <a:endParaRPr sz="1950"/>
          </a:p>
        </p:txBody>
      </p:sp>
      <p:sp>
        <p:nvSpPr>
          <p:cNvPr id="136" name="Google Shape;136;p19"/>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8</a:t>
            </a:fld>
            <a:endParaRPr/>
          </a:p>
        </p:txBody>
      </p:sp>
      <p:grpSp>
        <p:nvGrpSpPr>
          <p:cNvPr id="137" name="Google Shape;137;p19"/>
          <p:cNvGrpSpPr/>
          <p:nvPr/>
        </p:nvGrpSpPr>
        <p:grpSpPr>
          <a:xfrm>
            <a:off x="2964645" y="2625328"/>
            <a:ext cx="3708289" cy="2290634"/>
            <a:chOff x="1248" y="1418"/>
            <a:chExt cx="3588" cy="2173"/>
          </a:xfrm>
        </p:grpSpPr>
        <p:sp>
          <p:nvSpPr>
            <p:cNvPr id="138" name="Google Shape;138;p19"/>
            <p:cNvSpPr/>
            <p:nvPr/>
          </p:nvSpPr>
          <p:spPr>
            <a:xfrm>
              <a:off x="1248" y="2385"/>
              <a:ext cx="1968" cy="1071"/>
            </a:xfrm>
            <a:prstGeom prst="rect">
              <a:avLst/>
            </a:prstGeom>
            <a:noFill/>
            <a:ln w="1905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139" name="Google Shape;139;p19"/>
            <p:cNvSpPr/>
            <p:nvPr/>
          </p:nvSpPr>
          <p:spPr>
            <a:xfrm>
              <a:off x="1248" y="1809"/>
              <a:ext cx="1968" cy="576"/>
            </a:xfrm>
            <a:prstGeom prst="rect">
              <a:avLst/>
            </a:prstGeom>
            <a:solidFill>
              <a:srgbClr val="FF9900"/>
            </a:solidFill>
            <a:ln w="1905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140" name="Google Shape;140;p19"/>
            <p:cNvSpPr/>
            <p:nvPr/>
          </p:nvSpPr>
          <p:spPr>
            <a:xfrm>
              <a:off x="1248" y="1473"/>
              <a:ext cx="1968" cy="336"/>
            </a:xfrm>
            <a:prstGeom prst="rect">
              <a:avLst/>
            </a:prstGeom>
            <a:solidFill>
              <a:srgbClr val="FF7C80"/>
            </a:solidFill>
            <a:ln w="1905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141" name="Google Shape;141;p19"/>
            <p:cNvSpPr txBox="1"/>
            <p:nvPr/>
          </p:nvSpPr>
          <p:spPr>
            <a:xfrm>
              <a:off x="1344" y="1521"/>
              <a:ext cx="1712" cy="302"/>
            </a:xfrm>
            <a:prstGeom prst="rect">
              <a:avLst/>
            </a:prstGeom>
            <a:noFill/>
            <a:ln>
              <a:noFill/>
            </a:ln>
          </p:spPr>
          <p:txBody>
            <a:bodyPr spcFirstLastPara="1" wrap="square" lIns="68569" tIns="34275" rIns="68569" bIns="34275" anchor="t" anchorCtr="0">
              <a:spAutoFit/>
            </a:bodyPr>
            <a:lstStyle/>
            <a:p>
              <a:pPr marL="217885" indent="-217885">
                <a:lnSpc>
                  <a:spcPct val="90000"/>
                </a:lnSpc>
              </a:pPr>
              <a:r>
                <a:rPr lang="en-US" sz="1800">
                  <a:solidFill>
                    <a:schemeClr val="dk1"/>
                  </a:solidFill>
                </a:rPr>
                <a:t> Account_Name</a:t>
              </a:r>
              <a:endParaRPr sz="1800">
                <a:solidFill>
                  <a:schemeClr val="dk1"/>
                </a:solidFill>
              </a:endParaRPr>
            </a:p>
          </p:txBody>
        </p:sp>
        <p:sp>
          <p:nvSpPr>
            <p:cNvPr id="142" name="Google Shape;142;p19"/>
            <p:cNvSpPr txBox="1"/>
            <p:nvPr/>
          </p:nvSpPr>
          <p:spPr>
            <a:xfrm>
              <a:off x="1380" y="1822"/>
              <a:ext cx="116" cy="342"/>
            </a:xfrm>
            <a:prstGeom prst="rect">
              <a:avLst/>
            </a:prstGeom>
            <a:noFill/>
            <a:ln>
              <a:noFill/>
            </a:ln>
          </p:spPr>
          <p:txBody>
            <a:bodyPr spcFirstLastPara="1" wrap="square" lIns="68569" tIns="34275" rIns="68569" bIns="34275" anchor="t" anchorCtr="0">
              <a:spAutoFit/>
            </a:bodyPr>
            <a:lstStyle/>
            <a:p>
              <a:pPr marL="217885" indent="-217885">
                <a:lnSpc>
                  <a:spcPct val="90000"/>
                </a:lnSpc>
              </a:pPr>
              <a:endParaRPr sz="2100">
                <a:solidFill>
                  <a:schemeClr val="dk1"/>
                </a:solidFill>
              </a:endParaRPr>
            </a:p>
          </p:txBody>
        </p:sp>
        <p:sp>
          <p:nvSpPr>
            <p:cNvPr id="143" name="Google Shape;143;p19"/>
            <p:cNvSpPr txBox="1"/>
            <p:nvPr/>
          </p:nvSpPr>
          <p:spPr>
            <a:xfrm>
              <a:off x="1296" y="1776"/>
              <a:ext cx="1750" cy="587"/>
            </a:xfrm>
            <a:prstGeom prst="rect">
              <a:avLst/>
            </a:prstGeom>
            <a:noFill/>
            <a:ln>
              <a:noFill/>
            </a:ln>
          </p:spPr>
          <p:txBody>
            <a:bodyPr spcFirstLastPara="1" wrap="square" lIns="68569" tIns="34275" rIns="68569" bIns="34275" anchor="t" anchorCtr="0">
              <a:spAutoFit/>
            </a:bodyPr>
            <a:lstStyle/>
            <a:p>
              <a:pPr marL="217885" indent="-217885">
                <a:lnSpc>
                  <a:spcPct val="90000"/>
                </a:lnSpc>
              </a:pPr>
              <a:r>
                <a:rPr lang="en-US" sz="1800">
                  <a:solidFill>
                    <a:schemeClr val="dk1"/>
                  </a:solidFill>
                </a:rPr>
                <a:t>- Custom_Name</a:t>
              </a:r>
              <a:endParaRPr sz="1800">
                <a:solidFill>
                  <a:schemeClr val="dk1"/>
                </a:solidFill>
              </a:endParaRPr>
            </a:p>
            <a:p>
              <a:pPr marL="217885" indent="-217885">
                <a:lnSpc>
                  <a:spcPct val="90000"/>
                </a:lnSpc>
                <a:spcBef>
                  <a:spcPts val="360"/>
                </a:spcBef>
              </a:pPr>
              <a:r>
                <a:rPr lang="en-US" sz="1800">
                  <a:solidFill>
                    <a:schemeClr val="dk1"/>
                  </a:solidFill>
                </a:rPr>
                <a:t>- Balance</a:t>
              </a:r>
              <a:endParaRPr sz="1050"/>
            </a:p>
          </p:txBody>
        </p:sp>
        <p:sp>
          <p:nvSpPr>
            <p:cNvPr id="144" name="Google Shape;144;p19"/>
            <p:cNvSpPr txBox="1"/>
            <p:nvPr/>
          </p:nvSpPr>
          <p:spPr>
            <a:xfrm>
              <a:off x="1296" y="2433"/>
              <a:ext cx="1532" cy="1158"/>
            </a:xfrm>
            <a:prstGeom prst="rect">
              <a:avLst/>
            </a:prstGeom>
            <a:noFill/>
            <a:ln>
              <a:noFill/>
            </a:ln>
          </p:spPr>
          <p:txBody>
            <a:bodyPr spcFirstLastPara="1" wrap="square" lIns="68569" tIns="34275" rIns="68569" bIns="34275" anchor="t" anchorCtr="0">
              <a:spAutoFit/>
            </a:bodyPr>
            <a:lstStyle/>
            <a:p>
              <a:pPr marL="217885" indent="-217885">
                <a:lnSpc>
                  <a:spcPct val="90000"/>
                </a:lnSpc>
              </a:pPr>
              <a:r>
                <a:rPr lang="en-US" sz="1800">
                  <a:solidFill>
                    <a:schemeClr val="dk1"/>
                  </a:solidFill>
                </a:rPr>
                <a:t>+AddFunds( )</a:t>
              </a:r>
              <a:endParaRPr sz="1050"/>
            </a:p>
            <a:p>
              <a:pPr marL="217885" indent="-217885">
                <a:lnSpc>
                  <a:spcPct val="90000"/>
                </a:lnSpc>
                <a:spcBef>
                  <a:spcPts val="360"/>
                </a:spcBef>
              </a:pPr>
              <a:r>
                <a:rPr lang="en-US" sz="1800">
                  <a:solidFill>
                    <a:schemeClr val="dk1"/>
                  </a:solidFill>
                </a:rPr>
                <a:t>+WithDraw( )</a:t>
              </a:r>
              <a:endParaRPr sz="1050"/>
            </a:p>
            <a:p>
              <a:pPr marL="217885" indent="-217885">
                <a:lnSpc>
                  <a:spcPct val="90000"/>
                </a:lnSpc>
                <a:spcBef>
                  <a:spcPts val="360"/>
                </a:spcBef>
              </a:pPr>
              <a:r>
                <a:rPr lang="en-US" sz="1800">
                  <a:solidFill>
                    <a:schemeClr val="dk1"/>
                  </a:solidFill>
                </a:rPr>
                <a:t>+Transfer( )</a:t>
              </a:r>
              <a:endParaRPr sz="1050"/>
            </a:p>
            <a:p>
              <a:pPr marL="217885" indent="-217885">
                <a:lnSpc>
                  <a:spcPct val="90000"/>
                </a:lnSpc>
                <a:spcBef>
                  <a:spcPts val="360"/>
                </a:spcBef>
              </a:pPr>
              <a:endParaRPr sz="1800">
                <a:solidFill>
                  <a:schemeClr val="dk1"/>
                </a:solidFill>
              </a:endParaRPr>
            </a:p>
          </p:txBody>
        </p:sp>
        <p:sp>
          <p:nvSpPr>
            <p:cNvPr id="145" name="Google Shape;145;p19"/>
            <p:cNvSpPr txBox="1"/>
            <p:nvPr/>
          </p:nvSpPr>
          <p:spPr>
            <a:xfrm>
              <a:off x="3783" y="1418"/>
              <a:ext cx="631" cy="263"/>
            </a:xfrm>
            <a:prstGeom prst="rect">
              <a:avLst/>
            </a:prstGeom>
            <a:solidFill>
              <a:schemeClr val="dk1"/>
            </a:solidFill>
            <a:ln w="19050" cap="flat" cmpd="sng">
              <a:solidFill>
                <a:schemeClr val="accent1"/>
              </a:solidFill>
              <a:prstDash val="solid"/>
              <a:miter lim="800000"/>
              <a:headEnd type="none" w="sm" len="sm"/>
              <a:tailEnd type="none" w="sm" len="sm"/>
            </a:ln>
          </p:spPr>
          <p:txBody>
            <a:bodyPr spcFirstLastPara="1" wrap="square" lIns="68569" tIns="34275" rIns="68569" bIns="34275" anchor="t" anchorCtr="0">
              <a:spAutoFit/>
            </a:bodyPr>
            <a:lstStyle/>
            <a:p>
              <a:pPr marL="217885" indent="-217885">
                <a:lnSpc>
                  <a:spcPct val="90000"/>
                </a:lnSpc>
              </a:pPr>
              <a:r>
                <a:rPr lang="en-US" sz="1500">
                  <a:solidFill>
                    <a:schemeClr val="accent1"/>
                  </a:solidFill>
                </a:rPr>
                <a:t>Name</a:t>
              </a:r>
              <a:endParaRPr sz="1050"/>
            </a:p>
          </p:txBody>
        </p:sp>
        <p:sp>
          <p:nvSpPr>
            <p:cNvPr id="146" name="Google Shape;146;p19"/>
            <p:cNvSpPr txBox="1"/>
            <p:nvPr/>
          </p:nvSpPr>
          <p:spPr>
            <a:xfrm>
              <a:off x="3792" y="1976"/>
              <a:ext cx="919" cy="263"/>
            </a:xfrm>
            <a:prstGeom prst="rect">
              <a:avLst/>
            </a:prstGeom>
            <a:solidFill>
              <a:schemeClr val="dk1"/>
            </a:solidFill>
            <a:ln w="19050" cap="flat" cmpd="sng">
              <a:solidFill>
                <a:srgbClr val="FF9900"/>
              </a:solidFill>
              <a:prstDash val="solid"/>
              <a:miter lim="800000"/>
              <a:headEnd type="none" w="sm" len="sm"/>
              <a:tailEnd type="none" w="sm" len="sm"/>
            </a:ln>
          </p:spPr>
          <p:txBody>
            <a:bodyPr spcFirstLastPara="1" wrap="square" lIns="68569" tIns="34275" rIns="68569" bIns="34275" anchor="t" anchorCtr="0">
              <a:spAutoFit/>
            </a:bodyPr>
            <a:lstStyle/>
            <a:p>
              <a:pPr marL="217885" indent="-217885">
                <a:lnSpc>
                  <a:spcPct val="90000"/>
                </a:lnSpc>
              </a:pPr>
              <a:r>
                <a:rPr lang="en-US" sz="1500">
                  <a:solidFill>
                    <a:schemeClr val="folHlink"/>
                  </a:solidFill>
                </a:rPr>
                <a:t>Attributes</a:t>
              </a:r>
              <a:endParaRPr sz="1050"/>
            </a:p>
          </p:txBody>
        </p:sp>
        <p:sp>
          <p:nvSpPr>
            <p:cNvPr id="147" name="Google Shape;147;p19"/>
            <p:cNvSpPr txBox="1"/>
            <p:nvPr/>
          </p:nvSpPr>
          <p:spPr>
            <a:xfrm>
              <a:off x="3792" y="2504"/>
              <a:ext cx="1044" cy="263"/>
            </a:xfrm>
            <a:prstGeom prst="rect">
              <a:avLst/>
            </a:prstGeom>
            <a:noFill/>
            <a:ln w="19050" cap="flat" cmpd="sng">
              <a:solidFill>
                <a:schemeClr val="dk1"/>
              </a:solidFill>
              <a:prstDash val="solid"/>
              <a:miter lim="800000"/>
              <a:headEnd type="none" w="sm" len="sm"/>
              <a:tailEnd type="none" w="sm" len="sm"/>
            </a:ln>
          </p:spPr>
          <p:txBody>
            <a:bodyPr spcFirstLastPara="1" wrap="square" lIns="68569" tIns="34275" rIns="68569" bIns="34275" anchor="t" anchorCtr="0">
              <a:spAutoFit/>
            </a:bodyPr>
            <a:lstStyle/>
            <a:p>
              <a:pPr marL="217885" indent="-217885">
                <a:lnSpc>
                  <a:spcPct val="90000"/>
                </a:lnSpc>
              </a:pPr>
              <a:r>
                <a:rPr lang="en-US" sz="1500">
                  <a:solidFill>
                    <a:schemeClr val="dk1"/>
                  </a:solidFill>
                </a:rPr>
                <a:t>Operations</a:t>
              </a:r>
              <a:endParaRPr sz="1050"/>
            </a:p>
          </p:txBody>
        </p:sp>
        <p:cxnSp>
          <p:nvCxnSpPr>
            <p:cNvPr id="148" name="Google Shape;148;p19"/>
            <p:cNvCxnSpPr/>
            <p:nvPr/>
          </p:nvCxnSpPr>
          <p:spPr>
            <a:xfrm flipH="1">
              <a:off x="3216" y="1569"/>
              <a:ext cx="576" cy="96"/>
            </a:xfrm>
            <a:prstGeom prst="straightConnector1">
              <a:avLst/>
            </a:prstGeom>
            <a:noFill/>
            <a:ln w="19050" cap="flat" cmpd="sng">
              <a:solidFill>
                <a:schemeClr val="accent1"/>
              </a:solidFill>
              <a:prstDash val="solid"/>
              <a:round/>
              <a:headEnd type="none" w="med" len="med"/>
              <a:tailEnd type="stealth" w="lg" len="lg"/>
            </a:ln>
          </p:spPr>
        </p:cxnSp>
        <p:cxnSp>
          <p:nvCxnSpPr>
            <p:cNvPr id="149" name="Google Shape;149;p19"/>
            <p:cNvCxnSpPr/>
            <p:nvPr/>
          </p:nvCxnSpPr>
          <p:spPr>
            <a:xfrm flipH="1">
              <a:off x="3216" y="2097"/>
              <a:ext cx="576" cy="96"/>
            </a:xfrm>
            <a:prstGeom prst="straightConnector1">
              <a:avLst/>
            </a:prstGeom>
            <a:noFill/>
            <a:ln w="19050" cap="flat" cmpd="sng">
              <a:solidFill>
                <a:srgbClr val="FF9900"/>
              </a:solidFill>
              <a:prstDash val="solid"/>
              <a:round/>
              <a:headEnd type="none" w="med" len="med"/>
              <a:tailEnd type="stealth" w="lg" len="lg"/>
            </a:ln>
          </p:spPr>
        </p:cxnSp>
        <p:cxnSp>
          <p:nvCxnSpPr>
            <p:cNvPr id="150" name="Google Shape;150;p19"/>
            <p:cNvCxnSpPr/>
            <p:nvPr/>
          </p:nvCxnSpPr>
          <p:spPr>
            <a:xfrm flipH="1">
              <a:off x="3216" y="2625"/>
              <a:ext cx="576" cy="96"/>
            </a:xfrm>
            <a:prstGeom prst="straightConnector1">
              <a:avLst/>
            </a:prstGeom>
            <a:noFill/>
            <a:ln w="19050" cap="flat" cmpd="sng">
              <a:solidFill>
                <a:schemeClr val="dk1"/>
              </a:solidFill>
              <a:prstDash val="solid"/>
              <a:round/>
              <a:headEnd type="none" w="med" len="med"/>
              <a:tailEnd type="stealth" w="lg" len="lg"/>
            </a:ln>
          </p:spPr>
        </p:cxnSp>
        <p:sp>
          <p:nvSpPr>
            <p:cNvPr id="151" name="Google Shape;151;p19"/>
            <p:cNvSpPr/>
            <p:nvPr/>
          </p:nvSpPr>
          <p:spPr>
            <a:xfrm>
              <a:off x="1248" y="1425"/>
              <a:ext cx="2160" cy="384"/>
            </a:xfrm>
            <a:prstGeom prst="rect">
              <a:avLst/>
            </a:prstGeom>
            <a:noFill/>
            <a:ln>
              <a:noFill/>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a:bodyPr>
          <a:lstStyle/>
          <a:p>
            <a:pPr>
              <a:buSzPts val="4400"/>
            </a:pPr>
            <a:r>
              <a:rPr lang="en-US"/>
              <a:t>Class Names</a:t>
            </a:r>
            <a:endParaRPr/>
          </a:p>
        </p:txBody>
      </p:sp>
      <p:sp>
        <p:nvSpPr>
          <p:cNvPr id="157" name="Google Shape;157;p20"/>
          <p:cNvSpPr txBox="1">
            <a:spLocks noGrp="1"/>
          </p:cNvSpPr>
          <p:nvPr>
            <p:ph type="body" idx="1"/>
          </p:nvPr>
        </p:nvSpPr>
        <p:spPr>
          <a:xfrm>
            <a:off x="1485900" y="1200151"/>
            <a:ext cx="6326460" cy="3394472"/>
          </a:xfrm>
          <a:prstGeom prst="rect">
            <a:avLst/>
          </a:prstGeom>
          <a:noFill/>
          <a:ln>
            <a:noFill/>
          </a:ln>
        </p:spPr>
        <p:txBody>
          <a:bodyPr spcFirstLastPara="1" wrap="square" lIns="68569" tIns="34275" rIns="68569" bIns="34275" anchor="t" anchorCtr="0">
            <a:normAutofit/>
          </a:bodyPr>
          <a:lstStyle/>
          <a:p>
            <a:pPr marL="257175" algn="just">
              <a:lnSpc>
                <a:spcPct val="90000"/>
              </a:lnSpc>
              <a:spcBef>
                <a:spcPts val="0"/>
              </a:spcBef>
              <a:buSzPts val="2700"/>
            </a:pPr>
            <a:r>
              <a:rPr lang="en-US" sz="2025"/>
              <a:t>The name should be a noun or noun phrase</a:t>
            </a:r>
            <a:endParaRPr/>
          </a:p>
          <a:p>
            <a:pPr marL="257175" indent="-128588" algn="just">
              <a:lnSpc>
                <a:spcPct val="90000"/>
              </a:lnSpc>
              <a:spcBef>
                <a:spcPts val="405"/>
              </a:spcBef>
              <a:buSzPts val="2700"/>
              <a:buNone/>
            </a:pPr>
            <a:endParaRPr sz="2025"/>
          </a:p>
          <a:p>
            <a:pPr marL="257175" algn="just">
              <a:lnSpc>
                <a:spcPct val="90000"/>
              </a:lnSpc>
              <a:spcBef>
                <a:spcPts val="405"/>
              </a:spcBef>
              <a:buSzPts val="2700"/>
            </a:pPr>
            <a:r>
              <a:rPr lang="en-US" sz="2025"/>
              <a:t>The name should be singular and description of each object in the class</a:t>
            </a:r>
            <a:endParaRPr/>
          </a:p>
          <a:p>
            <a:pPr marL="257175" indent="-128588" algn="just">
              <a:lnSpc>
                <a:spcPct val="90000"/>
              </a:lnSpc>
              <a:spcBef>
                <a:spcPts val="405"/>
              </a:spcBef>
              <a:buSzPts val="2700"/>
              <a:buNone/>
            </a:pPr>
            <a:endParaRPr sz="2025"/>
          </a:p>
          <a:p>
            <a:pPr marL="257175" algn="just">
              <a:lnSpc>
                <a:spcPct val="90000"/>
              </a:lnSpc>
              <a:spcBef>
                <a:spcPts val="405"/>
              </a:spcBef>
              <a:buSzPts val="2700"/>
            </a:pPr>
            <a:r>
              <a:rPr lang="en-US" sz="2025"/>
              <a:t>The name should be meaningful from a problem-domain perspective</a:t>
            </a:r>
            <a:endParaRPr/>
          </a:p>
          <a:p>
            <a:pPr marL="557213" lvl="1" indent="-214313" algn="just">
              <a:lnSpc>
                <a:spcPct val="90000"/>
              </a:lnSpc>
              <a:spcBef>
                <a:spcPts val="360"/>
              </a:spcBef>
              <a:buSzPts val="2400"/>
            </a:pPr>
            <a:r>
              <a:rPr lang="en-US" sz="1800"/>
              <a:t>“Student” is better than “Student Data” or “S-record” or any other implementation driven name</a:t>
            </a:r>
            <a:endParaRPr/>
          </a:p>
          <a:p>
            <a:pPr marL="257175" indent="-104775">
              <a:spcBef>
                <a:spcPts val="480"/>
              </a:spcBef>
              <a:buSzPts val="3200"/>
              <a:buNone/>
            </a:pPr>
            <a:endParaRPr/>
          </a:p>
        </p:txBody>
      </p:sp>
      <p:sp>
        <p:nvSpPr>
          <p:cNvPr id="158" name="Google Shape;158;p20"/>
          <p:cNvSpPr txBox="1">
            <a:spLocks noGrp="1"/>
          </p:cNvSpPr>
          <p:nvPr>
            <p:ph type="sldNum" idx="12"/>
          </p:nvPr>
        </p:nvSpPr>
        <p:spPr>
          <a:xfrm>
            <a:off x="6057900" y="4767263"/>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2447</Words>
  <Application>Microsoft Office PowerPoint</Application>
  <PresentationFormat>On-screen Show (16:9)</PresentationFormat>
  <Paragraphs>401</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 New</vt:lpstr>
      <vt:lpstr>Georgia</vt:lpstr>
      <vt:lpstr>Noto Sans Symbols</vt:lpstr>
      <vt:lpstr>Verdana</vt:lpstr>
      <vt:lpstr>Simple Light</vt:lpstr>
      <vt:lpstr>OOAD</vt:lpstr>
      <vt:lpstr>Class Diagram</vt:lpstr>
      <vt:lpstr>Cont.. </vt:lpstr>
      <vt:lpstr>Cont...</vt:lpstr>
      <vt:lpstr>Class Diagram</vt:lpstr>
      <vt:lpstr>Features of a class</vt:lpstr>
      <vt:lpstr>Class Diagrams</vt:lpstr>
      <vt:lpstr>Cont..</vt:lpstr>
      <vt:lpstr>Class Names</vt:lpstr>
      <vt:lpstr>Attributes</vt:lpstr>
      <vt:lpstr>Cont..</vt:lpstr>
      <vt:lpstr>PowerPoint Presentation</vt:lpstr>
      <vt:lpstr>Operation Syntax</vt:lpstr>
      <vt:lpstr>Cont..</vt:lpstr>
      <vt:lpstr>Operations</vt:lpstr>
      <vt:lpstr>Type of Relationships in Class Diagrams</vt:lpstr>
      <vt:lpstr>Generalization</vt:lpstr>
      <vt:lpstr>Cont..</vt:lpstr>
      <vt:lpstr>PowerPoint Presentation</vt:lpstr>
      <vt:lpstr>Generalization</vt:lpstr>
      <vt:lpstr>C++ Example for Generalization</vt:lpstr>
      <vt:lpstr>Associations</vt:lpstr>
      <vt:lpstr>Association Relationships</vt:lpstr>
      <vt:lpstr>Association Relationships (Cont’d)</vt:lpstr>
      <vt:lpstr>PowerPoint Presentation</vt:lpstr>
      <vt:lpstr>Association Relationships (Cont’d)</vt:lpstr>
      <vt:lpstr>Association Relationships (Cont’d)</vt:lpstr>
      <vt:lpstr>Association Relationships (Cont’d)</vt:lpstr>
      <vt:lpstr>Associations</vt:lpstr>
      <vt:lpstr>In short Associations:</vt:lpstr>
      <vt:lpstr>PowerPoint Presentation</vt:lpstr>
      <vt:lpstr>Associations</vt:lpstr>
      <vt:lpstr>C++ Example</vt:lpstr>
      <vt:lpstr>Cont..</vt:lpstr>
      <vt:lpstr>Cont..</vt:lpstr>
      <vt:lpstr>Cont..</vt:lpstr>
      <vt:lpstr>PowerPoint Presentation</vt:lpstr>
      <vt:lpstr>Association</vt:lpstr>
      <vt:lpstr>Aggregation</vt:lpstr>
      <vt:lpstr>Composition</vt:lpstr>
      <vt:lpstr>Composition</vt:lpstr>
      <vt:lpstr>Realization</vt:lpstr>
      <vt:lpstr>Dependencies</vt:lpstr>
      <vt:lpstr>Tools for creating UML diagrams</vt:lpstr>
      <vt:lpstr>Class diagram pros/cons</vt:lpstr>
      <vt:lpstr> Online shopping domain model</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dc:title>
  <cp:lastModifiedBy>Raju Pal</cp:lastModifiedBy>
  <cp:revision>1</cp:revision>
  <dcterms:modified xsi:type="dcterms:W3CDTF">2022-09-20T05:37:44Z</dcterms:modified>
</cp:coreProperties>
</file>