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6858000" cx="9144000"/>
  <p:notesSz cx="6858000" cy="9144000"/>
  <p:embeddedFontLst>
    <p:embeddedFont>
      <p:font typeface="Book Antiqua"/>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78" roundtripDataSignature="AMtx7mhia2+Bmuu/SAsdzIX1jcRJW9TO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679F74-6EA2-4F57-8D61-CF5E5A51A876}">
  <a:tblStyle styleId="{E0679F74-6EA2-4F57-8D61-CF5E5A51A876}"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56F4171-55AC-4D70-9116-EFC243A91277}"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BookAntiqua-bold.fntdata"/><Relationship Id="rId30" Type="http://schemas.openxmlformats.org/officeDocument/2006/relationships/slide" Target="slides/slide24.xml"/><Relationship Id="rId74" Type="http://schemas.openxmlformats.org/officeDocument/2006/relationships/font" Target="fonts/BookAntiqua-regular.fntdata"/><Relationship Id="rId33" Type="http://schemas.openxmlformats.org/officeDocument/2006/relationships/slide" Target="slides/slide27.xml"/><Relationship Id="rId77" Type="http://schemas.openxmlformats.org/officeDocument/2006/relationships/font" Target="fonts/BookAntiqua-boldItalic.fntdata"/><Relationship Id="rId32" Type="http://schemas.openxmlformats.org/officeDocument/2006/relationships/slide" Target="slides/slide26.xml"/><Relationship Id="rId76" Type="http://schemas.openxmlformats.org/officeDocument/2006/relationships/font" Target="fonts/BookAntiqua-italic.fntdata"/><Relationship Id="rId35" Type="http://schemas.openxmlformats.org/officeDocument/2006/relationships/slide" Target="slides/slide29.xml"/><Relationship Id="rId34" Type="http://schemas.openxmlformats.org/officeDocument/2006/relationships/slide" Target="slides/slide28.xml"/><Relationship Id="rId78" Type="http://customschemas.google.com/relationships/presentationmetadata" Target="meta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bf464a72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bf464a7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83"/>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8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3" name="Google Shape;13;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2" name="Shape 62"/>
        <p:cNvGrpSpPr/>
        <p:nvPr/>
      </p:nvGrpSpPr>
      <p:grpSpPr>
        <a:xfrm>
          <a:off x="0" y="0"/>
          <a:ext cx="0" cy="0"/>
          <a:chOff x="0" y="0"/>
          <a:chExt cx="0" cy="0"/>
        </a:xfrm>
      </p:grpSpPr>
      <p:sp>
        <p:nvSpPr>
          <p:cNvPr id="63" name="Google Shape;63;p9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92"/>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2"/>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8" name="Shape 68"/>
        <p:cNvGrpSpPr/>
        <p:nvPr/>
      </p:nvGrpSpPr>
      <p:grpSpPr>
        <a:xfrm>
          <a:off x="0" y="0"/>
          <a:ext cx="0" cy="0"/>
          <a:chOff x="0" y="0"/>
          <a:chExt cx="0" cy="0"/>
        </a:xfrm>
      </p:grpSpPr>
      <p:sp>
        <p:nvSpPr>
          <p:cNvPr id="69" name="Google Shape;69;p93"/>
          <p:cNvSpPr txBox="1"/>
          <p:nvPr>
            <p:ph type="title"/>
          </p:nvPr>
        </p:nvSpPr>
        <p:spPr>
          <a:xfrm rot="5400000">
            <a:off x="4732337" y="2171700"/>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93"/>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3"/>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84"/>
          <p:cNvSpPr txBox="1"/>
          <p:nvPr>
            <p:ph type="title"/>
          </p:nvPr>
        </p:nvSpPr>
        <p:spPr>
          <a:xfrm>
            <a:off x="609600" y="381000"/>
            <a:ext cx="8229600" cy="685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84"/>
          <p:cNvSpPr txBox="1"/>
          <p:nvPr>
            <p:ph idx="1" type="body"/>
          </p:nvPr>
        </p:nvSpPr>
        <p:spPr>
          <a:xfrm>
            <a:off x="609600" y="1468471"/>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 name="Google Shape;17;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8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8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2" name="Google Shape;22;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86"/>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8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8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8" name="Google Shape;28;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8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8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3" name="Google Shape;33;p8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4" name="Google Shape;34;p8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5" name="Google Shape;35;p8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6" name="Google Shape;36;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7"/>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8"/>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9"/>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9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9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1" name="Google Shape;51;p9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2" name="Google Shape;52;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0"/>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9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91"/>
          <p:cNvSpPr/>
          <p:nvPr>
            <p:ph idx="2" type="pic"/>
          </p:nvPr>
        </p:nvSpPr>
        <p:spPr>
          <a:xfrm>
            <a:off x="1792288" y="612775"/>
            <a:ext cx="5486400" cy="4114800"/>
          </a:xfrm>
          <a:prstGeom prst="rect">
            <a:avLst/>
          </a:prstGeom>
          <a:noFill/>
          <a:ln>
            <a:noFill/>
          </a:ln>
        </p:spPr>
      </p:sp>
      <p:sp>
        <p:nvSpPr>
          <p:cNvPr id="58" name="Google Shape;58;p9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9" name="Google Shape;59;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1"/>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 name="Google Shape;7;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2"/>
          <p:cNvSpPr txBox="1"/>
          <p:nvPr/>
        </p:nvSpPr>
        <p:spPr>
          <a:xfrm>
            <a:off x="4038600" y="152400"/>
            <a:ext cx="3962400" cy="61555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SCHOOL OF COMPUTER AND INFORMATION SCIENCES</a:t>
            </a:r>
            <a:endParaRPr b="0" i="0" sz="20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fbf464a721_0_0"/>
          <p:cNvSpPr txBox="1"/>
          <p:nvPr>
            <p:ph type="ctrTitle"/>
          </p:nvPr>
        </p:nvSpPr>
        <p:spPr>
          <a:xfrm>
            <a:off x="685800" y="2130425"/>
            <a:ext cx="7772400" cy="1470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Module 4</a:t>
            </a:r>
            <a:endParaRPr/>
          </a:p>
        </p:txBody>
      </p:sp>
      <p:sp>
        <p:nvSpPr>
          <p:cNvPr id="79" name="Google Shape;79;gfbf464a721_0_0"/>
          <p:cNvSpPr txBox="1"/>
          <p:nvPr>
            <p:ph idx="1" type="subTitle"/>
          </p:nvPr>
        </p:nvSpPr>
        <p:spPr>
          <a:xfrm>
            <a:off x="1371600" y="3886200"/>
            <a:ext cx="6400800" cy="1752600"/>
          </a:xfrm>
          <a:prstGeom prst="rect">
            <a:avLst/>
          </a:prstGeom>
        </p:spPr>
        <p:txBody>
          <a:bodyPr anchorCtr="0" anchor="t" bIns="45700" lIns="91425" spcFirstLastPara="1" rIns="91425" wrap="square" tIns="45700">
            <a:normAutofit/>
          </a:bodyPr>
          <a:lstStyle/>
          <a:p>
            <a:pPr indent="0" lvl="0" marL="60325" rtl="0" algn="ctr">
              <a:spcBef>
                <a:spcPts val="365"/>
              </a:spcBef>
              <a:spcAft>
                <a:spcPts val="0"/>
              </a:spcAft>
              <a:buClr>
                <a:schemeClr val="dk1"/>
              </a:buClr>
              <a:buSzPts val="1100"/>
              <a:buFont typeface="Arial"/>
              <a:buNone/>
            </a:pPr>
            <a:r>
              <a:rPr lang="en-US" sz="2000">
                <a:solidFill>
                  <a:schemeClr val="dk1"/>
                </a:solidFill>
              </a:rPr>
              <a:t>Converting Design to Code in JAVA</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idx="1" type="body"/>
          </p:nvPr>
        </p:nvSpPr>
        <p:spPr>
          <a:xfrm>
            <a:off x="914400" y="1874837"/>
            <a:ext cx="3505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Java Is Simple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Object-Oriented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Distributed </a:t>
            </a:r>
            <a:endParaRPr/>
          </a:p>
          <a:p>
            <a:pPr indent="-342900" lvl="0" marL="342900" rtl="0" algn="l">
              <a:spcBef>
                <a:spcPts val="400"/>
              </a:spcBef>
              <a:spcAft>
                <a:spcPts val="0"/>
              </a:spcAft>
              <a:buClr>
                <a:srgbClr val="0070C0"/>
              </a:buClr>
              <a:buSzPts val="2000"/>
              <a:buChar char="•"/>
            </a:pPr>
            <a:r>
              <a:rPr lang="en-US" sz="2000">
                <a:solidFill>
                  <a:srgbClr val="0070C0"/>
                </a:solidFill>
                <a:latin typeface="Times New Roman"/>
                <a:ea typeface="Times New Roman"/>
                <a:cs typeface="Times New Roman"/>
                <a:sym typeface="Times New Roman"/>
              </a:rPr>
              <a:t>Java Is Interpreted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Robust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Secure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Architecture-Neutral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Portable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Java's Performance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Multithreaded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Dynamic </a:t>
            </a:r>
            <a:endParaRPr/>
          </a:p>
        </p:txBody>
      </p:sp>
      <p:sp>
        <p:nvSpPr>
          <p:cNvPr id="146" name="Google Shape;146;p14"/>
          <p:cNvSpPr txBox="1"/>
          <p:nvPr>
            <p:ph type="title"/>
          </p:nvPr>
        </p:nvSpPr>
        <p:spPr>
          <a:xfrm>
            <a:off x="914400" y="1066800"/>
            <a:ext cx="8229600" cy="685800"/>
          </a:xfrm>
          <a:prstGeom prst="rect">
            <a:avLst/>
          </a:prstGeom>
          <a:noFill/>
          <a:ln>
            <a:noFill/>
          </a:ln>
        </p:spPr>
        <p:txBody>
          <a:bodyPr anchorCtr="0" anchor="t" bIns="46025" lIns="92075" spcFirstLastPara="1" rIns="92075" wrap="square" tIns="46025">
            <a:noAutofit/>
          </a:bodyPr>
          <a:lstStyle/>
          <a:p>
            <a:pPr indent="0" lvl="0" marL="0" rtl="0" algn="ctr">
              <a:lnSpc>
                <a:spcPct val="110000"/>
              </a:lnSpc>
              <a:spcBef>
                <a:spcPts val="0"/>
              </a:spcBef>
              <a:spcAft>
                <a:spcPts val="0"/>
              </a:spcAft>
              <a:buClr>
                <a:schemeClr val="dk2"/>
              </a:buClr>
              <a:buSzPts val="2100"/>
              <a:buFont typeface="Times New Roman"/>
              <a:buNone/>
            </a:pPr>
            <a:r>
              <a:rPr b="1" lang="en-US" sz="2800">
                <a:latin typeface="Times New Roman"/>
                <a:ea typeface="Times New Roman"/>
                <a:cs typeface="Times New Roman"/>
                <a:sym typeface="Times New Roman"/>
              </a:rPr>
              <a:t>Characteristic of Java</a:t>
            </a:r>
            <a:endParaRPr/>
          </a:p>
        </p:txBody>
      </p:sp>
      <p:sp>
        <p:nvSpPr>
          <p:cNvPr id="147" name="Google Shape;147;p14"/>
          <p:cNvSpPr txBox="1"/>
          <p:nvPr/>
        </p:nvSpPr>
        <p:spPr>
          <a:xfrm>
            <a:off x="4800600" y="2743200"/>
            <a:ext cx="3795623"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rgbClr val="0070C0"/>
                </a:solidFill>
                <a:latin typeface="Times New Roman"/>
                <a:ea typeface="Times New Roman"/>
                <a:cs typeface="Times New Roman"/>
                <a:sym typeface="Times New Roman"/>
              </a:rPr>
              <a:t>You need an interpreter to run Java programs. The programs are compiled into the Java Virtual Machine code called bytecode. The bytecode is machine-independent and can run on any machine that has a Java interpreter, which is part of the Java Virtual Machine (JVM).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idx="1" type="body"/>
          </p:nvPr>
        </p:nvSpPr>
        <p:spPr>
          <a:xfrm>
            <a:off x="914400" y="1874837"/>
            <a:ext cx="3505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Java Is Simple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Object-Oriented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Distributed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Interpreted </a:t>
            </a:r>
            <a:endParaRPr/>
          </a:p>
          <a:p>
            <a:pPr indent="-342900" lvl="0" marL="342900" rtl="0" algn="l">
              <a:spcBef>
                <a:spcPts val="400"/>
              </a:spcBef>
              <a:spcAft>
                <a:spcPts val="0"/>
              </a:spcAft>
              <a:buClr>
                <a:srgbClr val="0070C0"/>
              </a:buClr>
              <a:buSzPts val="2000"/>
              <a:buChar char="•"/>
            </a:pPr>
            <a:r>
              <a:rPr lang="en-US" sz="2000">
                <a:solidFill>
                  <a:srgbClr val="0070C0"/>
                </a:solidFill>
                <a:latin typeface="Times New Roman"/>
                <a:ea typeface="Times New Roman"/>
                <a:cs typeface="Times New Roman"/>
                <a:sym typeface="Times New Roman"/>
              </a:rPr>
              <a:t>Java Is Robust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Secure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Architecture-Neutral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Portable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Java's Performance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Multithreaded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Dynamic </a:t>
            </a:r>
            <a:endParaRPr/>
          </a:p>
        </p:txBody>
      </p:sp>
      <p:sp>
        <p:nvSpPr>
          <p:cNvPr id="153" name="Google Shape;153;p15"/>
          <p:cNvSpPr txBox="1"/>
          <p:nvPr>
            <p:ph type="title"/>
          </p:nvPr>
        </p:nvSpPr>
        <p:spPr>
          <a:xfrm>
            <a:off x="914400" y="1066800"/>
            <a:ext cx="8229600" cy="685800"/>
          </a:xfrm>
          <a:prstGeom prst="rect">
            <a:avLst/>
          </a:prstGeom>
          <a:noFill/>
          <a:ln>
            <a:noFill/>
          </a:ln>
        </p:spPr>
        <p:txBody>
          <a:bodyPr anchorCtr="0" anchor="t" bIns="46025" lIns="92075" spcFirstLastPara="1" rIns="92075" wrap="square" tIns="46025">
            <a:noAutofit/>
          </a:bodyPr>
          <a:lstStyle/>
          <a:p>
            <a:pPr indent="0" lvl="0" marL="0" rtl="0" algn="ctr">
              <a:lnSpc>
                <a:spcPct val="110000"/>
              </a:lnSpc>
              <a:spcBef>
                <a:spcPts val="0"/>
              </a:spcBef>
              <a:spcAft>
                <a:spcPts val="0"/>
              </a:spcAft>
              <a:buClr>
                <a:schemeClr val="dk2"/>
              </a:buClr>
              <a:buSzPts val="2100"/>
              <a:buFont typeface="Times New Roman"/>
              <a:buNone/>
            </a:pPr>
            <a:r>
              <a:rPr b="1" lang="en-US" sz="2800">
                <a:latin typeface="Times New Roman"/>
                <a:ea typeface="Times New Roman"/>
                <a:cs typeface="Times New Roman"/>
                <a:sym typeface="Times New Roman"/>
              </a:rPr>
              <a:t>Characteristic of Java</a:t>
            </a:r>
            <a:endParaRPr/>
          </a:p>
        </p:txBody>
      </p:sp>
      <p:sp>
        <p:nvSpPr>
          <p:cNvPr id="154" name="Google Shape;154;p15"/>
          <p:cNvSpPr txBox="1"/>
          <p:nvPr/>
        </p:nvSpPr>
        <p:spPr>
          <a:xfrm>
            <a:off x="4662577" y="2538948"/>
            <a:ext cx="3795623"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rgbClr val="0070C0"/>
                </a:solidFill>
                <a:latin typeface="Times New Roman"/>
                <a:ea typeface="Times New Roman"/>
                <a:cs typeface="Times New Roman"/>
                <a:sym typeface="Times New Roman"/>
              </a:rPr>
              <a:t>Java compilers can detect many problems that would first show up at execution time in other languages. </a:t>
            </a:r>
            <a:endParaRPr/>
          </a:p>
          <a:p>
            <a:pPr indent="0" lvl="0" marL="0" marR="0" rtl="0" algn="just">
              <a:spcBef>
                <a:spcPts val="0"/>
              </a:spcBef>
              <a:spcAft>
                <a:spcPts val="0"/>
              </a:spcAft>
              <a:buNone/>
            </a:pPr>
            <a:r>
              <a:rPr lang="en-US" sz="2000">
                <a:solidFill>
                  <a:srgbClr val="0070C0"/>
                </a:solidFill>
                <a:latin typeface="Times New Roman"/>
                <a:ea typeface="Times New Roman"/>
                <a:cs typeface="Times New Roman"/>
                <a:sym typeface="Times New Roman"/>
              </a:rPr>
              <a:t>Java has eliminated certain types of error-prone programming constructs found in other languages. </a:t>
            </a:r>
            <a:endParaRPr/>
          </a:p>
          <a:p>
            <a:pPr indent="0" lvl="0" marL="0" marR="0" rtl="0" algn="just">
              <a:spcBef>
                <a:spcPts val="0"/>
              </a:spcBef>
              <a:spcAft>
                <a:spcPts val="0"/>
              </a:spcAft>
              <a:buNone/>
            </a:pPr>
            <a:r>
              <a:rPr lang="en-US" sz="2000">
                <a:solidFill>
                  <a:srgbClr val="0070C0"/>
                </a:solidFill>
                <a:latin typeface="Times New Roman"/>
                <a:ea typeface="Times New Roman"/>
                <a:cs typeface="Times New Roman"/>
                <a:sym typeface="Times New Roman"/>
              </a:rPr>
              <a:t>Java has a runtime exception-handling feature to provide programming support for robustness.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idx="1" type="body"/>
          </p:nvPr>
        </p:nvSpPr>
        <p:spPr>
          <a:xfrm>
            <a:off x="914400" y="1874837"/>
            <a:ext cx="3505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Java Is Simple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Object-Oriented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Distributed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Interpreted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Robust </a:t>
            </a:r>
            <a:endParaRPr/>
          </a:p>
          <a:p>
            <a:pPr indent="-342900" lvl="0" marL="342900" rtl="0" algn="l">
              <a:spcBef>
                <a:spcPts val="400"/>
              </a:spcBef>
              <a:spcAft>
                <a:spcPts val="0"/>
              </a:spcAft>
              <a:buClr>
                <a:srgbClr val="0070C0"/>
              </a:buClr>
              <a:buSzPts val="2000"/>
              <a:buChar char="•"/>
            </a:pPr>
            <a:r>
              <a:rPr lang="en-US" sz="2000">
                <a:solidFill>
                  <a:srgbClr val="0070C0"/>
                </a:solidFill>
                <a:latin typeface="Times New Roman"/>
                <a:ea typeface="Times New Roman"/>
                <a:cs typeface="Times New Roman"/>
                <a:sym typeface="Times New Roman"/>
              </a:rPr>
              <a:t>Java Is Secure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Architecture-Neutral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Portable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Java's Performance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Multithreaded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Dynamic </a:t>
            </a:r>
            <a:endParaRPr/>
          </a:p>
        </p:txBody>
      </p:sp>
      <p:sp>
        <p:nvSpPr>
          <p:cNvPr id="160" name="Google Shape;160;p16"/>
          <p:cNvSpPr txBox="1"/>
          <p:nvPr>
            <p:ph type="title"/>
          </p:nvPr>
        </p:nvSpPr>
        <p:spPr>
          <a:xfrm>
            <a:off x="914400" y="1066800"/>
            <a:ext cx="8229600" cy="685800"/>
          </a:xfrm>
          <a:prstGeom prst="rect">
            <a:avLst/>
          </a:prstGeom>
          <a:noFill/>
          <a:ln>
            <a:noFill/>
          </a:ln>
        </p:spPr>
        <p:txBody>
          <a:bodyPr anchorCtr="0" anchor="t" bIns="46025" lIns="92075" spcFirstLastPara="1" rIns="92075" wrap="square" tIns="46025">
            <a:noAutofit/>
          </a:bodyPr>
          <a:lstStyle/>
          <a:p>
            <a:pPr indent="0" lvl="0" marL="0" rtl="0" algn="ctr">
              <a:lnSpc>
                <a:spcPct val="110000"/>
              </a:lnSpc>
              <a:spcBef>
                <a:spcPts val="0"/>
              </a:spcBef>
              <a:spcAft>
                <a:spcPts val="0"/>
              </a:spcAft>
              <a:buClr>
                <a:schemeClr val="dk2"/>
              </a:buClr>
              <a:buSzPts val="2100"/>
              <a:buFont typeface="Times New Roman"/>
              <a:buNone/>
            </a:pPr>
            <a:r>
              <a:rPr b="1" lang="en-US" sz="2800">
                <a:latin typeface="Times New Roman"/>
                <a:ea typeface="Times New Roman"/>
                <a:cs typeface="Times New Roman"/>
                <a:sym typeface="Times New Roman"/>
              </a:rPr>
              <a:t>Characteristic of Java</a:t>
            </a:r>
            <a:endParaRPr/>
          </a:p>
        </p:txBody>
      </p:sp>
      <p:sp>
        <p:nvSpPr>
          <p:cNvPr id="161" name="Google Shape;161;p16"/>
          <p:cNvSpPr txBox="1"/>
          <p:nvPr/>
        </p:nvSpPr>
        <p:spPr>
          <a:xfrm>
            <a:off x="4931434" y="3657600"/>
            <a:ext cx="3450566"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rgbClr val="0070C0"/>
                </a:solidFill>
                <a:latin typeface="Times New Roman"/>
                <a:ea typeface="Times New Roman"/>
                <a:cs typeface="Times New Roman"/>
                <a:sym typeface="Times New Roman"/>
              </a:rPr>
              <a:t>Java implements several security mechanisms to protect your system against harm caused by stray programs.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idx="1" type="body"/>
          </p:nvPr>
        </p:nvSpPr>
        <p:spPr>
          <a:xfrm>
            <a:off x="914400" y="1874837"/>
            <a:ext cx="3505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Java Is Simple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Object-Oriented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Distributed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Interpreted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Robust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Secure </a:t>
            </a:r>
            <a:endParaRPr/>
          </a:p>
          <a:p>
            <a:pPr indent="-342900" lvl="0" marL="342900" rtl="0" algn="l">
              <a:spcBef>
                <a:spcPts val="400"/>
              </a:spcBef>
              <a:spcAft>
                <a:spcPts val="0"/>
              </a:spcAft>
              <a:buClr>
                <a:srgbClr val="0070C0"/>
              </a:buClr>
              <a:buSzPts val="2000"/>
              <a:buChar char="•"/>
            </a:pPr>
            <a:r>
              <a:rPr lang="en-US" sz="2000">
                <a:solidFill>
                  <a:srgbClr val="0070C0"/>
                </a:solidFill>
                <a:latin typeface="Times New Roman"/>
                <a:ea typeface="Times New Roman"/>
                <a:cs typeface="Times New Roman"/>
                <a:sym typeface="Times New Roman"/>
              </a:rPr>
              <a:t>Java Is Architecture-Neutral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Portable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Java's Performance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Multithreaded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Dynamic </a:t>
            </a:r>
            <a:endParaRPr/>
          </a:p>
        </p:txBody>
      </p:sp>
      <p:sp>
        <p:nvSpPr>
          <p:cNvPr id="167" name="Google Shape;167;p17"/>
          <p:cNvSpPr txBox="1"/>
          <p:nvPr>
            <p:ph type="title"/>
          </p:nvPr>
        </p:nvSpPr>
        <p:spPr>
          <a:xfrm>
            <a:off x="914400" y="1066800"/>
            <a:ext cx="8229600" cy="685800"/>
          </a:xfrm>
          <a:prstGeom prst="rect">
            <a:avLst/>
          </a:prstGeom>
          <a:noFill/>
          <a:ln>
            <a:noFill/>
          </a:ln>
        </p:spPr>
        <p:txBody>
          <a:bodyPr anchorCtr="0" anchor="t" bIns="46025" lIns="92075" spcFirstLastPara="1" rIns="92075" wrap="square" tIns="46025">
            <a:noAutofit/>
          </a:bodyPr>
          <a:lstStyle/>
          <a:p>
            <a:pPr indent="0" lvl="0" marL="0" rtl="0" algn="ctr">
              <a:lnSpc>
                <a:spcPct val="110000"/>
              </a:lnSpc>
              <a:spcBef>
                <a:spcPts val="0"/>
              </a:spcBef>
              <a:spcAft>
                <a:spcPts val="0"/>
              </a:spcAft>
              <a:buClr>
                <a:schemeClr val="dk2"/>
              </a:buClr>
              <a:buSzPts val="2100"/>
              <a:buFont typeface="Times New Roman"/>
              <a:buNone/>
            </a:pPr>
            <a:r>
              <a:rPr b="1" lang="en-US" sz="2800">
                <a:latin typeface="Times New Roman"/>
                <a:ea typeface="Times New Roman"/>
                <a:cs typeface="Times New Roman"/>
                <a:sym typeface="Times New Roman"/>
              </a:rPr>
              <a:t>Characteristic of Java</a:t>
            </a:r>
            <a:endParaRPr/>
          </a:p>
        </p:txBody>
      </p:sp>
      <p:sp>
        <p:nvSpPr>
          <p:cNvPr id="168" name="Google Shape;168;p17"/>
          <p:cNvSpPr txBox="1"/>
          <p:nvPr/>
        </p:nvSpPr>
        <p:spPr>
          <a:xfrm>
            <a:off x="4953000" y="3962400"/>
            <a:ext cx="3795623"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rgbClr val="0070C0"/>
                </a:solidFill>
                <a:latin typeface="Book Antiqua"/>
                <a:ea typeface="Book Antiqua"/>
                <a:cs typeface="Book Antiqua"/>
                <a:sym typeface="Book Antiqua"/>
              </a:rPr>
              <a:t>Write once, run anywhere</a:t>
            </a:r>
            <a:endParaRPr/>
          </a:p>
          <a:p>
            <a:pPr indent="0" lvl="0" marL="0" marR="0" rtl="0" algn="just">
              <a:spcBef>
                <a:spcPts val="0"/>
              </a:spcBef>
              <a:spcAft>
                <a:spcPts val="0"/>
              </a:spcAft>
              <a:buNone/>
            </a:pPr>
            <a:r>
              <a:t/>
            </a:r>
            <a:endParaRPr sz="2000">
              <a:solidFill>
                <a:srgbClr val="0070C0"/>
              </a:solidFill>
              <a:latin typeface="Book Antiqua"/>
              <a:ea typeface="Book Antiqua"/>
              <a:cs typeface="Book Antiqua"/>
              <a:sym typeface="Book Antiqua"/>
            </a:endParaRPr>
          </a:p>
          <a:p>
            <a:pPr indent="0" lvl="0" marL="0" marR="0" rtl="0" algn="just">
              <a:spcBef>
                <a:spcPts val="0"/>
              </a:spcBef>
              <a:spcAft>
                <a:spcPts val="0"/>
              </a:spcAft>
              <a:buNone/>
            </a:pPr>
            <a:r>
              <a:rPr lang="en-US" sz="2000">
                <a:solidFill>
                  <a:srgbClr val="0070C0"/>
                </a:solidFill>
                <a:latin typeface="Book Antiqua"/>
                <a:ea typeface="Book Antiqua"/>
                <a:cs typeface="Book Antiqua"/>
                <a:sym typeface="Book Antiqua"/>
              </a:rPr>
              <a:t>With a Java Virtual Machine (JVM), you can write one program that will run on any platform.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idx="1" type="body"/>
          </p:nvPr>
        </p:nvSpPr>
        <p:spPr>
          <a:xfrm>
            <a:off x="914400" y="1874837"/>
            <a:ext cx="3505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Java Is Simple</a:t>
            </a:r>
            <a:r>
              <a:rPr lang="en-US" sz="2000">
                <a:solidFill>
                  <a:srgbClr val="0070C0"/>
                </a:solidFill>
                <a:latin typeface="Times New Roman"/>
                <a:ea typeface="Times New Roman"/>
                <a:cs typeface="Times New Roman"/>
                <a:sym typeface="Times New Roman"/>
              </a:rPr>
              <a:t>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Object-Oriented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Distributed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Interpreted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Robust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Secure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Architecture-Neutral </a:t>
            </a:r>
            <a:endParaRPr/>
          </a:p>
          <a:p>
            <a:pPr indent="-342900" lvl="0" marL="342900" rtl="0" algn="l">
              <a:spcBef>
                <a:spcPts val="400"/>
              </a:spcBef>
              <a:spcAft>
                <a:spcPts val="0"/>
              </a:spcAft>
              <a:buClr>
                <a:srgbClr val="0070C0"/>
              </a:buClr>
              <a:buSzPts val="2000"/>
              <a:buChar char="•"/>
            </a:pPr>
            <a:r>
              <a:rPr lang="en-US" sz="2000">
                <a:solidFill>
                  <a:srgbClr val="0070C0"/>
                </a:solidFill>
                <a:latin typeface="Times New Roman"/>
                <a:ea typeface="Times New Roman"/>
                <a:cs typeface="Times New Roman"/>
                <a:sym typeface="Times New Roman"/>
              </a:rPr>
              <a:t>Java Is Portable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Java's Performance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Multithreaded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Dynamic </a:t>
            </a:r>
            <a:endParaRPr/>
          </a:p>
        </p:txBody>
      </p:sp>
      <p:sp>
        <p:nvSpPr>
          <p:cNvPr id="174" name="Google Shape;174;p18"/>
          <p:cNvSpPr txBox="1"/>
          <p:nvPr>
            <p:ph type="title"/>
          </p:nvPr>
        </p:nvSpPr>
        <p:spPr>
          <a:xfrm>
            <a:off x="914400" y="1066800"/>
            <a:ext cx="8229600" cy="685800"/>
          </a:xfrm>
          <a:prstGeom prst="rect">
            <a:avLst/>
          </a:prstGeom>
          <a:noFill/>
          <a:ln>
            <a:noFill/>
          </a:ln>
        </p:spPr>
        <p:txBody>
          <a:bodyPr anchorCtr="0" anchor="t" bIns="46025" lIns="92075" spcFirstLastPara="1" rIns="92075" wrap="square" tIns="46025">
            <a:noAutofit/>
          </a:bodyPr>
          <a:lstStyle/>
          <a:p>
            <a:pPr indent="0" lvl="0" marL="0" rtl="0" algn="ctr">
              <a:lnSpc>
                <a:spcPct val="110000"/>
              </a:lnSpc>
              <a:spcBef>
                <a:spcPts val="0"/>
              </a:spcBef>
              <a:spcAft>
                <a:spcPts val="0"/>
              </a:spcAft>
              <a:buClr>
                <a:schemeClr val="dk2"/>
              </a:buClr>
              <a:buSzPts val="2100"/>
              <a:buFont typeface="Times New Roman"/>
              <a:buNone/>
            </a:pPr>
            <a:r>
              <a:rPr b="1" lang="en-US" sz="2800">
                <a:latin typeface="Times New Roman"/>
                <a:ea typeface="Times New Roman"/>
                <a:cs typeface="Times New Roman"/>
                <a:sym typeface="Times New Roman"/>
              </a:rPr>
              <a:t>Characteristic of Java</a:t>
            </a:r>
            <a:endParaRPr/>
          </a:p>
        </p:txBody>
      </p:sp>
      <p:sp>
        <p:nvSpPr>
          <p:cNvPr id="175" name="Google Shape;175;p18"/>
          <p:cNvSpPr txBox="1"/>
          <p:nvPr/>
        </p:nvSpPr>
        <p:spPr>
          <a:xfrm>
            <a:off x="4738776" y="4696361"/>
            <a:ext cx="3795623" cy="132343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rgbClr val="0070C0"/>
                </a:solidFill>
                <a:latin typeface="Times New Roman"/>
                <a:ea typeface="Times New Roman"/>
                <a:cs typeface="Times New Roman"/>
                <a:sym typeface="Times New Roman"/>
              </a:rPr>
              <a:t>Because Java is architecture neutral, Java programs are portable. They can be run on any platform without being recompiled.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idx="1" type="body"/>
          </p:nvPr>
        </p:nvSpPr>
        <p:spPr>
          <a:xfrm>
            <a:off x="914400" y="1874837"/>
            <a:ext cx="3505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Java Is Simple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Object-Oriented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Distributed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Interpreted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Robust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Secure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Architecture-Neutral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Portable </a:t>
            </a:r>
            <a:endParaRPr/>
          </a:p>
          <a:p>
            <a:pPr indent="-342900" lvl="0" marL="342900" rtl="0" algn="l">
              <a:spcBef>
                <a:spcPts val="400"/>
              </a:spcBef>
              <a:spcAft>
                <a:spcPts val="0"/>
              </a:spcAft>
              <a:buClr>
                <a:srgbClr val="0070C0"/>
              </a:buClr>
              <a:buSzPts val="2000"/>
              <a:buChar char="•"/>
            </a:pPr>
            <a:r>
              <a:rPr lang="en-US" sz="2000">
                <a:solidFill>
                  <a:srgbClr val="0070C0"/>
                </a:solidFill>
                <a:latin typeface="Times New Roman"/>
                <a:ea typeface="Times New Roman"/>
                <a:cs typeface="Times New Roman"/>
                <a:sym typeface="Times New Roman"/>
              </a:rPr>
              <a:t>Java's Performance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Multithreaded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Dynamic </a:t>
            </a:r>
            <a:endParaRPr/>
          </a:p>
        </p:txBody>
      </p:sp>
      <p:sp>
        <p:nvSpPr>
          <p:cNvPr id="181" name="Google Shape;181;p19"/>
          <p:cNvSpPr txBox="1"/>
          <p:nvPr>
            <p:ph type="title"/>
          </p:nvPr>
        </p:nvSpPr>
        <p:spPr>
          <a:xfrm>
            <a:off x="914400" y="1066800"/>
            <a:ext cx="8229600" cy="685800"/>
          </a:xfrm>
          <a:prstGeom prst="rect">
            <a:avLst/>
          </a:prstGeom>
          <a:noFill/>
          <a:ln>
            <a:noFill/>
          </a:ln>
        </p:spPr>
        <p:txBody>
          <a:bodyPr anchorCtr="0" anchor="t" bIns="46025" lIns="92075" spcFirstLastPara="1" rIns="92075" wrap="square" tIns="46025">
            <a:noAutofit/>
          </a:bodyPr>
          <a:lstStyle/>
          <a:p>
            <a:pPr indent="0" lvl="0" marL="0" rtl="0" algn="ctr">
              <a:lnSpc>
                <a:spcPct val="110000"/>
              </a:lnSpc>
              <a:spcBef>
                <a:spcPts val="0"/>
              </a:spcBef>
              <a:spcAft>
                <a:spcPts val="0"/>
              </a:spcAft>
              <a:buClr>
                <a:schemeClr val="dk2"/>
              </a:buClr>
              <a:buSzPts val="2100"/>
              <a:buFont typeface="Times New Roman"/>
              <a:buNone/>
            </a:pPr>
            <a:r>
              <a:rPr b="1" lang="en-US" sz="2800">
                <a:latin typeface="Times New Roman"/>
                <a:ea typeface="Times New Roman"/>
                <a:cs typeface="Times New Roman"/>
                <a:sym typeface="Times New Roman"/>
              </a:rPr>
              <a:t>Characteristic of Java</a:t>
            </a:r>
            <a:endParaRPr/>
          </a:p>
        </p:txBody>
      </p:sp>
      <p:sp>
        <p:nvSpPr>
          <p:cNvPr id="182" name="Google Shape;182;p19"/>
          <p:cNvSpPr txBox="1"/>
          <p:nvPr/>
        </p:nvSpPr>
        <p:spPr>
          <a:xfrm>
            <a:off x="4738776" y="4617184"/>
            <a:ext cx="3795623"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rgbClr val="0070C0"/>
                </a:solidFill>
                <a:latin typeface="Times New Roman"/>
                <a:ea typeface="Times New Roman"/>
                <a:cs typeface="Times New Roman"/>
                <a:sym typeface="Times New Roman"/>
              </a:rPr>
              <a:t>Because Java is architecture neutral, Java programs are portable (moveable). They can be run on any platform without being recompiled.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idx="1" type="body"/>
          </p:nvPr>
        </p:nvSpPr>
        <p:spPr>
          <a:xfrm>
            <a:off x="914400" y="1874837"/>
            <a:ext cx="3505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Java Is Simple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Object-Oriented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Distributed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Interpreted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Robust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Secure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Architecture-Neutral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Portable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Java's Performance </a:t>
            </a:r>
            <a:endParaRPr/>
          </a:p>
          <a:p>
            <a:pPr indent="-342900" lvl="0" marL="342900" rtl="0" algn="l">
              <a:spcBef>
                <a:spcPts val="400"/>
              </a:spcBef>
              <a:spcAft>
                <a:spcPts val="0"/>
              </a:spcAft>
              <a:buClr>
                <a:schemeClr val="dk2"/>
              </a:buClr>
              <a:buSzPts val="2000"/>
              <a:buChar char="•"/>
            </a:pPr>
            <a:r>
              <a:rPr lang="en-US" sz="2000">
                <a:solidFill>
                  <a:schemeClr val="dk2"/>
                </a:solidFill>
                <a:latin typeface="Times New Roman"/>
                <a:ea typeface="Times New Roman"/>
                <a:cs typeface="Times New Roman"/>
                <a:sym typeface="Times New Roman"/>
              </a:rPr>
              <a:t>Java Is Multithreaded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Dynamic </a:t>
            </a:r>
            <a:endParaRPr/>
          </a:p>
        </p:txBody>
      </p:sp>
      <p:sp>
        <p:nvSpPr>
          <p:cNvPr id="188" name="Google Shape;188;p20"/>
          <p:cNvSpPr txBox="1"/>
          <p:nvPr>
            <p:ph type="title"/>
          </p:nvPr>
        </p:nvSpPr>
        <p:spPr>
          <a:xfrm>
            <a:off x="914400" y="1066800"/>
            <a:ext cx="8229600" cy="685800"/>
          </a:xfrm>
          <a:prstGeom prst="rect">
            <a:avLst/>
          </a:prstGeom>
          <a:noFill/>
          <a:ln>
            <a:noFill/>
          </a:ln>
        </p:spPr>
        <p:txBody>
          <a:bodyPr anchorCtr="0" anchor="t" bIns="46025" lIns="92075" spcFirstLastPara="1" rIns="92075" wrap="square" tIns="46025">
            <a:noAutofit/>
          </a:bodyPr>
          <a:lstStyle/>
          <a:p>
            <a:pPr indent="0" lvl="0" marL="0" rtl="0" algn="ctr">
              <a:lnSpc>
                <a:spcPct val="110000"/>
              </a:lnSpc>
              <a:spcBef>
                <a:spcPts val="0"/>
              </a:spcBef>
              <a:spcAft>
                <a:spcPts val="0"/>
              </a:spcAft>
              <a:buClr>
                <a:schemeClr val="dk2"/>
              </a:buClr>
              <a:buSzPts val="2100"/>
              <a:buFont typeface="Times New Roman"/>
              <a:buNone/>
            </a:pPr>
            <a:r>
              <a:rPr b="1" lang="en-US" sz="2800">
                <a:latin typeface="Times New Roman"/>
                <a:ea typeface="Times New Roman"/>
                <a:cs typeface="Times New Roman"/>
                <a:sym typeface="Times New Roman"/>
              </a:rPr>
              <a:t>Characteristic of Java</a:t>
            </a:r>
            <a:endParaRPr/>
          </a:p>
        </p:txBody>
      </p:sp>
      <p:sp>
        <p:nvSpPr>
          <p:cNvPr id="189" name="Google Shape;189;p20"/>
          <p:cNvSpPr txBox="1"/>
          <p:nvPr/>
        </p:nvSpPr>
        <p:spPr>
          <a:xfrm>
            <a:off x="4587814" y="4343400"/>
            <a:ext cx="4175185"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rgbClr val="0070C0"/>
                </a:solidFill>
                <a:latin typeface="Times New Roman"/>
                <a:ea typeface="Times New Roman"/>
                <a:cs typeface="Times New Roman"/>
                <a:sym typeface="Times New Roman"/>
              </a:rPr>
              <a:t>Multithread programming is smoothly integrated in Java, whereas in other languages you have to call procedures specific to the operating system to enable multithreading.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idx="1" type="body"/>
          </p:nvPr>
        </p:nvSpPr>
        <p:spPr>
          <a:xfrm>
            <a:off x="914400" y="1874837"/>
            <a:ext cx="3505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Java Is Simple</a:t>
            </a:r>
            <a:r>
              <a:rPr lang="en-US" sz="2000">
                <a:solidFill>
                  <a:schemeClr val="dk2"/>
                </a:solidFill>
                <a:latin typeface="Times New Roman"/>
                <a:ea typeface="Times New Roman"/>
                <a:cs typeface="Times New Roman"/>
                <a:sym typeface="Times New Roman"/>
              </a:rPr>
              <a:t>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Object-Oriented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Distributed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Interpreted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Robust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Secure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Architecture-Neutral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Portable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Java's Performance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Multithreaded </a:t>
            </a:r>
            <a:endParaRPr/>
          </a:p>
          <a:p>
            <a:pPr indent="-342900" lvl="0" marL="342900" rtl="0" algn="l">
              <a:spcBef>
                <a:spcPts val="400"/>
              </a:spcBef>
              <a:spcAft>
                <a:spcPts val="0"/>
              </a:spcAft>
              <a:buClr>
                <a:schemeClr val="dk2"/>
              </a:buClr>
              <a:buSzPts val="2000"/>
              <a:buChar char="•"/>
            </a:pPr>
            <a:r>
              <a:rPr lang="en-US" sz="2000">
                <a:solidFill>
                  <a:schemeClr val="dk2"/>
                </a:solidFill>
                <a:latin typeface="Times New Roman"/>
                <a:ea typeface="Times New Roman"/>
                <a:cs typeface="Times New Roman"/>
                <a:sym typeface="Times New Roman"/>
              </a:rPr>
              <a:t>Java Is Dynamic </a:t>
            </a:r>
            <a:endParaRPr/>
          </a:p>
        </p:txBody>
      </p:sp>
      <p:sp>
        <p:nvSpPr>
          <p:cNvPr id="195" name="Google Shape;195;p21"/>
          <p:cNvSpPr txBox="1"/>
          <p:nvPr>
            <p:ph type="title"/>
          </p:nvPr>
        </p:nvSpPr>
        <p:spPr>
          <a:xfrm>
            <a:off x="914400" y="1066800"/>
            <a:ext cx="8229600" cy="685800"/>
          </a:xfrm>
          <a:prstGeom prst="rect">
            <a:avLst/>
          </a:prstGeom>
          <a:noFill/>
          <a:ln>
            <a:noFill/>
          </a:ln>
        </p:spPr>
        <p:txBody>
          <a:bodyPr anchorCtr="0" anchor="t" bIns="46025" lIns="92075" spcFirstLastPara="1" rIns="92075" wrap="square" tIns="46025">
            <a:noAutofit/>
          </a:bodyPr>
          <a:lstStyle/>
          <a:p>
            <a:pPr indent="0" lvl="0" marL="0" rtl="0" algn="ctr">
              <a:lnSpc>
                <a:spcPct val="110000"/>
              </a:lnSpc>
              <a:spcBef>
                <a:spcPts val="0"/>
              </a:spcBef>
              <a:spcAft>
                <a:spcPts val="0"/>
              </a:spcAft>
              <a:buClr>
                <a:schemeClr val="dk2"/>
              </a:buClr>
              <a:buSzPts val="2100"/>
              <a:buFont typeface="Times New Roman"/>
              <a:buNone/>
            </a:pPr>
            <a:r>
              <a:rPr b="1" lang="en-US" sz="2800">
                <a:latin typeface="Times New Roman"/>
                <a:ea typeface="Times New Roman"/>
                <a:cs typeface="Times New Roman"/>
                <a:sym typeface="Times New Roman"/>
              </a:rPr>
              <a:t>Characteristic of Java</a:t>
            </a:r>
            <a:endParaRPr/>
          </a:p>
        </p:txBody>
      </p:sp>
      <p:sp>
        <p:nvSpPr>
          <p:cNvPr id="196" name="Google Shape;196;p21"/>
          <p:cNvSpPr txBox="1"/>
          <p:nvPr/>
        </p:nvSpPr>
        <p:spPr>
          <a:xfrm>
            <a:off x="4495800" y="3962400"/>
            <a:ext cx="4175185"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070C0"/>
                </a:solidFill>
                <a:latin typeface="Times New Roman"/>
                <a:ea typeface="Times New Roman"/>
                <a:cs typeface="Times New Roman"/>
                <a:sym typeface="Times New Roman"/>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sz="2000">
                <a:solidFill>
                  <a:srgbClr val="0070C0"/>
                </a:solidFill>
                <a:latin typeface="Times New Roman"/>
                <a:ea typeface="Times New Roman"/>
                <a:cs typeface="Times New Roman"/>
                <a:sym typeface="Times New Roman"/>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p:nvPr/>
        </p:nvSpPr>
        <p:spPr>
          <a:xfrm>
            <a:off x="990600" y="346275"/>
            <a:ext cx="8001000" cy="4572000"/>
          </a:xfrm>
          <a:prstGeom prst="rect">
            <a:avLst/>
          </a:prstGeom>
          <a:noFill/>
          <a:ln>
            <a:noFill/>
          </a:ln>
        </p:spPr>
        <p:txBody>
          <a:bodyPr anchorCtr="0" anchor="t" bIns="46025" lIns="92075" spcFirstLastPara="1" rIns="92075" wrap="square" tIns="46025">
            <a:noAutofit/>
          </a:bodyPr>
          <a:lstStyle/>
          <a:p>
            <a:pPr indent="-196850" lvl="0" marL="234950" marR="0" rtl="0" algn="just">
              <a:lnSpc>
                <a:spcPct val="110000"/>
              </a:lnSpc>
              <a:spcBef>
                <a:spcPts val="0"/>
              </a:spcBef>
              <a:spcAft>
                <a:spcPts val="0"/>
              </a:spcAft>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1.0 (Jan. 1996)</a:t>
            </a:r>
            <a:endParaRPr sz="800"/>
          </a:p>
          <a:p>
            <a:pPr indent="-196850" lvl="0" marL="234950" marR="0" rtl="0" algn="just">
              <a:lnSpc>
                <a:spcPct val="110000"/>
              </a:lnSpc>
              <a:spcBef>
                <a:spcPts val="480"/>
              </a:spcBef>
              <a:spcAft>
                <a:spcPts val="0"/>
              </a:spcAft>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1.1 (Fab. 1997)</a:t>
            </a:r>
            <a:endParaRPr sz="800"/>
          </a:p>
          <a:p>
            <a:pPr indent="-196850" lvl="0" marL="234950" marR="0" rtl="0" algn="just">
              <a:lnSpc>
                <a:spcPct val="110000"/>
              </a:lnSpc>
              <a:spcBef>
                <a:spcPts val="480"/>
              </a:spcBef>
              <a:spcAft>
                <a:spcPts val="0"/>
              </a:spcAft>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1.2 (Dec. 1998)</a:t>
            </a:r>
            <a:endParaRPr sz="800"/>
          </a:p>
          <a:p>
            <a:pPr indent="-196850" lvl="0" marL="234950" marR="0" rtl="0" algn="just">
              <a:lnSpc>
                <a:spcPct val="110000"/>
              </a:lnSpc>
              <a:spcBef>
                <a:spcPts val="480"/>
              </a:spcBef>
              <a:spcAft>
                <a:spcPts val="0"/>
              </a:spcAft>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1.3 (May 2000)</a:t>
            </a:r>
            <a:endParaRPr sz="800"/>
          </a:p>
          <a:p>
            <a:pPr indent="-196850" lvl="0" marL="234950" marR="0" rtl="0" algn="just">
              <a:lnSpc>
                <a:spcPct val="110000"/>
              </a:lnSpc>
              <a:spcBef>
                <a:spcPts val="480"/>
              </a:spcBef>
              <a:spcAft>
                <a:spcPts val="0"/>
              </a:spcAft>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1.4 (Feb. 2002)</a:t>
            </a:r>
            <a:endParaRPr sz="800"/>
          </a:p>
          <a:p>
            <a:pPr indent="-196850" lvl="0" marL="234950" marR="0" rtl="0" algn="just">
              <a:lnSpc>
                <a:spcPct val="110000"/>
              </a:lnSpc>
              <a:spcBef>
                <a:spcPts val="480"/>
              </a:spcBef>
              <a:spcAft>
                <a:spcPts val="0"/>
              </a:spcAft>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1.5 (Sep. 2004) </a:t>
            </a:r>
            <a:endParaRPr sz="800"/>
          </a:p>
          <a:p>
            <a:pPr indent="-196850" lvl="0" marL="234950" marR="0" rtl="0" algn="just">
              <a:lnSpc>
                <a:spcPct val="110000"/>
              </a:lnSpc>
              <a:spcBef>
                <a:spcPts val="480"/>
              </a:spcBef>
              <a:spcAft>
                <a:spcPts val="0"/>
              </a:spcAft>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1.6  (Dec. 2006)</a:t>
            </a:r>
            <a:endParaRPr sz="800"/>
          </a:p>
          <a:p>
            <a:pPr indent="-196850" lvl="0" marL="234950" marR="0" rtl="0" algn="just">
              <a:lnSpc>
                <a:spcPct val="110000"/>
              </a:lnSpc>
              <a:spcBef>
                <a:spcPts val="480"/>
              </a:spcBef>
              <a:spcAft>
                <a:spcPts val="0"/>
              </a:spcAft>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1.7  (July 2011)</a:t>
            </a:r>
            <a:endParaRPr sz="800"/>
          </a:p>
          <a:p>
            <a:pPr indent="-196850" lvl="0" marL="234950" marR="0" rtl="0" algn="just">
              <a:lnSpc>
                <a:spcPct val="110000"/>
              </a:lnSpc>
              <a:spcBef>
                <a:spcPts val="480"/>
              </a:spcBef>
              <a:spcAft>
                <a:spcPts val="0"/>
              </a:spcAft>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1.8  (Mar. 2014)</a:t>
            </a:r>
            <a:endParaRPr sz="800"/>
          </a:p>
          <a:p>
            <a:pPr indent="-196850" lvl="0" marL="234950" marR="0" rtl="0" algn="just">
              <a:lnSpc>
                <a:spcPct val="110000"/>
              </a:lnSpc>
              <a:spcBef>
                <a:spcPts val="480"/>
              </a:spcBef>
              <a:spcAft>
                <a:spcPts val="0"/>
              </a:spcAft>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9 (Sep. 2017)</a:t>
            </a:r>
            <a:endParaRPr sz="800"/>
          </a:p>
          <a:p>
            <a:pPr indent="-196850" lvl="0" marL="234950" marR="0" rtl="0" algn="just">
              <a:lnSpc>
                <a:spcPct val="110000"/>
              </a:lnSpc>
              <a:spcBef>
                <a:spcPts val="480"/>
              </a:spcBef>
              <a:spcAft>
                <a:spcPts val="0"/>
              </a:spcAft>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10 (Mar. 2018)</a:t>
            </a:r>
            <a:endParaRPr sz="800"/>
          </a:p>
          <a:p>
            <a:pPr indent="-196850" lvl="0" marL="234950" marR="0" rtl="0" algn="just">
              <a:lnSpc>
                <a:spcPct val="110000"/>
              </a:lnSpc>
              <a:spcBef>
                <a:spcPts val="480"/>
              </a:spcBef>
              <a:spcAft>
                <a:spcPts val="0"/>
              </a:spcAft>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11 (Sep. 2018)</a:t>
            </a:r>
            <a:endParaRPr sz="800"/>
          </a:p>
          <a:p>
            <a:pPr indent="-196850" lvl="0" marL="234950" marR="0" rtl="0" algn="just">
              <a:lnSpc>
                <a:spcPct val="110000"/>
              </a:lnSpc>
              <a:spcBef>
                <a:spcPts val="480"/>
              </a:spcBef>
              <a:spcAft>
                <a:spcPts val="0"/>
              </a:spcAft>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12 (Mar. 2019)</a:t>
            </a:r>
            <a:endParaRPr sz="800"/>
          </a:p>
          <a:p>
            <a:pPr indent="-196850" lvl="0" marL="234950" marR="0" rtl="0" algn="just">
              <a:lnSpc>
                <a:spcPct val="110000"/>
              </a:lnSpc>
              <a:spcBef>
                <a:spcPts val="480"/>
              </a:spcBef>
              <a:spcAft>
                <a:spcPts val="0"/>
              </a:spcAft>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13 (Sep. 2019)</a:t>
            </a:r>
            <a:endParaRPr sz="800"/>
          </a:p>
          <a:p>
            <a:pPr indent="-196850" lvl="0" marL="234950" marR="0" rtl="0" algn="just">
              <a:lnSpc>
                <a:spcPct val="110000"/>
              </a:lnSpc>
              <a:spcBef>
                <a:spcPts val="480"/>
              </a:spcBef>
              <a:spcAft>
                <a:spcPts val="0"/>
              </a:spcAft>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14 (Mar. 2020)</a:t>
            </a:r>
            <a:endParaRPr sz="800"/>
          </a:p>
          <a:p>
            <a:pPr indent="-196850" lvl="0" marL="234950" marR="0" rtl="0" algn="just">
              <a:lnSpc>
                <a:spcPct val="110000"/>
              </a:lnSpc>
              <a:spcBef>
                <a:spcPts val="480"/>
              </a:spcBef>
              <a:spcAft>
                <a:spcPts val="0"/>
              </a:spcAft>
              <a:buClr>
                <a:schemeClr val="dk2"/>
              </a:buClr>
              <a:buSzPts val="1200"/>
              <a:buFont typeface="Arial"/>
              <a:buChar char="•"/>
            </a:pPr>
            <a:r>
              <a:rPr lang="en-US" sz="1800">
                <a:solidFill>
                  <a:schemeClr val="dk1"/>
                </a:solidFill>
                <a:latin typeface="Times New Roman"/>
                <a:ea typeface="Times New Roman"/>
                <a:cs typeface="Times New Roman"/>
                <a:sym typeface="Times New Roman"/>
              </a:rPr>
              <a:t>JDK 15 (Sep. 2020)</a:t>
            </a:r>
            <a:endParaRPr sz="800"/>
          </a:p>
          <a:p>
            <a:pPr indent="0" lvl="0" marL="0" marR="0" rtl="0" algn="just">
              <a:lnSpc>
                <a:spcPct val="110000"/>
              </a:lnSpc>
              <a:spcBef>
                <a:spcPts val="48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02" name="Google Shape;202;p22"/>
          <p:cNvSpPr/>
          <p:nvPr/>
        </p:nvSpPr>
        <p:spPr>
          <a:xfrm>
            <a:off x="1524000" y="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JDK Versions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234950" lvl="0" marL="234950" marR="0" rtl="0" algn="l">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Java Standard Edition (J2SE)</a:t>
            </a:r>
            <a:endParaRPr/>
          </a:p>
          <a:p>
            <a:pPr indent="-234950" lvl="2" marL="6921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J2SE can be used to develop client-side standalone (independant) applications or applets.</a:t>
            </a:r>
            <a:endParaRPr/>
          </a:p>
          <a:p>
            <a:pPr indent="-234950" lvl="0" marL="234950" marR="0" rtl="0" algn="l">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Java Enterprise Edition (J2EE)</a:t>
            </a:r>
            <a:endParaRPr/>
          </a:p>
          <a:p>
            <a:pPr indent="-234950" lvl="2" marL="6921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J2EE can be used to develop server-side applications such as Java servlets and Java ServerPages. </a:t>
            </a:r>
            <a:endParaRPr/>
          </a:p>
          <a:p>
            <a:pPr indent="-234950" lvl="0" marL="234950" marR="0" rtl="0" algn="l">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Java Micro Edition (J2ME). </a:t>
            </a:r>
            <a:endParaRPr/>
          </a:p>
          <a:p>
            <a:pPr indent="-234950" lvl="2" marL="692150" marR="0" rtl="0" algn="l">
              <a:lnSpc>
                <a:spcPct val="150000"/>
              </a:lnSpc>
              <a:spcBef>
                <a:spcPts val="0"/>
              </a:spcBef>
              <a:spcAft>
                <a:spcPts val="0"/>
              </a:spcAft>
              <a:buClr>
                <a:schemeClr val="dk1"/>
              </a:buClr>
              <a:buSzPts val="2200"/>
              <a:buFont typeface="Arial"/>
              <a:buChar char="•"/>
            </a:pPr>
            <a:r>
              <a:rPr b="0" i="0" lang="en-US" sz="2200" u="none" cap="none" strike="noStrike">
                <a:solidFill>
                  <a:schemeClr val="dk1"/>
                </a:solidFill>
                <a:latin typeface="Times New Roman"/>
                <a:ea typeface="Times New Roman"/>
                <a:cs typeface="Times New Roman"/>
                <a:sym typeface="Times New Roman"/>
              </a:rPr>
              <a:t>J2ME can be used to develop applications for mobile devices such as cell phones.</a:t>
            </a:r>
            <a:endParaRPr/>
          </a:p>
        </p:txBody>
      </p:sp>
      <p:sp>
        <p:nvSpPr>
          <p:cNvPr id="208" name="Google Shape;208;p23"/>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JDK Editions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914400" y="1143000"/>
            <a:ext cx="8229600" cy="7620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rgbClr val="000000"/>
              </a:buClr>
              <a:buSzPts val="2800"/>
              <a:buFont typeface="Times New Roman"/>
              <a:buNone/>
            </a:pPr>
            <a:r>
              <a:rPr b="1" lang="en-US" sz="2800">
                <a:solidFill>
                  <a:srgbClr val="000000"/>
                </a:solidFill>
                <a:latin typeface="Times New Roman"/>
                <a:ea typeface="Times New Roman"/>
                <a:cs typeface="Times New Roman"/>
                <a:sym typeface="Times New Roman"/>
              </a:rPr>
              <a:t>Java’s History</a:t>
            </a:r>
            <a:endParaRPr/>
          </a:p>
        </p:txBody>
      </p:sp>
      <p:sp>
        <p:nvSpPr>
          <p:cNvPr id="85" name="Google Shape;85;p6"/>
          <p:cNvSpPr txBox="1"/>
          <p:nvPr>
            <p:ph idx="1" type="body"/>
          </p:nvPr>
        </p:nvSpPr>
        <p:spPr>
          <a:xfrm>
            <a:off x="914400" y="1874837"/>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James Gosling and Sun Microsystems, 1992</a:t>
            </a:r>
            <a:endParaRPr/>
          </a:p>
          <a:p>
            <a:pPr indent="-342900" lvl="0" marL="342900" rtl="0" algn="l">
              <a:lnSpc>
                <a:spcPct val="90000"/>
              </a:lnSpc>
              <a:spcBef>
                <a:spcPts val="120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Initially “Oak”</a:t>
            </a:r>
            <a:endParaRPr/>
          </a:p>
          <a:p>
            <a:pPr indent="-342900" lvl="0" marL="342900" rtl="0" algn="l">
              <a:lnSpc>
                <a:spcPct val="90000"/>
              </a:lnSpc>
              <a:spcBef>
                <a:spcPts val="120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Java, May 20, 1995</a:t>
            </a:r>
            <a:endParaRPr/>
          </a:p>
          <a:p>
            <a:pPr indent="-342900" lvl="0" marL="342900" rtl="0" algn="l">
              <a:lnSpc>
                <a:spcPct val="90000"/>
              </a:lnSpc>
              <a:spcBef>
                <a:spcPts val="120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Aimed to develop platform independent language</a:t>
            </a:r>
            <a:endParaRPr/>
          </a:p>
          <a:p>
            <a:pPr indent="-342900" lvl="0" marL="342900" rtl="0" algn="l">
              <a:lnSpc>
                <a:spcPct val="90000"/>
              </a:lnSpc>
              <a:spcBef>
                <a:spcPts val="120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To be used in consumer electronic devices</a:t>
            </a:r>
            <a:endParaRPr/>
          </a:p>
          <a:p>
            <a:pPr indent="-342900" lvl="0" marL="342900" rtl="0" algn="l">
              <a:lnSpc>
                <a:spcPct val="90000"/>
              </a:lnSpc>
              <a:spcBef>
                <a:spcPts val="120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HotJava </a:t>
            </a:r>
            <a:endParaRPr/>
          </a:p>
          <a:p>
            <a:pPr indent="-285750" lvl="1" marL="742950" rtl="0" algn="l">
              <a:lnSpc>
                <a:spcPct val="90000"/>
              </a:lnSpc>
              <a:spcBef>
                <a:spcPts val="480"/>
              </a:spcBef>
              <a:spcAft>
                <a:spcPts val="0"/>
              </a:spcAft>
              <a:buClr>
                <a:srgbClr val="000000"/>
              </a:buClr>
              <a:buSzPts val="2400"/>
              <a:buChar char="–"/>
            </a:pPr>
            <a:r>
              <a:rPr lang="en-US" sz="2400">
                <a:solidFill>
                  <a:srgbClr val="000000"/>
                </a:solidFill>
                <a:latin typeface="Times New Roman"/>
                <a:ea typeface="Times New Roman"/>
                <a:cs typeface="Times New Roman"/>
                <a:sym typeface="Times New Roman"/>
              </a:rPr>
              <a:t>The first Java-enabled Web browser</a:t>
            </a:r>
            <a:endParaRPr sz="24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234950" lvl="0" marL="234950" marR="0" rtl="0" algn="just">
              <a:lnSpc>
                <a:spcPct val="150000"/>
              </a:lnSpc>
              <a:spcBef>
                <a:spcPts val="0"/>
              </a:spcBef>
              <a:spcAft>
                <a:spcPts val="0"/>
              </a:spcAft>
              <a:buClr>
                <a:schemeClr val="dk2"/>
              </a:buClr>
              <a:buSzPts val="2100"/>
              <a:buFont typeface="Arial"/>
              <a:buChar char="•"/>
            </a:pPr>
            <a:r>
              <a:rPr lang="en-US" sz="2800">
                <a:solidFill>
                  <a:schemeClr val="dk1"/>
                </a:solidFill>
                <a:latin typeface="Times New Roman"/>
                <a:ea typeface="Times New Roman"/>
                <a:cs typeface="Times New Roman"/>
                <a:sym typeface="Times New Roman"/>
              </a:rPr>
              <a:t>Borland JBuilder</a:t>
            </a:r>
            <a:endParaRPr sz="2800">
              <a:solidFill>
                <a:schemeClr val="dk1"/>
              </a:solidFill>
              <a:latin typeface="Times New Roman"/>
              <a:ea typeface="Times New Roman"/>
              <a:cs typeface="Times New Roman"/>
              <a:sym typeface="Times New Roman"/>
            </a:endParaRPr>
          </a:p>
          <a:p>
            <a:pPr indent="-234950" lvl="0" marL="234950" marR="0" rtl="0" algn="just">
              <a:lnSpc>
                <a:spcPct val="150000"/>
              </a:lnSpc>
              <a:spcBef>
                <a:spcPts val="560"/>
              </a:spcBef>
              <a:spcAft>
                <a:spcPts val="0"/>
              </a:spcAft>
              <a:buClr>
                <a:schemeClr val="dk2"/>
              </a:buClr>
              <a:buSzPts val="2100"/>
              <a:buFont typeface="Arial"/>
              <a:buChar char="•"/>
            </a:pPr>
            <a:r>
              <a:rPr lang="en-US" sz="2800">
                <a:solidFill>
                  <a:schemeClr val="dk1"/>
                </a:solidFill>
                <a:latin typeface="Times New Roman"/>
                <a:ea typeface="Times New Roman"/>
                <a:cs typeface="Times New Roman"/>
                <a:sym typeface="Times New Roman"/>
              </a:rPr>
              <a:t>NetBeans Open Source by Sun </a:t>
            </a:r>
            <a:endParaRPr/>
          </a:p>
          <a:p>
            <a:pPr indent="-234950" lvl="0" marL="234950" marR="0" rtl="0" algn="just">
              <a:lnSpc>
                <a:spcPct val="150000"/>
              </a:lnSpc>
              <a:spcBef>
                <a:spcPts val="560"/>
              </a:spcBef>
              <a:spcAft>
                <a:spcPts val="0"/>
              </a:spcAft>
              <a:buClr>
                <a:schemeClr val="dk2"/>
              </a:buClr>
              <a:buSzPts val="2100"/>
              <a:buFont typeface="Arial"/>
              <a:buChar char="•"/>
            </a:pPr>
            <a:r>
              <a:rPr lang="en-US" sz="2800">
                <a:solidFill>
                  <a:schemeClr val="dk1"/>
                </a:solidFill>
                <a:latin typeface="Times New Roman"/>
                <a:ea typeface="Times New Roman"/>
                <a:cs typeface="Times New Roman"/>
                <a:sym typeface="Times New Roman"/>
              </a:rPr>
              <a:t>Sun ONE Studio by Sun MicroSystems </a:t>
            </a:r>
            <a:endParaRPr/>
          </a:p>
          <a:p>
            <a:pPr indent="-234950" lvl="0" marL="234950" marR="0" rtl="0" algn="just">
              <a:lnSpc>
                <a:spcPct val="150000"/>
              </a:lnSpc>
              <a:spcBef>
                <a:spcPts val="560"/>
              </a:spcBef>
              <a:spcAft>
                <a:spcPts val="0"/>
              </a:spcAft>
              <a:buClr>
                <a:schemeClr val="dk2"/>
              </a:buClr>
              <a:buSzPts val="2100"/>
              <a:buFont typeface="Arial"/>
              <a:buChar char="•"/>
            </a:pPr>
            <a:r>
              <a:rPr lang="en-US" sz="2800">
                <a:solidFill>
                  <a:schemeClr val="dk1"/>
                </a:solidFill>
                <a:latin typeface="Times New Roman"/>
                <a:ea typeface="Times New Roman"/>
                <a:cs typeface="Times New Roman"/>
                <a:sym typeface="Times New Roman"/>
              </a:rPr>
              <a:t>Eclipse Open Source by IBM </a:t>
            </a:r>
            <a:endParaRPr/>
          </a:p>
        </p:txBody>
      </p:sp>
      <p:sp>
        <p:nvSpPr>
          <p:cNvPr id="214" name="Google Shape;214;p24"/>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Java IDE Tools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Object-Oriented Programming</a:t>
            </a:r>
            <a:endParaRPr/>
          </a:p>
        </p:txBody>
      </p:sp>
      <p:sp>
        <p:nvSpPr>
          <p:cNvPr id="220" name="Google Shape;220;p25"/>
          <p:cNvSpPr/>
          <p:nvPr/>
        </p:nvSpPr>
        <p:spPr>
          <a:xfrm>
            <a:off x="3429000" y="1981200"/>
            <a:ext cx="21336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Computer Programming</a:t>
            </a:r>
            <a:endParaRPr/>
          </a:p>
        </p:txBody>
      </p:sp>
      <p:sp>
        <p:nvSpPr>
          <p:cNvPr id="221" name="Google Shape;221;p25"/>
          <p:cNvSpPr/>
          <p:nvPr/>
        </p:nvSpPr>
        <p:spPr>
          <a:xfrm>
            <a:off x="2057400" y="3352800"/>
            <a:ext cx="21336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Process-Oriented </a:t>
            </a:r>
            <a:endParaRPr/>
          </a:p>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Languages</a:t>
            </a:r>
            <a:endParaRPr/>
          </a:p>
        </p:txBody>
      </p:sp>
      <p:sp>
        <p:nvSpPr>
          <p:cNvPr id="222" name="Google Shape;222;p25"/>
          <p:cNvSpPr/>
          <p:nvPr/>
        </p:nvSpPr>
        <p:spPr>
          <a:xfrm>
            <a:off x="5105400" y="3352800"/>
            <a:ext cx="2133600" cy="762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Object-Oriented</a:t>
            </a:r>
            <a:endParaRPr/>
          </a:p>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Languages</a:t>
            </a:r>
            <a:endParaRPr/>
          </a:p>
        </p:txBody>
      </p:sp>
      <p:cxnSp>
        <p:nvCxnSpPr>
          <p:cNvPr id="223" name="Google Shape;223;p25"/>
          <p:cNvCxnSpPr>
            <a:stCxn id="220" idx="2"/>
            <a:endCxn id="221" idx="0"/>
          </p:cNvCxnSpPr>
          <p:nvPr/>
        </p:nvCxnSpPr>
        <p:spPr>
          <a:xfrm flipH="1">
            <a:off x="3124200" y="2743200"/>
            <a:ext cx="1371600" cy="609600"/>
          </a:xfrm>
          <a:prstGeom prst="straightConnector1">
            <a:avLst/>
          </a:prstGeom>
          <a:noFill/>
          <a:ln cap="flat" cmpd="sng" w="9525">
            <a:solidFill>
              <a:srgbClr val="4A7DBA"/>
            </a:solidFill>
            <a:prstDash val="solid"/>
            <a:round/>
            <a:headEnd len="sm" w="sm" type="none"/>
            <a:tailEnd len="med" w="med" type="stealth"/>
          </a:ln>
        </p:spPr>
      </p:cxnSp>
      <p:cxnSp>
        <p:nvCxnSpPr>
          <p:cNvPr id="224" name="Google Shape;224;p25"/>
          <p:cNvCxnSpPr>
            <a:stCxn id="220" idx="2"/>
            <a:endCxn id="222" idx="0"/>
          </p:cNvCxnSpPr>
          <p:nvPr/>
        </p:nvCxnSpPr>
        <p:spPr>
          <a:xfrm>
            <a:off x="4495800" y="2743200"/>
            <a:ext cx="1676400" cy="609600"/>
          </a:xfrm>
          <a:prstGeom prst="straightConnector1">
            <a:avLst/>
          </a:prstGeom>
          <a:noFill/>
          <a:ln cap="flat" cmpd="sng" w="9525">
            <a:solidFill>
              <a:srgbClr val="4A7DBA"/>
            </a:solidFill>
            <a:prstDash val="solid"/>
            <a:round/>
            <a:headEnd len="sm" w="sm" type="none"/>
            <a:tailEnd len="med" w="med" type="stealth"/>
          </a:ln>
        </p:spPr>
      </p:cxnSp>
      <p:sp>
        <p:nvSpPr>
          <p:cNvPr id="225" name="Google Shape;225;p25"/>
          <p:cNvSpPr/>
          <p:nvPr/>
        </p:nvSpPr>
        <p:spPr>
          <a:xfrm>
            <a:off x="1981200" y="4343400"/>
            <a:ext cx="2743200" cy="1981200"/>
          </a:xfrm>
          <a:prstGeom prst="rect">
            <a:avLst/>
          </a:prstGeom>
          <a:noFill/>
          <a:ln>
            <a:noFill/>
          </a:ln>
        </p:spPr>
        <p:txBody>
          <a:bodyPr anchorCtr="0" anchor="t" bIns="46025" lIns="92075" spcFirstLastPara="1" rIns="92075" wrap="square" tIns="46025">
            <a:noAutofit/>
          </a:bodyPr>
          <a:lstStyle/>
          <a:p>
            <a:pPr indent="-95250" lvl="0" marL="0" marR="0" rtl="0" algn="l">
              <a:lnSpc>
                <a:spcPct val="110000"/>
              </a:lnSpc>
              <a:spcBef>
                <a:spcPts val="0"/>
              </a:spcBef>
              <a:spcAft>
                <a:spcPts val="0"/>
              </a:spcAft>
              <a:buClr>
                <a:schemeClr val="dk2"/>
              </a:buClr>
              <a:buSzPts val="1500"/>
              <a:buFont typeface="Noto Sans Symbols"/>
              <a:buChar char="✔"/>
            </a:pPr>
            <a:r>
              <a:rPr b="1" lang="en-US" sz="2000">
                <a:solidFill>
                  <a:schemeClr val="dk1"/>
                </a:solidFill>
                <a:latin typeface="Times New Roman"/>
                <a:ea typeface="Times New Roman"/>
                <a:cs typeface="Times New Roman"/>
                <a:sym typeface="Times New Roman"/>
              </a:rPr>
              <a:t>What is Happening</a:t>
            </a:r>
            <a:endParaRPr/>
          </a:p>
          <a:p>
            <a:pPr indent="-95250" lvl="0" marL="0" marR="0" rtl="0" algn="l">
              <a:lnSpc>
                <a:spcPct val="110000"/>
              </a:lnSpc>
              <a:spcBef>
                <a:spcPts val="400"/>
              </a:spcBef>
              <a:spcAft>
                <a:spcPts val="0"/>
              </a:spcAft>
              <a:buClr>
                <a:schemeClr val="dk2"/>
              </a:buClr>
              <a:buSzPts val="1500"/>
              <a:buFont typeface="Noto Sans Symbols"/>
              <a:buChar char="✔"/>
            </a:pPr>
            <a:r>
              <a:rPr b="1" lang="en-US" sz="2000">
                <a:solidFill>
                  <a:schemeClr val="dk1"/>
                </a:solidFill>
                <a:latin typeface="Times New Roman"/>
                <a:ea typeface="Times New Roman"/>
                <a:cs typeface="Times New Roman"/>
                <a:sym typeface="Times New Roman"/>
              </a:rPr>
              <a:t>Series of linear steps</a:t>
            </a:r>
            <a:endParaRPr/>
          </a:p>
          <a:p>
            <a:pPr indent="-95250" lvl="0" marL="0" marR="0" rtl="0" algn="l">
              <a:lnSpc>
                <a:spcPct val="110000"/>
              </a:lnSpc>
              <a:spcBef>
                <a:spcPts val="400"/>
              </a:spcBef>
              <a:spcAft>
                <a:spcPts val="0"/>
              </a:spcAft>
              <a:buClr>
                <a:schemeClr val="dk2"/>
              </a:buClr>
              <a:buSzPts val="1500"/>
              <a:buFont typeface="Noto Sans Symbols"/>
              <a:buChar char="✔"/>
            </a:pPr>
            <a:r>
              <a:rPr b="1" lang="en-US" sz="2000">
                <a:solidFill>
                  <a:schemeClr val="dk1"/>
                </a:solidFill>
                <a:latin typeface="Times New Roman"/>
                <a:ea typeface="Times New Roman"/>
                <a:cs typeface="Times New Roman"/>
                <a:sym typeface="Times New Roman"/>
              </a:rPr>
              <a:t>Code acting on data</a:t>
            </a:r>
            <a:endParaRPr/>
          </a:p>
        </p:txBody>
      </p:sp>
      <p:sp>
        <p:nvSpPr>
          <p:cNvPr id="226" name="Google Shape;226;p25"/>
          <p:cNvSpPr/>
          <p:nvPr/>
        </p:nvSpPr>
        <p:spPr>
          <a:xfrm>
            <a:off x="5105400" y="4419600"/>
            <a:ext cx="2971800" cy="1600200"/>
          </a:xfrm>
          <a:prstGeom prst="rect">
            <a:avLst/>
          </a:prstGeom>
          <a:noFill/>
          <a:ln>
            <a:noFill/>
          </a:ln>
        </p:spPr>
        <p:txBody>
          <a:bodyPr anchorCtr="0" anchor="t" bIns="46025" lIns="92075" spcFirstLastPara="1" rIns="92075" wrap="square" tIns="46025">
            <a:noAutofit/>
          </a:bodyPr>
          <a:lstStyle/>
          <a:p>
            <a:pPr indent="-95250" lvl="0" marL="0" marR="0" rtl="0" algn="l">
              <a:lnSpc>
                <a:spcPct val="110000"/>
              </a:lnSpc>
              <a:spcBef>
                <a:spcPts val="0"/>
              </a:spcBef>
              <a:spcAft>
                <a:spcPts val="0"/>
              </a:spcAft>
              <a:buClr>
                <a:schemeClr val="dk2"/>
              </a:buClr>
              <a:buSzPts val="1500"/>
              <a:buFont typeface="Noto Sans Symbols"/>
              <a:buChar char="✔"/>
            </a:pPr>
            <a:r>
              <a:rPr b="1" lang="en-US" sz="2000">
                <a:solidFill>
                  <a:schemeClr val="dk1"/>
                </a:solidFill>
                <a:latin typeface="Times New Roman"/>
                <a:ea typeface="Times New Roman"/>
                <a:cs typeface="Times New Roman"/>
                <a:sym typeface="Times New Roman"/>
              </a:rPr>
              <a:t>Who is being affected</a:t>
            </a:r>
            <a:endParaRPr/>
          </a:p>
          <a:p>
            <a:pPr indent="-95250" lvl="0" marL="0" marR="0" rtl="0" algn="l">
              <a:lnSpc>
                <a:spcPct val="110000"/>
              </a:lnSpc>
              <a:spcBef>
                <a:spcPts val="400"/>
              </a:spcBef>
              <a:spcAft>
                <a:spcPts val="0"/>
              </a:spcAft>
              <a:buClr>
                <a:schemeClr val="dk2"/>
              </a:buClr>
              <a:buSzPts val="1500"/>
              <a:buFont typeface="Noto Sans Symbols"/>
              <a:buChar char="✔"/>
            </a:pPr>
            <a:r>
              <a:rPr b="1" lang="en-US" sz="2000">
                <a:solidFill>
                  <a:schemeClr val="dk1"/>
                </a:solidFill>
                <a:latin typeface="Times New Roman"/>
                <a:ea typeface="Times New Roman"/>
                <a:cs typeface="Times New Roman"/>
                <a:sym typeface="Times New Roman"/>
              </a:rPr>
              <a:t>Well defined interfaces</a:t>
            </a:r>
            <a:endParaRPr/>
          </a:p>
          <a:p>
            <a:pPr indent="-95250" lvl="0" marL="0" marR="0" rtl="0" algn="l">
              <a:lnSpc>
                <a:spcPct val="110000"/>
              </a:lnSpc>
              <a:spcBef>
                <a:spcPts val="400"/>
              </a:spcBef>
              <a:spcAft>
                <a:spcPts val="0"/>
              </a:spcAft>
              <a:buClr>
                <a:schemeClr val="dk2"/>
              </a:buClr>
              <a:buSzPts val="1500"/>
              <a:buFont typeface="Noto Sans Symbols"/>
              <a:buChar char="✔"/>
            </a:pPr>
            <a:r>
              <a:rPr b="1" lang="en-US" sz="2000">
                <a:solidFill>
                  <a:schemeClr val="dk1"/>
                </a:solidFill>
                <a:latin typeface="Times New Roman"/>
                <a:ea typeface="Times New Roman"/>
                <a:cs typeface="Times New Roman"/>
                <a:sym typeface="Times New Roman"/>
              </a:rPr>
              <a:t>Data controlling access to code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514350" lvl="0" marL="514350" marR="0" rtl="0" algn="just">
              <a:lnSpc>
                <a:spcPct val="110000"/>
              </a:lnSpc>
              <a:spcBef>
                <a:spcPts val="0"/>
              </a:spcBef>
              <a:spcAft>
                <a:spcPts val="0"/>
              </a:spcAft>
              <a:buClr>
                <a:schemeClr val="dk2"/>
              </a:buClr>
              <a:buSzPts val="2800"/>
              <a:buFont typeface="Calibri"/>
              <a:buAutoNum type="arabicPeriod"/>
            </a:pPr>
            <a:r>
              <a:rPr lang="en-US" sz="2800" u="sng">
                <a:solidFill>
                  <a:schemeClr val="dk1"/>
                </a:solidFill>
                <a:latin typeface="Times New Roman"/>
                <a:ea typeface="Times New Roman"/>
                <a:cs typeface="Times New Roman"/>
                <a:sym typeface="Times New Roman"/>
              </a:rPr>
              <a:t>Abstraction</a:t>
            </a:r>
            <a:endParaRPr/>
          </a:p>
          <a:p>
            <a:pPr indent="-234950" lvl="1" marL="692150" marR="0" rtl="0" algn="just">
              <a:lnSpc>
                <a:spcPct val="11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Data hiding</a:t>
            </a:r>
            <a:endParaRPr/>
          </a:p>
          <a:p>
            <a:pPr indent="-234950" lvl="1" marL="692150" marR="0" rtl="0" algn="just">
              <a:lnSpc>
                <a:spcPct val="11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Hierarchical classification</a:t>
            </a:r>
            <a:endParaRPr/>
          </a:p>
          <a:p>
            <a:pPr indent="-234950" lvl="1" marL="692150" marR="0" rtl="0" algn="just">
              <a:lnSpc>
                <a:spcPct val="11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Manage complexity by breaking the system into more manageable pieces</a:t>
            </a:r>
            <a:endParaRPr/>
          </a:p>
          <a:p>
            <a:pPr indent="-514350" lvl="0" marL="514350" marR="0" rtl="0" algn="just">
              <a:lnSpc>
                <a:spcPct val="150000"/>
              </a:lnSpc>
              <a:spcBef>
                <a:spcPts val="560"/>
              </a:spcBef>
              <a:spcAft>
                <a:spcPts val="0"/>
              </a:spcAft>
              <a:buClr>
                <a:schemeClr val="dk2"/>
              </a:buClr>
              <a:buSzPts val="2800"/>
              <a:buFont typeface="Calibri"/>
              <a:buAutoNum type="arabicPeriod"/>
            </a:pPr>
            <a:r>
              <a:rPr lang="en-US" sz="2800" u="sng">
                <a:solidFill>
                  <a:schemeClr val="dk1"/>
                </a:solidFill>
                <a:latin typeface="Times New Roman"/>
                <a:ea typeface="Times New Roman"/>
                <a:cs typeface="Times New Roman"/>
                <a:sym typeface="Times New Roman"/>
              </a:rPr>
              <a:t>Encapsulation</a:t>
            </a:r>
            <a:endParaRPr/>
          </a:p>
          <a:p>
            <a:pPr indent="-236537" lvl="1" marL="693738" marR="0" rtl="0" algn="just">
              <a:lnSpc>
                <a:spcPct val="11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“wrap the data”</a:t>
            </a:r>
            <a:endParaRPr/>
          </a:p>
          <a:p>
            <a:pPr indent="-236537" lvl="1" marL="693738" marR="0" rtl="0" algn="just">
              <a:lnSpc>
                <a:spcPct val="11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Binds code and data</a:t>
            </a:r>
            <a:endParaRPr/>
          </a:p>
          <a:p>
            <a:pPr indent="-236537" lvl="1" marL="693738" marR="0" rtl="0" algn="just">
              <a:lnSpc>
                <a:spcPct val="11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Class, objects, methods</a:t>
            </a:r>
            <a:endParaRPr/>
          </a:p>
          <a:p>
            <a:pPr indent="-236537" lvl="1" marL="693738" marR="0" rtl="0" algn="just">
              <a:lnSpc>
                <a:spcPct val="11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Public and private interfaces</a:t>
            </a:r>
            <a:endParaRPr/>
          </a:p>
          <a:p>
            <a:pPr indent="-514350" lvl="0" marL="514350" marR="0" rtl="0" algn="just">
              <a:lnSpc>
                <a:spcPct val="110000"/>
              </a:lnSpc>
              <a:spcBef>
                <a:spcPts val="560"/>
              </a:spcBef>
              <a:spcAft>
                <a:spcPts val="0"/>
              </a:spcAft>
              <a:buNone/>
            </a:pPr>
            <a:r>
              <a:t/>
            </a:r>
            <a:endParaRPr sz="2800" u="sng">
              <a:solidFill>
                <a:schemeClr val="dk1"/>
              </a:solidFill>
              <a:latin typeface="Times New Roman"/>
              <a:ea typeface="Times New Roman"/>
              <a:cs typeface="Times New Roman"/>
              <a:sym typeface="Times New Roman"/>
            </a:endParaRPr>
          </a:p>
          <a:p>
            <a:pPr indent="-514350" lvl="0" marL="514350" marR="0" rtl="0" algn="just">
              <a:lnSpc>
                <a:spcPct val="110000"/>
              </a:lnSpc>
              <a:spcBef>
                <a:spcPts val="560"/>
              </a:spcBef>
              <a:spcAft>
                <a:spcPts val="0"/>
              </a:spcAft>
              <a:buNone/>
            </a:pPr>
            <a:r>
              <a:t/>
            </a:r>
            <a:endParaRPr sz="2800" u="sng">
              <a:solidFill>
                <a:schemeClr val="dk1"/>
              </a:solidFill>
              <a:latin typeface="Times New Roman"/>
              <a:ea typeface="Times New Roman"/>
              <a:cs typeface="Times New Roman"/>
              <a:sym typeface="Times New Roman"/>
            </a:endParaRPr>
          </a:p>
        </p:txBody>
      </p:sp>
      <p:sp>
        <p:nvSpPr>
          <p:cNvPr id="232" name="Google Shape;232;p26"/>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Object-Oriented Programming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p:nvPr/>
        </p:nvSpPr>
        <p:spPr>
          <a:xfrm>
            <a:off x="1143000" y="1600200"/>
            <a:ext cx="8001000" cy="1981200"/>
          </a:xfrm>
          <a:prstGeom prst="rect">
            <a:avLst/>
          </a:prstGeom>
          <a:noFill/>
          <a:ln>
            <a:noFill/>
          </a:ln>
        </p:spPr>
        <p:txBody>
          <a:bodyPr anchorCtr="0" anchor="t" bIns="46025" lIns="92075" spcFirstLastPara="1" rIns="92075" wrap="square" tIns="46025">
            <a:noAutofit/>
          </a:bodyPr>
          <a:lstStyle/>
          <a:p>
            <a:pPr indent="-514350" lvl="0" marL="514350" marR="0" rtl="0" algn="just">
              <a:lnSpc>
                <a:spcPct val="110000"/>
              </a:lnSpc>
              <a:spcBef>
                <a:spcPts val="0"/>
              </a:spcBef>
              <a:spcAft>
                <a:spcPts val="0"/>
              </a:spcAft>
              <a:buClr>
                <a:schemeClr val="dk2"/>
              </a:buClr>
              <a:buSzPts val="2800"/>
              <a:buFont typeface="Calibri"/>
              <a:buAutoNum type="arabicPeriod" startAt="3"/>
            </a:pPr>
            <a:r>
              <a:rPr lang="en-US" sz="2800" u="sng">
                <a:solidFill>
                  <a:schemeClr val="dk1"/>
                </a:solidFill>
                <a:latin typeface="Times New Roman"/>
                <a:ea typeface="Times New Roman"/>
                <a:cs typeface="Times New Roman"/>
                <a:sym typeface="Times New Roman"/>
              </a:rPr>
              <a:t>Inheritance </a:t>
            </a:r>
            <a:endParaRPr/>
          </a:p>
          <a:p>
            <a:pPr indent="-236537" lvl="1" marL="693738" marR="0" rtl="0" algn="just">
              <a:lnSpc>
                <a:spcPct val="110000"/>
              </a:lnSpc>
              <a:spcBef>
                <a:spcPts val="360"/>
              </a:spcBef>
              <a:spcAft>
                <a:spcPts val="0"/>
              </a:spcAft>
              <a:buClr>
                <a:schemeClr val="dk2"/>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Process by which one object acquires the properties of another object</a:t>
            </a:r>
            <a:endParaRPr/>
          </a:p>
          <a:p>
            <a:pPr indent="-236537" lvl="1" marL="693738" marR="0" rtl="0" algn="just">
              <a:lnSpc>
                <a:spcPct val="110000"/>
              </a:lnSpc>
              <a:spcBef>
                <a:spcPts val="360"/>
              </a:spcBef>
              <a:spcAft>
                <a:spcPts val="0"/>
              </a:spcAft>
              <a:buClr>
                <a:schemeClr val="dk2"/>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Object need only define those qualities that make it unique within its class</a:t>
            </a:r>
            <a:endParaRPr/>
          </a:p>
          <a:p>
            <a:pPr indent="-236537" lvl="1" marL="693738" marR="0" rtl="0" algn="just">
              <a:lnSpc>
                <a:spcPct val="110000"/>
              </a:lnSpc>
              <a:spcBef>
                <a:spcPts val="360"/>
              </a:spcBef>
              <a:spcAft>
                <a:spcPts val="0"/>
              </a:spcAft>
              <a:buClr>
                <a:schemeClr val="dk2"/>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Inherit its general properties from its parent</a:t>
            </a:r>
            <a:endParaRPr/>
          </a:p>
          <a:p>
            <a:pPr indent="-236537" lvl="1" marL="693738" marR="0" rtl="0" algn="just">
              <a:lnSpc>
                <a:spcPct val="110000"/>
              </a:lnSpc>
              <a:spcBef>
                <a:spcPts val="360"/>
              </a:spcBef>
              <a:spcAft>
                <a:spcPts val="0"/>
              </a:spcAft>
              <a:buClr>
                <a:schemeClr val="dk2"/>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Different types of inheritance</a:t>
            </a:r>
            <a:endParaRPr/>
          </a:p>
          <a:p>
            <a:pPr indent="-109537" lvl="1" marL="693738" marR="0" rtl="0" algn="just">
              <a:lnSpc>
                <a:spcPct val="110000"/>
              </a:lnSpc>
              <a:spcBef>
                <a:spcPts val="400"/>
              </a:spcBef>
              <a:spcAft>
                <a:spcPts val="0"/>
              </a:spcAft>
              <a:buClr>
                <a:schemeClr val="dk2"/>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38" name="Google Shape;238;p27"/>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Object-Oriented Programming</a:t>
            </a:r>
            <a:endParaRPr/>
          </a:p>
        </p:txBody>
      </p:sp>
      <p:sp>
        <p:nvSpPr>
          <p:cNvPr id="239" name="Google Shape;239;p27"/>
          <p:cNvSpPr/>
          <p:nvPr/>
        </p:nvSpPr>
        <p:spPr>
          <a:xfrm>
            <a:off x="1524000" y="3657600"/>
            <a:ext cx="1066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Class A</a:t>
            </a:r>
            <a:endParaRPr/>
          </a:p>
        </p:txBody>
      </p:sp>
      <p:sp>
        <p:nvSpPr>
          <p:cNvPr id="240" name="Google Shape;240;p27"/>
          <p:cNvSpPr/>
          <p:nvPr/>
        </p:nvSpPr>
        <p:spPr>
          <a:xfrm>
            <a:off x="1524000" y="4495800"/>
            <a:ext cx="1066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Class B</a:t>
            </a:r>
            <a:endParaRPr/>
          </a:p>
        </p:txBody>
      </p:sp>
      <p:sp>
        <p:nvSpPr>
          <p:cNvPr id="241" name="Google Shape;241;p27"/>
          <p:cNvSpPr/>
          <p:nvPr/>
        </p:nvSpPr>
        <p:spPr>
          <a:xfrm>
            <a:off x="3276600" y="3657600"/>
            <a:ext cx="1066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Class A</a:t>
            </a:r>
            <a:endParaRPr/>
          </a:p>
        </p:txBody>
      </p:sp>
      <p:cxnSp>
        <p:nvCxnSpPr>
          <p:cNvPr id="242" name="Google Shape;242;p27"/>
          <p:cNvCxnSpPr>
            <a:stCxn id="239" idx="2"/>
            <a:endCxn id="240" idx="0"/>
          </p:cNvCxnSpPr>
          <p:nvPr/>
        </p:nvCxnSpPr>
        <p:spPr>
          <a:xfrm>
            <a:off x="2057400" y="4114800"/>
            <a:ext cx="0" cy="381000"/>
          </a:xfrm>
          <a:prstGeom prst="straightConnector1">
            <a:avLst/>
          </a:prstGeom>
          <a:noFill/>
          <a:ln cap="flat" cmpd="sng" w="9525">
            <a:solidFill>
              <a:srgbClr val="4A7DBA"/>
            </a:solidFill>
            <a:prstDash val="solid"/>
            <a:round/>
            <a:headEnd len="sm" w="sm" type="none"/>
            <a:tailEnd len="med" w="med" type="stealth"/>
          </a:ln>
        </p:spPr>
      </p:cxnSp>
      <p:sp>
        <p:nvSpPr>
          <p:cNvPr id="243" name="Google Shape;243;p27"/>
          <p:cNvSpPr/>
          <p:nvPr/>
        </p:nvSpPr>
        <p:spPr>
          <a:xfrm>
            <a:off x="3276600" y="4495800"/>
            <a:ext cx="1066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Class B</a:t>
            </a:r>
            <a:endParaRPr/>
          </a:p>
        </p:txBody>
      </p:sp>
      <p:sp>
        <p:nvSpPr>
          <p:cNvPr id="244" name="Google Shape;244;p27"/>
          <p:cNvSpPr/>
          <p:nvPr/>
        </p:nvSpPr>
        <p:spPr>
          <a:xfrm>
            <a:off x="3276600" y="5334000"/>
            <a:ext cx="1066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Class C</a:t>
            </a:r>
            <a:endParaRPr/>
          </a:p>
        </p:txBody>
      </p:sp>
      <p:cxnSp>
        <p:nvCxnSpPr>
          <p:cNvPr id="245" name="Google Shape;245;p27"/>
          <p:cNvCxnSpPr>
            <a:stCxn id="243" idx="2"/>
            <a:endCxn id="244" idx="0"/>
          </p:cNvCxnSpPr>
          <p:nvPr/>
        </p:nvCxnSpPr>
        <p:spPr>
          <a:xfrm>
            <a:off x="3810000" y="4953000"/>
            <a:ext cx="0" cy="381000"/>
          </a:xfrm>
          <a:prstGeom prst="straightConnector1">
            <a:avLst/>
          </a:prstGeom>
          <a:noFill/>
          <a:ln cap="flat" cmpd="sng" w="9525">
            <a:solidFill>
              <a:srgbClr val="4A7DBA"/>
            </a:solidFill>
            <a:prstDash val="solid"/>
            <a:round/>
            <a:headEnd len="sm" w="sm" type="none"/>
            <a:tailEnd len="med" w="med" type="stealth"/>
          </a:ln>
        </p:spPr>
      </p:cxnSp>
      <p:cxnSp>
        <p:nvCxnSpPr>
          <p:cNvPr id="246" name="Google Shape;246;p27"/>
          <p:cNvCxnSpPr>
            <a:stCxn id="241" idx="2"/>
            <a:endCxn id="243" idx="0"/>
          </p:cNvCxnSpPr>
          <p:nvPr/>
        </p:nvCxnSpPr>
        <p:spPr>
          <a:xfrm>
            <a:off x="3810000" y="4114800"/>
            <a:ext cx="0" cy="381000"/>
          </a:xfrm>
          <a:prstGeom prst="straightConnector1">
            <a:avLst/>
          </a:prstGeom>
          <a:noFill/>
          <a:ln cap="flat" cmpd="sng" w="9525">
            <a:solidFill>
              <a:srgbClr val="4A7DBA"/>
            </a:solidFill>
            <a:prstDash val="solid"/>
            <a:round/>
            <a:headEnd len="sm" w="sm" type="none"/>
            <a:tailEnd len="med" w="med" type="stealth"/>
          </a:ln>
        </p:spPr>
      </p:cxnSp>
      <p:sp>
        <p:nvSpPr>
          <p:cNvPr id="247" name="Google Shape;247;p27"/>
          <p:cNvSpPr/>
          <p:nvPr/>
        </p:nvSpPr>
        <p:spPr>
          <a:xfrm>
            <a:off x="6553200" y="3657600"/>
            <a:ext cx="1066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Class A</a:t>
            </a:r>
            <a:endParaRPr/>
          </a:p>
        </p:txBody>
      </p:sp>
      <p:sp>
        <p:nvSpPr>
          <p:cNvPr id="248" name="Google Shape;248;p27"/>
          <p:cNvSpPr/>
          <p:nvPr/>
        </p:nvSpPr>
        <p:spPr>
          <a:xfrm>
            <a:off x="5867400" y="4800600"/>
            <a:ext cx="1066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Class B</a:t>
            </a:r>
            <a:endParaRPr/>
          </a:p>
        </p:txBody>
      </p:sp>
      <p:sp>
        <p:nvSpPr>
          <p:cNvPr id="249" name="Google Shape;249;p27"/>
          <p:cNvSpPr/>
          <p:nvPr/>
        </p:nvSpPr>
        <p:spPr>
          <a:xfrm>
            <a:off x="4876800" y="3657600"/>
            <a:ext cx="1066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Class A</a:t>
            </a:r>
            <a:endParaRPr/>
          </a:p>
        </p:txBody>
      </p:sp>
      <p:cxnSp>
        <p:nvCxnSpPr>
          <p:cNvPr id="250" name="Google Shape;250;p27"/>
          <p:cNvCxnSpPr/>
          <p:nvPr/>
        </p:nvCxnSpPr>
        <p:spPr>
          <a:xfrm rot="5400000">
            <a:off x="6210300" y="4609306"/>
            <a:ext cx="381000" cy="1588"/>
          </a:xfrm>
          <a:prstGeom prst="straightConnector1">
            <a:avLst/>
          </a:prstGeom>
          <a:noFill/>
          <a:ln cap="flat" cmpd="sng" w="9525">
            <a:solidFill>
              <a:srgbClr val="4A7DBA"/>
            </a:solidFill>
            <a:prstDash val="solid"/>
            <a:round/>
            <a:headEnd len="sm" w="sm" type="none"/>
            <a:tailEnd len="med" w="med" type="stealth"/>
          </a:ln>
        </p:spPr>
      </p:cxnSp>
      <p:cxnSp>
        <p:nvCxnSpPr>
          <p:cNvPr id="251" name="Google Shape;251;p27"/>
          <p:cNvCxnSpPr>
            <a:stCxn id="249" idx="2"/>
          </p:cNvCxnSpPr>
          <p:nvPr/>
        </p:nvCxnSpPr>
        <p:spPr>
          <a:xfrm flipH="1">
            <a:off x="5408700" y="4114800"/>
            <a:ext cx="1500" cy="304800"/>
          </a:xfrm>
          <a:prstGeom prst="straightConnector1">
            <a:avLst/>
          </a:prstGeom>
          <a:noFill/>
          <a:ln cap="flat" cmpd="sng" w="9525">
            <a:solidFill>
              <a:srgbClr val="4A7DBA"/>
            </a:solidFill>
            <a:prstDash val="solid"/>
            <a:round/>
            <a:headEnd len="sm" w="sm" type="none"/>
            <a:tailEnd len="sm" w="sm" type="none"/>
          </a:ln>
        </p:spPr>
      </p:cxnSp>
      <p:cxnSp>
        <p:nvCxnSpPr>
          <p:cNvPr id="252" name="Google Shape;252;p27"/>
          <p:cNvCxnSpPr>
            <a:stCxn id="247" idx="2"/>
          </p:cNvCxnSpPr>
          <p:nvPr/>
        </p:nvCxnSpPr>
        <p:spPr>
          <a:xfrm flipH="1">
            <a:off x="7085100" y="4114800"/>
            <a:ext cx="1500" cy="304800"/>
          </a:xfrm>
          <a:prstGeom prst="straightConnector1">
            <a:avLst/>
          </a:prstGeom>
          <a:noFill/>
          <a:ln cap="flat" cmpd="sng" w="9525">
            <a:solidFill>
              <a:srgbClr val="4A7DBA"/>
            </a:solidFill>
            <a:prstDash val="solid"/>
            <a:round/>
            <a:headEnd len="sm" w="sm" type="none"/>
            <a:tailEnd len="sm" w="sm" type="none"/>
          </a:ln>
        </p:spPr>
      </p:cxnSp>
      <p:sp>
        <p:nvSpPr>
          <p:cNvPr id="253" name="Google Shape;253;p27"/>
          <p:cNvSpPr txBox="1"/>
          <p:nvPr/>
        </p:nvSpPr>
        <p:spPr>
          <a:xfrm>
            <a:off x="1143000" y="5943600"/>
            <a:ext cx="1219200" cy="2889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Single Level</a:t>
            </a:r>
            <a:endParaRPr/>
          </a:p>
        </p:txBody>
      </p:sp>
      <p:sp>
        <p:nvSpPr>
          <p:cNvPr id="254" name="Google Shape;254;p27"/>
          <p:cNvSpPr txBox="1"/>
          <p:nvPr/>
        </p:nvSpPr>
        <p:spPr>
          <a:xfrm>
            <a:off x="3200400" y="5943600"/>
            <a:ext cx="1219200" cy="2889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Multi Level</a:t>
            </a:r>
            <a:endParaRPr/>
          </a:p>
        </p:txBody>
      </p:sp>
      <p:sp>
        <p:nvSpPr>
          <p:cNvPr id="255" name="Google Shape;255;p27"/>
          <p:cNvSpPr txBox="1"/>
          <p:nvPr/>
        </p:nvSpPr>
        <p:spPr>
          <a:xfrm>
            <a:off x="5486400" y="5410200"/>
            <a:ext cx="1905000" cy="2127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Multiple</a:t>
            </a:r>
            <a:r>
              <a:rPr b="1" i="0" lang="en-US" sz="1400" u="none" cap="none" strike="noStrike">
                <a:solidFill>
                  <a:schemeClr val="dk1"/>
                </a:solidFill>
                <a:latin typeface="Times New Roman"/>
                <a:ea typeface="Times New Roman"/>
                <a:cs typeface="Times New Roman"/>
                <a:sym typeface="Times New Roman"/>
              </a:rPr>
              <a:t> Inheritance</a:t>
            </a:r>
            <a:endParaRPr b="1" i="0" sz="1400" u="none" cap="none" strike="noStrike">
              <a:solidFill>
                <a:schemeClr val="dk1"/>
              </a:solidFill>
              <a:latin typeface="Times New Roman"/>
              <a:ea typeface="Times New Roman"/>
              <a:cs typeface="Times New Roman"/>
              <a:sym typeface="Times New Roman"/>
            </a:endParaRPr>
          </a:p>
        </p:txBody>
      </p:sp>
      <p:cxnSp>
        <p:nvCxnSpPr>
          <p:cNvPr id="256" name="Google Shape;256;p27"/>
          <p:cNvCxnSpPr/>
          <p:nvPr/>
        </p:nvCxnSpPr>
        <p:spPr>
          <a:xfrm>
            <a:off x="5410200" y="4419600"/>
            <a:ext cx="1676400" cy="1588"/>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514350" lvl="0" marL="514350" marR="0" rtl="0" algn="just">
              <a:lnSpc>
                <a:spcPct val="150000"/>
              </a:lnSpc>
              <a:spcBef>
                <a:spcPts val="0"/>
              </a:spcBef>
              <a:spcAft>
                <a:spcPts val="0"/>
              </a:spcAft>
              <a:buClr>
                <a:schemeClr val="dk2"/>
              </a:buClr>
              <a:buSzPts val="2800"/>
              <a:buFont typeface="Calibri"/>
              <a:buAutoNum type="arabicPeriod" startAt="4"/>
            </a:pPr>
            <a:r>
              <a:rPr lang="en-US" sz="2800" u="sng">
                <a:solidFill>
                  <a:schemeClr val="dk1"/>
                </a:solidFill>
                <a:latin typeface="Times New Roman"/>
                <a:ea typeface="Times New Roman"/>
                <a:cs typeface="Times New Roman"/>
                <a:sym typeface="Times New Roman"/>
              </a:rPr>
              <a:t>Polymorphism</a:t>
            </a:r>
            <a:endParaRPr/>
          </a:p>
          <a:p>
            <a:pPr indent="-236537" lvl="1" marL="693738" marR="0" rtl="0" algn="just">
              <a:lnSpc>
                <a:spcPct val="15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“one interface multiple methods”, many forms</a:t>
            </a:r>
            <a:endParaRPr/>
          </a:p>
          <a:p>
            <a:pPr indent="-236537" lvl="1" marL="693738" marR="0" rtl="0" algn="just">
              <a:lnSpc>
                <a:spcPct val="15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Possible to design a generic interface to a group of related activities</a:t>
            </a:r>
            <a:endParaRPr/>
          </a:p>
          <a:p>
            <a:pPr indent="-236537" lvl="1" marL="693738" marR="0" rtl="0" algn="just">
              <a:lnSpc>
                <a:spcPct val="15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Reduce complexity</a:t>
            </a:r>
            <a:endParaRPr/>
          </a:p>
          <a:p>
            <a:pPr indent="-236537" lvl="1" marL="693738" marR="0" rtl="0" algn="just">
              <a:lnSpc>
                <a:spcPct val="15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Compiler selects the specific action as it applies to each situation</a:t>
            </a:r>
            <a:endParaRPr/>
          </a:p>
        </p:txBody>
      </p:sp>
      <p:sp>
        <p:nvSpPr>
          <p:cNvPr id="262" name="Google Shape;262;p28"/>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Object-Oriented Programming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609600" y="381000"/>
            <a:ext cx="8229600" cy="68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Program</a:t>
            </a:r>
            <a:endParaRPr/>
          </a:p>
        </p:txBody>
      </p:sp>
      <p:pic>
        <p:nvPicPr>
          <p:cNvPr id="268" name="Google Shape;268;p29"/>
          <p:cNvPicPr preferRelativeResize="0"/>
          <p:nvPr>
            <p:ph idx="1" type="body"/>
          </p:nvPr>
        </p:nvPicPr>
        <p:blipFill rotWithShape="1">
          <a:blip r:embed="rId3">
            <a:alphaModFix/>
          </a:blip>
          <a:srcRect b="0" l="0" r="0" t="0"/>
          <a:stretch/>
        </p:blipFill>
        <p:spPr>
          <a:xfrm>
            <a:off x="457200" y="2286000"/>
            <a:ext cx="8229600" cy="2018086"/>
          </a:xfrm>
          <a:prstGeom prst="rect">
            <a:avLst/>
          </a:prstGeom>
          <a:noFill/>
          <a:ln>
            <a:noFill/>
          </a:ln>
        </p:spPr>
      </p:pic>
      <p:sp>
        <p:nvSpPr>
          <p:cNvPr id="269" name="Google Shape;269;p29"/>
          <p:cNvSpPr txBox="1"/>
          <p:nvPr/>
        </p:nvSpPr>
        <p:spPr>
          <a:xfrm flipH="1">
            <a:off x="2712719" y="2286000"/>
            <a:ext cx="12496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javac</a:t>
            </a:r>
            <a:endParaRPr sz="1800">
              <a:solidFill>
                <a:schemeClr val="dk1"/>
              </a:solidFill>
              <a:latin typeface="Calibri"/>
              <a:ea typeface="Calibri"/>
              <a:cs typeface="Calibri"/>
              <a:sym typeface="Calibri"/>
            </a:endParaRPr>
          </a:p>
        </p:txBody>
      </p:sp>
      <p:sp>
        <p:nvSpPr>
          <p:cNvPr id="270" name="Google Shape;270;p29"/>
          <p:cNvSpPr txBox="1"/>
          <p:nvPr/>
        </p:nvSpPr>
        <p:spPr>
          <a:xfrm flipH="1">
            <a:off x="6217919" y="2421047"/>
            <a:ext cx="12496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java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609600" y="381000"/>
            <a:ext cx="8229600" cy="68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Java Program</a:t>
            </a:r>
            <a:endParaRPr/>
          </a:p>
        </p:txBody>
      </p:sp>
      <p:pic>
        <p:nvPicPr>
          <p:cNvPr id="276" name="Google Shape;276;p30"/>
          <p:cNvPicPr preferRelativeResize="0"/>
          <p:nvPr/>
        </p:nvPicPr>
        <p:blipFill rotWithShape="1">
          <a:blip r:embed="rId3">
            <a:alphaModFix/>
          </a:blip>
          <a:srcRect b="0" l="0" r="0" t="0"/>
          <a:stretch/>
        </p:blipFill>
        <p:spPr>
          <a:xfrm>
            <a:off x="1757362" y="1314450"/>
            <a:ext cx="5629275" cy="5162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type="title"/>
          </p:nvPr>
        </p:nvSpPr>
        <p:spPr>
          <a:xfrm>
            <a:off x="457200" y="177766"/>
            <a:ext cx="8229600" cy="68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333333"/>
              </a:buClr>
              <a:buSzPts val="2400"/>
              <a:buFont typeface="Arial"/>
              <a:buNone/>
            </a:pPr>
            <a:r>
              <a:rPr b="1" i="0" lang="en-US" sz="2400">
                <a:solidFill>
                  <a:srgbClr val="333333"/>
                </a:solidFill>
                <a:latin typeface="Arial"/>
                <a:ea typeface="Arial"/>
                <a:cs typeface="Arial"/>
                <a:sym typeface="Arial"/>
              </a:rPr>
              <a:t>The Java Platform</a:t>
            </a:r>
            <a:br>
              <a:rPr b="1" i="0" lang="en-US" sz="2400">
                <a:solidFill>
                  <a:srgbClr val="333333"/>
                </a:solidFill>
                <a:latin typeface="Arial"/>
                <a:ea typeface="Arial"/>
                <a:cs typeface="Arial"/>
                <a:sym typeface="Arial"/>
              </a:rPr>
            </a:br>
            <a:endParaRPr sz="2400"/>
          </a:p>
        </p:txBody>
      </p:sp>
      <p:sp>
        <p:nvSpPr>
          <p:cNvPr id="282" name="Google Shape;282;p31"/>
          <p:cNvSpPr txBox="1"/>
          <p:nvPr>
            <p:ph idx="1" type="body"/>
          </p:nvPr>
        </p:nvSpPr>
        <p:spPr>
          <a:xfrm>
            <a:off x="533400" y="1166018"/>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2000"/>
              <a:buChar char="•"/>
            </a:pPr>
            <a:r>
              <a:rPr b="0" i="0" lang="en-US" sz="2000">
                <a:solidFill>
                  <a:srgbClr val="000000"/>
                </a:solidFill>
                <a:latin typeface="Arial"/>
                <a:ea typeface="Arial"/>
                <a:cs typeface="Arial"/>
                <a:sym typeface="Arial"/>
              </a:rPr>
              <a:t>A </a:t>
            </a:r>
            <a:r>
              <a:rPr b="0" i="1" lang="en-US" sz="2000">
                <a:solidFill>
                  <a:srgbClr val="000000"/>
                </a:solidFill>
                <a:latin typeface="Arial"/>
                <a:ea typeface="Arial"/>
                <a:cs typeface="Arial"/>
                <a:sym typeface="Arial"/>
              </a:rPr>
              <a:t>platform</a:t>
            </a:r>
            <a:r>
              <a:rPr b="0" i="0" lang="en-US" sz="2000">
                <a:solidFill>
                  <a:srgbClr val="000000"/>
                </a:solidFill>
                <a:latin typeface="Arial"/>
                <a:ea typeface="Arial"/>
                <a:cs typeface="Arial"/>
                <a:sym typeface="Arial"/>
              </a:rPr>
              <a:t> is the hardware or software environment in which a program runs. For ex. Microsoft Windows, Linux, Solaris OS, and Mac OS.</a:t>
            </a:r>
            <a:endParaRPr/>
          </a:p>
          <a:p>
            <a:pPr indent="-342900" lvl="0" marL="342900" rtl="0" algn="l">
              <a:spcBef>
                <a:spcPts val="400"/>
              </a:spcBef>
              <a:spcAft>
                <a:spcPts val="0"/>
              </a:spcAft>
              <a:buClr>
                <a:srgbClr val="000000"/>
              </a:buClr>
              <a:buSzPts val="2000"/>
              <a:buChar char="•"/>
            </a:pPr>
            <a:r>
              <a:rPr b="0" i="0" lang="en-US" sz="2000">
                <a:solidFill>
                  <a:srgbClr val="000000"/>
                </a:solidFill>
                <a:latin typeface="Arial"/>
                <a:ea typeface="Arial"/>
                <a:cs typeface="Arial"/>
                <a:sym typeface="Arial"/>
              </a:rPr>
              <a:t>The Java platform has two components:</a:t>
            </a:r>
            <a:endParaRPr sz="2000">
              <a:solidFill>
                <a:srgbClr val="000000"/>
              </a:solidFill>
              <a:latin typeface="Arial"/>
              <a:ea typeface="Arial"/>
              <a:cs typeface="Arial"/>
              <a:sym typeface="Arial"/>
            </a:endParaRPr>
          </a:p>
          <a:p>
            <a:pPr indent="-285750" lvl="1" marL="742950" rtl="0" algn="l">
              <a:spcBef>
                <a:spcPts val="360"/>
              </a:spcBef>
              <a:spcAft>
                <a:spcPts val="0"/>
              </a:spcAft>
              <a:buClr>
                <a:srgbClr val="000000"/>
              </a:buClr>
              <a:buSzPts val="1800"/>
              <a:buChar char="–"/>
            </a:pPr>
            <a:r>
              <a:rPr b="0" i="0" lang="en-US" sz="1800">
                <a:solidFill>
                  <a:srgbClr val="000000"/>
                </a:solidFill>
                <a:latin typeface="Arial"/>
                <a:ea typeface="Arial"/>
                <a:cs typeface="Arial"/>
                <a:sym typeface="Arial"/>
              </a:rPr>
              <a:t>The </a:t>
            </a:r>
            <a:r>
              <a:rPr b="0" i="1" lang="en-US" sz="1800">
                <a:solidFill>
                  <a:srgbClr val="000000"/>
                </a:solidFill>
                <a:latin typeface="Arial"/>
                <a:ea typeface="Arial"/>
                <a:cs typeface="Arial"/>
                <a:sym typeface="Arial"/>
              </a:rPr>
              <a:t>Java Virtual Machine</a:t>
            </a:r>
            <a:endParaRPr b="0" i="0" sz="1800">
              <a:solidFill>
                <a:srgbClr val="000000"/>
              </a:solidFill>
              <a:latin typeface="Arial"/>
              <a:ea typeface="Arial"/>
              <a:cs typeface="Arial"/>
              <a:sym typeface="Arial"/>
            </a:endParaRPr>
          </a:p>
          <a:p>
            <a:pPr indent="-285750" lvl="1" marL="742950" rtl="0" algn="l">
              <a:spcBef>
                <a:spcPts val="360"/>
              </a:spcBef>
              <a:spcAft>
                <a:spcPts val="0"/>
              </a:spcAft>
              <a:buClr>
                <a:srgbClr val="000000"/>
              </a:buClr>
              <a:buSzPts val="1800"/>
              <a:buChar char="–"/>
            </a:pPr>
            <a:r>
              <a:rPr b="0" i="0" lang="en-US" sz="1800">
                <a:solidFill>
                  <a:srgbClr val="000000"/>
                </a:solidFill>
                <a:latin typeface="Arial"/>
                <a:ea typeface="Arial"/>
                <a:cs typeface="Arial"/>
                <a:sym typeface="Arial"/>
              </a:rPr>
              <a:t>The </a:t>
            </a:r>
            <a:r>
              <a:rPr b="0" i="1" lang="en-US" sz="1800">
                <a:solidFill>
                  <a:srgbClr val="000000"/>
                </a:solidFill>
                <a:latin typeface="Arial"/>
                <a:ea typeface="Arial"/>
                <a:cs typeface="Arial"/>
                <a:sym typeface="Arial"/>
              </a:rPr>
              <a:t>Java Application Programming Interface</a:t>
            </a:r>
            <a:r>
              <a:rPr b="0" i="0" lang="en-US" sz="1800">
                <a:solidFill>
                  <a:srgbClr val="000000"/>
                </a:solidFill>
                <a:latin typeface="Arial"/>
                <a:ea typeface="Arial"/>
                <a:cs typeface="Arial"/>
                <a:sym typeface="Arial"/>
              </a:rPr>
              <a:t> (API)</a:t>
            </a:r>
            <a:endParaRPr b="0" i="0" sz="1800">
              <a:solidFill>
                <a:srgbClr val="000000"/>
              </a:solidFill>
              <a:latin typeface="Arial"/>
              <a:ea typeface="Arial"/>
              <a:cs typeface="Arial"/>
              <a:sym typeface="Arial"/>
            </a:endParaRPr>
          </a:p>
          <a:p>
            <a:pPr indent="-215900" lvl="0" marL="342900" rtl="0" algn="l">
              <a:spcBef>
                <a:spcPts val="400"/>
              </a:spcBef>
              <a:spcAft>
                <a:spcPts val="0"/>
              </a:spcAft>
              <a:buClr>
                <a:schemeClr val="dk1"/>
              </a:buClr>
              <a:buSzPts val="2000"/>
              <a:buNone/>
            </a:pPr>
            <a:r>
              <a:t/>
            </a:r>
            <a:endParaRPr sz="2000"/>
          </a:p>
        </p:txBody>
      </p:sp>
      <p:pic>
        <p:nvPicPr>
          <p:cNvPr id="283" name="Google Shape;283;p31"/>
          <p:cNvPicPr preferRelativeResize="0"/>
          <p:nvPr/>
        </p:nvPicPr>
        <p:blipFill rotWithShape="1">
          <a:blip r:embed="rId3">
            <a:alphaModFix/>
          </a:blip>
          <a:srcRect b="0" l="0" r="0" t="0"/>
          <a:stretch/>
        </p:blipFill>
        <p:spPr>
          <a:xfrm>
            <a:off x="4928412" y="4191000"/>
            <a:ext cx="3857625" cy="1952625"/>
          </a:xfrm>
          <a:prstGeom prst="rect">
            <a:avLst/>
          </a:prstGeom>
          <a:noFill/>
          <a:ln>
            <a:noFill/>
          </a:ln>
        </p:spPr>
      </p:pic>
      <p:sp>
        <p:nvSpPr>
          <p:cNvPr id="284" name="Google Shape;284;p31"/>
          <p:cNvSpPr txBox="1"/>
          <p:nvPr/>
        </p:nvSpPr>
        <p:spPr>
          <a:xfrm>
            <a:off x="457200" y="3544669"/>
            <a:ext cx="827567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1800">
                <a:solidFill>
                  <a:srgbClr val="000000"/>
                </a:solidFill>
                <a:latin typeface="Arial"/>
                <a:ea typeface="Arial"/>
                <a:cs typeface="Arial"/>
                <a:sym typeface="Arial"/>
              </a:rPr>
              <a:t>The API is a large collection of ready-made software components that provide many useful capabilities</a:t>
            </a:r>
            <a:endParaRPr i="1"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type="title"/>
          </p:nvPr>
        </p:nvSpPr>
        <p:spPr>
          <a:xfrm>
            <a:off x="609600" y="381000"/>
            <a:ext cx="8229600" cy="68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333333"/>
              </a:buClr>
              <a:buSzPts val="2800"/>
              <a:buFont typeface="Arial"/>
              <a:buNone/>
            </a:pPr>
            <a:r>
              <a:rPr b="1" i="0" lang="en-US" sz="2800">
                <a:solidFill>
                  <a:srgbClr val="333333"/>
                </a:solidFill>
                <a:latin typeface="Arial"/>
                <a:ea typeface="Arial"/>
                <a:cs typeface="Arial"/>
                <a:sym typeface="Arial"/>
              </a:rPr>
              <a:t>"Hello World!" for Microsoft Windows</a:t>
            </a:r>
            <a:br>
              <a:rPr b="1" i="0" lang="en-US" sz="2800">
                <a:solidFill>
                  <a:srgbClr val="333333"/>
                </a:solidFill>
                <a:latin typeface="Arial"/>
                <a:ea typeface="Arial"/>
                <a:cs typeface="Arial"/>
                <a:sym typeface="Arial"/>
              </a:rPr>
            </a:br>
            <a:endParaRPr sz="2800"/>
          </a:p>
        </p:txBody>
      </p:sp>
      <p:sp>
        <p:nvSpPr>
          <p:cNvPr id="290" name="Google Shape;290;p32"/>
          <p:cNvSpPr txBox="1"/>
          <p:nvPr>
            <p:ph idx="1" type="body"/>
          </p:nvPr>
        </p:nvSpPr>
        <p:spPr>
          <a:xfrm>
            <a:off x="609600" y="1295401"/>
            <a:ext cx="8229600" cy="469903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2400"/>
              <a:buChar char="•"/>
            </a:pPr>
            <a:r>
              <a:rPr b="1" i="0" lang="en-US" sz="2400">
                <a:solidFill>
                  <a:srgbClr val="000000"/>
                </a:solidFill>
                <a:latin typeface="Arial"/>
                <a:ea typeface="Arial"/>
                <a:cs typeface="Arial"/>
                <a:sym typeface="Arial"/>
              </a:rPr>
              <a:t>Checklist</a:t>
            </a:r>
            <a:endParaRPr/>
          </a:p>
          <a:p>
            <a:pPr indent="-285750" lvl="1" marL="742950" rtl="0" algn="l">
              <a:spcBef>
                <a:spcPts val="400"/>
              </a:spcBef>
              <a:spcAft>
                <a:spcPts val="0"/>
              </a:spcAft>
              <a:buClr>
                <a:srgbClr val="000000"/>
              </a:buClr>
              <a:buSzPts val="2000"/>
              <a:buChar char="–"/>
            </a:pPr>
            <a:r>
              <a:rPr b="1" i="0" lang="en-US" sz="2000">
                <a:solidFill>
                  <a:srgbClr val="000000"/>
                </a:solidFill>
                <a:latin typeface="Arial"/>
                <a:ea typeface="Arial"/>
                <a:cs typeface="Arial"/>
                <a:sym typeface="Arial"/>
              </a:rPr>
              <a:t>The Java SE Development Kit 8 (JDK 8)</a:t>
            </a:r>
            <a:endParaRPr/>
          </a:p>
          <a:p>
            <a:pPr indent="-285750" lvl="1" marL="742950" rtl="0" algn="l">
              <a:spcBef>
                <a:spcPts val="400"/>
              </a:spcBef>
              <a:spcAft>
                <a:spcPts val="0"/>
              </a:spcAft>
              <a:buClr>
                <a:srgbClr val="000000"/>
              </a:buClr>
              <a:buSzPts val="2000"/>
              <a:buChar char="–"/>
            </a:pPr>
            <a:r>
              <a:rPr b="1" i="0" lang="en-US" sz="2000">
                <a:solidFill>
                  <a:srgbClr val="000000"/>
                </a:solidFill>
                <a:latin typeface="Arial"/>
                <a:ea typeface="Arial"/>
                <a:cs typeface="Arial"/>
                <a:sym typeface="Arial"/>
              </a:rPr>
              <a:t>A text editor</a:t>
            </a:r>
            <a:endParaRPr/>
          </a:p>
          <a:p>
            <a:pPr indent="-342900" lvl="0" marL="342900" rtl="0" algn="l">
              <a:spcBef>
                <a:spcPts val="480"/>
              </a:spcBef>
              <a:spcAft>
                <a:spcPts val="0"/>
              </a:spcAft>
              <a:buClr>
                <a:srgbClr val="000000"/>
              </a:buClr>
              <a:buSzPts val="2400"/>
              <a:buChar char="•"/>
            </a:pPr>
            <a:r>
              <a:rPr b="1" lang="en-US" sz="2400">
                <a:solidFill>
                  <a:srgbClr val="000000"/>
                </a:solidFill>
                <a:latin typeface="Arial"/>
                <a:ea typeface="Arial"/>
                <a:cs typeface="Arial"/>
                <a:sym typeface="Arial"/>
              </a:rPr>
              <a:t>Creation of first program</a:t>
            </a:r>
            <a:endParaRPr/>
          </a:p>
          <a:p>
            <a:pPr indent="-285750" lvl="1" marL="742950" rtl="0" algn="l">
              <a:spcBef>
                <a:spcPts val="280"/>
              </a:spcBef>
              <a:spcAft>
                <a:spcPts val="0"/>
              </a:spcAft>
              <a:buClr>
                <a:srgbClr val="000000"/>
              </a:buClr>
              <a:buSzPts val="1400"/>
              <a:buChar char="–"/>
            </a:pPr>
            <a:r>
              <a:rPr b="1" i="0" lang="en-US" sz="1400">
                <a:solidFill>
                  <a:srgbClr val="000000"/>
                </a:solidFill>
                <a:latin typeface="Arial"/>
                <a:ea typeface="Arial"/>
                <a:cs typeface="Arial"/>
                <a:sym typeface="Arial"/>
              </a:rPr>
              <a:t>Create a source file</a:t>
            </a:r>
            <a:endParaRPr/>
          </a:p>
          <a:p>
            <a:pPr indent="-285750" lvl="1" marL="742950" rtl="0" algn="l">
              <a:spcBef>
                <a:spcPts val="280"/>
              </a:spcBef>
              <a:spcAft>
                <a:spcPts val="0"/>
              </a:spcAft>
              <a:buClr>
                <a:srgbClr val="000000"/>
              </a:buClr>
              <a:buSzPts val="1400"/>
              <a:buChar char="–"/>
            </a:pPr>
            <a:r>
              <a:rPr b="1" i="0" lang="en-US" sz="1400">
                <a:solidFill>
                  <a:srgbClr val="000000"/>
                </a:solidFill>
                <a:latin typeface="Arial"/>
                <a:ea typeface="Arial"/>
                <a:cs typeface="Arial"/>
                <a:sym typeface="Arial"/>
              </a:rPr>
              <a:t>Compile the source file into a .class file</a:t>
            </a:r>
            <a:endParaRPr b="1" sz="1400">
              <a:solidFill>
                <a:srgbClr val="000000"/>
              </a:solidFill>
              <a:latin typeface="Arial"/>
              <a:ea typeface="Arial"/>
              <a:cs typeface="Arial"/>
              <a:sym typeface="Arial"/>
            </a:endParaRPr>
          </a:p>
          <a:p>
            <a:pPr indent="-285750" lvl="1" marL="742950" rtl="0" algn="l">
              <a:spcBef>
                <a:spcPts val="280"/>
              </a:spcBef>
              <a:spcAft>
                <a:spcPts val="0"/>
              </a:spcAft>
              <a:buClr>
                <a:srgbClr val="000000"/>
              </a:buClr>
              <a:buSzPts val="1400"/>
              <a:buChar char="–"/>
            </a:pPr>
            <a:r>
              <a:rPr b="1" i="0" lang="en-US" sz="1400">
                <a:solidFill>
                  <a:srgbClr val="000000"/>
                </a:solidFill>
                <a:latin typeface="Arial"/>
                <a:ea typeface="Arial"/>
                <a:cs typeface="Arial"/>
                <a:sym typeface="Arial"/>
              </a:rPr>
              <a:t>Run the program</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idx="1" type="body"/>
          </p:nvPr>
        </p:nvSpPr>
        <p:spPr>
          <a:xfrm>
            <a:off x="533400" y="1219200"/>
            <a:ext cx="8534400" cy="5181600"/>
          </a:xfrm>
          <a:prstGeom prst="rect">
            <a:avLst/>
          </a:prstGeom>
          <a:solidFill>
            <a:schemeClr val="dk1"/>
          </a:solidFill>
          <a:ln cap="flat" cmpd="sng" w="9525">
            <a:solidFill>
              <a:schemeClr val="lt2"/>
            </a:solidFill>
            <a:prstDash val="solid"/>
            <a:round/>
            <a:headEnd len="sm" w="sm" type="none"/>
            <a:tailEnd len="sm" w="sm" type="none"/>
          </a:ln>
        </p:spPr>
        <p:txBody>
          <a:bodyPr anchorCtr="0" anchor="t" bIns="45700" lIns="91425" spcFirstLastPara="1" rIns="91425" wrap="square" tIns="45700">
            <a:normAutofit fontScale="92500" lnSpcReduction="10000"/>
          </a:bodyPr>
          <a:lstStyle/>
          <a:p>
            <a:pPr indent="-342900" lvl="0" marL="342900" rtl="0" algn="l">
              <a:lnSpc>
                <a:spcPct val="90000"/>
              </a:lnSpc>
              <a:spcBef>
                <a:spcPts val="0"/>
              </a:spcBef>
              <a:spcAft>
                <a:spcPts val="0"/>
              </a:spcAft>
              <a:buClr>
                <a:schemeClr val="lt2"/>
              </a:buClr>
              <a:buSzPct val="100000"/>
              <a:buFont typeface="Arial"/>
              <a:buNone/>
            </a:pPr>
            <a:r>
              <a:rPr lang="en-US" sz="2500">
                <a:solidFill>
                  <a:schemeClr val="lt2"/>
                </a:solidFill>
                <a:latin typeface="Courier New"/>
                <a:ea typeface="Courier New"/>
                <a:cs typeface="Courier New"/>
                <a:sym typeface="Courier New"/>
              </a:rPr>
              <a:t>/**</a:t>
            </a:r>
            <a:endParaRPr/>
          </a:p>
          <a:p>
            <a:pPr indent="-342900" lvl="0" marL="342900" rtl="0" algn="l">
              <a:lnSpc>
                <a:spcPct val="90000"/>
              </a:lnSpc>
              <a:spcBef>
                <a:spcPts val="462"/>
              </a:spcBef>
              <a:spcAft>
                <a:spcPts val="0"/>
              </a:spcAft>
              <a:buClr>
                <a:schemeClr val="lt2"/>
              </a:buClr>
              <a:buSzPct val="100000"/>
              <a:buFont typeface="Arial"/>
              <a:buNone/>
            </a:pPr>
            <a:r>
              <a:rPr lang="en-US" sz="2500">
                <a:solidFill>
                  <a:schemeClr val="lt2"/>
                </a:solidFill>
                <a:latin typeface="Courier New"/>
                <a:ea typeface="Courier New"/>
                <a:cs typeface="Courier New"/>
                <a:sym typeface="Courier New"/>
              </a:rPr>
              <a:t> * The HelloWorldApp class implements an application that simply prints "Hello World!" to standard output.</a:t>
            </a:r>
            <a:endParaRPr/>
          </a:p>
          <a:p>
            <a:pPr indent="-342900" lvl="0" marL="342900" rtl="0" algn="l">
              <a:lnSpc>
                <a:spcPct val="90000"/>
              </a:lnSpc>
              <a:spcBef>
                <a:spcPts val="462"/>
              </a:spcBef>
              <a:spcAft>
                <a:spcPts val="0"/>
              </a:spcAft>
              <a:buClr>
                <a:schemeClr val="lt2"/>
              </a:buClr>
              <a:buSzPct val="100000"/>
              <a:buFont typeface="Arial"/>
              <a:buNone/>
            </a:pPr>
            <a:r>
              <a:rPr lang="en-US" sz="2500">
                <a:solidFill>
                  <a:schemeClr val="lt2"/>
                </a:solidFill>
                <a:latin typeface="Courier New"/>
                <a:ea typeface="Courier New"/>
                <a:cs typeface="Courier New"/>
                <a:sym typeface="Courier New"/>
              </a:rPr>
              <a:t> */</a:t>
            </a:r>
            <a:endParaRPr/>
          </a:p>
          <a:p>
            <a:pPr indent="-342900" lvl="0" marL="342900" rtl="0" algn="l">
              <a:lnSpc>
                <a:spcPct val="90000"/>
              </a:lnSpc>
              <a:spcBef>
                <a:spcPts val="462"/>
              </a:spcBef>
              <a:spcAft>
                <a:spcPts val="0"/>
              </a:spcAft>
              <a:buClr>
                <a:schemeClr val="lt2"/>
              </a:buClr>
              <a:buSzPct val="100000"/>
              <a:buFont typeface="Arial"/>
              <a:buNone/>
            </a:pPr>
            <a:r>
              <a:rPr lang="en-US" sz="2500">
                <a:solidFill>
                  <a:schemeClr val="lt2"/>
                </a:solidFill>
                <a:latin typeface="Courier New"/>
                <a:ea typeface="Courier New"/>
                <a:cs typeface="Courier New"/>
                <a:sym typeface="Courier New"/>
              </a:rPr>
              <a:t>class HelloWorldApp {</a:t>
            </a:r>
            <a:endParaRPr/>
          </a:p>
          <a:p>
            <a:pPr indent="-342900" lvl="0" marL="342900" rtl="0" algn="l">
              <a:lnSpc>
                <a:spcPct val="90000"/>
              </a:lnSpc>
              <a:spcBef>
                <a:spcPts val="462"/>
              </a:spcBef>
              <a:spcAft>
                <a:spcPts val="0"/>
              </a:spcAft>
              <a:buClr>
                <a:schemeClr val="lt2"/>
              </a:buClr>
              <a:buSzPct val="100000"/>
              <a:buFont typeface="Arial"/>
              <a:buNone/>
            </a:pPr>
            <a:r>
              <a:rPr lang="en-US" sz="2500">
                <a:solidFill>
                  <a:schemeClr val="lt2"/>
                </a:solidFill>
                <a:latin typeface="Courier New"/>
                <a:ea typeface="Courier New"/>
                <a:cs typeface="Courier New"/>
                <a:sym typeface="Courier New"/>
              </a:rPr>
              <a:t> public static void main(String[] args) {</a:t>
            </a:r>
            <a:endParaRPr/>
          </a:p>
          <a:p>
            <a:pPr indent="-342900" lvl="0" marL="342900" rtl="0" algn="l">
              <a:lnSpc>
                <a:spcPct val="90000"/>
              </a:lnSpc>
              <a:spcBef>
                <a:spcPts val="462"/>
              </a:spcBef>
              <a:spcAft>
                <a:spcPts val="0"/>
              </a:spcAft>
              <a:buClr>
                <a:schemeClr val="lt2"/>
              </a:buClr>
              <a:buSzPct val="100000"/>
              <a:buFont typeface="Arial"/>
              <a:buNone/>
            </a:pPr>
            <a:r>
              <a:rPr lang="en-US" sz="2500">
                <a:solidFill>
                  <a:schemeClr val="lt2"/>
                </a:solidFill>
                <a:latin typeface="Courier New"/>
                <a:ea typeface="Courier New"/>
                <a:cs typeface="Courier New"/>
                <a:sym typeface="Courier New"/>
              </a:rPr>
              <a:t>    System.out.println("Hello World!"); // Display the string.</a:t>
            </a:r>
            <a:endParaRPr/>
          </a:p>
          <a:p>
            <a:pPr indent="-342900" lvl="0" marL="342900" rtl="0" algn="l">
              <a:lnSpc>
                <a:spcPct val="90000"/>
              </a:lnSpc>
              <a:spcBef>
                <a:spcPts val="462"/>
              </a:spcBef>
              <a:spcAft>
                <a:spcPts val="0"/>
              </a:spcAft>
              <a:buClr>
                <a:schemeClr val="dk1"/>
              </a:buClr>
              <a:buSzPct val="100000"/>
              <a:buFont typeface="Arial"/>
              <a:buNone/>
            </a:pPr>
            <a:r>
              <a:t/>
            </a:r>
            <a:endParaRPr sz="2500">
              <a:solidFill>
                <a:schemeClr val="lt2"/>
              </a:solidFill>
              <a:latin typeface="Courier New"/>
              <a:ea typeface="Courier New"/>
              <a:cs typeface="Courier New"/>
              <a:sym typeface="Courier New"/>
            </a:endParaRPr>
          </a:p>
          <a:p>
            <a:pPr indent="-342900" lvl="0" marL="342900" rtl="0" algn="l">
              <a:lnSpc>
                <a:spcPct val="90000"/>
              </a:lnSpc>
              <a:spcBef>
                <a:spcPts val="462"/>
              </a:spcBef>
              <a:spcAft>
                <a:spcPts val="0"/>
              </a:spcAft>
              <a:buClr>
                <a:schemeClr val="lt2"/>
              </a:buClr>
              <a:buSzPct val="100000"/>
              <a:buFont typeface="Arial"/>
              <a:buNone/>
            </a:pPr>
            <a:r>
              <a:rPr lang="en-US" sz="2500">
                <a:solidFill>
                  <a:schemeClr val="lt2"/>
                </a:solidFill>
                <a:latin typeface="Courier New"/>
                <a:ea typeface="Courier New"/>
                <a:cs typeface="Courier New"/>
                <a:sym typeface="Courier New"/>
              </a:rPr>
              <a:t> }</a:t>
            </a:r>
            <a:endParaRPr/>
          </a:p>
          <a:p>
            <a:pPr indent="-342900" lvl="0" marL="342900" rtl="0" algn="l">
              <a:lnSpc>
                <a:spcPct val="90000"/>
              </a:lnSpc>
              <a:spcBef>
                <a:spcPts val="462"/>
              </a:spcBef>
              <a:spcAft>
                <a:spcPts val="0"/>
              </a:spcAft>
              <a:buClr>
                <a:schemeClr val="lt2"/>
              </a:buClr>
              <a:buSzPct val="100000"/>
              <a:buFont typeface="Arial"/>
              <a:buNone/>
            </a:pPr>
            <a:r>
              <a:rPr lang="en-US" sz="2500">
                <a:solidFill>
                  <a:schemeClr val="lt2"/>
                </a:solidFill>
                <a:latin typeface="Courier New"/>
                <a:ea typeface="Courier New"/>
                <a:cs typeface="Courier New"/>
                <a:sym typeface="Courier New"/>
              </a:rPr>
              <a:t>}</a:t>
            </a:r>
            <a:endParaRPr/>
          </a:p>
          <a:p>
            <a:pPr indent="-342900" lvl="0" marL="342900" rtl="0" algn="l">
              <a:lnSpc>
                <a:spcPct val="90000"/>
              </a:lnSpc>
              <a:spcBef>
                <a:spcPts val="462"/>
              </a:spcBef>
              <a:spcAft>
                <a:spcPts val="0"/>
              </a:spcAft>
              <a:buClr>
                <a:schemeClr val="dk1"/>
              </a:buClr>
              <a:buSzPct val="100000"/>
              <a:buFont typeface="Arial"/>
              <a:buNone/>
            </a:pPr>
            <a:r>
              <a:t/>
            </a:r>
            <a:endParaRPr sz="2500">
              <a:solidFill>
                <a:schemeClr val="lt2"/>
              </a:solidFill>
              <a:latin typeface="Courier New"/>
              <a:ea typeface="Courier New"/>
              <a:cs typeface="Courier New"/>
              <a:sym typeface="Courier New"/>
            </a:endParaRPr>
          </a:p>
          <a:p>
            <a:pPr indent="-342900" lvl="0" marL="342900" rtl="0" algn="l">
              <a:lnSpc>
                <a:spcPct val="90000"/>
              </a:lnSpc>
              <a:spcBef>
                <a:spcPts val="0"/>
              </a:spcBef>
              <a:spcAft>
                <a:spcPts val="0"/>
              </a:spcAft>
              <a:buClr>
                <a:schemeClr val="lt2"/>
              </a:buClr>
              <a:buSzPct val="100000"/>
              <a:buFont typeface="Noto Sans Symbols"/>
              <a:buNone/>
            </a:pPr>
            <a:r>
              <a:rPr lang="en-US" sz="2500">
                <a:solidFill>
                  <a:schemeClr val="lt2"/>
                </a:solidFill>
                <a:latin typeface="Courier New"/>
                <a:ea typeface="Courier New"/>
                <a:cs typeface="Courier New"/>
                <a:sym typeface="Courier New"/>
              </a:rPr>
              <a:t>&gt; javac Welcome.java</a:t>
            </a:r>
            <a:endParaRPr/>
          </a:p>
          <a:p>
            <a:pPr indent="-342900" lvl="0" marL="342900" rtl="0" algn="l">
              <a:lnSpc>
                <a:spcPct val="90000"/>
              </a:lnSpc>
              <a:spcBef>
                <a:spcPts val="0"/>
              </a:spcBef>
              <a:spcAft>
                <a:spcPts val="0"/>
              </a:spcAft>
              <a:buClr>
                <a:schemeClr val="lt2"/>
              </a:buClr>
              <a:buSzPct val="100000"/>
              <a:buFont typeface="Noto Sans Symbols"/>
              <a:buNone/>
            </a:pPr>
            <a:r>
              <a:rPr lang="en-US" sz="2500">
                <a:solidFill>
                  <a:schemeClr val="lt2"/>
                </a:solidFill>
                <a:latin typeface="Courier New"/>
                <a:ea typeface="Courier New"/>
                <a:cs typeface="Courier New"/>
                <a:sym typeface="Courier New"/>
              </a:rPr>
              <a:t>&gt; java HelloWorldApp 1 2 3 4 5</a:t>
            </a:r>
            <a:r>
              <a:rPr lang="en-US" sz="2500">
                <a:solidFill>
                  <a:srgbClr val="FF0000"/>
                </a:solidFill>
                <a:latin typeface="Courier New"/>
                <a:ea typeface="Courier New"/>
                <a:cs typeface="Courier New"/>
                <a:sym typeface="Courier New"/>
              </a:rPr>
              <a:t> </a:t>
            </a:r>
            <a:endParaRPr sz="2500">
              <a:solidFill>
                <a:srgbClr val="FF0000"/>
              </a:solidFill>
              <a:latin typeface="Courier New"/>
              <a:ea typeface="Courier New"/>
              <a:cs typeface="Courier New"/>
              <a:sym typeface="Courier New"/>
            </a:endParaRPr>
          </a:p>
          <a:p>
            <a:pPr indent="-342900" lvl="0" marL="342900" rtl="0" algn="l">
              <a:lnSpc>
                <a:spcPct val="90000"/>
              </a:lnSpc>
              <a:spcBef>
                <a:spcPts val="0"/>
              </a:spcBef>
              <a:spcAft>
                <a:spcPts val="0"/>
              </a:spcAft>
              <a:buClr>
                <a:schemeClr val="dk1"/>
              </a:buClr>
              <a:buSzPct val="100000"/>
              <a:buFont typeface="Noto Sans Symbols"/>
              <a:buNone/>
            </a:pPr>
            <a:r>
              <a:t/>
            </a:r>
            <a:endParaRPr sz="2500">
              <a:solidFill>
                <a:schemeClr val="lt2"/>
              </a:solidFill>
            </a:endParaRPr>
          </a:p>
        </p:txBody>
      </p:sp>
      <p:sp>
        <p:nvSpPr>
          <p:cNvPr id="296" name="Google Shape;296;p33"/>
          <p:cNvSpPr/>
          <p:nvPr/>
        </p:nvSpPr>
        <p:spPr>
          <a:xfrm>
            <a:off x="1295400" y="1905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A Simple Java Program (</a:t>
            </a:r>
            <a:r>
              <a:rPr i="1" lang="en-US" sz="2800">
                <a:solidFill>
                  <a:schemeClr val="dk1"/>
                </a:solidFill>
                <a:latin typeface="Times New Roman"/>
                <a:ea typeface="Times New Roman"/>
                <a:cs typeface="Times New Roman"/>
                <a:sym typeface="Times New Roman"/>
              </a:rPr>
              <a:t>welcome.java</a:t>
            </a:r>
            <a:r>
              <a:rPr b="1" lang="en-US" sz="2800">
                <a:solidFill>
                  <a:schemeClr val="dk1"/>
                </a:solidFill>
                <a:latin typeface="Times New Roman"/>
                <a:ea typeface="Times New Roman"/>
                <a:cs typeface="Times New Roman"/>
                <a:sym typeface="Times New Roman"/>
              </a:rPr>
              <a:t>)</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914400" y="1143000"/>
            <a:ext cx="8229600" cy="6096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rgbClr val="000000"/>
              </a:buClr>
              <a:buSzPts val="2800"/>
              <a:buFont typeface="Times New Roman"/>
              <a:buNone/>
            </a:pPr>
            <a:r>
              <a:rPr b="1" lang="en-US" sz="2800">
                <a:solidFill>
                  <a:srgbClr val="000000"/>
                </a:solidFill>
                <a:latin typeface="Times New Roman"/>
                <a:ea typeface="Times New Roman"/>
                <a:cs typeface="Times New Roman"/>
                <a:sym typeface="Times New Roman"/>
              </a:rPr>
              <a:t>Why Java?</a:t>
            </a:r>
            <a:br>
              <a:rPr b="1" lang="en-US" sz="2800">
                <a:solidFill>
                  <a:srgbClr val="000000"/>
                </a:solidFill>
                <a:latin typeface="Times New Roman"/>
                <a:ea typeface="Times New Roman"/>
                <a:cs typeface="Times New Roman"/>
                <a:sym typeface="Times New Roman"/>
              </a:rPr>
            </a:br>
            <a:endParaRPr/>
          </a:p>
        </p:txBody>
      </p:sp>
      <p:sp>
        <p:nvSpPr>
          <p:cNvPr id="91" name="Google Shape;91;p7"/>
          <p:cNvSpPr txBox="1"/>
          <p:nvPr>
            <p:ph idx="1" type="body"/>
          </p:nvPr>
        </p:nvSpPr>
        <p:spPr>
          <a:xfrm>
            <a:off x="914400" y="1828800"/>
            <a:ext cx="8229600" cy="4525963"/>
          </a:xfrm>
          <a:prstGeom prst="rect">
            <a:avLst/>
          </a:prstGeom>
          <a:noFill/>
          <a:ln>
            <a:noFill/>
          </a:ln>
        </p:spPr>
        <p:txBody>
          <a:bodyPr anchorCtr="0" anchor="t" bIns="45700" lIns="91425" spcFirstLastPara="1" rIns="91425" wrap="square" tIns="45700">
            <a:normAutofit/>
          </a:bodyPr>
          <a:lstStyle/>
          <a:p>
            <a:pPr indent="-234950" lvl="0" marL="234950" rtl="0" algn="just">
              <a:lnSpc>
                <a:spcPct val="150000"/>
              </a:lnSpc>
              <a:spcBef>
                <a:spcPts val="0"/>
              </a:spcBef>
              <a:spcAft>
                <a:spcPts val="0"/>
              </a:spcAft>
              <a:buClr>
                <a:schemeClr val="dk2"/>
              </a:buClr>
              <a:buSzPts val="2100"/>
              <a:buChar char="•"/>
            </a:pPr>
            <a:r>
              <a:rPr lang="en-US" sz="2800">
                <a:latin typeface="Times New Roman"/>
                <a:ea typeface="Times New Roman"/>
                <a:cs typeface="Times New Roman"/>
                <a:sym typeface="Times New Roman"/>
              </a:rPr>
              <a:t>Enables Users</a:t>
            </a:r>
            <a:endParaRPr/>
          </a:p>
          <a:p>
            <a:pPr indent="-234950" lvl="1" marL="692150" rtl="0" algn="just">
              <a:lnSpc>
                <a:spcPct val="150000"/>
              </a:lnSpc>
              <a:spcBef>
                <a:spcPts val="480"/>
              </a:spcBef>
              <a:spcAft>
                <a:spcPts val="0"/>
              </a:spcAft>
              <a:buClr>
                <a:schemeClr val="dk2"/>
              </a:buClr>
              <a:buSzPts val="1800"/>
              <a:buFont typeface="Arial"/>
              <a:buChar char="•"/>
            </a:pPr>
            <a:r>
              <a:rPr lang="en-US" sz="2400">
                <a:latin typeface="Times New Roman"/>
                <a:ea typeface="Times New Roman"/>
                <a:cs typeface="Times New Roman"/>
                <a:sym typeface="Times New Roman"/>
              </a:rPr>
              <a:t>To develop and deploy applications on the Internet</a:t>
            </a:r>
            <a:endParaRPr/>
          </a:p>
          <a:p>
            <a:pPr indent="-234950" lvl="2" marL="1149350" rtl="0" algn="just">
              <a:lnSpc>
                <a:spcPct val="150000"/>
              </a:lnSpc>
              <a:spcBef>
                <a:spcPts val="480"/>
              </a:spcBef>
              <a:spcAft>
                <a:spcPts val="0"/>
              </a:spcAft>
              <a:buClr>
                <a:schemeClr val="dk2"/>
              </a:buClr>
              <a:buSzPts val="1800"/>
              <a:buChar char="•"/>
            </a:pPr>
            <a:r>
              <a:rPr lang="en-US">
                <a:latin typeface="Times New Roman"/>
                <a:ea typeface="Times New Roman"/>
                <a:cs typeface="Times New Roman"/>
                <a:sym typeface="Times New Roman"/>
              </a:rPr>
              <a:t>For servers, desktop computers, hand- held devices</a:t>
            </a:r>
            <a:endParaRPr/>
          </a:p>
          <a:p>
            <a:pPr indent="-342900" lvl="0" marL="342900" rtl="0" algn="l">
              <a:lnSpc>
                <a:spcPct val="150000"/>
              </a:lnSpc>
              <a:spcBef>
                <a:spcPts val="560"/>
              </a:spcBef>
              <a:spcAft>
                <a:spcPts val="0"/>
              </a:spcAft>
              <a:buClr>
                <a:schemeClr val="dk2"/>
              </a:buClr>
              <a:buSzPts val="2100"/>
              <a:buFont typeface="Arial"/>
              <a:buChar char="●"/>
            </a:pPr>
            <a:r>
              <a:rPr lang="en-US" sz="2800">
                <a:latin typeface="Times New Roman"/>
                <a:ea typeface="Times New Roman"/>
                <a:cs typeface="Times New Roman"/>
                <a:sym typeface="Times New Roman"/>
              </a:rPr>
              <a:t>Java is a general purpose programming language. </a:t>
            </a:r>
            <a:endParaRPr/>
          </a:p>
          <a:p>
            <a:pPr indent="-342900" lvl="0" marL="342900" rtl="0" algn="l">
              <a:lnSpc>
                <a:spcPct val="150000"/>
              </a:lnSpc>
              <a:spcBef>
                <a:spcPts val="560"/>
              </a:spcBef>
              <a:spcAft>
                <a:spcPts val="0"/>
              </a:spcAft>
              <a:buClr>
                <a:schemeClr val="dk2"/>
              </a:buClr>
              <a:buSzPts val="2100"/>
              <a:buFont typeface="Arial"/>
              <a:buChar char="●"/>
            </a:pPr>
            <a:r>
              <a:rPr lang="en-US" sz="2800">
                <a:latin typeface="Times New Roman"/>
                <a:ea typeface="Times New Roman"/>
                <a:cs typeface="Times New Roman"/>
                <a:sym typeface="Times New Roman"/>
              </a:rPr>
              <a:t>Java is the Internet programming language.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type="title"/>
          </p:nvPr>
        </p:nvSpPr>
        <p:spPr>
          <a:xfrm>
            <a:off x="609600" y="381000"/>
            <a:ext cx="8229600" cy="68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 closer look</a:t>
            </a:r>
            <a:endParaRPr/>
          </a:p>
        </p:txBody>
      </p:sp>
      <p:sp>
        <p:nvSpPr>
          <p:cNvPr id="302" name="Google Shape;302;p34"/>
          <p:cNvSpPr txBox="1"/>
          <p:nvPr>
            <p:ph idx="1" type="body"/>
          </p:nvPr>
        </p:nvSpPr>
        <p:spPr>
          <a:xfrm>
            <a:off x="609600" y="1468471"/>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Source code comments</a:t>
            </a:r>
            <a:endParaRPr/>
          </a:p>
          <a:p>
            <a:pPr indent="-342900" lvl="0" marL="342900" rtl="0" algn="l">
              <a:spcBef>
                <a:spcPts val="640"/>
              </a:spcBef>
              <a:spcAft>
                <a:spcPts val="0"/>
              </a:spcAft>
              <a:buClr>
                <a:schemeClr val="dk1"/>
              </a:buClr>
              <a:buSzPts val="3200"/>
              <a:buChar char="•"/>
            </a:pPr>
            <a:r>
              <a:rPr lang="en-US"/>
              <a:t>Class definition</a:t>
            </a:r>
            <a:endParaRPr/>
          </a:p>
          <a:p>
            <a:pPr indent="-342900" lvl="0" marL="342900" rtl="0" algn="l">
              <a:spcBef>
                <a:spcPts val="640"/>
              </a:spcBef>
              <a:spcAft>
                <a:spcPts val="0"/>
              </a:spcAft>
              <a:buClr>
                <a:schemeClr val="dk1"/>
              </a:buClr>
              <a:buSzPts val="3200"/>
              <a:buChar char="•"/>
            </a:pPr>
            <a:r>
              <a:rPr lang="en-US"/>
              <a:t>Main method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ph type="title"/>
          </p:nvPr>
        </p:nvSpPr>
        <p:spPr>
          <a:xfrm>
            <a:off x="609600" y="381000"/>
            <a:ext cx="8229600" cy="685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Comments	</a:t>
            </a:r>
            <a:endParaRPr/>
          </a:p>
        </p:txBody>
      </p:sp>
      <p:sp>
        <p:nvSpPr>
          <p:cNvPr id="308" name="Google Shape;308;p35"/>
          <p:cNvSpPr txBox="1"/>
          <p:nvPr>
            <p:ph idx="1" type="body"/>
          </p:nvPr>
        </p:nvSpPr>
        <p:spPr>
          <a:xfrm>
            <a:off x="609600" y="1468471"/>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Ignored by the compiler</a:t>
            </a:r>
            <a:endParaRPr/>
          </a:p>
          <a:p>
            <a:pPr indent="-342900" lvl="0" marL="342900" rtl="0" algn="l">
              <a:spcBef>
                <a:spcPts val="640"/>
              </a:spcBef>
              <a:spcAft>
                <a:spcPts val="0"/>
              </a:spcAft>
              <a:buClr>
                <a:schemeClr val="dk1"/>
              </a:buClr>
              <a:buSzPts val="3200"/>
              <a:buChar char="•"/>
            </a:pPr>
            <a:r>
              <a:rPr lang="en-US"/>
              <a:t>3 type: </a:t>
            </a:r>
            <a:endParaRPr/>
          </a:p>
          <a:p>
            <a:pPr indent="-285750" lvl="1" marL="742950" rtl="0" algn="l">
              <a:spcBef>
                <a:spcPts val="560"/>
              </a:spcBef>
              <a:spcAft>
                <a:spcPts val="0"/>
              </a:spcAft>
              <a:buClr>
                <a:schemeClr val="dk1"/>
              </a:buClr>
              <a:buSzPts val="2800"/>
              <a:buChar char="–"/>
            </a:pPr>
            <a:r>
              <a:rPr lang="en-US"/>
              <a:t>/* text */ 🡪The compiler ignores everything from /* to */</a:t>
            </a:r>
            <a:endParaRPr/>
          </a:p>
          <a:p>
            <a:pPr indent="-285750" lvl="1" marL="742950" rtl="0" algn="l">
              <a:spcBef>
                <a:spcPts val="560"/>
              </a:spcBef>
              <a:spcAft>
                <a:spcPts val="0"/>
              </a:spcAft>
              <a:buClr>
                <a:srgbClr val="000000"/>
              </a:buClr>
              <a:buSzPts val="2800"/>
              <a:buChar char="–"/>
            </a:pPr>
            <a:r>
              <a:rPr b="0" i="0" lang="en-US">
                <a:solidFill>
                  <a:srgbClr val="000000"/>
                </a:solidFill>
                <a:latin typeface="Arial"/>
                <a:ea typeface="Arial"/>
                <a:cs typeface="Arial"/>
                <a:sym typeface="Arial"/>
              </a:rPr>
              <a:t>/** </a:t>
            </a:r>
            <a:r>
              <a:rPr b="0" i="1" lang="en-US">
                <a:solidFill>
                  <a:srgbClr val="000000"/>
                </a:solidFill>
                <a:latin typeface="Arial"/>
                <a:ea typeface="Arial"/>
                <a:cs typeface="Arial"/>
                <a:sym typeface="Arial"/>
              </a:rPr>
              <a:t>documentation</a:t>
            </a:r>
            <a:r>
              <a:rPr b="0" i="0" lang="en-US">
                <a:solidFill>
                  <a:srgbClr val="000000"/>
                </a:solidFill>
                <a:latin typeface="Arial"/>
                <a:ea typeface="Arial"/>
                <a:cs typeface="Arial"/>
                <a:sym typeface="Arial"/>
              </a:rPr>
              <a:t> */🡪 generally used by Javadoc</a:t>
            </a:r>
            <a:endParaRPr/>
          </a:p>
          <a:p>
            <a:pPr indent="-285750" lvl="1" marL="742950" rtl="0" algn="l">
              <a:spcBef>
                <a:spcPts val="560"/>
              </a:spcBef>
              <a:spcAft>
                <a:spcPts val="0"/>
              </a:spcAft>
              <a:buClr>
                <a:srgbClr val="000000"/>
              </a:buClr>
              <a:buSzPts val="2800"/>
              <a:buChar char="–"/>
            </a:pPr>
            <a:r>
              <a:rPr b="0" i="0" lang="en-US">
                <a:solidFill>
                  <a:srgbClr val="000000"/>
                </a:solidFill>
                <a:latin typeface="Arial"/>
                <a:ea typeface="Arial"/>
                <a:cs typeface="Arial"/>
                <a:sym typeface="Arial"/>
              </a:rPr>
              <a:t>// </a:t>
            </a:r>
            <a:r>
              <a:rPr b="0" i="1" lang="en-US">
                <a:solidFill>
                  <a:srgbClr val="000000"/>
                </a:solidFill>
                <a:latin typeface="Arial"/>
                <a:ea typeface="Arial"/>
                <a:cs typeface="Arial"/>
                <a:sym typeface="Arial"/>
              </a:rPr>
              <a:t>text</a:t>
            </a:r>
            <a:r>
              <a:rPr lang="en-US">
                <a:solidFill>
                  <a:srgbClr val="000000"/>
                </a:solidFill>
                <a:latin typeface="Arial"/>
                <a:ea typeface="Arial"/>
                <a:cs typeface="Arial"/>
                <a:sym typeface="Arial"/>
              </a:rPr>
              <a:t> 🡪 The compiler ignores everything from // to the end of the line.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p:nvPr/>
        </p:nvSpPr>
        <p:spPr>
          <a:xfrm>
            <a:off x="1524000" y="11430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Compiling JAVA Source Code</a:t>
            </a:r>
            <a:endParaRPr b="1" sz="2800">
              <a:solidFill>
                <a:schemeClr val="dk1"/>
              </a:solidFill>
              <a:latin typeface="Times New Roman"/>
              <a:ea typeface="Times New Roman"/>
              <a:cs typeface="Times New Roman"/>
              <a:sym typeface="Times New Roman"/>
            </a:endParaRPr>
          </a:p>
        </p:txBody>
      </p:sp>
      <p:graphicFrame>
        <p:nvGraphicFramePr>
          <p:cNvPr id="314" name="Google Shape;314;p36"/>
          <p:cNvGraphicFramePr/>
          <p:nvPr/>
        </p:nvGraphicFramePr>
        <p:xfrm>
          <a:off x="6121400" y="3355975"/>
          <a:ext cx="2717800" cy="2740025"/>
        </p:xfrm>
        <a:graphic>
          <a:graphicData uri="http://schemas.openxmlformats.org/presentationml/2006/ole">
            <mc:AlternateContent>
              <mc:Choice Requires="v">
                <p:oleObj r:id="rId4" imgH="2740025" imgW="2717800" progId="Word.Picture.8" spid="_x0000_s1">
                  <p:embed/>
                </p:oleObj>
              </mc:Choice>
              <mc:Fallback>
                <p:oleObj r:id="rId5" imgH="2740025" imgW="2717800" progId="Word.Picture.8">
                  <p:embed/>
                  <p:pic>
                    <p:nvPicPr>
                      <p:cNvPr id="314" name="Google Shape;314;p36"/>
                      <p:cNvPicPr preferRelativeResize="0"/>
                      <p:nvPr/>
                    </p:nvPicPr>
                    <p:blipFill rotWithShape="1">
                      <a:blip r:embed="rId6">
                        <a:alphaModFix/>
                      </a:blip>
                      <a:srcRect b="0" l="0" r="0" t="0"/>
                      <a:stretch/>
                    </p:blipFill>
                    <p:spPr>
                      <a:xfrm>
                        <a:off x="6121400" y="3355975"/>
                        <a:ext cx="2717800" cy="2740025"/>
                      </a:xfrm>
                      <a:prstGeom prst="rect">
                        <a:avLst/>
                      </a:prstGeom>
                      <a:noFill/>
                      <a:ln>
                        <a:noFill/>
                      </a:ln>
                    </p:spPr>
                  </p:pic>
                </p:oleObj>
              </mc:Fallback>
            </mc:AlternateContent>
          </a:graphicData>
        </a:graphic>
      </p:graphicFrame>
      <p:sp>
        <p:nvSpPr>
          <p:cNvPr id="315" name="Google Shape;315;p36"/>
          <p:cNvSpPr/>
          <p:nvPr/>
        </p:nvSpPr>
        <p:spPr>
          <a:xfrm>
            <a:off x="990600" y="1752600"/>
            <a:ext cx="8001000" cy="1752600"/>
          </a:xfrm>
          <a:prstGeom prst="rect">
            <a:avLst/>
          </a:prstGeom>
          <a:noFill/>
          <a:ln>
            <a:noFill/>
          </a:ln>
        </p:spPr>
        <p:txBody>
          <a:bodyPr anchorCtr="0" anchor="t" bIns="46025" lIns="92075" spcFirstLastPara="1" rIns="92075" wrap="square" tIns="46025">
            <a:noAutofit/>
          </a:bodyPr>
          <a:lstStyle/>
          <a:p>
            <a:pPr indent="-290513" lvl="0" marL="290513" marR="0" rtl="0" algn="just">
              <a:lnSpc>
                <a:spcPct val="110000"/>
              </a:lnSpc>
              <a:spcBef>
                <a:spcPts val="0"/>
              </a:spcBef>
              <a:spcAft>
                <a:spcPts val="0"/>
              </a:spcAft>
              <a:buClr>
                <a:schemeClr val="dk2"/>
              </a:buClr>
              <a:buSzPts val="2200"/>
              <a:buFont typeface="Arial"/>
              <a:buChar char="•"/>
            </a:pPr>
            <a:r>
              <a:rPr lang="en-US" sz="2200">
                <a:solidFill>
                  <a:schemeClr val="dk1"/>
                </a:solidFill>
                <a:latin typeface="Times New Roman"/>
                <a:ea typeface="Times New Roman"/>
                <a:cs typeface="Times New Roman"/>
                <a:sym typeface="Times New Roman"/>
              </a:rPr>
              <a:t>Compile the welcome program by executing the compiler, </a:t>
            </a:r>
            <a:r>
              <a:rPr b="1" lang="en-US" sz="2200">
                <a:solidFill>
                  <a:schemeClr val="dk1"/>
                </a:solidFill>
                <a:latin typeface="Times New Roman"/>
                <a:ea typeface="Times New Roman"/>
                <a:cs typeface="Times New Roman"/>
                <a:sym typeface="Times New Roman"/>
              </a:rPr>
              <a:t>javac</a:t>
            </a:r>
            <a:endParaRPr b="1" sz="2200">
              <a:solidFill>
                <a:schemeClr val="dk1"/>
              </a:solidFill>
              <a:latin typeface="Times New Roman"/>
              <a:ea typeface="Times New Roman"/>
              <a:cs typeface="Times New Roman"/>
              <a:sym typeface="Times New Roman"/>
            </a:endParaRPr>
          </a:p>
          <a:p>
            <a:pPr indent="-290513" lvl="0" marL="290513" marR="0" rtl="0" algn="just">
              <a:lnSpc>
                <a:spcPct val="110000"/>
              </a:lnSpc>
              <a:spcBef>
                <a:spcPts val="440"/>
              </a:spcBef>
              <a:spcAft>
                <a:spcPts val="0"/>
              </a:spcAft>
              <a:buNone/>
            </a:pPr>
            <a:r>
              <a:rPr b="1" lang="en-US" sz="2200">
                <a:solidFill>
                  <a:schemeClr val="dk1"/>
                </a:solidFill>
                <a:latin typeface="Times New Roman"/>
                <a:ea typeface="Times New Roman"/>
                <a:cs typeface="Times New Roman"/>
                <a:sym typeface="Times New Roman"/>
              </a:rPr>
              <a:t>				C:\&gt; javac welcome.java</a:t>
            </a:r>
            <a:endParaRPr/>
          </a:p>
          <a:p>
            <a:pPr indent="-290513" lvl="0" marL="290513" marR="0" rtl="0" algn="just">
              <a:lnSpc>
                <a:spcPct val="110000"/>
              </a:lnSpc>
              <a:spcBef>
                <a:spcPts val="440"/>
              </a:spcBef>
              <a:spcAft>
                <a:spcPts val="0"/>
              </a:spcAft>
              <a:buClr>
                <a:schemeClr val="dk2"/>
              </a:buClr>
              <a:buSzPts val="2200"/>
              <a:buFont typeface="Arial"/>
              <a:buChar char="•"/>
            </a:pPr>
            <a:r>
              <a:rPr lang="en-US" sz="2200">
                <a:solidFill>
                  <a:schemeClr val="dk1"/>
                </a:solidFill>
                <a:latin typeface="Times New Roman"/>
                <a:ea typeface="Times New Roman"/>
                <a:cs typeface="Times New Roman"/>
                <a:sym typeface="Times New Roman"/>
              </a:rPr>
              <a:t>The</a:t>
            </a:r>
            <a:r>
              <a:rPr b="1" lang="en-US" sz="2200">
                <a:solidFill>
                  <a:schemeClr val="dk1"/>
                </a:solidFill>
                <a:latin typeface="Times New Roman"/>
                <a:ea typeface="Times New Roman"/>
                <a:cs typeface="Times New Roman"/>
                <a:sym typeface="Times New Roman"/>
              </a:rPr>
              <a:t> javac </a:t>
            </a:r>
            <a:r>
              <a:rPr lang="en-US" sz="2200">
                <a:solidFill>
                  <a:schemeClr val="dk1"/>
                </a:solidFill>
                <a:latin typeface="Times New Roman"/>
                <a:ea typeface="Times New Roman"/>
                <a:cs typeface="Times New Roman"/>
                <a:sym typeface="Times New Roman"/>
              </a:rPr>
              <a:t>compiler creates a file called </a:t>
            </a:r>
            <a:r>
              <a:rPr b="1" lang="en-US" sz="2200">
                <a:solidFill>
                  <a:schemeClr val="dk1"/>
                </a:solidFill>
                <a:latin typeface="Times New Roman"/>
                <a:ea typeface="Times New Roman"/>
                <a:cs typeface="Times New Roman"/>
                <a:sym typeface="Times New Roman"/>
              </a:rPr>
              <a:t>welcome.class </a:t>
            </a:r>
            <a:r>
              <a:rPr lang="en-US" sz="2200">
                <a:solidFill>
                  <a:schemeClr val="dk1"/>
                </a:solidFill>
                <a:latin typeface="Times New Roman"/>
                <a:ea typeface="Times New Roman"/>
                <a:cs typeface="Times New Roman"/>
                <a:sym typeface="Times New Roman"/>
              </a:rPr>
              <a:t>- bytecode version of the class</a:t>
            </a:r>
            <a:endParaRPr/>
          </a:p>
        </p:txBody>
      </p:sp>
      <p:sp>
        <p:nvSpPr>
          <p:cNvPr id="316" name="Google Shape;316;p36"/>
          <p:cNvSpPr/>
          <p:nvPr/>
        </p:nvSpPr>
        <p:spPr>
          <a:xfrm>
            <a:off x="1143000" y="3581400"/>
            <a:ext cx="4648200" cy="2590800"/>
          </a:xfrm>
          <a:prstGeom prst="rect">
            <a:avLst/>
          </a:prstGeom>
          <a:noFill/>
          <a:ln>
            <a:noFill/>
          </a:ln>
        </p:spPr>
        <p:txBody>
          <a:bodyPr anchorCtr="0" anchor="t" bIns="46025" lIns="92075" spcFirstLastPara="1" rIns="92075" wrap="square" tIns="46025">
            <a:noAutofit/>
          </a:bodyPr>
          <a:lstStyle/>
          <a:p>
            <a:pPr indent="-290513" lvl="0" marL="290513" marR="0" rtl="0" algn="just">
              <a:lnSpc>
                <a:spcPct val="110000"/>
              </a:lnSpc>
              <a:spcBef>
                <a:spcPts val="0"/>
              </a:spcBef>
              <a:spcAft>
                <a:spcPts val="0"/>
              </a:spcAft>
              <a:buClr>
                <a:schemeClr val="dk2"/>
              </a:buClr>
              <a:buSzPts val="2200"/>
              <a:buFont typeface="Arial"/>
              <a:buChar char="•"/>
            </a:pPr>
            <a:r>
              <a:rPr lang="en-US" sz="2200">
                <a:solidFill>
                  <a:schemeClr val="dk1"/>
                </a:solidFill>
                <a:latin typeface="Times New Roman"/>
                <a:ea typeface="Times New Roman"/>
                <a:cs typeface="Times New Roman"/>
                <a:sym typeface="Times New Roman"/>
              </a:rPr>
              <a:t>Use java interpreter , called </a:t>
            </a:r>
            <a:r>
              <a:rPr b="1" lang="en-US" sz="2200">
                <a:solidFill>
                  <a:schemeClr val="dk1"/>
                </a:solidFill>
                <a:latin typeface="Times New Roman"/>
                <a:ea typeface="Times New Roman"/>
                <a:cs typeface="Times New Roman"/>
                <a:sym typeface="Times New Roman"/>
              </a:rPr>
              <a:t>java </a:t>
            </a:r>
            <a:r>
              <a:rPr lang="en-US" sz="2200">
                <a:solidFill>
                  <a:schemeClr val="dk1"/>
                </a:solidFill>
                <a:latin typeface="Times New Roman"/>
                <a:ea typeface="Times New Roman"/>
                <a:cs typeface="Times New Roman"/>
                <a:sym typeface="Times New Roman"/>
              </a:rPr>
              <a:t>to run the program</a:t>
            </a:r>
            <a:endParaRPr/>
          </a:p>
          <a:p>
            <a:pPr indent="-290513" lvl="0" marL="290513" marR="0" rtl="0" algn="just">
              <a:lnSpc>
                <a:spcPct val="110000"/>
              </a:lnSpc>
              <a:spcBef>
                <a:spcPts val="440"/>
              </a:spcBef>
              <a:spcAft>
                <a:spcPts val="0"/>
              </a:spcAft>
              <a:buClr>
                <a:schemeClr val="dk2"/>
              </a:buClr>
              <a:buSzPts val="2200"/>
              <a:buFont typeface="Arial"/>
              <a:buChar char="•"/>
            </a:pPr>
            <a:r>
              <a:rPr lang="en-US" sz="2200">
                <a:solidFill>
                  <a:schemeClr val="dk1"/>
                </a:solidFill>
                <a:latin typeface="Times New Roman"/>
                <a:ea typeface="Times New Roman"/>
                <a:cs typeface="Times New Roman"/>
                <a:sym typeface="Times New Roman"/>
              </a:rPr>
              <a:t>The </a:t>
            </a:r>
            <a:r>
              <a:rPr i="1" lang="en-US" sz="2200">
                <a:solidFill>
                  <a:schemeClr val="dk1"/>
                </a:solidFill>
                <a:latin typeface="Times New Roman"/>
                <a:ea typeface="Times New Roman"/>
                <a:cs typeface="Times New Roman"/>
                <a:sym typeface="Times New Roman"/>
              </a:rPr>
              <a:t>bytecode</a:t>
            </a:r>
            <a:r>
              <a:rPr lang="en-US" sz="2200">
                <a:solidFill>
                  <a:schemeClr val="dk1"/>
                </a:solidFill>
                <a:latin typeface="Times New Roman"/>
                <a:ea typeface="Times New Roman"/>
                <a:cs typeface="Times New Roman"/>
                <a:sym typeface="Times New Roman"/>
              </a:rPr>
              <a:t> can run on any computer with a Java Virtual Machine</a:t>
            </a:r>
            <a:endParaRPr/>
          </a:p>
          <a:p>
            <a:pPr indent="-290513" lvl="0" marL="290513" marR="0" rtl="0" algn="just">
              <a:lnSpc>
                <a:spcPct val="110000"/>
              </a:lnSpc>
              <a:spcBef>
                <a:spcPts val="440"/>
              </a:spcBef>
              <a:spcAft>
                <a:spcPts val="0"/>
              </a:spcAft>
              <a:buNone/>
            </a:pPr>
            <a:r>
              <a:rPr b="1" lang="en-US" sz="2200">
                <a:solidFill>
                  <a:schemeClr val="dk1"/>
                </a:solidFill>
                <a:latin typeface="Times New Roman"/>
                <a:ea typeface="Times New Roman"/>
                <a:cs typeface="Times New Roman"/>
                <a:sym typeface="Times New Roman"/>
              </a:rPr>
              <a:t>     	   C:\&gt;java welcome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609600" y="381000"/>
            <a:ext cx="8229600" cy="6858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rgbClr val="000000"/>
              </a:buClr>
              <a:buSzPts val="2800"/>
              <a:buFont typeface="Times New Roman"/>
              <a:buNone/>
            </a:pPr>
            <a:r>
              <a:rPr b="1" lang="en-US" sz="2800">
                <a:solidFill>
                  <a:srgbClr val="000000"/>
                </a:solidFill>
                <a:latin typeface="Times New Roman"/>
                <a:ea typeface="Times New Roman"/>
                <a:cs typeface="Times New Roman"/>
                <a:sym typeface="Times New Roman"/>
              </a:rPr>
              <a:t>Trace a Program Execution</a:t>
            </a:r>
            <a:br>
              <a:rPr b="1" lang="en-US" sz="2800">
                <a:solidFill>
                  <a:srgbClr val="000000"/>
                </a:solidFill>
                <a:latin typeface="Times New Roman"/>
                <a:ea typeface="Times New Roman"/>
                <a:cs typeface="Times New Roman"/>
                <a:sym typeface="Times New Roman"/>
              </a:rPr>
            </a:br>
            <a:endParaRPr/>
          </a:p>
        </p:txBody>
      </p:sp>
      <p:sp>
        <p:nvSpPr>
          <p:cNvPr id="322" name="Google Shape;322;p37"/>
          <p:cNvSpPr/>
          <p:nvPr/>
        </p:nvSpPr>
        <p:spPr>
          <a:xfrm>
            <a:off x="914400" y="2362200"/>
            <a:ext cx="8077200" cy="2590800"/>
          </a:xfrm>
          <a:prstGeom prst="rect">
            <a:avLst/>
          </a:prstGeom>
          <a:solidFill>
            <a:schemeClr val="dk1"/>
          </a:solidFill>
          <a:ln cap="flat" cmpd="sng" w="9525">
            <a:solidFill>
              <a:schemeClr val="lt2"/>
            </a:solidFill>
            <a:prstDash val="solid"/>
            <a:miter lim="800000"/>
            <a:headEnd len="sm" w="sm" type="none"/>
            <a:tailEnd len="sm" w="sm" type="none"/>
          </a:ln>
        </p:spPr>
        <p:txBody>
          <a:bodyPr anchorCtr="0" anchor="t" bIns="46025" lIns="92075" spcFirstLastPara="1" rIns="92075" wrap="square" tIns="46025">
            <a:noAutofit/>
          </a:bodyPr>
          <a:lstStyle/>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//This program prints Welcome to Java!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public class Welcome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  public static void main(String[] args)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  {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    System.out.println("Welcome to Java!");</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a:t>
            </a:r>
            <a:endParaRPr sz="2800">
              <a:solidFill>
                <a:schemeClr val="lt2"/>
              </a:solidFill>
              <a:latin typeface="Calibri"/>
              <a:ea typeface="Calibri"/>
              <a:cs typeface="Calibri"/>
              <a:sym typeface="Calibri"/>
            </a:endParaRPr>
          </a:p>
        </p:txBody>
      </p:sp>
      <p:sp>
        <p:nvSpPr>
          <p:cNvPr id="323" name="Google Shape;323;p37"/>
          <p:cNvSpPr/>
          <p:nvPr/>
        </p:nvSpPr>
        <p:spPr>
          <a:xfrm>
            <a:off x="1219200" y="3133725"/>
            <a:ext cx="6891556" cy="371475"/>
          </a:xfrm>
          <a:prstGeom prst="rect">
            <a:avLst/>
          </a:prstGeom>
          <a:solidFill>
            <a:schemeClr val="accent1">
              <a:alpha val="44705"/>
            </a:scheme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37"/>
          <p:cNvSpPr/>
          <p:nvPr/>
        </p:nvSpPr>
        <p:spPr>
          <a:xfrm>
            <a:off x="6477000" y="1905000"/>
            <a:ext cx="2057400" cy="396875"/>
          </a:xfrm>
          <a:prstGeom prst="wedgeRoundRectCallout">
            <a:avLst>
              <a:gd fmla="val -161877" name="adj1"/>
              <a:gd fmla="val 274366" name="adj2"/>
              <a:gd fmla="val 16667" name="adj3"/>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Enter main method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500"/>
                                        <p:tgtEl>
                                          <p:spTgt spid="3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txBox="1"/>
          <p:nvPr>
            <p:ph type="title"/>
          </p:nvPr>
        </p:nvSpPr>
        <p:spPr>
          <a:xfrm>
            <a:off x="609600" y="381000"/>
            <a:ext cx="8229600" cy="6858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rgbClr val="000000"/>
              </a:buClr>
              <a:buSzPts val="2800"/>
              <a:buFont typeface="Times New Roman"/>
              <a:buNone/>
            </a:pPr>
            <a:r>
              <a:rPr b="1" lang="en-US" sz="2800">
                <a:solidFill>
                  <a:srgbClr val="000000"/>
                </a:solidFill>
                <a:latin typeface="Times New Roman"/>
                <a:ea typeface="Times New Roman"/>
                <a:cs typeface="Times New Roman"/>
                <a:sym typeface="Times New Roman"/>
              </a:rPr>
              <a:t>Trace a Program Execution</a:t>
            </a:r>
            <a:br>
              <a:rPr b="1" lang="en-US" sz="2800">
                <a:solidFill>
                  <a:srgbClr val="000000"/>
                </a:solidFill>
                <a:latin typeface="Times New Roman"/>
                <a:ea typeface="Times New Roman"/>
                <a:cs typeface="Times New Roman"/>
                <a:sym typeface="Times New Roman"/>
              </a:rPr>
            </a:br>
            <a:endParaRPr/>
          </a:p>
        </p:txBody>
      </p:sp>
      <p:sp>
        <p:nvSpPr>
          <p:cNvPr id="330" name="Google Shape;330;p38"/>
          <p:cNvSpPr/>
          <p:nvPr/>
        </p:nvSpPr>
        <p:spPr>
          <a:xfrm>
            <a:off x="914400" y="2362200"/>
            <a:ext cx="8077200" cy="2590800"/>
          </a:xfrm>
          <a:prstGeom prst="rect">
            <a:avLst/>
          </a:prstGeom>
          <a:solidFill>
            <a:schemeClr val="dk1"/>
          </a:solidFill>
          <a:ln cap="flat" cmpd="sng" w="9525">
            <a:solidFill>
              <a:schemeClr val="lt2"/>
            </a:solidFill>
            <a:prstDash val="solid"/>
            <a:miter lim="800000"/>
            <a:headEnd len="sm" w="sm" type="none"/>
            <a:tailEnd len="sm" w="sm" type="none"/>
          </a:ln>
        </p:spPr>
        <p:txBody>
          <a:bodyPr anchorCtr="0" anchor="t" bIns="46025" lIns="92075" spcFirstLastPara="1" rIns="92075" wrap="square" tIns="46025">
            <a:noAutofit/>
          </a:bodyPr>
          <a:lstStyle/>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//This program prints Welcome to Java!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public class Welcome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  public static void main(String[] args)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  {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    System.out.println("Welcome to Java!");</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a:t>
            </a:r>
            <a:endParaRPr sz="2800">
              <a:solidFill>
                <a:schemeClr val="lt2"/>
              </a:solidFill>
              <a:latin typeface="Calibri"/>
              <a:ea typeface="Calibri"/>
              <a:cs typeface="Calibri"/>
              <a:sym typeface="Calibri"/>
            </a:endParaRPr>
          </a:p>
        </p:txBody>
      </p:sp>
      <p:sp>
        <p:nvSpPr>
          <p:cNvPr id="331" name="Google Shape;331;p38"/>
          <p:cNvSpPr/>
          <p:nvPr/>
        </p:nvSpPr>
        <p:spPr>
          <a:xfrm>
            <a:off x="6629400" y="1828800"/>
            <a:ext cx="2262188" cy="457200"/>
          </a:xfrm>
          <a:prstGeom prst="wedgeRoundRectCallout">
            <a:avLst>
              <a:gd fmla="val -141922" name="adj1"/>
              <a:gd fmla="val 353188" name="adj2"/>
              <a:gd fmla="val 16667" name="adj3"/>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Execute statement</a:t>
            </a:r>
            <a:endParaRPr/>
          </a:p>
        </p:txBody>
      </p:sp>
      <p:sp>
        <p:nvSpPr>
          <p:cNvPr id="332" name="Google Shape;332;p38"/>
          <p:cNvSpPr/>
          <p:nvPr/>
        </p:nvSpPr>
        <p:spPr>
          <a:xfrm>
            <a:off x="1490444" y="3743325"/>
            <a:ext cx="6891556" cy="371475"/>
          </a:xfrm>
          <a:prstGeom prst="rect">
            <a:avLst/>
          </a:prstGeom>
          <a:solidFill>
            <a:schemeClr val="accent1">
              <a:alpha val="44705"/>
            </a:scheme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500"/>
                                        <p:tgtEl>
                                          <p:spTgt spid="3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9"/>
          <p:cNvSpPr txBox="1"/>
          <p:nvPr>
            <p:ph type="title"/>
          </p:nvPr>
        </p:nvSpPr>
        <p:spPr>
          <a:xfrm>
            <a:off x="609600" y="381000"/>
            <a:ext cx="8229600" cy="6858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rgbClr val="000000"/>
              </a:buClr>
              <a:buSzPts val="2800"/>
              <a:buFont typeface="Times New Roman"/>
              <a:buNone/>
            </a:pPr>
            <a:r>
              <a:rPr b="1" lang="en-US" sz="2800">
                <a:solidFill>
                  <a:srgbClr val="000000"/>
                </a:solidFill>
                <a:latin typeface="Times New Roman"/>
                <a:ea typeface="Times New Roman"/>
                <a:cs typeface="Times New Roman"/>
                <a:sym typeface="Times New Roman"/>
              </a:rPr>
              <a:t>Trace a Program Execution</a:t>
            </a:r>
            <a:br>
              <a:rPr b="1" lang="en-US" sz="2800">
                <a:solidFill>
                  <a:srgbClr val="000000"/>
                </a:solidFill>
                <a:latin typeface="Times New Roman"/>
                <a:ea typeface="Times New Roman"/>
                <a:cs typeface="Times New Roman"/>
                <a:sym typeface="Times New Roman"/>
              </a:rPr>
            </a:br>
            <a:endParaRPr/>
          </a:p>
        </p:txBody>
      </p:sp>
      <p:sp>
        <p:nvSpPr>
          <p:cNvPr id="338" name="Google Shape;338;p39"/>
          <p:cNvSpPr/>
          <p:nvPr/>
        </p:nvSpPr>
        <p:spPr>
          <a:xfrm>
            <a:off x="6477000" y="5105400"/>
            <a:ext cx="2286000" cy="692150"/>
          </a:xfrm>
          <a:prstGeom prst="wedgeRoundRectCallout">
            <a:avLst>
              <a:gd fmla="val -122829" name="adj1"/>
              <a:gd fmla="val -9176" name="adj2"/>
              <a:gd fmla="val 16667" name="adj3"/>
            </a:avLst>
          </a:prstGeom>
          <a:solidFill>
            <a:schemeClr val="accen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print a message to the console</a:t>
            </a:r>
            <a:endParaRPr/>
          </a:p>
        </p:txBody>
      </p:sp>
      <p:pic>
        <p:nvPicPr>
          <p:cNvPr id="339" name="Google Shape;339;p39"/>
          <p:cNvPicPr preferRelativeResize="0"/>
          <p:nvPr/>
        </p:nvPicPr>
        <p:blipFill rotWithShape="1">
          <a:blip r:embed="rId3">
            <a:alphaModFix/>
          </a:blip>
          <a:srcRect b="0" l="0" r="0" t="0"/>
          <a:stretch/>
        </p:blipFill>
        <p:spPr>
          <a:xfrm>
            <a:off x="3200400" y="5287962"/>
            <a:ext cx="2073275" cy="1036638"/>
          </a:xfrm>
          <a:prstGeom prst="rect">
            <a:avLst/>
          </a:prstGeom>
          <a:noFill/>
          <a:ln>
            <a:noFill/>
          </a:ln>
        </p:spPr>
      </p:pic>
      <p:sp>
        <p:nvSpPr>
          <p:cNvPr id="340" name="Google Shape;340;p39"/>
          <p:cNvSpPr/>
          <p:nvPr/>
        </p:nvSpPr>
        <p:spPr>
          <a:xfrm>
            <a:off x="914400" y="2362200"/>
            <a:ext cx="8077200" cy="2590800"/>
          </a:xfrm>
          <a:prstGeom prst="rect">
            <a:avLst/>
          </a:prstGeom>
          <a:solidFill>
            <a:schemeClr val="dk1"/>
          </a:solidFill>
          <a:ln cap="flat" cmpd="sng" w="9525">
            <a:solidFill>
              <a:schemeClr val="lt2"/>
            </a:solidFill>
            <a:prstDash val="solid"/>
            <a:miter lim="800000"/>
            <a:headEnd len="sm" w="sm" type="none"/>
            <a:tailEnd len="sm" w="sm" type="none"/>
          </a:ln>
        </p:spPr>
        <p:txBody>
          <a:bodyPr anchorCtr="0" anchor="t" bIns="46025" lIns="92075" spcFirstLastPara="1" rIns="92075" wrap="square" tIns="46025">
            <a:noAutofit/>
          </a:bodyPr>
          <a:lstStyle/>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//This program prints Welcome to Java!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public class Welcome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  public static void main(String[] args)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  {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    System.out.println("Welcome to Java!");</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  }</a:t>
            </a:r>
            <a:endParaRPr/>
          </a:p>
          <a:p>
            <a:pPr indent="-342900" lvl="0" marL="342900" marR="0" rtl="0" algn="l">
              <a:spcBef>
                <a:spcPts val="0"/>
              </a:spcBef>
              <a:spcAft>
                <a:spcPts val="0"/>
              </a:spcAft>
              <a:buClr>
                <a:schemeClr val="dk2"/>
              </a:buClr>
              <a:buSzPts val="1350"/>
              <a:buFont typeface="Arial"/>
              <a:buNone/>
            </a:pPr>
            <a:r>
              <a:rPr lang="en-US" sz="1800">
                <a:solidFill>
                  <a:schemeClr val="lt2"/>
                </a:solidFill>
                <a:latin typeface="Courier New"/>
                <a:ea typeface="Courier New"/>
                <a:cs typeface="Courier New"/>
                <a:sym typeface="Courier New"/>
              </a:rPr>
              <a:t>}</a:t>
            </a:r>
            <a:endParaRPr sz="2800">
              <a:solidFill>
                <a:schemeClr val="lt2"/>
              </a:solidFill>
              <a:latin typeface="Calibri"/>
              <a:ea typeface="Calibri"/>
              <a:cs typeface="Calibri"/>
              <a:sym typeface="Calibri"/>
            </a:endParaRPr>
          </a:p>
        </p:txBody>
      </p:sp>
      <p:sp>
        <p:nvSpPr>
          <p:cNvPr id="341" name="Google Shape;341;p39"/>
          <p:cNvSpPr/>
          <p:nvPr/>
        </p:nvSpPr>
        <p:spPr>
          <a:xfrm>
            <a:off x="1447800" y="3733800"/>
            <a:ext cx="7162800" cy="371475"/>
          </a:xfrm>
          <a:prstGeom prst="rect">
            <a:avLst/>
          </a:prstGeom>
          <a:solidFill>
            <a:schemeClr val="accent1">
              <a:alpha val="44705"/>
            </a:schemeClr>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342" name="Google Shape;342;p39"/>
          <p:cNvCxnSpPr/>
          <p:nvPr/>
        </p:nvCxnSpPr>
        <p:spPr>
          <a:xfrm flipH="1">
            <a:off x="4267200" y="4191000"/>
            <a:ext cx="990600" cy="1143000"/>
          </a:xfrm>
          <a:prstGeom prst="straightConnector1">
            <a:avLst/>
          </a:prstGeom>
          <a:noFill/>
          <a:ln cap="flat" cmpd="sng" w="12700">
            <a:solidFill>
              <a:srgbClr val="FF0000"/>
            </a:solidFill>
            <a:prstDash val="solid"/>
            <a:round/>
            <a:headEnd len="sm" w="sm" type="none"/>
            <a:tailEnd len="sm" w="sm"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0"/>
          <p:cNvSpPr/>
          <p:nvPr/>
        </p:nvSpPr>
        <p:spPr>
          <a:xfrm>
            <a:off x="2971800" y="1220660"/>
            <a:ext cx="4528740" cy="531940"/>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rPr b="1" lang="en-US" sz="2800">
                <a:solidFill>
                  <a:srgbClr val="000000"/>
                </a:solidFill>
                <a:latin typeface="Times New Roman"/>
                <a:ea typeface="Times New Roman"/>
                <a:cs typeface="Times New Roman"/>
                <a:sym typeface="Times New Roman"/>
              </a:rPr>
              <a:t>Anatomy of a Java Program</a:t>
            </a:r>
            <a:endParaRPr/>
          </a:p>
        </p:txBody>
      </p:sp>
      <p:sp>
        <p:nvSpPr>
          <p:cNvPr id="348" name="Google Shape;348;p40"/>
          <p:cNvSpPr/>
          <p:nvPr/>
        </p:nvSpPr>
        <p:spPr>
          <a:xfrm>
            <a:off x="1066800" y="2029527"/>
            <a:ext cx="4572000" cy="4142673"/>
          </a:xfrm>
          <a:prstGeom prst="rect">
            <a:avLst/>
          </a:prstGeom>
          <a:noFill/>
          <a:ln>
            <a:noFill/>
          </a:ln>
        </p:spPr>
        <p:txBody>
          <a:bodyPr anchorCtr="0" anchor="t" bIns="45700" lIns="91425" spcFirstLastPara="1" rIns="91425" wrap="square" tIns="45700">
            <a:spAutoFit/>
          </a:bodyPr>
          <a:lstStyle/>
          <a:p>
            <a:pPr indent="-342900" lvl="1" marL="800100" marR="0" rtl="0" algn="l">
              <a:spcBef>
                <a:spcPts val="0"/>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Comments</a:t>
            </a:r>
            <a:endParaRPr/>
          </a:p>
          <a:p>
            <a:pPr indent="-342900" lvl="1" marL="800100" marR="0" rtl="0" algn="l">
              <a:spcBef>
                <a:spcPts val="560"/>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Reserved words</a:t>
            </a:r>
            <a:endParaRPr/>
          </a:p>
          <a:p>
            <a:pPr indent="-342900" lvl="1" marL="800100" marR="0" rtl="0" algn="l">
              <a:spcBef>
                <a:spcPts val="560"/>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Modifiers</a:t>
            </a:r>
            <a:endParaRPr/>
          </a:p>
          <a:p>
            <a:pPr indent="-342900" lvl="1" marL="800100" marR="0" rtl="0" algn="l">
              <a:spcBef>
                <a:spcPts val="560"/>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Statements</a:t>
            </a:r>
            <a:endParaRPr/>
          </a:p>
          <a:p>
            <a:pPr indent="-342900" lvl="1" marL="800100" marR="0" rtl="0" algn="l">
              <a:spcBef>
                <a:spcPts val="560"/>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Blocks</a:t>
            </a:r>
            <a:endParaRPr/>
          </a:p>
          <a:p>
            <a:pPr indent="-342900" lvl="1" marL="800100" marR="0" rtl="0" algn="l">
              <a:spcBef>
                <a:spcPts val="560"/>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Classes</a:t>
            </a:r>
            <a:endParaRPr/>
          </a:p>
          <a:p>
            <a:pPr indent="-342900" lvl="1" marL="800100" marR="0" rtl="0" algn="l">
              <a:spcBef>
                <a:spcPts val="560"/>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Methods</a:t>
            </a:r>
            <a:endParaRPr/>
          </a:p>
          <a:p>
            <a:pPr indent="-342900" lvl="1" marL="800100" marR="0" rtl="0" algn="l">
              <a:spcBef>
                <a:spcPts val="560"/>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The main method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1"/>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234950" lvl="0" marL="234950" marR="0" rtl="0" algn="just">
              <a:lnSpc>
                <a:spcPct val="110000"/>
              </a:lnSpc>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The contents of a comment are ignored by the compiler.</a:t>
            </a:r>
            <a:endParaRPr/>
          </a:p>
          <a:p>
            <a:pPr indent="-234950" lvl="0" marL="234950" marR="0" rtl="0" algn="just">
              <a:lnSpc>
                <a:spcPct val="110000"/>
              </a:lnSpc>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Java supports three styles of comments:</a:t>
            </a:r>
            <a:endParaRPr/>
          </a:p>
          <a:p>
            <a:pPr indent="-234950" lvl="0" marL="747713" marR="0" rtl="0" algn="just">
              <a:spcBef>
                <a:spcPts val="480"/>
              </a:spcBef>
              <a:spcAft>
                <a:spcPts val="0"/>
              </a:spcAft>
              <a:buClr>
                <a:schemeClr val="dk2"/>
              </a:buClr>
              <a:buSzPts val="1800"/>
              <a:buFont typeface="Arial"/>
              <a:buChar char="•"/>
            </a:pPr>
            <a:r>
              <a:rPr lang="en-US" sz="2400">
                <a:solidFill>
                  <a:schemeClr val="dk1"/>
                </a:solidFill>
                <a:latin typeface="Times New Roman"/>
                <a:ea typeface="Times New Roman"/>
                <a:cs typeface="Times New Roman"/>
                <a:sym typeface="Times New Roman"/>
              </a:rPr>
              <a:t>	Single-line comment – </a:t>
            </a:r>
            <a:r>
              <a:rPr lang="en-US" sz="2000">
                <a:solidFill>
                  <a:schemeClr val="dk1"/>
                </a:solidFill>
                <a:latin typeface="Times New Roman"/>
                <a:ea typeface="Times New Roman"/>
                <a:cs typeface="Times New Roman"/>
                <a:sym typeface="Times New Roman"/>
              </a:rPr>
              <a:t>starts with two slashes(//)</a:t>
            </a:r>
            <a:endParaRPr/>
          </a:p>
          <a:p>
            <a:pPr indent="-401637" lvl="6" marL="3490913" marR="0" rtl="0" algn="just">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	 – when the compiler sees //, it ignores all text after // in the same line </a:t>
            </a:r>
            <a:endParaRPr/>
          </a:p>
          <a:p>
            <a:pPr indent="-234950" lvl="0" marL="747713" marR="0" rtl="0" algn="just">
              <a:spcBef>
                <a:spcPts val="480"/>
              </a:spcBef>
              <a:spcAft>
                <a:spcPts val="0"/>
              </a:spcAft>
              <a:buClr>
                <a:schemeClr val="dk2"/>
              </a:buClr>
              <a:buSzPts val="1800"/>
              <a:buFont typeface="Arial"/>
              <a:buChar char="•"/>
            </a:pPr>
            <a:r>
              <a:rPr lang="en-US" sz="2400">
                <a:solidFill>
                  <a:schemeClr val="dk1"/>
                </a:solidFill>
                <a:latin typeface="Times New Roman"/>
                <a:ea typeface="Times New Roman"/>
                <a:cs typeface="Times New Roman"/>
                <a:sym typeface="Times New Roman"/>
              </a:rPr>
              <a:t>	Multiline comment –  </a:t>
            </a:r>
            <a:r>
              <a:rPr lang="en-US" sz="2000">
                <a:solidFill>
                  <a:schemeClr val="dk1"/>
                </a:solidFill>
                <a:latin typeface="Times New Roman"/>
                <a:ea typeface="Times New Roman"/>
                <a:cs typeface="Times New Roman"/>
                <a:sym typeface="Times New Roman"/>
              </a:rPr>
              <a:t>enclosed between /* and */ </a:t>
            </a:r>
            <a:endParaRPr/>
          </a:p>
          <a:p>
            <a:pPr indent="-234950" lvl="6" marL="3490913" marR="0" rtl="0" algn="just">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 –  when compiler sees /*, it scans for the next */ and ignores any text between /* and */</a:t>
            </a:r>
            <a:endParaRPr b="0" i="0" sz="2400" u="none" cap="none" strike="noStrike">
              <a:solidFill>
                <a:schemeClr val="dk1"/>
              </a:solidFill>
              <a:latin typeface="Times New Roman"/>
              <a:ea typeface="Times New Roman"/>
              <a:cs typeface="Times New Roman"/>
              <a:sym typeface="Times New Roman"/>
            </a:endParaRPr>
          </a:p>
          <a:p>
            <a:pPr indent="-234950" lvl="0" marL="747713" marR="0" rtl="0" algn="just">
              <a:spcBef>
                <a:spcPts val="480"/>
              </a:spcBef>
              <a:spcAft>
                <a:spcPts val="0"/>
              </a:spcAft>
              <a:buClr>
                <a:schemeClr val="dk2"/>
              </a:buClr>
              <a:buSzPts val="1800"/>
              <a:buFont typeface="Arial"/>
              <a:buChar char="•"/>
            </a:pPr>
            <a:r>
              <a:rPr lang="en-US" sz="2400">
                <a:solidFill>
                  <a:schemeClr val="dk1"/>
                </a:solidFill>
                <a:latin typeface="Times New Roman"/>
                <a:ea typeface="Times New Roman"/>
                <a:cs typeface="Times New Roman"/>
                <a:sym typeface="Times New Roman"/>
              </a:rPr>
              <a:t>Documentation comment – </a:t>
            </a:r>
            <a:r>
              <a:rPr lang="en-US" sz="2000">
                <a:solidFill>
                  <a:schemeClr val="dk1"/>
                </a:solidFill>
                <a:latin typeface="Times New Roman"/>
                <a:ea typeface="Times New Roman"/>
                <a:cs typeface="Times New Roman"/>
                <a:sym typeface="Times New Roman"/>
              </a:rPr>
              <a:t>use to produce an HTML file.</a:t>
            </a:r>
            <a:endParaRPr/>
          </a:p>
          <a:p>
            <a:pPr indent="-234950" lvl="7" marL="3948113" marR="0" rtl="0" algn="just">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  – enclosed between /** and */</a:t>
            </a:r>
            <a:endParaRPr/>
          </a:p>
          <a:p>
            <a:pPr indent="-234950" lvl="6" marL="3490913" marR="0" rtl="0" algn="just">
              <a:lnSpc>
                <a:spcPct val="110000"/>
              </a:lnSpc>
              <a:spcBef>
                <a:spcPts val="40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10000"/>
              </a:lnSpc>
              <a:spcBef>
                <a:spcPts val="48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4" name="Google Shape;354;p41"/>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Comments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2"/>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290513" lvl="0" marL="290513" marR="0" rtl="0" algn="just">
              <a:lnSpc>
                <a:spcPct val="150000"/>
              </a:lnSpc>
              <a:spcBef>
                <a:spcPts val="0"/>
              </a:spcBef>
              <a:spcAft>
                <a:spcPts val="0"/>
              </a:spcAft>
              <a:buClr>
                <a:schemeClr val="dk2"/>
              </a:buClr>
              <a:buSzPts val="2800"/>
              <a:buFont typeface="Arial"/>
              <a:buChar char="•"/>
            </a:pPr>
            <a:r>
              <a:rPr lang="en-US" sz="2800">
                <a:solidFill>
                  <a:schemeClr val="dk1"/>
                </a:solidFill>
                <a:latin typeface="Times New Roman"/>
                <a:ea typeface="Times New Roman"/>
                <a:cs typeface="Times New Roman"/>
                <a:sym typeface="Times New Roman"/>
              </a:rPr>
              <a:t>Reserved words or keywords are words that have a specific meaning to the compiler and cannot be used for other purposes in the program.</a:t>
            </a:r>
            <a:endParaRPr/>
          </a:p>
          <a:p>
            <a:pPr indent="-290513" lvl="0" marL="290513" marR="0" rtl="0" algn="just">
              <a:lnSpc>
                <a:spcPct val="150000"/>
              </a:lnSpc>
              <a:spcBef>
                <a:spcPts val="560"/>
              </a:spcBef>
              <a:spcAft>
                <a:spcPts val="0"/>
              </a:spcAft>
              <a:buClr>
                <a:schemeClr val="dk2"/>
              </a:buClr>
              <a:buSzPts val="2800"/>
              <a:buFont typeface="Arial"/>
              <a:buChar char="•"/>
            </a:pPr>
            <a:r>
              <a:rPr lang="en-US" sz="2800">
                <a:solidFill>
                  <a:schemeClr val="dk1"/>
                </a:solidFill>
                <a:latin typeface="Times New Roman"/>
                <a:ea typeface="Times New Roman"/>
                <a:cs typeface="Times New Roman"/>
                <a:sym typeface="Times New Roman"/>
              </a:rPr>
              <a:t>Example -  public, static, void etc. </a:t>
            </a:r>
            <a:endParaRPr/>
          </a:p>
          <a:p>
            <a:pPr indent="0" lvl="0" marL="0" marR="0" rtl="0" algn="just">
              <a:lnSpc>
                <a:spcPct val="150000"/>
              </a:lnSpc>
              <a:spcBef>
                <a:spcPts val="56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360" name="Google Shape;360;p42"/>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Reserved words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3"/>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234950" lvl="0" marL="234950" marR="0" rtl="0" algn="just">
              <a:lnSpc>
                <a:spcPct val="150000"/>
              </a:lnSpc>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Java uses certain reserved words called modifiers that specify the properties of the data, methods, and classes and how they can be used. </a:t>
            </a:r>
            <a:endParaRPr/>
          </a:p>
          <a:p>
            <a:pPr indent="-234950" lvl="0" marL="234950" marR="0" rtl="0" algn="just">
              <a:lnSpc>
                <a:spcPct val="150000"/>
              </a:lnSpc>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Examples of modifiers are public and static. </a:t>
            </a:r>
            <a:endParaRPr/>
          </a:p>
          <a:p>
            <a:pPr indent="-234950" lvl="0" marL="234950" marR="0" rtl="0" algn="just">
              <a:lnSpc>
                <a:spcPct val="150000"/>
              </a:lnSpc>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Other modifiers are private, final, abstract, and protected. </a:t>
            </a:r>
            <a:endParaRPr/>
          </a:p>
          <a:p>
            <a:pPr indent="0" lvl="0" marL="0" marR="0" rtl="0" algn="just">
              <a:lnSpc>
                <a:spcPct val="150000"/>
              </a:lnSpc>
              <a:spcBef>
                <a:spcPts val="48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lnSpc>
                <a:spcPct val="150000"/>
              </a:lnSpc>
              <a:spcBef>
                <a:spcPts val="480"/>
              </a:spcBef>
              <a:spcAft>
                <a:spcPts val="0"/>
              </a:spcAft>
              <a:buNone/>
            </a:pPr>
            <a:r>
              <a:rPr b="1" lang="en-US" sz="2400">
                <a:solidFill>
                  <a:schemeClr val="dk1"/>
                </a:solidFill>
                <a:latin typeface="Times New Roman"/>
                <a:ea typeface="Times New Roman"/>
                <a:cs typeface="Times New Roman"/>
                <a:sym typeface="Times New Roman"/>
              </a:rPr>
              <a:t>public &gt; protected &gt; package (default) &gt; private</a:t>
            </a:r>
            <a:endParaRPr sz="2400">
              <a:solidFill>
                <a:schemeClr val="dk1"/>
              </a:solidFill>
              <a:latin typeface="Times New Roman"/>
              <a:ea typeface="Times New Roman"/>
              <a:cs typeface="Times New Roman"/>
              <a:sym typeface="Times New Roman"/>
            </a:endParaRPr>
          </a:p>
        </p:txBody>
      </p:sp>
      <p:sp>
        <p:nvSpPr>
          <p:cNvPr id="366" name="Google Shape;366;p43"/>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(Visibility or Access) Modifiers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1981200" y="1066800"/>
            <a:ext cx="6172200" cy="6096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rgbClr val="000000"/>
              </a:buClr>
              <a:buSzPts val="2800"/>
              <a:buFont typeface="Times New Roman"/>
              <a:buNone/>
            </a:pPr>
            <a:r>
              <a:rPr b="1" lang="en-US" sz="2800">
                <a:solidFill>
                  <a:srgbClr val="000000"/>
                </a:solidFill>
                <a:latin typeface="Times New Roman"/>
                <a:ea typeface="Times New Roman"/>
                <a:cs typeface="Times New Roman"/>
                <a:sym typeface="Times New Roman"/>
              </a:rPr>
              <a:t>Java, Web, and Beyond</a:t>
            </a:r>
            <a:br>
              <a:rPr b="1" lang="en-US" sz="2800">
                <a:solidFill>
                  <a:srgbClr val="000000"/>
                </a:solidFill>
                <a:latin typeface="Times New Roman"/>
                <a:ea typeface="Times New Roman"/>
                <a:cs typeface="Times New Roman"/>
                <a:sym typeface="Times New Roman"/>
              </a:rPr>
            </a:br>
            <a:endParaRPr/>
          </a:p>
        </p:txBody>
      </p:sp>
      <p:sp>
        <p:nvSpPr>
          <p:cNvPr id="97" name="Google Shape;97;p8"/>
          <p:cNvSpPr txBox="1"/>
          <p:nvPr>
            <p:ph idx="1" type="body"/>
          </p:nvPr>
        </p:nvSpPr>
        <p:spPr>
          <a:xfrm>
            <a:off x="914400" y="1798637"/>
            <a:ext cx="8229600" cy="4525963"/>
          </a:xfrm>
          <a:prstGeom prst="rect">
            <a:avLst/>
          </a:prstGeom>
          <a:noFill/>
          <a:ln>
            <a:noFill/>
          </a:ln>
        </p:spPr>
        <p:txBody>
          <a:bodyPr anchorCtr="0" anchor="t" bIns="45700" lIns="91425" spcFirstLastPara="1" rIns="91425" wrap="square" tIns="45700">
            <a:normAutofit/>
          </a:bodyPr>
          <a:lstStyle/>
          <a:p>
            <a:pPr indent="-290513" lvl="0" marL="290513" rtl="0" algn="just">
              <a:spcBef>
                <a:spcPts val="0"/>
              </a:spcBef>
              <a:spcAft>
                <a:spcPts val="0"/>
              </a:spcAft>
              <a:buClr>
                <a:schemeClr val="dk2"/>
              </a:buClr>
              <a:buSzPts val="2100"/>
              <a:buChar char="•"/>
            </a:pPr>
            <a:r>
              <a:rPr lang="en-US" sz="2800">
                <a:latin typeface="Times New Roman"/>
                <a:ea typeface="Times New Roman"/>
                <a:cs typeface="Times New Roman"/>
                <a:sym typeface="Times New Roman"/>
              </a:rPr>
              <a:t>Java can be used to develop Web applications.</a:t>
            </a:r>
            <a:endParaRPr/>
          </a:p>
          <a:p>
            <a:pPr indent="-290513" lvl="1" marL="690563" rtl="0" algn="just">
              <a:spcBef>
                <a:spcPts val="480"/>
              </a:spcBef>
              <a:spcAft>
                <a:spcPts val="0"/>
              </a:spcAft>
              <a:buClr>
                <a:schemeClr val="dk2"/>
              </a:buClr>
              <a:buSzPts val="1800"/>
              <a:buChar char="–"/>
            </a:pPr>
            <a:r>
              <a:rPr lang="en-US" sz="2400">
                <a:latin typeface="Times New Roman"/>
                <a:ea typeface="Times New Roman"/>
                <a:cs typeface="Times New Roman"/>
                <a:sym typeface="Times New Roman"/>
              </a:rPr>
              <a:t>Java Applets</a:t>
            </a:r>
            <a:endParaRPr/>
          </a:p>
          <a:p>
            <a:pPr indent="-290513" lvl="1" marL="690563" rtl="0" algn="just">
              <a:spcBef>
                <a:spcPts val="480"/>
              </a:spcBef>
              <a:spcAft>
                <a:spcPts val="0"/>
              </a:spcAft>
              <a:buClr>
                <a:schemeClr val="dk2"/>
              </a:buClr>
              <a:buSzPts val="1800"/>
              <a:buChar char="–"/>
            </a:pPr>
            <a:r>
              <a:rPr lang="en-US" sz="2400">
                <a:latin typeface="Times New Roman"/>
                <a:ea typeface="Times New Roman"/>
                <a:cs typeface="Times New Roman"/>
                <a:sym typeface="Times New Roman"/>
              </a:rPr>
              <a:t>Java Servlets and JavaServer Pages</a:t>
            </a:r>
            <a:endParaRPr/>
          </a:p>
          <a:p>
            <a:pPr indent="-290513" lvl="0" marL="290513" rtl="0" algn="just">
              <a:spcBef>
                <a:spcPts val="560"/>
              </a:spcBef>
              <a:spcAft>
                <a:spcPts val="0"/>
              </a:spcAft>
              <a:buClr>
                <a:schemeClr val="dk2"/>
              </a:buClr>
              <a:buSzPts val="2100"/>
              <a:buChar char="•"/>
            </a:pPr>
            <a:r>
              <a:rPr lang="en-US" sz="2800">
                <a:latin typeface="Times New Roman"/>
                <a:ea typeface="Times New Roman"/>
                <a:cs typeface="Times New Roman"/>
                <a:sym typeface="Times New Roman"/>
              </a:rPr>
              <a:t>Java can also be used to develop applications for hand-held devices such as Palm and cell phones</a:t>
            </a:r>
            <a:endParaRPr/>
          </a:p>
          <a:p>
            <a:pPr indent="-290513" lvl="0" marL="290513" rtl="0" algn="just">
              <a:spcBef>
                <a:spcPts val="560"/>
              </a:spcBef>
              <a:spcAft>
                <a:spcPts val="0"/>
              </a:spcAft>
              <a:buClr>
                <a:schemeClr val="dk2"/>
              </a:buClr>
              <a:buSzPts val="2100"/>
              <a:buChar char="•"/>
            </a:pPr>
            <a:r>
              <a:rPr lang="en-US" sz="2800">
                <a:latin typeface="Times New Roman"/>
                <a:ea typeface="Times New Roman"/>
                <a:cs typeface="Times New Roman"/>
                <a:sym typeface="Times New Roman"/>
              </a:rPr>
              <a:t>Why Java is important to the Internet</a:t>
            </a:r>
            <a:endParaRPr/>
          </a:p>
          <a:p>
            <a:pPr indent="-290513" lvl="1" marL="747713" rtl="0" algn="just">
              <a:spcBef>
                <a:spcPts val="560"/>
              </a:spcBef>
              <a:spcAft>
                <a:spcPts val="0"/>
              </a:spcAft>
              <a:buClr>
                <a:schemeClr val="dk2"/>
              </a:buClr>
              <a:buSzPts val="2100"/>
              <a:buFont typeface="Arial"/>
              <a:buChar char="•"/>
            </a:pPr>
            <a:r>
              <a:rPr lang="en-US">
                <a:latin typeface="Times New Roman"/>
                <a:ea typeface="Times New Roman"/>
                <a:cs typeface="Times New Roman"/>
                <a:sym typeface="Times New Roman"/>
              </a:rPr>
              <a:t>Java applets and applications</a:t>
            </a:r>
            <a:endParaRPr/>
          </a:p>
          <a:p>
            <a:pPr indent="-290513" lvl="1" marL="747713" rtl="0" algn="just">
              <a:spcBef>
                <a:spcPts val="560"/>
              </a:spcBef>
              <a:spcAft>
                <a:spcPts val="0"/>
              </a:spcAft>
              <a:buClr>
                <a:schemeClr val="dk2"/>
              </a:buClr>
              <a:buSzPts val="2100"/>
              <a:buFont typeface="Arial"/>
              <a:buChar char="•"/>
            </a:pPr>
            <a:r>
              <a:rPr lang="en-US">
                <a:latin typeface="Times New Roman"/>
                <a:ea typeface="Times New Roman"/>
                <a:cs typeface="Times New Roman"/>
                <a:sym typeface="Times New Roman"/>
              </a:rPr>
              <a:t>Security </a:t>
            </a:r>
            <a:r>
              <a:rPr lang="en-US" sz="2400">
                <a:latin typeface="Times New Roman"/>
                <a:ea typeface="Times New Roman"/>
                <a:cs typeface="Times New Roman"/>
                <a:sym typeface="Times New Roman"/>
              </a:rPr>
              <a:t>– no virus infection</a:t>
            </a:r>
            <a:endParaRPr/>
          </a:p>
          <a:p>
            <a:pPr indent="-290513" lvl="1" marL="747713" rtl="0" algn="just">
              <a:spcBef>
                <a:spcPts val="560"/>
              </a:spcBef>
              <a:spcAft>
                <a:spcPts val="0"/>
              </a:spcAft>
              <a:buClr>
                <a:schemeClr val="dk2"/>
              </a:buClr>
              <a:buSzPts val="2100"/>
              <a:buFont typeface="Arial"/>
              <a:buChar char="•"/>
            </a:pPr>
            <a:r>
              <a:rPr lang="en-US">
                <a:latin typeface="Times New Roman"/>
                <a:ea typeface="Times New Roman"/>
                <a:cs typeface="Times New Roman"/>
                <a:sym typeface="Times New Roman"/>
              </a:rPr>
              <a:t>Portability- </a:t>
            </a:r>
            <a:r>
              <a:rPr lang="en-US" sz="2400">
                <a:latin typeface="Times New Roman"/>
                <a:ea typeface="Times New Roman"/>
                <a:cs typeface="Times New Roman"/>
                <a:sym typeface="Times New Roman"/>
              </a:rPr>
              <a:t>portable code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4"/>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234950" lvl="0" marL="234950" marR="0" rtl="0" algn="just">
              <a:lnSpc>
                <a:spcPct val="200000"/>
              </a:lnSpc>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A statement represents an action or a sequence of actions. </a:t>
            </a:r>
            <a:endParaRPr/>
          </a:p>
          <a:p>
            <a:pPr indent="-234950" lvl="0" marL="234950" marR="0" rtl="0" algn="just">
              <a:lnSpc>
                <a:spcPct val="200000"/>
              </a:lnSpc>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The statement System.out.println("Welcome to Java!") in the program is a statement to display the greeting "Welcome to Java!" </a:t>
            </a:r>
            <a:endParaRPr/>
          </a:p>
          <a:p>
            <a:pPr indent="-234950" lvl="0" marL="234950" marR="0" rtl="0" algn="just">
              <a:lnSpc>
                <a:spcPct val="200000"/>
              </a:lnSpc>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Every statement in Java ends with a semicolon (;).</a:t>
            </a:r>
            <a:endParaRPr/>
          </a:p>
        </p:txBody>
      </p:sp>
      <p:sp>
        <p:nvSpPr>
          <p:cNvPr id="372" name="Google Shape;372;p44"/>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Statements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Blocks</a:t>
            </a:r>
            <a:endParaRPr/>
          </a:p>
        </p:txBody>
      </p:sp>
      <p:sp>
        <p:nvSpPr>
          <p:cNvPr id="378" name="Google Shape;378;p45"/>
          <p:cNvSpPr txBox="1"/>
          <p:nvPr/>
        </p:nvSpPr>
        <p:spPr>
          <a:xfrm>
            <a:off x="1018674" y="2154237"/>
            <a:ext cx="7772400" cy="1457130"/>
          </a:xfrm>
          <a:prstGeom prst="rect">
            <a:avLst/>
          </a:prstGeom>
          <a:noFill/>
          <a:ln>
            <a:noFill/>
          </a:ln>
        </p:spPr>
        <p:txBody>
          <a:bodyPr anchorCtr="0" anchor="t" bIns="45700" lIns="91425" spcFirstLastPara="1" rIns="91425" wrap="square" tIns="45700">
            <a:spAutoFit/>
          </a:bodyPr>
          <a:lstStyle/>
          <a:p>
            <a:pPr indent="-234950" lvl="0" marL="234950" marR="0" rtl="0" algn="just">
              <a:lnSpc>
                <a:spcPct val="2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 pair of braces in a program forms a block that groups components of a program.</a:t>
            </a:r>
            <a:r>
              <a:rPr lang="en-US" sz="2400">
                <a:solidFill>
                  <a:schemeClr val="dk2"/>
                </a:solidFill>
                <a:latin typeface="Times New Roman"/>
                <a:ea typeface="Times New Roman"/>
                <a:cs typeface="Times New Roman"/>
                <a:sym typeface="Times New Roman"/>
              </a:rPr>
              <a:t> </a:t>
            </a:r>
            <a:endParaRPr/>
          </a:p>
        </p:txBody>
      </p:sp>
      <p:graphicFrame>
        <p:nvGraphicFramePr>
          <p:cNvPr id="379" name="Google Shape;379;p45"/>
          <p:cNvGraphicFramePr/>
          <p:nvPr/>
        </p:nvGraphicFramePr>
        <p:xfrm>
          <a:off x="256674" y="4114800"/>
          <a:ext cx="8658726" cy="2036763"/>
        </p:xfrm>
        <a:graphic>
          <a:graphicData uri="http://schemas.openxmlformats.org/presentationml/2006/ole">
            <mc:AlternateContent>
              <mc:Choice Requires="v">
                <p:oleObj r:id="rId4" imgH="2036763" imgW="8658726" progId="Word.Picture.8" spid="_x0000_s1">
                  <p:embed/>
                </p:oleObj>
              </mc:Choice>
              <mc:Fallback>
                <p:oleObj r:id="rId5" imgH="2036763" imgW="8658726" progId="Word.Picture.8">
                  <p:embed/>
                  <p:pic>
                    <p:nvPicPr>
                      <p:cNvPr id="379" name="Google Shape;379;p45"/>
                      <p:cNvPicPr preferRelativeResize="0"/>
                      <p:nvPr/>
                    </p:nvPicPr>
                    <p:blipFill rotWithShape="1">
                      <a:blip r:embed="rId6">
                        <a:alphaModFix/>
                      </a:blip>
                      <a:srcRect b="0" l="0" r="0" t="0"/>
                      <a:stretch/>
                    </p:blipFill>
                    <p:spPr>
                      <a:xfrm>
                        <a:off x="256674" y="4114800"/>
                        <a:ext cx="8658726" cy="2036763"/>
                      </a:xfrm>
                      <a:prstGeom prst="rect">
                        <a:avLst/>
                      </a:prstGeom>
                      <a:noFill/>
                      <a:ln>
                        <a:noFill/>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6"/>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234950" lvl="0" marL="234950" marR="0" rtl="0" algn="just">
              <a:lnSpc>
                <a:spcPct val="200000"/>
              </a:lnSpc>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The class is the essential Java construct.</a:t>
            </a:r>
            <a:endParaRPr/>
          </a:p>
          <a:p>
            <a:pPr indent="-234950" lvl="0" marL="234950" marR="0" rtl="0" algn="just">
              <a:lnSpc>
                <a:spcPct val="200000"/>
              </a:lnSpc>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 A class is a template or blueprint for objects. </a:t>
            </a:r>
            <a:endParaRPr/>
          </a:p>
          <a:p>
            <a:pPr indent="-234950" lvl="0" marL="234950" marR="0" rtl="0" algn="just">
              <a:lnSpc>
                <a:spcPct val="200000"/>
              </a:lnSpc>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Keyword </a:t>
            </a:r>
            <a:r>
              <a:rPr b="1" lang="en-US" sz="2400">
                <a:solidFill>
                  <a:schemeClr val="dk1"/>
                </a:solidFill>
                <a:latin typeface="Times New Roman"/>
                <a:ea typeface="Times New Roman"/>
                <a:cs typeface="Times New Roman"/>
                <a:sym typeface="Times New Roman"/>
              </a:rPr>
              <a:t>class </a:t>
            </a:r>
            <a:r>
              <a:rPr lang="en-US" sz="2400">
                <a:solidFill>
                  <a:schemeClr val="dk1"/>
                </a:solidFill>
                <a:latin typeface="Times New Roman"/>
                <a:ea typeface="Times New Roman"/>
                <a:cs typeface="Times New Roman"/>
                <a:sym typeface="Times New Roman"/>
              </a:rPr>
              <a:t> is used to declare a new class.</a:t>
            </a:r>
            <a:endParaRPr/>
          </a:p>
          <a:p>
            <a:pPr indent="-234950" lvl="0" marL="234950" marR="0" rtl="0" algn="just">
              <a:lnSpc>
                <a:spcPct val="200000"/>
              </a:lnSpc>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The entire class definition, including all of its members, will be between the opening curly brace ({) and the closing curly brace (}).</a:t>
            </a:r>
            <a:endParaRPr/>
          </a:p>
        </p:txBody>
      </p:sp>
      <p:sp>
        <p:nvSpPr>
          <p:cNvPr id="385" name="Google Shape;385;p46"/>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Classes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290513" lvl="0" marL="290513" marR="0" rtl="0" algn="just">
              <a:lnSpc>
                <a:spcPct val="200000"/>
              </a:lnSpc>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A collection of statements that performs a sequence of operations and can be reuse with different arguments.</a:t>
            </a:r>
            <a:endParaRPr/>
          </a:p>
          <a:p>
            <a:pPr indent="-290513" lvl="0" marL="290513" marR="0" rtl="0" algn="just">
              <a:lnSpc>
                <a:spcPct val="200000"/>
              </a:lnSpc>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There is no need to write all the statements again and again. Using a single line call statement to execute a collection of statements.</a:t>
            </a:r>
            <a:endParaRPr/>
          </a:p>
        </p:txBody>
      </p:sp>
      <p:sp>
        <p:nvSpPr>
          <p:cNvPr id="391" name="Google Shape;391;p47"/>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Methods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8"/>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234950" lvl="0" marL="234950" marR="0" rtl="0" algn="just">
              <a:lnSpc>
                <a:spcPct val="150000"/>
              </a:lnSpc>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The main method provides the control of program flow. The Java interpreter executes the application by invoking the main method. </a:t>
            </a:r>
            <a:endParaRPr/>
          </a:p>
          <a:p>
            <a:pPr indent="-234950" lvl="0" marL="234950" marR="0" rtl="0" algn="just">
              <a:lnSpc>
                <a:spcPct val="150000"/>
              </a:lnSpc>
              <a:spcBef>
                <a:spcPts val="56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The main method looks like </a:t>
            </a:r>
            <a:r>
              <a:rPr lang="en-US" sz="2800">
                <a:solidFill>
                  <a:schemeClr val="dk1"/>
                </a:solidFill>
                <a:latin typeface="Times New Roman"/>
                <a:ea typeface="Times New Roman"/>
                <a:cs typeface="Times New Roman"/>
                <a:sym typeface="Times New Roman"/>
              </a:rPr>
              <a:t>this:</a:t>
            </a:r>
            <a:endParaRPr/>
          </a:p>
          <a:p>
            <a:pPr indent="0" lvl="1" marL="457200" marR="0" rtl="0" algn="just">
              <a:lnSpc>
                <a:spcPct val="110000"/>
              </a:lnSpc>
              <a:spcBef>
                <a:spcPts val="480"/>
              </a:spcBef>
              <a:spcAft>
                <a:spcPts val="0"/>
              </a:spcAft>
              <a:buNone/>
            </a:pPr>
            <a:r>
              <a:rPr b="1" i="0" lang="en-US" sz="2400" u="none" cap="none" strike="noStrike">
                <a:solidFill>
                  <a:schemeClr val="dk1"/>
                </a:solidFill>
                <a:latin typeface="Times New Roman"/>
                <a:ea typeface="Times New Roman"/>
                <a:cs typeface="Times New Roman"/>
                <a:sym typeface="Times New Roman"/>
              </a:rPr>
              <a:t>public static void main(String[] args)</a:t>
            </a:r>
            <a:endParaRPr/>
          </a:p>
          <a:p>
            <a:pPr indent="0" lvl="1" marL="457200" marR="0" rtl="0" algn="just">
              <a:lnSpc>
                <a:spcPct val="110000"/>
              </a:lnSpc>
              <a:spcBef>
                <a:spcPts val="480"/>
              </a:spcBef>
              <a:spcAft>
                <a:spcPts val="0"/>
              </a:spcAft>
              <a:buNone/>
            </a:pPr>
            <a:r>
              <a:rPr b="1" i="0" lang="en-US" sz="2400" u="none" cap="none" strike="noStrike">
                <a:solidFill>
                  <a:schemeClr val="dk1"/>
                </a:solidFill>
                <a:latin typeface="Times New Roman"/>
                <a:ea typeface="Times New Roman"/>
                <a:cs typeface="Times New Roman"/>
                <a:sym typeface="Times New Roman"/>
              </a:rPr>
              <a:t> {</a:t>
            </a:r>
            <a:endParaRPr/>
          </a:p>
          <a:p>
            <a:pPr indent="0" lvl="1" marL="457200" marR="0" rtl="0" algn="just">
              <a:lnSpc>
                <a:spcPct val="110000"/>
              </a:lnSpc>
              <a:spcBef>
                <a:spcPts val="480"/>
              </a:spcBef>
              <a:spcAft>
                <a:spcPts val="0"/>
              </a:spcAft>
              <a:buNone/>
            </a:pPr>
            <a:r>
              <a:rPr b="1" i="0" lang="en-US" sz="2400" u="none" cap="none" strike="noStrike">
                <a:solidFill>
                  <a:schemeClr val="dk1"/>
                </a:solidFill>
                <a:latin typeface="Times New Roman"/>
                <a:ea typeface="Times New Roman"/>
                <a:cs typeface="Times New Roman"/>
                <a:sym typeface="Times New Roman"/>
              </a:rPr>
              <a:t>  // Statements;</a:t>
            </a:r>
            <a:endParaRPr/>
          </a:p>
          <a:p>
            <a:pPr indent="0" lvl="1" marL="457200" marR="0" rtl="0" algn="just">
              <a:lnSpc>
                <a:spcPct val="110000"/>
              </a:lnSpc>
              <a:spcBef>
                <a:spcPts val="480"/>
              </a:spcBef>
              <a:spcAft>
                <a:spcPts val="0"/>
              </a:spcAft>
              <a:buNone/>
            </a:pPr>
            <a:r>
              <a:rPr b="1" i="0" lang="en-US" sz="2400" u="none" cap="none" strike="noStrike">
                <a:solidFill>
                  <a:schemeClr val="dk1"/>
                </a:solidFill>
                <a:latin typeface="Times New Roman"/>
                <a:ea typeface="Times New Roman"/>
                <a:cs typeface="Times New Roman"/>
                <a:sym typeface="Times New Roman"/>
              </a:rPr>
              <a:t>}</a:t>
            </a:r>
            <a:endParaRPr/>
          </a:p>
        </p:txBody>
      </p:sp>
      <p:sp>
        <p:nvSpPr>
          <p:cNvPr id="397" name="Google Shape;397;p48"/>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main Method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9"/>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234950" lvl="0" marL="234950" marR="0" rtl="0" algn="just">
              <a:lnSpc>
                <a:spcPct val="150000"/>
              </a:lnSpc>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All Java applications begin execution by calling </a:t>
            </a:r>
            <a:r>
              <a:rPr b="1" lang="en-US" sz="2400">
                <a:solidFill>
                  <a:schemeClr val="dk1"/>
                </a:solidFill>
                <a:latin typeface="Times New Roman"/>
                <a:ea typeface="Times New Roman"/>
                <a:cs typeface="Times New Roman"/>
                <a:sym typeface="Times New Roman"/>
              </a:rPr>
              <a:t>main()</a:t>
            </a:r>
            <a:endParaRPr/>
          </a:p>
          <a:p>
            <a:pPr indent="-234950" lvl="0" marL="234950" marR="0" rtl="0" algn="just">
              <a:lnSpc>
                <a:spcPct val="150000"/>
              </a:lnSpc>
              <a:spcBef>
                <a:spcPts val="480"/>
              </a:spcBef>
              <a:spcAft>
                <a:spcPts val="0"/>
              </a:spcAft>
              <a:buClr>
                <a:schemeClr val="dk2"/>
              </a:buClr>
              <a:buSzPts val="2400"/>
              <a:buFont typeface="Arial"/>
              <a:buChar char="•"/>
            </a:pPr>
            <a:r>
              <a:rPr b="1" lang="en-US" sz="2400">
                <a:solidFill>
                  <a:schemeClr val="dk1"/>
                </a:solidFill>
                <a:latin typeface="Times New Roman"/>
                <a:ea typeface="Times New Roman"/>
                <a:cs typeface="Times New Roman"/>
                <a:sym typeface="Times New Roman"/>
              </a:rPr>
              <a:t>public – </a:t>
            </a:r>
            <a:r>
              <a:rPr lang="en-US" sz="2400">
                <a:solidFill>
                  <a:schemeClr val="dk1"/>
                </a:solidFill>
                <a:latin typeface="Times New Roman"/>
                <a:ea typeface="Times New Roman"/>
                <a:cs typeface="Times New Roman"/>
                <a:sym typeface="Times New Roman"/>
              </a:rPr>
              <a:t>an access specifier. Public member can be accessed by code outside the class. main() is declared public, since it must be called outside of its class when the program is started.</a:t>
            </a:r>
            <a:endParaRPr b="1" sz="2400">
              <a:solidFill>
                <a:schemeClr val="dk1"/>
              </a:solidFill>
              <a:latin typeface="Times New Roman"/>
              <a:ea typeface="Times New Roman"/>
              <a:cs typeface="Times New Roman"/>
              <a:sym typeface="Times New Roman"/>
            </a:endParaRPr>
          </a:p>
          <a:p>
            <a:pPr indent="-234950" lvl="0" marL="234950" marR="0" rtl="0" algn="just">
              <a:lnSpc>
                <a:spcPct val="150000"/>
              </a:lnSpc>
              <a:spcBef>
                <a:spcPts val="480"/>
              </a:spcBef>
              <a:spcAft>
                <a:spcPts val="0"/>
              </a:spcAft>
              <a:buClr>
                <a:schemeClr val="dk2"/>
              </a:buClr>
              <a:buSzPts val="2400"/>
              <a:buFont typeface="Arial"/>
              <a:buChar char="•"/>
            </a:pPr>
            <a:r>
              <a:rPr b="1" lang="en-US" sz="2400">
                <a:solidFill>
                  <a:schemeClr val="dk1"/>
                </a:solidFill>
                <a:latin typeface="Times New Roman"/>
                <a:ea typeface="Times New Roman"/>
                <a:cs typeface="Times New Roman"/>
                <a:sym typeface="Times New Roman"/>
              </a:rPr>
              <a:t>static – </a:t>
            </a:r>
            <a:r>
              <a:rPr lang="en-US" sz="2400">
                <a:solidFill>
                  <a:schemeClr val="dk1"/>
                </a:solidFill>
                <a:latin typeface="Times New Roman"/>
                <a:ea typeface="Times New Roman"/>
                <a:cs typeface="Times New Roman"/>
                <a:sym typeface="Times New Roman"/>
              </a:rPr>
              <a:t>allows main to be called without having to instantiate a particular instance of the class. main() is called by java interpreter before any objects are made.</a:t>
            </a:r>
            <a:endParaRPr b="1" sz="2400">
              <a:solidFill>
                <a:schemeClr val="dk1"/>
              </a:solidFill>
              <a:latin typeface="Times New Roman"/>
              <a:ea typeface="Times New Roman"/>
              <a:cs typeface="Times New Roman"/>
              <a:sym typeface="Times New Roman"/>
            </a:endParaRPr>
          </a:p>
        </p:txBody>
      </p:sp>
      <p:sp>
        <p:nvSpPr>
          <p:cNvPr id="403" name="Google Shape;403;p49"/>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Contd…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0"/>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234950" lvl="0" marL="234950" marR="0" rtl="0" algn="just">
              <a:lnSpc>
                <a:spcPct val="150000"/>
              </a:lnSpc>
              <a:spcBef>
                <a:spcPts val="0"/>
              </a:spcBef>
              <a:spcAft>
                <a:spcPts val="0"/>
              </a:spcAft>
              <a:buClr>
                <a:schemeClr val="dk2"/>
              </a:buClr>
              <a:buSzPts val="2400"/>
              <a:buFont typeface="Arial"/>
              <a:buChar char="•"/>
            </a:pPr>
            <a:r>
              <a:rPr b="1" lang="en-US" sz="2400">
                <a:solidFill>
                  <a:schemeClr val="dk1"/>
                </a:solidFill>
                <a:latin typeface="Times New Roman"/>
                <a:ea typeface="Times New Roman"/>
                <a:cs typeface="Times New Roman"/>
                <a:sym typeface="Times New Roman"/>
              </a:rPr>
              <a:t>void – </a:t>
            </a:r>
            <a:r>
              <a:rPr lang="en-US" sz="2400">
                <a:solidFill>
                  <a:schemeClr val="dk1"/>
                </a:solidFill>
                <a:latin typeface="Times New Roman"/>
                <a:ea typeface="Times New Roman"/>
                <a:cs typeface="Times New Roman"/>
                <a:sym typeface="Times New Roman"/>
              </a:rPr>
              <a:t>simply tells the compiler that main() does not return a value</a:t>
            </a:r>
            <a:endParaRPr/>
          </a:p>
          <a:p>
            <a:pPr indent="-234950" lvl="0" marL="234950" marR="0" rtl="0" algn="just">
              <a:lnSpc>
                <a:spcPct val="150000"/>
              </a:lnSpc>
              <a:spcBef>
                <a:spcPts val="480"/>
              </a:spcBef>
              <a:spcAft>
                <a:spcPts val="0"/>
              </a:spcAft>
              <a:buClr>
                <a:schemeClr val="dk2"/>
              </a:buClr>
              <a:buSzPts val="2400"/>
              <a:buFont typeface="Arial"/>
              <a:buChar char="•"/>
            </a:pPr>
            <a:r>
              <a:rPr b="1" lang="en-US" sz="2400">
                <a:solidFill>
                  <a:schemeClr val="dk1"/>
                </a:solidFill>
                <a:latin typeface="Times New Roman"/>
                <a:ea typeface="Times New Roman"/>
                <a:cs typeface="Times New Roman"/>
                <a:sym typeface="Times New Roman"/>
              </a:rPr>
              <a:t>String args[] – </a:t>
            </a:r>
            <a:r>
              <a:rPr lang="en-US" sz="2400">
                <a:solidFill>
                  <a:schemeClr val="dk1"/>
                </a:solidFill>
                <a:latin typeface="Times New Roman"/>
                <a:ea typeface="Times New Roman"/>
                <a:cs typeface="Times New Roman"/>
                <a:sym typeface="Times New Roman"/>
              </a:rPr>
              <a:t>parameter for main() method. It declares an array of instances of the class String that stores character strings. args receives any command line arguments when program is executed.</a:t>
            </a:r>
            <a:endParaRPr b="1" sz="2400">
              <a:solidFill>
                <a:schemeClr val="dk1"/>
              </a:solidFill>
              <a:latin typeface="Times New Roman"/>
              <a:ea typeface="Times New Roman"/>
              <a:cs typeface="Times New Roman"/>
              <a:sym typeface="Times New Roman"/>
            </a:endParaRPr>
          </a:p>
        </p:txBody>
      </p:sp>
      <p:sp>
        <p:nvSpPr>
          <p:cNvPr id="409" name="Google Shape;409;p50"/>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Contd…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1"/>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The Java Keywords</a:t>
            </a:r>
            <a:endParaRPr/>
          </a:p>
        </p:txBody>
      </p:sp>
      <p:graphicFrame>
        <p:nvGraphicFramePr>
          <p:cNvPr id="415" name="Google Shape;415;p51"/>
          <p:cNvGraphicFramePr/>
          <p:nvPr/>
        </p:nvGraphicFramePr>
        <p:xfrm>
          <a:off x="1219200" y="1981200"/>
          <a:ext cx="3000000" cy="3000000"/>
        </p:xfrm>
        <a:graphic>
          <a:graphicData uri="http://schemas.openxmlformats.org/drawingml/2006/table">
            <a:tbl>
              <a:tblPr bandRow="1" firstRow="1">
                <a:noFill/>
                <a:tableStyleId>{E0679F74-6EA2-4F57-8D61-CF5E5A51A876}</a:tableStyleId>
              </a:tblPr>
              <a:tblGrid>
                <a:gridCol w="1478275"/>
                <a:gridCol w="1478275"/>
                <a:gridCol w="1478275"/>
                <a:gridCol w="1478275"/>
                <a:gridCol w="1478275"/>
              </a:tblGrid>
              <a:tr h="411475">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abstract</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continue</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goto</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package</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synchronized</a:t>
                      </a:r>
                      <a:endParaRPr/>
                    </a:p>
                  </a:txBody>
                  <a:tcPr marT="45725" marB="45725" marR="91450" marL="91450"/>
                </a:tc>
              </a:tr>
              <a:tr h="4114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assert</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default</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if</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private</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this</a:t>
                      </a:r>
                      <a:endParaRPr/>
                    </a:p>
                  </a:txBody>
                  <a:tcPr marT="45725" marB="45725" marR="91450" marL="91450"/>
                </a:tc>
              </a:tr>
              <a:tr h="4114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boolean</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do</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implements</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protected</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throw</a:t>
                      </a:r>
                      <a:endParaRPr/>
                    </a:p>
                  </a:txBody>
                  <a:tcPr marT="45725" marB="45725" marR="91450" marL="91450"/>
                </a:tc>
              </a:tr>
              <a:tr h="4114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break</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double</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import</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Public</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throws</a:t>
                      </a:r>
                      <a:endParaRPr/>
                    </a:p>
                  </a:txBody>
                  <a:tcPr marT="45725" marB="45725" marR="91450" marL="91450"/>
                </a:tc>
              </a:tr>
              <a:tr h="4114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byte</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Else</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instanceof</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return</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transient</a:t>
                      </a:r>
                      <a:endParaRPr/>
                    </a:p>
                  </a:txBody>
                  <a:tcPr marT="45725" marB="45725" marR="91450" marL="91450"/>
                </a:tc>
              </a:tr>
              <a:tr h="4114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case</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extends</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int</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short</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try</a:t>
                      </a:r>
                      <a:endParaRPr/>
                    </a:p>
                  </a:txBody>
                  <a:tcPr marT="45725" marB="45725" marR="91450" marL="91450"/>
                </a:tc>
              </a:tr>
              <a:tr h="4114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catch</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final</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interface</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static</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void</a:t>
                      </a:r>
                      <a:endParaRPr/>
                    </a:p>
                  </a:txBody>
                  <a:tcPr marT="45725" marB="45725" marR="91450" marL="91450"/>
                </a:tc>
              </a:tr>
              <a:tr h="4114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char</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finally</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long</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strictfp</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volatile</a:t>
                      </a:r>
                      <a:endParaRPr/>
                    </a:p>
                  </a:txBody>
                  <a:tcPr marT="45725" marB="45725" marR="91450" marL="91450"/>
                </a:tc>
              </a:tr>
              <a:tr h="4114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class</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float</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native</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super</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while</a:t>
                      </a:r>
                      <a:endParaRPr/>
                    </a:p>
                  </a:txBody>
                  <a:tcPr marT="45725" marB="45725" marR="91450" marL="91450"/>
                </a:tc>
              </a:tr>
              <a:tr h="4114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const</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for</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new</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switch</a:t>
                      </a:r>
                      <a:endParaRPr/>
                    </a:p>
                  </a:txBody>
                  <a:tcPr marT="45725" marB="45725" marR="91450" marL="91450"/>
                </a:tc>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2"/>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179388" lvl="0" marL="179388" marR="0" rtl="0" algn="just">
              <a:lnSpc>
                <a:spcPct val="150000"/>
              </a:lnSpc>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These are the parameters that are supplied to the application program at the time of invoking it for execution</a:t>
            </a:r>
            <a:r>
              <a:rPr lang="en-US" sz="2400">
                <a:solidFill>
                  <a:schemeClr val="dk1"/>
                </a:solidFill>
                <a:latin typeface="Arial"/>
                <a:ea typeface="Arial"/>
                <a:cs typeface="Arial"/>
                <a:sym typeface="Arial"/>
              </a:rPr>
              <a:t>.</a:t>
            </a:r>
            <a:endParaRPr/>
          </a:p>
          <a:p>
            <a:pPr indent="-179388" lvl="0" marL="179388" marR="0" rtl="0" algn="ctr">
              <a:spcBef>
                <a:spcPts val="400"/>
              </a:spcBef>
              <a:spcAft>
                <a:spcPts val="0"/>
              </a:spcAft>
              <a:buClr>
                <a:schemeClr val="dk2"/>
              </a:buClr>
              <a:buSzPts val="2000"/>
              <a:buFont typeface="Arial"/>
              <a:buChar char="•"/>
            </a:pPr>
            <a:r>
              <a:rPr i="1" lang="en-US" sz="2000">
                <a:solidFill>
                  <a:schemeClr val="dk1"/>
                </a:solidFill>
                <a:latin typeface="Arial"/>
                <a:ea typeface="Arial"/>
                <a:cs typeface="Arial"/>
                <a:sym typeface="Arial"/>
              </a:rPr>
              <a:t>Public static void main (String args[ ]) </a:t>
            </a:r>
            <a:endParaRPr/>
          </a:p>
          <a:p>
            <a:pPr indent="-179388" lvl="0" marL="179388" marR="0" rtl="0" algn="l">
              <a:lnSpc>
                <a:spcPct val="150000"/>
              </a:lnSpc>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Any arguments provided in the command line are passed to the array </a:t>
            </a:r>
            <a:r>
              <a:rPr b="1" lang="en-US" sz="2400">
                <a:solidFill>
                  <a:schemeClr val="dk1"/>
                </a:solidFill>
                <a:latin typeface="Times New Roman"/>
                <a:ea typeface="Times New Roman"/>
                <a:cs typeface="Times New Roman"/>
                <a:sym typeface="Times New Roman"/>
              </a:rPr>
              <a:t>args.</a:t>
            </a:r>
            <a:endParaRPr/>
          </a:p>
          <a:p>
            <a:pPr indent="-179388" lvl="0" marL="179388" marR="0" rtl="0" algn="ctr">
              <a:spcBef>
                <a:spcPts val="400"/>
              </a:spcBef>
              <a:spcAft>
                <a:spcPts val="0"/>
              </a:spcAft>
              <a:buNone/>
            </a:pPr>
            <a:r>
              <a:rPr b="1" i="1" lang="en-US" sz="2000">
                <a:solidFill>
                  <a:schemeClr val="dk1"/>
                </a:solidFill>
                <a:latin typeface="Arial"/>
                <a:ea typeface="Arial"/>
                <a:cs typeface="Arial"/>
                <a:sym typeface="Arial"/>
              </a:rPr>
              <a:t>C:&gt; </a:t>
            </a:r>
            <a:r>
              <a:rPr i="1" lang="en-US" sz="2000">
                <a:solidFill>
                  <a:schemeClr val="dk1"/>
                </a:solidFill>
                <a:latin typeface="Arial"/>
                <a:ea typeface="Arial"/>
                <a:cs typeface="Arial"/>
                <a:sym typeface="Arial"/>
              </a:rPr>
              <a:t>Java example hello world</a:t>
            </a:r>
            <a:endParaRPr sz="2400">
              <a:solidFill>
                <a:schemeClr val="dk1"/>
              </a:solidFill>
              <a:latin typeface="Times New Roman"/>
              <a:ea typeface="Times New Roman"/>
              <a:cs typeface="Times New Roman"/>
              <a:sym typeface="Times New Roman"/>
            </a:endParaRPr>
          </a:p>
          <a:p>
            <a:pPr indent="-179388" lvl="0" marL="179388" marR="0" rtl="0" algn="l">
              <a:lnSpc>
                <a:spcPct val="150000"/>
              </a:lnSpc>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Assigned to the araay </a:t>
            </a:r>
            <a:r>
              <a:rPr b="1" lang="en-US" sz="2400">
                <a:solidFill>
                  <a:schemeClr val="dk1"/>
                </a:solidFill>
                <a:latin typeface="Times New Roman"/>
                <a:ea typeface="Times New Roman"/>
                <a:cs typeface="Times New Roman"/>
                <a:sym typeface="Times New Roman"/>
              </a:rPr>
              <a:t>args </a:t>
            </a:r>
            <a:r>
              <a:rPr lang="en-US" sz="2400">
                <a:solidFill>
                  <a:schemeClr val="dk1"/>
                </a:solidFill>
                <a:latin typeface="Times New Roman"/>
                <a:ea typeface="Times New Roman"/>
                <a:cs typeface="Times New Roman"/>
                <a:sym typeface="Times New Roman"/>
              </a:rPr>
              <a:t>as follows:</a:t>
            </a:r>
            <a:endParaRPr/>
          </a:p>
          <a:p>
            <a:pPr indent="-179387" lvl="1" marL="636588" marR="0" rtl="0" algn="l">
              <a:lnSpc>
                <a:spcPct val="150000"/>
              </a:lnSpc>
              <a:spcBef>
                <a:spcPts val="400"/>
              </a:spcBef>
              <a:spcAft>
                <a:spcPts val="0"/>
              </a:spcAft>
              <a:buClr>
                <a:schemeClr val="dk2"/>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Args[0] = </a:t>
            </a:r>
            <a:r>
              <a:rPr b="0" i="1" lang="en-US" sz="2000" u="none" cap="none" strike="noStrike">
                <a:solidFill>
                  <a:schemeClr val="dk1"/>
                </a:solidFill>
                <a:latin typeface="Times New Roman"/>
                <a:ea typeface="Times New Roman"/>
                <a:cs typeface="Times New Roman"/>
                <a:sym typeface="Times New Roman"/>
              </a:rPr>
              <a:t>hello</a:t>
            </a:r>
            <a:endParaRPr/>
          </a:p>
          <a:p>
            <a:pPr indent="-179387" lvl="1" marL="636588" marR="0" rtl="0" algn="l">
              <a:spcBef>
                <a:spcPts val="400"/>
              </a:spcBef>
              <a:spcAft>
                <a:spcPts val="0"/>
              </a:spcAft>
              <a:buClr>
                <a:schemeClr val="dk2"/>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Args[1] = </a:t>
            </a:r>
            <a:r>
              <a:rPr b="0" i="1" lang="en-US" sz="2000" u="none" cap="none" strike="noStrike">
                <a:solidFill>
                  <a:schemeClr val="dk1"/>
                </a:solidFill>
                <a:latin typeface="Times New Roman"/>
                <a:ea typeface="Times New Roman"/>
                <a:cs typeface="Times New Roman"/>
                <a:sym typeface="Times New Roman"/>
              </a:rPr>
              <a:t>world</a:t>
            </a:r>
            <a:endParaRPr b="0" i="1" sz="2000" u="none" cap="none" strike="noStrike">
              <a:solidFill>
                <a:schemeClr val="dk1"/>
              </a:solidFill>
              <a:latin typeface="Arial"/>
              <a:ea typeface="Arial"/>
              <a:cs typeface="Arial"/>
              <a:sym typeface="Arial"/>
            </a:endParaRPr>
          </a:p>
          <a:p>
            <a:pPr indent="-179388" lvl="0" marL="179388" marR="0" rtl="0" algn="ctr">
              <a:lnSpc>
                <a:spcPct val="150000"/>
              </a:lnSpc>
              <a:spcBef>
                <a:spcPts val="400"/>
              </a:spcBef>
              <a:spcAft>
                <a:spcPts val="0"/>
              </a:spcAft>
              <a:buNone/>
            </a:pPr>
            <a:r>
              <a:t/>
            </a:r>
            <a:endParaRPr i="1" sz="2000">
              <a:solidFill>
                <a:schemeClr val="dk1"/>
              </a:solidFill>
              <a:latin typeface="Arial"/>
              <a:ea typeface="Arial"/>
              <a:cs typeface="Arial"/>
              <a:sym typeface="Arial"/>
            </a:endParaRPr>
          </a:p>
        </p:txBody>
      </p:sp>
      <p:sp>
        <p:nvSpPr>
          <p:cNvPr id="421" name="Google Shape;421;p52"/>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Command Line Arguments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3"/>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        Refer to fixed values that do not change during the execution of a program.</a:t>
            </a:r>
            <a:endParaRPr/>
          </a:p>
          <a:p>
            <a:pPr indent="-179388" lvl="0" marL="179388" marR="0" rtl="0" algn="just">
              <a:spcBef>
                <a:spcPts val="400"/>
              </a:spcBef>
              <a:spcAft>
                <a:spcPts val="0"/>
              </a:spcAft>
              <a:buClr>
                <a:schemeClr val="dk2"/>
              </a:buClr>
              <a:buSzPts val="2000"/>
              <a:buFont typeface="Arial"/>
              <a:buChar char="•"/>
            </a:pPr>
            <a:r>
              <a:rPr b="1" lang="en-US" sz="2000">
                <a:solidFill>
                  <a:schemeClr val="dk1"/>
                </a:solidFill>
                <a:latin typeface="Times New Roman"/>
                <a:ea typeface="Times New Roman"/>
                <a:cs typeface="Times New Roman"/>
                <a:sym typeface="Times New Roman"/>
              </a:rPr>
              <a:t>Integer Constants: </a:t>
            </a:r>
            <a:r>
              <a:rPr lang="en-US" sz="2000">
                <a:solidFill>
                  <a:schemeClr val="dk1"/>
                </a:solidFill>
                <a:latin typeface="Times New Roman"/>
                <a:ea typeface="Times New Roman"/>
                <a:cs typeface="Times New Roman"/>
                <a:sym typeface="Times New Roman"/>
              </a:rPr>
              <a:t>sequence of digits</a:t>
            </a:r>
            <a:endParaRPr b="1" sz="2000">
              <a:solidFill>
                <a:schemeClr val="dk1"/>
              </a:solidFill>
              <a:latin typeface="Times New Roman"/>
              <a:ea typeface="Times New Roman"/>
              <a:cs typeface="Times New Roman"/>
              <a:sym typeface="Times New Roman"/>
            </a:endParaRPr>
          </a:p>
          <a:p>
            <a:pPr indent="-179387" lvl="2" marL="1093788" marR="0" rtl="0" algn="just">
              <a:spcBef>
                <a:spcPts val="400"/>
              </a:spcBef>
              <a:spcAft>
                <a:spcPts val="0"/>
              </a:spcAft>
              <a:buNone/>
            </a:pPr>
            <a:r>
              <a:rPr b="0" i="1" lang="en-US" sz="2000" u="none" cap="none" strike="noStrike">
                <a:solidFill>
                  <a:schemeClr val="dk1"/>
                </a:solidFill>
                <a:latin typeface="Times New Roman"/>
                <a:ea typeface="Times New Roman"/>
                <a:cs typeface="Times New Roman"/>
                <a:sym typeface="Times New Roman"/>
              </a:rPr>
              <a:t>123		037		0X2</a:t>
            </a:r>
            <a:endParaRPr/>
          </a:p>
          <a:p>
            <a:pPr indent="-179388" lvl="0" marL="179388" marR="0" rtl="0" algn="just">
              <a:spcBef>
                <a:spcPts val="400"/>
              </a:spcBef>
              <a:spcAft>
                <a:spcPts val="0"/>
              </a:spcAft>
              <a:buClr>
                <a:schemeClr val="dk2"/>
              </a:buClr>
              <a:buSzPts val="2000"/>
              <a:buFont typeface="Arial"/>
              <a:buChar char="•"/>
            </a:pPr>
            <a:r>
              <a:rPr b="1" lang="en-US" sz="2000">
                <a:solidFill>
                  <a:schemeClr val="dk1"/>
                </a:solidFill>
                <a:latin typeface="Times New Roman"/>
                <a:ea typeface="Times New Roman"/>
                <a:cs typeface="Times New Roman"/>
                <a:sym typeface="Times New Roman"/>
              </a:rPr>
              <a:t>Real Constants: </a:t>
            </a:r>
            <a:r>
              <a:rPr lang="en-US" sz="2000">
                <a:solidFill>
                  <a:schemeClr val="dk1"/>
                </a:solidFill>
                <a:latin typeface="Times New Roman"/>
                <a:ea typeface="Times New Roman"/>
                <a:cs typeface="Times New Roman"/>
                <a:sym typeface="Times New Roman"/>
              </a:rPr>
              <a:t>numbers containing fractional parts</a:t>
            </a:r>
            <a:endParaRPr/>
          </a:p>
          <a:p>
            <a:pPr indent="-179387" lvl="2" marL="1093788" marR="0" rtl="0" algn="just">
              <a:spcBef>
                <a:spcPts val="400"/>
              </a:spcBef>
              <a:spcAft>
                <a:spcPts val="0"/>
              </a:spcAft>
              <a:buNone/>
            </a:pPr>
            <a:r>
              <a:rPr b="0" i="1" lang="en-US" sz="2000" u="none" cap="none" strike="noStrike">
                <a:solidFill>
                  <a:schemeClr val="dk1"/>
                </a:solidFill>
                <a:latin typeface="Times New Roman"/>
                <a:ea typeface="Times New Roman"/>
                <a:cs typeface="Times New Roman"/>
                <a:sym typeface="Times New Roman"/>
              </a:rPr>
              <a:t>0.0083		-0.75		435.36</a:t>
            </a:r>
            <a:endParaRPr/>
          </a:p>
          <a:p>
            <a:pPr indent="-179388" lvl="0" marL="179388" marR="0" rtl="0" algn="just">
              <a:spcBef>
                <a:spcPts val="400"/>
              </a:spcBef>
              <a:spcAft>
                <a:spcPts val="0"/>
              </a:spcAft>
              <a:buClr>
                <a:schemeClr val="dk2"/>
              </a:buClr>
              <a:buSzPts val="2000"/>
              <a:buFont typeface="Arial"/>
              <a:buChar char="•"/>
            </a:pPr>
            <a:r>
              <a:rPr b="1" lang="en-US" sz="2000">
                <a:solidFill>
                  <a:schemeClr val="dk1"/>
                </a:solidFill>
                <a:latin typeface="Times New Roman"/>
                <a:ea typeface="Times New Roman"/>
                <a:cs typeface="Times New Roman"/>
                <a:sym typeface="Times New Roman"/>
              </a:rPr>
              <a:t>Single  character Constants: </a:t>
            </a:r>
            <a:r>
              <a:rPr lang="en-US" sz="2000">
                <a:solidFill>
                  <a:schemeClr val="dk1"/>
                </a:solidFill>
                <a:latin typeface="Times New Roman"/>
                <a:ea typeface="Times New Roman"/>
                <a:cs typeface="Times New Roman"/>
                <a:sym typeface="Times New Roman"/>
              </a:rPr>
              <a:t>single character</a:t>
            </a:r>
            <a:endParaRPr b="1" sz="2000">
              <a:solidFill>
                <a:schemeClr val="dk1"/>
              </a:solidFill>
              <a:latin typeface="Times New Roman"/>
              <a:ea typeface="Times New Roman"/>
              <a:cs typeface="Times New Roman"/>
              <a:sym typeface="Times New Roman"/>
            </a:endParaRPr>
          </a:p>
          <a:p>
            <a:pPr indent="-179387" lvl="2" marL="1093788" marR="0" rtl="0" algn="just">
              <a:spcBef>
                <a:spcPts val="400"/>
              </a:spcBef>
              <a:spcAft>
                <a:spcPts val="0"/>
              </a:spcAft>
              <a:buNone/>
            </a:pPr>
            <a:r>
              <a:rPr b="0" i="1" lang="en-US" sz="2000" u="none" cap="none" strike="noStrike">
                <a:solidFill>
                  <a:schemeClr val="dk1"/>
                </a:solidFill>
                <a:latin typeface="Times New Roman"/>
                <a:ea typeface="Times New Roman"/>
                <a:cs typeface="Times New Roman"/>
                <a:sym typeface="Times New Roman"/>
              </a:rPr>
              <a:t>‘5’		‘A’		‘;’</a:t>
            </a:r>
            <a:endParaRPr/>
          </a:p>
          <a:p>
            <a:pPr indent="-179388" lvl="0" marL="179388" marR="0" rtl="0" algn="just">
              <a:spcBef>
                <a:spcPts val="400"/>
              </a:spcBef>
              <a:spcAft>
                <a:spcPts val="0"/>
              </a:spcAft>
              <a:buClr>
                <a:schemeClr val="dk2"/>
              </a:buClr>
              <a:buSzPts val="2000"/>
              <a:buFont typeface="Arial"/>
              <a:buChar char="•"/>
            </a:pPr>
            <a:r>
              <a:rPr b="1" lang="en-US" sz="2000">
                <a:solidFill>
                  <a:schemeClr val="dk1"/>
                </a:solidFill>
                <a:latin typeface="Times New Roman"/>
                <a:ea typeface="Times New Roman"/>
                <a:cs typeface="Times New Roman"/>
                <a:sym typeface="Times New Roman"/>
              </a:rPr>
              <a:t>String Constants: </a:t>
            </a:r>
            <a:r>
              <a:rPr lang="en-US" sz="2000">
                <a:solidFill>
                  <a:schemeClr val="dk1"/>
                </a:solidFill>
                <a:latin typeface="Times New Roman"/>
                <a:ea typeface="Times New Roman"/>
                <a:cs typeface="Times New Roman"/>
                <a:sym typeface="Times New Roman"/>
              </a:rPr>
              <a:t>sequence of characters</a:t>
            </a:r>
            <a:endParaRPr b="1" sz="2000">
              <a:solidFill>
                <a:schemeClr val="dk1"/>
              </a:solidFill>
              <a:latin typeface="Times New Roman"/>
              <a:ea typeface="Times New Roman"/>
              <a:cs typeface="Times New Roman"/>
              <a:sym typeface="Times New Roman"/>
            </a:endParaRPr>
          </a:p>
          <a:p>
            <a:pPr indent="-179387" lvl="2" marL="1093788" marR="0" rtl="0" algn="just">
              <a:spcBef>
                <a:spcPts val="400"/>
              </a:spcBef>
              <a:spcAft>
                <a:spcPts val="0"/>
              </a:spcAft>
              <a:buNone/>
            </a:pPr>
            <a:r>
              <a:rPr b="0" i="1" lang="en-US" sz="2000" u="none" cap="none" strike="noStrike">
                <a:solidFill>
                  <a:schemeClr val="dk1"/>
                </a:solidFill>
                <a:latin typeface="Times New Roman"/>
                <a:ea typeface="Times New Roman"/>
                <a:cs typeface="Times New Roman"/>
                <a:sym typeface="Times New Roman"/>
              </a:rPr>
              <a:t>“Hello World”		“?+;;;;….#”</a:t>
            </a:r>
            <a:endParaRPr/>
          </a:p>
          <a:p>
            <a:pPr indent="-179388" lvl="0" marL="179388" marR="0" rtl="0" algn="just">
              <a:spcBef>
                <a:spcPts val="400"/>
              </a:spcBef>
              <a:spcAft>
                <a:spcPts val="0"/>
              </a:spcAft>
              <a:buClr>
                <a:schemeClr val="dk2"/>
              </a:buClr>
              <a:buSzPts val="2000"/>
              <a:buFont typeface="Arial"/>
              <a:buChar char="•"/>
            </a:pPr>
            <a:r>
              <a:rPr b="1" lang="en-US" sz="2000">
                <a:solidFill>
                  <a:schemeClr val="dk1"/>
                </a:solidFill>
                <a:latin typeface="Times New Roman"/>
                <a:ea typeface="Times New Roman"/>
                <a:cs typeface="Times New Roman"/>
                <a:sym typeface="Times New Roman"/>
              </a:rPr>
              <a:t>Backslash character  (Symbolic) Constants: </a:t>
            </a:r>
            <a:r>
              <a:rPr lang="en-US" sz="2000">
                <a:solidFill>
                  <a:schemeClr val="dk1"/>
                </a:solidFill>
                <a:latin typeface="Times New Roman"/>
                <a:ea typeface="Times New Roman"/>
                <a:cs typeface="Times New Roman"/>
                <a:sym typeface="Times New Roman"/>
              </a:rPr>
              <a:t>used in output methods</a:t>
            </a:r>
            <a:endParaRPr/>
          </a:p>
          <a:p>
            <a:pPr indent="-179387" lvl="2" marL="1093788" marR="0" rtl="0" algn="just">
              <a:spcBef>
                <a:spcPts val="400"/>
              </a:spcBef>
              <a:spcAft>
                <a:spcPts val="0"/>
              </a:spcAft>
              <a:buNone/>
            </a:pPr>
            <a:r>
              <a:rPr b="0" i="1" lang="en-US" sz="2000" u="none" cap="none" strike="noStrike">
                <a:solidFill>
                  <a:schemeClr val="dk1"/>
                </a:solidFill>
                <a:latin typeface="Times New Roman"/>
                <a:ea typeface="Times New Roman"/>
                <a:cs typeface="Times New Roman"/>
                <a:sym typeface="Times New Roman"/>
              </a:rPr>
              <a:t>	‘\n’	‘\b’	‘\t’	‘\’’	‘\\”’	‘\\’</a:t>
            </a:r>
            <a:endParaRPr/>
          </a:p>
          <a:p>
            <a:pPr indent="-52387" lvl="0" marL="179388" marR="0" rtl="0" algn="just">
              <a:spcBef>
                <a:spcPts val="400"/>
              </a:spcBef>
              <a:spcAft>
                <a:spcPts val="0"/>
              </a:spcAft>
              <a:buClr>
                <a:schemeClr val="dk2"/>
              </a:buClr>
              <a:buSzPts val="2000"/>
              <a:buFont typeface="Arial"/>
              <a:buNone/>
            </a:pPr>
            <a:r>
              <a:t/>
            </a:r>
            <a:endParaRPr b="1" sz="2000">
              <a:solidFill>
                <a:schemeClr val="dk1"/>
              </a:solidFill>
              <a:latin typeface="Times New Roman"/>
              <a:ea typeface="Times New Roman"/>
              <a:cs typeface="Times New Roman"/>
              <a:sym typeface="Times New Roman"/>
            </a:endParaRPr>
          </a:p>
        </p:txBody>
      </p:sp>
      <p:sp>
        <p:nvSpPr>
          <p:cNvPr id="427" name="Google Shape;427;p53"/>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Constants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914400" y="990600"/>
            <a:ext cx="8229600" cy="6858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rgbClr val="000000"/>
              </a:buClr>
              <a:buSzPts val="2800"/>
              <a:buFont typeface="Times New Roman"/>
              <a:buNone/>
            </a:pPr>
            <a:r>
              <a:rPr b="1" lang="en-US" sz="2800">
                <a:solidFill>
                  <a:srgbClr val="000000"/>
                </a:solidFill>
                <a:latin typeface="Times New Roman"/>
                <a:ea typeface="Times New Roman"/>
                <a:cs typeface="Times New Roman"/>
                <a:sym typeface="Times New Roman"/>
              </a:rPr>
              <a:t>Java’s Magic : The Byte-Code</a:t>
            </a:r>
            <a:br>
              <a:rPr b="1" lang="en-US" sz="2800">
                <a:solidFill>
                  <a:srgbClr val="000000"/>
                </a:solidFill>
                <a:latin typeface="Times New Roman"/>
                <a:ea typeface="Times New Roman"/>
                <a:cs typeface="Times New Roman"/>
                <a:sym typeface="Times New Roman"/>
              </a:rPr>
            </a:br>
            <a:endParaRPr/>
          </a:p>
        </p:txBody>
      </p:sp>
      <p:sp>
        <p:nvSpPr>
          <p:cNvPr id="103" name="Google Shape;103;p9"/>
          <p:cNvSpPr txBox="1"/>
          <p:nvPr>
            <p:ph idx="1" type="body"/>
          </p:nvPr>
        </p:nvSpPr>
        <p:spPr>
          <a:xfrm>
            <a:off x="914400" y="1722437"/>
            <a:ext cx="8229600" cy="4525963"/>
          </a:xfrm>
          <a:prstGeom prst="rect">
            <a:avLst/>
          </a:prstGeom>
          <a:noFill/>
          <a:ln>
            <a:noFill/>
          </a:ln>
        </p:spPr>
        <p:txBody>
          <a:bodyPr anchorCtr="0" anchor="t" bIns="45700" lIns="91425" spcFirstLastPara="1" rIns="91425" wrap="square" tIns="45700">
            <a:normAutofit/>
          </a:bodyPr>
          <a:lstStyle/>
          <a:p>
            <a:pPr indent="-234950" lvl="0" marL="234950" rtl="0" algn="just">
              <a:lnSpc>
                <a:spcPct val="110000"/>
              </a:lnSpc>
              <a:spcBef>
                <a:spcPts val="0"/>
              </a:spcBef>
              <a:spcAft>
                <a:spcPts val="0"/>
              </a:spcAft>
              <a:buClr>
                <a:schemeClr val="dk2"/>
              </a:buClr>
              <a:buSzPts val="2100"/>
              <a:buChar char="•"/>
            </a:pPr>
            <a:r>
              <a:rPr lang="en-US" sz="2800">
                <a:latin typeface="Times New Roman"/>
                <a:ea typeface="Times New Roman"/>
                <a:cs typeface="Times New Roman"/>
                <a:sym typeface="Times New Roman"/>
              </a:rPr>
              <a:t>Java is compiled as well as interpreted language</a:t>
            </a:r>
            <a:endParaRPr/>
          </a:p>
          <a:p>
            <a:pPr indent="-234950" lvl="0" marL="234950" rtl="0" algn="just">
              <a:lnSpc>
                <a:spcPct val="110000"/>
              </a:lnSpc>
              <a:spcBef>
                <a:spcPts val="560"/>
              </a:spcBef>
              <a:spcAft>
                <a:spcPts val="0"/>
              </a:spcAft>
              <a:buClr>
                <a:schemeClr val="dk2"/>
              </a:buClr>
              <a:buSzPts val="2100"/>
              <a:buChar char="•"/>
            </a:pPr>
            <a:r>
              <a:rPr lang="en-US" sz="2800">
                <a:latin typeface="Times New Roman"/>
                <a:ea typeface="Times New Roman"/>
                <a:cs typeface="Times New Roman"/>
                <a:sym typeface="Times New Roman"/>
              </a:rPr>
              <a:t>Highly optimized set of instructions - executed by JVM</a:t>
            </a:r>
            <a:endParaRPr/>
          </a:p>
          <a:p>
            <a:pPr indent="-234950" lvl="0" marL="234950" rtl="0" algn="just">
              <a:lnSpc>
                <a:spcPct val="110000"/>
              </a:lnSpc>
              <a:spcBef>
                <a:spcPts val="560"/>
              </a:spcBef>
              <a:spcAft>
                <a:spcPts val="0"/>
              </a:spcAft>
              <a:buClr>
                <a:schemeClr val="dk2"/>
              </a:buClr>
              <a:buSzPts val="2100"/>
              <a:buChar char="•"/>
            </a:pPr>
            <a:r>
              <a:rPr lang="en-US" sz="2800">
                <a:latin typeface="Times New Roman"/>
                <a:ea typeface="Times New Roman"/>
                <a:cs typeface="Times New Roman"/>
                <a:sym typeface="Times New Roman"/>
              </a:rPr>
              <a:t>Provides portability- need only JVM to execute</a:t>
            </a:r>
            <a:endParaRPr/>
          </a:p>
          <a:p>
            <a:pPr indent="-234950" lvl="0" marL="234950" rtl="0" algn="just">
              <a:lnSpc>
                <a:spcPct val="110000"/>
              </a:lnSpc>
              <a:spcBef>
                <a:spcPts val="560"/>
              </a:spcBef>
              <a:spcAft>
                <a:spcPts val="0"/>
              </a:spcAft>
              <a:buClr>
                <a:schemeClr val="dk2"/>
              </a:buClr>
              <a:buSzPts val="2100"/>
              <a:buChar char="•"/>
            </a:pPr>
            <a:r>
              <a:rPr lang="en-US" sz="2800">
                <a:latin typeface="Times New Roman"/>
                <a:ea typeface="Times New Roman"/>
                <a:cs typeface="Times New Roman"/>
                <a:sym typeface="Times New Roman"/>
              </a:rPr>
              <a:t>Provides Security- all control of JVM</a:t>
            </a:r>
            <a:endParaRPr/>
          </a:p>
          <a:p>
            <a:pPr indent="-165100" lvl="0" marL="342900" rtl="0" algn="l">
              <a:lnSpc>
                <a:spcPct val="110000"/>
              </a:lnSpc>
              <a:spcBef>
                <a:spcPts val="560"/>
              </a:spcBef>
              <a:spcAft>
                <a:spcPts val="0"/>
              </a:spcAft>
              <a:buClr>
                <a:schemeClr val="dk1"/>
              </a:buClr>
              <a:buSzPts val="2800"/>
              <a:buNone/>
            </a:pPr>
            <a:r>
              <a:t/>
            </a:r>
            <a:endParaRPr sz="2800"/>
          </a:p>
        </p:txBody>
      </p:sp>
      <p:grpSp>
        <p:nvGrpSpPr>
          <p:cNvPr id="104" name="Google Shape;104;p9"/>
          <p:cNvGrpSpPr/>
          <p:nvPr/>
        </p:nvGrpSpPr>
        <p:grpSpPr>
          <a:xfrm>
            <a:off x="1447800" y="4648200"/>
            <a:ext cx="6553200" cy="838200"/>
            <a:chOff x="1447800" y="4648200"/>
            <a:chExt cx="6553200" cy="838200"/>
          </a:xfrm>
        </p:grpSpPr>
        <p:sp>
          <p:nvSpPr>
            <p:cNvPr id="105" name="Google Shape;105;p9"/>
            <p:cNvSpPr/>
            <p:nvPr/>
          </p:nvSpPr>
          <p:spPr>
            <a:xfrm>
              <a:off x="1447800" y="4800600"/>
              <a:ext cx="1219200" cy="5334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Source Code</a:t>
              </a:r>
              <a:endParaRPr/>
            </a:p>
          </p:txBody>
        </p:sp>
        <p:sp>
          <p:nvSpPr>
            <p:cNvPr id="106" name="Google Shape;106;p9"/>
            <p:cNvSpPr/>
            <p:nvPr/>
          </p:nvSpPr>
          <p:spPr>
            <a:xfrm>
              <a:off x="4114800" y="4800600"/>
              <a:ext cx="1219200" cy="5334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ByteCode</a:t>
              </a:r>
              <a:endParaRPr sz="1800">
                <a:solidFill>
                  <a:schemeClr val="dk1"/>
                </a:solidFill>
                <a:latin typeface="Calibri"/>
                <a:ea typeface="Calibri"/>
                <a:cs typeface="Calibri"/>
                <a:sym typeface="Calibri"/>
              </a:endParaRPr>
            </a:p>
          </p:txBody>
        </p:sp>
        <p:sp>
          <p:nvSpPr>
            <p:cNvPr id="107" name="Google Shape;107;p9"/>
            <p:cNvSpPr/>
            <p:nvPr/>
          </p:nvSpPr>
          <p:spPr>
            <a:xfrm>
              <a:off x="6781800" y="4800600"/>
              <a:ext cx="1219200" cy="5334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Output</a:t>
              </a:r>
              <a:endParaRPr/>
            </a:p>
          </p:txBody>
        </p:sp>
        <p:cxnSp>
          <p:nvCxnSpPr>
            <p:cNvPr id="108" name="Google Shape;108;p9"/>
            <p:cNvCxnSpPr>
              <a:stCxn id="105" idx="3"/>
              <a:endCxn id="106" idx="1"/>
            </p:cNvCxnSpPr>
            <p:nvPr/>
          </p:nvCxnSpPr>
          <p:spPr>
            <a:xfrm>
              <a:off x="2667000" y="5067300"/>
              <a:ext cx="1447800" cy="0"/>
            </a:xfrm>
            <a:prstGeom prst="straightConnector1">
              <a:avLst/>
            </a:prstGeom>
            <a:noFill/>
            <a:ln cap="flat" cmpd="sng" w="9525">
              <a:solidFill>
                <a:schemeClr val="dk1"/>
              </a:solidFill>
              <a:prstDash val="solid"/>
              <a:round/>
              <a:headEnd len="sm" w="sm" type="none"/>
              <a:tailEnd len="med" w="med" type="stealth"/>
            </a:ln>
          </p:spPr>
        </p:cxnSp>
        <p:cxnSp>
          <p:nvCxnSpPr>
            <p:cNvPr id="109" name="Google Shape;109;p9"/>
            <p:cNvCxnSpPr>
              <a:stCxn id="106" idx="3"/>
              <a:endCxn id="107" idx="1"/>
            </p:cNvCxnSpPr>
            <p:nvPr/>
          </p:nvCxnSpPr>
          <p:spPr>
            <a:xfrm>
              <a:off x="5334000" y="5067300"/>
              <a:ext cx="1447800" cy="0"/>
            </a:xfrm>
            <a:prstGeom prst="straightConnector1">
              <a:avLst/>
            </a:prstGeom>
            <a:noFill/>
            <a:ln cap="flat" cmpd="sng" w="9525">
              <a:solidFill>
                <a:schemeClr val="dk1"/>
              </a:solidFill>
              <a:prstDash val="solid"/>
              <a:round/>
              <a:headEnd len="sm" w="sm" type="none"/>
              <a:tailEnd len="med" w="med" type="stealth"/>
            </a:ln>
          </p:spPr>
        </p:cxnSp>
        <p:sp>
          <p:nvSpPr>
            <p:cNvPr id="110" name="Google Shape;110;p9"/>
            <p:cNvSpPr txBox="1"/>
            <p:nvPr/>
          </p:nvSpPr>
          <p:spPr>
            <a:xfrm>
              <a:off x="2819400" y="4648200"/>
              <a:ext cx="10668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Compiled</a:t>
              </a:r>
              <a:endParaRPr/>
            </a:p>
          </p:txBody>
        </p:sp>
        <p:sp>
          <p:nvSpPr>
            <p:cNvPr id="111" name="Google Shape;111;p9"/>
            <p:cNvSpPr txBox="1"/>
            <p:nvPr/>
          </p:nvSpPr>
          <p:spPr>
            <a:xfrm>
              <a:off x="5486400" y="4648200"/>
              <a:ext cx="11430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Interpreted</a:t>
              </a:r>
              <a:endParaRPr/>
            </a:p>
          </p:txBody>
        </p:sp>
        <p:sp>
          <p:nvSpPr>
            <p:cNvPr id="112" name="Google Shape;112;p9"/>
            <p:cNvSpPr txBox="1"/>
            <p:nvPr/>
          </p:nvSpPr>
          <p:spPr>
            <a:xfrm>
              <a:off x="5486400" y="5147846"/>
              <a:ext cx="11430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JVM</a:t>
              </a:r>
              <a:endParaRPr/>
            </a:p>
          </p:txBody>
        </p:sp>
        <p:sp>
          <p:nvSpPr>
            <p:cNvPr id="113" name="Google Shape;113;p9"/>
            <p:cNvSpPr txBox="1"/>
            <p:nvPr/>
          </p:nvSpPr>
          <p:spPr>
            <a:xfrm>
              <a:off x="2667000" y="5147846"/>
              <a:ext cx="14478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Java Compiler</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4"/>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179388" lvl="0" marL="179388" marR="0" rtl="0" algn="just">
              <a:lnSpc>
                <a:spcPct val="150000"/>
              </a:lnSpc>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Some constants may appear repeatedly in a number of places in the program.</a:t>
            </a:r>
            <a:endParaRPr/>
          </a:p>
          <a:p>
            <a:pPr indent="-179388" lvl="0" marL="179388" marR="0" rtl="0" algn="just">
              <a:lnSpc>
                <a:spcPct val="150000"/>
              </a:lnSpc>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These constants can be defined as a symbolic name</a:t>
            </a:r>
            <a:endParaRPr/>
          </a:p>
          <a:p>
            <a:pPr indent="-179388" lvl="0" marL="179388" marR="0" rtl="0" algn="just">
              <a:lnSpc>
                <a:spcPct val="150000"/>
              </a:lnSpc>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Make a program:</a:t>
            </a:r>
            <a:endParaRPr/>
          </a:p>
          <a:p>
            <a:pPr indent="-179387" lvl="1" marL="636588" marR="0" rtl="0" algn="just">
              <a:lnSpc>
                <a:spcPct val="150000"/>
              </a:lnSpc>
              <a:spcBef>
                <a:spcPts val="48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easily modifiable</a:t>
            </a:r>
            <a:endParaRPr/>
          </a:p>
          <a:p>
            <a:pPr indent="-179387" lvl="1" marL="636588" marR="0" rtl="0" algn="just">
              <a:lnSpc>
                <a:spcPct val="150000"/>
              </a:lnSpc>
              <a:spcBef>
                <a:spcPts val="48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More understandable</a:t>
            </a:r>
            <a:endParaRPr/>
          </a:p>
          <a:p>
            <a:pPr indent="-179387" lvl="1" marL="636588" marR="0" rtl="0" algn="ctr">
              <a:spcBef>
                <a:spcPts val="400"/>
              </a:spcBef>
              <a:spcAft>
                <a:spcPts val="0"/>
              </a:spcAft>
              <a:buNone/>
            </a:pPr>
            <a:r>
              <a:rPr b="0" i="1" lang="en-US" sz="2000" u="none" cap="none" strike="noStrike">
                <a:solidFill>
                  <a:schemeClr val="dk1"/>
                </a:solidFill>
                <a:latin typeface="Arial"/>
                <a:ea typeface="Arial"/>
                <a:cs typeface="Arial"/>
                <a:sym typeface="Arial"/>
              </a:rPr>
              <a:t>final type symbolic name = value</a:t>
            </a:r>
            <a:endParaRPr/>
          </a:p>
          <a:p>
            <a:pPr indent="-179387" lvl="1" marL="636588" marR="0" rtl="0" algn="ctr">
              <a:spcBef>
                <a:spcPts val="400"/>
              </a:spcBef>
              <a:spcAft>
                <a:spcPts val="0"/>
              </a:spcAft>
              <a:buNone/>
            </a:pPr>
            <a:r>
              <a:rPr b="0" i="1" lang="en-US" sz="2000" u="none" cap="none" strike="noStrike">
                <a:solidFill>
                  <a:schemeClr val="dk1"/>
                </a:solidFill>
                <a:latin typeface="Arial"/>
                <a:ea typeface="Arial"/>
                <a:cs typeface="Arial"/>
                <a:sym typeface="Arial"/>
              </a:rPr>
              <a:t> ex:    final float </a:t>
            </a:r>
            <a:r>
              <a:rPr b="1" i="1" lang="en-US" sz="2000" u="none" cap="none" strike="noStrike">
                <a:solidFill>
                  <a:schemeClr val="dk1"/>
                </a:solidFill>
                <a:latin typeface="Arial"/>
                <a:ea typeface="Arial"/>
                <a:cs typeface="Arial"/>
                <a:sym typeface="Arial"/>
              </a:rPr>
              <a:t>PI </a:t>
            </a:r>
            <a:r>
              <a:rPr b="0" i="1" lang="en-US" sz="2000" u="none" cap="none" strike="noStrike">
                <a:solidFill>
                  <a:schemeClr val="dk1"/>
                </a:solidFill>
                <a:latin typeface="Arial"/>
                <a:ea typeface="Arial"/>
                <a:cs typeface="Arial"/>
                <a:sym typeface="Arial"/>
              </a:rPr>
              <a:t>= 3.14159</a:t>
            </a:r>
            <a:endParaRPr/>
          </a:p>
        </p:txBody>
      </p:sp>
      <p:sp>
        <p:nvSpPr>
          <p:cNvPr id="433" name="Google Shape;433;p54"/>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Symbolic Constants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5"/>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179388" lvl="0" marL="179388" marR="0" rtl="0" algn="just">
              <a:lnSpc>
                <a:spcPct val="110000"/>
              </a:lnSpc>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An identifier that denotes a storage location used to store a data value.</a:t>
            </a:r>
            <a:endParaRPr/>
          </a:p>
          <a:p>
            <a:pPr indent="-179388" lvl="0" marL="179388" marR="0" rtl="0" algn="just">
              <a:lnSpc>
                <a:spcPct val="110000"/>
              </a:lnSpc>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May take different values at different times during the execution of the program</a:t>
            </a:r>
            <a:endParaRPr/>
          </a:p>
          <a:p>
            <a:pPr indent="-179388" lvl="0" marL="179388" marR="0" rtl="0" algn="just">
              <a:lnSpc>
                <a:spcPct val="110000"/>
              </a:lnSpc>
              <a:spcBef>
                <a:spcPts val="480"/>
              </a:spcBef>
              <a:spcAft>
                <a:spcPts val="0"/>
              </a:spcAft>
              <a:buClr>
                <a:schemeClr val="dk2"/>
              </a:buClr>
              <a:buSzPts val="2400"/>
              <a:buFont typeface="Arial"/>
              <a:buChar char="•"/>
            </a:pPr>
            <a:r>
              <a:rPr b="1" i="1" lang="en-US" sz="2400">
                <a:solidFill>
                  <a:schemeClr val="dk1"/>
                </a:solidFill>
                <a:latin typeface="Times New Roman"/>
                <a:ea typeface="Times New Roman"/>
                <a:cs typeface="Times New Roman"/>
                <a:sym typeface="Times New Roman"/>
              </a:rPr>
              <a:t>Naming Conventions: </a:t>
            </a:r>
            <a:r>
              <a:rPr lang="en-US" sz="2400">
                <a:solidFill>
                  <a:schemeClr val="dk1"/>
                </a:solidFill>
                <a:latin typeface="Times New Roman"/>
                <a:ea typeface="Times New Roman"/>
                <a:cs typeface="Times New Roman"/>
                <a:sym typeface="Times New Roman"/>
              </a:rPr>
              <a:t>may consists of alphabets, digits, underscore and dollar with following conditions</a:t>
            </a:r>
            <a:endParaRPr/>
          </a:p>
          <a:p>
            <a:pPr indent="-179387" lvl="1" marL="636588" marR="0" rtl="0" algn="just">
              <a:lnSpc>
                <a:spcPct val="110000"/>
              </a:lnSpc>
              <a:spcBef>
                <a:spcPts val="48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Must not begin with a digit</a:t>
            </a:r>
            <a:endParaRPr/>
          </a:p>
          <a:p>
            <a:pPr indent="-179387" lvl="1" marL="636588" marR="0" rtl="0" algn="just">
              <a:lnSpc>
                <a:spcPct val="110000"/>
              </a:lnSpc>
              <a:spcBef>
                <a:spcPts val="48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Uppercase and Lowercase are distinct.</a:t>
            </a:r>
            <a:endParaRPr/>
          </a:p>
          <a:p>
            <a:pPr indent="-179387" lvl="1" marL="636588" marR="0" rtl="0" algn="just">
              <a:lnSpc>
                <a:spcPct val="110000"/>
              </a:lnSpc>
              <a:spcBef>
                <a:spcPts val="48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Should not be a keyword</a:t>
            </a:r>
            <a:endParaRPr/>
          </a:p>
          <a:p>
            <a:pPr indent="-179387" lvl="1" marL="636588" marR="0" rtl="0" algn="just">
              <a:lnSpc>
                <a:spcPct val="110000"/>
              </a:lnSpc>
              <a:spcBef>
                <a:spcPts val="48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Space is not allowed</a:t>
            </a:r>
            <a:endParaRPr/>
          </a:p>
        </p:txBody>
      </p:sp>
      <p:sp>
        <p:nvSpPr>
          <p:cNvPr id="439" name="Google Shape;439;p55"/>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Variables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6"/>
          <p:cNvSpPr/>
          <p:nvPr/>
        </p:nvSpPr>
        <p:spPr>
          <a:xfrm>
            <a:off x="990600" y="1600200"/>
            <a:ext cx="8001000" cy="4724400"/>
          </a:xfrm>
          <a:prstGeom prst="rect">
            <a:avLst/>
          </a:prstGeom>
          <a:noFill/>
          <a:ln>
            <a:noFill/>
          </a:ln>
        </p:spPr>
        <p:txBody>
          <a:bodyPr anchorCtr="0" anchor="t" bIns="46025" lIns="92075" spcFirstLastPara="1" rIns="92075" wrap="square" tIns="46025">
            <a:noAutofit/>
          </a:bodyPr>
          <a:lstStyle/>
          <a:p>
            <a:pPr indent="0" lvl="0" marL="0" marR="0" rtl="0" algn="just">
              <a:lnSpc>
                <a:spcPct val="110000"/>
              </a:lnSpc>
              <a:spcBef>
                <a:spcPts val="0"/>
              </a:spcBef>
              <a:spcAft>
                <a:spcPts val="0"/>
              </a:spcAft>
              <a:buNone/>
            </a:pPr>
            <a:r>
              <a:rPr lang="en-US" sz="2000">
                <a:solidFill>
                  <a:schemeClr val="dk1"/>
                </a:solidFill>
                <a:latin typeface="Times New Roman"/>
                <a:ea typeface="Times New Roman"/>
                <a:cs typeface="Times New Roman"/>
                <a:sym typeface="Times New Roman"/>
              </a:rPr>
              <a:t>         Classified into three kinds:</a:t>
            </a:r>
            <a:endParaRPr/>
          </a:p>
          <a:p>
            <a:pPr indent="-179388" lvl="0" marL="179388" marR="0" rtl="0" algn="just">
              <a:lnSpc>
                <a:spcPct val="110000"/>
              </a:lnSpc>
              <a:spcBef>
                <a:spcPts val="400"/>
              </a:spcBef>
              <a:spcAft>
                <a:spcPts val="0"/>
              </a:spcAft>
              <a:buClr>
                <a:schemeClr val="dk2"/>
              </a:buClr>
              <a:buSzPts val="2000"/>
              <a:buFont typeface="Arial"/>
              <a:buChar char="•"/>
            </a:pPr>
            <a:r>
              <a:rPr b="1" lang="en-US" sz="2000">
                <a:solidFill>
                  <a:schemeClr val="dk1"/>
                </a:solidFill>
                <a:latin typeface="Times New Roman"/>
                <a:ea typeface="Times New Roman"/>
                <a:cs typeface="Times New Roman"/>
                <a:sym typeface="Times New Roman"/>
              </a:rPr>
              <a:t>Instance Variables </a:t>
            </a:r>
            <a:endParaRPr/>
          </a:p>
          <a:p>
            <a:pPr indent="-179387" lvl="1" marL="636588" marR="0" rtl="0" algn="just">
              <a:lnSpc>
                <a:spcPct val="11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Created when the objects are instantiated</a:t>
            </a:r>
            <a:endParaRPr/>
          </a:p>
          <a:p>
            <a:pPr indent="-179387" lvl="1" marL="636588" marR="0" rtl="0" algn="just">
              <a:lnSpc>
                <a:spcPct val="11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Take different values for each object</a:t>
            </a:r>
            <a:endParaRPr/>
          </a:p>
          <a:p>
            <a:pPr indent="-179388" lvl="0" marL="179388" marR="0" rtl="0" algn="just">
              <a:lnSpc>
                <a:spcPct val="110000"/>
              </a:lnSpc>
              <a:spcBef>
                <a:spcPts val="400"/>
              </a:spcBef>
              <a:spcAft>
                <a:spcPts val="0"/>
              </a:spcAft>
              <a:buClr>
                <a:schemeClr val="dk2"/>
              </a:buClr>
              <a:buSzPts val="2000"/>
              <a:buFont typeface="Arial"/>
              <a:buChar char="•"/>
            </a:pPr>
            <a:r>
              <a:rPr b="1" lang="en-US" sz="2000">
                <a:solidFill>
                  <a:schemeClr val="dk1"/>
                </a:solidFill>
                <a:latin typeface="Times New Roman"/>
                <a:ea typeface="Times New Roman"/>
                <a:cs typeface="Times New Roman"/>
                <a:sym typeface="Times New Roman"/>
              </a:rPr>
              <a:t>Class Variables</a:t>
            </a:r>
            <a:endParaRPr/>
          </a:p>
          <a:p>
            <a:pPr indent="-179387" lvl="1" marL="636588" marR="0" rtl="0" algn="just">
              <a:lnSpc>
                <a:spcPct val="11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Global to a class</a:t>
            </a:r>
            <a:endParaRPr/>
          </a:p>
          <a:p>
            <a:pPr indent="-179387" lvl="1" marL="636588" marR="0" rtl="0" algn="just">
              <a:lnSpc>
                <a:spcPct val="11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Belong to the entire set of objects that class creates</a:t>
            </a:r>
            <a:endParaRPr/>
          </a:p>
          <a:p>
            <a:pPr indent="-179387" lvl="1" marL="636588" marR="0" rtl="0" algn="just">
              <a:lnSpc>
                <a:spcPct val="11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Only one memory location is created</a:t>
            </a:r>
            <a:endParaRPr/>
          </a:p>
          <a:p>
            <a:pPr indent="-179388" lvl="0" marL="179388" marR="0" rtl="0" algn="just">
              <a:lnSpc>
                <a:spcPct val="110000"/>
              </a:lnSpc>
              <a:spcBef>
                <a:spcPts val="400"/>
              </a:spcBef>
              <a:spcAft>
                <a:spcPts val="0"/>
              </a:spcAft>
              <a:buClr>
                <a:schemeClr val="dk2"/>
              </a:buClr>
              <a:buSzPts val="2000"/>
              <a:buFont typeface="Arial"/>
              <a:buChar char="•"/>
            </a:pPr>
            <a:r>
              <a:rPr b="1" lang="en-US" sz="2000">
                <a:solidFill>
                  <a:schemeClr val="dk1"/>
                </a:solidFill>
                <a:latin typeface="Times New Roman"/>
                <a:ea typeface="Times New Roman"/>
                <a:cs typeface="Times New Roman"/>
                <a:sym typeface="Times New Roman"/>
              </a:rPr>
              <a:t>Local Variables</a:t>
            </a:r>
            <a:endParaRPr/>
          </a:p>
          <a:p>
            <a:pPr indent="-179387" lvl="1" marL="636588" marR="0" rtl="0" algn="just">
              <a:lnSpc>
                <a:spcPct val="11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Used inside methods or inside program blocks.</a:t>
            </a:r>
            <a:endParaRPr/>
          </a:p>
          <a:p>
            <a:pPr indent="-179387" lvl="1" marL="636588" marR="0" rtl="0" algn="just">
              <a:lnSpc>
                <a:spcPct val="11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Blocks are defined between opening brace { and a closing brace }</a:t>
            </a:r>
            <a:endParaRPr/>
          </a:p>
          <a:p>
            <a:pPr indent="-179387" lvl="1" marL="636588" marR="0" rtl="0" algn="just">
              <a:lnSpc>
                <a:spcPct val="110000"/>
              </a:lnSpc>
              <a:spcBef>
                <a:spcPts val="400"/>
              </a:spcBef>
              <a:spcAft>
                <a:spcPts val="0"/>
              </a:spcAft>
              <a:buClr>
                <a:schemeClr val="dk2"/>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Visible to program only from the beginning to the end of the block.</a:t>
            </a:r>
            <a:endParaRPr/>
          </a:p>
        </p:txBody>
      </p:sp>
      <p:sp>
        <p:nvSpPr>
          <p:cNvPr id="445" name="Google Shape;445;p56"/>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Scope of Variables</a:t>
            </a:r>
            <a:endParaRPr/>
          </a:p>
        </p:txBody>
      </p:sp>
      <p:sp>
        <p:nvSpPr>
          <p:cNvPr id="446" name="Google Shape;446;p56"/>
          <p:cNvSpPr/>
          <p:nvPr/>
        </p:nvSpPr>
        <p:spPr>
          <a:xfrm>
            <a:off x="1143000" y="1676400"/>
            <a:ext cx="381000" cy="256032"/>
          </a:xfrm>
          <a:prstGeom prst="striped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7"/>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0" lvl="0" marL="0" marR="0" rtl="0" algn="just">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Data type specify the size and type of values</a:t>
            </a:r>
            <a:endParaRPr/>
          </a:p>
          <a:p>
            <a:pPr indent="0" lvl="0" marL="0" marR="0" rtl="0" algn="just">
              <a:lnSpc>
                <a:spcPct val="150000"/>
              </a:lnSpc>
              <a:spcBef>
                <a:spcPts val="480"/>
              </a:spcBef>
              <a:spcAft>
                <a:spcPts val="0"/>
              </a:spcAft>
              <a:buNone/>
            </a:pPr>
            <a:r>
              <a:rPr lang="en-US" sz="2400">
                <a:solidFill>
                  <a:schemeClr val="dk1"/>
                </a:solidFill>
                <a:latin typeface="Times New Roman"/>
                <a:ea typeface="Times New Roman"/>
                <a:cs typeface="Times New Roman"/>
                <a:sym typeface="Times New Roman"/>
              </a:rPr>
              <a:t>Java defines eight simple types of data. These can be put into four groups:</a:t>
            </a:r>
            <a:endParaRPr/>
          </a:p>
          <a:p>
            <a:pPr indent="-457200" lvl="0" marL="457200" marR="0" rtl="0" algn="just">
              <a:lnSpc>
                <a:spcPct val="150000"/>
              </a:lnSpc>
              <a:spcBef>
                <a:spcPts val="480"/>
              </a:spcBef>
              <a:spcAft>
                <a:spcPts val="0"/>
              </a:spcAft>
              <a:buClr>
                <a:schemeClr val="dk2"/>
              </a:buClr>
              <a:buSzPts val="1800"/>
              <a:buFont typeface="Times New Roman"/>
              <a:buAutoNum type="arabicPeriod"/>
            </a:pPr>
            <a:r>
              <a:rPr lang="en-US" sz="2400">
                <a:solidFill>
                  <a:schemeClr val="dk1"/>
                </a:solidFill>
                <a:latin typeface="Times New Roman"/>
                <a:ea typeface="Times New Roman"/>
                <a:cs typeface="Times New Roman"/>
                <a:sym typeface="Times New Roman"/>
              </a:rPr>
              <a:t>Integers</a:t>
            </a:r>
            <a:endParaRPr/>
          </a:p>
          <a:p>
            <a:pPr indent="-457200" lvl="0" marL="457200" marR="0" rtl="0" algn="just">
              <a:lnSpc>
                <a:spcPct val="150000"/>
              </a:lnSpc>
              <a:spcBef>
                <a:spcPts val="480"/>
              </a:spcBef>
              <a:spcAft>
                <a:spcPts val="0"/>
              </a:spcAft>
              <a:buClr>
                <a:schemeClr val="dk2"/>
              </a:buClr>
              <a:buSzPts val="1800"/>
              <a:buFont typeface="Times New Roman"/>
              <a:buAutoNum type="arabicPeriod"/>
            </a:pPr>
            <a:r>
              <a:rPr lang="en-US" sz="2400">
                <a:solidFill>
                  <a:schemeClr val="dk1"/>
                </a:solidFill>
                <a:latin typeface="Times New Roman"/>
                <a:ea typeface="Times New Roman"/>
                <a:cs typeface="Times New Roman"/>
                <a:sym typeface="Times New Roman"/>
              </a:rPr>
              <a:t>Floating-point numbers</a:t>
            </a:r>
            <a:endParaRPr/>
          </a:p>
          <a:p>
            <a:pPr indent="-457200" lvl="0" marL="457200" marR="0" rtl="0" algn="just">
              <a:lnSpc>
                <a:spcPct val="150000"/>
              </a:lnSpc>
              <a:spcBef>
                <a:spcPts val="480"/>
              </a:spcBef>
              <a:spcAft>
                <a:spcPts val="0"/>
              </a:spcAft>
              <a:buClr>
                <a:schemeClr val="dk2"/>
              </a:buClr>
              <a:buSzPts val="1800"/>
              <a:buFont typeface="Times New Roman"/>
              <a:buAutoNum type="arabicPeriod"/>
            </a:pPr>
            <a:r>
              <a:rPr lang="en-US" sz="2400">
                <a:solidFill>
                  <a:schemeClr val="dk1"/>
                </a:solidFill>
                <a:latin typeface="Times New Roman"/>
                <a:ea typeface="Times New Roman"/>
                <a:cs typeface="Times New Roman"/>
                <a:sym typeface="Times New Roman"/>
              </a:rPr>
              <a:t>Characters</a:t>
            </a:r>
            <a:endParaRPr/>
          </a:p>
          <a:p>
            <a:pPr indent="-457200" lvl="0" marL="457200" marR="0" rtl="0" algn="just">
              <a:lnSpc>
                <a:spcPct val="150000"/>
              </a:lnSpc>
              <a:spcBef>
                <a:spcPts val="480"/>
              </a:spcBef>
              <a:spcAft>
                <a:spcPts val="0"/>
              </a:spcAft>
              <a:buClr>
                <a:schemeClr val="dk2"/>
              </a:buClr>
              <a:buSzPts val="1800"/>
              <a:buFont typeface="Times New Roman"/>
              <a:buAutoNum type="arabicPeriod"/>
            </a:pPr>
            <a:r>
              <a:rPr lang="en-US" sz="2400">
                <a:solidFill>
                  <a:schemeClr val="dk1"/>
                </a:solidFill>
                <a:latin typeface="Times New Roman"/>
                <a:ea typeface="Times New Roman"/>
                <a:cs typeface="Times New Roman"/>
                <a:sym typeface="Times New Roman"/>
              </a:rPr>
              <a:t>Boolean</a:t>
            </a:r>
            <a:endParaRPr/>
          </a:p>
        </p:txBody>
      </p:sp>
      <p:sp>
        <p:nvSpPr>
          <p:cNvPr id="452" name="Google Shape;452;p57"/>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Data Types</a:t>
            </a:r>
            <a:endParaRPr/>
          </a:p>
        </p:txBody>
      </p:sp>
      <p:sp>
        <p:nvSpPr>
          <p:cNvPr id="453" name="Google Shape;453;p57"/>
          <p:cNvSpPr/>
          <p:nvPr/>
        </p:nvSpPr>
        <p:spPr>
          <a:xfrm>
            <a:off x="1066800" y="1981200"/>
            <a:ext cx="381000" cy="256032"/>
          </a:xfrm>
          <a:prstGeom prst="striped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8"/>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      </a:t>
            </a:r>
            <a:r>
              <a:rPr b="1" lang="en-US" sz="2400" u="sng">
                <a:solidFill>
                  <a:schemeClr val="dk1"/>
                </a:solidFill>
                <a:latin typeface="Times New Roman"/>
                <a:ea typeface="Times New Roman"/>
                <a:cs typeface="Times New Roman"/>
                <a:sym typeface="Times New Roman"/>
              </a:rPr>
              <a:t> Integers</a:t>
            </a:r>
            <a:endParaRPr/>
          </a:p>
          <a:p>
            <a:pPr indent="0" lvl="0" marL="0" marR="0" rtl="0" algn="ctr">
              <a:spcBef>
                <a:spcPts val="48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ctr">
              <a:spcBef>
                <a:spcPts val="48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ctr">
              <a:spcBef>
                <a:spcPts val="48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ctr">
              <a:spcBef>
                <a:spcPts val="48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ctr">
              <a:spcBef>
                <a:spcPts val="48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ctr">
              <a:spcBef>
                <a:spcPts val="480"/>
              </a:spcBef>
              <a:spcAft>
                <a:spcPts val="0"/>
              </a:spcAft>
              <a:buNone/>
            </a:pPr>
            <a:r>
              <a:rPr b="1" lang="en-US" sz="2400" u="sng">
                <a:solidFill>
                  <a:schemeClr val="dk1"/>
                </a:solidFill>
                <a:latin typeface="Times New Roman"/>
                <a:ea typeface="Times New Roman"/>
                <a:cs typeface="Times New Roman"/>
                <a:sym typeface="Times New Roman"/>
              </a:rPr>
              <a:t>Floating-point</a:t>
            </a:r>
            <a:r>
              <a:rPr b="1" lang="en-US" sz="2400">
                <a:solidFill>
                  <a:schemeClr val="dk1"/>
                </a:solidFill>
                <a:latin typeface="Times New Roman"/>
                <a:ea typeface="Times New Roman"/>
                <a:cs typeface="Times New Roman"/>
                <a:sym typeface="Times New Roman"/>
              </a:rPr>
              <a:t> </a:t>
            </a:r>
            <a:endParaRPr/>
          </a:p>
          <a:p>
            <a:pPr indent="0" lvl="0" marL="0" marR="0" rtl="0" algn="ctr">
              <a:spcBef>
                <a:spcPts val="48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ctr">
              <a:lnSpc>
                <a:spcPct val="150000"/>
              </a:lnSpc>
              <a:spcBef>
                <a:spcPts val="480"/>
              </a:spcBef>
              <a:spcAft>
                <a:spcPts val="0"/>
              </a:spcAft>
              <a:buNone/>
            </a:pPr>
            <a:r>
              <a:t/>
            </a:r>
            <a:endParaRPr b="1" sz="2400">
              <a:solidFill>
                <a:schemeClr val="dk1"/>
              </a:solidFill>
              <a:latin typeface="Times New Roman"/>
              <a:ea typeface="Times New Roman"/>
              <a:cs typeface="Times New Roman"/>
              <a:sym typeface="Times New Roman"/>
            </a:endParaRPr>
          </a:p>
        </p:txBody>
      </p:sp>
      <p:sp>
        <p:nvSpPr>
          <p:cNvPr id="459" name="Google Shape;459;p58"/>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Data Types contd…</a:t>
            </a:r>
            <a:endParaRPr/>
          </a:p>
        </p:txBody>
      </p:sp>
      <p:graphicFrame>
        <p:nvGraphicFramePr>
          <p:cNvPr id="460" name="Google Shape;460;p58"/>
          <p:cNvGraphicFramePr/>
          <p:nvPr/>
        </p:nvGraphicFramePr>
        <p:xfrm>
          <a:off x="1447800" y="2286000"/>
          <a:ext cx="3000000" cy="3000000"/>
        </p:xfrm>
        <a:graphic>
          <a:graphicData uri="http://schemas.openxmlformats.org/drawingml/2006/table">
            <a:tbl>
              <a:tblPr bandRow="1" firstRow="1">
                <a:noFill/>
                <a:tableStyleId>{156F4171-55AC-4D70-9116-EFC243A91277}</a:tableStyleId>
              </a:tblPr>
              <a:tblGrid>
                <a:gridCol w="1253500"/>
                <a:gridCol w="1701175"/>
                <a:gridCol w="4208150"/>
              </a:tblGrid>
              <a:tr h="3962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Name</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Width(Size)</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Range</a:t>
                      </a:r>
                      <a:endParaRPr sz="20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byte</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8 bits</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-128 to 127</a:t>
                      </a:r>
                      <a:endParaRPr sz="20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short</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16 bits</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-32768 to 32767</a:t>
                      </a:r>
                      <a:endParaRPr sz="20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int</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32 bits</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-2147483648 to 2147483647</a:t>
                      </a:r>
                      <a:endParaRPr sz="20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long</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64 bits</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-2</a:t>
                      </a:r>
                      <a:r>
                        <a:rPr baseline="30000" lang="en-US" sz="2000">
                          <a:latin typeface="Times New Roman"/>
                          <a:ea typeface="Times New Roman"/>
                          <a:cs typeface="Times New Roman"/>
                          <a:sym typeface="Times New Roman"/>
                        </a:rPr>
                        <a:t>64-1 </a:t>
                      </a:r>
                      <a:r>
                        <a:rPr lang="en-US" sz="2000">
                          <a:latin typeface="Times New Roman"/>
                          <a:ea typeface="Times New Roman"/>
                          <a:cs typeface="Times New Roman"/>
                          <a:sym typeface="Times New Roman"/>
                        </a:rPr>
                        <a:t>to </a:t>
                      </a:r>
                      <a:r>
                        <a:rPr lang="en-US" sz="2000">
                          <a:latin typeface="Times New Roman"/>
                          <a:ea typeface="Times New Roman"/>
                          <a:cs typeface="Times New Roman"/>
                          <a:sym typeface="Times New Roman"/>
                        </a:rPr>
                        <a:t>2</a:t>
                      </a:r>
                      <a:r>
                        <a:rPr baseline="30000" lang="en-US" sz="2000">
                          <a:latin typeface="Times New Roman"/>
                          <a:ea typeface="Times New Roman"/>
                          <a:cs typeface="Times New Roman"/>
                          <a:sym typeface="Times New Roman"/>
                        </a:rPr>
                        <a:t>64-1 </a:t>
                      </a:r>
                      <a:r>
                        <a:rPr lang="en-US"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T="45725" marB="45725" marR="91450" marL="91450"/>
                </a:tc>
              </a:tr>
            </a:tbl>
          </a:graphicData>
        </a:graphic>
      </p:graphicFrame>
      <p:graphicFrame>
        <p:nvGraphicFramePr>
          <p:cNvPr id="461" name="Google Shape;461;p58"/>
          <p:cNvGraphicFramePr/>
          <p:nvPr/>
        </p:nvGraphicFramePr>
        <p:xfrm>
          <a:off x="1600200" y="4983480"/>
          <a:ext cx="3000000" cy="3000000"/>
        </p:xfrm>
        <a:graphic>
          <a:graphicData uri="http://schemas.openxmlformats.org/drawingml/2006/table">
            <a:tbl>
              <a:tblPr bandRow="1" firstRow="1">
                <a:noFill/>
                <a:tableStyleId>{156F4171-55AC-4D70-9116-EFC243A91277}</a:tableStyleId>
              </a:tblPr>
              <a:tblGrid>
                <a:gridCol w="1253500"/>
                <a:gridCol w="1701175"/>
                <a:gridCol w="4208150"/>
              </a:tblGrid>
              <a:tr h="3962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Name</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Width(Size)</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Range</a:t>
                      </a:r>
                      <a:endParaRPr sz="20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float</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32</a:t>
                      </a:r>
                      <a:r>
                        <a:rPr lang="en-US" sz="2000">
                          <a:latin typeface="Times New Roman"/>
                          <a:ea typeface="Times New Roman"/>
                          <a:cs typeface="Times New Roman"/>
                          <a:sym typeface="Times New Roman"/>
                        </a:rPr>
                        <a:t> bits</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1.4e-045</a:t>
                      </a:r>
                      <a:r>
                        <a:rPr lang="en-US" sz="2000">
                          <a:latin typeface="Times New Roman"/>
                          <a:ea typeface="Times New Roman"/>
                          <a:cs typeface="Times New Roman"/>
                          <a:sym typeface="Times New Roman"/>
                        </a:rPr>
                        <a:t> to 3.4e+038</a:t>
                      </a:r>
                      <a:endParaRPr sz="2000">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double</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64 bits</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4.9e-324</a:t>
                      </a:r>
                      <a:r>
                        <a:rPr lang="en-US" sz="2000">
                          <a:latin typeface="Times New Roman"/>
                          <a:ea typeface="Times New Roman"/>
                          <a:cs typeface="Times New Roman"/>
                          <a:sym typeface="Times New Roman"/>
                        </a:rPr>
                        <a:t> to 1.8e+038</a:t>
                      </a:r>
                      <a:endParaRPr sz="20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9"/>
          <p:cNvSpPr/>
          <p:nvPr/>
        </p:nvSpPr>
        <p:spPr>
          <a:xfrm>
            <a:off x="76200" y="990600"/>
            <a:ext cx="762000" cy="5867400"/>
          </a:xfrm>
          <a:prstGeom prst="rect">
            <a:avLst/>
          </a:prstGeom>
          <a:gradFill>
            <a:gsLst>
              <a:gs pos="0">
                <a:srgbClr val="1E3880"/>
              </a:gs>
              <a:gs pos="50000">
                <a:srgbClr val="1E3880"/>
              </a:gs>
              <a:gs pos="100000">
                <a:srgbClr val="E3E3E3"/>
              </a:gs>
            </a:gsLst>
            <a:lin ang="6000000" scaled="0"/>
          </a:gradFill>
          <a:ln>
            <a:noFill/>
          </a:ln>
          <a:effectLst>
            <a:outerShdw blurRad="203200" sx="89000" rotWithShape="0" algn="ctr" dir="5400000" dist="50800" sy="89000">
              <a:srgbClr val="7F7F7F"/>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7" name="Google Shape;467;p59"/>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0" lvl="0" marL="0" marR="0" rtl="0" algn="ctr">
              <a:spcBef>
                <a:spcPts val="0"/>
              </a:spcBef>
              <a:spcAft>
                <a:spcPts val="0"/>
              </a:spcAft>
              <a:buNone/>
            </a:pPr>
            <a:r>
              <a:rPr b="1" lang="en-US" sz="2400" u="sng">
                <a:solidFill>
                  <a:schemeClr val="dk1"/>
                </a:solidFill>
                <a:latin typeface="Times New Roman"/>
                <a:ea typeface="Times New Roman"/>
                <a:cs typeface="Times New Roman"/>
                <a:sym typeface="Times New Roman"/>
              </a:rPr>
              <a:t>Characters</a:t>
            </a:r>
            <a:endParaRPr/>
          </a:p>
          <a:p>
            <a:pPr indent="-179388" lvl="0" marL="179388" marR="0" rtl="0" algn="l">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Data type used to store character is </a:t>
            </a:r>
            <a:r>
              <a:rPr b="1" lang="en-US" sz="2400">
                <a:solidFill>
                  <a:schemeClr val="dk1"/>
                </a:solidFill>
                <a:latin typeface="Times New Roman"/>
                <a:ea typeface="Times New Roman"/>
                <a:cs typeface="Times New Roman"/>
                <a:sym typeface="Times New Roman"/>
              </a:rPr>
              <a:t>char. </a:t>
            </a:r>
            <a:endParaRPr sz="2400">
              <a:solidFill>
                <a:schemeClr val="dk1"/>
              </a:solidFill>
              <a:latin typeface="Times New Roman"/>
              <a:ea typeface="Times New Roman"/>
              <a:cs typeface="Times New Roman"/>
              <a:sym typeface="Times New Roman"/>
            </a:endParaRPr>
          </a:p>
          <a:p>
            <a:pPr indent="-179388" lvl="0" marL="179388" marR="0" rtl="0" algn="l">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It requires 16 bits.</a:t>
            </a:r>
            <a:endParaRPr/>
          </a:p>
          <a:p>
            <a:pPr indent="-179388" lvl="0" marL="179388" marR="0" rtl="0" algn="l">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Range of a char is 0 to 65536 (no negative char)</a:t>
            </a:r>
            <a:endParaRPr/>
          </a:p>
          <a:p>
            <a:pPr indent="0" lvl="0" marL="0" marR="0" rtl="0" algn="ctr">
              <a:spcBef>
                <a:spcPts val="480"/>
              </a:spcBef>
              <a:spcAft>
                <a:spcPts val="0"/>
              </a:spcAft>
              <a:buNone/>
            </a:pPr>
            <a:r>
              <a:rPr b="1" lang="en-US" sz="2400" u="sng">
                <a:solidFill>
                  <a:schemeClr val="dk1"/>
                </a:solidFill>
                <a:latin typeface="Times New Roman"/>
                <a:ea typeface="Times New Roman"/>
                <a:cs typeface="Times New Roman"/>
                <a:sym typeface="Times New Roman"/>
              </a:rPr>
              <a:t>Boolean</a:t>
            </a:r>
            <a:endParaRPr/>
          </a:p>
          <a:p>
            <a:pPr indent="-179388" lvl="0" marL="179388" marR="0" rtl="0" algn="l">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Used to test a particular condition</a:t>
            </a:r>
            <a:endParaRPr/>
          </a:p>
          <a:p>
            <a:pPr indent="-179388" lvl="0" marL="179388" marR="0" rtl="0" algn="l">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It can take only two values: </a:t>
            </a:r>
            <a:r>
              <a:rPr b="1" lang="en-US" sz="2400">
                <a:solidFill>
                  <a:schemeClr val="dk1"/>
                </a:solidFill>
                <a:latin typeface="Times New Roman"/>
                <a:ea typeface="Times New Roman"/>
                <a:cs typeface="Times New Roman"/>
                <a:sym typeface="Times New Roman"/>
              </a:rPr>
              <a:t>true </a:t>
            </a:r>
            <a:r>
              <a:rPr lang="en-US" sz="2400">
                <a:solidFill>
                  <a:schemeClr val="dk1"/>
                </a:solidFill>
                <a:latin typeface="Times New Roman"/>
                <a:ea typeface="Times New Roman"/>
                <a:cs typeface="Times New Roman"/>
                <a:sym typeface="Times New Roman"/>
              </a:rPr>
              <a:t>and </a:t>
            </a:r>
            <a:r>
              <a:rPr b="1" lang="en-US" sz="2400">
                <a:solidFill>
                  <a:schemeClr val="dk1"/>
                </a:solidFill>
                <a:latin typeface="Times New Roman"/>
                <a:ea typeface="Times New Roman"/>
                <a:cs typeface="Times New Roman"/>
                <a:sym typeface="Times New Roman"/>
              </a:rPr>
              <a:t>false</a:t>
            </a:r>
            <a:endParaRPr/>
          </a:p>
          <a:p>
            <a:pPr indent="-179388" lvl="0" marL="179388" marR="0" rtl="0" algn="l">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Uses only 1 bit of storage</a:t>
            </a:r>
            <a:endParaRPr/>
          </a:p>
          <a:p>
            <a:pPr indent="-179388" lvl="0" marL="179388" marR="0" rtl="0" algn="l">
              <a:spcBef>
                <a:spcPts val="48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All comparison operators return boolean value</a:t>
            </a:r>
            <a:endParaRPr/>
          </a:p>
          <a:p>
            <a:pPr indent="0" lvl="0" marL="0" marR="0" rtl="0" algn="ctr">
              <a:spcBef>
                <a:spcPts val="480"/>
              </a:spcBef>
              <a:spcAft>
                <a:spcPts val="0"/>
              </a:spcAft>
              <a:buNone/>
            </a:pPr>
            <a:r>
              <a:t/>
            </a:r>
            <a:endParaRPr b="1" sz="2400">
              <a:solidFill>
                <a:schemeClr val="dk1"/>
              </a:solidFill>
              <a:latin typeface="Times New Roman"/>
              <a:ea typeface="Times New Roman"/>
              <a:cs typeface="Times New Roman"/>
              <a:sym typeface="Times New Roman"/>
            </a:endParaRPr>
          </a:p>
        </p:txBody>
      </p:sp>
      <p:sp>
        <p:nvSpPr>
          <p:cNvPr id="468" name="Google Shape;468;p59"/>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Data Types contd…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0"/>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Control Statements</a:t>
            </a:r>
            <a:endParaRPr/>
          </a:p>
        </p:txBody>
      </p:sp>
      <p:sp>
        <p:nvSpPr>
          <p:cNvPr id="474" name="Google Shape;474;p70"/>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1800"/>
              <a:buFont typeface="Arial"/>
              <a:buChar char="•"/>
            </a:pPr>
            <a:r>
              <a:rPr lang="en-US" sz="2400">
                <a:solidFill>
                  <a:schemeClr val="dk1"/>
                </a:solidFill>
                <a:latin typeface="Times New Roman"/>
                <a:ea typeface="Times New Roman"/>
                <a:cs typeface="Times New Roman"/>
                <a:sym typeface="Times New Roman"/>
              </a:rPr>
              <a:t>Control the flow of execution of the program. </a:t>
            </a:r>
            <a:r>
              <a:rPr lang="en-US" sz="2400">
                <a:solidFill>
                  <a:schemeClr val="dk1"/>
                </a:solidFill>
                <a:latin typeface="Calibri"/>
                <a:ea typeface="Calibri"/>
                <a:cs typeface="Calibri"/>
                <a:sym typeface="Calibri"/>
              </a:rPr>
              <a:t> </a:t>
            </a:r>
            <a:r>
              <a:rPr lang="en-US" sz="2400">
                <a:solidFill>
                  <a:schemeClr val="dk1"/>
                </a:solidFill>
                <a:latin typeface="Times New Roman"/>
                <a:ea typeface="Times New Roman"/>
                <a:cs typeface="Times New Roman"/>
                <a:sym typeface="Times New Roman"/>
              </a:rPr>
              <a:t>This execution order depends on the supplied data values and the conditional logic. </a:t>
            </a:r>
            <a:endParaRPr/>
          </a:p>
          <a:p>
            <a:pPr indent="-179388" lvl="0" marL="179388" marR="0" rtl="0" algn="just">
              <a:spcBef>
                <a:spcPts val="480"/>
              </a:spcBef>
              <a:spcAft>
                <a:spcPts val="0"/>
              </a:spcAft>
              <a:buClr>
                <a:schemeClr val="dk2"/>
              </a:buClr>
              <a:buSzPts val="1800"/>
              <a:buFont typeface="Arial"/>
              <a:buChar char="•"/>
            </a:pPr>
            <a:r>
              <a:rPr lang="en-US" sz="2400">
                <a:solidFill>
                  <a:schemeClr val="dk1"/>
                </a:solidFill>
                <a:latin typeface="Times New Roman"/>
                <a:ea typeface="Times New Roman"/>
                <a:cs typeface="Times New Roman"/>
                <a:sym typeface="Times New Roman"/>
              </a:rPr>
              <a:t>Java contains following types of control statements</a:t>
            </a:r>
            <a:endParaRPr sz="2400">
              <a:solidFill>
                <a:schemeClr val="dk1"/>
              </a:solidFill>
              <a:latin typeface="Times New Roman"/>
              <a:ea typeface="Times New Roman"/>
              <a:cs typeface="Times New Roman"/>
              <a:sym typeface="Times New Roman"/>
            </a:endParaRPr>
          </a:p>
          <a:p>
            <a:pPr indent="-179387" lvl="1" marL="636588" marR="0" rtl="0" algn="just">
              <a:spcBef>
                <a:spcPts val="480"/>
              </a:spcBef>
              <a:spcAft>
                <a:spcPts val="0"/>
              </a:spcAft>
              <a:buClr>
                <a:schemeClr val="dk2"/>
              </a:buClr>
              <a:buSzPts val="1800"/>
              <a:buFont typeface="Arial"/>
              <a:buChar char="•"/>
            </a:pPr>
            <a:r>
              <a:rPr b="0" i="0" lang="en-US" sz="2400" u="none" cap="none" strike="noStrike">
                <a:solidFill>
                  <a:schemeClr val="dk1"/>
                </a:solidFill>
                <a:latin typeface="Times New Roman"/>
                <a:ea typeface="Times New Roman"/>
                <a:cs typeface="Times New Roman"/>
                <a:sym typeface="Times New Roman"/>
              </a:rPr>
              <a:t>Selection statements</a:t>
            </a:r>
            <a:endParaRPr/>
          </a:p>
          <a:p>
            <a:pPr indent="-179387" lvl="1" marL="636588" marR="0" rtl="0" algn="just">
              <a:spcBef>
                <a:spcPts val="480"/>
              </a:spcBef>
              <a:spcAft>
                <a:spcPts val="0"/>
              </a:spcAft>
              <a:buClr>
                <a:schemeClr val="dk2"/>
              </a:buClr>
              <a:buSzPts val="1800"/>
              <a:buFont typeface="Arial"/>
              <a:buChar char="•"/>
            </a:pPr>
            <a:r>
              <a:rPr b="0" i="0" lang="en-US" sz="2400" u="none" cap="none" strike="noStrike">
                <a:solidFill>
                  <a:schemeClr val="dk1"/>
                </a:solidFill>
                <a:latin typeface="Times New Roman"/>
                <a:ea typeface="Times New Roman"/>
                <a:cs typeface="Times New Roman"/>
                <a:sym typeface="Times New Roman"/>
              </a:rPr>
              <a:t>Iteration statements</a:t>
            </a:r>
            <a:endParaRPr/>
          </a:p>
          <a:p>
            <a:pPr indent="-179387" lvl="1" marL="636588" marR="0" rtl="0" algn="just">
              <a:spcBef>
                <a:spcPts val="480"/>
              </a:spcBef>
              <a:spcAft>
                <a:spcPts val="0"/>
              </a:spcAft>
              <a:buClr>
                <a:schemeClr val="dk2"/>
              </a:buClr>
              <a:buSzPts val="1800"/>
              <a:buFont typeface="Arial"/>
              <a:buChar char="•"/>
            </a:pPr>
            <a:r>
              <a:rPr b="0" i="0" lang="en-US" sz="2400" u="none" cap="none" strike="noStrike">
                <a:solidFill>
                  <a:schemeClr val="dk1"/>
                </a:solidFill>
                <a:latin typeface="Times New Roman"/>
                <a:ea typeface="Times New Roman"/>
                <a:cs typeface="Times New Roman"/>
                <a:sym typeface="Times New Roman"/>
              </a:rPr>
              <a:t>Branching statements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1"/>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Selection Statements</a:t>
            </a:r>
            <a:endParaRPr/>
          </a:p>
        </p:txBody>
      </p:sp>
      <p:sp>
        <p:nvSpPr>
          <p:cNvPr id="480" name="Google Shape;480;p71"/>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1800"/>
              <a:buFont typeface="Arial"/>
              <a:buChar char="•"/>
            </a:pPr>
            <a:r>
              <a:rPr b="1" lang="en-US" sz="2400">
                <a:solidFill>
                  <a:schemeClr val="dk1"/>
                </a:solidFill>
                <a:latin typeface="Times New Roman"/>
                <a:ea typeface="Times New Roman"/>
                <a:cs typeface="Times New Roman"/>
                <a:sym typeface="Times New Roman"/>
              </a:rPr>
              <a:t>If statement</a:t>
            </a:r>
            <a:endParaRPr/>
          </a:p>
          <a:p>
            <a:pPr indent="-179387" lvl="1" marL="636588" marR="0" rtl="0" algn="l">
              <a:spcBef>
                <a:spcPts val="480"/>
              </a:spcBef>
              <a:spcAft>
                <a:spcPts val="0"/>
              </a:spcAft>
              <a:buClr>
                <a:schemeClr val="dk2"/>
              </a:buClr>
              <a:buSzPts val="1800"/>
              <a:buFont typeface="Arial"/>
              <a:buChar char="•"/>
            </a:pPr>
            <a:r>
              <a:rPr b="0" i="0" lang="en-US" sz="2400" u="none" cap="none" strike="noStrike">
                <a:solidFill>
                  <a:schemeClr val="dk1"/>
                </a:solidFill>
                <a:latin typeface="Times New Roman"/>
                <a:ea typeface="Times New Roman"/>
                <a:cs typeface="Times New Roman"/>
                <a:sym typeface="Times New Roman"/>
              </a:rPr>
              <a:t>This is a control statement to execute a single statement or a block of code, when the given condition is true and if it is false then it skips </a:t>
            </a:r>
            <a:r>
              <a:rPr b="1" i="0" lang="en-US" sz="2400" u="none" cap="none" strike="noStrike">
                <a:solidFill>
                  <a:schemeClr val="dk1"/>
                </a:solidFill>
                <a:latin typeface="Times New Roman"/>
                <a:ea typeface="Times New Roman"/>
                <a:cs typeface="Times New Roman"/>
                <a:sym typeface="Times New Roman"/>
              </a:rPr>
              <a:t>if</a:t>
            </a:r>
            <a:r>
              <a:rPr b="0" i="0" lang="en-US" sz="2400" u="none" cap="none" strike="noStrike">
                <a:solidFill>
                  <a:schemeClr val="dk1"/>
                </a:solidFill>
                <a:latin typeface="Times New Roman"/>
                <a:ea typeface="Times New Roman"/>
                <a:cs typeface="Times New Roman"/>
                <a:sym typeface="Times New Roman"/>
              </a:rPr>
              <a:t> block and rest code of program is executed.</a:t>
            </a:r>
            <a:endParaRPr/>
          </a:p>
          <a:p>
            <a:pPr indent="179387" lvl="1" marL="457200" marR="0" rtl="0" algn="l">
              <a:spcBef>
                <a:spcPts val="480"/>
              </a:spcBef>
              <a:spcAft>
                <a:spcPts val="0"/>
              </a:spcAft>
              <a:buNone/>
            </a:pPr>
            <a:br>
              <a:rPr b="0" i="0" lang="en-US" sz="2400" u="none" cap="none" strike="noStrike">
                <a:solidFill>
                  <a:schemeClr val="dk1"/>
                </a:solidFill>
                <a:latin typeface="Times New Roman"/>
                <a:ea typeface="Times New Roman"/>
                <a:cs typeface="Times New Roman"/>
                <a:sym typeface="Times New Roman"/>
              </a:rPr>
            </a:br>
            <a:endParaRPr b="1" i="0" sz="2400" u="none" cap="none" strike="noStrike">
              <a:solidFill>
                <a:schemeClr val="dk1"/>
              </a:solidFill>
              <a:latin typeface="Times New Roman"/>
              <a:ea typeface="Times New Roman"/>
              <a:cs typeface="Times New Roman"/>
              <a:sym typeface="Times New Roman"/>
            </a:endParaRPr>
          </a:p>
        </p:txBody>
      </p:sp>
      <p:sp>
        <p:nvSpPr>
          <p:cNvPr id="481" name="Google Shape;481;p71"/>
          <p:cNvSpPr/>
          <p:nvPr/>
        </p:nvSpPr>
        <p:spPr>
          <a:xfrm>
            <a:off x="1066800" y="4038600"/>
            <a:ext cx="27432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Syntax:</a:t>
            </a:r>
            <a:br>
              <a:rPr b="1"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if(conditional_expression){</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&lt;statements&gt;;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a:t>
            </a:r>
            <a:endParaRPr/>
          </a:p>
        </p:txBody>
      </p:sp>
      <p:sp>
        <p:nvSpPr>
          <p:cNvPr id="482" name="Google Shape;482;p71"/>
          <p:cNvSpPr/>
          <p:nvPr/>
        </p:nvSpPr>
        <p:spPr>
          <a:xfrm>
            <a:off x="4191000" y="3981271"/>
            <a:ext cx="45720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If n%2 evaluates to 0 then the "if" block is executed. Here it evaluates to 0 so if block is executed. Hence </a:t>
            </a:r>
            <a:r>
              <a:rPr b="1" lang="en-US" sz="1800">
                <a:solidFill>
                  <a:schemeClr val="dk1"/>
                </a:solidFill>
                <a:latin typeface="Times New Roman"/>
                <a:ea typeface="Times New Roman"/>
                <a:cs typeface="Times New Roman"/>
                <a:sym typeface="Times New Roman"/>
              </a:rPr>
              <a:t>"This is even number" </a:t>
            </a:r>
            <a:r>
              <a:rPr lang="en-US" sz="1800">
                <a:solidFill>
                  <a:schemeClr val="dk1"/>
                </a:solidFill>
                <a:latin typeface="Times New Roman"/>
                <a:ea typeface="Times New Roman"/>
                <a:cs typeface="Times New Roman"/>
                <a:sym typeface="Times New Roman"/>
              </a:rPr>
              <a:t>is printed on the screen.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int n = 10;</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if(n%2 = = 0){</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System.out.println("This is even number");</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2"/>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Selection Statements</a:t>
            </a:r>
            <a:endParaRPr/>
          </a:p>
        </p:txBody>
      </p:sp>
      <p:sp>
        <p:nvSpPr>
          <p:cNvPr id="488" name="Google Shape;488;p72"/>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1800"/>
              <a:buFont typeface="Arial"/>
              <a:buChar char="•"/>
            </a:pPr>
            <a:r>
              <a:rPr b="1" lang="en-US" sz="2400">
                <a:solidFill>
                  <a:schemeClr val="dk1"/>
                </a:solidFill>
                <a:latin typeface="Times New Roman"/>
                <a:ea typeface="Times New Roman"/>
                <a:cs typeface="Times New Roman"/>
                <a:sym typeface="Times New Roman"/>
              </a:rPr>
              <a:t>If-else Statement </a:t>
            </a:r>
            <a:endParaRPr/>
          </a:p>
          <a:p>
            <a:pPr indent="-179387" lvl="1" marL="636588" marR="0" rtl="0" algn="just">
              <a:spcBef>
                <a:spcPts val="480"/>
              </a:spcBef>
              <a:spcAft>
                <a:spcPts val="0"/>
              </a:spcAft>
              <a:buClr>
                <a:schemeClr val="dk2"/>
              </a:buClr>
              <a:buSzPts val="1800"/>
              <a:buFont typeface="Arial"/>
              <a:buChar char="•"/>
            </a:pPr>
            <a:r>
              <a:rPr b="0" i="0" lang="en-US" sz="2400" u="none" cap="none" strike="noStrike">
                <a:solidFill>
                  <a:schemeClr val="dk1"/>
                </a:solidFill>
                <a:latin typeface="Times New Roman"/>
                <a:ea typeface="Times New Roman"/>
                <a:cs typeface="Times New Roman"/>
                <a:sym typeface="Times New Roman"/>
              </a:rPr>
              <a:t>The </a:t>
            </a:r>
            <a:r>
              <a:rPr b="1" i="0" lang="en-US" sz="2400" u="none" cap="none" strike="noStrike">
                <a:solidFill>
                  <a:schemeClr val="dk1"/>
                </a:solidFill>
                <a:latin typeface="Times New Roman"/>
                <a:ea typeface="Times New Roman"/>
                <a:cs typeface="Times New Roman"/>
                <a:sym typeface="Times New Roman"/>
              </a:rPr>
              <a:t>"if-else" </a:t>
            </a:r>
            <a:r>
              <a:rPr b="0" i="0" lang="en-US" sz="2400" u="none" cap="none" strike="noStrike">
                <a:solidFill>
                  <a:schemeClr val="dk1"/>
                </a:solidFill>
                <a:latin typeface="Times New Roman"/>
                <a:ea typeface="Times New Roman"/>
                <a:cs typeface="Times New Roman"/>
                <a:sym typeface="Times New Roman"/>
              </a:rPr>
              <a:t>statement</a:t>
            </a:r>
            <a:r>
              <a:rPr b="1"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is an extension of if statement that provides another option when 'if' statement evaluates  to "false" i.e. else block is executed if</a:t>
            </a:r>
            <a:r>
              <a:rPr b="1" i="0" lang="en-US" sz="2400" u="none" cap="none" strike="noStrike">
                <a:solidFill>
                  <a:schemeClr val="dk1"/>
                </a:solidFill>
                <a:latin typeface="Times New Roman"/>
                <a:ea typeface="Times New Roman"/>
                <a:cs typeface="Times New Roman"/>
                <a:sym typeface="Times New Roman"/>
              </a:rPr>
              <a:t> "if"</a:t>
            </a:r>
            <a:r>
              <a:rPr b="0" i="0" lang="en-US" sz="2400" u="none" cap="none" strike="noStrike">
                <a:solidFill>
                  <a:schemeClr val="dk1"/>
                </a:solidFill>
                <a:latin typeface="Times New Roman"/>
                <a:ea typeface="Times New Roman"/>
                <a:cs typeface="Times New Roman"/>
                <a:sym typeface="Times New Roman"/>
              </a:rPr>
              <a:t> statement is false.</a:t>
            </a:r>
            <a:endParaRPr/>
          </a:p>
          <a:p>
            <a:pPr indent="179387" lvl="1" marL="457200" marR="0" rtl="0" algn="l">
              <a:spcBef>
                <a:spcPts val="480"/>
              </a:spcBef>
              <a:spcAft>
                <a:spcPts val="0"/>
              </a:spcAft>
              <a:buNone/>
            </a:pPr>
            <a:br>
              <a:rPr b="0" i="0" lang="en-US" sz="2400" u="none" cap="none" strike="noStrike">
                <a:solidFill>
                  <a:schemeClr val="dk1"/>
                </a:solidFill>
                <a:latin typeface="Times New Roman"/>
                <a:ea typeface="Times New Roman"/>
                <a:cs typeface="Times New Roman"/>
                <a:sym typeface="Times New Roman"/>
              </a:rPr>
            </a:br>
            <a:endParaRPr b="1" i="0" sz="2400" u="none" cap="none" strike="noStrike">
              <a:solidFill>
                <a:schemeClr val="dk1"/>
              </a:solidFill>
              <a:latin typeface="Times New Roman"/>
              <a:ea typeface="Times New Roman"/>
              <a:cs typeface="Times New Roman"/>
              <a:sym typeface="Times New Roman"/>
            </a:endParaRPr>
          </a:p>
        </p:txBody>
      </p:sp>
      <p:sp>
        <p:nvSpPr>
          <p:cNvPr id="489" name="Google Shape;489;p72"/>
          <p:cNvSpPr/>
          <p:nvPr/>
        </p:nvSpPr>
        <p:spPr>
          <a:xfrm>
            <a:off x="1066800" y="3124200"/>
            <a:ext cx="27432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a:t>
            </a:r>
            <a:r>
              <a:rPr b="1" lang="en-US" sz="1800">
                <a:solidFill>
                  <a:schemeClr val="dk1"/>
                </a:solidFill>
                <a:latin typeface="Times New Roman"/>
                <a:ea typeface="Times New Roman"/>
                <a:cs typeface="Times New Roman"/>
                <a:sym typeface="Times New Roman"/>
              </a:rPr>
              <a:t>Syntax:</a:t>
            </a:r>
            <a:br>
              <a:rPr b="1"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if(conditional_expression){</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&lt;statements&gt;;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else{</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&lt;statements&gt;;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 </a:t>
            </a:r>
            <a:endParaRPr/>
          </a:p>
        </p:txBody>
      </p:sp>
      <p:sp>
        <p:nvSpPr>
          <p:cNvPr id="490" name="Google Shape;490;p72"/>
          <p:cNvSpPr/>
          <p:nvPr/>
        </p:nvSpPr>
        <p:spPr>
          <a:xfrm>
            <a:off x="0" y="0"/>
            <a:ext cx="91440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Example: </a:t>
            </a:r>
            <a:r>
              <a:rPr b="0" i="0" lang="en-US" sz="900" u="none" cap="none" strike="noStrike">
                <a:solidFill>
                  <a:srgbClr val="000000"/>
                </a:solidFill>
                <a:latin typeface="Arial"/>
                <a:ea typeface="Arial"/>
                <a:cs typeface="Arial"/>
                <a:sym typeface="Arial"/>
              </a:rPr>
              <a:t>If n%2 evaluates to 0 then the "if" block is executed. Here it evaluates to 0 so if block is executed. Hence </a:t>
            </a:r>
            <a:r>
              <a:rPr b="1" i="0" lang="en-US" sz="900" u="none" cap="none" strike="noStrike">
                <a:solidFill>
                  <a:srgbClr val="000000"/>
                </a:solidFill>
                <a:latin typeface="Arial"/>
                <a:ea typeface="Arial"/>
                <a:cs typeface="Arial"/>
                <a:sym typeface="Arial"/>
              </a:rPr>
              <a:t>"This is even number" </a:t>
            </a:r>
            <a:r>
              <a:rPr b="0" i="0" lang="en-US" sz="900" u="none" cap="none" strike="noStrike">
                <a:solidFill>
                  <a:srgbClr val="000000"/>
                </a:solidFill>
                <a:latin typeface="Arial"/>
                <a:ea typeface="Arial"/>
                <a:cs typeface="Arial"/>
                <a:sym typeface="Arial"/>
              </a:rPr>
              <a:t>is printed on the screen.</a:t>
            </a:r>
            <a:br>
              <a:rPr b="1" i="0" lang="en-US" sz="9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491" name="Google Shape;491;p72"/>
          <p:cNvSpPr/>
          <p:nvPr/>
        </p:nvSpPr>
        <p:spPr>
          <a:xfrm>
            <a:off x="4191000" y="3352800"/>
            <a:ext cx="4572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If n%2 doesn't evaluate to 0 then else block is executed. Here n%2 evaluates to 1 that is not equal to 0 so else block is executed. So </a:t>
            </a:r>
            <a:r>
              <a:rPr b="1" lang="en-US" sz="1800">
                <a:solidFill>
                  <a:schemeClr val="dk1"/>
                </a:solidFill>
                <a:latin typeface="Times New Roman"/>
                <a:ea typeface="Times New Roman"/>
                <a:cs typeface="Times New Roman"/>
                <a:sym typeface="Times New Roman"/>
              </a:rPr>
              <a:t>"This is not even number" </a:t>
            </a:r>
            <a:r>
              <a:rPr lang="en-US" sz="1800">
                <a:solidFill>
                  <a:schemeClr val="dk1"/>
                </a:solidFill>
                <a:latin typeface="Times New Roman"/>
                <a:ea typeface="Times New Roman"/>
                <a:cs typeface="Times New Roman"/>
                <a:sym typeface="Times New Roman"/>
              </a:rPr>
              <a:t>is printed on the screen.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int n = 11;if(n%2 = = 0){</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System.out.println("This is even number");</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else{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System.out.println("This is not even number");</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3"/>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Selection Statements</a:t>
            </a:r>
            <a:endParaRPr/>
          </a:p>
        </p:txBody>
      </p:sp>
      <p:sp>
        <p:nvSpPr>
          <p:cNvPr id="497" name="Google Shape;497;p73"/>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1800"/>
              <a:buFont typeface="Arial"/>
              <a:buChar char="•"/>
            </a:pPr>
            <a:r>
              <a:rPr b="1" lang="en-US" sz="2400">
                <a:solidFill>
                  <a:schemeClr val="dk1"/>
                </a:solidFill>
                <a:latin typeface="Times New Roman"/>
                <a:ea typeface="Times New Roman"/>
                <a:cs typeface="Times New Roman"/>
                <a:sym typeface="Times New Roman"/>
              </a:rPr>
              <a:t>Switch Statement </a:t>
            </a:r>
            <a:endParaRPr/>
          </a:p>
        </p:txBody>
      </p:sp>
      <p:sp>
        <p:nvSpPr>
          <p:cNvPr id="498" name="Google Shape;498;p73"/>
          <p:cNvSpPr/>
          <p:nvPr/>
        </p:nvSpPr>
        <p:spPr>
          <a:xfrm>
            <a:off x="1066800" y="2286000"/>
            <a:ext cx="27432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Syntax:</a:t>
            </a:r>
            <a:br>
              <a:rPr b="1"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switch(control_expression){</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case expression 1:</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&lt;statement&gt;;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case expression 2:</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&lt;statement&gt;;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case expression n:</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&lt;statement&gt;;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default: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&lt;statement&gt;;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}//end switch</a:t>
            </a:r>
            <a:endParaRPr/>
          </a:p>
        </p:txBody>
      </p:sp>
      <p:sp>
        <p:nvSpPr>
          <p:cNvPr id="499" name="Google Shape;499;p73"/>
          <p:cNvSpPr/>
          <p:nvPr/>
        </p:nvSpPr>
        <p:spPr>
          <a:xfrm>
            <a:off x="0" y="0"/>
            <a:ext cx="91440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Example: </a:t>
            </a:r>
            <a:r>
              <a:rPr b="0" i="0" lang="en-US" sz="900" u="none" cap="none" strike="noStrike">
                <a:solidFill>
                  <a:srgbClr val="000000"/>
                </a:solidFill>
                <a:latin typeface="Arial"/>
                <a:ea typeface="Arial"/>
                <a:cs typeface="Arial"/>
                <a:sym typeface="Arial"/>
              </a:rPr>
              <a:t>If n%2 evaluates to 0 then the "if" block is executed. Here it evaluates to 0 so if block is executed. Hence </a:t>
            </a:r>
            <a:r>
              <a:rPr b="1" i="0" lang="en-US" sz="900" u="none" cap="none" strike="noStrike">
                <a:solidFill>
                  <a:srgbClr val="000000"/>
                </a:solidFill>
                <a:latin typeface="Arial"/>
                <a:ea typeface="Arial"/>
                <a:cs typeface="Arial"/>
                <a:sym typeface="Arial"/>
              </a:rPr>
              <a:t>"This is even number" </a:t>
            </a:r>
            <a:r>
              <a:rPr b="0" i="0" lang="en-US" sz="900" u="none" cap="none" strike="noStrike">
                <a:solidFill>
                  <a:srgbClr val="000000"/>
                </a:solidFill>
                <a:latin typeface="Arial"/>
                <a:ea typeface="Arial"/>
                <a:cs typeface="Arial"/>
                <a:sym typeface="Arial"/>
              </a:rPr>
              <a:t>is printed on the screen.</a:t>
            </a:r>
            <a:br>
              <a:rPr b="1" i="0" lang="en-US" sz="9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500" name="Google Shape;500;p73"/>
          <p:cNvSpPr/>
          <p:nvPr/>
        </p:nvSpPr>
        <p:spPr>
          <a:xfrm>
            <a:off x="4191000" y="1828800"/>
            <a:ext cx="49530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Here expression "day" in switch statement evaluates to 5 which matches with a case labeled "5" so code in case 5 is executed that results to output </a:t>
            </a:r>
            <a:r>
              <a:rPr b="1" lang="en-US" sz="1800">
                <a:solidFill>
                  <a:schemeClr val="dk1"/>
                </a:solidFill>
                <a:latin typeface="Times New Roman"/>
                <a:ea typeface="Times New Roman"/>
                <a:cs typeface="Times New Roman"/>
                <a:sym typeface="Times New Roman"/>
              </a:rPr>
              <a:t>"Friday"</a:t>
            </a:r>
            <a:r>
              <a:rPr lang="en-US" sz="1800">
                <a:solidFill>
                  <a:schemeClr val="dk1"/>
                </a:solidFill>
                <a:latin typeface="Times New Roman"/>
                <a:ea typeface="Times New Roman"/>
                <a:cs typeface="Times New Roman"/>
                <a:sym typeface="Times New Roman"/>
              </a:rPr>
              <a:t> on the screen. </a:t>
            </a:r>
            <a:br>
              <a:rPr b="1" lang="en-US" sz="1800">
                <a:solidFill>
                  <a:schemeClr val="dk1"/>
                </a:solidFill>
                <a:latin typeface="Times New Roman"/>
                <a:ea typeface="Times New Roman"/>
                <a:cs typeface="Times New Roman"/>
                <a:sym typeface="Times New Roman"/>
              </a:rPr>
            </a:br>
            <a:br>
              <a:rPr b="1"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int day = 5;switch (day)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case 1: System.out.println("Monday"); break;</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case 2: System.out.println("Tuesday"); break;</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case 3:  System.out.println("Wednesday"); break;</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case 4:  System.out.println("Thrusday"); break;</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case 5:   System.out.println("Friday");   break;</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case 6:   System.out.println("Saturday");   break;</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case 7:  System.out.println("Sunday");  break;</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default:   System.out.println("Invalid entry");</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break;</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ph idx="1" type="body"/>
          </p:nvPr>
        </p:nvSpPr>
        <p:spPr>
          <a:xfrm>
            <a:off x="914400" y="17526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Java Is Simple </a:t>
            </a:r>
            <a:endParaRPr/>
          </a:p>
          <a:p>
            <a:pPr indent="-342900" lvl="0" marL="342900" rtl="0" algn="l">
              <a:lnSpc>
                <a:spcPct val="90000"/>
              </a:lnSpc>
              <a:spcBef>
                <a:spcPts val="544"/>
              </a:spcBef>
              <a:spcAft>
                <a:spcPts val="0"/>
              </a:spcAft>
              <a:buClr>
                <a:schemeClr val="dk1"/>
              </a:buClr>
              <a:buSzPct val="100000"/>
              <a:buChar char="•"/>
            </a:pPr>
            <a:r>
              <a:rPr lang="en-US">
                <a:latin typeface="Times New Roman"/>
                <a:ea typeface="Times New Roman"/>
                <a:cs typeface="Times New Roman"/>
                <a:sym typeface="Times New Roman"/>
              </a:rPr>
              <a:t>Java Is Object-Oriented </a:t>
            </a:r>
            <a:endParaRPr/>
          </a:p>
          <a:p>
            <a:pPr indent="-342900" lvl="0" marL="342900" rtl="0" algn="l">
              <a:lnSpc>
                <a:spcPct val="90000"/>
              </a:lnSpc>
              <a:spcBef>
                <a:spcPts val="544"/>
              </a:spcBef>
              <a:spcAft>
                <a:spcPts val="0"/>
              </a:spcAft>
              <a:buClr>
                <a:schemeClr val="dk1"/>
              </a:buClr>
              <a:buSzPct val="100000"/>
              <a:buChar char="•"/>
            </a:pPr>
            <a:r>
              <a:rPr lang="en-US">
                <a:latin typeface="Times New Roman"/>
                <a:ea typeface="Times New Roman"/>
                <a:cs typeface="Times New Roman"/>
                <a:sym typeface="Times New Roman"/>
              </a:rPr>
              <a:t>Java Is Distributed </a:t>
            </a:r>
            <a:endParaRPr/>
          </a:p>
          <a:p>
            <a:pPr indent="-342900" lvl="0" marL="342900" rtl="0" algn="l">
              <a:lnSpc>
                <a:spcPct val="90000"/>
              </a:lnSpc>
              <a:spcBef>
                <a:spcPts val="544"/>
              </a:spcBef>
              <a:spcAft>
                <a:spcPts val="0"/>
              </a:spcAft>
              <a:buClr>
                <a:schemeClr val="dk1"/>
              </a:buClr>
              <a:buSzPct val="100000"/>
              <a:buChar char="•"/>
            </a:pPr>
            <a:r>
              <a:rPr lang="en-US">
                <a:latin typeface="Times New Roman"/>
                <a:ea typeface="Times New Roman"/>
                <a:cs typeface="Times New Roman"/>
                <a:sym typeface="Times New Roman"/>
              </a:rPr>
              <a:t>Java Is Interpreted </a:t>
            </a:r>
            <a:endParaRPr/>
          </a:p>
          <a:p>
            <a:pPr indent="-342900" lvl="0" marL="342900" rtl="0" algn="l">
              <a:lnSpc>
                <a:spcPct val="90000"/>
              </a:lnSpc>
              <a:spcBef>
                <a:spcPts val="544"/>
              </a:spcBef>
              <a:spcAft>
                <a:spcPts val="0"/>
              </a:spcAft>
              <a:buClr>
                <a:schemeClr val="dk1"/>
              </a:buClr>
              <a:buSzPct val="100000"/>
              <a:buChar char="•"/>
            </a:pPr>
            <a:r>
              <a:rPr lang="en-US">
                <a:latin typeface="Times New Roman"/>
                <a:ea typeface="Times New Roman"/>
                <a:cs typeface="Times New Roman"/>
                <a:sym typeface="Times New Roman"/>
              </a:rPr>
              <a:t>Java Is Robust </a:t>
            </a:r>
            <a:endParaRPr/>
          </a:p>
          <a:p>
            <a:pPr indent="-342900" lvl="0" marL="342900" rtl="0" algn="l">
              <a:lnSpc>
                <a:spcPct val="90000"/>
              </a:lnSpc>
              <a:spcBef>
                <a:spcPts val="544"/>
              </a:spcBef>
              <a:spcAft>
                <a:spcPts val="0"/>
              </a:spcAft>
              <a:buClr>
                <a:schemeClr val="dk1"/>
              </a:buClr>
              <a:buSzPct val="100000"/>
              <a:buChar char="•"/>
            </a:pPr>
            <a:r>
              <a:rPr lang="en-US">
                <a:latin typeface="Times New Roman"/>
                <a:ea typeface="Times New Roman"/>
                <a:cs typeface="Times New Roman"/>
                <a:sym typeface="Times New Roman"/>
              </a:rPr>
              <a:t>Java Is Secure </a:t>
            </a:r>
            <a:endParaRPr/>
          </a:p>
          <a:p>
            <a:pPr indent="-342900" lvl="0" marL="342900" rtl="0" algn="l">
              <a:lnSpc>
                <a:spcPct val="90000"/>
              </a:lnSpc>
              <a:spcBef>
                <a:spcPts val="544"/>
              </a:spcBef>
              <a:spcAft>
                <a:spcPts val="0"/>
              </a:spcAft>
              <a:buClr>
                <a:schemeClr val="dk1"/>
              </a:buClr>
              <a:buSzPct val="100000"/>
              <a:buChar char="•"/>
            </a:pPr>
            <a:r>
              <a:rPr lang="en-US">
                <a:latin typeface="Times New Roman"/>
                <a:ea typeface="Times New Roman"/>
                <a:cs typeface="Times New Roman"/>
                <a:sym typeface="Times New Roman"/>
              </a:rPr>
              <a:t>Java Is Architecture-Neutral </a:t>
            </a:r>
            <a:endParaRPr/>
          </a:p>
          <a:p>
            <a:pPr indent="-342900" lvl="0" marL="342900" rtl="0" algn="l">
              <a:lnSpc>
                <a:spcPct val="90000"/>
              </a:lnSpc>
              <a:spcBef>
                <a:spcPts val="544"/>
              </a:spcBef>
              <a:spcAft>
                <a:spcPts val="0"/>
              </a:spcAft>
              <a:buClr>
                <a:schemeClr val="dk1"/>
              </a:buClr>
              <a:buSzPct val="100000"/>
              <a:buChar char="•"/>
            </a:pPr>
            <a:r>
              <a:rPr lang="en-US">
                <a:latin typeface="Times New Roman"/>
                <a:ea typeface="Times New Roman"/>
                <a:cs typeface="Times New Roman"/>
                <a:sym typeface="Times New Roman"/>
              </a:rPr>
              <a:t>Java Is Portable </a:t>
            </a:r>
            <a:endParaRPr/>
          </a:p>
          <a:p>
            <a:pPr indent="-342900" lvl="0" marL="342900" rtl="0" algn="l">
              <a:lnSpc>
                <a:spcPct val="90000"/>
              </a:lnSpc>
              <a:spcBef>
                <a:spcPts val="544"/>
              </a:spcBef>
              <a:spcAft>
                <a:spcPts val="0"/>
              </a:spcAft>
              <a:buClr>
                <a:schemeClr val="dk1"/>
              </a:buClr>
              <a:buSzPct val="100000"/>
              <a:buChar char="•"/>
            </a:pPr>
            <a:r>
              <a:rPr lang="en-US">
                <a:latin typeface="Times New Roman"/>
                <a:ea typeface="Times New Roman"/>
                <a:cs typeface="Times New Roman"/>
                <a:sym typeface="Times New Roman"/>
              </a:rPr>
              <a:t>Java's Performance </a:t>
            </a:r>
            <a:endParaRPr/>
          </a:p>
          <a:p>
            <a:pPr indent="-342900" lvl="0" marL="342900" rtl="0" algn="l">
              <a:lnSpc>
                <a:spcPct val="90000"/>
              </a:lnSpc>
              <a:spcBef>
                <a:spcPts val="544"/>
              </a:spcBef>
              <a:spcAft>
                <a:spcPts val="0"/>
              </a:spcAft>
              <a:buClr>
                <a:schemeClr val="dk1"/>
              </a:buClr>
              <a:buSzPct val="100000"/>
              <a:buChar char="•"/>
            </a:pPr>
            <a:r>
              <a:rPr lang="en-US">
                <a:latin typeface="Times New Roman"/>
                <a:ea typeface="Times New Roman"/>
                <a:cs typeface="Times New Roman"/>
                <a:sym typeface="Times New Roman"/>
              </a:rPr>
              <a:t>Java Is Multithreaded </a:t>
            </a:r>
            <a:endParaRPr/>
          </a:p>
          <a:p>
            <a:pPr indent="-342900" lvl="0" marL="342900" rtl="0" algn="l">
              <a:lnSpc>
                <a:spcPct val="90000"/>
              </a:lnSpc>
              <a:spcBef>
                <a:spcPts val="544"/>
              </a:spcBef>
              <a:spcAft>
                <a:spcPts val="0"/>
              </a:spcAft>
              <a:buClr>
                <a:schemeClr val="dk1"/>
              </a:buClr>
              <a:buSzPct val="100000"/>
              <a:buChar char="•"/>
            </a:pPr>
            <a:r>
              <a:rPr lang="en-US">
                <a:latin typeface="Times New Roman"/>
                <a:ea typeface="Times New Roman"/>
                <a:cs typeface="Times New Roman"/>
                <a:sym typeface="Times New Roman"/>
              </a:rPr>
              <a:t>Java Is Dynamic </a:t>
            </a:r>
            <a:endParaRPr/>
          </a:p>
          <a:p>
            <a:pPr indent="-170180" lvl="0" marL="342900" rtl="0" algn="l">
              <a:spcBef>
                <a:spcPts val="544"/>
              </a:spcBef>
              <a:spcAft>
                <a:spcPts val="0"/>
              </a:spcAft>
              <a:buClr>
                <a:schemeClr val="dk1"/>
              </a:buClr>
              <a:buSzPct val="100000"/>
              <a:buNone/>
            </a:pPr>
            <a:r>
              <a:t/>
            </a:r>
            <a:endParaRPr/>
          </a:p>
        </p:txBody>
      </p:sp>
      <p:sp>
        <p:nvSpPr>
          <p:cNvPr id="119" name="Google Shape;119;p10"/>
          <p:cNvSpPr txBox="1"/>
          <p:nvPr>
            <p:ph type="title"/>
          </p:nvPr>
        </p:nvSpPr>
        <p:spPr>
          <a:xfrm>
            <a:off x="914400" y="1066800"/>
            <a:ext cx="8229600" cy="685800"/>
          </a:xfrm>
          <a:prstGeom prst="rect">
            <a:avLst/>
          </a:prstGeom>
          <a:noFill/>
          <a:ln>
            <a:noFill/>
          </a:ln>
        </p:spPr>
        <p:txBody>
          <a:bodyPr anchorCtr="0" anchor="t" bIns="46025" lIns="92075" spcFirstLastPara="1" rIns="92075" wrap="square" tIns="46025">
            <a:noAutofit/>
          </a:bodyPr>
          <a:lstStyle/>
          <a:p>
            <a:pPr indent="0" lvl="0" marL="0" rtl="0" algn="ctr">
              <a:lnSpc>
                <a:spcPct val="110000"/>
              </a:lnSpc>
              <a:spcBef>
                <a:spcPts val="0"/>
              </a:spcBef>
              <a:spcAft>
                <a:spcPts val="0"/>
              </a:spcAft>
              <a:buClr>
                <a:schemeClr val="dk2"/>
              </a:buClr>
              <a:buSzPts val="2100"/>
              <a:buFont typeface="Times New Roman"/>
              <a:buNone/>
            </a:pPr>
            <a:r>
              <a:rPr b="1" lang="en-US" sz="2800">
                <a:latin typeface="Times New Roman"/>
                <a:ea typeface="Times New Roman"/>
                <a:cs typeface="Times New Roman"/>
                <a:sym typeface="Times New Roman"/>
              </a:rPr>
              <a:t>Characteristic of Java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4"/>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Iteration Statements</a:t>
            </a:r>
            <a:endParaRPr/>
          </a:p>
        </p:txBody>
      </p:sp>
      <p:sp>
        <p:nvSpPr>
          <p:cNvPr id="506" name="Google Shape;506;p74"/>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1800"/>
              <a:buFont typeface="Arial"/>
              <a:buChar char="•"/>
            </a:pPr>
            <a:r>
              <a:rPr b="1" lang="en-US" sz="2400">
                <a:solidFill>
                  <a:schemeClr val="dk1"/>
                </a:solidFill>
                <a:latin typeface="Times New Roman"/>
                <a:ea typeface="Times New Roman"/>
                <a:cs typeface="Times New Roman"/>
                <a:sym typeface="Times New Roman"/>
              </a:rPr>
              <a:t>while loop statements </a:t>
            </a:r>
            <a:endParaRPr/>
          </a:p>
          <a:p>
            <a:pPr indent="-179387" lvl="1" marL="636588" marR="0" rtl="0" algn="l">
              <a:spcBef>
                <a:spcPts val="480"/>
              </a:spcBef>
              <a:spcAft>
                <a:spcPts val="0"/>
              </a:spcAft>
              <a:buClr>
                <a:schemeClr val="dk2"/>
              </a:buClr>
              <a:buSzPts val="1800"/>
              <a:buFont typeface="Arial"/>
              <a:buChar char="•"/>
            </a:pPr>
            <a:r>
              <a:rPr b="0" i="0" lang="en-US" sz="2400" u="none" cap="none" strike="noStrike">
                <a:solidFill>
                  <a:schemeClr val="dk1"/>
                </a:solidFill>
                <a:latin typeface="Times New Roman"/>
                <a:ea typeface="Times New Roman"/>
                <a:cs typeface="Times New Roman"/>
                <a:sym typeface="Times New Roman"/>
              </a:rPr>
              <a:t>It executes a block of code or statements till the given condition is true. The expression must be evaluated to a boolean value</a:t>
            </a:r>
            <a:r>
              <a:rPr b="0" i="0" lang="en-US" sz="2400" u="none" cap="none" strike="noStrike">
                <a:solidFill>
                  <a:schemeClr val="dk1"/>
                </a:solidFill>
                <a:latin typeface="Calibri"/>
                <a:ea typeface="Calibri"/>
                <a:cs typeface="Calibri"/>
                <a:sym typeface="Calibri"/>
              </a:rPr>
              <a:t>. </a:t>
            </a:r>
            <a:br>
              <a:rPr b="0" i="0" lang="en-US" sz="2400" u="none" cap="none" strike="noStrike">
                <a:solidFill>
                  <a:schemeClr val="dk1"/>
                </a:solidFill>
                <a:latin typeface="Times New Roman"/>
                <a:ea typeface="Times New Roman"/>
                <a:cs typeface="Times New Roman"/>
                <a:sym typeface="Times New Roman"/>
              </a:rPr>
            </a:br>
            <a:endParaRPr b="1" i="0" sz="2400" u="none" cap="none" strike="noStrike">
              <a:solidFill>
                <a:schemeClr val="dk1"/>
              </a:solidFill>
              <a:latin typeface="Times New Roman"/>
              <a:ea typeface="Times New Roman"/>
              <a:cs typeface="Times New Roman"/>
              <a:sym typeface="Times New Roman"/>
            </a:endParaRPr>
          </a:p>
        </p:txBody>
      </p:sp>
      <p:sp>
        <p:nvSpPr>
          <p:cNvPr id="507" name="Google Shape;507;p74"/>
          <p:cNvSpPr/>
          <p:nvPr/>
        </p:nvSpPr>
        <p:spPr>
          <a:xfrm>
            <a:off x="0" y="0"/>
            <a:ext cx="91440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Example: </a:t>
            </a:r>
            <a:r>
              <a:rPr b="0" i="0" lang="en-US" sz="900" u="none" cap="none" strike="noStrike">
                <a:solidFill>
                  <a:srgbClr val="000000"/>
                </a:solidFill>
                <a:latin typeface="Arial"/>
                <a:ea typeface="Arial"/>
                <a:cs typeface="Arial"/>
                <a:sym typeface="Arial"/>
              </a:rPr>
              <a:t>If n%2 evaluates to 0 then the "if" block is executed. Here it evaluates to 0 so if block is executed. Hence </a:t>
            </a:r>
            <a:r>
              <a:rPr b="1" i="0" lang="en-US" sz="900" u="none" cap="none" strike="noStrike">
                <a:solidFill>
                  <a:srgbClr val="000000"/>
                </a:solidFill>
                <a:latin typeface="Arial"/>
                <a:ea typeface="Arial"/>
                <a:cs typeface="Arial"/>
                <a:sym typeface="Arial"/>
              </a:rPr>
              <a:t>"This is even number" </a:t>
            </a:r>
            <a:r>
              <a:rPr b="0" i="0" lang="en-US" sz="900" u="none" cap="none" strike="noStrike">
                <a:solidFill>
                  <a:srgbClr val="000000"/>
                </a:solidFill>
                <a:latin typeface="Arial"/>
                <a:ea typeface="Arial"/>
                <a:cs typeface="Arial"/>
                <a:sym typeface="Arial"/>
              </a:rPr>
              <a:t>is printed on the screen.</a:t>
            </a:r>
            <a:br>
              <a:rPr b="1" i="0" lang="en-US" sz="9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508" name="Google Shape;508;p74"/>
          <p:cNvSpPr/>
          <p:nvPr/>
        </p:nvSpPr>
        <p:spPr>
          <a:xfrm>
            <a:off x="4191000" y="3981271"/>
            <a:ext cx="45720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prints values 1 to 10 on the screen.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int i = 1;//print 1 to 10</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while (i &lt;= 10){</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System.out.println("Num " + i);</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Times New Roman"/>
              <a:ea typeface="Times New Roman"/>
              <a:cs typeface="Times New Roman"/>
              <a:sym typeface="Times New Roman"/>
            </a:endParaRPr>
          </a:p>
        </p:txBody>
      </p:sp>
      <p:sp>
        <p:nvSpPr>
          <p:cNvPr id="509" name="Google Shape;509;p74"/>
          <p:cNvSpPr/>
          <p:nvPr/>
        </p:nvSpPr>
        <p:spPr>
          <a:xfrm>
            <a:off x="914400" y="3962400"/>
            <a:ext cx="23622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b="1" lang="en-US" sz="1800">
                <a:solidFill>
                  <a:schemeClr val="dk1"/>
                </a:solidFill>
                <a:latin typeface="Times New Roman"/>
                <a:ea typeface="Times New Roman"/>
                <a:cs typeface="Times New Roman"/>
                <a:sym typeface="Times New Roman"/>
              </a:rPr>
              <a:t>Syntax:</a:t>
            </a:r>
            <a:br>
              <a:rPr b="1"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while(expression){</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&lt;statement&gt;;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5"/>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Iteration Statements</a:t>
            </a:r>
            <a:endParaRPr/>
          </a:p>
        </p:txBody>
      </p:sp>
      <p:sp>
        <p:nvSpPr>
          <p:cNvPr id="515" name="Google Shape;515;p75"/>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1800"/>
              <a:buFont typeface="Arial"/>
              <a:buChar char="•"/>
            </a:pPr>
            <a:r>
              <a:rPr b="1" lang="en-US" sz="2400">
                <a:solidFill>
                  <a:schemeClr val="dk1"/>
                </a:solidFill>
                <a:latin typeface="Times New Roman"/>
                <a:ea typeface="Times New Roman"/>
                <a:cs typeface="Times New Roman"/>
                <a:sym typeface="Times New Roman"/>
              </a:rPr>
              <a:t>do-while loop statements </a:t>
            </a:r>
            <a:endParaRPr/>
          </a:p>
          <a:p>
            <a:pPr indent="-179387" lvl="1" marL="636588" marR="0" rtl="0" algn="l">
              <a:spcBef>
                <a:spcPts val="480"/>
              </a:spcBef>
              <a:spcAft>
                <a:spcPts val="0"/>
              </a:spcAft>
              <a:buClr>
                <a:schemeClr val="dk2"/>
              </a:buClr>
              <a:buSzPts val="1800"/>
              <a:buFont typeface="Arial"/>
              <a:buChar char="•"/>
            </a:pPr>
            <a:r>
              <a:rPr b="0" i="0" lang="en-US" sz="2400" u="none" cap="none" strike="noStrike">
                <a:solidFill>
                  <a:schemeClr val="dk1"/>
                </a:solidFill>
                <a:latin typeface="Times New Roman"/>
                <a:ea typeface="Times New Roman"/>
                <a:cs typeface="Times New Roman"/>
                <a:sym typeface="Times New Roman"/>
              </a:rPr>
              <a:t>First the </a:t>
            </a:r>
            <a:r>
              <a:rPr b="1" i="0" lang="en-US" sz="2400" u="none" cap="none" strike="noStrike">
                <a:solidFill>
                  <a:schemeClr val="dk1"/>
                </a:solidFill>
                <a:latin typeface="Times New Roman"/>
                <a:ea typeface="Times New Roman"/>
                <a:cs typeface="Times New Roman"/>
                <a:sym typeface="Times New Roman"/>
              </a:rPr>
              <a:t>do</a:t>
            </a:r>
            <a:r>
              <a:rPr b="0" i="0" lang="en-US" sz="2400" u="none" cap="none" strike="noStrike">
                <a:solidFill>
                  <a:schemeClr val="dk1"/>
                </a:solidFill>
                <a:latin typeface="Times New Roman"/>
                <a:ea typeface="Times New Roman"/>
                <a:cs typeface="Times New Roman"/>
                <a:sym typeface="Times New Roman"/>
              </a:rPr>
              <a:t> block statements are executed then the condition given in </a:t>
            </a:r>
            <a:r>
              <a:rPr b="1" i="0" lang="en-US" sz="2400" u="none" cap="none" strike="noStrike">
                <a:solidFill>
                  <a:schemeClr val="dk1"/>
                </a:solidFill>
                <a:latin typeface="Times New Roman"/>
                <a:ea typeface="Times New Roman"/>
                <a:cs typeface="Times New Roman"/>
                <a:sym typeface="Times New Roman"/>
              </a:rPr>
              <a:t>while</a:t>
            </a:r>
            <a:r>
              <a:rPr b="0" i="0" lang="en-US" sz="2400" u="none" cap="none" strike="noStrike">
                <a:solidFill>
                  <a:schemeClr val="dk1"/>
                </a:solidFill>
                <a:latin typeface="Times New Roman"/>
                <a:ea typeface="Times New Roman"/>
                <a:cs typeface="Times New Roman"/>
                <a:sym typeface="Times New Roman"/>
              </a:rPr>
              <a:t> statement is checked. So in this case, even the condition is false in the first attempt, do block of code is executed at least once.</a:t>
            </a:r>
            <a:br>
              <a:rPr b="0" i="0" lang="en-US" sz="2400" u="none" cap="none" strike="noStrike">
                <a:solidFill>
                  <a:schemeClr val="dk1"/>
                </a:solidFill>
                <a:latin typeface="Calibri"/>
                <a:ea typeface="Calibri"/>
                <a:cs typeface="Calibri"/>
                <a:sym typeface="Calibri"/>
              </a:rPr>
            </a:br>
            <a:endParaRPr b="1" i="0" sz="2400" u="none" cap="none" strike="noStrike">
              <a:solidFill>
                <a:schemeClr val="dk1"/>
              </a:solidFill>
              <a:latin typeface="Times New Roman"/>
              <a:ea typeface="Times New Roman"/>
              <a:cs typeface="Times New Roman"/>
              <a:sym typeface="Times New Roman"/>
            </a:endParaRPr>
          </a:p>
        </p:txBody>
      </p:sp>
      <p:sp>
        <p:nvSpPr>
          <p:cNvPr id="516" name="Google Shape;516;p75"/>
          <p:cNvSpPr/>
          <p:nvPr/>
        </p:nvSpPr>
        <p:spPr>
          <a:xfrm>
            <a:off x="0" y="0"/>
            <a:ext cx="91440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Example: </a:t>
            </a:r>
            <a:r>
              <a:rPr b="0" i="0" lang="en-US" sz="900" u="none" cap="none" strike="noStrike">
                <a:solidFill>
                  <a:srgbClr val="000000"/>
                </a:solidFill>
                <a:latin typeface="Arial"/>
                <a:ea typeface="Arial"/>
                <a:cs typeface="Arial"/>
                <a:sym typeface="Arial"/>
              </a:rPr>
              <a:t>If n%2 evaluates to 0 then the "if" block is executed. Here it evaluates to 0 so if block is executed. Hence </a:t>
            </a:r>
            <a:r>
              <a:rPr b="1" i="0" lang="en-US" sz="900" u="none" cap="none" strike="noStrike">
                <a:solidFill>
                  <a:srgbClr val="000000"/>
                </a:solidFill>
                <a:latin typeface="Arial"/>
                <a:ea typeface="Arial"/>
                <a:cs typeface="Arial"/>
                <a:sym typeface="Arial"/>
              </a:rPr>
              <a:t>"This is even number" </a:t>
            </a:r>
            <a:r>
              <a:rPr b="0" i="0" lang="en-US" sz="900" u="none" cap="none" strike="noStrike">
                <a:solidFill>
                  <a:srgbClr val="000000"/>
                </a:solidFill>
                <a:latin typeface="Arial"/>
                <a:ea typeface="Arial"/>
                <a:cs typeface="Arial"/>
                <a:sym typeface="Arial"/>
              </a:rPr>
              <a:t>is printed on the screen.</a:t>
            </a:r>
            <a:br>
              <a:rPr b="1" i="0" lang="en-US" sz="9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517" name="Google Shape;517;p75"/>
          <p:cNvSpPr/>
          <p:nvPr/>
        </p:nvSpPr>
        <p:spPr>
          <a:xfrm>
            <a:off x="4191000" y="3981271"/>
            <a:ext cx="4572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prints values 1 to 10 on the screen.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int i = 1;do{</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System.out.println("Num: " + i);</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}while(i &lt;= 10);</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p:txBody>
      </p:sp>
      <p:sp>
        <p:nvSpPr>
          <p:cNvPr id="518" name="Google Shape;518;p75"/>
          <p:cNvSpPr/>
          <p:nvPr/>
        </p:nvSpPr>
        <p:spPr>
          <a:xfrm>
            <a:off x="914400" y="3962400"/>
            <a:ext cx="23622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Syntax:</a:t>
            </a:r>
            <a:br>
              <a:rPr b="1" lang="en-US" sz="1800">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a:t>
            </a:r>
            <a:r>
              <a:rPr lang="en-US" sz="1800">
                <a:solidFill>
                  <a:schemeClr val="dk1"/>
                </a:solidFill>
                <a:latin typeface="Times New Roman"/>
                <a:ea typeface="Times New Roman"/>
                <a:cs typeface="Times New Roman"/>
                <a:sym typeface="Times New Roman"/>
              </a:rPr>
              <a:t>do{</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&lt;statement&gt;;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}while (expression);</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6"/>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Iteration Statements</a:t>
            </a:r>
            <a:endParaRPr/>
          </a:p>
        </p:txBody>
      </p:sp>
      <p:sp>
        <p:nvSpPr>
          <p:cNvPr id="524" name="Google Shape;524;p76"/>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1800"/>
              <a:buFont typeface="Arial"/>
              <a:buChar char="•"/>
            </a:pPr>
            <a:r>
              <a:rPr b="1" lang="en-US" sz="2400">
                <a:solidFill>
                  <a:schemeClr val="dk1"/>
                </a:solidFill>
                <a:latin typeface="Times New Roman"/>
                <a:ea typeface="Times New Roman"/>
                <a:cs typeface="Times New Roman"/>
                <a:sym typeface="Times New Roman"/>
              </a:rPr>
              <a:t>for loop statements </a:t>
            </a:r>
            <a:endParaRPr/>
          </a:p>
        </p:txBody>
      </p:sp>
      <p:sp>
        <p:nvSpPr>
          <p:cNvPr id="525" name="Google Shape;525;p76"/>
          <p:cNvSpPr/>
          <p:nvPr/>
        </p:nvSpPr>
        <p:spPr>
          <a:xfrm>
            <a:off x="0" y="0"/>
            <a:ext cx="91440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Example: </a:t>
            </a:r>
            <a:r>
              <a:rPr b="0" i="0" lang="en-US" sz="900" u="none" cap="none" strike="noStrike">
                <a:solidFill>
                  <a:srgbClr val="000000"/>
                </a:solidFill>
                <a:latin typeface="Arial"/>
                <a:ea typeface="Arial"/>
                <a:cs typeface="Arial"/>
                <a:sym typeface="Arial"/>
              </a:rPr>
              <a:t>If n%2 evaluates to 0 then the "if" block is executed. Here it evaluates to 0 so if block is executed. Hence </a:t>
            </a:r>
            <a:r>
              <a:rPr b="1" i="0" lang="en-US" sz="900" u="none" cap="none" strike="noStrike">
                <a:solidFill>
                  <a:srgbClr val="000000"/>
                </a:solidFill>
                <a:latin typeface="Arial"/>
                <a:ea typeface="Arial"/>
                <a:cs typeface="Arial"/>
                <a:sym typeface="Arial"/>
              </a:rPr>
              <a:t>"This is even number" </a:t>
            </a:r>
            <a:r>
              <a:rPr b="0" i="0" lang="en-US" sz="900" u="none" cap="none" strike="noStrike">
                <a:solidFill>
                  <a:srgbClr val="000000"/>
                </a:solidFill>
                <a:latin typeface="Arial"/>
                <a:ea typeface="Arial"/>
                <a:cs typeface="Arial"/>
                <a:sym typeface="Arial"/>
              </a:rPr>
              <a:t>is printed on the screen.</a:t>
            </a:r>
            <a:br>
              <a:rPr b="1" i="0" lang="en-US" sz="9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526" name="Google Shape;526;p76"/>
          <p:cNvSpPr/>
          <p:nvPr/>
        </p:nvSpPr>
        <p:spPr>
          <a:xfrm>
            <a:off x="5791200" y="3157478"/>
            <a:ext cx="29718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prints values 1 to 10 on the screen.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for (int num = 1; num &lt;= 10; num++)</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System.out.println("Num: " + num);</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p:txBody>
      </p:sp>
      <p:sp>
        <p:nvSpPr>
          <p:cNvPr id="527" name="Google Shape;527;p76"/>
          <p:cNvSpPr/>
          <p:nvPr/>
        </p:nvSpPr>
        <p:spPr>
          <a:xfrm>
            <a:off x="914400" y="2382083"/>
            <a:ext cx="44958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 </a:t>
            </a:r>
            <a:r>
              <a:rPr b="1" lang="en-US" sz="1800">
                <a:solidFill>
                  <a:schemeClr val="dk1"/>
                </a:solidFill>
                <a:latin typeface="Times New Roman"/>
                <a:ea typeface="Times New Roman"/>
                <a:cs typeface="Times New Roman"/>
                <a:sym typeface="Times New Roman"/>
              </a:rPr>
              <a:t>Syntax:</a:t>
            </a:r>
            <a:br>
              <a:rPr b="1"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for (initialization; condition; increment or decrement)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&lt;statement&gt;;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initialization:</a:t>
            </a:r>
            <a:r>
              <a:rPr lang="en-US" sz="1800">
                <a:solidFill>
                  <a:schemeClr val="dk1"/>
                </a:solidFill>
                <a:latin typeface="Times New Roman"/>
                <a:ea typeface="Times New Roman"/>
                <a:cs typeface="Times New Roman"/>
                <a:sym typeface="Times New Roman"/>
              </a:rPr>
              <a:t> The loop is started  with the value specified.</a:t>
            </a:r>
            <a:br>
              <a:rPr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condition:</a:t>
            </a:r>
            <a:r>
              <a:rPr lang="en-US" sz="1800">
                <a:solidFill>
                  <a:schemeClr val="dk1"/>
                </a:solidFill>
                <a:latin typeface="Times New Roman"/>
                <a:ea typeface="Times New Roman"/>
                <a:cs typeface="Times New Roman"/>
                <a:sym typeface="Times New Roman"/>
              </a:rPr>
              <a:t> It evaluates to either 'true' or 'false'. If it is false then the loop is terminated. </a:t>
            </a:r>
            <a:br>
              <a:rPr lang="en-US" sz="1800">
                <a:solidFill>
                  <a:schemeClr val="dk1"/>
                </a:solidFill>
                <a:latin typeface="Times New Roman"/>
                <a:ea typeface="Times New Roman"/>
                <a:cs typeface="Times New Roman"/>
                <a:sym typeface="Times New Roman"/>
              </a:rPr>
            </a:br>
            <a:r>
              <a:rPr b="1" lang="en-US" sz="1800">
                <a:solidFill>
                  <a:schemeClr val="dk1"/>
                </a:solidFill>
                <a:latin typeface="Times New Roman"/>
                <a:ea typeface="Times New Roman"/>
                <a:cs typeface="Times New Roman"/>
                <a:sym typeface="Times New Roman"/>
              </a:rPr>
              <a:t>increment or decrement:</a:t>
            </a:r>
            <a:r>
              <a:rPr lang="en-US" sz="1800">
                <a:solidFill>
                  <a:schemeClr val="dk1"/>
                </a:solidFill>
                <a:latin typeface="Times New Roman"/>
                <a:ea typeface="Times New Roman"/>
                <a:cs typeface="Times New Roman"/>
                <a:sym typeface="Times New Roman"/>
              </a:rPr>
              <a:t> After each iteration, value increments or decrements. </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7"/>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Branching Statements</a:t>
            </a:r>
            <a:endParaRPr/>
          </a:p>
        </p:txBody>
      </p:sp>
      <p:sp>
        <p:nvSpPr>
          <p:cNvPr id="533" name="Google Shape;533;p77"/>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1800"/>
              <a:buFont typeface="Arial"/>
              <a:buChar char="•"/>
            </a:pPr>
            <a:r>
              <a:rPr b="1" lang="en-US" sz="2400">
                <a:solidFill>
                  <a:schemeClr val="dk1"/>
                </a:solidFill>
                <a:latin typeface="Times New Roman"/>
                <a:ea typeface="Times New Roman"/>
                <a:cs typeface="Times New Roman"/>
                <a:sym typeface="Times New Roman"/>
              </a:rPr>
              <a:t>Break statements</a:t>
            </a:r>
            <a:endParaRPr/>
          </a:p>
          <a:p>
            <a:pPr indent="-179387" lvl="1" marL="636588" marR="0" rtl="0" algn="l">
              <a:spcBef>
                <a:spcPts val="480"/>
              </a:spcBef>
              <a:spcAft>
                <a:spcPts val="0"/>
              </a:spcAft>
              <a:buClr>
                <a:schemeClr val="dk2"/>
              </a:buClr>
              <a:buSzPts val="1800"/>
              <a:buFont typeface="Arial"/>
              <a:buChar char="•"/>
            </a:pPr>
            <a:r>
              <a:rPr b="0" i="0" lang="en-US" sz="2400" u="none" cap="none" strike="noStrike">
                <a:solidFill>
                  <a:schemeClr val="dk1"/>
                </a:solidFill>
                <a:latin typeface="Times New Roman"/>
                <a:ea typeface="Times New Roman"/>
                <a:cs typeface="Times New Roman"/>
                <a:sym typeface="Times New Roman"/>
              </a:rPr>
              <a:t>The break statement is a branching statement that contains two forms: labeled and unlabeled. The break statement is used for breaking the execution of a loop (while, do-while and for) . It also terminates the switch statements. </a:t>
            </a:r>
            <a:endParaRPr/>
          </a:p>
          <a:p>
            <a:pPr indent="-65087" lvl="1" marL="636588" marR="0" rtl="0" algn="l">
              <a:spcBef>
                <a:spcPts val="480"/>
              </a:spcBef>
              <a:spcAft>
                <a:spcPts val="0"/>
              </a:spcAft>
              <a:buClr>
                <a:schemeClr val="dk2"/>
              </a:buClr>
              <a:buSzPts val="18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179387" lvl="1" marL="636588" marR="0" rtl="0" algn="l">
              <a:spcBef>
                <a:spcPts val="480"/>
              </a:spcBef>
              <a:spcAft>
                <a:spcPts val="0"/>
              </a:spcAft>
              <a:buClr>
                <a:schemeClr val="dk2"/>
              </a:buClr>
              <a:buSzPts val="1800"/>
              <a:buFont typeface="Arial"/>
              <a:buChar char="•"/>
            </a:pPr>
            <a:r>
              <a:rPr b="1" i="0" lang="en-US" sz="2400" u="none" cap="none" strike="noStrike">
                <a:solidFill>
                  <a:schemeClr val="dk1"/>
                </a:solidFill>
                <a:latin typeface="Times New Roman"/>
                <a:ea typeface="Times New Roman"/>
                <a:cs typeface="Times New Roman"/>
                <a:sym typeface="Times New Roman"/>
              </a:rPr>
              <a:t>Syntax:</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break;  // breaks the innermost loop or switch statement.</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  break label;   // breaks the outermost loop in a series of nested loops.</a:t>
            </a:r>
            <a:br>
              <a:rPr b="0" i="0" lang="en-US" sz="2400" u="none" cap="none" strike="noStrike">
                <a:solidFill>
                  <a:schemeClr val="dk1"/>
                </a:solidFill>
                <a:latin typeface="Times New Roman"/>
                <a:ea typeface="Times New Roman"/>
                <a:cs typeface="Times New Roman"/>
                <a:sym typeface="Times New Roman"/>
              </a:rPr>
            </a:br>
            <a:br>
              <a:rPr b="0"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 </a:t>
            </a:r>
            <a:endParaRPr/>
          </a:p>
        </p:txBody>
      </p:sp>
      <p:sp>
        <p:nvSpPr>
          <p:cNvPr id="534" name="Google Shape;534;p77"/>
          <p:cNvSpPr/>
          <p:nvPr/>
        </p:nvSpPr>
        <p:spPr>
          <a:xfrm>
            <a:off x="0" y="0"/>
            <a:ext cx="91440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Example: </a:t>
            </a:r>
            <a:r>
              <a:rPr b="0" i="0" lang="en-US" sz="900" u="none" cap="none" strike="noStrike">
                <a:solidFill>
                  <a:srgbClr val="000000"/>
                </a:solidFill>
                <a:latin typeface="Arial"/>
                <a:ea typeface="Arial"/>
                <a:cs typeface="Arial"/>
                <a:sym typeface="Arial"/>
              </a:rPr>
              <a:t>If n%2 evaluates to 0 then the "if" block is executed. Here it evaluates to 0 so if block is executed. Hence </a:t>
            </a:r>
            <a:r>
              <a:rPr b="1" i="0" lang="en-US" sz="900" u="none" cap="none" strike="noStrike">
                <a:solidFill>
                  <a:srgbClr val="000000"/>
                </a:solidFill>
                <a:latin typeface="Arial"/>
                <a:ea typeface="Arial"/>
                <a:cs typeface="Arial"/>
                <a:sym typeface="Arial"/>
              </a:rPr>
              <a:t>"This is even number" </a:t>
            </a:r>
            <a:r>
              <a:rPr b="0" i="0" lang="en-US" sz="900" u="none" cap="none" strike="noStrike">
                <a:solidFill>
                  <a:srgbClr val="000000"/>
                </a:solidFill>
                <a:latin typeface="Arial"/>
                <a:ea typeface="Arial"/>
                <a:cs typeface="Arial"/>
                <a:sym typeface="Arial"/>
              </a:rPr>
              <a:t>is printed on the screen.</a:t>
            </a:r>
            <a:br>
              <a:rPr b="1" i="0" lang="en-US" sz="9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8"/>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Branching Statements</a:t>
            </a:r>
            <a:endParaRPr/>
          </a:p>
        </p:txBody>
      </p:sp>
      <p:sp>
        <p:nvSpPr>
          <p:cNvPr id="540" name="Google Shape;540;p78"/>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179388" lvl="0" marL="179388" marR="0" rtl="0" algn="l">
              <a:spcBef>
                <a:spcPts val="0"/>
              </a:spcBef>
              <a:spcAft>
                <a:spcPts val="0"/>
              </a:spcAft>
              <a:buClr>
                <a:schemeClr val="dk2"/>
              </a:buClr>
              <a:buSzPts val="1800"/>
              <a:buFont typeface="Arial"/>
              <a:buChar char="•"/>
            </a:pPr>
            <a:r>
              <a:rPr b="1" lang="en-US" sz="2400">
                <a:solidFill>
                  <a:schemeClr val="dk1"/>
                </a:solidFill>
                <a:latin typeface="Times New Roman"/>
                <a:ea typeface="Times New Roman"/>
                <a:cs typeface="Times New Roman"/>
                <a:sym typeface="Times New Roman"/>
              </a:rPr>
              <a:t>Break statements</a:t>
            </a:r>
            <a:endParaRPr/>
          </a:p>
          <a:p>
            <a:pPr indent="179388" lvl="0" marL="0" marR="0" rtl="0" algn="l">
              <a:spcBef>
                <a:spcPts val="480"/>
              </a:spcBef>
              <a:spcAft>
                <a:spcPts val="0"/>
              </a:spcAft>
              <a:buNone/>
            </a:pPr>
            <a:br>
              <a:rPr lang="en-US" sz="2400">
                <a:solidFill>
                  <a:schemeClr val="dk1"/>
                </a:solidFill>
                <a:latin typeface="Times New Roman"/>
                <a:ea typeface="Times New Roman"/>
                <a:cs typeface="Times New Roman"/>
                <a:sym typeface="Times New Roman"/>
              </a:rPr>
            </a:br>
            <a:r>
              <a:rPr b="1" lang="en-US" sz="2400">
                <a:solidFill>
                  <a:schemeClr val="dk1"/>
                </a:solidFill>
                <a:latin typeface="Times New Roman"/>
                <a:ea typeface="Times New Roman"/>
                <a:cs typeface="Times New Roman"/>
                <a:sym typeface="Times New Roman"/>
              </a:rPr>
              <a:t> </a:t>
            </a:r>
            <a:endParaRPr/>
          </a:p>
        </p:txBody>
      </p:sp>
      <p:sp>
        <p:nvSpPr>
          <p:cNvPr id="541" name="Google Shape;541;p78"/>
          <p:cNvSpPr/>
          <p:nvPr/>
        </p:nvSpPr>
        <p:spPr>
          <a:xfrm>
            <a:off x="0" y="0"/>
            <a:ext cx="91440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Example: </a:t>
            </a:r>
            <a:r>
              <a:rPr b="0" i="0" lang="en-US" sz="900" u="none" cap="none" strike="noStrike">
                <a:solidFill>
                  <a:srgbClr val="000000"/>
                </a:solidFill>
                <a:latin typeface="Arial"/>
                <a:ea typeface="Arial"/>
                <a:cs typeface="Arial"/>
                <a:sym typeface="Arial"/>
              </a:rPr>
              <a:t>If n%2 evaluates to 0 then the "if" block is executed. Here it evaluates to 0 so if block is executed. Hence </a:t>
            </a:r>
            <a:r>
              <a:rPr b="1" i="0" lang="en-US" sz="900" u="none" cap="none" strike="noStrike">
                <a:solidFill>
                  <a:srgbClr val="000000"/>
                </a:solidFill>
                <a:latin typeface="Arial"/>
                <a:ea typeface="Arial"/>
                <a:cs typeface="Arial"/>
                <a:sym typeface="Arial"/>
              </a:rPr>
              <a:t>"This is even number" </a:t>
            </a:r>
            <a:r>
              <a:rPr b="0" i="0" lang="en-US" sz="900" u="none" cap="none" strike="noStrike">
                <a:solidFill>
                  <a:srgbClr val="000000"/>
                </a:solidFill>
                <a:latin typeface="Arial"/>
                <a:ea typeface="Arial"/>
                <a:cs typeface="Arial"/>
                <a:sym typeface="Arial"/>
              </a:rPr>
              <a:t>is printed on the screen.</a:t>
            </a:r>
            <a:br>
              <a:rPr b="1" i="0" lang="en-US" sz="9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542" name="Google Shape;542;p78"/>
          <p:cNvSpPr/>
          <p:nvPr/>
        </p:nvSpPr>
        <p:spPr>
          <a:xfrm>
            <a:off x="685800" y="2667000"/>
            <a:ext cx="3886200" cy="3970318"/>
          </a:xfrm>
          <a:prstGeom prst="rect">
            <a:avLst/>
          </a:prstGeom>
          <a:noFill/>
          <a:ln>
            <a:noFill/>
          </a:ln>
        </p:spPr>
        <p:txBody>
          <a:bodyPr anchorCtr="0" anchor="t" bIns="45700" lIns="91425" spcFirstLastPara="1" rIns="91425" wrap="square" tIns="45700">
            <a:spAutoFit/>
          </a:bodyPr>
          <a:lstStyle/>
          <a:p>
            <a:pPr indent="179388"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Class breakloop</a:t>
            </a:r>
            <a:endParaRPr sz="1800">
              <a:solidFill>
                <a:schemeClr val="dk1"/>
              </a:solidFill>
              <a:latin typeface="Times New Roman"/>
              <a:ea typeface="Times New Roman"/>
              <a:cs typeface="Times New Roman"/>
              <a:sym typeface="Times New Roman"/>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public static void main( String a[])</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for(int i=0;i&lt;100;i++)</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if(i==10) break;</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System.out.println(“i:”+i);</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System.out.println(“loop complete”);</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
        <p:nvSpPr>
          <p:cNvPr id="543" name="Google Shape;543;p78"/>
          <p:cNvSpPr/>
          <p:nvPr/>
        </p:nvSpPr>
        <p:spPr>
          <a:xfrm>
            <a:off x="685800" y="2286000"/>
            <a:ext cx="2881879" cy="369332"/>
          </a:xfrm>
          <a:prstGeom prst="rect">
            <a:avLst/>
          </a:prstGeom>
          <a:noFill/>
          <a:ln>
            <a:noFill/>
          </a:ln>
        </p:spPr>
        <p:txBody>
          <a:bodyPr anchorCtr="0" anchor="t" bIns="45700" lIns="91425" spcFirstLastPara="1" rIns="91425" wrap="square" tIns="45700">
            <a:spAutoFit/>
          </a:bodyPr>
          <a:lstStyle/>
          <a:p>
            <a:pPr indent="179388"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Using break to exit a loop</a:t>
            </a:r>
            <a:endParaRPr/>
          </a:p>
        </p:txBody>
      </p:sp>
      <p:sp>
        <p:nvSpPr>
          <p:cNvPr id="544" name="Google Shape;544;p78"/>
          <p:cNvSpPr/>
          <p:nvPr/>
        </p:nvSpPr>
        <p:spPr>
          <a:xfrm>
            <a:off x="4419600" y="1981200"/>
            <a:ext cx="5029200" cy="4635115"/>
          </a:xfrm>
          <a:prstGeom prst="rect">
            <a:avLst/>
          </a:prstGeom>
          <a:noFill/>
          <a:ln>
            <a:noFill/>
          </a:ln>
        </p:spPr>
        <p:txBody>
          <a:bodyPr anchorCtr="0" anchor="t" bIns="45700" lIns="91425" spcFirstLastPara="1" rIns="91425" wrap="square" tIns="45700">
            <a:spAutoFit/>
          </a:bodyPr>
          <a:lstStyle/>
          <a:p>
            <a:pPr indent="179388"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Class Break{ </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public static void main( String a[]){ 	</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boolean t=true;</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First:{</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second:{</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Third:{</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System.out.println(“before break);</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If(t) break second;</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System.out.println(“this won’t execute);</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System.out.println(“this won’t execute);</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System.out.println(“this is after second block”);}}}</a:t>
            </a:r>
            <a:endParaRPr sz="1800">
              <a:solidFill>
                <a:schemeClr val="dk1"/>
              </a:solidFill>
              <a:latin typeface="Calibri"/>
              <a:ea typeface="Calibri"/>
              <a:cs typeface="Calibri"/>
              <a:sym typeface="Calibri"/>
            </a:endParaRPr>
          </a:p>
        </p:txBody>
      </p:sp>
      <p:sp>
        <p:nvSpPr>
          <p:cNvPr id="545" name="Google Shape;545;p78"/>
          <p:cNvSpPr/>
          <p:nvPr/>
        </p:nvSpPr>
        <p:spPr>
          <a:xfrm>
            <a:off x="4977312" y="1676400"/>
            <a:ext cx="3099888" cy="369332"/>
          </a:xfrm>
          <a:prstGeom prst="rect">
            <a:avLst/>
          </a:prstGeom>
          <a:noFill/>
          <a:ln>
            <a:noFill/>
          </a:ln>
        </p:spPr>
        <p:txBody>
          <a:bodyPr anchorCtr="0" anchor="t" bIns="45700" lIns="91425" spcFirstLastPara="1" rIns="91425" wrap="square" tIns="45700">
            <a:spAutoFit/>
          </a:bodyPr>
          <a:lstStyle/>
          <a:p>
            <a:pPr indent="179388"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Using break as form of goto</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9"/>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Branching Statements</a:t>
            </a:r>
            <a:endParaRPr/>
          </a:p>
        </p:txBody>
      </p:sp>
      <p:sp>
        <p:nvSpPr>
          <p:cNvPr id="551" name="Google Shape;551;p79"/>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1800"/>
              <a:buFont typeface="Arial"/>
              <a:buChar char="•"/>
            </a:pPr>
            <a:r>
              <a:rPr b="1" lang="en-US" sz="2400">
                <a:solidFill>
                  <a:schemeClr val="dk1"/>
                </a:solidFill>
                <a:latin typeface="Times New Roman"/>
                <a:ea typeface="Times New Roman"/>
                <a:cs typeface="Times New Roman"/>
                <a:sym typeface="Times New Roman"/>
              </a:rPr>
              <a:t>Continue statements</a:t>
            </a:r>
            <a:endParaRPr/>
          </a:p>
          <a:p>
            <a:pPr indent="-179387" lvl="1" marL="636588" marR="0" rtl="0" algn="l">
              <a:spcBef>
                <a:spcPts val="480"/>
              </a:spcBef>
              <a:spcAft>
                <a:spcPts val="0"/>
              </a:spcAft>
              <a:buClr>
                <a:schemeClr val="dk2"/>
              </a:buClr>
              <a:buSzPts val="1800"/>
              <a:buFont typeface="Arial"/>
              <a:buChar char="•"/>
            </a:pPr>
            <a:r>
              <a:rPr b="0" i="0" lang="en-US" sz="2400" u="none" cap="none" strike="noStrike">
                <a:solidFill>
                  <a:schemeClr val="dk1"/>
                </a:solidFill>
                <a:latin typeface="Times New Roman"/>
                <a:ea typeface="Times New Roman"/>
                <a:cs typeface="Times New Roman"/>
                <a:sym typeface="Times New Roman"/>
              </a:rPr>
              <a:t>This is a branching statement that are used in the looping statements (while, do-while and for) to skip the  current iteration of the loop and  resume the next iteration . </a:t>
            </a:r>
            <a:br>
              <a:rPr b="0" i="0" lang="en-US" sz="2400" u="none" cap="none" strike="noStrike">
                <a:solidFill>
                  <a:schemeClr val="dk1"/>
                </a:solidFill>
                <a:latin typeface="Times New Roman"/>
                <a:ea typeface="Times New Roman"/>
                <a:cs typeface="Times New Roman"/>
                <a:sym typeface="Times New Roman"/>
              </a:rPr>
            </a:br>
            <a:endParaRPr b="0" i="0" sz="2400" u="none" cap="none" strike="noStrike">
              <a:solidFill>
                <a:schemeClr val="dk1"/>
              </a:solidFill>
              <a:latin typeface="Times New Roman"/>
              <a:ea typeface="Times New Roman"/>
              <a:cs typeface="Times New Roman"/>
              <a:sym typeface="Times New Roman"/>
            </a:endParaRPr>
          </a:p>
          <a:p>
            <a:pPr indent="-179387" lvl="1" marL="636588" marR="0" rtl="0" algn="l">
              <a:spcBef>
                <a:spcPts val="480"/>
              </a:spcBef>
              <a:spcAft>
                <a:spcPts val="0"/>
              </a:spcAft>
              <a:buClr>
                <a:schemeClr val="dk2"/>
              </a:buClr>
              <a:buSzPts val="1800"/>
              <a:buFont typeface="Arial"/>
              <a:buChar char="•"/>
            </a:pPr>
            <a:r>
              <a:rPr b="1" i="0" lang="en-US" sz="2400" u="none" cap="none" strike="noStrike">
                <a:solidFill>
                  <a:schemeClr val="dk1"/>
                </a:solidFill>
                <a:latin typeface="Times New Roman"/>
                <a:ea typeface="Times New Roman"/>
                <a:cs typeface="Times New Roman"/>
                <a:sym typeface="Times New Roman"/>
              </a:rPr>
              <a:t>Syntax:</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continue;</a:t>
            </a:r>
            <a:endParaRPr/>
          </a:p>
        </p:txBody>
      </p:sp>
      <p:sp>
        <p:nvSpPr>
          <p:cNvPr id="552" name="Google Shape;552;p79"/>
          <p:cNvSpPr/>
          <p:nvPr/>
        </p:nvSpPr>
        <p:spPr>
          <a:xfrm>
            <a:off x="0" y="0"/>
            <a:ext cx="91440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Example: </a:t>
            </a:r>
            <a:r>
              <a:rPr b="0" i="0" lang="en-US" sz="900" u="none" cap="none" strike="noStrike">
                <a:solidFill>
                  <a:srgbClr val="000000"/>
                </a:solidFill>
                <a:latin typeface="Arial"/>
                <a:ea typeface="Arial"/>
                <a:cs typeface="Arial"/>
                <a:sym typeface="Arial"/>
              </a:rPr>
              <a:t>If n%2 evaluates to 0 then the "if" block is executed. Here it evaluates to 0 so if block is executed. Hence </a:t>
            </a:r>
            <a:r>
              <a:rPr b="1" i="0" lang="en-US" sz="900" u="none" cap="none" strike="noStrike">
                <a:solidFill>
                  <a:srgbClr val="000000"/>
                </a:solidFill>
                <a:latin typeface="Arial"/>
                <a:ea typeface="Arial"/>
                <a:cs typeface="Arial"/>
                <a:sym typeface="Arial"/>
              </a:rPr>
              <a:t>"This is even number" </a:t>
            </a:r>
            <a:r>
              <a:rPr b="0" i="0" lang="en-US" sz="900" u="none" cap="none" strike="noStrike">
                <a:solidFill>
                  <a:srgbClr val="000000"/>
                </a:solidFill>
                <a:latin typeface="Arial"/>
                <a:ea typeface="Arial"/>
                <a:cs typeface="Arial"/>
                <a:sym typeface="Arial"/>
              </a:rPr>
              <a:t>is printed on the screen.</a:t>
            </a:r>
            <a:br>
              <a:rPr b="1" i="0" lang="en-US" sz="9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553" name="Google Shape;553;p79"/>
          <p:cNvSpPr/>
          <p:nvPr/>
        </p:nvSpPr>
        <p:spPr>
          <a:xfrm>
            <a:off x="3810000" y="3573482"/>
            <a:ext cx="4572000" cy="2788456"/>
          </a:xfrm>
          <a:prstGeom prst="rect">
            <a:avLst/>
          </a:prstGeom>
          <a:noFill/>
          <a:ln>
            <a:noFill/>
          </a:ln>
        </p:spPr>
        <p:txBody>
          <a:bodyPr anchorCtr="0" anchor="t" bIns="45700" lIns="91425" spcFirstLastPara="1" rIns="91425" wrap="square" tIns="45700">
            <a:spAutoFit/>
          </a:bodyPr>
          <a:lstStyle/>
          <a:p>
            <a:pPr indent="179388"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Example:</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Class Continue{</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public static void main( String a[]){</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for(int i=0;i&lt;10;i++){</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System.out.println(i+ “”);</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if(i%2==0) continue;</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System.out.println(“ ”);</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0"/>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Branching Statements</a:t>
            </a:r>
            <a:endParaRPr/>
          </a:p>
        </p:txBody>
      </p:sp>
      <p:sp>
        <p:nvSpPr>
          <p:cNvPr id="559" name="Google Shape;559;p80"/>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1800"/>
              <a:buFont typeface="Arial"/>
              <a:buChar char="•"/>
            </a:pPr>
            <a:r>
              <a:rPr b="1" lang="en-US" sz="2400">
                <a:solidFill>
                  <a:schemeClr val="dk1"/>
                </a:solidFill>
                <a:latin typeface="Times New Roman"/>
                <a:ea typeface="Times New Roman"/>
                <a:cs typeface="Times New Roman"/>
                <a:sym typeface="Times New Roman"/>
              </a:rPr>
              <a:t>return</a:t>
            </a:r>
            <a:endParaRPr/>
          </a:p>
          <a:p>
            <a:pPr indent="-179387" lvl="1" marL="636588" marR="0" rtl="0" algn="l">
              <a:spcBef>
                <a:spcPts val="480"/>
              </a:spcBef>
              <a:spcAft>
                <a:spcPts val="0"/>
              </a:spcAft>
              <a:buClr>
                <a:schemeClr val="dk2"/>
              </a:buClr>
              <a:buSzPts val="1800"/>
              <a:buFont typeface="Arial"/>
              <a:buChar char="•"/>
            </a:pPr>
            <a:r>
              <a:rPr b="0" i="0" lang="en-US" sz="2400" u="none" cap="none" strike="noStrike">
                <a:solidFill>
                  <a:schemeClr val="dk1"/>
                </a:solidFill>
                <a:latin typeface="Times New Roman"/>
                <a:ea typeface="Times New Roman"/>
                <a:cs typeface="Times New Roman"/>
                <a:sym typeface="Times New Roman"/>
              </a:rPr>
              <a:t>return statement can be used to cause execution to branch back to the caller of the method.</a:t>
            </a:r>
            <a:endParaRPr b="0" i="0" sz="2400" u="none" cap="none" strike="noStrike">
              <a:solidFill>
                <a:schemeClr val="dk1"/>
              </a:solidFill>
              <a:latin typeface="Times New Roman"/>
              <a:ea typeface="Times New Roman"/>
              <a:cs typeface="Times New Roman"/>
              <a:sym typeface="Times New Roman"/>
            </a:endParaRPr>
          </a:p>
        </p:txBody>
      </p:sp>
      <p:sp>
        <p:nvSpPr>
          <p:cNvPr id="560" name="Google Shape;560;p80"/>
          <p:cNvSpPr/>
          <p:nvPr/>
        </p:nvSpPr>
        <p:spPr>
          <a:xfrm>
            <a:off x="0" y="0"/>
            <a:ext cx="9144000" cy="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Arial"/>
                <a:ea typeface="Arial"/>
                <a:cs typeface="Arial"/>
                <a:sym typeface="Arial"/>
              </a:rPr>
              <a:t>Example: </a:t>
            </a:r>
            <a:r>
              <a:rPr b="0" i="0" lang="en-US" sz="900" u="none" cap="none" strike="noStrike">
                <a:solidFill>
                  <a:srgbClr val="000000"/>
                </a:solidFill>
                <a:latin typeface="Arial"/>
                <a:ea typeface="Arial"/>
                <a:cs typeface="Arial"/>
                <a:sym typeface="Arial"/>
              </a:rPr>
              <a:t>If n%2 evaluates to 0 then the "if" block is executed. Here it evaluates to 0 so if block is executed. Hence </a:t>
            </a:r>
            <a:r>
              <a:rPr b="1" i="0" lang="en-US" sz="900" u="none" cap="none" strike="noStrike">
                <a:solidFill>
                  <a:srgbClr val="000000"/>
                </a:solidFill>
                <a:latin typeface="Arial"/>
                <a:ea typeface="Arial"/>
                <a:cs typeface="Arial"/>
                <a:sym typeface="Arial"/>
              </a:rPr>
              <a:t>"This is even number" </a:t>
            </a:r>
            <a:r>
              <a:rPr b="0" i="0" lang="en-US" sz="900" u="none" cap="none" strike="noStrike">
                <a:solidFill>
                  <a:srgbClr val="000000"/>
                </a:solidFill>
                <a:latin typeface="Arial"/>
                <a:ea typeface="Arial"/>
                <a:cs typeface="Arial"/>
                <a:sym typeface="Arial"/>
              </a:rPr>
              <a:t>is printed on the screen.</a:t>
            </a:r>
            <a:br>
              <a:rPr b="1" i="0" lang="en-US" sz="9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561" name="Google Shape;561;p80"/>
          <p:cNvSpPr/>
          <p:nvPr/>
        </p:nvSpPr>
        <p:spPr>
          <a:xfrm>
            <a:off x="1524000" y="3124200"/>
            <a:ext cx="5334000" cy="2733056"/>
          </a:xfrm>
          <a:prstGeom prst="rect">
            <a:avLst/>
          </a:prstGeom>
          <a:noFill/>
          <a:ln>
            <a:noFill/>
          </a:ln>
        </p:spPr>
        <p:txBody>
          <a:bodyPr anchorCtr="0" anchor="t" bIns="45700" lIns="91425" spcFirstLastPara="1" rIns="91425" wrap="square" tIns="45700">
            <a:spAutoFit/>
          </a:bodyPr>
          <a:lstStyle/>
          <a:p>
            <a:pPr indent="179388"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Example:</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Class Return{</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public static void main( String a[]){</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boolean t= true; 	 	System.out.println(“before the return”);</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if(t) return;</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System.out.println(“This won’t execute ”);</a:t>
            </a:r>
            <a:endParaRPr/>
          </a:p>
          <a:p>
            <a:pPr indent="179388" lvl="0" marL="0" marR="0" rtl="0" algn="l">
              <a:spcBef>
                <a:spcPts val="360"/>
              </a:spcBef>
              <a:spcAft>
                <a:spcPts val="0"/>
              </a:spcAft>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1"/>
          <p:cNvSpPr txBox="1"/>
          <p:nvPr/>
        </p:nvSpPr>
        <p:spPr>
          <a:xfrm>
            <a:off x="2711054" y="2625804"/>
            <a:ext cx="4604146"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chemeClr val="dk1"/>
                </a:solidFill>
                <a:latin typeface="Times New Roman"/>
                <a:ea typeface="Times New Roman"/>
                <a:cs typeface="Times New Roman"/>
                <a:sym typeface="Times New Roman"/>
              </a:rPr>
              <a:t>Thank you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idx="1" type="body"/>
          </p:nvPr>
        </p:nvSpPr>
        <p:spPr>
          <a:xfrm>
            <a:off x="914400" y="1874837"/>
            <a:ext cx="3505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70C0"/>
              </a:buClr>
              <a:buSzPts val="2000"/>
              <a:buChar char="•"/>
            </a:pPr>
            <a:r>
              <a:rPr lang="en-US" sz="2000">
                <a:solidFill>
                  <a:srgbClr val="0070C0"/>
                </a:solidFill>
                <a:latin typeface="Times New Roman"/>
                <a:ea typeface="Times New Roman"/>
                <a:cs typeface="Times New Roman"/>
                <a:sym typeface="Times New Roman"/>
              </a:rPr>
              <a:t>Java Is Simple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Object-Oriented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Distributed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Interpreted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Robust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Secure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Architecture-Neutral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Portable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Java's Performance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Multithreaded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Dynamic </a:t>
            </a:r>
            <a:endParaRPr/>
          </a:p>
        </p:txBody>
      </p:sp>
      <p:sp>
        <p:nvSpPr>
          <p:cNvPr id="125" name="Google Shape;125;p11"/>
          <p:cNvSpPr txBox="1"/>
          <p:nvPr>
            <p:ph type="title"/>
          </p:nvPr>
        </p:nvSpPr>
        <p:spPr>
          <a:xfrm>
            <a:off x="914400" y="1066800"/>
            <a:ext cx="8229600" cy="685800"/>
          </a:xfrm>
          <a:prstGeom prst="rect">
            <a:avLst/>
          </a:prstGeom>
          <a:noFill/>
          <a:ln>
            <a:noFill/>
          </a:ln>
        </p:spPr>
        <p:txBody>
          <a:bodyPr anchorCtr="0" anchor="t" bIns="46025" lIns="92075" spcFirstLastPara="1" rIns="92075" wrap="square" tIns="46025">
            <a:noAutofit/>
          </a:bodyPr>
          <a:lstStyle/>
          <a:p>
            <a:pPr indent="0" lvl="0" marL="0" rtl="0" algn="ctr">
              <a:lnSpc>
                <a:spcPct val="110000"/>
              </a:lnSpc>
              <a:spcBef>
                <a:spcPts val="0"/>
              </a:spcBef>
              <a:spcAft>
                <a:spcPts val="0"/>
              </a:spcAft>
              <a:buClr>
                <a:schemeClr val="dk2"/>
              </a:buClr>
              <a:buSzPts val="2100"/>
              <a:buFont typeface="Times New Roman"/>
              <a:buNone/>
            </a:pPr>
            <a:r>
              <a:rPr b="1" lang="en-US" sz="2800">
                <a:latin typeface="Times New Roman"/>
                <a:ea typeface="Times New Roman"/>
                <a:cs typeface="Times New Roman"/>
                <a:sym typeface="Times New Roman"/>
              </a:rPr>
              <a:t>Characteristic of Java</a:t>
            </a:r>
            <a:endParaRPr/>
          </a:p>
        </p:txBody>
      </p:sp>
      <p:sp>
        <p:nvSpPr>
          <p:cNvPr id="126" name="Google Shape;126;p11"/>
          <p:cNvSpPr txBox="1"/>
          <p:nvPr/>
        </p:nvSpPr>
        <p:spPr>
          <a:xfrm>
            <a:off x="4191000" y="1828800"/>
            <a:ext cx="4800600"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rgbClr val="0070C0"/>
                </a:solidFill>
                <a:latin typeface="Times New Roman"/>
                <a:ea typeface="Times New Roman"/>
                <a:cs typeface="Times New Roman"/>
                <a:sym typeface="Times New Roman"/>
              </a:rPr>
              <a:t>Java is partially modeled on C++, but greatly simplified and improved. Some people refer to Java as "C++--" because it is like C++ but with more functionality and fewer negative aspects.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ph idx="1" type="body"/>
          </p:nvPr>
        </p:nvSpPr>
        <p:spPr>
          <a:xfrm>
            <a:off x="914400" y="1874837"/>
            <a:ext cx="3505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Java Is Simple </a:t>
            </a:r>
            <a:endParaRPr/>
          </a:p>
          <a:p>
            <a:pPr indent="-342900" lvl="0" marL="342900" rtl="0" algn="l">
              <a:spcBef>
                <a:spcPts val="400"/>
              </a:spcBef>
              <a:spcAft>
                <a:spcPts val="0"/>
              </a:spcAft>
              <a:buClr>
                <a:srgbClr val="0070C0"/>
              </a:buClr>
              <a:buSzPts val="2000"/>
              <a:buChar char="•"/>
            </a:pPr>
            <a:r>
              <a:rPr lang="en-US" sz="2000">
                <a:solidFill>
                  <a:srgbClr val="0070C0"/>
                </a:solidFill>
                <a:latin typeface="Times New Roman"/>
                <a:ea typeface="Times New Roman"/>
                <a:cs typeface="Times New Roman"/>
                <a:sym typeface="Times New Roman"/>
              </a:rPr>
              <a:t>Java Is Object-Oriented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Distributed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Interpreted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Robust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Secure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Architecture-Neutral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Portable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Java's Performance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Multithreaded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Dynamic </a:t>
            </a:r>
            <a:endParaRPr/>
          </a:p>
        </p:txBody>
      </p:sp>
      <p:sp>
        <p:nvSpPr>
          <p:cNvPr id="132" name="Google Shape;132;p12"/>
          <p:cNvSpPr txBox="1"/>
          <p:nvPr>
            <p:ph type="title"/>
          </p:nvPr>
        </p:nvSpPr>
        <p:spPr>
          <a:xfrm>
            <a:off x="914400" y="1066800"/>
            <a:ext cx="8229600" cy="685800"/>
          </a:xfrm>
          <a:prstGeom prst="rect">
            <a:avLst/>
          </a:prstGeom>
          <a:noFill/>
          <a:ln>
            <a:noFill/>
          </a:ln>
        </p:spPr>
        <p:txBody>
          <a:bodyPr anchorCtr="0" anchor="t" bIns="46025" lIns="92075" spcFirstLastPara="1" rIns="92075" wrap="square" tIns="46025">
            <a:noAutofit/>
          </a:bodyPr>
          <a:lstStyle/>
          <a:p>
            <a:pPr indent="0" lvl="0" marL="0" rtl="0" algn="ctr">
              <a:lnSpc>
                <a:spcPct val="110000"/>
              </a:lnSpc>
              <a:spcBef>
                <a:spcPts val="0"/>
              </a:spcBef>
              <a:spcAft>
                <a:spcPts val="0"/>
              </a:spcAft>
              <a:buClr>
                <a:schemeClr val="dk2"/>
              </a:buClr>
              <a:buSzPts val="2100"/>
              <a:buFont typeface="Times New Roman"/>
              <a:buNone/>
            </a:pPr>
            <a:r>
              <a:rPr b="1" lang="en-US" sz="2800">
                <a:latin typeface="Times New Roman"/>
                <a:ea typeface="Times New Roman"/>
                <a:cs typeface="Times New Roman"/>
                <a:sym typeface="Times New Roman"/>
              </a:rPr>
              <a:t>Characteristic of Java</a:t>
            </a:r>
            <a:endParaRPr/>
          </a:p>
        </p:txBody>
      </p:sp>
      <p:sp>
        <p:nvSpPr>
          <p:cNvPr id="133" name="Google Shape;133;p12"/>
          <p:cNvSpPr txBox="1"/>
          <p:nvPr/>
        </p:nvSpPr>
        <p:spPr>
          <a:xfrm>
            <a:off x="4876800" y="2133600"/>
            <a:ext cx="3795623"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rgbClr val="0070C0"/>
                </a:solidFill>
                <a:latin typeface="Times New Roman"/>
                <a:ea typeface="Times New Roman"/>
                <a:cs typeface="Times New Roman"/>
                <a:sym typeface="Times New Roman"/>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endParaRPr/>
          </a:p>
          <a:p>
            <a:pPr indent="0" lvl="0" marL="0" marR="0" rtl="0" algn="just">
              <a:spcBef>
                <a:spcPts val="0"/>
              </a:spcBef>
              <a:spcAft>
                <a:spcPts val="0"/>
              </a:spcAft>
              <a:buNone/>
            </a:pPr>
            <a:r>
              <a:t/>
            </a:r>
            <a:endParaRPr sz="1600">
              <a:solidFill>
                <a:srgbClr val="0070C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600">
                <a:solidFill>
                  <a:srgbClr val="0070C0"/>
                </a:solidFill>
                <a:latin typeface="Times New Roman"/>
                <a:ea typeface="Times New Roman"/>
                <a:cs typeface="Times New Roman"/>
                <a:sym typeface="Times New Roman"/>
              </a:rPr>
              <a:t>One of the central issues in software development is how to reuse code. Object-oriented programming provides great flexibility, modularity, clarity, and reusability through encapsulation, inheritance, and polymorphism.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ph idx="1" type="body"/>
          </p:nvPr>
        </p:nvSpPr>
        <p:spPr>
          <a:xfrm>
            <a:off x="914400" y="1874837"/>
            <a:ext cx="35052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latin typeface="Times New Roman"/>
                <a:ea typeface="Times New Roman"/>
                <a:cs typeface="Times New Roman"/>
                <a:sym typeface="Times New Roman"/>
              </a:rPr>
              <a:t>Java Is Simple</a:t>
            </a:r>
            <a:r>
              <a:rPr lang="en-US" sz="2000">
                <a:solidFill>
                  <a:srgbClr val="0070C0"/>
                </a:solidFill>
                <a:latin typeface="Times New Roman"/>
                <a:ea typeface="Times New Roman"/>
                <a:cs typeface="Times New Roman"/>
                <a:sym typeface="Times New Roman"/>
              </a:rPr>
              <a:t>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Object-Oriented </a:t>
            </a:r>
            <a:endParaRPr/>
          </a:p>
          <a:p>
            <a:pPr indent="-342900" lvl="0" marL="342900" rtl="0" algn="l">
              <a:spcBef>
                <a:spcPts val="400"/>
              </a:spcBef>
              <a:spcAft>
                <a:spcPts val="0"/>
              </a:spcAft>
              <a:buClr>
                <a:srgbClr val="0070C0"/>
              </a:buClr>
              <a:buSzPts val="2000"/>
              <a:buChar char="•"/>
            </a:pPr>
            <a:r>
              <a:rPr lang="en-US" sz="2000">
                <a:solidFill>
                  <a:srgbClr val="0070C0"/>
                </a:solidFill>
                <a:latin typeface="Times New Roman"/>
                <a:ea typeface="Times New Roman"/>
                <a:cs typeface="Times New Roman"/>
                <a:sym typeface="Times New Roman"/>
              </a:rPr>
              <a:t>Java Is Distributed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Interpreted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Robust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Secure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Architecture-Neutral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Portable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Java's Performance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Multithreaded </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Java Is Dynamic </a:t>
            </a:r>
            <a:endParaRPr/>
          </a:p>
        </p:txBody>
      </p:sp>
      <p:sp>
        <p:nvSpPr>
          <p:cNvPr id="139" name="Google Shape;139;p13"/>
          <p:cNvSpPr txBox="1"/>
          <p:nvPr>
            <p:ph type="title"/>
          </p:nvPr>
        </p:nvSpPr>
        <p:spPr>
          <a:xfrm>
            <a:off x="914400" y="1066800"/>
            <a:ext cx="8229600" cy="685800"/>
          </a:xfrm>
          <a:prstGeom prst="rect">
            <a:avLst/>
          </a:prstGeom>
          <a:noFill/>
          <a:ln>
            <a:noFill/>
          </a:ln>
        </p:spPr>
        <p:txBody>
          <a:bodyPr anchorCtr="0" anchor="t" bIns="46025" lIns="92075" spcFirstLastPara="1" rIns="92075" wrap="square" tIns="46025">
            <a:noAutofit/>
          </a:bodyPr>
          <a:lstStyle/>
          <a:p>
            <a:pPr indent="0" lvl="0" marL="0" rtl="0" algn="ctr">
              <a:lnSpc>
                <a:spcPct val="110000"/>
              </a:lnSpc>
              <a:spcBef>
                <a:spcPts val="0"/>
              </a:spcBef>
              <a:spcAft>
                <a:spcPts val="0"/>
              </a:spcAft>
              <a:buClr>
                <a:schemeClr val="dk2"/>
              </a:buClr>
              <a:buSzPts val="2100"/>
              <a:buFont typeface="Times New Roman"/>
              <a:buNone/>
            </a:pPr>
            <a:r>
              <a:rPr b="1" lang="en-US" sz="2800">
                <a:latin typeface="Times New Roman"/>
                <a:ea typeface="Times New Roman"/>
                <a:cs typeface="Times New Roman"/>
                <a:sym typeface="Times New Roman"/>
              </a:rPr>
              <a:t>Characteristic of Java</a:t>
            </a:r>
            <a:endParaRPr/>
          </a:p>
        </p:txBody>
      </p:sp>
      <p:sp>
        <p:nvSpPr>
          <p:cNvPr id="140" name="Google Shape;140;p13"/>
          <p:cNvSpPr txBox="1"/>
          <p:nvPr/>
        </p:nvSpPr>
        <p:spPr>
          <a:xfrm>
            <a:off x="4876800" y="2468701"/>
            <a:ext cx="3795623" cy="317009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rgbClr val="0070C0"/>
                </a:solidFill>
                <a:latin typeface="Times New Roman"/>
                <a:ea typeface="Times New Roman"/>
                <a:cs typeface="Times New Roman"/>
                <a:sym typeface="Times New Roman"/>
              </a:rPr>
              <a:t>Distributed computing involves several computers working together on a network. Java is designed to make distributed computing (e.g. </a:t>
            </a:r>
            <a:r>
              <a:rPr i="1" lang="en-US" sz="2000">
                <a:solidFill>
                  <a:srgbClr val="0070C0"/>
                </a:solidFill>
                <a:latin typeface="Times New Roman"/>
                <a:ea typeface="Times New Roman"/>
                <a:cs typeface="Times New Roman"/>
                <a:sym typeface="Times New Roman"/>
              </a:rPr>
              <a:t>Web Services</a:t>
            </a:r>
            <a:r>
              <a:rPr lang="en-US" sz="2000">
                <a:solidFill>
                  <a:srgbClr val="0070C0"/>
                </a:solidFill>
                <a:latin typeface="Times New Roman"/>
                <a:ea typeface="Times New Roman"/>
                <a:cs typeface="Times New Roman"/>
                <a:sym typeface="Times New Roman"/>
              </a:rPr>
              <a:t>) easy. Since networking capability is inherently integrated into Java, writing network programs is like sending and receiving data to and from a file.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aj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2012-08-07T16:47:54Z</dcterms:created>
  <dc:creator>anju</dc:creator>
</cp:coreProperties>
</file>