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embeddedFontLst>
    <p:embeddedFont>
      <p:font typeface="Book Antiqua"/>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6" roundtripDataSignature="AMtx7mhxj2bWGQtVQZ1XT5Kh4XT2/P+U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BookAntiqua-bold.fntdata"/><Relationship Id="rId52" Type="http://schemas.openxmlformats.org/officeDocument/2006/relationships/font" Target="fonts/BookAntiqua-regular.fntdata"/><Relationship Id="rId11" Type="http://schemas.openxmlformats.org/officeDocument/2006/relationships/slide" Target="slides/slide6.xml"/><Relationship Id="rId55" Type="http://schemas.openxmlformats.org/officeDocument/2006/relationships/font" Target="fonts/BookAntiqua-boldItalic.fntdata"/><Relationship Id="rId10" Type="http://schemas.openxmlformats.org/officeDocument/2006/relationships/slide" Target="slides/slide5.xml"/><Relationship Id="rId54" Type="http://schemas.openxmlformats.org/officeDocument/2006/relationships/font" Target="fonts/BookAntiqua-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5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58"/>
          <p:cNvSpPr txBox="1"/>
          <p:nvPr>
            <p:ph idx="1" type="body"/>
          </p:nvPr>
        </p:nvSpPr>
        <p:spPr>
          <a:xfrm rot="5400000">
            <a:off x="2304048" y="-256588"/>
            <a:ext cx="4575659" cy="818984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59"/>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5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0"/>
          <p:cNvSpPr txBox="1"/>
          <p:nvPr>
            <p:ph type="title"/>
          </p:nvPr>
        </p:nvSpPr>
        <p:spPr>
          <a:xfrm>
            <a:off x="381000" y="-3313"/>
            <a:ext cx="86868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50"/>
          <p:cNvSpPr txBox="1"/>
          <p:nvPr>
            <p:ph idx="1" type="body"/>
          </p:nvPr>
        </p:nvSpPr>
        <p:spPr>
          <a:xfrm>
            <a:off x="381000" y="914401"/>
            <a:ext cx="8763000" cy="5486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Clr>
                <a:schemeClr val="dk1"/>
              </a:buClr>
              <a:buSzPts val="2000"/>
              <a:buChar char="•"/>
              <a:defRPr sz="2000">
                <a:latin typeface="Georgia"/>
                <a:ea typeface="Georgia"/>
                <a:cs typeface="Georgia"/>
                <a:sym typeface="Georgia"/>
              </a:defRPr>
            </a:lvl1pPr>
            <a:lvl2pPr indent="-342900" lvl="1" marL="914400" algn="l">
              <a:spcBef>
                <a:spcPts val="360"/>
              </a:spcBef>
              <a:spcAft>
                <a:spcPts val="0"/>
              </a:spcAft>
              <a:buClr>
                <a:schemeClr val="dk1"/>
              </a:buClr>
              <a:buSzPts val="1800"/>
              <a:buChar char="–"/>
              <a:defRPr sz="1800">
                <a:latin typeface="Georgia"/>
                <a:ea typeface="Georgia"/>
                <a:cs typeface="Georgia"/>
                <a:sym typeface="Georgia"/>
              </a:defRPr>
            </a:lvl2pPr>
            <a:lvl3pPr indent="-330200" lvl="2" marL="1371600" algn="l">
              <a:spcBef>
                <a:spcPts val="320"/>
              </a:spcBef>
              <a:spcAft>
                <a:spcPts val="0"/>
              </a:spcAft>
              <a:buClr>
                <a:schemeClr val="dk1"/>
              </a:buClr>
              <a:buSzPts val="1600"/>
              <a:buChar char="•"/>
              <a:defRPr sz="1600">
                <a:latin typeface="Georgia"/>
                <a:ea typeface="Georgia"/>
                <a:cs typeface="Georgia"/>
                <a:sym typeface="Georgia"/>
              </a:defRPr>
            </a:lvl3pPr>
            <a:lvl4pPr indent="-317500" lvl="3" marL="1828800" algn="l">
              <a:spcBef>
                <a:spcPts val="280"/>
              </a:spcBef>
              <a:spcAft>
                <a:spcPts val="0"/>
              </a:spcAft>
              <a:buClr>
                <a:schemeClr val="dk1"/>
              </a:buClr>
              <a:buSzPts val="1400"/>
              <a:buChar char="–"/>
              <a:defRPr sz="1400">
                <a:latin typeface="Georgia"/>
                <a:ea typeface="Georgia"/>
                <a:cs typeface="Georgia"/>
                <a:sym typeface="Georgia"/>
              </a:defRPr>
            </a:lvl4pPr>
            <a:lvl5pPr indent="-317500" lvl="4" marL="2286000" algn="l">
              <a:spcBef>
                <a:spcPts val="280"/>
              </a:spcBef>
              <a:spcAft>
                <a:spcPts val="0"/>
              </a:spcAft>
              <a:buClr>
                <a:schemeClr val="dk1"/>
              </a:buClr>
              <a:buSzPts val="1400"/>
              <a:buChar char="»"/>
              <a:defRPr sz="1400">
                <a:latin typeface="Georgia"/>
                <a:ea typeface="Georgia"/>
                <a:cs typeface="Georgia"/>
                <a:sym typeface="Georgi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0"/>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5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4" name="Google Shape;24;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1"/>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5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2"/>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5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5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5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5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3"/>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5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4"/>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5"/>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5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5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5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6"/>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57"/>
          <p:cNvSpPr/>
          <p:nvPr>
            <p:ph idx="2" type="pic"/>
          </p:nvPr>
        </p:nvSpPr>
        <p:spPr>
          <a:xfrm>
            <a:off x="1792288" y="612775"/>
            <a:ext cx="5486400" cy="4114800"/>
          </a:xfrm>
          <a:prstGeom prst="rect">
            <a:avLst/>
          </a:prstGeom>
          <a:noFill/>
          <a:ln>
            <a:noFill/>
          </a:ln>
        </p:spPr>
      </p:sp>
      <p:sp>
        <p:nvSpPr>
          <p:cNvPr id="62" name="Google Shape;62;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idx="1" type="body"/>
          </p:nvPr>
        </p:nvSpPr>
        <p:spPr>
          <a:xfrm>
            <a:off x="496956" y="1550504"/>
            <a:ext cx="8189843" cy="4575659"/>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nvSpPr>
        <p:spPr>
          <a:xfrm>
            <a:off x="4038600" y="152400"/>
            <a:ext cx="3962400"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SCHOOL OF COMPUTER AND INFORMATION SCIENCES</a:t>
            </a:r>
            <a:endParaRPr b="0" i="0" sz="2000" u="none" cap="none" strike="noStrike">
              <a:solidFill>
                <a:schemeClr val="lt1"/>
              </a:solidFill>
              <a:latin typeface="Arial"/>
              <a:ea typeface="Arial"/>
              <a:cs typeface="Arial"/>
              <a:sym typeface="Arial"/>
            </a:endParaRPr>
          </a:p>
        </p:txBody>
      </p:sp>
      <p:sp>
        <p:nvSpPr>
          <p:cNvPr id="10" name="Google Shape;10;p48"/>
          <p:cNvSpPr/>
          <p:nvPr/>
        </p:nvSpPr>
        <p:spPr>
          <a:xfrm>
            <a:off x="6781800" y="6400800"/>
            <a:ext cx="1981200" cy="228600"/>
          </a:xfrm>
          <a:prstGeom prst="rect">
            <a:avLst/>
          </a:prstGeom>
          <a:noFill/>
          <a:ln>
            <a:noFill/>
          </a:ln>
          <a:effectLst>
            <a:outerShdw blurRad="203200" sx="89000" rotWithShape="0" algn="ctr" dir="5400000" dist="50800" sy="89000">
              <a:srgbClr val="7F7F7F"/>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Times New Roman"/>
                <a:ea typeface="Times New Roman"/>
                <a:cs typeface="Times New Roman"/>
                <a:sym typeface="Times New Roman"/>
              </a:rPr>
              <a:t>By: RAJU PAL</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381000" y="-3313"/>
            <a:ext cx="86868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Classes</a:t>
            </a:r>
            <a:br>
              <a:rPr b="1" lang="en-US" sz="4000">
                <a:latin typeface="Times New Roman"/>
                <a:ea typeface="Times New Roman"/>
                <a:cs typeface="Times New Roman"/>
                <a:sym typeface="Times New Roman"/>
              </a:rPr>
            </a:br>
            <a:endParaRPr sz="4000"/>
          </a:p>
        </p:txBody>
      </p:sp>
      <p:sp>
        <p:nvSpPr>
          <p:cNvPr id="83" name="Google Shape;83;p2"/>
          <p:cNvSpPr txBox="1"/>
          <p:nvPr>
            <p:ph idx="1" type="body"/>
          </p:nvPr>
        </p:nvSpPr>
        <p:spPr>
          <a:xfrm>
            <a:off x="381000" y="914401"/>
            <a:ext cx="8763000" cy="5486400"/>
          </a:xfrm>
          <a:prstGeom prst="rect">
            <a:avLst/>
          </a:prstGeom>
          <a:noFill/>
          <a:ln>
            <a:noFill/>
          </a:ln>
        </p:spPr>
        <p:txBody>
          <a:bodyPr anchorCtr="0" anchor="t" bIns="45700" lIns="91425" spcFirstLastPara="1" rIns="91425" wrap="square" tIns="45700">
            <a:noAutofit/>
          </a:bodyPr>
          <a:lstStyle/>
          <a:p>
            <a:pPr indent="-179388" lvl="0" marL="179388" rtl="0" algn="just">
              <a:spcBef>
                <a:spcPts val="0"/>
              </a:spcBef>
              <a:spcAft>
                <a:spcPts val="0"/>
              </a:spcAft>
              <a:buClr>
                <a:schemeClr val="dk2"/>
              </a:buClr>
              <a:buSzPts val="2400"/>
              <a:buChar char="•"/>
            </a:pPr>
            <a:r>
              <a:rPr lang="en-US" sz="2400">
                <a:latin typeface="Times New Roman"/>
                <a:ea typeface="Times New Roman"/>
                <a:cs typeface="Times New Roman"/>
                <a:sym typeface="Times New Roman"/>
              </a:rPr>
              <a:t>A class is a user-defined data type. Once defined, this new type can be used to create variables of that type.</a:t>
            </a:r>
            <a:endParaRPr/>
          </a:p>
          <a:p>
            <a:pPr indent="-26987" lvl="0" marL="179388" rtl="0" algn="just">
              <a:spcBef>
                <a:spcPts val="1680"/>
              </a:spcBef>
              <a:spcAft>
                <a:spcPts val="0"/>
              </a:spcAft>
              <a:buClr>
                <a:schemeClr val="dk2"/>
              </a:buClr>
              <a:buSzPts val="2400"/>
              <a:buNone/>
            </a:pPr>
            <a:r>
              <a:t/>
            </a:r>
            <a:endParaRPr sz="2400">
              <a:latin typeface="Times New Roman"/>
              <a:ea typeface="Times New Roman"/>
              <a:cs typeface="Times New Roman"/>
              <a:sym typeface="Times New Roman"/>
            </a:endParaRPr>
          </a:p>
          <a:p>
            <a:pPr indent="-179388" lvl="0" marL="179388" rtl="0" algn="just">
              <a:spcBef>
                <a:spcPts val="1680"/>
              </a:spcBef>
              <a:spcAft>
                <a:spcPts val="0"/>
              </a:spcAft>
              <a:buClr>
                <a:schemeClr val="dk2"/>
              </a:buClr>
              <a:buSzPts val="2400"/>
              <a:buChar char="•"/>
            </a:pPr>
            <a:r>
              <a:rPr lang="en-US" sz="2400">
                <a:latin typeface="Times New Roman"/>
                <a:ea typeface="Times New Roman"/>
                <a:cs typeface="Times New Roman"/>
                <a:sym typeface="Times New Roman"/>
              </a:rPr>
              <a:t>These variables are termed as instances of classes, which are the actual  objects.</a:t>
            </a:r>
            <a:endParaRPr/>
          </a:p>
          <a:p>
            <a:pPr indent="-26987" lvl="0" marL="179388" rtl="0" algn="just">
              <a:spcBef>
                <a:spcPts val="1680"/>
              </a:spcBef>
              <a:spcAft>
                <a:spcPts val="0"/>
              </a:spcAft>
              <a:buClr>
                <a:schemeClr val="dk2"/>
              </a:buClr>
              <a:buSzPts val="2400"/>
              <a:buNone/>
            </a:pPr>
            <a:r>
              <a:t/>
            </a:r>
            <a:endParaRPr sz="2400">
              <a:latin typeface="Times New Roman"/>
              <a:ea typeface="Times New Roman"/>
              <a:cs typeface="Times New Roman"/>
              <a:sym typeface="Times New Roman"/>
            </a:endParaRPr>
          </a:p>
          <a:p>
            <a:pPr indent="-179388" lvl="0" marL="179388" rtl="0" algn="just">
              <a:spcBef>
                <a:spcPts val="1680"/>
              </a:spcBef>
              <a:spcAft>
                <a:spcPts val="0"/>
              </a:spcAft>
              <a:buClr>
                <a:schemeClr val="dk2"/>
              </a:buClr>
              <a:buSzPts val="2400"/>
              <a:buChar char="•"/>
            </a:pPr>
            <a:r>
              <a:rPr lang="en-US" sz="2400">
                <a:latin typeface="Times New Roman"/>
                <a:ea typeface="Times New Roman"/>
                <a:cs typeface="Times New Roman"/>
                <a:sym typeface="Times New Roman"/>
              </a:rPr>
              <a:t>A class is a template for an object, and an object is an instance of a class.</a:t>
            </a:r>
            <a:endParaRPr/>
          </a:p>
          <a:p>
            <a:pPr indent="-26987" lvl="0" marL="179388" rtl="0" algn="just">
              <a:spcBef>
                <a:spcPts val="1680"/>
              </a:spcBef>
              <a:spcAft>
                <a:spcPts val="0"/>
              </a:spcAft>
              <a:buClr>
                <a:schemeClr val="dk2"/>
              </a:buClr>
              <a:buSzPts val="2400"/>
              <a:buNone/>
            </a:pPr>
            <a:r>
              <a:t/>
            </a:r>
            <a:endParaRPr sz="2400">
              <a:latin typeface="Times New Roman"/>
              <a:ea typeface="Times New Roman"/>
              <a:cs typeface="Times New Roman"/>
              <a:sym typeface="Times New Roman"/>
            </a:endParaRPr>
          </a:p>
          <a:p>
            <a:pPr indent="-190500" lvl="0" marL="342900" rtl="0" algn="l">
              <a:spcBef>
                <a:spcPts val="1680"/>
              </a:spcBef>
              <a:spcAft>
                <a:spcPts val="0"/>
              </a:spcAft>
              <a:buClr>
                <a:schemeClr val="dk1"/>
              </a:buClr>
              <a:buSzPts val="2400"/>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71" name="Google Shape;171;p11"/>
          <p:cNvSpPr txBox="1"/>
          <p:nvPr>
            <p:ph type="title"/>
          </p:nvPr>
        </p:nvSpPr>
        <p:spPr>
          <a:xfrm>
            <a:off x="1371600" y="1524000"/>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Georgia"/>
              <a:buNone/>
            </a:pPr>
            <a:r>
              <a:rPr lang="en-US" sz="4000"/>
              <a:t>Trace Code, cont.</a:t>
            </a:r>
            <a:endParaRPr/>
          </a:p>
        </p:txBody>
      </p:sp>
      <p:sp>
        <p:nvSpPr>
          <p:cNvPr id="172" name="Google Shape;172;p11"/>
          <p:cNvSpPr/>
          <p:nvPr/>
        </p:nvSpPr>
        <p:spPr>
          <a:xfrm>
            <a:off x="3505200" y="5410200"/>
            <a:ext cx="1804987" cy="652463"/>
          </a:xfrm>
          <a:prstGeom prst="wedgeRoundRectCallout">
            <a:avLst>
              <a:gd fmla="val 123277" name="adj1"/>
              <a:gd fmla="val -2220"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Create a new Box object</a:t>
            </a:r>
            <a:endParaRPr/>
          </a:p>
        </p:txBody>
      </p:sp>
      <p:sp>
        <p:nvSpPr>
          <p:cNvPr id="173" name="Google Shape;173;p11"/>
          <p:cNvSpPr txBox="1"/>
          <p:nvPr/>
        </p:nvSpPr>
        <p:spPr>
          <a:xfrm>
            <a:off x="6096000" y="4572000"/>
            <a:ext cx="12287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yourBox</a:t>
            </a:r>
            <a:endParaRPr b="1" sz="1800">
              <a:solidFill>
                <a:schemeClr val="dk1"/>
              </a:solidFill>
              <a:latin typeface="Times New Roman"/>
              <a:ea typeface="Times New Roman"/>
              <a:cs typeface="Times New Roman"/>
              <a:sym typeface="Times New Roman"/>
            </a:endParaRPr>
          </a:p>
        </p:txBody>
      </p:sp>
      <p:sp>
        <p:nvSpPr>
          <p:cNvPr id="174" name="Google Shape;174;p11"/>
          <p:cNvSpPr/>
          <p:nvPr/>
        </p:nvSpPr>
        <p:spPr>
          <a:xfrm>
            <a:off x="7361238" y="22923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175" name="Google Shape;175;p11"/>
          <p:cNvSpPr txBox="1"/>
          <p:nvPr/>
        </p:nvSpPr>
        <p:spPr>
          <a:xfrm>
            <a:off x="6248400" y="22669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176" name="Google Shape;176;p11"/>
          <p:cNvSpPr/>
          <p:nvPr/>
        </p:nvSpPr>
        <p:spPr>
          <a:xfrm>
            <a:off x="6553200" y="32004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177" name="Google Shape;177;p11"/>
          <p:cNvSpPr txBox="1"/>
          <p:nvPr/>
        </p:nvSpPr>
        <p:spPr>
          <a:xfrm>
            <a:off x="857250" y="2395478"/>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cxnSp>
        <p:nvCxnSpPr>
          <p:cNvPr id="178" name="Google Shape;178;p11"/>
          <p:cNvCxnSpPr/>
          <p:nvPr/>
        </p:nvCxnSpPr>
        <p:spPr>
          <a:xfrm flipH="1">
            <a:off x="7391400" y="2666999"/>
            <a:ext cx="457200" cy="598487"/>
          </a:xfrm>
          <a:prstGeom prst="straightConnector1">
            <a:avLst/>
          </a:prstGeom>
          <a:noFill/>
          <a:ln cap="flat" cmpd="sng" w="25400">
            <a:solidFill>
              <a:srgbClr val="FF0000"/>
            </a:solidFill>
            <a:prstDash val="solid"/>
            <a:round/>
            <a:headEnd len="sm" w="sm" type="none"/>
            <a:tailEnd len="sm" w="sm" type="stealth"/>
          </a:ln>
        </p:spPr>
      </p:cxnSp>
      <p:sp>
        <p:nvSpPr>
          <p:cNvPr id="179" name="Google Shape;179;p11"/>
          <p:cNvSpPr/>
          <p:nvPr/>
        </p:nvSpPr>
        <p:spPr>
          <a:xfrm>
            <a:off x="7620000" y="4648200"/>
            <a:ext cx="1066800"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null</a:t>
            </a:r>
            <a:endParaRPr/>
          </a:p>
        </p:txBody>
      </p:sp>
      <p:sp>
        <p:nvSpPr>
          <p:cNvPr id="180" name="Google Shape;180;p11"/>
          <p:cNvSpPr/>
          <p:nvPr/>
        </p:nvSpPr>
        <p:spPr>
          <a:xfrm>
            <a:off x="2514600" y="3005078"/>
            <a:ext cx="1268412" cy="307975"/>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1"/>
          <p:cNvSpPr/>
          <p:nvPr/>
        </p:nvSpPr>
        <p:spPr>
          <a:xfrm>
            <a:off x="6705600" y="53340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cxnSp>
        <p:nvCxnSpPr>
          <p:cNvPr id="182" name="Google Shape;182;p11"/>
          <p:cNvCxnSpPr/>
          <p:nvPr/>
        </p:nvCxnSpPr>
        <p:spPr>
          <a:xfrm>
            <a:off x="6705600" y="5715000"/>
            <a:ext cx="1981200" cy="1588"/>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88" name="Google Shape;188;p12"/>
          <p:cNvSpPr txBox="1"/>
          <p:nvPr>
            <p:ph type="title"/>
          </p:nvPr>
        </p:nvSpPr>
        <p:spPr>
          <a:xfrm>
            <a:off x="1390650" y="1371600"/>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Trace Code, cont.</a:t>
            </a:r>
            <a:endParaRPr/>
          </a:p>
        </p:txBody>
      </p:sp>
      <p:sp>
        <p:nvSpPr>
          <p:cNvPr id="189" name="Google Shape;189;p12"/>
          <p:cNvSpPr/>
          <p:nvPr/>
        </p:nvSpPr>
        <p:spPr>
          <a:xfrm>
            <a:off x="2590800" y="5257800"/>
            <a:ext cx="2495550" cy="692150"/>
          </a:xfrm>
          <a:prstGeom prst="wedgeRoundRectCallout">
            <a:avLst>
              <a:gd fmla="val 160318" name="adj1"/>
              <a:gd fmla="val -67936"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Assign object reference to yourBox</a:t>
            </a:r>
            <a:endParaRPr b="1" sz="1800">
              <a:solidFill>
                <a:schemeClr val="dk1"/>
              </a:solidFill>
              <a:latin typeface="Times New Roman"/>
              <a:ea typeface="Times New Roman"/>
              <a:cs typeface="Times New Roman"/>
              <a:sym typeface="Times New Roman"/>
            </a:endParaRPr>
          </a:p>
        </p:txBody>
      </p:sp>
      <p:sp>
        <p:nvSpPr>
          <p:cNvPr id="190" name="Google Shape;190;p12"/>
          <p:cNvSpPr txBox="1"/>
          <p:nvPr/>
        </p:nvSpPr>
        <p:spPr>
          <a:xfrm>
            <a:off x="6172200" y="4572000"/>
            <a:ext cx="12287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yourBox</a:t>
            </a:r>
            <a:endParaRPr b="1" sz="1800">
              <a:solidFill>
                <a:schemeClr val="dk1"/>
              </a:solidFill>
              <a:latin typeface="Times New Roman"/>
              <a:ea typeface="Times New Roman"/>
              <a:cs typeface="Times New Roman"/>
              <a:sym typeface="Times New Roman"/>
            </a:endParaRPr>
          </a:p>
        </p:txBody>
      </p:sp>
      <p:sp>
        <p:nvSpPr>
          <p:cNvPr id="191" name="Google Shape;191;p12"/>
          <p:cNvSpPr/>
          <p:nvPr/>
        </p:nvSpPr>
        <p:spPr>
          <a:xfrm>
            <a:off x="7437438" y="22923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192" name="Google Shape;192;p12"/>
          <p:cNvSpPr txBox="1"/>
          <p:nvPr/>
        </p:nvSpPr>
        <p:spPr>
          <a:xfrm>
            <a:off x="6324600" y="22669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193" name="Google Shape;193;p12"/>
          <p:cNvSpPr/>
          <p:nvPr/>
        </p:nvSpPr>
        <p:spPr>
          <a:xfrm>
            <a:off x="6629400" y="32004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194" name="Google Shape;194;p12"/>
          <p:cNvSpPr txBox="1"/>
          <p:nvPr/>
        </p:nvSpPr>
        <p:spPr>
          <a:xfrm>
            <a:off x="933450" y="2319278"/>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cxnSp>
        <p:nvCxnSpPr>
          <p:cNvPr id="195" name="Google Shape;195;p12"/>
          <p:cNvCxnSpPr/>
          <p:nvPr/>
        </p:nvCxnSpPr>
        <p:spPr>
          <a:xfrm flipH="1">
            <a:off x="7467600" y="2666999"/>
            <a:ext cx="457200" cy="598487"/>
          </a:xfrm>
          <a:prstGeom prst="straightConnector1">
            <a:avLst/>
          </a:prstGeom>
          <a:noFill/>
          <a:ln cap="flat" cmpd="sng" w="25400">
            <a:solidFill>
              <a:srgbClr val="FF0000"/>
            </a:solidFill>
            <a:prstDash val="solid"/>
            <a:round/>
            <a:headEnd len="sm" w="sm" type="none"/>
            <a:tailEnd len="sm" w="sm" type="stealth"/>
          </a:ln>
        </p:spPr>
      </p:cxnSp>
      <p:cxnSp>
        <p:nvCxnSpPr>
          <p:cNvPr id="196" name="Google Shape;196;p12"/>
          <p:cNvCxnSpPr/>
          <p:nvPr/>
        </p:nvCxnSpPr>
        <p:spPr>
          <a:xfrm>
            <a:off x="6629400" y="3581400"/>
            <a:ext cx="1981200" cy="1588"/>
          </a:xfrm>
          <a:prstGeom prst="straightConnector1">
            <a:avLst/>
          </a:prstGeom>
          <a:noFill/>
          <a:ln cap="flat" cmpd="sng" w="25400">
            <a:solidFill>
              <a:schemeClr val="dk1"/>
            </a:solidFill>
            <a:prstDash val="solid"/>
            <a:round/>
            <a:headEnd len="sm" w="sm" type="none"/>
            <a:tailEnd len="sm" w="sm" type="none"/>
          </a:ln>
        </p:spPr>
      </p:cxnSp>
      <p:sp>
        <p:nvSpPr>
          <p:cNvPr id="197" name="Google Shape;197;p12"/>
          <p:cNvSpPr/>
          <p:nvPr/>
        </p:nvSpPr>
        <p:spPr>
          <a:xfrm>
            <a:off x="7467600" y="4648200"/>
            <a:ext cx="1524000"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198" name="Google Shape;198;p12"/>
          <p:cNvSpPr/>
          <p:nvPr/>
        </p:nvSpPr>
        <p:spPr>
          <a:xfrm>
            <a:off x="6781800" y="54102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cxnSp>
        <p:nvCxnSpPr>
          <p:cNvPr id="199" name="Google Shape;199;p12"/>
          <p:cNvCxnSpPr/>
          <p:nvPr/>
        </p:nvCxnSpPr>
        <p:spPr>
          <a:xfrm>
            <a:off x="6781800" y="5791200"/>
            <a:ext cx="1981200" cy="1588"/>
          </a:xfrm>
          <a:prstGeom prst="straightConnector1">
            <a:avLst/>
          </a:prstGeom>
          <a:noFill/>
          <a:ln cap="flat" cmpd="sng" w="25400">
            <a:solidFill>
              <a:schemeClr val="dk1"/>
            </a:solidFill>
            <a:prstDash val="solid"/>
            <a:round/>
            <a:headEnd len="sm" w="sm" type="none"/>
            <a:tailEnd len="sm" w="sm" type="none"/>
          </a:ln>
        </p:spPr>
      </p:cxnSp>
      <p:cxnSp>
        <p:nvCxnSpPr>
          <p:cNvPr id="200" name="Google Shape;200;p12"/>
          <p:cNvCxnSpPr/>
          <p:nvPr/>
        </p:nvCxnSpPr>
        <p:spPr>
          <a:xfrm flipH="1">
            <a:off x="7772400" y="5029200"/>
            <a:ext cx="457200" cy="381000"/>
          </a:xfrm>
          <a:prstGeom prst="straightConnector1">
            <a:avLst/>
          </a:prstGeom>
          <a:noFill/>
          <a:ln cap="flat" cmpd="sng" w="25400">
            <a:solidFill>
              <a:srgbClr val="FF0000"/>
            </a:solidFill>
            <a:prstDash val="solid"/>
            <a:round/>
            <a:headEnd len="sm" w="sm" type="none"/>
            <a:tailEnd len="sm" w="sm" type="stealth"/>
          </a:ln>
        </p:spPr>
      </p:cxnSp>
      <p:sp>
        <p:nvSpPr>
          <p:cNvPr id="201" name="Google Shape;201;p12"/>
          <p:cNvSpPr/>
          <p:nvPr/>
        </p:nvSpPr>
        <p:spPr>
          <a:xfrm>
            <a:off x="2362200" y="2928878"/>
            <a:ext cx="230188" cy="268287"/>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1390650" y="1373187"/>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Trace Code, cont.</a:t>
            </a:r>
            <a:endParaRPr/>
          </a:p>
        </p:txBody>
      </p:sp>
      <p:sp>
        <p:nvSpPr>
          <p:cNvPr id="207" name="Google Shape;207;p13"/>
          <p:cNvSpPr txBox="1"/>
          <p:nvPr/>
        </p:nvSpPr>
        <p:spPr>
          <a:xfrm>
            <a:off x="6172200" y="4572000"/>
            <a:ext cx="12287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yourBox</a:t>
            </a:r>
            <a:endParaRPr b="1" sz="1800">
              <a:solidFill>
                <a:schemeClr val="dk1"/>
              </a:solidFill>
              <a:latin typeface="Times New Roman"/>
              <a:ea typeface="Times New Roman"/>
              <a:cs typeface="Times New Roman"/>
              <a:sym typeface="Times New Roman"/>
            </a:endParaRPr>
          </a:p>
        </p:txBody>
      </p:sp>
      <p:sp>
        <p:nvSpPr>
          <p:cNvPr id="208" name="Google Shape;208;p13"/>
          <p:cNvSpPr/>
          <p:nvPr/>
        </p:nvSpPr>
        <p:spPr>
          <a:xfrm>
            <a:off x="7437438" y="22923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209" name="Google Shape;209;p13"/>
          <p:cNvSpPr txBox="1"/>
          <p:nvPr/>
        </p:nvSpPr>
        <p:spPr>
          <a:xfrm>
            <a:off x="6324600" y="22669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210" name="Google Shape;210;p13"/>
          <p:cNvSpPr/>
          <p:nvPr/>
        </p:nvSpPr>
        <p:spPr>
          <a:xfrm>
            <a:off x="6629400" y="32004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211" name="Google Shape;211;p13"/>
          <p:cNvSpPr txBox="1"/>
          <p:nvPr/>
        </p:nvSpPr>
        <p:spPr>
          <a:xfrm>
            <a:off x="933450" y="2243078"/>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cxnSp>
        <p:nvCxnSpPr>
          <p:cNvPr id="212" name="Google Shape;212;p13"/>
          <p:cNvCxnSpPr/>
          <p:nvPr/>
        </p:nvCxnSpPr>
        <p:spPr>
          <a:xfrm flipH="1">
            <a:off x="7467600" y="2666999"/>
            <a:ext cx="457200" cy="598487"/>
          </a:xfrm>
          <a:prstGeom prst="straightConnector1">
            <a:avLst/>
          </a:prstGeom>
          <a:noFill/>
          <a:ln cap="flat" cmpd="sng" w="25400">
            <a:solidFill>
              <a:srgbClr val="FF0000"/>
            </a:solidFill>
            <a:prstDash val="solid"/>
            <a:round/>
            <a:headEnd len="sm" w="sm" type="none"/>
            <a:tailEnd len="sm" w="sm" type="stealth"/>
          </a:ln>
        </p:spPr>
      </p:cxnSp>
      <p:cxnSp>
        <p:nvCxnSpPr>
          <p:cNvPr id="213" name="Google Shape;213;p13"/>
          <p:cNvCxnSpPr/>
          <p:nvPr/>
        </p:nvCxnSpPr>
        <p:spPr>
          <a:xfrm>
            <a:off x="6629400" y="3581400"/>
            <a:ext cx="1981200" cy="1588"/>
          </a:xfrm>
          <a:prstGeom prst="straightConnector1">
            <a:avLst/>
          </a:prstGeom>
          <a:noFill/>
          <a:ln cap="flat" cmpd="sng" w="25400">
            <a:solidFill>
              <a:schemeClr val="dk1"/>
            </a:solidFill>
            <a:prstDash val="solid"/>
            <a:round/>
            <a:headEnd len="sm" w="sm" type="none"/>
            <a:tailEnd len="sm" w="sm" type="none"/>
          </a:ln>
        </p:spPr>
      </p:cxnSp>
      <p:sp>
        <p:nvSpPr>
          <p:cNvPr id="214" name="Google Shape;214;p13"/>
          <p:cNvSpPr/>
          <p:nvPr/>
        </p:nvSpPr>
        <p:spPr>
          <a:xfrm>
            <a:off x="7467600" y="4648200"/>
            <a:ext cx="1524000"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215" name="Google Shape;215;p13"/>
          <p:cNvSpPr/>
          <p:nvPr/>
        </p:nvSpPr>
        <p:spPr>
          <a:xfrm>
            <a:off x="6781800" y="54102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=100</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Height=10</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=50</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cxnSp>
        <p:nvCxnSpPr>
          <p:cNvPr id="216" name="Google Shape;216;p13"/>
          <p:cNvCxnSpPr/>
          <p:nvPr/>
        </p:nvCxnSpPr>
        <p:spPr>
          <a:xfrm>
            <a:off x="6781800" y="5791200"/>
            <a:ext cx="1981200" cy="1588"/>
          </a:xfrm>
          <a:prstGeom prst="straightConnector1">
            <a:avLst/>
          </a:prstGeom>
          <a:noFill/>
          <a:ln cap="flat" cmpd="sng" w="25400">
            <a:solidFill>
              <a:schemeClr val="dk1"/>
            </a:solidFill>
            <a:prstDash val="solid"/>
            <a:round/>
            <a:headEnd len="sm" w="sm" type="none"/>
            <a:tailEnd len="sm" w="sm" type="none"/>
          </a:ln>
        </p:spPr>
      </p:cxnSp>
      <p:cxnSp>
        <p:nvCxnSpPr>
          <p:cNvPr id="217" name="Google Shape;217;p13"/>
          <p:cNvCxnSpPr/>
          <p:nvPr/>
        </p:nvCxnSpPr>
        <p:spPr>
          <a:xfrm flipH="1">
            <a:off x="7772400" y="5029200"/>
            <a:ext cx="457200" cy="381000"/>
          </a:xfrm>
          <a:prstGeom prst="straightConnector1">
            <a:avLst/>
          </a:prstGeom>
          <a:noFill/>
          <a:ln cap="flat" cmpd="sng" w="25400">
            <a:solidFill>
              <a:srgbClr val="FF0000"/>
            </a:solidFill>
            <a:prstDash val="solid"/>
            <a:round/>
            <a:headEnd len="sm" w="sm" type="none"/>
            <a:tailEnd len="sm" w="sm" type="stealth"/>
          </a:ln>
        </p:spPr>
      </p:cxnSp>
      <p:sp>
        <p:nvSpPr>
          <p:cNvPr id="218" name="Google Shape;218;p13"/>
          <p:cNvSpPr/>
          <p:nvPr/>
        </p:nvSpPr>
        <p:spPr>
          <a:xfrm>
            <a:off x="990600" y="3386078"/>
            <a:ext cx="2438400" cy="1447800"/>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19" name="Google Shape;219;p13"/>
          <p:cNvSpPr/>
          <p:nvPr/>
        </p:nvSpPr>
        <p:spPr>
          <a:xfrm>
            <a:off x="3429000" y="5257800"/>
            <a:ext cx="2497138" cy="654050"/>
          </a:xfrm>
          <a:prstGeom prst="wedgeRoundRectCallout">
            <a:avLst>
              <a:gd fmla="val 79372" name="adj1"/>
              <a:gd fmla="val 92319"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Change variables in yourBox</a:t>
            </a:r>
            <a:endParaRPr b="1" sz="1800">
              <a:solidFill>
                <a:schemeClr val="dk1"/>
              </a:solidFill>
              <a:latin typeface="Times New Roman"/>
              <a:ea typeface="Times New Roman"/>
              <a:cs typeface="Times New Roman"/>
              <a:sym typeface="Times New Roman"/>
            </a:endParaRPr>
          </a:p>
        </p:txBody>
      </p:sp>
      <p:sp>
        <p:nvSpPr>
          <p:cNvPr id="220" name="Google Shape;220;p13"/>
          <p:cNvSpPr/>
          <p:nvPr/>
        </p:nvSpPr>
        <p:spPr>
          <a:xfrm>
            <a:off x="16002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p:nvPr/>
        </p:nvSpPr>
        <p:spPr>
          <a:xfrm>
            <a:off x="16002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226" name="Google Shape;226;p14"/>
          <p:cNvSpPr txBox="1"/>
          <p:nvPr>
            <p:ph type="title"/>
          </p:nvPr>
        </p:nvSpPr>
        <p:spPr>
          <a:xfrm>
            <a:off x="1390650" y="1373187"/>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Trace Code, cont.</a:t>
            </a:r>
            <a:endParaRPr/>
          </a:p>
        </p:txBody>
      </p:sp>
      <p:sp>
        <p:nvSpPr>
          <p:cNvPr id="227" name="Google Shape;227;p14"/>
          <p:cNvSpPr txBox="1"/>
          <p:nvPr/>
        </p:nvSpPr>
        <p:spPr>
          <a:xfrm>
            <a:off x="6172200" y="4572000"/>
            <a:ext cx="12287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yourBox</a:t>
            </a:r>
            <a:endParaRPr b="1" sz="1800">
              <a:solidFill>
                <a:schemeClr val="dk1"/>
              </a:solidFill>
              <a:latin typeface="Times New Roman"/>
              <a:ea typeface="Times New Roman"/>
              <a:cs typeface="Times New Roman"/>
              <a:sym typeface="Times New Roman"/>
            </a:endParaRPr>
          </a:p>
        </p:txBody>
      </p:sp>
      <p:sp>
        <p:nvSpPr>
          <p:cNvPr id="228" name="Google Shape;228;p14"/>
          <p:cNvSpPr/>
          <p:nvPr/>
        </p:nvSpPr>
        <p:spPr>
          <a:xfrm>
            <a:off x="7437438" y="22923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229" name="Google Shape;229;p14"/>
          <p:cNvSpPr txBox="1"/>
          <p:nvPr/>
        </p:nvSpPr>
        <p:spPr>
          <a:xfrm>
            <a:off x="6324600" y="22669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230" name="Google Shape;230;p14"/>
          <p:cNvSpPr/>
          <p:nvPr/>
        </p:nvSpPr>
        <p:spPr>
          <a:xfrm>
            <a:off x="6629400" y="32004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231" name="Google Shape;231;p14"/>
          <p:cNvSpPr txBox="1"/>
          <p:nvPr/>
        </p:nvSpPr>
        <p:spPr>
          <a:xfrm>
            <a:off x="933450" y="2146280"/>
            <a:ext cx="4800600" cy="3416320"/>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myBox = yourBox;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cxnSp>
        <p:nvCxnSpPr>
          <p:cNvPr id="232" name="Google Shape;232;p14"/>
          <p:cNvCxnSpPr/>
          <p:nvPr/>
        </p:nvCxnSpPr>
        <p:spPr>
          <a:xfrm>
            <a:off x="6629400" y="3581400"/>
            <a:ext cx="1981200" cy="1588"/>
          </a:xfrm>
          <a:prstGeom prst="straightConnector1">
            <a:avLst/>
          </a:prstGeom>
          <a:noFill/>
          <a:ln cap="flat" cmpd="sng" w="25400">
            <a:solidFill>
              <a:schemeClr val="dk1"/>
            </a:solidFill>
            <a:prstDash val="solid"/>
            <a:round/>
            <a:headEnd len="sm" w="sm" type="none"/>
            <a:tailEnd len="sm" w="sm" type="none"/>
          </a:ln>
        </p:spPr>
      </p:cxnSp>
      <p:sp>
        <p:nvSpPr>
          <p:cNvPr id="233" name="Google Shape;233;p14"/>
          <p:cNvSpPr/>
          <p:nvPr/>
        </p:nvSpPr>
        <p:spPr>
          <a:xfrm>
            <a:off x="7467600" y="4648200"/>
            <a:ext cx="1524000"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234" name="Google Shape;234;p14"/>
          <p:cNvSpPr/>
          <p:nvPr/>
        </p:nvSpPr>
        <p:spPr>
          <a:xfrm>
            <a:off x="6781800" y="54102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=100</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Height=10</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=50</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cxnSp>
        <p:nvCxnSpPr>
          <p:cNvPr id="235" name="Google Shape;235;p14"/>
          <p:cNvCxnSpPr/>
          <p:nvPr/>
        </p:nvCxnSpPr>
        <p:spPr>
          <a:xfrm>
            <a:off x="6781800" y="5791200"/>
            <a:ext cx="1981200" cy="1588"/>
          </a:xfrm>
          <a:prstGeom prst="straightConnector1">
            <a:avLst/>
          </a:prstGeom>
          <a:noFill/>
          <a:ln cap="flat" cmpd="sng" w="25400">
            <a:solidFill>
              <a:schemeClr val="dk1"/>
            </a:solidFill>
            <a:prstDash val="solid"/>
            <a:round/>
            <a:headEnd len="sm" w="sm" type="none"/>
            <a:tailEnd len="sm" w="sm" type="none"/>
          </a:ln>
        </p:spPr>
      </p:cxnSp>
      <p:cxnSp>
        <p:nvCxnSpPr>
          <p:cNvPr id="236" name="Google Shape;236;p14"/>
          <p:cNvCxnSpPr/>
          <p:nvPr/>
        </p:nvCxnSpPr>
        <p:spPr>
          <a:xfrm flipH="1">
            <a:off x="7772400" y="5029200"/>
            <a:ext cx="457200" cy="381000"/>
          </a:xfrm>
          <a:prstGeom prst="straightConnector1">
            <a:avLst/>
          </a:prstGeom>
          <a:noFill/>
          <a:ln cap="flat" cmpd="sng" w="25400">
            <a:solidFill>
              <a:srgbClr val="FF0000"/>
            </a:solidFill>
            <a:prstDash val="solid"/>
            <a:round/>
            <a:headEnd len="sm" w="sm" type="none"/>
            <a:tailEnd len="sm" w="sm" type="stealth"/>
          </a:ln>
        </p:spPr>
      </p:cxnSp>
      <p:sp>
        <p:nvSpPr>
          <p:cNvPr id="237" name="Google Shape;237;p14"/>
          <p:cNvSpPr/>
          <p:nvPr/>
        </p:nvSpPr>
        <p:spPr>
          <a:xfrm>
            <a:off x="990600" y="4965680"/>
            <a:ext cx="1981200" cy="304800"/>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8" name="Google Shape;238;p14"/>
          <p:cNvSpPr/>
          <p:nvPr/>
        </p:nvSpPr>
        <p:spPr>
          <a:xfrm>
            <a:off x="3581400" y="5638800"/>
            <a:ext cx="2497138" cy="654050"/>
          </a:xfrm>
          <a:prstGeom prst="wedgeRoundRectCallout">
            <a:avLst>
              <a:gd fmla="val 79372" name="adj1"/>
              <a:gd fmla="val 92319"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Assigning Object Reference Variables</a:t>
            </a:r>
            <a:endParaRPr b="1" sz="1800">
              <a:solidFill>
                <a:schemeClr val="dk1"/>
              </a:solidFill>
              <a:latin typeface="Times New Roman"/>
              <a:ea typeface="Times New Roman"/>
              <a:cs typeface="Times New Roman"/>
              <a:sym typeface="Times New Roman"/>
            </a:endParaRPr>
          </a:p>
        </p:txBody>
      </p:sp>
      <p:cxnSp>
        <p:nvCxnSpPr>
          <p:cNvPr id="239" name="Google Shape;239;p14"/>
          <p:cNvCxnSpPr/>
          <p:nvPr/>
        </p:nvCxnSpPr>
        <p:spPr>
          <a:xfrm flipH="1" rot="10800000">
            <a:off x="6019800" y="2667000"/>
            <a:ext cx="76200" cy="2666996"/>
          </a:xfrm>
          <a:prstGeom prst="straightConnector1">
            <a:avLst/>
          </a:prstGeom>
          <a:noFill/>
          <a:ln cap="flat" cmpd="sng" w="25400">
            <a:solidFill>
              <a:srgbClr val="FF0000"/>
            </a:solidFill>
            <a:prstDash val="solid"/>
            <a:round/>
            <a:headEnd len="sm" w="sm" type="none"/>
            <a:tailEnd len="sm" w="sm" type="stealth"/>
          </a:ln>
        </p:spPr>
      </p:cxnSp>
      <p:cxnSp>
        <p:nvCxnSpPr>
          <p:cNvPr id="240" name="Google Shape;240;p14"/>
          <p:cNvCxnSpPr/>
          <p:nvPr/>
        </p:nvCxnSpPr>
        <p:spPr>
          <a:xfrm flipH="1">
            <a:off x="6096000" y="2590800"/>
            <a:ext cx="1295400" cy="76200"/>
          </a:xfrm>
          <a:prstGeom prst="straightConnector1">
            <a:avLst/>
          </a:prstGeom>
          <a:noFill/>
          <a:ln cap="flat" cmpd="sng" w="25400">
            <a:solidFill>
              <a:srgbClr val="FF0000"/>
            </a:solidFill>
            <a:prstDash val="solid"/>
            <a:round/>
            <a:headEnd len="sm" w="sm" type="none"/>
            <a:tailEnd len="sm" w="sm" type="stealth"/>
          </a:ln>
        </p:spPr>
      </p:cxnSp>
      <p:cxnSp>
        <p:nvCxnSpPr>
          <p:cNvPr id="241" name="Google Shape;241;p14"/>
          <p:cNvCxnSpPr/>
          <p:nvPr/>
        </p:nvCxnSpPr>
        <p:spPr>
          <a:xfrm rot="10800000">
            <a:off x="6019800" y="5333999"/>
            <a:ext cx="762000" cy="304798"/>
          </a:xfrm>
          <a:prstGeom prst="straightConnector1">
            <a:avLst/>
          </a:prstGeom>
          <a:noFill/>
          <a:ln cap="flat" cmpd="sng" w="25400">
            <a:solidFill>
              <a:srgbClr val="FF0000"/>
            </a:solidFill>
            <a:prstDash val="solid"/>
            <a:round/>
            <a:headEnd len="sm" w="sm" type="none"/>
            <a:tailEnd len="sm" w="sm"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Garbage Collection</a:t>
            </a:r>
            <a:endParaRPr b="1" sz="2800">
              <a:solidFill>
                <a:schemeClr val="dk1"/>
              </a:solidFill>
              <a:latin typeface="Times New Roman"/>
              <a:ea typeface="Times New Roman"/>
              <a:cs typeface="Times New Roman"/>
              <a:sym typeface="Times New Roman"/>
            </a:endParaRPr>
          </a:p>
        </p:txBody>
      </p:sp>
      <p:sp>
        <p:nvSpPr>
          <p:cNvPr id="247" name="Google Shape;247;p15"/>
          <p:cNvSpPr/>
          <p:nvPr/>
        </p:nvSpPr>
        <p:spPr>
          <a:xfrm>
            <a:off x="1066800" y="1371600"/>
            <a:ext cx="7543800" cy="5165838"/>
          </a:xfrm>
          <a:prstGeom prst="rect">
            <a:avLst/>
          </a:prstGeom>
          <a:noFill/>
          <a:ln>
            <a:noFill/>
          </a:ln>
        </p:spPr>
        <p:txBody>
          <a:bodyPr anchorCtr="0" anchor="t" bIns="45700" lIns="91425" spcFirstLastPara="1" rIns="91425" wrap="square" tIns="45700">
            <a:spAutoFit/>
          </a:bodyPr>
          <a:lstStyle/>
          <a:p>
            <a:pPr indent="-179388" lvl="0" marL="179388"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no references to an object exist, that object is assumed too be no longer needed, and the memory occupied by the object can be reclaimed.</a:t>
            </a:r>
            <a:endParaRPr sz="2400">
              <a:solidFill>
                <a:schemeClr val="dk1"/>
              </a:solidFill>
              <a:latin typeface="Times New Roman"/>
              <a:ea typeface="Times New Roman"/>
              <a:cs typeface="Times New Roman"/>
              <a:sym typeface="Times New Roman"/>
            </a:endParaRPr>
          </a:p>
          <a:p>
            <a:pPr indent="-179388" lvl="0" marL="179388" marR="0" rtl="0" algn="just">
              <a:lnSpc>
                <a:spcPct val="150000"/>
              </a:lnSpc>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As shown in the previous figure, after the assignment statement myBox = yourBox, myBox points to the same object referenced by yourBox. The object previously referenced by myBox is no longer referenced. This object is known as garbage. Garbage is automatically collected by JVM.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Garbage Collection, cont…</a:t>
            </a:r>
            <a:endParaRPr b="1" sz="2800">
              <a:solidFill>
                <a:schemeClr val="dk1"/>
              </a:solidFill>
              <a:latin typeface="Times New Roman"/>
              <a:ea typeface="Times New Roman"/>
              <a:cs typeface="Times New Roman"/>
              <a:sym typeface="Times New Roman"/>
            </a:endParaRPr>
          </a:p>
        </p:txBody>
      </p:sp>
      <p:sp>
        <p:nvSpPr>
          <p:cNvPr id="253" name="Google Shape;253;p16"/>
          <p:cNvSpPr/>
          <p:nvPr/>
        </p:nvSpPr>
        <p:spPr>
          <a:xfrm>
            <a:off x="1219200" y="1676400"/>
            <a:ext cx="7543800" cy="2934458"/>
          </a:xfrm>
          <a:prstGeom prst="rect">
            <a:avLst/>
          </a:prstGeom>
          <a:noFill/>
          <a:ln>
            <a:noFill/>
          </a:ln>
        </p:spPr>
        <p:txBody>
          <a:bodyPr anchorCtr="0" anchor="t" bIns="45700" lIns="91425" spcFirstLastPara="1" rIns="91425" wrap="square" tIns="45700">
            <a:spAutoFit/>
          </a:bodyPr>
          <a:lstStyle/>
          <a:p>
            <a:pPr indent="-179388" lvl="0" marL="179388" marR="0" rtl="0" algn="just">
              <a:lnSpc>
                <a:spcPct val="2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you know that an object is no longer needed, you can explicitly assign null to a reference variable for the object. The JVM will automatically collect the space if the object is not referenced by any variable.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p:nvPr/>
        </p:nvSpPr>
        <p:spPr>
          <a:xfrm>
            <a:off x="1524000" y="914400"/>
            <a:ext cx="7086600" cy="444763"/>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The </a:t>
            </a:r>
            <a:r>
              <a:rPr b="1" i="1" lang="en-US" sz="2800">
                <a:solidFill>
                  <a:schemeClr val="dk1"/>
                </a:solidFill>
                <a:latin typeface="Times New Roman"/>
                <a:ea typeface="Times New Roman"/>
                <a:cs typeface="Times New Roman"/>
                <a:sym typeface="Times New Roman"/>
              </a:rPr>
              <a:t>finalize() </a:t>
            </a:r>
            <a:r>
              <a:rPr b="1" lang="en-US" sz="2800">
                <a:solidFill>
                  <a:schemeClr val="dk1"/>
                </a:solidFill>
                <a:latin typeface="Times New Roman"/>
                <a:ea typeface="Times New Roman"/>
                <a:cs typeface="Times New Roman"/>
                <a:sym typeface="Times New Roman"/>
              </a:rPr>
              <a:t>Method</a:t>
            </a:r>
            <a:endParaRPr b="1" sz="2800">
              <a:solidFill>
                <a:schemeClr val="dk1"/>
              </a:solidFill>
              <a:latin typeface="Times New Roman"/>
              <a:ea typeface="Times New Roman"/>
              <a:cs typeface="Times New Roman"/>
              <a:sym typeface="Times New Roman"/>
            </a:endParaRPr>
          </a:p>
        </p:txBody>
      </p:sp>
      <p:sp>
        <p:nvSpPr>
          <p:cNvPr id="259" name="Google Shape;259;p17"/>
          <p:cNvSpPr/>
          <p:nvPr/>
        </p:nvSpPr>
        <p:spPr>
          <a:xfrm>
            <a:off x="1143000" y="1447800"/>
            <a:ext cx="7543800" cy="5940088"/>
          </a:xfrm>
          <a:prstGeom prst="rect">
            <a:avLst/>
          </a:prstGeom>
          <a:noFill/>
          <a:ln>
            <a:noFill/>
          </a:ln>
        </p:spPr>
        <p:txBody>
          <a:bodyPr anchorCtr="0" anchor="t" bIns="45700" lIns="91425" spcFirstLastPara="1" rIns="91425" wrap="square" tIns="45700">
            <a:spAutoFit/>
          </a:bodyPr>
          <a:lstStyle/>
          <a:p>
            <a:pPr indent="-179388" lvl="0" marL="179388"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Sometimes an object will need to perform some action when it is destroyed.</a:t>
            </a:r>
            <a:endParaRPr sz="2400">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garbage collector calls a special method named </a:t>
            </a:r>
            <a:r>
              <a:rPr i="1" lang="en-US" sz="2400">
                <a:solidFill>
                  <a:schemeClr val="dk1"/>
                </a:solidFill>
                <a:latin typeface="Times New Roman"/>
                <a:ea typeface="Times New Roman"/>
                <a:cs typeface="Times New Roman"/>
                <a:sym typeface="Times New Roman"/>
              </a:rPr>
              <a:t>finalize</a:t>
            </a:r>
            <a:r>
              <a:rPr lang="en-US" sz="2400">
                <a:solidFill>
                  <a:schemeClr val="dk1"/>
                </a:solidFill>
                <a:latin typeface="Times New Roman"/>
                <a:ea typeface="Times New Roman"/>
                <a:cs typeface="Times New Roman"/>
                <a:sym typeface="Times New Roman"/>
              </a:rPr>
              <a:t> in your object if that method exists.</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an object hold some non-Java resources (file handle or window character font) or any reference to other objects, these resources can be freed using</a:t>
            </a:r>
            <a:r>
              <a:rPr i="1" lang="en-US" sz="2400">
                <a:solidFill>
                  <a:schemeClr val="dk1"/>
                </a:solidFill>
                <a:latin typeface="Times New Roman"/>
                <a:ea typeface="Times New Roman"/>
                <a:cs typeface="Times New Roman"/>
                <a:sym typeface="Times New Roman"/>
              </a:rPr>
              <a:t> finalize </a:t>
            </a:r>
            <a:r>
              <a:rPr lang="en-US" sz="2400">
                <a:solidFill>
                  <a:schemeClr val="dk1"/>
                </a:solidFill>
                <a:latin typeface="Times New Roman"/>
                <a:ea typeface="Times New Roman"/>
                <a:cs typeface="Times New Roman"/>
                <a:sym typeface="Times New Roman"/>
              </a:rPr>
              <a:t>method.</a:t>
            </a:r>
            <a:endParaRPr/>
          </a:p>
          <a:p>
            <a:pPr indent="-179388" lvl="0" marL="179388" marR="0" rtl="0" algn="just">
              <a:spcBef>
                <a:spcPts val="18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Avoiding circular reference.</a:t>
            </a:r>
            <a:endParaRPr/>
          </a:p>
          <a:p>
            <a:pPr indent="-179388" lvl="0" marL="179388" marR="0" rtl="0" algn="just">
              <a:spcBef>
                <a:spcPts val="1800"/>
              </a:spcBef>
              <a:spcAft>
                <a:spcPts val="0"/>
              </a:spcAft>
              <a:buNone/>
            </a:pPr>
            <a:r>
              <a:rPr lang="en-US" sz="2000">
                <a:solidFill>
                  <a:schemeClr val="dk1"/>
                </a:solidFill>
                <a:latin typeface="Courier New"/>
                <a:ea typeface="Courier New"/>
                <a:cs typeface="Courier New"/>
                <a:sym typeface="Courier New"/>
              </a:rPr>
              <a:t>protected void </a:t>
            </a:r>
            <a:r>
              <a:rPr b="1" lang="en-US" sz="2000">
                <a:solidFill>
                  <a:schemeClr val="dk1"/>
                </a:solidFill>
                <a:latin typeface="Courier New"/>
                <a:ea typeface="Courier New"/>
                <a:cs typeface="Courier New"/>
                <a:sym typeface="Courier New"/>
              </a:rPr>
              <a:t>finalize()</a:t>
            </a:r>
            <a:endParaRPr/>
          </a:p>
          <a:p>
            <a:pPr indent="-179388" lvl="0" marL="179388"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b="1" lang="en-US" sz="2000">
                <a:solidFill>
                  <a:schemeClr val="dk1"/>
                </a:solidFill>
                <a:latin typeface="Courier New"/>
                <a:ea typeface="Courier New"/>
                <a:cs typeface="Courier New"/>
                <a:sym typeface="Courier New"/>
              </a:rPr>
              <a:t>		</a:t>
            </a:r>
            <a:r>
              <a:rPr lang="en-US" sz="2000">
                <a:solidFill>
                  <a:schemeClr val="dk1"/>
                </a:solidFill>
                <a:latin typeface="Courier New"/>
                <a:ea typeface="Courier New"/>
                <a:cs typeface="Courier New"/>
                <a:sym typeface="Courier New"/>
              </a:rPr>
              <a:t>//finalization code here</a:t>
            </a:r>
            <a:endParaRPr/>
          </a:p>
          <a:p>
            <a:pPr indent="-179388" lvl="0" marL="179388" marR="0" rtl="0" algn="just">
              <a:spcBef>
                <a:spcPts val="0"/>
              </a:spcBef>
              <a:spcAft>
                <a:spcPts val="0"/>
              </a:spcAft>
              <a:buNone/>
            </a:pPr>
            <a:r>
              <a:rPr b="1" lang="en-US" sz="2000">
                <a:solidFill>
                  <a:schemeClr val="dk1"/>
                </a:solidFill>
                <a:latin typeface="Courier New"/>
                <a:ea typeface="Courier New"/>
                <a:cs typeface="Courier New"/>
                <a:sym typeface="Courier New"/>
              </a:rPr>
              <a:t>}</a:t>
            </a:r>
            <a:endParaRPr b="1" sz="2000">
              <a:solidFill>
                <a:schemeClr val="dk1"/>
              </a:solidFill>
              <a:latin typeface="Courier New"/>
              <a:ea typeface="Courier New"/>
              <a:cs typeface="Courier New"/>
              <a:sym typeface="Courier New"/>
            </a:endParaRPr>
          </a:p>
          <a:p>
            <a:pPr indent="-26987" lvl="0" marL="179388"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6987" lvl="0" marL="179388" marR="0" rtl="0" algn="just">
              <a:spcBef>
                <a:spcPts val="12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Circular References</a:t>
            </a:r>
            <a:endParaRPr b="1" sz="2800">
              <a:solidFill>
                <a:schemeClr val="dk1"/>
              </a:solidFill>
              <a:latin typeface="Times New Roman"/>
              <a:ea typeface="Times New Roman"/>
              <a:cs typeface="Times New Roman"/>
              <a:sym typeface="Times New Roman"/>
            </a:endParaRPr>
          </a:p>
        </p:txBody>
      </p:sp>
      <p:sp>
        <p:nvSpPr>
          <p:cNvPr id="265" name="Google Shape;265;p18"/>
          <p:cNvSpPr/>
          <p:nvPr/>
        </p:nvSpPr>
        <p:spPr>
          <a:xfrm>
            <a:off x="1143000" y="1447800"/>
            <a:ext cx="7543800" cy="5909310"/>
          </a:xfrm>
          <a:prstGeom prst="rect">
            <a:avLst/>
          </a:prstGeom>
          <a:noFill/>
          <a:ln>
            <a:noFill/>
          </a:ln>
        </p:spPr>
        <p:txBody>
          <a:bodyPr anchorCtr="0" anchor="t" bIns="45700" lIns="91425" spcFirstLastPara="1" rIns="91425" wrap="square" tIns="45700">
            <a:spAutoFit/>
          </a:bodyPr>
          <a:lstStyle/>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Class a{</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b b1;</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	b1 = new b();}</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Class b{</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 a1;</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b(){ a1 = new a();}</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public class app</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public static void main(String args[])</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 obj = new a();</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obj = null;</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6987" lvl="0" marL="179388" marR="0" rtl="0" algn="just">
              <a:spcBef>
                <a:spcPts val="12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266" name="Google Shape;266;p18"/>
          <p:cNvSpPr/>
          <p:nvPr/>
        </p:nvSpPr>
        <p:spPr>
          <a:xfrm>
            <a:off x="7391400" y="3352800"/>
            <a:ext cx="838200" cy="381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a1</a:t>
            </a:r>
            <a:endParaRPr b="1" sz="1800">
              <a:solidFill>
                <a:schemeClr val="lt1"/>
              </a:solidFill>
              <a:latin typeface="Calibri"/>
              <a:ea typeface="Calibri"/>
              <a:cs typeface="Calibri"/>
              <a:sym typeface="Calibri"/>
            </a:endParaRPr>
          </a:p>
        </p:txBody>
      </p:sp>
      <p:sp>
        <p:nvSpPr>
          <p:cNvPr id="267" name="Google Shape;267;p18"/>
          <p:cNvSpPr/>
          <p:nvPr/>
        </p:nvSpPr>
        <p:spPr>
          <a:xfrm>
            <a:off x="6172200" y="3352800"/>
            <a:ext cx="838200" cy="381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b1</a:t>
            </a:r>
            <a:endParaRPr b="1" sz="1800">
              <a:solidFill>
                <a:schemeClr val="lt1"/>
              </a:solidFill>
              <a:latin typeface="Calibri"/>
              <a:ea typeface="Calibri"/>
              <a:cs typeface="Calibri"/>
              <a:sym typeface="Calibri"/>
            </a:endParaRPr>
          </a:p>
        </p:txBody>
      </p:sp>
      <p:sp>
        <p:nvSpPr>
          <p:cNvPr id="268" name="Google Shape;268;p18"/>
          <p:cNvSpPr/>
          <p:nvPr/>
        </p:nvSpPr>
        <p:spPr>
          <a:xfrm>
            <a:off x="6705600" y="2133600"/>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269" name="Google Shape;269;p18"/>
          <p:cNvSpPr/>
          <p:nvPr/>
        </p:nvSpPr>
        <p:spPr>
          <a:xfrm>
            <a:off x="5181600" y="2133601"/>
            <a:ext cx="1173162" cy="304800"/>
          </a:xfrm>
          <a:prstGeom prst="rect">
            <a:avLst/>
          </a:prstGeom>
          <a:noFill/>
          <a:ln>
            <a:noFill/>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obj</a:t>
            </a:r>
            <a:endParaRPr b="1" sz="2400">
              <a:solidFill>
                <a:schemeClr val="dk1"/>
              </a:solidFill>
              <a:latin typeface="Times New Roman"/>
              <a:ea typeface="Times New Roman"/>
              <a:cs typeface="Times New Roman"/>
              <a:sym typeface="Times New Roman"/>
            </a:endParaRPr>
          </a:p>
        </p:txBody>
      </p:sp>
      <p:cxnSp>
        <p:nvCxnSpPr>
          <p:cNvPr id="270" name="Google Shape;270;p18"/>
          <p:cNvCxnSpPr>
            <a:endCxn id="267" idx="0"/>
          </p:cNvCxnSpPr>
          <p:nvPr/>
        </p:nvCxnSpPr>
        <p:spPr>
          <a:xfrm>
            <a:off x="6553200" y="2438400"/>
            <a:ext cx="38100" cy="914400"/>
          </a:xfrm>
          <a:prstGeom prst="straightConnector1">
            <a:avLst/>
          </a:prstGeom>
          <a:noFill/>
          <a:ln cap="flat" cmpd="sng" w="25400">
            <a:solidFill>
              <a:srgbClr val="C00000"/>
            </a:solidFill>
            <a:prstDash val="solid"/>
            <a:round/>
            <a:headEnd len="sm" w="sm" type="none"/>
            <a:tailEnd len="sm" w="sm" type="none"/>
          </a:ln>
        </p:spPr>
      </p:cxnSp>
      <p:cxnSp>
        <p:nvCxnSpPr>
          <p:cNvPr id="271" name="Google Shape;271;p18"/>
          <p:cNvCxnSpPr/>
          <p:nvPr/>
        </p:nvCxnSpPr>
        <p:spPr>
          <a:xfrm flipH="1" rot="5400000">
            <a:off x="6419851" y="3905251"/>
            <a:ext cx="381000" cy="38098"/>
          </a:xfrm>
          <a:prstGeom prst="straightConnector1">
            <a:avLst/>
          </a:prstGeom>
          <a:noFill/>
          <a:ln cap="flat" cmpd="sng" w="25400">
            <a:solidFill>
              <a:srgbClr val="C00000"/>
            </a:solidFill>
            <a:prstDash val="solid"/>
            <a:round/>
            <a:headEnd len="sm" w="sm" type="none"/>
            <a:tailEnd len="sm" w="sm" type="none"/>
          </a:ln>
        </p:spPr>
      </p:cxnSp>
      <p:cxnSp>
        <p:nvCxnSpPr>
          <p:cNvPr id="272" name="Google Shape;272;p18"/>
          <p:cNvCxnSpPr/>
          <p:nvPr/>
        </p:nvCxnSpPr>
        <p:spPr>
          <a:xfrm rot="10800000">
            <a:off x="6629402" y="4114800"/>
            <a:ext cx="1142998" cy="1588"/>
          </a:xfrm>
          <a:prstGeom prst="straightConnector1">
            <a:avLst/>
          </a:prstGeom>
          <a:noFill/>
          <a:ln cap="flat" cmpd="sng" w="25400">
            <a:solidFill>
              <a:srgbClr val="C00000"/>
            </a:solidFill>
            <a:prstDash val="solid"/>
            <a:round/>
            <a:headEnd len="sm" w="sm" type="none"/>
            <a:tailEnd len="sm" w="sm" type="none"/>
          </a:ln>
        </p:spPr>
      </p:cxnSp>
      <p:cxnSp>
        <p:nvCxnSpPr>
          <p:cNvPr id="273" name="Google Shape;273;p18"/>
          <p:cNvCxnSpPr>
            <a:stCxn id="266" idx="2"/>
          </p:cNvCxnSpPr>
          <p:nvPr/>
        </p:nvCxnSpPr>
        <p:spPr>
          <a:xfrm flipH="1">
            <a:off x="7772400" y="3733800"/>
            <a:ext cx="38100" cy="381000"/>
          </a:xfrm>
          <a:prstGeom prst="straightConnector1">
            <a:avLst/>
          </a:prstGeom>
          <a:noFill/>
          <a:ln cap="flat" cmpd="sng" w="25400">
            <a:solidFill>
              <a:srgbClr val="C00000"/>
            </a:solidFill>
            <a:prstDash val="solid"/>
            <a:round/>
            <a:headEnd len="sm" w="sm" type="none"/>
            <a:tailEnd len="sm" w="sm" type="none"/>
          </a:ln>
        </p:spPr>
      </p:cxnSp>
      <p:cxnSp>
        <p:nvCxnSpPr>
          <p:cNvPr id="274" name="Google Shape;274;p18"/>
          <p:cNvCxnSpPr/>
          <p:nvPr/>
        </p:nvCxnSpPr>
        <p:spPr>
          <a:xfrm rot="10800000">
            <a:off x="6667502" y="2970212"/>
            <a:ext cx="1104898" cy="1588"/>
          </a:xfrm>
          <a:prstGeom prst="straightConnector1">
            <a:avLst/>
          </a:prstGeom>
          <a:noFill/>
          <a:ln cap="flat" cmpd="sng" w="25400">
            <a:solidFill>
              <a:srgbClr val="C00000"/>
            </a:solidFill>
            <a:prstDash val="solid"/>
            <a:round/>
            <a:headEnd len="sm" w="sm" type="none"/>
            <a:tailEnd len="sm" w="sm" type="none"/>
          </a:ln>
        </p:spPr>
      </p:cxnSp>
      <p:cxnSp>
        <p:nvCxnSpPr>
          <p:cNvPr id="275" name="Google Shape;275;p18"/>
          <p:cNvCxnSpPr/>
          <p:nvPr/>
        </p:nvCxnSpPr>
        <p:spPr>
          <a:xfrm flipH="1" rot="5400000">
            <a:off x="7562851" y="3143252"/>
            <a:ext cx="381000" cy="38098"/>
          </a:xfrm>
          <a:prstGeom prst="straightConnector1">
            <a:avLst/>
          </a:prstGeom>
          <a:noFill/>
          <a:ln cap="flat" cmpd="sng" w="25400">
            <a:solidFill>
              <a:srgbClr val="C00000"/>
            </a:solidFill>
            <a:prstDash val="solid"/>
            <a:round/>
            <a:headEnd len="sm" w="sm" type="none"/>
            <a:tailEnd len="sm" w="sm" type="none"/>
          </a:ln>
        </p:spPr>
      </p:cxnSp>
      <p:cxnSp>
        <p:nvCxnSpPr>
          <p:cNvPr id="276" name="Google Shape;276;p18"/>
          <p:cNvCxnSpPr/>
          <p:nvPr/>
        </p:nvCxnSpPr>
        <p:spPr>
          <a:xfrm rot="5400000">
            <a:off x="6457950" y="3143250"/>
            <a:ext cx="381000" cy="38100"/>
          </a:xfrm>
          <a:prstGeom prst="straightConnector1">
            <a:avLst/>
          </a:prstGeom>
          <a:noFill/>
          <a:ln cap="flat" cmpd="sng" w="25400">
            <a:solidFill>
              <a:srgbClr val="C00000"/>
            </a:solidFill>
            <a:prstDash val="solid"/>
            <a:round/>
            <a:headEnd len="sm" w="sm" type="none"/>
            <a:tailEnd len="sm" w="sm" type="none"/>
          </a:ln>
        </p:spPr>
      </p:cxnSp>
      <p:cxnSp>
        <p:nvCxnSpPr>
          <p:cNvPr id="277" name="Google Shape;277;p18"/>
          <p:cNvCxnSpPr/>
          <p:nvPr/>
        </p:nvCxnSpPr>
        <p:spPr>
          <a:xfrm flipH="1">
            <a:off x="6553200" y="2320924"/>
            <a:ext cx="152400" cy="117475"/>
          </a:xfrm>
          <a:prstGeom prst="straightConnector1">
            <a:avLst/>
          </a:prstGeom>
          <a:noFill/>
          <a:ln cap="flat" cmpd="sng" w="25400">
            <a:solidFill>
              <a:srgbClr val="C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p:nvPr/>
        </p:nvSpPr>
        <p:spPr>
          <a:xfrm>
            <a:off x="1524000" y="914400"/>
            <a:ext cx="7086600" cy="9906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Differences between Variables of </a:t>
            </a:r>
            <a:br>
              <a:rPr b="1"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Primitive Data Types and Object Types</a:t>
            </a:r>
            <a:br>
              <a:rPr b="1" lang="en-US" sz="2800">
                <a:solidFill>
                  <a:schemeClr val="dk1"/>
                </a:solidFill>
                <a:latin typeface="Times New Roman"/>
                <a:ea typeface="Times New Roman"/>
                <a:cs typeface="Times New Roman"/>
                <a:sym typeface="Times New Roman"/>
              </a:rPr>
            </a:br>
            <a:endParaRPr b="1" sz="2800">
              <a:solidFill>
                <a:schemeClr val="dk1"/>
              </a:solidFill>
              <a:latin typeface="Times New Roman"/>
              <a:ea typeface="Times New Roman"/>
              <a:cs typeface="Times New Roman"/>
              <a:sym typeface="Times New Roman"/>
            </a:endParaRPr>
          </a:p>
        </p:txBody>
      </p:sp>
      <p:graphicFrame>
        <p:nvGraphicFramePr>
          <p:cNvPr id="283" name="Google Shape;283;p19"/>
          <p:cNvGraphicFramePr/>
          <p:nvPr/>
        </p:nvGraphicFramePr>
        <p:xfrm>
          <a:off x="1295400" y="2209800"/>
          <a:ext cx="7239000" cy="3886200"/>
        </p:xfrm>
        <a:graphic>
          <a:graphicData uri="http://schemas.openxmlformats.org/presentationml/2006/ole">
            <mc:AlternateContent>
              <mc:Choice Requires="v">
                <p:oleObj r:id="rId4" imgH="3886200" imgW="7239000" progId="" spid="_x0000_s1">
                  <p:embed/>
                </p:oleObj>
              </mc:Choice>
              <mc:Fallback>
                <p:oleObj r:id="rId5" imgH="3886200" imgW="7239000" progId="">
                  <p:embed/>
                  <p:pic>
                    <p:nvPicPr>
                      <p:cNvPr id="283" name="Google Shape;283;p19"/>
                      <p:cNvPicPr preferRelativeResize="0"/>
                      <p:nvPr/>
                    </p:nvPicPr>
                    <p:blipFill rotWithShape="1">
                      <a:blip r:embed="rId6">
                        <a:alphaModFix/>
                      </a:blip>
                      <a:srcRect b="0" l="0" r="0" t="0"/>
                      <a:stretch/>
                    </p:blipFill>
                    <p:spPr>
                      <a:xfrm>
                        <a:off x="1295400" y="2209800"/>
                        <a:ext cx="7239000" cy="3886200"/>
                      </a:xfrm>
                      <a:prstGeom prst="rect">
                        <a:avLst/>
                      </a:prstGeom>
                      <a:solidFill>
                        <a:schemeClr val="accent1"/>
                      </a:solid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p:nvPr/>
        </p:nvSpPr>
        <p:spPr>
          <a:xfrm>
            <a:off x="1524000" y="914400"/>
            <a:ext cx="7086600" cy="9906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Copying Variables of Primitive Data Types and Object Types</a:t>
            </a:r>
            <a:endParaRPr b="1" sz="2800">
              <a:solidFill>
                <a:schemeClr val="dk1"/>
              </a:solidFill>
              <a:latin typeface="Times New Roman"/>
              <a:ea typeface="Times New Roman"/>
              <a:cs typeface="Times New Roman"/>
              <a:sym typeface="Times New Roman"/>
            </a:endParaRPr>
          </a:p>
        </p:txBody>
      </p:sp>
      <p:graphicFrame>
        <p:nvGraphicFramePr>
          <p:cNvPr id="289" name="Google Shape;289;p20"/>
          <p:cNvGraphicFramePr/>
          <p:nvPr/>
        </p:nvGraphicFramePr>
        <p:xfrm>
          <a:off x="990600" y="1965325"/>
          <a:ext cx="8001000" cy="4435475"/>
        </p:xfrm>
        <a:graphic>
          <a:graphicData uri="http://schemas.openxmlformats.org/presentationml/2006/ole">
            <mc:AlternateContent>
              <mc:Choice Requires="v">
                <p:oleObj r:id="rId4" imgH="4435475" imgW="8001000" progId="" spid="_x0000_s1">
                  <p:embed/>
                </p:oleObj>
              </mc:Choice>
              <mc:Fallback>
                <p:oleObj r:id="rId5" imgH="4435475" imgW="8001000" progId="">
                  <p:embed/>
                  <p:pic>
                    <p:nvPicPr>
                      <p:cNvPr id="289" name="Google Shape;289;p20"/>
                      <p:cNvPicPr preferRelativeResize="0"/>
                      <p:nvPr/>
                    </p:nvPicPr>
                    <p:blipFill rotWithShape="1">
                      <a:blip r:embed="rId6">
                        <a:alphaModFix/>
                      </a:blip>
                      <a:srcRect b="0" l="0" r="0" t="0"/>
                      <a:stretch/>
                    </p:blipFill>
                    <p:spPr>
                      <a:xfrm>
                        <a:off x="990600" y="1965325"/>
                        <a:ext cx="8001000" cy="4435475"/>
                      </a:xfrm>
                      <a:prstGeom prst="rect">
                        <a:avLst/>
                      </a:prstGeom>
                      <a:solidFill>
                        <a:schemeClr val="accent1"/>
                      </a:solid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81000" y="-3313"/>
            <a:ext cx="86868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Classes and Objects</a:t>
            </a:r>
            <a:br>
              <a:rPr b="1" lang="en-US" sz="4000">
                <a:latin typeface="Times New Roman"/>
                <a:ea typeface="Times New Roman"/>
                <a:cs typeface="Times New Roman"/>
                <a:sym typeface="Times New Roman"/>
              </a:rPr>
            </a:br>
            <a:endParaRPr sz="4000"/>
          </a:p>
        </p:txBody>
      </p:sp>
      <p:graphicFrame>
        <p:nvGraphicFramePr>
          <p:cNvPr id="89" name="Google Shape;89;p3"/>
          <p:cNvGraphicFramePr/>
          <p:nvPr/>
        </p:nvGraphicFramePr>
        <p:xfrm>
          <a:off x="1248697" y="1981200"/>
          <a:ext cx="7438103" cy="3048000"/>
        </p:xfrm>
        <a:graphic>
          <a:graphicData uri="http://schemas.openxmlformats.org/presentationml/2006/ole">
            <mc:AlternateContent>
              <mc:Choice Requires="v">
                <p:oleObj r:id="rId4" imgH="3048000" imgW="7438103" progId="Word.Picture.8" spid="_x0000_s1">
                  <p:embed/>
                </p:oleObj>
              </mc:Choice>
              <mc:Fallback>
                <p:oleObj r:id="rId5" imgH="3048000" imgW="7438103" progId="Word.Picture.8">
                  <p:embed/>
                  <p:pic>
                    <p:nvPicPr>
                      <p:cNvPr id="89" name="Google Shape;89;p3"/>
                      <p:cNvPicPr preferRelativeResize="0"/>
                      <p:nvPr/>
                    </p:nvPicPr>
                    <p:blipFill rotWithShape="1">
                      <a:blip r:embed="rId6">
                        <a:alphaModFix/>
                      </a:blip>
                      <a:srcRect b="0" l="0" r="0" t="0"/>
                      <a:stretch/>
                    </p:blipFill>
                    <p:spPr>
                      <a:xfrm>
                        <a:off x="1248697" y="1981200"/>
                        <a:ext cx="7438103" cy="3048000"/>
                      </a:xfrm>
                      <a:prstGeom prst="rect">
                        <a:avLst/>
                      </a:prstGeom>
                      <a:solidFill>
                        <a:schemeClr val="lt2"/>
                      </a:solidFill>
                      <a:ln>
                        <a:noFill/>
                      </a:ln>
                    </p:spPr>
                  </p:pic>
                </p:oleObj>
              </mc:Fallback>
            </mc:AlternateContent>
          </a:graphicData>
        </a:graphic>
      </p:graphicFrame>
      <p:sp>
        <p:nvSpPr>
          <p:cNvPr id="90" name="Google Shape;90;p3"/>
          <p:cNvSpPr/>
          <p:nvPr/>
        </p:nvSpPr>
        <p:spPr>
          <a:xfrm>
            <a:off x="1447800" y="5410200"/>
            <a:ext cx="71628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An object has both a state and behavior. The state defines the object, and the behavior defines what the object does.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Introducing Methods</a:t>
            </a:r>
            <a:endParaRPr/>
          </a:p>
        </p:txBody>
      </p:sp>
      <p:sp>
        <p:nvSpPr>
          <p:cNvPr id="295" name="Google Shape;295;p21"/>
          <p:cNvSpPr/>
          <p:nvPr/>
        </p:nvSpPr>
        <p:spPr>
          <a:xfrm>
            <a:off x="1219200" y="1905000"/>
            <a:ext cx="7772400" cy="43434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type</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parameter-list</a:t>
            </a:r>
            <a:r>
              <a:rPr lang="en-US" sz="2000">
                <a:solidFill>
                  <a:schemeClr val="dk1"/>
                </a:solidFill>
                <a:latin typeface="Times New Roman"/>
                <a:ea typeface="Times New Roman"/>
                <a:cs typeface="Times New Roman"/>
                <a:sym typeface="Times New Roman"/>
              </a:rPr>
              <a:t>)</a:t>
            </a:r>
            <a:endParaRPr/>
          </a:p>
          <a:p>
            <a:pPr indent="-179388" lvl="0" marL="179388"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179387" lvl="1" marL="636588"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//body of method</a:t>
            </a:r>
            <a:endParaRPr/>
          </a:p>
          <a:p>
            <a:pPr indent="-179387" lvl="1" marL="636588"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return value; (if type is not </a:t>
            </a:r>
            <a:r>
              <a:rPr b="1" i="0" lang="en-US" sz="2000" u="none" cap="none" strike="noStrike">
                <a:solidFill>
                  <a:schemeClr val="dk1"/>
                </a:solidFill>
                <a:latin typeface="Times New Roman"/>
                <a:ea typeface="Times New Roman"/>
                <a:cs typeface="Times New Roman"/>
                <a:sym typeface="Times New Roman"/>
              </a:rPr>
              <a:t>void</a:t>
            </a:r>
            <a:r>
              <a:rPr b="0" i="0" lang="en-US" sz="2000" u="none" cap="none" strike="noStrike">
                <a:solidFill>
                  <a:schemeClr val="dk1"/>
                </a:solidFill>
                <a:latin typeface="Times New Roman"/>
                <a:ea typeface="Times New Roman"/>
                <a:cs typeface="Times New Roman"/>
                <a:sym typeface="Times New Roman"/>
              </a:rPr>
              <a:t>)</a:t>
            </a:r>
            <a:endParaRPr/>
          </a:p>
          <a:p>
            <a:pPr indent="-179388" lvl="0" marL="179388"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179388" lvl="0" marL="179388" marR="0" rtl="0" algn="just">
              <a:spcBef>
                <a:spcPts val="1200"/>
              </a:spcBef>
              <a:spcAft>
                <a:spcPts val="0"/>
              </a:spcAft>
              <a:buClr>
                <a:schemeClr val="dk2"/>
              </a:buClr>
              <a:buSzPts val="2000"/>
              <a:buFont typeface="Arial"/>
              <a:buChar char="•"/>
            </a:pPr>
            <a:r>
              <a:rPr lang="en-US" sz="2000">
                <a:solidFill>
                  <a:schemeClr val="dk1"/>
                </a:solidFill>
                <a:latin typeface="Times New Roman"/>
                <a:ea typeface="Times New Roman"/>
                <a:cs typeface="Times New Roman"/>
                <a:sym typeface="Times New Roman"/>
              </a:rPr>
              <a:t>Define the interface to most classes.</a:t>
            </a:r>
            <a:endParaRPr/>
          </a:p>
          <a:p>
            <a:pPr indent="-179388" lvl="0" marL="179388" marR="0" rtl="0" algn="just">
              <a:spcBef>
                <a:spcPts val="0"/>
              </a:spcBef>
              <a:spcAft>
                <a:spcPts val="0"/>
              </a:spcAft>
              <a:buClr>
                <a:schemeClr val="dk2"/>
              </a:buClr>
              <a:buSzPts val="2000"/>
              <a:buFont typeface="Arial"/>
              <a:buChar char="•"/>
            </a:pPr>
            <a:r>
              <a:rPr lang="en-US" sz="2000">
                <a:solidFill>
                  <a:schemeClr val="dk1"/>
                </a:solidFill>
                <a:latin typeface="Times New Roman"/>
                <a:ea typeface="Times New Roman"/>
                <a:cs typeface="Times New Roman"/>
                <a:sym typeface="Times New Roman"/>
              </a:rPr>
              <a:t>Hide specific layout of internal data structures(Abstraction)</a:t>
            </a:r>
            <a:endParaRPr/>
          </a:p>
          <a:p>
            <a:pPr indent="-179388" lvl="0" marL="179388" marR="0" rtl="0" algn="just">
              <a:spcBef>
                <a:spcPts val="0"/>
              </a:spcBef>
              <a:spcAft>
                <a:spcPts val="0"/>
              </a:spcAft>
              <a:buClr>
                <a:schemeClr val="dk2"/>
              </a:buClr>
              <a:buSzPts val="2000"/>
              <a:buFont typeface="Arial"/>
              <a:buChar char="•"/>
            </a:pPr>
            <a:r>
              <a:rPr lang="en-US" sz="2000">
                <a:solidFill>
                  <a:schemeClr val="dk1"/>
                </a:solidFill>
                <a:latin typeface="Times New Roman"/>
                <a:ea typeface="Times New Roman"/>
                <a:cs typeface="Times New Roman"/>
                <a:sym typeface="Times New Roman"/>
              </a:rPr>
              <a:t>Add method to Box class</a:t>
            </a:r>
            <a:endParaRPr/>
          </a:p>
          <a:p>
            <a:pPr indent="-179388" lvl="0" marL="179388" marR="0" rtl="0" algn="just">
              <a:spcBef>
                <a:spcPts val="1200"/>
              </a:spcBef>
              <a:spcAft>
                <a:spcPts val="0"/>
              </a:spcAft>
              <a:buNone/>
            </a:pPr>
            <a:r>
              <a:rPr lang="en-US" sz="2000">
                <a:solidFill>
                  <a:schemeClr val="dk1"/>
                </a:solidFill>
                <a:latin typeface="Courier New"/>
                <a:ea typeface="Courier New"/>
                <a:cs typeface="Courier New"/>
                <a:sym typeface="Courier New"/>
              </a:rPr>
              <a:t>void volume()</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System.out.print(“Volume is: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System.out.println(width*height*depth);</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Returning a Value</a:t>
            </a:r>
            <a:endParaRPr/>
          </a:p>
        </p:txBody>
      </p:sp>
      <p:sp>
        <p:nvSpPr>
          <p:cNvPr id="301" name="Google Shape;301;p22"/>
          <p:cNvSpPr/>
          <p:nvPr/>
        </p:nvSpPr>
        <p:spPr>
          <a:xfrm>
            <a:off x="1219200" y="1905000"/>
            <a:ext cx="7772400" cy="43434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double volume()</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return width*height*depth;</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t/>
            </a:r>
            <a:endParaRPr sz="2000">
              <a:solidFill>
                <a:schemeClr val="dk1"/>
              </a:solidFill>
              <a:latin typeface="Courier New"/>
              <a:ea typeface="Courier New"/>
              <a:cs typeface="Courier New"/>
              <a:sym typeface="Courier New"/>
            </a:endParaRPr>
          </a:p>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type of data returned by a method must be compatible with the return type specified by the method.</a:t>
            </a:r>
            <a:endParaRPr/>
          </a:p>
          <a:p>
            <a:pPr indent="-26987" lvl="0" marL="179388" marR="0" rtl="0" algn="just">
              <a:spcBef>
                <a:spcPts val="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variable receiving the value returned by a method must also be compatible with the return type  specified for the method.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Parameterized Methods</a:t>
            </a:r>
            <a:endParaRPr/>
          </a:p>
        </p:txBody>
      </p:sp>
      <p:sp>
        <p:nvSpPr>
          <p:cNvPr id="307" name="Google Shape;307;p23"/>
          <p:cNvSpPr/>
          <p:nvPr/>
        </p:nvSpPr>
        <p:spPr>
          <a:xfrm>
            <a:off x="1219200" y="1905000"/>
            <a:ext cx="7772400" cy="4419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void setDim(double w, double h, double d)</a:t>
            </a:r>
            <a:endParaRPr/>
          </a:p>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		width = w;</a:t>
            </a:r>
            <a:endParaRPr/>
          </a:p>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		height = h;</a:t>
            </a:r>
            <a:endParaRPr/>
          </a:p>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		depth = d;</a:t>
            </a:r>
            <a:endParaRPr/>
          </a:p>
          <a:p>
            <a:pPr indent="-179388" lvl="0" marL="179388" marR="0" rtl="0" algn="just">
              <a:spcBef>
                <a:spcPts val="0"/>
              </a:spcBef>
              <a:spcAft>
                <a:spcPts val="0"/>
              </a:spcAft>
              <a:buNone/>
            </a:pPr>
            <a:r>
              <a:rPr lang="en-US" sz="2400">
                <a:solidFill>
                  <a:schemeClr val="dk1"/>
                </a:solidFill>
                <a:latin typeface="Courier New"/>
                <a:ea typeface="Courier New"/>
                <a:cs typeface="Courier New"/>
                <a:sym typeface="Courier New"/>
              </a:rPr>
              <a:t>}</a:t>
            </a:r>
            <a:endParaRPr/>
          </a:p>
          <a:p>
            <a:pPr indent="-1708150" lvl="0" marL="1708150" marR="0" rtl="0" algn="just">
              <a:spcBef>
                <a:spcPts val="1200"/>
              </a:spcBef>
              <a:spcAft>
                <a:spcPts val="0"/>
              </a:spcAft>
              <a:buNone/>
            </a:pPr>
            <a:r>
              <a:rPr b="1" lang="en-US" sz="2400" u="sng">
                <a:solidFill>
                  <a:schemeClr val="dk1"/>
                </a:solidFill>
                <a:latin typeface="Times New Roman"/>
                <a:ea typeface="Times New Roman"/>
                <a:cs typeface="Times New Roman"/>
                <a:sym typeface="Times New Roman"/>
              </a:rPr>
              <a:t>Parameters:</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variable defined by a method that receives a  value when the method is called</a:t>
            </a:r>
            <a:endParaRPr/>
          </a:p>
          <a:p>
            <a:pPr indent="-1708150" lvl="0" marL="1708150" marR="0" rtl="0" algn="just">
              <a:spcBef>
                <a:spcPts val="0"/>
              </a:spcBef>
              <a:spcAft>
                <a:spcPts val="0"/>
              </a:spcAft>
              <a:buNone/>
            </a:pPr>
            <a:r>
              <a:t/>
            </a:r>
            <a:endParaRPr b="1" sz="2400" u="sng">
              <a:solidFill>
                <a:schemeClr val="dk1"/>
              </a:solidFill>
              <a:latin typeface="Times New Roman"/>
              <a:ea typeface="Times New Roman"/>
              <a:cs typeface="Times New Roman"/>
              <a:sym typeface="Times New Roman"/>
            </a:endParaRPr>
          </a:p>
          <a:p>
            <a:pPr indent="-1798638" lvl="0" marL="1798638"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Arguments:</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value that is passed to a method when it is invoked.</a:t>
            </a:r>
            <a:endParaRPr b="1" sz="2400" u="sng">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p:nvPr/>
        </p:nvSpPr>
        <p:spPr>
          <a:xfrm>
            <a:off x="14478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Constructors</a:t>
            </a:r>
            <a:endParaRPr/>
          </a:p>
        </p:txBody>
      </p:sp>
      <p:sp>
        <p:nvSpPr>
          <p:cNvPr id="313" name="Google Shape;313;p24"/>
          <p:cNvSpPr/>
          <p:nvPr/>
        </p:nvSpPr>
        <p:spPr>
          <a:xfrm>
            <a:off x="1066800" y="1524000"/>
            <a:ext cx="5029200" cy="51054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b="1" lang="en-US" sz="1600">
                <a:solidFill>
                  <a:schemeClr val="dk1"/>
                </a:solidFill>
                <a:latin typeface="Courier New"/>
                <a:ea typeface="Courier New"/>
                <a:cs typeface="Courier New"/>
                <a:sym typeface="Courier New"/>
              </a:rPr>
              <a:t>Box()</a:t>
            </a:r>
            <a:endParaRPr/>
          </a:p>
          <a:p>
            <a:pPr indent="-179388" lvl="0" marL="179388" marR="0" rtl="0" algn="just">
              <a:spcBef>
                <a:spcPts val="0"/>
              </a:spcBef>
              <a:spcAft>
                <a:spcPts val="0"/>
              </a:spcAft>
              <a:buNone/>
            </a:pPr>
            <a:r>
              <a:rPr b="1" lang="en-US" sz="1600">
                <a:solidFill>
                  <a:schemeClr val="dk1"/>
                </a:solidFill>
                <a:latin typeface="Courier New"/>
                <a:ea typeface="Courier New"/>
                <a:cs typeface="Courier New"/>
                <a:sym typeface="Courier New"/>
              </a:rPr>
              <a:t>{		//default constructor</a:t>
            </a:r>
            <a:endParaRPr/>
          </a:p>
          <a:p>
            <a:pPr indent="-179388" lvl="0" marL="179388" marR="0" rtl="0" algn="just">
              <a:spcBef>
                <a:spcPts val="0"/>
              </a:spcBef>
              <a:spcAft>
                <a:spcPts val="0"/>
              </a:spcAft>
              <a:buNone/>
            </a:pPr>
            <a:r>
              <a:rPr b="1" lang="en-US" sz="16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t/>
            </a:r>
            <a:endParaRPr sz="16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Box()</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width = 10;</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height = 10;</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depth = 10;</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t/>
            </a:r>
            <a:endParaRPr sz="16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Box(double w, double h, double d)</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width = w;</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height = h;</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depth = d;</a:t>
            </a:r>
            <a:endParaRPr/>
          </a:p>
          <a:p>
            <a:pPr indent="-179388" lvl="0" marL="179388" marR="0" rtl="0" algn="just">
              <a:spcBef>
                <a:spcPts val="0"/>
              </a:spcBef>
              <a:spcAft>
                <a:spcPts val="0"/>
              </a:spcAft>
              <a:buNone/>
            </a:pPr>
            <a:r>
              <a:t/>
            </a:r>
            <a:endParaRPr sz="16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Box myBox =new  Box();</a:t>
            </a:r>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Box yourBox = new Box(20,20,20);</a:t>
            </a:r>
            <a:endParaRPr/>
          </a:p>
        </p:txBody>
      </p:sp>
      <p:sp>
        <p:nvSpPr>
          <p:cNvPr id="314" name="Google Shape;314;p24"/>
          <p:cNvSpPr txBox="1"/>
          <p:nvPr/>
        </p:nvSpPr>
        <p:spPr>
          <a:xfrm>
            <a:off x="5334000" y="1676400"/>
            <a:ext cx="3581400" cy="3416320"/>
          </a:xfrm>
          <a:prstGeom prst="rect">
            <a:avLst/>
          </a:prstGeom>
          <a:solidFill>
            <a:schemeClr val="accent1"/>
          </a:solidFill>
          <a:ln>
            <a:noFill/>
          </a:ln>
        </p:spPr>
        <p:txBody>
          <a:bodyPr anchorCtr="0" anchor="t" bIns="45700" lIns="91425" spcFirstLastPara="1" rIns="91425" wrap="square" tIns="45700">
            <a:spAutoFit/>
          </a:bodyPr>
          <a:lstStyle/>
          <a:p>
            <a:pPr indent="-179388" lvl="0" marL="179388"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Constructors are a special kind of methods that are invoked to construct objects.</a:t>
            </a:r>
            <a:endParaRPr/>
          </a:p>
          <a:p>
            <a:pPr indent="-179388" lvl="0" marL="179388" marR="0" rtl="0" algn="just">
              <a:lnSpc>
                <a:spcPct val="100000"/>
              </a:lnSpc>
              <a:spcBef>
                <a:spcPts val="120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A Constructor initializes an object immediately upon creation.</a:t>
            </a:r>
            <a:endParaRPr/>
          </a:p>
          <a:p>
            <a:pPr indent="-179388" lvl="0" marL="179388" marR="0" rtl="0" algn="just">
              <a:lnSpc>
                <a:spcPct val="100000"/>
              </a:lnSpc>
              <a:spcBef>
                <a:spcPts val="12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Automatic initialization.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Constructors cont…</a:t>
            </a:r>
            <a:endParaRPr/>
          </a:p>
        </p:txBody>
      </p:sp>
      <p:sp>
        <p:nvSpPr>
          <p:cNvPr id="320" name="Google Shape;320;p25"/>
          <p:cNvSpPr/>
          <p:nvPr/>
        </p:nvSpPr>
        <p:spPr>
          <a:xfrm>
            <a:off x="1143000" y="1676400"/>
            <a:ext cx="7772400" cy="457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constructor with no parameters is referred to as a </a:t>
            </a:r>
            <a:r>
              <a:rPr i="1" lang="en-US" sz="2400">
                <a:solidFill>
                  <a:schemeClr val="dk1"/>
                </a:solidFill>
                <a:latin typeface="Times New Roman"/>
                <a:ea typeface="Times New Roman"/>
                <a:cs typeface="Times New Roman"/>
                <a:sym typeface="Times New Roman"/>
              </a:rPr>
              <a:t>default constructor</a:t>
            </a:r>
            <a:r>
              <a:rPr lang="en-US" sz="2400">
                <a:solidFill>
                  <a:schemeClr val="dk1"/>
                </a:solidFill>
                <a:latin typeface="Times New Roman"/>
                <a:ea typeface="Times New Roman"/>
                <a:cs typeface="Times New Roman"/>
                <a:sym typeface="Times New Roman"/>
              </a:rPr>
              <a:t>. </a:t>
            </a:r>
            <a:endParaRPr/>
          </a:p>
          <a:p>
            <a:pPr indent="-269875" lvl="0" marL="269875"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Constructors must have the same name as the class itself. </a:t>
            </a:r>
            <a:endParaRPr/>
          </a:p>
          <a:p>
            <a:pPr indent="-269875" lvl="0" marL="269875"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Constructors do not have a return type—not even void.</a:t>
            </a:r>
            <a:endParaRPr/>
          </a:p>
          <a:p>
            <a:pPr indent="-269875" lvl="0" marL="269875"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Implicit return type of a class’ constructor is the class type itself. </a:t>
            </a:r>
            <a:endParaRPr/>
          </a:p>
          <a:p>
            <a:pPr indent="-269875" lvl="0" marL="269875"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Constructors are invoked using the new operator when an object is created. </a:t>
            </a:r>
            <a:endParaRPr/>
          </a:p>
          <a:p>
            <a:pPr indent="-269875" lvl="0" marL="269875"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Constructors play the role of initializing objects.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The </a:t>
            </a:r>
            <a:r>
              <a:rPr b="1" i="1" lang="en-US" sz="2800">
                <a:solidFill>
                  <a:schemeClr val="dk1"/>
                </a:solidFill>
                <a:latin typeface="Times New Roman"/>
                <a:ea typeface="Times New Roman"/>
                <a:cs typeface="Times New Roman"/>
                <a:sym typeface="Times New Roman"/>
              </a:rPr>
              <a:t>this</a:t>
            </a:r>
            <a:r>
              <a:rPr b="1" lang="en-US" sz="2800">
                <a:solidFill>
                  <a:schemeClr val="dk1"/>
                </a:solidFill>
                <a:latin typeface="Times New Roman"/>
                <a:ea typeface="Times New Roman"/>
                <a:cs typeface="Times New Roman"/>
                <a:sym typeface="Times New Roman"/>
              </a:rPr>
              <a:t> Keyword</a:t>
            </a:r>
            <a:endParaRPr/>
          </a:p>
        </p:txBody>
      </p:sp>
      <p:sp>
        <p:nvSpPr>
          <p:cNvPr id="326" name="Google Shape;326;p26"/>
          <p:cNvSpPr/>
          <p:nvPr/>
        </p:nvSpPr>
        <p:spPr>
          <a:xfrm>
            <a:off x="1143000" y="1676400"/>
            <a:ext cx="7772400" cy="4572000"/>
          </a:xfrm>
          <a:prstGeom prst="rect">
            <a:avLst/>
          </a:prstGeom>
          <a:noFill/>
          <a:ln>
            <a:noFill/>
          </a:ln>
        </p:spPr>
        <p:txBody>
          <a:bodyPr anchorCtr="0" anchor="t" bIns="46025" lIns="92075" spcFirstLastPara="1" rIns="92075" wrap="square" tIns="46025">
            <a:noAutofit/>
          </a:bodyPr>
          <a:lstStyle/>
          <a:p>
            <a:pPr indent="-179388" lvl="0" marL="179388" marR="0" rtl="0" algn="l">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this</a:t>
            </a:r>
            <a:r>
              <a:rPr lang="en-US" sz="2400">
                <a:solidFill>
                  <a:schemeClr val="dk1"/>
                </a:solidFill>
                <a:latin typeface="Times New Roman"/>
                <a:ea typeface="Times New Roman"/>
                <a:cs typeface="Times New Roman"/>
                <a:sym typeface="Times New Roman"/>
              </a:rPr>
              <a:t> can be used inside any method to refer to the current object.</a:t>
            </a:r>
            <a:endParaRPr/>
          </a:p>
          <a:p>
            <a:pPr indent="-179388" lvl="0" marL="179388"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When you want to pass the current object to a method.</a:t>
            </a:r>
            <a:endParaRPr/>
          </a:p>
          <a:p>
            <a:pPr indent="-179388" lvl="0" marL="179388" marR="0" rtl="0" algn="l">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To resolve any name space collisions that might occur between instance variables and local variables.</a:t>
            </a:r>
            <a:endParaRPr/>
          </a:p>
          <a:p>
            <a:pPr indent="-179388" lvl="0" marL="179388" marR="0" rtl="0" algn="l">
              <a:spcBef>
                <a:spcPts val="1000"/>
              </a:spcBef>
              <a:spcAft>
                <a:spcPts val="0"/>
              </a:spcAft>
              <a:buNone/>
            </a:pPr>
            <a:r>
              <a:rPr lang="en-US" sz="2000">
                <a:solidFill>
                  <a:schemeClr val="dk1"/>
                </a:solidFill>
                <a:latin typeface="Courier New"/>
                <a:ea typeface="Courier New"/>
                <a:cs typeface="Courier New"/>
                <a:sym typeface="Courier New"/>
              </a:rPr>
              <a:t>Box(double width, double height, double depth)</a:t>
            </a:r>
            <a:endParaRPr/>
          </a:p>
          <a:p>
            <a:pPr indent="-179388" lvl="0" marL="179388" marR="0" rtl="0" algn="l">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this</a:t>
            </a:r>
            <a:r>
              <a:rPr lang="en-US" sz="2000">
                <a:solidFill>
                  <a:schemeClr val="dk1"/>
                </a:solidFill>
                <a:latin typeface="Courier New"/>
                <a:ea typeface="Courier New"/>
                <a:cs typeface="Courier New"/>
                <a:sym typeface="Courier New"/>
              </a:rPr>
              <a:t>.width = width;</a:t>
            </a:r>
            <a:endParaRPr/>
          </a:p>
          <a:p>
            <a:pPr indent="-179388" lvl="0" marL="179388" marR="0" rtl="0" algn="l">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this</a:t>
            </a:r>
            <a:r>
              <a:rPr lang="en-US" sz="2000">
                <a:solidFill>
                  <a:schemeClr val="dk1"/>
                </a:solidFill>
                <a:latin typeface="Courier New"/>
                <a:ea typeface="Courier New"/>
                <a:cs typeface="Courier New"/>
                <a:sym typeface="Courier New"/>
              </a:rPr>
              <a:t>.height = height;</a:t>
            </a:r>
            <a:endParaRPr/>
          </a:p>
          <a:p>
            <a:pPr indent="-179388" lvl="0" marL="179388" marR="0" rtl="0" algn="l">
              <a:spcBef>
                <a:spcPts val="0"/>
              </a:spcBef>
              <a:spcAft>
                <a:spcPts val="0"/>
              </a:spcAft>
              <a:buNone/>
            </a:pPr>
            <a:r>
              <a:rPr lang="en-US" sz="2000">
                <a:solidFill>
                  <a:schemeClr val="dk1"/>
                </a:solidFill>
                <a:latin typeface="Courier New"/>
                <a:ea typeface="Courier New"/>
                <a:cs typeface="Courier New"/>
                <a:sym typeface="Courier New"/>
              </a:rPr>
              <a:t>		</a:t>
            </a:r>
            <a:r>
              <a:rPr b="1" lang="en-US" sz="2000">
                <a:solidFill>
                  <a:schemeClr val="dk1"/>
                </a:solidFill>
                <a:latin typeface="Courier New"/>
                <a:ea typeface="Courier New"/>
                <a:cs typeface="Courier New"/>
                <a:sym typeface="Courier New"/>
              </a:rPr>
              <a:t>this</a:t>
            </a:r>
            <a:r>
              <a:rPr lang="en-US" sz="2000">
                <a:solidFill>
                  <a:schemeClr val="dk1"/>
                </a:solidFill>
                <a:latin typeface="Courier New"/>
                <a:ea typeface="Courier New"/>
                <a:cs typeface="Courier New"/>
                <a:sym typeface="Courier New"/>
              </a:rPr>
              <a:t>.depth = depth;</a:t>
            </a:r>
            <a:endParaRPr/>
          </a:p>
          <a:p>
            <a:pPr indent="-179388" lvl="0" marL="179388" marR="0" rtl="0" algn="l">
              <a:spcBef>
                <a:spcPts val="0"/>
              </a:spcBef>
              <a:spcAft>
                <a:spcPts val="0"/>
              </a:spcAft>
              <a:buNone/>
            </a:pPr>
            <a:r>
              <a:rPr lang="en-US" sz="2000">
                <a:solidFill>
                  <a:schemeClr val="dk1"/>
                </a:solidFill>
                <a:latin typeface="Courier New"/>
                <a:ea typeface="Courier New"/>
                <a:cs typeface="Courier New"/>
                <a:sym typeface="Courier New"/>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The </a:t>
            </a:r>
            <a:r>
              <a:rPr b="1" i="1" lang="en-US" sz="2800">
                <a:solidFill>
                  <a:schemeClr val="dk1"/>
                </a:solidFill>
                <a:latin typeface="Times New Roman"/>
                <a:ea typeface="Times New Roman"/>
                <a:cs typeface="Times New Roman"/>
                <a:sym typeface="Times New Roman"/>
              </a:rPr>
              <a:t>this</a:t>
            </a:r>
            <a:r>
              <a:rPr b="1" lang="en-US" sz="2800">
                <a:solidFill>
                  <a:schemeClr val="dk1"/>
                </a:solidFill>
                <a:latin typeface="Times New Roman"/>
                <a:ea typeface="Times New Roman"/>
                <a:cs typeface="Times New Roman"/>
                <a:sym typeface="Times New Roman"/>
              </a:rPr>
              <a:t> Keyword Cont…</a:t>
            </a:r>
            <a:endParaRPr/>
          </a:p>
        </p:txBody>
      </p:sp>
      <p:sp>
        <p:nvSpPr>
          <p:cNvPr id="332" name="Google Shape;332;p27"/>
          <p:cNvSpPr/>
          <p:nvPr/>
        </p:nvSpPr>
        <p:spPr>
          <a:xfrm>
            <a:off x="1143000" y="1524000"/>
            <a:ext cx="8001000" cy="4800600"/>
          </a:xfrm>
          <a:prstGeom prst="rect">
            <a:avLst/>
          </a:prstGeom>
          <a:noFill/>
          <a:ln>
            <a:noFill/>
          </a:ln>
        </p:spPr>
        <p:txBody>
          <a:bodyPr anchorCtr="0" anchor="t" bIns="46025" lIns="92075" spcFirstLastPara="1" rIns="92075" wrap="square" tIns="46025">
            <a:noAutofit/>
          </a:bodyPr>
          <a:lstStyle/>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class Data</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private String data_string;</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Data(String S){data_string = s;}</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public String getData(){return data_string;}</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public void printData()</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Printer p = new Printer();</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p.print(this);</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class Printer</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void print(Data d){System.out.println(d.getData());}	</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public class app</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public static void main(String args[])</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(new Data(“Hello from Java”)).printData();</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Overloading Methods</a:t>
            </a:r>
            <a:endParaRPr/>
          </a:p>
        </p:txBody>
      </p:sp>
      <p:sp>
        <p:nvSpPr>
          <p:cNvPr id="338" name="Google Shape;338;p28"/>
          <p:cNvSpPr/>
          <p:nvPr/>
        </p:nvSpPr>
        <p:spPr>
          <a:xfrm>
            <a:off x="1143000" y="1524000"/>
            <a:ext cx="8001000" cy="4800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1"/>
              </a:buClr>
              <a:buSzPts val="2400"/>
              <a:buFont typeface="Arial"/>
              <a:buChar char="•"/>
            </a:pPr>
            <a:r>
              <a:rPr i="1" lang="en-US" sz="2400">
                <a:solidFill>
                  <a:schemeClr val="dk1"/>
                </a:solidFill>
                <a:latin typeface="Times New Roman"/>
                <a:ea typeface="Times New Roman"/>
                <a:cs typeface="Times New Roman"/>
                <a:sym typeface="Times New Roman"/>
              </a:rPr>
              <a:t>Method overloading </a:t>
            </a:r>
            <a:r>
              <a:rPr lang="en-US" sz="2400">
                <a:solidFill>
                  <a:schemeClr val="dk1"/>
                </a:solidFill>
                <a:latin typeface="Times New Roman"/>
                <a:ea typeface="Times New Roman"/>
                <a:cs typeface="Times New Roman"/>
                <a:sym typeface="Times New Roman"/>
              </a:rPr>
              <a:t>defines several different versions of a method all with the same name, but each with a different parameter list.</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At the time of method call, java compiler will know which one you mean by the number and/or types of the parameters.</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Overloaded methods must differ in the type and/or number of their parameters.</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Implements polymorphism</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May have different return types.</a:t>
            </a:r>
            <a:endParaRPr/>
          </a:p>
          <a:p>
            <a:pPr indent="-179388" lvl="0" marL="179388" marR="0" rtl="0" algn="just">
              <a:spcBef>
                <a:spcPts val="1200"/>
              </a:spcBef>
              <a:spcAft>
                <a:spcPts val="0"/>
              </a:spcAft>
              <a:buNone/>
            </a:pPr>
            <a:r>
              <a:rPr b="1" i="1" lang="en-US" sz="2400">
                <a:solidFill>
                  <a:schemeClr val="dk1"/>
                </a:solidFill>
                <a:latin typeface="Times New Roman"/>
                <a:ea typeface="Times New Roman"/>
                <a:cs typeface="Times New Roman"/>
                <a:sym typeface="Times New Roman"/>
              </a:rPr>
              <a:t>🡪 To overload a method, you just define it more than once, specifying a new parameter list different from every other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Overloading Methods example</a:t>
            </a:r>
            <a:endParaRPr/>
          </a:p>
        </p:txBody>
      </p:sp>
      <p:sp>
        <p:nvSpPr>
          <p:cNvPr id="344" name="Google Shape;344;p29"/>
          <p:cNvSpPr/>
          <p:nvPr/>
        </p:nvSpPr>
        <p:spPr>
          <a:xfrm>
            <a:off x="1143000" y="1524000"/>
            <a:ext cx="8001000" cy="4800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Class calculator</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int </a:t>
            </a:r>
            <a:r>
              <a:rPr b="1" lang="en-US" sz="2000">
                <a:solidFill>
                  <a:schemeClr val="dk1"/>
                </a:solidFill>
                <a:latin typeface="Courier New"/>
                <a:ea typeface="Courier New"/>
                <a:cs typeface="Courier New"/>
                <a:sym typeface="Courier New"/>
              </a:rPr>
              <a:t>add</a:t>
            </a:r>
            <a:r>
              <a:rPr lang="en-US" sz="2000">
                <a:solidFill>
                  <a:schemeClr val="dk1"/>
                </a:solidFill>
                <a:latin typeface="Courier New"/>
                <a:ea typeface="Courier New"/>
                <a:cs typeface="Courier New"/>
                <a:sym typeface="Courier New"/>
              </a:rPr>
              <a:t>(int op1, int op2)</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return op1+op2;</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int </a:t>
            </a:r>
            <a:r>
              <a:rPr b="1" lang="en-US" sz="2000">
                <a:solidFill>
                  <a:schemeClr val="dk1"/>
                </a:solidFill>
                <a:latin typeface="Courier New"/>
                <a:ea typeface="Courier New"/>
                <a:cs typeface="Courier New"/>
                <a:sym typeface="Courier New"/>
              </a:rPr>
              <a:t>add</a:t>
            </a:r>
            <a:r>
              <a:rPr lang="en-US" sz="2000">
                <a:solidFill>
                  <a:schemeClr val="dk1"/>
                </a:solidFill>
                <a:latin typeface="Courier New"/>
                <a:ea typeface="Courier New"/>
                <a:cs typeface="Courier New"/>
                <a:sym typeface="Courier New"/>
              </a:rPr>
              <a:t>(int op1, int op2, op3)</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return op1+op2+op3;</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2000">
                <a:solidFill>
                  <a:schemeClr val="dk1"/>
                </a:solidFill>
                <a:latin typeface="Courier New"/>
                <a:ea typeface="Courier New"/>
                <a:cs typeface="Courier New"/>
                <a:sym typeface="Courier New"/>
              </a:rPr>
              <a:t>}</a:t>
            </a:r>
            <a:endParaRPr/>
          </a:p>
          <a:p>
            <a:pPr indent="-179388" lvl="0" marL="179388" marR="0" rtl="0" algn="just">
              <a:spcBef>
                <a:spcPts val="1200"/>
              </a:spcBef>
              <a:spcAft>
                <a:spcPts val="0"/>
              </a:spcAft>
              <a:buNone/>
            </a:pPr>
            <a:r>
              <a:rPr i="1" lang="en-US" sz="2000">
                <a:solidFill>
                  <a:schemeClr val="dk1"/>
                </a:solidFill>
                <a:latin typeface="Times New Roman"/>
                <a:ea typeface="Times New Roman"/>
                <a:cs typeface="Times New Roman"/>
                <a:sym typeface="Times New Roman"/>
              </a:rPr>
              <a:t>🡪 In C you have three functions to get the absolute value of different data types– </a:t>
            </a:r>
            <a:r>
              <a:rPr b="1" i="1" lang="en-US" sz="2000">
                <a:solidFill>
                  <a:schemeClr val="dk1"/>
                </a:solidFill>
                <a:latin typeface="Times New Roman"/>
                <a:ea typeface="Times New Roman"/>
                <a:cs typeface="Times New Roman"/>
                <a:sym typeface="Times New Roman"/>
              </a:rPr>
              <a:t>abs() </a:t>
            </a:r>
            <a:r>
              <a:rPr i="1" lang="en-US" sz="2000">
                <a:solidFill>
                  <a:schemeClr val="dk1"/>
                </a:solidFill>
                <a:latin typeface="Times New Roman"/>
                <a:ea typeface="Times New Roman"/>
                <a:cs typeface="Times New Roman"/>
                <a:sym typeface="Times New Roman"/>
              </a:rPr>
              <a:t>for integer, </a:t>
            </a:r>
            <a:r>
              <a:rPr b="1" i="1" lang="en-US" sz="2000">
                <a:solidFill>
                  <a:schemeClr val="dk1"/>
                </a:solidFill>
                <a:latin typeface="Times New Roman"/>
                <a:ea typeface="Times New Roman"/>
                <a:cs typeface="Times New Roman"/>
                <a:sym typeface="Times New Roman"/>
              </a:rPr>
              <a:t>fabs() </a:t>
            </a:r>
            <a:r>
              <a:rPr i="1" lang="en-US" sz="2000">
                <a:solidFill>
                  <a:schemeClr val="dk1"/>
                </a:solidFill>
                <a:latin typeface="Times New Roman"/>
                <a:ea typeface="Times New Roman"/>
                <a:cs typeface="Times New Roman"/>
                <a:sym typeface="Times New Roman"/>
              </a:rPr>
              <a:t>for floating point, and </a:t>
            </a:r>
            <a:r>
              <a:rPr b="1" i="1" lang="en-US" sz="2000">
                <a:solidFill>
                  <a:schemeClr val="dk1"/>
                </a:solidFill>
                <a:latin typeface="Times New Roman"/>
                <a:ea typeface="Times New Roman"/>
                <a:cs typeface="Times New Roman"/>
                <a:sym typeface="Times New Roman"/>
              </a:rPr>
              <a:t>lfabs() </a:t>
            </a:r>
            <a:r>
              <a:rPr i="1" lang="en-US" sz="2000">
                <a:solidFill>
                  <a:schemeClr val="dk1"/>
                </a:solidFill>
                <a:latin typeface="Times New Roman"/>
                <a:ea typeface="Times New Roman"/>
                <a:cs typeface="Times New Roman"/>
                <a:sym typeface="Times New Roman"/>
              </a:rPr>
              <a:t>for long integer.</a:t>
            </a:r>
            <a:endParaRPr i="1" sz="2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Overloading Constructors</a:t>
            </a:r>
            <a:endParaRPr/>
          </a:p>
        </p:txBody>
      </p:sp>
      <p:sp>
        <p:nvSpPr>
          <p:cNvPr id="350" name="Google Shape;350;p30"/>
          <p:cNvSpPr/>
          <p:nvPr/>
        </p:nvSpPr>
        <p:spPr>
          <a:xfrm>
            <a:off x="1143000" y="1524000"/>
            <a:ext cx="80010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Works like overloading other methods.</a:t>
            </a:r>
            <a:endParaRPr/>
          </a:p>
          <a:p>
            <a:pPr indent="-179388" lvl="0" marL="179388"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Define the constructor a number of times, each time with a different parameter list.</a:t>
            </a:r>
            <a:endParaRPr/>
          </a:p>
          <a:p>
            <a:pPr indent="-179388" lvl="0" marL="179388" marR="0" rtl="0" algn="just">
              <a:spcBef>
                <a:spcPts val="1200"/>
              </a:spcBef>
              <a:spcAft>
                <a:spcPts val="0"/>
              </a:spcAft>
              <a:buNone/>
            </a:pPr>
            <a:r>
              <a:rPr lang="en-US" sz="1800">
                <a:solidFill>
                  <a:schemeClr val="dk1"/>
                </a:solidFill>
                <a:latin typeface="Courier New"/>
                <a:ea typeface="Courier New"/>
                <a:cs typeface="Courier New"/>
                <a:sym typeface="Courier New"/>
              </a:rPr>
              <a:t>//when all dimensions specified</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Box(double w, double h, double d){</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Width = w;</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Height = h;</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Depth = d;</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//when cube is created</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Box(double l){</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Width = Height =  Depth = l;</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a:t>
            </a:r>
            <a:endParaRPr/>
          </a:p>
          <a:p>
            <a:pPr indent="-179388" lvl="0" marL="179388" marR="0" rtl="0" algn="just">
              <a:spcBef>
                <a:spcPts val="1200"/>
              </a:spcBef>
              <a:spcAft>
                <a:spcPts val="0"/>
              </a:spcAft>
              <a:buNone/>
            </a:pPr>
            <a:r>
              <a:rPr b="1" i="1" lang="en-US" sz="1800">
                <a:solidFill>
                  <a:schemeClr val="dk1"/>
                </a:solidFill>
                <a:latin typeface="Courier New"/>
                <a:ea typeface="Courier New"/>
                <a:cs typeface="Courier New"/>
                <a:sym typeface="Courier New"/>
              </a:rPr>
              <a:t>Box myBox = new Box(10,20,15);</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Box yourBox = new Box(25);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381000" y="-3313"/>
            <a:ext cx="86868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Classes Cont…</a:t>
            </a:r>
            <a:br>
              <a:rPr b="1" lang="en-US" sz="4000">
                <a:latin typeface="Times New Roman"/>
                <a:ea typeface="Times New Roman"/>
                <a:cs typeface="Times New Roman"/>
                <a:sym typeface="Times New Roman"/>
              </a:rPr>
            </a:br>
            <a:endParaRPr sz="4000"/>
          </a:p>
        </p:txBody>
      </p:sp>
      <p:sp>
        <p:nvSpPr>
          <p:cNvPr id="96" name="Google Shape;96;p4"/>
          <p:cNvSpPr/>
          <p:nvPr/>
        </p:nvSpPr>
        <p:spPr>
          <a:xfrm>
            <a:off x="1219200" y="1828800"/>
            <a:ext cx="4038600" cy="4800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//Basic form of a class</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class </a:t>
            </a:r>
            <a:r>
              <a:rPr b="0" i="1" lang="en-US" sz="1600" u="none" cap="none" strike="noStrike">
                <a:solidFill>
                  <a:schemeClr val="dk1"/>
                </a:solidFill>
                <a:latin typeface="Times New Roman"/>
                <a:ea typeface="Times New Roman"/>
                <a:cs typeface="Times New Roman"/>
                <a:sym typeface="Times New Roman"/>
              </a:rPr>
              <a:t>classname</a:t>
            </a:r>
            <a:endParaRPr b="0" i="1" sz="1600" u="none" cap="none" strike="noStrike">
              <a:solidFill>
                <a:schemeClr val="dk1"/>
              </a:solidFill>
              <a:latin typeface="Times New Roman"/>
              <a:ea typeface="Times New Roman"/>
              <a:cs typeface="Times New Roman"/>
              <a:sym typeface="Times New Roman"/>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type variable1</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type variable2</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type methodname1(parameter_list)</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//body of method</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type methodname2(parameter_list)</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//body of method</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a:t>
            </a:r>
            <a:endParaRPr/>
          </a:p>
          <a:p>
            <a:pPr indent="-179388" lvl="0" marL="179388"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97" name="Google Shape;97;p4"/>
          <p:cNvSpPr/>
          <p:nvPr/>
        </p:nvSpPr>
        <p:spPr>
          <a:xfrm>
            <a:off x="5791200" y="1981200"/>
            <a:ext cx="3048000" cy="2667000"/>
          </a:xfrm>
          <a:prstGeom prst="rect">
            <a:avLst/>
          </a:prstGeom>
          <a:solidFill>
            <a:schemeClr val="accent1"/>
          </a:solidFill>
          <a:ln cap="flat" cmpd="sng" w="9525">
            <a:solidFill>
              <a:schemeClr val="accent1"/>
            </a:solidFill>
            <a:prstDash val="solid"/>
            <a:miter lim="800000"/>
            <a:headEnd len="sm" w="sm" type="none"/>
            <a:tailEnd len="sm" w="sm" type="none"/>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//A Simple Class</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class </a:t>
            </a:r>
            <a:r>
              <a:rPr b="0" i="1" lang="en-US" sz="2400" u="none" cap="none" strike="noStrike">
                <a:solidFill>
                  <a:schemeClr val="dk1"/>
                </a:solidFill>
                <a:latin typeface="Times New Roman"/>
                <a:ea typeface="Times New Roman"/>
                <a:cs typeface="Times New Roman"/>
                <a:sym typeface="Times New Roman"/>
              </a:rPr>
              <a:t>Box</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double width</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double height</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double depth</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t>
            </a:r>
            <a:endParaRPr/>
          </a:p>
          <a:p>
            <a:pPr indent="-179388" lvl="0" marL="179388" marR="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98" name="Google Shape;98;p4"/>
          <p:cNvSpPr/>
          <p:nvPr/>
        </p:nvSpPr>
        <p:spPr>
          <a:xfrm>
            <a:off x="5791200" y="4876800"/>
            <a:ext cx="3048000" cy="1752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Data is encapsulated in a class by placing data fields inside the body of the class definition.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Objects as Parameters</a:t>
            </a:r>
            <a:endParaRPr/>
          </a:p>
        </p:txBody>
      </p:sp>
      <p:sp>
        <p:nvSpPr>
          <p:cNvPr id="356" name="Google Shape;356;p31"/>
          <p:cNvSpPr/>
          <p:nvPr/>
        </p:nvSpPr>
        <p:spPr>
          <a:xfrm>
            <a:off x="1143000" y="1524000"/>
            <a:ext cx="80010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object of a class can be passed as parameter to both methods and constructors of a class.</a:t>
            </a:r>
            <a:endParaRPr/>
          </a:p>
          <a:p>
            <a:pPr indent="-179388" lvl="0" marL="179388" marR="0" rtl="0" algn="just">
              <a:spcBef>
                <a:spcPts val="1200"/>
              </a:spcBef>
              <a:spcAft>
                <a:spcPts val="0"/>
              </a:spcAft>
              <a:buNone/>
            </a:pPr>
            <a:r>
              <a:rPr lang="en-US" sz="1800">
                <a:solidFill>
                  <a:schemeClr val="dk1"/>
                </a:solidFill>
                <a:latin typeface="Courier New"/>
                <a:ea typeface="Courier New"/>
                <a:cs typeface="Courier New"/>
                <a:sym typeface="Courier New"/>
              </a:rPr>
              <a:t>/*construct a new object so that it is initially the same as some existing object.</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Define a new constructor Box that takes an object of its class as a parameter.</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Box(Box ob){</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Width = ob.Width;</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Height = ob.Height;</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Depth = ob.Depth;</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Box myBox = new Box(10,20,15);</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Box yourBox = new Box(myBox);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Objects as Parameters cont…</a:t>
            </a:r>
            <a:endParaRPr/>
          </a:p>
        </p:txBody>
      </p:sp>
      <p:sp>
        <p:nvSpPr>
          <p:cNvPr id="362" name="Google Shape;362;p32"/>
          <p:cNvSpPr/>
          <p:nvPr/>
        </p:nvSpPr>
        <p:spPr>
          <a:xfrm>
            <a:off x="1143000" y="1524000"/>
            <a:ext cx="80010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//objects may be passed to methods</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class Test{</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int a,b;</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Test(int I, int j){</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a = i;</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b = j;</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//return true if obj is equal to the invoking obbject</a:t>
            </a:r>
            <a:endParaRPr sz="18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boolean equals(Test obj){</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if(obj.a == a &amp;&amp; obj.b == b) return true;</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else return false;</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18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Test ob1 = new Test(100, 22);</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Test ob2 = new Test(100, 22);</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Test ob3 = new Test(-1,-1);</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ob1.equals(ob2); 🡪 true</a:t>
            </a:r>
            <a:endParaRPr/>
          </a:p>
          <a:p>
            <a:pPr indent="-179388" lvl="0" marL="179388" marR="0" rtl="0" algn="just">
              <a:spcBef>
                <a:spcPts val="0"/>
              </a:spcBef>
              <a:spcAft>
                <a:spcPts val="0"/>
              </a:spcAft>
              <a:buNone/>
            </a:pPr>
            <a:r>
              <a:rPr b="1" i="1" lang="en-US" sz="1800">
                <a:solidFill>
                  <a:schemeClr val="dk1"/>
                </a:solidFill>
                <a:latin typeface="Courier New"/>
                <a:ea typeface="Courier New"/>
                <a:cs typeface="Courier New"/>
                <a:sym typeface="Courier New"/>
              </a:rPr>
              <a:t>Ob1.equals(ob3); 🡪false</a:t>
            </a:r>
            <a:endParaRPr b="1" i="1" sz="18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Type of Argument Passing</a:t>
            </a:r>
            <a:endParaRPr/>
          </a:p>
        </p:txBody>
      </p:sp>
      <p:sp>
        <p:nvSpPr>
          <p:cNvPr id="368" name="Google Shape;368;p33"/>
          <p:cNvSpPr/>
          <p:nvPr/>
        </p:nvSpPr>
        <p:spPr>
          <a:xfrm>
            <a:off x="914400" y="1524000"/>
            <a:ext cx="80010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1"/>
              </a:buClr>
              <a:buSzPts val="2400"/>
              <a:buFont typeface="Noto Sans Symbols"/>
              <a:buChar char="▪"/>
            </a:pPr>
            <a:r>
              <a:rPr b="1" i="1" lang="en-US" sz="2400" u="sng">
                <a:solidFill>
                  <a:schemeClr val="dk1"/>
                </a:solidFill>
                <a:latin typeface="Times New Roman"/>
                <a:ea typeface="Times New Roman"/>
                <a:cs typeface="Times New Roman"/>
                <a:sym typeface="Times New Roman"/>
              </a:rPr>
              <a:t>Call-by-value: </a:t>
            </a:r>
            <a:r>
              <a:rPr b="1" i="1" lang="en-US" sz="2400">
                <a:solidFill>
                  <a:schemeClr val="dk1"/>
                </a:solidFill>
                <a:latin typeface="Times New Roman"/>
                <a:ea typeface="Times New Roman"/>
                <a:cs typeface="Times New Roman"/>
                <a:sym typeface="Times New Roman"/>
              </a:rPr>
              <a:t> 	</a:t>
            </a:r>
            <a:endParaRPr/>
          </a:p>
          <a:p>
            <a:pPr indent="-179387" lvl="1" marL="6365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When you pass an item of a simple data type to a method.</a:t>
            </a:r>
            <a:endParaRPr/>
          </a:p>
          <a:p>
            <a:pPr indent="-179387" lvl="1" marL="6365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Method only gets a copy of the data item.</a:t>
            </a:r>
            <a:endParaRPr/>
          </a:p>
          <a:p>
            <a:pPr indent="-179387" lvl="1" marL="6365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code in the method cannot affect the original data item at all. </a:t>
            </a:r>
            <a:endParaRPr/>
          </a:p>
          <a:p>
            <a:pPr indent="-179388" lvl="0" marL="179388" marR="0" rtl="0" algn="just">
              <a:spcBef>
                <a:spcPts val="1200"/>
              </a:spcBef>
              <a:spcAft>
                <a:spcPts val="0"/>
              </a:spcAft>
              <a:buNone/>
            </a:pPr>
            <a:r>
              <a:rPr lang="en-US" sz="1600">
                <a:solidFill>
                  <a:schemeClr val="dk1"/>
                </a:solidFill>
                <a:latin typeface="Courier New"/>
                <a:ea typeface="Courier New"/>
                <a:cs typeface="Courier New"/>
                <a:sym typeface="Courier New"/>
              </a:rPr>
              <a:t>class Test{</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void meth(int i, int j){</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i=i*2;</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j=j/2;</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1600">
                <a:solidFill>
                  <a:schemeClr val="dk1"/>
                </a:solidFill>
                <a:latin typeface="Courier New"/>
                <a:ea typeface="Courier New"/>
                <a:cs typeface="Courier New"/>
                <a:sym typeface="Courier New"/>
              </a:rPr>
              <a:t>}</a:t>
            </a:r>
            <a:endParaRPr/>
          </a:p>
          <a:p>
            <a:pPr indent="-179388" lvl="0" marL="179388" marR="0" rtl="0" algn="just">
              <a:spcBef>
                <a:spcPts val="1200"/>
              </a:spcBef>
              <a:spcAft>
                <a:spcPts val="0"/>
              </a:spcAft>
              <a:buNone/>
            </a:pPr>
            <a:r>
              <a:rPr b="1" i="1" lang="en-US" sz="1600">
                <a:solidFill>
                  <a:schemeClr val="dk1"/>
                </a:solidFill>
                <a:latin typeface="Courier New"/>
                <a:ea typeface="Courier New"/>
                <a:cs typeface="Courier New"/>
                <a:sym typeface="Courier New"/>
              </a:rPr>
              <a:t>Test ob = new Test();</a:t>
            </a:r>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int a = 15, b = 20;</a:t>
            </a:r>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Systeem.out.println(“ a and b before call: “ +a+” “+b);🡪 15  20</a:t>
            </a:r>
            <a:endParaRPr b="1" i="1" sz="16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ob.meth(a,b);</a:t>
            </a:r>
            <a:endParaRPr/>
          </a:p>
          <a:p>
            <a:pPr indent="-179388" lvl="0" marL="179388" marR="0" rtl="0" algn="just">
              <a:spcBef>
                <a:spcPts val="0"/>
              </a:spcBef>
              <a:spcAft>
                <a:spcPts val="0"/>
              </a:spcAft>
              <a:buNone/>
            </a:pPr>
            <a:r>
              <a:rPr b="1" i="1" lang="en-US" sz="1600">
                <a:solidFill>
                  <a:schemeClr val="dk1"/>
                </a:solidFill>
                <a:latin typeface="Courier New"/>
                <a:ea typeface="Courier New"/>
                <a:cs typeface="Courier New"/>
                <a:sym typeface="Courier New"/>
              </a:rPr>
              <a:t>Systeem.out.println(“ a and b after call: “ +a+” “+b);🡪  15  20</a:t>
            </a:r>
            <a:endParaRPr b="1" i="1" sz="1600">
              <a:solidFill>
                <a:schemeClr val="dk1"/>
              </a:solidFill>
              <a:latin typeface="Courier New"/>
              <a:ea typeface="Courier New"/>
              <a:cs typeface="Courier New"/>
              <a:sym typeface="Courier New"/>
            </a:endParaRPr>
          </a:p>
          <a:p>
            <a:pPr indent="-179388" lvl="0" marL="179388" marR="0" rtl="0" algn="just">
              <a:spcBef>
                <a:spcPts val="1200"/>
              </a:spcBef>
              <a:spcAft>
                <a:spcPts val="0"/>
              </a:spcAft>
              <a:buNone/>
            </a:pPr>
            <a:r>
              <a:t/>
            </a:r>
            <a:endParaRPr b="1" i="1" sz="1800">
              <a:solidFill>
                <a:schemeClr val="dk1"/>
              </a:solidFill>
              <a:latin typeface="Courier New"/>
              <a:ea typeface="Courier New"/>
              <a:cs typeface="Courier New"/>
              <a:sym typeface="Courier New"/>
            </a:endParaRPr>
          </a:p>
          <a:p>
            <a:pPr indent="-179388" lvl="0" marL="179388" marR="0" rtl="0" algn="just">
              <a:spcBef>
                <a:spcPts val="1200"/>
              </a:spcBef>
              <a:spcAft>
                <a:spcPts val="0"/>
              </a:spcAft>
              <a:buNone/>
            </a:pPr>
            <a:r>
              <a:t/>
            </a:r>
            <a:endParaRPr b="1" i="1" sz="18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Type of Argument Passing cont…</a:t>
            </a:r>
            <a:endParaRPr/>
          </a:p>
        </p:txBody>
      </p:sp>
      <p:sp>
        <p:nvSpPr>
          <p:cNvPr id="374" name="Google Shape;374;p34"/>
          <p:cNvSpPr/>
          <p:nvPr/>
        </p:nvSpPr>
        <p:spPr>
          <a:xfrm>
            <a:off x="914400" y="1524000"/>
            <a:ext cx="80010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1"/>
              </a:buClr>
              <a:buSzPts val="2000"/>
              <a:buFont typeface="Noto Sans Symbols"/>
              <a:buChar char="▪"/>
            </a:pPr>
            <a:r>
              <a:rPr b="1" i="1" lang="en-US" sz="2000" u="sng">
                <a:solidFill>
                  <a:schemeClr val="dk1"/>
                </a:solidFill>
                <a:latin typeface="Times New Roman"/>
                <a:ea typeface="Times New Roman"/>
                <a:cs typeface="Times New Roman"/>
                <a:sym typeface="Times New Roman"/>
              </a:rPr>
              <a:t>Call-by-reference:</a:t>
            </a:r>
            <a:endParaRPr b="1" i="1" sz="1800" u="sng">
              <a:solidFill>
                <a:schemeClr val="dk1"/>
              </a:solidFill>
              <a:latin typeface="Times New Roman"/>
              <a:ea typeface="Times New Roman"/>
              <a:cs typeface="Times New Roman"/>
              <a:sym typeface="Times New Roman"/>
            </a:endParaRPr>
          </a:p>
          <a:p>
            <a:pPr indent="-179387" lvl="1" marL="636588"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you pass an object to a method.</a:t>
            </a:r>
            <a:endParaRPr/>
          </a:p>
          <a:p>
            <a:pPr indent="-179387" lvl="1" marL="636588"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Java actually passes a reference to the object.</a:t>
            </a:r>
            <a:endParaRPr/>
          </a:p>
          <a:p>
            <a:pPr indent="-179387" lvl="1" marL="636588"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Code in the method can reach the original object.</a:t>
            </a:r>
            <a:endParaRPr/>
          </a:p>
          <a:p>
            <a:pPr indent="-179387" lvl="1" marL="636588"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Any change made to the passed object affect the original object</a:t>
            </a:r>
            <a:r>
              <a:rPr b="0" i="0" lang="en-US" sz="2000" u="none" cap="none" strike="noStrike">
                <a:solidFill>
                  <a:schemeClr val="dk1"/>
                </a:solidFill>
                <a:latin typeface="Times New Roman"/>
                <a:ea typeface="Times New Roman"/>
                <a:cs typeface="Times New Roman"/>
                <a:sym typeface="Times New Roman"/>
              </a:rPr>
              <a:t>.</a:t>
            </a:r>
            <a:endParaRPr/>
          </a:p>
          <a:p>
            <a:pPr indent="-179388" lvl="0" marL="179388" marR="0" rtl="0" algn="just">
              <a:spcBef>
                <a:spcPts val="1200"/>
              </a:spcBef>
              <a:spcAft>
                <a:spcPts val="0"/>
              </a:spcAft>
              <a:buNone/>
            </a:pPr>
            <a:r>
              <a:rPr lang="en-US" sz="1400">
                <a:solidFill>
                  <a:schemeClr val="dk1"/>
                </a:solidFill>
                <a:latin typeface="Courier New"/>
                <a:ea typeface="Courier New"/>
                <a:cs typeface="Courier New"/>
                <a:sym typeface="Courier New"/>
              </a:rPr>
              <a:t>class Test{</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int a,b;</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Test(int i, int j){</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a = i;</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b = j;</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void meth(Test o){</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o.a = o.a*2;</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o.b = o.b/2;</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	}</a:t>
            </a:r>
            <a:endParaRPr/>
          </a:p>
          <a:p>
            <a:pPr indent="-179388" lvl="0" marL="179388" marR="0" rtl="0" algn="just">
              <a:spcBef>
                <a:spcPts val="0"/>
              </a:spcBef>
              <a:spcAft>
                <a:spcPts val="0"/>
              </a:spcAft>
              <a:buNone/>
            </a:pPr>
            <a:r>
              <a:rPr lang="en-US" sz="1400">
                <a:solidFill>
                  <a:schemeClr val="dk1"/>
                </a:solidFill>
                <a:latin typeface="Courier New"/>
                <a:ea typeface="Courier New"/>
                <a:cs typeface="Courier New"/>
                <a:sym typeface="Courier New"/>
              </a:rPr>
              <a:t>}</a:t>
            </a:r>
            <a:endParaRPr/>
          </a:p>
          <a:p>
            <a:pPr indent="-179388" lvl="0" marL="179388" marR="0" rtl="0" algn="just">
              <a:spcBef>
                <a:spcPts val="0"/>
              </a:spcBef>
              <a:spcAft>
                <a:spcPts val="0"/>
              </a:spcAft>
              <a:buNone/>
            </a:pPr>
            <a:r>
              <a:rPr b="1" i="1" lang="en-US" sz="1400">
                <a:solidFill>
                  <a:schemeClr val="dk1"/>
                </a:solidFill>
                <a:latin typeface="Courier New"/>
                <a:ea typeface="Courier New"/>
                <a:cs typeface="Courier New"/>
                <a:sym typeface="Courier New"/>
              </a:rPr>
              <a:t>Test ob = new Test(15,20);</a:t>
            </a:r>
            <a:endParaRPr/>
          </a:p>
          <a:p>
            <a:pPr indent="-179388" lvl="0" marL="179388" marR="0" rtl="0" algn="just">
              <a:spcBef>
                <a:spcPts val="0"/>
              </a:spcBef>
              <a:spcAft>
                <a:spcPts val="0"/>
              </a:spcAft>
              <a:buNone/>
            </a:pPr>
            <a:r>
              <a:rPr b="1" i="1" lang="en-US" sz="1400">
                <a:solidFill>
                  <a:schemeClr val="dk1"/>
                </a:solidFill>
                <a:latin typeface="Courier New"/>
                <a:ea typeface="Courier New"/>
                <a:cs typeface="Courier New"/>
                <a:sym typeface="Courier New"/>
              </a:rPr>
              <a:t>Systeem.out.println(“ a and b before call: “ +a+” “+b);🡪 15  20</a:t>
            </a:r>
            <a:endParaRPr b="1" i="1" sz="1400">
              <a:solidFill>
                <a:schemeClr val="dk1"/>
              </a:solidFill>
              <a:latin typeface="Courier New"/>
              <a:ea typeface="Courier New"/>
              <a:cs typeface="Courier New"/>
              <a:sym typeface="Courier New"/>
            </a:endParaRPr>
          </a:p>
          <a:p>
            <a:pPr indent="-179388" lvl="0" marL="179388" marR="0" rtl="0" algn="just">
              <a:spcBef>
                <a:spcPts val="0"/>
              </a:spcBef>
              <a:spcAft>
                <a:spcPts val="0"/>
              </a:spcAft>
              <a:buNone/>
            </a:pPr>
            <a:r>
              <a:rPr b="1" i="1" lang="en-US" sz="1400">
                <a:solidFill>
                  <a:schemeClr val="dk1"/>
                </a:solidFill>
                <a:latin typeface="Courier New"/>
                <a:ea typeface="Courier New"/>
                <a:cs typeface="Courier New"/>
                <a:sym typeface="Courier New"/>
              </a:rPr>
              <a:t>ob.meth(ob);</a:t>
            </a:r>
            <a:endParaRPr/>
          </a:p>
          <a:p>
            <a:pPr indent="-179388" lvl="0" marL="179388" marR="0" rtl="0" algn="just">
              <a:spcBef>
                <a:spcPts val="0"/>
              </a:spcBef>
              <a:spcAft>
                <a:spcPts val="0"/>
              </a:spcAft>
              <a:buNone/>
            </a:pPr>
            <a:r>
              <a:rPr b="1" i="1" lang="en-US" sz="1400">
                <a:solidFill>
                  <a:schemeClr val="dk1"/>
                </a:solidFill>
                <a:latin typeface="Courier New"/>
                <a:ea typeface="Courier New"/>
                <a:cs typeface="Courier New"/>
                <a:sym typeface="Courier New"/>
              </a:rPr>
              <a:t>Systeem.out.println(“ a and b after call: “ +a+” “+b);🡪  30  10</a:t>
            </a:r>
            <a:endParaRPr b="1" i="1" sz="1400">
              <a:solidFill>
                <a:schemeClr val="dk1"/>
              </a:solidFill>
              <a:latin typeface="Courier New"/>
              <a:ea typeface="Courier New"/>
              <a:cs typeface="Courier New"/>
              <a:sym typeface="Courier New"/>
            </a:endParaRPr>
          </a:p>
          <a:p>
            <a:pPr indent="0" lvl="1" marL="0" marR="0" rtl="0" algn="just">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Returning Objects from Methods</a:t>
            </a:r>
            <a:endParaRPr/>
          </a:p>
        </p:txBody>
      </p:sp>
      <p:sp>
        <p:nvSpPr>
          <p:cNvPr id="380" name="Google Shape;380;p35"/>
          <p:cNvSpPr/>
          <p:nvPr/>
        </p:nvSpPr>
        <p:spPr>
          <a:xfrm>
            <a:off x="990600" y="1828800"/>
            <a:ext cx="8001000" cy="5029200"/>
          </a:xfrm>
          <a:prstGeom prst="rect">
            <a:avLst/>
          </a:prstGeom>
          <a:noFill/>
          <a:ln>
            <a:noFill/>
          </a:ln>
        </p:spPr>
        <p:txBody>
          <a:bodyPr anchorCtr="0" anchor="t" bIns="46025" lIns="92075" spcFirstLastPara="1" rIns="92075" wrap="square" tIns="46025">
            <a:noAutofit/>
          </a:bodyPr>
          <a:lstStyle/>
          <a:p>
            <a:pPr indent="-179388" lvl="1" marL="179388" marR="0" rtl="0" algn="just">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method can return objects just like other data types.</a:t>
            </a:r>
            <a:endParaRPr/>
          </a:p>
          <a:p>
            <a:pPr indent="-179388" lvl="1" marL="179388" marR="0" rtl="0" algn="just">
              <a:lnSpc>
                <a:spcPct val="150000"/>
              </a:lnSpc>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object created by a method will continue to exist as long as there is a reference to it.</a:t>
            </a:r>
            <a:endParaRPr/>
          </a:p>
          <a:p>
            <a:pPr indent="-179388" lvl="1" marL="179388" marR="0" rtl="0" algn="just">
              <a:lnSpc>
                <a:spcPct val="150000"/>
              </a:lnSpc>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No need to worry about an object going </a:t>
            </a:r>
            <a:r>
              <a:rPr b="0" i="1" lang="en-US" sz="2400" u="none" cap="none" strike="noStrike">
                <a:solidFill>
                  <a:schemeClr val="dk1"/>
                </a:solidFill>
                <a:latin typeface="Times New Roman"/>
                <a:ea typeface="Times New Roman"/>
                <a:cs typeface="Times New Roman"/>
                <a:sym typeface="Times New Roman"/>
              </a:rPr>
              <a:t>out-of-scope</a:t>
            </a:r>
            <a:r>
              <a:rPr b="0" i="0" lang="en-US" sz="2400" u="none" cap="none" strike="noStrike">
                <a:solidFill>
                  <a:schemeClr val="dk1"/>
                </a:solidFill>
                <a:latin typeface="Times New Roman"/>
                <a:ea typeface="Times New Roman"/>
                <a:cs typeface="Times New Roman"/>
                <a:sym typeface="Times New Roman"/>
              </a:rPr>
              <a:t> because the method in which it was created terminates.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Returning Objects Example</a:t>
            </a:r>
            <a:endParaRPr/>
          </a:p>
        </p:txBody>
      </p:sp>
      <p:sp>
        <p:nvSpPr>
          <p:cNvPr id="386" name="Google Shape;386;p36"/>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class Test{</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int a;</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Test (int i){</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 = i;</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Test incrByTen(){</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Test temp = new Test(a+10);</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return temp;</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Class RetOb{</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public static void main(String args[]){</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Test ob1 = new Test(2);</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Test ob2;</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ob2 = ob1.incrByTen();</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System.out.println(“ob1.a: “+ob1.a);</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System.out.println(“ob2.a: “+ob2.a);</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600" u="none" cap="none" strike="noStrike">
                <a:solidFill>
                  <a:schemeClr val="dk1"/>
                </a:solidFill>
                <a:latin typeface="Courier New"/>
                <a:ea typeface="Courier New"/>
                <a:cs typeface="Courier New"/>
                <a:sym typeface="Courier New"/>
              </a:rPr>
              <a:t>}</a:t>
            </a:r>
            <a:endParaRPr/>
          </a:p>
          <a:p>
            <a:pPr indent="-179388" lvl="1" marL="179388" marR="0" rtl="0" algn="just">
              <a:spcBef>
                <a:spcPts val="0"/>
              </a:spcBef>
              <a:spcAft>
                <a:spcPts val="0"/>
              </a:spcAft>
              <a:buNone/>
            </a:pPr>
            <a:r>
              <a:rPr b="1" i="0" lang="en-US" sz="1600" u="none" cap="none" strike="noStrike">
                <a:solidFill>
                  <a:schemeClr val="dk1"/>
                </a:solidFill>
                <a:latin typeface="Courier New"/>
                <a:ea typeface="Courier New"/>
                <a:cs typeface="Courier New"/>
                <a:sym typeface="Courier New"/>
              </a:rPr>
              <a:t>ob1.a = 2;</a:t>
            </a:r>
            <a:endParaRPr/>
          </a:p>
          <a:p>
            <a:pPr indent="-179388" lvl="1" marL="179388" marR="0" rtl="0" algn="just">
              <a:spcBef>
                <a:spcPts val="0"/>
              </a:spcBef>
              <a:spcAft>
                <a:spcPts val="0"/>
              </a:spcAft>
              <a:buNone/>
            </a:pPr>
            <a:r>
              <a:rPr b="1" i="0" lang="en-US" sz="1600" u="none" cap="none" strike="noStrike">
                <a:solidFill>
                  <a:schemeClr val="dk1"/>
                </a:solidFill>
                <a:latin typeface="Courier New"/>
                <a:ea typeface="Courier New"/>
                <a:cs typeface="Courier New"/>
                <a:sym typeface="Courier New"/>
              </a:rPr>
              <a:t>ob2.a = 12;</a:t>
            </a:r>
            <a:endParaRPr/>
          </a:p>
          <a:p>
            <a:pPr indent="-179388" lvl="1" marL="179388" marR="0" rtl="0" algn="just">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a:p>
            <a:pPr indent="-179388" lvl="1" marL="179388" marR="0" rtl="0" algn="just">
              <a:spcBef>
                <a:spcPts val="0"/>
              </a:spcBef>
              <a:spcAft>
                <a:spcPts val="0"/>
              </a:spcAft>
              <a:buNone/>
            </a:pPr>
            <a:r>
              <a:t/>
            </a:r>
            <a:endParaRPr b="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Modifiers Accessor Methods</a:t>
            </a:r>
            <a:endParaRPr/>
          </a:p>
        </p:txBody>
      </p:sp>
      <p:sp>
        <p:nvSpPr>
          <p:cNvPr id="392" name="Google Shape;392;p37"/>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Visibility modifiers specify which parts of the program may see and use any particular class/method/field.</a:t>
            </a:r>
            <a:endParaRPr/>
          </a:p>
          <a:p>
            <a:pPr indent="-179388" lvl="1" marL="179388" marR="0" rtl="0" algn="just">
              <a:spcBef>
                <a:spcPts val="18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How a member can be accessed is determined by the </a:t>
            </a:r>
            <a:r>
              <a:rPr b="0" i="1" lang="en-US" sz="2400" u="none" cap="none" strike="noStrike">
                <a:solidFill>
                  <a:schemeClr val="dk1"/>
                </a:solidFill>
                <a:latin typeface="Times New Roman"/>
                <a:ea typeface="Times New Roman"/>
                <a:cs typeface="Times New Roman"/>
                <a:sym typeface="Times New Roman"/>
              </a:rPr>
              <a:t>access specifier </a:t>
            </a:r>
            <a:r>
              <a:rPr b="0" i="0" lang="en-US" sz="2400" u="none" cap="none" strike="noStrike">
                <a:solidFill>
                  <a:schemeClr val="dk1"/>
                </a:solidFill>
                <a:latin typeface="Times New Roman"/>
                <a:ea typeface="Times New Roman"/>
                <a:cs typeface="Times New Roman"/>
                <a:sym typeface="Times New Roman"/>
              </a:rPr>
              <a:t>that modifies its declaration.</a:t>
            </a:r>
            <a:endParaRPr/>
          </a:p>
          <a:p>
            <a:pPr indent="-179388" lvl="1" marL="179388" marR="0" rtl="0" algn="just">
              <a:spcBef>
                <a:spcPts val="18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Java has three visibility modifiers:  </a:t>
            </a:r>
            <a:r>
              <a:rPr b="1" i="0" lang="en-US" sz="2400" u="none" cap="none" strike="noStrike">
                <a:solidFill>
                  <a:schemeClr val="dk1"/>
                </a:solidFill>
                <a:latin typeface="Times New Roman"/>
                <a:ea typeface="Times New Roman"/>
                <a:cs typeface="Times New Roman"/>
                <a:sym typeface="Times New Roman"/>
              </a:rPr>
              <a:t>public</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private</a:t>
            </a:r>
            <a:r>
              <a:rPr b="0" i="0" lang="en-US" sz="2400" u="none" cap="none" strike="noStrike">
                <a:solidFill>
                  <a:schemeClr val="dk1"/>
                </a:solidFill>
                <a:latin typeface="Times New Roman"/>
                <a:ea typeface="Times New Roman"/>
                <a:cs typeface="Times New Roman"/>
                <a:sym typeface="Times New Roman"/>
              </a:rPr>
              <a:t>, and </a:t>
            </a:r>
            <a:r>
              <a:rPr b="1" i="0" lang="en-US" sz="2400" u="none" cap="none" strike="noStrike">
                <a:solidFill>
                  <a:schemeClr val="dk1"/>
                </a:solidFill>
                <a:latin typeface="Times New Roman"/>
                <a:ea typeface="Times New Roman"/>
                <a:cs typeface="Times New Roman"/>
                <a:sym typeface="Times New Roman"/>
              </a:rPr>
              <a:t>protected.</a:t>
            </a:r>
            <a:endParaRPr/>
          </a:p>
          <a:p>
            <a:pPr indent="-179388" lvl="1" marL="179388" marR="0" rtl="0" algn="just">
              <a:spcBef>
                <a:spcPts val="1800"/>
              </a:spcBef>
              <a:spcAft>
                <a:spcPts val="0"/>
              </a:spcAft>
              <a:buNone/>
            </a:pPr>
            <a:r>
              <a:rPr b="0" i="1" lang="en-US" sz="2400" u="none" cap="none" strike="noStrike">
                <a:solidFill>
                  <a:schemeClr val="dk1"/>
                </a:solidFill>
                <a:latin typeface="Times New Roman"/>
                <a:ea typeface="Times New Roman"/>
                <a:cs typeface="Times New Roman"/>
                <a:sym typeface="Times New Roman"/>
              </a:rPr>
              <a:t>🡪 When no access specifier is used , then by default the member of a class is public within its own package but can not be accessed outside its package.</a:t>
            </a:r>
            <a:r>
              <a:rPr b="1" i="1" lang="en-US" sz="2400" u="none" cap="none" strike="noStrike">
                <a:solidFill>
                  <a:schemeClr val="dk1"/>
                </a:solidFill>
                <a:latin typeface="Times New Roman"/>
                <a:ea typeface="Times New Roman"/>
                <a:cs typeface="Times New Roman"/>
                <a:sym typeface="Times New Roman"/>
              </a:rPr>
              <a:t>(default visibility)</a:t>
            </a:r>
            <a:endParaRPr b="0" i="1" sz="2400" u="none" cap="none" strike="noStrike">
              <a:solidFill>
                <a:schemeClr val="dk1"/>
              </a:solidFill>
              <a:latin typeface="Times New Roman"/>
              <a:ea typeface="Times New Roman"/>
              <a:cs typeface="Times New Roman"/>
              <a:sym typeface="Times New Roman"/>
            </a:endParaRPr>
          </a:p>
          <a:p>
            <a:pPr indent="-26987" lvl="1" marL="179388" marR="0" rtl="0" algn="just">
              <a:spcBef>
                <a:spcPts val="18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Modifiers - Classes</a:t>
            </a:r>
            <a:endParaRPr/>
          </a:p>
        </p:txBody>
      </p:sp>
      <p:sp>
        <p:nvSpPr>
          <p:cNvPr id="398" name="Google Shape;398;p38"/>
          <p:cNvSpPr/>
          <p:nvPr/>
        </p:nvSpPr>
        <p:spPr>
          <a:xfrm>
            <a:off x="1143000" y="19812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class can be defined either with the </a:t>
            </a:r>
            <a:r>
              <a:rPr b="1" i="0" lang="en-US" sz="2400" u="none" cap="none" strike="noStrike">
                <a:solidFill>
                  <a:schemeClr val="dk1"/>
                </a:solidFill>
                <a:latin typeface="Times New Roman"/>
                <a:ea typeface="Times New Roman"/>
                <a:cs typeface="Times New Roman"/>
                <a:sym typeface="Times New Roman"/>
              </a:rPr>
              <a:t>public</a:t>
            </a:r>
            <a:r>
              <a:rPr b="0" i="0" lang="en-US" sz="2400" u="none" cap="none" strike="noStrike">
                <a:solidFill>
                  <a:schemeClr val="dk1"/>
                </a:solidFill>
                <a:latin typeface="Times New Roman"/>
                <a:ea typeface="Times New Roman"/>
                <a:cs typeface="Times New Roman"/>
                <a:sym typeface="Times New Roman"/>
              </a:rPr>
              <a:t> modifier or without a visibility modifier </a:t>
            </a:r>
            <a:r>
              <a:rPr b="1" i="0" lang="en-US" sz="2400" u="none" cap="none" strike="noStrike">
                <a:solidFill>
                  <a:schemeClr val="dk1"/>
                </a:solidFill>
                <a:latin typeface="Times New Roman"/>
                <a:ea typeface="Times New Roman"/>
                <a:cs typeface="Times New Roman"/>
                <a:sym typeface="Times New Roman"/>
              </a:rPr>
              <a:t>(default visibility).</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If a class is declared as public it can be used by any other class</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If a class is declared without a visibility modifier it has a default visibility. </a:t>
            </a:r>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Modifiers - Members</a:t>
            </a:r>
            <a:endParaRPr/>
          </a:p>
        </p:txBody>
      </p:sp>
      <p:sp>
        <p:nvSpPr>
          <p:cNvPr id="404" name="Google Shape;404;p39"/>
          <p:cNvSpPr/>
          <p:nvPr/>
        </p:nvSpPr>
        <p:spPr>
          <a:xfrm>
            <a:off x="1143000" y="22098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member is a </a:t>
            </a:r>
            <a:r>
              <a:rPr b="0" i="1" lang="en-US" sz="2400" u="none" cap="none" strike="noStrike">
                <a:solidFill>
                  <a:schemeClr val="dk1"/>
                </a:solidFill>
                <a:latin typeface="Times New Roman"/>
                <a:ea typeface="Times New Roman"/>
                <a:cs typeface="Times New Roman"/>
                <a:sym typeface="Times New Roman"/>
              </a:rPr>
              <a:t>field</a:t>
            </a:r>
            <a:r>
              <a:rPr b="0" i="0" lang="en-US" sz="2400" u="none" cap="none" strike="noStrike">
                <a:solidFill>
                  <a:schemeClr val="dk1"/>
                </a:solidFill>
                <a:latin typeface="Times New Roman"/>
                <a:ea typeface="Times New Roman"/>
                <a:cs typeface="Times New Roman"/>
                <a:sym typeface="Times New Roman"/>
              </a:rPr>
              <a:t>, a </a:t>
            </a:r>
            <a:r>
              <a:rPr b="0" i="1" lang="en-US" sz="2400" u="none" cap="none" strike="noStrike">
                <a:solidFill>
                  <a:schemeClr val="dk1"/>
                </a:solidFill>
                <a:latin typeface="Times New Roman"/>
                <a:ea typeface="Times New Roman"/>
                <a:cs typeface="Times New Roman"/>
                <a:sym typeface="Times New Roman"/>
              </a:rPr>
              <a:t>method</a:t>
            </a:r>
            <a:r>
              <a:rPr b="0" i="0" lang="en-US" sz="2400" u="none" cap="none" strike="noStrike">
                <a:solidFill>
                  <a:schemeClr val="dk1"/>
                </a:solidFill>
                <a:latin typeface="Times New Roman"/>
                <a:ea typeface="Times New Roman"/>
                <a:cs typeface="Times New Roman"/>
                <a:sym typeface="Times New Roman"/>
              </a:rPr>
              <a:t> or a </a:t>
            </a:r>
            <a:r>
              <a:rPr b="0" i="1" lang="en-US" sz="2400" u="none" cap="none" strike="noStrike">
                <a:solidFill>
                  <a:schemeClr val="dk1"/>
                </a:solidFill>
                <a:latin typeface="Times New Roman"/>
                <a:ea typeface="Times New Roman"/>
                <a:cs typeface="Times New Roman"/>
                <a:sym typeface="Times New Roman"/>
              </a:rPr>
              <a:t>constructor</a:t>
            </a:r>
            <a:r>
              <a:rPr b="0" i="0" lang="en-US" sz="2400" u="none" cap="none" strike="noStrike">
                <a:solidFill>
                  <a:schemeClr val="dk1"/>
                </a:solidFill>
                <a:latin typeface="Times New Roman"/>
                <a:ea typeface="Times New Roman"/>
                <a:cs typeface="Times New Roman"/>
                <a:sym typeface="Times New Roman"/>
              </a:rPr>
              <a:t> of the class.</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Members of a class can be declared as </a:t>
            </a:r>
            <a:r>
              <a:rPr b="1" i="0" lang="en-US" sz="2400" u="none" cap="none" strike="noStrike">
                <a:solidFill>
                  <a:schemeClr val="dk1"/>
                </a:solidFill>
                <a:latin typeface="Times New Roman"/>
                <a:ea typeface="Times New Roman"/>
                <a:cs typeface="Times New Roman"/>
                <a:sym typeface="Times New Roman"/>
              </a:rPr>
              <a:t>private</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protected</a:t>
            </a: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public</a:t>
            </a:r>
            <a:r>
              <a:rPr b="0" i="0" lang="en-US" sz="2400" u="none" cap="none" strike="noStrike">
                <a:solidFill>
                  <a:schemeClr val="dk1"/>
                </a:solidFill>
                <a:latin typeface="Times New Roman"/>
                <a:ea typeface="Times New Roman"/>
                <a:cs typeface="Times New Roman"/>
                <a:sym typeface="Times New Roman"/>
              </a:rPr>
              <a:t> or without a visibility modifier </a:t>
            </a:r>
            <a:r>
              <a:rPr b="1" i="0" lang="en-US" sz="2400" u="none" cap="none" strike="noStrike">
                <a:solidFill>
                  <a:schemeClr val="dk1"/>
                </a:solidFill>
                <a:latin typeface="Times New Roman"/>
                <a:ea typeface="Times New Roman"/>
                <a:cs typeface="Times New Roman"/>
                <a:sym typeface="Times New Roman"/>
              </a:rPr>
              <a:t>(default)</a:t>
            </a:r>
            <a:r>
              <a:rPr b="0" i="0" lang="en-US" sz="2400" u="none" cap="none" strike="noStrike">
                <a:solidFill>
                  <a:schemeClr val="dk1"/>
                </a:solidFill>
                <a:latin typeface="Times New Roman"/>
                <a:ea typeface="Times New Roman"/>
                <a:cs typeface="Times New Roman"/>
                <a:sym typeface="Times New Roman"/>
              </a:rPr>
              <a:t>:</a:t>
            </a:r>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79388" lvl="1" marL="179388" marR="0" rtl="0" algn="just">
              <a:spcBef>
                <a:spcPts val="24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05" name="Google Shape;405;p39"/>
          <p:cNvPicPr preferRelativeResize="0"/>
          <p:nvPr/>
        </p:nvPicPr>
        <p:blipFill rotWithShape="1">
          <a:blip r:embed="rId3">
            <a:alphaModFix/>
          </a:blip>
          <a:srcRect b="0" l="0" r="0" t="0"/>
          <a:stretch/>
        </p:blipFill>
        <p:spPr>
          <a:xfrm>
            <a:off x="1219200" y="4314825"/>
            <a:ext cx="7696200" cy="1247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Public Visibility</a:t>
            </a:r>
            <a:endParaRPr/>
          </a:p>
        </p:txBody>
      </p:sp>
      <p:sp>
        <p:nvSpPr>
          <p:cNvPr id="411" name="Google Shape;411;p40"/>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Members that are declared as public can be accessed from any class that can access the class of the member</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We expose methods that are part of the interface of the class by declaring them as public</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We do not want to reveal the internal representation of the object’s data. So we usually do not declare its state variables as public (encapsulation)</a:t>
            </a:r>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381000" y="-3313"/>
            <a:ext cx="86868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Declaring</a:t>
            </a:r>
            <a:r>
              <a:rPr b="1" lang="en-US">
                <a:latin typeface="Times New Roman"/>
                <a:ea typeface="Times New Roman"/>
                <a:cs typeface="Times New Roman"/>
                <a:sym typeface="Times New Roman"/>
              </a:rPr>
              <a:t> (creating) Objects</a:t>
            </a:r>
            <a:br>
              <a:rPr b="1" lang="en-US">
                <a:latin typeface="Times New Roman"/>
                <a:ea typeface="Times New Roman"/>
                <a:cs typeface="Times New Roman"/>
                <a:sym typeface="Times New Roman"/>
              </a:rPr>
            </a:br>
            <a:endParaRPr/>
          </a:p>
        </p:txBody>
      </p:sp>
      <p:sp>
        <p:nvSpPr>
          <p:cNvPr id="104" name="Google Shape;104;p5"/>
          <p:cNvSpPr/>
          <p:nvPr/>
        </p:nvSpPr>
        <p:spPr>
          <a:xfrm>
            <a:off x="990600" y="1828800"/>
            <a:ext cx="7924800" cy="47244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000"/>
              <a:buFont typeface="Noto Sans Symbols"/>
              <a:buChar char="✔"/>
            </a:pPr>
            <a:r>
              <a:rPr b="1" lang="en-US" sz="2000">
                <a:solidFill>
                  <a:schemeClr val="dk1"/>
                </a:solidFill>
                <a:latin typeface="Times New Roman"/>
                <a:ea typeface="Times New Roman"/>
                <a:cs typeface="Times New Roman"/>
                <a:sym typeface="Times New Roman"/>
              </a:rPr>
              <a:t>Declaring Object Reference Variables</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Courier New"/>
                <a:ea typeface="Courier New"/>
                <a:cs typeface="Courier New"/>
                <a:sym typeface="Courier New"/>
              </a:rPr>
              <a:t>	ClassName objectReference;</a:t>
            </a:r>
            <a:endParaRPr sz="20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Example:</a:t>
            </a:r>
            <a:r>
              <a:rPr lang="en-US" sz="2000">
                <a:solidFill>
                  <a:schemeClr val="dk1"/>
                </a:solidFill>
                <a:latin typeface="Calibri"/>
                <a:ea typeface="Calibri"/>
                <a:cs typeface="Calibri"/>
                <a:sym typeface="Calibri"/>
              </a:rPr>
              <a:t>    </a:t>
            </a:r>
            <a:r>
              <a:rPr lang="en-US" sz="2000">
                <a:solidFill>
                  <a:schemeClr val="dk1"/>
                </a:solidFill>
                <a:latin typeface="Courier New"/>
                <a:ea typeface="Courier New"/>
                <a:cs typeface="Courier New"/>
                <a:sym typeface="Courier New"/>
              </a:rPr>
              <a:t>Box myBox;</a:t>
            </a:r>
            <a:endParaRPr sz="2000">
              <a:solidFill>
                <a:schemeClr val="dk1"/>
              </a:solidFill>
              <a:latin typeface="Book Antiqua"/>
              <a:ea typeface="Book Antiqua"/>
              <a:cs typeface="Book Antiqua"/>
              <a:sym typeface="Book Antiqua"/>
            </a:endParaRPr>
          </a:p>
          <a:p>
            <a:pPr indent="-179388" lvl="0" marL="179388" marR="0" rtl="0" algn="just">
              <a:lnSpc>
                <a:spcPct val="150000"/>
              </a:lnSpc>
              <a:spcBef>
                <a:spcPts val="0"/>
              </a:spcBef>
              <a:spcAft>
                <a:spcPts val="0"/>
              </a:spcAft>
              <a:buClr>
                <a:schemeClr val="dk2"/>
              </a:buClr>
              <a:buSzPts val="2000"/>
              <a:buFont typeface="Noto Sans Symbols"/>
              <a:buChar char="✔"/>
            </a:pPr>
            <a:r>
              <a:rPr b="1" lang="en-US" sz="2000">
                <a:solidFill>
                  <a:schemeClr val="dk1"/>
                </a:solidFill>
                <a:latin typeface="Times New Roman"/>
                <a:ea typeface="Times New Roman"/>
                <a:cs typeface="Times New Roman"/>
                <a:sym typeface="Times New Roman"/>
              </a:rPr>
              <a:t>Creating Objects</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Courier New"/>
                <a:ea typeface="Courier New"/>
                <a:cs typeface="Courier New"/>
                <a:sym typeface="Courier New"/>
              </a:rPr>
              <a:t>	objectReference = new ClassName();</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r>
              <a:rPr lang="en-US" sz="2000">
                <a:solidFill>
                  <a:schemeClr val="dk1"/>
                </a:solidFill>
                <a:latin typeface="Times New Roman"/>
                <a:ea typeface="Times New Roman"/>
                <a:cs typeface="Times New Roman"/>
                <a:sym typeface="Times New Roman"/>
              </a:rPr>
              <a:t>Example: </a:t>
            </a:r>
            <a:r>
              <a:rPr lang="en-US" sz="2000">
                <a:solidFill>
                  <a:schemeClr val="dk1"/>
                </a:solidFill>
                <a:latin typeface="Courier New"/>
                <a:ea typeface="Courier New"/>
                <a:cs typeface="Courier New"/>
                <a:sym typeface="Courier New"/>
              </a:rPr>
              <a:t>myBox = new Box();</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a:t>
            </a:r>
            <a:r>
              <a:rPr i="1" lang="en-US" sz="2000">
                <a:solidFill>
                  <a:srgbClr val="FF0000"/>
                </a:solidFill>
                <a:latin typeface="Calibri"/>
                <a:ea typeface="Calibri"/>
                <a:cs typeface="Calibri"/>
                <a:sym typeface="Calibri"/>
              </a:rPr>
              <a:t>The object reference is assigned to the object  reference variable.</a:t>
            </a:r>
            <a:endParaRPr/>
          </a:p>
          <a:p>
            <a:pPr indent="-179388" lvl="0" marL="179388" marR="0" rtl="0" algn="l">
              <a:lnSpc>
                <a:spcPct val="150000"/>
              </a:lnSpc>
              <a:spcBef>
                <a:spcPts val="0"/>
              </a:spcBef>
              <a:spcAft>
                <a:spcPts val="0"/>
              </a:spcAft>
              <a:buClr>
                <a:schemeClr val="dk2"/>
              </a:buClr>
              <a:buSzPts val="2000"/>
              <a:buFont typeface="Noto Sans Symbols"/>
              <a:buChar char="✔"/>
            </a:pPr>
            <a:r>
              <a:rPr b="1" lang="en-US" sz="2000">
                <a:solidFill>
                  <a:schemeClr val="dk1"/>
                </a:solidFill>
                <a:latin typeface="Times New Roman"/>
                <a:ea typeface="Times New Roman"/>
                <a:cs typeface="Times New Roman"/>
                <a:sym typeface="Times New Roman"/>
              </a:rPr>
              <a:t>Declaring/Creating Objects in a Single Step</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Courier New"/>
                <a:ea typeface="Courier New"/>
                <a:cs typeface="Courier New"/>
                <a:sym typeface="Courier New"/>
              </a:rPr>
              <a:t>	ClassName objectReference = new ClassName();</a:t>
            </a:r>
            <a:endParaRPr/>
          </a:p>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Example: </a:t>
            </a:r>
            <a:r>
              <a:rPr lang="en-US" sz="2000">
                <a:solidFill>
                  <a:schemeClr val="dk1"/>
                </a:solidFill>
                <a:latin typeface="Courier New"/>
                <a:ea typeface="Courier New"/>
                <a:cs typeface="Courier New"/>
                <a:sym typeface="Courier New"/>
              </a:rPr>
              <a:t>Box myBox = new Box();</a:t>
            </a:r>
            <a:endParaRPr/>
          </a:p>
          <a:p>
            <a:pPr indent="-179388" lvl="0" marL="179388" marR="0" rtl="0" algn="l">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26987" lvl="0" marL="179388" marR="0" rtl="0" algn="just">
              <a:spcBef>
                <a:spcPts val="480"/>
              </a:spcBef>
              <a:spcAft>
                <a:spcPts val="0"/>
              </a:spcAft>
              <a:buClr>
                <a:schemeClr val="dk2"/>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Private Visibility</a:t>
            </a:r>
            <a:endParaRPr/>
          </a:p>
        </p:txBody>
      </p:sp>
      <p:sp>
        <p:nvSpPr>
          <p:cNvPr id="417" name="Google Shape;417;p41"/>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class member that is declared as private, can be accessed only by code that is within the class of this member.</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We hide the internal implementation of the class by declaring its state variables and auxiliary methods as private.</a:t>
            </a:r>
            <a:endParaRPr/>
          </a:p>
          <a:p>
            <a:pPr indent="-179388" lvl="1" marL="179388" marR="0" rtl="0" algn="just">
              <a:spcBef>
                <a:spcPts val="24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Data hiding is essential for encapsulation.</a:t>
            </a:r>
            <a:endParaRPr/>
          </a:p>
          <a:p>
            <a:pPr indent="-26987" lvl="1" marL="179388" marR="0" rtl="0" algn="just">
              <a:spcBef>
                <a:spcPts val="24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The </a:t>
            </a:r>
            <a:r>
              <a:rPr b="1" i="1" lang="en-US" sz="2800">
                <a:solidFill>
                  <a:schemeClr val="dk1"/>
                </a:solidFill>
                <a:latin typeface="Times New Roman"/>
                <a:ea typeface="Times New Roman"/>
                <a:cs typeface="Times New Roman"/>
                <a:sym typeface="Times New Roman"/>
              </a:rPr>
              <a:t>static </a:t>
            </a:r>
            <a:r>
              <a:rPr b="1" lang="en-US" sz="2800">
                <a:solidFill>
                  <a:schemeClr val="dk1"/>
                </a:solidFill>
                <a:latin typeface="Times New Roman"/>
                <a:ea typeface="Times New Roman"/>
                <a:cs typeface="Times New Roman"/>
                <a:sym typeface="Times New Roman"/>
              </a:rPr>
              <a:t>Keyword</a:t>
            </a:r>
            <a:endParaRPr/>
          </a:p>
        </p:txBody>
      </p:sp>
      <p:sp>
        <p:nvSpPr>
          <p:cNvPr id="423" name="Google Shape;423;p42"/>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Create a member that can be used by itself, without reference to a specific instance or object.</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static member can be accessed before any objects of its class are created.</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You can declare both methods and variables to be </a:t>
            </a:r>
            <a:r>
              <a:rPr b="1" i="0" lang="en-US" sz="2400" u="none" cap="none" strike="noStrike">
                <a:solidFill>
                  <a:schemeClr val="dk1"/>
                </a:solidFill>
                <a:latin typeface="Times New Roman"/>
                <a:ea typeface="Times New Roman"/>
                <a:cs typeface="Times New Roman"/>
                <a:sym typeface="Times New Roman"/>
              </a:rPr>
              <a:t>static.</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These variables are, essentially, global variables.</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No copy of a </a:t>
            </a:r>
            <a:r>
              <a:rPr b="1" i="0" lang="en-US" sz="2400" u="none" cap="none" strike="noStrike">
                <a:solidFill>
                  <a:schemeClr val="dk1"/>
                </a:solidFill>
                <a:latin typeface="Times New Roman"/>
                <a:ea typeface="Times New Roman"/>
                <a:cs typeface="Times New Roman"/>
                <a:sym typeface="Times New Roman"/>
              </a:rPr>
              <a:t>static</a:t>
            </a:r>
            <a:r>
              <a:rPr b="0" i="0" lang="en-US" sz="2400" u="none" cap="none" strike="noStrike">
                <a:solidFill>
                  <a:schemeClr val="dk1"/>
                </a:solidFill>
                <a:latin typeface="Times New Roman"/>
                <a:ea typeface="Times New Roman"/>
                <a:cs typeface="Times New Roman"/>
                <a:sym typeface="Times New Roman"/>
              </a:rPr>
              <a:t> variable is made when objects of its class are declared.</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All instances of the class share the same </a:t>
            </a:r>
            <a:r>
              <a:rPr b="1" i="0" lang="en-US" sz="2400" u="none" cap="none" strike="noStrike">
                <a:solidFill>
                  <a:schemeClr val="dk1"/>
                </a:solidFill>
                <a:latin typeface="Times New Roman"/>
                <a:ea typeface="Times New Roman"/>
                <a:cs typeface="Times New Roman"/>
                <a:sym typeface="Times New Roman"/>
              </a:rPr>
              <a:t>static </a:t>
            </a:r>
            <a:r>
              <a:rPr b="0" i="0" lang="en-US" sz="2400" u="none" cap="none" strike="noStrike">
                <a:solidFill>
                  <a:schemeClr val="dk1"/>
                </a:solidFill>
                <a:latin typeface="Times New Roman"/>
                <a:ea typeface="Times New Roman"/>
                <a:cs typeface="Times New Roman"/>
                <a:sym typeface="Times New Roman"/>
              </a:rPr>
              <a:t>variables.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i="1" lang="en-US" sz="2800">
                <a:solidFill>
                  <a:schemeClr val="dk1"/>
                </a:solidFill>
                <a:latin typeface="Times New Roman"/>
                <a:ea typeface="Times New Roman"/>
                <a:cs typeface="Times New Roman"/>
                <a:sym typeface="Times New Roman"/>
              </a:rPr>
              <a:t>static </a:t>
            </a:r>
            <a:r>
              <a:rPr b="1" lang="en-US" sz="2800">
                <a:solidFill>
                  <a:schemeClr val="dk1"/>
                </a:solidFill>
                <a:latin typeface="Times New Roman"/>
                <a:ea typeface="Times New Roman"/>
                <a:cs typeface="Times New Roman"/>
                <a:sym typeface="Times New Roman"/>
              </a:rPr>
              <a:t>Methods</a:t>
            </a:r>
            <a:endParaRPr/>
          </a:p>
        </p:txBody>
      </p:sp>
      <p:sp>
        <p:nvSpPr>
          <p:cNvPr id="429" name="Google Shape;429;p43"/>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Methods  declared as static have several restrictions: </a:t>
            </a:r>
            <a:endParaRPr/>
          </a:p>
          <a:p>
            <a:pPr indent="-179387" lvl="2" marL="6365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They can only call other </a:t>
            </a:r>
            <a:r>
              <a:rPr b="1" i="0" lang="en-US" sz="2400" u="none" cap="none" strike="noStrike">
                <a:solidFill>
                  <a:schemeClr val="dk1"/>
                </a:solidFill>
                <a:latin typeface="Times New Roman"/>
                <a:ea typeface="Times New Roman"/>
                <a:cs typeface="Times New Roman"/>
                <a:sym typeface="Times New Roman"/>
              </a:rPr>
              <a:t> static </a:t>
            </a:r>
            <a:r>
              <a:rPr b="0" i="0" lang="en-US" sz="2400" u="none" cap="none" strike="noStrike">
                <a:solidFill>
                  <a:schemeClr val="dk1"/>
                </a:solidFill>
                <a:latin typeface="Times New Roman"/>
                <a:ea typeface="Times New Roman"/>
                <a:cs typeface="Times New Roman"/>
                <a:sym typeface="Times New Roman"/>
              </a:rPr>
              <a:t>methods.</a:t>
            </a:r>
            <a:endParaRPr/>
          </a:p>
          <a:p>
            <a:pPr indent="-179387" lvl="2" marL="6365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They must only access </a:t>
            </a:r>
            <a:r>
              <a:rPr b="1" i="0" lang="en-US" sz="2400" u="none" cap="none" strike="noStrike">
                <a:solidFill>
                  <a:schemeClr val="dk1"/>
                </a:solidFill>
                <a:latin typeface="Times New Roman"/>
                <a:ea typeface="Times New Roman"/>
                <a:cs typeface="Times New Roman"/>
                <a:sym typeface="Times New Roman"/>
              </a:rPr>
              <a:t> static </a:t>
            </a:r>
            <a:r>
              <a:rPr b="0" i="0" lang="en-US" sz="2400" u="none" cap="none" strike="noStrike">
                <a:solidFill>
                  <a:schemeClr val="dk1"/>
                </a:solidFill>
                <a:latin typeface="Times New Roman"/>
                <a:ea typeface="Times New Roman"/>
                <a:cs typeface="Times New Roman"/>
                <a:sym typeface="Times New Roman"/>
              </a:rPr>
              <a:t> data.</a:t>
            </a:r>
            <a:endParaRPr/>
          </a:p>
          <a:p>
            <a:pPr indent="-179387" lvl="2" marL="6365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They cannot refer to </a:t>
            </a:r>
            <a:r>
              <a:rPr b="1" i="0" lang="en-US" sz="2400" u="none" cap="none" strike="noStrike">
                <a:solidFill>
                  <a:schemeClr val="dk1"/>
                </a:solidFill>
                <a:latin typeface="Times New Roman"/>
                <a:ea typeface="Times New Roman"/>
                <a:cs typeface="Times New Roman"/>
                <a:sym typeface="Times New Roman"/>
              </a:rPr>
              <a:t>this</a:t>
            </a:r>
            <a:r>
              <a:rPr b="0" i="0" lang="en-US" sz="2400" u="none" cap="none" strike="noStrike">
                <a:solidFill>
                  <a:schemeClr val="dk1"/>
                </a:solidFill>
                <a:latin typeface="Times New Roman"/>
                <a:ea typeface="Times New Roman"/>
                <a:cs typeface="Times New Roman"/>
                <a:sym typeface="Times New Roman"/>
              </a:rPr>
              <a:t> or </a:t>
            </a:r>
            <a:r>
              <a:rPr b="1" i="0" lang="en-US" sz="2400" u="none" cap="none" strike="noStrike">
                <a:solidFill>
                  <a:schemeClr val="dk1"/>
                </a:solidFill>
                <a:latin typeface="Times New Roman"/>
                <a:ea typeface="Times New Roman"/>
                <a:cs typeface="Times New Roman"/>
                <a:sym typeface="Times New Roman"/>
              </a:rPr>
              <a:t>super</a:t>
            </a:r>
            <a:r>
              <a:rPr b="0" i="0" lang="en-US" sz="2400" u="none" cap="none" strike="noStrike">
                <a:solidFill>
                  <a:schemeClr val="dk1"/>
                </a:solidFill>
                <a:latin typeface="Times New Roman"/>
                <a:ea typeface="Times New Roman"/>
                <a:cs typeface="Times New Roman"/>
                <a:sym typeface="Times New Roman"/>
              </a:rPr>
              <a:t> in any way.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i="1" lang="en-US" sz="2800">
                <a:solidFill>
                  <a:schemeClr val="dk1"/>
                </a:solidFill>
                <a:latin typeface="Times New Roman"/>
                <a:ea typeface="Times New Roman"/>
                <a:cs typeface="Times New Roman"/>
                <a:sym typeface="Times New Roman"/>
              </a:rPr>
              <a:t>final </a:t>
            </a:r>
            <a:r>
              <a:rPr b="1" lang="en-US" sz="2800">
                <a:solidFill>
                  <a:schemeClr val="dk1"/>
                </a:solidFill>
                <a:latin typeface="Times New Roman"/>
                <a:ea typeface="Times New Roman"/>
                <a:cs typeface="Times New Roman"/>
                <a:sym typeface="Times New Roman"/>
              </a:rPr>
              <a:t>Keyword</a:t>
            </a:r>
            <a:endParaRPr/>
          </a:p>
        </p:txBody>
      </p:sp>
      <p:sp>
        <p:nvSpPr>
          <p:cNvPr id="435" name="Google Shape;435;p44"/>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variable can be declared as </a:t>
            </a:r>
            <a:r>
              <a:rPr b="1" i="0" lang="en-US" sz="2400" u="none" cap="none" strike="noStrike">
                <a:solidFill>
                  <a:schemeClr val="dk1"/>
                </a:solidFill>
                <a:latin typeface="Times New Roman"/>
                <a:ea typeface="Times New Roman"/>
                <a:cs typeface="Times New Roman"/>
                <a:sym typeface="Times New Roman"/>
              </a:rPr>
              <a:t>final.</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contents of the variable cannot can not be modified.</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Must initialize a </a:t>
            </a:r>
            <a:r>
              <a:rPr b="1" i="0" lang="en-US" sz="2400" u="none" cap="none" strike="noStrike">
                <a:solidFill>
                  <a:schemeClr val="dk1"/>
                </a:solidFill>
                <a:latin typeface="Times New Roman"/>
                <a:ea typeface="Times New Roman"/>
                <a:cs typeface="Times New Roman"/>
                <a:sym typeface="Times New Roman"/>
              </a:rPr>
              <a:t>final </a:t>
            </a:r>
            <a:r>
              <a:rPr b="0" i="0" lang="en-US" sz="2400" u="none" cap="none" strike="noStrike">
                <a:solidFill>
                  <a:schemeClr val="dk1"/>
                </a:solidFill>
                <a:latin typeface="Times New Roman"/>
                <a:ea typeface="Times New Roman"/>
                <a:cs typeface="Times New Roman"/>
                <a:sym typeface="Times New Roman"/>
              </a:rPr>
              <a:t>variable when it is declared.</a:t>
            </a:r>
            <a:endParaRPr/>
          </a:p>
          <a:p>
            <a:pPr indent="-26987" lvl="1" marL="179388" marR="0" rtl="0" algn="just">
              <a:spcBef>
                <a:spcPts val="12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79388" lvl="1" marL="179388" marR="0" rtl="0" algn="just">
              <a:spcBef>
                <a:spcPts val="1200"/>
              </a:spcBef>
              <a:spcAft>
                <a:spcPts val="0"/>
              </a:spcAft>
              <a:buNone/>
            </a:pPr>
            <a:r>
              <a:rPr b="0" i="0" lang="en-US" sz="2000" u="none" cap="none" strike="noStrike">
                <a:solidFill>
                  <a:schemeClr val="dk1"/>
                </a:solidFill>
                <a:latin typeface="Courier New"/>
                <a:ea typeface="Courier New"/>
                <a:cs typeface="Courier New"/>
                <a:sym typeface="Courier New"/>
              </a:rPr>
              <a:t>Final int a=10;</a:t>
            </a:r>
            <a:endParaRPr/>
          </a:p>
          <a:p>
            <a:pPr indent="-179388" lvl="1" marL="179388" marR="0" rtl="0" algn="just">
              <a:spcBef>
                <a:spcPts val="1200"/>
              </a:spcBef>
              <a:spcAft>
                <a:spcPts val="0"/>
              </a:spcAft>
              <a:buNone/>
            </a:pPr>
            <a:r>
              <a:rPr b="0" i="0" lang="en-US" sz="2000" u="none" cap="none" strike="noStrike">
                <a:solidFill>
                  <a:schemeClr val="dk1"/>
                </a:solidFill>
                <a:latin typeface="Courier New"/>
                <a:ea typeface="Courier New"/>
                <a:cs typeface="Courier New"/>
                <a:sym typeface="Courier New"/>
              </a:rPr>
              <a:t>Final flaot = 10.45f</a:t>
            </a:r>
            <a:endParaRPr/>
          </a:p>
          <a:p>
            <a:pPr indent="-26987" lvl="1" marL="179388" marR="0" rtl="0" algn="just">
              <a:spcBef>
                <a:spcPts val="12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Nested and Inner Classes</a:t>
            </a:r>
            <a:endParaRPr/>
          </a:p>
        </p:txBody>
      </p:sp>
      <p:sp>
        <p:nvSpPr>
          <p:cNvPr id="441" name="Google Shape;441;p45"/>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Define a class within another class, known as nested class.</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Scope is bounded by its enclosing class.</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Nested class has access to the member of its enclosing class including private members but not reverse.</a:t>
            </a:r>
            <a:endParaRPr/>
          </a:p>
          <a:p>
            <a:pPr indent="-179388" lvl="1" marL="179388" marR="0" rtl="0" algn="just">
              <a:spcBef>
                <a:spcPts val="12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Two types of nested classes:</a:t>
            </a:r>
            <a:endParaRPr/>
          </a:p>
          <a:p>
            <a:pPr indent="-179387" lvl="2" marL="636588" marR="0" rtl="0" algn="just">
              <a:spcBef>
                <a:spcPts val="120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static </a:t>
            </a:r>
            <a:r>
              <a:rPr b="0" i="0" lang="en-US" sz="2400" u="none" cap="none" strike="noStrike">
                <a:solidFill>
                  <a:schemeClr val="dk1"/>
                </a:solidFill>
                <a:latin typeface="Times New Roman"/>
                <a:ea typeface="Times New Roman"/>
                <a:cs typeface="Times New Roman"/>
                <a:sym typeface="Times New Roman"/>
              </a:rPr>
              <a:t>nested class: </a:t>
            </a:r>
            <a:r>
              <a:rPr b="0" i="1" lang="en-US" sz="2400" u="none" cap="none" strike="noStrike">
                <a:solidFill>
                  <a:schemeClr val="dk1"/>
                </a:solidFill>
                <a:latin typeface="Times New Roman"/>
                <a:ea typeface="Times New Roman"/>
                <a:cs typeface="Times New Roman"/>
                <a:sym typeface="Times New Roman"/>
              </a:rPr>
              <a:t>can’t access the member of its enclosing class directly.</a:t>
            </a:r>
            <a:endParaRPr b="0" i="0" sz="2400" u="none" cap="none" strike="noStrike">
              <a:solidFill>
                <a:schemeClr val="dk1"/>
              </a:solidFill>
              <a:latin typeface="Times New Roman"/>
              <a:ea typeface="Times New Roman"/>
              <a:cs typeface="Times New Roman"/>
              <a:sym typeface="Times New Roman"/>
            </a:endParaRPr>
          </a:p>
          <a:p>
            <a:pPr indent="-179387" lvl="2" marL="636588" marR="0" rtl="0" algn="just">
              <a:spcBef>
                <a:spcPts val="120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Non-static </a:t>
            </a:r>
            <a:r>
              <a:rPr b="0" i="0" lang="en-US" sz="2400" u="none" cap="none" strike="noStrike">
                <a:solidFill>
                  <a:schemeClr val="dk1"/>
                </a:solidFill>
                <a:latin typeface="Times New Roman"/>
                <a:ea typeface="Times New Roman"/>
                <a:cs typeface="Times New Roman"/>
                <a:sym typeface="Times New Roman"/>
              </a:rPr>
              <a:t>nested class </a:t>
            </a:r>
            <a:r>
              <a:rPr b="1" i="0" lang="en-US" sz="2400" u="none" cap="none" strike="noStrike">
                <a:solidFill>
                  <a:schemeClr val="dk1"/>
                </a:solidFill>
                <a:latin typeface="Times New Roman"/>
                <a:ea typeface="Times New Roman"/>
                <a:cs typeface="Times New Roman"/>
                <a:sym typeface="Times New Roman"/>
              </a:rPr>
              <a:t>(Inner class): </a:t>
            </a:r>
            <a:r>
              <a:rPr b="0" i="1" lang="en-US" sz="2400" u="none" cap="none" strike="noStrike">
                <a:solidFill>
                  <a:schemeClr val="dk1"/>
                </a:solidFill>
                <a:latin typeface="Times New Roman"/>
                <a:ea typeface="Times New Roman"/>
                <a:cs typeface="Times New Roman"/>
                <a:sym typeface="Times New Roman"/>
              </a:rPr>
              <a:t>have direct access to its enclosing class</a:t>
            </a:r>
            <a:endParaRPr b="1" i="1"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Inner Class Example</a:t>
            </a:r>
            <a:endParaRPr/>
          </a:p>
        </p:txBody>
      </p:sp>
      <p:sp>
        <p:nvSpPr>
          <p:cNvPr id="447" name="Google Shape;447;p46"/>
          <p:cNvSpPr/>
          <p:nvPr/>
        </p:nvSpPr>
        <p:spPr>
          <a:xfrm>
            <a:off x="990600" y="1752600"/>
            <a:ext cx="8001000" cy="4876800"/>
          </a:xfrm>
          <a:prstGeom prst="rect">
            <a:avLst/>
          </a:prstGeom>
          <a:noFill/>
          <a:ln>
            <a:noFill/>
          </a:ln>
        </p:spPr>
        <p:txBody>
          <a:bodyPr anchorCtr="0" anchor="t" bIns="46025" lIns="92075" spcFirstLastPara="1" rIns="92075" wrap="square" tIns="46025">
            <a:noAutofit/>
          </a:bodyPr>
          <a:lstStyle/>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class A{</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int var_a = 100;</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void abc(){</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B obj = B()</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obj.display();</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class B{</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void display(){</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System.out.println(“The value of var_a: “+var_a);</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Class C{</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Public static void man(String args[]){</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 obj_outer = new A();</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obj_outer.abc();</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	}</a:t>
            </a:r>
            <a:endParaRPr/>
          </a:p>
          <a:p>
            <a:pPr indent="-179388" lvl="1" marL="179388" marR="0" rtl="0" algn="just">
              <a:spcBef>
                <a:spcPts val="0"/>
              </a:spcBef>
              <a:spcAft>
                <a:spcPts val="0"/>
              </a:spcAft>
              <a:buNone/>
            </a:pPr>
            <a:r>
              <a:rPr b="0"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nvSpPr>
        <p:spPr>
          <a:xfrm>
            <a:off x="2711054" y="2625804"/>
            <a:ext cx="460414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Times New Roman"/>
                <a:ea typeface="Times New Roman"/>
                <a:cs typeface="Times New Roman"/>
                <a:sym typeface="Times New Roman"/>
              </a:rPr>
              <a:t>Thank you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Accessing Objects</a:t>
            </a:r>
            <a:endParaRPr/>
          </a:p>
        </p:txBody>
      </p:sp>
      <p:sp>
        <p:nvSpPr>
          <p:cNvPr id="110" name="Google Shape;110;p6"/>
          <p:cNvSpPr/>
          <p:nvPr/>
        </p:nvSpPr>
        <p:spPr>
          <a:xfrm>
            <a:off x="1219200" y="1905000"/>
            <a:ext cx="7772400" cy="4267200"/>
          </a:xfrm>
          <a:prstGeom prst="rect">
            <a:avLst/>
          </a:prstGeom>
          <a:noFill/>
          <a:ln>
            <a:noFill/>
          </a:ln>
        </p:spPr>
        <p:txBody>
          <a:bodyPr anchorCtr="0" anchor="t" bIns="46025" lIns="92075" spcFirstLastPara="1" rIns="92075" wrap="square" tIns="46025">
            <a:noAutofit/>
          </a:bodyPr>
          <a:lstStyle/>
          <a:p>
            <a:pPr indent="-179388" lvl="0" marL="179388" marR="0" rtl="0" algn="l">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Referencing the object’s data:</a:t>
            </a:r>
            <a:endParaRPr/>
          </a:p>
          <a:p>
            <a:pPr indent="0" lvl="0" marL="0" marR="0" rtl="0" algn="l">
              <a:lnSpc>
                <a:spcPct val="15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r>
              <a:rPr lang="en-US" sz="2400">
                <a:solidFill>
                  <a:schemeClr val="dk1"/>
                </a:solidFill>
                <a:latin typeface="Courier New"/>
                <a:ea typeface="Courier New"/>
                <a:cs typeface="Courier New"/>
                <a:sym typeface="Courier New"/>
              </a:rPr>
              <a:t>objectRefVar.data</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Arial"/>
              <a:buNone/>
            </a:pPr>
            <a:r>
              <a:rPr i="1" lang="en-US" sz="2400">
                <a:solidFill>
                  <a:schemeClr val="dk1"/>
                </a:solidFill>
                <a:latin typeface="Book Antiqua"/>
                <a:ea typeface="Book Antiqua"/>
                <a:cs typeface="Book Antiqua"/>
                <a:sym typeface="Book Antiqua"/>
              </a:rPr>
              <a:t>        e.g., </a:t>
            </a:r>
            <a:r>
              <a:rPr lang="en-US" sz="2000">
                <a:solidFill>
                  <a:schemeClr val="dk1"/>
                </a:solidFill>
                <a:latin typeface="Courier New"/>
                <a:ea typeface="Courier New"/>
                <a:cs typeface="Courier New"/>
                <a:sym typeface="Courier New"/>
              </a:rPr>
              <a:t>myBox.width</a:t>
            </a:r>
            <a:endParaRPr sz="20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2000"/>
              <a:buFont typeface="Arial"/>
              <a:buNone/>
            </a:pPr>
            <a:r>
              <a:rPr i="1" lang="en-US" sz="2000">
                <a:solidFill>
                  <a:schemeClr val="dk1"/>
                </a:solidFill>
                <a:latin typeface="Courier New"/>
                <a:ea typeface="Courier New"/>
                <a:cs typeface="Courier New"/>
                <a:sym typeface="Courier New"/>
              </a:rPr>
              <a:t>	  myBox.height</a:t>
            </a:r>
            <a:endParaRPr i="1" sz="20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2000"/>
              <a:buFont typeface="Arial"/>
              <a:buNone/>
            </a:pPr>
            <a:r>
              <a:rPr i="1" lang="en-US" sz="2000">
                <a:solidFill>
                  <a:schemeClr val="dk1"/>
                </a:solidFill>
                <a:latin typeface="Courier New"/>
                <a:ea typeface="Courier New"/>
                <a:cs typeface="Courier New"/>
                <a:sym typeface="Courier New"/>
              </a:rPr>
              <a:t>	  myBox.depth</a:t>
            </a:r>
            <a:endParaRPr i="1" sz="2400">
              <a:solidFill>
                <a:schemeClr val="dk1"/>
              </a:solidFill>
              <a:latin typeface="Book Antiqua"/>
              <a:ea typeface="Book Antiqua"/>
              <a:cs typeface="Book Antiqua"/>
              <a:sym typeface="Book Antiqua"/>
            </a:endParaRPr>
          </a:p>
          <a:p>
            <a:pPr indent="-179388" lvl="0" marL="179388" marR="0" rtl="0" algn="l">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Invoking the object’s method:</a:t>
            </a:r>
            <a:endParaRPr/>
          </a:p>
          <a:p>
            <a:pPr indent="0" lvl="0" marL="0" marR="0" rtl="0" algn="l">
              <a:lnSpc>
                <a:spcPct val="15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r>
              <a:rPr lang="en-US" sz="2400">
                <a:solidFill>
                  <a:schemeClr val="dk1"/>
                </a:solidFill>
                <a:latin typeface="Courier New"/>
                <a:ea typeface="Courier New"/>
                <a:cs typeface="Courier New"/>
                <a:sym typeface="Courier New"/>
              </a:rPr>
              <a:t>objectRefVar.methodName(arguments)</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Arial"/>
              <a:buNone/>
            </a:pPr>
            <a:r>
              <a:rPr i="1" lang="en-US" sz="2400">
                <a:solidFill>
                  <a:schemeClr val="dk1"/>
                </a:solidFill>
                <a:latin typeface="Book Antiqua"/>
                <a:ea typeface="Book Antiqua"/>
                <a:cs typeface="Book Antiqua"/>
                <a:sym typeface="Book Antiqua"/>
              </a:rPr>
              <a:t>       e.g., </a:t>
            </a:r>
            <a:r>
              <a:rPr lang="en-US" sz="2000">
                <a:solidFill>
                  <a:schemeClr val="dk1"/>
                </a:solidFill>
                <a:latin typeface="Courier New"/>
                <a:ea typeface="Courier New"/>
                <a:cs typeface="Courier New"/>
                <a:sym typeface="Courier New"/>
              </a:rPr>
              <a:t>myBox.getArea()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p:nvPr/>
        </p:nvSpPr>
        <p:spPr>
          <a:xfrm>
            <a:off x="158115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16" name="Google Shape;116;p7"/>
          <p:cNvSpPr txBox="1"/>
          <p:nvPr>
            <p:ph type="title"/>
          </p:nvPr>
        </p:nvSpPr>
        <p:spPr>
          <a:xfrm>
            <a:off x="1524000" y="1524000"/>
            <a:ext cx="7772400" cy="609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Font typeface="Georgia"/>
              <a:buNone/>
            </a:pPr>
            <a:r>
              <a:rPr lang="en-US"/>
              <a:t>Trace Code</a:t>
            </a:r>
            <a:endParaRPr/>
          </a:p>
        </p:txBody>
      </p:sp>
      <p:sp>
        <p:nvSpPr>
          <p:cNvPr id="117" name="Google Shape;117;p7"/>
          <p:cNvSpPr txBox="1"/>
          <p:nvPr/>
        </p:nvSpPr>
        <p:spPr>
          <a:xfrm>
            <a:off x="914400" y="3297237"/>
            <a:ext cx="4800600" cy="2862322"/>
          </a:xfrm>
          <a:prstGeom prst="rect">
            <a:avLst/>
          </a:prstGeom>
          <a:solidFill>
            <a:srgbClr val="3F3F3F"/>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sp>
        <p:nvSpPr>
          <p:cNvPr id="118" name="Google Shape;118;p7"/>
          <p:cNvSpPr/>
          <p:nvPr/>
        </p:nvSpPr>
        <p:spPr>
          <a:xfrm>
            <a:off x="6600825" y="2381250"/>
            <a:ext cx="2265363" cy="344488"/>
          </a:xfrm>
          <a:prstGeom prst="wedgeRoundRectCallout">
            <a:avLst>
              <a:gd fmla="val -25824" name="adj1"/>
              <a:gd fmla="val 245852"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Declare myBox</a:t>
            </a:r>
            <a:endParaRPr b="1" sz="1800">
              <a:solidFill>
                <a:schemeClr val="dk1"/>
              </a:solidFill>
              <a:latin typeface="Times New Roman"/>
              <a:ea typeface="Times New Roman"/>
              <a:cs typeface="Times New Roman"/>
              <a:sym typeface="Times New Roman"/>
            </a:endParaRPr>
          </a:p>
        </p:txBody>
      </p:sp>
      <p:sp>
        <p:nvSpPr>
          <p:cNvPr id="119" name="Google Shape;119;p7"/>
          <p:cNvSpPr/>
          <p:nvPr/>
        </p:nvSpPr>
        <p:spPr>
          <a:xfrm>
            <a:off x="7599363" y="3417888"/>
            <a:ext cx="1524000" cy="306387"/>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null</a:t>
            </a:r>
            <a:endParaRPr/>
          </a:p>
        </p:txBody>
      </p:sp>
      <p:sp>
        <p:nvSpPr>
          <p:cNvPr id="120" name="Google Shape;120;p7"/>
          <p:cNvSpPr txBox="1"/>
          <p:nvPr/>
        </p:nvSpPr>
        <p:spPr>
          <a:xfrm>
            <a:off x="6486525" y="3392488"/>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myBox</a:t>
            </a:r>
            <a:endParaRPr sz="1800">
              <a:solidFill>
                <a:schemeClr val="dk1"/>
              </a:solidFill>
              <a:latin typeface="Times New Roman"/>
              <a:ea typeface="Times New Roman"/>
              <a:cs typeface="Times New Roman"/>
              <a:sym typeface="Times New Roman"/>
            </a:endParaRPr>
          </a:p>
        </p:txBody>
      </p:sp>
      <p:sp>
        <p:nvSpPr>
          <p:cNvPr id="121" name="Google Shape;121;p7"/>
          <p:cNvSpPr/>
          <p:nvPr/>
        </p:nvSpPr>
        <p:spPr>
          <a:xfrm>
            <a:off x="990600" y="3352800"/>
            <a:ext cx="1123949" cy="228600"/>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27" name="Google Shape;127;p8"/>
          <p:cNvSpPr txBox="1"/>
          <p:nvPr>
            <p:ph type="title"/>
          </p:nvPr>
        </p:nvSpPr>
        <p:spPr>
          <a:xfrm>
            <a:off x="1390650" y="1828800"/>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Trace Code, cont.</a:t>
            </a:r>
            <a:endParaRPr/>
          </a:p>
        </p:txBody>
      </p:sp>
      <p:sp>
        <p:nvSpPr>
          <p:cNvPr id="128" name="Google Shape;128;p8"/>
          <p:cNvSpPr/>
          <p:nvPr/>
        </p:nvSpPr>
        <p:spPr>
          <a:xfrm>
            <a:off x="3505200" y="3370263"/>
            <a:ext cx="914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9" name="Google Shape;129;p8"/>
          <p:cNvSpPr txBox="1"/>
          <p:nvPr/>
        </p:nvSpPr>
        <p:spPr>
          <a:xfrm>
            <a:off x="6248400" y="31051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130" name="Google Shape;130;p8"/>
          <p:cNvSpPr/>
          <p:nvPr/>
        </p:nvSpPr>
        <p:spPr>
          <a:xfrm>
            <a:off x="6553200" y="40386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131" name="Google Shape;131;p8"/>
          <p:cNvSpPr txBox="1"/>
          <p:nvPr/>
        </p:nvSpPr>
        <p:spPr>
          <a:xfrm>
            <a:off x="857250" y="2667000"/>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sp>
        <p:nvSpPr>
          <p:cNvPr id="132" name="Google Shape;132;p8"/>
          <p:cNvSpPr/>
          <p:nvPr/>
        </p:nvSpPr>
        <p:spPr>
          <a:xfrm>
            <a:off x="4586288" y="5780088"/>
            <a:ext cx="1689100" cy="422275"/>
          </a:xfrm>
          <a:prstGeom prst="wedgeRoundRectCallout">
            <a:avLst>
              <a:gd fmla="val 77162" name="adj1"/>
              <a:gd fmla="val -407144"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Create a Box</a:t>
            </a:r>
            <a:endParaRPr/>
          </a:p>
        </p:txBody>
      </p:sp>
      <p:sp>
        <p:nvSpPr>
          <p:cNvPr id="133" name="Google Shape;133;p8"/>
          <p:cNvSpPr/>
          <p:nvPr/>
        </p:nvSpPr>
        <p:spPr>
          <a:xfrm>
            <a:off x="2286000" y="2743200"/>
            <a:ext cx="1651000" cy="266700"/>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4" name="Google Shape;134;p8"/>
          <p:cNvSpPr/>
          <p:nvPr/>
        </p:nvSpPr>
        <p:spPr>
          <a:xfrm>
            <a:off x="7361238" y="3130551"/>
            <a:ext cx="9445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null</a:t>
            </a:r>
            <a:endParaRPr/>
          </a:p>
        </p:txBody>
      </p:sp>
      <p:cxnSp>
        <p:nvCxnSpPr>
          <p:cNvPr id="135" name="Google Shape;135;p8"/>
          <p:cNvCxnSpPr/>
          <p:nvPr/>
        </p:nvCxnSpPr>
        <p:spPr>
          <a:xfrm>
            <a:off x="6553200" y="4419600"/>
            <a:ext cx="1981200" cy="1588"/>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41" name="Google Shape;141;p9"/>
          <p:cNvSpPr txBox="1"/>
          <p:nvPr>
            <p:ph type="title"/>
          </p:nvPr>
        </p:nvSpPr>
        <p:spPr>
          <a:xfrm>
            <a:off x="1447800" y="1828800"/>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sz="4000">
                <a:latin typeface="Times New Roman"/>
                <a:ea typeface="Times New Roman"/>
                <a:cs typeface="Times New Roman"/>
                <a:sym typeface="Times New Roman"/>
              </a:rPr>
              <a:t>Trace Code, cont.</a:t>
            </a:r>
            <a:endParaRPr/>
          </a:p>
        </p:txBody>
      </p:sp>
      <p:sp>
        <p:nvSpPr>
          <p:cNvPr id="142" name="Google Shape;142;p9"/>
          <p:cNvSpPr/>
          <p:nvPr/>
        </p:nvSpPr>
        <p:spPr>
          <a:xfrm>
            <a:off x="7361238" y="31305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143" name="Google Shape;143;p9"/>
          <p:cNvSpPr txBox="1"/>
          <p:nvPr/>
        </p:nvSpPr>
        <p:spPr>
          <a:xfrm>
            <a:off x="6248400" y="31051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144" name="Google Shape;144;p9"/>
          <p:cNvSpPr/>
          <p:nvPr/>
        </p:nvSpPr>
        <p:spPr>
          <a:xfrm>
            <a:off x="6553200" y="40386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145" name="Google Shape;145;p9"/>
          <p:cNvSpPr txBox="1"/>
          <p:nvPr/>
        </p:nvSpPr>
        <p:spPr>
          <a:xfrm>
            <a:off x="857250" y="2667000"/>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sp>
        <p:nvSpPr>
          <p:cNvPr id="146" name="Google Shape;146;p9"/>
          <p:cNvSpPr/>
          <p:nvPr/>
        </p:nvSpPr>
        <p:spPr>
          <a:xfrm>
            <a:off x="3370263" y="3810000"/>
            <a:ext cx="2497137" cy="730250"/>
          </a:xfrm>
          <a:prstGeom prst="wedgeRoundRectCallout">
            <a:avLst>
              <a:gd fmla="val 122053" name="adj1"/>
              <a:gd fmla="val -67171"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Assign object reference to myBox</a:t>
            </a:r>
            <a:endParaRPr b="1" sz="1800">
              <a:solidFill>
                <a:schemeClr val="dk1"/>
              </a:solidFill>
              <a:latin typeface="Times New Roman"/>
              <a:ea typeface="Times New Roman"/>
              <a:cs typeface="Times New Roman"/>
              <a:sym typeface="Times New Roman"/>
            </a:endParaRPr>
          </a:p>
        </p:txBody>
      </p:sp>
      <p:sp>
        <p:nvSpPr>
          <p:cNvPr id="147" name="Google Shape;147;p9"/>
          <p:cNvSpPr/>
          <p:nvPr/>
        </p:nvSpPr>
        <p:spPr>
          <a:xfrm>
            <a:off x="2133600" y="2743201"/>
            <a:ext cx="228600" cy="228599"/>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148" name="Google Shape;148;p9"/>
          <p:cNvCxnSpPr/>
          <p:nvPr/>
        </p:nvCxnSpPr>
        <p:spPr>
          <a:xfrm flipH="1">
            <a:off x="7391400" y="3505199"/>
            <a:ext cx="457200" cy="598487"/>
          </a:xfrm>
          <a:prstGeom prst="straightConnector1">
            <a:avLst/>
          </a:prstGeom>
          <a:noFill/>
          <a:ln cap="flat" cmpd="sng" w="25400">
            <a:solidFill>
              <a:srgbClr val="FF0000"/>
            </a:solidFill>
            <a:prstDash val="solid"/>
            <a:round/>
            <a:headEnd len="sm" w="sm" type="none"/>
            <a:tailEnd len="sm" w="sm" type="stealth"/>
          </a:ln>
        </p:spPr>
      </p:cxnSp>
      <p:cxnSp>
        <p:nvCxnSpPr>
          <p:cNvPr id="149" name="Google Shape;149;p9"/>
          <p:cNvCxnSpPr/>
          <p:nvPr/>
        </p:nvCxnSpPr>
        <p:spPr>
          <a:xfrm>
            <a:off x="6553200" y="4419600"/>
            <a:ext cx="1981200" cy="1588"/>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 and Objects</a:t>
            </a:r>
            <a:endParaRPr/>
          </a:p>
        </p:txBody>
      </p:sp>
      <p:sp>
        <p:nvSpPr>
          <p:cNvPr id="155" name="Google Shape;155;p10"/>
          <p:cNvSpPr txBox="1"/>
          <p:nvPr>
            <p:ph type="title"/>
          </p:nvPr>
        </p:nvSpPr>
        <p:spPr>
          <a:xfrm>
            <a:off x="1390650" y="1755775"/>
            <a:ext cx="7772400" cy="53181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Georgia"/>
              <a:buNone/>
            </a:pPr>
            <a:r>
              <a:rPr lang="en-US" sz="4000"/>
              <a:t>Trace Code, cont.</a:t>
            </a:r>
            <a:endParaRPr/>
          </a:p>
        </p:txBody>
      </p:sp>
      <p:sp>
        <p:nvSpPr>
          <p:cNvPr id="156" name="Google Shape;156;p10"/>
          <p:cNvSpPr txBox="1"/>
          <p:nvPr/>
        </p:nvSpPr>
        <p:spPr>
          <a:xfrm>
            <a:off x="6096000" y="5181600"/>
            <a:ext cx="12287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yourBox</a:t>
            </a:r>
            <a:endParaRPr b="1" sz="1800">
              <a:solidFill>
                <a:schemeClr val="dk1"/>
              </a:solidFill>
              <a:latin typeface="Times New Roman"/>
              <a:ea typeface="Times New Roman"/>
              <a:cs typeface="Times New Roman"/>
              <a:sym typeface="Times New Roman"/>
            </a:endParaRPr>
          </a:p>
        </p:txBody>
      </p:sp>
      <p:sp>
        <p:nvSpPr>
          <p:cNvPr id="157" name="Google Shape;157;p10"/>
          <p:cNvSpPr/>
          <p:nvPr/>
        </p:nvSpPr>
        <p:spPr>
          <a:xfrm>
            <a:off x="7361238" y="2749551"/>
            <a:ext cx="1554162"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reference value</a:t>
            </a:r>
            <a:endParaRPr/>
          </a:p>
        </p:txBody>
      </p:sp>
      <p:sp>
        <p:nvSpPr>
          <p:cNvPr id="158" name="Google Shape;158;p10"/>
          <p:cNvSpPr txBox="1"/>
          <p:nvPr/>
        </p:nvSpPr>
        <p:spPr>
          <a:xfrm>
            <a:off x="6248400" y="2724151"/>
            <a:ext cx="113347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myBox</a:t>
            </a:r>
            <a:endParaRPr b="1" sz="1800">
              <a:solidFill>
                <a:schemeClr val="dk1"/>
              </a:solidFill>
              <a:latin typeface="Times New Roman"/>
              <a:ea typeface="Times New Roman"/>
              <a:cs typeface="Times New Roman"/>
              <a:sym typeface="Times New Roman"/>
            </a:endParaRPr>
          </a:p>
        </p:txBody>
      </p:sp>
      <p:sp>
        <p:nvSpPr>
          <p:cNvPr id="159" name="Google Shape;159;p10"/>
          <p:cNvSpPr/>
          <p:nvPr/>
        </p:nvSpPr>
        <p:spPr>
          <a:xfrm>
            <a:off x="6553200" y="3657600"/>
            <a:ext cx="1981200" cy="1295400"/>
          </a:xfrm>
          <a:prstGeom prst="rect">
            <a:avLst/>
          </a:prstGeom>
          <a:solidFill>
            <a:schemeClr val="accent1"/>
          </a:solidFill>
          <a:ln cap="flat" cmpd="sng" w="254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marR="0" rtl="0" algn="ctr">
              <a:spcBef>
                <a:spcPts val="0"/>
              </a:spcBef>
              <a:spcAft>
                <a:spcPts val="0"/>
              </a:spcAft>
              <a:buNone/>
            </a:pPr>
            <a:r>
              <a:rPr b="1" lang="en-US" sz="2000" u="sng">
                <a:solidFill>
                  <a:schemeClr val="lt1"/>
                </a:solidFill>
                <a:latin typeface="Times New Roman"/>
                <a:ea typeface="Times New Roman"/>
                <a:cs typeface="Times New Roman"/>
                <a:sym typeface="Times New Roman"/>
              </a:rPr>
              <a:t>Box</a:t>
            </a:r>
            <a:endParaRPr/>
          </a:p>
          <a:p>
            <a:pPr indent="0" lvl="0" marL="0" marR="0" rtl="0" algn="l">
              <a:spcBef>
                <a:spcPts val="1200"/>
              </a:spcBef>
              <a:spcAft>
                <a:spcPts val="0"/>
              </a:spcAft>
              <a:buNone/>
            </a:pPr>
            <a:r>
              <a:rPr b="1" lang="en-US" sz="1800">
                <a:solidFill>
                  <a:schemeClr val="lt1"/>
                </a:solidFill>
                <a:latin typeface="Times New Roman"/>
                <a:ea typeface="Times New Roman"/>
                <a:cs typeface="Times New Roman"/>
                <a:sym typeface="Times New Roman"/>
              </a:rPr>
              <a:t>Width </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Height</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Depth </a:t>
            </a:r>
            <a:endParaRPr/>
          </a:p>
          <a:p>
            <a:pPr indent="0" lvl="0" marL="0" marR="0" rtl="0" algn="l">
              <a:spcBef>
                <a:spcPts val="0"/>
              </a:spcBef>
              <a:spcAft>
                <a:spcPts val="0"/>
              </a:spcAft>
              <a:buNone/>
            </a:pPr>
            <a:r>
              <a:t/>
            </a:r>
            <a:endParaRPr b="1" sz="2000" u="sng">
              <a:solidFill>
                <a:schemeClr val="lt1"/>
              </a:solidFill>
              <a:latin typeface="Times New Roman"/>
              <a:ea typeface="Times New Roman"/>
              <a:cs typeface="Times New Roman"/>
              <a:sym typeface="Times New Roman"/>
            </a:endParaRPr>
          </a:p>
        </p:txBody>
      </p:sp>
      <p:sp>
        <p:nvSpPr>
          <p:cNvPr id="160" name="Google Shape;160;p10"/>
          <p:cNvSpPr txBox="1"/>
          <p:nvPr/>
        </p:nvSpPr>
        <p:spPr>
          <a:xfrm>
            <a:off x="857250" y="2286000"/>
            <a:ext cx="4800600" cy="2862322"/>
          </a:xfrm>
          <a:prstGeom prst="rect">
            <a:avLst/>
          </a:prstGeom>
          <a:solidFill>
            <a:schemeClr val="dk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myBox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Box yourBox  =  new Box();</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yourBox.width = 100;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yourBox.height = 10;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2"/>
                </a:solidFill>
                <a:latin typeface="Times New Roman"/>
                <a:ea typeface="Times New Roman"/>
                <a:cs typeface="Times New Roman"/>
                <a:sym typeface="Times New Roman"/>
              </a:rPr>
              <a:t>yourBox.depth= 50;</a:t>
            </a:r>
            <a:endParaRPr/>
          </a:p>
          <a:p>
            <a:pPr indent="0" lvl="0" marL="0" marR="0" rtl="0" algn="l">
              <a:spcBef>
                <a:spcPts val="0"/>
              </a:spcBef>
              <a:spcAft>
                <a:spcPts val="0"/>
              </a:spcAft>
              <a:buNone/>
            </a:pPr>
            <a:r>
              <a:t/>
            </a:r>
            <a:endParaRPr b="1" sz="1800">
              <a:solidFill>
                <a:schemeClr val="lt2"/>
              </a:solidFill>
              <a:latin typeface="Times New Roman"/>
              <a:ea typeface="Times New Roman"/>
              <a:cs typeface="Times New Roman"/>
              <a:sym typeface="Times New Roman"/>
            </a:endParaRPr>
          </a:p>
        </p:txBody>
      </p:sp>
      <p:cxnSp>
        <p:nvCxnSpPr>
          <p:cNvPr id="161" name="Google Shape;161;p10"/>
          <p:cNvCxnSpPr/>
          <p:nvPr/>
        </p:nvCxnSpPr>
        <p:spPr>
          <a:xfrm flipH="1">
            <a:off x="7391400" y="3124199"/>
            <a:ext cx="457200" cy="598487"/>
          </a:xfrm>
          <a:prstGeom prst="straightConnector1">
            <a:avLst/>
          </a:prstGeom>
          <a:noFill/>
          <a:ln cap="flat" cmpd="sng" w="25400">
            <a:solidFill>
              <a:srgbClr val="FF0000"/>
            </a:solidFill>
            <a:prstDash val="solid"/>
            <a:round/>
            <a:headEnd len="sm" w="sm" type="none"/>
            <a:tailEnd len="sm" w="sm" type="stealth"/>
          </a:ln>
        </p:spPr>
      </p:cxnSp>
      <p:sp>
        <p:nvSpPr>
          <p:cNvPr id="162" name="Google Shape;162;p10"/>
          <p:cNvSpPr/>
          <p:nvPr/>
        </p:nvSpPr>
        <p:spPr>
          <a:xfrm>
            <a:off x="7620000" y="5257800"/>
            <a:ext cx="1066800" cy="374649"/>
          </a:xfrm>
          <a:prstGeom prst="rect">
            <a:avLst/>
          </a:prstGeom>
          <a:noFill/>
          <a:ln cap="flat" cmpd="sng" w="25400">
            <a:solidFill>
              <a:schemeClr val="dk1"/>
            </a:solidFill>
            <a:prstDash val="solid"/>
            <a:miter lim="800000"/>
            <a:headEnd len="sm" w="sm" type="none"/>
            <a:tailEnd len="sm" w="sm" type="none"/>
          </a:ln>
        </p:spPr>
        <p:txBody>
          <a:bodyPr anchorCtr="0" anchor="ctr" bIns="9125" lIns="9125" spcFirstLastPara="1" rIns="9125" wrap="square" tIns="9125">
            <a:noAutofit/>
          </a:bodyPr>
          <a:lstStyle/>
          <a:p>
            <a:pPr indent="0" lvl="0" marL="0" marR="0" rtl="0" algn="ctr">
              <a:spcBef>
                <a:spcPts val="0"/>
              </a:spcBef>
              <a:spcAft>
                <a:spcPts val="0"/>
              </a:spcAft>
              <a:buNone/>
            </a:pPr>
            <a:r>
              <a:rPr b="1" lang="en-US" sz="1800">
                <a:solidFill>
                  <a:schemeClr val="accent2"/>
                </a:solidFill>
                <a:latin typeface="Times New Roman"/>
                <a:ea typeface="Times New Roman"/>
                <a:cs typeface="Times New Roman"/>
                <a:sym typeface="Times New Roman"/>
              </a:rPr>
              <a:t>null</a:t>
            </a:r>
            <a:endParaRPr/>
          </a:p>
        </p:txBody>
      </p:sp>
      <p:sp>
        <p:nvSpPr>
          <p:cNvPr id="163" name="Google Shape;163;p10"/>
          <p:cNvSpPr/>
          <p:nvPr/>
        </p:nvSpPr>
        <p:spPr>
          <a:xfrm>
            <a:off x="2971800" y="5791200"/>
            <a:ext cx="2843212" cy="500062"/>
          </a:xfrm>
          <a:prstGeom prst="wedgeRoundRectCallout">
            <a:avLst>
              <a:gd fmla="val 111601" name="adj1"/>
              <a:gd fmla="val -81572"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Declare yourBox</a:t>
            </a:r>
            <a:endParaRPr b="1" sz="1800">
              <a:solidFill>
                <a:schemeClr val="dk1"/>
              </a:solidFill>
              <a:latin typeface="Times New Roman"/>
              <a:ea typeface="Times New Roman"/>
              <a:cs typeface="Times New Roman"/>
              <a:sym typeface="Times New Roman"/>
            </a:endParaRPr>
          </a:p>
        </p:txBody>
      </p:sp>
      <p:cxnSp>
        <p:nvCxnSpPr>
          <p:cNvPr id="164" name="Google Shape;164;p10"/>
          <p:cNvCxnSpPr/>
          <p:nvPr/>
        </p:nvCxnSpPr>
        <p:spPr>
          <a:xfrm>
            <a:off x="6553200" y="4038600"/>
            <a:ext cx="1981200" cy="1588"/>
          </a:xfrm>
          <a:prstGeom prst="straightConnector1">
            <a:avLst/>
          </a:prstGeom>
          <a:noFill/>
          <a:ln cap="flat" cmpd="sng" w="25400">
            <a:solidFill>
              <a:schemeClr val="dk1"/>
            </a:solidFill>
            <a:prstDash val="solid"/>
            <a:round/>
            <a:headEnd len="sm" w="sm" type="none"/>
            <a:tailEnd len="sm" w="sm" type="none"/>
          </a:ln>
        </p:spPr>
      </p:cxnSp>
      <p:sp>
        <p:nvSpPr>
          <p:cNvPr id="165" name="Google Shape;165;p10"/>
          <p:cNvSpPr/>
          <p:nvPr/>
        </p:nvSpPr>
        <p:spPr>
          <a:xfrm>
            <a:off x="914400" y="2895601"/>
            <a:ext cx="1371600" cy="228599"/>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aj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2012-08-07T16:47:54Z</dcterms:created>
  <dc:creator>anju</dc:creator>
</cp:coreProperties>
</file>