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handoutMasterIdLst>
    <p:handoutMasterId r:id="rId17"/>
  </p:handoutMasterIdLst>
  <p:sldIdLst>
    <p:sldId id="265" r:id="rId2"/>
    <p:sldId id="335" r:id="rId3"/>
    <p:sldId id="306" r:id="rId4"/>
    <p:sldId id="337" r:id="rId5"/>
    <p:sldId id="338" r:id="rId6"/>
    <p:sldId id="339" r:id="rId7"/>
    <p:sldId id="340" r:id="rId8"/>
    <p:sldId id="341" r:id="rId9"/>
    <p:sldId id="342" r:id="rId10"/>
    <p:sldId id="343" r:id="rId11"/>
    <p:sldId id="344" r:id="rId12"/>
    <p:sldId id="336" r:id="rId13"/>
    <p:sldId id="280"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jeetsanyasi@gmail.com" initials="a" lastIdx="1" clrIdx="0">
    <p:extLst>
      <p:ext uri="{19B8F6BF-5375-455C-9EA6-DF929625EA0E}">
        <p15:presenceInfo xmlns:p15="http://schemas.microsoft.com/office/powerpoint/2012/main" userId="c95386e8c7c987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88988A"/>
    <a:srgbClr val="9F81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t>19-10-2020</a:t>
            </a:fld>
            <a:endParaRPr lang="en-IN"/>
          </a:p>
        </p:txBody>
      </p:sp>
      <p:sp>
        <p:nvSpPr>
          <p:cNvPr id="4" name="Footer Placeholder 3">
            <a:extLst>
              <a:ext uri="{FF2B5EF4-FFF2-40B4-BE49-F238E27FC236}">
                <a16:creationId xmlns:a16="http://schemas.microsoft.com/office/drawing/2014/main"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t>‹#›</a:t>
            </a:fld>
            <a:endParaRPr lang="en-IN"/>
          </a:p>
        </p:txBody>
      </p:sp>
    </p:spTree>
    <p:extLst>
      <p:ext uri="{BB962C8B-B14F-4D97-AF65-F5344CB8AC3E}">
        <p14:creationId xmlns:p14="http://schemas.microsoft.com/office/powerpoint/2010/main"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t>19-10-2020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t>‹#›</a:t>
            </a:fld>
            <a:endParaRPr lang="en-IN"/>
          </a:p>
        </p:txBody>
      </p:sp>
    </p:spTree>
    <p:extLst>
      <p:ext uri="{BB962C8B-B14F-4D97-AF65-F5344CB8AC3E}">
        <p14:creationId xmlns:p14="http://schemas.microsoft.com/office/powerpoint/2010/main"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t>19-10-2020</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t>19-10-2020</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t>19-10-2020</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t>19-10-2020</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t>19-10-2020</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t>19-10-2020</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t>19-10-2020</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t>19-10-2020</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t>19-10-2020</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t>19-10-2020</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t>19-10-2020</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t>19-10-2020</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354" y="1890399"/>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a:t>
            </a:r>
          </a:p>
        </p:txBody>
      </p:sp>
      <p:sp>
        <p:nvSpPr>
          <p:cNvPr id="3" name="Subtitle 2"/>
          <p:cNvSpPr>
            <a:spLocks noGrp="1"/>
          </p:cNvSpPr>
          <p:nvPr>
            <p:ph type="subTitle" idx="1"/>
          </p:nvPr>
        </p:nvSpPr>
        <p:spPr>
          <a:xfrm>
            <a:off x="1224354" y="3282279"/>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dirty="0">
                <a:effectLst/>
                <a:latin typeface="Times New Roman" panose="02020603050405020304" pitchFamily="18" charset="0"/>
                <a:cs typeface="Times New Roman" panose="02020603050405020304" pitchFamily="18" charset="0"/>
              </a:rPr>
              <a:t> 2020-2021</a:t>
            </a:r>
          </a:p>
        </p:txBody>
      </p:sp>
      <p:sp>
        <p:nvSpPr>
          <p:cNvPr id="4" name="Title 1">
            <a:extLst>
              <a:ext uri="{FF2B5EF4-FFF2-40B4-BE49-F238E27FC236}">
                <a16:creationId xmlns:a16="http://schemas.microsoft.com/office/drawing/2014/main" id="{0B317026-ECCD-477A-BF52-B1B8475E367B}"/>
              </a:ext>
            </a:extLst>
          </p:cNvPr>
          <p:cNvSpPr txBox="1">
            <a:spLocks/>
          </p:cNvSpPr>
          <p:nvPr/>
        </p:nvSpPr>
        <p:spPr bwMode="auto">
          <a:xfrm>
            <a:off x="1590261" y="4555931"/>
            <a:ext cx="8301162"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a:lstStyle>
          <a:p>
            <a:r>
              <a:rPr lang="en-US" sz="3200" kern="0" dirty="0">
                <a:effectLst/>
                <a:latin typeface="Times New Roman" pitchFamily="18" charset="0"/>
                <a:cs typeface="Times New Roman" pitchFamily="18" charset="0"/>
              </a:rPr>
              <a:t>Lecture-20 Activity diagram</a:t>
            </a:r>
          </a:p>
          <a:p>
            <a:endParaRPr lang="en-US" sz="3200" kern="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A7CAB4-64F7-4DC7-8624-48DB5051E0FF}"/>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p>
        </p:txBody>
      </p:sp>
      <p:sp>
        <p:nvSpPr>
          <p:cNvPr id="11" name="TextBox 10">
            <a:extLst>
              <a:ext uri="{FF2B5EF4-FFF2-40B4-BE49-F238E27FC236}">
                <a16:creationId xmlns:a16="http://schemas.microsoft.com/office/drawing/2014/main" id="{3C81E550-9039-4831-9C99-5880809CA01E}"/>
              </a:ext>
            </a:extLst>
          </p:cNvPr>
          <p:cNvSpPr txBox="1"/>
          <p:nvPr/>
        </p:nvSpPr>
        <p:spPr>
          <a:xfrm>
            <a:off x="230818" y="1242809"/>
            <a:ext cx="11709647" cy="1200329"/>
          </a:xfrm>
          <a:prstGeom prst="rect">
            <a:avLst/>
          </a:prstGeom>
          <a:noFill/>
        </p:spPr>
        <p:txBody>
          <a:bodyPr wrap="square">
            <a:spAutoFit/>
          </a:bodyPr>
          <a:lstStyle/>
          <a:p>
            <a:pPr algn="just"/>
            <a:r>
              <a:rPr lang="en-US" b="1" dirty="0" err="1"/>
              <a:t>Swimlanes</a:t>
            </a:r>
            <a:r>
              <a:rPr lang="en-US" b="1" dirty="0"/>
              <a:t> –</a:t>
            </a:r>
            <a:r>
              <a:rPr lang="en-US" dirty="0"/>
              <a:t> We use </a:t>
            </a:r>
            <a:r>
              <a:rPr lang="en-US" dirty="0" err="1"/>
              <a:t>swimlanes</a:t>
            </a:r>
            <a:r>
              <a:rPr lang="en-US" dirty="0"/>
              <a:t> for grouping related activities in one column. </a:t>
            </a:r>
            <a:r>
              <a:rPr lang="en-US" dirty="0" err="1"/>
              <a:t>Swimlanes</a:t>
            </a:r>
            <a:r>
              <a:rPr lang="en-US" dirty="0"/>
              <a:t> group related activities into one column or one row. </a:t>
            </a:r>
            <a:r>
              <a:rPr lang="en-US" dirty="0" err="1"/>
              <a:t>Swimlanes</a:t>
            </a:r>
            <a:r>
              <a:rPr lang="en-US" dirty="0"/>
              <a:t> can be vertical and horizontal. </a:t>
            </a:r>
            <a:r>
              <a:rPr lang="en-US" dirty="0" err="1"/>
              <a:t>Swimlanes</a:t>
            </a:r>
            <a:r>
              <a:rPr lang="en-US" dirty="0"/>
              <a:t> are used to add modularity to the activity diagram. It is not mandatory to use </a:t>
            </a:r>
            <a:r>
              <a:rPr lang="en-US" dirty="0" err="1"/>
              <a:t>swimlanes</a:t>
            </a:r>
            <a:r>
              <a:rPr lang="en-US" dirty="0"/>
              <a:t>. They usually give more clarity to the activity diagram. It’s similar to creating a function in a program. It’s not mandatory to do so, but, it is a recommended practice. </a:t>
            </a:r>
            <a:endParaRPr lang="en-IN" dirty="0"/>
          </a:p>
        </p:txBody>
      </p:sp>
      <p:sp>
        <p:nvSpPr>
          <p:cNvPr id="9" name="TextBox 8">
            <a:extLst>
              <a:ext uri="{FF2B5EF4-FFF2-40B4-BE49-F238E27FC236}">
                <a16:creationId xmlns:a16="http://schemas.microsoft.com/office/drawing/2014/main" id="{97431E1D-BE6C-47BC-B7E7-0C4366CA566F}"/>
              </a:ext>
            </a:extLst>
          </p:cNvPr>
          <p:cNvSpPr txBox="1"/>
          <p:nvPr/>
        </p:nvSpPr>
        <p:spPr>
          <a:xfrm>
            <a:off x="401714" y="4691861"/>
            <a:ext cx="6094520" cy="1477328"/>
          </a:xfrm>
          <a:prstGeom prst="rect">
            <a:avLst/>
          </a:prstGeom>
          <a:noFill/>
        </p:spPr>
        <p:txBody>
          <a:bodyPr wrap="square">
            <a:spAutoFit/>
          </a:bodyPr>
          <a:lstStyle/>
          <a:p>
            <a:r>
              <a:rPr lang="en-US" dirty="0"/>
              <a:t>We use a rectangular column to represent a </a:t>
            </a:r>
            <a:r>
              <a:rPr lang="en-US" dirty="0" err="1"/>
              <a:t>swimlane</a:t>
            </a:r>
            <a:r>
              <a:rPr lang="en-US" dirty="0"/>
              <a:t> as shown in the figure above.</a:t>
            </a:r>
          </a:p>
          <a:p>
            <a:r>
              <a:rPr lang="en-US" dirty="0"/>
              <a:t>For example – Here different set of activities are executed based on if the number is odd or even. These activities are grouped into a </a:t>
            </a:r>
            <a:r>
              <a:rPr lang="en-US" dirty="0" err="1"/>
              <a:t>swimlane</a:t>
            </a:r>
            <a:r>
              <a:rPr lang="en-US" dirty="0"/>
              <a:t>.</a:t>
            </a:r>
          </a:p>
        </p:txBody>
      </p:sp>
      <p:pic>
        <p:nvPicPr>
          <p:cNvPr id="4" name="Picture 3">
            <a:extLst>
              <a:ext uri="{FF2B5EF4-FFF2-40B4-BE49-F238E27FC236}">
                <a16:creationId xmlns:a16="http://schemas.microsoft.com/office/drawing/2014/main" id="{F64986FB-4A77-4974-AE25-C975BE23A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397" y="2514600"/>
            <a:ext cx="1162050" cy="1828800"/>
          </a:xfrm>
          <a:prstGeom prst="rect">
            <a:avLst/>
          </a:prstGeom>
        </p:spPr>
      </p:pic>
      <p:pic>
        <p:nvPicPr>
          <p:cNvPr id="7" name="Picture 6">
            <a:extLst>
              <a:ext uri="{FF2B5EF4-FFF2-40B4-BE49-F238E27FC236}">
                <a16:creationId xmlns:a16="http://schemas.microsoft.com/office/drawing/2014/main" id="{0B54B3E7-C466-44BB-BCEE-BE6A4380F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591" y="2636667"/>
            <a:ext cx="4210050" cy="3961545"/>
          </a:xfrm>
          <a:prstGeom prst="rect">
            <a:avLst/>
          </a:prstGeom>
        </p:spPr>
      </p:pic>
    </p:spTree>
    <p:extLst>
      <p:ext uri="{BB962C8B-B14F-4D97-AF65-F5344CB8AC3E}">
        <p14:creationId xmlns:p14="http://schemas.microsoft.com/office/powerpoint/2010/main" val="268354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A7CAB4-64F7-4DC7-8624-48DB5051E0FF}"/>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p>
        </p:txBody>
      </p:sp>
      <p:sp>
        <p:nvSpPr>
          <p:cNvPr id="11" name="TextBox 10">
            <a:extLst>
              <a:ext uri="{FF2B5EF4-FFF2-40B4-BE49-F238E27FC236}">
                <a16:creationId xmlns:a16="http://schemas.microsoft.com/office/drawing/2014/main" id="{3C81E550-9039-4831-9C99-5880809CA01E}"/>
              </a:ext>
            </a:extLst>
          </p:cNvPr>
          <p:cNvSpPr txBox="1"/>
          <p:nvPr/>
        </p:nvSpPr>
        <p:spPr>
          <a:xfrm>
            <a:off x="230818" y="1242809"/>
            <a:ext cx="11709647" cy="923330"/>
          </a:xfrm>
          <a:prstGeom prst="rect">
            <a:avLst/>
          </a:prstGeom>
          <a:noFill/>
        </p:spPr>
        <p:txBody>
          <a:bodyPr wrap="square">
            <a:spAutoFit/>
          </a:bodyPr>
          <a:lstStyle/>
          <a:p>
            <a:pPr algn="just"/>
            <a:r>
              <a:rPr lang="en-US" b="1" dirty="0"/>
              <a:t>Final State or End State –</a:t>
            </a:r>
            <a:r>
              <a:rPr lang="en-US" dirty="0"/>
              <a:t> The state which the system reaches when a particular process or activity ends is known as a Final State or End State. We use a filled circle within a circle notation to represent the final state in a state machine diagram. A system or a process can have multiple final states. </a:t>
            </a:r>
            <a:endParaRPr lang="en-IN" dirty="0"/>
          </a:p>
        </p:txBody>
      </p:sp>
      <p:pic>
        <p:nvPicPr>
          <p:cNvPr id="3" name="Picture 2">
            <a:extLst>
              <a:ext uri="{FF2B5EF4-FFF2-40B4-BE49-F238E27FC236}">
                <a16:creationId xmlns:a16="http://schemas.microsoft.com/office/drawing/2014/main" id="{4742FE07-1FC5-442F-AD92-4BF4EDE96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625" y="2659093"/>
            <a:ext cx="581025" cy="581025"/>
          </a:xfrm>
          <a:prstGeom prst="rect">
            <a:avLst/>
          </a:prstGeom>
        </p:spPr>
      </p:pic>
      <p:sp>
        <p:nvSpPr>
          <p:cNvPr id="12" name="TextBox 11">
            <a:extLst>
              <a:ext uri="{FF2B5EF4-FFF2-40B4-BE49-F238E27FC236}">
                <a16:creationId xmlns:a16="http://schemas.microsoft.com/office/drawing/2014/main" id="{B43F7701-A3C0-4FA8-A134-C95E2450E51A}"/>
              </a:ext>
            </a:extLst>
          </p:cNvPr>
          <p:cNvSpPr txBox="1"/>
          <p:nvPr/>
        </p:nvSpPr>
        <p:spPr>
          <a:xfrm>
            <a:off x="250285" y="3951394"/>
            <a:ext cx="5182340" cy="2031325"/>
          </a:xfrm>
          <a:prstGeom prst="rect">
            <a:avLst/>
          </a:prstGeom>
          <a:noFill/>
        </p:spPr>
        <p:txBody>
          <a:bodyPr wrap="square">
            <a:spAutoFit/>
          </a:bodyPr>
          <a:lstStyle/>
          <a:p>
            <a:r>
              <a:rPr lang="en-US" b="1" dirty="0"/>
              <a:t>How to Draw an activity diagram –</a:t>
            </a:r>
          </a:p>
          <a:p>
            <a:pPr>
              <a:buFont typeface="+mj-lt"/>
              <a:buAutoNum type="arabicPeriod"/>
            </a:pPr>
            <a:r>
              <a:rPr lang="en-US" dirty="0"/>
              <a:t>Identify the initial state and the final states.</a:t>
            </a:r>
          </a:p>
          <a:p>
            <a:pPr>
              <a:buFont typeface="+mj-lt"/>
              <a:buAutoNum type="arabicPeriod"/>
            </a:pPr>
            <a:r>
              <a:rPr lang="en-US" dirty="0"/>
              <a:t>Identify the intermediate activities needed to reach the final state from he initial state.</a:t>
            </a:r>
          </a:p>
          <a:p>
            <a:pPr>
              <a:buFont typeface="+mj-lt"/>
              <a:buAutoNum type="arabicPeriod"/>
            </a:pPr>
            <a:r>
              <a:rPr lang="en-US" dirty="0"/>
              <a:t>Identify the conditions or constraints which cause the system to change control flow.</a:t>
            </a:r>
          </a:p>
          <a:p>
            <a:pPr>
              <a:buFont typeface="+mj-lt"/>
              <a:buAutoNum type="arabicPeriod"/>
            </a:pPr>
            <a:r>
              <a:rPr lang="en-US" dirty="0"/>
              <a:t>Draw the diagram with appropriate notations. </a:t>
            </a:r>
          </a:p>
        </p:txBody>
      </p:sp>
      <p:sp>
        <p:nvSpPr>
          <p:cNvPr id="13" name="TextBox 12">
            <a:extLst>
              <a:ext uri="{FF2B5EF4-FFF2-40B4-BE49-F238E27FC236}">
                <a16:creationId xmlns:a16="http://schemas.microsoft.com/office/drawing/2014/main" id="{6AB2CE58-4C0A-4A51-AC12-EB62535632A7}"/>
              </a:ext>
            </a:extLst>
          </p:cNvPr>
          <p:cNvSpPr txBox="1"/>
          <p:nvPr/>
        </p:nvSpPr>
        <p:spPr>
          <a:xfrm>
            <a:off x="5575177" y="3874391"/>
            <a:ext cx="6094520" cy="2585323"/>
          </a:xfrm>
          <a:prstGeom prst="rect">
            <a:avLst/>
          </a:prstGeom>
          <a:noFill/>
        </p:spPr>
        <p:txBody>
          <a:bodyPr wrap="square">
            <a:spAutoFit/>
          </a:bodyPr>
          <a:lstStyle/>
          <a:p>
            <a:r>
              <a:rPr lang="en-US" b="1" dirty="0"/>
              <a:t>Uses of an Activity Diagram –</a:t>
            </a:r>
          </a:p>
          <a:p>
            <a:pPr>
              <a:buFont typeface="Arial" panose="020B0604020202020204" pitchFamily="34" charset="0"/>
              <a:buChar char="•"/>
            </a:pPr>
            <a:r>
              <a:rPr lang="en-US" dirty="0"/>
              <a:t>Dynamic modelling of the system or a process.</a:t>
            </a:r>
          </a:p>
          <a:p>
            <a:pPr>
              <a:buFont typeface="Arial" panose="020B0604020202020204" pitchFamily="34" charset="0"/>
              <a:buChar char="•"/>
            </a:pPr>
            <a:r>
              <a:rPr lang="en-US" dirty="0"/>
              <a:t>Illustrate the various steps involved in a UML use case.</a:t>
            </a:r>
          </a:p>
          <a:p>
            <a:pPr>
              <a:buFont typeface="Arial" panose="020B0604020202020204" pitchFamily="34" charset="0"/>
              <a:buChar char="•"/>
            </a:pPr>
            <a:r>
              <a:rPr lang="en-US" dirty="0"/>
              <a:t>Model software elements like methods, operations and functions.</a:t>
            </a:r>
          </a:p>
          <a:p>
            <a:pPr>
              <a:buFont typeface="Arial" panose="020B0604020202020204" pitchFamily="34" charset="0"/>
              <a:buChar char="•"/>
            </a:pPr>
            <a:r>
              <a:rPr lang="en-US" dirty="0"/>
              <a:t>We can use Activity diagrams to depict concurrent activities easily.</a:t>
            </a:r>
          </a:p>
          <a:p>
            <a:pPr>
              <a:buFont typeface="Arial" panose="020B0604020202020204" pitchFamily="34" charset="0"/>
              <a:buChar char="•"/>
            </a:pPr>
            <a:r>
              <a:rPr lang="en-US" dirty="0"/>
              <a:t>Show the constraints, conditions and logic behind algorithms. </a:t>
            </a:r>
          </a:p>
        </p:txBody>
      </p:sp>
    </p:spTree>
    <p:extLst>
      <p:ext uri="{BB962C8B-B14F-4D97-AF65-F5344CB8AC3E}">
        <p14:creationId xmlns:p14="http://schemas.microsoft.com/office/powerpoint/2010/main" val="185855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7909A8-DE32-4539-8926-147F2D62DC08}"/>
              </a:ext>
            </a:extLst>
          </p:cNvPr>
          <p:cNvSpPr txBox="1"/>
          <p:nvPr/>
        </p:nvSpPr>
        <p:spPr>
          <a:xfrm>
            <a:off x="250792" y="152400"/>
            <a:ext cx="11157013" cy="646331"/>
          </a:xfrm>
          <a:prstGeom prst="rect">
            <a:avLst/>
          </a:prstGeom>
          <a:noFill/>
        </p:spPr>
        <p:txBody>
          <a:bodyPr wrap="square">
            <a:spAutoFit/>
          </a:bodyPr>
          <a:lstStyle/>
          <a:p>
            <a:r>
              <a:rPr lang="en-US" b="1" dirty="0"/>
              <a:t>An Activity Diagram for the Business Use Case Individual Check-In in the Business Use-Case Model of Airport Check-in</a:t>
            </a:r>
          </a:p>
        </p:txBody>
      </p:sp>
      <p:pic>
        <p:nvPicPr>
          <p:cNvPr id="8" name="Picture 7">
            <a:extLst>
              <a:ext uri="{FF2B5EF4-FFF2-40B4-BE49-F238E27FC236}">
                <a16:creationId xmlns:a16="http://schemas.microsoft.com/office/drawing/2014/main" id="{F7062CF0-5BBA-4F4B-A350-49B708D95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50" y="1183373"/>
            <a:ext cx="7883371" cy="5439369"/>
          </a:xfrm>
          <a:prstGeom prst="rect">
            <a:avLst/>
          </a:prstGeom>
        </p:spPr>
      </p:pic>
      <p:sp>
        <p:nvSpPr>
          <p:cNvPr id="10" name="Rectangle 9">
            <a:extLst>
              <a:ext uri="{FF2B5EF4-FFF2-40B4-BE49-F238E27FC236}">
                <a16:creationId xmlns:a16="http://schemas.microsoft.com/office/drawing/2014/main" id="{2A9F4456-95B8-44DE-BDE4-6AB17197E0FB}"/>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https://www.ibm.com/developerworks/rational/library/2802.html/</a:t>
            </a:r>
          </a:p>
        </p:txBody>
      </p:sp>
    </p:spTree>
    <p:extLst>
      <p:ext uri="{BB962C8B-B14F-4D97-AF65-F5344CB8AC3E}">
        <p14:creationId xmlns:p14="http://schemas.microsoft.com/office/powerpoint/2010/main" val="263093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0363" y="2428402"/>
            <a:ext cx="7585544" cy="246221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Unified Modeling Language (UML): Complete Guide &amp; Examples </a:t>
            </a:r>
          </a:p>
          <a:p>
            <a:r>
              <a:rPr lang="en-IN" sz="2000" i="0" u="none" strike="noStrike" baseline="0" dirty="0">
                <a:latin typeface="Times New Roman" panose="02020603050405020304" pitchFamily="18" charset="0"/>
                <a:cs typeface="Times New Roman" panose="02020603050405020304" pitchFamily="18" charset="0"/>
              </a:rPr>
              <a:t>-</a:t>
            </a:r>
            <a:r>
              <a:rPr lang="en-IN" sz="2000" dirty="0">
                <a:solidFill>
                  <a:srgbClr val="000000"/>
                </a:solidFill>
                <a:latin typeface="Times New Roman" panose="02020603050405020304" pitchFamily="18" charset="0"/>
                <a:cs typeface="Times New Roman" panose="02020603050405020304" pitchFamily="18" charset="0"/>
              </a:rPr>
              <a:t>By </a:t>
            </a:r>
            <a:r>
              <a:rPr lang="en-US" sz="2000" dirty="0">
                <a:solidFill>
                  <a:srgbClr val="000000"/>
                </a:solidFill>
                <a:latin typeface="Times New Roman" panose="02020603050405020304" pitchFamily="18" charset="0"/>
                <a:cs typeface="Times New Roman" panose="02020603050405020304" pitchFamily="18" charset="0"/>
              </a:rPr>
              <a:t>James Rumbaugh, Ivar Jacobson, Grady </a:t>
            </a:r>
            <a:r>
              <a:rPr lang="en-US" sz="2000" dirty="0" err="1">
                <a:solidFill>
                  <a:srgbClr val="000000"/>
                </a:solidFill>
                <a:latin typeface="Times New Roman" panose="02020603050405020304" pitchFamily="18" charset="0"/>
                <a:cs typeface="Times New Roman" panose="02020603050405020304" pitchFamily="18" charset="0"/>
              </a:rPr>
              <a:t>Booch</a:t>
            </a:r>
            <a:r>
              <a:rPr lang="en-US" sz="2000" dirty="0">
                <a:solidFill>
                  <a:srgbClr val="000000"/>
                </a:solidFill>
                <a:latin typeface="Times New Roman" panose="02020603050405020304" pitchFamily="18" charset="0"/>
                <a:cs typeface="Times New Roman" panose="02020603050405020304" pitchFamily="18" charset="0"/>
              </a:rPr>
              <a:t> </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solidFill>
                  <a:schemeClr val="bg1">
                    <a:lumMod val="50000"/>
                  </a:schemeClr>
                </a:solidFill>
                <a:latin typeface="Times New Roman" panose="02020603050405020304" pitchFamily="18" charset="0"/>
                <a:cs typeface="Times New Roman" panose="02020603050405020304" pitchFamily="18" charset="0"/>
              </a:rPr>
              <a:t>https://www.ibm.com/developerworks/rational/library/2802.html/</a:t>
            </a:r>
            <a:endParaRPr lang="en-US" sz="2000" dirty="0">
              <a:latin typeface="Times New Roman" panose="02020603050405020304" pitchFamily="18" charset="0"/>
              <a:cs typeface="Times New Roman" panose="02020603050405020304" pitchFamily="18" charset="0"/>
            </a:endParaRPr>
          </a:p>
          <a:p>
            <a:endParaRPr lang="en-US" sz="1400" b="1" dirty="0"/>
          </a:p>
        </p:txBody>
      </p:sp>
      <p:sp>
        <p:nvSpPr>
          <p:cNvPr id="3" name="Title 1">
            <a:extLst>
              <a:ext uri="{FF2B5EF4-FFF2-40B4-BE49-F238E27FC236}">
                <a16:creationId xmlns:a16="http://schemas.microsoft.com/office/drawing/2014/main"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11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Introduction</a:t>
            </a:r>
            <a:endParaRPr lang="en-IN" sz="3600" dirty="0">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713979F-8777-4763-ACC7-3E19D79CA1B0}"/>
              </a:ext>
            </a:extLst>
          </p:cNvPr>
          <p:cNvSpPr txBox="1"/>
          <p:nvPr/>
        </p:nvSpPr>
        <p:spPr>
          <a:xfrm>
            <a:off x="523783" y="1476275"/>
            <a:ext cx="11114842" cy="4893647"/>
          </a:xfrm>
          <a:prstGeom prst="rect">
            <a:avLst/>
          </a:prstGeom>
          <a:noFill/>
        </p:spPr>
        <p:txBody>
          <a:bodyPr wrap="square">
            <a:spAutoFit/>
          </a:bodyPr>
          <a:lstStyle/>
          <a:p>
            <a:pPr marL="285750" indent="-285750" algn="just">
              <a:buFont typeface="Arial" panose="020B0604020202020204" pitchFamily="34" charset="0"/>
              <a:buChar char="•"/>
            </a:pPr>
            <a:r>
              <a:rPr lang="en-US" sz="2400" dirty="0">
                <a:effectLst/>
                <a:latin typeface="Times New Roman" panose="02020603050405020304" pitchFamily="18" charset="0"/>
              </a:rPr>
              <a:t>An activity graph is a special form of state machine intended to model computations and workflows. </a:t>
            </a:r>
          </a:p>
          <a:p>
            <a:pPr marL="285750" indent="-285750" algn="just">
              <a:buFont typeface="Arial" panose="020B0604020202020204" pitchFamily="34" charset="0"/>
              <a:buChar char="•"/>
            </a:pPr>
            <a:endParaRPr lang="en-US" sz="2400" dirty="0">
              <a:latin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rPr>
              <a:t>The states of the activity graph represent the states of executing the computation, not the states of an ordinary object. Normally, an activity graph assumes that computations proceed without external event-based interruptions (otherwise, an ordinary state machine may be preferable). </a:t>
            </a:r>
          </a:p>
          <a:p>
            <a:pPr marL="285750" indent="-285750" algn="just">
              <a:buFont typeface="Arial" panose="020B0604020202020204" pitchFamily="34" charset="0"/>
              <a:buChar char="•"/>
            </a:pPr>
            <a:endParaRPr lang="en-US" sz="2400" dirty="0">
              <a:latin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rPr>
              <a:t>An activity graph is a special form of state machine intended to model computations and workflows. The states of the activity graph represent the states of executing the computation, not the states of an ordinary object. Normally, an activity graph assumes that computations proceed without external event-based interruptions (otherwise, an ordinary state machine may be preferable).</a:t>
            </a:r>
            <a:endParaRPr lang="en-IN" sz="2400" dirty="0"/>
          </a:p>
        </p:txBody>
      </p:sp>
      <p:sp>
        <p:nvSpPr>
          <p:cNvPr id="11" name="Rectangle 10">
            <a:extLst>
              <a:ext uri="{FF2B5EF4-FFF2-40B4-BE49-F238E27FC236}">
                <a16:creationId xmlns:a16="http://schemas.microsoft.com/office/drawing/2014/main" id="{34C0B0C3-996A-4B80-A82D-55E8988E5B4D}"/>
              </a:ext>
            </a:extLst>
          </p:cNvPr>
          <p:cNvSpPr/>
          <p:nvPr/>
        </p:nvSpPr>
        <p:spPr>
          <a:xfrm>
            <a:off x="1535837" y="6459714"/>
            <a:ext cx="10227075" cy="461665"/>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Unified Modeling Language (UML): Complete Guide &amp; Examples </a:t>
            </a:r>
            <a:r>
              <a:rPr lang="en-IN" sz="1200" i="0" u="none" strike="noStrike" baseline="0" dirty="0">
                <a:solidFill>
                  <a:schemeClr val="bg1">
                    <a:lumMod val="50000"/>
                  </a:schemeClr>
                </a:solidFill>
                <a:latin typeface="Times New Roman" panose="02020603050405020304" pitchFamily="18" charset="0"/>
                <a:cs typeface="Times New Roman" panose="02020603050405020304" pitchFamily="18" charset="0"/>
              </a:rPr>
              <a:t>-</a:t>
            </a:r>
            <a:r>
              <a:rPr lang="en-IN" sz="1200" dirty="0">
                <a:solidFill>
                  <a:schemeClr val="bg1">
                    <a:lumMod val="50000"/>
                  </a:schemeClr>
                </a:solidFill>
                <a:latin typeface="Times New Roman" panose="02020603050405020304" pitchFamily="18" charset="0"/>
                <a:cs typeface="Times New Roman" panose="02020603050405020304" pitchFamily="18" charset="0"/>
              </a:rPr>
              <a:t>By </a:t>
            </a:r>
            <a:r>
              <a:rPr lang="en-US" sz="1200" dirty="0">
                <a:solidFill>
                  <a:schemeClr val="bg1">
                    <a:lumMod val="50000"/>
                  </a:schemeClr>
                </a:solidFill>
                <a:latin typeface="Times New Roman" panose="02020603050405020304" pitchFamily="18" charset="0"/>
                <a:cs typeface="Times New Roman" panose="02020603050405020304" pitchFamily="18" charset="0"/>
              </a:rPr>
              <a:t>James Rumbaugh, Ivar Jacobson, Grady </a:t>
            </a:r>
            <a:r>
              <a:rPr lang="en-US" sz="1200" dirty="0" err="1">
                <a:solidFill>
                  <a:schemeClr val="bg1">
                    <a:lumMod val="50000"/>
                  </a:schemeClr>
                </a:solidFill>
                <a:latin typeface="Times New Roman" panose="02020603050405020304" pitchFamily="18" charset="0"/>
                <a:cs typeface="Times New Roman" panose="02020603050405020304" pitchFamily="18" charset="0"/>
              </a:rPr>
              <a:t>Booch</a:t>
            </a:r>
            <a:r>
              <a:rPr lang="en-US" sz="1200" dirty="0">
                <a:solidFill>
                  <a:schemeClr val="bg1">
                    <a:lumMod val="50000"/>
                  </a:schemeClr>
                </a:solidFill>
                <a:latin typeface="Times New Roman" panose="02020603050405020304" pitchFamily="18" charset="0"/>
                <a:cs typeface="Times New Roman" panose="02020603050405020304" pitchFamily="18" charset="0"/>
              </a:rPr>
              <a:t>  </a:t>
            </a:r>
          </a:p>
          <a:p>
            <a:pPr algn="l"/>
            <a:endParaRPr lang="en-US" sz="12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13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Activity diagram notation</a:t>
            </a:r>
            <a:endParaRPr lang="en-IN" sz="3600" dirty="0">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6A7CAB4-64F7-4DC7-8624-48DB5051E0FF}"/>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p>
        </p:txBody>
      </p:sp>
      <p:pic>
        <p:nvPicPr>
          <p:cNvPr id="3" name="Picture 2">
            <a:extLst>
              <a:ext uri="{FF2B5EF4-FFF2-40B4-BE49-F238E27FC236}">
                <a16:creationId xmlns:a16="http://schemas.microsoft.com/office/drawing/2014/main" id="{2FEAEA51-0609-4F89-8471-7E9AEFB98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640" y="2391962"/>
            <a:ext cx="390525" cy="390525"/>
          </a:xfrm>
          <a:prstGeom prst="rect">
            <a:avLst/>
          </a:prstGeom>
        </p:spPr>
      </p:pic>
      <p:sp>
        <p:nvSpPr>
          <p:cNvPr id="11" name="TextBox 10">
            <a:extLst>
              <a:ext uri="{FF2B5EF4-FFF2-40B4-BE49-F238E27FC236}">
                <a16:creationId xmlns:a16="http://schemas.microsoft.com/office/drawing/2014/main" id="{3C81E550-9039-4831-9C99-5880809CA01E}"/>
              </a:ext>
            </a:extLst>
          </p:cNvPr>
          <p:cNvSpPr txBox="1"/>
          <p:nvPr/>
        </p:nvSpPr>
        <p:spPr>
          <a:xfrm>
            <a:off x="526001" y="1242809"/>
            <a:ext cx="11014970" cy="923330"/>
          </a:xfrm>
          <a:prstGeom prst="rect">
            <a:avLst/>
          </a:prstGeom>
          <a:noFill/>
        </p:spPr>
        <p:txBody>
          <a:bodyPr wrap="square">
            <a:spAutoFit/>
          </a:bodyPr>
          <a:lstStyle/>
          <a:p>
            <a:r>
              <a:rPr lang="en-US" b="1" dirty="0"/>
              <a:t>Initial State –</a:t>
            </a:r>
            <a:r>
              <a:rPr lang="en-US" dirty="0"/>
              <a:t> The starting state before an activity takes place is depicted using the initial state. This initial state is depicted using a black filled circle. For objects, this is the state when they are instantiated. The Initial State from the UML Activity Diagram marks the entry point and the initial Activity State. </a:t>
            </a:r>
            <a:endParaRPr lang="en-IN" dirty="0"/>
          </a:p>
        </p:txBody>
      </p:sp>
      <p:pic>
        <p:nvPicPr>
          <p:cNvPr id="9" name="Picture 8">
            <a:extLst>
              <a:ext uri="{FF2B5EF4-FFF2-40B4-BE49-F238E27FC236}">
                <a16:creationId xmlns:a16="http://schemas.microsoft.com/office/drawing/2014/main" id="{95F2DED2-612C-44A6-9868-28A5FB45B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961" y="2248781"/>
            <a:ext cx="1152525" cy="1438275"/>
          </a:xfrm>
          <a:prstGeom prst="rect">
            <a:avLst/>
          </a:prstGeom>
        </p:spPr>
      </p:pic>
      <p:sp>
        <p:nvSpPr>
          <p:cNvPr id="12" name="Rectangle 3">
            <a:extLst>
              <a:ext uri="{FF2B5EF4-FFF2-40B4-BE49-F238E27FC236}">
                <a16:creationId xmlns:a16="http://schemas.microsoft.com/office/drawing/2014/main" id="{A6ACA68B-C760-4498-B99A-11FBA7B4C53A}"/>
              </a:ext>
            </a:extLst>
          </p:cNvPr>
          <p:cNvSpPr>
            <a:spLocks noChangeArrowheads="1"/>
          </p:cNvSpPr>
          <p:nvPr/>
        </p:nvSpPr>
        <p:spPr bwMode="auto">
          <a:xfrm>
            <a:off x="599983" y="3866286"/>
            <a:ext cx="11162930"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Action or Activity State –</a:t>
            </a:r>
            <a:r>
              <a:rPr kumimoji="0" lang="en-US" altLang="en-US" sz="1800" b="0" i="0" u="none" strike="noStrike" cap="none" normalizeH="0" baseline="0" dirty="0">
                <a:ln>
                  <a:noFill/>
                </a:ln>
                <a:solidFill>
                  <a:schemeClr val="tx1"/>
                </a:solidFill>
                <a:effectLst/>
                <a:latin typeface="Arial" panose="020B0604020202020204" pitchFamily="34" charset="0"/>
              </a:rPr>
              <a:t> An activity represents execution of an action on objects or by objects. It is represented using using a rectangle with rounded corners. Basically any action or event that takes place is represented using an activity.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6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UML-Activity-Diagram">
            <a:extLst>
              <a:ext uri="{FF2B5EF4-FFF2-40B4-BE49-F238E27FC236}">
                <a16:creationId xmlns:a16="http://schemas.microsoft.com/office/drawing/2014/main" id="{CF4143BE-8CB5-44EA-8E77-091C493BDA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3811" y="5168449"/>
            <a:ext cx="1209675"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59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A7CAB4-64F7-4DC7-8624-48DB5051E0FF}"/>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p>
        </p:txBody>
      </p:sp>
      <p:sp>
        <p:nvSpPr>
          <p:cNvPr id="11" name="TextBox 10">
            <a:extLst>
              <a:ext uri="{FF2B5EF4-FFF2-40B4-BE49-F238E27FC236}">
                <a16:creationId xmlns:a16="http://schemas.microsoft.com/office/drawing/2014/main" id="{3C81E550-9039-4831-9C99-5880809CA01E}"/>
              </a:ext>
            </a:extLst>
          </p:cNvPr>
          <p:cNvSpPr txBox="1"/>
          <p:nvPr/>
        </p:nvSpPr>
        <p:spPr>
          <a:xfrm>
            <a:off x="526001" y="1242809"/>
            <a:ext cx="11014970" cy="1200329"/>
          </a:xfrm>
          <a:prstGeom prst="rect">
            <a:avLst/>
          </a:prstGeom>
          <a:noFill/>
        </p:spPr>
        <p:txBody>
          <a:bodyPr wrap="square">
            <a:spAutoFit/>
          </a:bodyPr>
          <a:lstStyle/>
          <a:p>
            <a:pPr algn="just"/>
            <a:r>
              <a:rPr lang="en-US" b="1" dirty="0"/>
              <a:t>Action Flow or Control flows –</a:t>
            </a:r>
            <a:r>
              <a:rPr lang="en-US" dirty="0"/>
              <a:t> Action flows or Control flows are also referred to as paths and edges. They are used to show the transition from one activity state to another. An activity state can have multiple incoming and outgoing action flows. A line with an arrow head is used to depict a Control Flow. If there is a constraint to be adhered to while making the transition it is mentioned on the arrow.</a:t>
            </a:r>
            <a:endParaRPr lang="en-IN" dirty="0"/>
          </a:p>
        </p:txBody>
      </p:sp>
      <p:sp>
        <p:nvSpPr>
          <p:cNvPr id="12" name="Rectangle 3">
            <a:extLst>
              <a:ext uri="{FF2B5EF4-FFF2-40B4-BE49-F238E27FC236}">
                <a16:creationId xmlns:a16="http://schemas.microsoft.com/office/drawing/2014/main" id="{A6ACA68B-C760-4498-B99A-11FBA7B4C53A}"/>
              </a:ext>
            </a:extLst>
          </p:cNvPr>
          <p:cNvSpPr>
            <a:spLocks noChangeArrowheads="1"/>
          </p:cNvSpPr>
          <p:nvPr/>
        </p:nvSpPr>
        <p:spPr bwMode="auto">
          <a:xfrm>
            <a:off x="514535" y="3281233"/>
            <a:ext cx="111629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Consider the example – Here both the states transit into one final state using action flow symbols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38AA4BF-E00E-47DE-8D12-DD996AF9B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185" y="2745560"/>
            <a:ext cx="2066925" cy="161925"/>
          </a:xfrm>
          <a:prstGeom prst="rect">
            <a:avLst/>
          </a:prstGeom>
        </p:spPr>
      </p:pic>
      <p:pic>
        <p:nvPicPr>
          <p:cNvPr id="13" name="Picture 12">
            <a:extLst>
              <a:ext uri="{FF2B5EF4-FFF2-40B4-BE49-F238E27FC236}">
                <a16:creationId xmlns:a16="http://schemas.microsoft.com/office/drawing/2014/main" id="{53661623-216F-40A0-BE3F-C7ED68A3A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189" y="4113275"/>
            <a:ext cx="3248025" cy="1724025"/>
          </a:xfrm>
          <a:prstGeom prst="rect">
            <a:avLst/>
          </a:prstGeom>
        </p:spPr>
      </p:pic>
    </p:spTree>
    <p:extLst>
      <p:ext uri="{BB962C8B-B14F-4D97-AF65-F5344CB8AC3E}">
        <p14:creationId xmlns:p14="http://schemas.microsoft.com/office/powerpoint/2010/main" val="169355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A7CAB4-64F7-4DC7-8624-48DB5051E0FF}"/>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p>
        </p:txBody>
      </p:sp>
      <p:sp>
        <p:nvSpPr>
          <p:cNvPr id="11" name="TextBox 10">
            <a:extLst>
              <a:ext uri="{FF2B5EF4-FFF2-40B4-BE49-F238E27FC236}">
                <a16:creationId xmlns:a16="http://schemas.microsoft.com/office/drawing/2014/main" id="{3C81E550-9039-4831-9C99-5880809CA01E}"/>
              </a:ext>
            </a:extLst>
          </p:cNvPr>
          <p:cNvSpPr txBox="1"/>
          <p:nvPr/>
        </p:nvSpPr>
        <p:spPr>
          <a:xfrm>
            <a:off x="526001" y="1242809"/>
            <a:ext cx="11014970" cy="923330"/>
          </a:xfrm>
          <a:prstGeom prst="rect">
            <a:avLst/>
          </a:prstGeom>
          <a:noFill/>
        </p:spPr>
        <p:txBody>
          <a:bodyPr wrap="square">
            <a:spAutoFit/>
          </a:bodyPr>
          <a:lstStyle/>
          <a:p>
            <a:pPr algn="just"/>
            <a:r>
              <a:rPr lang="en-US" b="1" dirty="0"/>
              <a:t>Decision node and Branching –</a:t>
            </a:r>
            <a:r>
              <a:rPr lang="en-US" dirty="0"/>
              <a:t> When we need to make a decision before deciding the flow of control, a decision node is used to represent it. The outgoing arrows from the decision node can be labelled with conditions or guard expressions. It always includes two or more output arrows.</a:t>
            </a:r>
            <a:endParaRPr lang="en-IN" dirty="0"/>
          </a:p>
        </p:txBody>
      </p:sp>
      <p:pic>
        <p:nvPicPr>
          <p:cNvPr id="3" name="Picture 2">
            <a:extLst>
              <a:ext uri="{FF2B5EF4-FFF2-40B4-BE49-F238E27FC236}">
                <a16:creationId xmlns:a16="http://schemas.microsoft.com/office/drawing/2014/main" id="{E7A81B47-7240-4165-9AE7-7A3DB3033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142" y="2807542"/>
            <a:ext cx="2200275" cy="2085975"/>
          </a:xfrm>
          <a:prstGeom prst="rect">
            <a:avLst/>
          </a:prstGeom>
        </p:spPr>
      </p:pic>
      <p:pic>
        <p:nvPicPr>
          <p:cNvPr id="5" name="Picture 4">
            <a:extLst>
              <a:ext uri="{FF2B5EF4-FFF2-40B4-BE49-F238E27FC236}">
                <a16:creationId xmlns:a16="http://schemas.microsoft.com/office/drawing/2014/main" id="{A585314C-8FC6-4573-B95F-F8C503139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971" y="2428590"/>
            <a:ext cx="3448050" cy="3248025"/>
          </a:xfrm>
          <a:prstGeom prst="rect">
            <a:avLst/>
          </a:prstGeom>
        </p:spPr>
      </p:pic>
    </p:spTree>
    <p:extLst>
      <p:ext uri="{BB962C8B-B14F-4D97-AF65-F5344CB8AC3E}">
        <p14:creationId xmlns:p14="http://schemas.microsoft.com/office/powerpoint/2010/main" val="141503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A7CAB4-64F7-4DC7-8624-48DB5051E0FF}"/>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p>
        </p:txBody>
      </p:sp>
      <p:sp>
        <p:nvSpPr>
          <p:cNvPr id="11" name="TextBox 10">
            <a:extLst>
              <a:ext uri="{FF2B5EF4-FFF2-40B4-BE49-F238E27FC236}">
                <a16:creationId xmlns:a16="http://schemas.microsoft.com/office/drawing/2014/main" id="{3C81E550-9039-4831-9C99-5880809CA01E}"/>
              </a:ext>
            </a:extLst>
          </p:cNvPr>
          <p:cNvSpPr txBox="1"/>
          <p:nvPr/>
        </p:nvSpPr>
        <p:spPr>
          <a:xfrm>
            <a:off x="526001" y="1242809"/>
            <a:ext cx="11014970" cy="646331"/>
          </a:xfrm>
          <a:prstGeom prst="rect">
            <a:avLst/>
          </a:prstGeom>
          <a:noFill/>
        </p:spPr>
        <p:txBody>
          <a:bodyPr wrap="square">
            <a:spAutoFit/>
          </a:bodyPr>
          <a:lstStyle/>
          <a:p>
            <a:pPr algn="just"/>
            <a:r>
              <a:rPr lang="en-US" b="1" dirty="0"/>
              <a:t>Guards –</a:t>
            </a:r>
            <a:r>
              <a:rPr lang="en-US" dirty="0"/>
              <a:t> A Guard refers to a statement written next to a decision node on an arrow sometimes within square brackets. </a:t>
            </a:r>
            <a:endParaRPr lang="en-IN" dirty="0"/>
          </a:p>
        </p:txBody>
      </p:sp>
      <p:pic>
        <p:nvPicPr>
          <p:cNvPr id="4" name="Picture 3">
            <a:extLst>
              <a:ext uri="{FF2B5EF4-FFF2-40B4-BE49-F238E27FC236}">
                <a16:creationId xmlns:a16="http://schemas.microsoft.com/office/drawing/2014/main" id="{1ADFC4BA-AEAC-4082-AA9D-F7F9A9CD0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412" y="2209800"/>
            <a:ext cx="4067175" cy="1882806"/>
          </a:xfrm>
          <a:prstGeom prst="rect">
            <a:avLst/>
          </a:prstGeom>
        </p:spPr>
      </p:pic>
      <p:sp>
        <p:nvSpPr>
          <p:cNvPr id="9" name="TextBox 8">
            <a:extLst>
              <a:ext uri="{FF2B5EF4-FFF2-40B4-BE49-F238E27FC236}">
                <a16:creationId xmlns:a16="http://schemas.microsoft.com/office/drawing/2014/main" id="{A4E54E7D-5DB8-4700-A957-CC05522DF65A}"/>
              </a:ext>
            </a:extLst>
          </p:cNvPr>
          <p:cNvSpPr txBox="1"/>
          <p:nvPr/>
        </p:nvSpPr>
        <p:spPr>
          <a:xfrm>
            <a:off x="881107" y="4968861"/>
            <a:ext cx="10659863" cy="646331"/>
          </a:xfrm>
          <a:prstGeom prst="rect">
            <a:avLst/>
          </a:prstGeom>
          <a:noFill/>
        </p:spPr>
        <p:txBody>
          <a:bodyPr wrap="square">
            <a:spAutoFit/>
          </a:bodyPr>
          <a:lstStyle/>
          <a:p>
            <a:r>
              <a:rPr lang="en-US" dirty="0"/>
              <a:t>The statement must be true for the control to shift along a particular direction. Guards help us know the constraints and conditions which determine the flow of a process.</a:t>
            </a:r>
            <a:endParaRPr lang="en-IN" dirty="0"/>
          </a:p>
        </p:txBody>
      </p:sp>
    </p:spTree>
    <p:extLst>
      <p:ext uri="{BB962C8B-B14F-4D97-AF65-F5344CB8AC3E}">
        <p14:creationId xmlns:p14="http://schemas.microsoft.com/office/powerpoint/2010/main" val="58545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A7CAB4-64F7-4DC7-8624-48DB5051E0FF}"/>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p>
        </p:txBody>
      </p:sp>
      <p:sp>
        <p:nvSpPr>
          <p:cNvPr id="11" name="TextBox 10">
            <a:extLst>
              <a:ext uri="{FF2B5EF4-FFF2-40B4-BE49-F238E27FC236}">
                <a16:creationId xmlns:a16="http://schemas.microsoft.com/office/drawing/2014/main" id="{3C81E550-9039-4831-9C99-5880809CA01E}"/>
              </a:ext>
            </a:extLst>
          </p:cNvPr>
          <p:cNvSpPr txBox="1"/>
          <p:nvPr/>
        </p:nvSpPr>
        <p:spPr>
          <a:xfrm>
            <a:off x="230818" y="1242809"/>
            <a:ext cx="11709647" cy="2585323"/>
          </a:xfrm>
          <a:prstGeom prst="rect">
            <a:avLst/>
          </a:prstGeom>
          <a:noFill/>
        </p:spPr>
        <p:txBody>
          <a:bodyPr wrap="square">
            <a:spAutoFit/>
          </a:bodyPr>
          <a:lstStyle/>
          <a:p>
            <a:pPr algn="just"/>
            <a:r>
              <a:rPr lang="en-US" b="1" dirty="0"/>
              <a:t>Fork –</a:t>
            </a:r>
            <a:r>
              <a:rPr lang="en-US" dirty="0"/>
              <a:t> Fork nodes are used to support concurrent activities. When we use a fork node when both the activities get executed concurrently i.e. no decision is made before splitting the activity into two parts. </a:t>
            </a:r>
          </a:p>
          <a:p>
            <a:pPr algn="just"/>
            <a:r>
              <a:rPr lang="en-US" dirty="0"/>
              <a:t>Both parts need to be executed in case of a fork statement.</a:t>
            </a:r>
          </a:p>
          <a:p>
            <a:pPr algn="just"/>
            <a:br>
              <a:rPr lang="en-US" dirty="0"/>
            </a:br>
            <a:r>
              <a:rPr lang="en-US" dirty="0"/>
              <a:t>We use a rounded solid rectangular bar to represent a Fork notation with incoming arrow from the parent activity state and outgoing arrows towards the newly created activities.</a:t>
            </a:r>
          </a:p>
          <a:p>
            <a:pPr algn="just"/>
            <a:br>
              <a:rPr lang="en-US" dirty="0"/>
            </a:br>
            <a:r>
              <a:rPr lang="en-US" dirty="0"/>
              <a:t>For example: In the example below, the activity of making coffee can be split into two concurrent activities and hence we use the fork notation. </a:t>
            </a:r>
            <a:endParaRPr lang="en-IN" dirty="0"/>
          </a:p>
        </p:txBody>
      </p:sp>
      <p:pic>
        <p:nvPicPr>
          <p:cNvPr id="3" name="Picture 2">
            <a:extLst>
              <a:ext uri="{FF2B5EF4-FFF2-40B4-BE49-F238E27FC236}">
                <a16:creationId xmlns:a16="http://schemas.microsoft.com/office/drawing/2014/main" id="{4935747B-14ED-49E2-AC27-3C2BE3CDC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595" y="3890669"/>
            <a:ext cx="1762125" cy="2247900"/>
          </a:xfrm>
          <a:prstGeom prst="rect">
            <a:avLst/>
          </a:prstGeom>
        </p:spPr>
      </p:pic>
      <p:pic>
        <p:nvPicPr>
          <p:cNvPr id="6" name="Picture 5">
            <a:extLst>
              <a:ext uri="{FF2B5EF4-FFF2-40B4-BE49-F238E27FC236}">
                <a16:creationId xmlns:a16="http://schemas.microsoft.com/office/drawing/2014/main" id="{9353CBF4-5B69-45AD-941B-6BB219026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155" y="3622089"/>
            <a:ext cx="2381250" cy="2775088"/>
          </a:xfrm>
          <a:prstGeom prst="rect">
            <a:avLst/>
          </a:prstGeom>
        </p:spPr>
      </p:pic>
    </p:spTree>
    <p:extLst>
      <p:ext uri="{BB962C8B-B14F-4D97-AF65-F5344CB8AC3E}">
        <p14:creationId xmlns:p14="http://schemas.microsoft.com/office/powerpoint/2010/main" val="132532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A7CAB4-64F7-4DC7-8624-48DB5051E0FF}"/>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p>
        </p:txBody>
      </p:sp>
      <p:sp>
        <p:nvSpPr>
          <p:cNvPr id="11" name="TextBox 10">
            <a:extLst>
              <a:ext uri="{FF2B5EF4-FFF2-40B4-BE49-F238E27FC236}">
                <a16:creationId xmlns:a16="http://schemas.microsoft.com/office/drawing/2014/main" id="{3C81E550-9039-4831-9C99-5880809CA01E}"/>
              </a:ext>
            </a:extLst>
          </p:cNvPr>
          <p:cNvSpPr txBox="1"/>
          <p:nvPr/>
        </p:nvSpPr>
        <p:spPr>
          <a:xfrm>
            <a:off x="230818" y="1242809"/>
            <a:ext cx="11709647" cy="646331"/>
          </a:xfrm>
          <a:prstGeom prst="rect">
            <a:avLst/>
          </a:prstGeom>
          <a:noFill/>
        </p:spPr>
        <p:txBody>
          <a:bodyPr wrap="square">
            <a:spAutoFit/>
          </a:bodyPr>
          <a:lstStyle/>
          <a:p>
            <a:pPr algn="just"/>
            <a:r>
              <a:rPr lang="en-US" b="1" dirty="0"/>
              <a:t>Join –</a:t>
            </a:r>
            <a:r>
              <a:rPr lang="en-US" dirty="0"/>
              <a:t> Join nodes are used to support concurrent activities converging into one. For join notations we have two or more incoming edges and one outgoing edge.</a:t>
            </a:r>
            <a:endParaRPr lang="en-IN" dirty="0"/>
          </a:p>
        </p:txBody>
      </p:sp>
      <p:pic>
        <p:nvPicPr>
          <p:cNvPr id="4" name="Picture 3">
            <a:extLst>
              <a:ext uri="{FF2B5EF4-FFF2-40B4-BE49-F238E27FC236}">
                <a16:creationId xmlns:a16="http://schemas.microsoft.com/office/drawing/2014/main" id="{44445263-8C84-4D11-9D7D-7F2376254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615" y="2733663"/>
            <a:ext cx="1762125" cy="1343025"/>
          </a:xfrm>
          <a:prstGeom prst="rect">
            <a:avLst/>
          </a:prstGeom>
        </p:spPr>
      </p:pic>
      <p:sp>
        <p:nvSpPr>
          <p:cNvPr id="9" name="TextBox 8">
            <a:extLst>
              <a:ext uri="{FF2B5EF4-FFF2-40B4-BE49-F238E27FC236}">
                <a16:creationId xmlns:a16="http://schemas.microsoft.com/office/drawing/2014/main" id="{97431E1D-BE6C-47BC-B7E7-0C4366CA566F}"/>
              </a:ext>
            </a:extLst>
          </p:cNvPr>
          <p:cNvSpPr txBox="1"/>
          <p:nvPr/>
        </p:nvSpPr>
        <p:spPr>
          <a:xfrm>
            <a:off x="401714" y="4691861"/>
            <a:ext cx="6094520" cy="923330"/>
          </a:xfrm>
          <a:prstGeom prst="rect">
            <a:avLst/>
          </a:prstGeom>
          <a:noFill/>
        </p:spPr>
        <p:txBody>
          <a:bodyPr wrap="square">
            <a:spAutoFit/>
          </a:bodyPr>
          <a:lstStyle/>
          <a:p>
            <a:r>
              <a:rPr lang="en-US" dirty="0"/>
              <a:t>For example – When both activities i.e. steaming the milk and adding coffee get completed, we converge them into one final activity.</a:t>
            </a:r>
            <a:endParaRPr lang="en-IN" dirty="0"/>
          </a:p>
        </p:txBody>
      </p:sp>
      <p:pic>
        <p:nvPicPr>
          <p:cNvPr id="8" name="Picture 7">
            <a:extLst>
              <a:ext uri="{FF2B5EF4-FFF2-40B4-BE49-F238E27FC236}">
                <a16:creationId xmlns:a16="http://schemas.microsoft.com/office/drawing/2014/main" id="{7DEEFDC8-1D76-4DD6-8545-D6CFB9728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7768" y="1809738"/>
            <a:ext cx="2381250" cy="4533900"/>
          </a:xfrm>
          <a:prstGeom prst="rect">
            <a:avLst/>
          </a:prstGeom>
        </p:spPr>
      </p:pic>
    </p:spTree>
    <p:extLst>
      <p:ext uri="{BB962C8B-B14F-4D97-AF65-F5344CB8AC3E}">
        <p14:creationId xmlns:p14="http://schemas.microsoft.com/office/powerpoint/2010/main" val="209237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A7CAB4-64F7-4DC7-8624-48DB5051E0FF}"/>
              </a:ext>
            </a:extLst>
          </p:cNvPr>
          <p:cNvSpPr/>
          <p:nvPr/>
        </p:nvSpPr>
        <p:spPr>
          <a:xfrm>
            <a:off x="1535837" y="6459714"/>
            <a:ext cx="10227075" cy="276999"/>
          </a:xfrm>
          <a:prstGeom prst="rect">
            <a:avLst/>
          </a:prstGeom>
        </p:spPr>
        <p:txBody>
          <a:bodyPr wrap="square">
            <a:spAutoFit/>
          </a:bodyPr>
          <a:lstStyle/>
          <a:p>
            <a:r>
              <a:rPr lang="en-IN" sz="1200" b="1" i="0" u="none" strike="noStrike" baseline="0" dirty="0">
                <a:solidFill>
                  <a:schemeClr val="bg1">
                    <a:lumMod val="50000"/>
                  </a:schemeClr>
                </a:solidFill>
                <a:latin typeface="Times New Roman" panose="02020603050405020304" pitchFamily="18" charset="0"/>
                <a:cs typeface="Times New Roman" panose="02020603050405020304" pitchFamily="18" charset="0"/>
              </a:rPr>
              <a:t>Reference:  </a:t>
            </a:r>
            <a:r>
              <a:rPr lang="en-US" sz="1200" dirty="0">
                <a:solidFill>
                  <a:schemeClr val="bg1">
                    <a:lumMod val="50000"/>
                  </a:schemeClr>
                </a:solidFill>
                <a:latin typeface="Times New Roman" panose="02020603050405020304" pitchFamily="18" charset="0"/>
                <a:cs typeface="Times New Roman" panose="02020603050405020304" pitchFamily="18" charset="0"/>
              </a:rPr>
              <a:t>https://www.geeksforgeeks.org/unified-modeling-language-uml-activity-diagrams/</a:t>
            </a:r>
          </a:p>
        </p:txBody>
      </p:sp>
      <p:sp>
        <p:nvSpPr>
          <p:cNvPr id="11" name="TextBox 10">
            <a:extLst>
              <a:ext uri="{FF2B5EF4-FFF2-40B4-BE49-F238E27FC236}">
                <a16:creationId xmlns:a16="http://schemas.microsoft.com/office/drawing/2014/main" id="{3C81E550-9039-4831-9C99-5880809CA01E}"/>
              </a:ext>
            </a:extLst>
          </p:cNvPr>
          <p:cNvSpPr txBox="1"/>
          <p:nvPr/>
        </p:nvSpPr>
        <p:spPr>
          <a:xfrm>
            <a:off x="230818" y="1242809"/>
            <a:ext cx="11709647" cy="923330"/>
          </a:xfrm>
          <a:prstGeom prst="rect">
            <a:avLst/>
          </a:prstGeom>
          <a:noFill/>
        </p:spPr>
        <p:txBody>
          <a:bodyPr wrap="square">
            <a:spAutoFit/>
          </a:bodyPr>
          <a:lstStyle/>
          <a:p>
            <a:pPr algn="just"/>
            <a:r>
              <a:rPr lang="en-US" b="1" dirty="0"/>
              <a:t>Merge or Merge Event – </a:t>
            </a:r>
            <a:r>
              <a:rPr lang="en-US" dirty="0"/>
              <a:t>Scenarios arise when activities which are not being executed concurrently have to be merged. We use the merge notation for such scenarios. We can merge two or more activities into one if the control proceeds onto the next activity irrespective of the path chosen. </a:t>
            </a:r>
            <a:endParaRPr lang="en-IN" dirty="0"/>
          </a:p>
        </p:txBody>
      </p:sp>
      <p:sp>
        <p:nvSpPr>
          <p:cNvPr id="9" name="TextBox 8">
            <a:extLst>
              <a:ext uri="{FF2B5EF4-FFF2-40B4-BE49-F238E27FC236}">
                <a16:creationId xmlns:a16="http://schemas.microsoft.com/office/drawing/2014/main" id="{97431E1D-BE6C-47BC-B7E7-0C4366CA566F}"/>
              </a:ext>
            </a:extLst>
          </p:cNvPr>
          <p:cNvSpPr txBox="1"/>
          <p:nvPr/>
        </p:nvSpPr>
        <p:spPr>
          <a:xfrm>
            <a:off x="401714" y="4691861"/>
            <a:ext cx="6094520" cy="1200329"/>
          </a:xfrm>
          <a:prstGeom prst="rect">
            <a:avLst/>
          </a:prstGeom>
          <a:noFill/>
        </p:spPr>
        <p:txBody>
          <a:bodyPr wrap="square">
            <a:spAutoFit/>
          </a:bodyPr>
          <a:lstStyle/>
          <a:p>
            <a:r>
              <a:rPr lang="en-US" dirty="0"/>
              <a:t>For example – In the diagram below: we can’t have both sides executing concurrently, but they finally merge into one. A number can’t be both odd and even at the same time..</a:t>
            </a:r>
            <a:endParaRPr lang="en-IN" dirty="0"/>
          </a:p>
        </p:txBody>
      </p:sp>
      <p:pic>
        <p:nvPicPr>
          <p:cNvPr id="3" name="Picture 2">
            <a:extLst>
              <a:ext uri="{FF2B5EF4-FFF2-40B4-BE49-F238E27FC236}">
                <a16:creationId xmlns:a16="http://schemas.microsoft.com/office/drawing/2014/main" id="{6CC07563-11AB-4280-AAEC-515462A44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411" y="2257425"/>
            <a:ext cx="1381125" cy="2343150"/>
          </a:xfrm>
          <a:prstGeom prst="rect">
            <a:avLst/>
          </a:prstGeom>
        </p:spPr>
      </p:pic>
      <p:pic>
        <p:nvPicPr>
          <p:cNvPr id="6" name="Picture 5">
            <a:extLst>
              <a:ext uri="{FF2B5EF4-FFF2-40B4-BE49-F238E27FC236}">
                <a16:creationId xmlns:a16="http://schemas.microsoft.com/office/drawing/2014/main" id="{44505B26-0945-4287-A2C9-DD98584F4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650" y="2257425"/>
            <a:ext cx="3819525" cy="4409574"/>
          </a:xfrm>
          <a:prstGeom prst="rect">
            <a:avLst/>
          </a:prstGeom>
        </p:spPr>
      </p:pic>
    </p:spTree>
    <p:extLst>
      <p:ext uri="{BB962C8B-B14F-4D97-AF65-F5344CB8AC3E}">
        <p14:creationId xmlns:p14="http://schemas.microsoft.com/office/powerpoint/2010/main" val="812515560"/>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7466</TotalTime>
  <Words>1230</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Monotype Sorts</vt:lpstr>
      <vt:lpstr>Times New Roman</vt:lpstr>
      <vt:lpstr>pm_siggraph96</vt:lpstr>
      <vt:lpstr>Object-Oriented Analysis and Design using JAVA</vt:lpstr>
      <vt:lpstr>Introduction</vt:lpstr>
      <vt:lpstr>Activity diagram 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amarjeetsanyasi@gmail.com</cp:lastModifiedBy>
  <cp:revision>320</cp:revision>
  <dcterms:created xsi:type="dcterms:W3CDTF">2020-08-16T12:13:05Z</dcterms:created>
  <dcterms:modified xsi:type="dcterms:W3CDTF">2020-10-19T16:37:57Z</dcterms:modified>
</cp:coreProperties>
</file>