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65" r:id="rId2"/>
    <p:sldId id="335" r:id="rId3"/>
    <p:sldId id="306" r:id="rId4"/>
    <p:sldId id="345" r:id="rId5"/>
    <p:sldId id="346" r:id="rId6"/>
    <p:sldId id="347" r:id="rId7"/>
    <p:sldId id="348" r:id="rId8"/>
    <p:sldId id="349" r:id="rId9"/>
    <p:sldId id="280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rjeetsanyasi@gmail.com" initials="a" lastIdx="1" clrIdx="0">
    <p:extLst>
      <p:ext uri="{19B8F6BF-5375-455C-9EA6-DF929625EA0E}">
        <p15:presenceInfo xmlns:p15="http://schemas.microsoft.com/office/powerpoint/2012/main" userId="c95386e8c7c987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9"/>
    <a:srgbClr val="88988A"/>
    <a:srgbClr val="9F8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41F9E3-A59E-444A-9B03-FE6EC9D339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3FFCC-4CDE-4EF9-9F2A-7E95928E3B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BB69-987C-4E40-9672-6D4CF4F3ED2C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E3E56-60FE-4FE0-887B-171FF5CEF7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AED36-76CD-4253-AF17-D0B3EF32E9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A0B55-20BF-4CA5-BB19-F3C28DD92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078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CD3F0-F2ED-4E03-BD3C-739A8B9F7971}" type="datetimeFigureOut">
              <a:rPr lang="en-IN" smtClean="0"/>
              <a:t>21-10-2020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8E8A0-D924-4284-9FB2-72A26BF01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07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7E57922-0167-4C9F-AD9C-22F2B7009187}" type="datetime1">
              <a:rPr lang="en-IN" smtClean="0"/>
              <a:t>21-10-2020</a:t>
            </a:fld>
            <a:endParaRPr lang="en-I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Referred sources mentioned in Key References</a:t>
            </a:r>
            <a:endParaRPr lang="en-I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200150"/>
            <a:ext cx="12177184" cy="152400"/>
            <a:chOff x="0" y="756"/>
            <a:chExt cx="5753" cy="96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756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0" y="828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0"/>
            <a:ext cx="11379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36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DBB67F-3B43-4959-B5A3-625A2A88E46F}" type="datetime1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Referred sources mentioned in Key References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04800"/>
            <a:ext cx="2946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304800"/>
            <a:ext cx="86360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879487-86FC-4B49-BA47-1B8450DFE1E9}" type="datetime1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Referred sources mentioned in Key References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2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25084-8DAE-411D-93DA-D168CE1A9BBE}" type="datetime1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Referred sources mentioned in Key References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51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4E71AF-0282-4689-B0C4-FBB648EF4253}" type="datetime1">
              <a:rPr lang="en-IN" smtClean="0"/>
              <a:t>21-10-2020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Referred sources mentioned in Key References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3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435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295400"/>
            <a:ext cx="5435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8A5EE1-5661-495B-8CBC-2B55D10BD000}" type="datetime1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Referred sources mentioned in Key References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3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0B1EE0-D862-4245-BC9C-5CA5176EFB1A}" type="datetime1">
              <a:rPr lang="en-IN" smtClean="0"/>
              <a:t>21-10-2020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Referred sources mentioned in Key References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3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937A67-3D49-47C6-B0B7-6A7F0AC83A52}" type="datetime1">
              <a:rPr lang="en-IN" smtClean="0"/>
              <a:t>21-10-2020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Referred sources mentioned in Key References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8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EF1EC4-F0A5-43E0-AA41-8A9DF3840F29}" type="datetime1">
              <a:rPr lang="en-IN" smtClean="0"/>
              <a:t>21-10-2020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Referred sources mentioned in Key References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12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04B1A4-7274-4F56-975B-490BF7F950C4}" type="datetime1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Referred sources mentioned in Key References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E0018A-270E-42CC-A3B2-192C46319FE1}" type="datetime1">
              <a:rPr lang="en-IN" smtClean="0"/>
              <a:t>21-10-2020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Referred sources mentioned in Key References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9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fld id="{13FCECD4-694A-4EF2-99BA-0AD19D70B481}" type="datetime1">
              <a:rPr lang="en-IN" smtClean="0"/>
              <a:t>21-10-2020</a:t>
            </a:fld>
            <a:endParaRPr lang="en-I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r>
              <a:rPr lang="en-US"/>
              <a:t>Referred sources mentioned in Key References</a:t>
            </a:r>
            <a:endParaRPr lang="en-I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Times New Roman" pitchFamily="18" charset="0"/>
              </a:defRPr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971550"/>
            <a:ext cx="12177184" cy="152400"/>
            <a:chOff x="0" y="612"/>
            <a:chExt cx="5753" cy="96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612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0" y="684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304800"/>
            <a:ext cx="1178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107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57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Monotype Sort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Monotype Sorts" pitchFamily="2" charset="2"/>
        <a:buChar char="n"/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l"/>
        <a:defRPr sz="2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354" y="1890399"/>
            <a:ext cx="9144000" cy="1060194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Analysis and Design using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354" y="3282279"/>
            <a:ext cx="9144000" cy="814075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(CSE/IT) 5</a:t>
            </a:r>
            <a:r>
              <a:rPr lang="en-IN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2020-2021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317026-ECCD-477A-BF52-B1B8475E367B}"/>
              </a:ext>
            </a:extLst>
          </p:cNvPr>
          <p:cNvSpPr txBox="1">
            <a:spLocks/>
          </p:cNvSpPr>
          <p:nvPr/>
        </p:nvSpPr>
        <p:spPr bwMode="auto">
          <a:xfrm>
            <a:off x="1590261" y="4555931"/>
            <a:ext cx="83011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2pPr>
            <a:lvl3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3pPr>
            <a:lvl4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4pPr>
            <a:lvl5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5pPr>
            <a:lvl6pPr marL="4572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9144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13716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182880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r>
              <a:rPr lang="en-US" sz="3200" kern="0" dirty="0">
                <a:effectLst/>
                <a:latin typeface="Times New Roman" pitchFamily="18" charset="0"/>
                <a:cs typeface="Times New Roman" pitchFamily="18" charset="0"/>
              </a:rPr>
              <a:t>Lecture-21 Activity diagram examples</a:t>
            </a:r>
          </a:p>
          <a:p>
            <a:endParaRPr lang="en-US" sz="3200" kern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2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150" y="2838450"/>
            <a:ext cx="6038850" cy="1143000"/>
          </a:xfrm>
        </p:spPr>
        <p:txBody>
          <a:bodyPr/>
          <a:lstStyle/>
          <a:p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12B1FD-D692-4DC7-BDCA-257D5BB7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</p:spPr>
        <p:txBody>
          <a:bodyPr/>
          <a:lstStyle/>
          <a:p>
            <a:r>
              <a:rPr lang="en-IN" sz="360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processing e-mails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C0B0C3-996A-4B80-A82D-55E8988E5B4D}"/>
              </a:ext>
            </a:extLst>
          </p:cNvPr>
          <p:cNvSpPr/>
          <p:nvPr/>
        </p:nvSpPr>
        <p:spPr>
          <a:xfrm>
            <a:off x="1535837" y="6459714"/>
            <a:ext cx="10227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https://www.guru99.com/uml-activity-diagram.html</a:t>
            </a:r>
          </a:p>
          <a:p>
            <a:pPr algn="l"/>
            <a:endParaRPr 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71888-5F58-4A28-B00F-17F9931D8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40" y="1233996"/>
            <a:ext cx="5067623" cy="47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12B1FD-D692-4DC7-BDCA-257D5BB7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</p:spPr>
        <p:txBody>
          <a:bodyPr/>
          <a:lstStyle/>
          <a:p>
            <a:r>
              <a:rPr lang="en-IN" sz="360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login page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A7CAB4-64F7-4DC7-8624-48DB5051E0FF}"/>
              </a:ext>
            </a:extLst>
          </p:cNvPr>
          <p:cNvSpPr/>
          <p:nvPr/>
        </p:nvSpPr>
        <p:spPr>
          <a:xfrm>
            <a:off x="1535837" y="6459714"/>
            <a:ext cx="10227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https://www.lucidchart.com/pages/uml-activity-diagram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250C4-FE42-46F3-9907-1D6A59CEE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74" y="914400"/>
            <a:ext cx="7332955" cy="554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9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12B1FD-D692-4DC7-BDCA-257D5BB7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</p:spPr>
        <p:txBody>
          <a:bodyPr/>
          <a:lstStyle/>
          <a:p>
            <a:r>
              <a:rPr lang="en-IN" sz="360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a banking system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A7CAB4-64F7-4DC7-8624-48DB5051E0FF}"/>
              </a:ext>
            </a:extLst>
          </p:cNvPr>
          <p:cNvSpPr/>
          <p:nvPr/>
        </p:nvSpPr>
        <p:spPr>
          <a:xfrm>
            <a:off x="1535837" y="6459714"/>
            <a:ext cx="10227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https://www.lucidchart.com/pages/uml-activity-diagram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E2839-9788-425F-B12D-9920FAFAC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615736"/>
            <a:ext cx="6191250" cy="498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12B1FD-D692-4DC7-BDCA-257D5BB7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</p:spPr>
        <p:txBody>
          <a:bodyPr/>
          <a:lstStyle/>
          <a:p>
            <a:r>
              <a:rPr lang="en-IN" sz="360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a online shopping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A7CAB4-64F7-4DC7-8624-48DB5051E0FF}"/>
              </a:ext>
            </a:extLst>
          </p:cNvPr>
          <p:cNvSpPr/>
          <p:nvPr/>
        </p:nvSpPr>
        <p:spPr>
          <a:xfrm>
            <a:off x="1535837" y="6459714"/>
            <a:ext cx="10227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https://www.uml-diagrams.org/activity-diagrams-examples.html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B273B8-6614-4232-95DE-DF3F895F8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45" y="1216241"/>
            <a:ext cx="10058399" cy="508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9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12B1FD-D692-4DC7-BDCA-257D5BB7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</p:spPr>
        <p:txBody>
          <a:bodyPr/>
          <a:lstStyle/>
          <a:p>
            <a:r>
              <a:rPr lang="en-IN" sz="360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a ticket vending machine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A7CAB4-64F7-4DC7-8624-48DB5051E0FF}"/>
              </a:ext>
            </a:extLst>
          </p:cNvPr>
          <p:cNvSpPr/>
          <p:nvPr/>
        </p:nvSpPr>
        <p:spPr>
          <a:xfrm>
            <a:off x="1535837" y="6548493"/>
            <a:ext cx="10227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https://www.uml-diagrams.org/activity-diagrams-examples.html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7A86C-7E9F-496C-9CCB-D30D42338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598" y="1136341"/>
            <a:ext cx="7838983" cy="541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12B1FD-D692-4DC7-BDCA-257D5BB7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</p:spPr>
        <p:txBody>
          <a:bodyPr/>
          <a:lstStyle/>
          <a:p>
            <a:r>
              <a:rPr lang="en-IN" sz="360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for a electronic prescription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A7CAB4-64F7-4DC7-8624-48DB5051E0FF}"/>
              </a:ext>
            </a:extLst>
          </p:cNvPr>
          <p:cNvSpPr/>
          <p:nvPr/>
        </p:nvSpPr>
        <p:spPr>
          <a:xfrm>
            <a:off x="1535837" y="6548493"/>
            <a:ext cx="10227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https://www.uml-diagrams.org/activity-diagrams-examples.html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BB88D-330F-46E0-BF7A-602E7434C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7" y="-71021"/>
            <a:ext cx="9632272" cy="65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8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12B1FD-D692-4DC7-BDCA-257D5BB7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</p:spPr>
        <p:txBody>
          <a:bodyPr/>
          <a:lstStyle/>
          <a:p>
            <a:r>
              <a:rPr lang="en-IN" sz="3600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A7CAB4-64F7-4DC7-8624-48DB5051E0FF}"/>
              </a:ext>
            </a:extLst>
          </p:cNvPr>
          <p:cNvSpPr/>
          <p:nvPr/>
        </p:nvSpPr>
        <p:spPr>
          <a:xfrm>
            <a:off x="1535837" y="6548493"/>
            <a:ext cx="10227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https://w3.cs.jmu.edu/bernstdh/Web/CS345/study-aids/exam1-sample.php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F5995-1CAB-44AA-94C9-E24076D9D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278384"/>
            <a:ext cx="6685873" cy="546864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BF29AB5-AA4B-4BC9-849E-CBA40AD5A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262" y="1469288"/>
            <a:ext cx="428199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all of the activities in this diagram.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all of the object/data nodes in this diagram.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all of the actions in this diagram.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all of the decision nodes in this diagram.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all of the fork nodes in this diagram.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all of the join nodes in this diagram.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 control flow in this diagram.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 data flow in this diagram. </a:t>
            </a:r>
          </a:p>
        </p:txBody>
      </p:sp>
    </p:spTree>
    <p:extLst>
      <p:ext uri="{BB962C8B-B14F-4D97-AF65-F5344CB8AC3E}">
        <p14:creationId xmlns:p14="http://schemas.microsoft.com/office/powerpoint/2010/main" val="73418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0363" y="2428402"/>
            <a:ext cx="75855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Modeling Language (UML): Complete Guide &amp; Examples </a:t>
            </a:r>
          </a:p>
          <a:p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Rumbaugh, Ivar Jacobson, Grady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Booch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https://www.guru99.com/uml-activity-diagram.html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https://www.uml-diagrams.org/activity-diagrams-examples.html</a:t>
            </a:r>
            <a:endParaRPr lang="en-US" sz="1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039BFF-DDD3-48DC-BDC6-E1BF69EE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04800"/>
            <a:ext cx="11785600" cy="609600"/>
          </a:xfrm>
        </p:spPr>
        <p:txBody>
          <a:bodyPr/>
          <a:lstStyle/>
          <a:p>
            <a:r>
              <a:rPr lang="en-US" dirty="0">
                <a:effectLst/>
                <a:latin typeface="Times New Roman" pitchFamily="18" charset="0"/>
                <a:cs typeface="Times New Roman" pitchFamily="18" charset="0"/>
              </a:rPr>
              <a:t>Key references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15669"/>
      </p:ext>
    </p:extLst>
  </p:cSld>
  <p:clrMapOvr>
    <a:masterClrMapping/>
  </p:clrMapOvr>
</p:sld>
</file>

<file path=ppt/theme/theme1.xml><?xml version="1.0" encoding="utf-8"?>
<a:theme xmlns:a="http://schemas.openxmlformats.org/drawingml/2006/main" name="pm_siggraph96">
  <a:themeElements>
    <a:clrScheme name="pm_siggraph96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FF99"/>
      </a:folHlink>
    </a:clrScheme>
    <a:fontScheme name="pm_siggraph9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>
    <a:extraClrScheme>
      <a:clrScheme name="pm_siggraph96 1">
        <a:dk1>
          <a:srgbClr val="000000"/>
        </a:dk1>
        <a:lt1>
          <a:srgbClr val="FFFFFF"/>
        </a:lt1>
        <a:dk2>
          <a:srgbClr val="772655"/>
        </a:dk2>
        <a:lt2>
          <a:srgbClr val="5FFFF0"/>
        </a:lt2>
        <a:accent1>
          <a:srgbClr val="952CA7"/>
        </a:accent1>
        <a:accent2>
          <a:srgbClr val="FAFD00"/>
        </a:accent2>
        <a:accent3>
          <a:srgbClr val="BDACB4"/>
        </a:accent3>
        <a:accent4>
          <a:srgbClr val="DADADA"/>
        </a:accent4>
        <a:accent5>
          <a:srgbClr val="C8ACD0"/>
        </a:accent5>
        <a:accent6>
          <a:srgbClr val="E3E500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3">
        <a:dk1>
          <a:srgbClr val="000000"/>
        </a:dk1>
        <a:lt1>
          <a:srgbClr val="FFFFFF"/>
        </a:lt1>
        <a:dk2>
          <a:srgbClr val="772655"/>
        </a:dk2>
        <a:lt2>
          <a:srgbClr val="00DFCA"/>
        </a:lt2>
        <a:accent1>
          <a:srgbClr val="952CA7"/>
        </a:accent1>
        <a:accent2>
          <a:srgbClr val="FAFD00"/>
        </a:accent2>
        <a:accent3>
          <a:srgbClr val="BDACB4"/>
        </a:accent3>
        <a:accent4>
          <a:srgbClr val="DADADA"/>
        </a:accent4>
        <a:accent5>
          <a:srgbClr val="C8ACD0"/>
        </a:accent5>
        <a:accent6>
          <a:srgbClr val="E3E500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remodularization-modified-10-07-20</Template>
  <TotalTime>7565</TotalTime>
  <Words>282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Monotype Sorts</vt:lpstr>
      <vt:lpstr>Times New Roman</vt:lpstr>
      <vt:lpstr>pm_siggraph96</vt:lpstr>
      <vt:lpstr>Object-Oriented Analysis and Design using JAVA</vt:lpstr>
      <vt:lpstr>Activity diagram for processing e-mails</vt:lpstr>
      <vt:lpstr>Activity diagram for login page</vt:lpstr>
      <vt:lpstr>Activity diagram for a banking system</vt:lpstr>
      <vt:lpstr>Activity diagram for a online shopping</vt:lpstr>
      <vt:lpstr>Activity diagram for a ticket vending machine</vt:lpstr>
      <vt:lpstr>Activity diagram for a electronic prescription</vt:lpstr>
      <vt:lpstr>Activity diagram</vt:lpstr>
      <vt:lpstr>Key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amarjeetsanyasi@gmail.com</dc:creator>
  <cp:lastModifiedBy>amarjeetsanyasi@gmail.com</cp:lastModifiedBy>
  <cp:revision>327</cp:revision>
  <dcterms:created xsi:type="dcterms:W3CDTF">2020-08-16T12:13:05Z</dcterms:created>
  <dcterms:modified xsi:type="dcterms:W3CDTF">2020-10-21T10:31:37Z</dcterms:modified>
</cp:coreProperties>
</file>