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0KQMQu0LGBaQfCh21BZULU7bw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66d36a9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66d36a9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cb66d36a9f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66d36a9f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66d36a9f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cb66d36a9f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b66d36a9f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b66d36a9f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cb66d36a9f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66d36b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66d36b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cb66d36bd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66d36a9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66d36a9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cb66d36a9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66d36a9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66d36a9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cb66d36a9f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66d36a9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b66d36a9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cb66d36a9f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66d36a9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b66d36a9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cb66d36a9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66d36a9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66d36a9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cb66d36a9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66d36a9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66d36a9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cb66d36a9f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66d36a9f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66d36a9f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cb66d36a9f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22" name="Google Shape;22;p12"/>
          <p:cNvGrpSpPr/>
          <p:nvPr/>
        </p:nvGrpSpPr>
        <p:grpSpPr>
          <a:xfrm>
            <a:off x="0" y="1200150"/>
            <a:ext cx="12177184" cy="152400"/>
            <a:chOff x="0" y="756"/>
            <a:chExt cx="5753" cy="96"/>
          </a:xfrm>
        </p:grpSpPr>
        <p:sp>
          <p:nvSpPr>
            <p:cNvPr id="23" name="Google Shape;23;p12"/>
            <p:cNvSpPr/>
            <p:nvPr/>
          </p:nvSpPr>
          <p:spPr>
            <a:xfrm>
              <a:off x="0" y="756"/>
              <a:ext cx="5753" cy="47"/>
            </a:xfrm>
            <a:prstGeom prst="rect">
              <a:avLst/>
            </a:prstGeom>
            <a:gradFill>
              <a:gsLst>
                <a:gs pos="0">
                  <a:srgbClr val="00A293"/>
                </a:gs>
                <a:gs pos="50000">
                  <a:srgbClr val="00DFCA"/>
                </a:gs>
                <a:gs pos="100000">
                  <a:srgbClr val="00A29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0" y="828"/>
              <a:ext cx="5753" cy="24"/>
            </a:xfrm>
            <a:prstGeom prst="rect">
              <a:avLst/>
            </a:prstGeom>
            <a:gradFill>
              <a:gsLst>
                <a:gs pos="0">
                  <a:srgbClr val="B8749C"/>
                </a:gs>
                <a:gs pos="50000">
                  <a:srgbClr val="D989B8"/>
                </a:gs>
                <a:gs pos="100000">
                  <a:srgbClr val="B8749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2"/>
          <p:cNvSpPr txBox="1"/>
          <p:nvPr>
            <p:ph type="ctrTitle"/>
          </p:nvPr>
        </p:nvSpPr>
        <p:spPr>
          <a:xfrm>
            <a:off x="406400" y="1524000"/>
            <a:ext cx="1137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subTitle"/>
          </p:nvPr>
        </p:nvSpPr>
        <p:spPr>
          <a:xfrm>
            <a:off x="1828800" y="29718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54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4013200" y="-1803400"/>
            <a:ext cx="4876800" cy="11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91465" lvl="0" marL="45720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274319" lvl="2" marL="1371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 rot="5400000">
            <a:off x="7581900" y="1765300"/>
            <a:ext cx="5867400" cy="2946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1587500" y="-1079500"/>
            <a:ext cx="5867400" cy="8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91465" lvl="0" marL="45720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274319" lvl="2" marL="1371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914400" y="1295400"/>
            <a:ext cx="1107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91465" lvl="0" marL="45720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274319" lvl="2" marL="1371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46025" lIns="92075" spcFirstLastPara="1" rIns="92075" wrap="square" tIns="46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914400" y="1295400"/>
            <a:ext cx="543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6390" lvl="0" marL="457200" algn="l">
              <a:spcBef>
                <a:spcPts val="560"/>
              </a:spcBef>
              <a:spcAft>
                <a:spcPts val="0"/>
              </a:spcAft>
              <a:buSzPts val="1540"/>
              <a:buChar char="●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279400" lvl="2" marL="13716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6553200" y="1295400"/>
            <a:ext cx="543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6390" lvl="0" marL="457200" algn="l">
              <a:spcBef>
                <a:spcPts val="560"/>
              </a:spcBef>
              <a:spcAft>
                <a:spcPts val="0"/>
              </a:spcAft>
              <a:buSzPts val="1540"/>
              <a:buChar char="●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279400" lvl="2" marL="13716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3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7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2420" lvl="0" marL="457200" algn="l">
              <a:spcBef>
                <a:spcPts val="480"/>
              </a:spcBef>
              <a:spcAft>
                <a:spcPts val="0"/>
              </a:spcAft>
              <a:buSzPts val="1320"/>
              <a:buChar char="●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274319" lvl="2" marL="1371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3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7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2420" lvl="0" marL="457200" algn="l">
              <a:spcBef>
                <a:spcPts val="480"/>
              </a:spcBef>
              <a:spcAft>
                <a:spcPts val="0"/>
              </a:spcAft>
              <a:buSzPts val="1320"/>
              <a:buChar char="●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274319" lvl="2" marL="1371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46025" lIns="92075" spcFirstLastPara="1" rIns="92075" wrap="square" tIns="46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0360" lvl="0" marL="457200" algn="l">
              <a:spcBef>
                <a:spcPts val="640"/>
              </a:spcBef>
              <a:spcAft>
                <a:spcPts val="0"/>
              </a:spcAft>
              <a:buSzPts val="1760"/>
              <a:buChar char="●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289560" lvl="2" marL="1371600" algn="l">
              <a:spcBef>
                <a:spcPts val="480"/>
              </a:spcBef>
              <a:spcAft>
                <a:spcPts val="0"/>
              </a:spcAft>
              <a:buSzPts val="960"/>
              <a:buChar char="●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4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46025" lIns="92075" spcFirstLastPara="1" rIns="92075" wrap="square" tIns="46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4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3" name="Google Shape;13;p11"/>
          <p:cNvGrpSpPr/>
          <p:nvPr/>
        </p:nvGrpSpPr>
        <p:grpSpPr>
          <a:xfrm>
            <a:off x="0" y="971550"/>
            <a:ext cx="12177184" cy="152400"/>
            <a:chOff x="0" y="612"/>
            <a:chExt cx="5753" cy="96"/>
          </a:xfrm>
        </p:grpSpPr>
        <p:sp>
          <p:nvSpPr>
            <p:cNvPr id="14" name="Google Shape;14;p11"/>
            <p:cNvSpPr/>
            <p:nvPr/>
          </p:nvSpPr>
          <p:spPr>
            <a:xfrm>
              <a:off x="0" y="612"/>
              <a:ext cx="5753" cy="47"/>
            </a:xfrm>
            <a:prstGeom prst="rect">
              <a:avLst/>
            </a:prstGeom>
            <a:gradFill>
              <a:gsLst>
                <a:gs pos="0">
                  <a:srgbClr val="00A293"/>
                </a:gs>
                <a:gs pos="50000">
                  <a:srgbClr val="00DFCA"/>
                </a:gs>
                <a:gs pos="100000">
                  <a:srgbClr val="00A29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0" y="684"/>
              <a:ext cx="5753" cy="24"/>
            </a:xfrm>
            <a:prstGeom prst="rect">
              <a:avLst/>
            </a:prstGeom>
            <a:gradFill>
              <a:gsLst>
                <a:gs pos="0">
                  <a:srgbClr val="B8749C"/>
                </a:gs>
                <a:gs pos="50000">
                  <a:srgbClr val="D989B8"/>
                </a:gs>
                <a:gs pos="100000">
                  <a:srgbClr val="B8749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914400" y="1295400"/>
            <a:ext cx="1107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639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95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3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ml-diagrams.org/activity-diagrams.html#object-flow-edge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uml-diagrams.org/uml-core.html#named-element" TargetMode="External"/><Relationship Id="rId4" Type="http://schemas.openxmlformats.org/officeDocument/2006/relationships/hyperlink" Target="https://www.uml-diagrams.org/activity-diagrams.html#activity" TargetMode="External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1224354" y="1890399"/>
            <a:ext cx="9144000" cy="1060194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Object-Oriented Analysis and Design using JAVA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224354" y="3282279"/>
            <a:ext cx="9144000" cy="81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50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B.Tech (CSE/IT) 5</a:t>
            </a:r>
            <a:r>
              <a:rPr baseline="30000" lang="en-IN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SEM</a:t>
            </a:r>
            <a:endParaRPr/>
          </a:p>
          <a:p>
            <a:pPr indent="0" lvl="0" marL="0" rtl="0" algn="ctr">
              <a:spcBef>
                <a:spcPts val="518"/>
              </a:spcBef>
              <a:spcAft>
                <a:spcPts val="0"/>
              </a:spcAft>
              <a:buSzPct val="550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2020-2021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590261" y="4555931"/>
            <a:ext cx="83011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Lecture-21 Activity diagram Objects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b66d36a9f_0_58"/>
          <p:cNvSpPr txBox="1"/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Conditions</a:t>
            </a:r>
            <a:endParaRPr/>
          </a:p>
        </p:txBody>
      </p:sp>
      <p:sp>
        <p:nvSpPr>
          <p:cNvPr id="175" name="Google Shape;175;gcb66d36a9f_0_58"/>
          <p:cNvSpPr txBox="1"/>
          <p:nvPr>
            <p:ph idx="1" type="body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Local pre-conditions and local post-conditions are constraints that should hold when the execution starts and completes, respectively</a:t>
            </a:r>
            <a:endParaRPr/>
          </a:p>
        </p:txBody>
      </p:sp>
      <p:pic>
        <p:nvPicPr>
          <p:cNvPr id="176" name="Google Shape;176;gcb66d36a9f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163" y="2258225"/>
            <a:ext cx="8353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66d36a9f_0_66"/>
          <p:cNvSpPr txBox="1"/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Example	</a:t>
            </a:r>
            <a:endParaRPr/>
          </a:p>
        </p:txBody>
      </p:sp>
      <p:sp>
        <p:nvSpPr>
          <p:cNvPr id="183" name="Google Shape;183;gcb66d36a9f_0_66"/>
          <p:cNvSpPr txBox="1"/>
          <p:nvPr>
            <p:ph idx="1" type="body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gcb66d36a9f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387" y="1621575"/>
            <a:ext cx="8736525" cy="30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b66d36a9f_0_73"/>
          <p:cNvSpPr txBox="1"/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cb66d36a9f_0_73"/>
          <p:cNvSpPr txBox="1"/>
          <p:nvPr>
            <p:ph idx="1" type="body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cb66d36a9f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88" y="1419363"/>
            <a:ext cx="9172575" cy="462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1535837" y="6548493"/>
            <a:ext cx="102270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 </a:t>
            </a:r>
            <a:r>
              <a:rPr lang="en-IN" sz="12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https://w3.cs.jmu.edu/bernstdh/Web/CS345/study-aids/exam1-sample.php</a:t>
            </a:r>
            <a:endParaRPr/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1278384"/>
            <a:ext cx="6685873" cy="546864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"/>
          <p:cNvSpPr/>
          <p:nvPr/>
        </p:nvSpPr>
        <p:spPr>
          <a:xfrm>
            <a:off x="7383262" y="1469288"/>
            <a:ext cx="428199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all of the activities in this diagram.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all of the object/data nodes in this diagram.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all of the actions in this diagram.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all of the decision nodes in this diagram.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all of the fork nodes in this diagram.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all of the join nodes in this diagram.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 control flow in this diagram.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 data flow in this diagram.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/>
          <p:nvPr/>
        </p:nvSpPr>
        <p:spPr>
          <a:xfrm>
            <a:off x="1900363" y="2428402"/>
            <a:ext cx="758554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Modeling Language (UML): Complete Guide &amp; Examples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James Rumbaugh, Ivar Jacobson, Grady Booch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https://www.guru99.com/uml-activity-diagram.html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https://www.uml-diagrams.org/activity-diagrams-examples.html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Key 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2724150" y="2838450"/>
            <a:ext cx="603885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66d36bde_0_0"/>
          <p:cNvSpPr txBox="1"/>
          <p:nvPr/>
        </p:nvSpPr>
        <p:spPr>
          <a:xfrm>
            <a:off x="1174575" y="1532475"/>
            <a:ext cx="14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b66d36bde_0_0"/>
          <p:cNvSpPr/>
          <p:nvPr/>
        </p:nvSpPr>
        <p:spPr>
          <a:xfrm>
            <a:off x="834225" y="1515450"/>
            <a:ext cx="1429500" cy="7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cb66d36bde_0_0"/>
          <p:cNvSpPr/>
          <p:nvPr/>
        </p:nvSpPr>
        <p:spPr>
          <a:xfrm>
            <a:off x="2314750" y="1770725"/>
            <a:ext cx="19230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cb66d36bde_0_0"/>
          <p:cNvSpPr/>
          <p:nvPr/>
        </p:nvSpPr>
        <p:spPr>
          <a:xfrm>
            <a:off x="4288775" y="1558025"/>
            <a:ext cx="1429500" cy="7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b66d36bde_0_0"/>
          <p:cNvSpPr/>
          <p:nvPr/>
        </p:nvSpPr>
        <p:spPr>
          <a:xfrm>
            <a:off x="2365800" y="1719675"/>
            <a:ext cx="136200" cy="5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cb66d36bde_0_0"/>
          <p:cNvSpPr/>
          <p:nvPr/>
        </p:nvSpPr>
        <p:spPr>
          <a:xfrm>
            <a:off x="442825" y="273175"/>
            <a:ext cx="578700" cy="30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cb66d36bde_0_0"/>
          <p:cNvSpPr/>
          <p:nvPr/>
        </p:nvSpPr>
        <p:spPr>
          <a:xfrm rot="4541879">
            <a:off x="594781" y="277064"/>
            <a:ext cx="564702" cy="14295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gcb66d36bde_0_0"/>
          <p:cNvCxnSpPr/>
          <p:nvPr/>
        </p:nvCxnSpPr>
        <p:spPr>
          <a:xfrm>
            <a:off x="4833300" y="2289725"/>
            <a:ext cx="34200" cy="1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gcb66d36bde_0_0"/>
          <p:cNvCxnSpPr/>
          <p:nvPr/>
        </p:nvCxnSpPr>
        <p:spPr>
          <a:xfrm>
            <a:off x="3982450" y="3659650"/>
            <a:ext cx="22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gcb66d36bde_0_0"/>
          <p:cNvCxnSpPr/>
          <p:nvPr/>
        </p:nvCxnSpPr>
        <p:spPr>
          <a:xfrm>
            <a:off x="4084550" y="3727725"/>
            <a:ext cx="17100" cy="10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gcb66d36bde_0_0"/>
          <p:cNvCxnSpPr/>
          <p:nvPr/>
        </p:nvCxnSpPr>
        <p:spPr>
          <a:xfrm>
            <a:off x="5802550" y="3727725"/>
            <a:ext cx="17100" cy="10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gcb66d36bde_0_0"/>
          <p:cNvSpPr/>
          <p:nvPr/>
        </p:nvSpPr>
        <p:spPr>
          <a:xfrm>
            <a:off x="4935425" y="2433650"/>
            <a:ext cx="136200" cy="1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cb66d36bde_0_0"/>
          <p:cNvSpPr/>
          <p:nvPr/>
        </p:nvSpPr>
        <p:spPr>
          <a:xfrm>
            <a:off x="4173425" y="3805250"/>
            <a:ext cx="136200" cy="1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b66d36bde_0_0"/>
          <p:cNvSpPr/>
          <p:nvPr/>
        </p:nvSpPr>
        <p:spPr>
          <a:xfrm>
            <a:off x="5926025" y="3729050"/>
            <a:ext cx="136200" cy="1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cb66d36bde_0_0"/>
          <p:cNvSpPr/>
          <p:nvPr/>
        </p:nvSpPr>
        <p:spPr>
          <a:xfrm>
            <a:off x="4561050" y="5004025"/>
            <a:ext cx="901900" cy="9009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66d36a9f_0_20"/>
          <p:cNvSpPr txBox="1"/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Objects</a:t>
            </a:r>
            <a:endParaRPr/>
          </a:p>
        </p:txBody>
      </p:sp>
      <p:sp>
        <p:nvSpPr>
          <p:cNvPr id="123" name="Google Shape;123;gcb66d36a9f_0_20"/>
          <p:cNvSpPr txBox="1"/>
          <p:nvPr>
            <p:ph idx="1" type="body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-IN" sz="19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b="1" lang="en-IN" sz="19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object</a:t>
            </a:r>
            <a:r>
              <a:rPr lang="en-IN" sz="19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node is an abstract activity node that is used to define </a:t>
            </a:r>
            <a:r>
              <a:rPr b="1" lang="en-IN" sz="19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 flows</a:t>
            </a:r>
            <a:r>
              <a:rPr lang="en-IN" sz="19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an activity.</a:t>
            </a:r>
            <a:endParaRPr sz="3600"/>
          </a:p>
        </p:txBody>
      </p:sp>
      <p:pic>
        <p:nvPicPr>
          <p:cNvPr id="124" name="Google Shape;124;gcb66d36a9f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800" y="2214563"/>
            <a:ext cx="70104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66d36a9f_0_28"/>
          <p:cNvSpPr txBox="1"/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Pin</a:t>
            </a:r>
            <a:endParaRPr/>
          </a:p>
        </p:txBody>
      </p:sp>
      <p:sp>
        <p:nvSpPr>
          <p:cNvPr id="131" name="Google Shape;131;gcb66d36a9f_0_28"/>
          <p:cNvSpPr txBox="1"/>
          <p:nvPr>
            <p:ph idx="1" type="body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cb66d36a9f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571625"/>
            <a:ext cx="62865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66d36a9f_0_35"/>
          <p:cNvSpPr txBox="1"/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central buffer </a:t>
            </a:r>
            <a:endParaRPr/>
          </a:p>
        </p:txBody>
      </p:sp>
      <p:pic>
        <p:nvPicPr>
          <p:cNvPr id="139" name="Google Shape;139;gcb66d36a9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825" y="2785000"/>
            <a:ext cx="59150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66d36a9f_0_6"/>
          <p:cNvSpPr txBox="1"/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Process Order</a:t>
            </a:r>
            <a:endParaRPr/>
          </a:p>
        </p:txBody>
      </p:sp>
      <p:pic>
        <p:nvPicPr>
          <p:cNvPr id="146" name="Google Shape;146;gcb66d36a9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11887200" cy="381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66d36a9f_0_13"/>
          <p:cNvSpPr txBox="1"/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Distribute cars</a:t>
            </a:r>
            <a:endParaRPr/>
          </a:p>
        </p:txBody>
      </p:sp>
      <p:pic>
        <p:nvPicPr>
          <p:cNvPr id="153" name="Google Shape;153;gcb66d36a9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0" y="2236950"/>
            <a:ext cx="11887201" cy="337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66d36a9f_0_43"/>
          <p:cNvSpPr txBox="1"/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Actions</a:t>
            </a:r>
            <a:endParaRPr/>
          </a:p>
        </p:txBody>
      </p:sp>
      <p:sp>
        <p:nvSpPr>
          <p:cNvPr id="160" name="Google Shape;160;gcb66d36a9f_0_43"/>
          <p:cNvSpPr txBox="1"/>
          <p:nvPr>
            <p:ph idx="1" type="body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IN"/>
              <a:t>Action is a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named element</a:t>
            </a:r>
            <a:r>
              <a:rPr lang="en-IN"/>
              <a:t> which represents a single atomic step within </a:t>
            </a:r>
            <a:r>
              <a:rPr lang="en-I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-IN"/>
              <a:t>, i.e. that is not further decomposed within the activity. Activity represents a behavior that is composed of individual elements that are actions.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cb66d36a9f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5725" y="3622350"/>
            <a:ext cx="42291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b66d36a9f_0_51"/>
          <p:cNvSpPr txBox="1"/>
          <p:nvPr>
            <p:ph type="title"/>
          </p:nvPr>
        </p:nvSpPr>
        <p:spPr>
          <a:xfrm>
            <a:off x="203200" y="304800"/>
            <a:ext cx="11785500" cy="609600"/>
          </a:xfrm>
          <a:prstGeom prst="rect">
            <a:avLst/>
          </a:prstGeom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cb66d36a9f_0_51"/>
          <p:cNvSpPr txBox="1"/>
          <p:nvPr>
            <p:ph idx="1" type="body"/>
          </p:nvPr>
        </p:nvSpPr>
        <p:spPr>
          <a:xfrm>
            <a:off x="914400" y="1295400"/>
            <a:ext cx="11074500" cy="4876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Name of the action is usually action verb or noun for the action with some explanation. Don't use state names as action names. Some action name examples: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IN"/>
              <a:t>Fill Order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IN"/>
              <a:t>Review Document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IN"/>
              <a:t>Enroll in Course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IN"/>
              <a:t>Checkout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ts val="990"/>
              <a:buChar char="●"/>
            </a:pPr>
            <a:r>
              <a:rPr lang="en-IN"/>
              <a:t>Show Error Page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m_siggraph96">
  <a:themeElements>
    <a:clrScheme name="pm_siggraph96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F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2020-08-16T12:13:05Z</dcterms:created>
  <dc:creator>amarjeetsanyasi@gmail.com</dc:creator>
</cp:coreProperties>
</file>