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9144000"/>
  <p:notesSz cx="7315200" cy="9601200"/>
  <p:embeddedFontLst>
    <p:embeddedFont>
      <p:font typeface="Helvetica Neue"/>
      <p:regular r:id="rId51"/>
      <p:bold r:id="rId52"/>
      <p:italic r:id="rId53"/>
      <p:boldItalic r:id="rId54"/>
    </p:embeddedFont>
    <p:embeddedFont>
      <p:font typeface="Noto Sans Symbols"/>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BBAA92-7801-4C4F-8692-FCC4A638E2B3}">
  <a:tblStyle styleId="{3CBBAA92-7801-4C4F-8692-FCC4A638E2B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regular.fntdata"/><Relationship Id="rId50" Type="http://schemas.openxmlformats.org/officeDocument/2006/relationships/slide" Target="slides/slide44.xml"/><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5.xml"/><Relationship Id="rId55" Type="http://schemas.openxmlformats.org/officeDocument/2006/relationships/font" Target="fonts/NotoSansSymbols-regular.fntdata"/><Relationship Id="rId10" Type="http://schemas.openxmlformats.org/officeDocument/2006/relationships/slide" Target="slides/slide4.xml"/><Relationship Id="rId54" Type="http://schemas.openxmlformats.org/officeDocument/2006/relationships/font" Target="fonts/HelveticaNeue-boldItalic.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NotoSansSymbols-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315200" cy="9601200"/>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 name="Google Shape;4;n"/>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 name="Google Shape;5;n"/>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2" name="Google Shape;92;p1: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5" name="Google Shape;145;p10: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1" name="Google Shape;151;p11: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974725" y="4560888"/>
            <a:ext cx="5365750" cy="4319587"/>
          </a:xfrm>
          <a:prstGeom prst="rect">
            <a:avLst/>
          </a:prstGeom>
        </p:spPr>
        <p:txBody>
          <a:bodyPr anchorCtr="0" anchor="ctr" bIns="48225" lIns="96475" spcFirstLastPara="1" rIns="96475" wrap="square" tIns="48225">
            <a:noAutofit/>
          </a:bodyPr>
          <a:lstStyle/>
          <a:p>
            <a:pPr indent="0" lvl="0" marL="0" rtl="0" algn="l">
              <a:spcBef>
                <a:spcPts val="360"/>
              </a:spcBef>
              <a:spcAft>
                <a:spcPts val="0"/>
              </a:spcAft>
              <a:buNone/>
            </a:pPr>
            <a:r>
              <a:t/>
            </a:r>
            <a:endParaRPr/>
          </a:p>
        </p:txBody>
      </p:sp>
      <p:sp>
        <p:nvSpPr>
          <p:cNvPr id="156" name="Google Shape;156;p12: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4" name="Google Shape;164;p13: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5" name="Google Shape;185;p14: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6" name="Google Shape;206;p15: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1" name="Google Shape;211;p16: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7" name="Google Shape;217;p17: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974725" y="4560888"/>
            <a:ext cx="5365750" cy="4319587"/>
          </a:xfrm>
          <a:prstGeom prst="rect">
            <a:avLst/>
          </a:prstGeom>
        </p:spPr>
        <p:txBody>
          <a:bodyPr anchorCtr="0" anchor="ctr" bIns="48225" lIns="96475" spcFirstLastPara="1" rIns="96475" wrap="square" tIns="48225">
            <a:noAutofit/>
          </a:bodyPr>
          <a:lstStyle/>
          <a:p>
            <a:pPr indent="0" lvl="0" marL="0" rtl="0" algn="l">
              <a:spcBef>
                <a:spcPts val="360"/>
              </a:spcBef>
              <a:spcAft>
                <a:spcPts val="0"/>
              </a:spcAft>
              <a:buNone/>
            </a:pPr>
            <a:r>
              <a:t/>
            </a:r>
            <a:endParaRPr/>
          </a:p>
        </p:txBody>
      </p:sp>
      <p:sp>
        <p:nvSpPr>
          <p:cNvPr id="256" name="Google Shape;256;p18: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5" name="Google Shape;265;p19: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7" name="Google Shape;97;p2: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0:notes"/>
          <p:cNvSpPr txBox="1"/>
          <p:nvPr>
            <p:ph idx="1" type="body"/>
          </p:nvPr>
        </p:nvSpPr>
        <p:spPr>
          <a:xfrm>
            <a:off x="974725" y="4560888"/>
            <a:ext cx="5365750" cy="4319587"/>
          </a:xfrm>
          <a:prstGeom prst="rect">
            <a:avLst/>
          </a:prstGeom>
        </p:spPr>
        <p:txBody>
          <a:bodyPr anchorCtr="0" anchor="ctr" bIns="48225" lIns="96475" spcFirstLastPara="1" rIns="96475" wrap="square" tIns="48225">
            <a:noAutofit/>
          </a:bodyPr>
          <a:lstStyle/>
          <a:p>
            <a:pPr indent="0" lvl="0" marL="0" rtl="0" algn="l">
              <a:spcBef>
                <a:spcPts val="360"/>
              </a:spcBef>
              <a:spcAft>
                <a:spcPts val="0"/>
              </a:spcAft>
              <a:buNone/>
            </a:pPr>
            <a:r>
              <a:t/>
            </a:r>
            <a:endParaRPr/>
          </a:p>
        </p:txBody>
      </p:sp>
      <p:sp>
        <p:nvSpPr>
          <p:cNvPr id="306" name="Google Shape;306;p20: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1:notes"/>
          <p:cNvSpPr txBox="1"/>
          <p:nvPr>
            <p:ph idx="1" type="body"/>
          </p:nvPr>
        </p:nvSpPr>
        <p:spPr>
          <a:xfrm>
            <a:off x="974725" y="4560888"/>
            <a:ext cx="5365750" cy="4319587"/>
          </a:xfrm>
          <a:prstGeom prst="rect">
            <a:avLst/>
          </a:prstGeom>
        </p:spPr>
        <p:txBody>
          <a:bodyPr anchorCtr="0" anchor="ctr" bIns="48225" lIns="96475" spcFirstLastPara="1" rIns="96475" wrap="square" tIns="48225">
            <a:noAutofit/>
          </a:bodyPr>
          <a:lstStyle/>
          <a:p>
            <a:pPr indent="0" lvl="0" marL="0" rtl="0" algn="l">
              <a:spcBef>
                <a:spcPts val="360"/>
              </a:spcBef>
              <a:spcAft>
                <a:spcPts val="0"/>
              </a:spcAft>
              <a:buNone/>
            </a:pPr>
            <a:r>
              <a:t/>
            </a:r>
            <a:endParaRPr/>
          </a:p>
        </p:txBody>
      </p:sp>
      <p:sp>
        <p:nvSpPr>
          <p:cNvPr id="314" name="Google Shape;314;p21: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2: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0" name="Google Shape;320;p22: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3: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5" name="Google Shape;325;p23: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4:notes"/>
          <p:cNvSpPr txBox="1"/>
          <p:nvPr>
            <p:ph idx="1" type="body"/>
          </p:nvPr>
        </p:nvSpPr>
        <p:spPr>
          <a:xfrm>
            <a:off x="974725" y="4560888"/>
            <a:ext cx="5365750" cy="4319587"/>
          </a:xfrm>
          <a:prstGeom prst="rect">
            <a:avLst/>
          </a:prstGeom>
        </p:spPr>
        <p:txBody>
          <a:bodyPr anchorCtr="0" anchor="ctr" bIns="48225" lIns="96475" spcFirstLastPara="1" rIns="96475" wrap="square" tIns="48225">
            <a:noAutofit/>
          </a:bodyPr>
          <a:lstStyle/>
          <a:p>
            <a:pPr indent="0" lvl="0" marL="0" rtl="0" algn="l">
              <a:spcBef>
                <a:spcPts val="360"/>
              </a:spcBef>
              <a:spcAft>
                <a:spcPts val="0"/>
              </a:spcAft>
              <a:buNone/>
            </a:pPr>
            <a:r>
              <a:t/>
            </a:r>
            <a:endParaRPr/>
          </a:p>
        </p:txBody>
      </p:sp>
      <p:sp>
        <p:nvSpPr>
          <p:cNvPr id="331" name="Google Shape;331;p24: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5: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9" name="Google Shape;339;p25: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4" name="Google Shape;344;p26: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7: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0" name="Google Shape;350;p27: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8:notes"/>
          <p:cNvSpPr txBox="1"/>
          <p:nvPr>
            <p:ph idx="1" type="body"/>
          </p:nvPr>
        </p:nvSpPr>
        <p:spPr>
          <a:xfrm>
            <a:off x="974725" y="4560888"/>
            <a:ext cx="5365750" cy="4319587"/>
          </a:xfrm>
          <a:prstGeom prst="rect">
            <a:avLst/>
          </a:prstGeom>
        </p:spPr>
        <p:txBody>
          <a:bodyPr anchorCtr="0" anchor="ctr" bIns="48225" lIns="96475" spcFirstLastPara="1" rIns="96475" wrap="square" tIns="48225">
            <a:noAutofit/>
          </a:bodyPr>
          <a:lstStyle/>
          <a:p>
            <a:pPr indent="0" lvl="0" marL="0" rtl="0" algn="l">
              <a:spcBef>
                <a:spcPts val="360"/>
              </a:spcBef>
              <a:spcAft>
                <a:spcPts val="0"/>
              </a:spcAft>
              <a:buNone/>
            </a:pPr>
            <a:r>
              <a:t/>
            </a:r>
            <a:endParaRPr/>
          </a:p>
        </p:txBody>
      </p:sp>
      <p:sp>
        <p:nvSpPr>
          <p:cNvPr id="399" name="Google Shape;399;p28: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9: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7" name="Google Shape;407;p29: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3" name="Google Shape;103;p3: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0: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5" name="Google Shape;415;p30: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1: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4" name="Google Shape;424;p31: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2: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9" name="Google Shape;429;p32: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3: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5" name="Google Shape;435;p33: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4: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4" name="Google Shape;444;p34: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5:notes"/>
          <p:cNvSpPr txBox="1"/>
          <p:nvPr>
            <p:ph idx="1" type="body"/>
          </p:nvPr>
        </p:nvSpPr>
        <p:spPr>
          <a:xfrm>
            <a:off x="974725" y="4560888"/>
            <a:ext cx="5365750" cy="4319587"/>
          </a:xfrm>
          <a:prstGeom prst="rect">
            <a:avLst/>
          </a:prstGeom>
        </p:spPr>
        <p:txBody>
          <a:bodyPr anchorCtr="0" anchor="ctr" bIns="48225" lIns="96475" spcFirstLastPara="1" rIns="96475" wrap="square" tIns="48225">
            <a:noAutofit/>
          </a:bodyPr>
          <a:lstStyle/>
          <a:p>
            <a:pPr indent="0" lvl="0" marL="0" rtl="0" algn="l">
              <a:spcBef>
                <a:spcPts val="360"/>
              </a:spcBef>
              <a:spcAft>
                <a:spcPts val="0"/>
              </a:spcAft>
              <a:buNone/>
            </a:pPr>
            <a:r>
              <a:t/>
            </a:r>
            <a:endParaRPr/>
          </a:p>
        </p:txBody>
      </p:sp>
      <p:sp>
        <p:nvSpPr>
          <p:cNvPr id="450" name="Google Shape;450;p35: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6: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7" name="Google Shape;457;p36: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7: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62" name="Google Shape;462;p37: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8: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68" name="Google Shape;468;p38: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9:notes"/>
          <p:cNvSpPr txBox="1"/>
          <p:nvPr>
            <p:ph idx="1" type="body"/>
          </p:nvPr>
        </p:nvSpPr>
        <p:spPr>
          <a:xfrm>
            <a:off x="974725" y="4560888"/>
            <a:ext cx="5365750" cy="4319587"/>
          </a:xfrm>
          <a:prstGeom prst="rect">
            <a:avLst/>
          </a:prstGeom>
        </p:spPr>
        <p:txBody>
          <a:bodyPr anchorCtr="0" anchor="ctr" bIns="48225" lIns="96475" spcFirstLastPara="1" rIns="96475" wrap="square" tIns="48225">
            <a:noAutofit/>
          </a:bodyPr>
          <a:lstStyle/>
          <a:p>
            <a:pPr indent="0" lvl="0" marL="0" rtl="0" algn="l">
              <a:spcBef>
                <a:spcPts val="360"/>
              </a:spcBef>
              <a:spcAft>
                <a:spcPts val="0"/>
              </a:spcAft>
              <a:buNone/>
            </a:pPr>
            <a:r>
              <a:t/>
            </a:r>
            <a:endParaRPr/>
          </a:p>
        </p:txBody>
      </p:sp>
      <p:sp>
        <p:nvSpPr>
          <p:cNvPr id="480" name="Google Shape;480;p39: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8" name="Google Shape;108;p4: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0: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6" name="Google Shape;486;p40: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1: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91" name="Google Shape;491;p41: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2: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97" name="Google Shape;497;p42: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3: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3" name="Google Shape;503;p43: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4: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9" name="Google Shape;509;p44: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4" name="Google Shape;114;p5: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3" name="Google Shape;123;p6: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8" name="Google Shape;128;p7: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4" name="Google Shape;134;p8: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0" name="Google Shape;140;p9:notes"/>
          <p:cNvSpPr txBox="1"/>
          <p:nvPr>
            <p:ph idx="1" type="body"/>
          </p:nvPr>
        </p:nvSpPr>
        <p:spPr>
          <a:xfrm>
            <a:off x="974725" y="4560888"/>
            <a:ext cx="5365750" cy="4319587"/>
          </a:xfrm>
          <a:prstGeom prst="rect">
            <a:avLst/>
          </a:prstGeom>
          <a:noFill/>
          <a:ln>
            <a:noFill/>
          </a:ln>
        </p:spPr>
        <p:txBody>
          <a:bodyPr anchorCtr="0" anchor="ctr" bIns="48225" lIns="96475" spcFirstLastPara="1" rIns="96475" wrap="square" tIns="482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2" name="Shape 12"/>
        <p:cNvGrpSpPr/>
        <p:nvPr/>
      </p:nvGrpSpPr>
      <p:grpSpPr>
        <a:xfrm>
          <a:off x="0" y="0"/>
          <a:ext cx="0" cy="0"/>
          <a:chOff x="0" y="0"/>
          <a:chExt cx="0" cy="0"/>
        </a:xfrm>
      </p:grpSpPr>
      <p:sp>
        <p:nvSpPr>
          <p:cNvPr id="13" name="Google Shape;13;p2"/>
          <p:cNvSpPr txBox="1"/>
          <p:nvPr>
            <p:ph type="title"/>
          </p:nvPr>
        </p:nvSpPr>
        <p:spPr>
          <a:xfrm>
            <a:off x="685800" y="2286000"/>
            <a:ext cx="7770813" cy="11414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2"/>
          <p:cNvSpPr/>
          <p:nvPr>
            <p:ph idx="2" type="pic"/>
          </p:nvPr>
        </p:nvSpPr>
        <p:spPr>
          <a:xfrm>
            <a:off x="1792288" y="612775"/>
            <a:ext cx="5486400" cy="4114800"/>
          </a:xfrm>
          <a:prstGeom prst="rect">
            <a:avLst/>
          </a:prstGeom>
          <a:noFill/>
          <a:ln>
            <a:noFill/>
          </a:ln>
        </p:spPr>
      </p:sp>
      <p:sp>
        <p:nvSpPr>
          <p:cNvPr id="74" name="Google Shape;74;p1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5" name="Google Shape;75;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1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 name="Google Shape;1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 name="Google Shape;17;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0" name="Shape 20"/>
        <p:cNvGrpSpPr/>
        <p:nvPr/>
      </p:nvGrpSpPr>
      <p:grpSpPr>
        <a:xfrm>
          <a:off x="0" y="0"/>
          <a:ext cx="0" cy="0"/>
          <a:chOff x="0" y="0"/>
          <a:chExt cx="0" cy="0"/>
        </a:xfrm>
      </p:grpSpPr>
      <p:sp>
        <p:nvSpPr>
          <p:cNvPr id="21" name="Google Shape;21;p4"/>
          <p:cNvSpPr txBox="1"/>
          <p:nvPr>
            <p:ph type="title"/>
          </p:nvPr>
        </p:nvSpPr>
        <p:spPr>
          <a:xfrm>
            <a:off x="457200" y="122238"/>
            <a:ext cx="7543800" cy="1295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4"/>
          <p:cNvSpPr txBox="1"/>
          <p:nvPr>
            <p:ph idx="1" type="body"/>
          </p:nvPr>
        </p:nvSpPr>
        <p:spPr>
          <a:xfrm>
            <a:off x="457200" y="1719263"/>
            <a:ext cx="4038600" cy="44116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4"/>
          <p:cNvSpPr txBox="1"/>
          <p:nvPr>
            <p:ph idx="2" type="body"/>
          </p:nvPr>
        </p:nvSpPr>
        <p:spPr>
          <a:xfrm>
            <a:off x="4648200" y="1719263"/>
            <a:ext cx="4038600" cy="44116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5" name="Google Shape;35;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 name="Google Shape;8;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0" name="Google Shape;10;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1" name="Google Shape;11;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1pPr>
            <a:lvl2pPr indent="0" lvl="1"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2pPr>
            <a:lvl3pPr indent="0" lvl="2"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3pPr>
            <a:lvl4pPr indent="0" lvl="3"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4pPr>
            <a:lvl5pPr indent="0" lvl="4"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5pPr>
            <a:lvl6pPr indent="0" lvl="5"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6pPr>
            <a:lvl7pPr indent="0" lvl="6"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7pPr>
            <a:lvl8pPr indent="0" lvl="7"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8pPr>
            <a:lvl9pPr indent="0" lvl="8"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685800" y="2062163"/>
            <a:ext cx="7772400" cy="1366837"/>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None/>
            </a:pPr>
            <a:r>
              <a:rPr lang="en-GB"/>
              <a:t>Chapter 4</a:t>
            </a:r>
            <a:br>
              <a:rPr lang="en-GB"/>
            </a:br>
            <a:br>
              <a:rPr lang="en-GB"/>
            </a:br>
            <a:r>
              <a:rPr lang="en-GB"/>
              <a:t>CPU Scheduling (Algorithms)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609600" y="609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Single Processor Scheduling Algorithms</a:t>
            </a:r>
            <a:endParaRPr/>
          </a:p>
        </p:txBody>
      </p:sp>
      <p:sp>
        <p:nvSpPr>
          <p:cNvPr id="148" name="Google Shape;148;p24"/>
          <p:cNvSpPr txBox="1"/>
          <p:nvPr>
            <p:ph idx="1" type="body"/>
          </p:nvPr>
        </p:nvSpPr>
        <p:spPr>
          <a:xfrm>
            <a:off x="1524000" y="2057400"/>
            <a:ext cx="5891213"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2800"/>
              <a:buChar char="•"/>
            </a:pPr>
            <a:r>
              <a:rPr lang="en-GB" sz="2800"/>
              <a:t>First Come, First Served (FCFS)</a:t>
            </a:r>
            <a:endParaRPr/>
          </a:p>
          <a:p>
            <a:pPr indent="-342900" lvl="0" marL="342900" rtl="0" algn="l">
              <a:spcBef>
                <a:spcPts val="560"/>
              </a:spcBef>
              <a:spcAft>
                <a:spcPts val="0"/>
              </a:spcAft>
              <a:buClr>
                <a:schemeClr val="dk1"/>
              </a:buClr>
              <a:buSzPts val="2800"/>
              <a:buChar char="•"/>
            </a:pPr>
            <a:r>
              <a:rPr lang="en-GB" sz="2800"/>
              <a:t>Shortest Job First (SJF)</a:t>
            </a:r>
            <a:endParaRPr/>
          </a:p>
          <a:p>
            <a:pPr indent="-342900" lvl="0" marL="342900" rtl="0" algn="l">
              <a:spcBef>
                <a:spcPts val="560"/>
              </a:spcBef>
              <a:spcAft>
                <a:spcPts val="0"/>
              </a:spcAft>
              <a:buClr>
                <a:schemeClr val="dk1"/>
              </a:buClr>
              <a:buSzPts val="2800"/>
              <a:buChar char="•"/>
            </a:pPr>
            <a:r>
              <a:rPr lang="en-GB" sz="2800"/>
              <a:t>Priority</a:t>
            </a:r>
            <a:endParaRPr/>
          </a:p>
          <a:p>
            <a:pPr indent="-342900" lvl="0" marL="342900" rtl="0" algn="l">
              <a:spcBef>
                <a:spcPts val="560"/>
              </a:spcBef>
              <a:spcAft>
                <a:spcPts val="0"/>
              </a:spcAft>
              <a:buClr>
                <a:schemeClr val="dk1"/>
              </a:buClr>
              <a:buSzPts val="2800"/>
              <a:buChar char="•"/>
            </a:pPr>
            <a:r>
              <a:rPr lang="en-GB" sz="2800"/>
              <a:t>Round Robin (RR)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685800" y="2286000"/>
            <a:ext cx="77724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First Come, First Served (FCFS) Scheduling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457200" y="122238"/>
            <a:ext cx="7666038"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FCFS Scheduling Example</a:t>
            </a:r>
            <a:endParaRPr/>
          </a:p>
        </p:txBody>
      </p:sp>
      <p:sp>
        <p:nvSpPr>
          <p:cNvPr id="159" name="Google Shape;159;p26"/>
          <p:cNvSpPr txBox="1"/>
          <p:nvPr>
            <p:ph idx="1" type="body"/>
          </p:nvPr>
        </p:nvSpPr>
        <p:spPr>
          <a:xfrm>
            <a:off x="261938" y="1312863"/>
            <a:ext cx="7472362" cy="48180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600"/>
              <a:buChar char="•"/>
            </a:pPr>
            <a:r>
              <a:rPr lang="en-GB" sz="1600"/>
              <a:t>suppose the scheduler is given 4 tasks, A, B, C and D. Each task requires a certain number of time units to complete. </a:t>
            </a:r>
            <a:endParaRPr/>
          </a:p>
          <a:p>
            <a:pPr indent="-241300" lvl="0" marL="342900" rtl="0" algn="l">
              <a:lnSpc>
                <a:spcPct val="80000"/>
              </a:lnSpc>
              <a:spcBef>
                <a:spcPts val="320"/>
              </a:spcBef>
              <a:spcAft>
                <a:spcPts val="0"/>
              </a:spcAft>
              <a:buClr>
                <a:schemeClr val="dk1"/>
              </a:buClr>
              <a:buSzPts val="1600"/>
              <a:buNone/>
            </a:pPr>
            <a:r>
              <a:t/>
            </a:r>
            <a:endParaRPr sz="1600"/>
          </a:p>
          <a:p>
            <a:pPr indent="-241300" lvl="0" marL="342900" rtl="0" algn="l">
              <a:lnSpc>
                <a:spcPct val="80000"/>
              </a:lnSpc>
              <a:spcBef>
                <a:spcPts val="320"/>
              </a:spcBef>
              <a:spcAft>
                <a:spcPts val="0"/>
              </a:spcAft>
              <a:buClr>
                <a:schemeClr val="dk1"/>
              </a:buClr>
              <a:buSzPts val="1600"/>
              <a:buNone/>
            </a:pPr>
            <a:r>
              <a:t/>
            </a:r>
            <a:endParaRPr sz="1600"/>
          </a:p>
          <a:p>
            <a:pPr indent="-241300" lvl="0" marL="342900" rtl="0" algn="l">
              <a:lnSpc>
                <a:spcPct val="80000"/>
              </a:lnSpc>
              <a:spcBef>
                <a:spcPts val="320"/>
              </a:spcBef>
              <a:spcAft>
                <a:spcPts val="0"/>
              </a:spcAft>
              <a:buClr>
                <a:schemeClr val="dk1"/>
              </a:buClr>
              <a:buSzPts val="1600"/>
              <a:buNone/>
            </a:pPr>
            <a:r>
              <a:t/>
            </a:r>
            <a:endParaRPr sz="1600"/>
          </a:p>
          <a:p>
            <a:pPr indent="-241300" lvl="0" marL="342900" rtl="0" algn="l">
              <a:lnSpc>
                <a:spcPct val="80000"/>
              </a:lnSpc>
              <a:spcBef>
                <a:spcPts val="320"/>
              </a:spcBef>
              <a:spcAft>
                <a:spcPts val="0"/>
              </a:spcAft>
              <a:buClr>
                <a:schemeClr val="dk1"/>
              </a:buClr>
              <a:buSzPts val="1600"/>
              <a:buNone/>
            </a:pPr>
            <a:r>
              <a:t/>
            </a:r>
            <a:endParaRPr sz="1600"/>
          </a:p>
          <a:p>
            <a:pPr indent="-241300" lvl="0" marL="342900" rtl="0" algn="l">
              <a:lnSpc>
                <a:spcPct val="80000"/>
              </a:lnSpc>
              <a:spcBef>
                <a:spcPts val="320"/>
              </a:spcBef>
              <a:spcAft>
                <a:spcPts val="0"/>
              </a:spcAft>
              <a:buClr>
                <a:schemeClr val="dk1"/>
              </a:buClr>
              <a:buSzPts val="1600"/>
              <a:buNone/>
            </a:pPr>
            <a:r>
              <a:t/>
            </a:r>
            <a:endParaRPr sz="1600"/>
          </a:p>
          <a:p>
            <a:pPr indent="-342900" lvl="0" marL="342900" rtl="0" algn="l">
              <a:lnSpc>
                <a:spcPct val="80000"/>
              </a:lnSpc>
              <a:spcBef>
                <a:spcPts val="320"/>
              </a:spcBef>
              <a:spcAft>
                <a:spcPts val="0"/>
              </a:spcAft>
              <a:buClr>
                <a:schemeClr val="dk1"/>
              </a:buClr>
              <a:buSzPts val="1600"/>
              <a:buChar char="•"/>
            </a:pPr>
            <a:r>
              <a:rPr lang="en-GB" sz="1600"/>
              <a:t>The FCFS scheduler’s Gantt chart for these tasks would be: </a:t>
            </a:r>
            <a:endParaRPr/>
          </a:p>
          <a:p>
            <a:pPr indent="-241300" lvl="0" marL="342900" rtl="0" algn="l">
              <a:lnSpc>
                <a:spcPct val="80000"/>
              </a:lnSpc>
              <a:spcBef>
                <a:spcPts val="320"/>
              </a:spcBef>
              <a:spcAft>
                <a:spcPts val="0"/>
              </a:spcAft>
              <a:buClr>
                <a:schemeClr val="dk1"/>
              </a:buClr>
              <a:buSzPts val="1600"/>
              <a:buNone/>
            </a:pPr>
            <a:r>
              <a:t/>
            </a:r>
            <a:endParaRPr sz="1600"/>
          </a:p>
          <a:p>
            <a:pPr indent="-241300" lvl="0" marL="342900" rtl="0" algn="l">
              <a:lnSpc>
                <a:spcPct val="80000"/>
              </a:lnSpc>
              <a:spcBef>
                <a:spcPts val="320"/>
              </a:spcBef>
              <a:spcAft>
                <a:spcPts val="0"/>
              </a:spcAft>
              <a:buClr>
                <a:schemeClr val="dk1"/>
              </a:buClr>
              <a:buSzPts val="1600"/>
              <a:buNone/>
            </a:pPr>
            <a:r>
              <a:t/>
            </a:r>
            <a:endParaRPr sz="1600"/>
          </a:p>
          <a:p>
            <a:pPr indent="-241300" lvl="0" marL="342900" rtl="0" algn="l">
              <a:lnSpc>
                <a:spcPct val="80000"/>
              </a:lnSpc>
              <a:spcBef>
                <a:spcPts val="320"/>
              </a:spcBef>
              <a:spcAft>
                <a:spcPts val="0"/>
              </a:spcAft>
              <a:buClr>
                <a:schemeClr val="dk1"/>
              </a:buClr>
              <a:buSzPts val="1600"/>
              <a:buNone/>
            </a:pPr>
            <a:r>
              <a:t/>
            </a:r>
            <a:endParaRPr sz="1600"/>
          </a:p>
          <a:p>
            <a:pPr indent="-241300" lvl="0" marL="342900" rtl="0" algn="l">
              <a:lnSpc>
                <a:spcPct val="80000"/>
              </a:lnSpc>
              <a:spcBef>
                <a:spcPts val="320"/>
              </a:spcBef>
              <a:spcAft>
                <a:spcPts val="0"/>
              </a:spcAft>
              <a:buClr>
                <a:schemeClr val="dk1"/>
              </a:buClr>
              <a:buSzPts val="1600"/>
              <a:buNone/>
            </a:pPr>
            <a:r>
              <a:t/>
            </a:r>
            <a:endParaRPr sz="1600"/>
          </a:p>
          <a:p>
            <a:pPr indent="-342900" lvl="0" marL="342900" rtl="0" algn="l">
              <a:lnSpc>
                <a:spcPct val="80000"/>
              </a:lnSpc>
              <a:spcBef>
                <a:spcPts val="320"/>
              </a:spcBef>
              <a:spcAft>
                <a:spcPts val="0"/>
              </a:spcAft>
              <a:buClr>
                <a:schemeClr val="dk1"/>
              </a:buClr>
              <a:buSzPts val="1600"/>
              <a:buChar char="•"/>
            </a:pPr>
            <a:r>
              <a:rPr lang="en-GB" sz="1600"/>
              <a:t>The OS incurs some overhead each time it switches between processes due to </a:t>
            </a:r>
            <a:r>
              <a:rPr b="1" lang="en-GB" sz="1600"/>
              <a:t>context switching</a:t>
            </a:r>
            <a:r>
              <a:rPr lang="en-GB" sz="1600"/>
              <a:t>. We will call this overhead “</a:t>
            </a:r>
            <a:r>
              <a:rPr b="1" lang="en-GB" sz="1600"/>
              <a:t>cs</a:t>
            </a:r>
            <a:r>
              <a:rPr lang="en-GB" sz="1600"/>
              <a:t>”. </a:t>
            </a:r>
            <a:endParaRPr/>
          </a:p>
          <a:p>
            <a:pPr indent="-342900" lvl="0" marL="342900" rtl="0" algn="l">
              <a:lnSpc>
                <a:spcPct val="80000"/>
              </a:lnSpc>
              <a:spcBef>
                <a:spcPts val="320"/>
              </a:spcBef>
              <a:spcAft>
                <a:spcPts val="0"/>
              </a:spcAft>
              <a:buClr>
                <a:schemeClr val="dk1"/>
              </a:buClr>
              <a:buSzPts val="1600"/>
              <a:buChar char="•"/>
            </a:pPr>
            <a:r>
              <a:rPr i="1" lang="en-GB" sz="1600"/>
              <a:t>CPU Utilization</a:t>
            </a:r>
            <a:r>
              <a:rPr lang="en-GB" sz="1600"/>
              <a:t> -26/(26+3</a:t>
            </a:r>
            <a:r>
              <a:rPr b="1" lang="en-GB" sz="1600"/>
              <a:t>cs</a:t>
            </a:r>
            <a:r>
              <a:rPr lang="en-GB" sz="1600"/>
              <a:t>) </a:t>
            </a:r>
            <a:endParaRPr/>
          </a:p>
          <a:p>
            <a:pPr indent="-342900" lvl="0" marL="342900" rtl="0" algn="l">
              <a:lnSpc>
                <a:spcPct val="80000"/>
              </a:lnSpc>
              <a:spcBef>
                <a:spcPts val="320"/>
              </a:spcBef>
              <a:spcAft>
                <a:spcPts val="0"/>
              </a:spcAft>
              <a:buClr>
                <a:schemeClr val="dk1"/>
              </a:buClr>
              <a:buSzPts val="1600"/>
              <a:buChar char="•"/>
            </a:pPr>
            <a:r>
              <a:rPr i="1" lang="en-GB" sz="1600"/>
              <a:t>Turn around time</a:t>
            </a:r>
            <a:r>
              <a:rPr lang="en-GB" sz="1600"/>
              <a:t> - (8+12+21+26+6</a:t>
            </a:r>
            <a:r>
              <a:rPr b="1" lang="en-GB" sz="1600"/>
              <a:t>cs</a:t>
            </a:r>
            <a:r>
              <a:rPr lang="en-GB" sz="1600"/>
              <a:t>)/4 = 16.5 ignoring </a:t>
            </a:r>
            <a:r>
              <a:rPr b="1" lang="en-GB" sz="1600"/>
              <a:t>cs</a:t>
            </a:r>
            <a:endParaRPr/>
          </a:p>
          <a:p>
            <a:pPr indent="-342900" lvl="0" marL="342900" rtl="0" algn="l">
              <a:lnSpc>
                <a:spcPct val="80000"/>
              </a:lnSpc>
              <a:spcBef>
                <a:spcPts val="320"/>
              </a:spcBef>
              <a:spcAft>
                <a:spcPts val="0"/>
              </a:spcAft>
              <a:buClr>
                <a:schemeClr val="dk1"/>
              </a:buClr>
              <a:buSzPts val="1600"/>
              <a:buChar char="•"/>
            </a:pPr>
            <a:r>
              <a:rPr i="1" lang="en-GB" sz="1600"/>
              <a:t>Waiting-(0+8+12+21+6cs)/4 = 10.25 ignoring cs</a:t>
            </a:r>
            <a:endParaRPr/>
          </a:p>
          <a:p>
            <a:pPr indent="-342900" lvl="0" marL="342900" rtl="0" algn="l">
              <a:lnSpc>
                <a:spcPct val="80000"/>
              </a:lnSpc>
              <a:spcBef>
                <a:spcPts val="320"/>
              </a:spcBef>
              <a:spcAft>
                <a:spcPts val="0"/>
              </a:spcAft>
              <a:buClr>
                <a:schemeClr val="dk1"/>
              </a:buClr>
              <a:buSzPts val="1600"/>
              <a:buChar char="•"/>
            </a:pPr>
            <a:r>
              <a:rPr i="1" lang="en-GB" sz="1600"/>
              <a:t>Throughput-4/(26 + 3cs)</a:t>
            </a:r>
            <a:r>
              <a:rPr lang="en-GB" sz="1600"/>
              <a:t> </a:t>
            </a:r>
            <a:endParaRPr/>
          </a:p>
          <a:p>
            <a:pPr indent="-342900" lvl="0" marL="342900" rtl="0" algn="l">
              <a:lnSpc>
                <a:spcPct val="80000"/>
              </a:lnSpc>
              <a:spcBef>
                <a:spcPts val="320"/>
              </a:spcBef>
              <a:spcAft>
                <a:spcPts val="0"/>
              </a:spcAft>
              <a:buClr>
                <a:schemeClr val="dk1"/>
              </a:buClr>
              <a:buSzPts val="1600"/>
              <a:buChar char="•"/>
            </a:pPr>
            <a:r>
              <a:rPr i="1" lang="en-GB" sz="1600"/>
              <a:t>Response-(0+8+cs+12+2cs+21+3cs)/4 = 10.25 ignoring </a:t>
            </a:r>
            <a:r>
              <a:rPr b="1" i="1" lang="en-GB" sz="1600"/>
              <a:t>cs</a:t>
            </a:r>
            <a:r>
              <a:rPr lang="en-GB" sz="1600"/>
              <a:t> </a:t>
            </a:r>
            <a:endParaRPr/>
          </a:p>
        </p:txBody>
      </p:sp>
      <p:graphicFrame>
        <p:nvGraphicFramePr>
          <p:cNvPr id="160" name="Google Shape;160;p26"/>
          <p:cNvGraphicFramePr/>
          <p:nvPr/>
        </p:nvGraphicFramePr>
        <p:xfrm>
          <a:off x="5864225" y="1654175"/>
          <a:ext cx="3000000" cy="3000000"/>
        </p:xfrm>
        <a:graphic>
          <a:graphicData uri="http://schemas.openxmlformats.org/drawingml/2006/table">
            <a:tbl>
              <a:tblPr>
                <a:noFill/>
                <a:tableStyleId>{3CBBAA92-7801-4C4F-8692-FCC4A638E2B3}</a:tableStyleId>
              </a:tblPr>
              <a:tblGrid>
                <a:gridCol w="1128725"/>
                <a:gridCol w="1747825"/>
              </a:tblGrid>
              <a:tr h="330200">
                <a:tc>
                  <a:txBody>
                    <a:bodyPr/>
                    <a:lstStyle/>
                    <a:p>
                      <a:pPr indent="-342900" lvl="0" marL="342900" marR="0" rtl="0" algn="l">
                        <a:lnSpc>
                          <a:spcPct val="100000"/>
                        </a:lnSpc>
                        <a:spcBef>
                          <a:spcPts val="0"/>
                        </a:spcBef>
                        <a:spcAft>
                          <a:spcPts val="0"/>
                        </a:spcAft>
                        <a:buClr>
                          <a:schemeClr val="dk1"/>
                        </a:buClr>
                        <a:buSzPts val="1000"/>
                        <a:buFont typeface="Verdana"/>
                        <a:buNone/>
                      </a:pPr>
                      <a:r>
                        <a:rPr b="1" i="0" lang="en-GB" sz="1000" u="none" cap="none" strike="noStrike">
                          <a:solidFill>
                            <a:schemeClr val="dk1"/>
                          </a:solidFill>
                          <a:latin typeface="Verdana"/>
                          <a:ea typeface="Verdana"/>
                          <a:cs typeface="Verdana"/>
                          <a:sym typeface="Verdana"/>
                        </a:rPr>
                        <a:t>Task  </a:t>
                      </a:r>
                      <a:endParaRPr b="0" i="0" sz="2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000"/>
                        <a:buFont typeface="Verdana"/>
                        <a:buNone/>
                      </a:pPr>
                      <a:r>
                        <a:rPr b="1" i="0" lang="en-GB" sz="1000" u="none" cap="none" strike="noStrike">
                          <a:solidFill>
                            <a:schemeClr val="dk1"/>
                          </a:solidFill>
                          <a:latin typeface="Verdana"/>
                          <a:ea typeface="Verdana"/>
                          <a:cs typeface="Verdana"/>
                          <a:sym typeface="Verdana"/>
                        </a:rPr>
                        <a:t>Time units</a:t>
                      </a:r>
                      <a:endParaRPr b="0" i="0" sz="2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275">
                <a:tc>
                  <a:txBody>
                    <a:bodyPr/>
                    <a:lstStyle/>
                    <a:p>
                      <a:pPr indent="-342900" lvl="0" marL="342900" marR="0" rtl="0" algn="ctr">
                        <a:lnSpc>
                          <a:spcPct val="100000"/>
                        </a:lnSpc>
                        <a:spcBef>
                          <a:spcPts val="0"/>
                        </a:spcBef>
                        <a:spcAft>
                          <a:spcPts val="0"/>
                        </a:spcAft>
                        <a:buClr>
                          <a:schemeClr val="dk1"/>
                        </a:buClr>
                        <a:buSzPts val="1000"/>
                        <a:buFont typeface="Verdana"/>
                        <a:buNone/>
                      </a:pPr>
                      <a:r>
                        <a:rPr b="1" i="0" lang="en-GB" sz="1000" u="none" cap="none" strike="noStrike">
                          <a:solidFill>
                            <a:schemeClr val="dk1"/>
                          </a:solidFill>
                          <a:latin typeface="Verdana"/>
                          <a:ea typeface="Verdana"/>
                          <a:cs typeface="Verdana"/>
                          <a:sym typeface="Verdana"/>
                        </a:rPr>
                        <a:t>A</a:t>
                      </a:r>
                      <a:endParaRPr b="1" i="0" sz="2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Verdana"/>
                        <a:buNone/>
                      </a:pPr>
                      <a:r>
                        <a:rPr b="1" i="0" lang="en-GB" sz="1000" u="none" cap="none" strike="noStrike">
                          <a:solidFill>
                            <a:schemeClr val="dk1"/>
                          </a:solidFill>
                          <a:latin typeface="Verdana"/>
                          <a:ea typeface="Verdana"/>
                          <a:cs typeface="Verdana"/>
                          <a:sym typeface="Verdana"/>
                        </a:rPr>
                        <a:t>8</a:t>
                      </a:r>
                      <a:endParaRPr b="1" i="0" sz="2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275">
                <a:tc>
                  <a:txBody>
                    <a:bodyPr/>
                    <a:lstStyle/>
                    <a:p>
                      <a:pPr indent="-342900" lvl="0" marL="342900" marR="0" rtl="0" algn="ctr">
                        <a:lnSpc>
                          <a:spcPct val="100000"/>
                        </a:lnSpc>
                        <a:spcBef>
                          <a:spcPts val="0"/>
                        </a:spcBef>
                        <a:spcAft>
                          <a:spcPts val="0"/>
                        </a:spcAft>
                        <a:buClr>
                          <a:schemeClr val="dk1"/>
                        </a:buClr>
                        <a:buSzPts val="1000"/>
                        <a:buFont typeface="Verdana"/>
                        <a:buNone/>
                      </a:pPr>
                      <a:r>
                        <a:rPr b="1" i="0" lang="en-GB" sz="1000" u="none" cap="none" strike="noStrike">
                          <a:solidFill>
                            <a:schemeClr val="dk1"/>
                          </a:solidFill>
                          <a:latin typeface="Verdana"/>
                          <a:ea typeface="Verdana"/>
                          <a:cs typeface="Verdana"/>
                          <a:sym typeface="Verdana"/>
                        </a:rPr>
                        <a:t>B</a:t>
                      </a:r>
                      <a:endParaRPr b="1" i="0" sz="2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Verdana"/>
                        <a:buNone/>
                      </a:pPr>
                      <a:r>
                        <a:rPr b="1" i="0" lang="en-GB" sz="1000" u="none" cap="none" strike="noStrike">
                          <a:solidFill>
                            <a:schemeClr val="dk1"/>
                          </a:solidFill>
                          <a:latin typeface="Verdana"/>
                          <a:ea typeface="Verdana"/>
                          <a:cs typeface="Verdana"/>
                          <a:sym typeface="Verdana"/>
                        </a:rPr>
                        <a:t>4</a:t>
                      </a:r>
                      <a:endParaRPr b="1" i="0" sz="2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275">
                <a:tc>
                  <a:txBody>
                    <a:bodyPr/>
                    <a:lstStyle/>
                    <a:p>
                      <a:pPr indent="-342900" lvl="0" marL="342900" marR="0" rtl="0" algn="ctr">
                        <a:lnSpc>
                          <a:spcPct val="100000"/>
                        </a:lnSpc>
                        <a:spcBef>
                          <a:spcPts val="0"/>
                        </a:spcBef>
                        <a:spcAft>
                          <a:spcPts val="0"/>
                        </a:spcAft>
                        <a:buClr>
                          <a:schemeClr val="dk1"/>
                        </a:buClr>
                        <a:buSzPts val="1000"/>
                        <a:buFont typeface="Verdana"/>
                        <a:buNone/>
                      </a:pPr>
                      <a:r>
                        <a:rPr b="1" i="0" lang="en-GB" sz="1000" u="none" cap="none" strike="noStrike">
                          <a:solidFill>
                            <a:schemeClr val="dk1"/>
                          </a:solidFill>
                          <a:latin typeface="Verdana"/>
                          <a:ea typeface="Verdana"/>
                          <a:cs typeface="Verdana"/>
                          <a:sym typeface="Verdana"/>
                        </a:rPr>
                        <a:t>C</a:t>
                      </a:r>
                      <a:endParaRPr b="1" i="0" sz="2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Verdana"/>
                        <a:buNone/>
                      </a:pPr>
                      <a:r>
                        <a:rPr b="1" i="0" lang="en-GB" sz="1000" u="none" cap="none" strike="noStrike">
                          <a:solidFill>
                            <a:schemeClr val="dk1"/>
                          </a:solidFill>
                          <a:latin typeface="Verdana"/>
                          <a:ea typeface="Verdana"/>
                          <a:cs typeface="Verdana"/>
                          <a:sym typeface="Verdana"/>
                        </a:rPr>
                        <a:t>9</a:t>
                      </a:r>
                      <a:endParaRPr b="1" i="0" sz="2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5275">
                <a:tc>
                  <a:txBody>
                    <a:bodyPr/>
                    <a:lstStyle/>
                    <a:p>
                      <a:pPr indent="-342900" lvl="0" marL="342900" marR="0" rtl="0" algn="ctr">
                        <a:lnSpc>
                          <a:spcPct val="100000"/>
                        </a:lnSpc>
                        <a:spcBef>
                          <a:spcPts val="0"/>
                        </a:spcBef>
                        <a:spcAft>
                          <a:spcPts val="0"/>
                        </a:spcAft>
                        <a:buClr>
                          <a:schemeClr val="dk1"/>
                        </a:buClr>
                        <a:buSzPts val="1000"/>
                        <a:buFont typeface="Verdana"/>
                        <a:buNone/>
                      </a:pPr>
                      <a:r>
                        <a:rPr b="1" i="0" lang="en-GB" sz="1000" u="none" cap="none" strike="noStrike">
                          <a:solidFill>
                            <a:schemeClr val="dk1"/>
                          </a:solidFill>
                          <a:latin typeface="Verdana"/>
                          <a:ea typeface="Verdana"/>
                          <a:cs typeface="Verdana"/>
                          <a:sym typeface="Verdana"/>
                        </a:rPr>
                        <a:t>D</a:t>
                      </a:r>
                      <a:endParaRPr b="1" i="0" sz="2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Verdana"/>
                        <a:buNone/>
                      </a:pPr>
                      <a:r>
                        <a:rPr b="1" i="0" lang="en-GB" sz="1000" u="none" cap="none" strike="noStrike">
                          <a:solidFill>
                            <a:schemeClr val="dk1"/>
                          </a:solidFill>
                          <a:latin typeface="Verdana"/>
                          <a:ea typeface="Verdana"/>
                          <a:cs typeface="Verdana"/>
                          <a:sym typeface="Verdana"/>
                        </a:rPr>
                        <a:t>5</a:t>
                      </a:r>
                      <a:endParaRPr b="1" i="0" sz="2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descr="fig5-1" id="161" name="Google Shape;161;p26"/>
          <p:cNvPicPr preferRelativeResize="0"/>
          <p:nvPr/>
        </p:nvPicPr>
        <p:blipFill rotWithShape="1">
          <a:blip r:embed="rId3">
            <a:alphaModFix/>
          </a:blip>
          <a:srcRect b="0" l="0" r="0" t="0"/>
          <a:stretch/>
        </p:blipFill>
        <p:spPr>
          <a:xfrm>
            <a:off x="2562225" y="3214688"/>
            <a:ext cx="2400300" cy="75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654050" y="314325"/>
            <a:ext cx="8340725" cy="500063"/>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None/>
            </a:pPr>
            <a:r>
              <a:rPr lang="en-GB" sz="2800"/>
              <a:t>First-Come, First-Served (FCFS) Scheduling</a:t>
            </a:r>
            <a:endParaRPr/>
          </a:p>
        </p:txBody>
      </p:sp>
      <p:sp>
        <p:nvSpPr>
          <p:cNvPr id="167" name="Google Shape;167;p27"/>
          <p:cNvSpPr txBox="1"/>
          <p:nvPr>
            <p:ph idx="1" type="body"/>
          </p:nvPr>
        </p:nvSpPr>
        <p:spPr>
          <a:xfrm>
            <a:off x="304800" y="990600"/>
            <a:ext cx="8023225" cy="5486400"/>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2000"/>
              <a:buFont typeface="Arial"/>
              <a:buNone/>
            </a:pPr>
            <a:r>
              <a:rPr lang="en-GB" sz="2000"/>
              <a:t>		</a:t>
            </a:r>
            <a:r>
              <a:rPr lang="en-GB" sz="2000" u="sng"/>
              <a:t>Process</a:t>
            </a:r>
            <a:r>
              <a:rPr lang="en-GB" sz="2000"/>
              <a:t>	</a:t>
            </a:r>
            <a:r>
              <a:rPr lang="en-GB" sz="2000" u="sng"/>
              <a:t>Burst Time	</a:t>
            </a:r>
            <a:endParaRPr/>
          </a:p>
          <a:p>
            <a:pPr indent="-342900" lvl="0" marL="342900" rtl="0" algn="l">
              <a:lnSpc>
                <a:spcPct val="90000"/>
              </a:lnSpc>
              <a:spcBef>
                <a:spcPts val="400"/>
              </a:spcBef>
              <a:spcAft>
                <a:spcPts val="0"/>
              </a:spcAft>
              <a:buClr>
                <a:schemeClr val="dk1"/>
              </a:buClr>
              <a:buSzPts val="2000"/>
              <a:buFont typeface="Arial"/>
              <a:buNone/>
            </a:pPr>
            <a:r>
              <a:rPr lang="en-GB" sz="2000"/>
              <a:t>		</a:t>
            </a:r>
            <a:r>
              <a:rPr i="1" lang="en-GB" sz="2000">
                <a:latin typeface="Courier New"/>
                <a:ea typeface="Courier New"/>
                <a:cs typeface="Courier New"/>
                <a:sym typeface="Courier New"/>
              </a:rPr>
              <a:t>P</a:t>
            </a:r>
            <a:r>
              <a:rPr baseline="-25000" i="1" lang="en-GB" sz="2000">
                <a:latin typeface="Courier New"/>
                <a:ea typeface="Courier New"/>
                <a:cs typeface="Courier New"/>
                <a:sym typeface="Courier New"/>
              </a:rPr>
              <a:t>1</a:t>
            </a:r>
            <a:r>
              <a:rPr lang="en-GB" sz="2000">
                <a:latin typeface="Courier New"/>
                <a:ea typeface="Courier New"/>
                <a:cs typeface="Courier New"/>
                <a:sym typeface="Courier New"/>
              </a:rPr>
              <a:t>	24</a:t>
            </a:r>
            <a:endParaRPr/>
          </a:p>
          <a:p>
            <a:pPr indent="-342900" lvl="0" marL="342900" rtl="0" algn="l">
              <a:lnSpc>
                <a:spcPct val="90000"/>
              </a:lnSpc>
              <a:spcBef>
                <a:spcPts val="400"/>
              </a:spcBef>
              <a:spcAft>
                <a:spcPts val="0"/>
              </a:spcAft>
              <a:buClr>
                <a:schemeClr val="dk1"/>
              </a:buClr>
              <a:buSzPts val="2000"/>
              <a:buFont typeface="Arial"/>
              <a:buNone/>
            </a:pPr>
            <a:r>
              <a:rPr lang="en-GB" sz="2000">
                <a:latin typeface="Courier New"/>
                <a:ea typeface="Courier New"/>
                <a:cs typeface="Courier New"/>
                <a:sym typeface="Courier New"/>
              </a:rPr>
              <a:t>		</a:t>
            </a:r>
            <a:r>
              <a:rPr i="1" lang="en-GB" sz="2000">
                <a:latin typeface="Courier New"/>
                <a:ea typeface="Courier New"/>
                <a:cs typeface="Courier New"/>
                <a:sym typeface="Courier New"/>
              </a:rPr>
              <a:t>P</a:t>
            </a:r>
            <a:r>
              <a:rPr baseline="-25000" i="1" lang="en-GB" sz="2000">
                <a:latin typeface="Courier New"/>
                <a:ea typeface="Courier New"/>
                <a:cs typeface="Courier New"/>
                <a:sym typeface="Courier New"/>
              </a:rPr>
              <a:t>2</a:t>
            </a:r>
            <a:r>
              <a:rPr lang="en-GB" sz="2000">
                <a:latin typeface="Courier New"/>
                <a:ea typeface="Courier New"/>
                <a:cs typeface="Courier New"/>
                <a:sym typeface="Courier New"/>
              </a:rPr>
              <a:t> 	 3</a:t>
            </a:r>
            <a:endParaRPr/>
          </a:p>
          <a:p>
            <a:pPr indent="-342900" lvl="0" marL="342900" rtl="0" algn="l">
              <a:lnSpc>
                <a:spcPct val="90000"/>
              </a:lnSpc>
              <a:spcBef>
                <a:spcPts val="700"/>
              </a:spcBef>
              <a:spcAft>
                <a:spcPts val="0"/>
              </a:spcAft>
              <a:buClr>
                <a:schemeClr val="dk1"/>
              </a:buClr>
              <a:buSzPts val="2000"/>
              <a:buFont typeface="Arial"/>
              <a:buNone/>
            </a:pPr>
            <a:r>
              <a:rPr lang="en-GB" sz="2000">
                <a:latin typeface="Courier New"/>
                <a:ea typeface="Courier New"/>
                <a:cs typeface="Courier New"/>
                <a:sym typeface="Courier New"/>
              </a:rPr>
              <a:t>		</a:t>
            </a:r>
            <a:r>
              <a:rPr i="1" lang="en-GB" sz="2000">
                <a:latin typeface="Courier New"/>
                <a:ea typeface="Courier New"/>
                <a:cs typeface="Courier New"/>
                <a:sym typeface="Courier New"/>
              </a:rPr>
              <a:t>P</a:t>
            </a:r>
            <a:r>
              <a:rPr baseline="-25000" i="1" lang="en-GB" sz="2000">
                <a:latin typeface="Courier New"/>
                <a:ea typeface="Courier New"/>
                <a:cs typeface="Courier New"/>
                <a:sym typeface="Courier New"/>
              </a:rPr>
              <a:t>3	  </a:t>
            </a:r>
            <a:r>
              <a:rPr lang="en-GB" sz="2000">
                <a:latin typeface="Courier New"/>
                <a:ea typeface="Courier New"/>
                <a:cs typeface="Courier New"/>
                <a:sym typeface="Courier New"/>
              </a:rPr>
              <a:t>3</a:t>
            </a:r>
            <a:r>
              <a:rPr baseline="-25000" i="1" lang="en-GB" sz="2000"/>
              <a:t> </a:t>
            </a:r>
            <a:endParaRPr/>
          </a:p>
          <a:p>
            <a:pPr indent="-342900" lvl="0" marL="342900" rtl="0" algn="l">
              <a:lnSpc>
                <a:spcPct val="90000"/>
              </a:lnSpc>
              <a:spcBef>
                <a:spcPts val="700"/>
              </a:spcBef>
              <a:spcAft>
                <a:spcPts val="0"/>
              </a:spcAft>
              <a:buClr>
                <a:schemeClr val="dk1"/>
              </a:buClr>
              <a:buSzPts val="2000"/>
              <a:buChar char="•"/>
            </a:pPr>
            <a:r>
              <a:rPr lang="en-GB" sz="2000"/>
              <a:t>With FCFS, the process that requests the CPU first is allocated the CPU first</a:t>
            </a:r>
            <a:endParaRPr/>
          </a:p>
          <a:p>
            <a:pPr indent="-342900" lvl="0" marL="342900" rtl="0" algn="l">
              <a:lnSpc>
                <a:spcPct val="90000"/>
              </a:lnSpc>
              <a:spcBef>
                <a:spcPts val="613"/>
              </a:spcBef>
              <a:spcAft>
                <a:spcPts val="0"/>
              </a:spcAft>
              <a:buClr>
                <a:schemeClr val="dk1"/>
              </a:buClr>
              <a:buSzPts val="2000"/>
              <a:buChar char="•"/>
            </a:pPr>
            <a:r>
              <a:rPr lang="en-GB" sz="2000"/>
              <a:t>Case #1: Suppose that the processes arrive in the order: </a:t>
            </a:r>
            <a:r>
              <a:rPr lang="en-GB" sz="2000">
                <a:latin typeface="Courier New"/>
                <a:ea typeface="Courier New"/>
                <a:cs typeface="Courier New"/>
                <a:sym typeface="Courier New"/>
              </a:rPr>
              <a:t>P</a:t>
            </a:r>
            <a:r>
              <a:rPr baseline="-25000" lang="en-GB" sz="2000">
                <a:latin typeface="Courier New"/>
                <a:ea typeface="Courier New"/>
                <a:cs typeface="Courier New"/>
                <a:sym typeface="Courier New"/>
              </a:rPr>
              <a:t>1</a:t>
            </a:r>
            <a:r>
              <a:rPr lang="en-GB" sz="2000">
                <a:latin typeface="Courier New"/>
                <a:ea typeface="Courier New"/>
                <a:cs typeface="Courier New"/>
                <a:sym typeface="Courier New"/>
              </a:rPr>
              <a:t> , P</a:t>
            </a:r>
            <a:r>
              <a:rPr baseline="-25000" lang="en-GB" sz="2000">
                <a:latin typeface="Courier New"/>
                <a:ea typeface="Courier New"/>
                <a:cs typeface="Courier New"/>
                <a:sym typeface="Courier New"/>
              </a:rPr>
              <a:t>2</a:t>
            </a:r>
            <a:r>
              <a:rPr lang="en-GB" sz="2000">
                <a:latin typeface="Courier New"/>
                <a:ea typeface="Courier New"/>
                <a:cs typeface="Courier New"/>
                <a:sym typeface="Courier New"/>
              </a:rPr>
              <a:t> , P</a:t>
            </a:r>
            <a:r>
              <a:rPr baseline="-25000" lang="en-GB" sz="2000">
                <a:latin typeface="Courier New"/>
                <a:ea typeface="Courier New"/>
                <a:cs typeface="Courier New"/>
                <a:sym typeface="Courier New"/>
              </a:rPr>
              <a:t>3</a:t>
            </a:r>
            <a:r>
              <a:rPr baseline="-25000" i="1" lang="en-GB" sz="2000"/>
              <a:t>  </a:t>
            </a:r>
            <a:br>
              <a:rPr baseline="-25000" i="1" lang="en-GB" sz="2000"/>
            </a:br>
            <a:br>
              <a:rPr baseline="-25000" i="1" lang="en-GB" sz="2000"/>
            </a:br>
            <a:r>
              <a:rPr lang="en-GB" sz="2000"/>
              <a:t>The Gantt Chart for the schedule is:</a:t>
            </a:r>
            <a:br>
              <a:rPr lang="en-GB" sz="2000"/>
            </a:br>
            <a:br>
              <a:rPr lang="en-GB" sz="2000"/>
            </a:br>
            <a:br>
              <a:rPr lang="en-GB" sz="2000"/>
            </a:br>
            <a:br>
              <a:rPr lang="en-GB" sz="2000"/>
            </a:br>
            <a:br>
              <a:rPr lang="en-GB" sz="2000"/>
            </a:br>
            <a:endParaRPr sz="2000"/>
          </a:p>
          <a:p>
            <a:pPr indent="-342900" lvl="0" marL="342900" rtl="0" algn="l">
              <a:lnSpc>
                <a:spcPct val="90000"/>
              </a:lnSpc>
              <a:spcBef>
                <a:spcPts val="400"/>
              </a:spcBef>
              <a:spcAft>
                <a:spcPts val="0"/>
              </a:spcAft>
              <a:buClr>
                <a:schemeClr val="dk1"/>
              </a:buClr>
              <a:buSzPts val="2000"/>
              <a:buChar char="•"/>
            </a:pPr>
            <a:r>
              <a:rPr lang="en-GB" sz="2000"/>
              <a:t>Waiting time for </a:t>
            </a:r>
            <a:r>
              <a:rPr i="1" lang="en-GB" sz="2000">
                <a:latin typeface="Courier New"/>
                <a:ea typeface="Courier New"/>
                <a:cs typeface="Courier New"/>
                <a:sym typeface="Courier New"/>
              </a:rPr>
              <a:t>P</a:t>
            </a:r>
            <a:r>
              <a:rPr baseline="-25000" i="1" lang="en-GB" sz="2000">
                <a:latin typeface="Courier New"/>
                <a:ea typeface="Courier New"/>
                <a:cs typeface="Courier New"/>
                <a:sym typeface="Courier New"/>
              </a:rPr>
              <a:t>1</a:t>
            </a:r>
            <a:r>
              <a:rPr lang="en-GB" sz="2000">
                <a:latin typeface="Courier New"/>
                <a:ea typeface="Courier New"/>
                <a:cs typeface="Courier New"/>
                <a:sym typeface="Courier New"/>
              </a:rPr>
              <a:t>  = 0; </a:t>
            </a:r>
            <a:r>
              <a:rPr i="1" lang="en-GB" sz="2000">
                <a:latin typeface="Courier New"/>
                <a:ea typeface="Courier New"/>
                <a:cs typeface="Courier New"/>
                <a:sym typeface="Courier New"/>
              </a:rPr>
              <a:t>P</a:t>
            </a:r>
            <a:r>
              <a:rPr baseline="-25000" i="1" lang="en-GB" sz="2000">
                <a:latin typeface="Courier New"/>
                <a:ea typeface="Courier New"/>
                <a:cs typeface="Courier New"/>
                <a:sym typeface="Courier New"/>
              </a:rPr>
              <a:t>2</a:t>
            </a:r>
            <a:r>
              <a:rPr lang="en-GB" sz="2000">
                <a:latin typeface="Courier New"/>
                <a:ea typeface="Courier New"/>
                <a:cs typeface="Courier New"/>
                <a:sym typeface="Courier New"/>
              </a:rPr>
              <a:t>  = 24; </a:t>
            </a:r>
            <a:r>
              <a:rPr i="1" lang="en-GB" sz="2000">
                <a:latin typeface="Courier New"/>
                <a:ea typeface="Courier New"/>
                <a:cs typeface="Courier New"/>
                <a:sym typeface="Courier New"/>
              </a:rPr>
              <a:t>P</a:t>
            </a:r>
            <a:r>
              <a:rPr baseline="-25000" i="1" lang="en-GB" sz="2000">
                <a:latin typeface="Courier New"/>
                <a:ea typeface="Courier New"/>
                <a:cs typeface="Courier New"/>
                <a:sym typeface="Courier New"/>
              </a:rPr>
              <a:t>3 </a:t>
            </a:r>
            <a:r>
              <a:rPr lang="en-GB" sz="2000">
                <a:latin typeface="Courier New"/>
                <a:ea typeface="Courier New"/>
                <a:cs typeface="Courier New"/>
                <a:sym typeface="Courier New"/>
              </a:rPr>
              <a:t>= 27</a:t>
            </a:r>
            <a:endParaRPr/>
          </a:p>
          <a:p>
            <a:pPr indent="-342900" lvl="0" marL="342900" rtl="0" algn="l">
              <a:lnSpc>
                <a:spcPct val="90000"/>
              </a:lnSpc>
              <a:spcBef>
                <a:spcPts val="400"/>
              </a:spcBef>
              <a:spcAft>
                <a:spcPts val="0"/>
              </a:spcAft>
              <a:buClr>
                <a:schemeClr val="dk1"/>
              </a:buClr>
              <a:buSzPts val="2000"/>
              <a:buChar char="•"/>
            </a:pPr>
            <a:r>
              <a:rPr lang="en-GB" sz="2000"/>
              <a:t>Average waiting time:  </a:t>
            </a:r>
            <a:r>
              <a:rPr lang="en-GB" sz="2000">
                <a:latin typeface="Courier New"/>
                <a:ea typeface="Courier New"/>
                <a:cs typeface="Courier New"/>
                <a:sym typeface="Courier New"/>
              </a:rPr>
              <a:t>(0 + 24 + 27)/3 = 17</a:t>
            </a:r>
            <a:endParaRPr/>
          </a:p>
          <a:p>
            <a:pPr indent="-342900" lvl="0" marL="342900" rtl="0" algn="l">
              <a:lnSpc>
                <a:spcPct val="90000"/>
              </a:lnSpc>
              <a:spcBef>
                <a:spcPts val="400"/>
              </a:spcBef>
              <a:spcAft>
                <a:spcPts val="0"/>
              </a:spcAft>
              <a:buClr>
                <a:schemeClr val="dk1"/>
              </a:buClr>
              <a:buSzPts val="2000"/>
              <a:buChar char="•"/>
            </a:pPr>
            <a:r>
              <a:rPr lang="en-GB" sz="2000"/>
              <a:t>Average turn-around time:  </a:t>
            </a:r>
            <a:r>
              <a:rPr lang="en-GB" sz="2000">
                <a:latin typeface="Courier New"/>
                <a:ea typeface="Courier New"/>
                <a:cs typeface="Courier New"/>
                <a:sym typeface="Courier New"/>
              </a:rPr>
              <a:t>(24 + 27 + 30)/3 = 27</a:t>
            </a:r>
            <a:endParaRPr/>
          </a:p>
        </p:txBody>
      </p:sp>
      <p:grpSp>
        <p:nvGrpSpPr>
          <p:cNvPr id="168" name="Google Shape;168;p27"/>
          <p:cNvGrpSpPr/>
          <p:nvPr/>
        </p:nvGrpSpPr>
        <p:grpSpPr>
          <a:xfrm>
            <a:off x="1447800" y="4038600"/>
            <a:ext cx="5556251" cy="1128713"/>
            <a:chOff x="1061" y="2384"/>
            <a:chExt cx="3500" cy="711"/>
          </a:xfrm>
        </p:grpSpPr>
        <p:sp>
          <p:nvSpPr>
            <p:cNvPr id="169" name="Google Shape;169;p27"/>
            <p:cNvSpPr/>
            <p:nvPr/>
          </p:nvSpPr>
          <p:spPr>
            <a:xfrm>
              <a:off x="1165" y="2384"/>
              <a:ext cx="3312" cy="384"/>
            </a:xfrm>
            <a:prstGeom prst="roundRect">
              <a:avLst>
                <a:gd fmla="val 259" name="adj"/>
              </a:avLst>
            </a:prstGeom>
            <a:solidFill>
              <a:srgbClr val="FFFF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0" name="Google Shape;170;p27"/>
            <p:cNvSpPr/>
            <p:nvPr/>
          </p:nvSpPr>
          <p:spPr>
            <a:xfrm>
              <a:off x="1981" y="2432"/>
              <a:ext cx="265"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1</a:t>
              </a:r>
              <a:endParaRPr/>
            </a:p>
          </p:txBody>
        </p:sp>
        <p:sp>
          <p:nvSpPr>
            <p:cNvPr id="171" name="Google Shape;171;p27"/>
            <p:cNvSpPr/>
            <p:nvPr/>
          </p:nvSpPr>
          <p:spPr>
            <a:xfrm>
              <a:off x="3469" y="2432"/>
              <a:ext cx="265"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2</a:t>
              </a:r>
              <a:endParaRPr/>
            </a:p>
          </p:txBody>
        </p:sp>
        <p:sp>
          <p:nvSpPr>
            <p:cNvPr id="172" name="Google Shape;172;p27"/>
            <p:cNvSpPr/>
            <p:nvPr/>
          </p:nvSpPr>
          <p:spPr>
            <a:xfrm>
              <a:off x="4045" y="2432"/>
              <a:ext cx="265"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3</a:t>
              </a:r>
              <a:endParaRPr/>
            </a:p>
          </p:txBody>
        </p:sp>
        <p:cxnSp>
          <p:nvCxnSpPr>
            <p:cNvPr id="173" name="Google Shape;173;p27"/>
            <p:cNvCxnSpPr/>
            <p:nvPr/>
          </p:nvCxnSpPr>
          <p:spPr>
            <a:xfrm>
              <a:off x="1165" y="2768"/>
              <a:ext cx="1" cy="144"/>
            </a:xfrm>
            <a:prstGeom prst="straightConnector1">
              <a:avLst/>
            </a:prstGeom>
            <a:noFill/>
            <a:ln cap="flat" cmpd="sng" w="9525">
              <a:solidFill>
                <a:srgbClr val="000000"/>
              </a:solidFill>
              <a:prstDash val="solid"/>
              <a:round/>
              <a:headEnd len="med" w="med" type="none"/>
              <a:tailEnd len="med" w="med" type="none"/>
            </a:ln>
          </p:spPr>
        </p:cxnSp>
        <p:cxnSp>
          <p:nvCxnSpPr>
            <p:cNvPr id="174" name="Google Shape;174;p27"/>
            <p:cNvCxnSpPr/>
            <p:nvPr/>
          </p:nvCxnSpPr>
          <p:spPr>
            <a:xfrm>
              <a:off x="4477" y="2768"/>
              <a:ext cx="1" cy="144"/>
            </a:xfrm>
            <a:prstGeom prst="straightConnector1">
              <a:avLst/>
            </a:prstGeom>
            <a:noFill/>
            <a:ln cap="flat" cmpd="sng" w="9525">
              <a:solidFill>
                <a:srgbClr val="000000"/>
              </a:solidFill>
              <a:prstDash val="solid"/>
              <a:round/>
              <a:headEnd len="med" w="med" type="none"/>
              <a:tailEnd len="med" w="med" type="none"/>
            </a:ln>
          </p:spPr>
        </p:cxnSp>
        <p:cxnSp>
          <p:nvCxnSpPr>
            <p:cNvPr id="175" name="Google Shape;175;p27"/>
            <p:cNvCxnSpPr/>
            <p:nvPr/>
          </p:nvCxnSpPr>
          <p:spPr>
            <a:xfrm>
              <a:off x="3277" y="2384"/>
              <a:ext cx="1" cy="384"/>
            </a:xfrm>
            <a:prstGeom prst="straightConnector1">
              <a:avLst/>
            </a:prstGeom>
            <a:noFill/>
            <a:ln cap="flat" cmpd="sng" w="9525">
              <a:solidFill>
                <a:srgbClr val="000000"/>
              </a:solidFill>
              <a:prstDash val="solid"/>
              <a:round/>
              <a:headEnd len="med" w="med" type="none"/>
              <a:tailEnd len="med" w="med" type="none"/>
            </a:ln>
          </p:spPr>
        </p:cxnSp>
        <p:cxnSp>
          <p:nvCxnSpPr>
            <p:cNvPr id="176" name="Google Shape;176;p27"/>
            <p:cNvCxnSpPr/>
            <p:nvPr/>
          </p:nvCxnSpPr>
          <p:spPr>
            <a:xfrm>
              <a:off x="3853" y="2384"/>
              <a:ext cx="1" cy="384"/>
            </a:xfrm>
            <a:prstGeom prst="straightConnector1">
              <a:avLst/>
            </a:prstGeom>
            <a:noFill/>
            <a:ln cap="flat" cmpd="sng" w="9525">
              <a:solidFill>
                <a:srgbClr val="000000"/>
              </a:solidFill>
              <a:prstDash val="solid"/>
              <a:round/>
              <a:headEnd len="med" w="med" type="none"/>
              <a:tailEnd len="med" w="med" type="none"/>
            </a:ln>
          </p:spPr>
        </p:cxnSp>
        <p:cxnSp>
          <p:nvCxnSpPr>
            <p:cNvPr id="177" name="Google Shape;177;p27"/>
            <p:cNvCxnSpPr/>
            <p:nvPr/>
          </p:nvCxnSpPr>
          <p:spPr>
            <a:xfrm>
              <a:off x="3277" y="2768"/>
              <a:ext cx="1" cy="144"/>
            </a:xfrm>
            <a:prstGeom prst="straightConnector1">
              <a:avLst/>
            </a:prstGeom>
            <a:noFill/>
            <a:ln cap="flat" cmpd="sng" w="9525">
              <a:solidFill>
                <a:srgbClr val="000000"/>
              </a:solidFill>
              <a:prstDash val="solid"/>
              <a:round/>
              <a:headEnd len="med" w="med" type="none"/>
              <a:tailEnd len="med" w="med" type="none"/>
            </a:ln>
          </p:spPr>
        </p:cxnSp>
        <p:cxnSp>
          <p:nvCxnSpPr>
            <p:cNvPr id="178" name="Google Shape;178;p27"/>
            <p:cNvCxnSpPr/>
            <p:nvPr/>
          </p:nvCxnSpPr>
          <p:spPr>
            <a:xfrm>
              <a:off x="3853" y="2768"/>
              <a:ext cx="1" cy="144"/>
            </a:xfrm>
            <a:prstGeom prst="straightConnector1">
              <a:avLst/>
            </a:prstGeom>
            <a:noFill/>
            <a:ln cap="flat" cmpd="sng" w="9525">
              <a:solidFill>
                <a:srgbClr val="000000"/>
              </a:solidFill>
              <a:prstDash val="solid"/>
              <a:round/>
              <a:headEnd len="med" w="med" type="none"/>
              <a:tailEnd len="med" w="med" type="none"/>
            </a:ln>
          </p:spPr>
        </p:cxnSp>
        <p:sp>
          <p:nvSpPr>
            <p:cNvPr id="179" name="Google Shape;179;p27"/>
            <p:cNvSpPr/>
            <p:nvPr/>
          </p:nvSpPr>
          <p:spPr>
            <a:xfrm>
              <a:off x="3133" y="2864"/>
              <a:ext cx="27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24</a:t>
              </a:r>
              <a:endParaRPr/>
            </a:p>
          </p:txBody>
        </p:sp>
        <p:sp>
          <p:nvSpPr>
            <p:cNvPr id="180" name="Google Shape;180;p27"/>
            <p:cNvSpPr/>
            <p:nvPr/>
          </p:nvSpPr>
          <p:spPr>
            <a:xfrm>
              <a:off x="3709" y="2864"/>
              <a:ext cx="27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27</a:t>
              </a:r>
              <a:endParaRPr/>
            </a:p>
          </p:txBody>
        </p:sp>
        <p:sp>
          <p:nvSpPr>
            <p:cNvPr id="181" name="Google Shape;181;p27"/>
            <p:cNvSpPr/>
            <p:nvPr/>
          </p:nvSpPr>
          <p:spPr>
            <a:xfrm>
              <a:off x="4285" y="2864"/>
              <a:ext cx="27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30</a:t>
              </a:r>
              <a:endParaRPr/>
            </a:p>
          </p:txBody>
        </p:sp>
        <p:sp>
          <p:nvSpPr>
            <p:cNvPr id="182" name="Google Shape;182;p27"/>
            <p:cNvSpPr/>
            <p:nvPr/>
          </p:nvSpPr>
          <p:spPr>
            <a:xfrm>
              <a:off x="1061" y="2864"/>
              <a:ext cx="196" cy="231"/>
            </a:xfrm>
            <a:prstGeom prst="roundRect">
              <a:avLst>
                <a:gd fmla="val 509"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0</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685800" y="228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FCFS Scheduling (Cont.)</a:t>
            </a:r>
            <a:endParaRPr/>
          </a:p>
        </p:txBody>
      </p:sp>
      <p:sp>
        <p:nvSpPr>
          <p:cNvPr id="188" name="Google Shape;188;p28"/>
          <p:cNvSpPr txBox="1"/>
          <p:nvPr>
            <p:ph idx="1" type="body"/>
          </p:nvPr>
        </p:nvSpPr>
        <p:spPr>
          <a:xfrm>
            <a:off x="228600" y="954088"/>
            <a:ext cx="8610600" cy="5481637"/>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1800"/>
              <a:buChar char="•"/>
            </a:pPr>
            <a:r>
              <a:rPr lang="en-GB" sz="1800"/>
              <a:t>Case #2: Suppose that the processes arrive in the order: </a:t>
            </a:r>
            <a:r>
              <a:rPr i="1" lang="en-GB" sz="1800">
                <a:latin typeface="Courier New"/>
                <a:ea typeface="Courier New"/>
                <a:cs typeface="Courier New"/>
                <a:sym typeface="Courier New"/>
              </a:rPr>
              <a:t>P</a:t>
            </a:r>
            <a:r>
              <a:rPr baseline="-25000" i="1" lang="en-GB" sz="1800">
                <a:latin typeface="Courier New"/>
                <a:ea typeface="Courier New"/>
                <a:cs typeface="Courier New"/>
                <a:sym typeface="Courier New"/>
              </a:rPr>
              <a:t>2</a:t>
            </a:r>
            <a:r>
              <a:rPr lang="en-GB" sz="1800">
                <a:latin typeface="Courier New"/>
                <a:ea typeface="Courier New"/>
                <a:cs typeface="Courier New"/>
                <a:sym typeface="Courier New"/>
              </a:rPr>
              <a:t> , </a:t>
            </a:r>
            <a:r>
              <a:rPr i="1" lang="en-GB" sz="1800">
                <a:latin typeface="Courier New"/>
                <a:ea typeface="Courier New"/>
                <a:cs typeface="Courier New"/>
                <a:sym typeface="Courier New"/>
              </a:rPr>
              <a:t>P</a:t>
            </a:r>
            <a:r>
              <a:rPr baseline="-25000" i="1" lang="en-GB" sz="1800">
                <a:latin typeface="Courier New"/>
                <a:ea typeface="Courier New"/>
                <a:cs typeface="Courier New"/>
                <a:sym typeface="Courier New"/>
              </a:rPr>
              <a:t>3</a:t>
            </a:r>
            <a:r>
              <a:rPr lang="en-GB" sz="1800">
                <a:latin typeface="Courier New"/>
                <a:ea typeface="Courier New"/>
                <a:cs typeface="Courier New"/>
                <a:sym typeface="Courier New"/>
              </a:rPr>
              <a:t> , </a:t>
            </a:r>
            <a:r>
              <a:rPr i="1" lang="en-GB" sz="1800">
                <a:latin typeface="Courier New"/>
                <a:ea typeface="Courier New"/>
                <a:cs typeface="Courier New"/>
                <a:sym typeface="Courier New"/>
              </a:rPr>
              <a:t>P</a:t>
            </a:r>
            <a:r>
              <a:rPr baseline="-25000" i="1" lang="en-GB" sz="1800">
                <a:latin typeface="Courier New"/>
                <a:ea typeface="Courier New"/>
                <a:cs typeface="Courier New"/>
                <a:sym typeface="Courier New"/>
              </a:rPr>
              <a:t>1</a:t>
            </a:r>
            <a:r>
              <a:rPr lang="en-GB" sz="1800">
                <a:latin typeface="Courier New"/>
                <a:ea typeface="Courier New"/>
                <a:cs typeface="Courier New"/>
                <a:sym typeface="Courier New"/>
              </a:rPr>
              <a:t> </a:t>
            </a:r>
            <a:br>
              <a:rPr lang="en-GB" sz="1800">
                <a:latin typeface="Courier New"/>
                <a:ea typeface="Courier New"/>
                <a:cs typeface="Courier New"/>
                <a:sym typeface="Courier New"/>
              </a:rPr>
            </a:br>
            <a:endParaRPr sz="1800">
              <a:latin typeface="Courier New"/>
              <a:ea typeface="Courier New"/>
              <a:cs typeface="Courier New"/>
              <a:sym typeface="Courier New"/>
            </a:endParaRPr>
          </a:p>
          <a:p>
            <a:pPr indent="-342900" lvl="0" marL="342900" rtl="0" algn="l">
              <a:lnSpc>
                <a:spcPct val="90000"/>
              </a:lnSpc>
              <a:spcBef>
                <a:spcPts val="700"/>
              </a:spcBef>
              <a:spcAft>
                <a:spcPts val="0"/>
              </a:spcAft>
              <a:buClr>
                <a:schemeClr val="dk1"/>
              </a:buClr>
              <a:buSzPts val="1800"/>
              <a:buChar char="•"/>
            </a:pPr>
            <a:r>
              <a:rPr lang="en-GB" sz="1800"/>
              <a:t>The Gantt chart for the schedule is:</a:t>
            </a:r>
            <a:br>
              <a:rPr lang="en-GB" sz="1800"/>
            </a:br>
            <a:endParaRPr sz="1800"/>
          </a:p>
          <a:p>
            <a:pPr indent="-342900" lvl="0" marL="342900" rtl="0" algn="l">
              <a:lnSpc>
                <a:spcPct val="90000"/>
              </a:lnSpc>
              <a:spcBef>
                <a:spcPts val="700"/>
              </a:spcBef>
              <a:spcAft>
                <a:spcPts val="0"/>
              </a:spcAft>
              <a:buClr>
                <a:schemeClr val="dk1"/>
              </a:buClr>
              <a:buSzPts val="1800"/>
              <a:buFont typeface="Arial"/>
              <a:buNone/>
            </a:pPr>
            <a:r>
              <a:t/>
            </a:r>
            <a:endParaRPr sz="1800"/>
          </a:p>
          <a:p>
            <a:pPr indent="-342900" lvl="0" marL="342900" rtl="0" algn="l">
              <a:lnSpc>
                <a:spcPct val="90000"/>
              </a:lnSpc>
              <a:spcBef>
                <a:spcPts val="700"/>
              </a:spcBef>
              <a:spcAft>
                <a:spcPts val="0"/>
              </a:spcAft>
              <a:buClr>
                <a:schemeClr val="dk1"/>
              </a:buClr>
              <a:buSzPts val="1800"/>
              <a:buFont typeface="Arial"/>
              <a:buNone/>
            </a:pPr>
            <a:r>
              <a:t/>
            </a:r>
            <a:endParaRPr sz="1800"/>
          </a:p>
          <a:p>
            <a:pPr indent="-342900" lvl="0" marL="342900" rtl="0" algn="l">
              <a:lnSpc>
                <a:spcPct val="90000"/>
              </a:lnSpc>
              <a:spcBef>
                <a:spcPts val="700"/>
              </a:spcBef>
              <a:spcAft>
                <a:spcPts val="0"/>
              </a:spcAft>
              <a:buClr>
                <a:schemeClr val="dk1"/>
              </a:buClr>
              <a:buSzPts val="1800"/>
              <a:buFont typeface="Arial"/>
              <a:buNone/>
            </a:pPr>
            <a:r>
              <a:t/>
            </a:r>
            <a:endParaRPr sz="1800"/>
          </a:p>
          <a:p>
            <a:pPr indent="-342900" lvl="0" marL="342900" rtl="0" algn="l">
              <a:lnSpc>
                <a:spcPct val="90000"/>
              </a:lnSpc>
              <a:spcBef>
                <a:spcPts val="360"/>
              </a:spcBef>
              <a:spcAft>
                <a:spcPts val="0"/>
              </a:spcAft>
              <a:buClr>
                <a:schemeClr val="dk1"/>
              </a:buClr>
              <a:buSzPts val="1800"/>
              <a:buChar char="•"/>
            </a:pPr>
            <a:r>
              <a:rPr lang="en-GB" sz="1800"/>
              <a:t>Waiting time for </a:t>
            </a:r>
            <a:r>
              <a:rPr i="1" lang="en-GB" sz="1800">
                <a:latin typeface="Courier New"/>
                <a:ea typeface="Courier New"/>
                <a:cs typeface="Courier New"/>
                <a:sym typeface="Courier New"/>
              </a:rPr>
              <a:t>P</a:t>
            </a:r>
            <a:r>
              <a:rPr baseline="-25000" i="1" lang="en-GB" sz="1800">
                <a:latin typeface="Courier New"/>
                <a:ea typeface="Courier New"/>
                <a:cs typeface="Courier New"/>
                <a:sym typeface="Courier New"/>
              </a:rPr>
              <a:t>1 </a:t>
            </a:r>
            <a:r>
              <a:rPr i="1" lang="en-GB" sz="1800">
                <a:latin typeface="Courier New"/>
                <a:ea typeface="Courier New"/>
                <a:cs typeface="Courier New"/>
                <a:sym typeface="Courier New"/>
              </a:rPr>
              <a:t>=</a:t>
            </a:r>
            <a:r>
              <a:rPr lang="en-GB" sz="1800">
                <a:latin typeface="Courier New"/>
                <a:ea typeface="Courier New"/>
                <a:cs typeface="Courier New"/>
                <a:sym typeface="Courier New"/>
              </a:rPr>
              <a:t> 6</a:t>
            </a:r>
            <a:r>
              <a:rPr i="1" lang="en-GB" sz="1800">
                <a:latin typeface="Courier New"/>
                <a:ea typeface="Courier New"/>
                <a:cs typeface="Courier New"/>
                <a:sym typeface="Courier New"/>
              </a:rPr>
              <a:t>;</a:t>
            </a:r>
            <a:r>
              <a:rPr baseline="-25000" i="1" lang="en-GB" sz="1800">
                <a:latin typeface="Courier New"/>
                <a:ea typeface="Courier New"/>
                <a:cs typeface="Courier New"/>
                <a:sym typeface="Courier New"/>
              </a:rPr>
              <a:t> </a:t>
            </a:r>
            <a:r>
              <a:rPr i="1" lang="en-GB" sz="1800">
                <a:latin typeface="Courier New"/>
                <a:ea typeface="Courier New"/>
                <a:cs typeface="Courier New"/>
                <a:sym typeface="Courier New"/>
              </a:rPr>
              <a:t>P</a:t>
            </a:r>
            <a:r>
              <a:rPr baseline="-25000" i="1" lang="en-GB" sz="1800">
                <a:latin typeface="Courier New"/>
                <a:ea typeface="Courier New"/>
                <a:cs typeface="Courier New"/>
                <a:sym typeface="Courier New"/>
              </a:rPr>
              <a:t>2</a:t>
            </a:r>
            <a:r>
              <a:rPr lang="en-GB" sz="1800">
                <a:latin typeface="Courier New"/>
                <a:ea typeface="Courier New"/>
                <a:cs typeface="Courier New"/>
                <a:sym typeface="Courier New"/>
              </a:rPr>
              <a:t> = 0</a:t>
            </a:r>
            <a:r>
              <a:rPr baseline="-25000" i="1" lang="en-GB" sz="1800">
                <a:latin typeface="Courier New"/>
                <a:ea typeface="Courier New"/>
                <a:cs typeface="Courier New"/>
                <a:sym typeface="Courier New"/>
              </a:rPr>
              <a:t>; </a:t>
            </a:r>
            <a:r>
              <a:rPr i="1" lang="en-GB" sz="1800">
                <a:latin typeface="Courier New"/>
                <a:ea typeface="Courier New"/>
                <a:cs typeface="Courier New"/>
                <a:sym typeface="Courier New"/>
              </a:rPr>
              <a:t>P</a:t>
            </a:r>
            <a:r>
              <a:rPr baseline="-25000" i="1" lang="en-GB" sz="1800">
                <a:latin typeface="Courier New"/>
                <a:ea typeface="Courier New"/>
                <a:cs typeface="Courier New"/>
                <a:sym typeface="Courier New"/>
              </a:rPr>
              <a:t>3 </a:t>
            </a:r>
            <a:r>
              <a:rPr i="1" lang="en-GB" sz="1800">
                <a:latin typeface="Courier New"/>
                <a:ea typeface="Courier New"/>
                <a:cs typeface="Courier New"/>
                <a:sym typeface="Courier New"/>
              </a:rPr>
              <a:t>= </a:t>
            </a:r>
            <a:r>
              <a:rPr lang="en-GB" sz="1800">
                <a:latin typeface="Courier New"/>
                <a:ea typeface="Courier New"/>
                <a:cs typeface="Courier New"/>
                <a:sym typeface="Courier New"/>
              </a:rPr>
              <a:t>3</a:t>
            </a:r>
            <a:endParaRPr/>
          </a:p>
          <a:p>
            <a:pPr indent="-342900" lvl="0" marL="342900" rtl="0" algn="l">
              <a:lnSpc>
                <a:spcPct val="90000"/>
              </a:lnSpc>
              <a:spcBef>
                <a:spcPts val="360"/>
              </a:spcBef>
              <a:spcAft>
                <a:spcPts val="0"/>
              </a:spcAft>
              <a:buClr>
                <a:schemeClr val="dk1"/>
              </a:buClr>
              <a:buSzPts val="1800"/>
              <a:buChar char="•"/>
            </a:pPr>
            <a:r>
              <a:rPr lang="en-GB" sz="1800"/>
              <a:t>Average waiting time:   </a:t>
            </a:r>
            <a:r>
              <a:rPr lang="en-GB" sz="1800">
                <a:latin typeface="Courier New"/>
                <a:ea typeface="Courier New"/>
                <a:cs typeface="Courier New"/>
                <a:sym typeface="Courier New"/>
              </a:rPr>
              <a:t>(6 + 0 + 3)/3 = 3 </a:t>
            </a:r>
            <a:r>
              <a:rPr lang="en-GB" sz="1800"/>
              <a:t>(Much better than Case #1)</a:t>
            </a:r>
            <a:endParaRPr sz="1800">
              <a:latin typeface="Courier New"/>
              <a:ea typeface="Courier New"/>
              <a:cs typeface="Courier New"/>
              <a:sym typeface="Courier New"/>
            </a:endParaRPr>
          </a:p>
          <a:p>
            <a:pPr indent="-342900" lvl="0" marL="342900" rtl="0" algn="l">
              <a:lnSpc>
                <a:spcPct val="90000"/>
              </a:lnSpc>
              <a:spcBef>
                <a:spcPts val="700"/>
              </a:spcBef>
              <a:spcAft>
                <a:spcPts val="0"/>
              </a:spcAft>
              <a:buClr>
                <a:schemeClr val="dk1"/>
              </a:buClr>
              <a:buSzPts val="1800"/>
              <a:buChar char="•"/>
            </a:pPr>
            <a:r>
              <a:rPr lang="en-GB" sz="1800"/>
              <a:t>Average turn-around time:   </a:t>
            </a:r>
            <a:r>
              <a:rPr lang="en-GB" sz="1800">
                <a:latin typeface="Courier New"/>
                <a:ea typeface="Courier New"/>
                <a:cs typeface="Courier New"/>
                <a:sym typeface="Courier New"/>
              </a:rPr>
              <a:t>(3 + 6 + 30)/3 = 13</a:t>
            </a:r>
            <a:endParaRPr sz="1800"/>
          </a:p>
          <a:p>
            <a:pPr indent="-342900" lvl="0" marL="342900" rtl="0" algn="l">
              <a:lnSpc>
                <a:spcPct val="90000"/>
              </a:lnSpc>
              <a:spcBef>
                <a:spcPts val="700"/>
              </a:spcBef>
              <a:spcAft>
                <a:spcPts val="0"/>
              </a:spcAft>
              <a:buClr>
                <a:schemeClr val="dk1"/>
              </a:buClr>
              <a:buSzPts val="1800"/>
              <a:buChar char="•"/>
            </a:pPr>
            <a:r>
              <a:rPr lang="en-GB" sz="1800"/>
              <a:t>Case #1 is an example of the </a:t>
            </a:r>
            <a:r>
              <a:rPr b="1" lang="en-GB" sz="1800"/>
              <a:t>convoy effect; </a:t>
            </a:r>
            <a:r>
              <a:rPr lang="en-GB" sz="1800"/>
              <a:t>all the other processes wait for one long-running process to finish using the CPU</a:t>
            </a:r>
            <a:endParaRPr/>
          </a:p>
          <a:p>
            <a:pPr indent="-285750" lvl="1" marL="742950" rtl="0" algn="l">
              <a:lnSpc>
                <a:spcPct val="90000"/>
              </a:lnSpc>
              <a:spcBef>
                <a:spcPts val="700"/>
              </a:spcBef>
              <a:spcAft>
                <a:spcPts val="0"/>
              </a:spcAft>
              <a:buClr>
                <a:schemeClr val="dk1"/>
              </a:buClr>
              <a:buSzPts val="1800"/>
              <a:buChar char="–"/>
            </a:pPr>
            <a:r>
              <a:rPr lang="en-GB" sz="1800"/>
              <a:t>This problem results in lower CPU and device utilization; Case #2 shows that higher utilization might be possible if the short processes were allowed to run first</a:t>
            </a:r>
            <a:endParaRPr/>
          </a:p>
          <a:p>
            <a:pPr indent="-342900" lvl="0" marL="342900" rtl="0" algn="l">
              <a:lnSpc>
                <a:spcPct val="90000"/>
              </a:lnSpc>
              <a:spcBef>
                <a:spcPts val="700"/>
              </a:spcBef>
              <a:spcAft>
                <a:spcPts val="0"/>
              </a:spcAft>
              <a:buClr>
                <a:schemeClr val="dk1"/>
              </a:buClr>
              <a:buSzPts val="1800"/>
              <a:buChar char="•"/>
            </a:pPr>
            <a:r>
              <a:rPr lang="en-GB" sz="1800"/>
              <a:t>The FCFS scheduling algorithm is </a:t>
            </a:r>
            <a:r>
              <a:rPr b="1" lang="en-GB" sz="1800"/>
              <a:t>non-preemptive</a:t>
            </a:r>
            <a:endParaRPr/>
          </a:p>
          <a:p>
            <a:pPr indent="-285750" lvl="1" marL="742950" rtl="0" algn="l">
              <a:lnSpc>
                <a:spcPct val="90000"/>
              </a:lnSpc>
              <a:spcBef>
                <a:spcPts val="700"/>
              </a:spcBef>
              <a:spcAft>
                <a:spcPts val="0"/>
              </a:spcAft>
              <a:buClr>
                <a:schemeClr val="dk1"/>
              </a:buClr>
              <a:buSzPts val="1800"/>
              <a:buChar char="–"/>
            </a:pPr>
            <a:r>
              <a:rPr lang="en-GB" sz="1800"/>
              <a:t>Once the CPU has been allocated to a process, that process </a:t>
            </a:r>
            <a:r>
              <a:rPr b="1" lang="en-GB" sz="1800"/>
              <a:t>keeps the CPU </a:t>
            </a:r>
            <a:r>
              <a:rPr lang="en-GB" sz="1800"/>
              <a:t>until it releases it either by terminating or by requesting I/O</a:t>
            </a:r>
            <a:endParaRPr/>
          </a:p>
          <a:p>
            <a:pPr indent="-285750" lvl="1" marL="742950" rtl="0" algn="l">
              <a:lnSpc>
                <a:spcPct val="90000"/>
              </a:lnSpc>
              <a:spcBef>
                <a:spcPts val="700"/>
              </a:spcBef>
              <a:spcAft>
                <a:spcPts val="0"/>
              </a:spcAft>
              <a:buClr>
                <a:schemeClr val="dk1"/>
              </a:buClr>
              <a:buSzPts val="1800"/>
              <a:buChar char="–"/>
            </a:pPr>
            <a:r>
              <a:rPr lang="en-GB" sz="1800"/>
              <a:t>It is a </a:t>
            </a:r>
            <a:r>
              <a:rPr b="1" lang="en-GB" sz="1800"/>
              <a:t>troublesome algorithm for time-sharing systems </a:t>
            </a:r>
            <a:endParaRPr/>
          </a:p>
        </p:txBody>
      </p:sp>
      <p:grpSp>
        <p:nvGrpSpPr>
          <p:cNvPr id="189" name="Google Shape;189;p28"/>
          <p:cNvGrpSpPr/>
          <p:nvPr/>
        </p:nvGrpSpPr>
        <p:grpSpPr>
          <a:xfrm>
            <a:off x="1631950" y="1879600"/>
            <a:ext cx="5575301" cy="1128713"/>
            <a:chOff x="1028" y="1184"/>
            <a:chExt cx="3512" cy="711"/>
          </a:xfrm>
        </p:grpSpPr>
        <p:sp>
          <p:nvSpPr>
            <p:cNvPr id="190" name="Google Shape;190;p28"/>
            <p:cNvSpPr/>
            <p:nvPr/>
          </p:nvSpPr>
          <p:spPr>
            <a:xfrm>
              <a:off x="1124" y="1184"/>
              <a:ext cx="3312" cy="384"/>
            </a:xfrm>
            <a:prstGeom prst="roundRect">
              <a:avLst>
                <a:gd fmla="val 259" name="adj"/>
              </a:avLst>
            </a:prstGeom>
            <a:solidFill>
              <a:srgbClr val="FFFF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1" name="Google Shape;191;p28"/>
            <p:cNvSpPr/>
            <p:nvPr/>
          </p:nvSpPr>
          <p:spPr>
            <a:xfrm>
              <a:off x="3355" y="1232"/>
              <a:ext cx="265"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1</a:t>
              </a:r>
              <a:endParaRPr/>
            </a:p>
          </p:txBody>
        </p:sp>
        <p:sp>
          <p:nvSpPr>
            <p:cNvPr id="192" name="Google Shape;192;p28"/>
            <p:cNvSpPr/>
            <p:nvPr/>
          </p:nvSpPr>
          <p:spPr>
            <a:xfrm>
              <a:off x="1867" y="1232"/>
              <a:ext cx="265"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3</a:t>
              </a:r>
              <a:endParaRPr/>
            </a:p>
          </p:txBody>
        </p:sp>
        <p:sp>
          <p:nvSpPr>
            <p:cNvPr id="193" name="Google Shape;193;p28"/>
            <p:cNvSpPr/>
            <p:nvPr/>
          </p:nvSpPr>
          <p:spPr>
            <a:xfrm>
              <a:off x="1291" y="1232"/>
              <a:ext cx="265"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2</a:t>
              </a:r>
              <a:endParaRPr/>
            </a:p>
          </p:txBody>
        </p:sp>
        <p:cxnSp>
          <p:nvCxnSpPr>
            <p:cNvPr id="194" name="Google Shape;194;p28"/>
            <p:cNvCxnSpPr/>
            <p:nvPr/>
          </p:nvCxnSpPr>
          <p:spPr>
            <a:xfrm>
              <a:off x="4436" y="1568"/>
              <a:ext cx="1" cy="144"/>
            </a:xfrm>
            <a:prstGeom prst="straightConnector1">
              <a:avLst/>
            </a:prstGeom>
            <a:noFill/>
            <a:ln cap="flat" cmpd="sng" w="9525">
              <a:solidFill>
                <a:srgbClr val="000000"/>
              </a:solidFill>
              <a:prstDash val="solid"/>
              <a:round/>
              <a:headEnd len="med" w="med" type="none"/>
              <a:tailEnd len="med" w="med" type="none"/>
            </a:ln>
          </p:spPr>
        </p:cxnSp>
        <p:cxnSp>
          <p:nvCxnSpPr>
            <p:cNvPr id="195" name="Google Shape;195;p28"/>
            <p:cNvCxnSpPr/>
            <p:nvPr/>
          </p:nvCxnSpPr>
          <p:spPr>
            <a:xfrm>
              <a:off x="1124" y="1568"/>
              <a:ext cx="1" cy="144"/>
            </a:xfrm>
            <a:prstGeom prst="straightConnector1">
              <a:avLst/>
            </a:prstGeom>
            <a:noFill/>
            <a:ln cap="flat" cmpd="sng" w="9525">
              <a:solidFill>
                <a:srgbClr val="000000"/>
              </a:solidFill>
              <a:prstDash val="solid"/>
              <a:round/>
              <a:headEnd len="med" w="med" type="none"/>
              <a:tailEnd len="med" w="med" type="none"/>
            </a:ln>
          </p:spPr>
        </p:cxnSp>
        <p:cxnSp>
          <p:nvCxnSpPr>
            <p:cNvPr id="196" name="Google Shape;196;p28"/>
            <p:cNvCxnSpPr/>
            <p:nvPr/>
          </p:nvCxnSpPr>
          <p:spPr>
            <a:xfrm>
              <a:off x="2324" y="1184"/>
              <a:ext cx="1" cy="384"/>
            </a:xfrm>
            <a:prstGeom prst="straightConnector1">
              <a:avLst/>
            </a:prstGeom>
            <a:noFill/>
            <a:ln cap="flat" cmpd="sng" w="9525">
              <a:solidFill>
                <a:srgbClr val="000000"/>
              </a:solidFill>
              <a:prstDash val="solid"/>
              <a:round/>
              <a:headEnd len="med" w="med" type="none"/>
              <a:tailEnd len="med" w="med" type="none"/>
            </a:ln>
          </p:spPr>
        </p:cxnSp>
        <p:cxnSp>
          <p:nvCxnSpPr>
            <p:cNvPr id="197" name="Google Shape;197;p28"/>
            <p:cNvCxnSpPr/>
            <p:nvPr/>
          </p:nvCxnSpPr>
          <p:spPr>
            <a:xfrm>
              <a:off x="1748" y="1184"/>
              <a:ext cx="1" cy="384"/>
            </a:xfrm>
            <a:prstGeom prst="straightConnector1">
              <a:avLst/>
            </a:prstGeom>
            <a:noFill/>
            <a:ln cap="flat" cmpd="sng" w="9525">
              <a:solidFill>
                <a:srgbClr val="000000"/>
              </a:solidFill>
              <a:prstDash val="solid"/>
              <a:round/>
              <a:headEnd len="med" w="med" type="none"/>
              <a:tailEnd len="med" w="med" type="none"/>
            </a:ln>
          </p:spPr>
        </p:cxnSp>
        <p:cxnSp>
          <p:nvCxnSpPr>
            <p:cNvPr id="198" name="Google Shape;198;p28"/>
            <p:cNvCxnSpPr/>
            <p:nvPr/>
          </p:nvCxnSpPr>
          <p:spPr>
            <a:xfrm>
              <a:off x="2324" y="1568"/>
              <a:ext cx="1" cy="144"/>
            </a:xfrm>
            <a:prstGeom prst="straightConnector1">
              <a:avLst/>
            </a:prstGeom>
            <a:noFill/>
            <a:ln cap="flat" cmpd="sng" w="9525">
              <a:solidFill>
                <a:srgbClr val="000000"/>
              </a:solidFill>
              <a:prstDash val="solid"/>
              <a:round/>
              <a:headEnd len="med" w="med" type="none"/>
              <a:tailEnd len="med" w="med" type="none"/>
            </a:ln>
          </p:spPr>
        </p:cxnSp>
        <p:cxnSp>
          <p:nvCxnSpPr>
            <p:cNvPr id="199" name="Google Shape;199;p28"/>
            <p:cNvCxnSpPr/>
            <p:nvPr/>
          </p:nvCxnSpPr>
          <p:spPr>
            <a:xfrm>
              <a:off x="1748" y="1568"/>
              <a:ext cx="1" cy="144"/>
            </a:xfrm>
            <a:prstGeom prst="straightConnector1">
              <a:avLst/>
            </a:prstGeom>
            <a:noFill/>
            <a:ln cap="flat" cmpd="sng" w="9525">
              <a:solidFill>
                <a:srgbClr val="000000"/>
              </a:solidFill>
              <a:prstDash val="solid"/>
              <a:round/>
              <a:headEnd len="med" w="med" type="none"/>
              <a:tailEnd len="med" w="med" type="none"/>
            </a:ln>
          </p:spPr>
        </p:cxnSp>
        <p:sp>
          <p:nvSpPr>
            <p:cNvPr id="200" name="Google Shape;200;p28"/>
            <p:cNvSpPr/>
            <p:nvPr/>
          </p:nvSpPr>
          <p:spPr>
            <a:xfrm>
              <a:off x="2232" y="1664"/>
              <a:ext cx="196" cy="231"/>
            </a:xfrm>
            <a:prstGeom prst="roundRect">
              <a:avLst>
                <a:gd fmla="val 509"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6</a:t>
              </a:r>
              <a:endParaRPr/>
            </a:p>
          </p:txBody>
        </p:sp>
        <p:sp>
          <p:nvSpPr>
            <p:cNvPr id="201" name="Google Shape;201;p28"/>
            <p:cNvSpPr/>
            <p:nvPr/>
          </p:nvSpPr>
          <p:spPr>
            <a:xfrm>
              <a:off x="1656" y="1664"/>
              <a:ext cx="196" cy="231"/>
            </a:xfrm>
            <a:prstGeom prst="roundRect">
              <a:avLst>
                <a:gd fmla="val 509"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3</a:t>
              </a:r>
              <a:endParaRPr/>
            </a:p>
          </p:txBody>
        </p:sp>
        <p:sp>
          <p:nvSpPr>
            <p:cNvPr id="202" name="Google Shape;202;p28"/>
            <p:cNvSpPr/>
            <p:nvPr/>
          </p:nvSpPr>
          <p:spPr>
            <a:xfrm>
              <a:off x="4264" y="1664"/>
              <a:ext cx="27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30</a:t>
              </a:r>
              <a:endParaRPr/>
            </a:p>
          </p:txBody>
        </p:sp>
        <p:sp>
          <p:nvSpPr>
            <p:cNvPr id="203" name="Google Shape;203;p28"/>
            <p:cNvSpPr/>
            <p:nvPr/>
          </p:nvSpPr>
          <p:spPr>
            <a:xfrm>
              <a:off x="1028" y="1664"/>
              <a:ext cx="196" cy="231"/>
            </a:xfrm>
            <a:prstGeom prst="roundRect">
              <a:avLst>
                <a:gd fmla="val 509"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0</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685800" y="2286000"/>
            <a:ext cx="77724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Shortest Job First (SJF) Scheduling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685800" y="228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Shortest-Job-First (SJF) Scheduling</a:t>
            </a:r>
            <a:endParaRPr/>
          </a:p>
        </p:txBody>
      </p:sp>
      <p:sp>
        <p:nvSpPr>
          <p:cNvPr id="214" name="Google Shape;214;p30"/>
          <p:cNvSpPr txBox="1"/>
          <p:nvPr>
            <p:ph idx="1" type="body"/>
          </p:nvPr>
        </p:nvSpPr>
        <p:spPr>
          <a:xfrm>
            <a:off x="827088" y="1282700"/>
            <a:ext cx="735171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2000"/>
              <a:buChar char="•"/>
            </a:pPr>
            <a:r>
              <a:rPr lang="en-GB" sz="2000"/>
              <a:t>The SJF algorithm associates with each process the length of its next CPU burst</a:t>
            </a:r>
            <a:endParaRPr/>
          </a:p>
          <a:p>
            <a:pPr indent="-342900" lvl="0" marL="342900" rtl="0" algn="l">
              <a:spcBef>
                <a:spcPts val="700"/>
              </a:spcBef>
              <a:spcAft>
                <a:spcPts val="0"/>
              </a:spcAft>
              <a:buClr>
                <a:schemeClr val="dk1"/>
              </a:buClr>
              <a:buSzPts val="2000"/>
              <a:buChar char="•"/>
            </a:pPr>
            <a:r>
              <a:rPr lang="en-GB" sz="2000"/>
              <a:t>When the CPU becomes available, it is assigned to the process that has the smallest next CPU burst (in the case of matching bursts, FCFS is used)</a:t>
            </a:r>
            <a:endParaRPr/>
          </a:p>
          <a:p>
            <a:pPr indent="-342900" lvl="0" marL="342900" rtl="0" algn="l">
              <a:spcBef>
                <a:spcPts val="700"/>
              </a:spcBef>
              <a:spcAft>
                <a:spcPts val="0"/>
              </a:spcAft>
              <a:buClr>
                <a:schemeClr val="dk1"/>
              </a:buClr>
              <a:buSzPts val="2000"/>
              <a:buChar char="•"/>
            </a:pPr>
            <a:r>
              <a:rPr lang="en-GB" sz="2000"/>
              <a:t>Two schemes: </a:t>
            </a:r>
            <a:endParaRPr/>
          </a:p>
          <a:p>
            <a:pPr indent="-285750" lvl="1" marL="742950" rtl="0" algn="l">
              <a:spcBef>
                <a:spcPts val="700"/>
              </a:spcBef>
              <a:spcAft>
                <a:spcPts val="0"/>
              </a:spcAft>
              <a:buClr>
                <a:schemeClr val="dk1"/>
              </a:buClr>
              <a:buSzPts val="2000"/>
              <a:buChar char="–"/>
            </a:pPr>
            <a:r>
              <a:rPr b="1" lang="en-GB" sz="2000"/>
              <a:t>Nonpreemptive</a:t>
            </a:r>
            <a:r>
              <a:rPr lang="en-GB" sz="2000"/>
              <a:t> – once the CPU is given to the process, it cannot be preempted until it completes its CPU burst</a:t>
            </a:r>
            <a:endParaRPr/>
          </a:p>
          <a:p>
            <a:pPr indent="-285750" lvl="1" marL="742950" rtl="0" algn="l">
              <a:spcBef>
                <a:spcPts val="700"/>
              </a:spcBef>
              <a:spcAft>
                <a:spcPts val="0"/>
              </a:spcAft>
              <a:buClr>
                <a:schemeClr val="dk1"/>
              </a:buClr>
              <a:buSzPts val="2000"/>
              <a:buChar char="–"/>
            </a:pPr>
            <a:r>
              <a:rPr b="1" lang="en-GB" sz="2000"/>
              <a:t>Preemptive</a:t>
            </a:r>
            <a:r>
              <a:rPr lang="en-GB" sz="2000"/>
              <a:t> – if a new process arrives with a CPU burst length less than the remaining time of the current executing process, preempt.  This scheme is know as the </a:t>
            </a:r>
            <a:r>
              <a:rPr b="1" lang="en-GB" sz="2000"/>
              <a:t>Shortest-Remaining-Time-First (SRTF</a:t>
            </a:r>
            <a:r>
              <a:rPr lang="en-GB" sz="2000"/>
              <a:t>)</a:t>
            </a:r>
            <a:endParaRPr/>
          </a:p>
          <a:p>
            <a:pPr indent="-285750" lvl="1" marL="742950" rtl="0" algn="l">
              <a:spcBef>
                <a:spcPts val="700"/>
              </a:spcBef>
              <a:spcAft>
                <a:spcPts val="0"/>
              </a:spcAft>
              <a:buClr>
                <a:schemeClr val="dk1"/>
              </a:buClr>
              <a:buSzPts val="2000"/>
              <a:buFont typeface="Arial"/>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685800" y="228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Example #1: Non-Preemptive SJF</a:t>
            </a:r>
            <a:br>
              <a:rPr lang="en-GB"/>
            </a:br>
            <a:endParaRPr/>
          </a:p>
        </p:txBody>
      </p:sp>
      <p:sp>
        <p:nvSpPr>
          <p:cNvPr id="220" name="Google Shape;220;p31"/>
          <p:cNvSpPr txBox="1"/>
          <p:nvPr>
            <p:ph idx="1" type="body"/>
          </p:nvPr>
        </p:nvSpPr>
        <p:spPr>
          <a:xfrm>
            <a:off x="827088" y="1066800"/>
            <a:ext cx="7351712" cy="5118100"/>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1800"/>
              <a:buFont typeface="Arial"/>
              <a:buNone/>
            </a:pPr>
            <a:r>
              <a:rPr lang="en-GB" sz="1800"/>
              <a:t>		</a:t>
            </a:r>
            <a:r>
              <a:rPr lang="en-GB" sz="1800" u="sng"/>
              <a:t>Process	Arrival Time</a:t>
            </a:r>
            <a:r>
              <a:rPr lang="en-GB" sz="1800"/>
              <a:t>	</a:t>
            </a:r>
            <a:r>
              <a:rPr lang="en-GB" sz="1800" u="sng"/>
              <a:t>Burst Time</a:t>
            </a:r>
            <a:endParaRPr/>
          </a:p>
          <a:p>
            <a:pPr indent="-342900" lvl="0" marL="342900" rtl="0" algn="l">
              <a:spcBef>
                <a:spcPts val="360"/>
              </a:spcBef>
              <a:spcAft>
                <a:spcPts val="0"/>
              </a:spcAft>
              <a:buClr>
                <a:schemeClr val="dk1"/>
              </a:buClr>
              <a:buSzPts val="1800"/>
              <a:buFont typeface="Arial"/>
              <a:buNone/>
            </a:pPr>
            <a:r>
              <a:rPr lang="en-GB" sz="1800"/>
              <a:t>		</a:t>
            </a:r>
            <a:r>
              <a:rPr i="1" lang="en-GB" sz="1800"/>
              <a:t>P</a:t>
            </a:r>
            <a:r>
              <a:rPr baseline="-25000" i="1" lang="en-GB" sz="1800"/>
              <a:t>1</a:t>
            </a:r>
            <a:r>
              <a:rPr lang="en-GB" sz="1800"/>
              <a:t>	0.0	7</a:t>
            </a:r>
            <a:endParaRPr/>
          </a:p>
          <a:p>
            <a:pPr indent="-342900" lvl="0" marL="342900" rtl="0" algn="l">
              <a:spcBef>
                <a:spcPts val="360"/>
              </a:spcBef>
              <a:spcAft>
                <a:spcPts val="0"/>
              </a:spcAft>
              <a:buClr>
                <a:schemeClr val="dk1"/>
              </a:buClr>
              <a:buSzPts val="1800"/>
              <a:buFont typeface="Arial"/>
              <a:buNone/>
            </a:pPr>
            <a:r>
              <a:rPr lang="en-GB" sz="1800"/>
              <a:t>		 </a:t>
            </a:r>
            <a:r>
              <a:rPr i="1" lang="en-GB" sz="1800"/>
              <a:t>P</a:t>
            </a:r>
            <a:r>
              <a:rPr baseline="-25000" i="1" lang="en-GB" sz="1800"/>
              <a:t>2	</a:t>
            </a:r>
            <a:r>
              <a:rPr lang="en-GB" sz="1800"/>
              <a:t>2.0	4</a:t>
            </a:r>
            <a:endParaRPr/>
          </a:p>
          <a:p>
            <a:pPr indent="-342900" lvl="0" marL="342900" rtl="0" algn="l">
              <a:spcBef>
                <a:spcPts val="360"/>
              </a:spcBef>
              <a:spcAft>
                <a:spcPts val="0"/>
              </a:spcAft>
              <a:buClr>
                <a:schemeClr val="dk1"/>
              </a:buClr>
              <a:buSzPts val="1800"/>
              <a:buFont typeface="Arial"/>
              <a:buNone/>
            </a:pPr>
            <a:r>
              <a:rPr lang="en-GB" sz="1800"/>
              <a:t>		 </a:t>
            </a:r>
            <a:r>
              <a:rPr i="1" lang="en-GB" sz="1800"/>
              <a:t>P</a:t>
            </a:r>
            <a:r>
              <a:rPr baseline="-25000" i="1" lang="en-GB" sz="1800"/>
              <a:t>3</a:t>
            </a:r>
            <a:r>
              <a:rPr lang="en-GB" sz="1800"/>
              <a:t>	4.0	1</a:t>
            </a:r>
            <a:endParaRPr/>
          </a:p>
          <a:p>
            <a:pPr indent="-342900" lvl="0" marL="342900" rtl="0" algn="l">
              <a:spcBef>
                <a:spcPts val="360"/>
              </a:spcBef>
              <a:spcAft>
                <a:spcPts val="0"/>
              </a:spcAft>
              <a:buClr>
                <a:schemeClr val="dk1"/>
              </a:buClr>
              <a:buSzPts val="1800"/>
              <a:buFont typeface="Arial"/>
              <a:buNone/>
            </a:pPr>
            <a:r>
              <a:rPr lang="en-GB" sz="1800"/>
              <a:t>		 </a:t>
            </a:r>
            <a:r>
              <a:rPr i="1" lang="en-GB" sz="1800"/>
              <a:t>P</a:t>
            </a:r>
            <a:r>
              <a:rPr baseline="-25000" i="1" lang="en-GB" sz="1800"/>
              <a:t>4</a:t>
            </a:r>
            <a:r>
              <a:rPr lang="en-GB" sz="1800"/>
              <a:t>	5.0	4</a:t>
            </a:r>
            <a:endParaRPr/>
          </a:p>
          <a:p>
            <a:pPr indent="-342900" lvl="0" marL="342900" rtl="0" algn="l">
              <a:spcBef>
                <a:spcPts val="360"/>
              </a:spcBef>
              <a:spcAft>
                <a:spcPts val="0"/>
              </a:spcAft>
              <a:buClr>
                <a:schemeClr val="dk1"/>
              </a:buClr>
              <a:buSzPts val="1800"/>
              <a:buChar char="•"/>
            </a:pPr>
            <a:r>
              <a:rPr lang="en-GB" sz="1800"/>
              <a:t>SJF (non-preemptive, varied arrival times)</a:t>
            </a:r>
            <a:endParaRPr/>
          </a:p>
          <a:p>
            <a:pPr indent="-342900" lvl="0" marL="342900" rtl="0" algn="l">
              <a:spcBef>
                <a:spcPts val="360"/>
              </a:spcBef>
              <a:spcAft>
                <a:spcPts val="0"/>
              </a:spcAft>
              <a:buClr>
                <a:schemeClr val="dk1"/>
              </a:buClr>
              <a:buSzPts val="1800"/>
              <a:buFont typeface="Arial"/>
              <a:buNone/>
            </a:pPr>
            <a:r>
              <a:t/>
            </a:r>
            <a:endParaRPr sz="1800"/>
          </a:p>
          <a:p>
            <a:pPr indent="-342900" lvl="0" marL="342900" rtl="0" algn="l">
              <a:spcBef>
                <a:spcPts val="360"/>
              </a:spcBef>
              <a:spcAft>
                <a:spcPts val="0"/>
              </a:spcAft>
              <a:buClr>
                <a:schemeClr val="dk1"/>
              </a:buClr>
              <a:buSzPts val="1800"/>
              <a:buFont typeface="Arial"/>
              <a:buNone/>
            </a:pPr>
            <a:r>
              <a:t/>
            </a:r>
            <a:endParaRPr sz="1800"/>
          </a:p>
          <a:p>
            <a:pPr indent="-342900" lvl="0" marL="342900" rtl="0" algn="l">
              <a:spcBef>
                <a:spcPts val="360"/>
              </a:spcBef>
              <a:spcAft>
                <a:spcPts val="0"/>
              </a:spcAft>
              <a:buClr>
                <a:schemeClr val="dk1"/>
              </a:buClr>
              <a:buSzPts val="1800"/>
              <a:buFont typeface="Arial"/>
              <a:buNone/>
            </a:pPr>
            <a:r>
              <a:t/>
            </a:r>
            <a:endParaRPr sz="1800"/>
          </a:p>
          <a:p>
            <a:pPr indent="-342900" lvl="0" marL="342900" rtl="0" algn="l">
              <a:spcBef>
                <a:spcPts val="360"/>
              </a:spcBef>
              <a:spcAft>
                <a:spcPts val="0"/>
              </a:spcAft>
              <a:buClr>
                <a:schemeClr val="dk1"/>
              </a:buClr>
              <a:buSzPts val="1800"/>
              <a:buFont typeface="Arial"/>
              <a:buNone/>
            </a:pPr>
            <a:r>
              <a:t/>
            </a:r>
            <a:endParaRPr sz="1800"/>
          </a:p>
          <a:p>
            <a:pPr indent="-342900" lvl="0" marL="342900" rtl="0" algn="l">
              <a:spcBef>
                <a:spcPts val="360"/>
              </a:spcBef>
              <a:spcAft>
                <a:spcPts val="0"/>
              </a:spcAft>
              <a:buClr>
                <a:schemeClr val="dk1"/>
              </a:buClr>
              <a:buSzPts val="1800"/>
              <a:buChar char="•"/>
            </a:pPr>
            <a:r>
              <a:rPr lang="en-GB" sz="1800"/>
              <a:t>Average waiting time </a:t>
            </a:r>
            <a:br>
              <a:rPr lang="en-GB" sz="1800"/>
            </a:br>
            <a:r>
              <a:rPr lang="en-GB" sz="1800"/>
              <a:t> 	                           = ( (0 – 0) + (8 – 2) + (7 – 4) + (12 – 5) )/4  </a:t>
            </a:r>
            <a:br>
              <a:rPr lang="en-GB" sz="1800"/>
            </a:br>
            <a:r>
              <a:rPr lang="en-GB" sz="1800"/>
              <a:t> 	                           = (0 + 6 + 3 + 7)/4 = 4                            </a:t>
            </a:r>
            <a:endParaRPr/>
          </a:p>
          <a:p>
            <a:pPr indent="-342900" lvl="0" marL="342900" rtl="0" algn="l">
              <a:spcBef>
                <a:spcPts val="360"/>
              </a:spcBef>
              <a:spcAft>
                <a:spcPts val="0"/>
              </a:spcAft>
              <a:buClr>
                <a:schemeClr val="dk1"/>
              </a:buClr>
              <a:buSzPts val="1800"/>
              <a:buChar char="•"/>
            </a:pPr>
            <a:r>
              <a:rPr lang="en-GB" sz="1800"/>
              <a:t>Average turn-around time: </a:t>
            </a:r>
            <a:br>
              <a:rPr lang="en-GB" sz="1800"/>
            </a:br>
            <a:r>
              <a:rPr lang="en-GB" sz="1800"/>
              <a:t>                            = ( (7 – 0) + (12 – 2) + (8 - 4) + (16 – 5))/4 </a:t>
            </a:r>
            <a:br>
              <a:rPr lang="en-GB" sz="1800"/>
            </a:br>
            <a:r>
              <a:rPr lang="en-GB" sz="1800"/>
              <a:t>	                            = ( 7 + 10 + 4 + 11)/4  = 8</a:t>
            </a:r>
            <a:endParaRPr/>
          </a:p>
        </p:txBody>
      </p:sp>
      <p:grpSp>
        <p:nvGrpSpPr>
          <p:cNvPr id="221" name="Google Shape;221;p31"/>
          <p:cNvGrpSpPr/>
          <p:nvPr/>
        </p:nvGrpSpPr>
        <p:grpSpPr>
          <a:xfrm>
            <a:off x="2057400" y="3124200"/>
            <a:ext cx="5575301" cy="1128713"/>
            <a:chOff x="1287" y="2325"/>
            <a:chExt cx="3512" cy="711"/>
          </a:xfrm>
        </p:grpSpPr>
        <p:sp>
          <p:nvSpPr>
            <p:cNvPr id="222" name="Google Shape;222;p31"/>
            <p:cNvSpPr/>
            <p:nvPr/>
          </p:nvSpPr>
          <p:spPr>
            <a:xfrm>
              <a:off x="1383" y="2325"/>
              <a:ext cx="3312" cy="384"/>
            </a:xfrm>
            <a:prstGeom prst="roundRect">
              <a:avLst>
                <a:gd fmla="val 259" name="adj"/>
              </a:avLst>
            </a:prstGeom>
            <a:solidFill>
              <a:srgbClr val="FFFF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3" name="Google Shape;223;p31"/>
            <p:cNvSpPr/>
            <p:nvPr/>
          </p:nvSpPr>
          <p:spPr>
            <a:xfrm>
              <a:off x="1815" y="2373"/>
              <a:ext cx="265"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1</a:t>
              </a:r>
              <a:endParaRPr/>
            </a:p>
          </p:txBody>
        </p:sp>
        <p:sp>
          <p:nvSpPr>
            <p:cNvPr id="224" name="Google Shape;224;p31"/>
            <p:cNvSpPr/>
            <p:nvPr/>
          </p:nvSpPr>
          <p:spPr>
            <a:xfrm>
              <a:off x="2823" y="2373"/>
              <a:ext cx="265"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3</a:t>
              </a:r>
              <a:endParaRPr/>
            </a:p>
          </p:txBody>
        </p:sp>
        <p:sp>
          <p:nvSpPr>
            <p:cNvPr id="225" name="Google Shape;225;p31"/>
            <p:cNvSpPr/>
            <p:nvPr/>
          </p:nvSpPr>
          <p:spPr>
            <a:xfrm>
              <a:off x="3399" y="2373"/>
              <a:ext cx="265"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2</a:t>
              </a:r>
              <a:endParaRPr/>
            </a:p>
          </p:txBody>
        </p:sp>
        <p:cxnSp>
          <p:nvCxnSpPr>
            <p:cNvPr id="226" name="Google Shape;226;p31"/>
            <p:cNvCxnSpPr/>
            <p:nvPr/>
          </p:nvCxnSpPr>
          <p:spPr>
            <a:xfrm>
              <a:off x="4695" y="2709"/>
              <a:ext cx="1" cy="144"/>
            </a:xfrm>
            <a:prstGeom prst="straightConnector1">
              <a:avLst/>
            </a:prstGeom>
            <a:noFill/>
            <a:ln cap="flat" cmpd="sng" w="9525">
              <a:solidFill>
                <a:srgbClr val="000000"/>
              </a:solidFill>
              <a:prstDash val="solid"/>
              <a:round/>
              <a:headEnd len="med" w="med" type="none"/>
              <a:tailEnd len="med" w="med" type="none"/>
            </a:ln>
          </p:spPr>
        </p:cxnSp>
        <p:cxnSp>
          <p:nvCxnSpPr>
            <p:cNvPr id="227" name="Google Shape;227;p31"/>
            <p:cNvCxnSpPr/>
            <p:nvPr/>
          </p:nvCxnSpPr>
          <p:spPr>
            <a:xfrm>
              <a:off x="1383" y="2709"/>
              <a:ext cx="1" cy="144"/>
            </a:xfrm>
            <a:prstGeom prst="straightConnector1">
              <a:avLst/>
            </a:prstGeom>
            <a:noFill/>
            <a:ln cap="flat" cmpd="sng" w="9525">
              <a:solidFill>
                <a:srgbClr val="000000"/>
              </a:solidFill>
              <a:prstDash val="solid"/>
              <a:round/>
              <a:headEnd len="med" w="med" type="none"/>
              <a:tailEnd len="med" w="med" type="none"/>
            </a:ln>
          </p:spPr>
        </p:cxnSp>
        <p:cxnSp>
          <p:nvCxnSpPr>
            <p:cNvPr id="228" name="Google Shape;228;p31"/>
            <p:cNvCxnSpPr/>
            <p:nvPr/>
          </p:nvCxnSpPr>
          <p:spPr>
            <a:xfrm>
              <a:off x="3111" y="2325"/>
              <a:ext cx="1" cy="384"/>
            </a:xfrm>
            <a:prstGeom prst="straightConnector1">
              <a:avLst/>
            </a:prstGeom>
            <a:noFill/>
            <a:ln cap="flat" cmpd="sng" w="9525">
              <a:solidFill>
                <a:srgbClr val="000000"/>
              </a:solidFill>
              <a:prstDash val="solid"/>
              <a:round/>
              <a:headEnd len="med" w="med" type="none"/>
              <a:tailEnd len="med" w="med" type="none"/>
            </a:ln>
          </p:spPr>
        </p:cxnSp>
        <p:cxnSp>
          <p:nvCxnSpPr>
            <p:cNvPr id="229" name="Google Shape;229;p31"/>
            <p:cNvCxnSpPr/>
            <p:nvPr/>
          </p:nvCxnSpPr>
          <p:spPr>
            <a:xfrm>
              <a:off x="2823" y="2325"/>
              <a:ext cx="1" cy="384"/>
            </a:xfrm>
            <a:prstGeom prst="straightConnector1">
              <a:avLst/>
            </a:prstGeom>
            <a:noFill/>
            <a:ln cap="flat" cmpd="sng" w="9525">
              <a:solidFill>
                <a:srgbClr val="000000"/>
              </a:solidFill>
              <a:prstDash val="solid"/>
              <a:round/>
              <a:headEnd len="med" w="med" type="none"/>
              <a:tailEnd len="med" w="med" type="none"/>
            </a:ln>
          </p:spPr>
        </p:cxnSp>
        <p:cxnSp>
          <p:nvCxnSpPr>
            <p:cNvPr id="230" name="Google Shape;230;p31"/>
            <p:cNvCxnSpPr/>
            <p:nvPr/>
          </p:nvCxnSpPr>
          <p:spPr>
            <a:xfrm>
              <a:off x="2823" y="2709"/>
              <a:ext cx="1" cy="144"/>
            </a:xfrm>
            <a:prstGeom prst="straightConnector1">
              <a:avLst/>
            </a:prstGeom>
            <a:noFill/>
            <a:ln cap="flat" cmpd="sng" w="9525">
              <a:solidFill>
                <a:srgbClr val="000000"/>
              </a:solidFill>
              <a:prstDash val="solid"/>
              <a:round/>
              <a:headEnd len="med" w="med" type="none"/>
              <a:tailEnd len="med" w="med" type="none"/>
            </a:ln>
          </p:spPr>
        </p:cxnSp>
        <p:cxnSp>
          <p:nvCxnSpPr>
            <p:cNvPr id="231" name="Google Shape;231;p31"/>
            <p:cNvCxnSpPr/>
            <p:nvPr/>
          </p:nvCxnSpPr>
          <p:spPr>
            <a:xfrm>
              <a:off x="1815" y="2638"/>
              <a:ext cx="1" cy="144"/>
            </a:xfrm>
            <a:prstGeom prst="straightConnector1">
              <a:avLst/>
            </a:prstGeom>
            <a:noFill/>
            <a:ln cap="flat" cmpd="sng" w="9525">
              <a:solidFill>
                <a:srgbClr val="000000"/>
              </a:solidFill>
              <a:prstDash val="solid"/>
              <a:round/>
              <a:headEnd len="med" w="med" type="none"/>
              <a:tailEnd len="med" w="med" type="none"/>
            </a:ln>
          </p:spPr>
        </p:cxnSp>
        <p:sp>
          <p:nvSpPr>
            <p:cNvPr id="232" name="Google Shape;232;p31"/>
            <p:cNvSpPr/>
            <p:nvPr/>
          </p:nvSpPr>
          <p:spPr>
            <a:xfrm>
              <a:off x="2727" y="2805"/>
              <a:ext cx="196" cy="231"/>
            </a:xfrm>
            <a:prstGeom prst="roundRect">
              <a:avLst>
                <a:gd fmla="val 509"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7</a:t>
              </a:r>
              <a:endParaRPr/>
            </a:p>
          </p:txBody>
        </p:sp>
        <p:sp>
          <p:nvSpPr>
            <p:cNvPr id="233" name="Google Shape;233;p31"/>
            <p:cNvSpPr/>
            <p:nvPr/>
          </p:nvSpPr>
          <p:spPr>
            <a:xfrm>
              <a:off x="1915" y="2805"/>
              <a:ext cx="196" cy="231"/>
            </a:xfrm>
            <a:prstGeom prst="roundRect">
              <a:avLst>
                <a:gd fmla="val 509"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3</a:t>
              </a:r>
              <a:endParaRPr/>
            </a:p>
          </p:txBody>
        </p:sp>
        <p:sp>
          <p:nvSpPr>
            <p:cNvPr id="234" name="Google Shape;234;p31"/>
            <p:cNvSpPr/>
            <p:nvPr/>
          </p:nvSpPr>
          <p:spPr>
            <a:xfrm>
              <a:off x="4523" y="2805"/>
              <a:ext cx="27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16</a:t>
              </a:r>
              <a:endParaRPr/>
            </a:p>
          </p:txBody>
        </p:sp>
        <p:sp>
          <p:nvSpPr>
            <p:cNvPr id="235" name="Google Shape;235;p31"/>
            <p:cNvSpPr/>
            <p:nvPr/>
          </p:nvSpPr>
          <p:spPr>
            <a:xfrm>
              <a:off x="1287" y="2805"/>
              <a:ext cx="196" cy="231"/>
            </a:xfrm>
            <a:prstGeom prst="roundRect">
              <a:avLst>
                <a:gd fmla="val 509"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0</a:t>
              </a:r>
              <a:endParaRPr/>
            </a:p>
          </p:txBody>
        </p:sp>
        <p:sp>
          <p:nvSpPr>
            <p:cNvPr id="236" name="Google Shape;236;p31"/>
            <p:cNvSpPr/>
            <p:nvPr/>
          </p:nvSpPr>
          <p:spPr>
            <a:xfrm>
              <a:off x="4119" y="2373"/>
              <a:ext cx="265"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4</a:t>
              </a:r>
              <a:endParaRPr/>
            </a:p>
          </p:txBody>
        </p:sp>
        <p:cxnSp>
          <p:nvCxnSpPr>
            <p:cNvPr id="237" name="Google Shape;237;p31"/>
            <p:cNvCxnSpPr/>
            <p:nvPr/>
          </p:nvCxnSpPr>
          <p:spPr>
            <a:xfrm>
              <a:off x="3879" y="2325"/>
              <a:ext cx="1" cy="384"/>
            </a:xfrm>
            <a:prstGeom prst="straightConnector1">
              <a:avLst/>
            </a:prstGeom>
            <a:noFill/>
            <a:ln cap="flat" cmpd="sng" w="9525">
              <a:solidFill>
                <a:srgbClr val="000000"/>
              </a:solidFill>
              <a:prstDash val="solid"/>
              <a:round/>
              <a:headEnd len="med" w="med" type="none"/>
              <a:tailEnd len="med" w="med" type="none"/>
            </a:ln>
          </p:spPr>
        </p:cxnSp>
        <p:cxnSp>
          <p:nvCxnSpPr>
            <p:cNvPr id="238" name="Google Shape;238;p31"/>
            <p:cNvCxnSpPr/>
            <p:nvPr/>
          </p:nvCxnSpPr>
          <p:spPr>
            <a:xfrm>
              <a:off x="1575" y="2638"/>
              <a:ext cx="1" cy="144"/>
            </a:xfrm>
            <a:prstGeom prst="straightConnector1">
              <a:avLst/>
            </a:prstGeom>
            <a:noFill/>
            <a:ln cap="flat" cmpd="sng" w="9525">
              <a:solidFill>
                <a:srgbClr val="000000"/>
              </a:solidFill>
              <a:prstDash val="solid"/>
              <a:round/>
              <a:headEnd len="med" w="med" type="none"/>
              <a:tailEnd len="med" w="med" type="none"/>
            </a:ln>
          </p:spPr>
        </p:cxnSp>
        <p:cxnSp>
          <p:nvCxnSpPr>
            <p:cNvPr id="239" name="Google Shape;239;p31"/>
            <p:cNvCxnSpPr/>
            <p:nvPr/>
          </p:nvCxnSpPr>
          <p:spPr>
            <a:xfrm>
              <a:off x="2055" y="2638"/>
              <a:ext cx="1" cy="144"/>
            </a:xfrm>
            <a:prstGeom prst="straightConnector1">
              <a:avLst/>
            </a:prstGeom>
            <a:noFill/>
            <a:ln cap="flat" cmpd="sng" w="9525">
              <a:solidFill>
                <a:srgbClr val="000000"/>
              </a:solidFill>
              <a:prstDash val="solid"/>
              <a:round/>
              <a:headEnd len="med" w="med" type="none"/>
              <a:tailEnd len="med" w="med" type="none"/>
            </a:ln>
          </p:spPr>
        </p:cxnSp>
        <p:cxnSp>
          <p:nvCxnSpPr>
            <p:cNvPr id="240" name="Google Shape;240;p31"/>
            <p:cNvCxnSpPr/>
            <p:nvPr/>
          </p:nvCxnSpPr>
          <p:spPr>
            <a:xfrm>
              <a:off x="2295" y="2638"/>
              <a:ext cx="1" cy="144"/>
            </a:xfrm>
            <a:prstGeom prst="straightConnector1">
              <a:avLst/>
            </a:prstGeom>
            <a:noFill/>
            <a:ln cap="flat" cmpd="sng" w="9525">
              <a:solidFill>
                <a:srgbClr val="000000"/>
              </a:solidFill>
              <a:prstDash val="solid"/>
              <a:round/>
              <a:headEnd len="med" w="med" type="none"/>
              <a:tailEnd len="med" w="med" type="none"/>
            </a:ln>
          </p:spPr>
        </p:cxnSp>
        <p:cxnSp>
          <p:nvCxnSpPr>
            <p:cNvPr id="241" name="Google Shape;241;p31"/>
            <p:cNvCxnSpPr/>
            <p:nvPr/>
          </p:nvCxnSpPr>
          <p:spPr>
            <a:xfrm>
              <a:off x="2487" y="2638"/>
              <a:ext cx="1" cy="144"/>
            </a:xfrm>
            <a:prstGeom prst="straightConnector1">
              <a:avLst/>
            </a:prstGeom>
            <a:noFill/>
            <a:ln cap="flat" cmpd="sng" w="9525">
              <a:solidFill>
                <a:srgbClr val="000000"/>
              </a:solidFill>
              <a:prstDash val="solid"/>
              <a:round/>
              <a:headEnd len="med" w="med" type="none"/>
              <a:tailEnd len="med" w="med" type="none"/>
            </a:ln>
          </p:spPr>
        </p:cxnSp>
        <p:cxnSp>
          <p:nvCxnSpPr>
            <p:cNvPr id="242" name="Google Shape;242;p31"/>
            <p:cNvCxnSpPr/>
            <p:nvPr/>
          </p:nvCxnSpPr>
          <p:spPr>
            <a:xfrm>
              <a:off x="2679" y="2638"/>
              <a:ext cx="1" cy="144"/>
            </a:xfrm>
            <a:prstGeom prst="straightConnector1">
              <a:avLst/>
            </a:prstGeom>
            <a:noFill/>
            <a:ln cap="flat" cmpd="sng" w="9525">
              <a:solidFill>
                <a:srgbClr val="000000"/>
              </a:solidFill>
              <a:prstDash val="solid"/>
              <a:round/>
              <a:headEnd len="med" w="med" type="none"/>
              <a:tailEnd len="med" w="med" type="none"/>
            </a:ln>
          </p:spPr>
        </p:cxnSp>
        <p:cxnSp>
          <p:nvCxnSpPr>
            <p:cNvPr id="243" name="Google Shape;243;p31"/>
            <p:cNvCxnSpPr/>
            <p:nvPr/>
          </p:nvCxnSpPr>
          <p:spPr>
            <a:xfrm>
              <a:off x="3111" y="2709"/>
              <a:ext cx="1" cy="144"/>
            </a:xfrm>
            <a:prstGeom prst="straightConnector1">
              <a:avLst/>
            </a:prstGeom>
            <a:noFill/>
            <a:ln cap="flat" cmpd="sng" w="9525">
              <a:solidFill>
                <a:srgbClr val="000000"/>
              </a:solidFill>
              <a:prstDash val="solid"/>
              <a:round/>
              <a:headEnd len="med" w="med" type="none"/>
              <a:tailEnd len="med" w="med" type="none"/>
            </a:ln>
          </p:spPr>
        </p:cxnSp>
        <p:sp>
          <p:nvSpPr>
            <p:cNvPr id="244" name="Google Shape;244;p31"/>
            <p:cNvSpPr/>
            <p:nvPr/>
          </p:nvSpPr>
          <p:spPr>
            <a:xfrm>
              <a:off x="3015" y="2805"/>
              <a:ext cx="196" cy="231"/>
            </a:xfrm>
            <a:prstGeom prst="roundRect">
              <a:avLst>
                <a:gd fmla="val 509"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8</a:t>
              </a:r>
              <a:endParaRPr/>
            </a:p>
          </p:txBody>
        </p:sp>
        <p:cxnSp>
          <p:nvCxnSpPr>
            <p:cNvPr id="245" name="Google Shape;245;p31"/>
            <p:cNvCxnSpPr/>
            <p:nvPr/>
          </p:nvCxnSpPr>
          <p:spPr>
            <a:xfrm>
              <a:off x="3351" y="2638"/>
              <a:ext cx="1" cy="144"/>
            </a:xfrm>
            <a:prstGeom prst="straightConnector1">
              <a:avLst/>
            </a:prstGeom>
            <a:noFill/>
            <a:ln cap="flat" cmpd="sng" w="9525">
              <a:solidFill>
                <a:srgbClr val="000000"/>
              </a:solidFill>
              <a:prstDash val="solid"/>
              <a:round/>
              <a:headEnd len="med" w="med" type="none"/>
              <a:tailEnd len="med" w="med" type="none"/>
            </a:ln>
          </p:spPr>
        </p:cxnSp>
        <p:cxnSp>
          <p:nvCxnSpPr>
            <p:cNvPr id="246" name="Google Shape;246;p31"/>
            <p:cNvCxnSpPr/>
            <p:nvPr/>
          </p:nvCxnSpPr>
          <p:spPr>
            <a:xfrm>
              <a:off x="3543" y="2638"/>
              <a:ext cx="1" cy="144"/>
            </a:xfrm>
            <a:prstGeom prst="straightConnector1">
              <a:avLst/>
            </a:prstGeom>
            <a:noFill/>
            <a:ln cap="flat" cmpd="sng" w="9525">
              <a:solidFill>
                <a:srgbClr val="000000"/>
              </a:solidFill>
              <a:prstDash val="solid"/>
              <a:round/>
              <a:headEnd len="med" w="med" type="none"/>
              <a:tailEnd len="med" w="med" type="none"/>
            </a:ln>
          </p:spPr>
        </p:cxnSp>
        <p:cxnSp>
          <p:nvCxnSpPr>
            <p:cNvPr id="247" name="Google Shape;247;p31"/>
            <p:cNvCxnSpPr/>
            <p:nvPr/>
          </p:nvCxnSpPr>
          <p:spPr>
            <a:xfrm>
              <a:off x="3735" y="2638"/>
              <a:ext cx="1" cy="144"/>
            </a:xfrm>
            <a:prstGeom prst="straightConnector1">
              <a:avLst/>
            </a:prstGeom>
            <a:noFill/>
            <a:ln cap="flat" cmpd="sng" w="9525">
              <a:solidFill>
                <a:srgbClr val="000000"/>
              </a:solidFill>
              <a:prstDash val="solid"/>
              <a:round/>
              <a:headEnd len="med" w="med" type="none"/>
              <a:tailEnd len="med" w="med" type="none"/>
            </a:ln>
          </p:spPr>
        </p:cxnSp>
        <p:cxnSp>
          <p:nvCxnSpPr>
            <p:cNvPr id="248" name="Google Shape;248;p31"/>
            <p:cNvCxnSpPr/>
            <p:nvPr/>
          </p:nvCxnSpPr>
          <p:spPr>
            <a:xfrm>
              <a:off x="3879" y="2709"/>
              <a:ext cx="1" cy="144"/>
            </a:xfrm>
            <a:prstGeom prst="straightConnector1">
              <a:avLst/>
            </a:prstGeom>
            <a:noFill/>
            <a:ln cap="flat" cmpd="sng" w="9525">
              <a:solidFill>
                <a:srgbClr val="000000"/>
              </a:solidFill>
              <a:prstDash val="solid"/>
              <a:round/>
              <a:headEnd len="med" w="med" type="none"/>
              <a:tailEnd len="med" w="med" type="none"/>
            </a:ln>
          </p:spPr>
        </p:cxnSp>
        <p:sp>
          <p:nvSpPr>
            <p:cNvPr id="249" name="Google Shape;249;p31"/>
            <p:cNvSpPr/>
            <p:nvPr/>
          </p:nvSpPr>
          <p:spPr>
            <a:xfrm>
              <a:off x="3735" y="2805"/>
              <a:ext cx="27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12</a:t>
              </a:r>
              <a:endParaRPr/>
            </a:p>
          </p:txBody>
        </p:sp>
        <p:cxnSp>
          <p:nvCxnSpPr>
            <p:cNvPr id="250" name="Google Shape;250;p31"/>
            <p:cNvCxnSpPr/>
            <p:nvPr/>
          </p:nvCxnSpPr>
          <p:spPr>
            <a:xfrm>
              <a:off x="4119" y="2638"/>
              <a:ext cx="1" cy="144"/>
            </a:xfrm>
            <a:prstGeom prst="straightConnector1">
              <a:avLst/>
            </a:prstGeom>
            <a:noFill/>
            <a:ln cap="flat" cmpd="sng" w="9525">
              <a:solidFill>
                <a:srgbClr val="000000"/>
              </a:solidFill>
              <a:prstDash val="solid"/>
              <a:round/>
              <a:headEnd len="med" w="med" type="none"/>
              <a:tailEnd len="med" w="med" type="none"/>
            </a:ln>
          </p:spPr>
        </p:cxnSp>
        <p:cxnSp>
          <p:nvCxnSpPr>
            <p:cNvPr id="251" name="Google Shape;251;p31"/>
            <p:cNvCxnSpPr/>
            <p:nvPr/>
          </p:nvCxnSpPr>
          <p:spPr>
            <a:xfrm>
              <a:off x="4311" y="2638"/>
              <a:ext cx="1" cy="144"/>
            </a:xfrm>
            <a:prstGeom prst="straightConnector1">
              <a:avLst/>
            </a:prstGeom>
            <a:noFill/>
            <a:ln cap="flat" cmpd="sng" w="9525">
              <a:solidFill>
                <a:srgbClr val="000000"/>
              </a:solidFill>
              <a:prstDash val="solid"/>
              <a:round/>
              <a:headEnd len="med" w="med" type="none"/>
              <a:tailEnd len="med" w="med" type="none"/>
            </a:ln>
          </p:spPr>
        </p:cxnSp>
        <p:cxnSp>
          <p:nvCxnSpPr>
            <p:cNvPr id="252" name="Google Shape;252;p31"/>
            <p:cNvCxnSpPr/>
            <p:nvPr/>
          </p:nvCxnSpPr>
          <p:spPr>
            <a:xfrm>
              <a:off x="4503" y="2638"/>
              <a:ext cx="1" cy="144"/>
            </a:xfrm>
            <a:prstGeom prst="straightConnector1">
              <a:avLst/>
            </a:prstGeom>
            <a:noFill/>
            <a:ln cap="flat" cmpd="sng" w="9525">
              <a:solidFill>
                <a:srgbClr val="000000"/>
              </a:solidFill>
              <a:prstDash val="solid"/>
              <a:round/>
              <a:headEnd len="med" w="med" type="none"/>
              <a:tailEnd len="med" w="med" type="none"/>
            </a:ln>
          </p:spPr>
        </p:cxnSp>
      </p:grpSp>
      <p:sp>
        <p:nvSpPr>
          <p:cNvPr id="253" name="Google Shape;253;p31"/>
          <p:cNvSpPr txBox="1"/>
          <p:nvPr/>
        </p:nvSpPr>
        <p:spPr>
          <a:xfrm>
            <a:off x="762000" y="6324600"/>
            <a:ext cx="739298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Times New Roman"/>
                <a:ea typeface="Times New Roman"/>
                <a:cs typeface="Times New Roman"/>
                <a:sym typeface="Times New Roman"/>
              </a:rPr>
              <a:t>Waiting time : sum of time that a process has spent waiting in the ready queue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p:nvPr/>
        </p:nvSpPr>
        <p:spPr>
          <a:xfrm>
            <a:off x="990600" y="3429000"/>
            <a:ext cx="6891338" cy="26003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400">
                <a:solidFill>
                  <a:schemeClr val="dk1"/>
                </a:solidFill>
                <a:latin typeface="Times New Roman"/>
                <a:ea typeface="Times New Roman"/>
                <a:cs typeface="Times New Roman"/>
                <a:sym typeface="Times New Roman"/>
              </a:rPr>
              <a:t>Gantt chart: </a:t>
            </a:r>
            <a:br>
              <a:rPr lang="en-GB" sz="2400">
                <a:solidFill>
                  <a:schemeClr val="dk1"/>
                </a:solidFill>
                <a:latin typeface="Times New Roman"/>
                <a:ea typeface="Times New Roman"/>
                <a:cs typeface="Times New Roman"/>
                <a:sym typeface="Times New Roman"/>
              </a:rPr>
            </a:br>
            <a:br>
              <a:rPr lang="en-GB" sz="2400">
                <a:solidFill>
                  <a:schemeClr val="dk1"/>
                </a:solidFill>
                <a:latin typeface="Times New Roman"/>
                <a:ea typeface="Times New Roman"/>
                <a:cs typeface="Times New Roman"/>
                <a:sym typeface="Times New Roman"/>
              </a:rPr>
            </a:br>
            <a:r>
              <a:rPr lang="en-GB" sz="2400">
                <a:solidFill>
                  <a:schemeClr val="dk1"/>
                </a:solidFill>
                <a:latin typeface="Times New Roman"/>
                <a:ea typeface="Times New Roman"/>
                <a:cs typeface="Times New Roman"/>
                <a:sym typeface="Times New Roman"/>
              </a:rPr>
              <a:t>  </a:t>
            </a:r>
            <a:r>
              <a:rPr lang="en-GB" sz="43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GB" sz="2400">
                <a:solidFill>
                  <a:schemeClr val="dk1"/>
                </a:solidFill>
                <a:latin typeface="Times New Roman"/>
                <a:ea typeface="Times New Roman"/>
                <a:cs typeface="Times New Roman"/>
                <a:sym typeface="Times New Roman"/>
              </a:rPr>
              <a:t>Average waiting time: (10+32+0+3+20)/5 = 13</a:t>
            </a:r>
            <a:endParaRPr/>
          </a:p>
          <a:p>
            <a:pPr indent="0" lvl="0" marL="0" marR="0" rtl="0" algn="l">
              <a:spcBef>
                <a:spcPts val="0"/>
              </a:spcBef>
              <a:spcAft>
                <a:spcPts val="0"/>
              </a:spcAft>
              <a:buNone/>
            </a:pPr>
            <a:r>
              <a:rPr lang="en-GB" sz="2400">
                <a:solidFill>
                  <a:schemeClr val="dk1"/>
                </a:solidFill>
                <a:latin typeface="Times New Roman"/>
                <a:ea typeface="Times New Roman"/>
                <a:cs typeface="Times New Roman"/>
                <a:sym typeface="Times New Roman"/>
              </a:rPr>
              <a:t>Average turnaround time: (10+39+42+49+61)/5 = 25.2</a:t>
            </a:r>
            <a:endParaRPr/>
          </a:p>
        </p:txBody>
      </p:sp>
      <p:graphicFrame>
        <p:nvGraphicFramePr>
          <p:cNvPr id="259" name="Google Shape;259;p32"/>
          <p:cNvGraphicFramePr/>
          <p:nvPr/>
        </p:nvGraphicFramePr>
        <p:xfrm>
          <a:off x="1143000" y="304800"/>
          <a:ext cx="3000000" cy="3000000"/>
        </p:xfrm>
        <a:graphic>
          <a:graphicData uri="http://schemas.openxmlformats.org/drawingml/2006/table">
            <a:tbl>
              <a:tblPr>
                <a:noFill/>
                <a:tableStyleId>{3CBBAA92-7801-4C4F-8692-FCC4A638E2B3}</a:tableStyleId>
              </a:tblPr>
              <a:tblGrid>
                <a:gridCol w="1055925"/>
                <a:gridCol w="1055925"/>
                <a:gridCol w="1055925"/>
                <a:gridCol w="1055925"/>
                <a:gridCol w="1055925"/>
                <a:gridCol w="1055925"/>
                <a:gridCol w="1055925"/>
              </a:tblGrid>
              <a:tr h="809975">
                <a:tc>
                  <a:txBody>
                    <a:bodyPr/>
                    <a:lstStyle/>
                    <a:p>
                      <a:pPr indent="0" lvl="0" marL="0" marR="0" rtl="0" algn="l">
                        <a:spcBef>
                          <a:spcPts val="0"/>
                        </a:spcBef>
                        <a:spcAft>
                          <a:spcPts val="0"/>
                        </a:spcAft>
                        <a:buNone/>
                      </a:pPr>
                      <a:r>
                        <a:rPr lang="en-GB" sz="1800" u="none" cap="none" strike="noStrike"/>
                        <a:t>Process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Burst Time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Arrival</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Start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Wait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Finish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TAT</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r>
              <a:tr h="462850">
                <a:tc>
                  <a:txBody>
                    <a:bodyPr/>
                    <a:lstStyle/>
                    <a:p>
                      <a:pPr indent="0" lvl="0" marL="0" marR="0" rtl="0" algn="l">
                        <a:spcBef>
                          <a:spcPts val="0"/>
                        </a:spcBef>
                        <a:spcAft>
                          <a:spcPts val="0"/>
                        </a:spcAft>
                        <a:buNone/>
                      </a:pPr>
                      <a:r>
                        <a:rPr lang="en-GB" sz="1800"/>
                        <a:t>P1</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20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20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r>
              <a:tr h="462850">
                <a:tc>
                  <a:txBody>
                    <a:bodyPr/>
                    <a:lstStyle/>
                    <a:p>
                      <a:pPr indent="0" lvl="0" marL="0" marR="0" rtl="0" algn="l">
                        <a:spcBef>
                          <a:spcPts val="0"/>
                        </a:spcBef>
                        <a:spcAft>
                          <a:spcPts val="0"/>
                        </a:spcAft>
                        <a:buNone/>
                      </a:pPr>
                      <a:r>
                        <a:rPr lang="en-GB" sz="1800"/>
                        <a:t>P2</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29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32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32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61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61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r>
              <a:tr h="462850">
                <a:tc>
                  <a:txBody>
                    <a:bodyPr/>
                    <a:lstStyle/>
                    <a:p>
                      <a:pPr indent="0" lvl="0" marL="0" marR="0" rtl="0" algn="l">
                        <a:spcBef>
                          <a:spcPts val="0"/>
                        </a:spcBef>
                        <a:spcAft>
                          <a:spcPts val="0"/>
                        </a:spcAft>
                        <a:buNone/>
                      </a:pPr>
                      <a:r>
                        <a:rPr lang="en-GB" sz="1800"/>
                        <a:t>P3</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r>
              <a:tr h="462850">
                <a:tc>
                  <a:txBody>
                    <a:bodyPr/>
                    <a:lstStyle/>
                    <a:p>
                      <a:pPr indent="0" lvl="0" marL="0" marR="0" rtl="0" algn="l">
                        <a:spcBef>
                          <a:spcPts val="0"/>
                        </a:spcBef>
                        <a:spcAft>
                          <a:spcPts val="0"/>
                        </a:spcAft>
                        <a:buNone/>
                      </a:pPr>
                      <a:r>
                        <a:rPr lang="en-GB" sz="1800"/>
                        <a:t>P4</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r>
              <a:tr h="462850">
                <a:tc>
                  <a:txBody>
                    <a:bodyPr/>
                    <a:lstStyle/>
                    <a:p>
                      <a:pPr indent="0" lvl="0" marL="0" marR="0" rtl="0" algn="l">
                        <a:spcBef>
                          <a:spcPts val="0"/>
                        </a:spcBef>
                        <a:spcAft>
                          <a:spcPts val="0"/>
                        </a:spcAft>
                        <a:buNone/>
                      </a:pPr>
                      <a:r>
                        <a:rPr lang="en-GB" sz="1800"/>
                        <a:t>P5</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20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20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32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lang="en-GB" sz="1800"/>
                        <a:t>32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r>
            </a:tbl>
          </a:graphicData>
        </a:graphic>
      </p:graphicFrame>
      <p:pic>
        <p:nvPicPr>
          <p:cNvPr descr="http://academic.udayton.edu/SaverioPerugini/courses/cps346/lecture_notes/images/osc8thedp214sjfgantt.png" id="260" name="Google Shape;260;p32"/>
          <p:cNvPicPr preferRelativeResize="0"/>
          <p:nvPr/>
        </p:nvPicPr>
        <p:blipFill rotWithShape="1">
          <a:blip r:embed="rId3">
            <a:alphaModFix/>
          </a:blip>
          <a:srcRect b="0" l="0" r="0" t="0"/>
          <a:stretch/>
        </p:blipFill>
        <p:spPr>
          <a:xfrm>
            <a:off x="1066800" y="3962400"/>
            <a:ext cx="7889875" cy="1143000"/>
          </a:xfrm>
          <a:prstGeom prst="rect">
            <a:avLst/>
          </a:prstGeom>
          <a:solidFill>
            <a:srgbClr val="92D050"/>
          </a:solidFill>
          <a:ln cap="flat" cmpd="sng" w="9525">
            <a:solidFill>
              <a:schemeClr val="accent1"/>
            </a:solidFill>
            <a:prstDash val="solid"/>
            <a:miter lim="800000"/>
            <a:headEnd len="sm" w="sm" type="none"/>
            <a:tailEnd len="sm" w="sm" type="none"/>
          </a:ln>
        </p:spPr>
      </p:pic>
      <p:sp>
        <p:nvSpPr>
          <p:cNvPr id="261" name="Google Shape;261;p32"/>
          <p:cNvSpPr txBox="1"/>
          <p:nvPr/>
        </p:nvSpPr>
        <p:spPr>
          <a:xfrm>
            <a:off x="152400" y="228600"/>
            <a:ext cx="60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lt1"/>
                </a:solidFill>
                <a:latin typeface="Times New Roman"/>
                <a:ea typeface="Times New Roman"/>
                <a:cs typeface="Times New Roman"/>
                <a:sym typeface="Times New Roman"/>
              </a:rPr>
              <a:t>Q2</a:t>
            </a:r>
            <a:endParaRPr sz="2400">
              <a:solidFill>
                <a:schemeClr val="lt1"/>
              </a:solidFill>
              <a:latin typeface="Times New Roman"/>
              <a:ea typeface="Times New Roman"/>
              <a:cs typeface="Times New Roman"/>
              <a:sym typeface="Times New Roman"/>
            </a:endParaRPr>
          </a:p>
        </p:txBody>
      </p:sp>
      <p:sp>
        <p:nvSpPr>
          <p:cNvPr id="262" name="Google Shape;262;p32"/>
          <p:cNvSpPr/>
          <p:nvPr/>
        </p:nvSpPr>
        <p:spPr>
          <a:xfrm>
            <a:off x="152400" y="228600"/>
            <a:ext cx="7620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400">
                <a:solidFill>
                  <a:schemeClr val="lt1"/>
                </a:solidFill>
                <a:latin typeface="Times New Roman"/>
                <a:ea typeface="Times New Roman"/>
                <a:cs typeface="Times New Roman"/>
                <a:sym typeface="Times New Roman"/>
              </a:rPr>
              <a:t>Ex:2</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685800" y="3810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Example #3: Preemptive SJF</a:t>
            </a:r>
            <a:br>
              <a:rPr lang="en-GB"/>
            </a:br>
            <a:r>
              <a:rPr lang="en-GB"/>
              <a:t>(Shortest-remaining-time-first)</a:t>
            </a:r>
            <a:endParaRPr/>
          </a:p>
        </p:txBody>
      </p:sp>
      <p:sp>
        <p:nvSpPr>
          <p:cNvPr id="268" name="Google Shape;268;p33"/>
          <p:cNvSpPr txBox="1"/>
          <p:nvPr>
            <p:ph idx="1" type="body"/>
          </p:nvPr>
        </p:nvSpPr>
        <p:spPr>
          <a:xfrm>
            <a:off x="304800" y="1295400"/>
            <a:ext cx="8153400" cy="5270500"/>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1800"/>
              <a:buFont typeface="Arial"/>
              <a:buNone/>
            </a:pPr>
            <a:r>
              <a:rPr lang="en-GB" sz="1800"/>
              <a:t>		</a:t>
            </a:r>
            <a:r>
              <a:rPr lang="en-GB" sz="1800" u="sng"/>
              <a:t>Process	Arrival Time</a:t>
            </a:r>
            <a:r>
              <a:rPr lang="en-GB" sz="1800"/>
              <a:t>	</a:t>
            </a:r>
            <a:r>
              <a:rPr lang="en-GB" sz="1800" u="sng"/>
              <a:t>Burst Time</a:t>
            </a:r>
            <a:endParaRPr/>
          </a:p>
          <a:p>
            <a:pPr indent="-342900" lvl="0" marL="342900" rtl="0" algn="l">
              <a:spcBef>
                <a:spcPts val="360"/>
              </a:spcBef>
              <a:spcAft>
                <a:spcPts val="0"/>
              </a:spcAft>
              <a:buClr>
                <a:schemeClr val="dk1"/>
              </a:buClr>
              <a:buSzPts val="1800"/>
              <a:buFont typeface="Arial"/>
              <a:buNone/>
            </a:pPr>
            <a:r>
              <a:rPr lang="en-GB" sz="1800"/>
              <a:t>		</a:t>
            </a:r>
            <a:r>
              <a:rPr i="1" lang="en-GB" sz="1800"/>
              <a:t>P</a:t>
            </a:r>
            <a:r>
              <a:rPr baseline="-25000" i="1" lang="en-GB" sz="1800"/>
              <a:t>1</a:t>
            </a:r>
            <a:r>
              <a:rPr lang="en-GB" sz="1800"/>
              <a:t>	0.0	7</a:t>
            </a:r>
            <a:endParaRPr/>
          </a:p>
          <a:p>
            <a:pPr indent="-342900" lvl="0" marL="342900" rtl="0" algn="l">
              <a:spcBef>
                <a:spcPts val="360"/>
              </a:spcBef>
              <a:spcAft>
                <a:spcPts val="0"/>
              </a:spcAft>
              <a:buClr>
                <a:schemeClr val="dk1"/>
              </a:buClr>
              <a:buSzPts val="1800"/>
              <a:buFont typeface="Arial"/>
              <a:buNone/>
            </a:pPr>
            <a:r>
              <a:rPr lang="en-GB" sz="1800"/>
              <a:t>		 </a:t>
            </a:r>
            <a:r>
              <a:rPr i="1" lang="en-GB" sz="1800"/>
              <a:t>P</a:t>
            </a:r>
            <a:r>
              <a:rPr baseline="-25000" i="1" lang="en-GB" sz="1800"/>
              <a:t>2	</a:t>
            </a:r>
            <a:r>
              <a:rPr lang="en-GB" sz="1800"/>
              <a:t>2.0	4</a:t>
            </a:r>
            <a:endParaRPr/>
          </a:p>
          <a:p>
            <a:pPr indent="-342900" lvl="0" marL="342900" rtl="0" algn="l">
              <a:spcBef>
                <a:spcPts val="360"/>
              </a:spcBef>
              <a:spcAft>
                <a:spcPts val="0"/>
              </a:spcAft>
              <a:buClr>
                <a:schemeClr val="dk1"/>
              </a:buClr>
              <a:buSzPts val="1800"/>
              <a:buFont typeface="Arial"/>
              <a:buNone/>
            </a:pPr>
            <a:r>
              <a:rPr lang="en-GB" sz="1800"/>
              <a:t>		 </a:t>
            </a:r>
            <a:r>
              <a:rPr i="1" lang="en-GB" sz="1800"/>
              <a:t>P</a:t>
            </a:r>
            <a:r>
              <a:rPr baseline="-25000" i="1" lang="en-GB" sz="1800"/>
              <a:t>3</a:t>
            </a:r>
            <a:r>
              <a:rPr lang="en-GB" sz="1800"/>
              <a:t>	4.0	1</a:t>
            </a:r>
            <a:endParaRPr/>
          </a:p>
          <a:p>
            <a:pPr indent="-342900" lvl="0" marL="342900" rtl="0" algn="l">
              <a:spcBef>
                <a:spcPts val="360"/>
              </a:spcBef>
              <a:spcAft>
                <a:spcPts val="0"/>
              </a:spcAft>
              <a:buClr>
                <a:schemeClr val="dk1"/>
              </a:buClr>
              <a:buSzPts val="1800"/>
              <a:buFont typeface="Arial"/>
              <a:buNone/>
            </a:pPr>
            <a:r>
              <a:rPr lang="en-GB" sz="1800"/>
              <a:t>		 </a:t>
            </a:r>
            <a:r>
              <a:rPr i="1" lang="en-GB" sz="1800"/>
              <a:t>P</a:t>
            </a:r>
            <a:r>
              <a:rPr baseline="-25000" i="1" lang="en-GB" sz="1800"/>
              <a:t>4</a:t>
            </a:r>
            <a:r>
              <a:rPr lang="en-GB" sz="1800"/>
              <a:t>	5.0	4</a:t>
            </a:r>
            <a:endParaRPr/>
          </a:p>
          <a:p>
            <a:pPr indent="-342900" lvl="0" marL="342900" rtl="0" algn="l">
              <a:spcBef>
                <a:spcPts val="360"/>
              </a:spcBef>
              <a:spcAft>
                <a:spcPts val="0"/>
              </a:spcAft>
              <a:buClr>
                <a:schemeClr val="dk1"/>
              </a:buClr>
              <a:buSzPts val="1800"/>
              <a:buChar char="•"/>
            </a:pPr>
            <a:r>
              <a:rPr lang="en-GB" sz="1800"/>
              <a:t>SJF (preemptive, varied arrival times)</a:t>
            </a:r>
            <a:endParaRPr/>
          </a:p>
          <a:p>
            <a:pPr indent="-342900" lvl="0" marL="342900" rtl="0" algn="l">
              <a:spcBef>
                <a:spcPts val="360"/>
              </a:spcBef>
              <a:spcAft>
                <a:spcPts val="0"/>
              </a:spcAft>
              <a:buClr>
                <a:schemeClr val="dk1"/>
              </a:buClr>
              <a:buSzPts val="1800"/>
              <a:buFont typeface="Arial"/>
              <a:buNone/>
            </a:pPr>
            <a:r>
              <a:t/>
            </a:r>
            <a:endParaRPr sz="1800"/>
          </a:p>
          <a:p>
            <a:pPr indent="-342900" lvl="0" marL="342900" rtl="0" algn="l">
              <a:spcBef>
                <a:spcPts val="360"/>
              </a:spcBef>
              <a:spcAft>
                <a:spcPts val="0"/>
              </a:spcAft>
              <a:buClr>
                <a:schemeClr val="dk1"/>
              </a:buClr>
              <a:buSzPts val="1800"/>
              <a:buFont typeface="Arial"/>
              <a:buNone/>
            </a:pPr>
            <a:r>
              <a:t/>
            </a:r>
            <a:endParaRPr sz="1800"/>
          </a:p>
          <a:p>
            <a:pPr indent="-342900" lvl="0" marL="342900" rtl="0" algn="l">
              <a:spcBef>
                <a:spcPts val="360"/>
              </a:spcBef>
              <a:spcAft>
                <a:spcPts val="0"/>
              </a:spcAft>
              <a:buClr>
                <a:schemeClr val="dk1"/>
              </a:buClr>
              <a:buSzPts val="1800"/>
              <a:buFont typeface="Arial"/>
              <a:buNone/>
            </a:pPr>
            <a:r>
              <a:t/>
            </a:r>
            <a:endParaRPr sz="1800"/>
          </a:p>
          <a:p>
            <a:pPr indent="-342900" lvl="0" marL="342900" rtl="0" algn="l">
              <a:spcBef>
                <a:spcPts val="360"/>
              </a:spcBef>
              <a:spcAft>
                <a:spcPts val="0"/>
              </a:spcAft>
              <a:buClr>
                <a:schemeClr val="dk1"/>
              </a:buClr>
              <a:buSzPts val="1800"/>
              <a:buFont typeface="Arial"/>
              <a:buNone/>
            </a:pPr>
            <a:r>
              <a:t/>
            </a:r>
            <a:endParaRPr sz="1800"/>
          </a:p>
          <a:p>
            <a:pPr indent="-342900" lvl="0" marL="342900" rtl="0" algn="l">
              <a:spcBef>
                <a:spcPts val="360"/>
              </a:spcBef>
              <a:spcAft>
                <a:spcPts val="0"/>
              </a:spcAft>
              <a:buClr>
                <a:schemeClr val="dk1"/>
              </a:buClr>
              <a:buSzPts val="1800"/>
              <a:buChar char="•"/>
            </a:pPr>
            <a:r>
              <a:rPr lang="en-GB" sz="1800"/>
              <a:t>Average waiting time </a:t>
            </a:r>
            <a:br>
              <a:rPr lang="en-GB" sz="1800"/>
            </a:br>
            <a:r>
              <a:rPr lang="en-GB" sz="1800"/>
              <a:t>		= ( [(0 – 0) + (11 - 2)] + [(2 – 2) + (5 – 4)] + (4 - 4) + (7 – 5) )/4 </a:t>
            </a:r>
            <a:br>
              <a:rPr lang="en-GB" sz="1800"/>
            </a:br>
            <a:r>
              <a:rPr lang="en-GB" sz="1800"/>
              <a:t>                    = (9 + 1 + 0 + 2)/4  = 3</a:t>
            </a:r>
            <a:br>
              <a:rPr lang="en-GB" sz="1800"/>
            </a:br>
            <a:r>
              <a:rPr lang="en-GB" sz="1800"/>
              <a:t>Average turn-around time 	= (16-0) + (7-2) + (5-4) +( 11-5)/4 = 7</a:t>
            </a:r>
            <a:br>
              <a:rPr lang="en-GB" sz="1800"/>
            </a:br>
            <a:endParaRPr sz="1800"/>
          </a:p>
        </p:txBody>
      </p:sp>
      <p:grpSp>
        <p:nvGrpSpPr>
          <p:cNvPr id="269" name="Google Shape;269;p33"/>
          <p:cNvGrpSpPr/>
          <p:nvPr/>
        </p:nvGrpSpPr>
        <p:grpSpPr>
          <a:xfrm>
            <a:off x="1371600" y="3444875"/>
            <a:ext cx="5924550" cy="1204913"/>
            <a:chOff x="864" y="2364"/>
            <a:chExt cx="3732" cy="759"/>
          </a:xfrm>
        </p:grpSpPr>
        <p:sp>
          <p:nvSpPr>
            <p:cNvPr id="270" name="Google Shape;270;p33"/>
            <p:cNvSpPr/>
            <p:nvPr/>
          </p:nvSpPr>
          <p:spPr>
            <a:xfrm>
              <a:off x="960" y="2373"/>
              <a:ext cx="3504" cy="384"/>
            </a:xfrm>
            <a:prstGeom prst="roundRect">
              <a:avLst>
                <a:gd fmla="val 259" name="adj"/>
              </a:avLst>
            </a:prstGeom>
            <a:solidFill>
              <a:srgbClr val="FFFF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1" name="Google Shape;271;p33"/>
            <p:cNvSpPr/>
            <p:nvPr/>
          </p:nvSpPr>
          <p:spPr>
            <a:xfrm>
              <a:off x="1008" y="2412"/>
              <a:ext cx="265"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1</a:t>
              </a:r>
              <a:endParaRPr/>
            </a:p>
          </p:txBody>
        </p:sp>
        <p:sp>
          <p:nvSpPr>
            <p:cNvPr id="272" name="Google Shape;272;p33"/>
            <p:cNvSpPr/>
            <p:nvPr/>
          </p:nvSpPr>
          <p:spPr>
            <a:xfrm>
              <a:off x="1824" y="2412"/>
              <a:ext cx="265"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3</a:t>
              </a:r>
              <a:endParaRPr/>
            </a:p>
          </p:txBody>
        </p:sp>
        <p:sp>
          <p:nvSpPr>
            <p:cNvPr id="273" name="Google Shape;273;p33"/>
            <p:cNvSpPr/>
            <p:nvPr/>
          </p:nvSpPr>
          <p:spPr>
            <a:xfrm>
              <a:off x="1488" y="2412"/>
              <a:ext cx="265"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2</a:t>
              </a:r>
              <a:endParaRPr/>
            </a:p>
          </p:txBody>
        </p:sp>
        <p:cxnSp>
          <p:nvCxnSpPr>
            <p:cNvPr id="274" name="Google Shape;274;p33"/>
            <p:cNvCxnSpPr/>
            <p:nvPr/>
          </p:nvCxnSpPr>
          <p:spPr>
            <a:xfrm>
              <a:off x="4452" y="2748"/>
              <a:ext cx="1" cy="144"/>
            </a:xfrm>
            <a:prstGeom prst="straightConnector1">
              <a:avLst/>
            </a:prstGeom>
            <a:noFill/>
            <a:ln cap="flat" cmpd="sng" w="9525">
              <a:solidFill>
                <a:srgbClr val="000000"/>
              </a:solidFill>
              <a:prstDash val="solid"/>
              <a:round/>
              <a:headEnd len="med" w="med" type="none"/>
              <a:tailEnd len="med" w="med" type="none"/>
            </a:ln>
          </p:spPr>
        </p:cxnSp>
        <p:cxnSp>
          <p:nvCxnSpPr>
            <p:cNvPr id="275" name="Google Shape;275;p33"/>
            <p:cNvCxnSpPr/>
            <p:nvPr/>
          </p:nvCxnSpPr>
          <p:spPr>
            <a:xfrm>
              <a:off x="960" y="2757"/>
              <a:ext cx="1" cy="144"/>
            </a:xfrm>
            <a:prstGeom prst="straightConnector1">
              <a:avLst/>
            </a:prstGeom>
            <a:noFill/>
            <a:ln cap="flat" cmpd="sng" w="9525">
              <a:solidFill>
                <a:srgbClr val="000000"/>
              </a:solidFill>
              <a:prstDash val="solid"/>
              <a:round/>
              <a:headEnd len="med" w="med" type="none"/>
              <a:tailEnd len="med" w="med" type="none"/>
            </a:ln>
          </p:spPr>
        </p:cxnSp>
        <p:cxnSp>
          <p:nvCxnSpPr>
            <p:cNvPr id="276" name="Google Shape;276;p33"/>
            <p:cNvCxnSpPr/>
            <p:nvPr/>
          </p:nvCxnSpPr>
          <p:spPr>
            <a:xfrm>
              <a:off x="2688" y="2373"/>
              <a:ext cx="1" cy="384"/>
            </a:xfrm>
            <a:prstGeom prst="straightConnector1">
              <a:avLst/>
            </a:prstGeom>
            <a:noFill/>
            <a:ln cap="flat" cmpd="sng" w="9525">
              <a:solidFill>
                <a:srgbClr val="000000"/>
              </a:solidFill>
              <a:prstDash val="solid"/>
              <a:round/>
              <a:headEnd len="med" w="med" type="none"/>
              <a:tailEnd len="med" w="med" type="none"/>
            </a:ln>
          </p:spPr>
        </p:cxnSp>
        <p:cxnSp>
          <p:nvCxnSpPr>
            <p:cNvPr id="277" name="Google Shape;277;p33"/>
            <p:cNvCxnSpPr/>
            <p:nvPr/>
          </p:nvCxnSpPr>
          <p:spPr>
            <a:xfrm>
              <a:off x="1344" y="2364"/>
              <a:ext cx="1" cy="576"/>
            </a:xfrm>
            <a:prstGeom prst="straightConnector1">
              <a:avLst/>
            </a:prstGeom>
            <a:noFill/>
            <a:ln cap="flat" cmpd="sng" w="9525">
              <a:solidFill>
                <a:srgbClr val="000000"/>
              </a:solidFill>
              <a:prstDash val="solid"/>
              <a:round/>
              <a:headEnd len="med" w="med" type="none"/>
              <a:tailEnd len="med" w="med" type="none"/>
            </a:ln>
          </p:spPr>
        </p:cxnSp>
        <p:cxnSp>
          <p:nvCxnSpPr>
            <p:cNvPr id="278" name="Google Shape;278;p33"/>
            <p:cNvCxnSpPr/>
            <p:nvPr/>
          </p:nvCxnSpPr>
          <p:spPr>
            <a:xfrm>
              <a:off x="2400" y="2757"/>
              <a:ext cx="1" cy="144"/>
            </a:xfrm>
            <a:prstGeom prst="straightConnector1">
              <a:avLst/>
            </a:prstGeom>
            <a:noFill/>
            <a:ln cap="flat" cmpd="sng" w="9525">
              <a:solidFill>
                <a:srgbClr val="000000"/>
              </a:solidFill>
              <a:prstDash val="solid"/>
              <a:round/>
              <a:headEnd len="med" w="med" type="none"/>
              <a:tailEnd len="med" w="med" type="none"/>
            </a:ln>
          </p:spPr>
        </p:cxnSp>
        <p:sp>
          <p:nvSpPr>
            <p:cNvPr id="279" name="Google Shape;279;p33"/>
            <p:cNvSpPr/>
            <p:nvPr/>
          </p:nvSpPr>
          <p:spPr>
            <a:xfrm>
              <a:off x="1728" y="2892"/>
              <a:ext cx="196" cy="231"/>
            </a:xfrm>
            <a:prstGeom prst="roundRect">
              <a:avLst>
                <a:gd fmla="val 509"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4</a:t>
              </a:r>
              <a:endParaRPr/>
            </a:p>
          </p:txBody>
        </p:sp>
        <p:sp>
          <p:nvSpPr>
            <p:cNvPr id="280" name="Google Shape;280;p33"/>
            <p:cNvSpPr/>
            <p:nvPr/>
          </p:nvSpPr>
          <p:spPr>
            <a:xfrm>
              <a:off x="1248" y="2892"/>
              <a:ext cx="196" cy="231"/>
            </a:xfrm>
            <a:prstGeom prst="roundRect">
              <a:avLst>
                <a:gd fmla="val 509"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2</a:t>
              </a:r>
              <a:endParaRPr/>
            </a:p>
          </p:txBody>
        </p:sp>
        <p:sp>
          <p:nvSpPr>
            <p:cNvPr id="281" name="Google Shape;281;p33"/>
            <p:cNvSpPr/>
            <p:nvPr/>
          </p:nvSpPr>
          <p:spPr>
            <a:xfrm>
              <a:off x="3312" y="2880"/>
              <a:ext cx="27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11</a:t>
              </a:r>
              <a:endParaRPr/>
            </a:p>
          </p:txBody>
        </p:sp>
        <p:sp>
          <p:nvSpPr>
            <p:cNvPr id="282" name="Google Shape;282;p33"/>
            <p:cNvSpPr/>
            <p:nvPr/>
          </p:nvSpPr>
          <p:spPr>
            <a:xfrm>
              <a:off x="864" y="2880"/>
              <a:ext cx="196" cy="231"/>
            </a:xfrm>
            <a:prstGeom prst="roundRect">
              <a:avLst>
                <a:gd fmla="val 509"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0</a:t>
              </a:r>
              <a:endParaRPr/>
            </a:p>
          </p:txBody>
        </p:sp>
        <p:sp>
          <p:nvSpPr>
            <p:cNvPr id="283" name="Google Shape;283;p33"/>
            <p:cNvSpPr/>
            <p:nvPr/>
          </p:nvSpPr>
          <p:spPr>
            <a:xfrm>
              <a:off x="2976" y="2412"/>
              <a:ext cx="265"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4</a:t>
              </a:r>
              <a:endParaRPr/>
            </a:p>
          </p:txBody>
        </p:sp>
        <p:cxnSp>
          <p:nvCxnSpPr>
            <p:cNvPr id="284" name="Google Shape;284;p33"/>
            <p:cNvCxnSpPr/>
            <p:nvPr/>
          </p:nvCxnSpPr>
          <p:spPr>
            <a:xfrm>
              <a:off x="3456" y="2373"/>
              <a:ext cx="1" cy="384"/>
            </a:xfrm>
            <a:prstGeom prst="straightConnector1">
              <a:avLst/>
            </a:prstGeom>
            <a:noFill/>
            <a:ln cap="flat" cmpd="sng" w="9525">
              <a:solidFill>
                <a:srgbClr val="000000"/>
              </a:solidFill>
              <a:prstDash val="solid"/>
              <a:round/>
              <a:headEnd len="med" w="med" type="none"/>
              <a:tailEnd len="med" w="med" type="none"/>
            </a:ln>
          </p:spPr>
        </p:cxnSp>
        <p:cxnSp>
          <p:nvCxnSpPr>
            <p:cNvPr id="285" name="Google Shape;285;p33"/>
            <p:cNvCxnSpPr/>
            <p:nvPr/>
          </p:nvCxnSpPr>
          <p:spPr>
            <a:xfrm>
              <a:off x="1152" y="2686"/>
              <a:ext cx="1" cy="144"/>
            </a:xfrm>
            <a:prstGeom prst="straightConnector1">
              <a:avLst/>
            </a:prstGeom>
            <a:noFill/>
            <a:ln cap="flat" cmpd="sng" w="9525">
              <a:solidFill>
                <a:srgbClr val="000000"/>
              </a:solidFill>
              <a:prstDash val="solid"/>
              <a:round/>
              <a:headEnd len="med" w="med" type="none"/>
              <a:tailEnd len="med" w="med" type="none"/>
            </a:ln>
          </p:spPr>
        </p:cxnSp>
        <p:cxnSp>
          <p:nvCxnSpPr>
            <p:cNvPr id="286" name="Google Shape;286;p33"/>
            <p:cNvCxnSpPr/>
            <p:nvPr/>
          </p:nvCxnSpPr>
          <p:spPr>
            <a:xfrm>
              <a:off x="1632" y="2686"/>
              <a:ext cx="1" cy="144"/>
            </a:xfrm>
            <a:prstGeom prst="straightConnector1">
              <a:avLst/>
            </a:prstGeom>
            <a:noFill/>
            <a:ln cap="flat" cmpd="sng" w="9525">
              <a:solidFill>
                <a:srgbClr val="000000"/>
              </a:solidFill>
              <a:prstDash val="solid"/>
              <a:round/>
              <a:headEnd len="med" w="med" type="none"/>
              <a:tailEnd len="med" w="med" type="none"/>
            </a:ln>
          </p:spPr>
        </p:cxnSp>
        <p:cxnSp>
          <p:nvCxnSpPr>
            <p:cNvPr id="287" name="Google Shape;287;p33"/>
            <p:cNvCxnSpPr/>
            <p:nvPr/>
          </p:nvCxnSpPr>
          <p:spPr>
            <a:xfrm>
              <a:off x="2688" y="2757"/>
              <a:ext cx="1" cy="144"/>
            </a:xfrm>
            <a:prstGeom prst="straightConnector1">
              <a:avLst/>
            </a:prstGeom>
            <a:noFill/>
            <a:ln cap="flat" cmpd="sng" w="9525">
              <a:solidFill>
                <a:srgbClr val="000000"/>
              </a:solidFill>
              <a:prstDash val="solid"/>
              <a:round/>
              <a:headEnd len="med" w="med" type="none"/>
              <a:tailEnd len="med" w="med" type="none"/>
            </a:ln>
          </p:spPr>
        </p:cxnSp>
        <p:sp>
          <p:nvSpPr>
            <p:cNvPr id="288" name="Google Shape;288;p33"/>
            <p:cNvSpPr/>
            <p:nvPr/>
          </p:nvSpPr>
          <p:spPr>
            <a:xfrm>
              <a:off x="2064" y="2892"/>
              <a:ext cx="196" cy="231"/>
            </a:xfrm>
            <a:prstGeom prst="roundRect">
              <a:avLst>
                <a:gd fmla="val 509"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5</a:t>
              </a:r>
              <a:endParaRPr/>
            </a:p>
          </p:txBody>
        </p:sp>
        <p:cxnSp>
          <p:nvCxnSpPr>
            <p:cNvPr id="289" name="Google Shape;289;p33"/>
            <p:cNvCxnSpPr/>
            <p:nvPr/>
          </p:nvCxnSpPr>
          <p:spPr>
            <a:xfrm>
              <a:off x="2928" y="2686"/>
              <a:ext cx="1" cy="144"/>
            </a:xfrm>
            <a:prstGeom prst="straightConnector1">
              <a:avLst/>
            </a:prstGeom>
            <a:noFill/>
            <a:ln cap="flat" cmpd="sng" w="9525">
              <a:solidFill>
                <a:srgbClr val="000000"/>
              </a:solidFill>
              <a:prstDash val="solid"/>
              <a:round/>
              <a:headEnd len="med" w="med" type="none"/>
              <a:tailEnd len="med" w="med" type="none"/>
            </a:ln>
          </p:spPr>
        </p:cxnSp>
        <p:cxnSp>
          <p:nvCxnSpPr>
            <p:cNvPr id="290" name="Google Shape;290;p33"/>
            <p:cNvCxnSpPr/>
            <p:nvPr/>
          </p:nvCxnSpPr>
          <p:spPr>
            <a:xfrm>
              <a:off x="3120" y="2686"/>
              <a:ext cx="1" cy="144"/>
            </a:xfrm>
            <a:prstGeom prst="straightConnector1">
              <a:avLst/>
            </a:prstGeom>
            <a:noFill/>
            <a:ln cap="flat" cmpd="sng" w="9525">
              <a:solidFill>
                <a:srgbClr val="000000"/>
              </a:solidFill>
              <a:prstDash val="solid"/>
              <a:round/>
              <a:headEnd len="med" w="med" type="none"/>
              <a:tailEnd len="med" w="med" type="none"/>
            </a:ln>
          </p:spPr>
        </p:cxnSp>
        <p:cxnSp>
          <p:nvCxnSpPr>
            <p:cNvPr id="291" name="Google Shape;291;p33"/>
            <p:cNvCxnSpPr/>
            <p:nvPr/>
          </p:nvCxnSpPr>
          <p:spPr>
            <a:xfrm>
              <a:off x="3312" y="2686"/>
              <a:ext cx="1" cy="144"/>
            </a:xfrm>
            <a:prstGeom prst="straightConnector1">
              <a:avLst/>
            </a:prstGeom>
            <a:noFill/>
            <a:ln cap="flat" cmpd="sng" w="9525">
              <a:solidFill>
                <a:srgbClr val="000000"/>
              </a:solidFill>
              <a:prstDash val="solid"/>
              <a:round/>
              <a:headEnd len="med" w="med" type="none"/>
              <a:tailEnd len="med" w="med" type="none"/>
            </a:ln>
          </p:spPr>
        </p:cxnSp>
        <p:cxnSp>
          <p:nvCxnSpPr>
            <p:cNvPr id="292" name="Google Shape;292;p33"/>
            <p:cNvCxnSpPr/>
            <p:nvPr/>
          </p:nvCxnSpPr>
          <p:spPr>
            <a:xfrm>
              <a:off x="3456" y="2757"/>
              <a:ext cx="1" cy="144"/>
            </a:xfrm>
            <a:prstGeom prst="straightConnector1">
              <a:avLst/>
            </a:prstGeom>
            <a:noFill/>
            <a:ln cap="flat" cmpd="sng" w="9525">
              <a:solidFill>
                <a:srgbClr val="000000"/>
              </a:solidFill>
              <a:prstDash val="solid"/>
              <a:round/>
              <a:headEnd len="med" w="med" type="none"/>
              <a:tailEnd len="med" w="med" type="none"/>
            </a:ln>
          </p:spPr>
        </p:cxnSp>
        <p:sp>
          <p:nvSpPr>
            <p:cNvPr id="293" name="Google Shape;293;p33"/>
            <p:cNvSpPr/>
            <p:nvPr/>
          </p:nvSpPr>
          <p:spPr>
            <a:xfrm>
              <a:off x="2592" y="2892"/>
              <a:ext cx="196" cy="231"/>
            </a:xfrm>
            <a:prstGeom prst="roundRect">
              <a:avLst>
                <a:gd fmla="val 509"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7</a:t>
              </a:r>
              <a:endParaRPr/>
            </a:p>
          </p:txBody>
        </p:sp>
        <p:cxnSp>
          <p:nvCxnSpPr>
            <p:cNvPr id="294" name="Google Shape;294;p33"/>
            <p:cNvCxnSpPr/>
            <p:nvPr/>
          </p:nvCxnSpPr>
          <p:spPr>
            <a:xfrm>
              <a:off x="3696" y="2686"/>
              <a:ext cx="1" cy="144"/>
            </a:xfrm>
            <a:prstGeom prst="straightConnector1">
              <a:avLst/>
            </a:prstGeom>
            <a:noFill/>
            <a:ln cap="flat" cmpd="sng" w="9525">
              <a:solidFill>
                <a:srgbClr val="000000"/>
              </a:solidFill>
              <a:prstDash val="solid"/>
              <a:round/>
              <a:headEnd len="med" w="med" type="none"/>
              <a:tailEnd len="med" w="med" type="none"/>
            </a:ln>
          </p:spPr>
        </p:cxnSp>
        <p:cxnSp>
          <p:nvCxnSpPr>
            <p:cNvPr id="295" name="Google Shape;295;p33"/>
            <p:cNvCxnSpPr/>
            <p:nvPr/>
          </p:nvCxnSpPr>
          <p:spPr>
            <a:xfrm>
              <a:off x="3888" y="2686"/>
              <a:ext cx="1" cy="144"/>
            </a:xfrm>
            <a:prstGeom prst="straightConnector1">
              <a:avLst/>
            </a:prstGeom>
            <a:noFill/>
            <a:ln cap="flat" cmpd="sng" w="9525">
              <a:solidFill>
                <a:srgbClr val="000000"/>
              </a:solidFill>
              <a:prstDash val="solid"/>
              <a:round/>
              <a:headEnd len="med" w="med" type="none"/>
              <a:tailEnd len="med" w="med" type="none"/>
            </a:ln>
          </p:spPr>
        </p:cxnSp>
        <p:cxnSp>
          <p:nvCxnSpPr>
            <p:cNvPr id="296" name="Google Shape;296;p33"/>
            <p:cNvCxnSpPr/>
            <p:nvPr/>
          </p:nvCxnSpPr>
          <p:spPr>
            <a:xfrm>
              <a:off x="4080" y="2686"/>
              <a:ext cx="1" cy="144"/>
            </a:xfrm>
            <a:prstGeom prst="straightConnector1">
              <a:avLst/>
            </a:prstGeom>
            <a:noFill/>
            <a:ln cap="flat" cmpd="sng" w="9525">
              <a:solidFill>
                <a:srgbClr val="000000"/>
              </a:solidFill>
              <a:prstDash val="solid"/>
              <a:round/>
              <a:headEnd len="med" w="med" type="none"/>
              <a:tailEnd len="med" w="med" type="none"/>
            </a:ln>
          </p:spPr>
        </p:cxnSp>
        <p:cxnSp>
          <p:nvCxnSpPr>
            <p:cNvPr id="297" name="Google Shape;297;p33"/>
            <p:cNvCxnSpPr/>
            <p:nvPr/>
          </p:nvCxnSpPr>
          <p:spPr>
            <a:xfrm>
              <a:off x="1824" y="2364"/>
              <a:ext cx="1" cy="576"/>
            </a:xfrm>
            <a:prstGeom prst="straightConnector1">
              <a:avLst/>
            </a:prstGeom>
            <a:noFill/>
            <a:ln cap="flat" cmpd="sng" w="9525">
              <a:solidFill>
                <a:srgbClr val="000000"/>
              </a:solidFill>
              <a:prstDash val="solid"/>
              <a:round/>
              <a:headEnd len="med" w="med" type="none"/>
              <a:tailEnd len="med" w="med" type="none"/>
            </a:ln>
          </p:spPr>
        </p:cxnSp>
        <p:cxnSp>
          <p:nvCxnSpPr>
            <p:cNvPr id="298" name="Google Shape;298;p33"/>
            <p:cNvCxnSpPr/>
            <p:nvPr/>
          </p:nvCxnSpPr>
          <p:spPr>
            <a:xfrm>
              <a:off x="2160" y="2364"/>
              <a:ext cx="1" cy="576"/>
            </a:xfrm>
            <a:prstGeom prst="straightConnector1">
              <a:avLst/>
            </a:prstGeom>
            <a:noFill/>
            <a:ln cap="flat" cmpd="sng" w="9525">
              <a:solidFill>
                <a:srgbClr val="000000"/>
              </a:solidFill>
              <a:prstDash val="solid"/>
              <a:round/>
              <a:headEnd len="med" w="med" type="none"/>
              <a:tailEnd len="med" w="med" type="none"/>
            </a:ln>
          </p:spPr>
        </p:cxnSp>
        <p:sp>
          <p:nvSpPr>
            <p:cNvPr id="299" name="Google Shape;299;p33"/>
            <p:cNvSpPr/>
            <p:nvPr/>
          </p:nvSpPr>
          <p:spPr>
            <a:xfrm>
              <a:off x="2256" y="2412"/>
              <a:ext cx="265"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2</a:t>
              </a:r>
              <a:endParaRPr/>
            </a:p>
          </p:txBody>
        </p:sp>
        <p:sp>
          <p:nvSpPr>
            <p:cNvPr id="300" name="Google Shape;300;p33"/>
            <p:cNvSpPr/>
            <p:nvPr/>
          </p:nvSpPr>
          <p:spPr>
            <a:xfrm>
              <a:off x="3840" y="2412"/>
              <a:ext cx="265"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1</a:t>
              </a:r>
              <a:endParaRPr/>
            </a:p>
          </p:txBody>
        </p:sp>
        <p:cxnSp>
          <p:nvCxnSpPr>
            <p:cNvPr id="301" name="Google Shape;301;p33"/>
            <p:cNvCxnSpPr/>
            <p:nvPr/>
          </p:nvCxnSpPr>
          <p:spPr>
            <a:xfrm>
              <a:off x="4272" y="2686"/>
              <a:ext cx="1" cy="144"/>
            </a:xfrm>
            <a:prstGeom prst="straightConnector1">
              <a:avLst/>
            </a:prstGeom>
            <a:noFill/>
            <a:ln cap="flat" cmpd="sng" w="9525">
              <a:solidFill>
                <a:srgbClr val="000000"/>
              </a:solidFill>
              <a:prstDash val="solid"/>
              <a:round/>
              <a:headEnd len="med" w="med" type="none"/>
              <a:tailEnd len="med" w="med" type="none"/>
            </a:ln>
          </p:spPr>
        </p:cxnSp>
        <p:sp>
          <p:nvSpPr>
            <p:cNvPr id="302" name="Google Shape;302;p33"/>
            <p:cNvSpPr/>
            <p:nvPr/>
          </p:nvSpPr>
          <p:spPr>
            <a:xfrm>
              <a:off x="4320" y="2844"/>
              <a:ext cx="27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16</a:t>
              </a:r>
              <a:endParaRPr/>
            </a:p>
          </p:txBody>
        </p:sp>
      </p:grpSp>
      <p:sp>
        <p:nvSpPr>
          <p:cNvPr id="303" name="Google Shape;303;p33"/>
          <p:cNvSpPr txBox="1"/>
          <p:nvPr/>
        </p:nvSpPr>
        <p:spPr>
          <a:xfrm>
            <a:off x="304800" y="5867400"/>
            <a:ext cx="78486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Times New Roman"/>
                <a:ea typeface="Times New Roman"/>
                <a:cs typeface="Times New Roman"/>
                <a:sym typeface="Times New Roman"/>
              </a:rPr>
              <a:t>Waiting time : sum of time that a process has spent waiting in the ready queue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685800" y="228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Chapter 4:  CPU Scheduling</a:t>
            </a:r>
            <a:endParaRPr/>
          </a:p>
        </p:txBody>
      </p:sp>
      <p:sp>
        <p:nvSpPr>
          <p:cNvPr id="100" name="Google Shape;100;p16"/>
          <p:cNvSpPr txBox="1"/>
          <p:nvPr>
            <p:ph idx="1" type="body"/>
          </p:nvPr>
        </p:nvSpPr>
        <p:spPr>
          <a:xfrm>
            <a:off x="841375" y="1265238"/>
            <a:ext cx="6584950" cy="3783012"/>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2400"/>
              <a:buFont typeface="Arial"/>
              <a:buNone/>
            </a:pPr>
            <a:r>
              <a:rPr lang="en-GB" sz="2400"/>
              <a:t>4.1  Basic Concepts</a:t>
            </a:r>
            <a:endParaRPr/>
          </a:p>
          <a:p>
            <a:pPr indent="-342900" lvl="0" marL="342900" rtl="0" algn="l">
              <a:spcBef>
                <a:spcPts val="480"/>
              </a:spcBef>
              <a:spcAft>
                <a:spcPts val="0"/>
              </a:spcAft>
              <a:buClr>
                <a:schemeClr val="dk1"/>
              </a:buClr>
              <a:buSzPts val="2400"/>
              <a:buFont typeface="Arial"/>
              <a:buNone/>
            </a:pPr>
            <a:r>
              <a:rPr lang="en-GB" sz="2400"/>
              <a:t>4.2  Scheduling Criteria </a:t>
            </a:r>
            <a:endParaRPr/>
          </a:p>
          <a:p>
            <a:pPr indent="-342900" lvl="0" marL="342900" rtl="0" algn="l">
              <a:spcBef>
                <a:spcPts val="480"/>
              </a:spcBef>
              <a:spcAft>
                <a:spcPts val="0"/>
              </a:spcAft>
              <a:buClr>
                <a:schemeClr val="dk1"/>
              </a:buClr>
              <a:buSzPts val="2400"/>
              <a:buFont typeface="Arial"/>
              <a:buNone/>
            </a:pPr>
            <a:r>
              <a:rPr lang="en-GB" sz="2400"/>
              <a:t>4.3  Scheduling Algorithms</a:t>
            </a:r>
            <a:endParaRPr/>
          </a:p>
          <a:p>
            <a:pPr indent="-342900" lvl="0" marL="342900" rtl="0" algn="l">
              <a:spcBef>
                <a:spcPts val="480"/>
              </a:spcBef>
              <a:spcAft>
                <a:spcPts val="0"/>
              </a:spcAft>
              <a:buClr>
                <a:schemeClr val="dk1"/>
              </a:buClr>
              <a:buSzPts val="2400"/>
              <a:buFont typeface="Arial"/>
              <a:buNone/>
            </a:pPr>
            <a:r>
              <a:rPr lang="en-GB" sz="2400"/>
              <a:t>4.4  Multiple-Processor Scheduling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graphicFrame>
        <p:nvGraphicFramePr>
          <p:cNvPr id="308" name="Google Shape;308;p34"/>
          <p:cNvGraphicFramePr/>
          <p:nvPr/>
        </p:nvGraphicFramePr>
        <p:xfrm>
          <a:off x="1066800" y="685800"/>
          <a:ext cx="3000000" cy="3000000"/>
        </p:xfrm>
        <a:graphic>
          <a:graphicData uri="http://schemas.openxmlformats.org/drawingml/2006/table">
            <a:tbl>
              <a:tblPr>
                <a:noFill/>
                <a:tableStyleId>{3CBBAA92-7801-4C4F-8692-FCC4A638E2B3}</a:tableStyleId>
              </a:tblPr>
              <a:tblGrid>
                <a:gridCol w="1055925"/>
                <a:gridCol w="1055925"/>
                <a:gridCol w="1055925"/>
                <a:gridCol w="1055925"/>
                <a:gridCol w="1055925"/>
                <a:gridCol w="1055925"/>
                <a:gridCol w="1055925"/>
              </a:tblGrid>
              <a:tr h="672550">
                <a:tc>
                  <a:txBody>
                    <a:bodyPr/>
                    <a:lstStyle/>
                    <a:p>
                      <a:pPr indent="0" lvl="0" marL="0" marR="0" rtl="0" algn="l">
                        <a:spcBef>
                          <a:spcPts val="0"/>
                        </a:spcBef>
                        <a:spcAft>
                          <a:spcPts val="0"/>
                        </a:spcAft>
                        <a:buNone/>
                      </a:pPr>
                      <a:r>
                        <a:rPr lang="en-GB" sz="1800">
                          <a:solidFill>
                            <a:schemeClr val="dk1"/>
                          </a:solidFill>
                        </a:rPr>
                        <a:t>Process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Burst Time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Arrival</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Start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Wait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Finish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r>
              <a:tr h="384325">
                <a:tc>
                  <a:txBody>
                    <a:bodyPr/>
                    <a:lstStyle/>
                    <a:p>
                      <a:pPr indent="0" lvl="0" marL="0" marR="0" rtl="0" algn="l">
                        <a:spcBef>
                          <a:spcPts val="0"/>
                        </a:spcBef>
                        <a:spcAft>
                          <a:spcPts val="0"/>
                        </a:spcAft>
                        <a:buNone/>
                      </a:pPr>
                      <a:r>
                        <a:rPr lang="en-GB" sz="1800">
                          <a:solidFill>
                            <a:schemeClr val="dk1"/>
                          </a:solidFill>
                        </a:rPr>
                        <a:t>P1</a:t>
                      </a:r>
                      <a:endParaRPr sz="1800">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r>
              <a:tr h="384325">
                <a:tc>
                  <a:txBody>
                    <a:bodyPr/>
                    <a:lstStyle/>
                    <a:p>
                      <a:pPr indent="0" lvl="0" marL="0" marR="0" rtl="0" algn="l">
                        <a:spcBef>
                          <a:spcPts val="0"/>
                        </a:spcBef>
                        <a:spcAft>
                          <a:spcPts val="0"/>
                        </a:spcAft>
                        <a:buNone/>
                      </a:pPr>
                      <a:r>
                        <a:rPr lang="en-GB" sz="1800">
                          <a:solidFill>
                            <a:schemeClr val="dk1"/>
                          </a:solidFill>
                        </a:rPr>
                        <a:t>P2</a:t>
                      </a:r>
                      <a:endParaRPr sz="1800">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r>
              <a:tr h="384325">
                <a:tc>
                  <a:txBody>
                    <a:bodyPr/>
                    <a:lstStyle/>
                    <a:p>
                      <a:pPr indent="0" lvl="0" marL="0" marR="0" rtl="0" algn="l">
                        <a:spcBef>
                          <a:spcPts val="0"/>
                        </a:spcBef>
                        <a:spcAft>
                          <a:spcPts val="0"/>
                        </a:spcAft>
                        <a:buNone/>
                      </a:pPr>
                      <a:r>
                        <a:rPr lang="en-GB" sz="1800">
                          <a:solidFill>
                            <a:schemeClr val="dk1"/>
                          </a:solidFill>
                        </a:rPr>
                        <a:t>P3</a:t>
                      </a:r>
                      <a:endParaRPr sz="1800">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26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24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r>
              <a:tr h="384325">
                <a:tc>
                  <a:txBody>
                    <a:bodyPr/>
                    <a:lstStyle/>
                    <a:p>
                      <a:pPr indent="0" lvl="0" marL="0" marR="0" rtl="0" algn="l">
                        <a:spcBef>
                          <a:spcPts val="0"/>
                        </a:spcBef>
                        <a:spcAft>
                          <a:spcPts val="0"/>
                        </a:spcAft>
                        <a:buNone/>
                      </a:pPr>
                      <a:r>
                        <a:rPr lang="en-GB" sz="1800">
                          <a:solidFill>
                            <a:schemeClr val="dk1"/>
                          </a:solidFill>
                        </a:rPr>
                        <a:t>P4</a:t>
                      </a:r>
                      <a:endParaRPr sz="1800">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spcBef>
                          <a:spcPts val="0"/>
                        </a:spcBef>
                        <a:spcAft>
                          <a:spcPts val="0"/>
                        </a:spcAft>
                        <a:buNone/>
                      </a:pPr>
                      <a:r>
                        <a:rPr lang="en-GB" sz="1800">
                          <a:solidFill>
                            <a:schemeClr val="dk1"/>
                          </a:solidFil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r>
            </a:tbl>
          </a:graphicData>
        </a:graphic>
      </p:graphicFrame>
      <p:sp>
        <p:nvSpPr>
          <p:cNvPr id="309" name="Google Shape;309;p34"/>
          <p:cNvSpPr/>
          <p:nvPr/>
        </p:nvSpPr>
        <p:spPr>
          <a:xfrm>
            <a:off x="304800" y="2971800"/>
            <a:ext cx="9250363" cy="26003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400">
                <a:solidFill>
                  <a:schemeClr val="dk1"/>
                </a:solidFill>
                <a:latin typeface="Times New Roman"/>
                <a:ea typeface="Times New Roman"/>
                <a:cs typeface="Times New Roman"/>
                <a:sym typeface="Times New Roman"/>
              </a:rPr>
              <a:t>Gantt chart: </a:t>
            </a:r>
            <a:br>
              <a:rPr lang="en-GB" sz="2400">
                <a:solidFill>
                  <a:schemeClr val="dk1"/>
                </a:solidFill>
                <a:latin typeface="Times New Roman"/>
                <a:ea typeface="Times New Roman"/>
                <a:cs typeface="Times New Roman"/>
                <a:sym typeface="Times New Roman"/>
              </a:rPr>
            </a:br>
            <a:br>
              <a:rPr lang="en-GB" sz="2400">
                <a:solidFill>
                  <a:schemeClr val="dk1"/>
                </a:solidFill>
                <a:latin typeface="Times New Roman"/>
                <a:ea typeface="Times New Roman"/>
                <a:cs typeface="Times New Roman"/>
                <a:sym typeface="Times New Roman"/>
              </a:rPr>
            </a:br>
            <a:r>
              <a:rPr lang="en-GB" sz="2400">
                <a:solidFill>
                  <a:schemeClr val="dk1"/>
                </a:solidFill>
                <a:latin typeface="Times New Roman"/>
                <a:ea typeface="Times New Roman"/>
                <a:cs typeface="Times New Roman"/>
                <a:sym typeface="Times New Roman"/>
              </a:rPr>
              <a:t>  </a:t>
            </a:r>
            <a:r>
              <a:rPr lang="en-GB" sz="4300">
                <a:solidFill>
                  <a:schemeClr val="dk1"/>
                </a:solidFill>
                <a:latin typeface="Times New Roman"/>
                <a:ea typeface="Times New Roman"/>
                <a:cs typeface="Times New Roman"/>
                <a:sym typeface="Times New Roman"/>
              </a:rPr>
              <a:t> </a:t>
            </a:r>
            <a:br>
              <a:rPr lang="en-GB" sz="2400">
                <a:solidFill>
                  <a:schemeClr val="dk1"/>
                </a:solidFill>
                <a:latin typeface="Times New Roman"/>
                <a:ea typeface="Times New Roman"/>
                <a:cs typeface="Times New Roman"/>
                <a:sym typeface="Times New Roman"/>
              </a:rPr>
            </a:br>
            <a:br>
              <a:rPr lang="en-GB" sz="2400">
                <a:solidFill>
                  <a:schemeClr val="dk1"/>
                </a:solidFill>
                <a:latin typeface="Times New Roman"/>
                <a:ea typeface="Times New Roman"/>
                <a:cs typeface="Times New Roman"/>
                <a:sym typeface="Times New Roman"/>
              </a:rPr>
            </a:br>
            <a:r>
              <a:rPr lang="en-GB" sz="2400">
                <a:solidFill>
                  <a:schemeClr val="dk1"/>
                </a:solidFill>
                <a:latin typeface="Times New Roman"/>
                <a:ea typeface="Times New Roman"/>
                <a:cs typeface="Times New Roman"/>
                <a:sym typeface="Times New Roman"/>
              </a:rPr>
              <a:t>Average waiting time: [(0-0)+(10-1)]+(1-1)+(17-2)+(5-3))/4 = 6.5</a:t>
            </a:r>
            <a:endParaRPr/>
          </a:p>
          <a:p>
            <a:pPr indent="0" lvl="0" marL="0" marR="0" rtl="0" algn="l">
              <a:spcBef>
                <a:spcPts val="0"/>
              </a:spcBef>
              <a:spcAft>
                <a:spcPts val="0"/>
              </a:spcAft>
              <a:buNone/>
            </a:pPr>
            <a:r>
              <a:rPr lang="en-GB" sz="2400">
                <a:solidFill>
                  <a:schemeClr val="dk1"/>
                </a:solidFill>
                <a:latin typeface="Times New Roman"/>
                <a:ea typeface="Times New Roman"/>
                <a:cs typeface="Times New Roman"/>
                <a:sym typeface="Times New Roman"/>
              </a:rPr>
              <a:t>Average turnaround time: (17-0)+(5-1)+(26-2)+(10-3)/4 = 13</a:t>
            </a:r>
            <a:endParaRPr/>
          </a:p>
        </p:txBody>
      </p:sp>
      <p:pic>
        <p:nvPicPr>
          <p:cNvPr descr="http://academic.udayton.edu/SaverioPerugini/courses/cps346/lecture_notes/images/osc8thedp192srtfgantt.png" id="310" name="Google Shape;310;p34"/>
          <p:cNvPicPr preferRelativeResize="0"/>
          <p:nvPr/>
        </p:nvPicPr>
        <p:blipFill rotWithShape="1">
          <a:blip r:embed="rId3">
            <a:alphaModFix/>
          </a:blip>
          <a:srcRect b="0" l="0" r="0" t="0"/>
          <a:stretch/>
        </p:blipFill>
        <p:spPr>
          <a:xfrm>
            <a:off x="533400" y="3505200"/>
            <a:ext cx="7889875" cy="1143000"/>
          </a:xfrm>
          <a:prstGeom prst="rect">
            <a:avLst/>
          </a:prstGeom>
          <a:noFill/>
          <a:ln>
            <a:noFill/>
          </a:ln>
        </p:spPr>
      </p:pic>
      <p:sp>
        <p:nvSpPr>
          <p:cNvPr id="311" name="Google Shape;311;p34"/>
          <p:cNvSpPr/>
          <p:nvPr/>
        </p:nvSpPr>
        <p:spPr>
          <a:xfrm>
            <a:off x="152400" y="152400"/>
            <a:ext cx="6858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400">
                <a:solidFill>
                  <a:schemeClr val="lt1"/>
                </a:solidFill>
                <a:latin typeface="Times New Roman"/>
                <a:ea typeface="Times New Roman"/>
                <a:cs typeface="Times New Roman"/>
                <a:sym typeface="Times New Roman"/>
              </a:rPr>
              <a:t>Ex4</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5" name="Shape 315"/>
        <p:cNvGrpSpPr/>
        <p:nvPr/>
      </p:nvGrpSpPr>
      <p:grpSpPr>
        <a:xfrm>
          <a:off x="0" y="0"/>
          <a:ext cx="0" cy="0"/>
          <a:chOff x="0" y="0"/>
          <a:chExt cx="0" cy="0"/>
        </a:xfrm>
      </p:grpSpPr>
      <p:sp>
        <p:nvSpPr>
          <p:cNvPr id="316" name="Google Shape;31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Exponential Averaging</a:t>
            </a:r>
            <a:endParaRPr/>
          </a:p>
        </p:txBody>
      </p:sp>
      <p:sp>
        <p:nvSpPr>
          <p:cNvPr id="317" name="Google Shape;317;p35"/>
          <p:cNvSpPr txBox="1"/>
          <p:nvPr>
            <p:ph idx="1" type="body"/>
          </p:nvPr>
        </p:nvSpPr>
        <p:spPr>
          <a:xfrm>
            <a:off x="152400" y="1282700"/>
            <a:ext cx="8610600" cy="5118100"/>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2400"/>
              <a:buFont typeface="Noto Sans Symbols"/>
              <a:buNone/>
            </a:pPr>
            <a:r>
              <a:rPr b="1" i="1" lang="en-GB" sz="2400">
                <a:latin typeface="Noto Sans Symbols"/>
                <a:ea typeface="Noto Sans Symbols"/>
                <a:cs typeface="Noto Sans Symbols"/>
                <a:sym typeface="Noto Sans Symbols"/>
              </a:rPr>
              <a:t>τ</a:t>
            </a:r>
            <a:r>
              <a:rPr b="1" i="1" lang="en-GB" sz="2400"/>
              <a:t> </a:t>
            </a:r>
            <a:r>
              <a:rPr b="1" baseline="-25000" i="1" lang="en-GB" sz="2400"/>
              <a:t>n+1</a:t>
            </a:r>
            <a:r>
              <a:rPr b="1" i="1" lang="en-GB" sz="2400">
                <a:latin typeface="Noto Sans Symbols"/>
                <a:ea typeface="Noto Sans Symbols"/>
                <a:cs typeface="Noto Sans Symbols"/>
                <a:sym typeface="Noto Sans Symbols"/>
              </a:rPr>
              <a:t> </a:t>
            </a:r>
            <a:r>
              <a:rPr b="1" lang="en-GB" sz="2400">
                <a:latin typeface="Noto Sans Symbols"/>
                <a:ea typeface="Noto Sans Symbols"/>
                <a:cs typeface="Noto Sans Symbols"/>
                <a:sym typeface="Noto Sans Symbols"/>
              </a:rPr>
              <a:t>=</a:t>
            </a:r>
            <a:r>
              <a:rPr b="1" i="1" lang="en-GB" sz="2400">
                <a:latin typeface="Noto Sans Symbols"/>
                <a:ea typeface="Noto Sans Symbols"/>
                <a:cs typeface="Noto Sans Symbols"/>
                <a:sym typeface="Noto Sans Symbols"/>
              </a:rPr>
              <a:t>  α </a:t>
            </a:r>
            <a:r>
              <a:rPr b="1" i="1" lang="en-GB" sz="2400"/>
              <a:t> t</a:t>
            </a:r>
            <a:r>
              <a:rPr b="1" baseline="-25000" i="1" lang="en-GB" sz="2400"/>
              <a:t>n</a:t>
            </a:r>
            <a:r>
              <a:rPr b="1" i="1" lang="en-GB" sz="2400">
                <a:latin typeface="Noto Sans Symbols"/>
                <a:ea typeface="Noto Sans Symbols"/>
                <a:cs typeface="Noto Sans Symbols"/>
                <a:sym typeface="Noto Sans Symbols"/>
              </a:rPr>
              <a:t> </a:t>
            </a:r>
            <a:r>
              <a:rPr b="1" lang="en-GB" sz="2400">
                <a:latin typeface="Noto Sans Symbols"/>
                <a:ea typeface="Noto Sans Symbols"/>
                <a:cs typeface="Noto Sans Symbols"/>
                <a:sym typeface="Noto Sans Symbols"/>
              </a:rPr>
              <a:t>+ (1 −</a:t>
            </a:r>
            <a:r>
              <a:rPr b="1" i="1" lang="en-GB" sz="2400">
                <a:latin typeface="Noto Sans Symbols"/>
                <a:ea typeface="Noto Sans Symbols"/>
                <a:cs typeface="Noto Sans Symbols"/>
                <a:sym typeface="Noto Sans Symbols"/>
              </a:rPr>
              <a:t>  α</a:t>
            </a:r>
            <a:r>
              <a:rPr b="1" lang="en-GB" sz="2400">
                <a:latin typeface="Noto Sans Symbols"/>
                <a:ea typeface="Noto Sans Symbols"/>
                <a:cs typeface="Noto Sans Symbols"/>
                <a:sym typeface="Noto Sans Symbols"/>
              </a:rPr>
              <a:t>) )</a:t>
            </a:r>
            <a:r>
              <a:rPr b="1" i="1" lang="en-GB" sz="2400">
                <a:latin typeface="Noto Sans Symbols"/>
                <a:ea typeface="Noto Sans Symbols"/>
                <a:cs typeface="Noto Sans Symbols"/>
                <a:sym typeface="Noto Sans Symbols"/>
              </a:rPr>
              <a:t> τ</a:t>
            </a:r>
            <a:r>
              <a:rPr b="1" baseline="-25000" i="1" lang="en-GB" sz="2400"/>
              <a:t>n </a:t>
            </a:r>
            <a:endParaRPr b="1" sz="2400"/>
          </a:p>
          <a:p>
            <a:pPr indent="-342900" lvl="0" marL="342900" rtl="0" algn="l">
              <a:spcBef>
                <a:spcPts val="480"/>
              </a:spcBef>
              <a:spcAft>
                <a:spcPts val="0"/>
              </a:spcAft>
              <a:buClr>
                <a:schemeClr val="dk1"/>
              </a:buClr>
              <a:buSzPts val="2400"/>
              <a:buChar char="•"/>
            </a:pPr>
            <a:r>
              <a:rPr b="1" i="1" lang="en-GB" sz="2400">
                <a:latin typeface="Noto Sans Symbols"/>
                <a:ea typeface="Noto Sans Symbols"/>
                <a:cs typeface="Noto Sans Symbols"/>
                <a:sym typeface="Noto Sans Symbols"/>
              </a:rPr>
              <a:t>τ</a:t>
            </a:r>
            <a:r>
              <a:rPr b="1" baseline="-25000" i="1" lang="en-GB" sz="2400"/>
              <a:t>n+1</a:t>
            </a:r>
            <a:r>
              <a:rPr lang="en-GB" sz="2400"/>
              <a:t> : predicted length of next CPU burst </a:t>
            </a:r>
            <a:endParaRPr/>
          </a:p>
          <a:p>
            <a:pPr indent="-342900" lvl="0" marL="342900" rtl="0" algn="l">
              <a:spcBef>
                <a:spcPts val="480"/>
              </a:spcBef>
              <a:spcAft>
                <a:spcPts val="0"/>
              </a:spcAft>
              <a:buClr>
                <a:schemeClr val="dk1"/>
              </a:buClr>
              <a:buSzPts val="2400"/>
              <a:buChar char="•"/>
            </a:pPr>
            <a:r>
              <a:rPr b="1" i="1" lang="en-GB" sz="2400"/>
              <a:t>t</a:t>
            </a:r>
            <a:r>
              <a:rPr b="1" baseline="-25000" i="1" lang="en-GB" sz="2400"/>
              <a:t>n</a:t>
            </a:r>
            <a:r>
              <a:rPr lang="en-GB" sz="2400"/>
              <a:t> : actual length of last CPU burst</a:t>
            </a:r>
            <a:endParaRPr/>
          </a:p>
          <a:p>
            <a:pPr indent="-342900" lvl="0" marL="342900" rtl="0" algn="l">
              <a:spcBef>
                <a:spcPts val="480"/>
              </a:spcBef>
              <a:spcAft>
                <a:spcPts val="0"/>
              </a:spcAft>
              <a:buClr>
                <a:schemeClr val="dk1"/>
              </a:buClr>
              <a:buSzPts val="2400"/>
              <a:buChar char="•"/>
            </a:pPr>
            <a:r>
              <a:rPr b="1" i="1" lang="en-GB" sz="2400">
                <a:latin typeface="Noto Sans Symbols"/>
                <a:ea typeface="Noto Sans Symbols"/>
                <a:cs typeface="Noto Sans Symbols"/>
                <a:sym typeface="Noto Sans Symbols"/>
              </a:rPr>
              <a:t>τ</a:t>
            </a:r>
            <a:r>
              <a:rPr b="1" baseline="-25000" i="1" lang="en-GB" sz="2400"/>
              <a:t>n</a:t>
            </a:r>
            <a:r>
              <a:rPr b="1" lang="en-GB" sz="2400"/>
              <a:t> </a:t>
            </a:r>
            <a:r>
              <a:rPr lang="en-GB" sz="2400"/>
              <a:t>: previous prediction</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b="1" i="1" lang="en-GB" sz="2400">
                <a:latin typeface="Noto Sans Symbols"/>
                <a:ea typeface="Noto Sans Symbols"/>
                <a:cs typeface="Noto Sans Symbols"/>
                <a:sym typeface="Noto Sans Symbols"/>
              </a:rPr>
              <a:t>α</a:t>
            </a:r>
            <a:r>
              <a:rPr b="1" lang="en-GB" sz="2400"/>
              <a:t> = 0</a:t>
            </a:r>
            <a:r>
              <a:rPr lang="en-GB" sz="2400"/>
              <a:t> implies make no use of recent history</a:t>
            </a:r>
            <a:endParaRPr/>
          </a:p>
          <a:p>
            <a:pPr indent="-342900" lvl="0" marL="342900" rtl="0" algn="ctr">
              <a:spcBef>
                <a:spcPts val="480"/>
              </a:spcBef>
              <a:spcAft>
                <a:spcPts val="0"/>
              </a:spcAft>
              <a:buClr>
                <a:schemeClr val="dk1"/>
              </a:buClr>
              <a:buSzPts val="2400"/>
              <a:buFont typeface="Noto Sans Symbols"/>
              <a:buNone/>
            </a:pPr>
            <a:r>
              <a:rPr b="1" lang="en-GB" sz="2400">
                <a:latin typeface="Noto Sans Symbols"/>
                <a:ea typeface="Noto Sans Symbols"/>
                <a:cs typeface="Noto Sans Symbols"/>
                <a:sym typeface="Noto Sans Symbols"/>
              </a:rPr>
              <a:t>(</a:t>
            </a:r>
            <a:r>
              <a:rPr b="1" i="1" lang="en-GB" sz="2400">
                <a:latin typeface="Noto Sans Symbols"/>
                <a:ea typeface="Noto Sans Symbols"/>
                <a:cs typeface="Noto Sans Symbols"/>
                <a:sym typeface="Noto Sans Symbols"/>
              </a:rPr>
              <a:t>τ</a:t>
            </a:r>
            <a:r>
              <a:rPr b="1" baseline="-25000" i="1" lang="en-GB" sz="2400"/>
              <a:t>n+1</a:t>
            </a:r>
            <a:r>
              <a:rPr b="1" lang="en-GB" sz="2400">
                <a:latin typeface="Noto Sans Symbols"/>
                <a:ea typeface="Noto Sans Symbols"/>
                <a:cs typeface="Noto Sans Symbols"/>
                <a:sym typeface="Noto Sans Symbols"/>
              </a:rPr>
              <a:t>  =  </a:t>
            </a:r>
            <a:r>
              <a:rPr b="1" i="1" lang="en-GB" sz="2400">
                <a:latin typeface="Noto Sans Symbols"/>
                <a:ea typeface="Noto Sans Symbols"/>
                <a:cs typeface="Noto Sans Symbols"/>
                <a:sym typeface="Noto Sans Symbols"/>
              </a:rPr>
              <a:t>τ</a:t>
            </a:r>
            <a:r>
              <a:rPr b="1" baseline="-25000" i="1" lang="en-GB" sz="2400"/>
              <a:t>n</a:t>
            </a:r>
            <a:r>
              <a:rPr b="1" lang="en-GB" sz="2400">
                <a:latin typeface="Noto Sans Symbols"/>
                <a:ea typeface="Noto Sans Symbols"/>
                <a:cs typeface="Noto Sans Symbols"/>
                <a:sym typeface="Noto Sans Symbols"/>
              </a:rPr>
              <a:t>)</a:t>
            </a:r>
            <a:endParaRPr/>
          </a:p>
          <a:p>
            <a:pPr indent="-342900" lvl="0" marL="342900" rtl="0" algn="l">
              <a:spcBef>
                <a:spcPts val="480"/>
              </a:spcBef>
              <a:spcAft>
                <a:spcPts val="0"/>
              </a:spcAft>
              <a:buClr>
                <a:schemeClr val="dk1"/>
              </a:buClr>
              <a:buSzPts val="2400"/>
              <a:buChar char="•"/>
            </a:pPr>
            <a:r>
              <a:rPr b="1" i="1" lang="en-GB" sz="2400">
                <a:latin typeface="Noto Sans Symbols"/>
                <a:ea typeface="Noto Sans Symbols"/>
                <a:cs typeface="Noto Sans Symbols"/>
                <a:sym typeface="Noto Sans Symbols"/>
              </a:rPr>
              <a:t>α</a:t>
            </a:r>
            <a:r>
              <a:rPr b="1" lang="en-GB" sz="2400"/>
              <a:t> = 1</a:t>
            </a:r>
            <a:r>
              <a:rPr lang="en-GB" sz="2400"/>
              <a:t> implies </a:t>
            </a:r>
            <a:r>
              <a:rPr b="1" i="1" lang="en-GB" sz="2400">
                <a:latin typeface="Noto Sans Symbols"/>
                <a:ea typeface="Noto Sans Symbols"/>
                <a:cs typeface="Noto Sans Symbols"/>
                <a:sym typeface="Noto Sans Symbols"/>
              </a:rPr>
              <a:t>τ</a:t>
            </a:r>
            <a:r>
              <a:rPr b="1" baseline="-25000" i="1" lang="en-GB" sz="2400"/>
              <a:t>n+1</a:t>
            </a:r>
            <a:r>
              <a:rPr b="1" lang="en-GB" sz="2400"/>
              <a:t> = </a:t>
            </a:r>
            <a:r>
              <a:rPr b="1" i="1" lang="en-GB" sz="2400"/>
              <a:t>t</a:t>
            </a:r>
            <a:r>
              <a:rPr b="1" baseline="-25000" i="1" lang="en-GB" sz="2400"/>
              <a:t>n</a:t>
            </a:r>
            <a:r>
              <a:rPr lang="en-GB" sz="2400"/>
              <a:t> (past prediction not used).</a:t>
            </a:r>
            <a:endParaRPr/>
          </a:p>
          <a:p>
            <a:pPr indent="-342900" lvl="0" marL="342900" rtl="0" algn="l">
              <a:spcBef>
                <a:spcPts val="480"/>
              </a:spcBef>
              <a:spcAft>
                <a:spcPts val="0"/>
              </a:spcAft>
              <a:buClr>
                <a:schemeClr val="dk1"/>
              </a:buClr>
              <a:buSzPts val="2400"/>
              <a:buChar char="•"/>
            </a:pPr>
            <a:r>
              <a:rPr b="1" i="1" lang="en-GB" sz="2400">
                <a:latin typeface="Noto Sans Symbols"/>
                <a:ea typeface="Noto Sans Symbols"/>
                <a:cs typeface="Noto Sans Symbols"/>
                <a:sym typeface="Noto Sans Symbols"/>
              </a:rPr>
              <a:t>α</a:t>
            </a:r>
            <a:r>
              <a:rPr b="1" lang="en-GB" sz="2400"/>
              <a:t> = 1/2</a:t>
            </a:r>
            <a:r>
              <a:rPr lang="en-GB" sz="2400"/>
              <a:t> implies weighted (older bursts get less and less weight).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None/>
            </a:pPr>
            <a:r>
              <a:rPr lang="en-GB"/>
              <a:t>Priority Scheduling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7"/>
          <p:cNvSpPr txBox="1"/>
          <p:nvPr>
            <p:ph type="title"/>
          </p:nvPr>
        </p:nvSpPr>
        <p:spPr>
          <a:xfrm>
            <a:off x="685800" y="228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Priority Scheduling</a:t>
            </a:r>
            <a:endParaRPr/>
          </a:p>
        </p:txBody>
      </p:sp>
      <p:sp>
        <p:nvSpPr>
          <p:cNvPr id="328" name="Google Shape;328;p37"/>
          <p:cNvSpPr txBox="1"/>
          <p:nvPr>
            <p:ph idx="1" type="body"/>
          </p:nvPr>
        </p:nvSpPr>
        <p:spPr>
          <a:xfrm>
            <a:off x="304800" y="762000"/>
            <a:ext cx="8610600" cy="5867400"/>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2000"/>
              <a:buChar char="•"/>
            </a:pPr>
            <a:r>
              <a:rPr lang="en-GB" sz="2000"/>
              <a:t>The </a:t>
            </a:r>
            <a:r>
              <a:rPr b="1" lang="en-GB" sz="2000"/>
              <a:t>SJF algorithm </a:t>
            </a:r>
            <a:r>
              <a:rPr lang="en-GB" sz="2000"/>
              <a:t>is a special case of the general priority scheduling algorithm</a:t>
            </a:r>
            <a:endParaRPr/>
          </a:p>
          <a:p>
            <a:pPr indent="-342900" lvl="0" marL="342900" rtl="0" algn="l">
              <a:lnSpc>
                <a:spcPct val="90000"/>
              </a:lnSpc>
              <a:spcBef>
                <a:spcPts val="700"/>
              </a:spcBef>
              <a:spcAft>
                <a:spcPts val="0"/>
              </a:spcAft>
              <a:buClr>
                <a:schemeClr val="dk1"/>
              </a:buClr>
              <a:buSzPts val="2000"/>
              <a:buChar char="•"/>
            </a:pPr>
            <a:r>
              <a:rPr lang="en-GB" sz="2000"/>
              <a:t>A priority number (integer) is associated with each process</a:t>
            </a:r>
            <a:endParaRPr/>
          </a:p>
          <a:p>
            <a:pPr indent="-342900" lvl="0" marL="342900" rtl="0" algn="l">
              <a:lnSpc>
                <a:spcPct val="90000"/>
              </a:lnSpc>
              <a:spcBef>
                <a:spcPts val="700"/>
              </a:spcBef>
              <a:spcAft>
                <a:spcPts val="0"/>
              </a:spcAft>
              <a:buClr>
                <a:schemeClr val="dk1"/>
              </a:buClr>
              <a:buSzPts val="2000"/>
              <a:buChar char="•"/>
            </a:pPr>
            <a:r>
              <a:rPr lang="en-GB" sz="2000"/>
              <a:t>The CPU is allocated to the process with the highest priority (smallest integer = highest priority)</a:t>
            </a:r>
            <a:endParaRPr/>
          </a:p>
          <a:p>
            <a:pPr indent="-342900" lvl="0" marL="342900" rtl="0" algn="l">
              <a:lnSpc>
                <a:spcPct val="90000"/>
              </a:lnSpc>
              <a:spcBef>
                <a:spcPts val="700"/>
              </a:spcBef>
              <a:spcAft>
                <a:spcPts val="0"/>
              </a:spcAft>
              <a:buClr>
                <a:schemeClr val="dk1"/>
              </a:buClr>
              <a:buSzPts val="2000"/>
              <a:buChar char="•"/>
            </a:pPr>
            <a:r>
              <a:rPr lang="en-GB" sz="2000"/>
              <a:t>Priority scheduling can be either preemptive or non-preemptive</a:t>
            </a:r>
            <a:endParaRPr/>
          </a:p>
          <a:p>
            <a:pPr indent="-285750" lvl="1" marL="742950" rtl="0" algn="l">
              <a:lnSpc>
                <a:spcPct val="90000"/>
              </a:lnSpc>
              <a:spcBef>
                <a:spcPts val="700"/>
              </a:spcBef>
              <a:spcAft>
                <a:spcPts val="0"/>
              </a:spcAft>
              <a:buClr>
                <a:schemeClr val="dk1"/>
              </a:buClr>
              <a:buSzPts val="2000"/>
              <a:buChar char="–"/>
            </a:pPr>
            <a:r>
              <a:rPr lang="en-GB" sz="2000"/>
              <a:t>A </a:t>
            </a:r>
            <a:r>
              <a:rPr b="1" lang="en-GB" sz="2000"/>
              <a:t>preemptive </a:t>
            </a:r>
            <a:r>
              <a:rPr lang="en-GB" sz="2000"/>
              <a:t>approach will preempt the CPU if the priority of the newly-arrived process is higher than the priority of the currently running process</a:t>
            </a:r>
            <a:endParaRPr/>
          </a:p>
          <a:p>
            <a:pPr indent="-285750" lvl="1" marL="742950" rtl="0" algn="l">
              <a:lnSpc>
                <a:spcPct val="90000"/>
              </a:lnSpc>
              <a:spcBef>
                <a:spcPts val="700"/>
              </a:spcBef>
              <a:spcAft>
                <a:spcPts val="0"/>
              </a:spcAft>
              <a:buClr>
                <a:schemeClr val="dk1"/>
              </a:buClr>
              <a:buSzPts val="2000"/>
              <a:buChar char="–"/>
            </a:pPr>
            <a:r>
              <a:rPr lang="en-GB" sz="2000"/>
              <a:t>A </a:t>
            </a:r>
            <a:r>
              <a:rPr b="1" lang="en-GB" sz="2000"/>
              <a:t>non-preemptive</a:t>
            </a:r>
            <a:r>
              <a:rPr lang="en-GB" sz="2000"/>
              <a:t> approach will simply put the new process (with the highest priority) at the head of the ready queue</a:t>
            </a:r>
            <a:endParaRPr/>
          </a:p>
          <a:p>
            <a:pPr indent="-342900" lvl="0" marL="342900" rtl="0" algn="l">
              <a:lnSpc>
                <a:spcPct val="90000"/>
              </a:lnSpc>
              <a:spcBef>
                <a:spcPts val="700"/>
              </a:spcBef>
              <a:spcAft>
                <a:spcPts val="0"/>
              </a:spcAft>
              <a:buClr>
                <a:schemeClr val="dk1"/>
              </a:buClr>
              <a:buSzPts val="2000"/>
              <a:buChar char="•"/>
            </a:pPr>
            <a:r>
              <a:rPr lang="en-GB" sz="2000"/>
              <a:t>SJF is a priority scheduling algorithm where priority is the predicted next CPU burst time</a:t>
            </a:r>
            <a:endParaRPr/>
          </a:p>
          <a:p>
            <a:pPr indent="-342900" lvl="0" marL="342900" rtl="0" algn="l">
              <a:lnSpc>
                <a:spcPct val="90000"/>
              </a:lnSpc>
              <a:spcBef>
                <a:spcPts val="700"/>
              </a:spcBef>
              <a:spcAft>
                <a:spcPts val="0"/>
              </a:spcAft>
              <a:buClr>
                <a:schemeClr val="dk1"/>
              </a:buClr>
              <a:buSzPts val="2000"/>
              <a:buChar char="•"/>
            </a:pPr>
            <a:r>
              <a:rPr lang="en-GB" sz="2000"/>
              <a:t>The main problem with priority scheduling is </a:t>
            </a:r>
            <a:r>
              <a:rPr b="1" lang="en-GB" sz="2000"/>
              <a:t>starvation</a:t>
            </a:r>
            <a:r>
              <a:rPr lang="en-GB" sz="2000"/>
              <a:t>, that is, low priority processes may never execute</a:t>
            </a:r>
            <a:endParaRPr/>
          </a:p>
          <a:p>
            <a:pPr indent="-342900" lvl="0" marL="342900" rtl="0" algn="l">
              <a:lnSpc>
                <a:spcPct val="90000"/>
              </a:lnSpc>
              <a:spcBef>
                <a:spcPts val="700"/>
              </a:spcBef>
              <a:spcAft>
                <a:spcPts val="0"/>
              </a:spcAft>
              <a:buClr>
                <a:schemeClr val="dk1"/>
              </a:buClr>
              <a:buSzPts val="2000"/>
              <a:buChar char="•"/>
            </a:pPr>
            <a:r>
              <a:rPr lang="en-GB" sz="2000"/>
              <a:t>A solution is </a:t>
            </a:r>
            <a:r>
              <a:rPr b="1" lang="en-GB" sz="2000"/>
              <a:t>aging</a:t>
            </a:r>
            <a:r>
              <a:rPr lang="en-GB" sz="2000"/>
              <a:t>; as time progresses, the priority of a process in the ready queue is increased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type="title"/>
          </p:nvPr>
        </p:nvSpPr>
        <p:spPr>
          <a:xfrm>
            <a:off x="457200" y="0"/>
            <a:ext cx="822960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Priority Scheduling example</a:t>
            </a:r>
            <a:endParaRPr/>
          </a:p>
        </p:txBody>
      </p:sp>
      <p:graphicFrame>
        <p:nvGraphicFramePr>
          <p:cNvPr id="334" name="Google Shape;334;p38"/>
          <p:cNvGraphicFramePr/>
          <p:nvPr/>
        </p:nvGraphicFramePr>
        <p:xfrm>
          <a:off x="1295400" y="838200"/>
          <a:ext cx="3000000" cy="3000000"/>
        </p:xfrm>
        <a:graphic>
          <a:graphicData uri="http://schemas.openxmlformats.org/drawingml/2006/table">
            <a:tbl>
              <a:tblPr>
                <a:noFill/>
                <a:tableStyleId>{3CBBAA92-7801-4C4F-8692-FCC4A638E2B3}</a:tableStyleId>
              </a:tblPr>
              <a:tblGrid>
                <a:gridCol w="1028700"/>
                <a:gridCol w="876300"/>
                <a:gridCol w="914400"/>
                <a:gridCol w="838200"/>
                <a:gridCol w="685800"/>
                <a:gridCol w="762000"/>
                <a:gridCol w="838200"/>
                <a:gridCol w="762000"/>
              </a:tblGrid>
              <a:tr h="711200">
                <a:tc>
                  <a:txBody>
                    <a:bodyPr/>
                    <a:lstStyle/>
                    <a:p>
                      <a:pPr indent="0" lvl="0" marL="0" marR="0" rtl="0" algn="l">
                        <a:spcBef>
                          <a:spcPts val="0"/>
                        </a:spcBef>
                        <a:spcAft>
                          <a:spcPts val="0"/>
                        </a:spcAft>
                        <a:buNone/>
                      </a:pPr>
                      <a:r>
                        <a:rPr lang="en-GB" sz="1800"/>
                        <a:t>Process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Burst Time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Priority</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Arrival</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Start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Wait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Finish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406400">
                <a:tc>
                  <a:txBody>
                    <a:bodyPr/>
                    <a:lstStyle/>
                    <a:p>
                      <a:pPr indent="0" lvl="0" marL="0" marR="0" rtl="0" algn="l">
                        <a:spcBef>
                          <a:spcPts val="0"/>
                        </a:spcBef>
                        <a:spcAft>
                          <a:spcPts val="0"/>
                        </a:spcAft>
                        <a:buNone/>
                      </a:pPr>
                      <a:r>
                        <a:rPr lang="en-GB" sz="1800"/>
                        <a:t>P1</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406400">
                <a:tc>
                  <a:txBody>
                    <a:bodyPr/>
                    <a:lstStyle/>
                    <a:p>
                      <a:pPr indent="0" lvl="0" marL="0" marR="0" rtl="0" algn="l">
                        <a:spcBef>
                          <a:spcPts val="0"/>
                        </a:spcBef>
                        <a:spcAft>
                          <a:spcPts val="0"/>
                        </a:spcAft>
                        <a:buNone/>
                      </a:pPr>
                      <a:r>
                        <a:rPr lang="en-GB" sz="1800"/>
                        <a:t>P2</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406400">
                <a:tc>
                  <a:txBody>
                    <a:bodyPr/>
                    <a:lstStyle/>
                    <a:p>
                      <a:pPr indent="0" lvl="0" marL="0" marR="0" rtl="0" algn="l">
                        <a:spcBef>
                          <a:spcPts val="0"/>
                        </a:spcBef>
                        <a:spcAft>
                          <a:spcPts val="0"/>
                        </a:spcAft>
                        <a:buNone/>
                      </a:pPr>
                      <a:r>
                        <a:rPr lang="en-GB" sz="1800"/>
                        <a:t>P3</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406400">
                <a:tc>
                  <a:txBody>
                    <a:bodyPr/>
                    <a:lstStyle/>
                    <a:p>
                      <a:pPr indent="0" lvl="0" marL="0" marR="0" rtl="0" algn="l">
                        <a:spcBef>
                          <a:spcPts val="0"/>
                        </a:spcBef>
                        <a:spcAft>
                          <a:spcPts val="0"/>
                        </a:spcAft>
                        <a:buNone/>
                      </a:pPr>
                      <a:r>
                        <a:rPr lang="en-GB" sz="1800"/>
                        <a:t>P4</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406400">
                <a:tc>
                  <a:txBody>
                    <a:bodyPr/>
                    <a:lstStyle/>
                    <a:p>
                      <a:pPr indent="0" lvl="0" marL="0" marR="0" rtl="0" algn="l">
                        <a:spcBef>
                          <a:spcPts val="0"/>
                        </a:spcBef>
                        <a:spcAft>
                          <a:spcPts val="0"/>
                        </a:spcAft>
                        <a:buNone/>
                      </a:pPr>
                      <a:r>
                        <a:rPr lang="en-GB" sz="1800"/>
                        <a:t>P5</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1800"/>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bl>
          </a:graphicData>
        </a:graphic>
      </p:graphicFrame>
      <p:sp>
        <p:nvSpPr>
          <p:cNvPr id="335" name="Google Shape;335;p38"/>
          <p:cNvSpPr/>
          <p:nvPr/>
        </p:nvSpPr>
        <p:spPr>
          <a:xfrm>
            <a:off x="152400" y="3505200"/>
            <a:ext cx="8686800" cy="22320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400">
                <a:solidFill>
                  <a:schemeClr val="dk1"/>
                </a:solidFill>
                <a:latin typeface="Times New Roman"/>
                <a:ea typeface="Times New Roman"/>
                <a:cs typeface="Times New Roman"/>
                <a:sym typeface="Times New Roman"/>
              </a:rPr>
              <a:t>Gantt chart: </a:t>
            </a:r>
            <a:br>
              <a:rPr lang="en-GB" sz="2400">
                <a:solidFill>
                  <a:schemeClr val="dk1"/>
                </a:solidFill>
                <a:latin typeface="Times New Roman"/>
                <a:ea typeface="Times New Roman"/>
                <a:cs typeface="Times New Roman"/>
                <a:sym typeface="Times New Roman"/>
              </a:rPr>
            </a:br>
            <a:br>
              <a:rPr lang="en-GB" sz="2400">
                <a:solidFill>
                  <a:schemeClr val="dk1"/>
                </a:solidFill>
                <a:latin typeface="Times New Roman"/>
                <a:ea typeface="Times New Roman"/>
                <a:cs typeface="Times New Roman"/>
                <a:sym typeface="Times New Roman"/>
              </a:rPr>
            </a:br>
            <a:r>
              <a:rPr lang="en-GB" sz="2400">
                <a:solidFill>
                  <a:schemeClr val="dk1"/>
                </a:solidFill>
                <a:latin typeface="Times New Roman"/>
                <a:ea typeface="Times New Roman"/>
                <a:cs typeface="Times New Roman"/>
                <a:sym typeface="Times New Roman"/>
              </a:rPr>
              <a:t>  </a:t>
            </a:r>
            <a:r>
              <a:rPr lang="en-GB" sz="43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GB" sz="2400">
                <a:solidFill>
                  <a:schemeClr val="dk1"/>
                </a:solidFill>
                <a:latin typeface="Times New Roman"/>
                <a:ea typeface="Times New Roman"/>
                <a:cs typeface="Times New Roman"/>
                <a:sym typeface="Times New Roman"/>
              </a:rPr>
              <a:t>Average waiting time: (6+0+16+18+1)/5 = 8.2</a:t>
            </a:r>
            <a:endParaRPr/>
          </a:p>
          <a:p>
            <a:pPr indent="0" lvl="0" marL="0" marR="0" rtl="0" algn="l">
              <a:spcBef>
                <a:spcPts val="0"/>
              </a:spcBef>
              <a:spcAft>
                <a:spcPts val="0"/>
              </a:spcAft>
              <a:buNone/>
            </a:pPr>
            <a:r>
              <a:rPr lang="en-GB" sz="2400">
                <a:solidFill>
                  <a:schemeClr val="dk1"/>
                </a:solidFill>
                <a:latin typeface="Times New Roman"/>
                <a:ea typeface="Times New Roman"/>
                <a:cs typeface="Times New Roman"/>
                <a:sym typeface="Times New Roman"/>
              </a:rPr>
              <a:t>Average turnaround time: (16+1+18+19+6)/5 = 12</a:t>
            </a:r>
            <a:endParaRPr/>
          </a:p>
        </p:txBody>
      </p:sp>
      <p:pic>
        <p:nvPicPr>
          <p:cNvPr descr="http://academic.udayton.edu/SaverioPerugini/courses/cps346/lecture_notes/images/osc8thedp193prioritygantt.png" id="336" name="Google Shape;336;p38"/>
          <p:cNvPicPr preferRelativeResize="0"/>
          <p:nvPr/>
        </p:nvPicPr>
        <p:blipFill rotWithShape="1">
          <a:blip r:embed="rId3">
            <a:alphaModFix/>
          </a:blip>
          <a:srcRect b="0" l="0" r="0" t="0"/>
          <a:stretch/>
        </p:blipFill>
        <p:spPr>
          <a:xfrm>
            <a:off x="1828800" y="3886200"/>
            <a:ext cx="6837363" cy="990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9"/>
          <p:cNvSpPr txBox="1"/>
          <p:nvPr>
            <p:ph type="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None/>
            </a:pPr>
            <a:r>
              <a:rPr lang="en-GB"/>
              <a:t>Round Robin (RR) Scheduling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0"/>
          <p:cNvSpPr txBox="1"/>
          <p:nvPr>
            <p:ph type="title"/>
          </p:nvPr>
        </p:nvSpPr>
        <p:spPr>
          <a:xfrm>
            <a:off x="685800" y="228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Round Robin (RR)  Scheduling</a:t>
            </a:r>
            <a:endParaRPr/>
          </a:p>
        </p:txBody>
      </p:sp>
      <p:sp>
        <p:nvSpPr>
          <p:cNvPr id="347" name="Google Shape;347;p40"/>
          <p:cNvSpPr txBox="1"/>
          <p:nvPr>
            <p:ph idx="1" type="body"/>
          </p:nvPr>
        </p:nvSpPr>
        <p:spPr>
          <a:xfrm>
            <a:off x="533400" y="914400"/>
            <a:ext cx="8153400" cy="53340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3000"/>
              </a:lnSpc>
              <a:spcBef>
                <a:spcPts val="0"/>
              </a:spcBef>
              <a:spcAft>
                <a:spcPts val="0"/>
              </a:spcAft>
              <a:buClr>
                <a:schemeClr val="dk1"/>
              </a:buClr>
              <a:buSzPts val="2400"/>
              <a:buFont typeface="Arial"/>
              <a:buChar char="•"/>
            </a:pPr>
            <a:r>
              <a:rPr lang="en-GB" sz="2400"/>
              <a:t>In the round robin algorithm, each process gets a small unit of CPU time (a </a:t>
            </a:r>
            <a:r>
              <a:rPr i="1" lang="en-GB" sz="2400"/>
              <a:t>time quantum</a:t>
            </a:r>
            <a:r>
              <a:rPr lang="en-GB" sz="2400"/>
              <a:t>), usually </a:t>
            </a:r>
            <a:r>
              <a:rPr i="1" lang="en-GB" sz="2400"/>
              <a:t>10-100</a:t>
            </a:r>
            <a:r>
              <a:rPr lang="en-GB" sz="2400"/>
              <a:t> milliseconds.  After this time has elapsed, the process is preempted and added to the end of the ready queue.</a:t>
            </a:r>
            <a:endParaRPr/>
          </a:p>
          <a:p>
            <a:pPr indent="-342900" lvl="0" marL="342900" rtl="0" algn="l">
              <a:spcBef>
                <a:spcPts val="700"/>
              </a:spcBef>
              <a:spcAft>
                <a:spcPts val="0"/>
              </a:spcAft>
              <a:buClr>
                <a:schemeClr val="dk1"/>
              </a:buClr>
              <a:buSzPts val="2400"/>
              <a:buFont typeface="Arial"/>
              <a:buChar char="•"/>
            </a:pPr>
            <a:r>
              <a:rPr lang="en-GB" sz="2400"/>
              <a:t>If there are </a:t>
            </a:r>
            <a:r>
              <a:rPr i="1" lang="en-GB" sz="2400"/>
              <a:t>n</a:t>
            </a:r>
            <a:r>
              <a:rPr lang="en-GB" sz="2400"/>
              <a:t> processes in the ready queue and the time quantum is </a:t>
            </a:r>
            <a:r>
              <a:rPr i="1" lang="en-GB" sz="2400"/>
              <a:t>q</a:t>
            </a:r>
            <a:r>
              <a:rPr lang="en-GB" sz="2400"/>
              <a:t>, then each process gets 1/</a:t>
            </a:r>
            <a:r>
              <a:rPr i="1" lang="en-GB" sz="2400"/>
              <a:t>n</a:t>
            </a:r>
            <a:r>
              <a:rPr lang="en-GB" sz="2400"/>
              <a:t> of the CPU time in chunks of at most </a:t>
            </a:r>
            <a:r>
              <a:rPr i="1" lang="en-GB" sz="2400"/>
              <a:t>q</a:t>
            </a:r>
            <a:r>
              <a:rPr lang="en-GB" sz="2400"/>
              <a:t> time units at once.  No process waits more than (</a:t>
            </a:r>
            <a:r>
              <a:rPr i="1" lang="en-GB" sz="2400"/>
              <a:t>n</a:t>
            </a:r>
            <a:r>
              <a:rPr lang="en-GB" sz="2400"/>
              <a:t>-1)</a:t>
            </a:r>
            <a:r>
              <a:rPr i="1" lang="en-GB" sz="2400"/>
              <a:t>q </a:t>
            </a:r>
            <a:r>
              <a:rPr lang="en-GB" sz="2400"/>
              <a:t>time units.</a:t>
            </a:r>
            <a:endParaRPr/>
          </a:p>
          <a:p>
            <a:pPr indent="-342900" lvl="0" marL="342900" rtl="0" algn="l">
              <a:spcBef>
                <a:spcPts val="700"/>
              </a:spcBef>
              <a:spcAft>
                <a:spcPts val="0"/>
              </a:spcAft>
              <a:buClr>
                <a:schemeClr val="dk1"/>
              </a:buClr>
              <a:buSzPts val="2400"/>
              <a:buFont typeface="Arial"/>
              <a:buChar char="•"/>
            </a:pPr>
            <a:r>
              <a:rPr lang="en-GB" sz="2400"/>
              <a:t>Performance of the round robin algorithm</a:t>
            </a:r>
            <a:endParaRPr/>
          </a:p>
          <a:p>
            <a:pPr indent="-285750" lvl="1" marL="742950" rtl="0" algn="l">
              <a:spcBef>
                <a:spcPts val="700"/>
              </a:spcBef>
              <a:spcAft>
                <a:spcPts val="0"/>
              </a:spcAft>
              <a:buClr>
                <a:schemeClr val="dk1"/>
              </a:buClr>
              <a:buSzPts val="2400"/>
              <a:buFont typeface="Arial"/>
              <a:buChar char="–"/>
            </a:pPr>
            <a:r>
              <a:rPr i="1" lang="en-GB" sz="2400"/>
              <a:t>q</a:t>
            </a:r>
            <a:r>
              <a:rPr lang="en-GB" sz="2400"/>
              <a:t> large </a:t>
            </a:r>
            <a:r>
              <a:rPr lang="en-GB" sz="2400">
                <a:latin typeface="Noto Sans Symbols"/>
                <a:ea typeface="Noto Sans Symbols"/>
                <a:cs typeface="Noto Sans Symbols"/>
                <a:sym typeface="Noto Sans Symbols"/>
              </a:rPr>
              <a:t>⇒</a:t>
            </a:r>
            <a:r>
              <a:rPr lang="en-GB" sz="2400"/>
              <a:t> FCFS</a:t>
            </a:r>
            <a:endParaRPr/>
          </a:p>
          <a:p>
            <a:pPr indent="-285750" lvl="1" marL="742950" rtl="0" algn="l">
              <a:spcBef>
                <a:spcPts val="700"/>
              </a:spcBef>
              <a:spcAft>
                <a:spcPts val="0"/>
              </a:spcAft>
              <a:buClr>
                <a:schemeClr val="dk1"/>
              </a:buClr>
              <a:buSzPts val="2400"/>
              <a:buFont typeface="Arial"/>
              <a:buChar char="–"/>
            </a:pPr>
            <a:r>
              <a:rPr i="1" lang="en-GB" sz="2400"/>
              <a:t>q </a:t>
            </a:r>
            <a:r>
              <a:rPr lang="en-GB" sz="2400"/>
              <a:t>small </a:t>
            </a:r>
            <a:r>
              <a:rPr lang="en-GB" sz="2400">
                <a:latin typeface="Noto Sans Symbols"/>
                <a:ea typeface="Noto Sans Symbols"/>
                <a:cs typeface="Noto Sans Symbols"/>
                <a:sym typeface="Noto Sans Symbols"/>
              </a:rPr>
              <a:t>⇒</a:t>
            </a:r>
            <a:r>
              <a:rPr lang="en-GB" sz="2400"/>
              <a:t> </a:t>
            </a:r>
            <a:r>
              <a:rPr i="1" lang="en-GB" sz="2400"/>
              <a:t>q </a:t>
            </a:r>
            <a:r>
              <a:rPr lang="en-GB" sz="2400"/>
              <a:t>must be greater than the </a:t>
            </a:r>
            <a:r>
              <a:rPr lang="en-GB" sz="2400" u="sng"/>
              <a:t>context switch</a:t>
            </a:r>
            <a:r>
              <a:rPr lang="en-GB" sz="2400"/>
              <a:t> time; otherwise, the overhead is too high</a:t>
            </a:r>
            <a:endParaRPr/>
          </a:p>
          <a:p>
            <a:pPr indent="-342900" lvl="0" marL="342900" rtl="0" algn="l">
              <a:spcBef>
                <a:spcPts val="700"/>
              </a:spcBef>
              <a:spcAft>
                <a:spcPts val="0"/>
              </a:spcAft>
              <a:buClr>
                <a:schemeClr val="dk1"/>
              </a:buClr>
              <a:buSzPts val="2400"/>
              <a:buFont typeface="Arial"/>
              <a:buChar char="•"/>
            </a:pPr>
            <a:r>
              <a:rPr lang="en-GB" sz="2400"/>
              <a:t>One rule of thumb is that 80% of the CPU bursts should be shorter than the time quantum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1"/>
          <p:cNvSpPr txBox="1"/>
          <p:nvPr>
            <p:ph type="title"/>
          </p:nvPr>
        </p:nvSpPr>
        <p:spPr>
          <a:xfrm>
            <a:off x="304800" y="152400"/>
            <a:ext cx="8588375" cy="8445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Example of RR with Time Quantum = 20</a:t>
            </a:r>
            <a:endParaRPr/>
          </a:p>
        </p:txBody>
      </p:sp>
      <p:sp>
        <p:nvSpPr>
          <p:cNvPr id="353" name="Google Shape;353;p41"/>
          <p:cNvSpPr txBox="1"/>
          <p:nvPr>
            <p:ph idx="1" type="body"/>
          </p:nvPr>
        </p:nvSpPr>
        <p:spPr>
          <a:xfrm>
            <a:off x="533400" y="1219200"/>
            <a:ext cx="82296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1800"/>
              <a:buFont typeface="Arial"/>
              <a:buNone/>
            </a:pPr>
            <a:r>
              <a:rPr lang="en-GB" sz="1800"/>
              <a:t>		</a:t>
            </a:r>
            <a:r>
              <a:rPr lang="en-GB" sz="1800" u="sng"/>
              <a:t>Process</a:t>
            </a:r>
            <a:r>
              <a:rPr lang="en-GB" sz="1800"/>
              <a:t>	</a:t>
            </a:r>
            <a:r>
              <a:rPr lang="en-GB" sz="1800" u="sng"/>
              <a:t>Burst Time</a:t>
            </a:r>
            <a:endParaRPr/>
          </a:p>
          <a:p>
            <a:pPr indent="-342900" lvl="0" marL="342900" rtl="0" algn="l">
              <a:lnSpc>
                <a:spcPct val="90000"/>
              </a:lnSpc>
              <a:spcBef>
                <a:spcPts val="360"/>
              </a:spcBef>
              <a:spcAft>
                <a:spcPts val="0"/>
              </a:spcAft>
              <a:buClr>
                <a:schemeClr val="dk1"/>
              </a:buClr>
              <a:buSzPts val="1800"/>
              <a:buFont typeface="Arial"/>
              <a:buNone/>
            </a:pPr>
            <a:r>
              <a:rPr i="1" lang="en-GB" sz="1800"/>
              <a:t>		P</a:t>
            </a:r>
            <a:r>
              <a:rPr baseline="-25000" i="1" lang="en-GB" sz="1800"/>
              <a:t>1	</a:t>
            </a:r>
            <a:r>
              <a:rPr lang="en-GB" sz="1800"/>
              <a:t>53</a:t>
            </a:r>
            <a:endParaRPr/>
          </a:p>
          <a:p>
            <a:pPr indent="-342900" lvl="0" marL="342900" rtl="0" algn="l">
              <a:lnSpc>
                <a:spcPct val="90000"/>
              </a:lnSpc>
              <a:spcBef>
                <a:spcPts val="360"/>
              </a:spcBef>
              <a:spcAft>
                <a:spcPts val="0"/>
              </a:spcAft>
              <a:buClr>
                <a:schemeClr val="dk1"/>
              </a:buClr>
              <a:buSzPts val="1800"/>
              <a:buFont typeface="Arial"/>
              <a:buNone/>
            </a:pPr>
            <a:r>
              <a:rPr lang="en-GB" sz="1800"/>
              <a:t>		 </a:t>
            </a:r>
            <a:r>
              <a:rPr i="1" lang="en-GB" sz="1800"/>
              <a:t>P</a:t>
            </a:r>
            <a:r>
              <a:rPr baseline="-25000" i="1" lang="en-GB" sz="1800"/>
              <a:t>2	 </a:t>
            </a:r>
            <a:r>
              <a:rPr lang="en-GB" sz="1800"/>
              <a:t>17</a:t>
            </a:r>
            <a:endParaRPr/>
          </a:p>
          <a:p>
            <a:pPr indent="-342900" lvl="0" marL="342900" rtl="0" algn="l">
              <a:lnSpc>
                <a:spcPct val="90000"/>
              </a:lnSpc>
              <a:spcBef>
                <a:spcPts val="360"/>
              </a:spcBef>
              <a:spcAft>
                <a:spcPts val="0"/>
              </a:spcAft>
              <a:buClr>
                <a:schemeClr val="dk1"/>
              </a:buClr>
              <a:buSzPts val="1800"/>
              <a:buFont typeface="Arial"/>
              <a:buNone/>
            </a:pPr>
            <a:r>
              <a:rPr lang="en-GB" sz="1800"/>
              <a:t>		 </a:t>
            </a:r>
            <a:r>
              <a:rPr i="1" lang="en-GB" sz="1800"/>
              <a:t>P</a:t>
            </a:r>
            <a:r>
              <a:rPr baseline="-25000" i="1" lang="en-GB" sz="1800"/>
              <a:t>3	</a:t>
            </a:r>
            <a:r>
              <a:rPr lang="en-GB" sz="1800"/>
              <a:t>68</a:t>
            </a:r>
            <a:endParaRPr/>
          </a:p>
          <a:p>
            <a:pPr indent="-342900" lvl="0" marL="342900" rtl="0" algn="l">
              <a:lnSpc>
                <a:spcPct val="90000"/>
              </a:lnSpc>
              <a:spcBef>
                <a:spcPts val="360"/>
              </a:spcBef>
              <a:spcAft>
                <a:spcPts val="0"/>
              </a:spcAft>
              <a:buClr>
                <a:schemeClr val="dk1"/>
              </a:buClr>
              <a:buSzPts val="1800"/>
              <a:buFont typeface="Arial"/>
              <a:buNone/>
            </a:pPr>
            <a:r>
              <a:rPr lang="en-GB" sz="1800"/>
              <a:t>		 </a:t>
            </a:r>
            <a:r>
              <a:rPr i="1" lang="en-GB" sz="1800"/>
              <a:t>P</a:t>
            </a:r>
            <a:r>
              <a:rPr baseline="-25000" i="1" lang="en-GB" sz="1800"/>
              <a:t>4	 </a:t>
            </a:r>
            <a:r>
              <a:rPr lang="en-GB" sz="1800"/>
              <a:t>24</a:t>
            </a:r>
            <a:endParaRPr/>
          </a:p>
          <a:p>
            <a:pPr indent="-342900" lvl="0" marL="342900" rtl="0" algn="l">
              <a:lnSpc>
                <a:spcPct val="90000"/>
              </a:lnSpc>
              <a:spcBef>
                <a:spcPts val="360"/>
              </a:spcBef>
              <a:spcAft>
                <a:spcPts val="0"/>
              </a:spcAft>
              <a:buClr>
                <a:schemeClr val="dk1"/>
              </a:buClr>
              <a:buSzPts val="1800"/>
              <a:buChar char="•"/>
            </a:pPr>
            <a:r>
              <a:rPr lang="en-GB" sz="1800"/>
              <a:t>The Gantt chart is: </a:t>
            </a:r>
            <a:br>
              <a:rPr lang="en-GB" sz="1800"/>
            </a:br>
            <a:br>
              <a:rPr lang="en-GB" sz="1800"/>
            </a:br>
            <a:br>
              <a:rPr lang="en-GB" sz="1800"/>
            </a:br>
            <a:br>
              <a:rPr lang="en-GB" sz="1800"/>
            </a:br>
            <a:br>
              <a:rPr lang="en-GB" sz="1800"/>
            </a:br>
            <a:endParaRPr sz="1800"/>
          </a:p>
          <a:p>
            <a:pPr indent="-342900" lvl="0" marL="342900" rtl="0" algn="l">
              <a:lnSpc>
                <a:spcPct val="90000"/>
              </a:lnSpc>
              <a:spcBef>
                <a:spcPts val="360"/>
              </a:spcBef>
              <a:spcAft>
                <a:spcPts val="0"/>
              </a:spcAft>
              <a:buClr>
                <a:schemeClr val="dk1"/>
              </a:buClr>
              <a:buSzPts val="1800"/>
              <a:buChar char="•"/>
            </a:pPr>
            <a:r>
              <a:rPr lang="en-GB" sz="1800"/>
              <a:t>Typically, </a:t>
            </a:r>
            <a:r>
              <a:rPr lang="en-GB" sz="1800" u="sng"/>
              <a:t>higher</a:t>
            </a:r>
            <a:r>
              <a:rPr lang="en-GB" sz="1800"/>
              <a:t> average turnaround than SJF, but </a:t>
            </a:r>
            <a:r>
              <a:rPr lang="en-GB" sz="1800" u="sng"/>
              <a:t>better</a:t>
            </a:r>
            <a:r>
              <a:rPr lang="en-GB" sz="1800"/>
              <a:t> </a:t>
            </a:r>
            <a:r>
              <a:rPr i="1" lang="en-GB" sz="1800"/>
              <a:t>response time</a:t>
            </a:r>
            <a:endParaRPr/>
          </a:p>
          <a:p>
            <a:pPr indent="-342900" lvl="0" marL="342900" rtl="0" algn="l">
              <a:lnSpc>
                <a:spcPct val="90000"/>
              </a:lnSpc>
              <a:spcBef>
                <a:spcPts val="360"/>
              </a:spcBef>
              <a:spcAft>
                <a:spcPts val="0"/>
              </a:spcAft>
              <a:buClr>
                <a:schemeClr val="dk1"/>
              </a:buClr>
              <a:buSzPts val="1800"/>
              <a:buChar char="•"/>
            </a:pPr>
            <a:r>
              <a:rPr lang="en-GB" sz="1800"/>
              <a:t>Average waiting time </a:t>
            </a:r>
            <a:br>
              <a:rPr lang="en-GB" sz="1800"/>
            </a:br>
            <a:r>
              <a:rPr lang="en-GB" sz="1800"/>
              <a:t>	= ( [(0 – 0) + (77 - 20) + (121 – 97)] + (20 – 0) + [(37 – 0) + (97 - 57) + (134 – 117)] + [(57 – 0) + (117 – 77)] ) / 4 </a:t>
            </a:r>
            <a:br>
              <a:rPr lang="en-GB" sz="1800"/>
            </a:br>
            <a:r>
              <a:rPr lang="en-GB" sz="1800"/>
              <a:t>= (0 + 57 + 24) + 20 + (37 + 40 + 17) + (57 + 40) ) / 4 </a:t>
            </a:r>
            <a:br>
              <a:rPr lang="en-GB" sz="1800"/>
            </a:br>
            <a:r>
              <a:rPr lang="en-GB" sz="1800"/>
              <a:t>= (81 + 20 + 94 + 97)/4</a:t>
            </a:r>
            <a:br>
              <a:rPr lang="en-GB" sz="1800"/>
            </a:br>
            <a:r>
              <a:rPr lang="en-GB" sz="1800"/>
              <a:t>= 292 / 4 = 73</a:t>
            </a:r>
            <a:endParaRPr/>
          </a:p>
          <a:p>
            <a:pPr indent="-342900" lvl="0" marL="342900" rtl="0" algn="l">
              <a:lnSpc>
                <a:spcPct val="90000"/>
              </a:lnSpc>
              <a:spcBef>
                <a:spcPts val="360"/>
              </a:spcBef>
              <a:spcAft>
                <a:spcPts val="0"/>
              </a:spcAft>
              <a:buClr>
                <a:schemeClr val="dk1"/>
              </a:buClr>
              <a:buSzPts val="1800"/>
              <a:buChar char="•"/>
            </a:pPr>
            <a:r>
              <a:rPr lang="en-GB" sz="1800"/>
              <a:t>Average turn-around time 	= 134 + 37 + 162 + 121) / 4 = 113.5</a:t>
            </a:r>
            <a:endParaRPr i="1" sz="1800"/>
          </a:p>
        </p:txBody>
      </p:sp>
      <p:grpSp>
        <p:nvGrpSpPr>
          <p:cNvPr id="354" name="Google Shape;354;p41"/>
          <p:cNvGrpSpPr/>
          <p:nvPr/>
        </p:nvGrpSpPr>
        <p:grpSpPr>
          <a:xfrm>
            <a:off x="1609725" y="3063875"/>
            <a:ext cx="6051551" cy="976312"/>
            <a:chOff x="1014" y="2490"/>
            <a:chExt cx="3812" cy="615"/>
          </a:xfrm>
        </p:grpSpPr>
        <p:grpSp>
          <p:nvGrpSpPr>
            <p:cNvPr id="355" name="Google Shape;355;p41"/>
            <p:cNvGrpSpPr/>
            <p:nvPr/>
          </p:nvGrpSpPr>
          <p:grpSpPr>
            <a:xfrm>
              <a:off x="1110" y="2490"/>
              <a:ext cx="3552" cy="384"/>
              <a:chOff x="1110" y="2490"/>
              <a:chExt cx="3552" cy="384"/>
            </a:xfrm>
          </p:grpSpPr>
          <p:grpSp>
            <p:nvGrpSpPr>
              <p:cNvPr id="356" name="Google Shape;356;p41"/>
              <p:cNvGrpSpPr/>
              <p:nvPr/>
            </p:nvGrpSpPr>
            <p:grpSpPr>
              <a:xfrm>
                <a:off x="1110" y="2490"/>
                <a:ext cx="355" cy="384"/>
                <a:chOff x="1110" y="2490"/>
                <a:chExt cx="355" cy="384"/>
              </a:xfrm>
            </p:grpSpPr>
            <p:sp>
              <p:nvSpPr>
                <p:cNvPr id="357" name="Google Shape;357;p41"/>
                <p:cNvSpPr/>
                <p:nvPr/>
              </p:nvSpPr>
              <p:spPr>
                <a:xfrm>
                  <a:off x="1110" y="2490"/>
                  <a:ext cx="355" cy="384"/>
                </a:xfrm>
                <a:prstGeom prst="roundRect">
                  <a:avLst>
                    <a:gd fmla="val 282" name="adj"/>
                  </a:avLst>
                </a:prstGeom>
                <a:solidFill>
                  <a:srgbClr val="FFFF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58" name="Google Shape;358;p41"/>
                <p:cNvSpPr/>
                <p:nvPr/>
              </p:nvSpPr>
              <p:spPr>
                <a:xfrm>
                  <a:off x="1110"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1</a:t>
                  </a:r>
                  <a:endParaRPr/>
                </a:p>
              </p:txBody>
            </p:sp>
          </p:grpSp>
          <p:grpSp>
            <p:nvGrpSpPr>
              <p:cNvPr id="359" name="Google Shape;359;p41"/>
              <p:cNvGrpSpPr/>
              <p:nvPr/>
            </p:nvGrpSpPr>
            <p:grpSpPr>
              <a:xfrm>
                <a:off x="1465" y="2490"/>
                <a:ext cx="356" cy="384"/>
                <a:chOff x="1465" y="2490"/>
                <a:chExt cx="356" cy="384"/>
              </a:xfrm>
            </p:grpSpPr>
            <p:sp>
              <p:nvSpPr>
                <p:cNvPr id="360" name="Google Shape;360;p41"/>
                <p:cNvSpPr/>
                <p:nvPr/>
              </p:nvSpPr>
              <p:spPr>
                <a:xfrm>
                  <a:off x="1465" y="2490"/>
                  <a:ext cx="356" cy="384"/>
                </a:xfrm>
                <a:prstGeom prst="roundRect">
                  <a:avLst>
                    <a:gd fmla="val 278" name="adj"/>
                  </a:avLst>
                </a:prstGeom>
                <a:solidFill>
                  <a:srgbClr val="FFFF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61" name="Google Shape;361;p41"/>
                <p:cNvSpPr/>
                <p:nvPr/>
              </p:nvSpPr>
              <p:spPr>
                <a:xfrm>
                  <a:off x="1465" y="2490"/>
                  <a:ext cx="356" cy="384"/>
                </a:xfrm>
                <a:prstGeom prst="roundRect">
                  <a:avLst>
                    <a:gd fmla="val 278"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2</a:t>
                  </a:r>
                  <a:endParaRPr/>
                </a:p>
              </p:txBody>
            </p:sp>
          </p:grpSp>
          <p:grpSp>
            <p:nvGrpSpPr>
              <p:cNvPr id="362" name="Google Shape;362;p41"/>
              <p:cNvGrpSpPr/>
              <p:nvPr/>
            </p:nvGrpSpPr>
            <p:grpSpPr>
              <a:xfrm>
                <a:off x="1820" y="2490"/>
                <a:ext cx="355" cy="384"/>
                <a:chOff x="1820" y="2490"/>
                <a:chExt cx="355" cy="384"/>
              </a:xfrm>
            </p:grpSpPr>
            <p:sp>
              <p:nvSpPr>
                <p:cNvPr id="363" name="Google Shape;363;p41"/>
                <p:cNvSpPr/>
                <p:nvPr/>
              </p:nvSpPr>
              <p:spPr>
                <a:xfrm>
                  <a:off x="1820" y="2490"/>
                  <a:ext cx="355" cy="384"/>
                </a:xfrm>
                <a:prstGeom prst="roundRect">
                  <a:avLst>
                    <a:gd fmla="val 282" name="adj"/>
                  </a:avLst>
                </a:prstGeom>
                <a:solidFill>
                  <a:srgbClr val="FFFF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64" name="Google Shape;364;p41"/>
                <p:cNvSpPr/>
                <p:nvPr/>
              </p:nvSpPr>
              <p:spPr>
                <a:xfrm>
                  <a:off x="1820"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3</a:t>
                  </a:r>
                  <a:endParaRPr/>
                </a:p>
              </p:txBody>
            </p:sp>
          </p:grpSp>
          <p:grpSp>
            <p:nvGrpSpPr>
              <p:cNvPr id="365" name="Google Shape;365;p41"/>
              <p:cNvGrpSpPr/>
              <p:nvPr/>
            </p:nvGrpSpPr>
            <p:grpSpPr>
              <a:xfrm>
                <a:off x="2175" y="2490"/>
                <a:ext cx="355" cy="384"/>
                <a:chOff x="2175" y="2490"/>
                <a:chExt cx="355" cy="384"/>
              </a:xfrm>
            </p:grpSpPr>
            <p:sp>
              <p:nvSpPr>
                <p:cNvPr id="366" name="Google Shape;366;p41"/>
                <p:cNvSpPr/>
                <p:nvPr/>
              </p:nvSpPr>
              <p:spPr>
                <a:xfrm>
                  <a:off x="2175" y="2490"/>
                  <a:ext cx="355" cy="384"/>
                </a:xfrm>
                <a:prstGeom prst="roundRect">
                  <a:avLst>
                    <a:gd fmla="val 282" name="adj"/>
                  </a:avLst>
                </a:prstGeom>
                <a:solidFill>
                  <a:srgbClr val="FFFF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67" name="Google Shape;367;p41"/>
                <p:cNvSpPr/>
                <p:nvPr/>
              </p:nvSpPr>
              <p:spPr>
                <a:xfrm>
                  <a:off x="2175"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4</a:t>
                  </a:r>
                  <a:endParaRPr/>
                </a:p>
              </p:txBody>
            </p:sp>
          </p:grpSp>
          <p:grpSp>
            <p:nvGrpSpPr>
              <p:cNvPr id="368" name="Google Shape;368;p41"/>
              <p:cNvGrpSpPr/>
              <p:nvPr/>
            </p:nvGrpSpPr>
            <p:grpSpPr>
              <a:xfrm>
                <a:off x="2531" y="2490"/>
                <a:ext cx="356" cy="384"/>
                <a:chOff x="2531" y="2490"/>
                <a:chExt cx="356" cy="384"/>
              </a:xfrm>
            </p:grpSpPr>
            <p:sp>
              <p:nvSpPr>
                <p:cNvPr id="369" name="Google Shape;369;p41"/>
                <p:cNvSpPr/>
                <p:nvPr/>
              </p:nvSpPr>
              <p:spPr>
                <a:xfrm>
                  <a:off x="2531" y="2490"/>
                  <a:ext cx="356" cy="384"/>
                </a:xfrm>
                <a:prstGeom prst="roundRect">
                  <a:avLst>
                    <a:gd fmla="val 278" name="adj"/>
                  </a:avLst>
                </a:prstGeom>
                <a:solidFill>
                  <a:srgbClr val="FFFF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70" name="Google Shape;370;p41"/>
                <p:cNvSpPr/>
                <p:nvPr/>
              </p:nvSpPr>
              <p:spPr>
                <a:xfrm>
                  <a:off x="2531" y="2490"/>
                  <a:ext cx="356" cy="384"/>
                </a:xfrm>
                <a:prstGeom prst="roundRect">
                  <a:avLst>
                    <a:gd fmla="val 278"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1</a:t>
                  </a:r>
                  <a:endParaRPr/>
                </a:p>
              </p:txBody>
            </p:sp>
          </p:grpSp>
          <p:grpSp>
            <p:nvGrpSpPr>
              <p:cNvPr id="371" name="Google Shape;371;p41"/>
              <p:cNvGrpSpPr/>
              <p:nvPr/>
            </p:nvGrpSpPr>
            <p:grpSpPr>
              <a:xfrm>
                <a:off x="2886" y="2490"/>
                <a:ext cx="355" cy="384"/>
                <a:chOff x="2886" y="2490"/>
                <a:chExt cx="355" cy="384"/>
              </a:xfrm>
            </p:grpSpPr>
            <p:sp>
              <p:nvSpPr>
                <p:cNvPr id="372" name="Google Shape;372;p41"/>
                <p:cNvSpPr/>
                <p:nvPr/>
              </p:nvSpPr>
              <p:spPr>
                <a:xfrm>
                  <a:off x="2886" y="2490"/>
                  <a:ext cx="355" cy="384"/>
                </a:xfrm>
                <a:prstGeom prst="roundRect">
                  <a:avLst>
                    <a:gd fmla="val 282" name="adj"/>
                  </a:avLst>
                </a:prstGeom>
                <a:solidFill>
                  <a:srgbClr val="FFFF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73" name="Google Shape;373;p41"/>
                <p:cNvSpPr/>
                <p:nvPr/>
              </p:nvSpPr>
              <p:spPr>
                <a:xfrm>
                  <a:off x="2886"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3</a:t>
                  </a:r>
                  <a:endParaRPr/>
                </a:p>
              </p:txBody>
            </p:sp>
          </p:grpSp>
          <p:grpSp>
            <p:nvGrpSpPr>
              <p:cNvPr id="374" name="Google Shape;374;p41"/>
              <p:cNvGrpSpPr/>
              <p:nvPr/>
            </p:nvGrpSpPr>
            <p:grpSpPr>
              <a:xfrm>
                <a:off x="3241" y="2490"/>
                <a:ext cx="355" cy="384"/>
                <a:chOff x="3241" y="2490"/>
                <a:chExt cx="355" cy="384"/>
              </a:xfrm>
            </p:grpSpPr>
            <p:sp>
              <p:nvSpPr>
                <p:cNvPr id="375" name="Google Shape;375;p41"/>
                <p:cNvSpPr/>
                <p:nvPr/>
              </p:nvSpPr>
              <p:spPr>
                <a:xfrm>
                  <a:off x="3241" y="2490"/>
                  <a:ext cx="355" cy="384"/>
                </a:xfrm>
                <a:prstGeom prst="roundRect">
                  <a:avLst>
                    <a:gd fmla="val 282" name="adj"/>
                  </a:avLst>
                </a:prstGeom>
                <a:solidFill>
                  <a:srgbClr val="FFFF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76" name="Google Shape;376;p41"/>
                <p:cNvSpPr/>
                <p:nvPr/>
              </p:nvSpPr>
              <p:spPr>
                <a:xfrm>
                  <a:off x="3241"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4</a:t>
                  </a:r>
                  <a:endParaRPr/>
                </a:p>
              </p:txBody>
            </p:sp>
          </p:grpSp>
          <p:grpSp>
            <p:nvGrpSpPr>
              <p:cNvPr id="377" name="Google Shape;377;p41"/>
              <p:cNvGrpSpPr/>
              <p:nvPr/>
            </p:nvGrpSpPr>
            <p:grpSpPr>
              <a:xfrm>
                <a:off x="3596" y="2490"/>
                <a:ext cx="355" cy="384"/>
                <a:chOff x="3596" y="2490"/>
                <a:chExt cx="355" cy="384"/>
              </a:xfrm>
            </p:grpSpPr>
            <p:sp>
              <p:nvSpPr>
                <p:cNvPr id="378" name="Google Shape;378;p41"/>
                <p:cNvSpPr/>
                <p:nvPr/>
              </p:nvSpPr>
              <p:spPr>
                <a:xfrm>
                  <a:off x="3596" y="2490"/>
                  <a:ext cx="355" cy="384"/>
                </a:xfrm>
                <a:prstGeom prst="roundRect">
                  <a:avLst>
                    <a:gd fmla="val 282" name="adj"/>
                  </a:avLst>
                </a:prstGeom>
                <a:solidFill>
                  <a:srgbClr val="FFFF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79" name="Google Shape;379;p41"/>
                <p:cNvSpPr/>
                <p:nvPr/>
              </p:nvSpPr>
              <p:spPr>
                <a:xfrm>
                  <a:off x="3596"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1</a:t>
                  </a:r>
                  <a:endParaRPr/>
                </a:p>
              </p:txBody>
            </p:sp>
          </p:grpSp>
          <p:grpSp>
            <p:nvGrpSpPr>
              <p:cNvPr id="380" name="Google Shape;380;p41"/>
              <p:cNvGrpSpPr/>
              <p:nvPr/>
            </p:nvGrpSpPr>
            <p:grpSpPr>
              <a:xfrm>
                <a:off x="3951" y="2490"/>
                <a:ext cx="356" cy="384"/>
                <a:chOff x="3951" y="2490"/>
                <a:chExt cx="356" cy="384"/>
              </a:xfrm>
            </p:grpSpPr>
            <p:sp>
              <p:nvSpPr>
                <p:cNvPr id="381" name="Google Shape;381;p41"/>
                <p:cNvSpPr/>
                <p:nvPr/>
              </p:nvSpPr>
              <p:spPr>
                <a:xfrm>
                  <a:off x="3951" y="2490"/>
                  <a:ext cx="356" cy="384"/>
                </a:xfrm>
                <a:prstGeom prst="roundRect">
                  <a:avLst>
                    <a:gd fmla="val 278" name="adj"/>
                  </a:avLst>
                </a:prstGeom>
                <a:solidFill>
                  <a:srgbClr val="FFFF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82" name="Google Shape;382;p41"/>
                <p:cNvSpPr/>
                <p:nvPr/>
              </p:nvSpPr>
              <p:spPr>
                <a:xfrm>
                  <a:off x="3951" y="2490"/>
                  <a:ext cx="356" cy="384"/>
                </a:xfrm>
                <a:prstGeom prst="roundRect">
                  <a:avLst>
                    <a:gd fmla="val 278"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3</a:t>
                  </a:r>
                  <a:endParaRPr/>
                </a:p>
              </p:txBody>
            </p:sp>
          </p:grpSp>
          <p:grpSp>
            <p:nvGrpSpPr>
              <p:cNvPr id="383" name="Google Shape;383;p41"/>
              <p:cNvGrpSpPr/>
              <p:nvPr/>
            </p:nvGrpSpPr>
            <p:grpSpPr>
              <a:xfrm>
                <a:off x="4307" y="2490"/>
                <a:ext cx="355" cy="384"/>
                <a:chOff x="4307" y="2490"/>
                <a:chExt cx="355" cy="384"/>
              </a:xfrm>
            </p:grpSpPr>
            <p:sp>
              <p:nvSpPr>
                <p:cNvPr id="384" name="Google Shape;384;p41"/>
                <p:cNvSpPr/>
                <p:nvPr/>
              </p:nvSpPr>
              <p:spPr>
                <a:xfrm>
                  <a:off x="4307" y="2490"/>
                  <a:ext cx="355" cy="384"/>
                </a:xfrm>
                <a:prstGeom prst="roundRect">
                  <a:avLst>
                    <a:gd fmla="val 282" name="adj"/>
                  </a:avLst>
                </a:prstGeom>
                <a:solidFill>
                  <a:srgbClr val="FFFF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85" name="Google Shape;385;p41"/>
                <p:cNvSpPr/>
                <p:nvPr/>
              </p:nvSpPr>
              <p:spPr>
                <a:xfrm>
                  <a:off x="4307"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P</a:t>
                  </a:r>
                  <a:r>
                    <a:rPr baseline="-25000" lang="en-GB" sz="1800">
                      <a:solidFill>
                        <a:schemeClr val="dk1"/>
                      </a:solidFill>
                      <a:latin typeface="Helvetica Neue"/>
                      <a:ea typeface="Helvetica Neue"/>
                      <a:cs typeface="Helvetica Neue"/>
                      <a:sym typeface="Helvetica Neue"/>
                    </a:rPr>
                    <a:t>3</a:t>
                  </a:r>
                  <a:endParaRPr/>
                </a:p>
              </p:txBody>
            </p:sp>
          </p:grpSp>
        </p:grpSp>
        <p:sp>
          <p:nvSpPr>
            <p:cNvPr id="386" name="Google Shape;386;p41"/>
            <p:cNvSpPr/>
            <p:nvPr/>
          </p:nvSpPr>
          <p:spPr>
            <a:xfrm>
              <a:off x="1014" y="2874"/>
              <a:ext cx="196" cy="231"/>
            </a:xfrm>
            <a:prstGeom prst="roundRect">
              <a:avLst>
                <a:gd fmla="val 509"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0</a:t>
              </a:r>
              <a:endParaRPr/>
            </a:p>
          </p:txBody>
        </p:sp>
        <p:sp>
          <p:nvSpPr>
            <p:cNvPr id="387" name="Google Shape;387;p41"/>
            <p:cNvSpPr/>
            <p:nvPr/>
          </p:nvSpPr>
          <p:spPr>
            <a:xfrm>
              <a:off x="1310" y="2874"/>
              <a:ext cx="27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20</a:t>
              </a:r>
              <a:endParaRPr/>
            </a:p>
          </p:txBody>
        </p:sp>
        <p:sp>
          <p:nvSpPr>
            <p:cNvPr id="388" name="Google Shape;388;p41"/>
            <p:cNvSpPr/>
            <p:nvPr/>
          </p:nvSpPr>
          <p:spPr>
            <a:xfrm>
              <a:off x="1646" y="2874"/>
              <a:ext cx="27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37</a:t>
              </a:r>
              <a:endParaRPr/>
            </a:p>
          </p:txBody>
        </p:sp>
        <p:sp>
          <p:nvSpPr>
            <p:cNvPr id="389" name="Google Shape;389;p41"/>
            <p:cNvSpPr/>
            <p:nvPr/>
          </p:nvSpPr>
          <p:spPr>
            <a:xfrm>
              <a:off x="2026" y="2874"/>
              <a:ext cx="27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57</a:t>
              </a:r>
              <a:endParaRPr/>
            </a:p>
          </p:txBody>
        </p:sp>
        <p:sp>
          <p:nvSpPr>
            <p:cNvPr id="390" name="Google Shape;390;p41"/>
            <p:cNvSpPr/>
            <p:nvPr/>
          </p:nvSpPr>
          <p:spPr>
            <a:xfrm>
              <a:off x="2414" y="2874"/>
              <a:ext cx="27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77</a:t>
              </a:r>
              <a:endParaRPr/>
            </a:p>
          </p:txBody>
        </p:sp>
        <p:sp>
          <p:nvSpPr>
            <p:cNvPr id="391" name="Google Shape;391;p41"/>
            <p:cNvSpPr/>
            <p:nvPr/>
          </p:nvSpPr>
          <p:spPr>
            <a:xfrm>
              <a:off x="2750" y="2874"/>
              <a:ext cx="27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97</a:t>
              </a:r>
              <a:endParaRPr/>
            </a:p>
          </p:txBody>
        </p:sp>
        <p:sp>
          <p:nvSpPr>
            <p:cNvPr id="392" name="Google Shape;392;p41"/>
            <p:cNvSpPr/>
            <p:nvPr/>
          </p:nvSpPr>
          <p:spPr>
            <a:xfrm>
              <a:off x="3046" y="2874"/>
              <a:ext cx="35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117</a:t>
              </a:r>
              <a:endParaRPr/>
            </a:p>
          </p:txBody>
        </p:sp>
        <p:sp>
          <p:nvSpPr>
            <p:cNvPr id="393" name="Google Shape;393;p41"/>
            <p:cNvSpPr/>
            <p:nvPr/>
          </p:nvSpPr>
          <p:spPr>
            <a:xfrm>
              <a:off x="3430" y="2874"/>
              <a:ext cx="35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121</a:t>
              </a:r>
              <a:endParaRPr/>
            </a:p>
          </p:txBody>
        </p:sp>
        <p:sp>
          <p:nvSpPr>
            <p:cNvPr id="394" name="Google Shape;394;p41"/>
            <p:cNvSpPr/>
            <p:nvPr/>
          </p:nvSpPr>
          <p:spPr>
            <a:xfrm>
              <a:off x="3766" y="2874"/>
              <a:ext cx="35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134</a:t>
              </a:r>
              <a:endParaRPr/>
            </a:p>
          </p:txBody>
        </p:sp>
        <p:sp>
          <p:nvSpPr>
            <p:cNvPr id="395" name="Google Shape;395;p41"/>
            <p:cNvSpPr/>
            <p:nvPr/>
          </p:nvSpPr>
          <p:spPr>
            <a:xfrm>
              <a:off x="4134" y="2874"/>
              <a:ext cx="35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154</a:t>
              </a:r>
              <a:endParaRPr/>
            </a:p>
          </p:txBody>
        </p:sp>
        <p:sp>
          <p:nvSpPr>
            <p:cNvPr id="396" name="Google Shape;396;p41"/>
            <p:cNvSpPr/>
            <p:nvPr/>
          </p:nvSpPr>
          <p:spPr>
            <a:xfrm>
              <a:off x="4470" y="2874"/>
              <a:ext cx="356" cy="231"/>
            </a:xfrm>
            <a:prstGeom prst="roundRect">
              <a:avLst>
                <a:gd fmla="val 431"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162</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2"/>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Example 2 (</a:t>
            </a:r>
            <a:r>
              <a:rPr i="1" lang="en-GB"/>
              <a:t>q</a:t>
            </a:r>
            <a:r>
              <a:rPr lang="en-GB"/>
              <a:t> = 4): </a:t>
            </a:r>
            <a:endParaRPr/>
          </a:p>
        </p:txBody>
      </p:sp>
      <p:graphicFrame>
        <p:nvGraphicFramePr>
          <p:cNvPr id="402" name="Google Shape;402;p42"/>
          <p:cNvGraphicFramePr/>
          <p:nvPr/>
        </p:nvGraphicFramePr>
        <p:xfrm>
          <a:off x="1447800" y="990600"/>
          <a:ext cx="3000000" cy="3000000"/>
        </p:xfrm>
        <a:graphic>
          <a:graphicData uri="http://schemas.openxmlformats.org/drawingml/2006/table">
            <a:tbl>
              <a:tblPr>
                <a:noFill/>
                <a:tableStyleId>{3CBBAA92-7801-4C4F-8692-FCC4A638E2B3}</a:tableStyleId>
              </a:tblPr>
              <a:tblGrid>
                <a:gridCol w="1143000"/>
                <a:gridCol w="838200"/>
                <a:gridCol w="914400"/>
                <a:gridCol w="762000"/>
                <a:gridCol w="762000"/>
                <a:gridCol w="990600"/>
                <a:gridCol w="685800"/>
              </a:tblGrid>
              <a:tr h="254000">
                <a:tc>
                  <a:txBody>
                    <a:bodyPr/>
                    <a:lstStyle/>
                    <a:p>
                      <a:pPr indent="0" lvl="0" marL="0" marR="0" rtl="0" algn="l">
                        <a:spcBef>
                          <a:spcPts val="0"/>
                        </a:spcBef>
                        <a:spcAft>
                          <a:spcPts val="0"/>
                        </a:spcAft>
                        <a:buNone/>
                      </a:pPr>
                      <a:r>
                        <a:rPr lang="en-GB" sz="2000">
                          <a:solidFill>
                            <a:schemeClr val="dk1"/>
                          </a:solidFill>
                        </a:rPr>
                        <a:t>Process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Burst Time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Arrival</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Start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Wait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Finish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254000">
                <a:tc>
                  <a:txBody>
                    <a:bodyPr/>
                    <a:lstStyle/>
                    <a:p>
                      <a:pPr indent="0" lvl="0" marL="0" marR="0" rtl="0" algn="l">
                        <a:spcBef>
                          <a:spcPts val="0"/>
                        </a:spcBef>
                        <a:spcAft>
                          <a:spcPts val="0"/>
                        </a:spcAft>
                        <a:buNone/>
                      </a:pPr>
                      <a:r>
                        <a:rPr lang="en-GB" sz="2000">
                          <a:solidFill>
                            <a:schemeClr val="dk1"/>
                          </a:solidFil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24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30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30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254000">
                <a:tc>
                  <a:txBody>
                    <a:bodyPr/>
                    <a:lstStyle/>
                    <a:p>
                      <a:pPr indent="0" lvl="0" marL="0" marR="0" rtl="0" algn="l">
                        <a:spcBef>
                          <a:spcPts val="0"/>
                        </a:spcBef>
                        <a:spcAft>
                          <a:spcPts val="0"/>
                        </a:spcAft>
                        <a:buNone/>
                      </a:pPr>
                      <a:r>
                        <a:rPr lang="en-GB" sz="2000">
                          <a:solidFill>
                            <a:schemeClr val="dk1"/>
                          </a:solidFil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254000">
                <a:tc>
                  <a:txBody>
                    <a:bodyPr/>
                    <a:lstStyle/>
                    <a:p>
                      <a:pPr indent="0" lvl="0" marL="0" marR="0" rtl="0" algn="l">
                        <a:spcBef>
                          <a:spcPts val="0"/>
                        </a:spcBef>
                        <a:spcAft>
                          <a:spcPts val="0"/>
                        </a:spcAft>
                        <a:buNone/>
                      </a:pPr>
                      <a:r>
                        <a:rPr lang="en-GB" sz="2000">
                          <a:solidFill>
                            <a:schemeClr val="dk1"/>
                          </a:solidFil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GB" sz="2000">
                          <a:solidFill>
                            <a:schemeClr val="dk1"/>
                          </a:solidFill>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bl>
          </a:graphicData>
        </a:graphic>
      </p:graphicFrame>
      <p:sp>
        <p:nvSpPr>
          <p:cNvPr id="403" name="Google Shape;403;p42"/>
          <p:cNvSpPr/>
          <p:nvPr/>
        </p:nvSpPr>
        <p:spPr>
          <a:xfrm>
            <a:off x="533400" y="2895600"/>
            <a:ext cx="7453313" cy="26003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400">
                <a:solidFill>
                  <a:schemeClr val="dk1"/>
                </a:solidFill>
                <a:latin typeface="Times New Roman"/>
                <a:ea typeface="Times New Roman"/>
                <a:cs typeface="Times New Roman"/>
                <a:sym typeface="Times New Roman"/>
              </a:rPr>
              <a:t>Gantt chart: </a:t>
            </a:r>
            <a:br>
              <a:rPr lang="en-GB" sz="2400">
                <a:solidFill>
                  <a:schemeClr val="dk1"/>
                </a:solidFill>
                <a:latin typeface="Times New Roman"/>
                <a:ea typeface="Times New Roman"/>
                <a:cs typeface="Times New Roman"/>
                <a:sym typeface="Times New Roman"/>
              </a:rPr>
            </a:br>
            <a:br>
              <a:rPr lang="en-GB" sz="2400">
                <a:solidFill>
                  <a:schemeClr val="dk1"/>
                </a:solidFill>
                <a:latin typeface="Times New Roman"/>
                <a:ea typeface="Times New Roman"/>
                <a:cs typeface="Times New Roman"/>
                <a:sym typeface="Times New Roman"/>
              </a:rPr>
            </a:br>
            <a:r>
              <a:rPr lang="en-GB" sz="2400">
                <a:solidFill>
                  <a:schemeClr val="dk1"/>
                </a:solidFill>
                <a:latin typeface="Times New Roman"/>
                <a:ea typeface="Times New Roman"/>
                <a:cs typeface="Times New Roman"/>
                <a:sym typeface="Times New Roman"/>
              </a:rPr>
              <a:t>  </a:t>
            </a:r>
            <a:r>
              <a:rPr lang="en-GB" sz="4300">
                <a:solidFill>
                  <a:schemeClr val="dk1"/>
                </a:solidFill>
                <a:latin typeface="Times New Roman"/>
                <a:ea typeface="Times New Roman"/>
                <a:cs typeface="Times New Roman"/>
                <a:sym typeface="Times New Roman"/>
              </a:rPr>
              <a:t> </a:t>
            </a:r>
            <a:br>
              <a:rPr lang="en-GB" sz="2400">
                <a:solidFill>
                  <a:schemeClr val="dk1"/>
                </a:solidFill>
                <a:latin typeface="Times New Roman"/>
                <a:ea typeface="Times New Roman"/>
                <a:cs typeface="Times New Roman"/>
                <a:sym typeface="Times New Roman"/>
              </a:rPr>
            </a:br>
            <a:br>
              <a:rPr lang="en-GB" sz="2400">
                <a:solidFill>
                  <a:schemeClr val="dk1"/>
                </a:solidFill>
                <a:latin typeface="Times New Roman"/>
                <a:ea typeface="Times New Roman"/>
                <a:cs typeface="Times New Roman"/>
                <a:sym typeface="Times New Roman"/>
              </a:rPr>
            </a:br>
            <a:r>
              <a:rPr lang="en-GB" sz="2400">
                <a:solidFill>
                  <a:schemeClr val="dk1"/>
                </a:solidFill>
                <a:latin typeface="Times New Roman"/>
                <a:ea typeface="Times New Roman"/>
                <a:cs typeface="Times New Roman"/>
                <a:sym typeface="Times New Roman"/>
              </a:rPr>
              <a:t>Average waiting time: (6+4+7)/3 = 5.67</a:t>
            </a:r>
            <a:endParaRPr/>
          </a:p>
          <a:p>
            <a:pPr indent="0" lvl="0" marL="0" marR="0" rtl="0" algn="l">
              <a:spcBef>
                <a:spcPts val="0"/>
              </a:spcBef>
              <a:spcAft>
                <a:spcPts val="0"/>
              </a:spcAft>
              <a:buNone/>
            </a:pPr>
            <a:r>
              <a:rPr lang="en-GB" sz="2400">
                <a:solidFill>
                  <a:schemeClr val="dk1"/>
                </a:solidFill>
                <a:latin typeface="Times New Roman"/>
                <a:ea typeface="Times New Roman"/>
                <a:cs typeface="Times New Roman"/>
                <a:sym typeface="Times New Roman"/>
              </a:rPr>
              <a:t>Average turnaround time: (30+7+10)/3 = 15.67</a:t>
            </a:r>
            <a:endParaRPr/>
          </a:p>
        </p:txBody>
      </p:sp>
      <p:pic>
        <p:nvPicPr>
          <p:cNvPr descr="http://academic.udayton.edu/SaverioPerugini/courses/cps346/lecture_notes/images/osc8thedp194rrgantt.png" id="404" name="Google Shape;404;p42"/>
          <p:cNvPicPr preferRelativeResize="0"/>
          <p:nvPr/>
        </p:nvPicPr>
        <p:blipFill rotWithShape="1">
          <a:blip r:embed="rId3">
            <a:alphaModFix/>
          </a:blip>
          <a:srcRect b="0" l="0" r="0" t="0"/>
          <a:stretch/>
        </p:blipFill>
        <p:spPr>
          <a:xfrm>
            <a:off x="990600" y="3505200"/>
            <a:ext cx="7010400" cy="1016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3"/>
          <p:cNvSpPr txBox="1"/>
          <p:nvPr>
            <p:ph type="title"/>
          </p:nvPr>
        </p:nvSpPr>
        <p:spPr>
          <a:xfrm>
            <a:off x="838200" y="457200"/>
            <a:ext cx="7829550" cy="530225"/>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None/>
            </a:pPr>
            <a:r>
              <a:rPr lang="en-GB" sz="3000"/>
              <a:t>Time Quantum and Context Switches</a:t>
            </a:r>
            <a:endParaRPr/>
          </a:p>
        </p:txBody>
      </p:sp>
      <p:grpSp>
        <p:nvGrpSpPr>
          <p:cNvPr id="410" name="Google Shape;410;p43"/>
          <p:cNvGrpSpPr/>
          <p:nvPr/>
        </p:nvGrpSpPr>
        <p:grpSpPr>
          <a:xfrm>
            <a:off x="838200" y="1143000"/>
            <a:ext cx="7164517" cy="4269648"/>
            <a:chOff x="840" y="1291"/>
            <a:chExt cx="4173" cy="1744"/>
          </a:xfrm>
        </p:grpSpPr>
        <p:pic>
          <p:nvPicPr>
            <p:cNvPr id="411" name="Google Shape;411;p43"/>
            <p:cNvPicPr preferRelativeResize="0"/>
            <p:nvPr/>
          </p:nvPicPr>
          <p:blipFill rotWithShape="1">
            <a:blip r:embed="rId3">
              <a:alphaModFix/>
            </a:blip>
            <a:srcRect b="22532" l="380" r="567" t="22276"/>
            <a:stretch/>
          </p:blipFill>
          <p:spPr>
            <a:xfrm>
              <a:off x="840" y="1291"/>
              <a:ext cx="4173" cy="1744"/>
            </a:xfrm>
            <a:prstGeom prst="rect">
              <a:avLst/>
            </a:prstGeom>
            <a:noFill/>
            <a:ln>
              <a:noFill/>
            </a:ln>
          </p:spPr>
        </p:pic>
        <p:sp>
          <p:nvSpPr>
            <p:cNvPr id="412" name="Google Shape;412;p43"/>
            <p:cNvSpPr/>
            <p:nvPr/>
          </p:nvSpPr>
          <p:spPr>
            <a:xfrm>
              <a:off x="840" y="1291"/>
              <a:ext cx="4173" cy="1744"/>
            </a:xfrm>
            <a:prstGeom prst="roundRect">
              <a:avLst>
                <a:gd fmla="val 56" name="adj"/>
              </a:avLst>
            </a:prstGeom>
            <a:noFill/>
            <a:ln cap="flat" cmpd="sng" w="38150">
              <a:solidFill>
                <a:srgbClr val="CC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None/>
            </a:pPr>
            <a:r>
              <a:rPr lang="en-GB"/>
              <a:t>4.1  Basic Concepts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4"/>
          <p:cNvSpPr txBox="1"/>
          <p:nvPr>
            <p:ph type="title"/>
          </p:nvPr>
        </p:nvSpPr>
        <p:spPr>
          <a:xfrm>
            <a:off x="676275" y="277813"/>
            <a:ext cx="8385175" cy="485775"/>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None/>
            </a:pPr>
            <a:r>
              <a:rPr lang="en-GB" sz="2700"/>
              <a:t>Turnaround Time Varies With The Time Quantum</a:t>
            </a:r>
            <a:endParaRPr/>
          </a:p>
        </p:txBody>
      </p:sp>
      <p:grpSp>
        <p:nvGrpSpPr>
          <p:cNvPr id="418" name="Google Shape;418;p44"/>
          <p:cNvGrpSpPr/>
          <p:nvPr/>
        </p:nvGrpSpPr>
        <p:grpSpPr>
          <a:xfrm>
            <a:off x="2154238" y="1143000"/>
            <a:ext cx="5024438" cy="4137026"/>
            <a:chOff x="1357" y="720"/>
            <a:chExt cx="3165" cy="2606"/>
          </a:xfrm>
        </p:grpSpPr>
        <p:pic>
          <p:nvPicPr>
            <p:cNvPr id="419" name="Google Shape;419;p44"/>
            <p:cNvPicPr preferRelativeResize="0"/>
            <p:nvPr/>
          </p:nvPicPr>
          <p:blipFill rotWithShape="1">
            <a:blip r:embed="rId3">
              <a:alphaModFix/>
            </a:blip>
            <a:srcRect b="1021" l="5371" r="5178" t="768"/>
            <a:stretch/>
          </p:blipFill>
          <p:spPr>
            <a:xfrm>
              <a:off x="1357" y="720"/>
              <a:ext cx="3165" cy="2606"/>
            </a:xfrm>
            <a:prstGeom prst="rect">
              <a:avLst/>
            </a:prstGeom>
            <a:noFill/>
            <a:ln>
              <a:noFill/>
            </a:ln>
          </p:spPr>
        </p:pic>
        <p:sp>
          <p:nvSpPr>
            <p:cNvPr id="420" name="Google Shape;420;p44"/>
            <p:cNvSpPr/>
            <p:nvPr/>
          </p:nvSpPr>
          <p:spPr>
            <a:xfrm>
              <a:off x="1357" y="720"/>
              <a:ext cx="3165" cy="2606"/>
            </a:xfrm>
            <a:prstGeom prst="roundRect">
              <a:avLst>
                <a:gd fmla="val 37" name="adj"/>
              </a:avLst>
            </a:prstGeom>
            <a:noFill/>
            <a:ln cap="flat" cmpd="sng" w="38150">
              <a:solidFill>
                <a:srgbClr val="CC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421" name="Google Shape;421;p44"/>
          <p:cNvSpPr/>
          <p:nvPr/>
        </p:nvSpPr>
        <p:spPr>
          <a:xfrm>
            <a:off x="457200" y="5522913"/>
            <a:ext cx="8077200" cy="1027112"/>
          </a:xfrm>
          <a:prstGeom prst="roundRect">
            <a:avLst>
              <a:gd fmla="val 148" name="adj"/>
            </a:avLst>
          </a:prstGeom>
          <a:noFill/>
          <a:ln>
            <a:noFill/>
          </a:ln>
        </p:spPr>
        <p:txBody>
          <a:bodyPr anchorCtr="0" anchor="t" bIns="46800" lIns="90000" spcFirstLastPara="1" rIns="90000" wrap="square" tIns="46800">
            <a:noAutofit/>
          </a:bodyPr>
          <a:lstStyle/>
          <a:p>
            <a:pPr indent="0" lvl="0" marL="0" marR="0" rtl="0" algn="just">
              <a:lnSpc>
                <a:spcPct val="93000"/>
              </a:lnSpc>
              <a:spcBef>
                <a:spcPts val="0"/>
              </a:spcBef>
              <a:spcAft>
                <a:spcPts val="0"/>
              </a:spcAft>
              <a:buClr>
                <a:srgbClr val="000000"/>
              </a:buClr>
              <a:buSzPts val="1600"/>
              <a:buFont typeface="Helvetica Neue"/>
              <a:buNone/>
            </a:pPr>
            <a:r>
              <a:rPr lang="en-GB" sz="1600">
                <a:solidFill>
                  <a:schemeClr val="dk1"/>
                </a:solidFill>
                <a:latin typeface="Helvetica Neue"/>
                <a:ea typeface="Helvetica Neue"/>
                <a:cs typeface="Helvetica Neue"/>
                <a:sym typeface="Helvetica Neue"/>
              </a:rPr>
              <a:t>As can be seen from this graph, the average turnaround time of a set of processes does not necessarily improve as the time quantum size increases.  In general, the average turnaround time can be improved if most processes finish their next CPU burst in a single time quantum.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5"/>
          <p:cNvSpPr txBox="1"/>
          <p:nvPr>
            <p:ph type="title"/>
          </p:nvPr>
        </p:nvSpPr>
        <p:spPr>
          <a:xfrm>
            <a:off x="685800" y="2286000"/>
            <a:ext cx="77724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4.3b Multi-level Queue Scheduling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6"/>
          <p:cNvSpPr txBox="1"/>
          <p:nvPr>
            <p:ph type="title"/>
          </p:nvPr>
        </p:nvSpPr>
        <p:spPr>
          <a:xfrm>
            <a:off x="685800" y="228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Multi-level Queue Scheduling</a:t>
            </a:r>
            <a:endParaRPr/>
          </a:p>
        </p:txBody>
      </p:sp>
      <p:sp>
        <p:nvSpPr>
          <p:cNvPr id="432" name="Google Shape;432;p46"/>
          <p:cNvSpPr txBox="1"/>
          <p:nvPr>
            <p:ph idx="1" type="body"/>
          </p:nvPr>
        </p:nvSpPr>
        <p:spPr>
          <a:xfrm>
            <a:off x="228600" y="762000"/>
            <a:ext cx="8686800" cy="5715000"/>
          </a:xfrm>
          <a:prstGeom prst="rect">
            <a:avLst/>
          </a:prstGeom>
          <a:noFill/>
          <a:ln>
            <a:noFill/>
          </a:ln>
        </p:spPr>
        <p:txBody>
          <a:bodyPr anchorCtr="0" anchor="t" bIns="45700" lIns="91425" spcFirstLastPara="1" rIns="91425" wrap="square" tIns="45700">
            <a:noAutofit/>
          </a:bodyPr>
          <a:lstStyle/>
          <a:p>
            <a:pPr indent="-342900" lvl="0" marL="342900" rtl="0" algn="just">
              <a:lnSpc>
                <a:spcPct val="93000"/>
              </a:lnSpc>
              <a:spcBef>
                <a:spcPts val="0"/>
              </a:spcBef>
              <a:spcAft>
                <a:spcPts val="0"/>
              </a:spcAft>
              <a:buClr>
                <a:schemeClr val="dk1"/>
              </a:buClr>
              <a:buSzPts val="1900"/>
              <a:buChar char="•"/>
            </a:pPr>
            <a:r>
              <a:rPr lang="en-GB" sz="1900"/>
              <a:t>Multi-level queue scheduling is used when processes can be classified into groups</a:t>
            </a:r>
            <a:endParaRPr/>
          </a:p>
          <a:p>
            <a:pPr indent="-342900" lvl="0" marL="342900" rtl="0" algn="just">
              <a:lnSpc>
                <a:spcPct val="90000"/>
              </a:lnSpc>
              <a:spcBef>
                <a:spcPts val="700"/>
              </a:spcBef>
              <a:spcAft>
                <a:spcPts val="0"/>
              </a:spcAft>
              <a:buClr>
                <a:schemeClr val="dk1"/>
              </a:buClr>
              <a:buSzPts val="1900"/>
              <a:buChar char="•"/>
            </a:pPr>
            <a:r>
              <a:rPr lang="en-GB" sz="1900"/>
              <a:t>For example, </a:t>
            </a:r>
            <a:r>
              <a:rPr b="1" lang="en-GB" sz="1900"/>
              <a:t>foreground</a:t>
            </a:r>
            <a:r>
              <a:rPr lang="en-GB" sz="1900"/>
              <a:t> (interactive) processes and </a:t>
            </a:r>
            <a:r>
              <a:rPr b="1" lang="en-GB" sz="1900"/>
              <a:t>background</a:t>
            </a:r>
            <a:r>
              <a:rPr lang="en-GB" sz="1900"/>
              <a:t> (batch) processes</a:t>
            </a:r>
            <a:endParaRPr/>
          </a:p>
          <a:p>
            <a:pPr indent="-285750" lvl="1" marL="742950" rtl="0" algn="just">
              <a:lnSpc>
                <a:spcPct val="90000"/>
              </a:lnSpc>
              <a:spcBef>
                <a:spcPts val="700"/>
              </a:spcBef>
              <a:spcAft>
                <a:spcPts val="0"/>
              </a:spcAft>
              <a:buClr>
                <a:schemeClr val="dk1"/>
              </a:buClr>
              <a:buSzPts val="1900"/>
              <a:buChar char="–"/>
            </a:pPr>
            <a:r>
              <a:rPr lang="en-GB" sz="1900"/>
              <a:t>The two types of processes have different response-time requirements and so may have different scheduling needs</a:t>
            </a:r>
            <a:endParaRPr/>
          </a:p>
          <a:p>
            <a:pPr indent="-285750" lvl="1" marL="742950" rtl="0" algn="just">
              <a:lnSpc>
                <a:spcPct val="90000"/>
              </a:lnSpc>
              <a:spcBef>
                <a:spcPts val="700"/>
              </a:spcBef>
              <a:spcAft>
                <a:spcPts val="0"/>
              </a:spcAft>
              <a:buClr>
                <a:schemeClr val="dk1"/>
              </a:buClr>
              <a:buSzPts val="1900"/>
              <a:buChar char="–"/>
            </a:pPr>
            <a:r>
              <a:rPr lang="en-GB" sz="1900"/>
              <a:t>Also, foreground processes may have priority (externally defined) over background processes</a:t>
            </a:r>
            <a:endParaRPr/>
          </a:p>
          <a:p>
            <a:pPr indent="-342900" lvl="0" marL="342900" rtl="0" algn="just">
              <a:lnSpc>
                <a:spcPct val="90000"/>
              </a:lnSpc>
              <a:spcBef>
                <a:spcPts val="700"/>
              </a:spcBef>
              <a:spcAft>
                <a:spcPts val="0"/>
              </a:spcAft>
              <a:buClr>
                <a:schemeClr val="dk1"/>
              </a:buClr>
              <a:buSzPts val="1900"/>
              <a:buChar char="•"/>
            </a:pPr>
            <a:r>
              <a:rPr lang="en-GB" sz="1900"/>
              <a:t>A multi-level queue scheduling algorithm partitions the ready queue into several separate queues</a:t>
            </a:r>
            <a:endParaRPr/>
          </a:p>
          <a:p>
            <a:pPr indent="-342900" lvl="0" marL="342900" rtl="0" algn="just">
              <a:lnSpc>
                <a:spcPct val="90000"/>
              </a:lnSpc>
              <a:spcBef>
                <a:spcPts val="700"/>
              </a:spcBef>
              <a:spcAft>
                <a:spcPts val="0"/>
              </a:spcAft>
              <a:buClr>
                <a:schemeClr val="dk1"/>
              </a:buClr>
              <a:buSzPts val="1900"/>
              <a:buChar char="•"/>
            </a:pPr>
            <a:r>
              <a:rPr lang="en-GB" sz="1900"/>
              <a:t>The processes are permanently assigned to one queue, generally based on some property of the process such as memory size, process priority, or process type</a:t>
            </a:r>
            <a:endParaRPr/>
          </a:p>
          <a:p>
            <a:pPr indent="-342900" lvl="0" marL="342900" rtl="0" algn="just">
              <a:lnSpc>
                <a:spcPct val="90000"/>
              </a:lnSpc>
              <a:spcBef>
                <a:spcPts val="700"/>
              </a:spcBef>
              <a:spcAft>
                <a:spcPts val="0"/>
              </a:spcAft>
              <a:buClr>
                <a:schemeClr val="dk1"/>
              </a:buClr>
              <a:buSzPts val="1900"/>
              <a:buChar char="•"/>
            </a:pPr>
            <a:r>
              <a:rPr lang="en-GB" sz="1900"/>
              <a:t>Each queue has its own scheduling algorithm</a:t>
            </a:r>
            <a:endParaRPr/>
          </a:p>
          <a:p>
            <a:pPr indent="-285750" lvl="1" marL="742950" rtl="0" algn="just">
              <a:lnSpc>
                <a:spcPct val="90000"/>
              </a:lnSpc>
              <a:spcBef>
                <a:spcPts val="700"/>
              </a:spcBef>
              <a:spcAft>
                <a:spcPts val="0"/>
              </a:spcAft>
              <a:buClr>
                <a:schemeClr val="dk1"/>
              </a:buClr>
              <a:buSzPts val="1900"/>
              <a:buChar char="–"/>
            </a:pPr>
            <a:r>
              <a:rPr lang="en-GB" sz="1900"/>
              <a:t>The foreground queue might be scheduled using an RR algorithm</a:t>
            </a:r>
            <a:endParaRPr/>
          </a:p>
          <a:p>
            <a:pPr indent="-285750" lvl="1" marL="742950" rtl="0" algn="just">
              <a:lnSpc>
                <a:spcPct val="90000"/>
              </a:lnSpc>
              <a:spcBef>
                <a:spcPts val="700"/>
              </a:spcBef>
              <a:spcAft>
                <a:spcPts val="0"/>
              </a:spcAft>
              <a:buClr>
                <a:schemeClr val="dk1"/>
              </a:buClr>
              <a:buSzPts val="1900"/>
              <a:buChar char="–"/>
            </a:pPr>
            <a:r>
              <a:rPr lang="en-GB" sz="1900"/>
              <a:t>The background queue might be scheduled using an FCFS algorithm</a:t>
            </a:r>
            <a:endParaRPr/>
          </a:p>
          <a:p>
            <a:pPr indent="-342900" lvl="0" marL="342900" rtl="0" algn="just">
              <a:lnSpc>
                <a:spcPct val="90000"/>
              </a:lnSpc>
              <a:spcBef>
                <a:spcPts val="700"/>
              </a:spcBef>
              <a:spcAft>
                <a:spcPts val="0"/>
              </a:spcAft>
              <a:buClr>
                <a:schemeClr val="dk1"/>
              </a:buClr>
              <a:buSzPts val="1900"/>
              <a:buChar char="•"/>
            </a:pPr>
            <a:r>
              <a:rPr lang="en-GB" sz="1900"/>
              <a:t>In addition, there needs to be scheduling among the queues, which is commonly implemented as fixed-priority pre-emptive scheduling</a:t>
            </a:r>
            <a:endParaRPr/>
          </a:p>
          <a:p>
            <a:pPr indent="-285750" lvl="1" marL="742950" rtl="0" algn="just">
              <a:lnSpc>
                <a:spcPct val="90000"/>
              </a:lnSpc>
              <a:spcBef>
                <a:spcPts val="700"/>
              </a:spcBef>
              <a:spcAft>
                <a:spcPts val="0"/>
              </a:spcAft>
              <a:buClr>
                <a:schemeClr val="dk1"/>
              </a:buClr>
              <a:buSzPts val="1900"/>
              <a:buChar char="–"/>
            </a:pPr>
            <a:r>
              <a:rPr lang="en-GB" sz="1900"/>
              <a:t>The foreground queue may have absolute priority over the background queue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7"/>
          <p:cNvSpPr txBox="1"/>
          <p:nvPr>
            <p:ph type="title"/>
          </p:nvPr>
        </p:nvSpPr>
        <p:spPr>
          <a:xfrm>
            <a:off x="685800" y="228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Multi-level Queue Scheduling</a:t>
            </a:r>
            <a:endParaRPr/>
          </a:p>
        </p:txBody>
      </p:sp>
      <p:sp>
        <p:nvSpPr>
          <p:cNvPr id="438" name="Google Shape;438;p47"/>
          <p:cNvSpPr txBox="1"/>
          <p:nvPr>
            <p:ph idx="1" type="body"/>
          </p:nvPr>
        </p:nvSpPr>
        <p:spPr>
          <a:xfrm>
            <a:off x="381000" y="927100"/>
            <a:ext cx="8267700"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2000"/>
              <a:buChar char="•"/>
            </a:pPr>
            <a:r>
              <a:rPr lang="en-GB" sz="2000"/>
              <a:t>One example of a multi-level queue are the five queues shown below</a:t>
            </a:r>
            <a:endParaRPr/>
          </a:p>
          <a:p>
            <a:pPr indent="-342900" lvl="0" marL="342900" rtl="0" algn="l">
              <a:spcBef>
                <a:spcPts val="700"/>
              </a:spcBef>
              <a:spcAft>
                <a:spcPts val="0"/>
              </a:spcAft>
              <a:buClr>
                <a:schemeClr val="dk1"/>
              </a:buClr>
              <a:buSzPts val="2000"/>
              <a:buChar char="•"/>
            </a:pPr>
            <a:r>
              <a:rPr lang="en-GB" sz="2000"/>
              <a:t>Each queue has absolute priority over lower priority queues</a:t>
            </a:r>
            <a:endParaRPr/>
          </a:p>
          <a:p>
            <a:pPr indent="-342900" lvl="0" marL="342900" rtl="0" algn="l">
              <a:spcBef>
                <a:spcPts val="700"/>
              </a:spcBef>
              <a:spcAft>
                <a:spcPts val="0"/>
              </a:spcAft>
              <a:buClr>
                <a:schemeClr val="dk1"/>
              </a:buClr>
              <a:buSzPts val="2000"/>
              <a:buChar char="•"/>
            </a:pPr>
            <a:r>
              <a:rPr lang="en-GB" sz="2000"/>
              <a:t>For example, no process in the batch queue can run unless the queues above it are empty</a:t>
            </a:r>
            <a:endParaRPr/>
          </a:p>
          <a:p>
            <a:pPr indent="-342900" lvl="0" marL="342900" rtl="0" algn="l">
              <a:spcBef>
                <a:spcPts val="700"/>
              </a:spcBef>
              <a:spcAft>
                <a:spcPts val="0"/>
              </a:spcAft>
              <a:buClr>
                <a:schemeClr val="dk1"/>
              </a:buClr>
              <a:buSzPts val="2000"/>
              <a:buChar char="•"/>
            </a:pPr>
            <a:r>
              <a:rPr lang="en-GB" sz="2000"/>
              <a:t>However, this can result in </a:t>
            </a:r>
            <a:r>
              <a:rPr b="1" lang="en-GB" sz="2000"/>
              <a:t>starvation</a:t>
            </a:r>
            <a:r>
              <a:rPr lang="en-GB" sz="2000"/>
              <a:t> for the processes in the lower priority queues </a:t>
            </a:r>
            <a:endParaRPr/>
          </a:p>
        </p:txBody>
      </p:sp>
      <p:grpSp>
        <p:nvGrpSpPr>
          <p:cNvPr id="439" name="Google Shape;439;p47"/>
          <p:cNvGrpSpPr/>
          <p:nvPr/>
        </p:nvGrpSpPr>
        <p:grpSpPr>
          <a:xfrm>
            <a:off x="1676400" y="3048000"/>
            <a:ext cx="5511801" cy="3622676"/>
            <a:chOff x="1069" y="1766"/>
            <a:chExt cx="3472" cy="2282"/>
          </a:xfrm>
        </p:grpSpPr>
        <p:pic>
          <p:nvPicPr>
            <p:cNvPr id="440" name="Google Shape;440;p47"/>
            <p:cNvPicPr preferRelativeResize="0"/>
            <p:nvPr/>
          </p:nvPicPr>
          <p:blipFill rotWithShape="1">
            <a:blip r:embed="rId3">
              <a:alphaModFix/>
            </a:blip>
            <a:srcRect b="6743" l="232" r="455" t="6742"/>
            <a:stretch/>
          </p:blipFill>
          <p:spPr>
            <a:xfrm>
              <a:off x="1069" y="1766"/>
              <a:ext cx="3472" cy="2282"/>
            </a:xfrm>
            <a:prstGeom prst="rect">
              <a:avLst/>
            </a:prstGeom>
            <a:noFill/>
            <a:ln>
              <a:noFill/>
            </a:ln>
          </p:spPr>
        </p:pic>
        <p:sp>
          <p:nvSpPr>
            <p:cNvPr id="441" name="Google Shape;441;p47"/>
            <p:cNvSpPr/>
            <p:nvPr/>
          </p:nvSpPr>
          <p:spPr>
            <a:xfrm>
              <a:off x="1069" y="1766"/>
              <a:ext cx="3472" cy="2282"/>
            </a:xfrm>
            <a:prstGeom prst="roundRect">
              <a:avLst>
                <a:gd fmla="val 42" name="adj"/>
              </a:avLst>
            </a:prstGeom>
            <a:noFill/>
            <a:ln cap="flat" cmpd="sng" w="38150">
              <a:solidFill>
                <a:srgbClr val="CC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8"/>
          <p:cNvSpPr txBox="1"/>
          <p:nvPr>
            <p:ph type="title"/>
          </p:nvPr>
        </p:nvSpPr>
        <p:spPr>
          <a:xfrm>
            <a:off x="685800" y="228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Multilevel Queue Scheduling</a:t>
            </a:r>
            <a:endParaRPr/>
          </a:p>
        </p:txBody>
      </p:sp>
      <p:sp>
        <p:nvSpPr>
          <p:cNvPr id="447" name="Google Shape;447;p48"/>
          <p:cNvSpPr txBox="1"/>
          <p:nvPr>
            <p:ph idx="1" type="body"/>
          </p:nvPr>
        </p:nvSpPr>
        <p:spPr>
          <a:xfrm>
            <a:off x="827088" y="1282700"/>
            <a:ext cx="735171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2400"/>
              <a:buChar char="•"/>
            </a:pPr>
            <a:r>
              <a:rPr lang="en-GB" sz="2400"/>
              <a:t>Another possibility is to time slice among the queues</a:t>
            </a:r>
            <a:endParaRPr/>
          </a:p>
          <a:p>
            <a:pPr indent="-342900" lvl="0" marL="342900" rtl="0" algn="l">
              <a:spcBef>
                <a:spcPts val="700"/>
              </a:spcBef>
              <a:spcAft>
                <a:spcPts val="0"/>
              </a:spcAft>
              <a:buClr>
                <a:schemeClr val="dk1"/>
              </a:buClr>
              <a:buSzPts val="2400"/>
              <a:buChar char="•"/>
            </a:pPr>
            <a:r>
              <a:rPr lang="en-GB" sz="2400"/>
              <a:t>Each queue gets a certain portion of the CPU time, which it can then schedule among its various processes</a:t>
            </a:r>
            <a:endParaRPr/>
          </a:p>
          <a:p>
            <a:pPr indent="-285750" lvl="1" marL="742950" rtl="0" algn="l">
              <a:spcBef>
                <a:spcPts val="700"/>
              </a:spcBef>
              <a:spcAft>
                <a:spcPts val="0"/>
              </a:spcAft>
              <a:buClr>
                <a:schemeClr val="dk1"/>
              </a:buClr>
              <a:buSzPts val="2400"/>
              <a:buChar char="–"/>
            </a:pPr>
            <a:r>
              <a:rPr lang="en-GB" sz="2400"/>
              <a:t>The foreground queue can be given 80% of the CPU time for RR scheduling</a:t>
            </a:r>
            <a:endParaRPr/>
          </a:p>
          <a:p>
            <a:pPr indent="-285750" lvl="1" marL="742950" rtl="0" algn="l">
              <a:spcBef>
                <a:spcPts val="700"/>
              </a:spcBef>
              <a:spcAft>
                <a:spcPts val="0"/>
              </a:spcAft>
              <a:buClr>
                <a:schemeClr val="dk1"/>
              </a:buClr>
              <a:buSzPts val="2400"/>
              <a:buChar char="–"/>
            </a:pPr>
            <a:r>
              <a:rPr lang="en-GB" sz="2400"/>
              <a:t>The background queue can be given 20% of the CPU time for FCFS scheduling</a:t>
            </a:r>
            <a:endParaRPr/>
          </a:p>
          <a:p>
            <a:pPr indent="-342900" lvl="0" marL="342900" rtl="0" algn="l">
              <a:spcBef>
                <a:spcPts val="700"/>
              </a:spcBef>
              <a:spcAft>
                <a:spcPts val="0"/>
              </a:spcAft>
              <a:buClr>
                <a:schemeClr val="dk1"/>
              </a:buClr>
              <a:buSzPts val="2400"/>
              <a:buFont typeface="Arial"/>
              <a:buNone/>
            </a:pPr>
            <a:r>
              <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9"/>
          <p:cNvSpPr txBox="1"/>
          <p:nvPr>
            <p:ph type="title"/>
          </p:nvPr>
        </p:nvSpPr>
        <p:spPr>
          <a:xfrm>
            <a:off x="457200" y="0"/>
            <a:ext cx="7543800" cy="5397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sz="3500"/>
              <a:t>Multilevel Queue Scheduling</a:t>
            </a:r>
            <a:endParaRPr/>
          </a:p>
        </p:txBody>
      </p:sp>
      <p:sp>
        <p:nvSpPr>
          <p:cNvPr id="453" name="Google Shape;453;p49"/>
          <p:cNvSpPr txBox="1"/>
          <p:nvPr>
            <p:ph idx="1" type="body"/>
          </p:nvPr>
        </p:nvSpPr>
        <p:spPr>
          <a:xfrm>
            <a:off x="457200" y="1073150"/>
            <a:ext cx="8218488" cy="53975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600"/>
              <a:buFont typeface="Noto Sans Symbols"/>
              <a:buNone/>
            </a:pPr>
            <a:r>
              <a:rPr b="1" lang="en-GB" sz="1600"/>
              <a:t>Assume there are 2 queues:- Q1(using RR scheduling with quantum =8) for </a:t>
            </a:r>
            <a:endParaRPr/>
          </a:p>
          <a:p>
            <a:pPr indent="-342900" lvl="0" marL="342900" rtl="0" algn="l">
              <a:lnSpc>
                <a:spcPct val="80000"/>
              </a:lnSpc>
              <a:spcBef>
                <a:spcPts val="320"/>
              </a:spcBef>
              <a:spcAft>
                <a:spcPts val="0"/>
              </a:spcAft>
              <a:buClr>
                <a:schemeClr val="dk1"/>
              </a:buClr>
              <a:buSzPts val="1600"/>
              <a:buFont typeface="Noto Sans Symbols"/>
              <a:buNone/>
            </a:pPr>
            <a:r>
              <a:rPr b="1" lang="en-GB" sz="1600"/>
              <a:t>foreground processes and Q2(using FCFS scheduling) for background processes. </a:t>
            </a:r>
            <a:endParaRPr/>
          </a:p>
          <a:p>
            <a:pPr indent="-342900" lvl="0" marL="342900" rtl="0" algn="l">
              <a:lnSpc>
                <a:spcPct val="80000"/>
              </a:lnSpc>
              <a:spcBef>
                <a:spcPts val="320"/>
              </a:spcBef>
              <a:spcAft>
                <a:spcPts val="0"/>
              </a:spcAft>
              <a:buClr>
                <a:schemeClr val="dk1"/>
              </a:buClr>
              <a:buSzPts val="1600"/>
              <a:buFont typeface="Noto Sans Symbols"/>
              <a:buNone/>
            </a:pPr>
            <a:r>
              <a:rPr b="1" lang="en-GB" sz="1600"/>
              <a:t>Consider following processes arriving in the system</a:t>
            </a:r>
            <a:endParaRPr/>
          </a:p>
          <a:p>
            <a:pPr indent="-342900" lvl="0" marL="342900" rtl="0" algn="l">
              <a:lnSpc>
                <a:spcPct val="80000"/>
              </a:lnSpc>
              <a:spcBef>
                <a:spcPts val="320"/>
              </a:spcBef>
              <a:spcAft>
                <a:spcPts val="0"/>
              </a:spcAft>
              <a:buClr>
                <a:schemeClr val="dk1"/>
              </a:buClr>
              <a:buSzPts val="1600"/>
              <a:buFont typeface="Noto Sans Symbols"/>
              <a:buNone/>
            </a:pPr>
            <a:r>
              <a:rPr b="1" lang="en-GB" sz="1600"/>
              <a:t>Process		Burst time		Type</a:t>
            </a:r>
            <a:endParaRPr/>
          </a:p>
          <a:p>
            <a:pPr indent="-342900" lvl="0" marL="342900" rtl="0" algn="l">
              <a:lnSpc>
                <a:spcPct val="80000"/>
              </a:lnSpc>
              <a:spcBef>
                <a:spcPts val="320"/>
              </a:spcBef>
              <a:spcAft>
                <a:spcPts val="0"/>
              </a:spcAft>
              <a:buClr>
                <a:schemeClr val="dk1"/>
              </a:buClr>
              <a:buSzPts val="1600"/>
              <a:buFont typeface="Noto Sans Symbols"/>
              <a:buNone/>
            </a:pPr>
            <a:r>
              <a:rPr b="1" lang="en-GB" sz="1600"/>
              <a:t>P1			 12			FG</a:t>
            </a:r>
            <a:endParaRPr/>
          </a:p>
          <a:p>
            <a:pPr indent="-342900" lvl="0" marL="342900" rtl="0" algn="l">
              <a:lnSpc>
                <a:spcPct val="80000"/>
              </a:lnSpc>
              <a:spcBef>
                <a:spcPts val="320"/>
              </a:spcBef>
              <a:spcAft>
                <a:spcPts val="0"/>
              </a:spcAft>
              <a:buClr>
                <a:schemeClr val="dk1"/>
              </a:buClr>
              <a:buSzPts val="1600"/>
              <a:buFont typeface="Noto Sans Symbols"/>
              <a:buNone/>
            </a:pPr>
            <a:r>
              <a:rPr b="1" lang="en-GB" sz="1600"/>
              <a:t>P2			  8			BG</a:t>
            </a:r>
            <a:endParaRPr/>
          </a:p>
          <a:p>
            <a:pPr indent="-342900" lvl="0" marL="342900" rtl="0" algn="l">
              <a:lnSpc>
                <a:spcPct val="80000"/>
              </a:lnSpc>
              <a:spcBef>
                <a:spcPts val="320"/>
              </a:spcBef>
              <a:spcAft>
                <a:spcPts val="0"/>
              </a:spcAft>
              <a:buClr>
                <a:schemeClr val="dk1"/>
              </a:buClr>
              <a:buSzPts val="1600"/>
              <a:buFont typeface="Noto Sans Symbols"/>
              <a:buNone/>
            </a:pPr>
            <a:r>
              <a:rPr b="1" lang="en-GB" sz="1600"/>
              <a:t>P3			  20			FG</a:t>
            </a:r>
            <a:endParaRPr/>
          </a:p>
          <a:p>
            <a:pPr indent="-342900" lvl="0" marL="342900" rtl="0" algn="l">
              <a:lnSpc>
                <a:spcPct val="80000"/>
              </a:lnSpc>
              <a:spcBef>
                <a:spcPts val="320"/>
              </a:spcBef>
              <a:spcAft>
                <a:spcPts val="0"/>
              </a:spcAft>
              <a:buClr>
                <a:schemeClr val="dk1"/>
              </a:buClr>
              <a:buSzPts val="1600"/>
              <a:buFont typeface="Noto Sans Symbols"/>
              <a:buNone/>
            </a:pPr>
            <a:r>
              <a:rPr b="1" lang="en-GB" sz="1600"/>
              <a:t>P4			   7			BG</a:t>
            </a:r>
            <a:endParaRPr/>
          </a:p>
          <a:p>
            <a:pPr indent="-342900" lvl="0" marL="342900" rtl="0" algn="l">
              <a:lnSpc>
                <a:spcPct val="80000"/>
              </a:lnSpc>
              <a:spcBef>
                <a:spcPts val="320"/>
              </a:spcBef>
              <a:spcAft>
                <a:spcPts val="0"/>
              </a:spcAft>
              <a:buClr>
                <a:schemeClr val="dk1"/>
              </a:buClr>
              <a:buSzPts val="1600"/>
              <a:buFont typeface="Noto Sans Symbols"/>
              <a:buNone/>
            </a:pPr>
            <a:r>
              <a:rPr b="1" lang="en-GB" sz="1600"/>
              <a:t>Calculate average waiting time assuming that processes in Q1 will be executed </a:t>
            </a:r>
            <a:endParaRPr/>
          </a:p>
          <a:p>
            <a:pPr indent="-342900" lvl="0" marL="342900" rtl="0" algn="l">
              <a:lnSpc>
                <a:spcPct val="80000"/>
              </a:lnSpc>
              <a:spcBef>
                <a:spcPts val="320"/>
              </a:spcBef>
              <a:spcAft>
                <a:spcPts val="0"/>
              </a:spcAft>
              <a:buClr>
                <a:schemeClr val="dk1"/>
              </a:buClr>
              <a:buSzPts val="1600"/>
              <a:buFont typeface="Noto Sans Symbols"/>
              <a:buNone/>
            </a:pPr>
            <a:r>
              <a:rPr b="1" lang="en-GB" sz="1600"/>
              <a:t>first.(Fixed priority scheduling)</a:t>
            </a:r>
            <a:endParaRPr/>
          </a:p>
          <a:p>
            <a:pPr indent="-342900" lvl="0" marL="342900" rtl="0" algn="l">
              <a:lnSpc>
                <a:spcPct val="80000"/>
              </a:lnSpc>
              <a:spcBef>
                <a:spcPts val="320"/>
              </a:spcBef>
              <a:spcAft>
                <a:spcPts val="0"/>
              </a:spcAft>
              <a:buClr>
                <a:schemeClr val="dk1"/>
              </a:buClr>
              <a:buSzPts val="1600"/>
              <a:buFont typeface="Noto Sans Symbols"/>
              <a:buNone/>
            </a:pPr>
            <a:r>
              <a:t/>
            </a:r>
            <a:endParaRPr b="1" sz="1600"/>
          </a:p>
          <a:p>
            <a:pPr indent="-342900" lvl="0" marL="342900" rtl="0" algn="l">
              <a:lnSpc>
                <a:spcPct val="80000"/>
              </a:lnSpc>
              <a:spcBef>
                <a:spcPts val="320"/>
              </a:spcBef>
              <a:spcAft>
                <a:spcPts val="0"/>
              </a:spcAft>
              <a:buClr>
                <a:schemeClr val="dk1"/>
              </a:buClr>
              <a:buSzPts val="1600"/>
              <a:buFont typeface="Noto Sans Symbols"/>
              <a:buNone/>
            </a:pPr>
            <a:r>
              <a:t/>
            </a:r>
            <a:endParaRPr b="1" sz="1600"/>
          </a:p>
          <a:p>
            <a:pPr indent="-342900" lvl="0" marL="342900" rtl="0" algn="l">
              <a:lnSpc>
                <a:spcPct val="80000"/>
              </a:lnSpc>
              <a:spcBef>
                <a:spcPts val="320"/>
              </a:spcBef>
              <a:spcAft>
                <a:spcPts val="0"/>
              </a:spcAft>
              <a:buClr>
                <a:schemeClr val="dk1"/>
              </a:buClr>
              <a:buSzPts val="1600"/>
              <a:buFont typeface="Noto Sans Symbols"/>
              <a:buNone/>
            </a:pPr>
            <a:r>
              <a:t/>
            </a:r>
            <a:endParaRPr b="1" sz="1600"/>
          </a:p>
          <a:p>
            <a:pPr indent="-342900" lvl="0" marL="342900" rtl="0" algn="l">
              <a:lnSpc>
                <a:spcPct val="80000"/>
              </a:lnSpc>
              <a:spcBef>
                <a:spcPts val="320"/>
              </a:spcBef>
              <a:spcAft>
                <a:spcPts val="0"/>
              </a:spcAft>
              <a:buClr>
                <a:schemeClr val="dk1"/>
              </a:buClr>
              <a:buSzPts val="1600"/>
              <a:buFont typeface="Noto Sans Symbols"/>
              <a:buNone/>
            </a:pPr>
            <a:r>
              <a:t/>
            </a:r>
            <a:endParaRPr b="1" sz="1600"/>
          </a:p>
          <a:p>
            <a:pPr indent="-342900" lvl="0" marL="342900" rtl="0" algn="l">
              <a:lnSpc>
                <a:spcPct val="80000"/>
              </a:lnSpc>
              <a:spcBef>
                <a:spcPts val="320"/>
              </a:spcBef>
              <a:spcAft>
                <a:spcPts val="0"/>
              </a:spcAft>
              <a:buClr>
                <a:schemeClr val="dk1"/>
              </a:buClr>
              <a:buSzPts val="1600"/>
              <a:buFont typeface="Noto Sans Symbols"/>
              <a:buNone/>
            </a:pPr>
            <a:r>
              <a:rPr b="1" lang="en-GB" sz="1600"/>
              <a:t>   0		8	16         20        28       32     40       47</a:t>
            </a:r>
            <a:endParaRPr/>
          </a:p>
          <a:p>
            <a:pPr indent="-342900" lvl="0" marL="342900" rtl="0" algn="l">
              <a:lnSpc>
                <a:spcPct val="80000"/>
              </a:lnSpc>
              <a:spcBef>
                <a:spcPts val="320"/>
              </a:spcBef>
              <a:spcAft>
                <a:spcPts val="0"/>
              </a:spcAft>
              <a:buClr>
                <a:schemeClr val="dk1"/>
              </a:buClr>
              <a:buSzPts val="1600"/>
              <a:buFont typeface="Noto Sans Symbols"/>
              <a:buNone/>
            </a:pPr>
            <a:r>
              <a:t/>
            </a:r>
            <a:endParaRPr b="1" sz="1600"/>
          </a:p>
          <a:p>
            <a:pPr indent="-342900" lvl="0" marL="342900" rtl="0" algn="l">
              <a:lnSpc>
                <a:spcPct val="80000"/>
              </a:lnSpc>
              <a:spcBef>
                <a:spcPts val="320"/>
              </a:spcBef>
              <a:spcAft>
                <a:spcPts val="0"/>
              </a:spcAft>
              <a:buClr>
                <a:schemeClr val="dk1"/>
              </a:buClr>
              <a:buSzPts val="1600"/>
              <a:buChar char="•"/>
            </a:pPr>
            <a:r>
              <a:rPr b="1" lang="en-GB" sz="1600"/>
              <a:t>Waiting time of P1=(20-12) =8</a:t>
            </a:r>
            <a:endParaRPr/>
          </a:p>
          <a:p>
            <a:pPr indent="-342900" lvl="0" marL="342900" rtl="0" algn="l">
              <a:lnSpc>
                <a:spcPct val="80000"/>
              </a:lnSpc>
              <a:spcBef>
                <a:spcPts val="320"/>
              </a:spcBef>
              <a:spcAft>
                <a:spcPts val="0"/>
              </a:spcAft>
              <a:buClr>
                <a:schemeClr val="dk1"/>
              </a:buClr>
              <a:buSzPts val="1600"/>
              <a:buChar char="•"/>
            </a:pPr>
            <a:r>
              <a:rPr b="1" lang="en-GB" sz="1600"/>
              <a:t>Waiting time of P2 = (40-8)=32</a:t>
            </a:r>
            <a:endParaRPr/>
          </a:p>
          <a:p>
            <a:pPr indent="-342900" lvl="0" marL="342900" rtl="0" algn="l">
              <a:lnSpc>
                <a:spcPct val="80000"/>
              </a:lnSpc>
              <a:spcBef>
                <a:spcPts val="320"/>
              </a:spcBef>
              <a:spcAft>
                <a:spcPts val="0"/>
              </a:spcAft>
              <a:buClr>
                <a:schemeClr val="dk1"/>
              </a:buClr>
              <a:buSzPts val="1600"/>
              <a:buChar char="•"/>
            </a:pPr>
            <a:r>
              <a:rPr b="1" lang="en-GB" sz="1600"/>
              <a:t>Waiting time  of P4 =(47-7)=40</a:t>
            </a:r>
            <a:endParaRPr/>
          </a:p>
          <a:p>
            <a:pPr indent="-342900" lvl="0" marL="342900" rtl="0" algn="l">
              <a:lnSpc>
                <a:spcPct val="80000"/>
              </a:lnSpc>
              <a:spcBef>
                <a:spcPts val="320"/>
              </a:spcBef>
              <a:spcAft>
                <a:spcPts val="0"/>
              </a:spcAft>
              <a:buClr>
                <a:schemeClr val="dk1"/>
              </a:buClr>
              <a:buSzPts val="1600"/>
              <a:buChar char="•"/>
            </a:pPr>
            <a:r>
              <a:rPr b="1" lang="en-GB" sz="1600"/>
              <a:t>Waiting time of P3 = (32-20)= 12</a:t>
            </a:r>
            <a:endParaRPr/>
          </a:p>
          <a:p>
            <a:pPr indent="-342900" lvl="0" marL="342900" rtl="0" algn="l">
              <a:lnSpc>
                <a:spcPct val="80000"/>
              </a:lnSpc>
              <a:spcBef>
                <a:spcPts val="320"/>
              </a:spcBef>
              <a:spcAft>
                <a:spcPts val="0"/>
              </a:spcAft>
              <a:buClr>
                <a:schemeClr val="dk1"/>
              </a:buClr>
              <a:buSzPts val="1600"/>
              <a:buChar char="•"/>
            </a:pPr>
            <a:r>
              <a:rPr b="1" lang="en-GB" sz="1600"/>
              <a:t>Average  waiting time = (8 + 32 + 40 + 12)/4=23</a:t>
            </a:r>
            <a:endParaRPr/>
          </a:p>
        </p:txBody>
      </p:sp>
      <p:graphicFrame>
        <p:nvGraphicFramePr>
          <p:cNvPr id="454" name="Google Shape;454;p49"/>
          <p:cNvGraphicFramePr/>
          <p:nvPr/>
        </p:nvGraphicFramePr>
        <p:xfrm>
          <a:off x="788988" y="3521075"/>
          <a:ext cx="3000000" cy="3000000"/>
        </p:xfrm>
        <a:graphic>
          <a:graphicData uri="http://schemas.openxmlformats.org/drawingml/2006/table">
            <a:tbl>
              <a:tblPr>
                <a:noFill/>
                <a:tableStyleId>{3CBBAA92-7801-4C4F-8692-FCC4A638E2B3}</a:tableStyleId>
              </a:tblPr>
              <a:tblGrid>
                <a:gridCol w="763575"/>
                <a:gridCol w="754075"/>
                <a:gridCol w="760400"/>
                <a:gridCol w="728675"/>
                <a:gridCol w="592125"/>
                <a:gridCol w="768350"/>
                <a:gridCol w="622300"/>
              </a:tblGrid>
              <a:tr h="180975">
                <a:tc>
                  <a:txBody>
                    <a:bodyPr/>
                    <a:lstStyle/>
                    <a:p>
                      <a:pPr indent="0" lvl="0" marL="0" marR="0" rtl="0" algn="l">
                        <a:lnSpc>
                          <a:spcPct val="100000"/>
                        </a:lnSpc>
                        <a:spcBef>
                          <a:spcPts val="0"/>
                        </a:spcBef>
                        <a:spcAft>
                          <a:spcPts val="0"/>
                        </a:spcAft>
                        <a:buClr>
                          <a:schemeClr val="dk2"/>
                        </a:buClr>
                        <a:buSzPts val="1260"/>
                        <a:buFont typeface="Noto Sans Symbols"/>
                        <a:buNone/>
                      </a:pPr>
                      <a:r>
                        <a:rPr b="0" i="0" lang="en-GB" sz="1800" u="none" cap="none" strike="noStrike">
                          <a:solidFill>
                            <a:schemeClr val="dk1"/>
                          </a:solidFill>
                          <a:latin typeface="Arial"/>
                          <a:ea typeface="Arial"/>
                          <a:cs typeface="Arial"/>
                          <a:sym typeface="Arial"/>
                        </a:rPr>
                        <a:t>P1</a:t>
                      </a:r>
                      <a:endParaRPr/>
                    </a:p>
                    <a:p>
                      <a:pPr indent="0" lvl="0" marL="0" marR="0" rtl="0" algn="l">
                        <a:lnSpc>
                          <a:spcPct val="100000"/>
                        </a:lnSpc>
                        <a:spcBef>
                          <a:spcPts val="360"/>
                        </a:spcBef>
                        <a:spcAft>
                          <a:spcPts val="0"/>
                        </a:spcAft>
                        <a:buClr>
                          <a:schemeClr val="dk2"/>
                        </a:buClr>
                        <a:buSzPts val="1260"/>
                        <a:buFont typeface="Noto Sans Symbols"/>
                        <a:buNone/>
                      </a:pPr>
                      <a:r>
                        <a:rPr b="0" i="0" lang="en-GB" sz="1800" u="none" cap="none" strike="noStrike">
                          <a:solidFill>
                            <a:schemeClr val="dk1"/>
                          </a:solidFill>
                          <a:latin typeface="Arial"/>
                          <a:ea typeface="Arial"/>
                          <a:cs typeface="Arial"/>
                          <a:sym typeface="Arial"/>
                        </a:rPr>
                        <a:t>Q1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260"/>
                        <a:buFont typeface="Noto Sans Symbols"/>
                        <a:buNone/>
                      </a:pPr>
                      <a:r>
                        <a:rPr b="0" i="0" lang="en-GB" sz="1800" u="none" cap="none" strike="noStrike">
                          <a:solidFill>
                            <a:schemeClr val="dk1"/>
                          </a:solidFill>
                          <a:latin typeface="Arial"/>
                          <a:ea typeface="Arial"/>
                          <a:cs typeface="Arial"/>
                          <a:sym typeface="Arial"/>
                        </a:rPr>
                        <a:t>P3</a:t>
                      </a:r>
                      <a:endParaRPr/>
                    </a:p>
                    <a:p>
                      <a:pPr indent="0" lvl="0" marL="0" marR="0" rtl="0" algn="l">
                        <a:lnSpc>
                          <a:spcPct val="100000"/>
                        </a:lnSpc>
                        <a:spcBef>
                          <a:spcPts val="360"/>
                        </a:spcBef>
                        <a:spcAft>
                          <a:spcPts val="0"/>
                        </a:spcAft>
                        <a:buClr>
                          <a:schemeClr val="dk2"/>
                        </a:buClr>
                        <a:buSzPts val="1260"/>
                        <a:buFont typeface="Noto Sans Symbols"/>
                        <a:buNone/>
                      </a:pPr>
                      <a:r>
                        <a:rPr b="0" i="0" lang="en-GB" sz="1800" u="none" cap="none" strike="noStrike">
                          <a:solidFill>
                            <a:schemeClr val="dk1"/>
                          </a:solidFill>
                          <a:latin typeface="Arial"/>
                          <a:ea typeface="Arial"/>
                          <a:cs typeface="Arial"/>
                          <a:sym typeface="Arial"/>
                        </a:rPr>
                        <a:t>Q1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260"/>
                        <a:buFont typeface="Noto Sans Symbols"/>
                        <a:buNone/>
                      </a:pPr>
                      <a:r>
                        <a:rPr b="0" i="0" lang="en-GB" sz="1800" u="none" cap="none" strike="noStrike">
                          <a:solidFill>
                            <a:schemeClr val="dk1"/>
                          </a:solidFill>
                          <a:latin typeface="Arial"/>
                          <a:ea typeface="Arial"/>
                          <a:cs typeface="Arial"/>
                          <a:sym typeface="Arial"/>
                        </a:rPr>
                        <a:t>P1</a:t>
                      </a:r>
                      <a:endParaRPr/>
                    </a:p>
                    <a:p>
                      <a:pPr indent="0" lvl="0" marL="0" marR="0" rtl="0" algn="l">
                        <a:lnSpc>
                          <a:spcPct val="100000"/>
                        </a:lnSpc>
                        <a:spcBef>
                          <a:spcPts val="360"/>
                        </a:spcBef>
                        <a:spcAft>
                          <a:spcPts val="0"/>
                        </a:spcAft>
                        <a:buClr>
                          <a:schemeClr val="dk2"/>
                        </a:buClr>
                        <a:buSzPts val="1260"/>
                        <a:buFont typeface="Noto Sans Symbols"/>
                        <a:buNone/>
                      </a:pPr>
                      <a:r>
                        <a:rPr b="0" i="0" lang="en-GB" sz="1800" u="none" cap="none" strike="noStrike">
                          <a:solidFill>
                            <a:schemeClr val="dk1"/>
                          </a:solidFill>
                          <a:latin typeface="Arial"/>
                          <a:ea typeface="Arial"/>
                          <a:cs typeface="Arial"/>
                          <a:sym typeface="Arial"/>
                        </a:rPr>
                        <a:t>Q1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260"/>
                        <a:buFont typeface="Noto Sans Symbols"/>
                        <a:buNone/>
                      </a:pPr>
                      <a:r>
                        <a:rPr b="0" i="0" lang="en-GB" sz="1800" u="none" cap="none" strike="noStrike">
                          <a:solidFill>
                            <a:schemeClr val="dk1"/>
                          </a:solidFill>
                          <a:latin typeface="Arial"/>
                          <a:ea typeface="Arial"/>
                          <a:cs typeface="Arial"/>
                          <a:sym typeface="Arial"/>
                        </a:rPr>
                        <a:t>P3</a:t>
                      </a:r>
                      <a:endParaRPr/>
                    </a:p>
                    <a:p>
                      <a:pPr indent="0" lvl="0" marL="0" marR="0" rtl="0" algn="l">
                        <a:lnSpc>
                          <a:spcPct val="100000"/>
                        </a:lnSpc>
                        <a:spcBef>
                          <a:spcPts val="360"/>
                        </a:spcBef>
                        <a:spcAft>
                          <a:spcPts val="0"/>
                        </a:spcAft>
                        <a:buClr>
                          <a:schemeClr val="dk2"/>
                        </a:buClr>
                        <a:buSzPts val="1260"/>
                        <a:buFont typeface="Noto Sans Symbols"/>
                        <a:buNone/>
                      </a:pPr>
                      <a:r>
                        <a:rPr b="0" i="0" lang="en-GB" sz="1800" u="none" cap="none" strike="noStrike">
                          <a:solidFill>
                            <a:schemeClr val="dk1"/>
                          </a:solidFill>
                          <a:latin typeface="Arial"/>
                          <a:ea typeface="Arial"/>
                          <a:cs typeface="Arial"/>
                          <a:sym typeface="Arial"/>
                        </a:rPr>
                        <a:t>Q1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260"/>
                        <a:buFont typeface="Noto Sans Symbols"/>
                        <a:buNone/>
                      </a:pPr>
                      <a:r>
                        <a:rPr b="0" i="0" lang="en-GB" sz="1800" u="none" cap="none" strike="noStrike">
                          <a:solidFill>
                            <a:schemeClr val="dk1"/>
                          </a:solidFill>
                          <a:latin typeface="Arial"/>
                          <a:ea typeface="Arial"/>
                          <a:cs typeface="Arial"/>
                          <a:sym typeface="Arial"/>
                        </a:rPr>
                        <a:t>P3</a:t>
                      </a:r>
                      <a:endParaRPr/>
                    </a:p>
                    <a:p>
                      <a:pPr indent="0" lvl="0" marL="0" marR="0" rtl="0" algn="l">
                        <a:lnSpc>
                          <a:spcPct val="100000"/>
                        </a:lnSpc>
                        <a:spcBef>
                          <a:spcPts val="360"/>
                        </a:spcBef>
                        <a:spcAft>
                          <a:spcPts val="0"/>
                        </a:spcAft>
                        <a:buClr>
                          <a:schemeClr val="dk2"/>
                        </a:buClr>
                        <a:buSzPts val="1260"/>
                        <a:buFont typeface="Noto Sans Symbols"/>
                        <a:buNone/>
                      </a:pPr>
                      <a:r>
                        <a:rPr b="0" i="0" lang="en-GB" sz="1800" u="none" cap="none" strike="noStrike">
                          <a:solidFill>
                            <a:schemeClr val="dk1"/>
                          </a:solidFill>
                          <a:latin typeface="Arial"/>
                          <a:ea typeface="Arial"/>
                          <a:cs typeface="Arial"/>
                          <a:sym typeface="Arial"/>
                        </a:rPr>
                        <a:t>Q1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260"/>
                        <a:buFont typeface="Noto Sans Symbols"/>
                        <a:buNone/>
                      </a:pPr>
                      <a:r>
                        <a:rPr b="0" i="0" lang="en-GB" sz="1800" u="none" cap="none" strike="noStrike">
                          <a:solidFill>
                            <a:schemeClr val="dk1"/>
                          </a:solidFill>
                          <a:latin typeface="Arial"/>
                          <a:ea typeface="Arial"/>
                          <a:cs typeface="Arial"/>
                          <a:sym typeface="Arial"/>
                        </a:rPr>
                        <a:t>P2</a:t>
                      </a:r>
                      <a:endParaRPr/>
                    </a:p>
                    <a:p>
                      <a:pPr indent="0" lvl="0" marL="0" marR="0" rtl="0" algn="l">
                        <a:lnSpc>
                          <a:spcPct val="100000"/>
                        </a:lnSpc>
                        <a:spcBef>
                          <a:spcPts val="360"/>
                        </a:spcBef>
                        <a:spcAft>
                          <a:spcPts val="0"/>
                        </a:spcAft>
                        <a:buClr>
                          <a:schemeClr val="dk2"/>
                        </a:buClr>
                        <a:buSzPts val="1260"/>
                        <a:buFont typeface="Noto Sans Symbols"/>
                        <a:buNone/>
                      </a:pPr>
                      <a:r>
                        <a:rPr b="0" i="0" lang="en-GB" sz="1800" u="none" cap="none" strike="noStrike">
                          <a:solidFill>
                            <a:schemeClr val="dk1"/>
                          </a:solidFill>
                          <a:latin typeface="Arial"/>
                          <a:ea typeface="Arial"/>
                          <a:cs typeface="Arial"/>
                          <a:sym typeface="Arial"/>
                        </a:rPr>
                        <a:t>Q2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260"/>
                        <a:buFont typeface="Noto Sans Symbols"/>
                        <a:buNone/>
                      </a:pPr>
                      <a:r>
                        <a:rPr b="0" i="0" lang="en-GB" sz="1800" u="none" cap="none" strike="noStrike">
                          <a:solidFill>
                            <a:schemeClr val="dk1"/>
                          </a:solidFill>
                          <a:latin typeface="Arial"/>
                          <a:ea typeface="Arial"/>
                          <a:cs typeface="Arial"/>
                          <a:sym typeface="Arial"/>
                        </a:rPr>
                        <a:t>P4</a:t>
                      </a:r>
                      <a:endParaRPr/>
                    </a:p>
                    <a:p>
                      <a:pPr indent="0" lvl="0" marL="0" marR="0" rtl="0" algn="l">
                        <a:lnSpc>
                          <a:spcPct val="100000"/>
                        </a:lnSpc>
                        <a:spcBef>
                          <a:spcPts val="360"/>
                        </a:spcBef>
                        <a:spcAft>
                          <a:spcPts val="0"/>
                        </a:spcAft>
                        <a:buClr>
                          <a:schemeClr val="dk2"/>
                        </a:buClr>
                        <a:buSzPts val="1260"/>
                        <a:buFont typeface="Noto Sans Symbols"/>
                        <a:buNone/>
                      </a:pPr>
                      <a:r>
                        <a:rPr b="0" i="0" lang="en-GB" sz="1800" u="none" cap="none" strike="noStrike">
                          <a:solidFill>
                            <a:schemeClr val="dk1"/>
                          </a:solidFill>
                          <a:latin typeface="Arial"/>
                          <a:ea typeface="Arial"/>
                          <a:cs typeface="Arial"/>
                          <a:sym typeface="Arial"/>
                        </a:rPr>
                        <a:t>Q2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0"/>
          <p:cNvSpPr txBox="1"/>
          <p:nvPr>
            <p:ph type="title"/>
          </p:nvPr>
        </p:nvSpPr>
        <p:spPr>
          <a:xfrm>
            <a:off x="685800" y="2286000"/>
            <a:ext cx="77724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4.3 Multi-level Feedback Queue Scheduling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1"/>
          <p:cNvSpPr txBox="1"/>
          <p:nvPr>
            <p:ph type="title"/>
          </p:nvPr>
        </p:nvSpPr>
        <p:spPr>
          <a:xfrm>
            <a:off x="685800" y="3810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Multilevel Feedback Queue Scheduling</a:t>
            </a:r>
            <a:endParaRPr/>
          </a:p>
        </p:txBody>
      </p:sp>
      <p:sp>
        <p:nvSpPr>
          <p:cNvPr id="465" name="Google Shape;465;p51"/>
          <p:cNvSpPr txBox="1"/>
          <p:nvPr>
            <p:ph idx="1" type="body"/>
          </p:nvPr>
        </p:nvSpPr>
        <p:spPr>
          <a:xfrm>
            <a:off x="609600" y="1468438"/>
            <a:ext cx="8001000"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2400"/>
              <a:buChar char="•"/>
            </a:pPr>
            <a:r>
              <a:rPr lang="en-GB" sz="2400"/>
              <a:t>In multi-level feedback queue scheduling, a process can move between the various queues; </a:t>
            </a:r>
            <a:r>
              <a:rPr b="1" lang="en-GB" sz="2400"/>
              <a:t>aging </a:t>
            </a:r>
            <a:r>
              <a:rPr lang="en-GB" sz="2400"/>
              <a:t>can be implemented this way.</a:t>
            </a:r>
            <a:endParaRPr/>
          </a:p>
          <a:p>
            <a:pPr indent="-342900" lvl="0" marL="342900" rtl="0" algn="l">
              <a:lnSpc>
                <a:spcPct val="93000"/>
              </a:lnSpc>
              <a:spcBef>
                <a:spcPts val="700"/>
              </a:spcBef>
              <a:spcAft>
                <a:spcPts val="0"/>
              </a:spcAft>
              <a:buClr>
                <a:schemeClr val="dk1"/>
              </a:buClr>
              <a:buSzPts val="2400"/>
              <a:buChar char="•"/>
            </a:pPr>
            <a:r>
              <a:rPr lang="en-GB" sz="2400"/>
              <a:t>A multilevel-feedback-queue scheduler is defined by the following parameters:</a:t>
            </a:r>
            <a:endParaRPr/>
          </a:p>
          <a:p>
            <a:pPr indent="-285750" lvl="1" marL="742950" rtl="0" algn="l">
              <a:spcBef>
                <a:spcPts val="700"/>
              </a:spcBef>
              <a:spcAft>
                <a:spcPts val="0"/>
              </a:spcAft>
              <a:buClr>
                <a:schemeClr val="dk1"/>
              </a:buClr>
              <a:buSzPts val="2400"/>
              <a:buChar char="–"/>
            </a:pPr>
            <a:r>
              <a:rPr lang="en-GB" sz="2400"/>
              <a:t>Number of queues</a:t>
            </a:r>
            <a:endParaRPr/>
          </a:p>
          <a:p>
            <a:pPr indent="-285750" lvl="1" marL="742950" rtl="0" algn="l">
              <a:spcBef>
                <a:spcPts val="700"/>
              </a:spcBef>
              <a:spcAft>
                <a:spcPts val="0"/>
              </a:spcAft>
              <a:buClr>
                <a:schemeClr val="dk1"/>
              </a:buClr>
              <a:buSzPts val="2400"/>
              <a:buChar char="–"/>
            </a:pPr>
            <a:r>
              <a:rPr lang="en-GB" sz="2400"/>
              <a:t>Scheduling algorithms for each queue</a:t>
            </a:r>
            <a:endParaRPr/>
          </a:p>
          <a:p>
            <a:pPr indent="-285750" lvl="1" marL="742950" rtl="0" algn="l">
              <a:spcBef>
                <a:spcPts val="700"/>
              </a:spcBef>
              <a:spcAft>
                <a:spcPts val="0"/>
              </a:spcAft>
              <a:buClr>
                <a:schemeClr val="dk1"/>
              </a:buClr>
              <a:buSzPts val="2400"/>
              <a:buChar char="–"/>
            </a:pPr>
            <a:r>
              <a:rPr lang="en-GB" sz="2400"/>
              <a:t>Method used to determine when to </a:t>
            </a:r>
            <a:r>
              <a:rPr lang="en-GB" sz="2400" u="sng"/>
              <a:t>promote</a:t>
            </a:r>
            <a:r>
              <a:rPr lang="en-GB" sz="2400"/>
              <a:t> a process</a:t>
            </a:r>
            <a:endParaRPr/>
          </a:p>
          <a:p>
            <a:pPr indent="-285750" lvl="1" marL="742950" rtl="0" algn="l">
              <a:spcBef>
                <a:spcPts val="700"/>
              </a:spcBef>
              <a:spcAft>
                <a:spcPts val="0"/>
              </a:spcAft>
              <a:buClr>
                <a:schemeClr val="dk1"/>
              </a:buClr>
              <a:buSzPts val="2400"/>
              <a:buChar char="–"/>
            </a:pPr>
            <a:r>
              <a:rPr lang="en-GB" sz="2400"/>
              <a:t>Method used to determine when to </a:t>
            </a:r>
            <a:r>
              <a:rPr lang="en-GB" sz="2400" u="sng"/>
              <a:t>demote</a:t>
            </a:r>
            <a:r>
              <a:rPr lang="en-GB" sz="2400"/>
              <a:t> a process</a:t>
            </a:r>
            <a:endParaRPr/>
          </a:p>
          <a:p>
            <a:pPr indent="-285750" lvl="1" marL="742950" rtl="0" algn="l">
              <a:spcBef>
                <a:spcPts val="700"/>
              </a:spcBef>
              <a:spcAft>
                <a:spcPts val="0"/>
              </a:spcAft>
              <a:buClr>
                <a:schemeClr val="dk1"/>
              </a:buClr>
              <a:buSzPts val="2400"/>
              <a:buChar char="–"/>
            </a:pPr>
            <a:r>
              <a:rPr lang="en-GB" sz="2400"/>
              <a:t>Method used to determine which queue a process will enter when that process needs service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2"/>
          <p:cNvSpPr txBox="1"/>
          <p:nvPr>
            <p:ph type="title"/>
          </p:nvPr>
        </p:nvSpPr>
        <p:spPr>
          <a:xfrm>
            <a:off x="1066800" y="304800"/>
            <a:ext cx="7772400" cy="8445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Example of Multilevel Feedback Queue</a:t>
            </a:r>
            <a:endParaRPr/>
          </a:p>
        </p:txBody>
      </p:sp>
      <p:sp>
        <p:nvSpPr>
          <p:cNvPr id="471" name="Google Shape;471;p52"/>
          <p:cNvSpPr txBox="1"/>
          <p:nvPr>
            <p:ph idx="1" type="body"/>
          </p:nvPr>
        </p:nvSpPr>
        <p:spPr>
          <a:xfrm>
            <a:off x="533400" y="1143000"/>
            <a:ext cx="8077200" cy="2033588"/>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1800"/>
              <a:buChar char="•"/>
            </a:pPr>
            <a:r>
              <a:rPr lang="en-GB" sz="1800"/>
              <a:t>Scheduling</a:t>
            </a:r>
            <a:endParaRPr/>
          </a:p>
          <a:p>
            <a:pPr indent="-285750" lvl="1" marL="742950" rtl="0" algn="l">
              <a:spcBef>
                <a:spcPts val="700"/>
              </a:spcBef>
              <a:spcAft>
                <a:spcPts val="0"/>
              </a:spcAft>
              <a:buClr>
                <a:schemeClr val="dk1"/>
              </a:buClr>
              <a:buSzPts val="1800"/>
              <a:buChar char="–"/>
            </a:pPr>
            <a:r>
              <a:rPr lang="en-GB" sz="1800"/>
              <a:t>A new job enters queue </a:t>
            </a:r>
            <a:r>
              <a:rPr i="1" lang="en-GB" sz="1800"/>
              <a:t>Q</a:t>
            </a:r>
            <a:r>
              <a:rPr baseline="-25000" i="1" lang="en-GB" sz="1800"/>
              <a:t>0</a:t>
            </a:r>
            <a:r>
              <a:rPr i="1" lang="en-GB" sz="1800"/>
              <a:t> (RR) </a:t>
            </a:r>
            <a:r>
              <a:rPr lang="en-GB" sz="1800"/>
              <a:t>and is placed at the end. When it gains the CPU, the job receives 8 milliseconds.  If it does not finish in 8 milliseconds, the job is moved to the end of queue </a:t>
            </a:r>
            <a:r>
              <a:rPr i="1" lang="en-GB" sz="1800"/>
              <a:t>Q</a:t>
            </a:r>
            <a:r>
              <a:rPr baseline="-25000" lang="en-GB" sz="1800"/>
              <a:t>1</a:t>
            </a:r>
            <a:r>
              <a:rPr lang="en-GB" sz="1800"/>
              <a:t>.</a:t>
            </a:r>
            <a:endParaRPr/>
          </a:p>
          <a:p>
            <a:pPr indent="-285750" lvl="1" marL="742950" rtl="0" algn="l">
              <a:spcBef>
                <a:spcPts val="700"/>
              </a:spcBef>
              <a:spcAft>
                <a:spcPts val="0"/>
              </a:spcAft>
              <a:buClr>
                <a:schemeClr val="dk1"/>
              </a:buClr>
              <a:buSzPts val="1800"/>
              <a:buChar char="–"/>
            </a:pPr>
            <a:r>
              <a:rPr lang="en-GB" sz="1800"/>
              <a:t>A </a:t>
            </a:r>
            <a:r>
              <a:rPr i="1" lang="en-GB" sz="1800"/>
              <a:t>Q</a:t>
            </a:r>
            <a:r>
              <a:rPr baseline="-25000" lang="en-GB" sz="1800"/>
              <a:t>1</a:t>
            </a:r>
            <a:r>
              <a:rPr lang="en-GB" sz="1800"/>
              <a:t> (RR) job receives 16 milliseconds.  If it still does not complete, it is preempted and moved to queue </a:t>
            </a:r>
            <a:r>
              <a:rPr i="1" lang="en-GB" sz="1800"/>
              <a:t>Q</a:t>
            </a:r>
            <a:r>
              <a:rPr baseline="-25000" lang="en-GB" sz="1800"/>
              <a:t>2  </a:t>
            </a:r>
            <a:r>
              <a:rPr lang="en-GB" sz="1800"/>
              <a:t>(FCFS).</a:t>
            </a:r>
            <a:endParaRPr/>
          </a:p>
        </p:txBody>
      </p:sp>
      <p:grpSp>
        <p:nvGrpSpPr>
          <p:cNvPr id="472" name="Google Shape;472;p52"/>
          <p:cNvGrpSpPr/>
          <p:nvPr/>
        </p:nvGrpSpPr>
        <p:grpSpPr>
          <a:xfrm>
            <a:off x="2819400" y="3429000"/>
            <a:ext cx="4320823" cy="3201896"/>
            <a:chOff x="999" y="1867"/>
            <a:chExt cx="3499" cy="2140"/>
          </a:xfrm>
        </p:grpSpPr>
        <p:pic>
          <p:nvPicPr>
            <p:cNvPr id="473" name="Google Shape;473;p52"/>
            <p:cNvPicPr preferRelativeResize="0"/>
            <p:nvPr/>
          </p:nvPicPr>
          <p:blipFill rotWithShape="1">
            <a:blip r:embed="rId3">
              <a:alphaModFix/>
            </a:blip>
            <a:srcRect b="9755" l="609" r="1015" t="10025"/>
            <a:stretch/>
          </p:blipFill>
          <p:spPr>
            <a:xfrm>
              <a:off x="999" y="1867"/>
              <a:ext cx="3499" cy="2140"/>
            </a:xfrm>
            <a:prstGeom prst="rect">
              <a:avLst/>
            </a:prstGeom>
            <a:noFill/>
            <a:ln>
              <a:noFill/>
            </a:ln>
          </p:spPr>
        </p:pic>
        <p:sp>
          <p:nvSpPr>
            <p:cNvPr id="474" name="Google Shape;474;p52"/>
            <p:cNvSpPr/>
            <p:nvPr/>
          </p:nvSpPr>
          <p:spPr>
            <a:xfrm>
              <a:off x="999" y="1867"/>
              <a:ext cx="3499" cy="2140"/>
            </a:xfrm>
            <a:prstGeom prst="roundRect">
              <a:avLst>
                <a:gd fmla="val 46" name="adj"/>
              </a:avLst>
            </a:prstGeom>
            <a:noFill/>
            <a:ln cap="flat" cmpd="sng" w="38150">
              <a:solidFill>
                <a:srgbClr val="CC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475" name="Google Shape;475;p52"/>
          <p:cNvSpPr txBox="1"/>
          <p:nvPr/>
        </p:nvSpPr>
        <p:spPr>
          <a:xfrm>
            <a:off x="3200400" y="3429000"/>
            <a:ext cx="474663" cy="352425"/>
          </a:xfrm>
          <a:prstGeom prst="rect">
            <a:avLst/>
          </a:prstGeom>
          <a:noFill/>
          <a:ln>
            <a:noFill/>
          </a:ln>
        </p:spPr>
        <p:txBody>
          <a:bodyPr anchorCtr="0" anchor="t" bIns="46800" lIns="90000" spcFirstLastPara="1" rIns="90000" wrap="square" tIns="46800">
            <a:spAutoFit/>
          </a:bodyPr>
          <a:lstStyle/>
          <a:p>
            <a:pPr indent="0" lvl="0" marL="0" marR="0" rtl="0" algn="l">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Q</a:t>
            </a:r>
            <a:r>
              <a:rPr baseline="-25000" lang="en-GB" sz="1800">
                <a:solidFill>
                  <a:schemeClr val="dk1"/>
                </a:solidFill>
                <a:latin typeface="Helvetica Neue"/>
                <a:ea typeface="Helvetica Neue"/>
                <a:cs typeface="Helvetica Neue"/>
                <a:sym typeface="Helvetica Neue"/>
              </a:rPr>
              <a:t>0</a:t>
            </a:r>
            <a:endParaRPr/>
          </a:p>
        </p:txBody>
      </p:sp>
      <p:sp>
        <p:nvSpPr>
          <p:cNvPr id="476" name="Google Shape;476;p52"/>
          <p:cNvSpPr txBox="1"/>
          <p:nvPr/>
        </p:nvSpPr>
        <p:spPr>
          <a:xfrm>
            <a:off x="2994025" y="4545013"/>
            <a:ext cx="677863" cy="385762"/>
          </a:xfrm>
          <a:prstGeom prst="rect">
            <a:avLst/>
          </a:prstGeom>
          <a:noFill/>
          <a:ln>
            <a:noFill/>
          </a:ln>
        </p:spPr>
        <p:txBody>
          <a:bodyPr anchorCtr="0" anchor="t" bIns="46800" lIns="90000" spcFirstLastPara="1" rIns="90000" wrap="square" tIns="46800">
            <a:spAutoFit/>
          </a:bodyPr>
          <a:lstStyle/>
          <a:p>
            <a:pPr indent="0" lvl="0" marL="0" marR="0" rtl="0" algn="l">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Q</a:t>
            </a:r>
            <a:r>
              <a:rPr baseline="-25000" lang="en-GB" sz="1800">
                <a:solidFill>
                  <a:schemeClr val="dk1"/>
                </a:solidFill>
                <a:latin typeface="Helvetica Neue"/>
                <a:ea typeface="Helvetica Neue"/>
                <a:cs typeface="Helvetica Neue"/>
                <a:sym typeface="Helvetica Neue"/>
              </a:rPr>
              <a:t>1</a:t>
            </a:r>
            <a:endParaRPr/>
          </a:p>
        </p:txBody>
      </p:sp>
      <p:sp>
        <p:nvSpPr>
          <p:cNvPr id="477" name="Google Shape;477;p52"/>
          <p:cNvSpPr txBox="1"/>
          <p:nvPr/>
        </p:nvSpPr>
        <p:spPr>
          <a:xfrm>
            <a:off x="3008313" y="5956300"/>
            <a:ext cx="677862" cy="385763"/>
          </a:xfrm>
          <a:prstGeom prst="rect">
            <a:avLst/>
          </a:prstGeom>
          <a:noFill/>
          <a:ln>
            <a:noFill/>
          </a:ln>
        </p:spPr>
        <p:txBody>
          <a:bodyPr anchorCtr="0" anchor="t" bIns="46800" lIns="90000" spcFirstLastPara="1" rIns="90000" wrap="square" tIns="46800">
            <a:spAutoFit/>
          </a:bodyPr>
          <a:lstStyle/>
          <a:p>
            <a:pPr indent="0" lvl="0" marL="0" marR="0" rtl="0" algn="l">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Q</a:t>
            </a:r>
            <a:r>
              <a:rPr baseline="-25000" lang="en-GB" sz="1800">
                <a:solidFill>
                  <a:schemeClr val="dk1"/>
                </a:solidFill>
                <a:latin typeface="Helvetica Neue"/>
                <a:ea typeface="Helvetica Neue"/>
                <a:cs typeface="Helvetica Neue"/>
                <a:sym typeface="Helvetica Neue"/>
              </a:rPr>
              <a:t>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Multilevel Feedback Queues</a:t>
            </a:r>
            <a:endParaRPr/>
          </a:p>
        </p:txBody>
      </p:sp>
      <p:sp>
        <p:nvSpPr>
          <p:cNvPr id="483" name="Google Shape;483;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GB" sz="1800"/>
              <a:t>Consider the following set of processes:</a:t>
            </a:r>
            <a:endParaRPr/>
          </a:p>
          <a:p>
            <a:pPr indent="-285750" lvl="1" marL="742950" rtl="0" algn="l">
              <a:spcBef>
                <a:spcPts val="360"/>
              </a:spcBef>
              <a:spcAft>
                <a:spcPts val="0"/>
              </a:spcAft>
              <a:buClr>
                <a:schemeClr val="dk1"/>
              </a:buClr>
              <a:buSzPts val="1800"/>
              <a:buFont typeface="Noto Sans Symbols"/>
              <a:buNone/>
            </a:pPr>
            <a:r>
              <a:rPr lang="en-GB" sz="1800"/>
              <a:t>Processes	Arrival time		Burst time	Waiting Time</a:t>
            </a:r>
            <a:endParaRPr/>
          </a:p>
          <a:p>
            <a:pPr indent="-285750" lvl="1" marL="742950" rtl="0" algn="l">
              <a:spcBef>
                <a:spcPts val="360"/>
              </a:spcBef>
              <a:spcAft>
                <a:spcPts val="0"/>
              </a:spcAft>
              <a:buClr>
                <a:schemeClr val="dk1"/>
              </a:buClr>
              <a:buSzPts val="1800"/>
              <a:buFont typeface="Noto Sans Symbols"/>
              <a:buNone/>
            </a:pPr>
            <a:r>
              <a:rPr lang="en-GB" sz="1800"/>
              <a:t>P1			0			17		  </a:t>
            </a:r>
            <a:endParaRPr/>
          </a:p>
          <a:p>
            <a:pPr indent="-285750" lvl="1" marL="742950" rtl="0" algn="l">
              <a:spcBef>
                <a:spcPts val="360"/>
              </a:spcBef>
              <a:spcAft>
                <a:spcPts val="0"/>
              </a:spcAft>
              <a:buClr>
                <a:schemeClr val="dk1"/>
              </a:buClr>
              <a:buSzPts val="1800"/>
              <a:buFont typeface="Noto Sans Symbols"/>
              <a:buNone/>
            </a:pPr>
            <a:r>
              <a:rPr lang="en-GB" sz="1800"/>
              <a:t>P2			12			25			</a:t>
            </a:r>
            <a:endParaRPr/>
          </a:p>
          <a:p>
            <a:pPr indent="-285750" lvl="1" marL="742950" rtl="0" algn="l">
              <a:spcBef>
                <a:spcPts val="360"/>
              </a:spcBef>
              <a:spcAft>
                <a:spcPts val="0"/>
              </a:spcAft>
              <a:buClr>
                <a:schemeClr val="dk1"/>
              </a:buClr>
              <a:buSzPts val="1800"/>
              <a:buFont typeface="Noto Sans Symbols"/>
              <a:buNone/>
            </a:pPr>
            <a:r>
              <a:rPr lang="en-GB" sz="1800"/>
              <a:t>P3			28			8		</a:t>
            </a:r>
            <a:endParaRPr/>
          </a:p>
          <a:p>
            <a:pPr indent="-285750" lvl="1" marL="742950" rtl="0" algn="l">
              <a:spcBef>
                <a:spcPts val="360"/>
              </a:spcBef>
              <a:spcAft>
                <a:spcPts val="0"/>
              </a:spcAft>
              <a:buClr>
                <a:schemeClr val="dk1"/>
              </a:buClr>
              <a:buSzPts val="1800"/>
              <a:buFont typeface="Noto Sans Symbols"/>
              <a:buNone/>
            </a:pPr>
            <a:r>
              <a:rPr lang="en-GB" sz="1800"/>
              <a:t>P4			36			32		</a:t>
            </a:r>
            <a:endParaRPr/>
          </a:p>
          <a:p>
            <a:pPr indent="-285750" lvl="1" marL="742950" rtl="0" algn="l">
              <a:spcBef>
                <a:spcPts val="360"/>
              </a:spcBef>
              <a:spcAft>
                <a:spcPts val="0"/>
              </a:spcAft>
              <a:buClr>
                <a:schemeClr val="dk1"/>
              </a:buClr>
              <a:buSzPts val="1800"/>
              <a:buFont typeface="Noto Sans Symbols"/>
              <a:buNone/>
            </a:pPr>
            <a:r>
              <a:rPr lang="en-GB" sz="1800"/>
              <a:t>P5			46			18		</a:t>
            </a:r>
            <a:endParaRPr/>
          </a:p>
          <a:p>
            <a:pPr indent="-285750" lvl="1" marL="742950" rtl="0" algn="l">
              <a:spcBef>
                <a:spcPts val="560"/>
              </a:spcBef>
              <a:spcAft>
                <a:spcPts val="0"/>
              </a:spcAft>
              <a:buClr>
                <a:schemeClr val="dk1"/>
              </a:buClr>
              <a:buSzPts val="2800"/>
              <a:buFont typeface="Noto Sans Symbols"/>
              <a:buNone/>
            </a:pPr>
            <a:r>
              <a:rPr lang="en-GB"/>
              <a:t>		</a:t>
            </a:r>
            <a:r>
              <a:rPr lang="en-GB" sz="1400"/>
              <a:t>	</a:t>
            </a:r>
            <a:endParaRPr/>
          </a:p>
          <a:p>
            <a:pPr indent="-285750" lvl="1" marL="742950" rtl="0" algn="l">
              <a:spcBef>
                <a:spcPts val="280"/>
              </a:spcBef>
              <a:spcAft>
                <a:spcPts val="0"/>
              </a:spcAft>
              <a:buClr>
                <a:schemeClr val="dk1"/>
              </a:buClr>
              <a:buSzPts val="1400"/>
              <a:buFont typeface="Noto Sans Symbols"/>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685800" y="228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Basic Concepts</a:t>
            </a:r>
            <a:endParaRPr/>
          </a:p>
        </p:txBody>
      </p:sp>
      <p:sp>
        <p:nvSpPr>
          <p:cNvPr id="111" name="Google Shape;111;p18"/>
          <p:cNvSpPr txBox="1"/>
          <p:nvPr>
            <p:ph idx="1" type="body"/>
          </p:nvPr>
        </p:nvSpPr>
        <p:spPr>
          <a:xfrm>
            <a:off x="609600" y="914400"/>
            <a:ext cx="7997825" cy="5364163"/>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2400"/>
              <a:buChar char="•"/>
            </a:pPr>
            <a:r>
              <a:rPr lang="en-GB" sz="2400"/>
              <a:t>Maximum CPU utilization is obtained with multiprogramming</a:t>
            </a:r>
            <a:endParaRPr/>
          </a:p>
          <a:p>
            <a:pPr indent="-285750" lvl="1" marL="742950" rtl="0" algn="l">
              <a:lnSpc>
                <a:spcPct val="90000"/>
              </a:lnSpc>
              <a:spcBef>
                <a:spcPts val="700"/>
              </a:spcBef>
              <a:spcAft>
                <a:spcPts val="0"/>
              </a:spcAft>
              <a:buClr>
                <a:schemeClr val="dk1"/>
              </a:buClr>
              <a:buSzPts val="2400"/>
              <a:buChar char="–"/>
            </a:pPr>
            <a:r>
              <a:rPr lang="en-GB" sz="2400"/>
              <a:t>Several processes are kept in memory at one time</a:t>
            </a:r>
            <a:endParaRPr/>
          </a:p>
          <a:p>
            <a:pPr indent="-285750" lvl="1" marL="742950" rtl="0" algn="l">
              <a:lnSpc>
                <a:spcPct val="90000"/>
              </a:lnSpc>
              <a:spcBef>
                <a:spcPts val="700"/>
              </a:spcBef>
              <a:spcAft>
                <a:spcPts val="0"/>
              </a:spcAft>
              <a:buClr>
                <a:schemeClr val="dk1"/>
              </a:buClr>
              <a:buSzPts val="2400"/>
              <a:buChar char="–"/>
            </a:pPr>
            <a:r>
              <a:rPr lang="en-GB" sz="2400"/>
              <a:t>Every time a running process has to wait, another process can take over use of the CPU</a:t>
            </a:r>
            <a:endParaRPr/>
          </a:p>
          <a:p>
            <a:pPr indent="-342900" lvl="0" marL="342900" rtl="0" algn="l">
              <a:lnSpc>
                <a:spcPct val="90000"/>
              </a:lnSpc>
              <a:spcBef>
                <a:spcPts val="700"/>
              </a:spcBef>
              <a:spcAft>
                <a:spcPts val="0"/>
              </a:spcAft>
              <a:buClr>
                <a:schemeClr val="dk1"/>
              </a:buClr>
              <a:buSzPts val="2400"/>
              <a:buChar char="•"/>
            </a:pPr>
            <a:r>
              <a:rPr lang="en-GB" sz="2400"/>
              <a:t>Scheduling of the CPU is fundamental to operating system design</a:t>
            </a:r>
            <a:endParaRPr/>
          </a:p>
          <a:p>
            <a:pPr indent="-342900" lvl="0" marL="342900" rtl="0" algn="l">
              <a:lnSpc>
                <a:spcPct val="90000"/>
              </a:lnSpc>
              <a:spcBef>
                <a:spcPts val="700"/>
              </a:spcBef>
              <a:spcAft>
                <a:spcPts val="0"/>
              </a:spcAft>
              <a:buClr>
                <a:schemeClr val="dk1"/>
              </a:buClr>
              <a:buSzPts val="2400"/>
              <a:buChar char="•"/>
            </a:pPr>
            <a:r>
              <a:rPr lang="en-GB" sz="2400"/>
              <a:t>Process execution consists of a </a:t>
            </a:r>
            <a:r>
              <a:rPr i="1" lang="en-GB" sz="2400"/>
              <a:t>cycle</a:t>
            </a:r>
            <a:r>
              <a:rPr lang="en-GB" sz="2400"/>
              <a:t> of a </a:t>
            </a:r>
            <a:r>
              <a:rPr b="1" lang="en-GB" sz="2400"/>
              <a:t>CPU time burst</a:t>
            </a:r>
            <a:r>
              <a:rPr lang="en-GB" sz="2400"/>
              <a:t> and an </a:t>
            </a:r>
            <a:r>
              <a:rPr b="1" lang="en-GB" sz="2400"/>
              <a:t>I/O time burst</a:t>
            </a:r>
            <a:r>
              <a:rPr lang="en-GB" sz="2400"/>
              <a:t> (i.e. wait) as shown on the next slide</a:t>
            </a:r>
            <a:endParaRPr/>
          </a:p>
          <a:p>
            <a:pPr indent="-285750" lvl="1" marL="742950" rtl="0" algn="l">
              <a:lnSpc>
                <a:spcPct val="90000"/>
              </a:lnSpc>
              <a:spcBef>
                <a:spcPts val="700"/>
              </a:spcBef>
              <a:spcAft>
                <a:spcPts val="0"/>
              </a:spcAft>
              <a:buClr>
                <a:schemeClr val="dk1"/>
              </a:buClr>
              <a:buSzPts val="2400"/>
              <a:buChar char="–"/>
            </a:pPr>
            <a:r>
              <a:rPr lang="en-GB" sz="2400"/>
              <a:t>Processes alternate between these two states (i.e., CPU burst and I/O burst)</a:t>
            </a:r>
            <a:endParaRPr/>
          </a:p>
          <a:p>
            <a:pPr indent="-285750" lvl="1" marL="742950" rtl="0" algn="l">
              <a:lnSpc>
                <a:spcPct val="90000"/>
              </a:lnSpc>
              <a:spcBef>
                <a:spcPts val="700"/>
              </a:spcBef>
              <a:spcAft>
                <a:spcPts val="0"/>
              </a:spcAft>
              <a:buClr>
                <a:schemeClr val="dk1"/>
              </a:buClr>
              <a:buSzPts val="2400"/>
              <a:buChar char="–"/>
            </a:pPr>
            <a:r>
              <a:rPr lang="en-GB" sz="2400"/>
              <a:t>Eventually, the final CPU burst ends with a system request to terminate execution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4"/>
          <p:cNvSpPr txBox="1"/>
          <p:nvPr>
            <p:ph type="title"/>
          </p:nvPr>
        </p:nvSpPr>
        <p:spPr>
          <a:xfrm>
            <a:off x="685800" y="2286000"/>
            <a:ext cx="77724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4.4  Multiple-Processor Scheduling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5"/>
          <p:cNvSpPr txBox="1"/>
          <p:nvPr>
            <p:ph type="title"/>
          </p:nvPr>
        </p:nvSpPr>
        <p:spPr>
          <a:xfrm>
            <a:off x="685800" y="228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Multiple-Processor Scheduling</a:t>
            </a:r>
            <a:endParaRPr/>
          </a:p>
        </p:txBody>
      </p:sp>
      <p:sp>
        <p:nvSpPr>
          <p:cNvPr id="494" name="Google Shape;494;p55"/>
          <p:cNvSpPr txBox="1"/>
          <p:nvPr>
            <p:ph idx="1" type="body"/>
          </p:nvPr>
        </p:nvSpPr>
        <p:spPr>
          <a:xfrm>
            <a:off x="827088" y="1411288"/>
            <a:ext cx="7477125" cy="4410075"/>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2400"/>
              <a:buChar char="•"/>
            </a:pPr>
            <a:r>
              <a:rPr lang="en-GB" sz="2400"/>
              <a:t>If multiple CPUs are available, load sharing among them becomes possible; the scheduling problem becomes more complex</a:t>
            </a:r>
            <a:endParaRPr/>
          </a:p>
          <a:p>
            <a:pPr indent="-342900" lvl="0" marL="342900" rtl="0" algn="l">
              <a:spcBef>
                <a:spcPts val="700"/>
              </a:spcBef>
              <a:spcAft>
                <a:spcPts val="0"/>
              </a:spcAft>
              <a:buClr>
                <a:schemeClr val="dk1"/>
              </a:buClr>
              <a:buSzPts val="2400"/>
              <a:buChar char="•"/>
            </a:pPr>
            <a:r>
              <a:rPr lang="en-GB" sz="2400"/>
              <a:t>We concentrate in this discussion on systems in which the processors are identical (homogeneous) in terms of their functionality</a:t>
            </a:r>
            <a:endParaRPr/>
          </a:p>
          <a:p>
            <a:pPr indent="-285750" lvl="1" marL="742950" rtl="0" algn="l">
              <a:spcBef>
                <a:spcPts val="700"/>
              </a:spcBef>
              <a:spcAft>
                <a:spcPts val="0"/>
              </a:spcAft>
              <a:buClr>
                <a:schemeClr val="dk1"/>
              </a:buClr>
              <a:buSzPts val="2400"/>
              <a:buChar char="–"/>
            </a:pPr>
            <a:r>
              <a:rPr lang="en-GB" sz="2400"/>
              <a:t>We can use any available processor to run any process in the queue</a:t>
            </a:r>
            <a:endParaRPr/>
          </a:p>
          <a:p>
            <a:pPr indent="-342900" lvl="0" marL="342900" rtl="0" algn="l">
              <a:spcBef>
                <a:spcPts val="700"/>
              </a:spcBef>
              <a:spcAft>
                <a:spcPts val="0"/>
              </a:spcAft>
              <a:buClr>
                <a:schemeClr val="dk1"/>
              </a:buClr>
              <a:buSzPts val="2400"/>
              <a:buChar char="•"/>
            </a:pPr>
            <a:r>
              <a:rPr lang="en-GB" sz="2400"/>
              <a:t>Two approaches: </a:t>
            </a:r>
            <a:r>
              <a:rPr b="1" lang="en-GB" sz="2400"/>
              <a:t>Asymmetric</a:t>
            </a:r>
            <a:r>
              <a:rPr lang="en-GB" sz="2400"/>
              <a:t> processing and </a:t>
            </a:r>
            <a:r>
              <a:rPr b="1" lang="en-GB" sz="2400"/>
              <a:t>symmetric</a:t>
            </a:r>
            <a:r>
              <a:rPr lang="en-GB" sz="2400"/>
              <a:t> processing (see next slide)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6"/>
          <p:cNvSpPr txBox="1"/>
          <p:nvPr>
            <p:ph type="title"/>
          </p:nvPr>
        </p:nvSpPr>
        <p:spPr>
          <a:xfrm>
            <a:off x="685800" y="228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Multiple-Processor Scheduling</a:t>
            </a:r>
            <a:endParaRPr/>
          </a:p>
        </p:txBody>
      </p:sp>
      <p:sp>
        <p:nvSpPr>
          <p:cNvPr id="500" name="Google Shape;500;p56"/>
          <p:cNvSpPr txBox="1"/>
          <p:nvPr>
            <p:ph idx="1" type="body"/>
          </p:nvPr>
        </p:nvSpPr>
        <p:spPr>
          <a:xfrm>
            <a:off x="304800" y="838200"/>
            <a:ext cx="8610600" cy="5715000"/>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1800"/>
              <a:buChar char="•"/>
            </a:pPr>
            <a:r>
              <a:rPr b="1" i="1" lang="en-GB" sz="1800"/>
              <a:t>Asymmetric multiprocessing (ASMP)</a:t>
            </a:r>
            <a:r>
              <a:rPr b="1" lang="en-GB" sz="1800"/>
              <a:t> </a:t>
            </a:r>
            <a:endParaRPr/>
          </a:p>
          <a:p>
            <a:pPr indent="-285750" lvl="1" marL="742950" rtl="0" algn="l">
              <a:lnSpc>
                <a:spcPct val="90000"/>
              </a:lnSpc>
              <a:spcBef>
                <a:spcPts val="700"/>
              </a:spcBef>
              <a:spcAft>
                <a:spcPts val="0"/>
              </a:spcAft>
              <a:buClr>
                <a:schemeClr val="dk1"/>
              </a:buClr>
              <a:buSzPts val="1800"/>
              <a:buChar char="–"/>
            </a:pPr>
            <a:r>
              <a:rPr lang="en-GB" sz="1800"/>
              <a:t>One processor handles all scheduling decisions, I/O processing, and other system activities</a:t>
            </a:r>
            <a:endParaRPr/>
          </a:p>
          <a:p>
            <a:pPr indent="-285750" lvl="1" marL="742950" rtl="0" algn="l">
              <a:lnSpc>
                <a:spcPct val="90000"/>
              </a:lnSpc>
              <a:spcBef>
                <a:spcPts val="700"/>
              </a:spcBef>
              <a:spcAft>
                <a:spcPts val="0"/>
              </a:spcAft>
              <a:buClr>
                <a:schemeClr val="dk1"/>
              </a:buClr>
              <a:buSzPts val="1800"/>
              <a:buChar char="–"/>
            </a:pPr>
            <a:r>
              <a:rPr lang="en-GB" sz="1800"/>
              <a:t>The other processors execute only user code</a:t>
            </a:r>
            <a:endParaRPr/>
          </a:p>
          <a:p>
            <a:pPr indent="-285750" lvl="1" marL="742950" rtl="0" algn="l">
              <a:lnSpc>
                <a:spcPct val="90000"/>
              </a:lnSpc>
              <a:spcBef>
                <a:spcPts val="700"/>
              </a:spcBef>
              <a:spcAft>
                <a:spcPts val="0"/>
              </a:spcAft>
              <a:buClr>
                <a:schemeClr val="dk1"/>
              </a:buClr>
              <a:buSzPts val="1800"/>
              <a:buChar char="–"/>
            </a:pPr>
            <a:r>
              <a:rPr lang="en-GB" sz="1800"/>
              <a:t>Because only one processor accesses the system data structures, the need for data sharing is reduced</a:t>
            </a:r>
            <a:endParaRPr/>
          </a:p>
          <a:p>
            <a:pPr indent="-342900" lvl="0" marL="342900" rtl="0" algn="l">
              <a:lnSpc>
                <a:spcPct val="90000"/>
              </a:lnSpc>
              <a:spcBef>
                <a:spcPts val="700"/>
              </a:spcBef>
              <a:spcAft>
                <a:spcPts val="0"/>
              </a:spcAft>
              <a:buClr>
                <a:schemeClr val="dk1"/>
              </a:buClr>
              <a:buSzPts val="1800"/>
              <a:buChar char="•"/>
            </a:pPr>
            <a:r>
              <a:rPr b="1" lang="en-GB" sz="1800"/>
              <a:t>Symmetric multiprocessing (SMP)</a:t>
            </a:r>
            <a:endParaRPr/>
          </a:p>
          <a:p>
            <a:pPr indent="-285750" lvl="1" marL="742950" rtl="0" algn="l">
              <a:lnSpc>
                <a:spcPct val="90000"/>
              </a:lnSpc>
              <a:spcBef>
                <a:spcPts val="700"/>
              </a:spcBef>
              <a:spcAft>
                <a:spcPts val="0"/>
              </a:spcAft>
              <a:buClr>
                <a:schemeClr val="dk1"/>
              </a:buClr>
              <a:buSzPts val="1800"/>
              <a:buChar char="–"/>
            </a:pPr>
            <a:r>
              <a:rPr lang="en-GB" sz="1800"/>
              <a:t>Each processor schedules itself</a:t>
            </a:r>
            <a:endParaRPr/>
          </a:p>
          <a:p>
            <a:pPr indent="-285750" lvl="1" marL="742950" rtl="0" algn="l">
              <a:lnSpc>
                <a:spcPct val="90000"/>
              </a:lnSpc>
              <a:spcBef>
                <a:spcPts val="700"/>
              </a:spcBef>
              <a:spcAft>
                <a:spcPts val="0"/>
              </a:spcAft>
              <a:buClr>
                <a:schemeClr val="dk1"/>
              </a:buClr>
              <a:buSzPts val="1800"/>
              <a:buChar char="–"/>
            </a:pPr>
            <a:r>
              <a:rPr lang="en-GB" sz="1800"/>
              <a:t>All processes may be in a common ready queue or each processor may have its own ready queue</a:t>
            </a:r>
            <a:endParaRPr/>
          </a:p>
          <a:p>
            <a:pPr indent="-285750" lvl="1" marL="742950" rtl="0" algn="l">
              <a:lnSpc>
                <a:spcPct val="90000"/>
              </a:lnSpc>
              <a:spcBef>
                <a:spcPts val="700"/>
              </a:spcBef>
              <a:spcAft>
                <a:spcPts val="0"/>
              </a:spcAft>
              <a:buClr>
                <a:schemeClr val="dk1"/>
              </a:buClr>
              <a:buSzPts val="1800"/>
              <a:buChar char="–"/>
            </a:pPr>
            <a:r>
              <a:rPr lang="en-GB" sz="1800"/>
              <a:t>Either way, each processor examines the ready queue and selects a process to execute</a:t>
            </a:r>
            <a:endParaRPr/>
          </a:p>
          <a:p>
            <a:pPr indent="-285750" lvl="1" marL="742950" rtl="0" algn="l">
              <a:lnSpc>
                <a:spcPct val="90000"/>
              </a:lnSpc>
              <a:spcBef>
                <a:spcPts val="700"/>
              </a:spcBef>
              <a:spcAft>
                <a:spcPts val="0"/>
              </a:spcAft>
              <a:buClr>
                <a:schemeClr val="dk1"/>
              </a:buClr>
              <a:buSzPts val="1800"/>
              <a:buChar char="–"/>
            </a:pPr>
            <a:r>
              <a:rPr lang="en-GB" sz="1800"/>
              <a:t>Efficient use of the CPUs requires load balancing to keep the workload evenly distributed</a:t>
            </a:r>
            <a:endParaRPr/>
          </a:p>
          <a:p>
            <a:pPr indent="-228600" lvl="2" marL="1143000" rtl="0" algn="l">
              <a:lnSpc>
                <a:spcPct val="90000"/>
              </a:lnSpc>
              <a:spcBef>
                <a:spcPts val="700"/>
              </a:spcBef>
              <a:spcAft>
                <a:spcPts val="0"/>
              </a:spcAft>
              <a:buClr>
                <a:schemeClr val="dk1"/>
              </a:buClr>
              <a:buSzPts val="1800"/>
              <a:buChar char="•"/>
            </a:pPr>
            <a:r>
              <a:rPr lang="en-GB" sz="1800"/>
              <a:t>In a </a:t>
            </a:r>
            <a:r>
              <a:rPr b="1" lang="en-GB" sz="1800"/>
              <a:t>Push</a:t>
            </a:r>
            <a:r>
              <a:rPr lang="en-GB" sz="1800"/>
              <a:t> migration approach, a specific task regularly checks the processor loads and redistributes the waiting processes as needed</a:t>
            </a:r>
            <a:endParaRPr/>
          </a:p>
          <a:p>
            <a:pPr indent="-228600" lvl="2" marL="1143000" rtl="0" algn="l">
              <a:lnSpc>
                <a:spcPct val="90000"/>
              </a:lnSpc>
              <a:spcBef>
                <a:spcPts val="700"/>
              </a:spcBef>
              <a:spcAft>
                <a:spcPts val="0"/>
              </a:spcAft>
              <a:buClr>
                <a:schemeClr val="dk1"/>
              </a:buClr>
              <a:buSzPts val="1800"/>
              <a:buChar char="•"/>
            </a:pPr>
            <a:r>
              <a:rPr lang="en-GB" sz="1800"/>
              <a:t>In a </a:t>
            </a:r>
            <a:r>
              <a:rPr b="1" lang="en-GB" sz="1800"/>
              <a:t>Pull</a:t>
            </a:r>
            <a:r>
              <a:rPr lang="en-GB" sz="1800"/>
              <a:t> migration approach, an idle processor pulls a waiting job from the queue of a busy processor</a:t>
            </a:r>
            <a:endParaRPr/>
          </a:p>
          <a:p>
            <a:pPr indent="-285750" lvl="1" marL="742950" rtl="0" algn="l">
              <a:lnSpc>
                <a:spcPct val="90000"/>
              </a:lnSpc>
              <a:spcBef>
                <a:spcPts val="700"/>
              </a:spcBef>
              <a:spcAft>
                <a:spcPts val="0"/>
              </a:spcAft>
              <a:buClr>
                <a:schemeClr val="dk1"/>
              </a:buClr>
              <a:buSzPts val="1800"/>
              <a:buChar char="–"/>
            </a:pPr>
            <a:r>
              <a:rPr lang="en-GB" sz="1800"/>
              <a:t>Virtually all modern operating systems support SMP, including Windows XP, Solaris, Linux, and Mac OS X</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7"/>
          <p:cNvSpPr txBox="1"/>
          <p:nvPr>
            <p:ph type="title"/>
          </p:nvPr>
        </p:nvSpPr>
        <p:spPr>
          <a:xfrm>
            <a:off x="685800" y="228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Symmetric Multithreading</a:t>
            </a:r>
            <a:endParaRPr/>
          </a:p>
        </p:txBody>
      </p:sp>
      <p:sp>
        <p:nvSpPr>
          <p:cNvPr id="506" name="Google Shape;506;p57"/>
          <p:cNvSpPr txBox="1"/>
          <p:nvPr>
            <p:ph idx="1" type="body"/>
          </p:nvPr>
        </p:nvSpPr>
        <p:spPr>
          <a:xfrm>
            <a:off x="304800" y="762000"/>
            <a:ext cx="8534400" cy="5943600"/>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2000"/>
              <a:buChar char="•"/>
            </a:pPr>
            <a:r>
              <a:rPr lang="en-GB" sz="2000"/>
              <a:t>Symmetric multiprocessing systems allow several threads to run concurrently by providing multiple physical processors</a:t>
            </a:r>
            <a:endParaRPr/>
          </a:p>
          <a:p>
            <a:pPr indent="-342900" lvl="0" marL="342900" rtl="0" algn="l">
              <a:lnSpc>
                <a:spcPct val="90000"/>
              </a:lnSpc>
              <a:spcBef>
                <a:spcPts val="700"/>
              </a:spcBef>
              <a:spcAft>
                <a:spcPts val="0"/>
              </a:spcAft>
              <a:buClr>
                <a:schemeClr val="dk1"/>
              </a:buClr>
              <a:buSzPts val="2000"/>
              <a:buChar char="•"/>
            </a:pPr>
            <a:r>
              <a:rPr lang="en-GB" sz="2000"/>
              <a:t>An alternative approach is to provide multiple </a:t>
            </a:r>
            <a:r>
              <a:rPr b="1" lang="en-GB" sz="2000"/>
              <a:t>logical</a:t>
            </a:r>
            <a:r>
              <a:rPr lang="en-GB" sz="2000"/>
              <a:t> rather than </a:t>
            </a:r>
            <a:r>
              <a:rPr b="1" lang="en-GB" sz="2000"/>
              <a:t>physical</a:t>
            </a:r>
            <a:r>
              <a:rPr lang="en-GB" sz="2000"/>
              <a:t> processors</a:t>
            </a:r>
            <a:endParaRPr/>
          </a:p>
          <a:p>
            <a:pPr indent="-342900" lvl="0" marL="342900" rtl="0" algn="l">
              <a:lnSpc>
                <a:spcPct val="90000"/>
              </a:lnSpc>
              <a:spcBef>
                <a:spcPts val="700"/>
              </a:spcBef>
              <a:spcAft>
                <a:spcPts val="0"/>
              </a:spcAft>
              <a:buClr>
                <a:schemeClr val="dk1"/>
              </a:buClr>
              <a:buSzPts val="2000"/>
              <a:buChar char="•"/>
            </a:pPr>
            <a:r>
              <a:rPr lang="en-GB" sz="2000"/>
              <a:t>Such a strategy is known as </a:t>
            </a:r>
            <a:r>
              <a:rPr b="1" lang="en-GB" sz="2000"/>
              <a:t>symmetric multithreading </a:t>
            </a:r>
            <a:r>
              <a:rPr lang="en-GB" sz="2000"/>
              <a:t>(SMT)</a:t>
            </a:r>
            <a:endParaRPr/>
          </a:p>
          <a:p>
            <a:pPr indent="-285750" lvl="1" marL="742950" rtl="0" algn="l">
              <a:lnSpc>
                <a:spcPct val="90000"/>
              </a:lnSpc>
              <a:spcBef>
                <a:spcPts val="700"/>
              </a:spcBef>
              <a:spcAft>
                <a:spcPts val="0"/>
              </a:spcAft>
              <a:buClr>
                <a:schemeClr val="dk1"/>
              </a:buClr>
              <a:buSzPts val="2000"/>
              <a:buChar char="–"/>
            </a:pPr>
            <a:r>
              <a:rPr lang="en-GB" sz="2000"/>
              <a:t>This is also known </a:t>
            </a:r>
            <a:r>
              <a:rPr b="1" lang="en-GB" sz="2000"/>
              <a:t>as hyperthreading technology</a:t>
            </a:r>
            <a:endParaRPr/>
          </a:p>
          <a:p>
            <a:pPr indent="-342900" lvl="0" marL="342900" rtl="0" algn="l">
              <a:lnSpc>
                <a:spcPct val="90000"/>
              </a:lnSpc>
              <a:spcBef>
                <a:spcPts val="700"/>
              </a:spcBef>
              <a:spcAft>
                <a:spcPts val="0"/>
              </a:spcAft>
              <a:buClr>
                <a:schemeClr val="dk1"/>
              </a:buClr>
              <a:buSzPts val="2000"/>
              <a:buChar char="•"/>
            </a:pPr>
            <a:r>
              <a:rPr lang="en-GB" sz="2000"/>
              <a:t>The idea behind SMT is to create multiple logical processors on the same physical processor</a:t>
            </a:r>
            <a:endParaRPr/>
          </a:p>
          <a:p>
            <a:pPr indent="-285750" lvl="1" marL="742950" rtl="0" algn="l">
              <a:lnSpc>
                <a:spcPct val="90000"/>
              </a:lnSpc>
              <a:spcBef>
                <a:spcPts val="700"/>
              </a:spcBef>
              <a:spcAft>
                <a:spcPts val="0"/>
              </a:spcAft>
              <a:buClr>
                <a:schemeClr val="dk1"/>
              </a:buClr>
              <a:buSzPts val="2000"/>
              <a:buChar char="–"/>
            </a:pPr>
            <a:r>
              <a:rPr lang="en-GB" sz="2000"/>
              <a:t>This presents a view of several </a:t>
            </a:r>
            <a:r>
              <a:rPr b="1" lang="en-GB" sz="2000"/>
              <a:t>logical processors </a:t>
            </a:r>
            <a:r>
              <a:rPr lang="en-GB" sz="2000"/>
              <a:t>to the operating system, even on a system with a single physical processor</a:t>
            </a:r>
            <a:endParaRPr/>
          </a:p>
          <a:p>
            <a:pPr indent="-285750" lvl="1" marL="742950" rtl="0" algn="l">
              <a:lnSpc>
                <a:spcPct val="90000"/>
              </a:lnSpc>
              <a:spcBef>
                <a:spcPts val="700"/>
              </a:spcBef>
              <a:spcAft>
                <a:spcPts val="0"/>
              </a:spcAft>
              <a:buClr>
                <a:schemeClr val="dk1"/>
              </a:buClr>
              <a:buSzPts val="2000"/>
              <a:buChar char="–"/>
            </a:pPr>
            <a:r>
              <a:rPr lang="en-GB" sz="2000"/>
              <a:t>Each logical processor has its own </a:t>
            </a:r>
            <a:r>
              <a:rPr b="1" lang="en-GB" sz="2000"/>
              <a:t>architecture state</a:t>
            </a:r>
            <a:r>
              <a:rPr lang="en-GB" sz="2000"/>
              <a:t>, which includes general-purpose and machine-state registers</a:t>
            </a:r>
            <a:endParaRPr/>
          </a:p>
          <a:p>
            <a:pPr indent="-285750" lvl="1" marL="742950" rtl="0" algn="l">
              <a:lnSpc>
                <a:spcPct val="90000"/>
              </a:lnSpc>
              <a:spcBef>
                <a:spcPts val="700"/>
              </a:spcBef>
              <a:spcAft>
                <a:spcPts val="0"/>
              </a:spcAft>
              <a:buClr>
                <a:schemeClr val="dk1"/>
              </a:buClr>
              <a:buSzPts val="2000"/>
              <a:buChar char="–"/>
            </a:pPr>
            <a:r>
              <a:rPr lang="en-GB" sz="2000"/>
              <a:t>Each logical processor is responsible for its </a:t>
            </a:r>
            <a:r>
              <a:rPr b="1" lang="en-GB" sz="2000"/>
              <a:t>own interrupt handling</a:t>
            </a:r>
            <a:endParaRPr/>
          </a:p>
          <a:p>
            <a:pPr indent="-285750" lvl="1" marL="742950" rtl="0" algn="l">
              <a:lnSpc>
                <a:spcPct val="90000"/>
              </a:lnSpc>
              <a:spcBef>
                <a:spcPts val="700"/>
              </a:spcBef>
              <a:spcAft>
                <a:spcPts val="0"/>
              </a:spcAft>
              <a:buClr>
                <a:schemeClr val="dk1"/>
              </a:buClr>
              <a:buSzPts val="2000"/>
              <a:buChar char="–"/>
            </a:pPr>
            <a:r>
              <a:rPr lang="en-GB" sz="2000"/>
              <a:t>However, each logical processor </a:t>
            </a:r>
            <a:r>
              <a:rPr b="1" lang="en-GB" sz="2000"/>
              <a:t>shares</a:t>
            </a:r>
            <a:r>
              <a:rPr lang="en-GB" sz="2000"/>
              <a:t> the resources of its physical processor, such as </a:t>
            </a:r>
            <a:r>
              <a:rPr b="1" lang="en-GB" sz="2000"/>
              <a:t>cache memory and buses.</a:t>
            </a:r>
            <a:endParaRPr/>
          </a:p>
          <a:p>
            <a:pPr indent="-342900" lvl="0" marL="342900" rtl="0" algn="l">
              <a:lnSpc>
                <a:spcPct val="90000"/>
              </a:lnSpc>
              <a:spcBef>
                <a:spcPts val="700"/>
              </a:spcBef>
              <a:spcAft>
                <a:spcPts val="0"/>
              </a:spcAft>
              <a:buClr>
                <a:schemeClr val="dk1"/>
              </a:buClr>
              <a:buSzPts val="2000"/>
              <a:buChar char="•"/>
            </a:pPr>
            <a:r>
              <a:rPr b="1" lang="en-GB" sz="2000"/>
              <a:t>SMT is a feature </a:t>
            </a:r>
            <a:r>
              <a:rPr lang="en-GB" sz="2000"/>
              <a:t>provided in the </a:t>
            </a:r>
            <a:r>
              <a:rPr b="1" lang="en-GB" sz="2000"/>
              <a:t>hardware</a:t>
            </a:r>
            <a:r>
              <a:rPr lang="en-GB" sz="2000"/>
              <a:t>, not the software</a:t>
            </a:r>
            <a:endParaRPr/>
          </a:p>
          <a:p>
            <a:pPr indent="-285750" lvl="1" marL="742950" rtl="0" algn="l">
              <a:lnSpc>
                <a:spcPct val="90000"/>
              </a:lnSpc>
              <a:spcBef>
                <a:spcPts val="700"/>
              </a:spcBef>
              <a:spcAft>
                <a:spcPts val="0"/>
              </a:spcAft>
              <a:buClr>
                <a:schemeClr val="dk1"/>
              </a:buClr>
              <a:buSzPts val="2000"/>
              <a:buChar char="–"/>
            </a:pPr>
            <a:r>
              <a:rPr lang="en-GB" sz="2000"/>
              <a:t>The hardware must provide the representation of the architecture state for each logical processor, as well as interrupt handling (see next slide)</a:t>
            </a:r>
            <a:endParaRPr/>
          </a:p>
          <a:p>
            <a:pPr indent="-342900" lvl="0" marL="342900" rtl="0" algn="l">
              <a:lnSpc>
                <a:spcPct val="90000"/>
              </a:lnSpc>
              <a:spcBef>
                <a:spcPts val="700"/>
              </a:spcBef>
              <a:spcAft>
                <a:spcPts val="0"/>
              </a:spcAft>
              <a:buClr>
                <a:schemeClr val="dk1"/>
              </a:buClr>
              <a:buSzPts val="2000"/>
              <a:buFont typeface="Arial"/>
              <a:buNone/>
            </a:pPr>
            <a:r>
              <a:t/>
            </a:r>
            <a:endParaRPr sz="2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8"/>
          <p:cNvSpPr txBox="1"/>
          <p:nvPr>
            <p:ph type="title"/>
          </p:nvPr>
        </p:nvSpPr>
        <p:spPr>
          <a:xfrm>
            <a:off x="685800" y="228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A typical SMT architecture</a:t>
            </a:r>
            <a:endParaRPr/>
          </a:p>
        </p:txBody>
      </p:sp>
      <p:grpSp>
        <p:nvGrpSpPr>
          <p:cNvPr id="512" name="Google Shape;512;p58"/>
          <p:cNvGrpSpPr/>
          <p:nvPr/>
        </p:nvGrpSpPr>
        <p:grpSpPr>
          <a:xfrm>
            <a:off x="1524000" y="1558925"/>
            <a:ext cx="6388101" cy="2174876"/>
            <a:chOff x="960" y="982"/>
            <a:chExt cx="4024" cy="1370"/>
          </a:xfrm>
        </p:grpSpPr>
        <p:pic>
          <p:nvPicPr>
            <p:cNvPr id="513" name="Google Shape;513;p58"/>
            <p:cNvPicPr preferRelativeResize="0"/>
            <p:nvPr/>
          </p:nvPicPr>
          <p:blipFill rotWithShape="1">
            <a:blip r:embed="rId3">
              <a:alphaModFix/>
            </a:blip>
            <a:srcRect b="27921" l="586" r="977" t="27400"/>
            <a:stretch/>
          </p:blipFill>
          <p:spPr>
            <a:xfrm>
              <a:off x="960" y="982"/>
              <a:ext cx="4024" cy="1370"/>
            </a:xfrm>
            <a:prstGeom prst="rect">
              <a:avLst/>
            </a:prstGeom>
            <a:noFill/>
            <a:ln>
              <a:noFill/>
            </a:ln>
          </p:spPr>
        </p:pic>
        <p:sp>
          <p:nvSpPr>
            <p:cNvPr id="514" name="Google Shape;514;p58"/>
            <p:cNvSpPr/>
            <p:nvPr/>
          </p:nvSpPr>
          <p:spPr>
            <a:xfrm>
              <a:off x="960" y="982"/>
              <a:ext cx="4024" cy="1370"/>
            </a:xfrm>
            <a:prstGeom prst="roundRect">
              <a:avLst>
                <a:gd fmla="val 69" name="adj"/>
              </a:avLst>
            </a:prstGeom>
            <a:noFill/>
            <a:ln cap="flat" cmpd="sng" w="38150">
              <a:solidFill>
                <a:srgbClr val="CC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515" name="Google Shape;515;p58"/>
          <p:cNvSpPr/>
          <p:nvPr/>
        </p:nvSpPr>
        <p:spPr>
          <a:xfrm>
            <a:off x="512763" y="5756275"/>
            <a:ext cx="3576637" cy="366713"/>
          </a:xfrm>
          <a:prstGeom prst="roundRect">
            <a:avLst>
              <a:gd fmla="val 431" name="adj"/>
            </a:avLst>
          </a:prstGeom>
          <a:noFill/>
          <a:ln>
            <a:noFill/>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Clr>
                <a:srgbClr val="000000"/>
              </a:buClr>
              <a:buSzPts val="1800"/>
              <a:buFont typeface="Helvetica Neue"/>
              <a:buNone/>
            </a:pPr>
            <a:r>
              <a:rPr lang="en-GB" sz="1800">
                <a:solidFill>
                  <a:schemeClr val="dk1"/>
                </a:solidFill>
                <a:latin typeface="Helvetica Neue"/>
                <a:ea typeface="Helvetica Neue"/>
                <a:cs typeface="Helvetica Neue"/>
                <a:sym typeface="Helvetica Neue"/>
              </a:rPr>
              <a:t>SMT = Symmetric Multi-threading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685800" y="101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CPU Scheduler</a:t>
            </a:r>
            <a:endParaRPr/>
          </a:p>
        </p:txBody>
      </p:sp>
      <p:sp>
        <p:nvSpPr>
          <p:cNvPr id="117" name="Google Shape;117;p19"/>
          <p:cNvSpPr txBox="1"/>
          <p:nvPr>
            <p:ph idx="1" type="body"/>
          </p:nvPr>
        </p:nvSpPr>
        <p:spPr>
          <a:xfrm>
            <a:off x="515938" y="762000"/>
            <a:ext cx="8197850"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1600"/>
              <a:buChar char="•"/>
            </a:pPr>
            <a:r>
              <a:rPr lang="en-GB" sz="1600"/>
              <a:t>The CPU scheduler selects from among the processes in memory that are ready to execute and allocates the CPU to one of them</a:t>
            </a:r>
            <a:endParaRPr/>
          </a:p>
          <a:p>
            <a:pPr indent="-342900" lvl="0" marL="342900" rtl="0" algn="l">
              <a:spcBef>
                <a:spcPts val="700"/>
              </a:spcBef>
              <a:spcAft>
                <a:spcPts val="0"/>
              </a:spcAft>
              <a:buClr>
                <a:schemeClr val="dk1"/>
              </a:buClr>
              <a:buSzPts val="1600"/>
              <a:buChar char="•"/>
            </a:pPr>
            <a:r>
              <a:rPr lang="en-GB" sz="1600"/>
              <a:t>CPU scheduling is affected by the following set of circumstances:</a:t>
            </a:r>
            <a:endParaRPr/>
          </a:p>
          <a:p>
            <a:pPr indent="-285750" lvl="1" marL="742950" rtl="0" algn="l">
              <a:spcBef>
                <a:spcPts val="700"/>
              </a:spcBef>
              <a:spcAft>
                <a:spcPts val="0"/>
              </a:spcAft>
              <a:buClr>
                <a:srgbClr val="CC6600"/>
              </a:buClr>
              <a:buSzPts val="1600"/>
              <a:buFont typeface="Arial"/>
              <a:buNone/>
            </a:pPr>
            <a:r>
              <a:rPr lang="en-GB" sz="1600">
                <a:solidFill>
                  <a:srgbClr val="CC6600"/>
                </a:solidFill>
              </a:rPr>
              <a:t>1.	</a:t>
            </a:r>
            <a:r>
              <a:rPr lang="en-GB" sz="1600"/>
              <a:t>(N) A process switches from </a:t>
            </a:r>
            <a:r>
              <a:rPr b="1" lang="en-GB" sz="1600"/>
              <a:t>running</a:t>
            </a:r>
            <a:r>
              <a:rPr lang="en-GB" sz="1600"/>
              <a:t> to </a:t>
            </a:r>
            <a:r>
              <a:rPr b="1" lang="en-GB" sz="1600"/>
              <a:t>waiting</a:t>
            </a:r>
            <a:r>
              <a:rPr lang="en-GB" sz="1600"/>
              <a:t> state </a:t>
            </a:r>
            <a:endParaRPr/>
          </a:p>
          <a:p>
            <a:pPr indent="-285750" lvl="1" marL="742950" rtl="0" algn="l">
              <a:spcBef>
                <a:spcPts val="700"/>
              </a:spcBef>
              <a:spcAft>
                <a:spcPts val="0"/>
              </a:spcAft>
              <a:buClr>
                <a:srgbClr val="CC6600"/>
              </a:buClr>
              <a:buSzPts val="1600"/>
              <a:buFont typeface="Arial"/>
              <a:buNone/>
            </a:pPr>
            <a:r>
              <a:rPr lang="en-GB" sz="1600">
                <a:solidFill>
                  <a:srgbClr val="CC6600"/>
                </a:solidFill>
              </a:rPr>
              <a:t>2.</a:t>
            </a:r>
            <a:r>
              <a:rPr lang="en-GB" sz="1600"/>
              <a:t>	(P) A process switches from </a:t>
            </a:r>
            <a:r>
              <a:rPr b="1" lang="en-GB" sz="1600"/>
              <a:t>running</a:t>
            </a:r>
            <a:r>
              <a:rPr lang="en-GB" sz="1600"/>
              <a:t> to </a:t>
            </a:r>
            <a:r>
              <a:rPr b="1" lang="en-GB" sz="1600"/>
              <a:t>ready</a:t>
            </a:r>
            <a:r>
              <a:rPr lang="en-GB" sz="1600"/>
              <a:t> state </a:t>
            </a:r>
            <a:endParaRPr/>
          </a:p>
          <a:p>
            <a:pPr indent="-285750" lvl="1" marL="742950" rtl="0" algn="l">
              <a:spcBef>
                <a:spcPts val="700"/>
              </a:spcBef>
              <a:spcAft>
                <a:spcPts val="0"/>
              </a:spcAft>
              <a:buClr>
                <a:srgbClr val="CC6600"/>
              </a:buClr>
              <a:buSzPts val="1600"/>
              <a:buFont typeface="Arial"/>
              <a:buNone/>
            </a:pPr>
            <a:r>
              <a:rPr lang="en-GB" sz="1600">
                <a:solidFill>
                  <a:srgbClr val="CC6600"/>
                </a:solidFill>
              </a:rPr>
              <a:t>3.</a:t>
            </a:r>
            <a:r>
              <a:rPr lang="en-GB" sz="1600"/>
              <a:t>	(P) A process switches from </a:t>
            </a:r>
            <a:r>
              <a:rPr b="1" lang="en-GB" sz="1600"/>
              <a:t>waiting</a:t>
            </a:r>
            <a:r>
              <a:rPr lang="en-GB" sz="1600"/>
              <a:t> to </a:t>
            </a:r>
            <a:r>
              <a:rPr b="1" lang="en-GB" sz="1600"/>
              <a:t>ready</a:t>
            </a:r>
            <a:r>
              <a:rPr lang="en-GB" sz="1600"/>
              <a:t> state </a:t>
            </a:r>
            <a:endParaRPr/>
          </a:p>
          <a:p>
            <a:pPr indent="-285750" lvl="1" marL="742950" rtl="0" algn="l">
              <a:spcBef>
                <a:spcPts val="700"/>
              </a:spcBef>
              <a:spcAft>
                <a:spcPts val="0"/>
              </a:spcAft>
              <a:buClr>
                <a:srgbClr val="CC6600"/>
              </a:buClr>
              <a:buSzPts val="1600"/>
              <a:buFont typeface="Arial"/>
              <a:buNone/>
            </a:pPr>
            <a:r>
              <a:rPr lang="en-GB" sz="1600">
                <a:solidFill>
                  <a:srgbClr val="CC6600"/>
                </a:solidFill>
              </a:rPr>
              <a:t>4.</a:t>
            </a:r>
            <a:r>
              <a:rPr lang="en-GB" sz="1600"/>
              <a:t>	(N) A processes switches from </a:t>
            </a:r>
            <a:r>
              <a:rPr b="1" lang="en-GB" sz="1600"/>
              <a:t>running</a:t>
            </a:r>
            <a:r>
              <a:rPr lang="en-GB" sz="1600"/>
              <a:t> to </a:t>
            </a:r>
            <a:r>
              <a:rPr b="1" lang="en-GB" sz="1600"/>
              <a:t>terminated </a:t>
            </a:r>
            <a:r>
              <a:rPr lang="en-GB" sz="1600"/>
              <a:t>state</a:t>
            </a:r>
            <a:endParaRPr/>
          </a:p>
          <a:p>
            <a:pPr indent="-342900" lvl="0" marL="342900" rtl="0" algn="l">
              <a:spcBef>
                <a:spcPts val="700"/>
              </a:spcBef>
              <a:spcAft>
                <a:spcPts val="0"/>
              </a:spcAft>
              <a:buClr>
                <a:schemeClr val="dk1"/>
              </a:buClr>
              <a:buSzPts val="1600"/>
              <a:buChar char="•"/>
            </a:pPr>
            <a:r>
              <a:rPr lang="en-GB" sz="1600"/>
              <a:t>Circumstances 1 and 4 are </a:t>
            </a:r>
            <a:r>
              <a:rPr b="1" lang="en-GB" sz="1600"/>
              <a:t>non-preemptive</a:t>
            </a:r>
            <a:r>
              <a:rPr lang="en-GB" sz="1600"/>
              <a:t>; they offer no schedule choice </a:t>
            </a:r>
            <a:endParaRPr/>
          </a:p>
          <a:p>
            <a:pPr indent="-342900" lvl="0" marL="342900" rtl="0" algn="l">
              <a:spcBef>
                <a:spcPts val="700"/>
              </a:spcBef>
              <a:spcAft>
                <a:spcPts val="0"/>
              </a:spcAft>
              <a:buClr>
                <a:schemeClr val="dk1"/>
              </a:buClr>
              <a:buSzPts val="1600"/>
              <a:buChar char="•"/>
            </a:pPr>
            <a:r>
              <a:rPr lang="en-GB" sz="1600"/>
              <a:t>Circumstances 2 and 3 are </a:t>
            </a:r>
            <a:r>
              <a:rPr b="1" lang="en-GB" sz="1600"/>
              <a:t>pre-emptive</a:t>
            </a:r>
            <a:r>
              <a:rPr lang="en-GB" sz="1600"/>
              <a:t>; they can be scheduled </a:t>
            </a:r>
            <a:endParaRPr/>
          </a:p>
        </p:txBody>
      </p:sp>
      <p:grpSp>
        <p:nvGrpSpPr>
          <p:cNvPr id="118" name="Google Shape;118;p19"/>
          <p:cNvGrpSpPr/>
          <p:nvPr/>
        </p:nvGrpSpPr>
        <p:grpSpPr>
          <a:xfrm>
            <a:off x="990600" y="3738563"/>
            <a:ext cx="6829426" cy="2665413"/>
            <a:chOff x="624" y="2355"/>
            <a:chExt cx="4302" cy="1679"/>
          </a:xfrm>
        </p:grpSpPr>
        <p:pic>
          <p:nvPicPr>
            <p:cNvPr id="119" name="Google Shape;119;p19"/>
            <p:cNvPicPr preferRelativeResize="0"/>
            <p:nvPr/>
          </p:nvPicPr>
          <p:blipFill rotWithShape="1">
            <a:blip r:embed="rId3">
              <a:alphaModFix/>
            </a:blip>
            <a:srcRect b="24417" l="455" r="689" t="24141"/>
            <a:stretch/>
          </p:blipFill>
          <p:spPr>
            <a:xfrm>
              <a:off x="624" y="2355"/>
              <a:ext cx="4302" cy="1679"/>
            </a:xfrm>
            <a:prstGeom prst="rect">
              <a:avLst/>
            </a:prstGeom>
            <a:noFill/>
            <a:ln>
              <a:noFill/>
            </a:ln>
          </p:spPr>
        </p:pic>
        <p:sp>
          <p:nvSpPr>
            <p:cNvPr id="120" name="Google Shape;120;p19"/>
            <p:cNvSpPr/>
            <p:nvPr/>
          </p:nvSpPr>
          <p:spPr>
            <a:xfrm>
              <a:off x="624" y="2355"/>
              <a:ext cx="4302" cy="1679"/>
            </a:xfrm>
            <a:prstGeom prst="roundRect">
              <a:avLst>
                <a:gd fmla="val 56" name="adj"/>
              </a:avLst>
            </a:prstGeom>
            <a:noFill/>
            <a:ln cap="flat" cmpd="sng" w="38150">
              <a:solidFill>
                <a:srgbClr val="CC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None/>
            </a:pPr>
            <a:r>
              <a:rPr lang="en-GB"/>
              <a:t>4.2  Scheduling Criteria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685800" y="228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Scheduling Criteria</a:t>
            </a:r>
            <a:endParaRPr/>
          </a:p>
        </p:txBody>
      </p:sp>
      <p:sp>
        <p:nvSpPr>
          <p:cNvPr id="131" name="Google Shape;131;p21"/>
          <p:cNvSpPr txBox="1"/>
          <p:nvPr>
            <p:ph idx="1" type="body"/>
          </p:nvPr>
        </p:nvSpPr>
        <p:spPr>
          <a:xfrm>
            <a:off x="228600" y="838200"/>
            <a:ext cx="8915400" cy="5791200"/>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2000"/>
              <a:buChar char="•"/>
            </a:pPr>
            <a:r>
              <a:rPr lang="en-GB" sz="2000"/>
              <a:t>Different CPU scheduling algorithms have different properties</a:t>
            </a:r>
            <a:endParaRPr/>
          </a:p>
          <a:p>
            <a:pPr indent="-342900" lvl="0" marL="342900" rtl="0" algn="l">
              <a:lnSpc>
                <a:spcPct val="90000"/>
              </a:lnSpc>
              <a:spcBef>
                <a:spcPts val="700"/>
              </a:spcBef>
              <a:spcAft>
                <a:spcPts val="0"/>
              </a:spcAft>
              <a:buClr>
                <a:schemeClr val="dk1"/>
              </a:buClr>
              <a:buSzPts val="2000"/>
              <a:buChar char="•"/>
            </a:pPr>
            <a:r>
              <a:rPr lang="en-GB" sz="2000"/>
              <a:t>The choice of a particular algorithm may favor one class of processes over another</a:t>
            </a:r>
            <a:endParaRPr/>
          </a:p>
          <a:p>
            <a:pPr indent="-342900" lvl="0" marL="342900" rtl="0" algn="l">
              <a:lnSpc>
                <a:spcPct val="90000"/>
              </a:lnSpc>
              <a:spcBef>
                <a:spcPts val="700"/>
              </a:spcBef>
              <a:spcAft>
                <a:spcPts val="0"/>
              </a:spcAft>
              <a:buClr>
                <a:schemeClr val="dk1"/>
              </a:buClr>
              <a:buSzPts val="2000"/>
              <a:buChar char="•"/>
            </a:pPr>
            <a:r>
              <a:rPr lang="en-GB" sz="2000"/>
              <a:t>In choosing which algorithm to use, the properties of the various algorithms should be considered</a:t>
            </a:r>
            <a:endParaRPr/>
          </a:p>
          <a:p>
            <a:pPr indent="-342900" lvl="0" marL="342900" rtl="0" algn="l">
              <a:lnSpc>
                <a:spcPct val="90000"/>
              </a:lnSpc>
              <a:spcBef>
                <a:spcPts val="700"/>
              </a:spcBef>
              <a:spcAft>
                <a:spcPts val="0"/>
              </a:spcAft>
              <a:buClr>
                <a:schemeClr val="dk1"/>
              </a:buClr>
              <a:buSzPts val="2000"/>
              <a:buChar char="•"/>
            </a:pPr>
            <a:r>
              <a:rPr lang="en-GB" sz="2000"/>
              <a:t>Criteria for comparing CPU scheduling algorithms may include the following</a:t>
            </a:r>
            <a:endParaRPr/>
          </a:p>
          <a:p>
            <a:pPr indent="-285750" lvl="1" marL="742950" rtl="0" algn="l">
              <a:lnSpc>
                <a:spcPct val="90000"/>
              </a:lnSpc>
              <a:spcBef>
                <a:spcPts val="700"/>
              </a:spcBef>
              <a:spcAft>
                <a:spcPts val="0"/>
              </a:spcAft>
              <a:buClr>
                <a:schemeClr val="dk1"/>
              </a:buClr>
              <a:buSzPts val="2000"/>
              <a:buChar char="–"/>
            </a:pPr>
            <a:r>
              <a:rPr b="1" lang="en-GB" sz="2000"/>
              <a:t>CPU utilization</a:t>
            </a:r>
            <a:r>
              <a:rPr lang="en-GB" sz="2000"/>
              <a:t> – percent of time that the CPU is busy executing a process</a:t>
            </a:r>
            <a:endParaRPr/>
          </a:p>
          <a:p>
            <a:pPr indent="-285750" lvl="1" marL="742950" rtl="0" algn="l">
              <a:lnSpc>
                <a:spcPct val="90000"/>
              </a:lnSpc>
              <a:spcBef>
                <a:spcPts val="700"/>
              </a:spcBef>
              <a:spcAft>
                <a:spcPts val="0"/>
              </a:spcAft>
              <a:buClr>
                <a:schemeClr val="dk1"/>
              </a:buClr>
              <a:buSzPts val="2000"/>
              <a:buChar char="–"/>
            </a:pPr>
            <a:r>
              <a:rPr b="1" lang="en-GB" sz="2000"/>
              <a:t>Throughput</a:t>
            </a:r>
            <a:r>
              <a:rPr lang="en-GB" sz="2000"/>
              <a:t> – number of processes that are completed per time unit</a:t>
            </a:r>
            <a:endParaRPr/>
          </a:p>
          <a:p>
            <a:pPr indent="-285750" lvl="1" marL="742950" rtl="0" algn="l">
              <a:lnSpc>
                <a:spcPct val="90000"/>
              </a:lnSpc>
              <a:spcBef>
                <a:spcPts val="700"/>
              </a:spcBef>
              <a:spcAft>
                <a:spcPts val="0"/>
              </a:spcAft>
              <a:buClr>
                <a:schemeClr val="dk1"/>
              </a:buClr>
              <a:buSzPts val="2000"/>
              <a:buChar char="–"/>
            </a:pPr>
            <a:r>
              <a:rPr b="1" lang="en-GB" sz="2000"/>
              <a:t>Response time</a:t>
            </a:r>
            <a:r>
              <a:rPr lang="en-GB" sz="2000"/>
              <a:t> – amount of time it takes from when a request was submitted until the first response occurs (but not the time it takes to output the entire response)</a:t>
            </a:r>
            <a:endParaRPr/>
          </a:p>
          <a:p>
            <a:pPr indent="-285750" lvl="1" marL="742950" rtl="0" algn="l">
              <a:lnSpc>
                <a:spcPct val="90000"/>
              </a:lnSpc>
              <a:spcBef>
                <a:spcPts val="700"/>
              </a:spcBef>
              <a:spcAft>
                <a:spcPts val="0"/>
              </a:spcAft>
              <a:buClr>
                <a:schemeClr val="dk1"/>
              </a:buClr>
              <a:buSzPts val="2000"/>
              <a:buChar char="–"/>
            </a:pPr>
            <a:r>
              <a:rPr b="1" lang="en-GB" sz="2000"/>
              <a:t>Waiting time</a:t>
            </a:r>
            <a:r>
              <a:rPr lang="en-GB" sz="2000"/>
              <a:t> – the amount of time before a process starts after first entering the ready queue (or the sum of the amount of time a process has spent waiting in the ready queue)</a:t>
            </a:r>
            <a:endParaRPr/>
          </a:p>
          <a:p>
            <a:pPr indent="-285750" lvl="1" marL="742950" rtl="0" algn="l">
              <a:lnSpc>
                <a:spcPct val="90000"/>
              </a:lnSpc>
              <a:spcBef>
                <a:spcPts val="700"/>
              </a:spcBef>
              <a:spcAft>
                <a:spcPts val="0"/>
              </a:spcAft>
              <a:buClr>
                <a:schemeClr val="dk1"/>
              </a:buClr>
              <a:buSzPts val="2000"/>
              <a:buChar char="–"/>
            </a:pPr>
            <a:r>
              <a:rPr b="1" lang="en-GB" sz="2000"/>
              <a:t>Turnaround time</a:t>
            </a:r>
            <a:r>
              <a:rPr lang="en-GB" sz="2000"/>
              <a:t> – amount of time to execute a particular process from the time of submission through the time of completion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685800" y="22860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Optimization Criteria</a:t>
            </a:r>
            <a:endParaRPr/>
          </a:p>
        </p:txBody>
      </p:sp>
      <p:sp>
        <p:nvSpPr>
          <p:cNvPr id="137" name="Google Shape;137;p22"/>
          <p:cNvSpPr txBox="1"/>
          <p:nvPr>
            <p:ph idx="1" type="body"/>
          </p:nvPr>
        </p:nvSpPr>
        <p:spPr>
          <a:xfrm>
            <a:off x="762000" y="914400"/>
            <a:ext cx="7351713"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93000"/>
              </a:lnSpc>
              <a:spcBef>
                <a:spcPts val="0"/>
              </a:spcBef>
              <a:spcAft>
                <a:spcPts val="0"/>
              </a:spcAft>
              <a:buClr>
                <a:schemeClr val="dk1"/>
              </a:buClr>
              <a:buSzPts val="2400"/>
              <a:buChar char="•"/>
            </a:pPr>
            <a:r>
              <a:rPr lang="en-GB" sz="2400"/>
              <a:t>It is desirable to</a:t>
            </a:r>
            <a:endParaRPr/>
          </a:p>
          <a:p>
            <a:pPr indent="-285750" lvl="1" marL="742950" rtl="0" algn="l">
              <a:spcBef>
                <a:spcPts val="700"/>
              </a:spcBef>
              <a:spcAft>
                <a:spcPts val="0"/>
              </a:spcAft>
              <a:buClr>
                <a:schemeClr val="dk1"/>
              </a:buClr>
              <a:buSzPts val="2400"/>
              <a:buChar char="–"/>
            </a:pPr>
            <a:r>
              <a:rPr lang="en-GB" sz="2400"/>
              <a:t>Maximize CPU utilization</a:t>
            </a:r>
            <a:endParaRPr/>
          </a:p>
          <a:p>
            <a:pPr indent="-285750" lvl="1" marL="742950" rtl="0" algn="l">
              <a:spcBef>
                <a:spcPts val="700"/>
              </a:spcBef>
              <a:spcAft>
                <a:spcPts val="0"/>
              </a:spcAft>
              <a:buClr>
                <a:schemeClr val="dk1"/>
              </a:buClr>
              <a:buSzPts val="2400"/>
              <a:buChar char="–"/>
            </a:pPr>
            <a:r>
              <a:rPr lang="en-GB" sz="2400"/>
              <a:t>Maximize throughput</a:t>
            </a:r>
            <a:endParaRPr/>
          </a:p>
          <a:p>
            <a:pPr indent="-285750" lvl="1" marL="742950" rtl="0" algn="l">
              <a:spcBef>
                <a:spcPts val="700"/>
              </a:spcBef>
              <a:spcAft>
                <a:spcPts val="0"/>
              </a:spcAft>
              <a:buClr>
                <a:schemeClr val="dk1"/>
              </a:buClr>
              <a:buSzPts val="2400"/>
              <a:buChar char="–"/>
            </a:pPr>
            <a:r>
              <a:rPr lang="en-GB" sz="2400"/>
              <a:t>Minimize turnaround time</a:t>
            </a:r>
            <a:endParaRPr/>
          </a:p>
          <a:p>
            <a:pPr indent="-285750" lvl="1" marL="742950" rtl="0" algn="l">
              <a:spcBef>
                <a:spcPts val="700"/>
              </a:spcBef>
              <a:spcAft>
                <a:spcPts val="0"/>
              </a:spcAft>
              <a:buClr>
                <a:schemeClr val="dk1"/>
              </a:buClr>
              <a:buSzPts val="2400"/>
              <a:buChar char="–"/>
            </a:pPr>
            <a:r>
              <a:rPr lang="en-GB" sz="2400"/>
              <a:t>Minimize start time </a:t>
            </a:r>
            <a:endParaRPr/>
          </a:p>
          <a:p>
            <a:pPr indent="-285750" lvl="1" marL="742950" rtl="0" algn="l">
              <a:spcBef>
                <a:spcPts val="700"/>
              </a:spcBef>
              <a:spcAft>
                <a:spcPts val="0"/>
              </a:spcAft>
              <a:buClr>
                <a:schemeClr val="dk1"/>
              </a:buClr>
              <a:buSzPts val="2400"/>
              <a:buChar char="–"/>
            </a:pPr>
            <a:r>
              <a:rPr lang="en-GB" sz="2400"/>
              <a:t>Minimize waiting time </a:t>
            </a:r>
            <a:endParaRPr/>
          </a:p>
          <a:p>
            <a:pPr indent="-285750" lvl="1" marL="742950" rtl="0" algn="l">
              <a:spcBef>
                <a:spcPts val="700"/>
              </a:spcBef>
              <a:spcAft>
                <a:spcPts val="0"/>
              </a:spcAft>
              <a:buClr>
                <a:schemeClr val="dk1"/>
              </a:buClr>
              <a:buSzPts val="2400"/>
              <a:buChar char="–"/>
            </a:pPr>
            <a:r>
              <a:rPr lang="en-GB" sz="2400"/>
              <a:t>Minimize response time</a:t>
            </a:r>
            <a:endParaRPr/>
          </a:p>
          <a:p>
            <a:pPr indent="-342900" lvl="0" marL="342900" rtl="0" algn="l">
              <a:spcBef>
                <a:spcPts val="700"/>
              </a:spcBef>
              <a:spcAft>
                <a:spcPts val="0"/>
              </a:spcAft>
              <a:buClr>
                <a:schemeClr val="dk1"/>
              </a:buClr>
              <a:buSzPts val="2400"/>
              <a:buChar char="•"/>
            </a:pPr>
            <a:r>
              <a:rPr lang="en-GB" sz="2400"/>
              <a:t>In most cases, we strive to optimize the </a:t>
            </a:r>
            <a:r>
              <a:rPr lang="en-GB" sz="2400" u="sng"/>
              <a:t>average</a:t>
            </a:r>
            <a:r>
              <a:rPr lang="en-GB" sz="2400"/>
              <a:t> measure of each metric</a:t>
            </a:r>
            <a:endParaRPr/>
          </a:p>
          <a:p>
            <a:pPr indent="-342900" lvl="0" marL="342900" rtl="0" algn="l">
              <a:spcBef>
                <a:spcPts val="700"/>
              </a:spcBef>
              <a:spcAft>
                <a:spcPts val="0"/>
              </a:spcAft>
              <a:buClr>
                <a:schemeClr val="dk1"/>
              </a:buClr>
              <a:buSzPts val="2400"/>
              <a:buChar char="•"/>
            </a:pPr>
            <a:r>
              <a:rPr lang="en-GB" sz="2400"/>
              <a:t>In other cases, it is more important to </a:t>
            </a:r>
            <a:r>
              <a:rPr lang="en-GB" sz="2400" u="sng"/>
              <a:t>optimize</a:t>
            </a:r>
            <a:r>
              <a:rPr lang="en-GB" sz="2400"/>
              <a:t> the </a:t>
            </a:r>
            <a:r>
              <a:rPr lang="en-GB" sz="2400" u="sng"/>
              <a:t>minimum</a:t>
            </a:r>
            <a:r>
              <a:rPr lang="en-GB" sz="2400"/>
              <a:t> or </a:t>
            </a:r>
            <a:r>
              <a:rPr lang="en-GB" sz="2400" u="sng"/>
              <a:t>maximum</a:t>
            </a:r>
            <a:r>
              <a:rPr lang="en-GB" sz="2400"/>
              <a:t> values rather than the average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584200" y="2108200"/>
            <a:ext cx="77724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3000"/>
              </a:lnSpc>
              <a:spcBef>
                <a:spcPts val="0"/>
              </a:spcBef>
              <a:spcAft>
                <a:spcPts val="0"/>
              </a:spcAft>
              <a:buNone/>
            </a:pPr>
            <a:r>
              <a:rPr lang="en-GB"/>
              <a:t>4.3  Single Processor Scheduling Algorithms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