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46"/>
  </p:notesMasterIdLst>
  <p:sldIdLst>
    <p:sldId id="256" r:id="rId2"/>
    <p:sldId id="257" r:id="rId3"/>
    <p:sldId id="258" r:id="rId4"/>
    <p:sldId id="259" r:id="rId5"/>
    <p:sldId id="262" r:id="rId6"/>
    <p:sldId id="264" r:id="rId7"/>
    <p:sldId id="265" r:id="rId8"/>
    <p:sldId id="266" r:id="rId9"/>
    <p:sldId id="267" r:id="rId10"/>
    <p:sldId id="268" r:id="rId11"/>
    <p:sldId id="269" r:id="rId12"/>
    <p:sldId id="339" r:id="rId13"/>
    <p:sldId id="270" r:id="rId14"/>
    <p:sldId id="271" r:id="rId15"/>
    <p:sldId id="272" r:id="rId16"/>
    <p:sldId id="273" r:id="rId17"/>
    <p:sldId id="328" r:id="rId18"/>
    <p:sldId id="329" r:id="rId19"/>
    <p:sldId id="275" r:id="rId20"/>
    <p:sldId id="330" r:id="rId21"/>
    <p:sldId id="331" r:id="rId22"/>
    <p:sldId id="279" r:id="rId23"/>
    <p:sldId id="280" r:id="rId24"/>
    <p:sldId id="332" r:id="rId25"/>
    <p:sldId id="281" r:id="rId26"/>
    <p:sldId id="282" r:id="rId27"/>
    <p:sldId id="283" r:id="rId28"/>
    <p:sldId id="333" r:id="rId29"/>
    <p:sldId id="284" r:id="rId30"/>
    <p:sldId id="285" r:id="rId31"/>
    <p:sldId id="286" r:id="rId32"/>
    <p:sldId id="287" r:id="rId33"/>
    <p:sldId id="288" r:id="rId34"/>
    <p:sldId id="289" r:id="rId35"/>
    <p:sldId id="335" r:id="rId36"/>
    <p:sldId id="290" r:id="rId37"/>
    <p:sldId id="291" r:id="rId38"/>
    <p:sldId id="292" r:id="rId39"/>
    <p:sldId id="337" r:id="rId40"/>
    <p:sldId id="293" r:id="rId41"/>
    <p:sldId id="294" r:id="rId42"/>
    <p:sldId id="295" r:id="rId43"/>
    <p:sldId id="296" r:id="rId44"/>
    <p:sldId id="297" r:id="rId45"/>
  </p:sldIdLst>
  <p:sldSz cx="9144000" cy="6858000" type="screen4x3"/>
  <p:notesSz cx="7315200" cy="9601200"/>
  <p:defaultTex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sz="2400"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sz="2400"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sz="2400"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sz="2400" kern="1200">
        <a:solidFill>
          <a:schemeClr val="bg1"/>
        </a:solidFill>
        <a:latin typeface="Times New Roman" pitchFamily="18" charset="0"/>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253" autoAdjust="0"/>
    <p:restoredTop sz="91005" autoAdjust="0"/>
  </p:normalViewPr>
  <p:slideViewPr>
    <p:cSldViewPr>
      <p:cViewPr varScale="1">
        <p:scale>
          <a:sx n="83" d="100"/>
          <a:sy n="83" d="100"/>
        </p:scale>
        <p:origin x="-1464" y="-84"/>
      </p:cViewPr>
      <p:guideLst>
        <p:guide orient="horz" pos="2160"/>
        <p:guide pos="2880"/>
      </p:guideLst>
    </p:cSldViewPr>
  </p:slideViewPr>
  <p:outlineViewPr>
    <p:cViewPr varScale="1">
      <p:scale>
        <a:sx n="170" d="200"/>
        <a:sy n="170" d="200"/>
      </p:scale>
      <p:origin x="-782" y="-86"/>
    </p:cViewPr>
  </p:outlineViewPr>
  <p:notesTextViewPr>
    <p:cViewPr>
      <p:scale>
        <a:sx n="100" d="100"/>
        <a:sy n="100" d="100"/>
      </p:scale>
      <p:origin x="0" y="0"/>
    </p:cViewPr>
  </p:notesTextViewPr>
  <p:sorterViewPr>
    <p:cViewPr>
      <p:scale>
        <a:sx n="66" d="100"/>
        <a:sy n="66" d="100"/>
      </p:scale>
      <p:origin x="0" y="462"/>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82947" name="Rectangle 2"/>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w="9525">
            <a:solidFill>
              <a:srgbClr val="000000"/>
            </a:solidFill>
            <a:miter lim="800000"/>
            <a:headEnd/>
            <a:tailEnd/>
          </a:ln>
        </p:spPr>
      </p:sp>
      <p:sp>
        <p:nvSpPr>
          <p:cNvPr id="3075" name="Rectangle 3"/>
          <p:cNvSpPr txBox="1">
            <a:spLocks noGrp="1" noChangeArrowheads="1"/>
          </p:cNvSpPr>
          <p:nvPr>
            <p:ph type="body" idx="1"/>
          </p:nvPr>
        </p:nvSpPr>
        <p:spPr bwMode="auto">
          <a:xfrm>
            <a:off x="974725" y="4560888"/>
            <a:ext cx="5365750" cy="4319587"/>
          </a:xfrm>
          <a:prstGeom prst="rect">
            <a:avLst/>
          </a:prstGeom>
          <a:noFill/>
          <a:ln w="9525">
            <a:noFill/>
            <a:miter lim="800000"/>
            <a:headEnd/>
            <a:tailEnd/>
          </a:ln>
        </p:spPr>
        <p:txBody>
          <a:bodyPr vert="horz" wrap="square" lIns="96480" tIns="48240" rIns="96480" bIns="48240" numCol="1" anchor="ctr"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025"/>
          <p:cNvSpPr>
            <a:spLocks noGrp="1" noRot="1" noChangeAspect="1" noChangeArrowheads="1" noTextEdit="1"/>
          </p:cNvSpPr>
          <p:nvPr>
            <p:ph type="sldImg"/>
          </p:nvPr>
        </p:nvSpPr>
        <p:spPr>
          <a:ln/>
        </p:spPr>
      </p:sp>
      <p:sp>
        <p:nvSpPr>
          <p:cNvPr id="83971"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25"/>
          <p:cNvSpPr>
            <a:spLocks noGrp="1" noRot="1" noChangeAspect="1" noChangeArrowheads="1" noTextEdit="1"/>
          </p:cNvSpPr>
          <p:nvPr>
            <p:ph type="sldImg"/>
          </p:nvPr>
        </p:nvSpPr>
        <p:spPr>
          <a:ln/>
        </p:spPr>
      </p:sp>
      <p:sp>
        <p:nvSpPr>
          <p:cNvPr id="96259"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025"/>
          <p:cNvSpPr>
            <a:spLocks noGrp="1" noRot="1" noChangeAspect="1" noChangeArrowheads="1" noTextEdit="1"/>
          </p:cNvSpPr>
          <p:nvPr>
            <p:ph type="sldImg"/>
          </p:nvPr>
        </p:nvSpPr>
        <p:spPr>
          <a:ln/>
        </p:spPr>
      </p:sp>
      <p:sp>
        <p:nvSpPr>
          <p:cNvPr id="97283"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25"/>
          <p:cNvSpPr>
            <a:spLocks noGrp="1" noRot="1" noChangeAspect="1" noChangeArrowheads="1" noTextEdit="1"/>
          </p:cNvSpPr>
          <p:nvPr>
            <p:ph type="sldImg"/>
          </p:nvPr>
        </p:nvSpPr>
        <p:spPr>
          <a:ln/>
        </p:spPr>
      </p:sp>
      <p:sp>
        <p:nvSpPr>
          <p:cNvPr id="98307"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025"/>
          <p:cNvSpPr>
            <a:spLocks noGrp="1" noRot="1" noChangeAspect="1" noChangeArrowheads="1" noTextEdit="1"/>
          </p:cNvSpPr>
          <p:nvPr>
            <p:ph type="sldImg"/>
          </p:nvPr>
        </p:nvSpPr>
        <p:spPr>
          <a:ln/>
        </p:spPr>
      </p:sp>
      <p:sp>
        <p:nvSpPr>
          <p:cNvPr id="99331"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025"/>
          <p:cNvSpPr>
            <a:spLocks noGrp="1" noRot="1" noChangeAspect="1" noChangeArrowheads="1" noTextEdit="1"/>
          </p:cNvSpPr>
          <p:nvPr>
            <p:ph type="sldImg"/>
          </p:nvPr>
        </p:nvSpPr>
        <p:spPr>
          <a:ln/>
        </p:spPr>
      </p:sp>
      <p:sp>
        <p:nvSpPr>
          <p:cNvPr id="100355"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25"/>
          <p:cNvSpPr>
            <a:spLocks noGrp="1" noRot="1" noChangeAspect="1" noChangeArrowheads="1" noTextEdit="1"/>
          </p:cNvSpPr>
          <p:nvPr>
            <p:ph type="sldImg"/>
          </p:nvPr>
        </p:nvSpPr>
        <p:spPr>
          <a:ln/>
        </p:spPr>
      </p:sp>
      <p:sp>
        <p:nvSpPr>
          <p:cNvPr id="101379"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025"/>
          <p:cNvSpPr>
            <a:spLocks noGrp="1" noRot="1" noChangeAspect="1" noChangeArrowheads="1" noTextEdit="1"/>
          </p:cNvSpPr>
          <p:nvPr>
            <p:ph type="sldImg"/>
          </p:nvPr>
        </p:nvSpPr>
        <p:spPr>
          <a:ln/>
        </p:spPr>
      </p:sp>
      <p:sp>
        <p:nvSpPr>
          <p:cNvPr id="104451"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a:ln/>
        </p:spPr>
      </p:sp>
      <p:sp>
        <p:nvSpPr>
          <p:cNvPr id="105475"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25"/>
          <p:cNvSpPr>
            <a:spLocks noGrp="1" noRot="1" noChangeAspect="1" noChangeArrowheads="1" noTextEdit="1"/>
          </p:cNvSpPr>
          <p:nvPr>
            <p:ph type="sldImg"/>
          </p:nvPr>
        </p:nvSpPr>
        <p:spPr>
          <a:ln/>
        </p:spPr>
      </p:sp>
      <p:sp>
        <p:nvSpPr>
          <p:cNvPr id="84995"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ln/>
        </p:spPr>
      </p:sp>
      <p:sp>
        <p:nvSpPr>
          <p:cNvPr id="107523"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ln/>
        </p:spPr>
      </p:sp>
      <p:sp>
        <p:nvSpPr>
          <p:cNvPr id="108547"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ln/>
        </p:spPr>
      </p:sp>
      <p:sp>
        <p:nvSpPr>
          <p:cNvPr id="109571"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p:cNvSpPr>
            <a:spLocks noGrp="1" noRot="1" noChangeAspect="1" noChangeArrowheads="1" noTextEdit="1"/>
          </p:cNvSpPr>
          <p:nvPr>
            <p:ph type="sldImg"/>
          </p:nvPr>
        </p:nvSpPr>
        <p:spPr>
          <a:ln/>
        </p:spPr>
      </p:sp>
      <p:sp>
        <p:nvSpPr>
          <p:cNvPr id="113667"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Grp="1" noRot="1" noChangeAspect="1" noChangeArrowheads="1" noTextEdit="1"/>
          </p:cNvSpPr>
          <p:nvPr>
            <p:ph type="sldImg"/>
          </p:nvPr>
        </p:nvSpPr>
        <p:spPr>
          <a:ln/>
        </p:spPr>
      </p:sp>
      <p:sp>
        <p:nvSpPr>
          <p:cNvPr id="114691"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a:ln/>
        </p:spPr>
      </p:sp>
      <p:sp>
        <p:nvSpPr>
          <p:cNvPr id="115715"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Grp="1" noRot="1" noChangeAspect="1" noChangeArrowheads="1" noTextEdit="1"/>
          </p:cNvSpPr>
          <p:nvPr>
            <p:ph type="sldImg"/>
          </p:nvPr>
        </p:nvSpPr>
        <p:spPr>
          <a:ln/>
        </p:spPr>
      </p:sp>
      <p:sp>
        <p:nvSpPr>
          <p:cNvPr id="116739"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025"/>
          <p:cNvSpPr>
            <a:spLocks noGrp="1" noRot="1" noChangeAspect="1" noChangeArrowheads="1" noTextEdit="1"/>
          </p:cNvSpPr>
          <p:nvPr>
            <p:ph type="sldImg"/>
          </p:nvPr>
        </p:nvSpPr>
        <p:spPr>
          <a:ln/>
        </p:spPr>
      </p:sp>
      <p:sp>
        <p:nvSpPr>
          <p:cNvPr id="86019"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a:ln/>
        </p:spPr>
      </p:sp>
      <p:sp>
        <p:nvSpPr>
          <p:cNvPr id="120835"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a:ln/>
        </p:spPr>
      </p:sp>
      <p:sp>
        <p:nvSpPr>
          <p:cNvPr id="121859"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Grp="1" noRot="1" noChangeAspect="1" noChangeArrowheads="1" noTextEdit="1"/>
          </p:cNvSpPr>
          <p:nvPr>
            <p:ph type="sldImg"/>
          </p:nvPr>
        </p:nvSpPr>
        <p:spPr>
          <a:ln/>
        </p:spPr>
      </p:sp>
      <p:sp>
        <p:nvSpPr>
          <p:cNvPr id="122883"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25"/>
          <p:cNvSpPr>
            <a:spLocks noGrp="1" noRot="1" noChangeAspect="1" noChangeArrowheads="1" noTextEdit="1"/>
          </p:cNvSpPr>
          <p:nvPr>
            <p:ph type="sldImg"/>
          </p:nvPr>
        </p:nvSpPr>
        <p:spPr>
          <a:ln/>
        </p:spPr>
      </p:sp>
      <p:sp>
        <p:nvSpPr>
          <p:cNvPr id="87043"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025"/>
          <p:cNvSpPr>
            <a:spLocks noGrp="1" noRot="1" noChangeAspect="1" noChangeArrowheads="1" noTextEdit="1"/>
          </p:cNvSpPr>
          <p:nvPr>
            <p:ph type="sldImg"/>
          </p:nvPr>
        </p:nvSpPr>
        <p:spPr>
          <a:ln/>
        </p:spPr>
      </p:sp>
      <p:sp>
        <p:nvSpPr>
          <p:cNvPr id="90115"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025"/>
          <p:cNvSpPr>
            <a:spLocks noGrp="1" noRot="1" noChangeAspect="1" noChangeArrowheads="1" noTextEdit="1"/>
          </p:cNvSpPr>
          <p:nvPr>
            <p:ph type="sldImg"/>
          </p:nvPr>
        </p:nvSpPr>
        <p:spPr>
          <a:ln/>
        </p:spPr>
      </p:sp>
      <p:sp>
        <p:nvSpPr>
          <p:cNvPr id="92163"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25"/>
          <p:cNvSpPr>
            <a:spLocks noGrp="1" noRot="1" noChangeAspect="1" noChangeArrowheads="1" noTextEdit="1"/>
          </p:cNvSpPr>
          <p:nvPr>
            <p:ph type="sldImg"/>
          </p:nvPr>
        </p:nvSpPr>
        <p:spPr>
          <a:ln/>
        </p:spPr>
      </p:sp>
      <p:sp>
        <p:nvSpPr>
          <p:cNvPr id="93187"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025"/>
          <p:cNvSpPr>
            <a:spLocks noGrp="1" noRot="1" noChangeAspect="1" noChangeArrowheads="1" noTextEdit="1"/>
          </p:cNvSpPr>
          <p:nvPr>
            <p:ph type="sldImg"/>
          </p:nvPr>
        </p:nvSpPr>
        <p:spPr>
          <a:ln/>
        </p:spPr>
      </p:sp>
      <p:sp>
        <p:nvSpPr>
          <p:cNvPr id="94211"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025"/>
          <p:cNvSpPr>
            <a:spLocks noGrp="1" noRot="1" noChangeAspect="1" noChangeArrowheads="1" noTextEdit="1"/>
          </p:cNvSpPr>
          <p:nvPr>
            <p:ph type="sldImg"/>
          </p:nvPr>
        </p:nvSpPr>
        <p:spPr>
          <a:ln/>
        </p:spPr>
      </p:sp>
      <p:sp>
        <p:nvSpPr>
          <p:cNvPr id="95235"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669BFBB-CDA2-4AC7-A532-D116F9E9FBA7}"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A7EF4A-7DA9-408A-BB50-BD1640090A5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8C901C-E747-48FB-B06A-F1FCE0EBEA0E}"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E79031-71C7-4496-BB82-FFC854CACA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A3564D-4506-47CE-B2AA-7603F7E05E1F}"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372317-910D-48B5-B284-D3DCA8DAD1B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0"/>
            <a:ext cx="7770813" cy="1141413"/>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1339BF0C-6635-4CDA-AD11-424337580048}"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0E9447-B8A1-4B80-8858-B2BBE1591BB0}"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333995-1093-4BAF-A26E-A2D7C62EEB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469451-C680-4826-A7D0-E5F4E02E9564}"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179378-FCF0-479D-B4B4-1FF78333A45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08653ED-8876-4777-94DC-55E0B4131701}" type="datetimeFigureOut">
              <a:rPr lang="en-US"/>
              <a:pPr>
                <a:defRPr/>
              </a:pPr>
              <a:t>9/1/2022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432795-8A04-474A-AF4D-666DEFBE5CC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68D05F0-7CBC-42E6-A06B-2728DF565174}" type="datetimeFigureOut">
              <a:rPr lang="en-US"/>
              <a:pPr>
                <a:defRPr/>
              </a:pPr>
              <a:t>9/1/2022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7DA668A-3A2F-4925-BE32-06B6E77CA9A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5AF9DB8-2D36-438E-B5A6-CCDBE83D52E2}" type="datetimeFigureOut">
              <a:rPr lang="en-US"/>
              <a:pPr>
                <a:defRPr/>
              </a:pPr>
              <a:t>9/1/2022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FCB5E2B-B0D9-43CE-A533-DA7F9D2C55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C4D6F3-CCA8-46BF-B672-250D88A9C619}" type="datetimeFigureOut">
              <a:rPr lang="en-US"/>
              <a:pPr>
                <a:defRPr/>
              </a:pPr>
              <a:t>9/1/2022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A6480FC-E374-4C22-8647-E336907185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BD2363-71A5-487C-98D0-AAA7073DFF4F}" type="datetimeFigureOut">
              <a:rPr lang="en-US"/>
              <a:pPr>
                <a:defRPr/>
              </a:pPr>
              <a:t>9/1/2022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999917-8DA7-4C0F-8AC6-C57E530F0F0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E6A70B-005F-4D96-8BDF-7841B91F2394}" type="datetimeFigureOut">
              <a:rPr lang="en-US"/>
              <a:pPr>
                <a:defRPr/>
              </a:pPr>
              <a:t>9/1/2022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AB2088-95D0-49E1-A1E2-0E8F443F18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ea typeface="+mn-ea"/>
              </a:defRPr>
            </a:lvl1pPr>
          </a:lstStyle>
          <a:p>
            <a:pPr>
              <a:defRPr/>
            </a:pPr>
            <a:fld id="{2C26ECDF-F3C4-42C8-B226-EF89E27FA7D9}" type="datetimeFigureOut">
              <a:rPr lang="en-US"/>
              <a:pPr>
                <a:defRPr/>
              </a:pPr>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mn-ea"/>
              </a:defRPr>
            </a:lvl1pPr>
          </a:lstStyle>
          <a:p>
            <a:pPr>
              <a:defRPr/>
            </a:pPr>
            <a:fld id="{809F7DC6-DCFB-4C8E-86BE-15C75597127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685800" y="2062163"/>
            <a:ext cx="7772400" cy="1366837"/>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Chapter 4</a:t>
            </a:r>
            <a:br>
              <a:rPr lang="en-GB" smtClean="0"/>
            </a:br>
            <a:r>
              <a:rPr lang="en-GB" smtClean="0"/>
              <a:t/>
            </a:r>
            <a:br>
              <a:rPr lang="en-GB" smtClean="0"/>
            </a:br>
            <a:r>
              <a:rPr lang="en-GB" smtClean="0"/>
              <a:t>CPU Scheduling (Algorithms)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09600" y="609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Single Processor Scheduling Algorithms</a:t>
            </a:r>
          </a:p>
        </p:txBody>
      </p:sp>
      <p:sp>
        <p:nvSpPr>
          <p:cNvPr id="16387" name="Rectangle 2"/>
          <p:cNvSpPr>
            <a:spLocks noGrp="1" noChangeArrowheads="1"/>
          </p:cNvSpPr>
          <p:nvPr>
            <p:ph idx="1"/>
          </p:nvPr>
        </p:nvSpPr>
        <p:spPr>
          <a:xfrm>
            <a:off x="1524000" y="2057400"/>
            <a:ext cx="5891213" cy="4483100"/>
          </a:xfrm>
        </p:spPr>
        <p:txBody>
          <a:bodyPr/>
          <a:lstStyle/>
          <a:p>
            <a:pPr eaLnBrk="1" hangingPunct="1">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First Come, First Served (FCFS)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Shortest Job First (SJF)</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Priority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Round Robin (RR)</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First Come, First Served (FCFS) Scheduling</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22238"/>
            <a:ext cx="7666038" cy="868362"/>
          </a:xfrm>
        </p:spPr>
        <p:txBody>
          <a:bodyPr/>
          <a:lstStyle/>
          <a:p>
            <a:pPr eaLnBrk="1" hangingPunct="1"/>
            <a:r>
              <a:rPr lang="en-US" smtClean="0"/>
              <a:t>FCFS Scheduling Example</a:t>
            </a:r>
          </a:p>
        </p:txBody>
      </p:sp>
      <p:sp>
        <p:nvSpPr>
          <p:cNvPr id="16387" name="Rectangle 3"/>
          <p:cNvSpPr>
            <a:spLocks noGrp="1" noChangeArrowheads="1"/>
          </p:cNvSpPr>
          <p:nvPr>
            <p:ph type="body" sz="half" idx="1"/>
          </p:nvPr>
        </p:nvSpPr>
        <p:spPr>
          <a:xfrm>
            <a:off x="261938" y="1312863"/>
            <a:ext cx="7472362" cy="4818062"/>
          </a:xfrm>
        </p:spPr>
        <p:txBody>
          <a:bodyPr/>
          <a:lstStyle/>
          <a:p>
            <a:pPr eaLnBrk="1" hangingPunct="1">
              <a:lnSpc>
                <a:spcPct val="80000"/>
              </a:lnSpc>
            </a:pPr>
            <a:r>
              <a:rPr lang="en-US" sz="1600" dirty="0" smtClean="0"/>
              <a:t>suppose the scheduler is given 4 tasks, A, B, C and D. Each task requires a certain number of time units to complete. </a:t>
            </a:r>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r>
              <a:rPr lang="en-US" sz="1600" dirty="0" smtClean="0"/>
              <a:t>The FCFS scheduler’s Gantt chart for these tasks would be: </a:t>
            </a:r>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r>
              <a:rPr lang="en-US" sz="1600" dirty="0" smtClean="0"/>
              <a:t>The OS incurs some overhead each time it switches between processes due to </a:t>
            </a:r>
            <a:r>
              <a:rPr lang="en-US" sz="1600" b="1" dirty="0" smtClean="0"/>
              <a:t>context switching</a:t>
            </a:r>
            <a:r>
              <a:rPr lang="en-US" sz="1600" dirty="0" smtClean="0"/>
              <a:t>. We will call this overhead “</a:t>
            </a:r>
            <a:r>
              <a:rPr lang="en-US" sz="1600" b="1" dirty="0" err="1" smtClean="0"/>
              <a:t>cs</a:t>
            </a:r>
            <a:r>
              <a:rPr lang="en-US" sz="1600" dirty="0" smtClean="0"/>
              <a:t>”. </a:t>
            </a:r>
          </a:p>
        </p:txBody>
      </p:sp>
      <p:graphicFrame>
        <p:nvGraphicFramePr>
          <p:cNvPr id="14362" name="Group 26"/>
          <p:cNvGraphicFramePr>
            <a:graphicFrameLocks noGrp="1"/>
          </p:cNvGraphicFramePr>
          <p:nvPr>
            <p:ph sz="half" idx="2"/>
          </p:nvPr>
        </p:nvGraphicFramePr>
        <p:xfrm>
          <a:off x="5864225" y="1654175"/>
          <a:ext cx="2876550" cy="1305560"/>
        </p:xfrm>
        <a:graphic>
          <a:graphicData uri="http://schemas.openxmlformats.org/drawingml/2006/table">
            <a:tbl>
              <a:tblPr/>
              <a:tblGrid>
                <a:gridCol w="1128713"/>
                <a:gridCol w="1747837"/>
              </a:tblGrid>
              <a:tr h="3302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Task  </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Time units</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A</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8</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B</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4</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C</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9</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D</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5</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6408" name="Picture 70" descr="fig5-1"/>
          <p:cNvPicPr>
            <a:picLocks noChangeAspect="1" noChangeArrowheads="1"/>
          </p:cNvPicPr>
          <p:nvPr/>
        </p:nvPicPr>
        <p:blipFill>
          <a:blip r:embed="rId2"/>
          <a:srcRect/>
          <a:stretch>
            <a:fillRect/>
          </a:stretch>
        </p:blipFill>
        <p:spPr bwMode="auto">
          <a:xfrm>
            <a:off x="2562225" y="3214688"/>
            <a:ext cx="2400300" cy="75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654050" y="314325"/>
            <a:ext cx="8340725" cy="500063"/>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smtClean="0"/>
              <a:t>First-Come, First-Served (FCFS) Scheduling</a:t>
            </a:r>
          </a:p>
        </p:txBody>
      </p:sp>
      <p:sp>
        <p:nvSpPr>
          <p:cNvPr id="18435" name="Rectangle 2"/>
          <p:cNvSpPr>
            <a:spLocks noGrp="1" noChangeArrowheads="1"/>
          </p:cNvSpPr>
          <p:nvPr>
            <p:ph idx="1"/>
          </p:nvPr>
        </p:nvSpPr>
        <p:spPr>
          <a:xfrm>
            <a:off x="304800" y="990600"/>
            <a:ext cx="8023225" cy="5486400"/>
          </a:xfrm>
        </p:spPr>
        <p:txBody>
          <a:bodyPr/>
          <a:lstStyle/>
          <a:p>
            <a:pPr eaLnBrk="1" hangingPunct="1">
              <a:lnSpc>
                <a:spcPct val="93000"/>
              </a:lnSpc>
              <a:spcBef>
                <a:spcPts val="700"/>
              </a:spcBef>
              <a:buFont typeface="Monotype Sorts" charset="2"/>
              <a:buNone/>
              <a:tabLst>
                <a:tab pos="341313" algn="l"/>
                <a:tab pos="3028950" algn="ctr"/>
                <a:tab pos="4632325" algn="ctr"/>
                <a:tab pos="5483225" algn="l"/>
                <a:tab pos="6397625" algn="l"/>
                <a:tab pos="7312025" algn="l"/>
                <a:tab pos="8226425" algn="l"/>
                <a:tab pos="9140825" algn="l"/>
                <a:tab pos="10055225" algn="l"/>
              </a:tabLst>
            </a:pPr>
            <a:r>
              <a:rPr lang="en-GB" sz="2000" smtClean="0"/>
              <a:t>		</a:t>
            </a:r>
            <a:r>
              <a:rPr lang="en-GB" sz="2000" u="sng" smtClean="0"/>
              <a:t>Process</a:t>
            </a:r>
            <a:r>
              <a:rPr lang="en-GB" sz="2000" smtClean="0"/>
              <a:t>	</a:t>
            </a:r>
            <a:r>
              <a:rPr lang="en-GB" sz="2000" u="sng" smtClean="0"/>
              <a:t>Burst Time	</a:t>
            </a:r>
          </a:p>
          <a:p>
            <a:pPr eaLnBrk="1" hangingPunct="1">
              <a:lnSpc>
                <a:spcPct val="90000"/>
              </a:lnSpc>
              <a:buFont typeface="Monotype Sorts" charset="2"/>
              <a:buNone/>
              <a:tabLst>
                <a:tab pos="341313" algn="l"/>
                <a:tab pos="3028950" algn="ctr"/>
                <a:tab pos="4632325" algn="ctr"/>
                <a:tab pos="5483225" algn="l"/>
                <a:tab pos="6397625" algn="l"/>
                <a:tab pos="7312025" algn="l"/>
                <a:tab pos="8226425" algn="l"/>
                <a:tab pos="9140825" algn="l"/>
                <a:tab pos="10055225" algn="l"/>
              </a:tabLst>
            </a:pPr>
            <a:r>
              <a:rPr lang="en-GB" sz="2000" smtClean="0"/>
              <a:t>		</a:t>
            </a:r>
            <a:r>
              <a:rPr lang="en-GB" sz="2000" i="1" smtClean="0">
                <a:latin typeface="Courier New" pitchFamily="49" charset="0"/>
              </a:rPr>
              <a:t>P</a:t>
            </a:r>
            <a:r>
              <a:rPr lang="en-GB" sz="2000" i="1" baseline="-25000" smtClean="0">
                <a:latin typeface="Courier New" pitchFamily="49" charset="0"/>
              </a:rPr>
              <a:t>1</a:t>
            </a:r>
            <a:r>
              <a:rPr lang="en-GB" sz="2000" smtClean="0">
                <a:latin typeface="Courier New" pitchFamily="49" charset="0"/>
              </a:rPr>
              <a:t>	24</a:t>
            </a:r>
          </a:p>
          <a:p>
            <a:pPr eaLnBrk="1" hangingPunct="1">
              <a:lnSpc>
                <a:spcPct val="90000"/>
              </a:lnSpc>
              <a:buFont typeface="Monotype Sorts" charset="2"/>
              <a:buNone/>
              <a:tabLst>
                <a:tab pos="341313" algn="l"/>
                <a:tab pos="3028950" algn="ctr"/>
                <a:tab pos="4632325" algn="ctr"/>
                <a:tab pos="5483225" algn="l"/>
                <a:tab pos="6397625" algn="l"/>
                <a:tab pos="7312025" algn="l"/>
                <a:tab pos="8226425" algn="l"/>
                <a:tab pos="9140825" algn="l"/>
                <a:tab pos="10055225" algn="l"/>
              </a:tabLst>
            </a:pPr>
            <a:r>
              <a:rPr lang="en-GB" sz="2000" smtClean="0">
                <a:latin typeface="Courier New" pitchFamily="49" charset="0"/>
              </a:rPr>
              <a:t>		</a:t>
            </a:r>
            <a:r>
              <a:rPr lang="en-GB" sz="2000" i="1" smtClean="0">
                <a:latin typeface="Courier New" pitchFamily="49" charset="0"/>
              </a:rPr>
              <a:t>P</a:t>
            </a:r>
            <a:r>
              <a:rPr lang="en-GB" sz="2000" i="1" baseline="-25000" smtClean="0">
                <a:latin typeface="Courier New" pitchFamily="49" charset="0"/>
              </a:rPr>
              <a:t>2</a:t>
            </a:r>
            <a:r>
              <a:rPr lang="en-GB" sz="2000" smtClean="0">
                <a:latin typeface="Courier New" pitchFamily="49" charset="0"/>
              </a:rPr>
              <a:t> 	 3</a:t>
            </a:r>
          </a:p>
          <a:p>
            <a:pPr eaLnBrk="1" hangingPunct="1">
              <a:lnSpc>
                <a:spcPct val="90000"/>
              </a:lnSpc>
              <a:spcBef>
                <a:spcPts val="700"/>
              </a:spcBef>
              <a:buFont typeface="Monotype Sorts" charset="2"/>
              <a:buNone/>
              <a:tabLst>
                <a:tab pos="341313" algn="l"/>
                <a:tab pos="3028950" algn="ctr"/>
                <a:tab pos="4632325" algn="ctr"/>
                <a:tab pos="5483225" algn="l"/>
                <a:tab pos="6397625" algn="l"/>
                <a:tab pos="7312025" algn="l"/>
                <a:tab pos="8226425" algn="l"/>
                <a:tab pos="9140825" algn="l"/>
                <a:tab pos="10055225" algn="l"/>
              </a:tabLst>
            </a:pPr>
            <a:r>
              <a:rPr lang="en-GB" sz="2000" smtClean="0">
                <a:latin typeface="Courier New" pitchFamily="49" charset="0"/>
              </a:rPr>
              <a:t>		</a:t>
            </a:r>
            <a:r>
              <a:rPr lang="en-GB" sz="2000" i="1" smtClean="0">
                <a:latin typeface="Courier New" pitchFamily="49" charset="0"/>
              </a:rPr>
              <a:t>P</a:t>
            </a:r>
            <a:r>
              <a:rPr lang="en-GB" sz="2000" i="1" baseline="-25000" smtClean="0">
                <a:latin typeface="Courier New" pitchFamily="49" charset="0"/>
              </a:rPr>
              <a:t>3	  </a:t>
            </a:r>
            <a:r>
              <a:rPr lang="en-GB" sz="2000" smtClean="0">
                <a:latin typeface="Courier New" pitchFamily="49" charset="0"/>
              </a:rPr>
              <a:t>3</a:t>
            </a:r>
            <a:r>
              <a:rPr lang="en-GB" sz="2000" i="1" baseline="-25000" smtClean="0"/>
              <a:t> </a:t>
            </a:r>
          </a:p>
          <a:p>
            <a:pPr eaLnBrk="1" hangingPunct="1">
              <a:lnSpc>
                <a:spcPct val="90000"/>
              </a:lnSpc>
              <a:spcBef>
                <a:spcPts val="700"/>
              </a:spcBef>
              <a:tabLst>
                <a:tab pos="341313" algn="l"/>
                <a:tab pos="3028950" algn="ctr"/>
                <a:tab pos="4632325" algn="ctr"/>
                <a:tab pos="5483225" algn="l"/>
                <a:tab pos="6397625" algn="l"/>
                <a:tab pos="7312025" algn="l"/>
                <a:tab pos="8226425" algn="l"/>
                <a:tab pos="9140825" algn="l"/>
                <a:tab pos="10055225" algn="l"/>
              </a:tabLst>
            </a:pPr>
            <a:r>
              <a:rPr lang="en-GB" sz="2000" smtClean="0"/>
              <a:t>With FCFS, the process that requests the CPU first is allocated the CPU first</a:t>
            </a:r>
          </a:p>
          <a:p>
            <a:pPr eaLnBrk="1" hangingPunct="1">
              <a:lnSpc>
                <a:spcPct val="90000"/>
              </a:lnSpc>
              <a:spcBef>
                <a:spcPts val="613"/>
              </a:spcBef>
              <a:tabLst>
                <a:tab pos="341313" algn="l"/>
                <a:tab pos="3028950" algn="ctr"/>
                <a:tab pos="4632325" algn="ctr"/>
                <a:tab pos="5483225" algn="l"/>
                <a:tab pos="6397625" algn="l"/>
                <a:tab pos="7312025" algn="l"/>
                <a:tab pos="8226425" algn="l"/>
                <a:tab pos="9140825" algn="l"/>
                <a:tab pos="10055225" algn="l"/>
              </a:tabLst>
            </a:pPr>
            <a:r>
              <a:rPr lang="en-GB" sz="2000" smtClean="0"/>
              <a:t>Case #1: Suppose that the processes arrive in the order: </a:t>
            </a:r>
            <a:r>
              <a:rPr lang="en-GB" sz="2000" smtClean="0">
                <a:latin typeface="Courier New" pitchFamily="49" charset="0"/>
              </a:rPr>
              <a:t>P</a:t>
            </a:r>
            <a:r>
              <a:rPr lang="en-GB" sz="2000" baseline="-25000" smtClean="0">
                <a:latin typeface="Courier New" pitchFamily="49" charset="0"/>
              </a:rPr>
              <a:t>1</a:t>
            </a:r>
            <a:r>
              <a:rPr lang="en-GB" sz="2000" smtClean="0">
                <a:latin typeface="Courier New" pitchFamily="49" charset="0"/>
              </a:rPr>
              <a:t> , P</a:t>
            </a:r>
            <a:r>
              <a:rPr lang="en-GB" sz="2000" baseline="-25000" smtClean="0">
                <a:latin typeface="Courier New" pitchFamily="49" charset="0"/>
              </a:rPr>
              <a:t>2</a:t>
            </a:r>
            <a:r>
              <a:rPr lang="en-GB" sz="2000" smtClean="0">
                <a:latin typeface="Courier New" pitchFamily="49" charset="0"/>
              </a:rPr>
              <a:t> , P</a:t>
            </a:r>
            <a:r>
              <a:rPr lang="en-GB" sz="2000" baseline="-25000" smtClean="0">
                <a:latin typeface="Courier New" pitchFamily="49" charset="0"/>
              </a:rPr>
              <a:t>3</a:t>
            </a:r>
            <a:r>
              <a:rPr lang="en-GB" sz="2000" i="1" baseline="-25000" smtClean="0"/>
              <a:t>  </a:t>
            </a:r>
            <a:br>
              <a:rPr lang="en-GB" sz="2000" i="1" baseline="-25000" smtClean="0"/>
            </a:br>
            <a:r>
              <a:rPr lang="en-GB" sz="2000" i="1" baseline="-25000" smtClean="0"/>
              <a:t/>
            </a:r>
            <a:br>
              <a:rPr lang="en-GB" sz="2000" i="1" baseline="-25000" smtClean="0"/>
            </a:br>
            <a:r>
              <a:rPr lang="en-GB" sz="2000" smtClean="0"/>
              <a:t>The Gantt Chart for the schedule is:</a:t>
            </a:r>
            <a:br>
              <a:rPr lang="en-GB" sz="2000" smtClean="0"/>
            </a:br>
            <a:r>
              <a:rPr lang="en-GB" sz="2000" smtClean="0"/>
              <a:t/>
            </a:r>
            <a:br>
              <a:rPr lang="en-GB" sz="2000" smtClean="0"/>
            </a:br>
            <a:r>
              <a:rPr lang="en-GB" sz="2000" smtClean="0"/>
              <a:t/>
            </a:r>
            <a:br>
              <a:rPr lang="en-GB" sz="2000" smtClean="0"/>
            </a:br>
            <a:r>
              <a:rPr lang="en-GB" sz="2000" smtClean="0"/>
              <a:t/>
            </a:r>
            <a:br>
              <a:rPr lang="en-GB" sz="2000" smtClean="0"/>
            </a:br>
            <a:r>
              <a:rPr lang="en-GB" sz="2000" smtClean="0"/>
              <a:t/>
            </a:r>
            <a:br>
              <a:rPr lang="en-GB" sz="2000" smtClean="0"/>
            </a:br>
            <a:endParaRPr lang="en-GB" sz="2000" smtClean="0"/>
          </a:p>
          <a:p>
            <a:pPr eaLnBrk="1" hangingPunct="1">
              <a:lnSpc>
                <a:spcPct val="90000"/>
              </a:lnSpc>
              <a:tabLst>
                <a:tab pos="341313" algn="l"/>
                <a:tab pos="3028950" algn="ctr"/>
                <a:tab pos="4632325" algn="ctr"/>
                <a:tab pos="5483225" algn="l"/>
                <a:tab pos="6397625" algn="l"/>
                <a:tab pos="7312025" algn="l"/>
                <a:tab pos="8226425" algn="l"/>
                <a:tab pos="9140825" algn="l"/>
                <a:tab pos="10055225" algn="l"/>
              </a:tabLst>
            </a:pPr>
            <a:r>
              <a:rPr lang="en-GB" sz="2000" smtClean="0"/>
              <a:t>Waiting time for </a:t>
            </a:r>
            <a:r>
              <a:rPr lang="en-GB" sz="2000" i="1" smtClean="0">
                <a:latin typeface="Courier New" pitchFamily="49" charset="0"/>
              </a:rPr>
              <a:t>P</a:t>
            </a:r>
            <a:r>
              <a:rPr lang="en-GB" sz="2000" i="1" baseline="-25000" smtClean="0">
                <a:latin typeface="Courier New" pitchFamily="49" charset="0"/>
              </a:rPr>
              <a:t>1</a:t>
            </a:r>
            <a:r>
              <a:rPr lang="en-GB" sz="2000" smtClean="0">
                <a:latin typeface="Courier New" pitchFamily="49" charset="0"/>
              </a:rPr>
              <a:t>  = 0; </a:t>
            </a:r>
            <a:r>
              <a:rPr lang="en-GB" sz="2000" i="1" smtClean="0">
                <a:latin typeface="Courier New" pitchFamily="49" charset="0"/>
              </a:rPr>
              <a:t>P</a:t>
            </a:r>
            <a:r>
              <a:rPr lang="en-GB" sz="2000" i="1" baseline="-25000" smtClean="0">
                <a:latin typeface="Courier New" pitchFamily="49" charset="0"/>
              </a:rPr>
              <a:t>2</a:t>
            </a:r>
            <a:r>
              <a:rPr lang="en-GB" sz="2000" smtClean="0">
                <a:latin typeface="Courier New" pitchFamily="49" charset="0"/>
              </a:rPr>
              <a:t>  = 24; </a:t>
            </a:r>
            <a:r>
              <a:rPr lang="en-GB" sz="2000" i="1" smtClean="0">
                <a:latin typeface="Courier New" pitchFamily="49" charset="0"/>
              </a:rPr>
              <a:t>P</a:t>
            </a:r>
            <a:r>
              <a:rPr lang="en-GB" sz="2000" i="1" baseline="-25000" smtClean="0">
                <a:latin typeface="Courier New" pitchFamily="49" charset="0"/>
              </a:rPr>
              <a:t>3 </a:t>
            </a:r>
            <a:r>
              <a:rPr lang="en-GB" sz="2000" smtClean="0">
                <a:latin typeface="Courier New" pitchFamily="49" charset="0"/>
              </a:rPr>
              <a:t>= 27</a:t>
            </a:r>
          </a:p>
          <a:p>
            <a:pPr eaLnBrk="1" hangingPunct="1">
              <a:lnSpc>
                <a:spcPct val="90000"/>
              </a:lnSpc>
              <a:tabLst>
                <a:tab pos="341313" algn="l"/>
                <a:tab pos="3028950" algn="ctr"/>
                <a:tab pos="4632325" algn="ctr"/>
                <a:tab pos="5483225" algn="l"/>
                <a:tab pos="6397625" algn="l"/>
                <a:tab pos="7312025" algn="l"/>
                <a:tab pos="8226425" algn="l"/>
                <a:tab pos="9140825" algn="l"/>
                <a:tab pos="10055225" algn="l"/>
              </a:tabLst>
            </a:pPr>
            <a:r>
              <a:rPr lang="en-GB" sz="2000" smtClean="0"/>
              <a:t>Average waiting time:  </a:t>
            </a:r>
            <a:r>
              <a:rPr lang="en-GB" sz="2000" smtClean="0">
                <a:latin typeface="Courier New" pitchFamily="49" charset="0"/>
              </a:rPr>
              <a:t>(0 + 24 + 27)/3 = 17</a:t>
            </a:r>
          </a:p>
          <a:p>
            <a:pPr eaLnBrk="1" hangingPunct="1">
              <a:lnSpc>
                <a:spcPct val="90000"/>
              </a:lnSpc>
              <a:tabLst>
                <a:tab pos="341313" algn="l"/>
                <a:tab pos="3028950" algn="ctr"/>
                <a:tab pos="4632325" algn="ctr"/>
                <a:tab pos="5483225" algn="l"/>
                <a:tab pos="6397625" algn="l"/>
                <a:tab pos="7312025" algn="l"/>
                <a:tab pos="8226425" algn="l"/>
                <a:tab pos="9140825" algn="l"/>
                <a:tab pos="10055225" algn="l"/>
              </a:tabLst>
            </a:pPr>
            <a:r>
              <a:rPr lang="en-GB" sz="2000" smtClean="0"/>
              <a:t>Average turn-around time:  </a:t>
            </a:r>
            <a:r>
              <a:rPr lang="en-GB" sz="2000" smtClean="0">
                <a:latin typeface="Courier New" pitchFamily="49" charset="0"/>
                <a:cs typeface="Courier New" pitchFamily="49" charset="0"/>
              </a:rPr>
              <a:t>(24 + 27 + 30)/3 = 27</a:t>
            </a:r>
          </a:p>
        </p:txBody>
      </p:sp>
      <p:grpSp>
        <p:nvGrpSpPr>
          <p:cNvPr id="18436" name="Group 3"/>
          <p:cNvGrpSpPr>
            <a:grpSpLocks/>
          </p:cNvGrpSpPr>
          <p:nvPr/>
        </p:nvGrpSpPr>
        <p:grpSpPr bwMode="auto">
          <a:xfrm>
            <a:off x="1447800" y="4038600"/>
            <a:ext cx="5554663" cy="1127125"/>
            <a:chOff x="1061" y="2384"/>
            <a:chExt cx="3499" cy="710"/>
          </a:xfrm>
        </p:grpSpPr>
        <p:sp>
          <p:nvSpPr>
            <p:cNvPr id="18437" name="AutoShape 4"/>
            <p:cNvSpPr>
              <a:spLocks noChangeArrowheads="1"/>
            </p:cNvSpPr>
            <p:nvPr/>
          </p:nvSpPr>
          <p:spPr bwMode="auto">
            <a:xfrm>
              <a:off x="1165" y="2384"/>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18438" name="AutoShape 5"/>
            <p:cNvSpPr>
              <a:spLocks noChangeArrowheads="1"/>
            </p:cNvSpPr>
            <p:nvPr/>
          </p:nvSpPr>
          <p:spPr bwMode="auto">
            <a:xfrm>
              <a:off x="1981"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18439" name="AutoShape 6"/>
            <p:cNvSpPr>
              <a:spLocks noChangeArrowheads="1"/>
            </p:cNvSpPr>
            <p:nvPr/>
          </p:nvSpPr>
          <p:spPr bwMode="auto">
            <a:xfrm>
              <a:off x="3469"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18440" name="AutoShape 7"/>
            <p:cNvSpPr>
              <a:spLocks noChangeArrowheads="1"/>
            </p:cNvSpPr>
            <p:nvPr/>
          </p:nvSpPr>
          <p:spPr bwMode="auto">
            <a:xfrm>
              <a:off x="4045"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sp>
          <p:nvSpPr>
            <p:cNvPr id="18441" name="Line 8"/>
            <p:cNvSpPr>
              <a:spLocks noChangeShapeType="1"/>
            </p:cNvSpPr>
            <p:nvPr/>
          </p:nvSpPr>
          <p:spPr bwMode="auto">
            <a:xfrm>
              <a:off x="1165" y="2768"/>
              <a:ext cx="1" cy="144"/>
            </a:xfrm>
            <a:prstGeom prst="line">
              <a:avLst/>
            </a:prstGeom>
            <a:noFill/>
            <a:ln w="9360">
              <a:solidFill>
                <a:srgbClr val="000000"/>
              </a:solidFill>
              <a:round/>
              <a:headEnd/>
              <a:tailEnd/>
            </a:ln>
          </p:spPr>
          <p:txBody>
            <a:bodyPr/>
            <a:lstStyle/>
            <a:p>
              <a:endParaRPr lang="en-US"/>
            </a:p>
          </p:txBody>
        </p:sp>
        <p:sp>
          <p:nvSpPr>
            <p:cNvPr id="18442" name="Line 9"/>
            <p:cNvSpPr>
              <a:spLocks noChangeShapeType="1"/>
            </p:cNvSpPr>
            <p:nvPr/>
          </p:nvSpPr>
          <p:spPr bwMode="auto">
            <a:xfrm>
              <a:off x="4477" y="2768"/>
              <a:ext cx="1" cy="144"/>
            </a:xfrm>
            <a:prstGeom prst="line">
              <a:avLst/>
            </a:prstGeom>
            <a:noFill/>
            <a:ln w="9360">
              <a:solidFill>
                <a:srgbClr val="000000"/>
              </a:solidFill>
              <a:round/>
              <a:headEnd/>
              <a:tailEnd/>
            </a:ln>
          </p:spPr>
          <p:txBody>
            <a:bodyPr/>
            <a:lstStyle/>
            <a:p>
              <a:endParaRPr lang="en-US"/>
            </a:p>
          </p:txBody>
        </p:sp>
        <p:sp>
          <p:nvSpPr>
            <p:cNvPr id="18443" name="Line 10"/>
            <p:cNvSpPr>
              <a:spLocks noChangeShapeType="1"/>
            </p:cNvSpPr>
            <p:nvPr/>
          </p:nvSpPr>
          <p:spPr bwMode="auto">
            <a:xfrm>
              <a:off x="3277" y="2384"/>
              <a:ext cx="1" cy="384"/>
            </a:xfrm>
            <a:prstGeom prst="line">
              <a:avLst/>
            </a:prstGeom>
            <a:noFill/>
            <a:ln w="9360">
              <a:solidFill>
                <a:srgbClr val="000000"/>
              </a:solidFill>
              <a:round/>
              <a:headEnd/>
              <a:tailEnd/>
            </a:ln>
          </p:spPr>
          <p:txBody>
            <a:bodyPr/>
            <a:lstStyle/>
            <a:p>
              <a:endParaRPr lang="en-US"/>
            </a:p>
          </p:txBody>
        </p:sp>
        <p:sp>
          <p:nvSpPr>
            <p:cNvPr id="18444" name="Line 11"/>
            <p:cNvSpPr>
              <a:spLocks noChangeShapeType="1"/>
            </p:cNvSpPr>
            <p:nvPr/>
          </p:nvSpPr>
          <p:spPr bwMode="auto">
            <a:xfrm>
              <a:off x="3853" y="2384"/>
              <a:ext cx="1" cy="384"/>
            </a:xfrm>
            <a:prstGeom prst="line">
              <a:avLst/>
            </a:prstGeom>
            <a:noFill/>
            <a:ln w="9360">
              <a:solidFill>
                <a:srgbClr val="000000"/>
              </a:solidFill>
              <a:round/>
              <a:headEnd/>
              <a:tailEnd/>
            </a:ln>
          </p:spPr>
          <p:txBody>
            <a:bodyPr/>
            <a:lstStyle/>
            <a:p>
              <a:endParaRPr lang="en-US"/>
            </a:p>
          </p:txBody>
        </p:sp>
        <p:sp>
          <p:nvSpPr>
            <p:cNvPr id="18445" name="Line 12"/>
            <p:cNvSpPr>
              <a:spLocks noChangeShapeType="1"/>
            </p:cNvSpPr>
            <p:nvPr/>
          </p:nvSpPr>
          <p:spPr bwMode="auto">
            <a:xfrm>
              <a:off x="3277" y="2768"/>
              <a:ext cx="1" cy="144"/>
            </a:xfrm>
            <a:prstGeom prst="line">
              <a:avLst/>
            </a:prstGeom>
            <a:noFill/>
            <a:ln w="9360">
              <a:solidFill>
                <a:srgbClr val="000000"/>
              </a:solidFill>
              <a:round/>
              <a:headEnd/>
              <a:tailEnd/>
            </a:ln>
          </p:spPr>
          <p:txBody>
            <a:bodyPr/>
            <a:lstStyle/>
            <a:p>
              <a:endParaRPr lang="en-US"/>
            </a:p>
          </p:txBody>
        </p:sp>
        <p:sp>
          <p:nvSpPr>
            <p:cNvPr id="18446" name="Line 13"/>
            <p:cNvSpPr>
              <a:spLocks noChangeShapeType="1"/>
            </p:cNvSpPr>
            <p:nvPr/>
          </p:nvSpPr>
          <p:spPr bwMode="auto">
            <a:xfrm>
              <a:off x="3853" y="2768"/>
              <a:ext cx="1" cy="144"/>
            </a:xfrm>
            <a:prstGeom prst="line">
              <a:avLst/>
            </a:prstGeom>
            <a:noFill/>
            <a:ln w="9360">
              <a:solidFill>
                <a:srgbClr val="000000"/>
              </a:solidFill>
              <a:round/>
              <a:headEnd/>
              <a:tailEnd/>
            </a:ln>
          </p:spPr>
          <p:txBody>
            <a:bodyPr/>
            <a:lstStyle/>
            <a:p>
              <a:endParaRPr lang="en-US"/>
            </a:p>
          </p:txBody>
        </p:sp>
        <p:sp>
          <p:nvSpPr>
            <p:cNvPr id="18447" name="AutoShape 14"/>
            <p:cNvSpPr>
              <a:spLocks noChangeArrowheads="1"/>
            </p:cNvSpPr>
            <p:nvPr/>
          </p:nvSpPr>
          <p:spPr bwMode="auto">
            <a:xfrm>
              <a:off x="3133"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24</a:t>
              </a:r>
            </a:p>
          </p:txBody>
        </p:sp>
        <p:sp>
          <p:nvSpPr>
            <p:cNvPr id="18448" name="AutoShape 15"/>
            <p:cNvSpPr>
              <a:spLocks noChangeArrowheads="1"/>
            </p:cNvSpPr>
            <p:nvPr/>
          </p:nvSpPr>
          <p:spPr bwMode="auto">
            <a:xfrm>
              <a:off x="3709"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27</a:t>
              </a:r>
            </a:p>
          </p:txBody>
        </p:sp>
        <p:sp>
          <p:nvSpPr>
            <p:cNvPr id="18449" name="AutoShape 16"/>
            <p:cNvSpPr>
              <a:spLocks noChangeArrowheads="1"/>
            </p:cNvSpPr>
            <p:nvPr/>
          </p:nvSpPr>
          <p:spPr bwMode="auto">
            <a:xfrm>
              <a:off x="4285"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30</a:t>
              </a:r>
            </a:p>
          </p:txBody>
        </p:sp>
        <p:sp>
          <p:nvSpPr>
            <p:cNvPr id="18450" name="AutoShape 17"/>
            <p:cNvSpPr>
              <a:spLocks noChangeArrowheads="1"/>
            </p:cNvSpPr>
            <p:nvPr/>
          </p:nvSpPr>
          <p:spPr bwMode="auto">
            <a:xfrm>
              <a:off x="1061" y="28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gr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FCFS Scheduling (Cont.)</a:t>
            </a:r>
          </a:p>
        </p:txBody>
      </p:sp>
      <p:sp>
        <p:nvSpPr>
          <p:cNvPr id="19459" name="Rectangle 2"/>
          <p:cNvSpPr>
            <a:spLocks noGrp="1" noChangeArrowheads="1"/>
          </p:cNvSpPr>
          <p:nvPr>
            <p:ph idx="1"/>
          </p:nvPr>
        </p:nvSpPr>
        <p:spPr>
          <a:xfrm>
            <a:off x="228600" y="954088"/>
            <a:ext cx="8610600" cy="5481637"/>
          </a:xfrm>
        </p:spPr>
        <p:txBody>
          <a:bodyPr/>
          <a:lstStyle/>
          <a:p>
            <a:pPr eaLnBrk="1" hangingPunct="1">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Case #2: Suppose that the processes arrive in the order: </a:t>
            </a:r>
            <a:r>
              <a:rPr lang="en-GB" sz="1800" i="1" smtClean="0">
                <a:latin typeface="Courier New" pitchFamily="49" charset="0"/>
              </a:rPr>
              <a:t>P</a:t>
            </a:r>
            <a:r>
              <a:rPr lang="en-GB" sz="1800" i="1" baseline="-25000" smtClean="0">
                <a:latin typeface="Courier New" pitchFamily="49" charset="0"/>
              </a:rPr>
              <a:t>2</a:t>
            </a:r>
            <a:r>
              <a:rPr lang="en-GB" sz="1800" smtClean="0">
                <a:latin typeface="Courier New" pitchFamily="49" charset="0"/>
              </a:rPr>
              <a:t> , </a:t>
            </a:r>
            <a:r>
              <a:rPr lang="en-GB" sz="1800" i="1" smtClean="0">
                <a:latin typeface="Courier New" pitchFamily="49" charset="0"/>
              </a:rPr>
              <a:t>P</a:t>
            </a:r>
            <a:r>
              <a:rPr lang="en-GB" sz="1800" i="1" baseline="-25000" smtClean="0">
                <a:latin typeface="Courier New" pitchFamily="49" charset="0"/>
              </a:rPr>
              <a:t>3</a:t>
            </a:r>
            <a:r>
              <a:rPr lang="en-GB" sz="1800" smtClean="0">
                <a:latin typeface="Courier New" pitchFamily="49" charset="0"/>
              </a:rPr>
              <a:t> , </a:t>
            </a:r>
            <a:r>
              <a:rPr lang="en-GB" sz="1800" i="1" smtClean="0">
                <a:latin typeface="Courier New" pitchFamily="49" charset="0"/>
              </a:rPr>
              <a:t>P</a:t>
            </a:r>
            <a:r>
              <a:rPr lang="en-GB" sz="1800" i="1" baseline="-25000" smtClean="0">
                <a:latin typeface="Courier New" pitchFamily="49" charset="0"/>
              </a:rPr>
              <a:t>1</a:t>
            </a:r>
            <a:r>
              <a:rPr lang="en-GB" sz="1800" smtClean="0">
                <a:latin typeface="Courier New" pitchFamily="49" charset="0"/>
              </a:rPr>
              <a:t> </a:t>
            </a:r>
            <a:br>
              <a:rPr lang="en-GB" sz="1800" smtClean="0">
                <a:latin typeface="Courier New" pitchFamily="49" charset="0"/>
              </a:rPr>
            </a:br>
            <a:endParaRPr lang="en-GB" sz="1800" smtClean="0">
              <a:latin typeface="Courier New" pitchFamily="49" charset="0"/>
            </a:endParaRP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The Gantt chart for the schedule is:</a:t>
            </a:r>
            <a:br>
              <a:rPr lang="en-GB" sz="1800" smtClean="0"/>
            </a:br>
            <a:endParaRPr lang="en-GB" sz="1800" smtClean="0"/>
          </a:p>
          <a:p>
            <a:pPr eaLnBrk="1" hangingPunct="1">
              <a:lnSpc>
                <a:spcPct val="90000"/>
              </a:lnSpc>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smtClean="0"/>
          </a:p>
          <a:p>
            <a:pPr eaLnBrk="1" hangingPunct="1">
              <a:lnSpc>
                <a:spcPct val="90000"/>
              </a:lnSpc>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smtClean="0"/>
          </a:p>
          <a:p>
            <a:pPr eaLnBrk="1" hangingPunct="1">
              <a:lnSpc>
                <a:spcPct val="90000"/>
              </a:lnSpc>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smtClean="0"/>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Waiting time for </a:t>
            </a:r>
            <a:r>
              <a:rPr lang="en-GB" sz="1800" i="1" smtClean="0">
                <a:latin typeface="Courier New" pitchFamily="49" charset="0"/>
              </a:rPr>
              <a:t>P</a:t>
            </a:r>
            <a:r>
              <a:rPr lang="en-GB" sz="1800" i="1" baseline="-25000" smtClean="0">
                <a:latin typeface="Courier New" pitchFamily="49" charset="0"/>
              </a:rPr>
              <a:t>1 </a:t>
            </a:r>
            <a:r>
              <a:rPr lang="en-GB" sz="1800" i="1" smtClean="0">
                <a:latin typeface="Courier New" pitchFamily="49" charset="0"/>
              </a:rPr>
              <a:t>=</a:t>
            </a:r>
            <a:r>
              <a:rPr lang="en-GB" sz="1800" smtClean="0">
                <a:latin typeface="Courier New" pitchFamily="49" charset="0"/>
              </a:rPr>
              <a:t> 6</a:t>
            </a:r>
            <a:r>
              <a:rPr lang="en-GB" sz="1800" i="1" smtClean="0">
                <a:latin typeface="Courier New" pitchFamily="49" charset="0"/>
              </a:rPr>
              <a:t>;</a:t>
            </a:r>
            <a:r>
              <a:rPr lang="en-GB" sz="1800" i="1" baseline="-25000" smtClean="0">
                <a:latin typeface="Courier New" pitchFamily="49" charset="0"/>
              </a:rPr>
              <a:t> </a:t>
            </a:r>
            <a:r>
              <a:rPr lang="en-GB" sz="1800" i="1" smtClean="0">
                <a:latin typeface="Courier New" pitchFamily="49" charset="0"/>
              </a:rPr>
              <a:t>P</a:t>
            </a:r>
            <a:r>
              <a:rPr lang="en-GB" sz="1800" i="1" baseline="-25000" smtClean="0">
                <a:latin typeface="Courier New" pitchFamily="49" charset="0"/>
              </a:rPr>
              <a:t>2</a:t>
            </a:r>
            <a:r>
              <a:rPr lang="en-GB" sz="1800" smtClean="0">
                <a:latin typeface="Courier New" pitchFamily="49" charset="0"/>
              </a:rPr>
              <a:t> = 0</a:t>
            </a:r>
            <a:r>
              <a:rPr lang="en-GB" sz="1800" i="1" baseline="-25000" smtClean="0">
                <a:latin typeface="Courier New" pitchFamily="49" charset="0"/>
              </a:rPr>
              <a:t>; </a:t>
            </a:r>
            <a:r>
              <a:rPr lang="en-GB" sz="1800" i="1" smtClean="0">
                <a:latin typeface="Courier New" pitchFamily="49" charset="0"/>
              </a:rPr>
              <a:t>P</a:t>
            </a:r>
            <a:r>
              <a:rPr lang="en-GB" sz="1800" i="1" baseline="-25000" smtClean="0">
                <a:latin typeface="Courier New" pitchFamily="49" charset="0"/>
              </a:rPr>
              <a:t>3 </a:t>
            </a:r>
            <a:r>
              <a:rPr lang="en-GB" sz="1800" i="1" smtClean="0">
                <a:latin typeface="Courier New" pitchFamily="49" charset="0"/>
              </a:rPr>
              <a:t>= </a:t>
            </a:r>
            <a:r>
              <a:rPr lang="en-GB" sz="1800" smtClean="0">
                <a:latin typeface="Courier New" pitchFamily="49" charset="0"/>
              </a:rPr>
              <a:t>3</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Average waiting time:   </a:t>
            </a:r>
            <a:r>
              <a:rPr lang="en-GB" sz="1800" smtClean="0">
                <a:latin typeface="Courier New" pitchFamily="49" charset="0"/>
              </a:rPr>
              <a:t>(6 + 0 + 3)/3 = 3 </a:t>
            </a:r>
            <a:r>
              <a:rPr lang="en-GB" sz="1800" smtClean="0"/>
              <a:t>(Much better than Case #1)</a:t>
            </a:r>
            <a:endParaRPr lang="en-GB" sz="1800" smtClean="0">
              <a:latin typeface="Courier New" pitchFamily="49" charset="0"/>
            </a:endParaRP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Average turn-around time:   </a:t>
            </a:r>
            <a:r>
              <a:rPr lang="en-GB" sz="1800" smtClean="0">
                <a:latin typeface="Courier New" pitchFamily="49" charset="0"/>
              </a:rPr>
              <a:t>(3 + 6 + 30)/3 = 13</a:t>
            </a:r>
            <a:endParaRPr lang="en-GB" sz="1800" smtClean="0"/>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Case #1 is an example of the </a:t>
            </a:r>
            <a:r>
              <a:rPr lang="en-GB" sz="1800" b="1" smtClean="0"/>
              <a:t>convoy effect; </a:t>
            </a:r>
            <a:r>
              <a:rPr lang="en-GB" sz="1800" smtClean="0"/>
              <a:t>all the other processes wait for one long-running process to finish using the CPU</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This problem results in lower CPU and device utilization; Case #2 shows that higher utilization might be possible if the short processes were allowed to run first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The FCFS scheduling algorithm is </a:t>
            </a:r>
            <a:r>
              <a:rPr lang="en-GB" sz="1800" b="1" smtClean="0"/>
              <a:t>non-preemptive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Once the CPU has been allocated to a process, that process </a:t>
            </a:r>
            <a:r>
              <a:rPr lang="en-GB" sz="1800" b="1" smtClean="0"/>
              <a:t>keeps the CPU </a:t>
            </a:r>
            <a:r>
              <a:rPr lang="en-GB" sz="1800" smtClean="0"/>
              <a:t>until it releases it either by terminating or by requesting I/O</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It is a </a:t>
            </a:r>
            <a:r>
              <a:rPr lang="en-GB" sz="1800" b="1" smtClean="0"/>
              <a:t>troublesome algorithm for time-sharing systems </a:t>
            </a:r>
          </a:p>
        </p:txBody>
      </p:sp>
      <p:grpSp>
        <p:nvGrpSpPr>
          <p:cNvPr id="19460" name="Group 3"/>
          <p:cNvGrpSpPr>
            <a:grpSpLocks/>
          </p:cNvGrpSpPr>
          <p:nvPr/>
        </p:nvGrpSpPr>
        <p:grpSpPr bwMode="auto">
          <a:xfrm>
            <a:off x="1631950" y="1879600"/>
            <a:ext cx="5573713" cy="1127125"/>
            <a:chOff x="1028" y="1184"/>
            <a:chExt cx="3511" cy="710"/>
          </a:xfrm>
        </p:grpSpPr>
        <p:sp>
          <p:nvSpPr>
            <p:cNvPr id="19461" name="AutoShape 4"/>
            <p:cNvSpPr>
              <a:spLocks noChangeArrowheads="1"/>
            </p:cNvSpPr>
            <p:nvPr/>
          </p:nvSpPr>
          <p:spPr bwMode="auto">
            <a:xfrm>
              <a:off x="1124" y="1184"/>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19462" name="AutoShape 5"/>
            <p:cNvSpPr>
              <a:spLocks noChangeArrowheads="1"/>
            </p:cNvSpPr>
            <p:nvPr/>
          </p:nvSpPr>
          <p:spPr bwMode="auto">
            <a:xfrm>
              <a:off x="3355"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19463" name="AutoShape 6"/>
            <p:cNvSpPr>
              <a:spLocks noChangeArrowheads="1"/>
            </p:cNvSpPr>
            <p:nvPr/>
          </p:nvSpPr>
          <p:spPr bwMode="auto">
            <a:xfrm>
              <a:off x="1867"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sp>
          <p:nvSpPr>
            <p:cNvPr id="19464" name="AutoShape 7"/>
            <p:cNvSpPr>
              <a:spLocks noChangeArrowheads="1"/>
            </p:cNvSpPr>
            <p:nvPr/>
          </p:nvSpPr>
          <p:spPr bwMode="auto">
            <a:xfrm>
              <a:off x="1291"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19465" name="Line 8"/>
            <p:cNvSpPr>
              <a:spLocks noChangeShapeType="1"/>
            </p:cNvSpPr>
            <p:nvPr/>
          </p:nvSpPr>
          <p:spPr bwMode="auto">
            <a:xfrm>
              <a:off x="4436" y="1568"/>
              <a:ext cx="1" cy="144"/>
            </a:xfrm>
            <a:prstGeom prst="line">
              <a:avLst/>
            </a:prstGeom>
            <a:noFill/>
            <a:ln w="9360">
              <a:solidFill>
                <a:srgbClr val="000000"/>
              </a:solidFill>
              <a:round/>
              <a:headEnd/>
              <a:tailEnd/>
            </a:ln>
          </p:spPr>
          <p:txBody>
            <a:bodyPr/>
            <a:lstStyle/>
            <a:p>
              <a:endParaRPr lang="en-US"/>
            </a:p>
          </p:txBody>
        </p:sp>
        <p:sp>
          <p:nvSpPr>
            <p:cNvPr id="19466" name="Line 9"/>
            <p:cNvSpPr>
              <a:spLocks noChangeShapeType="1"/>
            </p:cNvSpPr>
            <p:nvPr/>
          </p:nvSpPr>
          <p:spPr bwMode="auto">
            <a:xfrm>
              <a:off x="1124" y="1568"/>
              <a:ext cx="1" cy="144"/>
            </a:xfrm>
            <a:prstGeom prst="line">
              <a:avLst/>
            </a:prstGeom>
            <a:noFill/>
            <a:ln w="9360">
              <a:solidFill>
                <a:srgbClr val="000000"/>
              </a:solidFill>
              <a:round/>
              <a:headEnd/>
              <a:tailEnd/>
            </a:ln>
          </p:spPr>
          <p:txBody>
            <a:bodyPr/>
            <a:lstStyle/>
            <a:p>
              <a:endParaRPr lang="en-US"/>
            </a:p>
          </p:txBody>
        </p:sp>
        <p:sp>
          <p:nvSpPr>
            <p:cNvPr id="19467" name="Line 10"/>
            <p:cNvSpPr>
              <a:spLocks noChangeShapeType="1"/>
            </p:cNvSpPr>
            <p:nvPr/>
          </p:nvSpPr>
          <p:spPr bwMode="auto">
            <a:xfrm>
              <a:off x="2324" y="1184"/>
              <a:ext cx="1" cy="384"/>
            </a:xfrm>
            <a:prstGeom prst="line">
              <a:avLst/>
            </a:prstGeom>
            <a:noFill/>
            <a:ln w="9360">
              <a:solidFill>
                <a:srgbClr val="000000"/>
              </a:solidFill>
              <a:round/>
              <a:headEnd/>
              <a:tailEnd/>
            </a:ln>
          </p:spPr>
          <p:txBody>
            <a:bodyPr/>
            <a:lstStyle/>
            <a:p>
              <a:endParaRPr lang="en-US"/>
            </a:p>
          </p:txBody>
        </p:sp>
        <p:sp>
          <p:nvSpPr>
            <p:cNvPr id="19468" name="Line 11"/>
            <p:cNvSpPr>
              <a:spLocks noChangeShapeType="1"/>
            </p:cNvSpPr>
            <p:nvPr/>
          </p:nvSpPr>
          <p:spPr bwMode="auto">
            <a:xfrm>
              <a:off x="1748" y="1184"/>
              <a:ext cx="1" cy="384"/>
            </a:xfrm>
            <a:prstGeom prst="line">
              <a:avLst/>
            </a:prstGeom>
            <a:noFill/>
            <a:ln w="9360">
              <a:solidFill>
                <a:srgbClr val="000000"/>
              </a:solidFill>
              <a:round/>
              <a:headEnd/>
              <a:tailEnd/>
            </a:ln>
          </p:spPr>
          <p:txBody>
            <a:bodyPr/>
            <a:lstStyle/>
            <a:p>
              <a:endParaRPr lang="en-US"/>
            </a:p>
          </p:txBody>
        </p:sp>
        <p:sp>
          <p:nvSpPr>
            <p:cNvPr id="19469" name="Line 12"/>
            <p:cNvSpPr>
              <a:spLocks noChangeShapeType="1"/>
            </p:cNvSpPr>
            <p:nvPr/>
          </p:nvSpPr>
          <p:spPr bwMode="auto">
            <a:xfrm>
              <a:off x="2324" y="1568"/>
              <a:ext cx="1" cy="144"/>
            </a:xfrm>
            <a:prstGeom prst="line">
              <a:avLst/>
            </a:prstGeom>
            <a:noFill/>
            <a:ln w="9360">
              <a:solidFill>
                <a:srgbClr val="000000"/>
              </a:solidFill>
              <a:round/>
              <a:headEnd/>
              <a:tailEnd/>
            </a:ln>
          </p:spPr>
          <p:txBody>
            <a:bodyPr/>
            <a:lstStyle/>
            <a:p>
              <a:endParaRPr lang="en-US"/>
            </a:p>
          </p:txBody>
        </p:sp>
        <p:sp>
          <p:nvSpPr>
            <p:cNvPr id="19470" name="Line 13"/>
            <p:cNvSpPr>
              <a:spLocks noChangeShapeType="1"/>
            </p:cNvSpPr>
            <p:nvPr/>
          </p:nvSpPr>
          <p:spPr bwMode="auto">
            <a:xfrm>
              <a:off x="1748" y="1568"/>
              <a:ext cx="1" cy="144"/>
            </a:xfrm>
            <a:prstGeom prst="line">
              <a:avLst/>
            </a:prstGeom>
            <a:noFill/>
            <a:ln w="9360">
              <a:solidFill>
                <a:srgbClr val="000000"/>
              </a:solidFill>
              <a:round/>
              <a:headEnd/>
              <a:tailEnd/>
            </a:ln>
          </p:spPr>
          <p:txBody>
            <a:bodyPr/>
            <a:lstStyle/>
            <a:p>
              <a:endParaRPr lang="en-US"/>
            </a:p>
          </p:txBody>
        </p:sp>
        <p:sp>
          <p:nvSpPr>
            <p:cNvPr id="19471" name="AutoShape 14"/>
            <p:cNvSpPr>
              <a:spLocks noChangeArrowheads="1"/>
            </p:cNvSpPr>
            <p:nvPr/>
          </p:nvSpPr>
          <p:spPr bwMode="auto">
            <a:xfrm>
              <a:off x="2232"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6</a:t>
              </a:r>
            </a:p>
          </p:txBody>
        </p:sp>
        <p:sp>
          <p:nvSpPr>
            <p:cNvPr id="19472" name="AutoShape 15"/>
            <p:cNvSpPr>
              <a:spLocks noChangeArrowheads="1"/>
            </p:cNvSpPr>
            <p:nvPr/>
          </p:nvSpPr>
          <p:spPr bwMode="auto">
            <a:xfrm>
              <a:off x="1656"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a:t>
              </a:r>
            </a:p>
          </p:txBody>
        </p:sp>
        <p:sp>
          <p:nvSpPr>
            <p:cNvPr id="19473" name="AutoShape 16"/>
            <p:cNvSpPr>
              <a:spLocks noChangeArrowheads="1"/>
            </p:cNvSpPr>
            <p:nvPr/>
          </p:nvSpPr>
          <p:spPr bwMode="auto">
            <a:xfrm>
              <a:off x="4264" y="16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30</a:t>
              </a:r>
            </a:p>
          </p:txBody>
        </p:sp>
        <p:sp>
          <p:nvSpPr>
            <p:cNvPr id="19474" name="AutoShape 17"/>
            <p:cNvSpPr>
              <a:spLocks noChangeArrowheads="1"/>
            </p:cNvSpPr>
            <p:nvPr/>
          </p:nvSpPr>
          <p:spPr bwMode="auto">
            <a:xfrm>
              <a:off x="1028"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gr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Shortest Job First (SJF) Scheduling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Shortest-Job-First (SJF) Scheduling</a:t>
            </a:r>
          </a:p>
        </p:txBody>
      </p:sp>
      <p:sp>
        <p:nvSpPr>
          <p:cNvPr id="21507" name="Rectangle 2"/>
          <p:cNvSpPr>
            <a:spLocks noGrp="1" noChangeArrowheads="1"/>
          </p:cNvSpPr>
          <p:nvPr>
            <p:ph idx="1"/>
          </p:nvPr>
        </p:nvSpPr>
        <p:spPr>
          <a:xfrm>
            <a:off x="827088" y="1282700"/>
            <a:ext cx="7351712"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SJF algorithm associates with each process the length of its next CPU burst</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When the CPU becomes available, it is assigned to the process that has the smallest next CPU burst (in the case of matching bursts, FCFS is used)</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Two schemes: </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Nonpreemptive</a:t>
            </a:r>
            <a:r>
              <a:rPr lang="en-GB" sz="2000" smtClean="0"/>
              <a:t> – once the CPU is given to the process, it cannot be preempted until it completes its CPU burst</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Preemptive</a:t>
            </a:r>
            <a:r>
              <a:rPr lang="en-GB" sz="2000" smtClean="0"/>
              <a:t> – if a new process arrives with a CPU burst length less than the remaining time of the current executing process, preempt.  This scheme is know as the </a:t>
            </a:r>
            <a:r>
              <a:rPr lang="en-GB" sz="2000" b="1" smtClean="0"/>
              <a:t>Shortest-Remaining-Time-First (SRTF</a:t>
            </a:r>
            <a:r>
              <a:rPr lang="en-GB" sz="2000" smtClean="0"/>
              <a:t>)</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Example #1: Non-</a:t>
            </a:r>
            <a:r>
              <a:rPr lang="en-GB" dirty="0" err="1" smtClean="0"/>
              <a:t>Preemptive</a:t>
            </a:r>
            <a:r>
              <a:rPr lang="en-GB" dirty="0" smtClean="0"/>
              <a:t> SJF</a:t>
            </a:r>
            <a:br>
              <a:rPr lang="en-GB" dirty="0" smtClean="0"/>
            </a:br>
            <a:endParaRPr lang="en-GB" dirty="0" smtClean="0"/>
          </a:p>
        </p:txBody>
      </p:sp>
      <p:sp>
        <p:nvSpPr>
          <p:cNvPr id="23555" name="Rectangle 2"/>
          <p:cNvSpPr>
            <a:spLocks noGrp="1" noChangeArrowheads="1"/>
          </p:cNvSpPr>
          <p:nvPr>
            <p:ph idx="1"/>
          </p:nvPr>
        </p:nvSpPr>
        <p:spPr>
          <a:xfrm>
            <a:off x="827088" y="1066800"/>
            <a:ext cx="7351712" cy="5118100"/>
          </a:xfrm>
        </p:spPr>
        <p:txBody>
          <a:bodyPr/>
          <a:lstStyle/>
          <a:p>
            <a:pPr eaLnBrk="1" hangingPunct="1">
              <a:lnSpc>
                <a:spcPct val="93000"/>
              </a:lnSpc>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u="sng" dirty="0" smtClean="0"/>
              <a:t>Process	Arrival Time</a:t>
            </a:r>
            <a:r>
              <a:rPr lang="en-GB" sz="1800" dirty="0" smtClean="0"/>
              <a:t>	</a:t>
            </a:r>
            <a:r>
              <a:rPr lang="en-GB" sz="1800" u="sng" dirty="0" smtClean="0"/>
              <a:t>Burst Time</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i="1" dirty="0" smtClean="0"/>
              <a:t>P</a:t>
            </a:r>
            <a:r>
              <a:rPr lang="en-GB" sz="1800" i="1" baseline="-25000" dirty="0" smtClean="0"/>
              <a:t>1</a:t>
            </a:r>
            <a:r>
              <a:rPr lang="en-GB" sz="1800" dirty="0" smtClean="0"/>
              <a:t>	0.0	7</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i="1" dirty="0" smtClean="0"/>
              <a:t>P</a:t>
            </a:r>
            <a:r>
              <a:rPr lang="en-GB" sz="1800" i="1" baseline="-25000" dirty="0" smtClean="0"/>
              <a:t>2	</a:t>
            </a:r>
            <a:r>
              <a:rPr lang="en-GB" sz="1800" dirty="0" smtClean="0"/>
              <a:t>2.0	4</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i="1" dirty="0" smtClean="0"/>
              <a:t>P</a:t>
            </a:r>
            <a:r>
              <a:rPr lang="en-GB" sz="1800" i="1" baseline="-25000" dirty="0" smtClean="0"/>
              <a:t>3</a:t>
            </a:r>
            <a:r>
              <a:rPr lang="en-GB" sz="1800" dirty="0" smtClean="0"/>
              <a:t>	4.0	1</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i="1" dirty="0" smtClean="0"/>
              <a:t>P</a:t>
            </a:r>
            <a:r>
              <a:rPr lang="en-GB" sz="1800" i="1" baseline="-25000" dirty="0" smtClean="0"/>
              <a:t>4</a:t>
            </a:r>
            <a:r>
              <a:rPr lang="en-GB" sz="1800" dirty="0" smtClean="0"/>
              <a:t>	5.0	4</a:t>
            </a:r>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SJF (non-</a:t>
            </a:r>
            <a:r>
              <a:rPr lang="en-GB" sz="1800" dirty="0" err="1" smtClean="0"/>
              <a:t>preemptive</a:t>
            </a:r>
            <a:r>
              <a:rPr lang="en-GB" sz="1800" dirty="0" smtClean="0"/>
              <a:t>, varied arrival times)</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Average waiting time </a:t>
            </a:r>
            <a:br>
              <a:rPr lang="en-GB" sz="1800" dirty="0" smtClean="0"/>
            </a:br>
            <a:r>
              <a:rPr lang="en-GB" sz="1800" dirty="0" smtClean="0"/>
              <a:t> 	                           = ( (0 – 0) + (8 – 2) + (7 – 4) + (12 – 5) )/4  </a:t>
            </a:r>
            <a:br>
              <a:rPr lang="en-GB" sz="1800" dirty="0" smtClean="0"/>
            </a:br>
            <a:r>
              <a:rPr lang="en-GB" sz="1800" dirty="0" smtClean="0"/>
              <a:t> 	                           = (0 + 6 + 3 + 7)/4 = 4                            </a:t>
            </a:r>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Average turn-around time: </a:t>
            </a:r>
            <a:br>
              <a:rPr lang="en-GB" sz="1800" dirty="0" smtClean="0"/>
            </a:br>
            <a:r>
              <a:rPr lang="en-GB" sz="1800" dirty="0" smtClean="0"/>
              <a:t>                            = ( (7 – 0) + (12 – 2) + (8 - 4) + (16 – 5))/4 </a:t>
            </a:r>
            <a:br>
              <a:rPr lang="en-GB" sz="1800" dirty="0" smtClean="0"/>
            </a:br>
            <a:r>
              <a:rPr lang="en-GB" sz="1800" dirty="0" smtClean="0"/>
              <a:t>	                            = ( 7 + 10 + 4 + 11)/4  = 8</a:t>
            </a:r>
          </a:p>
        </p:txBody>
      </p:sp>
      <p:grpSp>
        <p:nvGrpSpPr>
          <p:cNvPr id="23556" name="Group 4"/>
          <p:cNvGrpSpPr>
            <a:grpSpLocks/>
          </p:cNvGrpSpPr>
          <p:nvPr/>
        </p:nvGrpSpPr>
        <p:grpSpPr bwMode="auto">
          <a:xfrm>
            <a:off x="2057400" y="3124200"/>
            <a:ext cx="5573713" cy="1127125"/>
            <a:chOff x="1287" y="2325"/>
            <a:chExt cx="3511" cy="710"/>
          </a:xfrm>
        </p:grpSpPr>
        <p:sp>
          <p:nvSpPr>
            <p:cNvPr id="23558" name="AutoShape 5"/>
            <p:cNvSpPr>
              <a:spLocks noChangeArrowheads="1"/>
            </p:cNvSpPr>
            <p:nvPr/>
          </p:nvSpPr>
          <p:spPr bwMode="auto">
            <a:xfrm>
              <a:off x="1383" y="2325"/>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23559" name="AutoShape 6"/>
            <p:cNvSpPr>
              <a:spLocks noChangeArrowheads="1"/>
            </p:cNvSpPr>
            <p:nvPr/>
          </p:nvSpPr>
          <p:spPr bwMode="auto">
            <a:xfrm>
              <a:off x="1815"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23560" name="AutoShape 7"/>
            <p:cNvSpPr>
              <a:spLocks noChangeArrowheads="1"/>
            </p:cNvSpPr>
            <p:nvPr/>
          </p:nvSpPr>
          <p:spPr bwMode="auto">
            <a:xfrm>
              <a:off x="2823"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sp>
          <p:nvSpPr>
            <p:cNvPr id="23561" name="AutoShape 8"/>
            <p:cNvSpPr>
              <a:spLocks noChangeArrowheads="1"/>
            </p:cNvSpPr>
            <p:nvPr/>
          </p:nvSpPr>
          <p:spPr bwMode="auto">
            <a:xfrm>
              <a:off x="3399"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23562" name="Line 9"/>
            <p:cNvSpPr>
              <a:spLocks noChangeShapeType="1"/>
            </p:cNvSpPr>
            <p:nvPr/>
          </p:nvSpPr>
          <p:spPr bwMode="auto">
            <a:xfrm>
              <a:off x="4695" y="2709"/>
              <a:ext cx="1" cy="144"/>
            </a:xfrm>
            <a:prstGeom prst="line">
              <a:avLst/>
            </a:prstGeom>
            <a:noFill/>
            <a:ln w="9360">
              <a:solidFill>
                <a:srgbClr val="000000"/>
              </a:solidFill>
              <a:round/>
              <a:headEnd/>
              <a:tailEnd/>
            </a:ln>
          </p:spPr>
          <p:txBody>
            <a:bodyPr/>
            <a:lstStyle/>
            <a:p>
              <a:endParaRPr lang="en-US"/>
            </a:p>
          </p:txBody>
        </p:sp>
        <p:sp>
          <p:nvSpPr>
            <p:cNvPr id="23563" name="Line 10"/>
            <p:cNvSpPr>
              <a:spLocks noChangeShapeType="1"/>
            </p:cNvSpPr>
            <p:nvPr/>
          </p:nvSpPr>
          <p:spPr bwMode="auto">
            <a:xfrm>
              <a:off x="1383" y="2709"/>
              <a:ext cx="1" cy="144"/>
            </a:xfrm>
            <a:prstGeom prst="line">
              <a:avLst/>
            </a:prstGeom>
            <a:noFill/>
            <a:ln w="9360">
              <a:solidFill>
                <a:srgbClr val="000000"/>
              </a:solidFill>
              <a:round/>
              <a:headEnd/>
              <a:tailEnd/>
            </a:ln>
          </p:spPr>
          <p:txBody>
            <a:bodyPr/>
            <a:lstStyle/>
            <a:p>
              <a:endParaRPr lang="en-US"/>
            </a:p>
          </p:txBody>
        </p:sp>
        <p:sp>
          <p:nvSpPr>
            <p:cNvPr id="23564" name="Line 11"/>
            <p:cNvSpPr>
              <a:spLocks noChangeShapeType="1"/>
            </p:cNvSpPr>
            <p:nvPr/>
          </p:nvSpPr>
          <p:spPr bwMode="auto">
            <a:xfrm>
              <a:off x="3111" y="2325"/>
              <a:ext cx="1" cy="384"/>
            </a:xfrm>
            <a:prstGeom prst="line">
              <a:avLst/>
            </a:prstGeom>
            <a:noFill/>
            <a:ln w="9360">
              <a:solidFill>
                <a:srgbClr val="000000"/>
              </a:solidFill>
              <a:round/>
              <a:headEnd/>
              <a:tailEnd/>
            </a:ln>
          </p:spPr>
          <p:txBody>
            <a:bodyPr/>
            <a:lstStyle/>
            <a:p>
              <a:endParaRPr lang="en-US"/>
            </a:p>
          </p:txBody>
        </p:sp>
        <p:sp>
          <p:nvSpPr>
            <p:cNvPr id="23565" name="Line 12"/>
            <p:cNvSpPr>
              <a:spLocks noChangeShapeType="1"/>
            </p:cNvSpPr>
            <p:nvPr/>
          </p:nvSpPr>
          <p:spPr bwMode="auto">
            <a:xfrm>
              <a:off x="2823" y="2325"/>
              <a:ext cx="1" cy="384"/>
            </a:xfrm>
            <a:prstGeom prst="line">
              <a:avLst/>
            </a:prstGeom>
            <a:noFill/>
            <a:ln w="9360">
              <a:solidFill>
                <a:srgbClr val="000000"/>
              </a:solidFill>
              <a:round/>
              <a:headEnd/>
              <a:tailEnd/>
            </a:ln>
          </p:spPr>
          <p:txBody>
            <a:bodyPr/>
            <a:lstStyle/>
            <a:p>
              <a:endParaRPr lang="en-US"/>
            </a:p>
          </p:txBody>
        </p:sp>
        <p:sp>
          <p:nvSpPr>
            <p:cNvPr id="23566" name="Line 13"/>
            <p:cNvSpPr>
              <a:spLocks noChangeShapeType="1"/>
            </p:cNvSpPr>
            <p:nvPr/>
          </p:nvSpPr>
          <p:spPr bwMode="auto">
            <a:xfrm>
              <a:off x="2823" y="2709"/>
              <a:ext cx="1" cy="144"/>
            </a:xfrm>
            <a:prstGeom prst="line">
              <a:avLst/>
            </a:prstGeom>
            <a:noFill/>
            <a:ln w="9360">
              <a:solidFill>
                <a:srgbClr val="000000"/>
              </a:solidFill>
              <a:round/>
              <a:headEnd/>
              <a:tailEnd/>
            </a:ln>
          </p:spPr>
          <p:txBody>
            <a:bodyPr/>
            <a:lstStyle/>
            <a:p>
              <a:endParaRPr lang="en-US"/>
            </a:p>
          </p:txBody>
        </p:sp>
        <p:sp>
          <p:nvSpPr>
            <p:cNvPr id="23567" name="Line 14"/>
            <p:cNvSpPr>
              <a:spLocks noChangeShapeType="1"/>
            </p:cNvSpPr>
            <p:nvPr/>
          </p:nvSpPr>
          <p:spPr bwMode="auto">
            <a:xfrm>
              <a:off x="1815" y="2638"/>
              <a:ext cx="1" cy="144"/>
            </a:xfrm>
            <a:prstGeom prst="line">
              <a:avLst/>
            </a:prstGeom>
            <a:noFill/>
            <a:ln w="9360">
              <a:solidFill>
                <a:srgbClr val="000000"/>
              </a:solidFill>
              <a:round/>
              <a:headEnd/>
              <a:tailEnd/>
            </a:ln>
          </p:spPr>
          <p:txBody>
            <a:bodyPr/>
            <a:lstStyle/>
            <a:p>
              <a:endParaRPr lang="en-US"/>
            </a:p>
          </p:txBody>
        </p:sp>
        <p:sp>
          <p:nvSpPr>
            <p:cNvPr id="23568" name="AutoShape 15"/>
            <p:cNvSpPr>
              <a:spLocks noChangeArrowheads="1"/>
            </p:cNvSpPr>
            <p:nvPr/>
          </p:nvSpPr>
          <p:spPr bwMode="auto">
            <a:xfrm>
              <a:off x="2727"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7</a:t>
              </a:r>
            </a:p>
          </p:txBody>
        </p:sp>
        <p:sp>
          <p:nvSpPr>
            <p:cNvPr id="23569" name="AutoShape 16"/>
            <p:cNvSpPr>
              <a:spLocks noChangeArrowheads="1"/>
            </p:cNvSpPr>
            <p:nvPr/>
          </p:nvSpPr>
          <p:spPr bwMode="auto">
            <a:xfrm>
              <a:off x="1915"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a:t>
              </a:r>
            </a:p>
          </p:txBody>
        </p:sp>
        <p:sp>
          <p:nvSpPr>
            <p:cNvPr id="23570" name="AutoShape 17"/>
            <p:cNvSpPr>
              <a:spLocks noChangeArrowheads="1"/>
            </p:cNvSpPr>
            <p:nvPr/>
          </p:nvSpPr>
          <p:spPr bwMode="auto">
            <a:xfrm>
              <a:off x="4523" y="2805"/>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16</a:t>
              </a:r>
            </a:p>
          </p:txBody>
        </p:sp>
        <p:sp>
          <p:nvSpPr>
            <p:cNvPr id="23571" name="AutoShape 18"/>
            <p:cNvSpPr>
              <a:spLocks noChangeArrowheads="1"/>
            </p:cNvSpPr>
            <p:nvPr/>
          </p:nvSpPr>
          <p:spPr bwMode="auto">
            <a:xfrm>
              <a:off x="1287"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sp>
          <p:nvSpPr>
            <p:cNvPr id="23572" name="AutoShape 19"/>
            <p:cNvSpPr>
              <a:spLocks noChangeArrowheads="1"/>
            </p:cNvSpPr>
            <p:nvPr/>
          </p:nvSpPr>
          <p:spPr bwMode="auto">
            <a:xfrm>
              <a:off x="4119"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4</a:t>
              </a:r>
            </a:p>
          </p:txBody>
        </p:sp>
        <p:sp>
          <p:nvSpPr>
            <p:cNvPr id="23573" name="Line 20"/>
            <p:cNvSpPr>
              <a:spLocks noChangeShapeType="1"/>
            </p:cNvSpPr>
            <p:nvPr/>
          </p:nvSpPr>
          <p:spPr bwMode="auto">
            <a:xfrm>
              <a:off x="3879" y="2325"/>
              <a:ext cx="1" cy="384"/>
            </a:xfrm>
            <a:prstGeom prst="line">
              <a:avLst/>
            </a:prstGeom>
            <a:noFill/>
            <a:ln w="9360">
              <a:solidFill>
                <a:srgbClr val="000000"/>
              </a:solidFill>
              <a:round/>
              <a:headEnd/>
              <a:tailEnd/>
            </a:ln>
          </p:spPr>
          <p:txBody>
            <a:bodyPr/>
            <a:lstStyle/>
            <a:p>
              <a:endParaRPr lang="en-US"/>
            </a:p>
          </p:txBody>
        </p:sp>
        <p:sp>
          <p:nvSpPr>
            <p:cNvPr id="23574" name="Line 21"/>
            <p:cNvSpPr>
              <a:spLocks noChangeShapeType="1"/>
            </p:cNvSpPr>
            <p:nvPr/>
          </p:nvSpPr>
          <p:spPr bwMode="auto">
            <a:xfrm>
              <a:off x="1575" y="2638"/>
              <a:ext cx="1" cy="144"/>
            </a:xfrm>
            <a:prstGeom prst="line">
              <a:avLst/>
            </a:prstGeom>
            <a:noFill/>
            <a:ln w="9360">
              <a:solidFill>
                <a:srgbClr val="000000"/>
              </a:solidFill>
              <a:round/>
              <a:headEnd/>
              <a:tailEnd/>
            </a:ln>
          </p:spPr>
          <p:txBody>
            <a:bodyPr/>
            <a:lstStyle/>
            <a:p>
              <a:endParaRPr lang="en-US"/>
            </a:p>
          </p:txBody>
        </p:sp>
        <p:sp>
          <p:nvSpPr>
            <p:cNvPr id="23575" name="Line 22"/>
            <p:cNvSpPr>
              <a:spLocks noChangeShapeType="1"/>
            </p:cNvSpPr>
            <p:nvPr/>
          </p:nvSpPr>
          <p:spPr bwMode="auto">
            <a:xfrm>
              <a:off x="2055" y="2638"/>
              <a:ext cx="1" cy="144"/>
            </a:xfrm>
            <a:prstGeom prst="line">
              <a:avLst/>
            </a:prstGeom>
            <a:noFill/>
            <a:ln w="9360">
              <a:solidFill>
                <a:srgbClr val="000000"/>
              </a:solidFill>
              <a:round/>
              <a:headEnd/>
              <a:tailEnd/>
            </a:ln>
          </p:spPr>
          <p:txBody>
            <a:bodyPr/>
            <a:lstStyle/>
            <a:p>
              <a:endParaRPr lang="en-US"/>
            </a:p>
          </p:txBody>
        </p:sp>
        <p:sp>
          <p:nvSpPr>
            <p:cNvPr id="23576" name="Line 23"/>
            <p:cNvSpPr>
              <a:spLocks noChangeShapeType="1"/>
            </p:cNvSpPr>
            <p:nvPr/>
          </p:nvSpPr>
          <p:spPr bwMode="auto">
            <a:xfrm>
              <a:off x="2295" y="2638"/>
              <a:ext cx="1" cy="144"/>
            </a:xfrm>
            <a:prstGeom prst="line">
              <a:avLst/>
            </a:prstGeom>
            <a:noFill/>
            <a:ln w="9360">
              <a:solidFill>
                <a:srgbClr val="000000"/>
              </a:solidFill>
              <a:round/>
              <a:headEnd/>
              <a:tailEnd/>
            </a:ln>
          </p:spPr>
          <p:txBody>
            <a:bodyPr/>
            <a:lstStyle/>
            <a:p>
              <a:endParaRPr lang="en-US"/>
            </a:p>
          </p:txBody>
        </p:sp>
        <p:sp>
          <p:nvSpPr>
            <p:cNvPr id="23577" name="Line 24"/>
            <p:cNvSpPr>
              <a:spLocks noChangeShapeType="1"/>
            </p:cNvSpPr>
            <p:nvPr/>
          </p:nvSpPr>
          <p:spPr bwMode="auto">
            <a:xfrm>
              <a:off x="2487" y="2638"/>
              <a:ext cx="1" cy="144"/>
            </a:xfrm>
            <a:prstGeom prst="line">
              <a:avLst/>
            </a:prstGeom>
            <a:noFill/>
            <a:ln w="9360">
              <a:solidFill>
                <a:srgbClr val="000000"/>
              </a:solidFill>
              <a:round/>
              <a:headEnd/>
              <a:tailEnd/>
            </a:ln>
          </p:spPr>
          <p:txBody>
            <a:bodyPr/>
            <a:lstStyle/>
            <a:p>
              <a:endParaRPr lang="en-US"/>
            </a:p>
          </p:txBody>
        </p:sp>
        <p:sp>
          <p:nvSpPr>
            <p:cNvPr id="23578" name="Line 25"/>
            <p:cNvSpPr>
              <a:spLocks noChangeShapeType="1"/>
            </p:cNvSpPr>
            <p:nvPr/>
          </p:nvSpPr>
          <p:spPr bwMode="auto">
            <a:xfrm>
              <a:off x="2679" y="2638"/>
              <a:ext cx="1" cy="144"/>
            </a:xfrm>
            <a:prstGeom prst="line">
              <a:avLst/>
            </a:prstGeom>
            <a:noFill/>
            <a:ln w="9360">
              <a:solidFill>
                <a:srgbClr val="000000"/>
              </a:solidFill>
              <a:round/>
              <a:headEnd/>
              <a:tailEnd/>
            </a:ln>
          </p:spPr>
          <p:txBody>
            <a:bodyPr/>
            <a:lstStyle/>
            <a:p>
              <a:endParaRPr lang="en-US"/>
            </a:p>
          </p:txBody>
        </p:sp>
        <p:sp>
          <p:nvSpPr>
            <p:cNvPr id="23579" name="Line 26"/>
            <p:cNvSpPr>
              <a:spLocks noChangeShapeType="1"/>
            </p:cNvSpPr>
            <p:nvPr/>
          </p:nvSpPr>
          <p:spPr bwMode="auto">
            <a:xfrm>
              <a:off x="3111" y="2709"/>
              <a:ext cx="1" cy="144"/>
            </a:xfrm>
            <a:prstGeom prst="line">
              <a:avLst/>
            </a:prstGeom>
            <a:noFill/>
            <a:ln w="9360">
              <a:solidFill>
                <a:srgbClr val="000000"/>
              </a:solidFill>
              <a:round/>
              <a:headEnd/>
              <a:tailEnd/>
            </a:ln>
          </p:spPr>
          <p:txBody>
            <a:bodyPr/>
            <a:lstStyle/>
            <a:p>
              <a:endParaRPr lang="en-US"/>
            </a:p>
          </p:txBody>
        </p:sp>
        <p:sp>
          <p:nvSpPr>
            <p:cNvPr id="23580" name="AutoShape 27"/>
            <p:cNvSpPr>
              <a:spLocks noChangeArrowheads="1"/>
            </p:cNvSpPr>
            <p:nvPr/>
          </p:nvSpPr>
          <p:spPr bwMode="auto">
            <a:xfrm>
              <a:off x="3015"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8</a:t>
              </a:r>
            </a:p>
          </p:txBody>
        </p:sp>
        <p:sp>
          <p:nvSpPr>
            <p:cNvPr id="23581" name="Line 28"/>
            <p:cNvSpPr>
              <a:spLocks noChangeShapeType="1"/>
            </p:cNvSpPr>
            <p:nvPr/>
          </p:nvSpPr>
          <p:spPr bwMode="auto">
            <a:xfrm>
              <a:off x="3351" y="2638"/>
              <a:ext cx="1" cy="144"/>
            </a:xfrm>
            <a:prstGeom prst="line">
              <a:avLst/>
            </a:prstGeom>
            <a:noFill/>
            <a:ln w="9360">
              <a:solidFill>
                <a:srgbClr val="000000"/>
              </a:solidFill>
              <a:round/>
              <a:headEnd/>
              <a:tailEnd/>
            </a:ln>
          </p:spPr>
          <p:txBody>
            <a:bodyPr/>
            <a:lstStyle/>
            <a:p>
              <a:endParaRPr lang="en-US"/>
            </a:p>
          </p:txBody>
        </p:sp>
        <p:sp>
          <p:nvSpPr>
            <p:cNvPr id="23582" name="Line 29"/>
            <p:cNvSpPr>
              <a:spLocks noChangeShapeType="1"/>
            </p:cNvSpPr>
            <p:nvPr/>
          </p:nvSpPr>
          <p:spPr bwMode="auto">
            <a:xfrm>
              <a:off x="3543" y="2638"/>
              <a:ext cx="1" cy="144"/>
            </a:xfrm>
            <a:prstGeom prst="line">
              <a:avLst/>
            </a:prstGeom>
            <a:noFill/>
            <a:ln w="9360">
              <a:solidFill>
                <a:srgbClr val="000000"/>
              </a:solidFill>
              <a:round/>
              <a:headEnd/>
              <a:tailEnd/>
            </a:ln>
          </p:spPr>
          <p:txBody>
            <a:bodyPr/>
            <a:lstStyle/>
            <a:p>
              <a:endParaRPr lang="en-US"/>
            </a:p>
          </p:txBody>
        </p:sp>
        <p:sp>
          <p:nvSpPr>
            <p:cNvPr id="23583" name="Line 30"/>
            <p:cNvSpPr>
              <a:spLocks noChangeShapeType="1"/>
            </p:cNvSpPr>
            <p:nvPr/>
          </p:nvSpPr>
          <p:spPr bwMode="auto">
            <a:xfrm>
              <a:off x="3735" y="2638"/>
              <a:ext cx="1" cy="144"/>
            </a:xfrm>
            <a:prstGeom prst="line">
              <a:avLst/>
            </a:prstGeom>
            <a:noFill/>
            <a:ln w="9360">
              <a:solidFill>
                <a:srgbClr val="000000"/>
              </a:solidFill>
              <a:round/>
              <a:headEnd/>
              <a:tailEnd/>
            </a:ln>
          </p:spPr>
          <p:txBody>
            <a:bodyPr/>
            <a:lstStyle/>
            <a:p>
              <a:endParaRPr lang="en-US"/>
            </a:p>
          </p:txBody>
        </p:sp>
        <p:sp>
          <p:nvSpPr>
            <p:cNvPr id="23584" name="Line 31"/>
            <p:cNvSpPr>
              <a:spLocks noChangeShapeType="1"/>
            </p:cNvSpPr>
            <p:nvPr/>
          </p:nvSpPr>
          <p:spPr bwMode="auto">
            <a:xfrm>
              <a:off x="3879" y="2709"/>
              <a:ext cx="1" cy="144"/>
            </a:xfrm>
            <a:prstGeom prst="line">
              <a:avLst/>
            </a:prstGeom>
            <a:noFill/>
            <a:ln w="9360">
              <a:solidFill>
                <a:srgbClr val="000000"/>
              </a:solidFill>
              <a:round/>
              <a:headEnd/>
              <a:tailEnd/>
            </a:ln>
          </p:spPr>
          <p:txBody>
            <a:bodyPr/>
            <a:lstStyle/>
            <a:p>
              <a:endParaRPr lang="en-US"/>
            </a:p>
          </p:txBody>
        </p:sp>
        <p:sp>
          <p:nvSpPr>
            <p:cNvPr id="23585" name="AutoShape 32"/>
            <p:cNvSpPr>
              <a:spLocks noChangeArrowheads="1"/>
            </p:cNvSpPr>
            <p:nvPr/>
          </p:nvSpPr>
          <p:spPr bwMode="auto">
            <a:xfrm>
              <a:off x="3735" y="2805"/>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12</a:t>
              </a:r>
            </a:p>
          </p:txBody>
        </p:sp>
        <p:sp>
          <p:nvSpPr>
            <p:cNvPr id="23586" name="Line 33"/>
            <p:cNvSpPr>
              <a:spLocks noChangeShapeType="1"/>
            </p:cNvSpPr>
            <p:nvPr/>
          </p:nvSpPr>
          <p:spPr bwMode="auto">
            <a:xfrm>
              <a:off x="4119" y="2638"/>
              <a:ext cx="1" cy="144"/>
            </a:xfrm>
            <a:prstGeom prst="line">
              <a:avLst/>
            </a:prstGeom>
            <a:noFill/>
            <a:ln w="9360">
              <a:solidFill>
                <a:srgbClr val="000000"/>
              </a:solidFill>
              <a:round/>
              <a:headEnd/>
              <a:tailEnd/>
            </a:ln>
          </p:spPr>
          <p:txBody>
            <a:bodyPr/>
            <a:lstStyle/>
            <a:p>
              <a:endParaRPr lang="en-US"/>
            </a:p>
          </p:txBody>
        </p:sp>
        <p:sp>
          <p:nvSpPr>
            <p:cNvPr id="23587" name="Line 34"/>
            <p:cNvSpPr>
              <a:spLocks noChangeShapeType="1"/>
            </p:cNvSpPr>
            <p:nvPr/>
          </p:nvSpPr>
          <p:spPr bwMode="auto">
            <a:xfrm>
              <a:off x="4311" y="2638"/>
              <a:ext cx="1" cy="144"/>
            </a:xfrm>
            <a:prstGeom prst="line">
              <a:avLst/>
            </a:prstGeom>
            <a:noFill/>
            <a:ln w="9360">
              <a:solidFill>
                <a:srgbClr val="000000"/>
              </a:solidFill>
              <a:round/>
              <a:headEnd/>
              <a:tailEnd/>
            </a:ln>
          </p:spPr>
          <p:txBody>
            <a:bodyPr/>
            <a:lstStyle/>
            <a:p>
              <a:endParaRPr lang="en-US"/>
            </a:p>
          </p:txBody>
        </p:sp>
        <p:sp>
          <p:nvSpPr>
            <p:cNvPr id="23588" name="Line 35"/>
            <p:cNvSpPr>
              <a:spLocks noChangeShapeType="1"/>
            </p:cNvSpPr>
            <p:nvPr/>
          </p:nvSpPr>
          <p:spPr bwMode="auto">
            <a:xfrm>
              <a:off x="4503" y="2638"/>
              <a:ext cx="1" cy="144"/>
            </a:xfrm>
            <a:prstGeom prst="line">
              <a:avLst/>
            </a:prstGeom>
            <a:noFill/>
            <a:ln w="9360">
              <a:solidFill>
                <a:srgbClr val="000000"/>
              </a:solidFill>
              <a:round/>
              <a:headEnd/>
              <a:tailEnd/>
            </a:ln>
          </p:spPr>
          <p:txBody>
            <a:bodyPr/>
            <a:lstStyle/>
            <a:p>
              <a:endParaRPr lang="en-US"/>
            </a:p>
          </p:txBody>
        </p:sp>
      </p:grpSp>
      <p:sp>
        <p:nvSpPr>
          <p:cNvPr id="23557" name="TextBox 35"/>
          <p:cNvSpPr txBox="1">
            <a:spLocks noChangeArrowheads="1"/>
          </p:cNvSpPr>
          <p:nvPr/>
        </p:nvSpPr>
        <p:spPr bwMode="auto">
          <a:xfrm>
            <a:off x="762000" y="6324600"/>
            <a:ext cx="7392988" cy="369888"/>
          </a:xfrm>
          <a:prstGeom prst="rect">
            <a:avLst/>
          </a:prstGeom>
          <a:noFill/>
          <a:ln w="9525">
            <a:noFill/>
            <a:miter lim="800000"/>
            <a:headEnd/>
            <a:tailEnd/>
          </a:ln>
        </p:spPr>
        <p:txBody>
          <a:bodyPr wrap="none">
            <a:spAutoFit/>
          </a:bodyPr>
          <a:lstStyle/>
          <a:p>
            <a:r>
              <a:rPr lang="en-US" sz="1800">
                <a:solidFill>
                  <a:schemeClr val="tx1"/>
                </a:solidFill>
              </a:rPr>
              <a:t>Waiting time : sum of time that a process has spent waiting in the ready queue</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990600" y="3429000"/>
            <a:ext cx="6891338" cy="2600325"/>
          </a:xfrm>
          <a:prstGeom prst="rect">
            <a:avLst/>
          </a:prstGeom>
          <a:noFill/>
          <a:ln w="9525">
            <a:noFill/>
            <a:miter lim="800000"/>
            <a:headEnd/>
            <a:tailEnd/>
          </a:ln>
        </p:spPr>
        <p:txBody>
          <a:bodyPr wrap="none" anchor="ctr">
            <a:spAutoFit/>
          </a:bodyPr>
          <a:lstStyle/>
          <a:p>
            <a:r>
              <a:rPr lang="en-GB">
                <a:solidFill>
                  <a:schemeClr val="tx1"/>
                </a:solidFill>
              </a:rPr>
              <a:t>Gantt chart: </a:t>
            </a:r>
            <a:br>
              <a:rPr lang="en-GB">
                <a:solidFill>
                  <a:schemeClr val="tx1"/>
                </a:solidFill>
              </a:rPr>
            </a:br>
            <a:r>
              <a:rPr lang="en-GB">
                <a:solidFill>
                  <a:schemeClr val="tx1"/>
                </a:solidFill>
              </a:rPr>
              <a:t/>
            </a:r>
            <a:br>
              <a:rPr lang="en-GB">
                <a:solidFill>
                  <a:schemeClr val="tx1"/>
                </a:solidFill>
              </a:rPr>
            </a:br>
            <a:r>
              <a:rPr lang="en-GB">
                <a:solidFill>
                  <a:schemeClr val="tx1"/>
                </a:solidFill>
              </a:rPr>
              <a:t>  </a:t>
            </a:r>
            <a:r>
              <a:rPr lang="en-GB" sz="4300">
                <a:solidFill>
                  <a:schemeClr val="tx1"/>
                </a:solidFill>
              </a:rPr>
              <a:t> </a:t>
            </a:r>
            <a:endParaRPr lang="en-GB">
              <a:solidFill>
                <a:schemeClr val="tx1"/>
              </a:solidFill>
            </a:endParaRPr>
          </a:p>
          <a:p>
            <a:endParaRPr lang="en-GB">
              <a:solidFill>
                <a:schemeClr val="tx1"/>
              </a:solidFill>
            </a:endParaRPr>
          </a:p>
          <a:p>
            <a:r>
              <a:rPr lang="en-GB">
                <a:solidFill>
                  <a:schemeClr val="tx1"/>
                </a:solidFill>
              </a:rPr>
              <a:t>Average waiting time: (10+32+0+3+20)/5 = 13</a:t>
            </a:r>
          </a:p>
          <a:p>
            <a:r>
              <a:rPr lang="en-GB">
                <a:solidFill>
                  <a:schemeClr val="tx1"/>
                </a:solidFill>
              </a:rPr>
              <a:t>Average turnaround time: (10+39+42+49+61)/5 = 25.2</a:t>
            </a:r>
          </a:p>
        </p:txBody>
      </p:sp>
      <p:graphicFrame>
        <p:nvGraphicFramePr>
          <p:cNvPr id="4" name="Table 3"/>
          <p:cNvGraphicFramePr>
            <a:graphicFrameLocks noGrp="1"/>
          </p:cNvGraphicFramePr>
          <p:nvPr/>
        </p:nvGraphicFramePr>
        <p:xfrm>
          <a:off x="1143000" y="304800"/>
          <a:ext cx="7391398" cy="3124198"/>
        </p:xfrm>
        <a:graphic>
          <a:graphicData uri="http://schemas.openxmlformats.org/drawingml/2006/table">
            <a:tbl>
              <a:tblPr/>
              <a:tblGrid>
                <a:gridCol w="1055914"/>
                <a:gridCol w="1055914"/>
                <a:gridCol w="1055914"/>
                <a:gridCol w="1055914"/>
                <a:gridCol w="1055914"/>
                <a:gridCol w="1055914"/>
                <a:gridCol w="1055914"/>
              </a:tblGrid>
              <a:tr h="809978">
                <a:tc>
                  <a:txBody>
                    <a:bodyPr/>
                    <a:lstStyle/>
                    <a:p>
                      <a:r>
                        <a:rPr lang="en-US" dirty="0"/>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Arrival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Finish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TAT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pic>
        <p:nvPicPr>
          <p:cNvPr id="24637" name="Picture 2" descr="http://academic.udayton.edu/SaverioPerugini/courses/cps346/lecture_notes/images/osc8thedp214sjfgantt.png"/>
          <p:cNvPicPr>
            <a:picLocks noChangeAspect="1" noChangeArrowheads="1"/>
          </p:cNvPicPr>
          <p:nvPr/>
        </p:nvPicPr>
        <p:blipFill>
          <a:blip r:embed="rId2"/>
          <a:srcRect/>
          <a:stretch>
            <a:fillRect/>
          </a:stretch>
        </p:blipFill>
        <p:spPr bwMode="auto">
          <a:xfrm>
            <a:off x="1066800" y="3962400"/>
            <a:ext cx="7889875" cy="1143000"/>
          </a:xfrm>
          <a:prstGeom prst="rect">
            <a:avLst/>
          </a:prstGeom>
          <a:solidFill>
            <a:srgbClr val="92D050"/>
          </a:solidFill>
          <a:ln w="9525">
            <a:solidFill>
              <a:schemeClr val="accent1"/>
            </a:solidFill>
            <a:miter lim="800000"/>
            <a:headEnd/>
            <a:tailEnd/>
          </a:ln>
        </p:spPr>
      </p:pic>
      <p:sp>
        <p:nvSpPr>
          <p:cNvPr id="5" name="TextBox 4"/>
          <p:cNvSpPr txBox="1"/>
          <p:nvPr/>
        </p:nvSpPr>
        <p:spPr>
          <a:xfrm>
            <a:off x="152400" y="228600"/>
            <a:ext cx="609600" cy="457200"/>
          </a:xfrm>
          <a:prstGeom prst="rect">
            <a:avLst/>
          </a:prstGeom>
          <a:noFill/>
        </p:spPr>
        <p:txBody>
          <a:bodyPr wrap="square" rtlCol="0">
            <a:spAutoFit/>
          </a:bodyPr>
          <a:lstStyle/>
          <a:p>
            <a:r>
              <a:rPr lang="en-US" dirty="0" smtClean="0"/>
              <a:t>Q2</a:t>
            </a:r>
            <a:endParaRPr lang="en-US" dirty="0"/>
          </a:p>
        </p:txBody>
      </p:sp>
      <p:sp>
        <p:nvSpPr>
          <p:cNvPr id="6" name="Rectangle 5"/>
          <p:cNvSpPr/>
          <p:nvPr/>
        </p:nvSpPr>
        <p:spPr>
          <a:xfrm>
            <a:off x="152400" y="2286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85800" y="3810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Example #3: </a:t>
            </a:r>
            <a:r>
              <a:rPr lang="en-GB" dirty="0" err="1" smtClean="0"/>
              <a:t>Preemptive</a:t>
            </a:r>
            <a:r>
              <a:rPr lang="en-GB" dirty="0" smtClean="0"/>
              <a:t> SJF</a:t>
            </a:r>
            <a:br>
              <a:rPr lang="en-GB" dirty="0" smtClean="0"/>
            </a:br>
            <a:r>
              <a:rPr lang="en-GB" dirty="0" smtClean="0"/>
              <a:t>(Shortest-remaining-time-first)</a:t>
            </a:r>
          </a:p>
        </p:txBody>
      </p:sp>
      <p:sp>
        <p:nvSpPr>
          <p:cNvPr id="25603" name="Rectangle 2"/>
          <p:cNvSpPr>
            <a:spLocks noGrp="1" noChangeArrowheads="1"/>
          </p:cNvSpPr>
          <p:nvPr>
            <p:ph idx="1"/>
          </p:nvPr>
        </p:nvSpPr>
        <p:spPr>
          <a:xfrm>
            <a:off x="304800" y="1295400"/>
            <a:ext cx="8153400" cy="5270500"/>
          </a:xfrm>
        </p:spPr>
        <p:txBody>
          <a:bodyPr/>
          <a:lstStyle/>
          <a:p>
            <a:pPr eaLnBrk="1" hangingPunct="1">
              <a:lnSpc>
                <a:spcPct val="93000"/>
              </a:lnSpc>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u="sng" smtClean="0"/>
              <a:t>Process	Arrival Time</a:t>
            </a:r>
            <a:r>
              <a:rPr lang="en-GB" sz="1800" smtClean="0"/>
              <a:t>	</a:t>
            </a:r>
            <a:r>
              <a:rPr lang="en-GB" sz="1800" u="sng" smtClean="0"/>
              <a:t>Burst Time</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1</a:t>
            </a:r>
            <a:r>
              <a:rPr lang="en-GB" sz="1800" smtClean="0"/>
              <a:t>	0.0	7</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2	</a:t>
            </a:r>
            <a:r>
              <a:rPr lang="en-GB" sz="1800" smtClean="0"/>
              <a:t>2.0	4</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3</a:t>
            </a:r>
            <a:r>
              <a:rPr lang="en-GB" sz="1800" smtClean="0"/>
              <a:t>	4.0	1</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4</a:t>
            </a:r>
            <a:r>
              <a:rPr lang="en-GB" sz="1800" smtClean="0"/>
              <a:t>	5.0	4</a:t>
            </a:r>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SJF (preemptive, varied arrival times)</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smtClean="0"/>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Average waiting time </a:t>
            </a:r>
            <a:br>
              <a:rPr lang="en-GB" sz="1800" smtClean="0"/>
            </a:br>
            <a:r>
              <a:rPr lang="en-GB" sz="1800" smtClean="0"/>
              <a:t>		= ( [(0 – 0) + (11 - 2)] + [(2 – 2) + (5 – 4)] + (4 - 4) + (7 – 5) )/4 </a:t>
            </a:r>
            <a:br>
              <a:rPr lang="en-GB" sz="1800" smtClean="0"/>
            </a:br>
            <a:r>
              <a:rPr lang="en-GB" sz="1800" smtClean="0"/>
              <a:t>                    = (9 + 1 + 0 + 2)/4  = 3</a:t>
            </a:r>
            <a:br>
              <a:rPr lang="en-GB" sz="1800" smtClean="0"/>
            </a:br>
            <a:r>
              <a:rPr lang="en-GB" sz="1800" smtClean="0"/>
              <a:t>Average turn-around time 	= (16-0) + (7-2) + (5-4) +( 11-5)/4 = 7</a:t>
            </a:r>
            <a:br>
              <a:rPr lang="en-GB" sz="1800" smtClean="0"/>
            </a:br>
            <a:endParaRPr lang="en-GB" sz="1800" smtClean="0"/>
          </a:p>
        </p:txBody>
      </p:sp>
      <p:grpSp>
        <p:nvGrpSpPr>
          <p:cNvPr id="25604" name="Group 3"/>
          <p:cNvGrpSpPr>
            <a:grpSpLocks/>
          </p:cNvGrpSpPr>
          <p:nvPr/>
        </p:nvGrpSpPr>
        <p:grpSpPr bwMode="auto">
          <a:xfrm>
            <a:off x="1371600" y="3444875"/>
            <a:ext cx="5924550" cy="1204913"/>
            <a:chOff x="864" y="2364"/>
            <a:chExt cx="3732" cy="759"/>
          </a:xfrm>
        </p:grpSpPr>
        <p:sp>
          <p:nvSpPr>
            <p:cNvPr id="25606" name="AutoShape 4"/>
            <p:cNvSpPr>
              <a:spLocks noChangeArrowheads="1"/>
            </p:cNvSpPr>
            <p:nvPr/>
          </p:nvSpPr>
          <p:spPr bwMode="auto">
            <a:xfrm>
              <a:off x="960" y="2373"/>
              <a:ext cx="3504"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25607" name="AutoShape 5"/>
            <p:cNvSpPr>
              <a:spLocks noChangeArrowheads="1"/>
            </p:cNvSpPr>
            <p:nvPr/>
          </p:nvSpPr>
          <p:spPr bwMode="auto">
            <a:xfrm>
              <a:off x="1008"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25608" name="AutoShape 6"/>
            <p:cNvSpPr>
              <a:spLocks noChangeArrowheads="1"/>
            </p:cNvSpPr>
            <p:nvPr/>
          </p:nvSpPr>
          <p:spPr bwMode="auto">
            <a:xfrm>
              <a:off x="1824"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sp>
          <p:nvSpPr>
            <p:cNvPr id="25609" name="AutoShape 7"/>
            <p:cNvSpPr>
              <a:spLocks noChangeArrowheads="1"/>
            </p:cNvSpPr>
            <p:nvPr/>
          </p:nvSpPr>
          <p:spPr bwMode="auto">
            <a:xfrm>
              <a:off x="1488"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25610" name="Line 8"/>
            <p:cNvSpPr>
              <a:spLocks noChangeShapeType="1"/>
            </p:cNvSpPr>
            <p:nvPr/>
          </p:nvSpPr>
          <p:spPr bwMode="auto">
            <a:xfrm>
              <a:off x="4452" y="2748"/>
              <a:ext cx="1" cy="144"/>
            </a:xfrm>
            <a:prstGeom prst="line">
              <a:avLst/>
            </a:prstGeom>
            <a:noFill/>
            <a:ln w="9360">
              <a:solidFill>
                <a:srgbClr val="000000"/>
              </a:solidFill>
              <a:round/>
              <a:headEnd/>
              <a:tailEnd/>
            </a:ln>
          </p:spPr>
          <p:txBody>
            <a:bodyPr/>
            <a:lstStyle/>
            <a:p>
              <a:endParaRPr lang="en-US"/>
            </a:p>
          </p:txBody>
        </p:sp>
        <p:sp>
          <p:nvSpPr>
            <p:cNvPr id="25611" name="Line 9"/>
            <p:cNvSpPr>
              <a:spLocks noChangeShapeType="1"/>
            </p:cNvSpPr>
            <p:nvPr/>
          </p:nvSpPr>
          <p:spPr bwMode="auto">
            <a:xfrm>
              <a:off x="960" y="2757"/>
              <a:ext cx="1" cy="144"/>
            </a:xfrm>
            <a:prstGeom prst="line">
              <a:avLst/>
            </a:prstGeom>
            <a:noFill/>
            <a:ln w="9360">
              <a:solidFill>
                <a:srgbClr val="000000"/>
              </a:solidFill>
              <a:round/>
              <a:headEnd/>
              <a:tailEnd/>
            </a:ln>
          </p:spPr>
          <p:txBody>
            <a:bodyPr/>
            <a:lstStyle/>
            <a:p>
              <a:endParaRPr lang="en-US"/>
            </a:p>
          </p:txBody>
        </p:sp>
        <p:sp>
          <p:nvSpPr>
            <p:cNvPr id="25612" name="Line 10"/>
            <p:cNvSpPr>
              <a:spLocks noChangeShapeType="1"/>
            </p:cNvSpPr>
            <p:nvPr/>
          </p:nvSpPr>
          <p:spPr bwMode="auto">
            <a:xfrm>
              <a:off x="2688" y="2373"/>
              <a:ext cx="1" cy="384"/>
            </a:xfrm>
            <a:prstGeom prst="line">
              <a:avLst/>
            </a:prstGeom>
            <a:noFill/>
            <a:ln w="9360">
              <a:solidFill>
                <a:srgbClr val="000000"/>
              </a:solidFill>
              <a:round/>
              <a:headEnd/>
              <a:tailEnd/>
            </a:ln>
          </p:spPr>
          <p:txBody>
            <a:bodyPr/>
            <a:lstStyle/>
            <a:p>
              <a:endParaRPr lang="en-US"/>
            </a:p>
          </p:txBody>
        </p:sp>
        <p:sp>
          <p:nvSpPr>
            <p:cNvPr id="25613" name="Line 11"/>
            <p:cNvSpPr>
              <a:spLocks noChangeShapeType="1"/>
            </p:cNvSpPr>
            <p:nvPr/>
          </p:nvSpPr>
          <p:spPr bwMode="auto">
            <a:xfrm>
              <a:off x="1344" y="2364"/>
              <a:ext cx="1" cy="576"/>
            </a:xfrm>
            <a:prstGeom prst="line">
              <a:avLst/>
            </a:prstGeom>
            <a:noFill/>
            <a:ln w="9360">
              <a:solidFill>
                <a:srgbClr val="000000"/>
              </a:solidFill>
              <a:round/>
              <a:headEnd/>
              <a:tailEnd/>
            </a:ln>
          </p:spPr>
          <p:txBody>
            <a:bodyPr/>
            <a:lstStyle/>
            <a:p>
              <a:endParaRPr lang="en-US"/>
            </a:p>
          </p:txBody>
        </p:sp>
        <p:sp>
          <p:nvSpPr>
            <p:cNvPr id="25614" name="Line 12"/>
            <p:cNvSpPr>
              <a:spLocks noChangeShapeType="1"/>
            </p:cNvSpPr>
            <p:nvPr/>
          </p:nvSpPr>
          <p:spPr bwMode="auto">
            <a:xfrm>
              <a:off x="2400" y="2757"/>
              <a:ext cx="1" cy="144"/>
            </a:xfrm>
            <a:prstGeom prst="line">
              <a:avLst/>
            </a:prstGeom>
            <a:noFill/>
            <a:ln w="9360">
              <a:solidFill>
                <a:srgbClr val="000000"/>
              </a:solidFill>
              <a:round/>
              <a:headEnd/>
              <a:tailEnd/>
            </a:ln>
          </p:spPr>
          <p:txBody>
            <a:bodyPr/>
            <a:lstStyle/>
            <a:p>
              <a:endParaRPr lang="en-US"/>
            </a:p>
          </p:txBody>
        </p:sp>
        <p:sp>
          <p:nvSpPr>
            <p:cNvPr id="25615" name="AutoShape 13"/>
            <p:cNvSpPr>
              <a:spLocks noChangeArrowheads="1"/>
            </p:cNvSpPr>
            <p:nvPr/>
          </p:nvSpPr>
          <p:spPr bwMode="auto">
            <a:xfrm>
              <a:off x="1728"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4</a:t>
              </a:r>
            </a:p>
          </p:txBody>
        </p:sp>
        <p:sp>
          <p:nvSpPr>
            <p:cNvPr id="25616" name="AutoShape 14"/>
            <p:cNvSpPr>
              <a:spLocks noChangeArrowheads="1"/>
            </p:cNvSpPr>
            <p:nvPr/>
          </p:nvSpPr>
          <p:spPr bwMode="auto">
            <a:xfrm>
              <a:off x="1248"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2</a:t>
              </a:r>
            </a:p>
          </p:txBody>
        </p:sp>
        <p:sp>
          <p:nvSpPr>
            <p:cNvPr id="25617" name="AutoShape 15"/>
            <p:cNvSpPr>
              <a:spLocks noChangeArrowheads="1"/>
            </p:cNvSpPr>
            <p:nvPr/>
          </p:nvSpPr>
          <p:spPr bwMode="auto">
            <a:xfrm>
              <a:off x="3312" y="2880"/>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11</a:t>
              </a:r>
            </a:p>
          </p:txBody>
        </p:sp>
        <p:sp>
          <p:nvSpPr>
            <p:cNvPr id="25618" name="AutoShape 16"/>
            <p:cNvSpPr>
              <a:spLocks noChangeArrowheads="1"/>
            </p:cNvSpPr>
            <p:nvPr/>
          </p:nvSpPr>
          <p:spPr bwMode="auto">
            <a:xfrm>
              <a:off x="864" y="2880"/>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sp>
          <p:nvSpPr>
            <p:cNvPr id="25619" name="AutoShape 17"/>
            <p:cNvSpPr>
              <a:spLocks noChangeArrowheads="1"/>
            </p:cNvSpPr>
            <p:nvPr/>
          </p:nvSpPr>
          <p:spPr bwMode="auto">
            <a:xfrm>
              <a:off x="2976"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4</a:t>
              </a:r>
            </a:p>
          </p:txBody>
        </p:sp>
        <p:sp>
          <p:nvSpPr>
            <p:cNvPr id="25620" name="Line 18"/>
            <p:cNvSpPr>
              <a:spLocks noChangeShapeType="1"/>
            </p:cNvSpPr>
            <p:nvPr/>
          </p:nvSpPr>
          <p:spPr bwMode="auto">
            <a:xfrm>
              <a:off x="3456" y="2373"/>
              <a:ext cx="1" cy="384"/>
            </a:xfrm>
            <a:prstGeom prst="line">
              <a:avLst/>
            </a:prstGeom>
            <a:noFill/>
            <a:ln w="9360">
              <a:solidFill>
                <a:srgbClr val="000000"/>
              </a:solidFill>
              <a:round/>
              <a:headEnd/>
              <a:tailEnd/>
            </a:ln>
          </p:spPr>
          <p:txBody>
            <a:bodyPr/>
            <a:lstStyle/>
            <a:p>
              <a:endParaRPr lang="en-US"/>
            </a:p>
          </p:txBody>
        </p:sp>
        <p:sp>
          <p:nvSpPr>
            <p:cNvPr id="25621" name="Line 19"/>
            <p:cNvSpPr>
              <a:spLocks noChangeShapeType="1"/>
            </p:cNvSpPr>
            <p:nvPr/>
          </p:nvSpPr>
          <p:spPr bwMode="auto">
            <a:xfrm>
              <a:off x="1152" y="2686"/>
              <a:ext cx="1" cy="144"/>
            </a:xfrm>
            <a:prstGeom prst="line">
              <a:avLst/>
            </a:prstGeom>
            <a:noFill/>
            <a:ln w="9360">
              <a:solidFill>
                <a:srgbClr val="000000"/>
              </a:solidFill>
              <a:round/>
              <a:headEnd/>
              <a:tailEnd/>
            </a:ln>
          </p:spPr>
          <p:txBody>
            <a:bodyPr/>
            <a:lstStyle/>
            <a:p>
              <a:endParaRPr lang="en-US"/>
            </a:p>
          </p:txBody>
        </p:sp>
        <p:sp>
          <p:nvSpPr>
            <p:cNvPr id="25622" name="Line 20"/>
            <p:cNvSpPr>
              <a:spLocks noChangeShapeType="1"/>
            </p:cNvSpPr>
            <p:nvPr/>
          </p:nvSpPr>
          <p:spPr bwMode="auto">
            <a:xfrm>
              <a:off x="1632" y="2686"/>
              <a:ext cx="1" cy="144"/>
            </a:xfrm>
            <a:prstGeom prst="line">
              <a:avLst/>
            </a:prstGeom>
            <a:noFill/>
            <a:ln w="9360">
              <a:solidFill>
                <a:srgbClr val="000000"/>
              </a:solidFill>
              <a:round/>
              <a:headEnd/>
              <a:tailEnd/>
            </a:ln>
          </p:spPr>
          <p:txBody>
            <a:bodyPr/>
            <a:lstStyle/>
            <a:p>
              <a:endParaRPr lang="en-US"/>
            </a:p>
          </p:txBody>
        </p:sp>
        <p:sp>
          <p:nvSpPr>
            <p:cNvPr id="25623" name="Line 21"/>
            <p:cNvSpPr>
              <a:spLocks noChangeShapeType="1"/>
            </p:cNvSpPr>
            <p:nvPr/>
          </p:nvSpPr>
          <p:spPr bwMode="auto">
            <a:xfrm>
              <a:off x="2688" y="2757"/>
              <a:ext cx="1" cy="144"/>
            </a:xfrm>
            <a:prstGeom prst="line">
              <a:avLst/>
            </a:prstGeom>
            <a:noFill/>
            <a:ln w="9360">
              <a:solidFill>
                <a:srgbClr val="000000"/>
              </a:solidFill>
              <a:round/>
              <a:headEnd/>
              <a:tailEnd/>
            </a:ln>
          </p:spPr>
          <p:txBody>
            <a:bodyPr/>
            <a:lstStyle/>
            <a:p>
              <a:endParaRPr lang="en-US"/>
            </a:p>
          </p:txBody>
        </p:sp>
        <p:sp>
          <p:nvSpPr>
            <p:cNvPr id="25624" name="AutoShape 22"/>
            <p:cNvSpPr>
              <a:spLocks noChangeArrowheads="1"/>
            </p:cNvSpPr>
            <p:nvPr/>
          </p:nvSpPr>
          <p:spPr bwMode="auto">
            <a:xfrm>
              <a:off x="2064"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5</a:t>
              </a:r>
            </a:p>
          </p:txBody>
        </p:sp>
        <p:sp>
          <p:nvSpPr>
            <p:cNvPr id="25625" name="Line 23"/>
            <p:cNvSpPr>
              <a:spLocks noChangeShapeType="1"/>
            </p:cNvSpPr>
            <p:nvPr/>
          </p:nvSpPr>
          <p:spPr bwMode="auto">
            <a:xfrm>
              <a:off x="2928" y="2686"/>
              <a:ext cx="1" cy="144"/>
            </a:xfrm>
            <a:prstGeom prst="line">
              <a:avLst/>
            </a:prstGeom>
            <a:noFill/>
            <a:ln w="9360">
              <a:solidFill>
                <a:srgbClr val="000000"/>
              </a:solidFill>
              <a:round/>
              <a:headEnd/>
              <a:tailEnd/>
            </a:ln>
          </p:spPr>
          <p:txBody>
            <a:bodyPr/>
            <a:lstStyle/>
            <a:p>
              <a:endParaRPr lang="en-US"/>
            </a:p>
          </p:txBody>
        </p:sp>
        <p:sp>
          <p:nvSpPr>
            <p:cNvPr id="25626" name="Line 24"/>
            <p:cNvSpPr>
              <a:spLocks noChangeShapeType="1"/>
            </p:cNvSpPr>
            <p:nvPr/>
          </p:nvSpPr>
          <p:spPr bwMode="auto">
            <a:xfrm>
              <a:off x="3120" y="2686"/>
              <a:ext cx="1" cy="144"/>
            </a:xfrm>
            <a:prstGeom prst="line">
              <a:avLst/>
            </a:prstGeom>
            <a:noFill/>
            <a:ln w="9360">
              <a:solidFill>
                <a:srgbClr val="000000"/>
              </a:solidFill>
              <a:round/>
              <a:headEnd/>
              <a:tailEnd/>
            </a:ln>
          </p:spPr>
          <p:txBody>
            <a:bodyPr/>
            <a:lstStyle/>
            <a:p>
              <a:endParaRPr lang="en-US"/>
            </a:p>
          </p:txBody>
        </p:sp>
        <p:sp>
          <p:nvSpPr>
            <p:cNvPr id="25627" name="Line 25"/>
            <p:cNvSpPr>
              <a:spLocks noChangeShapeType="1"/>
            </p:cNvSpPr>
            <p:nvPr/>
          </p:nvSpPr>
          <p:spPr bwMode="auto">
            <a:xfrm>
              <a:off x="3312" y="2686"/>
              <a:ext cx="1" cy="144"/>
            </a:xfrm>
            <a:prstGeom prst="line">
              <a:avLst/>
            </a:prstGeom>
            <a:noFill/>
            <a:ln w="9360">
              <a:solidFill>
                <a:srgbClr val="000000"/>
              </a:solidFill>
              <a:round/>
              <a:headEnd/>
              <a:tailEnd/>
            </a:ln>
          </p:spPr>
          <p:txBody>
            <a:bodyPr/>
            <a:lstStyle/>
            <a:p>
              <a:endParaRPr lang="en-US"/>
            </a:p>
          </p:txBody>
        </p:sp>
        <p:sp>
          <p:nvSpPr>
            <p:cNvPr id="25628" name="Line 26"/>
            <p:cNvSpPr>
              <a:spLocks noChangeShapeType="1"/>
            </p:cNvSpPr>
            <p:nvPr/>
          </p:nvSpPr>
          <p:spPr bwMode="auto">
            <a:xfrm>
              <a:off x="3456" y="2757"/>
              <a:ext cx="1" cy="144"/>
            </a:xfrm>
            <a:prstGeom prst="line">
              <a:avLst/>
            </a:prstGeom>
            <a:noFill/>
            <a:ln w="9360">
              <a:solidFill>
                <a:srgbClr val="000000"/>
              </a:solidFill>
              <a:round/>
              <a:headEnd/>
              <a:tailEnd/>
            </a:ln>
          </p:spPr>
          <p:txBody>
            <a:bodyPr/>
            <a:lstStyle/>
            <a:p>
              <a:endParaRPr lang="en-US"/>
            </a:p>
          </p:txBody>
        </p:sp>
        <p:sp>
          <p:nvSpPr>
            <p:cNvPr id="25629" name="AutoShape 27"/>
            <p:cNvSpPr>
              <a:spLocks noChangeArrowheads="1"/>
            </p:cNvSpPr>
            <p:nvPr/>
          </p:nvSpPr>
          <p:spPr bwMode="auto">
            <a:xfrm>
              <a:off x="2592"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7</a:t>
              </a:r>
            </a:p>
          </p:txBody>
        </p:sp>
        <p:sp>
          <p:nvSpPr>
            <p:cNvPr id="25630" name="Line 28"/>
            <p:cNvSpPr>
              <a:spLocks noChangeShapeType="1"/>
            </p:cNvSpPr>
            <p:nvPr/>
          </p:nvSpPr>
          <p:spPr bwMode="auto">
            <a:xfrm>
              <a:off x="3696" y="2686"/>
              <a:ext cx="1" cy="144"/>
            </a:xfrm>
            <a:prstGeom prst="line">
              <a:avLst/>
            </a:prstGeom>
            <a:noFill/>
            <a:ln w="9360">
              <a:solidFill>
                <a:srgbClr val="000000"/>
              </a:solidFill>
              <a:round/>
              <a:headEnd/>
              <a:tailEnd/>
            </a:ln>
          </p:spPr>
          <p:txBody>
            <a:bodyPr/>
            <a:lstStyle/>
            <a:p>
              <a:endParaRPr lang="en-US"/>
            </a:p>
          </p:txBody>
        </p:sp>
        <p:sp>
          <p:nvSpPr>
            <p:cNvPr id="25631" name="Line 29"/>
            <p:cNvSpPr>
              <a:spLocks noChangeShapeType="1"/>
            </p:cNvSpPr>
            <p:nvPr/>
          </p:nvSpPr>
          <p:spPr bwMode="auto">
            <a:xfrm>
              <a:off x="3888" y="2686"/>
              <a:ext cx="1" cy="144"/>
            </a:xfrm>
            <a:prstGeom prst="line">
              <a:avLst/>
            </a:prstGeom>
            <a:noFill/>
            <a:ln w="9360">
              <a:solidFill>
                <a:srgbClr val="000000"/>
              </a:solidFill>
              <a:round/>
              <a:headEnd/>
              <a:tailEnd/>
            </a:ln>
          </p:spPr>
          <p:txBody>
            <a:bodyPr/>
            <a:lstStyle/>
            <a:p>
              <a:endParaRPr lang="en-US"/>
            </a:p>
          </p:txBody>
        </p:sp>
        <p:sp>
          <p:nvSpPr>
            <p:cNvPr id="25632" name="Line 30"/>
            <p:cNvSpPr>
              <a:spLocks noChangeShapeType="1"/>
            </p:cNvSpPr>
            <p:nvPr/>
          </p:nvSpPr>
          <p:spPr bwMode="auto">
            <a:xfrm>
              <a:off x="4080" y="2686"/>
              <a:ext cx="1" cy="144"/>
            </a:xfrm>
            <a:prstGeom prst="line">
              <a:avLst/>
            </a:prstGeom>
            <a:noFill/>
            <a:ln w="9360">
              <a:solidFill>
                <a:srgbClr val="000000"/>
              </a:solidFill>
              <a:round/>
              <a:headEnd/>
              <a:tailEnd/>
            </a:ln>
          </p:spPr>
          <p:txBody>
            <a:bodyPr/>
            <a:lstStyle/>
            <a:p>
              <a:endParaRPr lang="en-US"/>
            </a:p>
          </p:txBody>
        </p:sp>
        <p:sp>
          <p:nvSpPr>
            <p:cNvPr id="25633" name="Line 31"/>
            <p:cNvSpPr>
              <a:spLocks noChangeShapeType="1"/>
            </p:cNvSpPr>
            <p:nvPr/>
          </p:nvSpPr>
          <p:spPr bwMode="auto">
            <a:xfrm>
              <a:off x="1824" y="2364"/>
              <a:ext cx="1" cy="576"/>
            </a:xfrm>
            <a:prstGeom prst="line">
              <a:avLst/>
            </a:prstGeom>
            <a:noFill/>
            <a:ln w="9360">
              <a:solidFill>
                <a:srgbClr val="000000"/>
              </a:solidFill>
              <a:round/>
              <a:headEnd/>
              <a:tailEnd/>
            </a:ln>
          </p:spPr>
          <p:txBody>
            <a:bodyPr/>
            <a:lstStyle/>
            <a:p>
              <a:endParaRPr lang="en-US"/>
            </a:p>
          </p:txBody>
        </p:sp>
        <p:sp>
          <p:nvSpPr>
            <p:cNvPr id="25634" name="Line 32"/>
            <p:cNvSpPr>
              <a:spLocks noChangeShapeType="1"/>
            </p:cNvSpPr>
            <p:nvPr/>
          </p:nvSpPr>
          <p:spPr bwMode="auto">
            <a:xfrm>
              <a:off x="2160" y="2364"/>
              <a:ext cx="1" cy="576"/>
            </a:xfrm>
            <a:prstGeom prst="line">
              <a:avLst/>
            </a:prstGeom>
            <a:noFill/>
            <a:ln w="9360">
              <a:solidFill>
                <a:srgbClr val="000000"/>
              </a:solidFill>
              <a:round/>
              <a:headEnd/>
              <a:tailEnd/>
            </a:ln>
          </p:spPr>
          <p:txBody>
            <a:bodyPr/>
            <a:lstStyle/>
            <a:p>
              <a:endParaRPr lang="en-US"/>
            </a:p>
          </p:txBody>
        </p:sp>
        <p:sp>
          <p:nvSpPr>
            <p:cNvPr id="25635" name="AutoShape 33"/>
            <p:cNvSpPr>
              <a:spLocks noChangeArrowheads="1"/>
            </p:cNvSpPr>
            <p:nvPr/>
          </p:nvSpPr>
          <p:spPr bwMode="auto">
            <a:xfrm>
              <a:off x="2256"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25636" name="AutoShape 34"/>
            <p:cNvSpPr>
              <a:spLocks noChangeArrowheads="1"/>
            </p:cNvSpPr>
            <p:nvPr/>
          </p:nvSpPr>
          <p:spPr bwMode="auto">
            <a:xfrm>
              <a:off x="3840"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25637" name="Line 35"/>
            <p:cNvSpPr>
              <a:spLocks noChangeShapeType="1"/>
            </p:cNvSpPr>
            <p:nvPr/>
          </p:nvSpPr>
          <p:spPr bwMode="auto">
            <a:xfrm>
              <a:off x="4272" y="2686"/>
              <a:ext cx="1" cy="144"/>
            </a:xfrm>
            <a:prstGeom prst="line">
              <a:avLst/>
            </a:prstGeom>
            <a:noFill/>
            <a:ln w="9360">
              <a:solidFill>
                <a:srgbClr val="000000"/>
              </a:solidFill>
              <a:round/>
              <a:headEnd/>
              <a:tailEnd/>
            </a:ln>
          </p:spPr>
          <p:txBody>
            <a:bodyPr/>
            <a:lstStyle/>
            <a:p>
              <a:endParaRPr lang="en-US"/>
            </a:p>
          </p:txBody>
        </p:sp>
        <p:sp>
          <p:nvSpPr>
            <p:cNvPr id="25638" name="AutoShape 36"/>
            <p:cNvSpPr>
              <a:spLocks noChangeArrowheads="1"/>
            </p:cNvSpPr>
            <p:nvPr/>
          </p:nvSpPr>
          <p:spPr bwMode="auto">
            <a:xfrm>
              <a:off x="4320" y="284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16</a:t>
              </a:r>
            </a:p>
          </p:txBody>
        </p:sp>
      </p:grpSp>
      <p:sp>
        <p:nvSpPr>
          <p:cNvPr id="25605" name="TextBox 37"/>
          <p:cNvSpPr txBox="1">
            <a:spLocks noChangeArrowheads="1"/>
          </p:cNvSpPr>
          <p:nvPr/>
        </p:nvSpPr>
        <p:spPr bwMode="auto">
          <a:xfrm>
            <a:off x="304800" y="5867400"/>
            <a:ext cx="7848600" cy="369888"/>
          </a:xfrm>
          <a:prstGeom prst="rect">
            <a:avLst/>
          </a:prstGeom>
          <a:noFill/>
          <a:ln w="9525">
            <a:noFill/>
            <a:miter lim="800000"/>
            <a:headEnd/>
            <a:tailEnd/>
          </a:ln>
        </p:spPr>
        <p:txBody>
          <a:bodyPr>
            <a:spAutoFit/>
          </a:bodyPr>
          <a:lstStyle/>
          <a:p>
            <a:r>
              <a:rPr lang="en-US" sz="1800">
                <a:solidFill>
                  <a:schemeClr val="tx1"/>
                </a:solidFill>
              </a:rPr>
              <a:t>Waiting time : sum of time that a process has spent waiting in the ready queue</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Chapter 4:  CPU Scheduling</a:t>
            </a:r>
          </a:p>
        </p:txBody>
      </p:sp>
      <p:sp>
        <p:nvSpPr>
          <p:cNvPr id="5123" name="Rectangle 2"/>
          <p:cNvSpPr>
            <a:spLocks noGrp="1" noChangeArrowheads="1"/>
          </p:cNvSpPr>
          <p:nvPr>
            <p:ph idx="1"/>
          </p:nvPr>
        </p:nvSpPr>
        <p:spPr>
          <a:xfrm>
            <a:off x="841375" y="1265238"/>
            <a:ext cx="6584950" cy="3783012"/>
          </a:xfrm>
        </p:spPr>
        <p:txBody>
          <a:bodyPr/>
          <a:lstStyle/>
          <a:p>
            <a:pPr eaLnBrk="1" hangingPunct="1">
              <a:lnSpc>
                <a:spcPct val="93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4.1  Basic Concepts</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4.2  Scheduling Criteria </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4.3  Scheduling Algorithms</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4.4  Multiple-Processor Scheduling</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66800" y="685800"/>
          <a:ext cx="7391398" cy="2209800"/>
        </p:xfrm>
        <a:graphic>
          <a:graphicData uri="http://schemas.openxmlformats.org/drawingml/2006/table">
            <a:tbl>
              <a:tblPr/>
              <a:tblGrid>
                <a:gridCol w="1055914"/>
                <a:gridCol w="1055914"/>
                <a:gridCol w="1055914"/>
                <a:gridCol w="1055914"/>
                <a:gridCol w="1055914"/>
                <a:gridCol w="1055914"/>
                <a:gridCol w="1055914"/>
              </a:tblGrid>
              <a:tr h="672548">
                <a:tc>
                  <a:txBody>
                    <a:bodyPr/>
                    <a:lstStyle/>
                    <a:p>
                      <a:r>
                        <a:rPr lang="en-US" dirty="0">
                          <a:solidFill>
                            <a:schemeClr val="tx1"/>
                          </a:solidFill>
                        </a:rPr>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Arrival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solidFill>
                            <a:schemeClr val="tx1"/>
                          </a:solidFill>
                        </a:rPr>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Finish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4313">
                <a:tc>
                  <a:txBody>
                    <a:bodyPr/>
                    <a:lstStyle/>
                    <a:p>
                      <a:r>
                        <a:rPr lang="en-US" dirty="0" smtClean="0">
                          <a:solidFill>
                            <a:schemeClr val="tx1"/>
                          </a:solidFill>
                        </a:rPr>
                        <a:t>P1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4313">
                <a:tc>
                  <a:txBody>
                    <a:bodyPr/>
                    <a:lstStyle/>
                    <a:p>
                      <a:r>
                        <a:rPr lang="en-US" dirty="0" smtClean="0">
                          <a:solidFill>
                            <a:schemeClr val="tx1"/>
                          </a:solidFill>
                        </a:rPr>
                        <a:t>P2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4313">
                <a:tc>
                  <a:txBody>
                    <a:bodyPr/>
                    <a:lstStyle/>
                    <a:p>
                      <a:r>
                        <a:rPr lang="en-US" dirty="0" smtClean="0">
                          <a:solidFill>
                            <a:schemeClr val="tx1"/>
                          </a:solidFill>
                        </a:rPr>
                        <a:t>P3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4313">
                <a:tc>
                  <a:txBody>
                    <a:bodyPr/>
                    <a:lstStyle/>
                    <a:p>
                      <a:r>
                        <a:rPr lang="en-US" dirty="0" smtClean="0">
                          <a:solidFill>
                            <a:schemeClr val="tx1"/>
                          </a:solidFill>
                        </a:rPr>
                        <a:t>P4</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bl>
          </a:graphicData>
        </a:graphic>
      </p:graphicFrame>
      <p:sp>
        <p:nvSpPr>
          <p:cNvPr id="26676" name="Rectangle 1"/>
          <p:cNvSpPr>
            <a:spLocks noChangeArrowheads="1"/>
          </p:cNvSpPr>
          <p:nvPr/>
        </p:nvSpPr>
        <p:spPr bwMode="auto">
          <a:xfrm>
            <a:off x="304800" y="2971800"/>
            <a:ext cx="9250363" cy="2600325"/>
          </a:xfrm>
          <a:prstGeom prst="rect">
            <a:avLst/>
          </a:prstGeom>
          <a:noFill/>
          <a:ln w="9525">
            <a:noFill/>
            <a:miter lim="800000"/>
            <a:headEnd/>
            <a:tailEnd/>
          </a:ln>
        </p:spPr>
        <p:txBody>
          <a:bodyPr anchor="ctr">
            <a:spAutoFit/>
          </a:bodyPr>
          <a:lstStyle/>
          <a:p>
            <a:r>
              <a:rPr lang="en-GB">
                <a:solidFill>
                  <a:schemeClr val="tx1"/>
                </a:solidFill>
              </a:rPr>
              <a:t>Gantt chart: </a:t>
            </a:r>
            <a:br>
              <a:rPr lang="en-GB">
                <a:solidFill>
                  <a:schemeClr val="tx1"/>
                </a:solidFill>
              </a:rPr>
            </a:br>
            <a:r>
              <a:rPr lang="en-GB">
                <a:solidFill>
                  <a:schemeClr val="tx1"/>
                </a:solidFill>
              </a:rPr>
              <a:t/>
            </a:r>
            <a:br>
              <a:rPr lang="en-GB">
                <a:solidFill>
                  <a:schemeClr val="tx1"/>
                </a:solidFill>
              </a:rPr>
            </a:br>
            <a:r>
              <a:rPr lang="en-GB">
                <a:solidFill>
                  <a:schemeClr val="tx1"/>
                </a:solidFill>
              </a:rPr>
              <a:t>  </a:t>
            </a:r>
            <a:r>
              <a:rPr lang="en-GB" sz="4300">
                <a:solidFill>
                  <a:schemeClr val="tx1"/>
                </a:solidFill>
              </a:rPr>
              <a:t> </a:t>
            </a:r>
            <a:r>
              <a:rPr lang="en-GB">
                <a:solidFill>
                  <a:schemeClr val="tx1"/>
                </a:solidFill>
              </a:rPr>
              <a:t/>
            </a:r>
            <a:br>
              <a:rPr lang="en-GB">
                <a:solidFill>
                  <a:schemeClr val="tx1"/>
                </a:solidFill>
              </a:rPr>
            </a:br>
            <a:r>
              <a:rPr lang="en-GB">
                <a:solidFill>
                  <a:schemeClr val="tx1"/>
                </a:solidFill>
              </a:rPr>
              <a:t/>
            </a:r>
            <a:br>
              <a:rPr lang="en-GB">
                <a:solidFill>
                  <a:schemeClr val="tx1"/>
                </a:solidFill>
              </a:rPr>
            </a:br>
            <a:r>
              <a:rPr lang="en-GB">
                <a:solidFill>
                  <a:schemeClr val="tx1"/>
                </a:solidFill>
              </a:rPr>
              <a:t>Average waiting time: [(0-0)+(10-1)]+(1-1)+(17-2)+(5-3))/4 = 6.5</a:t>
            </a:r>
          </a:p>
          <a:p>
            <a:r>
              <a:rPr lang="en-GB">
                <a:solidFill>
                  <a:schemeClr val="tx1"/>
                </a:solidFill>
              </a:rPr>
              <a:t>Average turnaround time: (17-0)+(5-1)+(26-2)+(10-3)/4 = 13</a:t>
            </a:r>
          </a:p>
        </p:txBody>
      </p:sp>
      <p:pic>
        <p:nvPicPr>
          <p:cNvPr id="26677" name="Picture 2" descr="http://academic.udayton.edu/SaverioPerugini/courses/cps346/lecture_notes/images/osc8thedp192srtfgantt.png"/>
          <p:cNvPicPr>
            <a:picLocks noChangeAspect="1" noChangeArrowheads="1"/>
          </p:cNvPicPr>
          <p:nvPr/>
        </p:nvPicPr>
        <p:blipFill>
          <a:blip r:embed="rId2"/>
          <a:srcRect/>
          <a:stretch>
            <a:fillRect/>
          </a:stretch>
        </p:blipFill>
        <p:spPr bwMode="auto">
          <a:xfrm>
            <a:off x="533400" y="3505200"/>
            <a:ext cx="7889875" cy="1143000"/>
          </a:xfrm>
          <a:prstGeom prst="rect">
            <a:avLst/>
          </a:prstGeom>
          <a:noFill/>
          <a:ln w="9525">
            <a:noFill/>
            <a:miter lim="800000"/>
            <a:headEnd/>
            <a:tailEnd/>
          </a:ln>
        </p:spPr>
      </p:pic>
      <p:sp>
        <p:nvSpPr>
          <p:cNvPr id="5" name="Rectangle 4"/>
          <p:cNvSpPr/>
          <p:nvPr/>
        </p:nvSpPr>
        <p:spPr>
          <a:xfrm>
            <a:off x="152400" y="1524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Ex4</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Exponential Averaging</a:t>
            </a:r>
          </a:p>
        </p:txBody>
      </p:sp>
      <p:sp>
        <p:nvSpPr>
          <p:cNvPr id="27651" name="Rectangle 3"/>
          <p:cNvSpPr>
            <a:spLocks noGrp="1" noChangeArrowheads="1"/>
          </p:cNvSpPr>
          <p:nvPr>
            <p:ph idx="1"/>
          </p:nvPr>
        </p:nvSpPr>
        <p:spPr>
          <a:xfrm>
            <a:off x="152400" y="1282700"/>
            <a:ext cx="8610600" cy="5118100"/>
          </a:xfrm>
        </p:spPr>
        <p:txBody>
          <a:bodyPr/>
          <a:lstStyle/>
          <a:p>
            <a:pPr algn="ctr" eaLnBrk="1" hangingPunct="1">
              <a:buFont typeface="Wingdings" pitchFamily="2" charset="2"/>
              <a:buNone/>
            </a:pPr>
            <a:r>
              <a:rPr lang="en-US" sz="2400" b="1" i="1" smtClean="0">
                <a:latin typeface="Symbol" pitchFamily="18" charset="2"/>
              </a:rPr>
              <a:t>t</a:t>
            </a:r>
            <a:r>
              <a:rPr lang="en-US" sz="2400" b="1" i="1" smtClean="0"/>
              <a:t> </a:t>
            </a:r>
            <a:r>
              <a:rPr lang="en-US" sz="2400" b="1" i="1" baseline="-25000" smtClean="0"/>
              <a:t>n+1</a:t>
            </a:r>
            <a:r>
              <a:rPr lang="en-US" sz="2400" b="1" i="1" smtClean="0">
                <a:latin typeface="Symbol" pitchFamily="18" charset="2"/>
              </a:rPr>
              <a:t> </a:t>
            </a:r>
            <a:r>
              <a:rPr lang="en-US" sz="2400" b="1" smtClean="0">
                <a:latin typeface="Symbol" pitchFamily="18" charset="2"/>
              </a:rPr>
              <a:t>=</a:t>
            </a:r>
            <a:r>
              <a:rPr lang="en-US" sz="2400" b="1" i="1" smtClean="0">
                <a:latin typeface="Symbol" pitchFamily="18" charset="2"/>
              </a:rPr>
              <a:t>  a </a:t>
            </a:r>
            <a:r>
              <a:rPr lang="en-US" sz="2400" b="1" i="1" smtClean="0"/>
              <a:t> t</a:t>
            </a:r>
            <a:r>
              <a:rPr lang="en-US" sz="2400" b="1" i="1" baseline="-25000" smtClean="0"/>
              <a:t>n</a:t>
            </a:r>
            <a:r>
              <a:rPr lang="en-US" sz="2400" b="1" i="1" smtClean="0">
                <a:latin typeface="Symbol" pitchFamily="18" charset="2"/>
              </a:rPr>
              <a:t> </a:t>
            </a:r>
            <a:r>
              <a:rPr lang="en-US" sz="2400" b="1" smtClean="0">
                <a:latin typeface="Symbol" pitchFamily="18" charset="2"/>
              </a:rPr>
              <a:t>+ (1 -</a:t>
            </a:r>
            <a:r>
              <a:rPr lang="en-US" sz="2400" b="1" i="1" smtClean="0">
                <a:latin typeface="Symbol" pitchFamily="18" charset="2"/>
              </a:rPr>
              <a:t>  a</a:t>
            </a:r>
            <a:r>
              <a:rPr lang="en-US" sz="2400" b="1" smtClean="0">
                <a:latin typeface="Symbol" pitchFamily="18" charset="2"/>
              </a:rPr>
              <a:t>) )</a:t>
            </a:r>
            <a:r>
              <a:rPr lang="en-US" sz="2400" b="1" i="1" smtClean="0">
                <a:latin typeface="Symbol" pitchFamily="18" charset="2"/>
              </a:rPr>
              <a:t> t</a:t>
            </a:r>
            <a:r>
              <a:rPr lang="en-US" sz="2400" b="1" i="1" baseline="-25000" smtClean="0"/>
              <a:t>n </a:t>
            </a:r>
            <a:endParaRPr lang="en-US" sz="2400" b="1" smtClean="0"/>
          </a:p>
          <a:p>
            <a:pPr eaLnBrk="1" hangingPunct="1"/>
            <a:r>
              <a:rPr lang="en-US" sz="2400" b="1" i="1" smtClean="0">
                <a:latin typeface="Symbol" pitchFamily="18" charset="2"/>
              </a:rPr>
              <a:t>t</a:t>
            </a:r>
            <a:r>
              <a:rPr lang="en-US" sz="2400" b="1" i="1" baseline="-25000" smtClean="0"/>
              <a:t>n+1</a:t>
            </a:r>
            <a:r>
              <a:rPr lang="en-US" sz="2400" smtClean="0"/>
              <a:t> : predicted length of next CPU burst </a:t>
            </a:r>
          </a:p>
          <a:p>
            <a:pPr eaLnBrk="1" hangingPunct="1"/>
            <a:r>
              <a:rPr lang="en-US" sz="2400" b="1" i="1" smtClean="0"/>
              <a:t>t</a:t>
            </a:r>
            <a:r>
              <a:rPr lang="en-US" sz="2400" b="1" i="1" baseline="-25000" smtClean="0"/>
              <a:t>n</a:t>
            </a:r>
            <a:r>
              <a:rPr lang="en-US" sz="2400" smtClean="0"/>
              <a:t> : actual length of last CPU burst</a:t>
            </a:r>
          </a:p>
          <a:p>
            <a:pPr eaLnBrk="1" hangingPunct="1"/>
            <a:r>
              <a:rPr lang="en-US" sz="2400" b="1" i="1" smtClean="0">
                <a:latin typeface="Symbol" pitchFamily="18" charset="2"/>
              </a:rPr>
              <a:t>t</a:t>
            </a:r>
            <a:r>
              <a:rPr lang="en-US" sz="2400" b="1" i="1" baseline="-25000" smtClean="0"/>
              <a:t>n</a:t>
            </a:r>
            <a:r>
              <a:rPr lang="en-US" sz="2400" b="1" smtClean="0"/>
              <a:t> </a:t>
            </a:r>
            <a:r>
              <a:rPr lang="en-US" sz="2400" smtClean="0"/>
              <a:t>: previous prediction</a:t>
            </a:r>
          </a:p>
          <a:p>
            <a:pPr eaLnBrk="1" hangingPunct="1"/>
            <a:endParaRPr lang="en-US" sz="2400" smtClean="0"/>
          </a:p>
          <a:p>
            <a:pPr eaLnBrk="1" hangingPunct="1"/>
            <a:r>
              <a:rPr lang="en-US" sz="2400" b="1" i="1" smtClean="0">
                <a:latin typeface="Symbol" pitchFamily="18" charset="2"/>
              </a:rPr>
              <a:t>a</a:t>
            </a:r>
            <a:r>
              <a:rPr lang="en-US" sz="2400" b="1" smtClean="0"/>
              <a:t> = 0</a:t>
            </a:r>
            <a:r>
              <a:rPr lang="en-US" sz="2400" smtClean="0"/>
              <a:t> implies make no use of recent history</a:t>
            </a:r>
          </a:p>
          <a:p>
            <a:pPr algn="ctr" eaLnBrk="1" hangingPunct="1">
              <a:buFont typeface="Wingdings" pitchFamily="2" charset="2"/>
              <a:buNone/>
            </a:pPr>
            <a:r>
              <a:rPr lang="en-US" sz="2400" b="1" smtClean="0">
                <a:latin typeface="Symbol" pitchFamily="18" charset="2"/>
              </a:rPr>
              <a:t>(</a:t>
            </a:r>
            <a:r>
              <a:rPr lang="en-US" sz="2400" b="1" i="1" smtClean="0">
                <a:latin typeface="Symbol" pitchFamily="18" charset="2"/>
              </a:rPr>
              <a:t>t</a:t>
            </a:r>
            <a:r>
              <a:rPr lang="en-US" sz="2400" b="1" i="1" baseline="-25000" smtClean="0"/>
              <a:t>n+1</a:t>
            </a:r>
            <a:r>
              <a:rPr lang="en-US" sz="2400" b="1" smtClean="0">
                <a:latin typeface="Symbol" pitchFamily="18" charset="2"/>
              </a:rPr>
              <a:t>  =  </a:t>
            </a:r>
            <a:r>
              <a:rPr lang="en-US" sz="2400" b="1" i="1" smtClean="0">
                <a:latin typeface="Symbol" pitchFamily="18" charset="2"/>
              </a:rPr>
              <a:t>t</a:t>
            </a:r>
            <a:r>
              <a:rPr lang="en-US" sz="2400" b="1" i="1" baseline="-25000" smtClean="0"/>
              <a:t>n</a:t>
            </a:r>
            <a:r>
              <a:rPr lang="en-US" sz="2400" b="1" smtClean="0">
                <a:latin typeface="Symbol" pitchFamily="18" charset="2"/>
              </a:rPr>
              <a:t>)</a:t>
            </a:r>
          </a:p>
          <a:p>
            <a:pPr eaLnBrk="1" hangingPunct="1"/>
            <a:r>
              <a:rPr lang="en-US" sz="2400" b="1" i="1" smtClean="0">
                <a:latin typeface="Symbol" pitchFamily="18" charset="2"/>
              </a:rPr>
              <a:t>a</a:t>
            </a:r>
            <a:r>
              <a:rPr lang="en-US" sz="2400" b="1" smtClean="0"/>
              <a:t> = 1</a:t>
            </a:r>
            <a:r>
              <a:rPr lang="en-US" sz="2400" smtClean="0"/>
              <a:t> implies </a:t>
            </a:r>
            <a:r>
              <a:rPr lang="en-US" sz="2400" b="1" i="1" smtClean="0">
                <a:latin typeface="Symbol" pitchFamily="18" charset="2"/>
              </a:rPr>
              <a:t>t</a:t>
            </a:r>
            <a:r>
              <a:rPr lang="en-US" sz="2400" b="1" i="1" baseline="-25000" smtClean="0"/>
              <a:t>n+1</a:t>
            </a:r>
            <a:r>
              <a:rPr lang="en-US" sz="2400" b="1" smtClean="0"/>
              <a:t> = </a:t>
            </a:r>
            <a:r>
              <a:rPr lang="en-US" sz="2400" b="1" i="1" smtClean="0"/>
              <a:t>t</a:t>
            </a:r>
            <a:r>
              <a:rPr lang="en-US" sz="2400" b="1" i="1" baseline="-25000" smtClean="0"/>
              <a:t>n</a:t>
            </a:r>
            <a:r>
              <a:rPr lang="en-US" sz="2400" smtClean="0"/>
              <a:t> (past prediction not used).</a:t>
            </a:r>
          </a:p>
          <a:p>
            <a:pPr eaLnBrk="1" hangingPunct="1"/>
            <a:r>
              <a:rPr lang="en-US" sz="2400" b="1" i="1" smtClean="0">
                <a:latin typeface="Symbol" pitchFamily="18" charset="2"/>
              </a:rPr>
              <a:t>a</a:t>
            </a:r>
            <a:r>
              <a:rPr lang="en-US" sz="2400" b="1" smtClean="0"/>
              <a:t> = 1/2</a:t>
            </a:r>
            <a:r>
              <a:rPr lang="en-US" sz="2400" smtClean="0"/>
              <a:t> implies weighted (older bursts get less and less weight).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685800" y="2286000"/>
            <a:ext cx="7772400" cy="114300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Priority Scheduling</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Priority Scheduling</a:t>
            </a:r>
          </a:p>
        </p:txBody>
      </p:sp>
      <p:sp>
        <p:nvSpPr>
          <p:cNvPr id="29699" name="Rectangle 2"/>
          <p:cNvSpPr>
            <a:spLocks noGrp="1" noChangeArrowheads="1"/>
          </p:cNvSpPr>
          <p:nvPr>
            <p:ph idx="1"/>
          </p:nvPr>
        </p:nvSpPr>
        <p:spPr>
          <a:xfrm>
            <a:off x="304800" y="762000"/>
            <a:ext cx="8610600" cy="58674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a:t>
            </a:r>
            <a:r>
              <a:rPr lang="en-GB" sz="2000" b="1" smtClean="0"/>
              <a:t>SJF algorithm </a:t>
            </a:r>
            <a:r>
              <a:rPr lang="en-GB" sz="2000" smtClean="0"/>
              <a:t>is a special case of the general priority scheduling algorithm</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 priority number (integer) is associated with each process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CPU is allocated to the process with the highest priority (smallest integer = highest priority)</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Priority scheduling can be either preemptive or non-preemptive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 </a:t>
            </a:r>
            <a:r>
              <a:rPr lang="en-GB" sz="2000" b="1" smtClean="0"/>
              <a:t>preemptive </a:t>
            </a:r>
            <a:r>
              <a:rPr lang="en-GB" sz="2000" smtClean="0"/>
              <a:t>approach will preempt the CPU if the priority of the newly-arrived process is higher than the priority of the currently running process</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 </a:t>
            </a:r>
            <a:r>
              <a:rPr lang="en-GB" sz="2000" b="1" smtClean="0"/>
              <a:t>non-preemptive</a:t>
            </a:r>
            <a:r>
              <a:rPr lang="en-GB" sz="2000" smtClean="0"/>
              <a:t> approach will simply put the new process (with the highest priority) at the head of the ready queue</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SJF is a priority scheduling algorithm where priority is the predicted next CPU burst time</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main problem with priority scheduling is </a:t>
            </a:r>
            <a:r>
              <a:rPr lang="en-GB" sz="2000" b="1" smtClean="0"/>
              <a:t>starvation</a:t>
            </a:r>
            <a:r>
              <a:rPr lang="en-GB" sz="2000" smtClean="0"/>
              <a:t>, that is, low priority processes may never execute</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 solution is </a:t>
            </a:r>
            <a:r>
              <a:rPr lang="en-GB" sz="2000" b="1" smtClean="0"/>
              <a:t>aging</a:t>
            </a:r>
            <a:r>
              <a:rPr lang="en-GB" sz="2000" smtClean="0"/>
              <a:t>; as time progresses, the priority of a process in the ready queue is increased</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762000"/>
          </a:xfrm>
        </p:spPr>
        <p:txBody>
          <a:bodyPr/>
          <a:lstStyle/>
          <a:p>
            <a:pPr eaLnBrk="1" hangingPunct="1"/>
            <a:r>
              <a:rPr lang="en-US" smtClean="0"/>
              <a:t>Priority Scheduling example</a:t>
            </a:r>
          </a:p>
        </p:txBody>
      </p:sp>
      <p:graphicFrame>
        <p:nvGraphicFramePr>
          <p:cNvPr id="4" name="Table 3"/>
          <p:cNvGraphicFramePr>
            <a:graphicFrameLocks noGrp="1"/>
          </p:cNvGraphicFramePr>
          <p:nvPr/>
        </p:nvGraphicFramePr>
        <p:xfrm>
          <a:off x="1295400" y="838200"/>
          <a:ext cx="6705600" cy="2743200"/>
        </p:xfrm>
        <a:graphic>
          <a:graphicData uri="http://schemas.openxmlformats.org/drawingml/2006/table">
            <a:tbl>
              <a:tblPr/>
              <a:tblGrid>
                <a:gridCol w="1028700"/>
                <a:gridCol w="876300"/>
                <a:gridCol w="914400"/>
                <a:gridCol w="838200"/>
                <a:gridCol w="685800"/>
                <a:gridCol w="762000"/>
                <a:gridCol w="838200"/>
                <a:gridCol w="762000"/>
              </a:tblGrid>
              <a:tr h="711200">
                <a:tc>
                  <a:txBody>
                    <a:bodyPr/>
                    <a:lstStyle/>
                    <a:p>
                      <a:r>
                        <a:rPr lang="en-US" dirty="0"/>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Arrival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Finish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0788" name="Rectangle 1"/>
          <p:cNvSpPr>
            <a:spLocks noChangeArrowheads="1"/>
          </p:cNvSpPr>
          <p:nvPr/>
        </p:nvSpPr>
        <p:spPr bwMode="auto">
          <a:xfrm>
            <a:off x="152400" y="3505200"/>
            <a:ext cx="8686800" cy="2232025"/>
          </a:xfrm>
          <a:prstGeom prst="rect">
            <a:avLst/>
          </a:prstGeom>
          <a:noFill/>
          <a:ln w="9525">
            <a:noFill/>
            <a:miter lim="800000"/>
            <a:headEnd/>
            <a:tailEnd/>
          </a:ln>
        </p:spPr>
        <p:txBody>
          <a:bodyPr anchor="ctr">
            <a:spAutoFit/>
          </a:bodyPr>
          <a:lstStyle/>
          <a:p>
            <a:r>
              <a:rPr lang="en-GB">
                <a:solidFill>
                  <a:schemeClr val="tx1"/>
                </a:solidFill>
              </a:rPr>
              <a:t>Gantt chart: </a:t>
            </a:r>
            <a:br>
              <a:rPr lang="en-GB">
                <a:solidFill>
                  <a:schemeClr val="tx1"/>
                </a:solidFill>
              </a:rPr>
            </a:br>
            <a:r>
              <a:rPr lang="en-GB">
                <a:solidFill>
                  <a:schemeClr val="tx1"/>
                </a:solidFill>
              </a:rPr>
              <a:t/>
            </a:r>
            <a:br>
              <a:rPr lang="en-GB">
                <a:solidFill>
                  <a:schemeClr val="tx1"/>
                </a:solidFill>
              </a:rPr>
            </a:br>
            <a:r>
              <a:rPr lang="en-GB">
                <a:solidFill>
                  <a:schemeClr val="tx1"/>
                </a:solidFill>
              </a:rPr>
              <a:t>  </a:t>
            </a:r>
            <a:r>
              <a:rPr lang="en-GB" sz="4300">
                <a:solidFill>
                  <a:schemeClr val="tx1"/>
                </a:solidFill>
              </a:rPr>
              <a:t> </a:t>
            </a:r>
          </a:p>
          <a:p>
            <a:r>
              <a:rPr lang="en-GB">
                <a:solidFill>
                  <a:schemeClr val="tx1"/>
                </a:solidFill>
              </a:rPr>
              <a:t>Average waiting time: (6+0+16+18+1)/5 = 8.2</a:t>
            </a:r>
          </a:p>
          <a:p>
            <a:r>
              <a:rPr lang="en-GB">
                <a:solidFill>
                  <a:schemeClr val="tx1"/>
                </a:solidFill>
              </a:rPr>
              <a:t>Average turnaround time: (16+1+18+19+6)/5 = 12</a:t>
            </a:r>
          </a:p>
        </p:txBody>
      </p:sp>
      <p:pic>
        <p:nvPicPr>
          <p:cNvPr id="30789" name="Picture 2" descr="http://academic.udayton.edu/SaverioPerugini/courses/cps346/lecture_notes/images/osc8thedp193prioritygantt.png"/>
          <p:cNvPicPr>
            <a:picLocks noChangeAspect="1" noChangeArrowheads="1"/>
          </p:cNvPicPr>
          <p:nvPr/>
        </p:nvPicPr>
        <p:blipFill>
          <a:blip r:embed="rId2"/>
          <a:srcRect/>
          <a:stretch>
            <a:fillRect/>
          </a:stretch>
        </p:blipFill>
        <p:spPr bwMode="auto">
          <a:xfrm>
            <a:off x="1828800" y="3886200"/>
            <a:ext cx="6837363"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685800" y="2286000"/>
            <a:ext cx="7772400" cy="114300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Round Robin (RR) Scheduling</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Round Robin (RR)  Scheduling</a:t>
            </a:r>
          </a:p>
        </p:txBody>
      </p:sp>
      <p:sp>
        <p:nvSpPr>
          <p:cNvPr id="31747" name="Rectangle 2"/>
          <p:cNvSpPr>
            <a:spLocks noGrp="1" noChangeArrowheads="1"/>
          </p:cNvSpPr>
          <p:nvPr>
            <p:ph idx="1"/>
          </p:nvPr>
        </p:nvSpPr>
        <p:spPr>
          <a:xfrm>
            <a:off x="533400" y="914400"/>
            <a:ext cx="8153400" cy="5334000"/>
          </a:xfrm>
        </p:spPr>
        <p:txBody>
          <a:bodyPr rtlCol="0">
            <a:normAutofit lnSpcReduction="10000"/>
          </a:bodyPr>
          <a:lstStyle/>
          <a:p>
            <a:pPr eaLnBrk="1" fontAlgn="auto" hangingPunct="1">
              <a:lnSpc>
                <a:spcPct val="93000"/>
              </a:lnSpc>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t>In the round robin algorithm, each process gets a small unit of CPU time (a </a:t>
            </a:r>
            <a:r>
              <a:rPr lang="en-GB" sz="2400" i="1" dirty="0" smtClean="0"/>
              <a:t>time quantum</a:t>
            </a:r>
            <a:r>
              <a:rPr lang="en-GB" sz="2400" dirty="0" smtClean="0"/>
              <a:t>), usually </a:t>
            </a:r>
            <a:r>
              <a:rPr lang="en-GB" sz="2400" i="1" dirty="0" smtClean="0"/>
              <a:t>10-100</a:t>
            </a:r>
            <a:r>
              <a:rPr lang="en-GB" sz="2400" dirty="0" smtClean="0"/>
              <a:t> milliseconds.  After this time has elapsed, the process is </a:t>
            </a:r>
            <a:r>
              <a:rPr lang="en-GB" sz="2400" dirty="0" err="1" smtClean="0"/>
              <a:t>preempted</a:t>
            </a:r>
            <a:r>
              <a:rPr lang="en-GB" sz="2400" dirty="0" smtClean="0"/>
              <a:t> and added to the end of the ready queue.</a:t>
            </a:r>
          </a:p>
          <a:p>
            <a:pPr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t>If there are </a:t>
            </a:r>
            <a:r>
              <a:rPr lang="en-GB" sz="2400" i="1" dirty="0" smtClean="0"/>
              <a:t>n</a:t>
            </a:r>
            <a:r>
              <a:rPr lang="en-GB" sz="2400" dirty="0" smtClean="0"/>
              <a:t> processes in the ready queue and the time quantum is </a:t>
            </a:r>
            <a:r>
              <a:rPr lang="en-GB" sz="2400" i="1" dirty="0" smtClean="0"/>
              <a:t>q</a:t>
            </a:r>
            <a:r>
              <a:rPr lang="en-GB" sz="2400" dirty="0" smtClean="0"/>
              <a:t>, then each process gets 1/</a:t>
            </a:r>
            <a:r>
              <a:rPr lang="en-GB" sz="2400" i="1" dirty="0" smtClean="0"/>
              <a:t>n</a:t>
            </a:r>
            <a:r>
              <a:rPr lang="en-GB" sz="2400" dirty="0" smtClean="0"/>
              <a:t> of the CPU time in chunks of at most </a:t>
            </a:r>
            <a:r>
              <a:rPr lang="en-GB" sz="2400" i="1" dirty="0" smtClean="0"/>
              <a:t>q</a:t>
            </a:r>
            <a:r>
              <a:rPr lang="en-GB" sz="2400" dirty="0" smtClean="0"/>
              <a:t> time units at once.  No process waits more than (</a:t>
            </a:r>
            <a:r>
              <a:rPr lang="en-GB" sz="2400" i="1" dirty="0" smtClean="0"/>
              <a:t>n</a:t>
            </a:r>
            <a:r>
              <a:rPr lang="en-GB" sz="2400" dirty="0" smtClean="0"/>
              <a:t>-1)</a:t>
            </a:r>
            <a:r>
              <a:rPr lang="en-GB" sz="2400" i="1" dirty="0" smtClean="0"/>
              <a:t>q </a:t>
            </a:r>
            <a:r>
              <a:rPr lang="en-GB" sz="2400" dirty="0" smtClean="0"/>
              <a:t>time units.</a:t>
            </a:r>
          </a:p>
          <a:p>
            <a:pPr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t>Performance of the round robin algorithm</a:t>
            </a:r>
          </a:p>
          <a:p>
            <a:pPr lvl="1"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i="1" dirty="0" smtClean="0"/>
              <a:t>q</a:t>
            </a:r>
            <a:r>
              <a:rPr lang="en-GB" sz="2400" dirty="0" smtClean="0"/>
              <a:t> large </a:t>
            </a:r>
            <a:r>
              <a:rPr lang="en-GB" sz="2400" dirty="0" smtClean="0">
                <a:latin typeface="Symbol" pitchFamily="18" charset="2"/>
              </a:rPr>
              <a:t></a:t>
            </a:r>
            <a:r>
              <a:rPr lang="en-GB" sz="2400" dirty="0" smtClean="0"/>
              <a:t> FCFS</a:t>
            </a:r>
          </a:p>
          <a:p>
            <a:pPr lvl="1"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i="1" dirty="0" smtClean="0"/>
              <a:t>q </a:t>
            </a:r>
            <a:r>
              <a:rPr lang="en-GB" sz="2400" dirty="0" smtClean="0"/>
              <a:t>small </a:t>
            </a:r>
            <a:r>
              <a:rPr lang="en-GB" sz="2400" dirty="0" smtClean="0">
                <a:latin typeface="Symbol" pitchFamily="18" charset="2"/>
              </a:rPr>
              <a:t></a:t>
            </a:r>
            <a:r>
              <a:rPr lang="en-GB" sz="2400" dirty="0" smtClean="0"/>
              <a:t> </a:t>
            </a:r>
            <a:r>
              <a:rPr lang="en-GB" sz="2400" i="1" dirty="0" smtClean="0"/>
              <a:t>q </a:t>
            </a:r>
            <a:r>
              <a:rPr lang="en-GB" sz="2400" dirty="0" smtClean="0"/>
              <a:t>must be greater than the </a:t>
            </a:r>
            <a:r>
              <a:rPr lang="en-GB" sz="2400" u="sng" dirty="0" smtClean="0"/>
              <a:t>context switch</a:t>
            </a:r>
            <a:r>
              <a:rPr lang="en-GB" sz="2400" dirty="0" smtClean="0"/>
              <a:t> time; otherwise, the overhead is too high</a:t>
            </a:r>
          </a:p>
          <a:p>
            <a:pPr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t>One rule of thumb is that 80% of the CPU bursts should be shorter than the time quantum</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304800" y="152400"/>
            <a:ext cx="8588375" cy="84455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Example of RR with Time Quantum = 20</a:t>
            </a:r>
          </a:p>
        </p:txBody>
      </p:sp>
      <p:sp>
        <p:nvSpPr>
          <p:cNvPr id="33795" name="Rectangle 2"/>
          <p:cNvSpPr>
            <a:spLocks noGrp="1" noChangeArrowheads="1"/>
          </p:cNvSpPr>
          <p:nvPr>
            <p:ph idx="1"/>
          </p:nvPr>
        </p:nvSpPr>
        <p:spPr>
          <a:xfrm>
            <a:off x="533400" y="1219200"/>
            <a:ext cx="8229600" cy="5257800"/>
          </a:xfrm>
        </p:spPr>
        <p:txBody>
          <a:bodyPr/>
          <a:lstStyle/>
          <a:p>
            <a:pPr eaLnBrk="1" hangingPunct="1">
              <a:lnSpc>
                <a:spcPct val="93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		</a:t>
            </a:r>
            <a:r>
              <a:rPr lang="en-GB" sz="1800" u="sng" smtClean="0"/>
              <a:t>Process</a:t>
            </a:r>
            <a:r>
              <a:rPr lang="en-GB" sz="1800" smtClean="0"/>
              <a:t>	</a:t>
            </a:r>
            <a:r>
              <a:rPr lang="en-GB" sz="1800" u="sng" smtClean="0"/>
              <a:t>Burst Time</a:t>
            </a:r>
          </a:p>
          <a:p>
            <a:pPr eaLnBrk="1" hangingPunct="1">
              <a:lnSpc>
                <a:spcPct val="90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i="1" smtClean="0"/>
              <a:t>		P</a:t>
            </a:r>
            <a:r>
              <a:rPr lang="en-GB" sz="1800" i="1" baseline="-25000" smtClean="0"/>
              <a:t>1	</a:t>
            </a:r>
            <a:r>
              <a:rPr lang="en-GB" sz="1800" smtClean="0"/>
              <a:t>53</a:t>
            </a:r>
          </a:p>
          <a:p>
            <a:pPr eaLnBrk="1" hangingPunct="1">
              <a:lnSpc>
                <a:spcPct val="90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2	 </a:t>
            </a:r>
            <a:r>
              <a:rPr lang="en-GB" sz="1800" smtClean="0"/>
              <a:t>17</a:t>
            </a:r>
          </a:p>
          <a:p>
            <a:pPr eaLnBrk="1" hangingPunct="1">
              <a:lnSpc>
                <a:spcPct val="90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3	</a:t>
            </a:r>
            <a:r>
              <a:rPr lang="en-GB" sz="1800" smtClean="0"/>
              <a:t>68</a:t>
            </a:r>
          </a:p>
          <a:p>
            <a:pPr eaLnBrk="1" hangingPunct="1">
              <a:lnSpc>
                <a:spcPct val="90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4	 </a:t>
            </a:r>
            <a:r>
              <a:rPr lang="en-GB" sz="1800" smtClean="0"/>
              <a:t>24</a:t>
            </a:r>
          </a:p>
          <a:p>
            <a:pPr eaLnBrk="1" hangingPunct="1">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The Gantt chart is: </a:t>
            </a:r>
            <a:br>
              <a:rPr lang="en-GB" sz="1800" smtClean="0"/>
            </a:br>
            <a:r>
              <a:rPr lang="en-GB" sz="1800" smtClean="0"/>
              <a:t/>
            </a:r>
            <a:br>
              <a:rPr lang="en-GB" sz="1800" smtClean="0"/>
            </a:br>
            <a:r>
              <a:rPr lang="en-GB" sz="1800" smtClean="0"/>
              <a:t/>
            </a:r>
            <a:br>
              <a:rPr lang="en-GB" sz="1800" smtClean="0"/>
            </a:br>
            <a:r>
              <a:rPr lang="en-GB" sz="1800" smtClean="0"/>
              <a:t/>
            </a:r>
            <a:br>
              <a:rPr lang="en-GB" sz="1800" smtClean="0"/>
            </a:br>
            <a:r>
              <a:rPr lang="en-GB" sz="1800" smtClean="0"/>
              <a:t/>
            </a:r>
            <a:br>
              <a:rPr lang="en-GB" sz="1800" smtClean="0"/>
            </a:br>
            <a:endParaRPr lang="en-GB" sz="1800" smtClean="0"/>
          </a:p>
          <a:p>
            <a:pPr eaLnBrk="1" hangingPunct="1">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Typically, </a:t>
            </a:r>
            <a:r>
              <a:rPr lang="en-GB" sz="1800" u="sng" smtClean="0"/>
              <a:t>higher</a:t>
            </a:r>
            <a:r>
              <a:rPr lang="en-GB" sz="1800" smtClean="0"/>
              <a:t> average turnaround than SJF, but </a:t>
            </a:r>
            <a:r>
              <a:rPr lang="en-GB" sz="1800" u="sng" smtClean="0"/>
              <a:t>better</a:t>
            </a:r>
            <a:r>
              <a:rPr lang="en-GB" sz="1800" smtClean="0"/>
              <a:t> </a:t>
            </a:r>
            <a:r>
              <a:rPr lang="en-GB" sz="1800" i="1" smtClean="0"/>
              <a:t>response time</a:t>
            </a:r>
          </a:p>
          <a:p>
            <a:pPr eaLnBrk="1" hangingPunct="1">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Average waiting time </a:t>
            </a:r>
            <a:br>
              <a:rPr lang="en-GB" sz="1800" smtClean="0"/>
            </a:br>
            <a:r>
              <a:rPr lang="en-GB" sz="1800" smtClean="0"/>
              <a:t>	= ( [(0 – 0) + (77 - 20) + (121 – 97)] + (20 – 0) + [(37 – 0) + (97 - 57) + (134 – 117)] + [(57 – 0) + (117 – 77)] ) / 4 </a:t>
            </a:r>
            <a:br>
              <a:rPr lang="en-GB" sz="1800" smtClean="0"/>
            </a:br>
            <a:r>
              <a:rPr lang="en-GB" sz="1800" smtClean="0"/>
              <a:t>= (0 + 57 + 24) + 20 + (37 + 40 + 17) + (57 + 40) ) / 4 </a:t>
            </a:r>
            <a:br>
              <a:rPr lang="en-GB" sz="1800" smtClean="0"/>
            </a:br>
            <a:r>
              <a:rPr lang="en-GB" sz="1800" smtClean="0"/>
              <a:t>= (81 + 20 + 94 + 97)/4</a:t>
            </a:r>
            <a:br>
              <a:rPr lang="en-GB" sz="1800" smtClean="0"/>
            </a:br>
            <a:r>
              <a:rPr lang="en-GB" sz="1800" smtClean="0"/>
              <a:t>= 292 / 4 = 73</a:t>
            </a:r>
          </a:p>
          <a:p>
            <a:pPr eaLnBrk="1" hangingPunct="1">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Average turn-around time 	= 134 + 37 + 162 + 121) / 4 = 113.5</a:t>
            </a:r>
            <a:endParaRPr lang="en-GB" sz="1800" i="1" smtClean="0"/>
          </a:p>
        </p:txBody>
      </p:sp>
      <p:grpSp>
        <p:nvGrpSpPr>
          <p:cNvPr id="33796" name="Group 3"/>
          <p:cNvGrpSpPr>
            <a:grpSpLocks/>
          </p:cNvGrpSpPr>
          <p:nvPr/>
        </p:nvGrpSpPr>
        <p:grpSpPr bwMode="auto">
          <a:xfrm>
            <a:off x="1609725" y="3063875"/>
            <a:ext cx="6049963" cy="974725"/>
            <a:chOff x="1014" y="2490"/>
            <a:chExt cx="3811" cy="614"/>
          </a:xfrm>
        </p:grpSpPr>
        <p:grpSp>
          <p:nvGrpSpPr>
            <p:cNvPr id="33797" name="Group 4"/>
            <p:cNvGrpSpPr>
              <a:grpSpLocks/>
            </p:cNvGrpSpPr>
            <p:nvPr/>
          </p:nvGrpSpPr>
          <p:grpSpPr bwMode="auto">
            <a:xfrm>
              <a:off x="1110" y="2490"/>
              <a:ext cx="3551" cy="383"/>
              <a:chOff x="1110" y="2490"/>
              <a:chExt cx="3551" cy="383"/>
            </a:xfrm>
          </p:grpSpPr>
          <p:grpSp>
            <p:nvGrpSpPr>
              <p:cNvPr id="33809" name="Group 5"/>
              <p:cNvGrpSpPr>
                <a:grpSpLocks/>
              </p:cNvGrpSpPr>
              <p:nvPr/>
            </p:nvGrpSpPr>
            <p:grpSpPr bwMode="auto">
              <a:xfrm>
                <a:off x="1110" y="2490"/>
                <a:ext cx="354" cy="383"/>
                <a:chOff x="1110" y="2490"/>
                <a:chExt cx="354" cy="383"/>
              </a:xfrm>
            </p:grpSpPr>
            <p:sp>
              <p:nvSpPr>
                <p:cNvPr id="33837" name="AutoShape 6"/>
                <p:cNvSpPr>
                  <a:spLocks noChangeArrowheads="1"/>
                </p:cNvSpPr>
                <p:nvPr/>
              </p:nvSpPr>
              <p:spPr bwMode="auto">
                <a:xfrm>
                  <a:off x="1110"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38" name="AutoShape 7"/>
                <p:cNvSpPr>
                  <a:spLocks noChangeArrowheads="1"/>
                </p:cNvSpPr>
                <p:nvPr/>
              </p:nvSpPr>
              <p:spPr bwMode="auto">
                <a:xfrm>
                  <a:off x="1110"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grpSp>
          <p:grpSp>
            <p:nvGrpSpPr>
              <p:cNvPr id="33810" name="Group 8"/>
              <p:cNvGrpSpPr>
                <a:grpSpLocks/>
              </p:cNvGrpSpPr>
              <p:nvPr/>
            </p:nvGrpSpPr>
            <p:grpSpPr bwMode="auto">
              <a:xfrm>
                <a:off x="1465" y="2490"/>
                <a:ext cx="355" cy="383"/>
                <a:chOff x="1465" y="2490"/>
                <a:chExt cx="355" cy="383"/>
              </a:xfrm>
            </p:grpSpPr>
            <p:sp>
              <p:nvSpPr>
                <p:cNvPr id="33835" name="AutoShape 9"/>
                <p:cNvSpPr>
                  <a:spLocks noChangeArrowheads="1"/>
                </p:cNvSpPr>
                <p:nvPr/>
              </p:nvSpPr>
              <p:spPr bwMode="auto">
                <a:xfrm>
                  <a:off x="1465"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33836" name="AutoShape 10"/>
                <p:cNvSpPr>
                  <a:spLocks noChangeArrowheads="1"/>
                </p:cNvSpPr>
                <p:nvPr/>
              </p:nvSpPr>
              <p:spPr bwMode="auto">
                <a:xfrm>
                  <a:off x="1465"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grpSp>
          <p:grpSp>
            <p:nvGrpSpPr>
              <p:cNvPr id="33811" name="Group 11"/>
              <p:cNvGrpSpPr>
                <a:grpSpLocks/>
              </p:cNvGrpSpPr>
              <p:nvPr/>
            </p:nvGrpSpPr>
            <p:grpSpPr bwMode="auto">
              <a:xfrm>
                <a:off x="1820" y="2490"/>
                <a:ext cx="354" cy="383"/>
                <a:chOff x="1820" y="2490"/>
                <a:chExt cx="354" cy="383"/>
              </a:xfrm>
            </p:grpSpPr>
            <p:sp>
              <p:nvSpPr>
                <p:cNvPr id="33833" name="AutoShape 12"/>
                <p:cNvSpPr>
                  <a:spLocks noChangeArrowheads="1"/>
                </p:cNvSpPr>
                <p:nvPr/>
              </p:nvSpPr>
              <p:spPr bwMode="auto">
                <a:xfrm>
                  <a:off x="1820"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34" name="AutoShape 13"/>
                <p:cNvSpPr>
                  <a:spLocks noChangeArrowheads="1"/>
                </p:cNvSpPr>
                <p:nvPr/>
              </p:nvSpPr>
              <p:spPr bwMode="auto">
                <a:xfrm>
                  <a:off x="1820"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grpSp>
          <p:grpSp>
            <p:nvGrpSpPr>
              <p:cNvPr id="33812" name="Group 14"/>
              <p:cNvGrpSpPr>
                <a:grpSpLocks/>
              </p:cNvGrpSpPr>
              <p:nvPr/>
            </p:nvGrpSpPr>
            <p:grpSpPr bwMode="auto">
              <a:xfrm>
                <a:off x="2175" y="2490"/>
                <a:ext cx="354" cy="383"/>
                <a:chOff x="2175" y="2490"/>
                <a:chExt cx="354" cy="383"/>
              </a:xfrm>
            </p:grpSpPr>
            <p:sp>
              <p:nvSpPr>
                <p:cNvPr id="33831" name="AutoShape 15"/>
                <p:cNvSpPr>
                  <a:spLocks noChangeArrowheads="1"/>
                </p:cNvSpPr>
                <p:nvPr/>
              </p:nvSpPr>
              <p:spPr bwMode="auto">
                <a:xfrm>
                  <a:off x="2175"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32" name="AutoShape 16"/>
                <p:cNvSpPr>
                  <a:spLocks noChangeArrowheads="1"/>
                </p:cNvSpPr>
                <p:nvPr/>
              </p:nvSpPr>
              <p:spPr bwMode="auto">
                <a:xfrm>
                  <a:off x="2175"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4</a:t>
                  </a:r>
                </a:p>
              </p:txBody>
            </p:sp>
          </p:grpSp>
          <p:grpSp>
            <p:nvGrpSpPr>
              <p:cNvPr id="33813" name="Group 17"/>
              <p:cNvGrpSpPr>
                <a:grpSpLocks/>
              </p:cNvGrpSpPr>
              <p:nvPr/>
            </p:nvGrpSpPr>
            <p:grpSpPr bwMode="auto">
              <a:xfrm>
                <a:off x="2531" y="2490"/>
                <a:ext cx="355" cy="383"/>
                <a:chOff x="2531" y="2490"/>
                <a:chExt cx="355" cy="383"/>
              </a:xfrm>
            </p:grpSpPr>
            <p:sp>
              <p:nvSpPr>
                <p:cNvPr id="33829" name="AutoShape 18"/>
                <p:cNvSpPr>
                  <a:spLocks noChangeArrowheads="1"/>
                </p:cNvSpPr>
                <p:nvPr/>
              </p:nvSpPr>
              <p:spPr bwMode="auto">
                <a:xfrm>
                  <a:off x="2531"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33830" name="AutoShape 19"/>
                <p:cNvSpPr>
                  <a:spLocks noChangeArrowheads="1"/>
                </p:cNvSpPr>
                <p:nvPr/>
              </p:nvSpPr>
              <p:spPr bwMode="auto">
                <a:xfrm>
                  <a:off x="2531"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grpSp>
          <p:grpSp>
            <p:nvGrpSpPr>
              <p:cNvPr id="33814" name="Group 20"/>
              <p:cNvGrpSpPr>
                <a:grpSpLocks/>
              </p:cNvGrpSpPr>
              <p:nvPr/>
            </p:nvGrpSpPr>
            <p:grpSpPr bwMode="auto">
              <a:xfrm>
                <a:off x="2886" y="2490"/>
                <a:ext cx="354" cy="383"/>
                <a:chOff x="2886" y="2490"/>
                <a:chExt cx="354" cy="383"/>
              </a:xfrm>
            </p:grpSpPr>
            <p:sp>
              <p:nvSpPr>
                <p:cNvPr id="33827" name="AutoShape 21"/>
                <p:cNvSpPr>
                  <a:spLocks noChangeArrowheads="1"/>
                </p:cNvSpPr>
                <p:nvPr/>
              </p:nvSpPr>
              <p:spPr bwMode="auto">
                <a:xfrm>
                  <a:off x="2886"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28" name="AutoShape 22"/>
                <p:cNvSpPr>
                  <a:spLocks noChangeArrowheads="1"/>
                </p:cNvSpPr>
                <p:nvPr/>
              </p:nvSpPr>
              <p:spPr bwMode="auto">
                <a:xfrm>
                  <a:off x="2886"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grpSp>
          <p:grpSp>
            <p:nvGrpSpPr>
              <p:cNvPr id="33815" name="Group 23"/>
              <p:cNvGrpSpPr>
                <a:grpSpLocks/>
              </p:cNvGrpSpPr>
              <p:nvPr/>
            </p:nvGrpSpPr>
            <p:grpSpPr bwMode="auto">
              <a:xfrm>
                <a:off x="3241" y="2490"/>
                <a:ext cx="354" cy="383"/>
                <a:chOff x="3241" y="2490"/>
                <a:chExt cx="354" cy="383"/>
              </a:xfrm>
            </p:grpSpPr>
            <p:sp>
              <p:nvSpPr>
                <p:cNvPr id="33825" name="AutoShape 24"/>
                <p:cNvSpPr>
                  <a:spLocks noChangeArrowheads="1"/>
                </p:cNvSpPr>
                <p:nvPr/>
              </p:nvSpPr>
              <p:spPr bwMode="auto">
                <a:xfrm>
                  <a:off x="3241"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26" name="AutoShape 25"/>
                <p:cNvSpPr>
                  <a:spLocks noChangeArrowheads="1"/>
                </p:cNvSpPr>
                <p:nvPr/>
              </p:nvSpPr>
              <p:spPr bwMode="auto">
                <a:xfrm>
                  <a:off x="3241"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4</a:t>
                  </a:r>
                </a:p>
              </p:txBody>
            </p:sp>
          </p:grpSp>
          <p:grpSp>
            <p:nvGrpSpPr>
              <p:cNvPr id="33816" name="Group 26"/>
              <p:cNvGrpSpPr>
                <a:grpSpLocks/>
              </p:cNvGrpSpPr>
              <p:nvPr/>
            </p:nvGrpSpPr>
            <p:grpSpPr bwMode="auto">
              <a:xfrm>
                <a:off x="3596" y="2490"/>
                <a:ext cx="354" cy="383"/>
                <a:chOff x="3596" y="2490"/>
                <a:chExt cx="354" cy="383"/>
              </a:xfrm>
            </p:grpSpPr>
            <p:sp>
              <p:nvSpPr>
                <p:cNvPr id="33823" name="AutoShape 27"/>
                <p:cNvSpPr>
                  <a:spLocks noChangeArrowheads="1"/>
                </p:cNvSpPr>
                <p:nvPr/>
              </p:nvSpPr>
              <p:spPr bwMode="auto">
                <a:xfrm>
                  <a:off x="3596"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24" name="AutoShape 28"/>
                <p:cNvSpPr>
                  <a:spLocks noChangeArrowheads="1"/>
                </p:cNvSpPr>
                <p:nvPr/>
              </p:nvSpPr>
              <p:spPr bwMode="auto">
                <a:xfrm>
                  <a:off x="3596"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grpSp>
          <p:grpSp>
            <p:nvGrpSpPr>
              <p:cNvPr id="33817" name="Group 29"/>
              <p:cNvGrpSpPr>
                <a:grpSpLocks/>
              </p:cNvGrpSpPr>
              <p:nvPr/>
            </p:nvGrpSpPr>
            <p:grpSpPr bwMode="auto">
              <a:xfrm>
                <a:off x="3951" y="2490"/>
                <a:ext cx="355" cy="383"/>
                <a:chOff x="3951" y="2490"/>
                <a:chExt cx="355" cy="383"/>
              </a:xfrm>
            </p:grpSpPr>
            <p:sp>
              <p:nvSpPr>
                <p:cNvPr id="33821" name="AutoShape 30"/>
                <p:cNvSpPr>
                  <a:spLocks noChangeArrowheads="1"/>
                </p:cNvSpPr>
                <p:nvPr/>
              </p:nvSpPr>
              <p:spPr bwMode="auto">
                <a:xfrm>
                  <a:off x="3951"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33822" name="AutoShape 31"/>
                <p:cNvSpPr>
                  <a:spLocks noChangeArrowheads="1"/>
                </p:cNvSpPr>
                <p:nvPr/>
              </p:nvSpPr>
              <p:spPr bwMode="auto">
                <a:xfrm>
                  <a:off x="3951"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grpSp>
          <p:grpSp>
            <p:nvGrpSpPr>
              <p:cNvPr id="33818" name="Group 32"/>
              <p:cNvGrpSpPr>
                <a:grpSpLocks/>
              </p:cNvGrpSpPr>
              <p:nvPr/>
            </p:nvGrpSpPr>
            <p:grpSpPr bwMode="auto">
              <a:xfrm>
                <a:off x="4307" y="2490"/>
                <a:ext cx="354" cy="383"/>
                <a:chOff x="4307" y="2490"/>
                <a:chExt cx="354" cy="383"/>
              </a:xfrm>
            </p:grpSpPr>
            <p:sp>
              <p:nvSpPr>
                <p:cNvPr id="33819" name="AutoShape 33"/>
                <p:cNvSpPr>
                  <a:spLocks noChangeArrowheads="1"/>
                </p:cNvSpPr>
                <p:nvPr/>
              </p:nvSpPr>
              <p:spPr bwMode="auto">
                <a:xfrm>
                  <a:off x="4307"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20" name="AutoShape 34"/>
                <p:cNvSpPr>
                  <a:spLocks noChangeArrowheads="1"/>
                </p:cNvSpPr>
                <p:nvPr/>
              </p:nvSpPr>
              <p:spPr bwMode="auto">
                <a:xfrm>
                  <a:off x="4307"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grpSp>
        </p:grpSp>
        <p:sp>
          <p:nvSpPr>
            <p:cNvPr id="33798" name="AutoShape 35"/>
            <p:cNvSpPr>
              <a:spLocks noChangeArrowheads="1"/>
            </p:cNvSpPr>
            <p:nvPr/>
          </p:nvSpPr>
          <p:spPr bwMode="auto">
            <a:xfrm>
              <a:off x="1014" y="287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sp>
          <p:nvSpPr>
            <p:cNvPr id="33799" name="AutoShape 36"/>
            <p:cNvSpPr>
              <a:spLocks noChangeArrowheads="1"/>
            </p:cNvSpPr>
            <p:nvPr/>
          </p:nvSpPr>
          <p:spPr bwMode="auto">
            <a:xfrm>
              <a:off x="1310"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20</a:t>
              </a:r>
            </a:p>
          </p:txBody>
        </p:sp>
        <p:sp>
          <p:nvSpPr>
            <p:cNvPr id="33800" name="AutoShape 37"/>
            <p:cNvSpPr>
              <a:spLocks noChangeArrowheads="1"/>
            </p:cNvSpPr>
            <p:nvPr/>
          </p:nvSpPr>
          <p:spPr bwMode="auto">
            <a:xfrm>
              <a:off x="1646"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37</a:t>
              </a:r>
            </a:p>
          </p:txBody>
        </p:sp>
        <p:sp>
          <p:nvSpPr>
            <p:cNvPr id="33801" name="AutoShape 38"/>
            <p:cNvSpPr>
              <a:spLocks noChangeArrowheads="1"/>
            </p:cNvSpPr>
            <p:nvPr/>
          </p:nvSpPr>
          <p:spPr bwMode="auto">
            <a:xfrm>
              <a:off x="2026"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57</a:t>
              </a:r>
            </a:p>
          </p:txBody>
        </p:sp>
        <p:sp>
          <p:nvSpPr>
            <p:cNvPr id="33802" name="AutoShape 39"/>
            <p:cNvSpPr>
              <a:spLocks noChangeArrowheads="1"/>
            </p:cNvSpPr>
            <p:nvPr/>
          </p:nvSpPr>
          <p:spPr bwMode="auto">
            <a:xfrm>
              <a:off x="2414"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77</a:t>
              </a:r>
            </a:p>
          </p:txBody>
        </p:sp>
        <p:sp>
          <p:nvSpPr>
            <p:cNvPr id="33803" name="AutoShape 40"/>
            <p:cNvSpPr>
              <a:spLocks noChangeArrowheads="1"/>
            </p:cNvSpPr>
            <p:nvPr/>
          </p:nvSpPr>
          <p:spPr bwMode="auto">
            <a:xfrm>
              <a:off x="2750"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97</a:t>
              </a:r>
            </a:p>
          </p:txBody>
        </p:sp>
        <p:sp>
          <p:nvSpPr>
            <p:cNvPr id="33804" name="AutoShape 41"/>
            <p:cNvSpPr>
              <a:spLocks noChangeArrowheads="1"/>
            </p:cNvSpPr>
            <p:nvPr/>
          </p:nvSpPr>
          <p:spPr bwMode="auto">
            <a:xfrm>
              <a:off x="3046"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117</a:t>
              </a:r>
            </a:p>
          </p:txBody>
        </p:sp>
        <p:sp>
          <p:nvSpPr>
            <p:cNvPr id="33805" name="AutoShape 42"/>
            <p:cNvSpPr>
              <a:spLocks noChangeArrowheads="1"/>
            </p:cNvSpPr>
            <p:nvPr/>
          </p:nvSpPr>
          <p:spPr bwMode="auto">
            <a:xfrm>
              <a:off x="3430"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121</a:t>
              </a:r>
            </a:p>
          </p:txBody>
        </p:sp>
        <p:sp>
          <p:nvSpPr>
            <p:cNvPr id="33806" name="AutoShape 43"/>
            <p:cNvSpPr>
              <a:spLocks noChangeArrowheads="1"/>
            </p:cNvSpPr>
            <p:nvPr/>
          </p:nvSpPr>
          <p:spPr bwMode="auto">
            <a:xfrm>
              <a:off x="3766"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134</a:t>
              </a:r>
            </a:p>
          </p:txBody>
        </p:sp>
        <p:sp>
          <p:nvSpPr>
            <p:cNvPr id="33807" name="AutoShape 44"/>
            <p:cNvSpPr>
              <a:spLocks noChangeArrowheads="1"/>
            </p:cNvSpPr>
            <p:nvPr/>
          </p:nvSpPr>
          <p:spPr bwMode="auto">
            <a:xfrm>
              <a:off x="4134"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154</a:t>
              </a:r>
            </a:p>
          </p:txBody>
        </p:sp>
        <p:sp>
          <p:nvSpPr>
            <p:cNvPr id="33808" name="AutoShape 45"/>
            <p:cNvSpPr>
              <a:spLocks noChangeArrowheads="1"/>
            </p:cNvSpPr>
            <p:nvPr/>
          </p:nvSpPr>
          <p:spPr bwMode="auto">
            <a:xfrm>
              <a:off x="4470"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162</a:t>
              </a:r>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838200"/>
          </a:xfrm>
        </p:spPr>
        <p:txBody>
          <a:bodyPr/>
          <a:lstStyle/>
          <a:p>
            <a:pPr eaLnBrk="1" hangingPunct="1"/>
            <a:r>
              <a:rPr lang="en-US" smtClean="0"/>
              <a:t>Example 2 (</a:t>
            </a:r>
            <a:r>
              <a:rPr lang="en-US" i="1" smtClean="0"/>
              <a:t>q</a:t>
            </a:r>
            <a:r>
              <a:rPr lang="en-US" smtClean="0"/>
              <a:t> = 4): </a:t>
            </a:r>
          </a:p>
        </p:txBody>
      </p:sp>
      <p:graphicFrame>
        <p:nvGraphicFramePr>
          <p:cNvPr id="4" name="Table 3"/>
          <p:cNvGraphicFramePr>
            <a:graphicFrameLocks noGrp="1"/>
          </p:cNvGraphicFramePr>
          <p:nvPr/>
        </p:nvGraphicFramePr>
        <p:xfrm>
          <a:off x="1447800" y="990600"/>
          <a:ext cx="6095999" cy="1889760"/>
        </p:xfrm>
        <a:graphic>
          <a:graphicData uri="http://schemas.openxmlformats.org/drawingml/2006/table">
            <a:tbl>
              <a:tblPr/>
              <a:tblGrid>
                <a:gridCol w="1143000"/>
                <a:gridCol w="838200"/>
                <a:gridCol w="914400"/>
                <a:gridCol w="762000"/>
                <a:gridCol w="762000"/>
                <a:gridCol w="990600"/>
                <a:gridCol w="685799"/>
              </a:tblGrid>
              <a:tr h="0">
                <a:tc>
                  <a:txBody>
                    <a:bodyPr/>
                    <a:lstStyle/>
                    <a:p>
                      <a:r>
                        <a:rPr lang="en-US" sz="2000" dirty="0">
                          <a:solidFill>
                            <a:schemeClr val="tx1"/>
                          </a:solidFill>
                        </a:rPr>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Arrival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Finish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0">
                <a:tc>
                  <a:txBody>
                    <a:bodyPr/>
                    <a:lstStyle/>
                    <a:p>
                      <a:r>
                        <a:rPr lang="en-US" sz="200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solidFill>
                            <a:schemeClr val="tx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0">
                <a:tc>
                  <a:txBody>
                    <a:bodyPr/>
                    <a:lstStyle/>
                    <a:p>
                      <a:r>
                        <a:rPr lang="en-US" sz="200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0">
                <a:tc>
                  <a:txBody>
                    <a:bodyPr/>
                    <a:lstStyle/>
                    <a:p>
                      <a:r>
                        <a:rPr lang="en-US" sz="200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4861" name="Rectangle 1"/>
          <p:cNvSpPr>
            <a:spLocks noChangeArrowheads="1"/>
          </p:cNvSpPr>
          <p:nvPr/>
        </p:nvSpPr>
        <p:spPr bwMode="auto">
          <a:xfrm>
            <a:off x="533400" y="2895600"/>
            <a:ext cx="7453313" cy="2600325"/>
          </a:xfrm>
          <a:prstGeom prst="rect">
            <a:avLst/>
          </a:prstGeom>
          <a:noFill/>
          <a:ln w="9525">
            <a:noFill/>
            <a:miter lim="800000"/>
            <a:headEnd/>
            <a:tailEnd/>
          </a:ln>
        </p:spPr>
        <p:txBody>
          <a:bodyPr anchor="ctr">
            <a:spAutoFit/>
          </a:bodyPr>
          <a:lstStyle/>
          <a:p>
            <a:r>
              <a:rPr lang="en-GB">
                <a:solidFill>
                  <a:schemeClr val="tx1"/>
                </a:solidFill>
              </a:rPr>
              <a:t>Gantt chart: </a:t>
            </a:r>
            <a:br>
              <a:rPr lang="en-GB">
                <a:solidFill>
                  <a:schemeClr val="tx1"/>
                </a:solidFill>
              </a:rPr>
            </a:br>
            <a:r>
              <a:rPr lang="en-GB">
                <a:solidFill>
                  <a:schemeClr val="tx1"/>
                </a:solidFill>
              </a:rPr>
              <a:t/>
            </a:r>
            <a:br>
              <a:rPr lang="en-GB">
                <a:solidFill>
                  <a:schemeClr val="tx1"/>
                </a:solidFill>
              </a:rPr>
            </a:br>
            <a:r>
              <a:rPr lang="en-GB">
                <a:solidFill>
                  <a:schemeClr val="tx1"/>
                </a:solidFill>
              </a:rPr>
              <a:t>  </a:t>
            </a:r>
            <a:r>
              <a:rPr lang="en-GB" sz="4300">
                <a:solidFill>
                  <a:schemeClr val="tx1"/>
                </a:solidFill>
              </a:rPr>
              <a:t> </a:t>
            </a:r>
            <a:r>
              <a:rPr lang="en-GB">
                <a:solidFill>
                  <a:schemeClr val="tx1"/>
                </a:solidFill>
              </a:rPr>
              <a:t/>
            </a:r>
            <a:br>
              <a:rPr lang="en-GB">
                <a:solidFill>
                  <a:schemeClr val="tx1"/>
                </a:solidFill>
              </a:rPr>
            </a:br>
            <a:r>
              <a:rPr lang="en-GB">
                <a:solidFill>
                  <a:schemeClr val="tx1"/>
                </a:solidFill>
              </a:rPr>
              <a:t/>
            </a:r>
            <a:br>
              <a:rPr lang="en-GB">
                <a:solidFill>
                  <a:schemeClr val="tx1"/>
                </a:solidFill>
              </a:rPr>
            </a:br>
            <a:r>
              <a:rPr lang="en-GB">
                <a:solidFill>
                  <a:schemeClr val="tx1"/>
                </a:solidFill>
              </a:rPr>
              <a:t>Average waiting time: (6+4+7)/3 = 5.67</a:t>
            </a:r>
          </a:p>
          <a:p>
            <a:r>
              <a:rPr lang="en-GB">
                <a:solidFill>
                  <a:schemeClr val="tx1"/>
                </a:solidFill>
              </a:rPr>
              <a:t>Average turnaround time: (30+7+10)/3 = 15.67</a:t>
            </a:r>
          </a:p>
        </p:txBody>
      </p:sp>
      <p:pic>
        <p:nvPicPr>
          <p:cNvPr id="34862" name="Picture 2" descr="http://academic.udayton.edu/SaverioPerugini/courses/cps346/lecture_notes/images/osc8thedp194rrgantt.png"/>
          <p:cNvPicPr>
            <a:picLocks noChangeAspect="1" noChangeArrowheads="1"/>
          </p:cNvPicPr>
          <p:nvPr/>
        </p:nvPicPr>
        <p:blipFill>
          <a:blip r:embed="rId2"/>
          <a:srcRect/>
          <a:stretch>
            <a:fillRect/>
          </a:stretch>
        </p:blipFill>
        <p:spPr bwMode="auto">
          <a:xfrm>
            <a:off x="990600" y="3505200"/>
            <a:ext cx="7010400" cy="101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838200" y="457200"/>
            <a:ext cx="7829550" cy="530225"/>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smtClean="0"/>
              <a:t>Time Quantum and Context Switches</a:t>
            </a:r>
          </a:p>
        </p:txBody>
      </p:sp>
      <p:grpSp>
        <p:nvGrpSpPr>
          <p:cNvPr id="35843" name="Group 2"/>
          <p:cNvGrpSpPr>
            <a:grpSpLocks/>
          </p:cNvGrpSpPr>
          <p:nvPr/>
        </p:nvGrpSpPr>
        <p:grpSpPr bwMode="auto">
          <a:xfrm>
            <a:off x="838200" y="1143000"/>
            <a:ext cx="7162800" cy="4267200"/>
            <a:chOff x="840" y="1291"/>
            <a:chExt cx="4172" cy="1743"/>
          </a:xfrm>
        </p:grpSpPr>
        <p:pic>
          <p:nvPicPr>
            <p:cNvPr id="35844" name="Picture 3"/>
            <p:cNvPicPr>
              <a:picLocks noChangeAspect="1" noChangeArrowheads="1"/>
            </p:cNvPicPr>
            <p:nvPr/>
          </p:nvPicPr>
          <p:blipFill>
            <a:blip r:embed="rId3"/>
            <a:srcRect l="380" t="22276" r="568" b="22533"/>
            <a:stretch>
              <a:fillRect/>
            </a:stretch>
          </p:blipFill>
          <p:spPr bwMode="auto">
            <a:xfrm>
              <a:off x="840" y="1291"/>
              <a:ext cx="4173" cy="1744"/>
            </a:xfrm>
            <a:prstGeom prst="rect">
              <a:avLst/>
            </a:prstGeom>
            <a:noFill/>
            <a:ln w="9525">
              <a:noFill/>
              <a:miter lim="800000"/>
              <a:headEnd/>
              <a:tailEnd/>
            </a:ln>
          </p:spPr>
        </p:pic>
        <p:sp>
          <p:nvSpPr>
            <p:cNvPr id="35845" name="AutoShape 4"/>
            <p:cNvSpPr>
              <a:spLocks noChangeArrowheads="1"/>
            </p:cNvSpPr>
            <p:nvPr/>
          </p:nvSpPr>
          <p:spPr bwMode="auto">
            <a:xfrm>
              <a:off x="840" y="1291"/>
              <a:ext cx="4173" cy="1744"/>
            </a:xfrm>
            <a:prstGeom prst="roundRect">
              <a:avLst>
                <a:gd name="adj" fmla="val 56"/>
              </a:avLst>
            </a:prstGeom>
            <a:noFill/>
            <a:ln w="38160">
              <a:solidFill>
                <a:srgbClr val="CC6600"/>
              </a:solidFill>
              <a:round/>
              <a:headEnd/>
              <a:tailEnd/>
            </a:ln>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685800" y="2286000"/>
            <a:ext cx="7772400" cy="114300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4.1  Basic Concepts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676275" y="277813"/>
            <a:ext cx="8385175" cy="485775"/>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700" smtClean="0"/>
              <a:t>Turnaround Time Varies With The Time Quantum</a:t>
            </a:r>
          </a:p>
        </p:txBody>
      </p:sp>
      <p:grpSp>
        <p:nvGrpSpPr>
          <p:cNvPr id="36867" name="Group 2"/>
          <p:cNvGrpSpPr>
            <a:grpSpLocks/>
          </p:cNvGrpSpPr>
          <p:nvPr/>
        </p:nvGrpSpPr>
        <p:grpSpPr bwMode="auto">
          <a:xfrm>
            <a:off x="2154238" y="1143000"/>
            <a:ext cx="5022850" cy="4135438"/>
            <a:chOff x="1357" y="720"/>
            <a:chExt cx="3164" cy="2605"/>
          </a:xfrm>
        </p:grpSpPr>
        <p:pic>
          <p:nvPicPr>
            <p:cNvPr id="36869" name="Picture 3"/>
            <p:cNvPicPr>
              <a:picLocks noChangeAspect="1" noChangeArrowheads="1"/>
            </p:cNvPicPr>
            <p:nvPr/>
          </p:nvPicPr>
          <p:blipFill>
            <a:blip r:embed="rId3"/>
            <a:srcRect l="5371" t="768" r="5179" b="1022"/>
            <a:stretch>
              <a:fillRect/>
            </a:stretch>
          </p:blipFill>
          <p:spPr bwMode="auto">
            <a:xfrm>
              <a:off x="1357" y="720"/>
              <a:ext cx="3165" cy="2606"/>
            </a:xfrm>
            <a:prstGeom prst="rect">
              <a:avLst/>
            </a:prstGeom>
            <a:noFill/>
            <a:ln w="9525">
              <a:noFill/>
              <a:miter lim="800000"/>
              <a:headEnd/>
              <a:tailEnd/>
            </a:ln>
          </p:spPr>
        </p:pic>
        <p:sp>
          <p:nvSpPr>
            <p:cNvPr id="36870" name="AutoShape 4"/>
            <p:cNvSpPr>
              <a:spLocks noChangeArrowheads="1"/>
            </p:cNvSpPr>
            <p:nvPr/>
          </p:nvSpPr>
          <p:spPr bwMode="auto">
            <a:xfrm>
              <a:off x="1357" y="720"/>
              <a:ext cx="3165" cy="2606"/>
            </a:xfrm>
            <a:prstGeom prst="roundRect">
              <a:avLst>
                <a:gd name="adj" fmla="val 37"/>
              </a:avLst>
            </a:prstGeom>
            <a:noFill/>
            <a:ln w="38160">
              <a:solidFill>
                <a:srgbClr val="CC6600"/>
              </a:solidFill>
              <a:round/>
              <a:headEnd/>
              <a:tailEnd/>
            </a:ln>
          </p:spPr>
          <p:txBody>
            <a:bodyPr wrap="none" anchor="ctr"/>
            <a:lstStyle/>
            <a:p>
              <a:endParaRPr lang="en-US"/>
            </a:p>
          </p:txBody>
        </p:sp>
      </p:grpSp>
      <p:sp>
        <p:nvSpPr>
          <p:cNvPr id="36868" name="AutoShape 5"/>
          <p:cNvSpPr>
            <a:spLocks noChangeArrowheads="1"/>
          </p:cNvSpPr>
          <p:nvPr/>
        </p:nvSpPr>
        <p:spPr bwMode="auto">
          <a:xfrm>
            <a:off x="457200" y="5522913"/>
            <a:ext cx="8077200" cy="1027112"/>
          </a:xfrm>
          <a:prstGeom prst="roundRect">
            <a:avLst>
              <a:gd name="adj" fmla="val 148"/>
            </a:avLst>
          </a:prstGeom>
          <a:noFill/>
          <a:ln w="9525">
            <a:noFill/>
            <a:round/>
            <a:headEnd/>
            <a:tailEnd/>
          </a:ln>
        </p:spPr>
        <p:txBody>
          <a:bodyPr lIns="90000" tIns="46800" rIns="90000" bIns="46800">
            <a:spAutoFit/>
          </a:bodyPr>
          <a:lstStyle/>
          <a:p>
            <a:pPr algn="just">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chemeClr val="tx1"/>
                </a:solidFill>
                <a:latin typeface="Helvetica" pitchFamily="32" charset="0"/>
              </a:rPr>
              <a:t>As can be seen from this graph, the average turnaround time of a set of processes does not necessarily improve as the time quantum size increases.  In general, the average turnaround time can be improved if most processes finish their next CPU burst in a single time quantum.</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4.3b Multi-level Queue Scheduling</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Multi-level Queue Scheduling</a:t>
            </a:r>
          </a:p>
        </p:txBody>
      </p:sp>
      <p:sp>
        <p:nvSpPr>
          <p:cNvPr id="38915" name="Rectangle 2"/>
          <p:cNvSpPr>
            <a:spLocks noGrp="1" noChangeArrowheads="1"/>
          </p:cNvSpPr>
          <p:nvPr>
            <p:ph idx="1"/>
          </p:nvPr>
        </p:nvSpPr>
        <p:spPr>
          <a:xfrm>
            <a:off x="228600" y="762000"/>
            <a:ext cx="8686800" cy="5715000"/>
          </a:xfrm>
        </p:spPr>
        <p:txBody>
          <a:bodyPr/>
          <a:lstStyle/>
          <a:p>
            <a:pPr algn="just"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Multi-level queue scheduling is used when processes can be classified into groups</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For example, </a:t>
            </a:r>
            <a:r>
              <a:rPr lang="en-GB" sz="1900" b="1" smtClean="0"/>
              <a:t>foreground</a:t>
            </a:r>
            <a:r>
              <a:rPr lang="en-GB" sz="1900" smtClean="0"/>
              <a:t> (interactive) processes and </a:t>
            </a:r>
            <a:r>
              <a:rPr lang="en-GB" sz="1900" b="1" smtClean="0"/>
              <a:t>background</a:t>
            </a:r>
            <a:r>
              <a:rPr lang="en-GB" sz="1900" smtClean="0"/>
              <a:t> (batch) processes</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two types of processes have different response-time requirements and so may have different scheduling needs</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Also, foreground processes may have priority (externally defined) over background processes</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A multi-level queue scheduling algorithm partitions the ready queue into several separate queues</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processes are permanently assigned to one queue, generally based on some property of the process such as memory size, process priority, or process type</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Each queue has its own scheduling algorithm</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foreground queue might be scheduled using an RR algorithm</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background queue might be scheduled using an FCFS algorithm</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In addition, there needs to be scheduling among the queues, which is commonly implemented as fixed-priority pre-emptive scheduling</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foreground queue may have absolute priority over the background queue</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Multi-level Queue Scheduling</a:t>
            </a:r>
          </a:p>
        </p:txBody>
      </p:sp>
      <p:sp>
        <p:nvSpPr>
          <p:cNvPr id="39939" name="Rectangle 2"/>
          <p:cNvSpPr>
            <a:spLocks noGrp="1" noChangeArrowheads="1"/>
          </p:cNvSpPr>
          <p:nvPr>
            <p:ph idx="1"/>
          </p:nvPr>
        </p:nvSpPr>
        <p:spPr>
          <a:xfrm>
            <a:off x="381000" y="927100"/>
            <a:ext cx="8267700"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One example of a multi-level queue are the five queues shown below</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Each queue has absolute priority over lower priority queues</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For example, no process in the batch queue can run unless the queues above it are empty</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However, this can result in </a:t>
            </a:r>
            <a:r>
              <a:rPr lang="en-GB" sz="2000" b="1" smtClean="0"/>
              <a:t>starvation</a:t>
            </a:r>
            <a:r>
              <a:rPr lang="en-GB" sz="2000" smtClean="0"/>
              <a:t> for the processes in the lower priority queues </a:t>
            </a:r>
          </a:p>
        </p:txBody>
      </p:sp>
      <p:grpSp>
        <p:nvGrpSpPr>
          <p:cNvPr id="39940" name="Group 3"/>
          <p:cNvGrpSpPr>
            <a:grpSpLocks/>
          </p:cNvGrpSpPr>
          <p:nvPr/>
        </p:nvGrpSpPr>
        <p:grpSpPr bwMode="auto">
          <a:xfrm>
            <a:off x="1676400" y="3048000"/>
            <a:ext cx="5510213" cy="3621088"/>
            <a:chOff x="1069" y="1766"/>
            <a:chExt cx="3471" cy="2281"/>
          </a:xfrm>
        </p:grpSpPr>
        <p:pic>
          <p:nvPicPr>
            <p:cNvPr id="39941" name="Picture 4"/>
            <p:cNvPicPr>
              <a:picLocks noChangeAspect="1" noChangeArrowheads="1"/>
            </p:cNvPicPr>
            <p:nvPr/>
          </p:nvPicPr>
          <p:blipFill>
            <a:blip r:embed="rId3"/>
            <a:srcRect l="232" t="6743" r="456" b="6743"/>
            <a:stretch>
              <a:fillRect/>
            </a:stretch>
          </p:blipFill>
          <p:spPr bwMode="auto">
            <a:xfrm>
              <a:off x="1069" y="1766"/>
              <a:ext cx="3472" cy="2282"/>
            </a:xfrm>
            <a:prstGeom prst="rect">
              <a:avLst/>
            </a:prstGeom>
            <a:noFill/>
            <a:ln w="9525">
              <a:noFill/>
              <a:miter lim="800000"/>
              <a:headEnd/>
              <a:tailEnd/>
            </a:ln>
          </p:spPr>
        </p:pic>
        <p:sp>
          <p:nvSpPr>
            <p:cNvPr id="39942" name="AutoShape 5"/>
            <p:cNvSpPr>
              <a:spLocks noChangeArrowheads="1"/>
            </p:cNvSpPr>
            <p:nvPr/>
          </p:nvSpPr>
          <p:spPr bwMode="auto">
            <a:xfrm>
              <a:off x="1069" y="1766"/>
              <a:ext cx="3472" cy="2282"/>
            </a:xfrm>
            <a:prstGeom prst="roundRect">
              <a:avLst>
                <a:gd name="adj" fmla="val 42"/>
              </a:avLst>
            </a:prstGeom>
            <a:noFill/>
            <a:ln w="38160">
              <a:solidFill>
                <a:srgbClr val="CC6600"/>
              </a:solidFill>
              <a:round/>
              <a:headEnd/>
              <a:tailEnd/>
            </a:ln>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Multilevel Queue Scheduling</a:t>
            </a:r>
          </a:p>
        </p:txBody>
      </p:sp>
      <p:sp>
        <p:nvSpPr>
          <p:cNvPr id="40963" name="Rectangle 2"/>
          <p:cNvSpPr>
            <a:spLocks noGrp="1" noChangeArrowheads="1"/>
          </p:cNvSpPr>
          <p:nvPr>
            <p:ph idx="1"/>
          </p:nvPr>
        </p:nvSpPr>
        <p:spPr>
          <a:xfrm>
            <a:off x="827088" y="1282700"/>
            <a:ext cx="7351712"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Another possibility is to time slice among the queues</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Each queue gets a certain portion of the CPU time, which it can then schedule among its various processes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The foreground queue can be given 80% of the CPU time for RR scheduling</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The background queue can be given 20% of the CPU time for FCFS scheduling</a:t>
            </a:r>
          </a:p>
          <a:p>
            <a:pPr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smtClean="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7543800" cy="539750"/>
          </a:xfrm>
        </p:spPr>
        <p:txBody>
          <a:bodyPr/>
          <a:lstStyle/>
          <a:p>
            <a:r>
              <a:rPr lang="en-US" sz="3500" smtClean="0"/>
              <a:t>Multilevel Queue Scheduling</a:t>
            </a:r>
          </a:p>
        </p:txBody>
      </p:sp>
      <p:sp>
        <p:nvSpPr>
          <p:cNvPr id="41987" name="Rectangle 3"/>
          <p:cNvSpPr>
            <a:spLocks noGrp="1" noChangeArrowheads="1"/>
          </p:cNvSpPr>
          <p:nvPr>
            <p:ph type="body" sz="half" idx="1"/>
          </p:nvPr>
        </p:nvSpPr>
        <p:spPr>
          <a:xfrm>
            <a:off x="457200" y="1073150"/>
            <a:ext cx="8218488" cy="5397500"/>
          </a:xfrm>
        </p:spPr>
        <p:txBody>
          <a:bodyPr/>
          <a:lstStyle/>
          <a:p>
            <a:pPr>
              <a:lnSpc>
                <a:spcPct val="80000"/>
              </a:lnSpc>
              <a:buFont typeface="Wingdings" pitchFamily="2" charset="2"/>
              <a:buNone/>
            </a:pPr>
            <a:r>
              <a:rPr lang="en-US" sz="1600" b="1" smtClean="0"/>
              <a:t>Assume there are 2 queues:- Q1(using RR scheduling with quantum =8) for </a:t>
            </a:r>
          </a:p>
          <a:p>
            <a:pPr>
              <a:lnSpc>
                <a:spcPct val="80000"/>
              </a:lnSpc>
              <a:buFont typeface="Wingdings" pitchFamily="2" charset="2"/>
              <a:buNone/>
            </a:pPr>
            <a:r>
              <a:rPr lang="en-US" sz="1600" b="1" smtClean="0"/>
              <a:t>foreground processes and Q2(using FCFS scheduling) for background processes. </a:t>
            </a:r>
          </a:p>
          <a:p>
            <a:pPr>
              <a:lnSpc>
                <a:spcPct val="80000"/>
              </a:lnSpc>
              <a:buFont typeface="Wingdings" pitchFamily="2" charset="2"/>
              <a:buNone/>
            </a:pPr>
            <a:r>
              <a:rPr lang="en-US" sz="1600" b="1" smtClean="0"/>
              <a:t>Consider following processes arriving in the system</a:t>
            </a:r>
          </a:p>
          <a:p>
            <a:pPr>
              <a:lnSpc>
                <a:spcPct val="80000"/>
              </a:lnSpc>
              <a:buFont typeface="Wingdings" pitchFamily="2" charset="2"/>
              <a:buNone/>
            </a:pPr>
            <a:r>
              <a:rPr lang="en-US" sz="1600" b="1" smtClean="0"/>
              <a:t>Process		Burst time		Type</a:t>
            </a:r>
          </a:p>
          <a:p>
            <a:pPr>
              <a:lnSpc>
                <a:spcPct val="80000"/>
              </a:lnSpc>
              <a:buFont typeface="Wingdings" pitchFamily="2" charset="2"/>
              <a:buNone/>
            </a:pPr>
            <a:r>
              <a:rPr lang="en-US" sz="1600" b="1" smtClean="0"/>
              <a:t>P1			 12			FG</a:t>
            </a:r>
          </a:p>
          <a:p>
            <a:pPr>
              <a:lnSpc>
                <a:spcPct val="80000"/>
              </a:lnSpc>
              <a:buFont typeface="Wingdings" pitchFamily="2" charset="2"/>
              <a:buNone/>
            </a:pPr>
            <a:r>
              <a:rPr lang="en-US" sz="1600" b="1" smtClean="0"/>
              <a:t>P2			  8			BG</a:t>
            </a:r>
          </a:p>
          <a:p>
            <a:pPr>
              <a:lnSpc>
                <a:spcPct val="80000"/>
              </a:lnSpc>
              <a:buFont typeface="Wingdings" pitchFamily="2" charset="2"/>
              <a:buNone/>
            </a:pPr>
            <a:r>
              <a:rPr lang="en-US" sz="1600" b="1" smtClean="0"/>
              <a:t>P3			  20			FG</a:t>
            </a:r>
          </a:p>
          <a:p>
            <a:pPr>
              <a:lnSpc>
                <a:spcPct val="80000"/>
              </a:lnSpc>
              <a:buFont typeface="Wingdings" pitchFamily="2" charset="2"/>
              <a:buNone/>
            </a:pPr>
            <a:r>
              <a:rPr lang="en-US" sz="1600" b="1" smtClean="0"/>
              <a:t>P4			   7			BG</a:t>
            </a:r>
          </a:p>
          <a:p>
            <a:pPr>
              <a:lnSpc>
                <a:spcPct val="80000"/>
              </a:lnSpc>
              <a:buFont typeface="Wingdings" pitchFamily="2" charset="2"/>
              <a:buNone/>
            </a:pPr>
            <a:r>
              <a:rPr lang="en-US" sz="1600" b="1" smtClean="0"/>
              <a:t>Calculate average waiting time assuming that processes in Q1 will be executed </a:t>
            </a:r>
          </a:p>
          <a:p>
            <a:pPr>
              <a:lnSpc>
                <a:spcPct val="80000"/>
              </a:lnSpc>
              <a:buFont typeface="Wingdings" pitchFamily="2" charset="2"/>
              <a:buNone/>
            </a:pPr>
            <a:r>
              <a:rPr lang="en-US" sz="1600" b="1" smtClean="0"/>
              <a:t>first.(Fixed priority scheduling)</a:t>
            </a:r>
          </a:p>
          <a:p>
            <a:pPr>
              <a:lnSpc>
                <a:spcPct val="80000"/>
              </a:lnSpc>
              <a:buFont typeface="Wingdings" pitchFamily="2" charset="2"/>
              <a:buNone/>
            </a:pPr>
            <a:endParaRPr lang="en-US" sz="1600" b="1" smtClean="0"/>
          </a:p>
          <a:p>
            <a:pPr>
              <a:lnSpc>
                <a:spcPct val="80000"/>
              </a:lnSpc>
              <a:buFont typeface="Wingdings" pitchFamily="2" charset="2"/>
              <a:buNone/>
            </a:pPr>
            <a:endParaRPr lang="en-US" sz="1600" b="1" smtClean="0"/>
          </a:p>
          <a:p>
            <a:pPr>
              <a:lnSpc>
                <a:spcPct val="80000"/>
              </a:lnSpc>
              <a:buFont typeface="Wingdings" pitchFamily="2" charset="2"/>
              <a:buNone/>
            </a:pPr>
            <a:endParaRPr lang="en-US" sz="1600" b="1" smtClean="0"/>
          </a:p>
          <a:p>
            <a:pPr>
              <a:lnSpc>
                <a:spcPct val="80000"/>
              </a:lnSpc>
              <a:buFont typeface="Wingdings" pitchFamily="2" charset="2"/>
              <a:buNone/>
            </a:pPr>
            <a:endParaRPr lang="en-US" sz="1600" b="1" smtClean="0"/>
          </a:p>
          <a:p>
            <a:pPr>
              <a:lnSpc>
                <a:spcPct val="80000"/>
              </a:lnSpc>
              <a:buFont typeface="Wingdings" pitchFamily="2" charset="2"/>
              <a:buNone/>
            </a:pPr>
            <a:r>
              <a:rPr lang="en-US" sz="1600" b="1" smtClean="0"/>
              <a:t>   0		8	16         20        28       32     40       47</a:t>
            </a:r>
          </a:p>
          <a:p>
            <a:pPr>
              <a:lnSpc>
                <a:spcPct val="80000"/>
              </a:lnSpc>
              <a:buFont typeface="Wingdings" pitchFamily="2" charset="2"/>
              <a:buNone/>
            </a:pPr>
            <a:endParaRPr lang="en-US" sz="1600" b="1" smtClean="0"/>
          </a:p>
          <a:p>
            <a:pPr>
              <a:lnSpc>
                <a:spcPct val="80000"/>
              </a:lnSpc>
            </a:pPr>
            <a:r>
              <a:rPr lang="en-US" sz="1600" b="1" smtClean="0"/>
              <a:t>Waiting time of P1=(20-12) =8</a:t>
            </a:r>
          </a:p>
          <a:p>
            <a:pPr>
              <a:lnSpc>
                <a:spcPct val="80000"/>
              </a:lnSpc>
            </a:pPr>
            <a:r>
              <a:rPr lang="en-US" sz="1600" b="1" smtClean="0"/>
              <a:t>Waiting time of P2 = (40-8)=32</a:t>
            </a:r>
          </a:p>
          <a:p>
            <a:pPr>
              <a:lnSpc>
                <a:spcPct val="80000"/>
              </a:lnSpc>
            </a:pPr>
            <a:r>
              <a:rPr lang="en-US" sz="1600" b="1" smtClean="0"/>
              <a:t>Waiting time  of P4 =(47-7)=40</a:t>
            </a:r>
          </a:p>
          <a:p>
            <a:pPr>
              <a:lnSpc>
                <a:spcPct val="80000"/>
              </a:lnSpc>
            </a:pPr>
            <a:r>
              <a:rPr lang="en-US" sz="1600" b="1" smtClean="0"/>
              <a:t>Waiting time of P3 = (32-20)= 12</a:t>
            </a:r>
          </a:p>
          <a:p>
            <a:pPr>
              <a:lnSpc>
                <a:spcPct val="80000"/>
              </a:lnSpc>
            </a:pPr>
            <a:r>
              <a:rPr lang="en-US" sz="1600" b="1" smtClean="0"/>
              <a:t>Average  waiting time = (8 + 32 + 40 + 12)/4=23</a:t>
            </a:r>
          </a:p>
        </p:txBody>
      </p:sp>
      <p:graphicFrame>
        <p:nvGraphicFramePr>
          <p:cNvPr id="65597" name="Group 61"/>
          <p:cNvGraphicFramePr>
            <a:graphicFrameLocks noGrp="1"/>
          </p:cNvGraphicFramePr>
          <p:nvPr>
            <p:ph sz="half" idx="2"/>
          </p:nvPr>
        </p:nvGraphicFramePr>
        <p:xfrm>
          <a:off x="788988" y="3521075"/>
          <a:ext cx="4989512" cy="694944"/>
        </p:xfrm>
        <a:graphic>
          <a:graphicData uri="http://schemas.openxmlformats.org/drawingml/2006/table">
            <a:tbl>
              <a:tblPr/>
              <a:tblGrid>
                <a:gridCol w="763587"/>
                <a:gridCol w="754063"/>
                <a:gridCol w="760412"/>
                <a:gridCol w="728663"/>
                <a:gridCol w="592137"/>
                <a:gridCol w="768350"/>
                <a:gridCol w="622300"/>
              </a:tblGrid>
              <a:tr h="180975">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P1</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Q1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P3</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Q1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P1</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Q1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P3</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Q1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P3</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Q1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P2</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Q2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P4</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Q2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4.3 Multi-level Feedback Queue Scheduling</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685800" y="3810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Multilevel Feedback Queue Scheduling</a:t>
            </a:r>
          </a:p>
        </p:txBody>
      </p:sp>
      <p:sp>
        <p:nvSpPr>
          <p:cNvPr id="44035" name="Rectangle 2"/>
          <p:cNvSpPr>
            <a:spLocks noGrp="1" noChangeArrowheads="1"/>
          </p:cNvSpPr>
          <p:nvPr>
            <p:ph idx="1"/>
          </p:nvPr>
        </p:nvSpPr>
        <p:spPr>
          <a:xfrm>
            <a:off x="609600" y="1468438"/>
            <a:ext cx="8001000"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In multi-level feedback queue scheduling, a process can move between the various queues; </a:t>
            </a:r>
            <a:r>
              <a:rPr lang="en-GB" sz="2400" b="1" smtClean="0"/>
              <a:t>aging </a:t>
            </a:r>
            <a:r>
              <a:rPr lang="en-GB" sz="2400" smtClean="0"/>
              <a:t>can be implemented this way.</a:t>
            </a:r>
          </a:p>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A multilevel-feedback-queue scheduler is defined by the following parameters: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Number of queues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Scheduling algorithms for each queue</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Method used to determine when to </a:t>
            </a:r>
            <a:r>
              <a:rPr lang="en-GB" sz="2400" u="sng" smtClean="0"/>
              <a:t>promote</a:t>
            </a:r>
            <a:r>
              <a:rPr lang="en-GB" sz="2400" smtClean="0"/>
              <a:t> a process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Method used to determine when to </a:t>
            </a:r>
            <a:r>
              <a:rPr lang="en-GB" sz="2400" u="sng" smtClean="0"/>
              <a:t>demote</a:t>
            </a:r>
            <a:r>
              <a:rPr lang="en-GB" sz="2400" smtClean="0"/>
              <a:t> a process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Method used to determine which queue a process will enter when that process needs service</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066800" y="304800"/>
            <a:ext cx="7772400" cy="84455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Example of Multilevel Feedback Queue</a:t>
            </a:r>
          </a:p>
        </p:txBody>
      </p:sp>
      <p:sp>
        <p:nvSpPr>
          <p:cNvPr id="45059" name="Rectangle 2"/>
          <p:cNvSpPr>
            <a:spLocks noGrp="1" noChangeArrowheads="1"/>
          </p:cNvSpPr>
          <p:nvPr>
            <p:ph idx="1"/>
          </p:nvPr>
        </p:nvSpPr>
        <p:spPr>
          <a:xfrm>
            <a:off x="533400" y="1143000"/>
            <a:ext cx="8077200" cy="2033588"/>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Scheduling</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 new job enters queue </a:t>
            </a:r>
            <a:r>
              <a:rPr lang="en-GB" sz="1800" i="1" smtClean="0"/>
              <a:t>Q</a:t>
            </a:r>
            <a:r>
              <a:rPr lang="en-GB" sz="1800" i="1" baseline="-25000" smtClean="0"/>
              <a:t>0</a:t>
            </a:r>
            <a:r>
              <a:rPr lang="en-GB" sz="1800" i="1" smtClean="0"/>
              <a:t> (RR) </a:t>
            </a:r>
            <a:r>
              <a:rPr lang="en-GB" sz="1800" smtClean="0"/>
              <a:t>and is placed at the end. When it gains the CPU, the job receives 8 milliseconds.  If it does not finish in 8 milliseconds, the job is moved to the end of queue </a:t>
            </a:r>
            <a:r>
              <a:rPr lang="en-GB" sz="1800" i="1" smtClean="0"/>
              <a:t>Q</a:t>
            </a:r>
            <a:r>
              <a:rPr lang="en-GB" sz="1800" baseline="-25000" smtClean="0"/>
              <a:t>1</a:t>
            </a:r>
            <a:r>
              <a:rPr lang="en-GB" sz="1800" smtClean="0"/>
              <a:t>.</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 </a:t>
            </a:r>
            <a:r>
              <a:rPr lang="en-GB" sz="1800" i="1" smtClean="0"/>
              <a:t>Q</a:t>
            </a:r>
            <a:r>
              <a:rPr lang="en-GB" sz="1800" baseline="-25000" smtClean="0"/>
              <a:t>1</a:t>
            </a:r>
            <a:r>
              <a:rPr lang="en-GB" sz="1800" smtClean="0"/>
              <a:t> (RR) job receives 16 milliseconds.  If it still does not complete, it is preempted and moved to queue </a:t>
            </a:r>
            <a:r>
              <a:rPr lang="en-GB" sz="1800" i="1" smtClean="0"/>
              <a:t>Q</a:t>
            </a:r>
            <a:r>
              <a:rPr lang="en-GB" sz="1800" baseline="-25000" smtClean="0"/>
              <a:t>2  </a:t>
            </a:r>
            <a:r>
              <a:rPr lang="en-GB" sz="1800" smtClean="0"/>
              <a:t>(FCFS).</a:t>
            </a:r>
          </a:p>
        </p:txBody>
      </p:sp>
      <p:grpSp>
        <p:nvGrpSpPr>
          <p:cNvPr id="45060" name="Group 3"/>
          <p:cNvGrpSpPr>
            <a:grpSpLocks/>
          </p:cNvGrpSpPr>
          <p:nvPr/>
        </p:nvGrpSpPr>
        <p:grpSpPr bwMode="auto">
          <a:xfrm>
            <a:off x="2819400" y="3429000"/>
            <a:ext cx="4319588" cy="3200400"/>
            <a:chOff x="999" y="1867"/>
            <a:chExt cx="3498" cy="2139"/>
          </a:xfrm>
        </p:grpSpPr>
        <p:pic>
          <p:nvPicPr>
            <p:cNvPr id="45064" name="Picture 4"/>
            <p:cNvPicPr>
              <a:picLocks noChangeAspect="1" noChangeArrowheads="1"/>
            </p:cNvPicPr>
            <p:nvPr/>
          </p:nvPicPr>
          <p:blipFill>
            <a:blip r:embed="rId3"/>
            <a:srcRect l="609" t="10025" r="1015" b="9755"/>
            <a:stretch>
              <a:fillRect/>
            </a:stretch>
          </p:blipFill>
          <p:spPr bwMode="auto">
            <a:xfrm>
              <a:off x="999" y="1867"/>
              <a:ext cx="3499" cy="2140"/>
            </a:xfrm>
            <a:prstGeom prst="rect">
              <a:avLst/>
            </a:prstGeom>
            <a:noFill/>
            <a:ln w="9525">
              <a:noFill/>
              <a:miter lim="800000"/>
              <a:headEnd/>
              <a:tailEnd/>
            </a:ln>
          </p:spPr>
        </p:pic>
        <p:sp>
          <p:nvSpPr>
            <p:cNvPr id="45065" name="AutoShape 5"/>
            <p:cNvSpPr>
              <a:spLocks noChangeArrowheads="1"/>
            </p:cNvSpPr>
            <p:nvPr/>
          </p:nvSpPr>
          <p:spPr bwMode="auto">
            <a:xfrm>
              <a:off x="999" y="1867"/>
              <a:ext cx="3499" cy="2140"/>
            </a:xfrm>
            <a:prstGeom prst="roundRect">
              <a:avLst>
                <a:gd name="adj" fmla="val 46"/>
              </a:avLst>
            </a:prstGeom>
            <a:noFill/>
            <a:ln w="38160">
              <a:solidFill>
                <a:srgbClr val="CC6600"/>
              </a:solidFill>
              <a:round/>
              <a:headEnd/>
              <a:tailEnd/>
            </a:ln>
          </p:spPr>
          <p:txBody>
            <a:bodyPr wrap="none" anchor="ctr"/>
            <a:lstStyle/>
            <a:p>
              <a:endParaRPr lang="en-US"/>
            </a:p>
          </p:txBody>
        </p:sp>
      </p:grpSp>
      <p:sp>
        <p:nvSpPr>
          <p:cNvPr id="45061" name="Text Box 6"/>
          <p:cNvSpPr txBox="1">
            <a:spLocks noChangeArrowheads="1"/>
          </p:cNvSpPr>
          <p:nvPr/>
        </p:nvSpPr>
        <p:spPr bwMode="auto">
          <a:xfrm>
            <a:off x="3200400" y="3429000"/>
            <a:ext cx="474663" cy="352425"/>
          </a:xfrm>
          <a:prstGeom prst="rect">
            <a:avLst/>
          </a:prstGeom>
          <a:noFill/>
          <a:ln w="9525">
            <a:noFill/>
            <a:miter lim="800000"/>
            <a:headEnd/>
            <a:tailEnd/>
          </a:ln>
        </p:spPr>
        <p:txBody>
          <a:bodyPr lIns="90000" tIns="46800" rIns="90000" bIns="46800">
            <a:spAutoFit/>
          </a:bodyPr>
          <a:lstStyle/>
          <a:p>
            <a:pP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Q</a:t>
            </a:r>
            <a:r>
              <a:rPr lang="en-GB" sz="1800" baseline="-25000">
                <a:solidFill>
                  <a:schemeClr val="tx1"/>
                </a:solidFill>
                <a:latin typeface="Helvetica" pitchFamily="32" charset="0"/>
              </a:rPr>
              <a:t>0</a:t>
            </a:r>
          </a:p>
        </p:txBody>
      </p:sp>
      <p:sp>
        <p:nvSpPr>
          <p:cNvPr id="45062" name="Text Box 7"/>
          <p:cNvSpPr txBox="1">
            <a:spLocks noChangeArrowheads="1"/>
          </p:cNvSpPr>
          <p:nvPr/>
        </p:nvSpPr>
        <p:spPr bwMode="auto">
          <a:xfrm>
            <a:off x="2994025" y="4545013"/>
            <a:ext cx="677863" cy="385762"/>
          </a:xfrm>
          <a:prstGeom prst="rect">
            <a:avLst/>
          </a:prstGeom>
          <a:noFill/>
          <a:ln w="9525">
            <a:noFill/>
            <a:miter lim="800000"/>
            <a:headEnd/>
            <a:tailEnd/>
          </a:ln>
        </p:spPr>
        <p:txBody>
          <a:bodyPr lIns="90000" tIns="46800" rIns="90000" bIns="46800">
            <a:spAutoFit/>
          </a:bodyPr>
          <a:lstStyle/>
          <a:p>
            <a:pP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Q</a:t>
            </a:r>
            <a:r>
              <a:rPr lang="en-GB" sz="1800" baseline="-25000">
                <a:solidFill>
                  <a:schemeClr val="tx1"/>
                </a:solidFill>
                <a:latin typeface="Helvetica" pitchFamily="32" charset="0"/>
              </a:rPr>
              <a:t>1</a:t>
            </a:r>
          </a:p>
        </p:txBody>
      </p:sp>
      <p:sp>
        <p:nvSpPr>
          <p:cNvPr id="45063" name="Text Box 8"/>
          <p:cNvSpPr txBox="1">
            <a:spLocks noChangeArrowheads="1"/>
          </p:cNvSpPr>
          <p:nvPr/>
        </p:nvSpPr>
        <p:spPr bwMode="auto">
          <a:xfrm>
            <a:off x="3008313" y="5956300"/>
            <a:ext cx="677862" cy="385763"/>
          </a:xfrm>
          <a:prstGeom prst="rect">
            <a:avLst/>
          </a:prstGeom>
          <a:noFill/>
          <a:ln w="9525">
            <a:noFill/>
            <a:miter lim="800000"/>
            <a:headEnd/>
            <a:tailEnd/>
          </a:ln>
        </p:spPr>
        <p:txBody>
          <a:bodyPr lIns="90000" tIns="46800" rIns="90000" bIns="46800">
            <a:spAutoFit/>
          </a:bodyPr>
          <a:lstStyle/>
          <a:p>
            <a:pP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Q</a:t>
            </a:r>
            <a:r>
              <a:rPr lang="en-GB" sz="1800" baseline="-25000">
                <a:solidFill>
                  <a:schemeClr val="tx1"/>
                </a:solidFill>
                <a:latin typeface="Helvetica" pitchFamily="32" charset="0"/>
              </a:rPr>
              <a:t>2</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Multilevel Feedback Queues</a:t>
            </a:r>
          </a:p>
        </p:txBody>
      </p:sp>
      <p:sp>
        <p:nvSpPr>
          <p:cNvPr id="46083" name="Content Placeholder 2"/>
          <p:cNvSpPr>
            <a:spLocks noGrp="1"/>
          </p:cNvSpPr>
          <p:nvPr>
            <p:ph idx="1"/>
          </p:nvPr>
        </p:nvSpPr>
        <p:spPr/>
        <p:txBody>
          <a:bodyPr/>
          <a:lstStyle/>
          <a:p>
            <a:pPr eaLnBrk="1" hangingPunct="1"/>
            <a:r>
              <a:rPr lang="en-US" sz="1800" smtClean="0"/>
              <a:t>Consider the following set of processes:</a:t>
            </a:r>
          </a:p>
          <a:p>
            <a:pPr lvl="1" eaLnBrk="1" hangingPunct="1">
              <a:buFont typeface="Wingdings" pitchFamily="2" charset="2"/>
              <a:buNone/>
            </a:pPr>
            <a:r>
              <a:rPr lang="en-US" sz="1800" smtClean="0"/>
              <a:t>Processes	Arrival time		Burst time	Waiting Time</a:t>
            </a:r>
          </a:p>
          <a:p>
            <a:pPr lvl="1" eaLnBrk="1" hangingPunct="1">
              <a:buFont typeface="Wingdings" pitchFamily="2" charset="2"/>
              <a:buNone/>
            </a:pPr>
            <a:r>
              <a:rPr lang="en-US" sz="1800" smtClean="0"/>
              <a:t>P1			0			17		  </a:t>
            </a:r>
          </a:p>
          <a:p>
            <a:pPr lvl="1" eaLnBrk="1" hangingPunct="1">
              <a:buFont typeface="Wingdings" pitchFamily="2" charset="2"/>
              <a:buNone/>
            </a:pPr>
            <a:r>
              <a:rPr lang="en-US" sz="1800" smtClean="0"/>
              <a:t>P2			12			25			</a:t>
            </a:r>
          </a:p>
          <a:p>
            <a:pPr lvl="1" eaLnBrk="1" hangingPunct="1">
              <a:buFont typeface="Wingdings" pitchFamily="2" charset="2"/>
              <a:buNone/>
            </a:pPr>
            <a:r>
              <a:rPr lang="en-US" sz="1800" smtClean="0"/>
              <a:t>P3			28			8		</a:t>
            </a:r>
          </a:p>
          <a:p>
            <a:pPr lvl="1" eaLnBrk="1" hangingPunct="1">
              <a:buFont typeface="Wingdings" pitchFamily="2" charset="2"/>
              <a:buNone/>
            </a:pPr>
            <a:r>
              <a:rPr lang="en-US" sz="1800" smtClean="0"/>
              <a:t>P4			36			32		</a:t>
            </a:r>
          </a:p>
          <a:p>
            <a:pPr lvl="1" eaLnBrk="1" hangingPunct="1">
              <a:buFont typeface="Wingdings" pitchFamily="2" charset="2"/>
              <a:buNone/>
            </a:pPr>
            <a:r>
              <a:rPr lang="en-US" sz="1800" smtClean="0"/>
              <a:t>P5			46			18		</a:t>
            </a:r>
          </a:p>
          <a:p>
            <a:pPr lvl="1" eaLnBrk="1" hangingPunct="1">
              <a:buFont typeface="Wingdings" pitchFamily="2" charset="2"/>
              <a:buNone/>
            </a:pPr>
            <a:r>
              <a:rPr lang="en-US" smtClean="0"/>
              <a:t>		</a:t>
            </a:r>
            <a:r>
              <a:rPr lang="en-US" sz="1400" smtClean="0"/>
              <a:t>	</a:t>
            </a:r>
          </a:p>
          <a:p>
            <a:pPr lvl="1" eaLnBrk="1" hangingPunct="1">
              <a:buFont typeface="Wingdings" pitchFamily="2" charset="2"/>
              <a:buNone/>
            </a:pPr>
            <a:endParaRPr lang="en-US"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Basic Concepts</a:t>
            </a:r>
          </a:p>
        </p:txBody>
      </p:sp>
      <p:sp>
        <p:nvSpPr>
          <p:cNvPr id="7171" name="Rectangle 2"/>
          <p:cNvSpPr>
            <a:spLocks noGrp="1" noChangeArrowheads="1"/>
          </p:cNvSpPr>
          <p:nvPr>
            <p:ph idx="1"/>
          </p:nvPr>
        </p:nvSpPr>
        <p:spPr>
          <a:xfrm>
            <a:off x="609600" y="914400"/>
            <a:ext cx="7997825" cy="5364163"/>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Maximum CPU utilization is obtained with multiprogramming</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Several processes are kept in memory at one time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Every time a running process has to wait, another process can take over use of the CPU</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Scheduling of the CPU is fundamental to operating system design</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Process execution consists of a </a:t>
            </a:r>
            <a:r>
              <a:rPr lang="en-GB" sz="2400" i="1" smtClean="0"/>
              <a:t>cycle</a:t>
            </a:r>
            <a:r>
              <a:rPr lang="en-GB" sz="2400" smtClean="0"/>
              <a:t> of a </a:t>
            </a:r>
            <a:r>
              <a:rPr lang="en-GB" sz="2400" b="1" smtClean="0"/>
              <a:t>CPU time burst</a:t>
            </a:r>
            <a:r>
              <a:rPr lang="en-GB" sz="2400" smtClean="0"/>
              <a:t> and an </a:t>
            </a:r>
            <a:r>
              <a:rPr lang="en-GB" sz="2400" b="1" smtClean="0"/>
              <a:t>I/O time burst</a:t>
            </a:r>
            <a:r>
              <a:rPr lang="en-GB" sz="2400" smtClean="0"/>
              <a:t> (i.e. wait) as shown on the next slide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Processes alternate between these two states (i.e., CPU burst and I/O burst)</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Eventually, the final CPU burst ends with a system request to terminate execution</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4.4  Multiple-Processor Scheduling</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Multiple-Processor Scheduling</a:t>
            </a:r>
          </a:p>
        </p:txBody>
      </p:sp>
      <p:sp>
        <p:nvSpPr>
          <p:cNvPr id="48131" name="Rectangle 2"/>
          <p:cNvSpPr>
            <a:spLocks noGrp="1" noChangeArrowheads="1"/>
          </p:cNvSpPr>
          <p:nvPr>
            <p:ph idx="1"/>
          </p:nvPr>
        </p:nvSpPr>
        <p:spPr>
          <a:xfrm>
            <a:off x="827088" y="1411288"/>
            <a:ext cx="7477125" cy="4410075"/>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If multiple CPUs are available, load sharing among them becomes possible; the scheduling problem becomes more complex</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We concentrate in this discussion on systems in which the processors are identical (homogeneous) in terms of their functionality</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We can use any available processor to run any process in the queue</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Two approaches: </a:t>
            </a:r>
            <a:r>
              <a:rPr lang="en-GB" sz="2400" b="1" smtClean="0"/>
              <a:t>Asymmetric</a:t>
            </a:r>
            <a:r>
              <a:rPr lang="en-GB" sz="2400" smtClean="0"/>
              <a:t> processing and </a:t>
            </a:r>
            <a:r>
              <a:rPr lang="en-GB" sz="2400" b="1" smtClean="0"/>
              <a:t>symmetric</a:t>
            </a:r>
            <a:r>
              <a:rPr lang="en-GB" sz="2400" smtClean="0"/>
              <a:t> processing (see next slide)</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Multiple-Processor Scheduling</a:t>
            </a:r>
          </a:p>
        </p:txBody>
      </p:sp>
      <p:sp>
        <p:nvSpPr>
          <p:cNvPr id="49155" name="Rectangle 2"/>
          <p:cNvSpPr>
            <a:spLocks noGrp="1" noChangeArrowheads="1"/>
          </p:cNvSpPr>
          <p:nvPr>
            <p:ph idx="1"/>
          </p:nvPr>
        </p:nvSpPr>
        <p:spPr>
          <a:xfrm>
            <a:off x="304800" y="838200"/>
            <a:ext cx="8610600" cy="57150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i="1" smtClean="0"/>
              <a:t>Asymmetric multiprocessing (ASMP)</a:t>
            </a:r>
            <a:r>
              <a:rPr lang="en-GB" sz="1800" b="1" smtClean="0"/>
              <a:t> </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One processor handles all scheduling decisions, I/O processing, and other system activities</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The other processors execute only user code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Because only one processor accesses the system data structures, the need for data sharing is reduced</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smtClean="0"/>
              <a:t>Symmetric multiprocessing (SMP)</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Each processor schedules itself</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All processes may be in a common ready queue or each processor may have its own ready queue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Either way, each processor examines the ready queue and selects a process to execute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Efficient use of the CPUs requires load balancing to keep the workload evenly distributed</a:t>
            </a:r>
          </a:p>
          <a:p>
            <a:pPr lvl="2"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In a </a:t>
            </a:r>
            <a:r>
              <a:rPr lang="en-GB" sz="1800" b="1" smtClean="0"/>
              <a:t>Push</a:t>
            </a:r>
            <a:r>
              <a:rPr lang="en-GB" sz="1800" smtClean="0"/>
              <a:t> migration approach, a specific task regularly checks the processor loads and redistributes the waiting processes as needed</a:t>
            </a:r>
          </a:p>
          <a:p>
            <a:pPr lvl="2"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In a </a:t>
            </a:r>
            <a:r>
              <a:rPr lang="en-GB" sz="1800" b="1" smtClean="0"/>
              <a:t>Pull</a:t>
            </a:r>
            <a:r>
              <a:rPr lang="en-GB" sz="1800" smtClean="0"/>
              <a:t> migration approach, an idle processor pulls a waiting job from the queue of a busy processor</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Virtually all modern operating systems support SMP, including Windows XP, Solaris, Linux, and Mac OS X</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Symmetric Multithreading</a:t>
            </a:r>
          </a:p>
        </p:txBody>
      </p:sp>
      <p:sp>
        <p:nvSpPr>
          <p:cNvPr id="50179" name="Rectangle 2"/>
          <p:cNvSpPr>
            <a:spLocks noGrp="1" noChangeArrowheads="1"/>
          </p:cNvSpPr>
          <p:nvPr>
            <p:ph idx="1"/>
          </p:nvPr>
        </p:nvSpPr>
        <p:spPr>
          <a:xfrm>
            <a:off x="304800" y="762000"/>
            <a:ext cx="8534400" cy="59436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Symmetric multiprocessing systems allow several threads to run concurrently by providing multiple physical processors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An alternative approach is to provide multiple </a:t>
            </a:r>
            <a:r>
              <a:rPr lang="en-GB" sz="2000" b="1" smtClean="0"/>
              <a:t>logical</a:t>
            </a:r>
            <a:r>
              <a:rPr lang="en-GB" sz="2000" smtClean="0"/>
              <a:t> rather than </a:t>
            </a:r>
            <a:r>
              <a:rPr lang="en-GB" sz="2000" b="1" smtClean="0"/>
              <a:t>physical</a:t>
            </a:r>
            <a:r>
              <a:rPr lang="en-GB" sz="2000" smtClean="0"/>
              <a:t> processors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Such a strategy is known as </a:t>
            </a:r>
            <a:r>
              <a:rPr lang="en-GB" sz="2000" b="1" smtClean="0"/>
              <a:t>symmetric multithreading </a:t>
            </a:r>
            <a:r>
              <a:rPr lang="en-GB" sz="2000" smtClean="0"/>
              <a:t>(SMT)</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This is also known </a:t>
            </a:r>
            <a:r>
              <a:rPr lang="en-GB" sz="2000" b="1" smtClean="0"/>
              <a:t>as hyperthreading technology</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idea behind SMT is to create multiple logical processors on the same physical processor</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This presents a view of several </a:t>
            </a:r>
            <a:r>
              <a:rPr lang="en-GB" sz="2000" b="1" smtClean="0"/>
              <a:t>logical processors </a:t>
            </a:r>
            <a:r>
              <a:rPr lang="en-GB" sz="2000" smtClean="0"/>
              <a:t>to the operating system, even on a system with a single physical processor</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Each logical processor has its own </a:t>
            </a:r>
            <a:r>
              <a:rPr lang="en-GB" sz="2000" b="1" smtClean="0"/>
              <a:t>architecture state</a:t>
            </a:r>
            <a:r>
              <a:rPr lang="en-GB" sz="2000" smtClean="0"/>
              <a:t>, which includes general-purpose and machine-state registers</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Each logical processor is responsible for its </a:t>
            </a:r>
            <a:r>
              <a:rPr lang="en-GB" sz="2000" b="1" smtClean="0"/>
              <a:t>own interrupt handling</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However, each logical processor </a:t>
            </a:r>
            <a:r>
              <a:rPr lang="en-GB" sz="2000" b="1" smtClean="0"/>
              <a:t>shares</a:t>
            </a:r>
            <a:r>
              <a:rPr lang="en-GB" sz="2000" smtClean="0"/>
              <a:t> the resources of its physical processor, such as </a:t>
            </a:r>
            <a:r>
              <a:rPr lang="en-GB" sz="2000" b="1" smtClean="0"/>
              <a:t>cache memory and buses.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SMT is a feature </a:t>
            </a:r>
            <a:r>
              <a:rPr lang="en-GB" sz="2000" smtClean="0"/>
              <a:t>provided in the </a:t>
            </a:r>
            <a:r>
              <a:rPr lang="en-GB" sz="2000" b="1" smtClean="0"/>
              <a:t>hardware</a:t>
            </a:r>
            <a:r>
              <a:rPr lang="en-GB" sz="2000" smtClean="0"/>
              <a:t>, not the software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hardware must provide the representation of the architecture state for each logical processor, as well as interrupt handling (see next slide)</a:t>
            </a:r>
          </a:p>
          <a:p>
            <a:pPr eaLnBrk="1" hangingPunct="1">
              <a:lnSpc>
                <a:spcPct val="90000"/>
              </a:lnSpc>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A typical SMT architecture</a:t>
            </a:r>
          </a:p>
        </p:txBody>
      </p:sp>
      <p:grpSp>
        <p:nvGrpSpPr>
          <p:cNvPr id="51203" name="Group 2"/>
          <p:cNvGrpSpPr>
            <a:grpSpLocks/>
          </p:cNvGrpSpPr>
          <p:nvPr/>
        </p:nvGrpSpPr>
        <p:grpSpPr bwMode="auto">
          <a:xfrm>
            <a:off x="1524000" y="1558925"/>
            <a:ext cx="6386513" cy="2173288"/>
            <a:chOff x="960" y="982"/>
            <a:chExt cx="4023" cy="1369"/>
          </a:xfrm>
        </p:grpSpPr>
        <p:pic>
          <p:nvPicPr>
            <p:cNvPr id="51205" name="Picture 3"/>
            <p:cNvPicPr>
              <a:picLocks noChangeAspect="1" noChangeArrowheads="1"/>
            </p:cNvPicPr>
            <p:nvPr/>
          </p:nvPicPr>
          <p:blipFill>
            <a:blip r:embed="rId3"/>
            <a:srcRect l="586" t="27400" r="978" b="27922"/>
            <a:stretch>
              <a:fillRect/>
            </a:stretch>
          </p:blipFill>
          <p:spPr bwMode="auto">
            <a:xfrm>
              <a:off x="960" y="982"/>
              <a:ext cx="4024" cy="1370"/>
            </a:xfrm>
            <a:prstGeom prst="rect">
              <a:avLst/>
            </a:prstGeom>
            <a:noFill/>
            <a:ln w="9525">
              <a:noFill/>
              <a:miter lim="800000"/>
              <a:headEnd/>
              <a:tailEnd/>
            </a:ln>
          </p:spPr>
        </p:pic>
        <p:sp>
          <p:nvSpPr>
            <p:cNvPr id="51206" name="AutoShape 4"/>
            <p:cNvSpPr>
              <a:spLocks noChangeArrowheads="1"/>
            </p:cNvSpPr>
            <p:nvPr/>
          </p:nvSpPr>
          <p:spPr bwMode="auto">
            <a:xfrm>
              <a:off x="960" y="982"/>
              <a:ext cx="4024" cy="1370"/>
            </a:xfrm>
            <a:prstGeom prst="roundRect">
              <a:avLst>
                <a:gd name="adj" fmla="val 69"/>
              </a:avLst>
            </a:prstGeom>
            <a:noFill/>
            <a:ln w="38160">
              <a:solidFill>
                <a:srgbClr val="CC6600"/>
              </a:solidFill>
              <a:round/>
              <a:headEnd/>
              <a:tailEnd/>
            </a:ln>
          </p:spPr>
          <p:txBody>
            <a:bodyPr wrap="none" anchor="ctr"/>
            <a:lstStyle/>
            <a:p>
              <a:endParaRPr lang="en-US"/>
            </a:p>
          </p:txBody>
        </p:sp>
      </p:grpSp>
      <p:sp>
        <p:nvSpPr>
          <p:cNvPr id="51204" name="AutoShape 5"/>
          <p:cNvSpPr>
            <a:spLocks noChangeArrowheads="1"/>
          </p:cNvSpPr>
          <p:nvPr/>
        </p:nvSpPr>
        <p:spPr bwMode="auto">
          <a:xfrm>
            <a:off x="512763" y="5756275"/>
            <a:ext cx="3576637" cy="366713"/>
          </a:xfrm>
          <a:prstGeom prst="roundRect">
            <a:avLst>
              <a:gd name="adj" fmla="val 431"/>
            </a:avLst>
          </a:prstGeom>
          <a:noFill/>
          <a:ln w="9525">
            <a:noFill/>
            <a:round/>
            <a:headEnd/>
            <a:tailEnd/>
          </a:ln>
        </p:spPr>
        <p:txBody>
          <a:bodyPr wrap="none" lIns="90000" tIns="46800" rIns="90000" bIns="46800">
            <a:spAutoFit/>
          </a:bodyPr>
          <a:lstStyle/>
          <a:p>
            <a:pP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SMT = Symmetric Multi-threading</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85800" y="101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CPU Scheduler</a:t>
            </a:r>
          </a:p>
        </p:txBody>
      </p:sp>
      <p:sp>
        <p:nvSpPr>
          <p:cNvPr id="10243" name="Rectangle 2"/>
          <p:cNvSpPr>
            <a:spLocks noGrp="1" noChangeArrowheads="1"/>
          </p:cNvSpPr>
          <p:nvPr>
            <p:ph idx="1"/>
          </p:nvPr>
        </p:nvSpPr>
        <p:spPr>
          <a:xfrm>
            <a:off x="515938" y="762000"/>
            <a:ext cx="8197850"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t>The CPU scheduler selects from among the processes in memory that are ready to execute and allocates the CPU to one of them</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t>CPU scheduling is affected by the following set of circumstances:</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solidFill>
                  <a:srgbClr val="CC6600"/>
                </a:solidFill>
              </a:rPr>
              <a:t>1.	</a:t>
            </a:r>
            <a:r>
              <a:rPr lang="en-GB" sz="1600" smtClean="0"/>
              <a:t>(N) A process switches from </a:t>
            </a:r>
            <a:r>
              <a:rPr lang="en-GB" sz="1600" b="1" smtClean="0"/>
              <a:t>running</a:t>
            </a:r>
            <a:r>
              <a:rPr lang="en-GB" sz="1600" smtClean="0"/>
              <a:t> to </a:t>
            </a:r>
            <a:r>
              <a:rPr lang="en-GB" sz="1600" b="1" smtClean="0"/>
              <a:t>waiting</a:t>
            </a:r>
            <a:r>
              <a:rPr lang="en-GB" sz="1600" smtClean="0"/>
              <a:t> state </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solidFill>
                  <a:srgbClr val="CC6600"/>
                </a:solidFill>
              </a:rPr>
              <a:t>2.</a:t>
            </a:r>
            <a:r>
              <a:rPr lang="en-GB" sz="1600" smtClean="0"/>
              <a:t>	(P) A process switches from </a:t>
            </a:r>
            <a:r>
              <a:rPr lang="en-GB" sz="1600" b="1" smtClean="0"/>
              <a:t>running</a:t>
            </a:r>
            <a:r>
              <a:rPr lang="en-GB" sz="1600" smtClean="0"/>
              <a:t> to </a:t>
            </a:r>
            <a:r>
              <a:rPr lang="en-GB" sz="1600" b="1" smtClean="0"/>
              <a:t>ready</a:t>
            </a:r>
            <a:r>
              <a:rPr lang="en-GB" sz="1600" smtClean="0"/>
              <a:t> state </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solidFill>
                  <a:srgbClr val="CC6600"/>
                </a:solidFill>
              </a:rPr>
              <a:t>3.</a:t>
            </a:r>
            <a:r>
              <a:rPr lang="en-GB" sz="1600" smtClean="0"/>
              <a:t>	(P) A process switches from </a:t>
            </a:r>
            <a:r>
              <a:rPr lang="en-GB" sz="1600" b="1" smtClean="0"/>
              <a:t>waiting</a:t>
            </a:r>
            <a:r>
              <a:rPr lang="en-GB" sz="1600" smtClean="0"/>
              <a:t> to </a:t>
            </a:r>
            <a:r>
              <a:rPr lang="en-GB" sz="1600" b="1" smtClean="0"/>
              <a:t>ready</a:t>
            </a:r>
            <a:r>
              <a:rPr lang="en-GB" sz="1600" smtClean="0"/>
              <a:t> state </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solidFill>
                  <a:srgbClr val="CC6600"/>
                </a:solidFill>
              </a:rPr>
              <a:t>4.</a:t>
            </a:r>
            <a:r>
              <a:rPr lang="en-GB" sz="1600" smtClean="0"/>
              <a:t>	(N) A processes switches from </a:t>
            </a:r>
            <a:r>
              <a:rPr lang="en-GB" sz="1600" b="1" smtClean="0"/>
              <a:t>running</a:t>
            </a:r>
            <a:r>
              <a:rPr lang="en-GB" sz="1600" smtClean="0"/>
              <a:t> to </a:t>
            </a:r>
            <a:r>
              <a:rPr lang="en-GB" sz="1600" b="1" smtClean="0"/>
              <a:t>terminated </a:t>
            </a:r>
            <a:r>
              <a:rPr lang="en-GB" sz="1600" smtClean="0"/>
              <a:t>state</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t>Circumstances 1 and 4 are </a:t>
            </a:r>
            <a:r>
              <a:rPr lang="en-GB" sz="1600" b="1" smtClean="0"/>
              <a:t>non-preemptive</a:t>
            </a:r>
            <a:r>
              <a:rPr lang="en-GB" sz="1600" smtClean="0"/>
              <a:t>; they offer no schedule choice </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t>Circumstances 2 and 3 are </a:t>
            </a:r>
            <a:r>
              <a:rPr lang="en-GB" sz="1600" b="1" smtClean="0"/>
              <a:t>pre-emptive</a:t>
            </a:r>
            <a:r>
              <a:rPr lang="en-GB" sz="1600" smtClean="0"/>
              <a:t>; they can be scheduled </a:t>
            </a:r>
          </a:p>
        </p:txBody>
      </p:sp>
      <p:grpSp>
        <p:nvGrpSpPr>
          <p:cNvPr id="10244" name="Group 3"/>
          <p:cNvGrpSpPr>
            <a:grpSpLocks/>
          </p:cNvGrpSpPr>
          <p:nvPr/>
        </p:nvGrpSpPr>
        <p:grpSpPr bwMode="auto">
          <a:xfrm>
            <a:off x="990600" y="3738563"/>
            <a:ext cx="6827838" cy="2663825"/>
            <a:chOff x="624" y="2355"/>
            <a:chExt cx="4301" cy="1678"/>
          </a:xfrm>
        </p:grpSpPr>
        <p:pic>
          <p:nvPicPr>
            <p:cNvPr id="10245" name="Picture 4"/>
            <p:cNvPicPr>
              <a:picLocks noChangeAspect="1" noChangeArrowheads="1"/>
            </p:cNvPicPr>
            <p:nvPr/>
          </p:nvPicPr>
          <p:blipFill>
            <a:blip r:embed="rId3"/>
            <a:srcRect l="456" t="24141" r="690" b="24417"/>
            <a:stretch>
              <a:fillRect/>
            </a:stretch>
          </p:blipFill>
          <p:spPr bwMode="auto">
            <a:xfrm>
              <a:off x="624" y="2355"/>
              <a:ext cx="4302" cy="1679"/>
            </a:xfrm>
            <a:prstGeom prst="rect">
              <a:avLst/>
            </a:prstGeom>
            <a:noFill/>
            <a:ln w="9525">
              <a:noFill/>
              <a:miter lim="800000"/>
              <a:headEnd/>
              <a:tailEnd/>
            </a:ln>
          </p:spPr>
        </p:pic>
        <p:sp>
          <p:nvSpPr>
            <p:cNvPr id="10246" name="AutoShape 5"/>
            <p:cNvSpPr>
              <a:spLocks noChangeArrowheads="1"/>
            </p:cNvSpPr>
            <p:nvPr/>
          </p:nvSpPr>
          <p:spPr bwMode="auto">
            <a:xfrm>
              <a:off x="624" y="2355"/>
              <a:ext cx="4302" cy="1679"/>
            </a:xfrm>
            <a:prstGeom prst="roundRect">
              <a:avLst>
                <a:gd name="adj" fmla="val 56"/>
              </a:avLst>
            </a:prstGeom>
            <a:noFill/>
            <a:ln w="38160">
              <a:solidFill>
                <a:srgbClr val="CC6600"/>
              </a:solidFill>
              <a:round/>
              <a:headEnd/>
              <a:tailEnd/>
            </a:ln>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685800" y="2286000"/>
            <a:ext cx="7772400" cy="114300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4.2  Scheduling Criteria</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Scheduling Criteria</a:t>
            </a:r>
          </a:p>
        </p:txBody>
      </p:sp>
      <p:sp>
        <p:nvSpPr>
          <p:cNvPr id="13315" name="Rectangle 2"/>
          <p:cNvSpPr>
            <a:spLocks noGrp="1" noChangeArrowheads="1"/>
          </p:cNvSpPr>
          <p:nvPr>
            <p:ph idx="1"/>
          </p:nvPr>
        </p:nvSpPr>
        <p:spPr>
          <a:xfrm>
            <a:off x="228600" y="838200"/>
            <a:ext cx="8915400" cy="57912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Different CPU scheduling algorithms have different properties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choice of a particular algorithm may favor one class of processes over another</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In choosing which algorithm to use, the properties of the various algorithms should be considered</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Criteria for comparing CPU scheduling algorithms may include the following</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CPU utilization</a:t>
            </a:r>
            <a:r>
              <a:rPr lang="en-GB" sz="2000" smtClean="0"/>
              <a:t> – percent of time that the CPU is busy executing a process</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Throughput</a:t>
            </a:r>
            <a:r>
              <a:rPr lang="en-GB" sz="2000" smtClean="0"/>
              <a:t> – number of processes that are completed per time unit</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Response time</a:t>
            </a:r>
            <a:r>
              <a:rPr lang="en-GB" sz="2000" smtClean="0"/>
              <a:t> – amount of time it takes from when a request was submitted until the first response occurs (but not the time it takes to output the entire response)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Waiting time</a:t>
            </a:r>
            <a:r>
              <a:rPr lang="en-GB" sz="2000" smtClean="0"/>
              <a:t> – the amount of time before a process starts after first entering the ready queue (or the sum of the amount of time a process has spent waiting in the ready queue)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Turnaround time</a:t>
            </a:r>
            <a:r>
              <a:rPr lang="en-GB" sz="2000" smtClean="0"/>
              <a:t> – amount of time to execute a particular process from the time of submission through the time of completion</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Optimization Criteria</a:t>
            </a:r>
          </a:p>
        </p:txBody>
      </p:sp>
      <p:sp>
        <p:nvSpPr>
          <p:cNvPr id="14339" name="Rectangle 2"/>
          <p:cNvSpPr>
            <a:spLocks noGrp="1" noChangeArrowheads="1"/>
          </p:cNvSpPr>
          <p:nvPr>
            <p:ph idx="1"/>
          </p:nvPr>
        </p:nvSpPr>
        <p:spPr>
          <a:xfrm>
            <a:off x="762000" y="914400"/>
            <a:ext cx="7351713"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It is desirable to</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Maximize CPU utilization</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Maximize throughput</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Minimize turnaround time</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Minimize start time </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Minimize waiting time </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Minimize response time</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In most cases, we strive to optimize the </a:t>
            </a:r>
            <a:r>
              <a:rPr lang="en-GB" sz="2400" u="sng" smtClean="0"/>
              <a:t>average</a:t>
            </a:r>
            <a:r>
              <a:rPr lang="en-GB" sz="2400" smtClean="0"/>
              <a:t> measure of each metric</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In other cases, it is more important to </a:t>
            </a:r>
            <a:r>
              <a:rPr lang="en-GB" sz="2400" u="sng" smtClean="0"/>
              <a:t>optimize</a:t>
            </a:r>
            <a:r>
              <a:rPr lang="en-GB" sz="2400" smtClean="0"/>
              <a:t> the </a:t>
            </a:r>
            <a:r>
              <a:rPr lang="en-GB" sz="2400" u="sng" smtClean="0"/>
              <a:t>minimum</a:t>
            </a:r>
            <a:r>
              <a:rPr lang="en-GB" sz="2400" smtClean="0"/>
              <a:t> or </a:t>
            </a:r>
            <a:r>
              <a:rPr lang="en-GB" sz="2400" u="sng" smtClean="0"/>
              <a:t>maximum</a:t>
            </a:r>
            <a:r>
              <a:rPr lang="en-GB" sz="2400" smtClean="0"/>
              <a:t> values rather than the average </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84200" y="21082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4.3  Single Processor Scheduling Algorithms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2298</Words>
  <Application>Microsoft Office PowerPoint</Application>
  <PresentationFormat>On-screen Show (4:3)</PresentationFormat>
  <Paragraphs>519</Paragraphs>
  <Slides>44</Slides>
  <Notes>36</Notes>
  <HiddenSlides>1</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Chapter 4  CPU Scheduling (Algorithms)</vt:lpstr>
      <vt:lpstr>Chapter 4:  CPU Scheduling</vt:lpstr>
      <vt:lpstr>4.1  Basic Concepts</vt:lpstr>
      <vt:lpstr>Basic Concepts</vt:lpstr>
      <vt:lpstr>CPU Scheduler</vt:lpstr>
      <vt:lpstr>4.2  Scheduling Criteria</vt:lpstr>
      <vt:lpstr>Scheduling Criteria</vt:lpstr>
      <vt:lpstr>Optimization Criteria</vt:lpstr>
      <vt:lpstr>4.3  Single Processor Scheduling Algorithms</vt:lpstr>
      <vt:lpstr>Single Processor Scheduling Algorithms</vt:lpstr>
      <vt:lpstr>First Come, First Served (FCFS) Scheduling</vt:lpstr>
      <vt:lpstr>FCFS Scheduling Example</vt:lpstr>
      <vt:lpstr>First-Come, First-Served (FCFS) Scheduling</vt:lpstr>
      <vt:lpstr>FCFS Scheduling (Cont.)</vt:lpstr>
      <vt:lpstr>Shortest Job First (SJF) Scheduling </vt:lpstr>
      <vt:lpstr>Shortest-Job-First (SJF) Scheduling</vt:lpstr>
      <vt:lpstr>Example #1: Non-Preemptive SJF </vt:lpstr>
      <vt:lpstr>Slide 18</vt:lpstr>
      <vt:lpstr>Example #3: Preemptive SJF (Shortest-remaining-time-first)</vt:lpstr>
      <vt:lpstr>Slide 20</vt:lpstr>
      <vt:lpstr>Exponential Averaging</vt:lpstr>
      <vt:lpstr>Priority Scheduling</vt:lpstr>
      <vt:lpstr>Priority Scheduling</vt:lpstr>
      <vt:lpstr>Priority Scheduling example</vt:lpstr>
      <vt:lpstr>Round Robin (RR) Scheduling</vt:lpstr>
      <vt:lpstr>Round Robin (RR)  Scheduling</vt:lpstr>
      <vt:lpstr>Example of RR with Time Quantum = 20</vt:lpstr>
      <vt:lpstr>Example 2 (q = 4): </vt:lpstr>
      <vt:lpstr>Time Quantum and Context Switches</vt:lpstr>
      <vt:lpstr>Turnaround Time Varies With The Time Quantum</vt:lpstr>
      <vt:lpstr>4.3b Multi-level Queue Scheduling</vt:lpstr>
      <vt:lpstr>Multi-level Queue Scheduling</vt:lpstr>
      <vt:lpstr>Multi-level Queue Scheduling</vt:lpstr>
      <vt:lpstr>Multilevel Queue Scheduling</vt:lpstr>
      <vt:lpstr>Multilevel Queue Scheduling</vt:lpstr>
      <vt:lpstr>4.3 Multi-level Feedback Queue Scheduling</vt:lpstr>
      <vt:lpstr>Multilevel Feedback Queue Scheduling</vt:lpstr>
      <vt:lpstr>Example of Multilevel Feedback Queue</vt:lpstr>
      <vt:lpstr>Multilevel Feedback Queues</vt:lpstr>
      <vt:lpstr>4.4  Multiple-Processor Scheduling</vt:lpstr>
      <vt:lpstr>Multiple-Processor Scheduling</vt:lpstr>
      <vt:lpstr>Multiple-Processor Scheduling</vt:lpstr>
      <vt:lpstr>Symmetric Multithreading</vt:lpstr>
      <vt:lpstr>A typical SMT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CPU Scheduling (Algorithms)</dc:title>
  <dc:creator>Mukta Goyal</dc:creator>
  <cp:lastModifiedBy>anubhuti.mohindra</cp:lastModifiedBy>
  <cp:revision>103</cp:revision>
  <dcterms:modified xsi:type="dcterms:W3CDTF">2022-09-01T08:26:46Z</dcterms:modified>
</cp:coreProperties>
</file>