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2" r:id="rId1"/>
  </p:sldMasterIdLst>
  <p:notesMasterIdLst>
    <p:notesMasterId r:id="rId31"/>
  </p:notesMasterIdLst>
  <p:handoutMasterIdLst>
    <p:handoutMasterId r:id="rId32"/>
  </p:handoutMasterIdLst>
  <p:sldIdLst>
    <p:sldId id="301" r:id="rId2"/>
    <p:sldId id="392" r:id="rId3"/>
    <p:sldId id="302" r:id="rId4"/>
    <p:sldId id="303" r:id="rId5"/>
    <p:sldId id="304" r:id="rId6"/>
    <p:sldId id="305" r:id="rId7"/>
    <p:sldId id="307" r:id="rId8"/>
    <p:sldId id="395" r:id="rId9"/>
    <p:sldId id="393" r:id="rId10"/>
    <p:sldId id="394" r:id="rId11"/>
    <p:sldId id="396" r:id="rId12"/>
    <p:sldId id="397" r:id="rId13"/>
    <p:sldId id="402" r:id="rId14"/>
    <p:sldId id="403" r:id="rId15"/>
    <p:sldId id="404" r:id="rId16"/>
    <p:sldId id="398" r:id="rId17"/>
    <p:sldId id="399" r:id="rId18"/>
    <p:sldId id="409" r:id="rId19"/>
    <p:sldId id="410" r:id="rId20"/>
    <p:sldId id="400" r:id="rId21"/>
    <p:sldId id="401" r:id="rId22"/>
    <p:sldId id="411" r:id="rId23"/>
    <p:sldId id="407" r:id="rId24"/>
    <p:sldId id="260" r:id="rId25"/>
    <p:sldId id="405" r:id="rId26"/>
    <p:sldId id="334" r:id="rId27"/>
    <p:sldId id="335" r:id="rId28"/>
    <p:sldId id="406" r:id="rId29"/>
    <p:sldId id="391" r:id="rId30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18" autoAdjust="0"/>
    <p:restoredTop sz="94660"/>
  </p:normalViewPr>
  <p:slideViewPr>
    <p:cSldViewPr snapToGrid="0">
      <p:cViewPr varScale="1">
        <p:scale>
          <a:sx n="82" d="100"/>
          <a:sy n="82" d="100"/>
        </p:scale>
        <p:origin x="-538" y="-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E6B81-BAED-4471-A4BD-EF5EFAF84E03}" type="datetimeFigureOut">
              <a:rPr lang="en-IN" smtClean="0"/>
              <a:pPr/>
              <a:t>13-11-2022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4E8B0-CBEF-4DE4-AADB-BB3D325FDC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5479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C3D3D39-5D32-4BF1-92CD-ED278992329C}" type="datetimeFigureOut">
              <a:rPr lang="en-GB" smtClean="0"/>
              <a:pPr/>
              <a:t>13/11/2022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4025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9DAAAA-A151-4496-99F6-6D8706FF01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0706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DAAAA-A151-4496-99F6-6D8706FF012C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9617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DAAAA-A151-4496-99F6-6D8706FF012C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9115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928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9931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5581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9384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9464916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13/11/2022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4340154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13/11/2022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1537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13/11/2022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3698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28765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3760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F206-CF92-4B1C-8D2B-CFE57763D347}" type="datetimeFigureOut">
              <a:rPr lang="en-GB" smtClean="0"/>
              <a:pPr/>
              <a:t>13/11/2022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6595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8574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rgbClr val="0000FF"/>
                </a:solidFill>
                <a:latin typeface="LM Roman 12" panose="00000500000000000000" pitchFamily="50" charset="0"/>
              </a:rPr>
              <a:t>Segmentation, Segmentation with Paging, Virtual Memory Concept</a:t>
            </a:r>
            <a:endParaRPr lang="en-GB" sz="2400" dirty="0">
              <a:solidFill>
                <a:srgbClr val="0000FF"/>
              </a:solidFill>
              <a:latin typeface="LM Roman 12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478" y="2346444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/>
              <a:t>(</a:t>
            </a:r>
            <a:r>
              <a:rPr lang="en-GB" dirty="0">
                <a:ea typeface="+mj-ea"/>
                <a:cs typeface="+mj-cs"/>
              </a:rPr>
              <a:t>Operating</a:t>
            </a:r>
            <a:r>
              <a:rPr lang="en-GB" dirty="0"/>
              <a:t> System and System Programming)</a:t>
            </a:r>
          </a:p>
          <a:p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60478" y="2893325"/>
            <a:ext cx="9144000" cy="3138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B9E852A-E22B-4B34-953A-2B92719267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198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074C03-B310-4F4E-B655-E6A16CE3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00FF"/>
                </a:solidFill>
                <a:latin typeface="+mn-lt"/>
              </a:rPr>
              <a:t>Example of Segmentation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F53E029-9FEF-4DA8-BCDD-4B59AA25E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038" y="1690688"/>
            <a:ext cx="6349882" cy="4598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65BD86-F036-4573-AD9D-62586CFBD145}"/>
              </a:ext>
            </a:extLst>
          </p:cNvPr>
          <p:cNvSpPr txBox="1"/>
          <p:nvPr/>
        </p:nvSpPr>
        <p:spPr>
          <a:xfrm>
            <a:off x="6817360" y="1704976"/>
            <a:ext cx="47446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Five  Segments numbered from 0 to 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Segment are stored in physical memory.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Segment table has a separate entry for each segment.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Segment 2 is 400 bytes long and begins at location 4300.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A reference to byte 53 of segment 2 is 400 bytes long and begins at location 4300.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A reference to byte 53 of segment 2 is mapped onto location 4300+53=4353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A reference to  segment3 byte 852 is mapped to 3200+852=4052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0F5E6FD-007F-4C4B-9FD9-881624CC3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403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2A2449-8585-46A1-925C-BECAEA39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Advantages of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999DBF-E0E7-4458-8A8E-4F383446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No internal fragmentation</a:t>
            </a:r>
          </a:p>
          <a:p>
            <a:r>
              <a:rPr lang="en-IN" dirty="0"/>
              <a:t>Segment tables consume less memory then page tables.</a:t>
            </a:r>
          </a:p>
          <a:p>
            <a:r>
              <a:rPr lang="en-IN" dirty="0"/>
              <a:t>Because of the small segment table, memory reference is easy</a:t>
            </a:r>
          </a:p>
          <a:p>
            <a:r>
              <a:rPr lang="en-IN" dirty="0"/>
              <a:t>Lends itself to sharing data among processes.</a:t>
            </a:r>
          </a:p>
          <a:p>
            <a:r>
              <a:rPr lang="en-IN" dirty="0"/>
              <a:t>As the individual lines of a page do not form one logical unit, it is not possible to set a particular access right to a page.</a:t>
            </a:r>
          </a:p>
          <a:p>
            <a:r>
              <a:rPr lang="en-IN" dirty="0"/>
              <a:t>Easier to grow and shrink individual segments</a:t>
            </a:r>
          </a:p>
          <a:p>
            <a:r>
              <a:rPr lang="en-IN" dirty="0"/>
              <a:t>More efficient use of physical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75D167-6D85-4A83-9F74-BAD871B89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275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2A2449-8585-46A1-925C-BECAEA39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Disadvantages of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999DBF-E0E7-4458-8A8E-4F383446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External Fragmentation</a:t>
            </a:r>
          </a:p>
          <a:p>
            <a:r>
              <a:rPr lang="en-IN" dirty="0"/>
              <a:t>Costly memory management algorithm</a:t>
            </a:r>
          </a:p>
          <a:p>
            <a:r>
              <a:rPr lang="en-IN" dirty="0"/>
              <a:t>Unequal size of segments is not good in the case of swapping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83EDEFD-4D9F-4A2B-BFF5-19E497611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519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24B2B2-07A6-478F-A487-EA85C067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FF"/>
                </a:solidFill>
              </a:rPr>
              <a:t>Segmentation with Paging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5363C7-BD13-494B-B2B5-03A4FCDD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Most architectures support segmentation and paging</a:t>
            </a:r>
          </a:p>
          <a:p>
            <a:r>
              <a:rPr lang="en-US" altLang="en-US" dirty="0"/>
              <a:t>Basic idea,</a:t>
            </a:r>
          </a:p>
          <a:p>
            <a:pPr lvl="1"/>
            <a:r>
              <a:rPr lang="en-US" altLang="en-US" dirty="0"/>
              <a:t>segments exist in virtual address space</a:t>
            </a:r>
          </a:p>
          <a:p>
            <a:pPr lvl="1"/>
            <a:r>
              <a:rPr lang="en-US" altLang="en-US" dirty="0"/>
              <a:t>base address in segment descriptor table is a virtual address</a:t>
            </a:r>
          </a:p>
          <a:p>
            <a:pPr lvl="1"/>
            <a:r>
              <a:rPr lang="en-US" altLang="en-US" dirty="0"/>
              <a:t>use paging mechanism to translate this virtual address into a physical address</a:t>
            </a:r>
          </a:p>
          <a:p>
            <a:r>
              <a:rPr lang="en-US" altLang="en-US" dirty="0"/>
              <a:t>Now an entire segment does not have to be in memory at one time</a:t>
            </a:r>
          </a:p>
          <a:p>
            <a:pPr lvl="1"/>
            <a:r>
              <a:rPr lang="en-US" altLang="en-US" dirty="0"/>
              <a:t>only the part of the segment that we need will be in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804534-6D30-42A7-BED3-260F757D0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209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24B2B2-07A6-478F-A487-EA85C067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FF"/>
                </a:solidFill>
              </a:rPr>
              <a:t>Segmentation with Paging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5363C7-BD13-494B-B2B5-03A4FCDD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Paged segmentation is a memory management scheme which combines features of paging system and segmentation system .</a:t>
            </a:r>
          </a:p>
          <a:p>
            <a:r>
              <a:rPr lang="en-US" altLang="en-US" dirty="0"/>
              <a:t>User’s logical address space is divided into segments and each segment is divided into  pages .</a:t>
            </a:r>
          </a:p>
          <a:p>
            <a:r>
              <a:rPr lang="en-US" altLang="en-US" dirty="0"/>
              <a:t>User specified his logical address with component</a:t>
            </a:r>
          </a:p>
          <a:p>
            <a:pPr lvl="1"/>
            <a:r>
              <a:rPr lang="en-US" altLang="en-US" dirty="0"/>
              <a:t>A Segment number</a:t>
            </a:r>
          </a:p>
          <a:p>
            <a:pPr lvl="1"/>
            <a:r>
              <a:rPr lang="en-US" altLang="en-US" dirty="0"/>
              <a:t>A Relative offset.</a:t>
            </a:r>
          </a:p>
          <a:p>
            <a:r>
              <a:rPr lang="en-US" altLang="en-US" dirty="0"/>
              <a:t>Paging hardware splits the offset into a page number and an offset within that page.</a:t>
            </a:r>
          </a:p>
          <a:p>
            <a:pPr lvl="1"/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0D34ED-15B9-4192-B7CF-270DE212EB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623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26443A-2A21-487B-9267-84A30BCD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FF"/>
                </a:solidFill>
              </a:rPr>
              <a:t>Segmentation with Paging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5926F963-3B47-4267-9FEF-57803A2B54A9}"/>
              </a:ext>
            </a:extLst>
          </p:cNvPr>
          <p:cNvGrpSpPr/>
          <p:nvPr/>
        </p:nvGrpSpPr>
        <p:grpSpPr>
          <a:xfrm>
            <a:off x="2067970" y="1989937"/>
            <a:ext cx="2612572" cy="3084326"/>
            <a:chOff x="1913966" y="1412421"/>
            <a:chExt cx="2612572" cy="30843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E432FDAF-A0AC-4E9F-96D1-3096B5E49373}"/>
                </a:ext>
              </a:extLst>
            </p:cNvPr>
            <p:cNvGrpSpPr/>
            <p:nvPr/>
          </p:nvGrpSpPr>
          <p:grpSpPr>
            <a:xfrm>
              <a:off x="1913966" y="1412421"/>
              <a:ext cx="2612572" cy="1020537"/>
              <a:chOff x="1836964" y="1518557"/>
              <a:chExt cx="2612572" cy="102053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6CEE573D-9B46-481C-B511-96537104498E}"/>
                  </a:ext>
                </a:extLst>
              </p:cNvPr>
              <p:cNvSpPr/>
              <p:nvPr/>
            </p:nvSpPr>
            <p:spPr>
              <a:xfrm>
                <a:off x="1836964" y="1518557"/>
                <a:ext cx="2612572" cy="244929"/>
              </a:xfrm>
              <a:prstGeom prst="rect">
                <a:avLst/>
              </a:prstGeom>
              <a:pattFill prst="ltVert">
                <a:fgClr>
                  <a:schemeClr val="l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P0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11C166CD-DE60-4D72-9398-FE52041F8B4B}"/>
                  </a:ext>
                </a:extLst>
              </p:cNvPr>
              <p:cNvSpPr/>
              <p:nvPr/>
            </p:nvSpPr>
            <p:spPr>
              <a:xfrm>
                <a:off x="1836964" y="1777093"/>
                <a:ext cx="2612572" cy="244929"/>
              </a:xfrm>
              <a:prstGeom prst="rect">
                <a:avLst/>
              </a:prstGeom>
              <a:pattFill prst="ltVert">
                <a:fgClr>
                  <a:schemeClr val="l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48B67FFC-DCC0-45DE-82F3-8B7000CB43B0}"/>
                  </a:ext>
                </a:extLst>
              </p:cNvPr>
              <p:cNvSpPr/>
              <p:nvPr/>
            </p:nvSpPr>
            <p:spPr>
              <a:xfrm>
                <a:off x="1836964" y="2035629"/>
                <a:ext cx="2612572" cy="244929"/>
              </a:xfrm>
              <a:prstGeom prst="rect">
                <a:avLst/>
              </a:prstGeom>
              <a:pattFill prst="ltVert">
                <a:fgClr>
                  <a:schemeClr val="l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3E49D601-2492-4C7B-AD5B-D3593D93D46D}"/>
                  </a:ext>
                </a:extLst>
              </p:cNvPr>
              <p:cNvSpPr/>
              <p:nvPr/>
            </p:nvSpPr>
            <p:spPr>
              <a:xfrm>
                <a:off x="1836964" y="2294165"/>
                <a:ext cx="2612572" cy="244929"/>
              </a:xfrm>
              <a:prstGeom prst="rect">
                <a:avLst/>
              </a:prstGeom>
              <a:pattFill prst="ltVert">
                <a:fgClr>
                  <a:schemeClr val="l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P3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81D1495B-51B9-42C4-B9DE-FAA7870A5CDC}"/>
                </a:ext>
              </a:extLst>
            </p:cNvPr>
            <p:cNvGrpSpPr/>
            <p:nvPr/>
          </p:nvGrpSpPr>
          <p:grpSpPr>
            <a:xfrm>
              <a:off x="1913966" y="2446565"/>
              <a:ext cx="2612572" cy="1020537"/>
              <a:chOff x="1836964" y="1518557"/>
              <a:chExt cx="2612572" cy="1020537"/>
            </a:xfrm>
            <a:pattFill prst="wdDnDiag">
              <a:fgClr>
                <a:schemeClr val="lt1"/>
              </a:fgClr>
              <a:bgClr>
                <a:schemeClr val="accent2">
                  <a:lumMod val="40000"/>
                  <a:lumOff val="60000"/>
                </a:schemeClr>
              </a:bgClr>
            </a:patt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707777E7-F3A3-4C79-A1B4-36677D552C4E}"/>
                  </a:ext>
                </a:extLst>
              </p:cNvPr>
              <p:cNvSpPr/>
              <p:nvPr/>
            </p:nvSpPr>
            <p:spPr>
              <a:xfrm>
                <a:off x="1836964" y="1518557"/>
                <a:ext cx="2612572" cy="24492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F99FD7D-02F3-4DE3-8793-1A802A922438}"/>
                  </a:ext>
                </a:extLst>
              </p:cNvPr>
              <p:cNvSpPr/>
              <p:nvPr/>
            </p:nvSpPr>
            <p:spPr>
              <a:xfrm>
                <a:off x="1836964" y="1777093"/>
                <a:ext cx="2612572" cy="24492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P1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5A12FEAE-56B3-4250-96AE-7B7BC8E6ECC5}"/>
                  </a:ext>
                </a:extLst>
              </p:cNvPr>
              <p:cNvSpPr/>
              <p:nvPr/>
            </p:nvSpPr>
            <p:spPr>
              <a:xfrm>
                <a:off x="1836964" y="2035629"/>
                <a:ext cx="2612572" cy="24492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P2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817830CA-188A-4A98-BD3F-9AB1CAAB8208}"/>
                  </a:ext>
                </a:extLst>
              </p:cNvPr>
              <p:cNvSpPr/>
              <p:nvPr/>
            </p:nvSpPr>
            <p:spPr>
              <a:xfrm>
                <a:off x="1836964" y="2294165"/>
                <a:ext cx="2612572" cy="24492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P3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0D9E5516-495A-44C5-8608-8F1BAACA34CE}"/>
                </a:ext>
              </a:extLst>
            </p:cNvPr>
            <p:cNvGrpSpPr/>
            <p:nvPr/>
          </p:nvGrpSpPr>
          <p:grpSpPr>
            <a:xfrm>
              <a:off x="1913966" y="3476210"/>
              <a:ext cx="2612572" cy="1020537"/>
              <a:chOff x="1836964" y="1518557"/>
              <a:chExt cx="2612572" cy="1020537"/>
            </a:xfrm>
            <a:pattFill prst="solidDmnd">
              <a:fgClr>
                <a:schemeClr val="lt1"/>
              </a:fgClr>
              <a:bgClr>
                <a:schemeClr val="accent6">
                  <a:lumMod val="60000"/>
                  <a:lumOff val="40000"/>
                </a:schemeClr>
              </a:bgClr>
            </a:patt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D29DD794-AF97-49AD-8C9C-CF256886D87F}"/>
                  </a:ext>
                </a:extLst>
              </p:cNvPr>
              <p:cNvSpPr/>
              <p:nvPr/>
            </p:nvSpPr>
            <p:spPr>
              <a:xfrm>
                <a:off x="1836964" y="1518557"/>
                <a:ext cx="2612572" cy="24492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771A4333-C503-426B-B978-69EA1FEAEEED}"/>
                  </a:ext>
                </a:extLst>
              </p:cNvPr>
              <p:cNvSpPr/>
              <p:nvPr/>
            </p:nvSpPr>
            <p:spPr>
              <a:xfrm>
                <a:off x="1836964" y="1777093"/>
                <a:ext cx="2612572" cy="24492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B3459E5E-FE82-4555-9406-647A4EFF10A2}"/>
                  </a:ext>
                </a:extLst>
              </p:cNvPr>
              <p:cNvSpPr/>
              <p:nvPr/>
            </p:nvSpPr>
            <p:spPr>
              <a:xfrm>
                <a:off x="1836964" y="2035629"/>
                <a:ext cx="2612572" cy="24492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07593B30-0BE4-42A4-A16F-D94D7DCC2555}"/>
                  </a:ext>
                </a:extLst>
              </p:cNvPr>
              <p:cNvSpPr/>
              <p:nvPr/>
            </p:nvSpPr>
            <p:spPr>
              <a:xfrm>
                <a:off x="1836964" y="2294165"/>
                <a:ext cx="2612572" cy="24492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P3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B0B29A4-CCB9-47A1-9E79-1976AFD569FB}"/>
              </a:ext>
            </a:extLst>
          </p:cNvPr>
          <p:cNvSpPr txBox="1"/>
          <p:nvPr/>
        </p:nvSpPr>
        <p:spPr>
          <a:xfrm>
            <a:off x="2252312" y="5669280"/>
            <a:ext cx="816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Logical address space of one user process. Logical address space is divided into segments and segments and are divided into pages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E85DD6F-7B14-415D-89CB-644F1BC38875}"/>
              </a:ext>
            </a:extLst>
          </p:cNvPr>
          <p:cNvGrpSpPr/>
          <p:nvPr/>
        </p:nvGrpSpPr>
        <p:grpSpPr>
          <a:xfrm>
            <a:off x="4870383" y="1989937"/>
            <a:ext cx="972152" cy="1020537"/>
            <a:chOff x="4870383" y="1989937"/>
            <a:chExt cx="972152" cy="1020537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xmlns="" id="{AB617571-20DC-46F6-8ABC-6592D011A97D}"/>
                </a:ext>
              </a:extLst>
            </p:cNvPr>
            <p:cNvSpPr/>
            <p:nvPr/>
          </p:nvSpPr>
          <p:spPr>
            <a:xfrm>
              <a:off x="4870383" y="1989937"/>
              <a:ext cx="336884" cy="102053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C7FB767-7170-4FDB-8319-C8DB884DE4BD}"/>
                </a:ext>
              </a:extLst>
            </p:cNvPr>
            <p:cNvSpPr txBox="1"/>
            <p:nvPr/>
          </p:nvSpPr>
          <p:spPr>
            <a:xfrm>
              <a:off x="5351646" y="2319688"/>
              <a:ext cx="490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BCEBFB70-C65B-4CBB-98C6-52DE35C96BBD}"/>
              </a:ext>
            </a:extLst>
          </p:cNvPr>
          <p:cNvGrpSpPr/>
          <p:nvPr/>
        </p:nvGrpSpPr>
        <p:grpSpPr>
          <a:xfrm>
            <a:off x="4865570" y="3041782"/>
            <a:ext cx="972152" cy="1020537"/>
            <a:chOff x="4870383" y="1989937"/>
            <a:chExt cx="972152" cy="1020537"/>
          </a:xfrm>
        </p:grpSpPr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xmlns="" id="{D64F076B-63E0-46DC-9F93-99E6BA8658A1}"/>
                </a:ext>
              </a:extLst>
            </p:cNvPr>
            <p:cNvSpPr/>
            <p:nvPr/>
          </p:nvSpPr>
          <p:spPr>
            <a:xfrm>
              <a:off x="4870383" y="1989937"/>
              <a:ext cx="336884" cy="102053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6989BAC-E701-4A1C-B4EA-FE203B49CB20}"/>
                </a:ext>
              </a:extLst>
            </p:cNvPr>
            <p:cNvSpPr txBox="1"/>
            <p:nvPr/>
          </p:nvSpPr>
          <p:spPr>
            <a:xfrm>
              <a:off x="5351646" y="2319688"/>
              <a:ext cx="490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1E9E98C-62CA-4BC4-96E7-B5B57F51B789}"/>
              </a:ext>
            </a:extLst>
          </p:cNvPr>
          <p:cNvGrpSpPr/>
          <p:nvPr/>
        </p:nvGrpSpPr>
        <p:grpSpPr>
          <a:xfrm>
            <a:off x="4865570" y="4080653"/>
            <a:ext cx="972152" cy="1020537"/>
            <a:chOff x="4870383" y="1989937"/>
            <a:chExt cx="972152" cy="1020537"/>
          </a:xfrm>
        </p:grpSpPr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xmlns="" id="{6EA67C21-ECC3-4A91-AB9B-DD2E29756A6E}"/>
                </a:ext>
              </a:extLst>
            </p:cNvPr>
            <p:cNvSpPr/>
            <p:nvPr/>
          </p:nvSpPr>
          <p:spPr>
            <a:xfrm>
              <a:off x="4870383" y="1989937"/>
              <a:ext cx="336884" cy="102053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4FC1252-63A0-417D-979B-20E5463D1B0A}"/>
                </a:ext>
              </a:extLst>
            </p:cNvPr>
            <p:cNvSpPr txBox="1"/>
            <p:nvPr/>
          </p:nvSpPr>
          <p:spPr>
            <a:xfrm>
              <a:off x="5351646" y="2319688"/>
              <a:ext cx="490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41E81E1-9E67-49B3-8814-3DBDBA69743D}"/>
              </a:ext>
            </a:extLst>
          </p:cNvPr>
          <p:cNvSpPr txBox="1"/>
          <p:nvPr/>
        </p:nvSpPr>
        <p:spPr>
          <a:xfrm>
            <a:off x="6891688" y="2558027"/>
            <a:ext cx="3801979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S0 : Segment 0</a:t>
            </a:r>
          </a:p>
          <a:p>
            <a:r>
              <a:rPr lang="en-IN" dirty="0"/>
              <a:t>S1 : Segment 1</a:t>
            </a:r>
          </a:p>
          <a:p>
            <a:r>
              <a:rPr lang="en-IN" dirty="0"/>
              <a:t>S2 : Segment 2</a:t>
            </a:r>
          </a:p>
          <a:p>
            <a:r>
              <a:rPr lang="en-IN" dirty="0"/>
              <a:t>P0 : Page 0</a:t>
            </a:r>
          </a:p>
          <a:p>
            <a:r>
              <a:rPr lang="en-IN" dirty="0"/>
              <a:t>P1 : Page 1</a:t>
            </a:r>
          </a:p>
          <a:p>
            <a:r>
              <a:rPr lang="en-IN" dirty="0"/>
              <a:t>P2 : Page 2</a:t>
            </a:r>
          </a:p>
          <a:p>
            <a:r>
              <a:rPr lang="en-IN" dirty="0"/>
              <a:t>P3 : Page 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64399A2-381B-4783-AFE8-68E12A230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8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1EF8C-3EA9-480B-AC57-88A801E9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Segmented Paging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F2F7BFDC-D687-47EB-8835-FEC19818DCC1}"/>
              </a:ext>
            </a:extLst>
          </p:cNvPr>
          <p:cNvGrpSpPr/>
          <p:nvPr/>
        </p:nvGrpSpPr>
        <p:grpSpPr>
          <a:xfrm>
            <a:off x="1559168" y="1362075"/>
            <a:ext cx="7924801" cy="4962525"/>
            <a:chOff x="152399" y="1666875"/>
            <a:chExt cx="7924801" cy="4962525"/>
          </a:xfrm>
        </p:grpSpPr>
        <p:sp>
          <p:nvSpPr>
            <p:cNvPr id="77" name="AutoShape 39">
              <a:extLst>
                <a:ext uri="{FF2B5EF4-FFF2-40B4-BE49-F238E27FC236}">
                  <a16:creationId xmlns:a16="http://schemas.microsoft.com/office/drawing/2014/main" xmlns="" id="{8378DC18-453C-430B-B11F-E427015FF46F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567113" y="1127127"/>
              <a:ext cx="152400" cy="2163763"/>
            </a:xfrm>
            <a:prstGeom prst="rightBrace">
              <a:avLst>
                <a:gd name="adj1" fmla="val 11831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5" name="AutoShape 42">
              <a:extLst>
                <a:ext uri="{FF2B5EF4-FFF2-40B4-BE49-F238E27FC236}">
                  <a16:creationId xmlns:a16="http://schemas.microsoft.com/office/drawing/2014/main" xmlns="" id="{F579D6C4-CA99-42A8-8912-875AD5802DA7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5776913" y="1127127"/>
              <a:ext cx="152400" cy="2163763"/>
            </a:xfrm>
            <a:prstGeom prst="rightBrace">
              <a:avLst>
                <a:gd name="adj1" fmla="val 11831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" name="AutoShape 45">
              <a:extLst>
                <a:ext uri="{FF2B5EF4-FFF2-40B4-BE49-F238E27FC236}">
                  <a16:creationId xmlns:a16="http://schemas.microsoft.com/office/drawing/2014/main" xmlns="" id="{49CE4C88-B721-4499-B1BA-53F65F170E18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119440" y="3738576"/>
              <a:ext cx="115888" cy="868363"/>
            </a:xfrm>
            <a:prstGeom prst="rightBrace">
              <a:avLst>
                <a:gd name="adj1" fmla="val 6244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xmlns="" id="{B34D0A93-ECCA-43A3-A3AC-D77E2EF89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8937" y="1666875"/>
              <a:ext cx="3040064" cy="1990725"/>
              <a:chOff x="2645" y="810"/>
              <a:chExt cx="1915" cy="1254"/>
            </a:xfrm>
          </p:grpSpPr>
          <p:sp>
            <p:nvSpPr>
              <p:cNvPr id="71" name="AutoShape 51">
                <a:extLst>
                  <a:ext uri="{FF2B5EF4-FFF2-40B4-BE49-F238E27FC236}">
                    <a16:creationId xmlns:a16="http://schemas.microsoft.com/office/drawing/2014/main" xmlns="" id="{350AEEED-6C73-441A-91AF-ED1E6041E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1248"/>
                <a:ext cx="144" cy="816"/>
              </a:xfrm>
              <a:prstGeom prst="rightBrace">
                <a:avLst>
                  <a:gd name="adj1" fmla="val 47222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2" name="Text Box 52">
                <a:extLst>
                  <a:ext uri="{FF2B5EF4-FFF2-40B4-BE49-F238E27FC236}">
                    <a16:creationId xmlns:a16="http://schemas.microsoft.com/office/drawing/2014/main" xmlns="" id="{BC17417F-3B60-4CA4-B6A6-563BDC81E3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5" y="810"/>
                <a:ext cx="15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dirty="0"/>
                  <a:t>Segment Map table</a:t>
                </a:r>
              </a:p>
            </p:txBody>
          </p:sp>
        </p:grpSp>
        <p:grpSp>
          <p:nvGrpSpPr>
            <p:cNvPr id="26" name="Group 56">
              <a:extLst>
                <a:ext uri="{FF2B5EF4-FFF2-40B4-BE49-F238E27FC236}">
                  <a16:creationId xmlns:a16="http://schemas.microsoft.com/office/drawing/2014/main" xmlns="" id="{D9CCB054-E780-4541-B000-09A1CCB8B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" y="4267200"/>
              <a:ext cx="3505200" cy="457200"/>
              <a:chOff x="48" y="2448"/>
              <a:chExt cx="2208" cy="288"/>
            </a:xfrm>
          </p:grpSpPr>
          <p:sp>
            <p:nvSpPr>
              <p:cNvPr id="68" name="Rectangle 53">
                <a:extLst>
                  <a:ext uri="{FF2B5EF4-FFF2-40B4-BE49-F238E27FC236}">
                    <a16:creationId xmlns:a16="http://schemas.microsoft.com/office/drawing/2014/main" xmlns="" id="{E32D39E8-0806-4172-BCCD-CCC46B0AF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448"/>
                <a:ext cx="624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Seg #</a:t>
                </a:r>
              </a:p>
            </p:txBody>
          </p:sp>
          <p:sp>
            <p:nvSpPr>
              <p:cNvPr id="69" name="Rectangle 54">
                <a:extLst>
                  <a:ext uri="{FF2B5EF4-FFF2-40B4-BE49-F238E27FC236}">
                    <a16:creationId xmlns:a16="http://schemas.microsoft.com/office/drawing/2014/main" xmlns="" id="{27ABCE14-74A6-4B49-BB71-142633EB7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448"/>
                <a:ext cx="576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Offset</a:t>
                </a:r>
              </a:p>
            </p:txBody>
          </p:sp>
          <p:sp>
            <p:nvSpPr>
              <p:cNvPr id="70" name="Rectangle 55">
                <a:extLst>
                  <a:ext uri="{FF2B5EF4-FFF2-40B4-BE49-F238E27FC236}">
                    <a16:creationId xmlns:a16="http://schemas.microsoft.com/office/drawing/2014/main" xmlns="" id="{B07A3256-95A2-4BDC-A704-C58551CDE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448"/>
                <a:ext cx="1008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Virt page #</a:t>
                </a:r>
              </a:p>
            </p:txBody>
          </p:sp>
        </p:grpSp>
        <p:sp>
          <p:nvSpPr>
            <p:cNvPr id="59" name="AutoShape 48">
              <a:extLst>
                <a:ext uri="{FF2B5EF4-FFF2-40B4-BE49-F238E27FC236}">
                  <a16:creationId xmlns:a16="http://schemas.microsoft.com/office/drawing/2014/main" xmlns="" id="{C3CDA422-A56A-452C-8A55-3B32FC75EEAB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1781969" y="3171030"/>
              <a:ext cx="200025" cy="3459165"/>
            </a:xfrm>
            <a:prstGeom prst="rightBrace">
              <a:avLst>
                <a:gd name="adj1" fmla="val 3611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8" name="Group 88">
              <a:extLst>
                <a:ext uri="{FF2B5EF4-FFF2-40B4-BE49-F238E27FC236}">
                  <a16:creationId xmlns:a16="http://schemas.microsoft.com/office/drawing/2014/main" xmlns="" id="{D01CFF59-D3AB-48D8-8750-27D5DE9E6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4600" y="3733800"/>
              <a:ext cx="5562600" cy="2895600"/>
              <a:chOff x="1584" y="2352"/>
              <a:chExt cx="3504" cy="1824"/>
            </a:xfrm>
          </p:grpSpPr>
          <p:sp>
            <p:nvSpPr>
              <p:cNvPr id="52" name="Rectangle 20">
                <a:extLst>
                  <a:ext uri="{FF2B5EF4-FFF2-40B4-BE49-F238E27FC236}">
                    <a16:creationId xmlns:a16="http://schemas.microsoft.com/office/drawing/2014/main" xmlns="" id="{D72A228B-EA0D-47A3-B7AC-44C7FEF1B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840"/>
                <a:ext cx="134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Error</a:t>
                </a:r>
              </a:p>
            </p:txBody>
          </p:sp>
          <p:cxnSp>
            <p:nvCxnSpPr>
              <p:cNvPr id="53" name="AutoShape 21">
                <a:extLst>
                  <a:ext uri="{FF2B5EF4-FFF2-40B4-BE49-F238E27FC236}">
                    <a16:creationId xmlns:a16="http://schemas.microsoft.com/office/drawing/2014/main" xmlns="" id="{57307ED8-FB65-4DB9-B831-FAD8E5217A7B}"/>
                  </a:ext>
                </a:extLst>
              </p:cNvPr>
              <p:cNvCxnSpPr>
                <a:cxnSpLocks noChangeShapeType="1"/>
                <a:stCxn id="54" idx="3"/>
                <a:endCxn id="52" idx="1"/>
              </p:cNvCxnSpPr>
              <p:nvPr/>
            </p:nvCxnSpPr>
            <p:spPr bwMode="auto">
              <a:xfrm flipV="1">
                <a:off x="3456" y="3984"/>
                <a:ext cx="288" cy="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4" name="AutoShape 22">
                <a:extLst>
                  <a:ext uri="{FF2B5EF4-FFF2-40B4-BE49-F238E27FC236}">
                    <a16:creationId xmlns:a16="http://schemas.microsoft.com/office/drawing/2014/main" xmlns="" id="{800131B3-E6F0-49C3-A16A-7F7D50F02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3810"/>
                <a:ext cx="384" cy="366"/>
              </a:xfrm>
              <a:prstGeom prst="diamond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&gt;</a:t>
                </a:r>
              </a:p>
            </p:txBody>
          </p:sp>
          <p:sp>
            <p:nvSpPr>
              <p:cNvPr id="55" name="Line 24">
                <a:extLst>
                  <a:ext uri="{FF2B5EF4-FFF2-40B4-BE49-F238E27FC236}">
                    <a16:creationId xmlns:a16="http://schemas.microsoft.com/office/drawing/2014/main" xmlns="" id="{883DE583-8DD6-4DD6-AC1D-A3393B9F0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352"/>
                <a:ext cx="0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56" name="Group 73">
                <a:extLst>
                  <a:ext uri="{FF2B5EF4-FFF2-40B4-BE49-F238E27FC236}">
                    <a16:creationId xmlns:a16="http://schemas.microsoft.com/office/drawing/2014/main" xmlns="" id="{FE40A474-CFA5-4853-B363-F585EA80AB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976"/>
                <a:ext cx="1488" cy="1008"/>
                <a:chOff x="1584" y="2976"/>
                <a:chExt cx="1488" cy="1008"/>
              </a:xfrm>
            </p:grpSpPr>
            <p:sp>
              <p:nvSpPr>
                <p:cNvPr id="57" name="Line 71">
                  <a:extLst>
                    <a:ext uri="{FF2B5EF4-FFF2-40B4-BE49-F238E27FC236}">
                      <a16:creationId xmlns:a16="http://schemas.microsoft.com/office/drawing/2014/main" xmlns="" id="{03B3D9EA-3447-4B89-B77D-2B68BB91A4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3984"/>
                  <a:ext cx="14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" name="Line 72">
                  <a:extLst>
                    <a:ext uri="{FF2B5EF4-FFF2-40B4-BE49-F238E27FC236}">
                      <a16:creationId xmlns:a16="http://schemas.microsoft.com/office/drawing/2014/main" xmlns="" id="{7CABCB9E-5160-40DE-AE2B-0C9042A79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2976"/>
                  <a:ext cx="0" cy="10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29" name="Group 91">
              <a:extLst>
                <a:ext uri="{FF2B5EF4-FFF2-40B4-BE49-F238E27FC236}">
                  <a16:creationId xmlns:a16="http://schemas.microsoft.com/office/drawing/2014/main" xmlns="" id="{5F4C9E05-BC2B-4E7F-8495-747FD27E50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2362200"/>
              <a:ext cx="6781800" cy="3276600"/>
              <a:chOff x="480" y="1488"/>
              <a:chExt cx="4272" cy="2064"/>
            </a:xfrm>
          </p:grpSpPr>
          <p:cxnSp>
            <p:nvCxnSpPr>
              <p:cNvPr id="36" name="AutoShape 14">
                <a:extLst>
                  <a:ext uri="{FF2B5EF4-FFF2-40B4-BE49-F238E27FC236}">
                    <a16:creationId xmlns:a16="http://schemas.microsoft.com/office/drawing/2014/main" xmlns="" id="{85402E8F-4B22-4FBD-9ECA-7DB21D25BC4B}"/>
                  </a:ext>
                </a:extLst>
              </p:cNvPr>
              <p:cNvCxnSpPr>
                <a:cxnSpLocks noChangeShapeType="1"/>
                <a:endCxn id="50" idx="1"/>
              </p:cNvCxnSpPr>
              <p:nvPr/>
            </p:nvCxnSpPr>
            <p:spPr bwMode="auto">
              <a:xfrm rot="-5400000">
                <a:off x="792" y="1896"/>
                <a:ext cx="480" cy="1104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7" name="Oval 15">
                <a:extLst>
                  <a:ext uri="{FF2B5EF4-FFF2-40B4-BE49-F238E27FC236}">
                    <a16:creationId xmlns:a16="http://schemas.microsoft.com/office/drawing/2014/main" xmlns="" id="{9612911C-4CCF-4DC8-BB19-BBFD9C1FD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88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+</a:t>
                </a:r>
              </a:p>
            </p:txBody>
          </p:sp>
          <p:cxnSp>
            <p:nvCxnSpPr>
              <p:cNvPr id="38" name="AutoShape 16">
                <a:extLst>
                  <a:ext uri="{FF2B5EF4-FFF2-40B4-BE49-F238E27FC236}">
                    <a16:creationId xmlns:a16="http://schemas.microsoft.com/office/drawing/2014/main" xmlns="" id="{48632ECD-6ED9-4465-9750-DE941E73F3AF}"/>
                  </a:ext>
                </a:extLst>
              </p:cNvPr>
              <p:cNvCxnSpPr>
                <a:cxnSpLocks noChangeShapeType="1"/>
                <a:endCxn id="37" idx="2"/>
              </p:cNvCxnSpPr>
              <p:nvPr/>
            </p:nvCxnSpPr>
            <p:spPr bwMode="auto">
              <a:xfrm>
                <a:off x="2304" y="2832"/>
                <a:ext cx="28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9" name="AutoShape 17">
                <a:extLst>
                  <a:ext uri="{FF2B5EF4-FFF2-40B4-BE49-F238E27FC236}">
                    <a16:creationId xmlns:a16="http://schemas.microsoft.com/office/drawing/2014/main" xmlns="" id="{33884C9D-5A55-498B-A4FE-F60EC58AABF8}"/>
                  </a:ext>
                </a:extLst>
              </p:cNvPr>
              <p:cNvCxnSpPr>
                <a:cxnSpLocks noChangeShapeType="1"/>
                <a:stCxn id="37" idx="6"/>
                <a:endCxn id="43" idx="1"/>
              </p:cNvCxnSpPr>
              <p:nvPr/>
            </p:nvCxnSpPr>
            <p:spPr bwMode="auto">
              <a:xfrm>
                <a:off x="2880" y="2832"/>
                <a:ext cx="81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0" name="Line 18">
                <a:extLst>
                  <a:ext uri="{FF2B5EF4-FFF2-40B4-BE49-F238E27FC236}">
                    <a16:creationId xmlns:a16="http://schemas.microsoft.com/office/drawing/2014/main" xmlns="" id="{DD9BDA67-84F6-442C-8542-024EBABBD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352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41" name="Group 90">
                <a:extLst>
                  <a:ext uri="{FF2B5EF4-FFF2-40B4-BE49-F238E27FC236}">
                    <a16:creationId xmlns:a16="http://schemas.microsoft.com/office/drawing/2014/main" xmlns="" id="{A966F60B-04CA-405C-B4C9-5249041E4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488"/>
                <a:ext cx="2784" cy="864"/>
                <a:chOff x="1584" y="1488"/>
                <a:chExt cx="2784" cy="864"/>
              </a:xfrm>
            </p:grpSpPr>
            <p:sp>
              <p:nvSpPr>
                <p:cNvPr id="46" name="Rectangle 8">
                  <a:extLst>
                    <a:ext uri="{FF2B5EF4-FFF2-40B4-BE49-F238E27FC236}">
                      <a16:creationId xmlns:a16="http://schemas.microsoft.com/office/drawing/2014/main" xmlns="" id="{F968882D-DCC0-4191-8DA6-85968292C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488"/>
                  <a:ext cx="1392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000000"/>
                      </a:solidFill>
                    </a:rPr>
                    <a:t>Page table base</a:t>
                  </a:r>
                </a:p>
              </p:txBody>
            </p:sp>
            <p:sp>
              <p:nvSpPr>
                <p:cNvPr id="47" name="Rectangle 9">
                  <a:extLst>
                    <a:ext uri="{FF2B5EF4-FFF2-40B4-BE49-F238E27FC236}">
                      <a16:creationId xmlns:a16="http://schemas.microsoft.com/office/drawing/2014/main" xmlns="" id="{A7D8EAF2-85BA-4FA7-BFE5-1F78574A1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1392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dirty="0">
                      <a:solidFill>
                        <a:srgbClr val="000000"/>
                      </a:solidFill>
                    </a:rPr>
                    <a:t>Page table bound</a:t>
                  </a:r>
                </a:p>
              </p:txBody>
            </p:sp>
            <p:sp>
              <p:nvSpPr>
                <p:cNvPr id="48" name="Rectangle 10">
                  <a:extLst>
                    <a:ext uri="{FF2B5EF4-FFF2-40B4-BE49-F238E27FC236}">
                      <a16:creationId xmlns:a16="http://schemas.microsoft.com/office/drawing/2014/main" xmlns="" id="{3051935B-276D-4513-9515-63AC530237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776"/>
                  <a:ext cx="1392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0000CC"/>
                      </a:solidFill>
                    </a:rPr>
                    <a:t>Page table base</a:t>
                  </a:r>
                </a:p>
              </p:txBody>
            </p:sp>
            <p:sp>
              <p:nvSpPr>
                <p:cNvPr id="49" name="Rectangle 11">
                  <a:extLst>
                    <a:ext uri="{FF2B5EF4-FFF2-40B4-BE49-F238E27FC236}">
                      <a16:creationId xmlns:a16="http://schemas.microsoft.com/office/drawing/2014/main" xmlns="" id="{3E62692B-35BC-49BD-B42B-A357B10E4B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776"/>
                  <a:ext cx="1392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0000CC"/>
                      </a:solidFill>
                    </a:rPr>
                    <a:t>Page table bound</a:t>
                  </a:r>
                </a:p>
              </p:txBody>
            </p:sp>
            <p:sp>
              <p:nvSpPr>
                <p:cNvPr id="50" name="Rectangle 12">
                  <a:extLst>
                    <a:ext uri="{FF2B5EF4-FFF2-40B4-BE49-F238E27FC236}">
                      <a16:creationId xmlns:a16="http://schemas.microsoft.com/office/drawing/2014/main" xmlns="" id="{A2D8FFFA-99D2-4496-A346-3966789DE7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1392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000000"/>
                      </a:solidFill>
                    </a:rPr>
                    <a:t>Page table base</a:t>
                  </a:r>
                </a:p>
              </p:txBody>
            </p:sp>
            <p:sp>
              <p:nvSpPr>
                <p:cNvPr id="51" name="Rectangle 13">
                  <a:extLst>
                    <a:ext uri="{FF2B5EF4-FFF2-40B4-BE49-F238E27FC236}">
                      <a16:creationId xmlns:a16="http://schemas.microsoft.com/office/drawing/2014/main" xmlns="" id="{74E1AC02-EF22-4748-8494-14F428D53B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064"/>
                  <a:ext cx="1392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000000"/>
                      </a:solidFill>
                    </a:rPr>
                    <a:t>Page table bound</a:t>
                  </a:r>
                </a:p>
              </p:txBody>
            </p:sp>
          </p:grpSp>
          <p:grpSp>
            <p:nvGrpSpPr>
              <p:cNvPr id="42" name="Group 85">
                <a:extLst>
                  <a:ext uri="{FF2B5EF4-FFF2-40B4-BE49-F238E27FC236}">
                    <a16:creationId xmlns:a16="http://schemas.microsoft.com/office/drawing/2014/main" xmlns="" id="{AC87B558-EA4C-4B7E-81B5-919C9D2017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688"/>
                <a:ext cx="1056" cy="864"/>
                <a:chOff x="3696" y="2688"/>
                <a:chExt cx="1008" cy="864"/>
              </a:xfrm>
            </p:grpSpPr>
            <p:sp>
              <p:nvSpPr>
                <p:cNvPr id="43" name="Rectangle 6">
                  <a:extLst>
                    <a:ext uri="{FF2B5EF4-FFF2-40B4-BE49-F238E27FC236}">
                      <a16:creationId xmlns:a16="http://schemas.microsoft.com/office/drawing/2014/main" xmlns="" id="{7805C94D-5E73-476D-A70E-4DC5A23079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688"/>
                  <a:ext cx="1008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000000"/>
                      </a:solidFill>
                    </a:rPr>
                    <a:t>Phy page #</a:t>
                  </a:r>
                </a:p>
              </p:txBody>
            </p:sp>
            <p:sp>
              <p:nvSpPr>
                <p:cNvPr id="44" name="Rectangle 74">
                  <a:extLst>
                    <a:ext uri="{FF2B5EF4-FFF2-40B4-BE49-F238E27FC236}">
                      <a16:creationId xmlns:a16="http://schemas.microsoft.com/office/drawing/2014/main" xmlns="" id="{35832F84-533C-4278-B827-7AC049670B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976"/>
                  <a:ext cx="1008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000000"/>
                      </a:solidFill>
                    </a:rPr>
                    <a:t>Phy page #</a:t>
                  </a:r>
                </a:p>
              </p:txBody>
            </p:sp>
            <p:sp>
              <p:nvSpPr>
                <p:cNvPr id="45" name="Rectangle 75">
                  <a:extLst>
                    <a:ext uri="{FF2B5EF4-FFF2-40B4-BE49-F238E27FC236}">
                      <a16:creationId xmlns:a16="http://schemas.microsoft.com/office/drawing/2014/main" xmlns="" id="{45A4526A-B9D1-4E12-A49E-CFD071176E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264"/>
                  <a:ext cx="1008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000000"/>
                      </a:solidFill>
                    </a:rPr>
                    <a:t>Phy page #</a:t>
                  </a:r>
                </a:p>
              </p:txBody>
            </p:sp>
          </p:grpSp>
        </p:grpSp>
        <p:grpSp>
          <p:nvGrpSpPr>
            <p:cNvPr id="30" name="Group 87">
              <a:extLst>
                <a:ext uri="{FF2B5EF4-FFF2-40B4-BE49-F238E27FC236}">
                  <a16:creationId xmlns:a16="http://schemas.microsoft.com/office/drawing/2014/main" xmlns="" id="{D07366F6-FEC2-47A7-9EAF-AF5B4D008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1203" y="3802071"/>
              <a:ext cx="1949450" cy="465138"/>
              <a:chOff x="3648" y="2395"/>
              <a:chExt cx="1228" cy="293"/>
            </a:xfrm>
          </p:grpSpPr>
          <p:sp>
            <p:nvSpPr>
              <p:cNvPr id="34" name="AutoShape 77">
                <a:extLst>
                  <a:ext uri="{FF2B5EF4-FFF2-40B4-BE49-F238E27FC236}">
                    <a16:creationId xmlns:a16="http://schemas.microsoft.com/office/drawing/2014/main" xmlns="" id="{737A640D-05A8-4A75-B94F-095DCF0D992E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4166" y="2149"/>
                <a:ext cx="96" cy="981"/>
              </a:xfrm>
              <a:prstGeom prst="rightBrace">
                <a:avLst>
                  <a:gd name="adj1" fmla="val 8515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Text Box 78">
                <a:extLst>
                  <a:ext uri="{FF2B5EF4-FFF2-40B4-BE49-F238E27FC236}">
                    <a16:creationId xmlns:a16="http://schemas.microsoft.com/office/drawing/2014/main" xmlns="" id="{2C41B94F-34E7-43CD-AA2C-9F78071794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2395"/>
                <a:ext cx="1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dirty="0"/>
                  <a:t>Page Map Table</a:t>
                </a:r>
              </a:p>
            </p:txBody>
          </p:sp>
        </p:grpSp>
        <p:sp>
          <p:nvSpPr>
            <p:cNvPr id="32" name="AutoShape 80">
              <a:extLst>
                <a:ext uri="{FF2B5EF4-FFF2-40B4-BE49-F238E27FC236}">
                  <a16:creationId xmlns:a16="http://schemas.microsoft.com/office/drawing/2014/main" xmlns="" id="{E57925A9-A9DB-4E2C-982A-94D31FFBD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800" y="4267200"/>
              <a:ext cx="228600" cy="13716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138" name="Picture 137">
            <a:extLst>
              <a:ext uri="{FF2B5EF4-FFF2-40B4-BE49-F238E27FC236}">
                <a16:creationId xmlns:a16="http://schemas.microsoft.com/office/drawing/2014/main" xmlns="" id="{ECC81107-57B9-4B44-88E4-384E31328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  <p:sp>
        <p:nvSpPr>
          <p:cNvPr id="3" name="Text Box 78">
            <a:extLst>
              <a:ext uri="{FF2B5EF4-FFF2-40B4-BE49-F238E27FC236}">
                <a16:creationId xmlns:a16="http://schemas.microsoft.com/office/drawing/2014/main" xmlns="" id="{28737609-E199-4DCA-B3B6-FE87C7575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106" y="4669631"/>
            <a:ext cx="194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Logical Address</a:t>
            </a:r>
          </a:p>
        </p:txBody>
      </p:sp>
    </p:spTree>
    <p:extLst>
      <p:ext uri="{BB962C8B-B14F-4D97-AF65-F5344CB8AC3E}">
        <p14:creationId xmlns:p14="http://schemas.microsoft.com/office/powerpoint/2010/main" xmlns="" val="4171643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1EF8C-3EA9-480B-AC57-88A801E9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Segmented Paging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64F512E9-2A28-447E-B5B5-7E1B1A4AE19A}"/>
              </a:ext>
            </a:extLst>
          </p:cNvPr>
          <p:cNvGrpSpPr/>
          <p:nvPr/>
        </p:nvGrpSpPr>
        <p:grpSpPr>
          <a:xfrm>
            <a:off x="1828800" y="1715293"/>
            <a:ext cx="6401527" cy="4609303"/>
            <a:chOff x="1828800" y="1715293"/>
            <a:chExt cx="6401527" cy="4609303"/>
          </a:xfrm>
        </p:grpSpPr>
        <p:grpSp>
          <p:nvGrpSpPr>
            <p:cNvPr id="80" name="Group 17">
              <a:extLst>
                <a:ext uri="{FF2B5EF4-FFF2-40B4-BE49-F238E27FC236}">
                  <a16:creationId xmlns:a16="http://schemas.microsoft.com/office/drawing/2014/main" xmlns="" id="{0069004D-4865-4E20-9A96-F0C593507C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1905000"/>
              <a:ext cx="4572000" cy="3810000"/>
              <a:chOff x="1776" y="1200"/>
              <a:chExt cx="2880" cy="2400"/>
            </a:xfrm>
          </p:grpSpPr>
          <p:sp>
            <p:nvSpPr>
              <p:cNvPr id="111" name="Rectangle 18">
                <a:extLst>
                  <a:ext uri="{FF2B5EF4-FFF2-40B4-BE49-F238E27FC236}">
                    <a16:creationId xmlns:a16="http://schemas.microsoft.com/office/drawing/2014/main" xmlns="" id="{085E3780-C5FD-4A11-AEFB-01154785F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200"/>
                <a:ext cx="1248" cy="28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Page table size</a:t>
                </a:r>
              </a:p>
            </p:txBody>
          </p:sp>
          <p:sp>
            <p:nvSpPr>
              <p:cNvPr id="112" name="AutoShape 19">
                <a:extLst>
                  <a:ext uri="{FF2B5EF4-FFF2-40B4-BE49-F238E27FC236}">
                    <a16:creationId xmlns:a16="http://schemas.microsoft.com/office/drawing/2014/main" xmlns="" id="{E79EFF63-E69C-454F-8A82-F3680525D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384" cy="366"/>
              </a:xfrm>
              <a:prstGeom prst="diamond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&gt;</a:t>
                </a:r>
              </a:p>
            </p:txBody>
          </p:sp>
          <p:sp>
            <p:nvSpPr>
              <p:cNvPr id="113" name="Line 20">
                <a:extLst>
                  <a:ext uri="{FF2B5EF4-FFF2-40B4-BE49-F238E27FC236}">
                    <a16:creationId xmlns:a16="http://schemas.microsoft.com/office/drawing/2014/main" xmlns="" id="{A4E151D2-A10E-4F08-AE13-22A086CCA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48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" name="Line 21">
                <a:extLst>
                  <a:ext uri="{FF2B5EF4-FFF2-40B4-BE49-F238E27FC236}">
                    <a16:creationId xmlns:a16="http://schemas.microsoft.com/office/drawing/2014/main" xmlns="" id="{360B26B3-82BB-48E1-ADB0-441E26FBF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920"/>
                <a:ext cx="2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5" name="Rectangle 22">
                <a:extLst>
                  <a:ext uri="{FF2B5EF4-FFF2-40B4-BE49-F238E27FC236}">
                    <a16:creationId xmlns:a16="http://schemas.microsoft.com/office/drawing/2014/main" xmlns="" id="{9D78C67B-58DA-4D4C-93E6-408F22ED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124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/>
                  <a:t>Error</a:t>
                </a:r>
              </a:p>
            </p:txBody>
          </p:sp>
          <p:sp>
            <p:nvSpPr>
              <p:cNvPr id="116" name="Line 23">
                <a:extLst>
                  <a:ext uri="{FF2B5EF4-FFF2-40B4-BE49-F238E27FC236}">
                    <a16:creationId xmlns:a16="http://schemas.microsoft.com/office/drawing/2014/main" xmlns="" id="{078A885C-2769-43BB-9853-3CC95EF17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xmlns="" id="{9994ECE7-A067-4027-B61E-2D2AB6F371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905000"/>
              <a:ext cx="3505200" cy="457200"/>
              <a:chOff x="1104" y="1200"/>
              <a:chExt cx="2208" cy="288"/>
            </a:xfrm>
          </p:grpSpPr>
          <p:sp>
            <p:nvSpPr>
              <p:cNvPr id="108" name="Rectangle 54">
                <a:extLst>
                  <a:ext uri="{FF2B5EF4-FFF2-40B4-BE49-F238E27FC236}">
                    <a16:creationId xmlns:a16="http://schemas.microsoft.com/office/drawing/2014/main" xmlns="" id="{CA26308B-7805-4DED-B349-0CA0D2000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624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Seg #</a:t>
                </a:r>
              </a:p>
            </p:txBody>
          </p:sp>
          <p:sp>
            <p:nvSpPr>
              <p:cNvPr id="109" name="Rectangle 55">
                <a:extLst>
                  <a:ext uri="{FF2B5EF4-FFF2-40B4-BE49-F238E27FC236}">
                    <a16:creationId xmlns:a16="http://schemas.microsoft.com/office/drawing/2014/main" xmlns="" id="{7EC7A0A8-8C78-44F0-84E9-1A6437976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576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Offset</a:t>
                </a:r>
              </a:p>
            </p:txBody>
          </p:sp>
          <p:sp>
            <p:nvSpPr>
              <p:cNvPr id="110" name="Rectangle 56">
                <a:extLst>
                  <a:ext uri="{FF2B5EF4-FFF2-40B4-BE49-F238E27FC236}">
                    <a16:creationId xmlns:a16="http://schemas.microsoft.com/office/drawing/2014/main" xmlns="" id="{D9C82A69-E113-4DC7-8016-35714ECF1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1008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Virt page #</a:t>
                </a:r>
              </a:p>
            </p:txBody>
          </p:sp>
        </p:grpSp>
        <p:sp>
          <p:nvSpPr>
            <p:cNvPr id="106" name="AutoShape 82">
              <a:extLst>
                <a:ext uri="{FF2B5EF4-FFF2-40B4-BE49-F238E27FC236}">
                  <a16:creationId xmlns:a16="http://schemas.microsoft.com/office/drawing/2014/main" xmlns="" id="{42D18E64-5334-44D0-9AFE-9EA1E968C007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7163527" y="837408"/>
              <a:ext cx="152400" cy="1981200"/>
            </a:xfrm>
            <a:prstGeom prst="rightBrace">
              <a:avLst>
                <a:gd name="adj1" fmla="val 11831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" name="AutoShape 85">
              <a:extLst>
                <a:ext uri="{FF2B5EF4-FFF2-40B4-BE49-F238E27FC236}">
                  <a16:creationId xmlns:a16="http://schemas.microsoft.com/office/drawing/2014/main" xmlns="" id="{2FFC8EF5-B6DC-4850-819A-121AB4640574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543746" y="992012"/>
              <a:ext cx="152400" cy="1598961"/>
            </a:xfrm>
            <a:prstGeom prst="rightBrace">
              <a:avLst>
                <a:gd name="adj1" fmla="val 11831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84" name="Group 98">
              <a:extLst>
                <a:ext uri="{FF2B5EF4-FFF2-40B4-BE49-F238E27FC236}">
                  <a16:creationId xmlns:a16="http://schemas.microsoft.com/office/drawing/2014/main" xmlns="" id="{63240C54-89BD-440F-B619-208131DD5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2362200"/>
              <a:ext cx="2590800" cy="3352800"/>
              <a:chOff x="1728" y="1488"/>
              <a:chExt cx="1632" cy="2112"/>
            </a:xfrm>
          </p:grpSpPr>
          <p:sp>
            <p:nvSpPr>
              <p:cNvPr id="95" name="Rectangle 12">
                <a:extLst>
                  <a:ext uri="{FF2B5EF4-FFF2-40B4-BE49-F238E27FC236}">
                    <a16:creationId xmlns:a16="http://schemas.microsoft.com/office/drawing/2014/main" xmlns="" id="{02263697-999D-4610-B928-8688D004F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12"/>
                <a:ext cx="1056" cy="2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CC"/>
                    </a:solidFill>
                  </a:rPr>
                  <a:t>Phy page #</a:t>
                </a:r>
              </a:p>
            </p:txBody>
          </p:sp>
          <p:sp>
            <p:nvSpPr>
              <p:cNvPr id="96" name="Rectangle 13">
                <a:extLst>
                  <a:ext uri="{FF2B5EF4-FFF2-40B4-BE49-F238E27FC236}">
                    <a16:creationId xmlns:a16="http://schemas.microsoft.com/office/drawing/2014/main" xmlns="" id="{71938B12-B3A0-4768-8E6F-86FC18AC4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312"/>
                <a:ext cx="576" cy="2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Offset</a:t>
                </a:r>
              </a:p>
            </p:txBody>
          </p:sp>
          <p:sp>
            <p:nvSpPr>
              <p:cNvPr id="97" name="Line 14">
                <a:extLst>
                  <a:ext uri="{FF2B5EF4-FFF2-40B4-BE49-F238E27FC236}">
                    <a16:creationId xmlns:a16="http://schemas.microsoft.com/office/drawing/2014/main" xmlns="" id="{E9A1CC26-B8E1-4D68-BCDF-5BB454664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48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8" name="Line 15">
                <a:extLst>
                  <a:ext uri="{FF2B5EF4-FFF2-40B4-BE49-F238E27FC236}">
                    <a16:creationId xmlns:a16="http://schemas.microsoft.com/office/drawing/2014/main" xmlns="" id="{CB69FE7B-EA80-49E3-855A-8FB34D55B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02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" name="Line 16">
                <a:extLst>
                  <a:ext uri="{FF2B5EF4-FFF2-40B4-BE49-F238E27FC236}">
                    <a16:creationId xmlns:a16="http://schemas.microsoft.com/office/drawing/2014/main" xmlns="" id="{A3DA4CD7-FBBD-4E94-B9C9-720DDE7E0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488"/>
                <a:ext cx="0" cy="18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00" name="Group 76">
                <a:extLst>
                  <a:ext uri="{FF2B5EF4-FFF2-40B4-BE49-F238E27FC236}">
                    <a16:creationId xmlns:a16="http://schemas.microsoft.com/office/drawing/2014/main" xmlns="" id="{AC1542F7-0CD4-40BE-A309-36700194FF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160"/>
                <a:ext cx="1056" cy="864"/>
                <a:chOff x="3696" y="2688"/>
                <a:chExt cx="1008" cy="864"/>
              </a:xfrm>
            </p:grpSpPr>
            <p:sp>
              <p:nvSpPr>
                <p:cNvPr id="101" name="Rectangle 77">
                  <a:extLst>
                    <a:ext uri="{FF2B5EF4-FFF2-40B4-BE49-F238E27FC236}">
                      <a16:creationId xmlns:a16="http://schemas.microsoft.com/office/drawing/2014/main" xmlns="" id="{0C41EE3B-94BA-4885-BA04-0771BE9C7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688"/>
                  <a:ext cx="1008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dirty="0" err="1">
                      <a:solidFill>
                        <a:srgbClr val="000000"/>
                      </a:solidFill>
                    </a:rPr>
                    <a:t>Phy</a:t>
                  </a:r>
                  <a:r>
                    <a:rPr lang="en-US" altLang="en-US" dirty="0">
                      <a:solidFill>
                        <a:srgbClr val="000000"/>
                      </a:solidFill>
                    </a:rPr>
                    <a:t> page #</a:t>
                  </a:r>
                </a:p>
              </p:txBody>
            </p:sp>
            <p:sp>
              <p:nvSpPr>
                <p:cNvPr id="102" name="Rectangle 78">
                  <a:extLst>
                    <a:ext uri="{FF2B5EF4-FFF2-40B4-BE49-F238E27FC236}">
                      <a16:creationId xmlns:a16="http://schemas.microsoft.com/office/drawing/2014/main" xmlns="" id="{A079A472-15B7-4393-8F08-0C8233918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976"/>
                  <a:ext cx="1008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000000"/>
                      </a:solidFill>
                    </a:rPr>
                    <a:t>Phy page #</a:t>
                  </a:r>
                </a:p>
              </p:txBody>
            </p:sp>
            <p:sp>
              <p:nvSpPr>
                <p:cNvPr id="103" name="Rectangle 79">
                  <a:extLst>
                    <a:ext uri="{FF2B5EF4-FFF2-40B4-BE49-F238E27FC236}">
                      <a16:creationId xmlns:a16="http://schemas.microsoft.com/office/drawing/2014/main" xmlns="" id="{91A29470-E305-4B0E-A1AC-5DAE37F3E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264"/>
                  <a:ext cx="1008" cy="288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000000"/>
                      </a:solidFill>
                    </a:rPr>
                    <a:t>Phy page #</a:t>
                  </a:r>
                </a:p>
              </p:txBody>
            </p:sp>
          </p:grpSp>
        </p:grpSp>
        <p:grpSp>
          <p:nvGrpSpPr>
            <p:cNvPr id="85" name="Group 99">
              <a:extLst>
                <a:ext uri="{FF2B5EF4-FFF2-40B4-BE49-F238E27FC236}">
                  <a16:creationId xmlns:a16="http://schemas.microsoft.com/office/drawing/2014/main" xmlns="" id="{ABD8DD66-4745-4D7E-A8EB-AD79F86E4E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813" y="5791196"/>
              <a:ext cx="3151187" cy="533400"/>
              <a:chOff x="1375" y="3648"/>
              <a:chExt cx="1985" cy="336"/>
            </a:xfrm>
          </p:grpSpPr>
          <p:sp>
            <p:nvSpPr>
              <p:cNvPr id="86" name="AutoShape 88">
                <a:extLst>
                  <a:ext uri="{FF2B5EF4-FFF2-40B4-BE49-F238E27FC236}">
                    <a16:creationId xmlns:a16="http://schemas.microsoft.com/office/drawing/2014/main" xmlns="" id="{39700135-B218-4156-A6A5-34AA26D9A23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472" y="2904"/>
                <a:ext cx="144" cy="1632"/>
              </a:xfrm>
              <a:prstGeom prst="rightBrace">
                <a:avLst>
                  <a:gd name="adj1" fmla="val 94444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8" name="Group 90">
                <a:extLst>
                  <a:ext uri="{FF2B5EF4-FFF2-40B4-BE49-F238E27FC236}">
                    <a16:creationId xmlns:a16="http://schemas.microsoft.com/office/drawing/2014/main" xmlns="" id="{70C93AA2-A5C8-40CD-AF99-A891D59B65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5" y="3840"/>
                <a:ext cx="720" cy="144"/>
                <a:chOff x="1296" y="3840"/>
                <a:chExt cx="720" cy="144"/>
              </a:xfrm>
            </p:grpSpPr>
            <p:grpSp>
              <p:nvGrpSpPr>
                <p:cNvPr id="89" name="Group 91">
                  <a:extLst>
                    <a:ext uri="{FF2B5EF4-FFF2-40B4-BE49-F238E27FC236}">
                      <a16:creationId xmlns:a16="http://schemas.microsoft.com/office/drawing/2014/main" xmlns="" id="{E7BC5851-084E-483F-B3B4-60AA6422E9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3840"/>
                  <a:ext cx="96" cy="144"/>
                  <a:chOff x="1296" y="3840"/>
                  <a:chExt cx="96" cy="144"/>
                </a:xfrm>
              </p:grpSpPr>
              <p:sp>
                <p:nvSpPr>
                  <p:cNvPr id="93" name="Line 92">
                    <a:extLst>
                      <a:ext uri="{FF2B5EF4-FFF2-40B4-BE49-F238E27FC236}">
                        <a16:creationId xmlns:a16="http://schemas.microsoft.com/office/drawing/2014/main" xmlns="" id="{54025182-8485-4346-A573-2A1D2C27BE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6" y="3840"/>
                    <a:ext cx="0" cy="14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94" name="Line 93">
                    <a:extLst>
                      <a:ext uri="{FF2B5EF4-FFF2-40B4-BE49-F238E27FC236}">
                        <a16:creationId xmlns:a16="http://schemas.microsoft.com/office/drawing/2014/main" xmlns="" id="{44C2D655-C1F1-4364-B685-2E0DDDEC30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84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90" name="Group 94">
                  <a:extLst>
                    <a:ext uri="{FF2B5EF4-FFF2-40B4-BE49-F238E27FC236}">
                      <a16:creationId xmlns:a16="http://schemas.microsoft.com/office/drawing/2014/main" xmlns="" id="{E4A6AE0D-F751-4D77-80C4-F3683496E0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920" y="3840"/>
                  <a:ext cx="96" cy="144"/>
                  <a:chOff x="1296" y="3840"/>
                  <a:chExt cx="96" cy="144"/>
                </a:xfrm>
              </p:grpSpPr>
              <p:sp>
                <p:nvSpPr>
                  <p:cNvPr id="91" name="Line 95">
                    <a:extLst>
                      <a:ext uri="{FF2B5EF4-FFF2-40B4-BE49-F238E27FC236}">
                        <a16:creationId xmlns:a16="http://schemas.microsoft.com/office/drawing/2014/main" xmlns="" id="{9263DD45-CC19-4AA9-84C4-F20EDFD9E4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6" y="3840"/>
                    <a:ext cx="0" cy="14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92" name="Line 96">
                    <a:extLst>
                      <a:ext uri="{FF2B5EF4-FFF2-40B4-BE49-F238E27FC236}">
                        <a16:creationId xmlns:a16="http://schemas.microsoft.com/office/drawing/2014/main" xmlns="" id="{7DE91653-CB63-42EA-838D-3C2019751A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84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</p:grpSp>
      </p:grpSp>
      <p:pic>
        <p:nvPicPr>
          <p:cNvPr id="118" name="Picture 117">
            <a:extLst>
              <a:ext uri="{FF2B5EF4-FFF2-40B4-BE49-F238E27FC236}">
                <a16:creationId xmlns:a16="http://schemas.microsoft.com/office/drawing/2014/main" xmlns="" id="{3A934BA1-9D23-4DC7-990A-1FE37A3E7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2649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1EF8C-3EA9-480B-AC57-88A801E9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9" y="0"/>
            <a:ext cx="10515600" cy="933061"/>
          </a:xfrm>
        </p:spPr>
        <p:txBody>
          <a:bodyPr/>
          <a:lstStyle/>
          <a:p>
            <a:r>
              <a:rPr lang="en-IN" dirty="0"/>
              <a:t>Segmented Paging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xmlns="" id="{3A934BA1-9D23-4DC7-990A-1FE37A3E7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148D8C0-B167-4800-9698-0DEED84734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1667" r="2547" b="9795"/>
          <a:stretch/>
        </p:blipFill>
        <p:spPr>
          <a:xfrm>
            <a:off x="-139958" y="1355273"/>
            <a:ext cx="12139126" cy="505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098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1EF8C-3EA9-480B-AC57-88A801E9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Segmented Paging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xmlns="" id="{3A934BA1-9D23-4DC7-990A-1FE37A3E7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9B1FE4-3C0D-48D4-AB5A-92189ADC9F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989" b="24783"/>
          <a:stretch/>
        </p:blipFill>
        <p:spPr>
          <a:xfrm>
            <a:off x="993321" y="1380445"/>
            <a:ext cx="9554935" cy="485382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87652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rgbClr val="0000FF"/>
              </a:solidFill>
              <a:latin typeface="LM Roman 12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is prepared with the help of existing text books mentioned below:</a:t>
            </a:r>
            <a:endParaRPr lang="en-IN" b="1" dirty="0"/>
          </a:p>
          <a:p>
            <a:pPr>
              <a:buAutoNum type="arabi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Abraham, Peter B. Galvin, and Greg Gagne. 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 with 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Wiley Publishing, 2009.</a:t>
            </a:r>
          </a:p>
          <a:p>
            <a:pPr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Stallings, William.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 5th Edition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Pearson Education India, 2006.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Tannenbaum, Andrew S. "Modern Operating Systems, 2009."</a:t>
            </a:r>
          </a:p>
          <a:p>
            <a:pPr>
              <a:buAutoNum type="arabicPeriod"/>
            </a:pPr>
            <a:endParaRPr lang="en-US" b="1" dirty="0">
              <a:solidFill>
                <a:srgbClr val="22222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E54AAB-2FE0-4F58-AFF1-DEE4476A3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552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1206B2-C91E-433F-980A-40AB1E8C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Segmented Paging Translation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F57D16-5B0E-4D59-9D50-B22F1933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Logical_address</a:t>
            </a:r>
            <a:r>
              <a:rPr lang="en-US" dirty="0"/>
              <a:t> = </a:t>
            </a:r>
            <a:r>
              <a:rPr lang="en-US" dirty="0" err="1"/>
              <a:t>segment_number:page_number:offset</a:t>
            </a:r>
            <a:endParaRPr lang="en-US" dirty="0"/>
          </a:p>
          <a:p>
            <a:pPr>
              <a:defRPr/>
            </a:pPr>
            <a:r>
              <a:rPr lang="en-US" dirty="0" err="1"/>
              <a:t>page_table</a:t>
            </a:r>
            <a:r>
              <a:rPr lang="en-US" dirty="0"/>
              <a:t> = </a:t>
            </a:r>
            <a:r>
              <a:rPr lang="en-US" dirty="0" err="1"/>
              <a:t>segment_table</a:t>
            </a:r>
            <a:r>
              <a:rPr lang="en-US" dirty="0"/>
              <a:t>[</a:t>
            </a:r>
            <a:r>
              <a:rPr lang="en-US" dirty="0" err="1"/>
              <a:t>segment_number</a:t>
            </a:r>
            <a:r>
              <a:rPr lang="en-US" dirty="0"/>
              <a:t>]</a:t>
            </a:r>
          </a:p>
          <a:p>
            <a:pPr>
              <a:defRPr/>
            </a:pPr>
            <a:r>
              <a:rPr lang="en-US" dirty="0" err="1"/>
              <a:t>physical_page_number</a:t>
            </a:r>
            <a:r>
              <a:rPr lang="en-US" dirty="0"/>
              <a:t> =</a:t>
            </a:r>
            <a:r>
              <a:rPr lang="en-US" dirty="0" err="1"/>
              <a:t>page_table</a:t>
            </a:r>
            <a:r>
              <a:rPr lang="en-US" dirty="0"/>
              <a:t>[</a:t>
            </a:r>
            <a:r>
              <a:rPr lang="en-US" dirty="0" err="1"/>
              <a:t>page_number</a:t>
            </a:r>
            <a:r>
              <a:rPr lang="en-US" dirty="0"/>
              <a:t>]</a:t>
            </a:r>
          </a:p>
          <a:p>
            <a:pPr>
              <a:defRPr/>
            </a:pPr>
            <a:r>
              <a:rPr lang="en-US" dirty="0" err="1"/>
              <a:t>physical_address</a:t>
            </a:r>
            <a:r>
              <a:rPr lang="en-US" dirty="0"/>
              <a:t> = </a:t>
            </a:r>
            <a:r>
              <a:rPr lang="en-US" dirty="0" err="1"/>
              <a:t>physical_page_number:offset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9E2C9B-DB32-4DF2-A1F2-C5721282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8246"/>
            <a:ext cx="12449908" cy="3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546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8A6AB-8A3C-4708-8CF8-BE1FBE8F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Pros and Cons of Segmented Paging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DB1987-9633-49BD-BAF7-2B90BAAA4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FF"/>
              </a:buClr>
              <a:defRPr/>
            </a:pPr>
            <a:r>
              <a:rPr lang="en-US" dirty="0"/>
              <a:t>+ Code sharing</a:t>
            </a:r>
          </a:p>
          <a:p>
            <a:pPr>
              <a:buClr>
                <a:srgbClr val="0000FF"/>
              </a:buClr>
              <a:defRPr/>
            </a:pPr>
            <a:r>
              <a:rPr lang="en-US" dirty="0"/>
              <a:t>+ Reduced memory requirements for page tables</a:t>
            </a:r>
          </a:p>
          <a:p>
            <a:pPr>
              <a:buClr>
                <a:srgbClr val="0000FF"/>
              </a:buClr>
              <a:defRPr/>
            </a:pPr>
            <a:r>
              <a:rPr lang="en-US" dirty="0"/>
              <a:t>- Higher overhead and complexity</a:t>
            </a:r>
          </a:p>
          <a:p>
            <a:pPr>
              <a:buClr>
                <a:srgbClr val="0000FF"/>
              </a:buClr>
              <a:defRPr/>
            </a:pPr>
            <a:r>
              <a:rPr lang="en-US" dirty="0"/>
              <a:t>- Page tables still need to be contiguous</a:t>
            </a:r>
          </a:p>
          <a:p>
            <a:pPr>
              <a:buClr>
                <a:srgbClr val="0000FF"/>
              </a:buClr>
              <a:defRPr/>
            </a:pPr>
            <a:r>
              <a:rPr lang="en-US" dirty="0"/>
              <a:t>- Each memory reference now takes two lookups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12DEF7-D30F-499C-9B9F-9068D793D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8246"/>
            <a:ext cx="12449908" cy="3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0125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39C15B-96A6-4D1A-9A5C-DDE5F48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sz="6000" dirty="0">
                <a:solidFill>
                  <a:srgbClr val="0000FF"/>
                </a:solidFill>
              </a:rPr>
              <a:t>irtual </a:t>
            </a:r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sz="6000" dirty="0">
                <a:solidFill>
                  <a:srgbClr val="0000FF"/>
                </a:solidFill>
              </a:rPr>
              <a:t>emory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AAF90D5-BDF4-4155-A13B-6BC223198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7089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99E4C7-F8C4-4A12-9F9D-F48068FE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FFFC2-56D0-49A4-AA8B-891B6A7A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describe the benefits of a virtual memory system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To explain the concepts of demand paging, page-replacement algorithms, allocation of page frames and thrashing.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To discuss the principle of the working-set model</a:t>
            </a:r>
            <a:r>
              <a:rPr lang="en-IN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45FC99-2ED9-40E6-892B-DFFBE8A80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0473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</a:rPr>
              <a:t>Background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99" y="990600"/>
            <a:ext cx="11447508" cy="5687291"/>
          </a:xfrm>
        </p:spPr>
        <p:txBody>
          <a:bodyPr>
            <a:noAutofit/>
          </a:bodyPr>
          <a:lstStyle/>
          <a:p>
            <a:r>
              <a:rPr lang="en-US" sz="2400" dirty="0"/>
              <a:t>In practice, most real processes do not need all their pages, or at least not all at once, for several reasons: </a:t>
            </a:r>
          </a:p>
          <a:p>
            <a:pPr lvl="1"/>
            <a:r>
              <a:rPr lang="en-US" b="1" dirty="0"/>
              <a:t>Arrays </a:t>
            </a:r>
            <a:r>
              <a:rPr lang="en-US" dirty="0"/>
              <a:t>are often over-sized</a:t>
            </a:r>
          </a:p>
          <a:p>
            <a:pPr lvl="1"/>
            <a:r>
              <a:rPr lang="en-US" dirty="0"/>
              <a:t>Certain features of </a:t>
            </a:r>
            <a:r>
              <a:rPr lang="en-US" b="1" dirty="0"/>
              <a:t>programs are rarely used.</a:t>
            </a:r>
            <a:endParaRPr lang="en-US" dirty="0"/>
          </a:p>
          <a:p>
            <a:r>
              <a:rPr lang="en-US" sz="2400" dirty="0"/>
              <a:t>The ability to load only the portions of processes that were actually needed has several benefits: </a:t>
            </a:r>
          </a:p>
          <a:p>
            <a:pPr lvl="1"/>
            <a:r>
              <a:rPr lang="en-US" dirty="0"/>
              <a:t>Programs could be written for a much </a:t>
            </a:r>
            <a:r>
              <a:rPr lang="en-US" b="1" dirty="0"/>
              <a:t>larger address space.</a:t>
            </a:r>
            <a:endParaRPr lang="en-US" dirty="0"/>
          </a:p>
          <a:p>
            <a:pPr lvl="1"/>
            <a:r>
              <a:rPr lang="en-US" b="1" dirty="0"/>
              <a:t>more memory left for other programs</a:t>
            </a:r>
            <a:r>
              <a:rPr lang="en-US" dirty="0"/>
              <a:t>, </a:t>
            </a:r>
            <a:r>
              <a:rPr lang="en-US" b="1" dirty="0"/>
              <a:t>improving CPU utilization and system throughput.</a:t>
            </a:r>
          </a:p>
          <a:p>
            <a:pPr lvl="1"/>
            <a:r>
              <a:rPr lang="en-US" b="1" dirty="0"/>
              <a:t>Less I/O is needed for swapping </a:t>
            </a:r>
            <a:r>
              <a:rPr lang="en-US" dirty="0"/>
              <a:t>processes in and out of RAM, speeding things up.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99E4C7-F8C4-4A12-9F9D-F48068FE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Virtual Memory Concept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FFFC2-56D0-49A4-AA8B-891B6A7A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Virtual Memory is a memory management scheme that supports the execution of   partially loaded program.</a:t>
            </a:r>
          </a:p>
          <a:p>
            <a:pPr algn="just"/>
            <a:r>
              <a:rPr lang="en-IN" dirty="0"/>
              <a:t>Virtual memory allow the execution of a process whose logical address space exceeds far beyond the physically address  ace available on the machine on which the program is being executed.</a:t>
            </a:r>
          </a:p>
          <a:p>
            <a:pPr algn="just"/>
            <a:r>
              <a:rPr lang="en-IN" dirty="0"/>
              <a:t>Virtual memory manager create an illusion that the physical memory  is stretched far beyond the actual physical memory available on the machine.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45FC99-2ED9-40E6-892B-DFFBE8A80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9330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0000FF"/>
                </a:solidFill>
                <a:latin typeface="+mn-lt"/>
              </a:rPr>
              <a:t>Virtual Memory Concept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Code needs to be in memory to execute, but entire program rarely used</a:t>
            </a:r>
          </a:p>
          <a:p>
            <a:pPr lvl="1"/>
            <a:r>
              <a:rPr lang="en-US" altLang="en-US" dirty="0"/>
              <a:t>Error code, unusual routines, large data structures</a:t>
            </a:r>
          </a:p>
          <a:p>
            <a:r>
              <a:rPr lang="en-US" altLang="en-US" dirty="0"/>
              <a:t>Entire program code not needed at same time</a:t>
            </a:r>
          </a:p>
          <a:p>
            <a:r>
              <a:rPr lang="en-US" altLang="en-US" dirty="0"/>
              <a:t>Consider ability to execute partially-loaded program</a:t>
            </a:r>
          </a:p>
          <a:p>
            <a:pPr lvl="1"/>
            <a:r>
              <a:rPr lang="en-US" altLang="en-US" dirty="0"/>
              <a:t>Program no longer constrained by limits of physical memory</a:t>
            </a:r>
          </a:p>
          <a:p>
            <a:pPr lvl="1"/>
            <a:r>
              <a:rPr lang="en-US" altLang="en-US" dirty="0"/>
              <a:t>Each program takes less memory while running -&gt; more programs run at the same time</a:t>
            </a:r>
          </a:p>
          <a:p>
            <a:pPr lvl="2"/>
            <a:r>
              <a:rPr lang="en-US" altLang="en-US" dirty="0"/>
              <a:t>Increased CPU utilization and throughput with no increase in response time or turnaround time</a:t>
            </a:r>
          </a:p>
          <a:p>
            <a:pPr lvl="1"/>
            <a:r>
              <a:rPr lang="en-US" altLang="en-US" dirty="0"/>
              <a:t>Less I/O needed to load or swap programs into memory -&gt; each user program runs faster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1255"/>
            <a:ext cx="65" cy="33468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4128252-9043-4046-88EF-56D3190DC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9819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Virtual Address Space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3366FF"/>
                </a:solidFill>
              </a:rPr>
              <a:t>Virtual address space</a:t>
            </a:r>
            <a:r>
              <a:rPr lang="en-US" altLang="en-US" dirty="0"/>
              <a:t> – logical view of how process is stored in memory</a:t>
            </a:r>
          </a:p>
          <a:p>
            <a:pPr lvl="1"/>
            <a:r>
              <a:rPr lang="en-US" altLang="en-US" sz="1600" dirty="0"/>
              <a:t>Usually start at address 0, contiguous addresses until end of space</a:t>
            </a:r>
          </a:p>
          <a:p>
            <a:pPr lvl="1"/>
            <a:r>
              <a:rPr lang="en-US" altLang="en-US" sz="1600" dirty="0"/>
              <a:t>Meanwhile, physical memory organized in page frames</a:t>
            </a:r>
          </a:p>
          <a:p>
            <a:pPr lvl="1"/>
            <a:r>
              <a:rPr lang="en-US" altLang="en-US" sz="1600" dirty="0"/>
              <a:t>MMU must map logical to physical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Virtual memory can be implemented via:</a:t>
            </a:r>
          </a:p>
          <a:p>
            <a:pPr lvl="1"/>
            <a:r>
              <a:rPr lang="en-US" altLang="en-US" sz="1600" dirty="0"/>
              <a:t>Demand paging </a:t>
            </a:r>
          </a:p>
          <a:p>
            <a:pPr lvl="1"/>
            <a:r>
              <a:rPr lang="en-US" altLang="en-US" sz="1600" dirty="0"/>
              <a:t>Demand segmentation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1255"/>
            <a:ext cx="65" cy="33468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F44FC94-7813-47F4-80AD-D1AFA9297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0264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F3FBC-9E86-4837-A114-546CEB0F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>
                <a:solidFill>
                  <a:srgbClr val="0000FF"/>
                </a:solidFill>
              </a:rPr>
              <a:t>Virtual Memory That is Larger Than Physical Memory</a:t>
            </a:r>
            <a:endParaRPr lang="en-IN" sz="3200" dirty="0">
              <a:solidFill>
                <a:srgbClr val="0000FF"/>
              </a:solidFill>
            </a:endParaRPr>
          </a:p>
        </p:txBody>
      </p:sp>
      <p:pic>
        <p:nvPicPr>
          <p:cNvPr id="4" name="Picture 5" descr="9">
            <a:extLst>
              <a:ext uri="{FF2B5EF4-FFF2-40B4-BE49-F238E27FC236}">
                <a16:creationId xmlns:a16="http://schemas.microsoft.com/office/drawing/2014/main" xmlns="" id="{53CA630B-F29E-40B1-B1C7-716B1C8CAF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9943" y="1437966"/>
            <a:ext cx="8487236" cy="486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33F283-9045-4957-B9DB-12D208A28F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3894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61" y="2677502"/>
            <a:ext cx="10515600" cy="6127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000" dirty="0">
                <a:solidFill>
                  <a:srgbClr val="0000FF"/>
                </a:solidFill>
              </a:rPr>
              <a:t>Thanks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8CBD8E-700F-41AC-BE99-69006D3E3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54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FF"/>
                </a:solidFill>
                <a:latin typeface="LM Roman 12" panose="00000500000000000000" pitchFamily="50" charset="0"/>
              </a:rPr>
              <a:t>Segmentation</a:t>
            </a:r>
            <a:endParaRPr lang="en-IN" dirty="0">
              <a:solidFill>
                <a:srgbClr val="0000FF"/>
              </a:solidFill>
              <a:latin typeface="LM Roman 12" panose="000005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0000FF"/>
              </a:buClr>
              <a:tabLst>
                <a:tab pos="1831975" algn="l"/>
              </a:tabLst>
            </a:pPr>
            <a:r>
              <a:rPr lang="en-US" altLang="en-US" dirty="0"/>
              <a:t>Memory-management scheme that supports user view of memory </a:t>
            </a:r>
            <a:endParaRPr lang="en-US" altLang="en-US" sz="800" dirty="0"/>
          </a:p>
          <a:p>
            <a:pPr>
              <a:buClr>
                <a:srgbClr val="0000FF"/>
              </a:buClr>
              <a:tabLst>
                <a:tab pos="1831975" algn="l"/>
              </a:tabLst>
            </a:pPr>
            <a:r>
              <a:rPr lang="en-US" altLang="en-US" dirty="0"/>
              <a:t>A program is a collection of segments</a:t>
            </a:r>
          </a:p>
          <a:p>
            <a:pPr lvl="1">
              <a:tabLst>
                <a:tab pos="1831975" algn="l"/>
              </a:tabLst>
            </a:pPr>
            <a:r>
              <a:rPr lang="en-US" altLang="en-US" dirty="0"/>
              <a:t>A segment is a logical unit such as:</a:t>
            </a:r>
          </a:p>
          <a:p>
            <a:pPr lvl="2">
              <a:buClr>
                <a:srgbClr val="0000FF"/>
              </a:buClr>
              <a:tabLst>
                <a:tab pos="1831975" algn="l"/>
              </a:tabLst>
            </a:pPr>
            <a:r>
              <a:rPr lang="en-US" altLang="en-US" dirty="0"/>
              <a:t>main program</a:t>
            </a:r>
          </a:p>
          <a:p>
            <a:pPr lvl="2">
              <a:buClr>
                <a:srgbClr val="0000FF"/>
              </a:buClr>
              <a:tabLst>
                <a:tab pos="1831975" algn="l"/>
              </a:tabLst>
            </a:pPr>
            <a:r>
              <a:rPr lang="en-US" altLang="en-US" dirty="0"/>
              <a:t>procedure </a:t>
            </a:r>
          </a:p>
          <a:p>
            <a:pPr lvl="2">
              <a:buClr>
                <a:srgbClr val="0000FF"/>
              </a:buClr>
              <a:tabLst>
                <a:tab pos="1831975" algn="l"/>
              </a:tabLst>
            </a:pPr>
            <a:r>
              <a:rPr lang="en-US" altLang="en-US" dirty="0"/>
              <a:t>function</a:t>
            </a:r>
          </a:p>
          <a:p>
            <a:pPr lvl="2">
              <a:buClr>
                <a:srgbClr val="0000FF"/>
              </a:buClr>
              <a:tabLst>
                <a:tab pos="1831975" algn="l"/>
              </a:tabLst>
            </a:pPr>
            <a:r>
              <a:rPr lang="en-US" altLang="en-US" dirty="0"/>
              <a:t>method</a:t>
            </a:r>
          </a:p>
          <a:p>
            <a:pPr lvl="2">
              <a:buClr>
                <a:srgbClr val="0000FF"/>
              </a:buClr>
              <a:tabLst>
                <a:tab pos="1831975" algn="l"/>
              </a:tabLst>
            </a:pPr>
            <a:r>
              <a:rPr lang="en-US" altLang="en-US" dirty="0"/>
              <a:t>object</a:t>
            </a:r>
          </a:p>
          <a:p>
            <a:pPr lvl="2">
              <a:buClr>
                <a:srgbClr val="0000FF"/>
              </a:buClr>
              <a:tabLst>
                <a:tab pos="1831975" algn="l"/>
              </a:tabLst>
            </a:pPr>
            <a:r>
              <a:rPr lang="en-US" altLang="en-US" dirty="0"/>
              <a:t>local variables, global variables</a:t>
            </a:r>
          </a:p>
          <a:p>
            <a:pPr lvl="2">
              <a:buClr>
                <a:srgbClr val="0000FF"/>
              </a:buClr>
              <a:tabLst>
                <a:tab pos="1831975" algn="l"/>
              </a:tabLst>
            </a:pPr>
            <a:r>
              <a:rPr lang="en-US" altLang="en-US" dirty="0"/>
              <a:t>common block</a:t>
            </a:r>
          </a:p>
          <a:p>
            <a:pPr lvl="2">
              <a:buClr>
                <a:srgbClr val="0000FF"/>
              </a:buClr>
              <a:tabLst>
                <a:tab pos="1831975" algn="l"/>
              </a:tabLst>
            </a:pPr>
            <a:r>
              <a:rPr lang="en-US" altLang="en-US" dirty="0"/>
              <a:t>stack</a:t>
            </a:r>
          </a:p>
          <a:p>
            <a:pPr lvl="2">
              <a:buClr>
                <a:srgbClr val="0000FF"/>
              </a:buClr>
              <a:tabLst>
                <a:tab pos="1831975" algn="l"/>
              </a:tabLst>
            </a:pPr>
            <a:r>
              <a:rPr lang="en-US" altLang="en-US" dirty="0"/>
              <a:t>symbol table</a:t>
            </a:r>
          </a:p>
          <a:p>
            <a:pPr lvl="2">
              <a:buClr>
                <a:srgbClr val="0000FF"/>
              </a:buClr>
              <a:tabLst>
                <a:tab pos="1831975" algn="l"/>
              </a:tabLst>
            </a:pPr>
            <a:r>
              <a:rPr lang="en-US" altLang="en-US" dirty="0"/>
              <a:t>arrays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B65220-F379-479B-8AA8-6B40E325C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068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+mn-lt"/>
              </a:rPr>
              <a:t>User</a:t>
            </a:r>
            <a:r>
              <a:rPr lang="ja-JP" altLang="en-US" dirty="0">
                <a:solidFill>
                  <a:srgbClr val="0000FF"/>
                </a:solidFill>
                <a:latin typeface="+mn-lt"/>
              </a:rPr>
              <a:t>’</a:t>
            </a:r>
            <a:r>
              <a:rPr lang="en-US" altLang="ja-JP" dirty="0">
                <a:solidFill>
                  <a:srgbClr val="0000FF"/>
                </a:solidFill>
                <a:latin typeface="+mn-lt"/>
              </a:rPr>
              <a:t>s View of a Program</a:t>
            </a:r>
            <a:endParaRPr lang="en-IN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sz="2800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9E374F31-0F7E-4FD5-BFF2-8D152163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74" y="2128227"/>
            <a:ext cx="4181921" cy="34322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DAAF8C1-4C0F-4B50-A0EB-0F01FCB353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LM Roman 12" panose="00000500000000000000" pitchFamily="50" charset="0"/>
              </a:rPr>
              <a:t>Logical View of Segmentation</a:t>
            </a:r>
            <a:endParaRPr lang="en-IN" dirty="0">
              <a:solidFill>
                <a:srgbClr val="0000FF"/>
              </a:solidFill>
              <a:latin typeface="LM Roman 12" panose="00000500000000000000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8C613840-5407-4301-A4D8-F31E42B2F240}"/>
              </a:ext>
            </a:extLst>
          </p:cNvPr>
          <p:cNvGrpSpPr/>
          <p:nvPr/>
        </p:nvGrpSpPr>
        <p:grpSpPr>
          <a:xfrm>
            <a:off x="3130062" y="1624867"/>
            <a:ext cx="6096000" cy="4452938"/>
            <a:chOff x="1371600" y="1171575"/>
            <a:chExt cx="6096000" cy="4452938"/>
          </a:xfrm>
        </p:grpSpPr>
        <p:sp>
          <p:nvSpPr>
            <p:cNvPr id="23" name="Oval 3">
              <a:extLst>
                <a:ext uri="{FF2B5EF4-FFF2-40B4-BE49-F238E27FC236}">
                  <a16:creationId xmlns:a16="http://schemas.microsoft.com/office/drawing/2014/main" xmlns="" id="{120D96BE-9869-49FD-AD46-4B0C9A1C9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1171575"/>
              <a:ext cx="2895600" cy="3962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F80508CD-BA97-4287-8EAF-3543470A2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1857375"/>
              <a:ext cx="9906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xmlns="" id="{E38E913F-EB37-40B0-9329-8E53489E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000375"/>
              <a:ext cx="9144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xmlns="" id="{CDCFCB99-3E52-4017-8BCC-B6A2C53CD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2466975"/>
              <a:ext cx="914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xmlns="" id="{9A162B82-DC2B-4D9D-B986-E27CB8FF5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457575"/>
              <a:ext cx="9144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Helvetica" panose="020B0604020202020204" pitchFamily="34" charset="0"/>
                </a:rPr>
                <a:t>4</a:t>
              </a:r>
            </a:p>
          </p:txBody>
        </p:sp>
        <p:grpSp>
          <p:nvGrpSpPr>
            <p:cNvPr id="28" name="Group 24">
              <a:extLst>
                <a:ext uri="{FF2B5EF4-FFF2-40B4-BE49-F238E27FC236}">
                  <a16:creationId xmlns:a16="http://schemas.microsoft.com/office/drawing/2014/main" xmlns="" id="{70111606-5FDB-4F3D-8F38-0AF87B6681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8800" y="1171575"/>
              <a:ext cx="1143000" cy="3962400"/>
              <a:chOff x="3888" y="1056"/>
              <a:chExt cx="720" cy="2496"/>
            </a:xfrm>
          </p:grpSpPr>
          <p:grpSp>
            <p:nvGrpSpPr>
              <p:cNvPr id="31" name="Group 11">
                <a:extLst>
                  <a:ext uri="{FF2B5EF4-FFF2-40B4-BE49-F238E27FC236}">
                    <a16:creationId xmlns:a16="http://schemas.microsoft.com/office/drawing/2014/main" xmlns="" id="{5BD85A5A-5F4B-4173-9EE5-896782C8CF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1056"/>
                <a:ext cx="720" cy="672"/>
                <a:chOff x="3888" y="1056"/>
                <a:chExt cx="720" cy="672"/>
              </a:xfrm>
            </p:grpSpPr>
            <p:sp>
              <p:nvSpPr>
                <p:cNvPr id="42" name="Rectangle 8">
                  <a:extLst>
                    <a:ext uri="{FF2B5EF4-FFF2-40B4-BE49-F238E27FC236}">
                      <a16:creationId xmlns:a16="http://schemas.microsoft.com/office/drawing/2014/main" xmlns="" id="{B5C86331-FE5A-4416-9D98-28937565DF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1056"/>
                  <a:ext cx="720" cy="6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3" name="Line 9">
                  <a:extLst>
                    <a:ext uri="{FF2B5EF4-FFF2-40B4-BE49-F238E27FC236}">
                      <a16:creationId xmlns:a16="http://schemas.microsoft.com/office/drawing/2014/main" xmlns="" id="{94AFBE8C-F3B2-4FEC-A4F5-26EE9D592B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13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2" name="Group 12">
                <a:extLst>
                  <a:ext uri="{FF2B5EF4-FFF2-40B4-BE49-F238E27FC236}">
                    <a16:creationId xmlns:a16="http://schemas.microsoft.com/office/drawing/2014/main" xmlns="" id="{7AC53576-F09D-4776-B7F9-E8F4549961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1728"/>
                <a:ext cx="720" cy="672"/>
                <a:chOff x="3888" y="1056"/>
                <a:chExt cx="720" cy="672"/>
              </a:xfrm>
            </p:grpSpPr>
            <p:sp>
              <p:nvSpPr>
                <p:cNvPr id="40" name="Rectangle 13">
                  <a:extLst>
                    <a:ext uri="{FF2B5EF4-FFF2-40B4-BE49-F238E27FC236}">
                      <a16:creationId xmlns:a16="http://schemas.microsoft.com/office/drawing/2014/main" xmlns="" id="{7CAD0C59-62F1-49E0-B6AE-0109D913CA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1056"/>
                  <a:ext cx="720" cy="672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" name="Line 14">
                  <a:extLst>
                    <a:ext uri="{FF2B5EF4-FFF2-40B4-BE49-F238E27FC236}">
                      <a16:creationId xmlns:a16="http://schemas.microsoft.com/office/drawing/2014/main" xmlns="" id="{E70CDAD9-0166-456B-9AAE-C9A628F40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13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33" name="Text Box 15">
                <a:extLst>
                  <a:ext uri="{FF2B5EF4-FFF2-40B4-BE49-F238E27FC236}">
                    <a16:creationId xmlns:a16="http://schemas.microsoft.com/office/drawing/2014/main" xmlns="" id="{148E355E-BC0F-450F-9D53-2BF5CF89D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5" y="113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34" name="Text Box 16">
                <a:extLst>
                  <a:ext uri="{FF2B5EF4-FFF2-40B4-BE49-F238E27FC236}">
                    <a16:creationId xmlns:a16="http://schemas.microsoft.com/office/drawing/2014/main" xmlns="" id="{AC13B74B-5953-4F84-9E9E-BA56FCB81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" y="1439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35" name="Rectangle 17">
                <a:extLst>
                  <a:ext uri="{FF2B5EF4-FFF2-40B4-BE49-F238E27FC236}">
                    <a16:creationId xmlns:a16="http://schemas.microsoft.com/office/drawing/2014/main" xmlns="" id="{CB1413D4-E8CD-4E85-AC10-C687B1AB9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400"/>
                <a:ext cx="720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xmlns="" id="{A60EEB66-B4C2-4E04-8B08-968BA12D7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312"/>
                <a:ext cx="720" cy="24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Line 19">
                <a:extLst>
                  <a:ext uri="{FF2B5EF4-FFF2-40B4-BE49-F238E27FC236}">
                    <a16:creationId xmlns:a16="http://schemas.microsoft.com/office/drawing/2014/main" xmlns="" id="{4B51E63D-2BFF-43E7-932D-DC0D8E14E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64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" name="Text Box 20">
                <a:extLst>
                  <a:ext uri="{FF2B5EF4-FFF2-40B4-BE49-F238E27FC236}">
                    <a16:creationId xmlns:a16="http://schemas.microsoft.com/office/drawing/2014/main" xmlns="" id="{4AA143E0-754F-419D-AAE3-9618165FC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" y="242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>
                    <a:latin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39" name="Text Box 21">
                <a:extLst>
                  <a:ext uri="{FF2B5EF4-FFF2-40B4-BE49-F238E27FC236}">
                    <a16:creationId xmlns:a16="http://schemas.microsoft.com/office/drawing/2014/main" xmlns="" id="{655AA498-ED99-4A47-8528-44025A6994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" y="288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xmlns="" id="{8FFD1AF1-ABFF-4F95-9DC1-8D144ED63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125" y="5254625"/>
              <a:ext cx="13779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user space </a:t>
              </a:r>
            </a:p>
          </p:txBody>
        </p:sp>
        <p:sp>
          <p:nvSpPr>
            <p:cNvPr id="30" name="Text Box 23">
              <a:extLst>
                <a:ext uri="{FF2B5EF4-FFF2-40B4-BE49-F238E27FC236}">
                  <a16:creationId xmlns:a16="http://schemas.microsoft.com/office/drawing/2014/main" xmlns="" id="{F71878D0-D1C7-4464-813E-F9768FB28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0450" y="5254625"/>
              <a:ext cx="25971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anose="020B0604020202020204" pitchFamily="34" charset="0"/>
                </a:rPr>
                <a:t>physical memory space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3E1D3DC8-0C40-4F00-8C31-5AB4086F5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130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FF"/>
                </a:solidFill>
              </a:rPr>
              <a:t>Segmentation Architecture 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85FAB73-D345-4C65-87DA-C724663E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tabLst>
                <a:tab pos="1828800" algn="l"/>
                <a:tab pos="2855913" algn="ctr"/>
              </a:tabLst>
            </a:pPr>
            <a:r>
              <a:rPr lang="en-US" altLang="en-US" dirty="0"/>
              <a:t>Logical address consists of a two tuple:</a:t>
            </a:r>
          </a:p>
          <a:p>
            <a:pPr algn="ctr"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r>
              <a:rPr lang="en-US" altLang="en-US" dirty="0"/>
              <a:t>		&lt;segment-number, offset&gt;,</a:t>
            </a:r>
          </a:p>
          <a:p>
            <a:pPr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endParaRPr lang="en-US" altLang="en-US" sz="800" dirty="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b="1" dirty="0">
                <a:solidFill>
                  <a:srgbClr val="0000FF"/>
                </a:solidFill>
              </a:rPr>
              <a:t>Segment table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– maps two-dimensional physical addresses; each table entry has: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contains the starting physical address where the segments reside in memory</a:t>
            </a:r>
          </a:p>
          <a:p>
            <a:pPr lvl="1">
              <a:tabLst>
                <a:tab pos="1828800" algn="l"/>
                <a:tab pos="2855913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limit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specifies the length of the segment</a:t>
            </a:r>
          </a:p>
          <a:p>
            <a:pPr lvl="1">
              <a:tabLst>
                <a:tab pos="1828800" algn="l"/>
                <a:tab pos="2855913" algn="ctr"/>
              </a:tabLst>
            </a:pPr>
            <a:endParaRPr lang="en-US" altLang="en-US" sz="800" dirty="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b="1" dirty="0">
                <a:solidFill>
                  <a:srgbClr val="0000FF"/>
                </a:solidFill>
              </a:rPr>
              <a:t>Segment-table base register (STBR)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points to the segment table</a:t>
            </a:r>
            <a:r>
              <a:rPr lang="ja-JP" altLang="en-US" dirty="0"/>
              <a:t>’</a:t>
            </a:r>
            <a:r>
              <a:rPr lang="en-US" altLang="ja-JP" dirty="0"/>
              <a:t>s location in memory</a:t>
            </a:r>
          </a:p>
          <a:p>
            <a:pPr>
              <a:tabLst>
                <a:tab pos="1828800" algn="l"/>
                <a:tab pos="2855913" algn="ctr"/>
              </a:tabLst>
            </a:pPr>
            <a:endParaRPr lang="en-US" altLang="en-US" sz="800" dirty="0"/>
          </a:p>
          <a:p>
            <a:pPr>
              <a:tabLst>
                <a:tab pos="1828800" algn="l"/>
                <a:tab pos="2855913" algn="ctr"/>
              </a:tabLst>
            </a:pPr>
            <a:r>
              <a:rPr lang="en-US" altLang="en-US" b="1" dirty="0">
                <a:solidFill>
                  <a:srgbClr val="0000FF"/>
                </a:solidFill>
              </a:rPr>
              <a:t>Segment-table length register (STLR)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indicates number of segments used by a program;</a:t>
            </a:r>
          </a:p>
          <a:p>
            <a:pPr>
              <a:buFont typeface="Monotype Sorts" pitchFamily="-84" charset="2"/>
              <a:buNone/>
              <a:tabLst>
                <a:tab pos="1828800" algn="l"/>
                <a:tab pos="2855913" algn="ctr"/>
              </a:tabLst>
            </a:pPr>
            <a:r>
              <a:rPr lang="en-US" altLang="en-US" dirty="0"/>
              <a:t>	                  segment number </a:t>
            </a:r>
            <a:r>
              <a:rPr lang="en-US" altLang="en-US" b="1" i="1" dirty="0">
                <a:solidFill>
                  <a:srgbClr val="FF0000"/>
                </a:solidFill>
              </a:rPr>
              <a:t>s</a:t>
            </a:r>
            <a:r>
              <a:rPr lang="en-US" altLang="en-US" dirty="0"/>
              <a:t> is legal if </a:t>
            </a:r>
            <a:r>
              <a:rPr lang="en-US" altLang="en-US" b="1" i="1" dirty="0">
                <a:solidFill>
                  <a:srgbClr val="FF0000"/>
                </a:solidFill>
              </a:rPr>
              <a:t>s</a:t>
            </a:r>
            <a:r>
              <a:rPr lang="en-US" altLang="en-US" dirty="0"/>
              <a:t> &lt; </a:t>
            </a:r>
            <a:r>
              <a:rPr lang="en-US" altLang="en-US" b="1" dirty="0">
                <a:solidFill>
                  <a:srgbClr val="FF0000"/>
                </a:solidFill>
              </a:rPr>
              <a:t>STLR</a:t>
            </a:r>
          </a:p>
          <a:p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7818648F-5F5A-4113-8517-AB8836E30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028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FF"/>
                </a:solidFill>
                <a:latin typeface="+mn-lt"/>
              </a:rPr>
              <a:t>Segmentation Architecture </a:t>
            </a:r>
            <a:endParaRPr lang="en-IN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B2DA0BC-1D81-4D8B-A043-4B3FF5A6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Protection</a:t>
            </a:r>
          </a:p>
          <a:p>
            <a:pPr lvl="1"/>
            <a:r>
              <a:rPr lang="en-US" altLang="en-US" dirty="0"/>
              <a:t>With each entry in segment table associate:</a:t>
            </a:r>
          </a:p>
          <a:p>
            <a:pPr lvl="2"/>
            <a:r>
              <a:rPr lang="en-US" altLang="en-US" dirty="0"/>
              <a:t>validation bit = 0 </a:t>
            </a:r>
            <a:r>
              <a:rPr lang="en-US" altLang="en-US" dirty="0">
                <a:sym typeface="Symbol" panose="05050102010706020507" pitchFamily="18" charset="2"/>
              </a:rPr>
              <a:t> illegal segment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read/write/execute privileges</a:t>
            </a:r>
          </a:p>
          <a:p>
            <a:r>
              <a:rPr lang="en-US" altLang="en-US" dirty="0"/>
              <a:t>Protection bits associated with segments; code sharing occurs at segment level</a:t>
            </a:r>
          </a:p>
          <a:p>
            <a:r>
              <a:rPr lang="en-US" altLang="en-US" dirty="0"/>
              <a:t>Since segments vary in length, memory allocation is a dynamic storage-allocation problem</a:t>
            </a:r>
          </a:p>
          <a:p>
            <a:r>
              <a:rPr lang="en-US" altLang="en-US" dirty="0"/>
              <a:t>A segmentation example is shown in the following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589955-317E-42B1-8672-6E1221E4927F}"/>
              </a:ext>
            </a:extLst>
          </p:cNvPr>
          <p:cNvSpPr txBox="1"/>
          <p:nvPr/>
        </p:nvSpPr>
        <p:spPr>
          <a:xfrm>
            <a:off x="-70945" y="0"/>
            <a:ext cx="8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00FF"/>
                </a:solidFill>
              </a:rPr>
              <a:t>Cont.</a:t>
            </a:r>
            <a:endParaRPr lang="en-IN" b="1" dirty="0">
              <a:solidFill>
                <a:srgbClr val="0000FF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D413BA9B-E16A-478E-8A45-E96EEF02E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975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997BD-7653-4BC3-BEEE-25F2D612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Logical addressing in Segmentation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1C26213-EEC7-40A7-8490-7B39E2EA85B5}"/>
              </a:ext>
            </a:extLst>
          </p:cNvPr>
          <p:cNvSpPr/>
          <p:nvPr/>
        </p:nvSpPr>
        <p:spPr>
          <a:xfrm>
            <a:off x="2265680" y="2275840"/>
            <a:ext cx="2377440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Logica Address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3ACBABA-3E35-4C7D-A78C-D7BAE63C6D9F}"/>
              </a:ext>
            </a:extLst>
          </p:cNvPr>
          <p:cNvSpPr/>
          <p:nvPr/>
        </p:nvSpPr>
        <p:spPr>
          <a:xfrm>
            <a:off x="6096000" y="1414304"/>
            <a:ext cx="2377440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Segment Number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77C793A-7767-405F-9CB6-F94C8ABFD874}"/>
              </a:ext>
            </a:extLst>
          </p:cNvPr>
          <p:cNvSpPr/>
          <p:nvPr/>
        </p:nvSpPr>
        <p:spPr>
          <a:xfrm>
            <a:off x="6014720" y="3010139"/>
            <a:ext cx="2377440" cy="56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Offset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2CAD0059-E39D-447A-B2AB-636E6D20A21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643120" y="1698784"/>
            <a:ext cx="1452880" cy="86153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B8786EB-7F43-4A58-833B-28F23505939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643120" y="2560320"/>
            <a:ext cx="1371600" cy="73429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E325889-9436-40CC-9763-7FE7E091D44F}"/>
              </a:ext>
            </a:extLst>
          </p:cNvPr>
          <p:cNvSpPr txBox="1"/>
          <p:nvPr/>
        </p:nvSpPr>
        <p:spPr>
          <a:xfrm>
            <a:off x="1117600" y="3769360"/>
            <a:ext cx="1067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mapping of the logical address to the physical address is done with the help of  the segment table.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xmlns="" id="{92AA127B-DDC6-4720-936C-3E9D083DF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4717024"/>
              </p:ext>
            </p:extLst>
          </p:nvPr>
        </p:nvGraphicFramePr>
        <p:xfrm>
          <a:off x="2133600" y="4490720"/>
          <a:ext cx="8127999" cy="736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39488330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33869418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978088902"/>
                    </a:ext>
                  </a:extLst>
                </a:gridCol>
              </a:tblGrid>
              <a:tr h="297656">
                <a:tc>
                  <a:txBody>
                    <a:bodyPr/>
                    <a:lstStyle/>
                    <a:p>
                      <a:r>
                        <a:rPr lang="en-IN" dirty="0"/>
                        <a:t>Segment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Segment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282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8289960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BAE354A-3E96-468D-A6F3-F4D5BC436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879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00FF"/>
                </a:solidFill>
                <a:latin typeface="+mn-lt"/>
              </a:rPr>
              <a:t>Segmentation Hardware</a:t>
            </a:r>
            <a:endParaRPr lang="en-IN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589955-317E-42B1-8672-6E1221E4927F}"/>
              </a:ext>
            </a:extLst>
          </p:cNvPr>
          <p:cNvSpPr txBox="1"/>
          <p:nvPr/>
        </p:nvSpPr>
        <p:spPr>
          <a:xfrm>
            <a:off x="-70945" y="0"/>
            <a:ext cx="8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00FF"/>
                </a:solidFill>
              </a:rPr>
              <a:t>Cont.</a:t>
            </a:r>
            <a:endParaRPr lang="en-IN" b="1" dirty="0">
              <a:solidFill>
                <a:srgbClr val="0000FF"/>
              </a:solidFill>
            </a:endParaRPr>
          </a:p>
        </p:txBody>
      </p:sp>
      <p:pic>
        <p:nvPicPr>
          <p:cNvPr id="6" name="Picture 4" descr="8">
            <a:extLst>
              <a:ext uri="{FF2B5EF4-FFF2-40B4-BE49-F238E27FC236}">
                <a16:creationId xmlns:a16="http://schemas.microsoft.com/office/drawing/2014/main" xmlns="" id="{344403C2-595F-4B96-9A84-C2247745DD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7289" y="1483147"/>
            <a:ext cx="6224594" cy="436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0FE862-0BA3-4CD9-9AF5-C5345B9943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69" t="-12647" r="2156" b="12412"/>
          <a:stretch/>
        </p:blipFill>
        <p:spPr>
          <a:xfrm>
            <a:off x="-520700" y="6492875"/>
            <a:ext cx="12712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730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M Roman 12"/>
        <a:ea typeface=""/>
        <a:cs typeface=""/>
      </a:majorFont>
      <a:minorFont>
        <a:latin typeface="LM Roman 1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3468</TotalTime>
  <Words>1063</Words>
  <Application>Microsoft Office PowerPoint</Application>
  <PresentationFormat>Custom</PresentationFormat>
  <Paragraphs>204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Segmentation, Segmentation with Paging, Virtual Memory Concept</vt:lpstr>
      <vt:lpstr>Slide 2</vt:lpstr>
      <vt:lpstr>Segmentation</vt:lpstr>
      <vt:lpstr>User’s View of a Program</vt:lpstr>
      <vt:lpstr>Logical View of Segmentation</vt:lpstr>
      <vt:lpstr>Segmentation Architecture </vt:lpstr>
      <vt:lpstr>Segmentation Architecture </vt:lpstr>
      <vt:lpstr>Logical addressing in Segmentation </vt:lpstr>
      <vt:lpstr>Segmentation Hardware</vt:lpstr>
      <vt:lpstr>Example of Segmentation </vt:lpstr>
      <vt:lpstr>Advantages of Segmentation</vt:lpstr>
      <vt:lpstr>Disadvantages of Segmentation</vt:lpstr>
      <vt:lpstr>Segmentation with Paging</vt:lpstr>
      <vt:lpstr>Segmentation with Paging</vt:lpstr>
      <vt:lpstr>Segmentation with Paging</vt:lpstr>
      <vt:lpstr>Segmented Paging</vt:lpstr>
      <vt:lpstr>Segmented Paging</vt:lpstr>
      <vt:lpstr>Segmented Paging</vt:lpstr>
      <vt:lpstr>Segmented Paging</vt:lpstr>
      <vt:lpstr>Segmented Paging Translation</vt:lpstr>
      <vt:lpstr>Pros and Cons of Segmented Paging</vt:lpstr>
      <vt:lpstr>Virtual Memory</vt:lpstr>
      <vt:lpstr>Objective</vt:lpstr>
      <vt:lpstr>Background</vt:lpstr>
      <vt:lpstr>Virtual Memory Concept</vt:lpstr>
      <vt:lpstr>Virtual Memory Concept</vt:lpstr>
      <vt:lpstr>Virtual Address Space</vt:lpstr>
      <vt:lpstr>Virtual Memory That is Larger Than Physical Memory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 Synchronization Tools</dc:title>
  <dc:creator>Neeraj jain</dc:creator>
  <cp:lastModifiedBy>charu gandhi</cp:lastModifiedBy>
  <cp:revision>238</cp:revision>
  <cp:lastPrinted>2020-10-01T17:09:01Z</cp:lastPrinted>
  <dcterms:created xsi:type="dcterms:W3CDTF">2020-08-11T13:17:46Z</dcterms:created>
  <dcterms:modified xsi:type="dcterms:W3CDTF">2022-11-14T04:01:39Z</dcterms:modified>
</cp:coreProperties>
</file>