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36"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4" r:id="rId17"/>
    <p:sldId id="275" r:id="rId18"/>
    <p:sldId id="276"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300" r:id="rId39"/>
    <p:sldId id="301" r:id="rId40"/>
    <p:sldId id="302" r:id="rId41"/>
    <p:sldId id="303" r:id="rId42"/>
    <p:sldId id="304" r:id="rId43"/>
    <p:sldId id="306" r:id="rId44"/>
    <p:sldId id="307" r:id="rId45"/>
    <p:sldId id="308" r:id="rId46"/>
    <p:sldId id="309" r:id="rId47"/>
    <p:sldId id="310" r:id="rId48"/>
    <p:sldId id="331" r:id="rId49"/>
    <p:sldId id="311" r:id="rId50"/>
    <p:sldId id="332" r:id="rId51"/>
    <p:sldId id="333" r:id="rId52"/>
    <p:sldId id="312" r:id="rId53"/>
    <p:sldId id="313" r:id="rId54"/>
    <p:sldId id="314" r:id="rId55"/>
    <p:sldId id="315" r:id="rId56"/>
    <p:sldId id="317" r:id="rId57"/>
    <p:sldId id="334" r:id="rId58"/>
    <p:sldId id="33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738C7-4E70-4A15-9DA9-CA560D20A8A4}" type="datetimeFigureOut">
              <a:rPr lang="en-US" smtClean="0"/>
              <a:pPr/>
              <a:t>11/15/2022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F6BA-5CEC-470D-8B6F-C31E96F617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A52ED27-5C81-4D63-AAA4-7DB5C03CAD8F}" type="slidenum">
              <a:rPr lang="en-US"/>
              <a:pPr/>
              <a:t>3</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4C96E75-4B5A-455B-AB87-FA549173EED0}" type="slidenum">
              <a:rPr lang="en-US"/>
              <a:pPr/>
              <a:t>15</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CF6F50E-83E1-4702-AA0F-5D7E06731C4B}" type="slidenum">
              <a:rPr lang="en-US"/>
              <a:pPr/>
              <a:t>17</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46841E6-C90E-485C-B719-8F6975A0D68D}" type="slidenum">
              <a:rPr lang="en-US"/>
              <a:pPr/>
              <a:t>18</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1367862-1136-4B1B-833F-C598311BF053}" type="slidenum">
              <a:rPr lang="en-US"/>
              <a:pPr/>
              <a:t>19</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4C84688-6ADB-4FF9-9FC7-430307076849}" type="slidenum">
              <a:rPr lang="en-US"/>
              <a:pPr/>
              <a:t>20</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1DC3B0D-D84D-4931-8DD8-1D808C8192F7}" type="slidenum">
              <a:rPr lang="en-US"/>
              <a:pPr/>
              <a:t>21</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CC86323-4225-4482-949C-84E7E7A1F0FE}" type="slidenum">
              <a:rPr lang="en-US"/>
              <a:pPr/>
              <a:t>22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B892704-EB53-4A1A-A5D3-3B75241BC232}" type="slidenum">
              <a:rPr lang="en-US"/>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5CC9EC7-B469-491B-BAA5-9F345FB049FD}" type="slidenum">
              <a:rPr lang="en-US"/>
              <a:pPr/>
              <a:t>24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AD1FFA-8857-4CAE-A8C2-1B5C28269800}" type="slidenum">
              <a:rPr lang="en-US"/>
              <a:pPr/>
              <a:t>25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F1A965C6-4855-4F99-B425-6DE59B53C5DB}" type="slidenum">
              <a:rPr lang="en-US"/>
              <a:pPr/>
              <a:t>5</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45698434-C2C4-4BB2-B75C-3CC301DBF028}" type="slidenum">
              <a:rPr lang="en-US"/>
              <a:pPr/>
              <a:t>26</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5D93A3D-CA95-434B-8764-82587B22BD64}" type="slidenum">
              <a:rPr lang="en-US"/>
              <a:pPr/>
              <a:t>27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3ADE605-B250-4035-A113-FED2991EB568}" type="slidenum">
              <a:rPr lang="en-US"/>
              <a:pPr/>
              <a:t>28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0FAE460-32A3-43D8-9259-61307D7B4EF5}" type="slidenum">
              <a:rPr lang="en-US"/>
              <a:pPr/>
              <a:t>29</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B07DB9A-CE18-4BBB-9C06-D0F470520964}" type="slidenum">
              <a:rPr lang="en-US"/>
              <a:pPr/>
              <a:t>30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2E5DC84-4403-41D7-9157-53FDF37BD27F}" type="slidenum">
              <a:rPr lang="en-US"/>
              <a:pPr/>
              <a:t>31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E94F5A2-A9D2-4DE3-8E44-F20830074ABF}" type="slidenum">
              <a:rPr lang="en-US"/>
              <a:pPr/>
              <a:t>32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AE3C5A4-B605-40F4-AB48-6B36188C411E}" type="slidenum">
              <a:rPr lang="en-US"/>
              <a:pPr/>
              <a:t>33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5DAC2E1-35BF-4462-AD1C-DE1FE4B71873}" type="slidenum">
              <a:rPr lang="en-US"/>
              <a:pPr/>
              <a:t>34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CEEF04B-9299-4835-B3C0-BF978E5E5E4E}" type="slidenum">
              <a:rPr lang="en-US"/>
              <a:pPr/>
              <a:t>35</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6616EE7-BBBA-471C-B91F-7D6BA4F0AFB4}" type="slidenum">
              <a:rPr lang="en-US"/>
              <a:pPr/>
              <a:t>6</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D8A05EB-9B64-427D-AC1B-68F9E63B2FFE}" type="slidenum">
              <a:rPr lang="en-US"/>
              <a:pPr/>
              <a:t>36</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B3DA3A4-FB53-4342-B3BD-C742554D08BA}" type="slidenum">
              <a:rPr lang="en-US"/>
              <a:pPr/>
              <a:t>40</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0F54112-66C0-47B8-A366-922EBC071C84}" type="slidenum">
              <a:rPr lang="en-US"/>
              <a:pPr/>
              <a:t>42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51E3315-2A90-4B1E-AE83-20CAE0AC81FC}" type="slidenum">
              <a:rPr lang="en-US"/>
              <a:pPr/>
              <a:t>43</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60A30B-C19F-4C96-A1E1-1EB11D77887A}" type="slidenum">
              <a:rPr lang="en-US"/>
              <a:pPr/>
              <a:t>45</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E8C2DB1-5051-4F6C-A1A5-F1C3DC5F6017}" type="slidenum">
              <a:rPr lang="en-US"/>
              <a:pPr/>
              <a:t>46</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E3D190C-62DA-4FEA-9E5C-621225674FCD}" type="slidenum">
              <a:rPr lang="en-US"/>
              <a:pPr/>
              <a:t>47</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F821365-1A83-43DB-86FA-D9FC560798BD}" type="slidenum">
              <a:rPr lang="en-US"/>
              <a:pPr/>
              <a:t>49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5D8AA3D-A5FF-4BFD-BE5A-FB6AB1D7C643}" type="slidenum">
              <a:rPr lang="en-US"/>
              <a:pPr/>
              <a:t>52</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252F5ECD-3926-422C-8F3C-38A4C60DD719}" type="slidenum">
              <a:rPr lang="en-US"/>
              <a:pPr/>
              <a:t>53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EAD8F9C-1B9F-4081-AF33-99C880B8EE2D}" type="slidenum">
              <a:rPr lang="en-US"/>
              <a:pPr/>
              <a:t>7</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AD42E599-EDDB-4DDF-97AD-69D4C6635896}" type="slidenum">
              <a:rPr lang="en-US"/>
              <a:pPr/>
              <a:t>54</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0EB6BD7A-6B68-4091-84FF-C2083B1909BE}" type="slidenum">
              <a:rPr lang="en-US"/>
              <a:pPr/>
              <a:t>55</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A3CB7F9-8388-439C-BA10-64B237D881B0}" type="slidenum">
              <a:rPr lang="en-US"/>
              <a:pPr/>
              <a:t>56</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5849771-36C1-4EEF-8214-23F6575C9E2F}" type="slidenum">
              <a:rPr lang="en-US"/>
              <a:pPr/>
              <a:t>9</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8F5E714-5AAC-447F-BADE-C5FB1A587A08}" type="slidenum">
              <a:rPr lang="en-US"/>
              <a:pPr/>
              <a:t>10</a:t>
            </a:fld>
            <a:endParaRPr lang="en-US"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96E79B1-3666-4704-912D-CB6A4611DC8B}" type="slidenum">
              <a:rPr lang="en-US"/>
              <a:pPr/>
              <a:t>11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1B7E33-B9EC-42A3-91F3-8EFE0F2345B4}" type="slidenum">
              <a:rPr lang="en-US"/>
              <a:pPr/>
              <a:t>13</a:t>
            </a:fld>
            <a:endParaRPr 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88FB2BB-7B86-45C0-9A92-78D5550359D4}" type="slidenum">
              <a:rPr lang="en-US"/>
              <a:pPr/>
              <a:t>14</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6EF61-8782-439E-85A5-A63BFD2BAD65}" type="datetimeFigureOut">
              <a:rPr lang="en-US" smtClean="0"/>
              <a:pPr/>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8495C-1341-4B8C-812A-15EB0C4CE2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6EF61-8782-439E-85A5-A63BFD2BAD65}" type="datetimeFigureOut">
              <a:rPr lang="en-US" smtClean="0"/>
              <a:pPr/>
              <a:t>11/15/2022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8495C-1341-4B8C-812A-15EB0C4CE2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057399"/>
          </a:xfrm>
        </p:spPr>
        <p:txBody>
          <a:bodyPr/>
          <a:lstStyle/>
          <a:p>
            <a:r>
              <a:rPr lang="en-US" dirty="0"/>
              <a:t> Virtual Memory</a:t>
            </a:r>
          </a:p>
        </p:txBody>
      </p:sp>
      <p:sp>
        <p:nvSpPr>
          <p:cNvPr id="3" name="Subtitle 2"/>
          <p:cNvSpPr>
            <a:spLocks noGrp="1"/>
          </p:cNvSpPr>
          <p:nvPr>
            <p:ph type="subTitle" idx="1"/>
          </p:nvPr>
        </p:nvSpPr>
        <p:spPr>
          <a:xfrm>
            <a:off x="1371600" y="2209800"/>
            <a:ext cx="6400800" cy="4267200"/>
          </a:xfrm>
        </p:spPr>
        <p:txBody>
          <a:bodyPr>
            <a:normAutofit/>
          </a:bodyPr>
          <a:lstStyle/>
          <a:p>
            <a:r>
              <a:rPr lang="en-US" dirty="0">
                <a:solidFill>
                  <a:schemeClr val="tx1"/>
                </a:solidFill>
              </a:rPr>
              <a:t>Demand Paging</a:t>
            </a:r>
          </a:p>
          <a:p>
            <a:r>
              <a:rPr lang="en-US" dirty="0">
                <a:solidFill>
                  <a:schemeClr val="tx1"/>
                </a:solidFill>
              </a:rPr>
              <a:t>Page Replacement Algorithms</a:t>
            </a:r>
          </a:p>
          <a:p>
            <a:r>
              <a:rPr lang="en-US" dirty="0">
                <a:solidFill>
                  <a:schemeClr val="tx1"/>
                </a:solidFill>
              </a:rPr>
              <a:t>Thrashing</a:t>
            </a:r>
          </a:p>
          <a:p>
            <a:endParaRPr lang="en-US" dirty="0">
              <a:solidFill>
                <a:schemeClr val="tx1"/>
              </a:solidFill>
            </a:endParaRPr>
          </a:p>
          <a:p>
            <a:pPr algn="r"/>
            <a:endParaRPr lang="en-US" dirty="0">
              <a:solidFill>
                <a:schemeClr val="tx1"/>
              </a:solidFill>
            </a:endParaRPr>
          </a:p>
          <a:p>
            <a:pPr algn="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200" dirty="0"/>
              <a:t>Demand Paging</a:t>
            </a:r>
          </a:p>
        </p:txBody>
      </p:sp>
      <p:sp>
        <p:nvSpPr>
          <p:cNvPr id="29699" name="Rectangle 3"/>
          <p:cNvSpPr>
            <a:spLocks noGrp="1" noChangeArrowheads="1"/>
          </p:cNvSpPr>
          <p:nvPr>
            <p:ph type="body" idx="1"/>
          </p:nvPr>
        </p:nvSpPr>
        <p:spPr/>
        <p:txBody>
          <a:bodyPr>
            <a:normAutofit fontScale="92500" lnSpcReduction="20000"/>
          </a:bodyPr>
          <a:lstStyle/>
          <a:p>
            <a:r>
              <a:rPr lang="en-US" sz="2800" dirty="0"/>
              <a:t>Bring a page into memory only when it is needed</a:t>
            </a:r>
          </a:p>
          <a:p>
            <a:pPr lvl="1"/>
            <a:r>
              <a:rPr lang="en-US" dirty="0"/>
              <a:t>Less I/O needed</a:t>
            </a:r>
          </a:p>
          <a:p>
            <a:pPr lvl="1"/>
            <a:r>
              <a:rPr lang="en-US" dirty="0"/>
              <a:t>Less memory needed </a:t>
            </a:r>
          </a:p>
          <a:p>
            <a:pPr lvl="1"/>
            <a:r>
              <a:rPr lang="en-US" dirty="0"/>
              <a:t>Faster response</a:t>
            </a:r>
          </a:p>
          <a:p>
            <a:pPr lvl="1"/>
            <a:r>
              <a:rPr lang="en-US" dirty="0"/>
              <a:t>More users</a:t>
            </a:r>
          </a:p>
          <a:p>
            <a:r>
              <a:rPr lang="en-US" sz="2800" dirty="0"/>
              <a:t>Page is needed </a:t>
            </a:r>
            <a:r>
              <a:rPr lang="en-US" sz="2800" dirty="0">
                <a:sym typeface="Symbol" charset="2"/>
              </a:rPr>
              <a:t> reference to it</a:t>
            </a:r>
          </a:p>
          <a:p>
            <a:pPr lvl="1"/>
            <a:r>
              <a:rPr lang="en-US" dirty="0"/>
              <a:t>invalid reference </a:t>
            </a:r>
            <a:r>
              <a:rPr lang="en-US" dirty="0">
                <a:sym typeface="Symbol" charset="2"/>
              </a:rPr>
              <a:t> abort</a:t>
            </a:r>
          </a:p>
          <a:p>
            <a:pPr lvl="1"/>
            <a:r>
              <a:rPr lang="en-US" dirty="0">
                <a:sym typeface="Symbol" charset="2"/>
              </a:rPr>
              <a:t>not-in-memory  bring to memory</a:t>
            </a:r>
          </a:p>
          <a:p>
            <a:r>
              <a:rPr lang="en-US" sz="2800" b="1" dirty="0">
                <a:sym typeface="Symbol" charset="2"/>
              </a:rPr>
              <a:t>Lazy swapper</a:t>
            </a:r>
            <a:r>
              <a:rPr lang="en-US" sz="2800" dirty="0">
                <a:sym typeface="Symbol" charset="2"/>
              </a:rPr>
              <a:t> – never swaps a page into memory unless page will be needed</a:t>
            </a:r>
          </a:p>
          <a:p>
            <a:pPr lvl="1"/>
            <a:r>
              <a:rPr lang="en-US" dirty="0">
                <a:sym typeface="Symbol" charset="2"/>
              </a:rPr>
              <a:t>Swapper that deals with pages is a </a:t>
            </a:r>
            <a:r>
              <a:rPr lang="en-US" b="1" dirty="0">
                <a:sym typeface="Symbol" charset="2"/>
              </a:rPr>
              <a:t>pager</a:t>
            </a:r>
          </a:p>
          <a:p>
            <a:pPr lvl="1">
              <a:buFont typeface="Monotype Sorts" charset="2"/>
              <a:buNone/>
            </a:pPr>
            <a:endParaRPr lang="en-US" dirty="0">
              <a:sym typeface="Symbol"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0012" y="228600"/>
            <a:ext cx="9043988" cy="844550"/>
          </a:xfrm>
        </p:spPr>
        <p:txBody>
          <a:bodyPr>
            <a:noAutofit/>
          </a:bodyPr>
          <a:lstStyle/>
          <a:p>
            <a:pPr eaLnBrk="1" hangingPunct="1"/>
            <a:r>
              <a:rPr lang="en-US" sz="3200" dirty="0"/>
              <a:t>Transfer of a Paged Memory to Contiguous Disk Space</a:t>
            </a:r>
          </a:p>
        </p:txBody>
      </p:sp>
      <p:pic>
        <p:nvPicPr>
          <p:cNvPr id="31747" name="Picture 5"/>
          <p:cNvPicPr>
            <a:picLocks noChangeAspect="1" noChangeArrowheads="1"/>
          </p:cNvPicPr>
          <p:nvPr/>
        </p:nvPicPr>
        <p:blipFill>
          <a:blip r:embed="rId3"/>
          <a:srcRect/>
          <a:stretch>
            <a:fillRect/>
          </a:stretch>
        </p:blipFill>
        <p:spPr bwMode="auto">
          <a:xfrm>
            <a:off x="762000" y="1676400"/>
            <a:ext cx="7620000" cy="47688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Demand Paging Basic Concepts</a:t>
            </a:r>
          </a:p>
        </p:txBody>
      </p:sp>
      <p:sp>
        <p:nvSpPr>
          <p:cNvPr id="4" name="Content Placeholder 3"/>
          <p:cNvSpPr>
            <a:spLocks noGrp="1"/>
          </p:cNvSpPr>
          <p:nvPr>
            <p:ph idx="1"/>
          </p:nvPr>
        </p:nvSpPr>
        <p:spPr>
          <a:xfrm>
            <a:off x="457200" y="1600201"/>
            <a:ext cx="8229600" cy="4191000"/>
          </a:xfrm>
        </p:spPr>
        <p:txBody>
          <a:bodyPr>
            <a:normAutofit/>
          </a:bodyPr>
          <a:lstStyle/>
          <a:p>
            <a:r>
              <a:rPr lang="en-US" sz="2600" dirty="0"/>
              <a:t>The basic idea behind paging is that when a process is swapped in, the pager only loads into memory </a:t>
            </a:r>
            <a:r>
              <a:rPr lang="en-US" sz="2600" b="1" dirty="0"/>
              <a:t>those pages </a:t>
            </a:r>
            <a:r>
              <a:rPr lang="en-US" sz="2600" dirty="0"/>
              <a:t>that it expects the process to need ( </a:t>
            </a:r>
            <a:r>
              <a:rPr lang="en-US" sz="2600" b="1" dirty="0"/>
              <a:t>right away</a:t>
            </a:r>
            <a:r>
              <a:rPr lang="en-US" sz="2600" dirty="0"/>
              <a:t>)</a:t>
            </a:r>
          </a:p>
          <a:p>
            <a:r>
              <a:rPr lang="en-US" sz="2600" dirty="0"/>
              <a:t>Pages that are </a:t>
            </a:r>
            <a:r>
              <a:rPr lang="en-US" sz="2600" b="1" dirty="0"/>
              <a:t>not loaded into memory </a:t>
            </a:r>
            <a:r>
              <a:rPr lang="en-US" sz="2600" dirty="0"/>
              <a:t>are marked as </a:t>
            </a:r>
            <a:r>
              <a:rPr lang="en-US" sz="2600" b="1" dirty="0"/>
              <a:t>invalid </a:t>
            </a:r>
            <a:r>
              <a:rPr lang="en-US" sz="2600" dirty="0"/>
              <a:t>in the page table, using the invalid bit. </a:t>
            </a:r>
          </a:p>
          <a:p>
            <a:r>
              <a:rPr lang="en-US" sz="2600" dirty="0"/>
              <a:t>If the process only ever accesses </a:t>
            </a:r>
            <a:r>
              <a:rPr lang="en-US" sz="2600" b="1" i="1" dirty="0"/>
              <a:t>memory resident</a:t>
            </a:r>
            <a:r>
              <a:rPr lang="en-US" sz="2600" dirty="0"/>
              <a:t> pages, then the process runs exactly as </a:t>
            </a:r>
            <a:r>
              <a:rPr lang="en-US" sz="2600" b="1" dirty="0"/>
              <a:t>if all the pages were loaded in to memory</a:t>
            </a:r>
            <a:r>
              <a:rPr lang="en-US" sz="2600"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44550"/>
          </a:xfrm>
        </p:spPr>
        <p:txBody>
          <a:bodyPr>
            <a:noAutofit/>
          </a:bodyPr>
          <a:lstStyle/>
          <a:p>
            <a:pPr eaLnBrk="1" hangingPunct="1"/>
            <a:r>
              <a:rPr lang="en-US" sz="3200" dirty="0"/>
              <a:t>Page Table When Some Pages Are Not in Main Memory</a:t>
            </a:r>
          </a:p>
        </p:txBody>
      </p:sp>
      <p:pic>
        <p:nvPicPr>
          <p:cNvPr id="35843" name="Picture 4"/>
          <p:cNvPicPr>
            <a:picLocks noChangeAspect="1" noChangeArrowheads="1"/>
          </p:cNvPicPr>
          <p:nvPr/>
        </p:nvPicPr>
        <p:blipFill>
          <a:blip r:embed="rId3"/>
          <a:srcRect/>
          <a:stretch>
            <a:fillRect/>
          </a:stretch>
        </p:blipFill>
        <p:spPr bwMode="auto">
          <a:xfrm>
            <a:off x="1143000" y="1243013"/>
            <a:ext cx="6781800" cy="45815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715962"/>
          </a:xfrm>
        </p:spPr>
        <p:txBody>
          <a:bodyPr>
            <a:normAutofit/>
          </a:bodyPr>
          <a:lstStyle/>
          <a:p>
            <a:pPr eaLnBrk="1" hangingPunct="1"/>
            <a:r>
              <a:rPr lang="en-US" sz="3200" dirty="0"/>
              <a:t>What is Page Fault?</a:t>
            </a:r>
          </a:p>
        </p:txBody>
      </p:sp>
      <p:sp>
        <p:nvSpPr>
          <p:cNvPr id="37891" name="Rectangle 3"/>
          <p:cNvSpPr>
            <a:spLocks noGrp="1" noChangeArrowheads="1"/>
          </p:cNvSpPr>
          <p:nvPr>
            <p:ph type="body" idx="1"/>
          </p:nvPr>
        </p:nvSpPr>
        <p:spPr>
          <a:xfrm>
            <a:off x="0" y="1069156"/>
            <a:ext cx="9144000" cy="4950644"/>
          </a:xfrm>
        </p:spPr>
        <p:txBody>
          <a:bodyPr>
            <a:normAutofit/>
          </a:bodyPr>
          <a:lstStyle/>
          <a:p>
            <a:pPr>
              <a:lnSpc>
                <a:spcPct val="90000"/>
              </a:lnSpc>
              <a:buNone/>
            </a:pPr>
            <a:r>
              <a:rPr lang="en-US" dirty="0"/>
              <a:t>	</a:t>
            </a:r>
          </a:p>
          <a:p>
            <a:pPr>
              <a:lnSpc>
                <a:spcPct val="90000"/>
              </a:lnSpc>
              <a:buNone/>
            </a:pPr>
            <a:endParaRPr lang="en-US" sz="2400" dirty="0"/>
          </a:p>
          <a:p>
            <a:pPr>
              <a:lnSpc>
                <a:spcPct val="90000"/>
              </a:lnSpc>
              <a:buNone/>
            </a:pPr>
            <a:endParaRPr lang="en-US" sz="2400" dirty="0"/>
          </a:p>
          <a:p>
            <a:pPr>
              <a:lnSpc>
                <a:spcPct val="90000"/>
              </a:lnSpc>
              <a:buNone/>
            </a:pPr>
            <a:r>
              <a:rPr lang="en-US" sz="2400" dirty="0"/>
              <a:t>	The memory address requested is first checked, to make sure it was a valid memory request . If the page is not in memory (invalid bit is set)than it results in page fault. Also If there is a reference to a page, first reference to that page will trap to operating system causing </a:t>
            </a:r>
            <a:r>
              <a:rPr lang="en-US" sz="2400" b="1" dirty="0">
                <a:solidFill>
                  <a:srgbClr val="3366FF"/>
                </a:solidFill>
                <a:sym typeface="Symbol" charset="2"/>
              </a:rPr>
              <a:t>page fault</a:t>
            </a:r>
          </a:p>
          <a:p>
            <a:pPr>
              <a:lnSpc>
                <a:spcPct val="90000"/>
              </a:lnSpc>
              <a:buFont typeface="Monotype Sorts" charset="2"/>
              <a:buAutoNum type="arabicPeriod"/>
            </a:pPr>
            <a:endParaRPr lang="en-US" dirty="0">
              <a:sym typeface="Symbol"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t>Steps in Handling a Page Fault</a:t>
            </a:r>
          </a:p>
        </p:txBody>
      </p:sp>
      <p:pic>
        <p:nvPicPr>
          <p:cNvPr id="41987" name="Picture 5"/>
          <p:cNvPicPr>
            <a:picLocks noChangeAspect="1" noChangeArrowheads="1"/>
          </p:cNvPicPr>
          <p:nvPr/>
        </p:nvPicPr>
        <p:blipFill>
          <a:blip r:embed="rId3"/>
          <a:srcRect/>
          <a:stretch>
            <a:fillRect/>
          </a:stretch>
        </p:blipFill>
        <p:spPr bwMode="auto">
          <a:xfrm>
            <a:off x="1554163" y="1303338"/>
            <a:ext cx="6156325" cy="4635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0"/>
            <a:ext cx="8545368" cy="6594764"/>
          </a:xfrm>
        </p:spPr>
        <p:txBody>
          <a:bodyPr>
            <a:noAutofit/>
          </a:bodyPr>
          <a:lstStyle/>
          <a:p>
            <a:pPr>
              <a:buNone/>
            </a:pPr>
            <a:r>
              <a:rPr lang="en-US" sz="1800" dirty="0"/>
              <a:t>A page fault causes the following sequence to occur:</a:t>
            </a:r>
          </a:p>
          <a:p>
            <a:pPr lvl="1">
              <a:buFont typeface="+mj-lt"/>
              <a:buAutoNum type="arabicPeriod"/>
            </a:pPr>
            <a:r>
              <a:rPr lang="en-US" sz="1800" dirty="0"/>
              <a:t>Trap to the operating system.</a:t>
            </a:r>
          </a:p>
          <a:p>
            <a:pPr lvl="1">
              <a:buFont typeface="+mj-lt"/>
              <a:buAutoNum type="arabicPeriod"/>
            </a:pPr>
            <a:r>
              <a:rPr lang="en-US" sz="1800" dirty="0"/>
              <a:t>Save the user registers and process state.</a:t>
            </a:r>
          </a:p>
          <a:p>
            <a:pPr lvl="1">
              <a:buFont typeface="+mj-lt"/>
              <a:buAutoNum type="arabicPeriod"/>
            </a:pPr>
            <a:r>
              <a:rPr lang="en-US" sz="1800" dirty="0"/>
              <a:t>Determine that the interrupt was a page fault.</a:t>
            </a:r>
          </a:p>
          <a:p>
            <a:pPr lvl="1">
              <a:buFont typeface="+mj-lt"/>
              <a:buAutoNum type="arabicPeriod"/>
            </a:pPr>
            <a:r>
              <a:rPr lang="en-US" sz="1800" dirty="0"/>
              <a:t>Check that the page reference was legal and determine the location of the page on the disk</a:t>
            </a:r>
          </a:p>
          <a:p>
            <a:pPr lvl="1">
              <a:buFont typeface="+mj-lt"/>
              <a:buAutoNum type="arabicPeriod"/>
            </a:pPr>
            <a:r>
              <a:rPr lang="en-US" sz="1800" dirty="0"/>
              <a:t>Issue a read from the disk to a free frame:</a:t>
            </a:r>
          </a:p>
          <a:p>
            <a:pPr marL="1200150" lvl="2" indent="-342900">
              <a:buFont typeface="+mj-lt"/>
              <a:buAutoNum type="alphaLcParenR"/>
            </a:pPr>
            <a:r>
              <a:rPr lang="en-US" sz="1800" dirty="0"/>
              <a:t>Wait in a queue for this device until the read request is serviced.</a:t>
            </a:r>
          </a:p>
          <a:p>
            <a:pPr marL="1200150" lvl="2" indent="-342900">
              <a:buFont typeface="+mj-lt"/>
              <a:buAutoNum type="alphaLcParenR"/>
            </a:pPr>
            <a:r>
              <a:rPr lang="en-US" sz="1800" dirty="0"/>
              <a:t>Wait for the device seek and/ or latency time.</a:t>
            </a:r>
          </a:p>
          <a:p>
            <a:pPr marL="1200150" lvl="2" indent="-342900">
              <a:buFont typeface="+mj-lt"/>
              <a:buAutoNum type="alphaLcParenR"/>
            </a:pPr>
            <a:r>
              <a:rPr lang="en-US" sz="1800" dirty="0"/>
              <a:t>Begin the transfer of the page to a free frame.</a:t>
            </a:r>
          </a:p>
          <a:p>
            <a:pPr lvl="1">
              <a:buFont typeface="+mj-lt"/>
              <a:buAutoNum type="arabicPeriod"/>
            </a:pPr>
            <a:r>
              <a:rPr lang="en-US" sz="1800" dirty="0"/>
              <a:t>While waiting, allocate the CPU to some other user (CPU scheduling, optional).</a:t>
            </a:r>
          </a:p>
          <a:p>
            <a:pPr lvl="1">
              <a:buFont typeface="+mj-lt"/>
              <a:buAutoNum type="arabicPeriod"/>
            </a:pPr>
            <a:r>
              <a:rPr lang="en-US" sz="1800" dirty="0"/>
              <a:t>Receive an interrupt from the disk I/0 subsystem (I/0 completed).</a:t>
            </a:r>
          </a:p>
          <a:p>
            <a:pPr lvl="1">
              <a:buFont typeface="+mj-lt"/>
              <a:buAutoNum type="arabicPeriod"/>
            </a:pPr>
            <a:r>
              <a:rPr lang="en-US" sz="1800" dirty="0"/>
              <a:t>Save the registers and process state for the other user (if step 6 is executed).</a:t>
            </a:r>
          </a:p>
          <a:p>
            <a:pPr lvl="1">
              <a:buFont typeface="+mj-lt"/>
              <a:buAutoNum type="arabicPeriod"/>
            </a:pPr>
            <a:r>
              <a:rPr lang="en-US" sz="1800" dirty="0"/>
              <a:t>Determine that the interrupt was from the disk</a:t>
            </a:r>
          </a:p>
          <a:p>
            <a:pPr lvl="1">
              <a:buFont typeface="+mj-lt"/>
              <a:buAutoNum type="arabicPeriod"/>
            </a:pPr>
            <a:r>
              <a:rPr lang="en-US" sz="1800" dirty="0"/>
              <a:t>Correct the page table and other tables to show that the desired page is now in memory.</a:t>
            </a:r>
          </a:p>
          <a:p>
            <a:pPr lvl="1">
              <a:buFont typeface="+mj-lt"/>
              <a:buAutoNum type="arabicPeriod"/>
            </a:pPr>
            <a:r>
              <a:rPr lang="en-US" sz="1800" dirty="0"/>
              <a:t>Wait for the CPU to be allocated to this process again.</a:t>
            </a:r>
          </a:p>
          <a:p>
            <a:pPr lvl="1">
              <a:buFont typeface="+mj-lt"/>
              <a:buAutoNum type="arabicPeriod"/>
            </a:pPr>
            <a:r>
              <a:rPr lang="en-US" sz="1800" dirty="0"/>
              <a:t>Restore the user registers, process state, and new page table, and then resume the interrupted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r>
              <a:rPr lang="en-US" sz="3200" dirty="0"/>
              <a:t>Performance of Demand Paging</a:t>
            </a:r>
          </a:p>
        </p:txBody>
      </p:sp>
      <p:sp>
        <p:nvSpPr>
          <p:cNvPr id="44035" name="Rectangle 3"/>
          <p:cNvSpPr>
            <a:spLocks noGrp="1" noChangeArrowheads="1"/>
          </p:cNvSpPr>
          <p:nvPr>
            <p:ph type="body" idx="1"/>
          </p:nvPr>
        </p:nvSpPr>
        <p:spPr/>
        <p:txBody>
          <a:bodyPr>
            <a:normAutofit/>
          </a:bodyPr>
          <a:lstStyle/>
          <a:p>
            <a:pPr>
              <a:tabLst>
                <a:tab pos="2165350" algn="l"/>
                <a:tab pos="2857500" algn="l"/>
              </a:tabLst>
            </a:pPr>
            <a:r>
              <a:rPr lang="en-US" sz="2400" dirty="0"/>
              <a:t>Page Fault Rate 0 </a:t>
            </a:r>
            <a:r>
              <a:rPr lang="en-US" sz="2400" dirty="0">
                <a:sym typeface="Symbol" charset="2"/>
              </a:rPr>
              <a:t> </a:t>
            </a:r>
            <a:r>
              <a:rPr lang="en-US" sz="2400" i="1" dirty="0">
                <a:sym typeface="Symbol" charset="2"/>
              </a:rPr>
              <a:t>p</a:t>
            </a:r>
            <a:r>
              <a:rPr lang="en-US" sz="2400" dirty="0">
                <a:sym typeface="Symbol" charset="2"/>
              </a:rPr>
              <a:t>  1.0</a:t>
            </a:r>
          </a:p>
          <a:p>
            <a:pPr lvl="1">
              <a:tabLst>
                <a:tab pos="2165350" algn="l"/>
                <a:tab pos="2857500" algn="l"/>
              </a:tabLst>
            </a:pPr>
            <a:r>
              <a:rPr lang="en-US" sz="2400" dirty="0">
                <a:sym typeface="Symbol" charset="2"/>
              </a:rPr>
              <a:t>if </a:t>
            </a:r>
            <a:r>
              <a:rPr lang="en-US" sz="2400" i="1" dirty="0">
                <a:sym typeface="Symbol" charset="2"/>
              </a:rPr>
              <a:t>p</a:t>
            </a:r>
            <a:r>
              <a:rPr lang="en-US" sz="2400" dirty="0">
                <a:sym typeface="Symbol" charset="2"/>
              </a:rPr>
              <a:t> = 0 no page faults </a:t>
            </a:r>
          </a:p>
          <a:p>
            <a:pPr lvl="1">
              <a:tabLst>
                <a:tab pos="2165350" algn="l"/>
                <a:tab pos="2857500" algn="l"/>
              </a:tabLst>
            </a:pPr>
            <a:r>
              <a:rPr lang="en-US" sz="2400" dirty="0">
                <a:sym typeface="Symbol" charset="2"/>
              </a:rPr>
              <a:t>if </a:t>
            </a:r>
            <a:r>
              <a:rPr lang="en-US" sz="2400" i="1" dirty="0">
                <a:sym typeface="Symbol" charset="2"/>
              </a:rPr>
              <a:t>p</a:t>
            </a:r>
            <a:r>
              <a:rPr lang="en-US" sz="2400" dirty="0">
                <a:sym typeface="Symbol" charset="2"/>
              </a:rPr>
              <a:t> = 1, every reference is a fault</a:t>
            </a:r>
            <a:br>
              <a:rPr lang="en-US" sz="2400" dirty="0">
                <a:sym typeface="Symbol" charset="2"/>
              </a:rPr>
            </a:br>
            <a:endParaRPr lang="en-US" sz="2400" dirty="0">
              <a:sym typeface="Symbol" charset="2"/>
            </a:endParaRPr>
          </a:p>
          <a:p>
            <a:pPr>
              <a:tabLst>
                <a:tab pos="2165350" algn="l"/>
                <a:tab pos="2857500" algn="l"/>
              </a:tabLst>
            </a:pPr>
            <a:r>
              <a:rPr lang="en-US" sz="2400" dirty="0">
                <a:sym typeface="Symbol" charset="2"/>
              </a:rPr>
              <a:t>Effective Access Time (EAT) for each reference </a:t>
            </a:r>
          </a:p>
          <a:p>
            <a:pPr>
              <a:buFont typeface="Monotype Sorts" charset="2"/>
              <a:buNone/>
              <a:tabLst>
                <a:tab pos="2165350" algn="l"/>
                <a:tab pos="2857500" algn="l"/>
              </a:tabLst>
            </a:pPr>
            <a:r>
              <a:rPr lang="en-US" sz="2400" dirty="0">
                <a:sym typeface="Symbol" charset="2"/>
              </a:rPr>
              <a:t>	EAT = (1 – </a:t>
            </a:r>
            <a:r>
              <a:rPr lang="en-US" sz="2400" i="1" dirty="0">
                <a:sym typeface="Symbol" charset="2"/>
              </a:rPr>
              <a:t>p</a:t>
            </a:r>
            <a:r>
              <a:rPr lang="en-US" sz="2400" dirty="0">
                <a:sym typeface="Symbol" charset="2"/>
              </a:rPr>
              <a:t>) x memory access</a:t>
            </a:r>
          </a:p>
          <a:p>
            <a:pPr>
              <a:buFont typeface="Monotype Sorts" charset="2"/>
              <a:buNone/>
              <a:tabLst>
                <a:tab pos="2165350" algn="l"/>
                <a:tab pos="2857500" algn="l"/>
              </a:tabLst>
            </a:pPr>
            <a:r>
              <a:rPr lang="en-US" sz="2400" dirty="0">
                <a:sym typeface="Symbol" charset="2"/>
              </a:rPr>
              <a:t>			+ </a:t>
            </a:r>
            <a:r>
              <a:rPr lang="en-US" sz="2400" i="1" dirty="0">
                <a:sym typeface="Symbol" charset="2"/>
              </a:rPr>
              <a:t>p</a:t>
            </a:r>
            <a:r>
              <a:rPr lang="en-US" sz="2400" dirty="0">
                <a:sym typeface="Symbol" charset="2"/>
              </a:rPr>
              <a:t> (page fault overhead</a:t>
            </a:r>
          </a:p>
          <a:p>
            <a:pPr>
              <a:buFont typeface="Monotype Sorts" charset="2"/>
              <a:buNone/>
              <a:tabLst>
                <a:tab pos="2165350" algn="l"/>
                <a:tab pos="2857500" algn="l"/>
              </a:tabLst>
            </a:pPr>
            <a:r>
              <a:rPr lang="en-US" sz="2400" dirty="0">
                <a:sym typeface="Symbol" charset="2"/>
              </a:rPr>
              <a:t>			           + swap page out</a:t>
            </a:r>
          </a:p>
          <a:p>
            <a:pPr>
              <a:buFont typeface="Monotype Sorts" charset="2"/>
              <a:buNone/>
              <a:tabLst>
                <a:tab pos="2165350" algn="l"/>
                <a:tab pos="2857500" algn="l"/>
              </a:tabLst>
            </a:pPr>
            <a:r>
              <a:rPr lang="en-US" sz="2400" dirty="0">
                <a:sym typeface="Symbol" charset="2"/>
              </a:rPr>
              <a:t>			           + swap page in</a:t>
            </a:r>
          </a:p>
          <a:p>
            <a:pPr>
              <a:buFont typeface="Monotype Sorts" charset="2"/>
              <a:buNone/>
              <a:tabLst>
                <a:tab pos="2165350" algn="l"/>
                <a:tab pos="2857500" algn="l"/>
              </a:tabLst>
            </a:pPr>
            <a:r>
              <a:rPr lang="en-US" sz="2400" dirty="0">
                <a:sym typeface="Symbol" charset="2"/>
              </a:rPr>
              <a:t>			           + restart overhead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US" sz="3200" dirty="0"/>
              <a:t>Demand Paging Example</a:t>
            </a:r>
          </a:p>
        </p:txBody>
      </p:sp>
      <p:sp>
        <p:nvSpPr>
          <p:cNvPr id="46083" name="Rectangle 3"/>
          <p:cNvSpPr>
            <a:spLocks noGrp="1" noChangeArrowheads="1"/>
          </p:cNvSpPr>
          <p:nvPr>
            <p:ph type="body" idx="1"/>
          </p:nvPr>
        </p:nvSpPr>
        <p:spPr/>
        <p:txBody>
          <a:bodyPr>
            <a:noAutofit/>
          </a:bodyPr>
          <a:lstStyle/>
          <a:p>
            <a:pPr>
              <a:tabLst>
                <a:tab pos="1774825" algn="l"/>
                <a:tab pos="2279650" algn="l"/>
              </a:tabLst>
            </a:pPr>
            <a:r>
              <a:rPr lang="en-US" sz="2400" dirty="0"/>
              <a:t>Memory access time = 200 nanoseconds</a:t>
            </a:r>
          </a:p>
          <a:p>
            <a:pPr>
              <a:buFont typeface="Monotype Sorts" charset="2"/>
              <a:buNone/>
              <a:tabLst>
                <a:tab pos="1774825" algn="l"/>
                <a:tab pos="2279650" algn="l"/>
              </a:tabLst>
            </a:pPr>
            <a:endParaRPr lang="en-US" sz="2400" dirty="0"/>
          </a:p>
          <a:p>
            <a:pPr>
              <a:tabLst>
                <a:tab pos="1774825" algn="l"/>
                <a:tab pos="2279650" algn="l"/>
              </a:tabLst>
            </a:pPr>
            <a:r>
              <a:rPr lang="en-US" sz="2400" dirty="0"/>
              <a:t>Average page-fault service time = 8 milliseconds</a:t>
            </a:r>
            <a:br>
              <a:rPr lang="en-US" sz="2400" dirty="0"/>
            </a:br>
            <a:endParaRPr lang="en-US" sz="2400" dirty="0"/>
          </a:p>
          <a:p>
            <a:pPr>
              <a:tabLst>
                <a:tab pos="1774825" algn="l"/>
                <a:tab pos="2279650" algn="l"/>
              </a:tabLst>
            </a:pPr>
            <a:r>
              <a:rPr lang="en-US" sz="2400" dirty="0"/>
              <a:t>EAT = (1 – p) x 200 + p (8 milliseconds) </a:t>
            </a:r>
          </a:p>
          <a:p>
            <a:pPr>
              <a:buFont typeface="Monotype Sorts" charset="2"/>
              <a:buNone/>
              <a:tabLst>
                <a:tab pos="1774825" algn="l"/>
                <a:tab pos="2279650" algn="l"/>
              </a:tabLst>
            </a:pPr>
            <a:r>
              <a:rPr lang="en-US" sz="2400" dirty="0"/>
              <a:t>	        = (1 – p ) x 200 + p x 8,000,000 </a:t>
            </a:r>
          </a:p>
          <a:p>
            <a:pPr>
              <a:buFont typeface="Monotype Sorts" charset="2"/>
              <a:buNone/>
              <a:tabLst>
                <a:tab pos="1774825" algn="l"/>
                <a:tab pos="2279650" algn="l"/>
              </a:tabLst>
            </a:pPr>
            <a:r>
              <a:rPr lang="en-US" sz="2400" dirty="0"/>
              <a:t>              = 200 + p x 7,999,800</a:t>
            </a:r>
          </a:p>
          <a:p>
            <a:pPr>
              <a:buFont typeface="Monotype Sorts" charset="2"/>
              <a:buNone/>
              <a:tabLst>
                <a:tab pos="1774825" algn="l"/>
                <a:tab pos="2279650" algn="l"/>
              </a:tabLst>
            </a:pPr>
            <a:endParaRPr lang="en-US" sz="2400" dirty="0"/>
          </a:p>
          <a:p>
            <a:pPr>
              <a:tabLst>
                <a:tab pos="1774825" algn="l"/>
                <a:tab pos="2279650" algn="l"/>
              </a:tabLst>
            </a:pPr>
            <a:r>
              <a:rPr lang="en-US" sz="2400" dirty="0"/>
              <a:t>If one access out of 1,000 causes a page fault, then</a:t>
            </a:r>
          </a:p>
          <a:p>
            <a:pPr>
              <a:buFont typeface="Monotype Sorts" charset="2"/>
              <a:buNone/>
              <a:tabLst>
                <a:tab pos="1774825" algn="l"/>
                <a:tab pos="2279650" algn="l"/>
              </a:tabLst>
            </a:pPr>
            <a:r>
              <a:rPr lang="en-US" sz="2400" dirty="0"/>
              <a:t>         EAT = 8.2 microseconds. </a:t>
            </a:r>
          </a:p>
          <a:p>
            <a:pPr>
              <a:buFont typeface="Monotype Sorts" charset="2"/>
              <a:buNone/>
              <a:tabLst>
                <a:tab pos="1774825" algn="l"/>
                <a:tab pos="2279650" algn="l"/>
              </a:tabLst>
            </a:pPr>
            <a:r>
              <a:rPr lang="en-US" sz="2400" dirty="0"/>
              <a:t>      This is a slowdown by a factor of 40!!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sz="3200" dirty="0"/>
              <a:t>Copy-on-Write</a:t>
            </a:r>
          </a:p>
        </p:txBody>
      </p:sp>
      <p:sp>
        <p:nvSpPr>
          <p:cNvPr id="50179" name="Rectangle 3"/>
          <p:cNvSpPr>
            <a:spLocks noGrp="1" noChangeArrowheads="1"/>
          </p:cNvSpPr>
          <p:nvPr>
            <p:ph type="body" idx="1"/>
          </p:nvPr>
        </p:nvSpPr>
        <p:spPr/>
        <p:txBody>
          <a:bodyPr>
            <a:normAutofit/>
          </a:bodyPr>
          <a:lstStyle/>
          <a:p>
            <a:r>
              <a:rPr lang="en-US" sz="2400" dirty="0"/>
              <a:t>Copy-on-Write (COW) allows both parent and child processes to initially </a:t>
            </a:r>
            <a:r>
              <a:rPr lang="en-US" sz="2400" i="1" dirty="0"/>
              <a:t>share</a:t>
            </a:r>
            <a:r>
              <a:rPr lang="en-US" sz="2400" dirty="0"/>
              <a:t> the same pages in memory. If either process modifies a shared page, only then is the page copied</a:t>
            </a:r>
          </a:p>
          <a:p>
            <a:endParaRPr lang="en-US" sz="2400" dirty="0"/>
          </a:p>
          <a:p>
            <a:r>
              <a:rPr lang="en-US" sz="2400" dirty="0"/>
              <a:t>COW allows more efficient process creation as only modified pages are copied</a:t>
            </a:r>
          </a:p>
          <a:p>
            <a:endParaRPr lang="en-US" sz="2400" dirty="0"/>
          </a:p>
          <a:p>
            <a:r>
              <a:rPr lang="en-US" sz="2400" b="1" dirty="0"/>
              <a:t>Free pages </a:t>
            </a:r>
            <a:r>
              <a:rPr lang="en-US" sz="2400" dirty="0"/>
              <a:t>are </a:t>
            </a:r>
            <a:r>
              <a:rPr lang="en-US" sz="2400" b="1" dirty="0"/>
              <a:t>allocated </a:t>
            </a:r>
            <a:r>
              <a:rPr lang="en-US" sz="2400" dirty="0"/>
              <a:t>from a </a:t>
            </a:r>
            <a:r>
              <a:rPr lang="en-US" sz="2400" b="1" dirty="0"/>
              <a:t>pool</a:t>
            </a:r>
            <a:r>
              <a:rPr lang="en-US" sz="2400" dirty="0"/>
              <a:t> of </a:t>
            </a:r>
            <a:r>
              <a:rPr lang="en-US" sz="2400" i="1" dirty="0">
                <a:solidFill>
                  <a:srgbClr val="FF0000"/>
                </a:solidFill>
              </a:rPr>
              <a:t>zeroed-out pages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15A4C5-E862-452F-9B7B-A20F3D186C2B}"/>
              </a:ext>
            </a:extLst>
          </p:cNvPr>
          <p:cNvSpPr>
            <a:spLocks noGrp="1"/>
          </p:cNvSpPr>
          <p:nvPr>
            <p:ph type="title"/>
          </p:nvPr>
        </p:nvSpPr>
        <p:spPr>
          <a:xfrm>
            <a:off x="0" y="249674"/>
            <a:ext cx="9143999" cy="1280890"/>
          </a:xfrm>
        </p:spPr>
        <p:txBody>
          <a:bodyPr>
            <a:normAutofit/>
          </a:bodyPr>
          <a:lstStyle/>
          <a:p>
            <a:pPr algn="l"/>
            <a:r>
              <a:rPr lang="en-IN" sz="3200" dirty="0">
                <a:latin typeface="Times New Roman" panose="02020603050405020304" pitchFamily="18" charset="0"/>
                <a:cs typeface="Times New Roman" panose="02020603050405020304" pitchFamily="18" charset="0"/>
              </a:rPr>
              <a:t>The Content is prepared with the help of existing text books mentioned below:</a:t>
            </a:r>
          </a:p>
        </p:txBody>
      </p:sp>
      <p:sp>
        <p:nvSpPr>
          <p:cNvPr id="3" name="Content Placeholder 2">
            <a:extLst>
              <a:ext uri="{FF2B5EF4-FFF2-40B4-BE49-F238E27FC236}">
                <a16:creationId xmlns:a16="http://schemas.microsoft.com/office/drawing/2014/main" xmlns="" id="{185A740F-656C-43AB-B871-7E62E619837D}"/>
              </a:ext>
            </a:extLst>
          </p:cNvPr>
          <p:cNvSpPr>
            <a:spLocks noGrp="1"/>
          </p:cNvSpPr>
          <p:nvPr>
            <p:ph idx="1"/>
          </p:nvPr>
        </p:nvSpPr>
        <p:spPr>
          <a:xfrm>
            <a:off x="0" y="1530564"/>
            <a:ext cx="9144000" cy="4196468"/>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References:</a:t>
            </a:r>
          </a:p>
          <a:p>
            <a:pPr>
              <a:buAutoNum type="arabicPeriod"/>
            </a:pPr>
            <a:r>
              <a:rPr lang="en-IN" sz="2400" i="0" dirty="0" err="1">
                <a:effectLst/>
                <a:latin typeface="Times New Roman" panose="02020603050405020304" pitchFamily="18" charset="0"/>
                <a:cs typeface="Times New Roman" panose="02020603050405020304" pitchFamily="18" charset="0"/>
              </a:rPr>
              <a:t>Silberschatz</a:t>
            </a:r>
            <a:r>
              <a:rPr lang="en-IN" sz="2400" i="0" dirty="0">
                <a:effectLst/>
                <a:latin typeface="Times New Roman" panose="02020603050405020304" pitchFamily="18" charset="0"/>
                <a:cs typeface="Times New Roman" panose="02020603050405020304" pitchFamily="18" charset="0"/>
              </a:rPr>
              <a:t>, Abraham, Peter B. Galvin, and Greg Gagne. </a:t>
            </a:r>
            <a:r>
              <a:rPr lang="en-IN" sz="2400" i="1" dirty="0">
                <a:effectLst/>
                <a:latin typeface="Times New Roman" panose="02020603050405020304" pitchFamily="18" charset="0"/>
                <a:cs typeface="Times New Roman" panose="02020603050405020304" pitchFamily="18" charset="0"/>
              </a:rPr>
              <a:t>Operating system concepts with Java</a:t>
            </a:r>
            <a:r>
              <a:rPr lang="en-IN" sz="2400" i="0" dirty="0">
                <a:effectLst/>
                <a:latin typeface="Times New Roman" panose="02020603050405020304" pitchFamily="18" charset="0"/>
                <a:cs typeface="Times New Roman" panose="02020603050405020304" pitchFamily="18" charset="0"/>
              </a:rPr>
              <a:t>. Wiley Publishing, 2009.</a:t>
            </a:r>
          </a:p>
          <a:p>
            <a:pPr>
              <a:buAutoNum type="arabicPeriod"/>
            </a:pPr>
            <a:r>
              <a:rPr lang="en-US" sz="2400" i="0" dirty="0">
                <a:effectLst/>
                <a:latin typeface="Times New Roman" panose="02020603050405020304" pitchFamily="18" charset="0"/>
                <a:cs typeface="Times New Roman" panose="02020603050405020304" pitchFamily="18" charset="0"/>
              </a:rPr>
              <a:t>Stallings, William. </a:t>
            </a:r>
            <a:r>
              <a:rPr lang="en-US" sz="2400" i="1" dirty="0">
                <a:effectLst/>
                <a:latin typeface="Times New Roman" panose="02020603050405020304" pitchFamily="18" charset="0"/>
                <a:cs typeface="Times New Roman" panose="02020603050405020304" pitchFamily="18" charset="0"/>
              </a:rPr>
              <a:t>Operating Systems 5th Edition</a:t>
            </a:r>
            <a:r>
              <a:rPr lang="en-US" sz="2400" i="0" dirty="0">
                <a:effectLst/>
                <a:latin typeface="Times New Roman" panose="02020603050405020304" pitchFamily="18" charset="0"/>
                <a:cs typeface="Times New Roman" panose="02020603050405020304" pitchFamily="18" charset="0"/>
              </a:rPr>
              <a:t>. Pearson Education India, 2006.</a:t>
            </a:r>
            <a:endParaRPr lang="en-IN" sz="2400" dirty="0">
              <a:latin typeface="Times New Roman" panose="02020603050405020304" pitchFamily="18" charset="0"/>
              <a:cs typeface="Times New Roman" panose="02020603050405020304" pitchFamily="18" charset="0"/>
            </a:endParaRPr>
          </a:p>
          <a:p>
            <a:pPr>
              <a:buAutoNum type="arabicPeriod"/>
            </a:pPr>
            <a:r>
              <a:rPr lang="en-IN" sz="2400" i="0" dirty="0">
                <a:effectLst/>
                <a:latin typeface="Times New Roman" panose="02020603050405020304" pitchFamily="18" charset="0"/>
                <a:cs typeface="Times New Roman" panose="02020603050405020304" pitchFamily="18" charset="0"/>
              </a:rPr>
              <a:t>Tannenbaum, Andrew S. "Modern Operating Systems,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408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a:t>Before Process 1 Modifies Page C</a:t>
            </a:r>
          </a:p>
        </p:txBody>
      </p:sp>
      <p:pic>
        <p:nvPicPr>
          <p:cNvPr id="52227" name="Picture 6"/>
          <p:cNvPicPr>
            <a:picLocks noChangeAspect="1" noChangeArrowheads="1"/>
          </p:cNvPicPr>
          <p:nvPr/>
        </p:nvPicPr>
        <p:blipFill>
          <a:blip r:embed="rId3"/>
          <a:srcRect/>
          <a:stretch>
            <a:fillRect/>
          </a:stretch>
        </p:blipFill>
        <p:spPr bwMode="auto">
          <a:xfrm>
            <a:off x="911225" y="1652588"/>
            <a:ext cx="7489825" cy="42100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a:t>After Process 1 Modifies Page C</a:t>
            </a:r>
          </a:p>
        </p:txBody>
      </p:sp>
      <p:pic>
        <p:nvPicPr>
          <p:cNvPr id="54276" name="Picture 4" descr="9"/>
          <p:cNvPicPr>
            <a:picLocks noChangeAspect="1" noChangeArrowheads="1"/>
          </p:cNvPicPr>
          <p:nvPr/>
        </p:nvPicPr>
        <p:blipFill>
          <a:blip r:embed="rId3"/>
          <a:srcRect/>
          <a:stretch>
            <a:fillRect/>
          </a:stretch>
        </p:blipFill>
        <p:spPr bwMode="auto">
          <a:xfrm>
            <a:off x="1349375" y="2044700"/>
            <a:ext cx="6731000" cy="310991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pPr eaLnBrk="1" hangingPunct="1"/>
            <a:r>
              <a:rPr lang="en-US" sz="3200" dirty="0"/>
              <a:t>What happens if there is no free frame?</a:t>
            </a:r>
          </a:p>
        </p:txBody>
      </p:sp>
      <p:sp>
        <p:nvSpPr>
          <p:cNvPr id="56323" name="Rectangle 3"/>
          <p:cNvSpPr>
            <a:spLocks noGrp="1" noChangeArrowheads="1"/>
          </p:cNvSpPr>
          <p:nvPr>
            <p:ph type="body" idx="1"/>
          </p:nvPr>
        </p:nvSpPr>
        <p:spPr>
          <a:xfrm>
            <a:off x="827088" y="1425575"/>
            <a:ext cx="6683375" cy="4511675"/>
          </a:xfrm>
        </p:spPr>
        <p:txBody>
          <a:bodyPr>
            <a:normAutofit/>
          </a:bodyPr>
          <a:lstStyle/>
          <a:p>
            <a:r>
              <a:rPr lang="en-US" sz="2400" dirty="0"/>
              <a:t>Page replacement – find some page in memory, but not really in use, swap it out</a:t>
            </a:r>
          </a:p>
          <a:p>
            <a:pPr lvl="1"/>
            <a:r>
              <a:rPr lang="en-US" sz="2400" dirty="0"/>
              <a:t>algorithm</a:t>
            </a:r>
          </a:p>
          <a:p>
            <a:pPr lvl="1"/>
            <a:r>
              <a:rPr lang="en-US" sz="2400" dirty="0"/>
              <a:t>performance – want an algorithm which will result in minimum number of page faults</a:t>
            </a:r>
          </a:p>
          <a:p>
            <a:r>
              <a:rPr lang="en-US" sz="2400" dirty="0"/>
              <a:t>Same page may be brought into memory several times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pPr eaLnBrk="1" hangingPunct="1"/>
            <a:r>
              <a:rPr lang="en-US" sz="3200" dirty="0"/>
              <a:t>Page Replacement</a:t>
            </a:r>
          </a:p>
        </p:txBody>
      </p:sp>
      <p:sp>
        <p:nvSpPr>
          <p:cNvPr id="58371" name="Rectangle 3"/>
          <p:cNvSpPr>
            <a:spLocks noGrp="1" noChangeArrowheads="1"/>
          </p:cNvSpPr>
          <p:nvPr>
            <p:ph type="body" idx="1"/>
          </p:nvPr>
        </p:nvSpPr>
        <p:spPr/>
        <p:txBody>
          <a:bodyPr>
            <a:normAutofit/>
          </a:bodyPr>
          <a:lstStyle/>
          <a:p>
            <a:r>
              <a:rPr lang="en-US" sz="2400" dirty="0"/>
              <a:t>Prevent over-allocation of memory by modifying page-fault service routine to include page replacement</a:t>
            </a:r>
            <a:br>
              <a:rPr lang="en-US" sz="2400" dirty="0"/>
            </a:br>
            <a:endParaRPr lang="en-US" sz="2400" dirty="0"/>
          </a:p>
          <a:p>
            <a:r>
              <a:rPr lang="en-US" sz="2400" dirty="0"/>
              <a:t>Use </a:t>
            </a:r>
            <a:r>
              <a:rPr lang="en-US" sz="2400" b="1" dirty="0">
                <a:solidFill>
                  <a:srgbClr val="3366FF"/>
                </a:solidFill>
              </a:rPr>
              <a:t>modify (dirty) bit </a:t>
            </a:r>
            <a:r>
              <a:rPr lang="en-US" sz="2400" dirty="0"/>
              <a:t>to reduce overhead of page transfers – only modified pages are written to disk</a:t>
            </a:r>
            <a:br>
              <a:rPr lang="en-US" sz="2400" dirty="0"/>
            </a:br>
            <a:endParaRPr lang="en-US" sz="2400" dirty="0"/>
          </a:p>
          <a:p>
            <a:r>
              <a:rPr lang="en-US" sz="2400" dirty="0"/>
              <a:t>Page replacement completes separation between logical memory and physical memory – large virtual memory can be provided on a smaller physical memory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0"/>
            <a:ext cx="8229600" cy="990600"/>
          </a:xfrm>
        </p:spPr>
        <p:txBody>
          <a:bodyPr>
            <a:normAutofit/>
          </a:bodyPr>
          <a:lstStyle/>
          <a:p>
            <a:pPr eaLnBrk="1" hangingPunct="1"/>
            <a:r>
              <a:rPr lang="en-US" sz="3200" dirty="0"/>
              <a:t>Need For Page Replacement</a:t>
            </a:r>
          </a:p>
        </p:txBody>
      </p:sp>
      <p:pic>
        <p:nvPicPr>
          <p:cNvPr id="60419" name="Picture 6"/>
          <p:cNvPicPr>
            <a:picLocks noChangeAspect="1" noChangeArrowheads="1"/>
          </p:cNvPicPr>
          <p:nvPr/>
        </p:nvPicPr>
        <p:blipFill>
          <a:blip r:embed="rId3"/>
          <a:srcRect/>
          <a:stretch>
            <a:fillRect/>
          </a:stretch>
        </p:blipFill>
        <p:spPr bwMode="auto">
          <a:xfrm>
            <a:off x="457200" y="1187450"/>
            <a:ext cx="8305800" cy="51133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792162"/>
          </a:xfrm>
        </p:spPr>
        <p:txBody>
          <a:bodyPr>
            <a:normAutofit/>
          </a:bodyPr>
          <a:lstStyle/>
          <a:p>
            <a:pPr eaLnBrk="1" hangingPunct="1"/>
            <a:r>
              <a:rPr lang="en-US" sz="3200" dirty="0"/>
              <a:t>Basic Page Replacement</a:t>
            </a:r>
          </a:p>
        </p:txBody>
      </p:sp>
      <p:sp>
        <p:nvSpPr>
          <p:cNvPr id="62467" name="Rectangle 3"/>
          <p:cNvSpPr>
            <a:spLocks noGrp="1" noChangeArrowheads="1"/>
          </p:cNvSpPr>
          <p:nvPr>
            <p:ph type="body" idx="1"/>
          </p:nvPr>
        </p:nvSpPr>
        <p:spPr>
          <a:xfrm>
            <a:off x="381000" y="1439862"/>
            <a:ext cx="8382000" cy="4808537"/>
          </a:xfrm>
        </p:spPr>
        <p:txBody>
          <a:bodyPr>
            <a:noAutofit/>
          </a:bodyPr>
          <a:lstStyle/>
          <a:p>
            <a:pPr marL="381000" indent="-381000">
              <a:buFont typeface="Monotype Sorts" charset="2"/>
              <a:buAutoNum type="arabicPeriod"/>
            </a:pPr>
            <a:r>
              <a:rPr lang="en-US" sz="2400" dirty="0"/>
              <a:t>Find the location of the desired page on disk</a:t>
            </a:r>
          </a:p>
          <a:p>
            <a:pPr marL="381000" indent="-381000">
              <a:buFont typeface="Monotype Sorts" charset="2"/>
              <a:buAutoNum type="arabicPeriod"/>
            </a:pPr>
            <a:r>
              <a:rPr lang="en-US" sz="2400" dirty="0"/>
              <a:t>Find a free frame:</a:t>
            </a:r>
            <a:br>
              <a:rPr lang="en-US" sz="2400" dirty="0"/>
            </a:br>
            <a:r>
              <a:rPr lang="en-US" sz="2400" dirty="0"/>
              <a:t>   -  If there is a free frame, use it</a:t>
            </a:r>
            <a:br>
              <a:rPr lang="en-US" sz="2400" dirty="0"/>
            </a:br>
            <a:r>
              <a:rPr lang="en-US" sz="2400" dirty="0"/>
              <a:t>   -  If there is no free frame, use a page replacement  algorithm to select a </a:t>
            </a:r>
            <a:r>
              <a:rPr lang="en-US" sz="2400" b="1" dirty="0">
                <a:solidFill>
                  <a:srgbClr val="3366FF"/>
                </a:solidFill>
              </a:rPr>
              <a:t>victim </a:t>
            </a:r>
            <a:r>
              <a:rPr lang="en-US" sz="2400" dirty="0"/>
              <a:t>frame</a:t>
            </a:r>
          </a:p>
          <a:p>
            <a:pPr marL="381000" indent="-381000">
              <a:buFont typeface="Monotype Sorts" charset="2"/>
              <a:buAutoNum type="arabicPeriod"/>
            </a:pPr>
            <a:r>
              <a:rPr lang="en-US" sz="2400" dirty="0"/>
              <a:t>Bring  the desired page into the (newly) free frame; update the page and frame tables</a:t>
            </a:r>
          </a:p>
          <a:p>
            <a:pPr marL="381000" indent="-381000">
              <a:buFont typeface="Monotype Sorts" charset="2"/>
              <a:buAutoNum type="arabicPeriod"/>
            </a:pPr>
            <a:r>
              <a:rPr lang="en-US" sz="2400" dirty="0"/>
              <a:t>Restart the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715962"/>
          </a:xfrm>
        </p:spPr>
        <p:txBody>
          <a:bodyPr>
            <a:normAutofit/>
          </a:bodyPr>
          <a:lstStyle/>
          <a:p>
            <a:pPr eaLnBrk="1" hangingPunct="1"/>
            <a:r>
              <a:rPr lang="en-US" sz="3200" dirty="0"/>
              <a:t>Page Replacement</a:t>
            </a:r>
          </a:p>
        </p:txBody>
      </p:sp>
      <p:pic>
        <p:nvPicPr>
          <p:cNvPr id="64515" name="Picture 5"/>
          <p:cNvPicPr>
            <a:picLocks noChangeAspect="1" noChangeArrowheads="1"/>
          </p:cNvPicPr>
          <p:nvPr/>
        </p:nvPicPr>
        <p:blipFill>
          <a:blip r:embed="rId3"/>
          <a:srcRect/>
          <a:stretch>
            <a:fillRect/>
          </a:stretch>
        </p:blipFill>
        <p:spPr bwMode="auto">
          <a:xfrm>
            <a:off x="381000" y="1357313"/>
            <a:ext cx="8458199" cy="47815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762000"/>
          </a:xfrm>
        </p:spPr>
        <p:txBody>
          <a:bodyPr>
            <a:normAutofit/>
          </a:bodyPr>
          <a:lstStyle/>
          <a:p>
            <a:pPr eaLnBrk="1" hangingPunct="1"/>
            <a:r>
              <a:rPr lang="en-US" sz="3200" dirty="0"/>
              <a:t>Page Replacement Algorithms</a:t>
            </a:r>
          </a:p>
        </p:txBody>
      </p:sp>
      <p:sp>
        <p:nvSpPr>
          <p:cNvPr id="66563" name="Rectangle 3"/>
          <p:cNvSpPr>
            <a:spLocks noGrp="1" noChangeArrowheads="1"/>
          </p:cNvSpPr>
          <p:nvPr>
            <p:ph type="body" idx="1"/>
          </p:nvPr>
        </p:nvSpPr>
        <p:spPr>
          <a:xfrm>
            <a:off x="0" y="609600"/>
            <a:ext cx="9144000" cy="6248399"/>
          </a:xfrm>
        </p:spPr>
        <p:txBody>
          <a:bodyPr>
            <a:noAutofit/>
          </a:bodyPr>
          <a:lstStyle/>
          <a:p>
            <a:pPr algn="just">
              <a:tabLst>
                <a:tab pos="3146425" algn="ctr"/>
              </a:tabLst>
            </a:pPr>
            <a:r>
              <a:rPr lang="en-US" sz="2400" dirty="0"/>
              <a:t>There are two major requirements to implement a successful demand paging system. We must develop a </a:t>
            </a:r>
            <a:r>
              <a:rPr lang="en-US" sz="2400" b="1" i="1" dirty="0"/>
              <a:t>frame-allocation algorithm</a:t>
            </a:r>
            <a:r>
              <a:rPr lang="en-US" sz="2400" dirty="0"/>
              <a:t> and a </a:t>
            </a:r>
            <a:r>
              <a:rPr lang="en-US" sz="2400" b="1" i="1" dirty="0"/>
              <a:t>page-replacement algorithm. </a:t>
            </a:r>
            <a:endParaRPr lang="en-US" sz="2400" dirty="0"/>
          </a:p>
          <a:p>
            <a:pPr algn="just">
              <a:tabLst>
                <a:tab pos="3146425" algn="ctr"/>
              </a:tabLst>
            </a:pPr>
            <a:endParaRPr lang="en-US" sz="2400" dirty="0"/>
          </a:p>
          <a:p>
            <a:pPr algn="just">
              <a:tabLst>
                <a:tab pos="3146425" algn="ctr"/>
              </a:tabLst>
            </a:pPr>
            <a:r>
              <a:rPr lang="en-US" sz="2400" dirty="0"/>
              <a:t>Evaluate algorithm by running it on a particular string of memory references (reference string) and computing the number of page faults on that string. </a:t>
            </a:r>
          </a:p>
          <a:p>
            <a:pPr algn="just">
              <a:tabLst>
                <a:tab pos="3146425" algn="ctr"/>
              </a:tabLst>
            </a:pPr>
            <a:endParaRPr lang="en-US" sz="2400" dirty="0"/>
          </a:p>
          <a:p>
            <a:pPr algn="just">
              <a:tabLst>
                <a:tab pos="3146425" algn="ctr"/>
              </a:tabLst>
            </a:pPr>
            <a:r>
              <a:rPr lang="en-US" sz="2400" dirty="0"/>
              <a:t>Reference string can be generated as shown below.</a:t>
            </a:r>
          </a:p>
          <a:p>
            <a:pPr algn="just">
              <a:buNone/>
              <a:tabLst>
                <a:tab pos="3146425" algn="ctr"/>
              </a:tabLst>
            </a:pPr>
            <a:r>
              <a:rPr lang="en-US" sz="2400" dirty="0"/>
              <a:t>  		</a:t>
            </a:r>
            <a:r>
              <a:rPr lang="en-US" sz="2400" b="1" dirty="0">
                <a:solidFill>
                  <a:srgbClr val="FF0000"/>
                </a:solidFill>
              </a:rPr>
              <a:t>1, 2, 3, 4, 1, 2, 5, 1, 2, 3, 4, 5</a:t>
            </a:r>
            <a:endParaRPr lang="en-US" sz="2400" dirty="0"/>
          </a:p>
          <a:p>
            <a:pPr algn="just">
              <a:tabLst>
                <a:tab pos="3146425" algn="ctr"/>
              </a:tabLst>
            </a:pPr>
            <a:endParaRPr lang="en-US" sz="2400" dirty="0"/>
          </a:p>
          <a:p>
            <a:pPr algn="just">
              <a:tabLst>
                <a:tab pos="3146425" algn="ctr"/>
              </a:tabLst>
            </a:pPr>
            <a:r>
              <a:rPr lang="en-US" sz="2400" dirty="0"/>
              <a:t>So for example, if pages were of size 100 bytes, then the sequence of address requests ( 0100, 0432, 0101, 0612, 0634, 0688, 0132, 0038, 0420 ) would reduce to page requests ( 1, 4, 1, 6, 1, 0, 4 ) </a:t>
            </a:r>
          </a:p>
          <a:p>
            <a:pPr>
              <a:buFont typeface="Monotype Sorts" charset="2"/>
              <a:buNone/>
              <a:tabLst>
                <a:tab pos="3146425" algn="ctr"/>
              </a:tabLst>
            </a:pPr>
            <a:r>
              <a:rPr lang="en-US" sz="2000" dirty="0"/>
              <a:t>	</a:t>
            </a:r>
            <a:endParaRPr lang="en-US" sz="20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274638"/>
            <a:ext cx="9144000" cy="1143000"/>
          </a:xfrm>
        </p:spPr>
        <p:txBody>
          <a:bodyPr>
            <a:normAutofit/>
          </a:bodyPr>
          <a:lstStyle/>
          <a:p>
            <a:pPr eaLnBrk="1" hangingPunct="1"/>
            <a:r>
              <a:rPr lang="en-US" sz="3200" dirty="0"/>
              <a:t>Graph of Page Faults Versus The Number of Frames</a:t>
            </a:r>
          </a:p>
        </p:txBody>
      </p:sp>
      <p:pic>
        <p:nvPicPr>
          <p:cNvPr id="68611" name="Picture 5"/>
          <p:cNvPicPr>
            <a:picLocks noChangeAspect="1" noChangeArrowheads="1"/>
          </p:cNvPicPr>
          <p:nvPr/>
        </p:nvPicPr>
        <p:blipFill>
          <a:blip r:embed="rId3"/>
          <a:srcRect/>
          <a:stretch>
            <a:fillRect/>
          </a:stretch>
        </p:blipFill>
        <p:spPr bwMode="auto">
          <a:xfrm>
            <a:off x="457200" y="1709738"/>
            <a:ext cx="8153400" cy="453866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0"/>
            <a:ext cx="8229600" cy="838200"/>
          </a:xfrm>
        </p:spPr>
        <p:txBody>
          <a:bodyPr>
            <a:normAutofit/>
          </a:bodyPr>
          <a:lstStyle/>
          <a:p>
            <a:pPr eaLnBrk="1" hangingPunct="1"/>
            <a:r>
              <a:rPr lang="en-US" sz="3200" dirty="0"/>
              <a:t>First-In-First-Out (FIFO) Algorithm</a:t>
            </a:r>
          </a:p>
        </p:txBody>
      </p:sp>
      <p:sp>
        <p:nvSpPr>
          <p:cNvPr id="70659" name="Rectangle 3"/>
          <p:cNvSpPr>
            <a:spLocks noGrp="1" noChangeArrowheads="1"/>
          </p:cNvSpPr>
          <p:nvPr>
            <p:ph type="body" idx="1"/>
          </p:nvPr>
        </p:nvSpPr>
        <p:spPr>
          <a:xfrm>
            <a:off x="0" y="685801"/>
            <a:ext cx="9144000" cy="6230938"/>
          </a:xfrm>
        </p:spPr>
        <p:txBody>
          <a:bodyPr>
            <a:normAutofit fontScale="92500" lnSpcReduction="20000"/>
          </a:bodyPr>
          <a:lstStyle/>
          <a:p>
            <a:r>
              <a:rPr lang="en-US" sz="2200" dirty="0"/>
              <a:t>Reference string: 1, 2, 3, 4, 1, 2, 5, 1, 2, 3, 4, 5</a:t>
            </a:r>
          </a:p>
          <a:p>
            <a:r>
              <a:rPr lang="en-US" sz="2200" dirty="0"/>
              <a:t>3 frames (3 pages can be in memory at a time per process)</a:t>
            </a:r>
          </a:p>
          <a:p>
            <a:pPr>
              <a:buFont typeface="Monotype Sorts" charset="2"/>
              <a:buNone/>
            </a:pPr>
            <a:endParaRPr lang="en-US" sz="1600" dirty="0"/>
          </a:p>
          <a:p>
            <a:pPr>
              <a:buFont typeface="Monotype Sorts" charset="2"/>
              <a:buNone/>
            </a:pPr>
            <a:endParaRPr lang="en-US" dirty="0"/>
          </a:p>
          <a:p>
            <a:pPr>
              <a:buFont typeface="Monotype Sorts" charset="2"/>
              <a:buNone/>
            </a:pPr>
            <a:r>
              <a:rPr lang="en-US" dirty="0"/>
              <a:t/>
            </a:r>
            <a:br>
              <a:rPr lang="en-US" dirty="0"/>
            </a:br>
            <a:endParaRPr lang="en-US" dirty="0"/>
          </a:p>
          <a:p>
            <a:pPr>
              <a:buFont typeface="Monotype Sorts" charset="2"/>
              <a:buNone/>
            </a:pPr>
            <a:endParaRPr lang="en-US" dirty="0"/>
          </a:p>
          <a:p>
            <a:r>
              <a:rPr lang="en-US" sz="2200" dirty="0"/>
              <a:t>4 frames</a:t>
            </a:r>
            <a:r>
              <a:rPr lang="en-US" sz="1600" dirty="0"/>
              <a:t/>
            </a:r>
            <a:br>
              <a:rPr lang="en-US" sz="1600"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a:buFont typeface="Monotype Sorts" charset="2"/>
              <a:buNone/>
            </a:pPr>
            <a:r>
              <a:rPr lang="en-US" dirty="0"/>
              <a:t/>
            </a:r>
            <a:br>
              <a:rPr lang="en-US" dirty="0"/>
            </a:br>
            <a:endParaRPr lang="en-US" dirty="0"/>
          </a:p>
          <a:p>
            <a:r>
              <a:rPr lang="en-US" sz="2200" dirty="0" err="1"/>
              <a:t>Belady’s</a:t>
            </a:r>
            <a:r>
              <a:rPr lang="en-US" sz="2200" dirty="0"/>
              <a:t> Anomaly: more frames </a:t>
            </a:r>
            <a:r>
              <a:rPr lang="en-US" sz="2200" dirty="0">
                <a:sym typeface="Symbol" charset="2"/>
              </a:rPr>
              <a:t> more page faults</a:t>
            </a:r>
            <a:endParaRPr lang="en-US" sz="2200" dirty="0"/>
          </a:p>
        </p:txBody>
      </p:sp>
      <p:sp>
        <p:nvSpPr>
          <p:cNvPr id="70660" name="Rectangle 4"/>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70661" name="Rectangle 5"/>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70662" name="Rectangle 6"/>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70663" name="Text Box 7"/>
          <p:cNvSpPr txBox="1">
            <a:spLocks noChangeArrowheads="1"/>
          </p:cNvSpPr>
          <p:nvPr/>
        </p:nvSpPr>
        <p:spPr bwMode="auto">
          <a:xfrm>
            <a:off x="3054350" y="2259013"/>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70664" name="Text Box 8"/>
          <p:cNvSpPr txBox="1">
            <a:spLocks noChangeArrowheads="1"/>
          </p:cNvSpPr>
          <p:nvPr/>
        </p:nvSpPr>
        <p:spPr bwMode="auto">
          <a:xfrm>
            <a:off x="3054350" y="270192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a:t>
            </a:r>
          </a:p>
        </p:txBody>
      </p:sp>
      <p:sp>
        <p:nvSpPr>
          <p:cNvPr id="70665" name="Text Box 9"/>
          <p:cNvSpPr txBox="1">
            <a:spLocks noChangeArrowheads="1"/>
          </p:cNvSpPr>
          <p:nvPr/>
        </p:nvSpPr>
        <p:spPr bwMode="auto">
          <a:xfrm>
            <a:off x="3054350" y="317817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70666" name="Text Box 10"/>
          <p:cNvSpPr txBox="1">
            <a:spLocks noChangeArrowheads="1"/>
          </p:cNvSpPr>
          <p:nvPr/>
        </p:nvSpPr>
        <p:spPr bwMode="auto">
          <a:xfrm>
            <a:off x="3898900" y="2297113"/>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4</a:t>
            </a:r>
          </a:p>
        </p:txBody>
      </p:sp>
      <p:sp>
        <p:nvSpPr>
          <p:cNvPr id="70667" name="Text Box 11"/>
          <p:cNvSpPr txBox="1">
            <a:spLocks noChangeArrowheads="1"/>
          </p:cNvSpPr>
          <p:nvPr/>
        </p:nvSpPr>
        <p:spPr bwMode="auto">
          <a:xfrm>
            <a:off x="3898900" y="274002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70668" name="Text Box 12"/>
          <p:cNvSpPr txBox="1">
            <a:spLocks noChangeArrowheads="1"/>
          </p:cNvSpPr>
          <p:nvPr/>
        </p:nvSpPr>
        <p:spPr bwMode="auto">
          <a:xfrm>
            <a:off x="3898900" y="321627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a:t>
            </a:r>
          </a:p>
        </p:txBody>
      </p:sp>
      <p:sp>
        <p:nvSpPr>
          <p:cNvPr id="70669" name="Text Box 13"/>
          <p:cNvSpPr txBox="1">
            <a:spLocks noChangeArrowheads="1"/>
          </p:cNvSpPr>
          <p:nvPr/>
        </p:nvSpPr>
        <p:spPr bwMode="auto">
          <a:xfrm>
            <a:off x="4279900" y="2297113"/>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70670" name="Text Box 14"/>
          <p:cNvSpPr txBox="1">
            <a:spLocks noChangeArrowheads="1"/>
          </p:cNvSpPr>
          <p:nvPr/>
        </p:nvSpPr>
        <p:spPr bwMode="auto">
          <a:xfrm>
            <a:off x="4279900" y="274002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70671" name="Text Box 15"/>
          <p:cNvSpPr txBox="1">
            <a:spLocks noChangeArrowheads="1"/>
          </p:cNvSpPr>
          <p:nvPr/>
        </p:nvSpPr>
        <p:spPr bwMode="auto">
          <a:xfrm>
            <a:off x="4279900" y="3216275"/>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4</a:t>
            </a:r>
          </a:p>
        </p:txBody>
      </p:sp>
      <p:sp>
        <p:nvSpPr>
          <p:cNvPr id="70672" name="Text Box 16"/>
          <p:cNvSpPr txBox="1">
            <a:spLocks noChangeArrowheads="1"/>
          </p:cNvSpPr>
          <p:nvPr/>
        </p:nvSpPr>
        <p:spPr bwMode="auto">
          <a:xfrm>
            <a:off x="4737100" y="2740025"/>
            <a:ext cx="14922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9 page faults</a:t>
            </a:r>
          </a:p>
        </p:txBody>
      </p:sp>
      <p:sp>
        <p:nvSpPr>
          <p:cNvPr id="70673" name="Rectangle 17"/>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70674" name="Rectangle 18"/>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70675" name="Rectangle 19"/>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70676" name="Text Box 20"/>
          <p:cNvSpPr txBox="1">
            <a:spLocks noChangeArrowheads="1"/>
          </p:cNvSpPr>
          <p:nvPr/>
        </p:nvSpPr>
        <p:spPr bwMode="auto">
          <a:xfrm>
            <a:off x="3022600" y="3983038"/>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70677" name="Text Box 21"/>
          <p:cNvSpPr txBox="1">
            <a:spLocks noChangeArrowheads="1"/>
          </p:cNvSpPr>
          <p:nvPr/>
        </p:nvSpPr>
        <p:spPr bwMode="auto">
          <a:xfrm>
            <a:off x="3022600" y="442595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a:t>
            </a:r>
          </a:p>
        </p:txBody>
      </p:sp>
      <p:sp>
        <p:nvSpPr>
          <p:cNvPr id="70678" name="Text Box 22"/>
          <p:cNvSpPr txBox="1">
            <a:spLocks noChangeArrowheads="1"/>
          </p:cNvSpPr>
          <p:nvPr/>
        </p:nvSpPr>
        <p:spPr bwMode="auto">
          <a:xfrm>
            <a:off x="3022600" y="490220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
        <p:nvSpPr>
          <p:cNvPr id="70679" name="Text Box 23"/>
          <p:cNvSpPr txBox="1">
            <a:spLocks noChangeArrowheads="1"/>
          </p:cNvSpPr>
          <p:nvPr/>
        </p:nvSpPr>
        <p:spPr bwMode="auto">
          <a:xfrm>
            <a:off x="3867150" y="4021138"/>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70680" name="Text Box 24"/>
          <p:cNvSpPr txBox="1">
            <a:spLocks noChangeArrowheads="1"/>
          </p:cNvSpPr>
          <p:nvPr/>
        </p:nvSpPr>
        <p:spPr bwMode="auto">
          <a:xfrm>
            <a:off x="3867150" y="446405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70681" name="Text Box 25"/>
          <p:cNvSpPr txBox="1">
            <a:spLocks noChangeArrowheads="1"/>
          </p:cNvSpPr>
          <p:nvPr/>
        </p:nvSpPr>
        <p:spPr bwMode="auto">
          <a:xfrm>
            <a:off x="3867150" y="494030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a:t>
            </a:r>
          </a:p>
        </p:txBody>
      </p:sp>
      <p:sp>
        <p:nvSpPr>
          <p:cNvPr id="70682" name="Text Box 26"/>
          <p:cNvSpPr txBox="1">
            <a:spLocks noChangeArrowheads="1"/>
          </p:cNvSpPr>
          <p:nvPr/>
        </p:nvSpPr>
        <p:spPr bwMode="auto">
          <a:xfrm>
            <a:off x="4248150" y="4021138"/>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4</a:t>
            </a:r>
          </a:p>
        </p:txBody>
      </p:sp>
      <p:sp>
        <p:nvSpPr>
          <p:cNvPr id="70683" name="Text Box 28"/>
          <p:cNvSpPr txBox="1">
            <a:spLocks noChangeArrowheads="1"/>
          </p:cNvSpPr>
          <p:nvPr/>
        </p:nvSpPr>
        <p:spPr bwMode="auto">
          <a:xfrm>
            <a:off x="4248150" y="448310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
        <p:nvSpPr>
          <p:cNvPr id="70684" name="Text Box 29"/>
          <p:cNvSpPr txBox="1">
            <a:spLocks noChangeArrowheads="1"/>
          </p:cNvSpPr>
          <p:nvPr/>
        </p:nvSpPr>
        <p:spPr bwMode="auto">
          <a:xfrm>
            <a:off x="4641850" y="4464050"/>
            <a:ext cx="16192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10 page faults</a:t>
            </a:r>
          </a:p>
        </p:txBody>
      </p:sp>
      <p:sp>
        <p:nvSpPr>
          <p:cNvPr id="70685" name="Rectangle 30"/>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sp>
        <p:nvSpPr>
          <p:cNvPr id="70686" name="Text Box 31"/>
          <p:cNvSpPr txBox="1">
            <a:spLocks noChangeArrowheads="1"/>
          </p:cNvSpPr>
          <p:nvPr/>
        </p:nvSpPr>
        <p:spPr bwMode="auto">
          <a:xfrm>
            <a:off x="3028950" y="539750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4</a:t>
            </a:r>
          </a:p>
        </p:txBody>
      </p:sp>
      <p:sp>
        <p:nvSpPr>
          <p:cNvPr id="70687" name="Text Box 32"/>
          <p:cNvSpPr txBox="1">
            <a:spLocks noChangeArrowheads="1"/>
          </p:cNvSpPr>
          <p:nvPr/>
        </p:nvSpPr>
        <p:spPr bwMode="auto">
          <a:xfrm>
            <a:off x="3867150" y="5397500"/>
            <a:ext cx="311150" cy="366713"/>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z="3200" dirty="0"/>
              <a:t>Objectives</a:t>
            </a:r>
          </a:p>
        </p:txBody>
      </p:sp>
      <p:sp>
        <p:nvSpPr>
          <p:cNvPr id="19459" name="Rectangle 3"/>
          <p:cNvSpPr>
            <a:spLocks noGrp="1" noChangeArrowheads="1"/>
          </p:cNvSpPr>
          <p:nvPr>
            <p:ph type="body" idx="1"/>
          </p:nvPr>
        </p:nvSpPr>
        <p:spPr/>
        <p:txBody>
          <a:bodyPr>
            <a:normAutofit/>
          </a:bodyPr>
          <a:lstStyle/>
          <a:p>
            <a:r>
              <a:rPr lang="en-US" sz="2400" dirty="0"/>
              <a:t>To describe the benefits of a virtual memory system</a:t>
            </a:r>
            <a:br>
              <a:rPr lang="en-US" sz="2400" dirty="0"/>
            </a:br>
            <a:endParaRPr lang="en-US" sz="2400" dirty="0"/>
          </a:p>
          <a:p>
            <a:r>
              <a:rPr lang="en-US" sz="2400" dirty="0"/>
              <a:t>To explain the concepts of demand paging, page-replacement algorithms, allocation of page frames and thrashing.</a:t>
            </a:r>
            <a:br>
              <a:rPr lang="en-US" sz="2400" dirty="0"/>
            </a:br>
            <a:endParaRPr lang="en-US" sz="2400" dirty="0"/>
          </a:p>
          <a:p>
            <a:r>
              <a:rPr lang="en-US" sz="2400" dirty="0"/>
              <a:t>To discuss the principle of the working-set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pPr eaLnBrk="1" hangingPunct="1"/>
            <a:r>
              <a:rPr lang="en-US" sz="3200" dirty="0"/>
              <a:t>FIFO Page Replacement</a:t>
            </a:r>
          </a:p>
        </p:txBody>
      </p:sp>
      <p:pic>
        <p:nvPicPr>
          <p:cNvPr id="72707" name="Picture 5"/>
          <p:cNvPicPr>
            <a:picLocks noChangeAspect="1" noChangeArrowheads="1"/>
          </p:cNvPicPr>
          <p:nvPr/>
        </p:nvPicPr>
        <p:blipFill>
          <a:blip r:embed="rId3"/>
          <a:srcRect/>
          <a:stretch>
            <a:fillRect/>
          </a:stretch>
        </p:blipFill>
        <p:spPr bwMode="auto">
          <a:xfrm>
            <a:off x="457200" y="2043113"/>
            <a:ext cx="8458200" cy="2185987"/>
          </a:xfrm>
          <a:prstGeom prst="rect">
            <a:avLst/>
          </a:prstGeom>
          <a:noFill/>
          <a:ln w="9525">
            <a:noFill/>
            <a:miter lim="800000"/>
            <a:headEnd/>
            <a:tailEnd/>
          </a:ln>
        </p:spPr>
      </p:pic>
      <p:sp>
        <p:nvSpPr>
          <p:cNvPr id="4" name="Rectangle 3"/>
          <p:cNvSpPr/>
          <p:nvPr/>
        </p:nvSpPr>
        <p:spPr>
          <a:xfrm>
            <a:off x="381000" y="4713006"/>
            <a:ext cx="8762999" cy="830997"/>
          </a:xfrm>
          <a:prstGeom prst="rect">
            <a:avLst/>
          </a:prstGeom>
        </p:spPr>
        <p:txBody>
          <a:bodyPr wrap="square">
            <a:spAutoFit/>
          </a:bodyPr>
          <a:lstStyle/>
          <a:p>
            <a:r>
              <a:rPr lang="en-US" sz="2400" dirty="0"/>
              <a:t>In the absence of ANY hardware support, FIFO might be the best available choice.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0"/>
            <a:ext cx="8229600" cy="990600"/>
          </a:xfrm>
        </p:spPr>
        <p:txBody>
          <a:bodyPr>
            <a:normAutofit/>
          </a:bodyPr>
          <a:lstStyle/>
          <a:p>
            <a:pPr eaLnBrk="1" hangingPunct="1"/>
            <a:r>
              <a:rPr lang="en-US" sz="3200" dirty="0"/>
              <a:t>FIFO Illustrating </a:t>
            </a:r>
            <a:r>
              <a:rPr lang="en-US" sz="3200" dirty="0" err="1"/>
              <a:t>Belady’s</a:t>
            </a:r>
            <a:r>
              <a:rPr lang="en-US" sz="3200" dirty="0"/>
              <a:t> Anomaly</a:t>
            </a:r>
          </a:p>
        </p:txBody>
      </p:sp>
      <p:pic>
        <p:nvPicPr>
          <p:cNvPr id="74755" name="Picture 5"/>
          <p:cNvPicPr>
            <a:picLocks noChangeAspect="1" noChangeArrowheads="1"/>
          </p:cNvPicPr>
          <p:nvPr/>
        </p:nvPicPr>
        <p:blipFill>
          <a:blip r:embed="rId3"/>
          <a:srcRect/>
          <a:stretch>
            <a:fillRect/>
          </a:stretch>
        </p:blipFill>
        <p:spPr bwMode="auto">
          <a:xfrm>
            <a:off x="0" y="1393825"/>
            <a:ext cx="8991600" cy="4364038"/>
          </a:xfrm>
          <a:prstGeom prst="rect">
            <a:avLst/>
          </a:prstGeom>
          <a:noFill/>
          <a:ln w="9525">
            <a:noFill/>
            <a:miter lim="800000"/>
            <a:headEnd/>
            <a:tailEnd/>
          </a:ln>
        </p:spPr>
      </p:pic>
      <p:sp>
        <p:nvSpPr>
          <p:cNvPr id="4" name="Flowchart: Connector 3"/>
          <p:cNvSpPr/>
          <p:nvPr/>
        </p:nvSpPr>
        <p:spPr bwMode="auto">
          <a:xfrm>
            <a:off x="4719484" y="2625213"/>
            <a:ext cx="1327355" cy="1017638"/>
          </a:xfrm>
          <a:prstGeom prst="flowChartConnector">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0"/>
            <a:ext cx="8229600" cy="914400"/>
          </a:xfrm>
        </p:spPr>
        <p:txBody>
          <a:bodyPr>
            <a:normAutofit/>
          </a:bodyPr>
          <a:lstStyle/>
          <a:p>
            <a:pPr eaLnBrk="1" hangingPunct="1"/>
            <a:r>
              <a:rPr lang="en-US" sz="3200" dirty="0"/>
              <a:t>Optimal Algorithm</a:t>
            </a:r>
          </a:p>
        </p:txBody>
      </p:sp>
      <p:sp>
        <p:nvSpPr>
          <p:cNvPr id="76803" name="Rectangle 3"/>
          <p:cNvSpPr>
            <a:spLocks noGrp="1" noChangeArrowheads="1"/>
          </p:cNvSpPr>
          <p:nvPr>
            <p:ph type="body" idx="1"/>
          </p:nvPr>
        </p:nvSpPr>
        <p:spPr>
          <a:xfrm>
            <a:off x="457200" y="1143000"/>
            <a:ext cx="8229600" cy="4983163"/>
          </a:xfrm>
        </p:spPr>
        <p:txBody>
          <a:bodyPr>
            <a:normAutofit fontScale="77500" lnSpcReduction="20000"/>
          </a:bodyPr>
          <a:lstStyle/>
          <a:p>
            <a:pPr>
              <a:tabLst>
                <a:tab pos="1890713" algn="l"/>
              </a:tabLst>
            </a:pPr>
            <a:r>
              <a:rPr lang="en-US" dirty="0"/>
              <a:t>Replace page that will not be used for longest period of time</a:t>
            </a:r>
          </a:p>
          <a:p>
            <a:pPr>
              <a:tabLst>
                <a:tab pos="1890713" algn="l"/>
              </a:tabLst>
            </a:pPr>
            <a:r>
              <a:rPr lang="en-US" dirty="0"/>
              <a:t>4 frames example</a:t>
            </a:r>
          </a:p>
          <a:p>
            <a:pPr>
              <a:buFont typeface="Monotype Sorts" charset="2"/>
              <a:buNone/>
              <a:tabLst>
                <a:tab pos="1890713" algn="l"/>
              </a:tabLst>
            </a:pPr>
            <a:r>
              <a:rPr lang="en-US" dirty="0"/>
              <a:t>		 1, 2, 3, 4, 1, 2, 5, 1, 2, 3, 4, 5</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pPr>
              <a:tabLst>
                <a:tab pos="1890713" algn="l"/>
              </a:tabLst>
            </a:pPr>
            <a:r>
              <a:rPr lang="en-US" dirty="0"/>
              <a:t>How do you know this?</a:t>
            </a:r>
          </a:p>
          <a:p>
            <a:pPr>
              <a:tabLst>
                <a:tab pos="1890713" algn="l"/>
              </a:tabLst>
            </a:pPr>
            <a:r>
              <a:rPr lang="en-US" dirty="0"/>
              <a:t>Used for measuring how well your algorithm performs</a:t>
            </a:r>
          </a:p>
        </p:txBody>
      </p:sp>
      <p:sp>
        <p:nvSpPr>
          <p:cNvPr id="76804" name="Rectangle 4"/>
          <p:cNvSpPr>
            <a:spLocks noChangeArrowheads="1"/>
          </p:cNvSpPr>
          <p:nvPr/>
        </p:nvSpPr>
        <p:spPr bwMode="auto">
          <a:xfrm>
            <a:off x="3560763" y="26114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dirty="0">
                <a:latin typeface="Helvetica" charset="0"/>
              </a:rPr>
              <a:t>1</a:t>
            </a:r>
          </a:p>
        </p:txBody>
      </p:sp>
      <p:sp>
        <p:nvSpPr>
          <p:cNvPr id="76805" name="Rectangle 5"/>
          <p:cNvSpPr>
            <a:spLocks noChangeArrowheads="1"/>
          </p:cNvSpPr>
          <p:nvPr/>
        </p:nvSpPr>
        <p:spPr bwMode="auto">
          <a:xfrm>
            <a:off x="3560763" y="30686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76806" name="Rectangle 6"/>
          <p:cNvSpPr>
            <a:spLocks noChangeArrowheads="1"/>
          </p:cNvSpPr>
          <p:nvPr/>
        </p:nvSpPr>
        <p:spPr bwMode="auto">
          <a:xfrm>
            <a:off x="3560763" y="35258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76807" name="Text Box 7"/>
          <p:cNvSpPr txBox="1">
            <a:spLocks noChangeArrowheads="1"/>
          </p:cNvSpPr>
          <p:nvPr/>
        </p:nvSpPr>
        <p:spPr bwMode="auto">
          <a:xfrm>
            <a:off x="4297363" y="2682875"/>
            <a:ext cx="311150" cy="366713"/>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4</a:t>
            </a:r>
          </a:p>
        </p:txBody>
      </p:sp>
      <p:sp>
        <p:nvSpPr>
          <p:cNvPr id="76808" name="Text Box 8"/>
          <p:cNvSpPr txBox="1">
            <a:spLocks noChangeArrowheads="1"/>
          </p:cNvSpPr>
          <p:nvPr/>
        </p:nvSpPr>
        <p:spPr bwMode="auto">
          <a:xfrm>
            <a:off x="5110163" y="3125788"/>
            <a:ext cx="1492250" cy="366712"/>
          </a:xfrm>
          <a:prstGeom prst="rect">
            <a:avLst/>
          </a:prstGeom>
          <a:noFill/>
          <a:ln w="9525">
            <a:noFill/>
            <a:miter lim="800000"/>
            <a:headEnd/>
            <a:tailEnd/>
          </a:ln>
        </p:spPr>
        <p:txBody>
          <a:bodyPr anchor="ctr">
            <a:spAutoFit/>
          </a:bodyPr>
          <a:lstStyle/>
          <a:p>
            <a:pPr algn="ctr">
              <a:spcBef>
                <a:spcPct val="50000"/>
              </a:spcBef>
            </a:pPr>
            <a:r>
              <a:rPr lang="en-US">
                <a:latin typeface="Helvetica" charset="0"/>
              </a:rPr>
              <a:t>6 page faults</a:t>
            </a:r>
          </a:p>
        </p:txBody>
      </p:sp>
      <p:sp>
        <p:nvSpPr>
          <p:cNvPr id="76809" name="Rectangle 9"/>
          <p:cNvSpPr>
            <a:spLocks noChangeArrowheads="1"/>
          </p:cNvSpPr>
          <p:nvPr/>
        </p:nvSpPr>
        <p:spPr bwMode="auto">
          <a:xfrm>
            <a:off x="3560763" y="39830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sp>
        <p:nvSpPr>
          <p:cNvPr id="76810" name="Text Box 10"/>
          <p:cNvSpPr txBox="1">
            <a:spLocks noChangeArrowheads="1"/>
          </p:cNvSpPr>
          <p:nvPr/>
        </p:nvSpPr>
        <p:spPr bwMode="auto">
          <a:xfrm>
            <a:off x="4017963" y="4059238"/>
            <a:ext cx="3111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eaLnBrk="1" hangingPunct="1"/>
            <a:r>
              <a:rPr lang="en-US" sz="3200" dirty="0"/>
              <a:t>Optimal Page Replacement</a:t>
            </a:r>
          </a:p>
        </p:txBody>
      </p:sp>
      <p:pic>
        <p:nvPicPr>
          <p:cNvPr id="78851" name="Picture 5"/>
          <p:cNvPicPr>
            <a:picLocks noChangeAspect="1" noChangeArrowheads="1"/>
          </p:cNvPicPr>
          <p:nvPr/>
        </p:nvPicPr>
        <p:blipFill>
          <a:blip r:embed="rId3"/>
          <a:srcRect/>
          <a:stretch>
            <a:fillRect/>
          </a:stretch>
        </p:blipFill>
        <p:spPr bwMode="auto">
          <a:xfrm>
            <a:off x="381000" y="1819275"/>
            <a:ext cx="8382000" cy="25717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0"/>
            <a:ext cx="8229600" cy="914400"/>
          </a:xfrm>
        </p:spPr>
        <p:txBody>
          <a:bodyPr>
            <a:normAutofit/>
          </a:bodyPr>
          <a:lstStyle/>
          <a:p>
            <a:pPr eaLnBrk="1" hangingPunct="1"/>
            <a:r>
              <a:rPr lang="en-US" sz="3200" dirty="0"/>
              <a:t>Least Recently Used (LRU) Algorithm</a:t>
            </a:r>
          </a:p>
        </p:txBody>
      </p:sp>
      <p:sp>
        <p:nvSpPr>
          <p:cNvPr id="80899" name="Rectangle 3"/>
          <p:cNvSpPr>
            <a:spLocks noGrp="1" noChangeArrowheads="1"/>
          </p:cNvSpPr>
          <p:nvPr>
            <p:ph type="body" idx="1"/>
          </p:nvPr>
        </p:nvSpPr>
        <p:spPr>
          <a:xfrm>
            <a:off x="0" y="1196974"/>
            <a:ext cx="9144000" cy="5356225"/>
          </a:xfrm>
        </p:spPr>
        <p:txBody>
          <a:bodyPr>
            <a:normAutofit/>
          </a:bodyPr>
          <a:lstStyle/>
          <a:p>
            <a:r>
              <a:rPr lang="en-US" sz="2600" dirty="0"/>
              <a:t>Reference string:  1, 2, 3, 4, 1, 2, </a:t>
            </a:r>
            <a:r>
              <a:rPr lang="en-US" sz="2600" b="1" dirty="0">
                <a:solidFill>
                  <a:srgbClr val="FF0000"/>
                </a:solidFill>
              </a:rPr>
              <a:t>5</a:t>
            </a:r>
            <a:r>
              <a:rPr lang="en-US" sz="2600" dirty="0"/>
              <a:t>, 1, 2, </a:t>
            </a:r>
            <a:r>
              <a:rPr lang="en-US" sz="2600" b="1" dirty="0">
                <a:solidFill>
                  <a:srgbClr val="0000CC"/>
                </a:solidFill>
              </a:rPr>
              <a:t>3</a:t>
            </a:r>
            <a:r>
              <a:rPr lang="en-US" sz="2600" dirty="0"/>
              <a:t>, </a:t>
            </a:r>
            <a:r>
              <a:rPr lang="en-US" sz="2600" b="1" dirty="0">
                <a:solidFill>
                  <a:srgbClr val="663300"/>
                </a:solidFill>
              </a:rPr>
              <a:t>4</a:t>
            </a:r>
            <a:r>
              <a:rPr lang="en-US" sz="2600" dirty="0"/>
              <a:t>, </a:t>
            </a:r>
            <a:r>
              <a:rPr lang="en-US" sz="2600" b="1" dirty="0">
                <a:solidFill>
                  <a:srgbClr val="009900"/>
                </a:solidFill>
              </a:rPr>
              <a:t>5</a:t>
            </a:r>
            <a:r>
              <a:rPr lang="en-US" sz="2600" dirty="0"/>
              <a:t/>
            </a:r>
            <a:br>
              <a:rPr lang="en-US" sz="2600" dirty="0"/>
            </a:br>
            <a:r>
              <a:rPr lang="en-US" sz="2600" dirty="0"/>
              <a:t/>
            </a:r>
            <a:br>
              <a:rPr lang="en-US" sz="2600" dirty="0"/>
            </a:br>
            <a:r>
              <a:rPr lang="en-US" sz="2600" dirty="0"/>
              <a:t/>
            </a:r>
            <a:br>
              <a:rPr lang="en-US" sz="2600" dirty="0"/>
            </a:br>
            <a:r>
              <a:rPr lang="en-US" sz="2600" dirty="0"/>
              <a:t/>
            </a:r>
            <a:br>
              <a:rPr lang="en-US" sz="2600" dirty="0"/>
            </a:br>
            <a:endParaRPr lang="en-US" sz="2600" dirty="0"/>
          </a:p>
          <a:p>
            <a:endParaRPr lang="en-US" sz="2600" dirty="0"/>
          </a:p>
          <a:p>
            <a:r>
              <a:rPr lang="en-US" sz="2600" dirty="0"/>
              <a:t>Resent use can be implemented via Counter or Stack.</a:t>
            </a:r>
          </a:p>
          <a:p>
            <a:r>
              <a:rPr lang="en-US" sz="2600" dirty="0"/>
              <a:t>Both </a:t>
            </a:r>
            <a:r>
              <a:rPr lang="en-US" sz="2600" b="1" dirty="0"/>
              <a:t>Counter</a:t>
            </a:r>
            <a:r>
              <a:rPr lang="en-US" sz="2600" dirty="0"/>
              <a:t> and </a:t>
            </a:r>
            <a:r>
              <a:rPr lang="en-US" sz="2600" b="1" dirty="0"/>
              <a:t>stack implementation </a:t>
            </a:r>
            <a:r>
              <a:rPr lang="en-US" sz="2600" dirty="0"/>
              <a:t>require </a:t>
            </a:r>
            <a:r>
              <a:rPr lang="en-US" sz="2600" b="1" dirty="0"/>
              <a:t>hardware support</a:t>
            </a:r>
            <a:r>
              <a:rPr lang="en-US" sz="2600" dirty="0"/>
              <a:t>, either for incrementing the counter or for managing the stack, as these operations must be performed for </a:t>
            </a:r>
            <a:r>
              <a:rPr lang="en-US" sz="2600" b="1" i="1" dirty="0"/>
              <a:t>every</a:t>
            </a:r>
            <a:r>
              <a:rPr lang="en-US" sz="2600" dirty="0"/>
              <a:t> memory access.</a:t>
            </a:r>
          </a:p>
          <a:p>
            <a:pPr>
              <a:buFont typeface="Monotype Sorts" charset="2"/>
              <a:buNone/>
            </a:pPr>
            <a:endParaRPr lang="en-US" dirty="0"/>
          </a:p>
        </p:txBody>
      </p:sp>
      <p:sp>
        <p:nvSpPr>
          <p:cNvPr id="80900" name="Rectangle 50"/>
          <p:cNvSpPr>
            <a:spLocks noChangeArrowheads="1"/>
          </p:cNvSpPr>
          <p:nvPr/>
        </p:nvSpPr>
        <p:spPr bwMode="auto">
          <a:xfrm>
            <a:off x="4638675" y="172878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b="1">
                <a:solidFill>
                  <a:srgbClr val="009900"/>
                </a:solidFill>
                <a:latin typeface="Helvetica" charset="0"/>
              </a:rPr>
              <a:t>5</a:t>
            </a:r>
          </a:p>
        </p:txBody>
      </p:sp>
      <p:sp>
        <p:nvSpPr>
          <p:cNvPr id="80901" name="Rectangle 51"/>
          <p:cNvSpPr>
            <a:spLocks noChangeArrowheads="1"/>
          </p:cNvSpPr>
          <p:nvPr/>
        </p:nvSpPr>
        <p:spPr bwMode="auto">
          <a:xfrm>
            <a:off x="4638675" y="218598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80902" name="Rectangle 52"/>
          <p:cNvSpPr>
            <a:spLocks noChangeArrowheads="1"/>
          </p:cNvSpPr>
          <p:nvPr/>
        </p:nvSpPr>
        <p:spPr bwMode="auto">
          <a:xfrm>
            <a:off x="4638675" y="264318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sp>
        <p:nvSpPr>
          <p:cNvPr id="80903" name="Rectangle 53"/>
          <p:cNvSpPr>
            <a:spLocks noChangeArrowheads="1"/>
          </p:cNvSpPr>
          <p:nvPr/>
        </p:nvSpPr>
        <p:spPr bwMode="auto">
          <a:xfrm>
            <a:off x="4638675" y="310038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80904" name="Rectangle 54"/>
          <p:cNvSpPr>
            <a:spLocks noChangeArrowheads="1"/>
          </p:cNvSpPr>
          <p:nvPr/>
        </p:nvSpPr>
        <p:spPr bwMode="auto">
          <a:xfrm>
            <a:off x="2620963" y="17272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80905" name="Rectangle 55"/>
          <p:cNvSpPr>
            <a:spLocks noChangeArrowheads="1"/>
          </p:cNvSpPr>
          <p:nvPr/>
        </p:nvSpPr>
        <p:spPr bwMode="auto">
          <a:xfrm>
            <a:off x="2620963" y="21844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80906" name="Rectangle 56"/>
          <p:cNvSpPr>
            <a:spLocks noChangeArrowheads="1"/>
          </p:cNvSpPr>
          <p:nvPr/>
        </p:nvSpPr>
        <p:spPr bwMode="auto">
          <a:xfrm>
            <a:off x="2620963" y="26416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80907" name="Rectangle 57"/>
          <p:cNvSpPr>
            <a:spLocks noChangeArrowheads="1"/>
          </p:cNvSpPr>
          <p:nvPr/>
        </p:nvSpPr>
        <p:spPr bwMode="auto">
          <a:xfrm>
            <a:off x="2620963" y="30988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sp>
        <p:nvSpPr>
          <p:cNvPr id="80908" name="Rectangle 58"/>
          <p:cNvSpPr>
            <a:spLocks noChangeArrowheads="1"/>
          </p:cNvSpPr>
          <p:nvPr/>
        </p:nvSpPr>
        <p:spPr bwMode="auto">
          <a:xfrm>
            <a:off x="3124200" y="17351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80909" name="Rectangle 59"/>
          <p:cNvSpPr>
            <a:spLocks noChangeArrowheads="1"/>
          </p:cNvSpPr>
          <p:nvPr/>
        </p:nvSpPr>
        <p:spPr bwMode="auto">
          <a:xfrm>
            <a:off x="3124200" y="21923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80910" name="Rectangle 60"/>
          <p:cNvSpPr>
            <a:spLocks noChangeArrowheads="1"/>
          </p:cNvSpPr>
          <p:nvPr/>
        </p:nvSpPr>
        <p:spPr bwMode="auto">
          <a:xfrm>
            <a:off x="3124200" y="26495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b="1">
                <a:solidFill>
                  <a:schemeClr val="tx2"/>
                </a:solidFill>
                <a:latin typeface="Helvetica" charset="0"/>
              </a:rPr>
              <a:t>5</a:t>
            </a:r>
          </a:p>
        </p:txBody>
      </p:sp>
      <p:sp>
        <p:nvSpPr>
          <p:cNvPr id="80911" name="Rectangle 61"/>
          <p:cNvSpPr>
            <a:spLocks noChangeArrowheads="1"/>
          </p:cNvSpPr>
          <p:nvPr/>
        </p:nvSpPr>
        <p:spPr bwMode="auto">
          <a:xfrm>
            <a:off x="3124200" y="31067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sp>
        <p:nvSpPr>
          <p:cNvPr id="80912" name="Rectangle 62"/>
          <p:cNvSpPr>
            <a:spLocks noChangeArrowheads="1"/>
          </p:cNvSpPr>
          <p:nvPr/>
        </p:nvSpPr>
        <p:spPr bwMode="auto">
          <a:xfrm>
            <a:off x="3643313" y="17145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80913" name="Rectangle 63"/>
          <p:cNvSpPr>
            <a:spLocks noChangeArrowheads="1"/>
          </p:cNvSpPr>
          <p:nvPr/>
        </p:nvSpPr>
        <p:spPr bwMode="auto">
          <a:xfrm>
            <a:off x="3643313" y="21717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80914" name="Rectangle 64"/>
          <p:cNvSpPr>
            <a:spLocks noChangeArrowheads="1"/>
          </p:cNvSpPr>
          <p:nvPr/>
        </p:nvSpPr>
        <p:spPr bwMode="auto">
          <a:xfrm>
            <a:off x="3643313" y="26289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5</a:t>
            </a:r>
          </a:p>
        </p:txBody>
      </p:sp>
      <p:sp>
        <p:nvSpPr>
          <p:cNvPr id="80915" name="Rectangle 65"/>
          <p:cNvSpPr>
            <a:spLocks noChangeArrowheads="1"/>
          </p:cNvSpPr>
          <p:nvPr/>
        </p:nvSpPr>
        <p:spPr bwMode="auto">
          <a:xfrm>
            <a:off x="3643313" y="3086100"/>
            <a:ext cx="381000" cy="457200"/>
          </a:xfrm>
          <a:prstGeom prst="rect">
            <a:avLst/>
          </a:prstGeom>
          <a:solidFill>
            <a:schemeClr val="bg1"/>
          </a:solidFill>
          <a:ln w="9525">
            <a:solidFill>
              <a:schemeClr val="tx1"/>
            </a:solidFill>
            <a:miter lim="800000"/>
            <a:headEnd/>
            <a:tailEnd/>
          </a:ln>
        </p:spPr>
        <p:txBody>
          <a:bodyPr wrap="none" anchor="ctr"/>
          <a:lstStyle/>
          <a:p>
            <a:pPr algn="ctr"/>
            <a:r>
              <a:rPr lang="en-US" b="1">
                <a:solidFill>
                  <a:srgbClr val="0000CC"/>
                </a:solidFill>
                <a:latin typeface="Helvetica" charset="0"/>
              </a:rPr>
              <a:t>3</a:t>
            </a:r>
          </a:p>
        </p:txBody>
      </p:sp>
      <p:sp>
        <p:nvSpPr>
          <p:cNvPr id="80916" name="Rectangle 66"/>
          <p:cNvSpPr>
            <a:spLocks noChangeArrowheads="1"/>
          </p:cNvSpPr>
          <p:nvPr/>
        </p:nvSpPr>
        <p:spPr bwMode="auto">
          <a:xfrm>
            <a:off x="4146550" y="17224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80917" name="Rectangle 67"/>
          <p:cNvSpPr>
            <a:spLocks noChangeArrowheads="1"/>
          </p:cNvSpPr>
          <p:nvPr/>
        </p:nvSpPr>
        <p:spPr bwMode="auto">
          <a:xfrm>
            <a:off x="4146550" y="21796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80918" name="Rectangle 68"/>
          <p:cNvSpPr>
            <a:spLocks noChangeArrowheads="1"/>
          </p:cNvSpPr>
          <p:nvPr/>
        </p:nvSpPr>
        <p:spPr bwMode="auto">
          <a:xfrm>
            <a:off x="4146550" y="26368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b="1">
                <a:latin typeface="Helvetica" charset="0"/>
              </a:rPr>
              <a:t>4</a:t>
            </a:r>
          </a:p>
        </p:txBody>
      </p:sp>
      <p:sp>
        <p:nvSpPr>
          <p:cNvPr id="80919" name="Rectangle 69"/>
          <p:cNvSpPr>
            <a:spLocks noChangeArrowheads="1"/>
          </p:cNvSpPr>
          <p:nvPr/>
        </p:nvSpPr>
        <p:spPr bwMode="auto">
          <a:xfrm>
            <a:off x="4146550" y="3094038"/>
            <a:ext cx="381000" cy="4572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pPr eaLnBrk="1" hangingPunct="1"/>
            <a:r>
              <a:rPr lang="en-US" sz="3200" dirty="0"/>
              <a:t>LRU Page Replacement</a:t>
            </a:r>
          </a:p>
        </p:txBody>
      </p:sp>
      <p:pic>
        <p:nvPicPr>
          <p:cNvPr id="82947" name="Picture 4"/>
          <p:cNvPicPr>
            <a:picLocks noChangeAspect="1" noChangeArrowheads="1"/>
          </p:cNvPicPr>
          <p:nvPr/>
        </p:nvPicPr>
        <p:blipFill>
          <a:blip r:embed="rId3"/>
          <a:srcRect l="809" t="32875" r="789" b="32362"/>
          <a:stretch>
            <a:fillRect/>
          </a:stretch>
        </p:blipFill>
        <p:spPr bwMode="auto">
          <a:xfrm>
            <a:off x="228601" y="1755774"/>
            <a:ext cx="8686800" cy="2892425"/>
          </a:xfrm>
          <a:prstGeom prst="rect">
            <a:avLst/>
          </a:prstGeom>
          <a:noFill/>
          <a:ln w="38100" cmpd="dbl">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651885"/>
            <a:ext cx="8229600" cy="576262"/>
          </a:xfrm>
        </p:spPr>
        <p:txBody>
          <a:bodyPr>
            <a:normAutofit fontScale="90000"/>
          </a:bodyPr>
          <a:lstStyle/>
          <a:p>
            <a:pPr eaLnBrk="1" hangingPunct="1"/>
            <a:r>
              <a:rPr lang="en-US" sz="2800" dirty="0"/>
              <a:t>Use Of A Stack to Record The Most Recent Page References</a:t>
            </a:r>
          </a:p>
        </p:txBody>
      </p:sp>
      <p:pic>
        <p:nvPicPr>
          <p:cNvPr id="87043" name="Picture 4"/>
          <p:cNvPicPr>
            <a:picLocks noChangeAspect="1" noChangeArrowheads="1"/>
          </p:cNvPicPr>
          <p:nvPr/>
        </p:nvPicPr>
        <p:blipFill>
          <a:blip r:embed="rId3"/>
          <a:srcRect l="616" t="4620" r="830" b="4620"/>
          <a:stretch>
            <a:fillRect/>
          </a:stretch>
        </p:blipFill>
        <p:spPr bwMode="auto">
          <a:xfrm>
            <a:off x="457200" y="1914525"/>
            <a:ext cx="8229600" cy="4037013"/>
          </a:xfrm>
          <a:prstGeom prst="rect">
            <a:avLst/>
          </a:prstGeom>
          <a:noFill/>
          <a:ln w="38100" cmpd="dbl">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914400"/>
          </a:xfrm>
        </p:spPr>
        <p:txBody>
          <a:bodyPr>
            <a:normAutofit/>
          </a:bodyPr>
          <a:lstStyle/>
          <a:p>
            <a:r>
              <a:rPr lang="en-US" sz="3200" dirty="0"/>
              <a:t>LRU Approximation Algorithms</a:t>
            </a:r>
          </a:p>
        </p:txBody>
      </p:sp>
      <p:sp>
        <p:nvSpPr>
          <p:cNvPr id="4" name="Content Placeholder 3"/>
          <p:cNvSpPr>
            <a:spLocks noGrp="1"/>
          </p:cNvSpPr>
          <p:nvPr>
            <p:ph idx="1"/>
          </p:nvPr>
        </p:nvSpPr>
        <p:spPr>
          <a:xfrm>
            <a:off x="457200" y="1066800"/>
            <a:ext cx="8229600" cy="5059363"/>
          </a:xfrm>
        </p:spPr>
        <p:txBody>
          <a:bodyPr>
            <a:normAutofit/>
          </a:bodyPr>
          <a:lstStyle/>
          <a:p>
            <a:r>
              <a:rPr lang="en-US" sz="2400" dirty="0"/>
              <a:t>Unfortunately full implementation of LRU requires hardware support, and few systems provide the full hardware support necessary.</a:t>
            </a:r>
          </a:p>
          <a:p>
            <a:r>
              <a:rPr lang="en-US" sz="2400" dirty="0"/>
              <a:t>However many systems offer some degree of HW support, enough to approximate LRU fairly well. </a:t>
            </a:r>
          </a:p>
          <a:p>
            <a:r>
              <a:rPr lang="en-US" sz="2400" dirty="0"/>
              <a:t>In particular, many systems provide a </a:t>
            </a:r>
            <a:r>
              <a:rPr lang="en-US" sz="2400" b="1" i="1" dirty="0"/>
              <a:t>reference bit</a:t>
            </a:r>
            <a:r>
              <a:rPr lang="en-US" sz="2400" dirty="0"/>
              <a:t> for every entry in a page table, which is set anytime that page is accessed. Initially all bits are set to zero, and they can also all be cleared at any time.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dirty="0"/>
              <a:t>LRU Approximation : Second-Chance Algorithm</a:t>
            </a:r>
          </a:p>
        </p:txBody>
      </p:sp>
      <p:sp>
        <p:nvSpPr>
          <p:cNvPr id="3" name="Content Placeholder 2"/>
          <p:cNvSpPr>
            <a:spLocks noGrp="1"/>
          </p:cNvSpPr>
          <p:nvPr>
            <p:ph idx="1"/>
          </p:nvPr>
        </p:nvSpPr>
        <p:spPr>
          <a:xfrm>
            <a:off x="0" y="970250"/>
            <a:ext cx="9144000" cy="5887749"/>
          </a:xfrm>
        </p:spPr>
        <p:txBody>
          <a:bodyPr>
            <a:normAutofit/>
          </a:bodyPr>
          <a:lstStyle/>
          <a:p>
            <a:pPr algn="just"/>
            <a:r>
              <a:rPr lang="en-US" sz="2400" dirty="0"/>
              <a:t>The </a:t>
            </a:r>
            <a:r>
              <a:rPr lang="en-US" sz="2400" b="1" i="1" dirty="0"/>
              <a:t>second chance algorithm</a:t>
            </a:r>
            <a:r>
              <a:rPr lang="en-US" sz="2400" dirty="0"/>
              <a:t> is essentially a FIFO, except the </a:t>
            </a:r>
            <a:r>
              <a:rPr lang="en-US" sz="2400" dirty="0">
                <a:solidFill>
                  <a:srgbClr val="FF0000"/>
                </a:solidFill>
              </a:rPr>
              <a:t>reference bit is used to give pages a second chance </a:t>
            </a:r>
            <a:r>
              <a:rPr lang="en-US" sz="2400" dirty="0"/>
              <a:t>at staying in the page table. </a:t>
            </a:r>
          </a:p>
          <a:p>
            <a:pPr lvl="1" algn="just"/>
            <a:r>
              <a:rPr lang="en-US" sz="2400" dirty="0"/>
              <a:t>When a page must be replaced, the page table is scanned in a FIFO ( circular queue ) manner.</a:t>
            </a:r>
          </a:p>
          <a:p>
            <a:pPr lvl="1" algn="just"/>
            <a:r>
              <a:rPr lang="en-US" sz="2400" dirty="0"/>
              <a:t>If a page is found with its reference bit not set, then that page is selected as the next victim.</a:t>
            </a:r>
          </a:p>
          <a:p>
            <a:pPr lvl="1" algn="just"/>
            <a:r>
              <a:rPr lang="en-US" sz="2400" dirty="0"/>
              <a:t>If, however, the next page in the FIFO </a:t>
            </a:r>
            <a:r>
              <a:rPr lang="en-US" sz="2400" b="1" dirty="0"/>
              <a:t>does</a:t>
            </a:r>
            <a:r>
              <a:rPr lang="en-US" sz="2400" dirty="0"/>
              <a:t> have its reference bit set, then it is given a second chance: </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LRU Approximation : Second-Chance Algorithm</a:t>
            </a:r>
          </a:p>
        </p:txBody>
      </p:sp>
      <p:sp>
        <p:nvSpPr>
          <p:cNvPr id="3" name="Content Placeholder 2"/>
          <p:cNvSpPr>
            <a:spLocks noGrp="1"/>
          </p:cNvSpPr>
          <p:nvPr>
            <p:ph idx="1"/>
          </p:nvPr>
        </p:nvSpPr>
        <p:spPr/>
        <p:txBody>
          <a:bodyPr/>
          <a:lstStyle/>
          <a:p>
            <a:r>
              <a:rPr lang="en-US" sz="2400" dirty="0"/>
              <a:t>If all reference bits in the table are set, then second chance degrades to FIFO, but also requires a complete search of the table for every page-replacement.</a:t>
            </a:r>
          </a:p>
          <a:p>
            <a:r>
              <a:rPr lang="en-US" sz="2400" dirty="0"/>
              <a:t>This algorithm is also known as the </a:t>
            </a:r>
            <a:r>
              <a:rPr lang="en-US" sz="2400" b="1" i="1" dirty="0"/>
              <a:t>clock </a:t>
            </a:r>
            <a:r>
              <a:rPr lang="en-US" sz="2400" dirty="0"/>
              <a:t>algorithm, from the hands of the clock moving around the circular queue.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Background</a:t>
            </a:r>
          </a:p>
        </p:txBody>
      </p:sp>
      <p:sp>
        <p:nvSpPr>
          <p:cNvPr id="3" name="Content Placeholder 2"/>
          <p:cNvSpPr>
            <a:spLocks noGrp="1"/>
          </p:cNvSpPr>
          <p:nvPr>
            <p:ph idx="1"/>
          </p:nvPr>
        </p:nvSpPr>
        <p:spPr>
          <a:xfrm>
            <a:off x="332509" y="942109"/>
            <a:ext cx="8703541" cy="5687291"/>
          </a:xfrm>
        </p:spPr>
        <p:txBody>
          <a:bodyPr>
            <a:noAutofit/>
          </a:bodyPr>
          <a:lstStyle/>
          <a:p>
            <a:r>
              <a:rPr lang="en-US" sz="2400" dirty="0"/>
              <a:t>In practice, most real processes do not need all their pages, or at least not all at once, for several reasons: </a:t>
            </a:r>
          </a:p>
          <a:p>
            <a:pPr lvl="1"/>
            <a:r>
              <a:rPr lang="en-US" sz="2400" b="1" dirty="0"/>
              <a:t>Arrays </a:t>
            </a:r>
            <a:r>
              <a:rPr lang="en-US" sz="2400" dirty="0"/>
              <a:t>are often over-sized</a:t>
            </a:r>
          </a:p>
          <a:p>
            <a:pPr lvl="1"/>
            <a:r>
              <a:rPr lang="en-US" sz="2400" dirty="0"/>
              <a:t>Certain features of </a:t>
            </a:r>
            <a:r>
              <a:rPr lang="en-US" sz="2400" b="1" dirty="0"/>
              <a:t>programs are rarely used.</a:t>
            </a:r>
            <a:endParaRPr lang="en-US" sz="2400" dirty="0"/>
          </a:p>
          <a:p>
            <a:r>
              <a:rPr lang="en-US" sz="2400" dirty="0"/>
              <a:t>The ability to load only the portions of processes that were actually needed has several benefits: </a:t>
            </a:r>
          </a:p>
          <a:p>
            <a:pPr lvl="1"/>
            <a:r>
              <a:rPr lang="en-US" sz="2400" dirty="0"/>
              <a:t>Programs could be written for a much </a:t>
            </a:r>
            <a:r>
              <a:rPr lang="en-US" sz="2400" b="1" dirty="0"/>
              <a:t>larger address space.</a:t>
            </a:r>
            <a:endParaRPr lang="en-US" sz="2400" dirty="0"/>
          </a:p>
          <a:p>
            <a:pPr lvl="1"/>
            <a:r>
              <a:rPr lang="en-US" sz="2400" b="1" dirty="0"/>
              <a:t>more memory left for other programs</a:t>
            </a:r>
            <a:r>
              <a:rPr lang="en-US" sz="2400" dirty="0"/>
              <a:t>, </a:t>
            </a:r>
            <a:r>
              <a:rPr lang="en-US" sz="2400" b="1" dirty="0"/>
              <a:t>improving CPU utilization and system throughput.</a:t>
            </a:r>
          </a:p>
          <a:p>
            <a:pPr lvl="1"/>
            <a:r>
              <a:rPr lang="en-US" sz="2400" b="1" dirty="0"/>
              <a:t>Less I/O is needed for swapping </a:t>
            </a:r>
            <a:r>
              <a:rPr lang="en-US" sz="2400" dirty="0"/>
              <a:t>processes in and out of RAM, speeding things up.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0"/>
            <a:ext cx="9096375" cy="844550"/>
          </a:xfrm>
        </p:spPr>
        <p:txBody>
          <a:bodyPr>
            <a:noAutofit/>
          </a:bodyPr>
          <a:lstStyle/>
          <a:p>
            <a:pPr eaLnBrk="1" hangingPunct="1"/>
            <a:r>
              <a:rPr lang="en-US" sz="3200" dirty="0"/>
              <a:t>Second-Chance (clock) Page-Replacement Algorithm</a:t>
            </a:r>
          </a:p>
        </p:txBody>
      </p:sp>
      <p:pic>
        <p:nvPicPr>
          <p:cNvPr id="91139" name="Picture 5"/>
          <p:cNvPicPr>
            <a:picLocks noChangeAspect="1" noChangeArrowheads="1"/>
          </p:cNvPicPr>
          <p:nvPr/>
        </p:nvPicPr>
        <p:blipFill>
          <a:blip r:embed="rId3"/>
          <a:srcRect/>
          <a:stretch>
            <a:fillRect/>
          </a:stretch>
        </p:blipFill>
        <p:spPr bwMode="auto">
          <a:xfrm>
            <a:off x="228600" y="1285875"/>
            <a:ext cx="8610600" cy="47339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rmAutofit/>
          </a:bodyPr>
          <a:lstStyle/>
          <a:p>
            <a:r>
              <a:rPr lang="en-US" sz="3200" dirty="0"/>
              <a:t>LRU Approximation : Enhanced Second-Chance Algorithm</a:t>
            </a:r>
          </a:p>
        </p:txBody>
      </p:sp>
      <p:sp>
        <p:nvSpPr>
          <p:cNvPr id="4" name="Content Placeholder 3"/>
          <p:cNvSpPr>
            <a:spLocks noGrp="1"/>
          </p:cNvSpPr>
          <p:nvPr>
            <p:ph idx="1"/>
          </p:nvPr>
        </p:nvSpPr>
        <p:spPr>
          <a:xfrm>
            <a:off x="0" y="1143000"/>
            <a:ext cx="9144000" cy="5715000"/>
          </a:xfrm>
        </p:spPr>
        <p:txBody>
          <a:bodyPr>
            <a:normAutofit/>
          </a:bodyPr>
          <a:lstStyle/>
          <a:p>
            <a:r>
              <a:rPr lang="en-US" sz="2400" dirty="0"/>
              <a:t>The </a:t>
            </a:r>
            <a:r>
              <a:rPr lang="en-US" sz="2400" b="1" dirty="0"/>
              <a:t>enhanced second chance algorithm</a:t>
            </a:r>
            <a:r>
              <a:rPr lang="en-US" sz="2400" dirty="0"/>
              <a:t> looks at the </a:t>
            </a:r>
            <a:r>
              <a:rPr lang="en-US" sz="2400" dirty="0">
                <a:solidFill>
                  <a:srgbClr val="FF0000"/>
                </a:solidFill>
              </a:rPr>
              <a:t>reference bit </a:t>
            </a:r>
            <a:r>
              <a:rPr lang="en-US" sz="2400" dirty="0"/>
              <a:t>and the </a:t>
            </a:r>
            <a:r>
              <a:rPr lang="en-US" sz="2400" dirty="0">
                <a:solidFill>
                  <a:srgbClr val="FF0000"/>
                </a:solidFill>
              </a:rPr>
              <a:t>modify bit ( dirty bit )</a:t>
            </a:r>
            <a:r>
              <a:rPr lang="en-US" sz="2400" dirty="0"/>
              <a:t>, and classifies pages into one of four classes: </a:t>
            </a:r>
          </a:p>
          <a:p>
            <a:pPr lvl="2"/>
            <a:endParaRPr lang="en-US" dirty="0"/>
          </a:p>
          <a:p>
            <a:pPr lvl="2"/>
            <a:r>
              <a:rPr lang="en-US" dirty="0"/>
              <a:t>( 0, 0 ) - Neither recently used nor modified.</a:t>
            </a:r>
          </a:p>
          <a:p>
            <a:pPr lvl="2"/>
            <a:r>
              <a:rPr lang="en-US" dirty="0"/>
              <a:t>( 0, 1 ) - Not recently used, but modified.</a:t>
            </a:r>
          </a:p>
          <a:p>
            <a:pPr lvl="2"/>
            <a:r>
              <a:rPr lang="en-US" dirty="0"/>
              <a:t>( 1, 0 ) - Recently used, but clean.</a:t>
            </a:r>
          </a:p>
          <a:p>
            <a:pPr lvl="2"/>
            <a:r>
              <a:rPr lang="en-US" dirty="0"/>
              <a:t>( 1, 1 ) - Recently used and modified.</a:t>
            </a:r>
          </a:p>
          <a:p>
            <a:endParaRPr lang="en-US" sz="2400" dirty="0"/>
          </a:p>
          <a:p>
            <a:r>
              <a:rPr lang="en-US" sz="2400" dirty="0"/>
              <a:t>This algorithm searches for the first page it can find in the lowest numbered category. I.e. it first makes a pass looking for a ( 0, 0 ), and then if it can't find one, it makes another pass looking for a ( 0, 1 ), etc.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274638"/>
            <a:ext cx="8686800" cy="715962"/>
          </a:xfrm>
        </p:spPr>
        <p:txBody>
          <a:bodyPr>
            <a:normAutofit/>
          </a:bodyPr>
          <a:lstStyle/>
          <a:p>
            <a:pPr eaLnBrk="1" hangingPunct="1"/>
            <a:r>
              <a:rPr lang="en-US" sz="3200" dirty="0"/>
              <a:t>Counting Algorithms</a:t>
            </a:r>
          </a:p>
        </p:txBody>
      </p:sp>
      <p:sp>
        <p:nvSpPr>
          <p:cNvPr id="93187" name="Rectangle 3"/>
          <p:cNvSpPr>
            <a:spLocks noGrp="1" noChangeArrowheads="1"/>
          </p:cNvSpPr>
          <p:nvPr>
            <p:ph type="body" idx="1"/>
          </p:nvPr>
        </p:nvSpPr>
        <p:spPr>
          <a:xfrm>
            <a:off x="0" y="1025236"/>
            <a:ext cx="9144000" cy="5832764"/>
          </a:xfrm>
        </p:spPr>
        <p:txBody>
          <a:bodyPr>
            <a:normAutofit/>
          </a:bodyPr>
          <a:lstStyle/>
          <a:p>
            <a:r>
              <a:rPr lang="en-US" sz="2400" dirty="0"/>
              <a:t>There are several algorithms based on counting the number of references that have been made to a given page, such as: </a:t>
            </a:r>
          </a:p>
          <a:p>
            <a:pPr lvl="1"/>
            <a:endParaRPr lang="en-US" sz="2400" b="1" i="1" dirty="0"/>
          </a:p>
          <a:p>
            <a:pPr lvl="1"/>
            <a:endParaRPr lang="en-US" sz="2400" b="1" i="1" dirty="0"/>
          </a:p>
          <a:p>
            <a:pPr lvl="1"/>
            <a:r>
              <a:rPr lang="en-US" sz="2400" b="1" i="1" dirty="0"/>
              <a:t>Least Frequently Used, LFU:</a:t>
            </a:r>
            <a:r>
              <a:rPr lang="en-US" sz="2400" dirty="0"/>
              <a:t> </a:t>
            </a:r>
            <a:r>
              <a:rPr lang="en-US" sz="2400" dirty="0">
                <a:solidFill>
                  <a:srgbClr val="FF0000"/>
                </a:solidFill>
              </a:rPr>
              <a:t>Replace the page with the lowest reference count</a:t>
            </a:r>
            <a:r>
              <a:rPr lang="en-US" sz="2400" dirty="0"/>
              <a:t>. </a:t>
            </a:r>
          </a:p>
          <a:p>
            <a:pPr lvl="1"/>
            <a:r>
              <a:rPr lang="en-US" sz="2400" b="1" i="1" dirty="0"/>
              <a:t>Most Frequently Used, MFU:</a:t>
            </a:r>
            <a:r>
              <a:rPr lang="en-US" sz="2400" dirty="0"/>
              <a:t> </a:t>
            </a:r>
            <a:r>
              <a:rPr lang="en-US" sz="2400" dirty="0">
                <a:solidFill>
                  <a:srgbClr val="FF0000"/>
                </a:solidFill>
              </a:rPr>
              <a:t>Replace the page with the highest reference count. </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pPr eaLnBrk="1" hangingPunct="1"/>
            <a:r>
              <a:rPr lang="en-US" sz="3200" dirty="0"/>
              <a:t>Allocation of Frames</a:t>
            </a:r>
          </a:p>
        </p:txBody>
      </p:sp>
      <p:sp>
        <p:nvSpPr>
          <p:cNvPr id="95235" name="Rectangle 3"/>
          <p:cNvSpPr>
            <a:spLocks noGrp="1" noChangeArrowheads="1"/>
          </p:cNvSpPr>
          <p:nvPr>
            <p:ph type="body" idx="1"/>
          </p:nvPr>
        </p:nvSpPr>
        <p:spPr>
          <a:xfrm>
            <a:off x="827088" y="1425575"/>
            <a:ext cx="7351712" cy="4483100"/>
          </a:xfrm>
        </p:spPr>
        <p:txBody>
          <a:bodyPr>
            <a:normAutofit/>
          </a:bodyPr>
          <a:lstStyle/>
          <a:p>
            <a:r>
              <a:rPr lang="en-US" sz="2400" dirty="0"/>
              <a:t>Each process needs </a:t>
            </a:r>
            <a:r>
              <a:rPr lang="en-US" sz="2400" i="1" dirty="0"/>
              <a:t>minimum</a:t>
            </a:r>
            <a:r>
              <a:rPr lang="en-US" sz="2400" dirty="0"/>
              <a:t> number of pages</a:t>
            </a:r>
          </a:p>
          <a:p>
            <a:r>
              <a:rPr lang="en-US" sz="2400" dirty="0"/>
              <a:t>Two major allocation schemes</a:t>
            </a:r>
          </a:p>
          <a:p>
            <a:pPr lvl="1"/>
            <a:r>
              <a:rPr lang="en-US" sz="2400" dirty="0"/>
              <a:t>fixed allocation</a:t>
            </a:r>
          </a:p>
          <a:p>
            <a:pPr lvl="1"/>
            <a:r>
              <a:rPr lang="en-US" sz="2400" dirty="0"/>
              <a:t>priority allocation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pPr eaLnBrk="1" hangingPunct="1"/>
            <a:r>
              <a:rPr lang="en-US" sz="3200" dirty="0"/>
              <a:t>Priority Allocation</a:t>
            </a:r>
          </a:p>
        </p:txBody>
      </p:sp>
      <p:sp>
        <p:nvSpPr>
          <p:cNvPr id="99331" name="Rectangle 3"/>
          <p:cNvSpPr>
            <a:spLocks noGrp="1" noChangeArrowheads="1"/>
          </p:cNvSpPr>
          <p:nvPr>
            <p:ph type="body" idx="1"/>
          </p:nvPr>
        </p:nvSpPr>
        <p:spPr>
          <a:xfrm>
            <a:off x="806450" y="1304925"/>
            <a:ext cx="7312025" cy="4394200"/>
          </a:xfrm>
        </p:spPr>
        <p:txBody>
          <a:bodyPr>
            <a:normAutofit/>
          </a:bodyPr>
          <a:lstStyle/>
          <a:p>
            <a:r>
              <a:rPr lang="en-US" sz="2400" dirty="0"/>
              <a:t/>
            </a:r>
            <a:br>
              <a:rPr lang="en-US" sz="2400" dirty="0"/>
            </a:br>
            <a:endParaRPr lang="en-US" sz="2400" dirty="0"/>
          </a:p>
          <a:p>
            <a:r>
              <a:rPr lang="en-US" sz="2400" dirty="0"/>
              <a:t>If process </a:t>
            </a:r>
            <a:r>
              <a:rPr lang="en-US" sz="2400" i="1" dirty="0"/>
              <a:t>P</a:t>
            </a:r>
            <a:r>
              <a:rPr lang="en-US" sz="2400" i="1" baseline="-25000" dirty="0"/>
              <a:t>i</a:t>
            </a:r>
            <a:r>
              <a:rPr lang="en-US" sz="2400" dirty="0"/>
              <a:t> generates a page fault,</a:t>
            </a:r>
          </a:p>
          <a:p>
            <a:pPr lvl="1"/>
            <a:r>
              <a:rPr lang="en-US" sz="2400" dirty="0"/>
              <a:t>select for replacement one of its frames</a:t>
            </a:r>
          </a:p>
          <a:p>
            <a:pPr lvl="1"/>
            <a:r>
              <a:rPr lang="en-US" sz="2400" dirty="0"/>
              <a:t>select for replacement a frame from a process with lower priority number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pPr eaLnBrk="1" hangingPunct="1"/>
            <a:r>
              <a:rPr lang="en-US" sz="3200" dirty="0"/>
              <a:t>Global vs. Local Allocation</a:t>
            </a:r>
          </a:p>
        </p:txBody>
      </p:sp>
      <p:sp>
        <p:nvSpPr>
          <p:cNvPr id="101379" name="Rectangle 3"/>
          <p:cNvSpPr>
            <a:spLocks noGrp="1" noChangeArrowheads="1"/>
          </p:cNvSpPr>
          <p:nvPr>
            <p:ph type="body" idx="1"/>
          </p:nvPr>
        </p:nvSpPr>
        <p:spPr>
          <a:xfrm>
            <a:off x="228600" y="1382713"/>
            <a:ext cx="8610600" cy="4470400"/>
          </a:xfrm>
        </p:spPr>
        <p:txBody>
          <a:bodyPr>
            <a:normAutofit/>
          </a:bodyPr>
          <a:lstStyle/>
          <a:p>
            <a:endParaRPr lang="en-US" sz="2400" b="1" dirty="0">
              <a:solidFill>
                <a:srgbClr val="3366FF"/>
              </a:solidFill>
            </a:endParaRPr>
          </a:p>
          <a:p>
            <a:r>
              <a:rPr lang="en-US" sz="2400" b="1" dirty="0">
                <a:solidFill>
                  <a:srgbClr val="3366FF"/>
                </a:solidFill>
              </a:rPr>
              <a:t>Global replacement</a:t>
            </a:r>
            <a:r>
              <a:rPr lang="en-US" sz="2400" dirty="0">
                <a:solidFill>
                  <a:srgbClr val="3366FF"/>
                </a:solidFill>
              </a:rPr>
              <a:t> </a:t>
            </a:r>
            <a:r>
              <a:rPr lang="en-US" sz="2400" dirty="0"/>
              <a:t>– process selects a replacement frame from the set of all frames; one process can take a frame from another</a:t>
            </a:r>
          </a:p>
          <a:p>
            <a:endParaRPr lang="en-US" sz="2400" b="1" dirty="0">
              <a:solidFill>
                <a:srgbClr val="3366FF"/>
              </a:solidFill>
            </a:endParaRPr>
          </a:p>
          <a:p>
            <a:endParaRPr lang="en-US" sz="2400" b="1" dirty="0">
              <a:solidFill>
                <a:srgbClr val="3366FF"/>
              </a:solidFill>
            </a:endParaRPr>
          </a:p>
          <a:p>
            <a:r>
              <a:rPr lang="en-US" sz="2400" b="1" dirty="0">
                <a:solidFill>
                  <a:srgbClr val="3366FF"/>
                </a:solidFill>
              </a:rPr>
              <a:t>Local replacement</a:t>
            </a:r>
            <a:r>
              <a:rPr lang="en-US" sz="2400" dirty="0">
                <a:solidFill>
                  <a:srgbClr val="3366FF"/>
                </a:solidFill>
              </a:rPr>
              <a:t> </a:t>
            </a:r>
            <a:r>
              <a:rPr lang="en-US" sz="2400" dirty="0"/>
              <a:t>– each process selects from only its own set of allocated frames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t>Thrashing</a:t>
            </a:r>
          </a:p>
        </p:txBody>
      </p:sp>
      <p:sp>
        <p:nvSpPr>
          <p:cNvPr id="103427" name="Rectangle 3"/>
          <p:cNvSpPr>
            <a:spLocks noGrp="1" noChangeArrowheads="1"/>
          </p:cNvSpPr>
          <p:nvPr>
            <p:ph type="body" idx="1"/>
          </p:nvPr>
        </p:nvSpPr>
        <p:spPr>
          <a:xfrm>
            <a:off x="0" y="1295400"/>
            <a:ext cx="8839200" cy="5105400"/>
          </a:xfrm>
        </p:spPr>
        <p:txBody>
          <a:bodyPr>
            <a:normAutofit lnSpcReduction="10000"/>
          </a:bodyPr>
          <a:lstStyle/>
          <a:p>
            <a:r>
              <a:rPr lang="en-US" sz="2400" dirty="0"/>
              <a:t>If a process does not have “enough” pages, the page-fault rate is very high.  This leads to:</a:t>
            </a:r>
          </a:p>
          <a:p>
            <a:pPr lvl="1"/>
            <a:r>
              <a:rPr lang="en-US" sz="2400" dirty="0"/>
              <a:t>low CPU utilization</a:t>
            </a:r>
          </a:p>
          <a:p>
            <a:pPr lvl="1"/>
            <a:r>
              <a:rPr lang="en-US" sz="2400" dirty="0"/>
              <a:t>operating system thinks that it needs to increase the degree of multiprogramming</a:t>
            </a:r>
          </a:p>
          <a:p>
            <a:pPr lvl="1"/>
            <a:r>
              <a:rPr lang="en-US" sz="2400" dirty="0"/>
              <a:t>another process added to the system</a:t>
            </a:r>
            <a:br>
              <a:rPr lang="en-US" sz="2400" dirty="0"/>
            </a:br>
            <a:endParaRPr lang="en-US" sz="2400" dirty="0"/>
          </a:p>
          <a:p>
            <a:pPr algn="just"/>
            <a:r>
              <a:rPr lang="en-US" sz="2400" b="1" dirty="0"/>
              <a:t>Thrashing</a:t>
            </a:r>
            <a:r>
              <a:rPr lang="en-US" sz="2400" dirty="0"/>
              <a:t> </a:t>
            </a:r>
            <a:r>
              <a:rPr lang="en-US" sz="2400" dirty="0">
                <a:sym typeface="Symbol" charset="2"/>
              </a:rPr>
              <a:t> </a:t>
            </a:r>
            <a:r>
              <a:rPr lang="en-US" sz="2400" dirty="0"/>
              <a:t>If the process does not have the number of frames it needs to support pages in active use, it will quickly page-fault. At this point, it must replace some page. However, since all its pages are in active use, it must replace a page that will be needed again right away. Consequently, it quickly faults again, and again, and again, replacing pages that it must bring back in immediately.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Cause of Thrashing</a:t>
            </a:r>
          </a:p>
        </p:txBody>
      </p:sp>
      <p:sp>
        <p:nvSpPr>
          <p:cNvPr id="3" name="Content Placeholder 2"/>
          <p:cNvSpPr>
            <a:spLocks noGrp="1"/>
          </p:cNvSpPr>
          <p:nvPr>
            <p:ph idx="1"/>
          </p:nvPr>
        </p:nvSpPr>
        <p:spPr/>
        <p:txBody>
          <a:bodyPr>
            <a:normAutofit fontScale="70000" lnSpcReduction="20000"/>
          </a:bodyPr>
          <a:lstStyle/>
          <a:p>
            <a:r>
              <a:rPr lang="en-US" dirty="0"/>
              <a:t>The operating system monitors CPU utilization. If CPU utilization is too low, we increase the degree of multiprogramming.</a:t>
            </a:r>
          </a:p>
          <a:p>
            <a:r>
              <a:rPr lang="en-US" dirty="0"/>
              <a:t>Now suppose that a process enters a new phase in its execution and needs more frames. It starts faulting and taking frames away from other processes.</a:t>
            </a:r>
          </a:p>
          <a:p>
            <a:r>
              <a:rPr lang="en-US" dirty="0"/>
              <a:t>These faulting processes must use the paging device to swap pages in and out. As they queue up for the paging device, the ready queue empties. As processes wait for the paging device, CPU utilization decreases.</a:t>
            </a:r>
          </a:p>
          <a:p>
            <a:r>
              <a:rPr lang="en-US" dirty="0"/>
              <a:t>The CPU scheduler sees the decreasing CPU utilization and increases the degree of multiprogramming as a result. </a:t>
            </a:r>
          </a:p>
          <a:p>
            <a:r>
              <a:rPr lang="en-US" dirty="0"/>
              <a:t>As a result, CPU utilization drops even further, and the CPU scheduler tries to increase the degree of multiprogramming even more.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7812"/>
            <a:ext cx="8229600" cy="2084388"/>
          </a:xfrm>
        </p:spPr>
        <p:txBody>
          <a:bodyPr>
            <a:noAutofit/>
          </a:bodyPr>
          <a:lstStyle/>
          <a:p>
            <a:pPr algn="just"/>
            <a:r>
              <a:rPr lang="en-US" sz="2400" dirty="0"/>
              <a:t>Thrashing has occurred, and system throughput plunges. The page fault rate increases tremendously. As a result, the effective memory-access time increases. No work is getting done, because the processes are spending all their time in paging.</a:t>
            </a:r>
          </a:p>
        </p:txBody>
      </p:sp>
      <p:pic>
        <p:nvPicPr>
          <p:cNvPr id="105475" name="Picture 7"/>
          <p:cNvPicPr>
            <a:picLocks noChangeAspect="1" noChangeArrowheads="1"/>
          </p:cNvPicPr>
          <p:nvPr/>
        </p:nvPicPr>
        <p:blipFill>
          <a:blip r:embed="rId3"/>
          <a:srcRect/>
          <a:stretch>
            <a:fillRect/>
          </a:stretch>
        </p:blipFill>
        <p:spPr bwMode="auto">
          <a:xfrm>
            <a:off x="1143000" y="2590800"/>
            <a:ext cx="6753225" cy="38941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200" dirty="0"/>
              <a:t>Background</a:t>
            </a:r>
          </a:p>
        </p:txBody>
      </p:sp>
      <p:sp>
        <p:nvSpPr>
          <p:cNvPr id="21507" name="Rectangle 3"/>
          <p:cNvSpPr>
            <a:spLocks noGrp="1" noChangeArrowheads="1"/>
          </p:cNvSpPr>
          <p:nvPr>
            <p:ph type="body" idx="1"/>
          </p:nvPr>
        </p:nvSpPr>
        <p:spPr>
          <a:xfrm>
            <a:off x="228600" y="1295400"/>
            <a:ext cx="8686800" cy="5243512"/>
          </a:xfrm>
        </p:spPr>
        <p:txBody>
          <a:bodyPr>
            <a:noAutofit/>
          </a:bodyPr>
          <a:lstStyle/>
          <a:p>
            <a:r>
              <a:rPr lang="en-US" sz="2400" b="1" dirty="0"/>
              <a:t>Virtual memory</a:t>
            </a:r>
            <a:r>
              <a:rPr lang="en-US" sz="2400" dirty="0"/>
              <a:t> – separation of user logical memory from physical memory.</a:t>
            </a:r>
          </a:p>
          <a:p>
            <a:pPr lvl="1"/>
            <a:r>
              <a:rPr lang="en-US" sz="2400" dirty="0"/>
              <a:t>Only </a:t>
            </a:r>
            <a:r>
              <a:rPr lang="en-US" sz="2400" b="1" dirty="0"/>
              <a:t>part of the program </a:t>
            </a:r>
            <a:r>
              <a:rPr lang="en-US" sz="2400" dirty="0"/>
              <a:t>needs to be in </a:t>
            </a:r>
            <a:r>
              <a:rPr lang="en-US" sz="2400" b="1" dirty="0"/>
              <a:t>memory</a:t>
            </a:r>
            <a:r>
              <a:rPr lang="en-US" sz="2400" dirty="0"/>
              <a:t> for execution</a:t>
            </a:r>
          </a:p>
          <a:p>
            <a:pPr lvl="1"/>
            <a:r>
              <a:rPr lang="en-US" sz="2400" b="1" dirty="0"/>
              <a:t>Logical address space </a:t>
            </a:r>
            <a:r>
              <a:rPr lang="en-US" sz="2400" dirty="0"/>
              <a:t>can therefore be much </a:t>
            </a:r>
            <a:r>
              <a:rPr lang="en-US" sz="2400" b="1" dirty="0"/>
              <a:t>larger </a:t>
            </a:r>
            <a:r>
              <a:rPr lang="en-US" sz="2400" dirty="0"/>
              <a:t>than physical address space</a:t>
            </a:r>
          </a:p>
          <a:p>
            <a:pPr lvl="1"/>
            <a:r>
              <a:rPr lang="en-US" sz="2400" dirty="0"/>
              <a:t>Allows</a:t>
            </a:r>
            <a:r>
              <a:rPr lang="en-US" sz="2400" b="1" dirty="0"/>
              <a:t> address spaces to be shared </a:t>
            </a:r>
            <a:r>
              <a:rPr lang="en-US" sz="2400" dirty="0"/>
              <a:t>by several processes</a:t>
            </a:r>
          </a:p>
          <a:p>
            <a:pPr lvl="1"/>
            <a:r>
              <a:rPr lang="en-US" sz="2400" dirty="0"/>
              <a:t>Allows for more efficient process creation</a:t>
            </a:r>
          </a:p>
          <a:p>
            <a:r>
              <a:rPr lang="en-US" sz="2400" dirty="0"/>
              <a:t>Virtual memory can be implemented via:</a:t>
            </a:r>
          </a:p>
          <a:p>
            <a:pPr lvl="1"/>
            <a:r>
              <a:rPr lang="en-US" sz="2400" dirty="0"/>
              <a:t>Demand paging </a:t>
            </a:r>
          </a:p>
          <a:p>
            <a:pPr lvl="1"/>
            <a:r>
              <a:rPr lang="en-US" sz="2400" dirty="0"/>
              <a:t>Demand segmentation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Solution to Thrashing</a:t>
            </a:r>
          </a:p>
        </p:txBody>
      </p:sp>
      <p:sp>
        <p:nvSpPr>
          <p:cNvPr id="3" name="Content Placeholder 2"/>
          <p:cNvSpPr>
            <a:spLocks noGrp="1"/>
          </p:cNvSpPr>
          <p:nvPr>
            <p:ph idx="1"/>
          </p:nvPr>
        </p:nvSpPr>
        <p:spPr/>
        <p:txBody>
          <a:bodyPr>
            <a:normAutofit/>
          </a:bodyPr>
          <a:lstStyle/>
          <a:p>
            <a:pPr algn="just">
              <a:buNone/>
            </a:pPr>
            <a:r>
              <a:rPr lang="en-US" sz="2400" dirty="0"/>
              <a:t>    	We can limit the effects of thrashing by using a local replacement algorithm (or priority replacement algorithm). With local replacement, if one process starts thrashing, it cannot steal frames from another process and cause the latter to thrash as well. However, the problem is not entirely solved.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Solution to Thrashing</a:t>
            </a:r>
          </a:p>
        </p:txBody>
      </p:sp>
      <p:sp>
        <p:nvSpPr>
          <p:cNvPr id="3" name="Content Placeholder 2"/>
          <p:cNvSpPr>
            <a:spLocks noGrp="1"/>
          </p:cNvSpPr>
          <p:nvPr>
            <p:ph idx="1"/>
          </p:nvPr>
        </p:nvSpPr>
        <p:spPr/>
        <p:txBody>
          <a:bodyPr>
            <a:normAutofit/>
          </a:bodyPr>
          <a:lstStyle/>
          <a:p>
            <a:pPr>
              <a:buNone/>
            </a:pPr>
            <a:r>
              <a:rPr lang="en-US" sz="2600" dirty="0"/>
              <a:t>Provide a process with as many frames as it needs. But how do we know how many frames it “needs”? </a:t>
            </a:r>
          </a:p>
          <a:p>
            <a:pPr>
              <a:buNone/>
            </a:pPr>
            <a:r>
              <a:rPr lang="en-US" sz="2600" dirty="0"/>
              <a:t>Starts by looking at how many frames a process is actually using. This approach defines the locality model of process execution. </a:t>
            </a:r>
          </a:p>
          <a:p>
            <a:pPr>
              <a:buNone/>
            </a:pPr>
            <a:r>
              <a:rPr lang="en-US" sz="2600" dirty="0"/>
              <a:t>The locality model states that, as a process executes, it moves from locality to locality. For example, when a function is called, it defines a new locality with its local and global variables.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09650" y="277813"/>
            <a:ext cx="7412038" cy="576262"/>
          </a:xfrm>
        </p:spPr>
        <p:txBody>
          <a:bodyPr>
            <a:noAutofit/>
          </a:bodyPr>
          <a:lstStyle/>
          <a:p>
            <a:pPr eaLnBrk="1" hangingPunct="1"/>
            <a:r>
              <a:rPr lang="en-US" sz="3200" dirty="0"/>
              <a:t>Demand Paging and Thrashing </a:t>
            </a:r>
          </a:p>
        </p:txBody>
      </p:sp>
      <p:sp>
        <p:nvSpPr>
          <p:cNvPr id="107523" name="Rectangle 3"/>
          <p:cNvSpPr>
            <a:spLocks noGrp="1" noChangeArrowheads="1"/>
          </p:cNvSpPr>
          <p:nvPr>
            <p:ph type="body" idx="1"/>
          </p:nvPr>
        </p:nvSpPr>
        <p:spPr>
          <a:xfrm>
            <a:off x="152401" y="1477962"/>
            <a:ext cx="8705850" cy="4846637"/>
          </a:xfrm>
        </p:spPr>
        <p:txBody>
          <a:bodyPr>
            <a:noAutofit/>
          </a:bodyPr>
          <a:lstStyle/>
          <a:p>
            <a:r>
              <a:rPr lang="en-US" sz="2400" dirty="0"/>
              <a:t>Why does demand paging work?</a:t>
            </a:r>
            <a:br>
              <a:rPr lang="en-US" sz="2400" dirty="0"/>
            </a:br>
            <a:r>
              <a:rPr lang="en-US" sz="2400" dirty="0"/>
              <a:t>Locality model</a:t>
            </a:r>
          </a:p>
          <a:p>
            <a:pPr lvl="1"/>
            <a:r>
              <a:rPr lang="en-US" sz="2400" dirty="0"/>
              <a:t>Process migrates from one locality to another</a:t>
            </a:r>
          </a:p>
          <a:p>
            <a:pPr lvl="1"/>
            <a:r>
              <a:rPr lang="en-US" sz="2400" dirty="0"/>
              <a:t>Localities may overlap</a:t>
            </a:r>
          </a:p>
          <a:p>
            <a:pPr lvl="1">
              <a:buFont typeface="Monotype Sorts" charset="2"/>
              <a:buNone/>
            </a:pPr>
            <a:endParaRPr lang="en-US" sz="2400" dirty="0"/>
          </a:p>
          <a:p>
            <a:r>
              <a:rPr lang="en-US" sz="2400" dirty="0"/>
              <a:t>Why does thrashing occur?</a:t>
            </a:r>
            <a:br>
              <a:rPr lang="en-US" sz="2400" dirty="0"/>
            </a:br>
            <a:r>
              <a:rPr lang="en-US" sz="2400" dirty="0">
                <a:sym typeface="Symbol" charset="2"/>
              </a:rPr>
              <a:t> size of locality &gt; Total Memory Size M</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274638"/>
            <a:ext cx="8686800" cy="792162"/>
          </a:xfrm>
        </p:spPr>
        <p:txBody>
          <a:bodyPr>
            <a:normAutofit/>
          </a:bodyPr>
          <a:lstStyle/>
          <a:p>
            <a:pPr eaLnBrk="1" hangingPunct="1"/>
            <a:r>
              <a:rPr lang="en-US" sz="3200" dirty="0"/>
              <a:t>Locality In A Memory-Reference Pattern</a:t>
            </a:r>
          </a:p>
        </p:txBody>
      </p:sp>
      <p:pic>
        <p:nvPicPr>
          <p:cNvPr id="109571" name="Picture 5"/>
          <p:cNvPicPr>
            <a:picLocks noChangeAspect="1" noChangeArrowheads="1"/>
          </p:cNvPicPr>
          <p:nvPr/>
        </p:nvPicPr>
        <p:blipFill>
          <a:blip r:embed="rId3"/>
          <a:srcRect/>
          <a:stretch>
            <a:fillRect/>
          </a:stretch>
        </p:blipFill>
        <p:spPr bwMode="auto">
          <a:xfrm>
            <a:off x="381000" y="1295400"/>
            <a:ext cx="8229600" cy="5257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274638"/>
            <a:ext cx="8229600" cy="792162"/>
          </a:xfrm>
        </p:spPr>
        <p:txBody>
          <a:bodyPr>
            <a:normAutofit/>
          </a:bodyPr>
          <a:lstStyle/>
          <a:p>
            <a:pPr eaLnBrk="1" hangingPunct="1"/>
            <a:r>
              <a:rPr lang="en-US" sz="3200" dirty="0"/>
              <a:t>Working-Set Model</a:t>
            </a:r>
          </a:p>
        </p:txBody>
      </p:sp>
      <p:sp>
        <p:nvSpPr>
          <p:cNvPr id="111619" name="Rectangle 3"/>
          <p:cNvSpPr>
            <a:spLocks noGrp="1" noChangeArrowheads="1"/>
          </p:cNvSpPr>
          <p:nvPr>
            <p:ph type="body" idx="1"/>
          </p:nvPr>
        </p:nvSpPr>
        <p:spPr>
          <a:xfrm>
            <a:off x="228600" y="1233488"/>
            <a:ext cx="8915400" cy="5395912"/>
          </a:xfrm>
        </p:spPr>
        <p:txBody>
          <a:bodyPr>
            <a:normAutofit/>
          </a:bodyPr>
          <a:lstStyle/>
          <a:p>
            <a:r>
              <a:rPr lang="en-US" sz="2400" dirty="0">
                <a:sym typeface="Symbol" charset="2"/>
              </a:rPr>
              <a:t>  working-set window  a fixed number of page references </a:t>
            </a:r>
            <a:br>
              <a:rPr lang="en-US" sz="2400" dirty="0">
                <a:sym typeface="Symbol" charset="2"/>
              </a:rPr>
            </a:br>
            <a:endParaRPr lang="en-US" sz="2400" dirty="0">
              <a:sym typeface="Symbol" charset="2"/>
            </a:endParaRPr>
          </a:p>
          <a:p>
            <a:r>
              <a:rPr lang="en-US" sz="2400" i="1" dirty="0" err="1">
                <a:sym typeface="Symbol" charset="2"/>
              </a:rPr>
              <a:t>WSS</a:t>
            </a:r>
            <a:r>
              <a:rPr lang="en-US" sz="2400" i="1" baseline="-25000" dirty="0" err="1">
                <a:sym typeface="Symbol" charset="2"/>
              </a:rPr>
              <a:t>i</a:t>
            </a:r>
            <a:r>
              <a:rPr lang="en-US" sz="2400" dirty="0">
                <a:sym typeface="Symbol" charset="2"/>
              </a:rPr>
              <a:t> (working set of Process </a:t>
            </a:r>
            <a:r>
              <a:rPr lang="en-US" sz="2400" i="1" dirty="0">
                <a:sym typeface="Symbol" charset="2"/>
              </a:rPr>
              <a:t>P</a:t>
            </a:r>
            <a:r>
              <a:rPr lang="en-US" sz="2400" i="1" baseline="-25000" dirty="0">
                <a:sym typeface="Symbol" charset="2"/>
              </a:rPr>
              <a:t>i</a:t>
            </a:r>
            <a:r>
              <a:rPr lang="en-US" sz="2400" dirty="0">
                <a:sym typeface="Symbol" charset="2"/>
              </a:rPr>
              <a:t>) = total number of pages referenced in the most recent  (varies in time)</a:t>
            </a:r>
          </a:p>
          <a:p>
            <a:pPr lvl="1"/>
            <a:r>
              <a:rPr lang="en-US" sz="2400" dirty="0">
                <a:sym typeface="Symbol" charset="2"/>
              </a:rPr>
              <a:t>if  too small will not encompass entire locality</a:t>
            </a:r>
          </a:p>
          <a:p>
            <a:pPr lvl="1"/>
            <a:r>
              <a:rPr lang="en-US" sz="2400" dirty="0">
                <a:sym typeface="Symbol" charset="2"/>
              </a:rPr>
              <a:t>if  too large will encompass several localities</a:t>
            </a:r>
          </a:p>
          <a:p>
            <a:pPr lvl="1"/>
            <a:r>
              <a:rPr lang="en-US" sz="2400" dirty="0">
                <a:sym typeface="Symbol" charset="2"/>
              </a:rPr>
              <a:t>if  =   will encompass entire program</a:t>
            </a:r>
          </a:p>
          <a:p>
            <a:r>
              <a:rPr lang="en-US" sz="2400" i="1" dirty="0">
                <a:sym typeface="Symbol" charset="2"/>
              </a:rPr>
              <a:t>D</a:t>
            </a:r>
            <a:r>
              <a:rPr lang="en-US" sz="2400" dirty="0">
                <a:sym typeface="Symbol" charset="2"/>
              </a:rPr>
              <a:t> =  </a:t>
            </a:r>
            <a:r>
              <a:rPr lang="en-US" sz="2400" i="1" dirty="0" err="1">
                <a:sym typeface="Symbol" charset="2"/>
              </a:rPr>
              <a:t>WSS</a:t>
            </a:r>
            <a:r>
              <a:rPr lang="en-US" sz="2400" i="1" baseline="-25000" dirty="0" err="1">
                <a:sym typeface="Symbol" charset="2"/>
              </a:rPr>
              <a:t>i</a:t>
            </a:r>
            <a:r>
              <a:rPr lang="en-US" sz="2400" dirty="0">
                <a:sym typeface="Symbol" charset="2"/>
              </a:rPr>
              <a:t>  total demand frames </a:t>
            </a:r>
          </a:p>
          <a:p>
            <a:r>
              <a:rPr lang="en-US" sz="2400" dirty="0">
                <a:sym typeface="Symbol" charset="2"/>
              </a:rPr>
              <a:t>if </a:t>
            </a:r>
            <a:r>
              <a:rPr lang="en-US" sz="2400" i="1" dirty="0">
                <a:sym typeface="Symbol" charset="2"/>
              </a:rPr>
              <a:t>D</a:t>
            </a:r>
            <a:r>
              <a:rPr lang="en-US" sz="2400" dirty="0">
                <a:sym typeface="Symbol" charset="2"/>
              </a:rPr>
              <a:t> &gt; </a:t>
            </a:r>
            <a:r>
              <a:rPr lang="en-US" sz="2400" i="1" dirty="0">
                <a:sym typeface="Symbol" charset="2"/>
              </a:rPr>
              <a:t>M</a:t>
            </a:r>
            <a:r>
              <a:rPr lang="en-US" sz="2400" dirty="0">
                <a:sym typeface="Symbol" charset="2"/>
              </a:rPr>
              <a:t>  Thrashing</a:t>
            </a:r>
          </a:p>
          <a:p>
            <a:r>
              <a:rPr lang="en-US" sz="2400" dirty="0">
                <a:sym typeface="Symbol" charset="2"/>
              </a:rPr>
              <a:t>Policy if </a:t>
            </a:r>
            <a:r>
              <a:rPr lang="en-US" sz="2400" i="1" dirty="0">
                <a:sym typeface="Symbol" charset="2"/>
              </a:rPr>
              <a:t>D</a:t>
            </a:r>
            <a:r>
              <a:rPr lang="en-US" sz="2400" dirty="0">
                <a:sym typeface="Symbol" charset="2"/>
              </a:rPr>
              <a:t> &gt; M, then suspend one of the processes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a:bodyPr>
          <a:lstStyle/>
          <a:p>
            <a:pPr eaLnBrk="1" hangingPunct="1"/>
            <a:r>
              <a:rPr lang="en-US" sz="3200" dirty="0"/>
              <a:t>Working-set model</a:t>
            </a:r>
          </a:p>
        </p:txBody>
      </p:sp>
      <p:pic>
        <p:nvPicPr>
          <p:cNvPr id="113667" name="Picture 5"/>
          <p:cNvPicPr>
            <a:picLocks noChangeAspect="1" noChangeArrowheads="1"/>
          </p:cNvPicPr>
          <p:nvPr/>
        </p:nvPicPr>
        <p:blipFill>
          <a:blip r:embed="rId3"/>
          <a:srcRect/>
          <a:stretch>
            <a:fillRect/>
          </a:stretch>
        </p:blipFill>
        <p:spPr bwMode="auto">
          <a:xfrm>
            <a:off x="152400" y="2068512"/>
            <a:ext cx="8686799" cy="2732087"/>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a:bodyPr>
          <a:lstStyle/>
          <a:p>
            <a:pPr eaLnBrk="1" hangingPunct="1"/>
            <a:r>
              <a:rPr lang="en-US" sz="3200" dirty="0"/>
              <a:t>Page-Fault Frequency Scheme</a:t>
            </a:r>
          </a:p>
        </p:txBody>
      </p:sp>
      <p:sp>
        <p:nvSpPr>
          <p:cNvPr id="117763" name="Rectangle 3"/>
          <p:cNvSpPr>
            <a:spLocks noGrp="1" noChangeArrowheads="1"/>
          </p:cNvSpPr>
          <p:nvPr>
            <p:ph type="body" idx="1"/>
          </p:nvPr>
        </p:nvSpPr>
        <p:spPr>
          <a:xfrm>
            <a:off x="0" y="1328738"/>
            <a:ext cx="8991600" cy="1447800"/>
          </a:xfrm>
        </p:spPr>
        <p:txBody>
          <a:bodyPr>
            <a:normAutofit/>
          </a:bodyPr>
          <a:lstStyle/>
          <a:p>
            <a:r>
              <a:rPr lang="en-US" sz="2400" dirty="0"/>
              <a:t>Establish “acceptable” page-fault rate</a:t>
            </a:r>
          </a:p>
          <a:p>
            <a:pPr lvl="1"/>
            <a:r>
              <a:rPr lang="en-US" sz="2400" dirty="0"/>
              <a:t>If actual rate too low, process loses frame</a:t>
            </a:r>
          </a:p>
          <a:p>
            <a:pPr lvl="1"/>
            <a:r>
              <a:rPr lang="en-US" sz="2400" dirty="0"/>
              <a:t>If actual rate too high, process gains frame</a:t>
            </a:r>
          </a:p>
        </p:txBody>
      </p:sp>
      <p:pic>
        <p:nvPicPr>
          <p:cNvPr id="117764" name="Picture 6"/>
          <p:cNvPicPr>
            <a:picLocks noChangeAspect="1" noChangeArrowheads="1"/>
          </p:cNvPicPr>
          <p:nvPr/>
        </p:nvPicPr>
        <p:blipFill>
          <a:blip r:embed="rId3"/>
          <a:srcRect l="900" t="16351" r="1137" b="16667"/>
          <a:stretch>
            <a:fillRect/>
          </a:stretch>
        </p:blipFill>
        <p:spPr bwMode="auto">
          <a:xfrm>
            <a:off x="762000" y="2933700"/>
            <a:ext cx="7848600" cy="3543300"/>
          </a:xfrm>
          <a:prstGeom prst="rect">
            <a:avLst/>
          </a:prstGeom>
          <a:noFill/>
          <a:ln w="38100" cmpd="dbl">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47500" lnSpcReduction="20000"/>
          </a:bodyPr>
          <a:lstStyle/>
          <a:p>
            <a:pPr>
              <a:buNone/>
            </a:pPr>
            <a:r>
              <a:rPr lang="en-US" dirty="0"/>
              <a:t>Example-1: Suppose R=3,2,4,3,4,2,2,3,4,5,6,7,7,6,5,4,5,6,7,2,1 is a page reference stream, if the window size is 6 and assuming pure demand paging. How may page faults will it cause under the working set algorithm. </a:t>
            </a:r>
          </a:p>
          <a:p>
            <a:pPr>
              <a:buNone/>
            </a:pPr>
            <a:r>
              <a:rPr lang="en-US" dirty="0"/>
              <a:t>Solution: Working set here at any point contains the previous 6 page references (non-distinct). </a:t>
            </a:r>
          </a:p>
          <a:p>
            <a:pPr>
              <a:buNone/>
            </a:pPr>
            <a:r>
              <a:rPr lang="en-US" dirty="0"/>
              <a:t>3 - Working Set = [3], Page fault count = 1 </a:t>
            </a:r>
          </a:p>
          <a:p>
            <a:pPr>
              <a:buNone/>
            </a:pPr>
            <a:r>
              <a:rPr lang="en-US" dirty="0"/>
              <a:t>2 - Working Set = [3 2], Page fault count = 2 </a:t>
            </a:r>
          </a:p>
          <a:p>
            <a:pPr>
              <a:buNone/>
            </a:pPr>
            <a:r>
              <a:rPr lang="en-US" dirty="0"/>
              <a:t>4 - Working Set = [3 2 4], Page fault count = 3 </a:t>
            </a:r>
          </a:p>
          <a:p>
            <a:pPr>
              <a:buNone/>
            </a:pPr>
            <a:r>
              <a:rPr lang="en-US" dirty="0"/>
              <a:t>3 - Working Set = [2 4 3], Page fault count = 3 </a:t>
            </a:r>
          </a:p>
          <a:p>
            <a:pPr>
              <a:buNone/>
            </a:pPr>
            <a:r>
              <a:rPr lang="en-US" dirty="0"/>
              <a:t>4 - Working Set = [2 3 4], Page fault count = 3 </a:t>
            </a:r>
          </a:p>
          <a:p>
            <a:pPr>
              <a:buNone/>
            </a:pPr>
            <a:r>
              <a:rPr lang="en-US" dirty="0"/>
              <a:t>2 - Working Set = [3 4 2], Page fault count = 3 </a:t>
            </a:r>
          </a:p>
          <a:p>
            <a:pPr>
              <a:buNone/>
            </a:pPr>
            <a:r>
              <a:rPr lang="en-US" dirty="0"/>
              <a:t>2 - Working Set = [3 4 2], Page fault count = 3</a:t>
            </a:r>
          </a:p>
          <a:p>
            <a:pPr>
              <a:buNone/>
            </a:pPr>
            <a:r>
              <a:rPr lang="en-US" dirty="0"/>
              <a:t>3 - Working Set = [4 2 3], Page fault count = 3 </a:t>
            </a:r>
          </a:p>
          <a:p>
            <a:pPr>
              <a:buNone/>
            </a:pPr>
            <a:r>
              <a:rPr lang="en-US" dirty="0"/>
              <a:t>4 - Working Set = [2 3 4], Page fault count = 3 </a:t>
            </a:r>
          </a:p>
          <a:p>
            <a:pPr>
              <a:buNone/>
            </a:pPr>
            <a:r>
              <a:rPr lang="en-US" dirty="0"/>
              <a:t>5 - Working Set = [2 3 4 5], Page fault count = 4 </a:t>
            </a:r>
          </a:p>
          <a:p>
            <a:pPr>
              <a:buNone/>
            </a:pPr>
            <a:r>
              <a:rPr lang="en-US" dirty="0"/>
              <a:t>6 - Working Set = [2 3 4 5 6], Page fault count = 5 </a:t>
            </a:r>
          </a:p>
          <a:p>
            <a:pPr>
              <a:buNone/>
            </a:pPr>
            <a:r>
              <a:rPr lang="en-US" dirty="0"/>
              <a:t>7 - Working Set = [2 3 4 5 6 7], Page fault count = 6 </a:t>
            </a:r>
          </a:p>
          <a:p>
            <a:pPr>
              <a:buNone/>
            </a:pPr>
            <a:r>
              <a:rPr lang="en-US" dirty="0"/>
              <a:t>7 - Working Set = [3 4 5 6 7], Page fault count = 6 </a:t>
            </a:r>
          </a:p>
          <a:p>
            <a:pPr>
              <a:buNone/>
            </a:pPr>
            <a:r>
              <a:rPr lang="en-US" dirty="0"/>
              <a:t>6 - Working Set = [4 5 7 6], Page fault count = 6 </a:t>
            </a:r>
          </a:p>
          <a:p>
            <a:pPr>
              <a:buNone/>
            </a:pPr>
            <a:r>
              <a:rPr lang="en-US" dirty="0"/>
              <a:t>5 - Working Set = [7 6 5], Page fault count = 6</a:t>
            </a:r>
          </a:p>
          <a:p>
            <a:pPr>
              <a:buNone/>
            </a:pPr>
            <a:r>
              <a:rPr lang="en-US" dirty="0"/>
              <a:t>4 - Working Set = [7 6 5 4], Page fault count = 7 </a:t>
            </a:r>
          </a:p>
          <a:p>
            <a:pPr>
              <a:buNone/>
            </a:pPr>
            <a:r>
              <a:rPr lang="en-US" dirty="0"/>
              <a:t>5 - Working Set = [7 6 4 5], Page fault count = 7 </a:t>
            </a:r>
          </a:p>
          <a:p>
            <a:pPr>
              <a:buNone/>
            </a:pPr>
            <a:r>
              <a:rPr lang="en-US" dirty="0"/>
              <a:t>6 - Working Set = [7 4 5 6], Page fault count = 7 </a:t>
            </a:r>
          </a:p>
          <a:p>
            <a:pPr>
              <a:buNone/>
            </a:pPr>
            <a:r>
              <a:rPr lang="en-US" dirty="0"/>
              <a:t>7 - Working Set = [4 5 6 7], Page fault count = 7 </a:t>
            </a:r>
          </a:p>
          <a:p>
            <a:pPr>
              <a:buNone/>
            </a:pPr>
            <a:r>
              <a:rPr lang="en-US" dirty="0"/>
              <a:t>2 - Working Set = [4 5 6 7 2], Page fault count = 8 </a:t>
            </a:r>
          </a:p>
          <a:p>
            <a:pPr>
              <a:buNone/>
            </a:pPr>
            <a:r>
              <a:rPr lang="en-US" dirty="0"/>
              <a:t>1 - Working Set = [4 5 6 7 2 1], Page fault count = 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a:t>Example-2: Let the page reference and the working set window be c </a:t>
            </a:r>
            <a:r>
              <a:rPr lang="en-US" sz="2400" dirty="0" err="1"/>
              <a:t>c</a:t>
            </a:r>
            <a:r>
              <a:rPr lang="en-US" sz="2400" dirty="0"/>
              <a:t> d b c e c e a d and 4, respectively. The initial working set at time t=0 contains the pages {</a:t>
            </a:r>
            <a:r>
              <a:rPr lang="en-US" sz="2400" dirty="0" err="1"/>
              <a:t>a,d,e</a:t>
            </a:r>
            <a:r>
              <a:rPr lang="en-US" sz="2400" dirty="0"/>
              <a:t>}, where a was referenced at time t=0, d was referenced at time t=−1, and e was referenced at time t=−2. Determine the total number of page faults and the average number of page frames used by computing the working set at each reference. </a:t>
            </a:r>
          </a:p>
          <a:p>
            <a:pPr>
              <a:buNone/>
            </a:pPr>
            <a:r>
              <a:rPr lang="en-US" sz="2400" dirty="0"/>
              <a:t>Answer: 5 page faults </a:t>
            </a:r>
          </a:p>
          <a:p>
            <a:pPr>
              <a:buNone/>
            </a:pPr>
            <a:r>
              <a:rPr lang="en-US" sz="2400" dirty="0" err="1"/>
              <a:t>Avg</a:t>
            </a:r>
            <a:r>
              <a:rPr lang="en-US" sz="2400" dirty="0"/>
              <a:t> frame requirement=3.2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070975" cy="1066800"/>
          </a:xfrm>
        </p:spPr>
        <p:txBody>
          <a:bodyPr>
            <a:noAutofit/>
          </a:bodyPr>
          <a:lstStyle/>
          <a:p>
            <a:pPr eaLnBrk="1" hangingPunct="1"/>
            <a:r>
              <a:rPr lang="en-US" sz="3200" dirty="0"/>
              <a:t>Virtual Memory That is Larger Than Physical Memory</a:t>
            </a:r>
          </a:p>
        </p:txBody>
      </p:sp>
      <p:sp>
        <p:nvSpPr>
          <p:cNvPr id="23555" name="Rectangle 3"/>
          <p:cNvSpPr>
            <a:spLocks noChangeArrowheads="1"/>
          </p:cNvSpPr>
          <p:nvPr/>
        </p:nvSpPr>
        <p:spPr bwMode="auto">
          <a:xfrm>
            <a:off x="4367213" y="3246438"/>
            <a:ext cx="409575" cy="366712"/>
          </a:xfrm>
          <a:prstGeom prst="rect">
            <a:avLst/>
          </a:prstGeom>
          <a:noFill/>
          <a:ln w="9525">
            <a:noFill/>
            <a:miter lim="800000"/>
            <a:headEnd/>
            <a:tailEnd/>
          </a:ln>
        </p:spPr>
        <p:txBody>
          <a:bodyPr wrap="none">
            <a:spAutoFit/>
          </a:bodyPr>
          <a:lstStyle/>
          <a:p>
            <a:r>
              <a:rPr kumimoji="1" lang="en-US" dirty="0">
                <a:latin typeface="Helvetica" charset="0"/>
                <a:sym typeface="Symbol" charset="2"/>
              </a:rPr>
              <a:t></a:t>
            </a:r>
          </a:p>
        </p:txBody>
      </p:sp>
      <p:pic>
        <p:nvPicPr>
          <p:cNvPr id="23556" name="Picture 6"/>
          <p:cNvPicPr>
            <a:picLocks noChangeAspect="1" noChangeArrowheads="1"/>
          </p:cNvPicPr>
          <p:nvPr/>
        </p:nvPicPr>
        <p:blipFill>
          <a:blip r:embed="rId3"/>
          <a:srcRect/>
          <a:stretch>
            <a:fillRect/>
          </a:stretch>
        </p:blipFill>
        <p:spPr bwMode="auto">
          <a:xfrm>
            <a:off x="914400" y="1143000"/>
            <a:ext cx="7391400" cy="502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sz="3200" dirty="0"/>
              <a:t>Virtual-address Space</a:t>
            </a:r>
          </a:p>
        </p:txBody>
      </p:sp>
      <p:pic>
        <p:nvPicPr>
          <p:cNvPr id="25603" name="Picture 5"/>
          <p:cNvPicPr>
            <a:picLocks noChangeAspect="1" noChangeArrowheads="1"/>
          </p:cNvPicPr>
          <p:nvPr/>
        </p:nvPicPr>
        <p:blipFill>
          <a:blip r:embed="rId3"/>
          <a:srcRect/>
          <a:stretch>
            <a:fillRect/>
          </a:stretch>
        </p:blipFill>
        <p:spPr bwMode="auto">
          <a:xfrm>
            <a:off x="2209800" y="1447800"/>
            <a:ext cx="2063750" cy="4568825"/>
          </a:xfrm>
          <a:prstGeom prst="rect">
            <a:avLst/>
          </a:prstGeom>
          <a:noFill/>
          <a:ln w="9525">
            <a:noFill/>
            <a:miter lim="800000"/>
            <a:headEnd/>
            <a:tailEnd/>
          </a:ln>
        </p:spPr>
      </p:pic>
      <p:sp>
        <p:nvSpPr>
          <p:cNvPr id="4" name="TextBox 3"/>
          <p:cNvSpPr txBox="1"/>
          <p:nvPr/>
        </p:nvSpPr>
        <p:spPr>
          <a:xfrm>
            <a:off x="5334000" y="2743200"/>
            <a:ext cx="3338946" cy="2031325"/>
          </a:xfrm>
          <a:prstGeom prst="rect">
            <a:avLst/>
          </a:prstGeom>
          <a:noFill/>
        </p:spPr>
        <p:txBody>
          <a:bodyPr wrap="square" rtlCol="0">
            <a:spAutoFit/>
          </a:bodyPr>
          <a:lstStyle/>
          <a:p>
            <a:r>
              <a:rPr lang="en-US" dirty="0"/>
              <a:t>Note that the address space shown in Figure is </a:t>
            </a:r>
            <a:r>
              <a:rPr lang="en-US" b="1" i="1" dirty="0"/>
              <a:t>sparse</a:t>
            </a:r>
            <a:r>
              <a:rPr lang="en-US" dirty="0"/>
              <a:t> - A great hole in the middle of the address space is never used, unless the stack and/or the heap grow to fill the hole. </a:t>
            </a:r>
          </a:p>
        </p:txBody>
      </p:sp>
      <p:cxnSp>
        <p:nvCxnSpPr>
          <p:cNvPr id="6" name="Straight Arrow Connector 5"/>
          <p:cNvCxnSpPr/>
          <p:nvPr/>
        </p:nvCxnSpPr>
        <p:spPr bwMode="auto">
          <a:xfrm flipV="1">
            <a:off x="3886200" y="3581400"/>
            <a:ext cx="1371600" cy="415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pPr eaLnBrk="1" hangingPunct="1"/>
            <a:r>
              <a:rPr lang="en-US" sz="3200" dirty="0"/>
              <a:t>Shared Library Using Virtual Memory</a:t>
            </a:r>
          </a:p>
        </p:txBody>
      </p:sp>
      <p:sp>
        <p:nvSpPr>
          <p:cNvPr id="5" name="Content Placeholder 4"/>
          <p:cNvSpPr>
            <a:spLocks noGrp="1"/>
          </p:cNvSpPr>
          <p:nvPr>
            <p:ph idx="1"/>
          </p:nvPr>
        </p:nvSpPr>
        <p:spPr>
          <a:xfrm>
            <a:off x="460086" y="1600200"/>
            <a:ext cx="8489949" cy="4703618"/>
          </a:xfrm>
        </p:spPr>
        <p:txBody>
          <a:bodyPr>
            <a:normAutofit/>
          </a:bodyPr>
          <a:lstStyle/>
          <a:p>
            <a:r>
              <a:rPr lang="en-US" sz="2400" dirty="0"/>
              <a:t>Virtual memory also allows the </a:t>
            </a:r>
            <a:r>
              <a:rPr lang="en-US" sz="2400" b="1" i="1" dirty="0"/>
              <a:t>sharing of files </a:t>
            </a:r>
            <a:r>
              <a:rPr lang="en-US" sz="2400" dirty="0"/>
              <a:t>and </a:t>
            </a:r>
            <a:r>
              <a:rPr lang="en-US" sz="2400" b="1" dirty="0"/>
              <a:t>memory</a:t>
            </a:r>
            <a:r>
              <a:rPr lang="en-US" sz="2400" dirty="0"/>
              <a:t> by multiple processes, with several benefits: </a:t>
            </a:r>
          </a:p>
          <a:p>
            <a:pPr lvl="1"/>
            <a:r>
              <a:rPr lang="en-US" sz="2400" dirty="0"/>
              <a:t>System </a:t>
            </a:r>
            <a:r>
              <a:rPr lang="en-US" sz="2400" b="1" dirty="0"/>
              <a:t>libraries</a:t>
            </a:r>
            <a:r>
              <a:rPr lang="en-US" sz="2400" dirty="0"/>
              <a:t> can be </a:t>
            </a:r>
            <a:r>
              <a:rPr lang="en-US" sz="2400" b="1" dirty="0"/>
              <a:t>shared</a:t>
            </a:r>
            <a:r>
              <a:rPr lang="en-US" sz="2400" dirty="0"/>
              <a:t> by </a:t>
            </a:r>
            <a:r>
              <a:rPr lang="en-US" sz="2400" b="1" dirty="0"/>
              <a:t>more</a:t>
            </a:r>
            <a:r>
              <a:rPr lang="en-US" sz="2400" dirty="0"/>
              <a:t> than one </a:t>
            </a:r>
            <a:r>
              <a:rPr lang="en-US" sz="2400" b="1" dirty="0"/>
              <a:t>process</a:t>
            </a:r>
            <a:r>
              <a:rPr lang="en-US" sz="2400" dirty="0"/>
              <a:t>.</a:t>
            </a:r>
          </a:p>
          <a:p>
            <a:pPr lvl="1"/>
            <a:r>
              <a:rPr lang="en-US" sz="2400" dirty="0"/>
              <a:t>Processes can also </a:t>
            </a:r>
            <a:r>
              <a:rPr lang="en-US" sz="2400" b="1" dirty="0"/>
              <a:t>share virtual memory </a:t>
            </a:r>
            <a:r>
              <a:rPr lang="en-US" sz="2400" dirty="0"/>
              <a:t>by mapping the </a:t>
            </a:r>
            <a:r>
              <a:rPr lang="en-US" sz="2400" b="1" dirty="0"/>
              <a:t>same </a:t>
            </a:r>
            <a:r>
              <a:rPr lang="en-US" sz="2400" dirty="0"/>
              <a:t>block of </a:t>
            </a:r>
            <a:r>
              <a:rPr lang="en-US" sz="2400" b="1" dirty="0"/>
              <a:t>memory</a:t>
            </a:r>
            <a:r>
              <a:rPr lang="en-US" sz="2400" dirty="0"/>
              <a:t> to </a:t>
            </a:r>
            <a:r>
              <a:rPr lang="en-US" sz="2400" b="1" dirty="0"/>
              <a:t>mor</a:t>
            </a:r>
            <a:r>
              <a:rPr lang="en-US" sz="2400" dirty="0"/>
              <a:t>e than one </a:t>
            </a:r>
            <a:r>
              <a:rPr lang="en-US" sz="2400" b="1" dirty="0"/>
              <a:t>process</a:t>
            </a:r>
            <a:r>
              <a:rPr lang="en-US" sz="2400" dirty="0"/>
              <a:t>.</a:t>
            </a:r>
          </a:p>
          <a:p>
            <a:pPr lvl="1"/>
            <a:r>
              <a:rPr lang="en-US" sz="2400" b="1" dirty="0"/>
              <a:t>Process pages </a:t>
            </a:r>
            <a:r>
              <a:rPr lang="en-US" sz="2400" dirty="0"/>
              <a:t>can be </a:t>
            </a:r>
            <a:r>
              <a:rPr lang="en-US" sz="2400" b="1" dirty="0"/>
              <a:t>shared</a:t>
            </a:r>
            <a:r>
              <a:rPr lang="en-US" sz="2400" dirty="0"/>
              <a:t> during a </a:t>
            </a:r>
            <a:r>
              <a:rPr lang="en-US" sz="2400" b="1" dirty="0"/>
              <a:t>fork( ) </a:t>
            </a:r>
            <a:r>
              <a:rPr lang="en-US" sz="2400" dirty="0"/>
              <a:t>system call, eliminating the need to copy all of the pages of the original ( parent ) process.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dirty="0"/>
              <a:t>Shared Library Using Virtual Memory</a:t>
            </a:r>
          </a:p>
        </p:txBody>
      </p:sp>
      <p:pic>
        <p:nvPicPr>
          <p:cNvPr id="27651" name="Picture 6"/>
          <p:cNvPicPr>
            <a:picLocks noChangeAspect="1" noChangeArrowheads="1"/>
          </p:cNvPicPr>
          <p:nvPr/>
        </p:nvPicPr>
        <p:blipFill>
          <a:blip r:embed="rId3"/>
          <a:srcRect/>
          <a:stretch>
            <a:fillRect/>
          </a:stretch>
        </p:blipFill>
        <p:spPr bwMode="auto">
          <a:xfrm>
            <a:off x="1125538" y="1273175"/>
            <a:ext cx="6770687" cy="4470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2366</Words>
  <Application>Microsoft Office PowerPoint</Application>
  <PresentationFormat>On-screen Show (4:3)</PresentationFormat>
  <Paragraphs>371</Paragraphs>
  <Slides>58</Slides>
  <Notes>42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Virtual Memory</vt:lpstr>
      <vt:lpstr>The Content is prepared with the help of existing text books mentioned below:</vt:lpstr>
      <vt:lpstr>Objectives</vt:lpstr>
      <vt:lpstr>Background</vt:lpstr>
      <vt:lpstr>Background</vt:lpstr>
      <vt:lpstr>Virtual Memory That is Larger Than Physical Memory</vt:lpstr>
      <vt:lpstr>Virtual-address Space</vt:lpstr>
      <vt:lpstr>Shared Library Using Virtual Memory</vt:lpstr>
      <vt:lpstr>Shared Library Using Virtual Memory</vt:lpstr>
      <vt:lpstr>Demand Paging</vt:lpstr>
      <vt:lpstr>Transfer of a Paged Memory to Contiguous Disk Space</vt:lpstr>
      <vt:lpstr>Demand Paging Basic Concepts</vt:lpstr>
      <vt:lpstr>Page Table When Some Pages Are Not in Main Memory</vt:lpstr>
      <vt:lpstr>What is Page Fault?</vt:lpstr>
      <vt:lpstr>Steps in Handling a Page Fault</vt:lpstr>
      <vt:lpstr>Slide 16</vt:lpstr>
      <vt:lpstr>Performance of Demand Paging</vt:lpstr>
      <vt:lpstr>Demand Paging Example</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Replacement Algorithms</vt:lpstr>
      <vt:lpstr>Graph of Page Faults Versus The Number of Frames</vt:lpstr>
      <vt:lpstr>First-In-First-Out (FIFO) Algorithm</vt:lpstr>
      <vt:lpstr>FIFO Page Replacement</vt:lpstr>
      <vt:lpstr>FIFO Illustrating Belady’s Anomaly</vt:lpstr>
      <vt:lpstr>Optimal Algorithm</vt:lpstr>
      <vt:lpstr>Optimal Page Replacement</vt:lpstr>
      <vt:lpstr>Least Recently Used (LRU) Algorithm</vt:lpstr>
      <vt:lpstr>LRU Page Replacement</vt:lpstr>
      <vt:lpstr>Use Of A Stack to Record The Most Recent Page References</vt:lpstr>
      <vt:lpstr>LRU Approximation Algorithms</vt:lpstr>
      <vt:lpstr>LRU Approximation : Second-Chance Algorithm</vt:lpstr>
      <vt:lpstr>LRU Approximation : Second-Chance Algorithm</vt:lpstr>
      <vt:lpstr>Second-Chance (clock) Page-Replacement Algorithm</vt:lpstr>
      <vt:lpstr>LRU Approximation : Enhanced Second-Chance Algorithm</vt:lpstr>
      <vt:lpstr>Counting Algorithms</vt:lpstr>
      <vt:lpstr>Allocation of Frames</vt:lpstr>
      <vt:lpstr>Slide 44</vt:lpstr>
      <vt:lpstr>Priority Allocation</vt:lpstr>
      <vt:lpstr>Global vs. Local Allocation</vt:lpstr>
      <vt:lpstr>Thrashing</vt:lpstr>
      <vt:lpstr>Cause of Thrashing</vt:lpstr>
      <vt:lpstr>Thrashing has occurred, and system throughput plunges. The page fault rate increases tremendously. As a result, the effective memory-access time increases. No work is getting done, because the processes are spending all their time in paging.</vt:lpstr>
      <vt:lpstr>Solution to Thrashing</vt:lpstr>
      <vt:lpstr>Solution to Thrashing</vt:lpstr>
      <vt:lpstr>Demand Paging and Thrashing </vt:lpstr>
      <vt:lpstr>Locality In A Memory-Reference Pattern</vt:lpstr>
      <vt:lpstr>Working-Set Model</vt:lpstr>
      <vt:lpstr>Working-set model</vt:lpstr>
      <vt:lpstr>Page-Fault Frequency Scheme</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creator>Taj Alam</dc:creator>
  <cp:lastModifiedBy>charu gandhi</cp:lastModifiedBy>
  <cp:revision>21</cp:revision>
  <dcterms:created xsi:type="dcterms:W3CDTF">2020-10-18T10:29:25Z</dcterms:created>
  <dcterms:modified xsi:type="dcterms:W3CDTF">2022-11-15T07:27:49Z</dcterms:modified>
</cp:coreProperties>
</file>