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401" r:id="rId3"/>
    <p:sldId id="259" r:id="rId4"/>
    <p:sldId id="261" r:id="rId5"/>
    <p:sldId id="316" r:id="rId6"/>
    <p:sldId id="262" r:id="rId7"/>
    <p:sldId id="263" r:id="rId8"/>
    <p:sldId id="264" r:id="rId9"/>
    <p:sldId id="267" r:id="rId10"/>
    <p:sldId id="260" r:id="rId11"/>
    <p:sldId id="269" r:id="rId12"/>
    <p:sldId id="268" r:id="rId13"/>
    <p:sldId id="270" r:id="rId14"/>
    <p:sldId id="317" r:id="rId15"/>
    <p:sldId id="271" r:id="rId16"/>
    <p:sldId id="272" r:id="rId17"/>
    <p:sldId id="315" r:id="rId18"/>
    <p:sldId id="273" r:id="rId19"/>
    <p:sldId id="318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4" r:id="rId32"/>
    <p:sldId id="295" r:id="rId33"/>
    <p:sldId id="297" r:id="rId34"/>
    <p:sldId id="298" r:id="rId35"/>
    <p:sldId id="334" r:id="rId36"/>
    <p:sldId id="335" r:id="rId37"/>
    <p:sldId id="336" r:id="rId38"/>
    <p:sldId id="337" r:id="rId39"/>
    <p:sldId id="390" r:id="rId40"/>
    <p:sldId id="345" r:id="rId41"/>
    <p:sldId id="346" r:id="rId42"/>
    <p:sldId id="347" r:id="rId43"/>
    <p:sldId id="348" r:id="rId44"/>
    <p:sldId id="393" r:id="rId45"/>
    <p:sldId id="349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C0FF8-D839-48FA-ACF2-251A8D4B0A40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7CF76-5827-43C6-ABF1-E2E8535C4C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509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=""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=""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=""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=""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=""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=""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="" xmlns:a16="http://schemas.microsoft.com/office/drawing/2014/main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="" xmlns:a16="http://schemas.microsoft.com/office/drawing/2014/main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="" xmlns:a16="http://schemas.microsoft.com/office/drawing/2014/main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=""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=""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=""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="" xmlns:a16="http://schemas.microsoft.com/office/drawing/2014/main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="" xmlns:a16="http://schemas.microsoft.com/office/drawing/2014/main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="" xmlns:a16="http://schemas.microsoft.com/office/drawing/2014/main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=""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=""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=""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=""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=""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=""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="" xmlns:a16="http://schemas.microsoft.com/office/drawing/2014/main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="" xmlns:a16="http://schemas.microsoft.com/office/drawing/2014/main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="" xmlns:a16="http://schemas.microsoft.com/office/drawing/2014/main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=""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=""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=""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=""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=""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=""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=""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=""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=""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=""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=""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=""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=""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=""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=""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=""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=""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=""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=""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=""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=""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="" xmlns:a16="http://schemas.microsoft.com/office/drawing/2014/main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="" xmlns:a16="http://schemas.microsoft.com/office/drawing/2014/main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="" xmlns:a16="http://schemas.microsoft.com/office/drawing/2014/main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=""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=""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=""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=""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=""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=""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=""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=""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=""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=""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=""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=""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=""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=""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=""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=""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=""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=""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=""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=""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=""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=""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=""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=""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=""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=""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=""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=""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=""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=""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="" xmlns:a16="http://schemas.microsoft.com/office/drawing/2014/main" id="{5200A16F-5E4C-48F2-997F-A2D6166DA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5BCF19-EFCF-4222-AFF3-B34351E38D21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="" xmlns:a16="http://schemas.microsoft.com/office/drawing/2014/main" id="{16721596-FD74-4196-A269-16EBCF0BE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="" xmlns:a16="http://schemas.microsoft.com/office/drawing/2014/main" id="{82796D0E-9CE2-4F8B-A109-306338FC1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="" xmlns:a16="http://schemas.microsoft.com/office/drawing/2014/main" id="{CA01D307-6364-4B49-8551-09363ADA0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6670C5-E34D-47CB-9801-1F5507495C32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="" xmlns:a16="http://schemas.microsoft.com/office/drawing/2014/main" id="{648FF34C-509F-4EB2-AD82-C744FAAC6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="" xmlns:a16="http://schemas.microsoft.com/office/drawing/2014/main" id="{E9687276-B49E-4CA3-AFB7-B08A2C2D9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="" xmlns:a16="http://schemas.microsoft.com/office/drawing/2014/main" id="{F21A5AF9-9EAA-4F54-B5CC-1F77507B2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1788453-07B2-44BA-BAAD-06D75BD56D2F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="" xmlns:a16="http://schemas.microsoft.com/office/drawing/2014/main" id="{749C541F-667E-4E25-8A1A-24B40D06C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="" xmlns:a16="http://schemas.microsoft.com/office/drawing/2014/main" id="{EA417D21-2F73-4031-B6ED-2040A95FA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="" xmlns:a16="http://schemas.microsoft.com/office/drawing/2014/main" id="{3D05E15A-EE64-4008-BE6D-744EE3D27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B0E034-7D15-4B6E-9945-C0CF50AADFCA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="" xmlns:a16="http://schemas.microsoft.com/office/drawing/2014/main" id="{3262EEC8-BFB0-42C8-A94F-05BFFE815F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="" xmlns:a16="http://schemas.microsoft.com/office/drawing/2014/main" id="{29B6096B-3382-46EA-9183-988E4F1D8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="" xmlns:a16="http://schemas.microsoft.com/office/drawing/2014/main" id="{3CA13206-572A-4817-9F81-07E5AB48B4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F9B100-4DD1-4868-A31A-4AFBAD18C05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="" xmlns:a16="http://schemas.microsoft.com/office/drawing/2014/main" id="{B020C511-625F-4C21-9FE1-7588E39C70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="" xmlns:a16="http://schemas.microsoft.com/office/drawing/2014/main" id="{DCC582B2-75A7-4E54-B800-81FA836A9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="" xmlns:a16="http://schemas.microsoft.com/office/drawing/2014/main" id="{38AE9392-7189-40AB-9B4F-F5D272391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5DBE2C-81BF-44A9-901E-A52716337EA4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="" xmlns:a16="http://schemas.microsoft.com/office/drawing/2014/main" id="{2F2A712F-F342-4336-B3E4-E673F2599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="" xmlns:a16="http://schemas.microsoft.com/office/drawing/2014/main" id="{67C1C9B2-223C-40F4-B463-33ACAB5CF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="" xmlns:a16="http://schemas.microsoft.com/office/drawing/2014/main" id="{AA29A5B7-BE75-414F-B04B-A1991EB4D4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948735-B7F1-4CBE-8948-7DD104EA5F00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="" xmlns:a16="http://schemas.microsoft.com/office/drawing/2014/main" id="{775E0817-9E6F-466C-9072-499440F61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="" xmlns:a16="http://schemas.microsoft.com/office/drawing/2014/main" id="{16CACC69-171A-44B3-AA1B-B970E9A74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=""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=""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=""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="" xmlns:a16="http://schemas.microsoft.com/office/drawing/2014/main" id="{F75759A0-3F8B-4C94-AA67-966A78C29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70C27E6-CC3D-4ECB-B2A4-E451F90ABD25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="" xmlns:a16="http://schemas.microsoft.com/office/drawing/2014/main" id="{47E93BD0-5F83-4A86-9B02-2B68CC313C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="" xmlns:a16="http://schemas.microsoft.com/office/drawing/2014/main" id="{C91F6046-75C3-4CF7-A1C6-4C1150F09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="" xmlns:a16="http://schemas.microsoft.com/office/drawing/2014/main" id="{8A560361-C3C1-4E32-8E70-804F64970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7A8608A-621D-4DBA-92BC-BCDFD499D8A3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="" xmlns:a16="http://schemas.microsoft.com/office/drawing/2014/main" id="{372549B3-E57B-4DDF-8A87-CE9566ACD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="" xmlns:a16="http://schemas.microsoft.com/office/drawing/2014/main" id="{8E349AA2-BED7-496B-89F0-89D6C0E3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="" xmlns:a16="http://schemas.microsoft.com/office/drawing/2014/main" id="{0DE6BD93-ED10-447D-B924-B17906A11D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265801F-7B0F-4FF7-B584-7D62D0783759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="" xmlns:a16="http://schemas.microsoft.com/office/drawing/2014/main" id="{3B8DDF29-B09C-4F52-8AB5-3F8EA3F1AC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="" xmlns:a16="http://schemas.microsoft.com/office/drawing/2014/main" id="{0201A8BA-F94D-4337-B2FA-FCAA57136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="" xmlns:a16="http://schemas.microsoft.com/office/drawing/2014/main" id="{A78661DB-EAFE-4E42-B9EF-1ACB9DAF75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4F2E4-0FD7-4406-8DC9-7E13E2B36E57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="" xmlns:a16="http://schemas.microsoft.com/office/drawing/2014/main" id="{C115F41F-B203-4F35-B099-8E0D884B6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="" xmlns:a16="http://schemas.microsoft.com/office/drawing/2014/main" id="{869F6977-4FDD-4551-B63E-A75757285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="" xmlns:a16="http://schemas.microsoft.com/office/drawing/2014/main" id="{83B7604D-2704-4082-9D2B-0FE638117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13895F-7ADD-4958-95B0-7CAF123FA996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="" xmlns:a16="http://schemas.microsoft.com/office/drawing/2014/main" id="{45F751C2-49E2-4B20-85A5-4A735B0F59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="" xmlns:a16="http://schemas.microsoft.com/office/drawing/2014/main" id="{C9EFA9B4-9C11-4CAB-B51F-64A4CAA41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="" xmlns:a16="http://schemas.microsoft.com/office/drawing/2014/main" id="{DA145152-1E32-4191-93B5-0F19BF917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8D4D03F-EEE3-451D-B0C7-2A1E3B41B739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="" xmlns:a16="http://schemas.microsoft.com/office/drawing/2014/main" id="{8CA087CF-C0CC-4859-AC31-E0FFA1D92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="" xmlns:a16="http://schemas.microsoft.com/office/drawing/2014/main" id="{CAE04B6B-178B-4764-B5A3-397BDB29A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="" xmlns:a16="http://schemas.microsoft.com/office/drawing/2014/main" id="{D64644B4-7F16-4A49-BB2E-2C466C6B4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5E3A87-0A20-4FA3-B412-F2E5171448B7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="" xmlns:a16="http://schemas.microsoft.com/office/drawing/2014/main" id="{0B7FB51D-33C6-4043-BF76-4D0B1A7C0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="" xmlns:a16="http://schemas.microsoft.com/office/drawing/2014/main" id="{95CEF6EC-E80C-49D6-AEA2-5BE421D52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="" xmlns:a16="http://schemas.microsoft.com/office/drawing/2014/main" id="{ED511861-40C1-4E57-AC00-9F4922AEA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B8C6DC-A7C0-43E3-8BC3-86F22D4E2E12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="" xmlns:a16="http://schemas.microsoft.com/office/drawing/2014/main" id="{D8CAB090-B8A4-40D3-85CE-731730DD5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="" xmlns:a16="http://schemas.microsoft.com/office/drawing/2014/main" id="{55B0A38A-7E55-40F3-91D4-4A6DE8AD7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="" xmlns:a16="http://schemas.microsoft.com/office/drawing/2014/main" id="{4888D6F3-57BF-4BD6-B538-34F047C44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D8337B7-377B-48E9-B0D4-37B7A64DCAB3}" type="slidenum">
              <a:rPr lang="en-US" altLang="en-US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="" xmlns:a16="http://schemas.microsoft.com/office/drawing/2014/main" id="{50EB5423-A4AA-4BAF-8346-D5BB90167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="" xmlns:a16="http://schemas.microsoft.com/office/drawing/2014/main" id="{9DDA5687-FFCB-4ABB-9C4B-DD851C016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="" xmlns:a16="http://schemas.microsoft.com/office/drawing/2014/main" id="{D9E2ED8B-8E13-4270-8A1B-EB2648332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21DBEC-480D-4955-8D89-BC075A705B0E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="" xmlns:a16="http://schemas.microsoft.com/office/drawing/2014/main" id="{B773AE3B-5DEA-4087-AC4F-A309AA246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="" xmlns:a16="http://schemas.microsoft.com/office/drawing/2014/main" id="{BFD5D6BF-20EA-49AE-9180-3CA852A8D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=""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=""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=""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=""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=""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=""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="" xmlns:a16="http://schemas.microsoft.com/office/drawing/2014/main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="" xmlns:a16="http://schemas.microsoft.com/office/drawing/2014/main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="" xmlns:a16="http://schemas.microsoft.com/office/drawing/2014/main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=""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=""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=""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6AEA2D34-0A0A-4613-95D8-AB1557F72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4E6140-E648-4D9E-88BD-60A08E5829CA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7A89404A-C96E-4AEC-80C0-EB89D568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37756345-EFC9-4FE4-91E1-C60D0C78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D14FC-D756-43D5-94FD-3836FA153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77B759E-5BFA-4FD8-B6A7-DA9811464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4F4187-34AB-4D66-B65F-03F676F0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D21F3F-9AF9-4AC1-826C-D7DC092A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53747-5AB6-4A39-B411-87246ABF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479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8D3DA4-0A3F-4019-B8E0-5E950A0D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932ECA7-D700-41D9-A926-40B95112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7B91D1-526B-4F53-A0F3-0FF235DB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E3B6FA-003B-4B54-B429-F337F451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7D801E-75F8-402C-8B52-28DC4C8B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6186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E22EF81-24E2-496C-8150-573E3B8D7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97C11F-F202-485E-AF4D-4DE598A74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55344-9147-4A05-B057-347873AE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B9CF50-B11A-4EB0-9C7E-391E29EB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2A60EA-4A75-4C23-828A-F8F8E0CB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1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AC612C-42EA-4B8B-A2A6-329CDAD4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C3A420-BD20-4B29-8BFB-9619EAD0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C45BEC-80AB-4884-99D2-AB73C5E3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677EA3-C9BC-492E-8D61-CBA14BCB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4A573E-E9DD-4D2B-9491-489DE5CA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010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982AD-43AD-4D4E-A3F6-2ECC2ADE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5507CA-0D60-4D8A-9991-8C07FE394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88C69B-3AC2-449B-82A0-1FE00574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E354E9-72F2-4BF6-8679-6EE02A29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89BFC9-74F8-49BE-BA8A-B7EDBC9E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951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F8D50-6E86-42D7-8E2D-CC484E01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19A023-C10E-44E3-82D9-BC946E7A0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493DEB-F2EC-45C3-8674-8004E509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83B5778-9C51-4970-B5D1-496B924F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9952F8-ADC6-44B8-BC68-32EE75D8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A0D687F-45C3-49B5-A4B4-9A4C8216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1972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EAFA72-BC36-4F07-981B-9341FE72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7A8CE0-587D-49D7-9F56-45D2FA9F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8BCF102-8DA1-4047-B07E-91C248F5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5D1AB4-1998-4BC7-AF72-3D19971C3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6392AAF-5720-4A7E-8F94-91CAF983A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EC759D9-E182-4EED-BCF3-58CEF560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EFB38AC-4DE5-4BFA-8800-A1F12008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392E59A-9262-4914-9D04-D932C130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8533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C3DDD8-EB3D-4E60-A46F-205BBF4A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4547BEF-6272-4D0B-B5F9-8EC6089B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AE3EAF-ECC8-4638-91D5-5406C2BB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370200-08AA-4256-A4E5-65FEA97F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9905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CA5A1A-E51C-4445-AF8D-A1E13400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4FD192A-7211-43D0-B000-832B3338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290D8A-B342-4CD5-9551-A79F1EE0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66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F3B38C-3FF1-440D-B0E2-F4EF4540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4ED0D6-DCAD-4D07-8232-CBCF8268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FA26BD-D9AE-4E98-A64B-42264731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DEE8F2-62EA-43F7-BC14-64BFBFF4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0C34F9-AF6C-4023-94CC-48D74E0C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F911C8-6224-4537-9C8D-6CF5728A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44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96C0B9-531A-4518-A107-EAA719E8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0D3816B-3D13-4386-A9F1-ED808F54F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FC916EA-D132-4237-BFD1-3B430EF4C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E6F963-C3D0-48DD-9E46-63390203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98D3B7-1369-45E4-83A3-07694862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8F54CC5-8159-4E18-BDCE-43514A6B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100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3697B90-7C02-4A2C-8D23-3DB93842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10B22E-2EF7-4B00-A598-96B4D72E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C00211-9028-4379-B5A6-745172751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2827-B881-4801-9ACE-C6E00C8B04C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F44554-C8D9-4704-AD88-70E27DDD6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0A04A-E85C-469B-A565-F7431AA02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DF98-3B5B-4DD9-94F5-AD4DBCC5DF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82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D2E19D-60BE-45D4-8885-D942FA4A3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C8DCAF-9BE9-4EAF-B93C-23F571938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1288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339" y="234792"/>
            <a:ext cx="77771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3313" y="1246450"/>
            <a:ext cx="7777162" cy="4530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B440A4CB-13D0-4D0D-9FF0-9A77B507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876" y="24470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Sequential-access File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="" xmlns:a16="http://schemas.microsoft.com/office/drawing/2014/main" id="{1F7F261C-58B3-4593-9E80-E6195AE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1358901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6366" y="1211264"/>
            <a:ext cx="7848599" cy="4529137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no read after last write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	(rewrite)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 –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  <a:p>
            <a:pPr lvl="1">
              <a:tabLst>
                <a:tab pos="3203575" algn="l"/>
                <a:tab pos="4056063" algn="l"/>
              </a:tabLst>
            </a:pPr>
            <a:r>
              <a:rPr lang="en-US" altLang="en-US" dirty="0"/>
              <a:t>See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problem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in Ch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4358" y="392797"/>
            <a:ext cx="8301038" cy="4381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Simulation of Sequential Access on Direct-access File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="" xmlns:a16="http://schemas.microsoft.com/office/drawing/2014/main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4465" y="239165"/>
            <a:ext cx="79030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4113" y="1196976"/>
            <a:ext cx="7693377" cy="4233863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3924" y="234792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="" xmlns:a16="http://schemas.microsoft.com/office/drawing/2014/main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4" y="1320801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876" y="25461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9740" y="1374776"/>
            <a:ext cx="7441811" cy="3540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 collection of nodes containing information about all files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="" xmlns:a16="http://schemas.microsoft.com/office/drawing/2014/main" id="{360C502E-5BFA-41E9-810D-89C36E48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="" xmlns:a16="http://schemas.microsoft.com/office/drawing/2014/main" id="{3FDB43A9-6554-43F8-833E-81DE5E34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6">
            <a:extLst>
              <a:ext uri="{FF2B5EF4-FFF2-40B4-BE49-F238E27FC236}">
                <a16:creationId xmlns="" xmlns:a16="http://schemas.microsoft.com/office/drawing/2014/main" id="{B03B66F4-4724-42DB-B735-50CD3D2A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Oval 7">
            <a:extLst>
              <a:ext uri="{FF2B5EF4-FFF2-40B4-BE49-F238E27FC236}">
                <a16:creationId xmlns="" xmlns:a16="http://schemas.microsoft.com/office/drawing/2014/main" id="{F85205C0-54EF-4A5D-8891-6D36AD3B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Oval 8">
            <a:extLst>
              <a:ext uri="{FF2B5EF4-FFF2-40B4-BE49-F238E27FC236}">
                <a16:creationId xmlns="" xmlns:a16="http://schemas.microsoft.com/office/drawing/2014/main" id="{6946C25F-9B8A-4504-BA50-A6886A13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="" xmlns:a16="http://schemas.microsoft.com/office/drawing/2014/main" id="{C781434B-8AC6-4807-A1A6-40D346F6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1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="" xmlns:a16="http://schemas.microsoft.com/office/drawing/2014/main" id="{4FC46B06-EA17-41D6-88BC-EFEB264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2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="" xmlns:a16="http://schemas.microsoft.com/office/drawing/2014/main" id="{B2AA1E36-565D-444B-8A52-8D2FE734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3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="" xmlns:a16="http://schemas.microsoft.com/office/drawing/2014/main" id="{C52927E5-54A4-402D-98B8-FBDD1AF6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4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="" xmlns:a16="http://schemas.microsoft.com/office/drawing/2014/main" id="{4F284C7C-4DBB-4C1B-B934-6951910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n</a:t>
            </a:r>
          </a:p>
        </p:txBody>
      </p:sp>
      <p:sp>
        <p:nvSpPr>
          <p:cNvPr id="21518" name="Line 14">
            <a:extLst>
              <a:ext uri="{FF2B5EF4-FFF2-40B4-BE49-F238E27FC236}">
                <a16:creationId xmlns="" xmlns:a16="http://schemas.microsoft.com/office/drawing/2014/main" id="{9DE88A2D-073F-4A26-8C4E-062076F4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="" xmlns:a16="http://schemas.microsoft.com/office/drawing/2014/main" id="{D256AF67-C6F1-491E-B3C0-A398C36C1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="" xmlns:a16="http://schemas.microsoft.com/office/drawing/2014/main" id="{11B52A41-A5D9-413B-AE33-AD7B4465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="" xmlns:a16="http://schemas.microsoft.com/office/drawing/2014/main" id="{621D2A7F-0777-4D01-B50F-FD008A7F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="" xmlns:a16="http://schemas.microsoft.com/office/drawing/2014/main" id="{6FA6F68F-040F-4841-814A-FC7AD19C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>
            <a:extLst>
              <a:ext uri="{FF2B5EF4-FFF2-40B4-BE49-F238E27FC236}">
                <a16:creationId xmlns="" xmlns:a16="http://schemas.microsoft.com/office/drawing/2014/main" id="{4E6B083E-4FC6-49B7-A233-A7C1F954F3F1}"/>
              </a:ext>
            </a:extLst>
          </p:cNvPr>
          <p:cNvSpPr>
            <a:spLocks/>
          </p:cNvSpPr>
          <p:nvPr/>
        </p:nvSpPr>
        <p:spPr bwMode="auto">
          <a:xfrm>
            <a:off x="4062414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>
            <a:extLst>
              <a:ext uri="{FF2B5EF4-FFF2-40B4-BE49-F238E27FC236}">
                <a16:creationId xmlns="" xmlns:a16="http://schemas.microsoft.com/office/drawing/2014/main" id="{1844DAC9-3BBB-4646-B35A-7469CB2F5E62}"/>
              </a:ext>
            </a:extLst>
          </p:cNvPr>
          <p:cNvSpPr>
            <a:spLocks/>
          </p:cNvSpPr>
          <p:nvPr/>
        </p:nvSpPr>
        <p:spPr bwMode="auto">
          <a:xfrm>
            <a:off x="3886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>
            <a:extLst>
              <a:ext uri="{FF2B5EF4-FFF2-40B4-BE49-F238E27FC236}">
                <a16:creationId xmlns="" xmlns:a16="http://schemas.microsoft.com/office/drawing/2014/main" id="{23189EB2-8D7F-4B66-A870-372F9080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86001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Directory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="" xmlns:a16="http://schemas.microsoft.com/office/drawing/2014/main" id="{B68D5038-6AED-4F92-9219-4892CB69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41910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Files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="" xmlns:a16="http://schemas.microsoft.com/office/drawing/2014/main" id="{66B718BB-137B-450B-95B5-BF8EB0DB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Both the directory structure and the files reside on disk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=""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8562" y="24470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=""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91748" y="1287624"/>
            <a:ext cx="7716415" cy="436387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r>
              <a:rPr lang="en-US" altLang="en-US" dirty="0"/>
              <a:t>Each volume containing file system also tracks that file system</a:t>
            </a:r>
            <a:r>
              <a:rPr lang="ja-JP" altLang="en-US" dirty="0"/>
              <a:t>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dirty="0"/>
              <a:t>As well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7220" y="23537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 Typical File-system Organization</a:t>
            </a:r>
          </a:p>
        </p:txBody>
      </p:sp>
      <p:pic>
        <p:nvPicPr>
          <p:cNvPr id="23555" name="Picture 6" descr="10">
            <a:extLst>
              <a:ext uri="{FF2B5EF4-FFF2-40B4-BE49-F238E27FC236}">
                <a16:creationId xmlns="" xmlns:a16="http://schemas.microsoft.com/office/drawing/2014/main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9" y="1187451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=""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81200" y="235374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=""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0411" y="1284354"/>
            <a:ext cx="7688423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may file systems, some general- and some special- purpose</a:t>
            </a:r>
          </a:p>
          <a:p>
            <a:r>
              <a:rPr lang="en-US" altLang="en-US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15A4C5-E862-452F-9B7B-A20F3D1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249674"/>
            <a:ext cx="9143999" cy="128089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is prepared with the help of existing text books mentioned below: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5A740F-656C-43AB-B871-7E62E619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30564"/>
            <a:ext cx="9144000" cy="4196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Abraham, Peter B. Galvin, and Greg Gagne. 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Wiley Publishing, 2013.</a:t>
            </a:r>
          </a:p>
          <a:p>
            <a:pPr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Stallings, William.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5th Edition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Pearson Education India, 2006.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Tannenbaum, Andrew S. "Modern Operating Systems, 2009."</a:t>
            </a:r>
          </a:p>
        </p:txBody>
      </p:sp>
    </p:spTree>
    <p:extLst>
      <p:ext uri="{BB962C8B-B14F-4D97-AF65-F5344CB8AC3E}">
        <p14:creationId xmlns="" xmlns:p14="http://schemas.microsoft.com/office/powerpoint/2010/main" val="39340855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161"/>
    </mc:Choice>
    <mc:Fallback>
      <p:transition spd="slow" advTm="71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9303" y="244122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0604" y="1278810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2296" y="343940"/>
            <a:ext cx="77438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24150" y="1804473"/>
            <a:ext cx="7374683" cy="4460875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=""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256784"/>
            <a:ext cx="718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9749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9663" y="1242528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=""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746501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=""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1829903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3207" y="244704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3314" y="1120776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=""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6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=""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9193" y="24470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=""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39839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2964" y="249662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4424" y="1350089"/>
            <a:ext cx="7613781" cy="4530725"/>
          </a:xfrm>
        </p:spPr>
        <p:txBody>
          <a:bodyPr/>
          <a:lstStyle/>
          <a:p>
            <a:r>
              <a:rPr lang="en-US" altLang="en-US" dirty="0"/>
              <a:t>Efficient searching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Grouping Capability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Current directory (working directory)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6847" y="24412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7601" y="1136650"/>
            <a:ext cx="7370763" cy="2992438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857500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/>
              <a:t> path name</a:t>
            </a:r>
          </a:p>
          <a:p>
            <a:pPr>
              <a:tabLst>
                <a:tab pos="2857500" algn="ctr"/>
              </a:tabLst>
            </a:pPr>
            <a:r>
              <a:rPr lang="en-US" altLang="en-US" dirty="0"/>
              <a:t>Creating a new file is done in current directory</a:t>
            </a:r>
          </a:p>
          <a:p>
            <a:pPr>
              <a:tabLst>
                <a:tab pos="2857500" algn="ctr"/>
              </a:tabLst>
            </a:pPr>
            <a:r>
              <a:rPr lang="en-US" altLang="en-US" dirty="0"/>
              <a:t>Delete a file</a:t>
            </a:r>
          </a:p>
          <a:p>
            <a:pPr>
              <a:buNone/>
              <a:tabLst>
                <a:tab pos="2857500" algn="ctr"/>
              </a:tabLst>
            </a:pPr>
            <a:r>
              <a:rPr lang="en-US" altLang="en-US" dirty="0"/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tabLst>
                <a:tab pos="2857500" algn="ctr"/>
              </a:tabLst>
            </a:pPr>
            <a:r>
              <a:rPr lang="en-US" altLang="en-US" dirty="0"/>
              <a:t>Creating a new subdirectory is done in current directory</a:t>
            </a:r>
          </a:p>
          <a:p>
            <a:pPr marL="342900" lvl="1" indent="-342900"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dirty="0"/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 marL="342900" lvl="1" indent="-342900"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dirty="0"/>
              <a:t>	Example:  if in current directory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=""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Helvetica" panose="020B0604020202020204" pitchFamily="34" charset="0"/>
              </a:rPr>
              <a:t>Deleting </a:t>
            </a:r>
            <a:r>
              <a:rPr lang="ja-JP" altLang="en-US" sz="2000">
                <a:latin typeface="Helvetica" panose="020B0604020202020204" pitchFamily="34" charset="0"/>
              </a:rPr>
              <a:t>“</a:t>
            </a:r>
            <a:r>
              <a:rPr lang="en-US" altLang="ja-JP" sz="2000">
                <a:latin typeface="Helvetica" panose="020B0604020202020204" pitchFamily="34" charset="0"/>
              </a:rPr>
              <a:t>mail</a:t>
            </a:r>
            <a:r>
              <a:rPr lang="ja-JP" altLang="en-US" sz="2000">
                <a:latin typeface="Helvetica" panose="020B0604020202020204" pitchFamily="34" charset="0"/>
              </a:rPr>
              <a:t>”</a:t>
            </a:r>
            <a:r>
              <a:rPr lang="en-US" altLang="ja-JP" sz="2000">
                <a:latin typeface="Helvetica" panose="020B0604020202020204" pitchFamily="34" charset="0"/>
              </a:rPr>
              <a:t> </a:t>
            </a:r>
            <a:r>
              <a:rPr lang="en-US" altLang="ja-JP" sz="200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00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=""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4" y="4100514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7186" y="24412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867" y="1093789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=""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9" y="1677989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5239" y="257828"/>
            <a:ext cx="77184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7265" y="1120776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</a:t>
            </a:r>
            <a:br>
              <a:rPr lang="en-US" altLang="en-US" dirty="0"/>
            </a:br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8302" y="244705"/>
            <a:ext cx="76565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=""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1331914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8559" y="24033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1592" y="1242073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dirty="0"/>
              <a:t>Consider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3401" y="244705"/>
            <a:ext cx="77073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4675" y="1191050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</a:p>
          <a:p>
            <a:pPr lvl="1"/>
            <a:r>
              <a:rPr lang="en-US" altLang="en-US" dirty="0"/>
              <a:t>Allow only links to file not subdirectories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7221" y="24908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1" y="1092201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=""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1" y="258409"/>
            <a:ext cx="7642549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Access Lists and Groups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=""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0" y="1092200"/>
            <a:ext cx="7342188" cy="3575050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particular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44036" name="Rectangle 13">
            <a:extLst>
              <a:ext uri="{FF2B5EF4-FFF2-40B4-BE49-F238E27FC236}">
                <a16:creationId xmlns=""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5643564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=""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6" y="466090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7334" y="20245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=""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6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3326" y="244121"/>
            <a:ext cx="77374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=""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3043238" y="1208089"/>
            <a:ext cx="6629400" cy="3030537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0E6D5F17-4372-4B5A-91B1-1FEF5094C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7926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File-System Structure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B2ACA752-5E68-4643-B613-64401150A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8076" y="1108076"/>
            <a:ext cx="7312025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File structure</a:t>
            </a:r>
          </a:p>
          <a:p>
            <a:pPr lvl="1"/>
            <a:r>
              <a:rPr lang="en-US" altLang="en-US"/>
              <a:t>Logical storage unit</a:t>
            </a:r>
          </a:p>
          <a:p>
            <a:pPr lvl="1"/>
            <a:r>
              <a:rPr lang="en-US" altLang="en-US"/>
              <a:t>Collection of related information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File system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resides on secondary storage (disks)</a:t>
            </a:r>
          </a:p>
          <a:p>
            <a:pPr lvl="1"/>
            <a:r>
              <a:rPr lang="en-US" altLang="en-US"/>
              <a:t>Provided user interface to storage, mapping logical to physical</a:t>
            </a:r>
          </a:p>
          <a:p>
            <a:pPr lvl="1"/>
            <a:r>
              <a:rPr lang="en-US" altLang="en-US"/>
              <a:t>Provides efficient and convenient access to disk by allowing data to be stored, located retrieved easily</a:t>
            </a:r>
          </a:p>
          <a:p>
            <a:r>
              <a:rPr lang="en-US" altLang="en-US"/>
              <a:t>Disk provides in-place rewrite and random access</a:t>
            </a:r>
          </a:p>
          <a:p>
            <a:pPr lvl="1"/>
            <a:r>
              <a:rPr lang="en-US" altLang="en-US"/>
              <a:t>I/O transfers performed in </a:t>
            </a:r>
            <a:r>
              <a:rPr lang="en-US" altLang="en-US" b="1">
                <a:solidFill>
                  <a:srgbClr val="3366FF"/>
                </a:solidFill>
              </a:rPr>
              <a:t>blocks</a:t>
            </a:r>
            <a:r>
              <a:rPr lang="en-US" altLang="en-US"/>
              <a:t> of </a:t>
            </a:r>
            <a:r>
              <a:rPr lang="en-US" altLang="en-US" b="1">
                <a:solidFill>
                  <a:srgbClr val="3366FF"/>
                </a:solidFill>
              </a:rPr>
              <a:t>sectors</a:t>
            </a:r>
            <a:r>
              <a:rPr lang="en-US" altLang="en-US"/>
              <a:t> (usually 512 bytes)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File control block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storage structure consisting of information about a file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Device driver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controls the physical device </a:t>
            </a:r>
          </a:p>
          <a:p>
            <a:r>
              <a:rPr lang="en-US" altLang="en-US"/>
              <a:t>File system organized into layers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CE99A7CD-6F90-4D72-991D-21A19E8E8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Layered File System</a:t>
            </a:r>
          </a:p>
        </p:txBody>
      </p:sp>
      <p:pic>
        <p:nvPicPr>
          <p:cNvPr id="7171" name="Picture 5">
            <a:extLst>
              <a:ext uri="{FF2B5EF4-FFF2-40B4-BE49-F238E27FC236}">
                <a16:creationId xmlns="" xmlns:a16="http://schemas.microsoft.com/office/drawing/2014/main" id="{489DC27E-3BD7-4BC1-9B91-53D82931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203325"/>
            <a:ext cx="24765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46F3371E-B030-4C08-838F-51F69C12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84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File System Layers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="" xmlns:a16="http://schemas.microsoft.com/office/drawing/2014/main" id="{A9550457-5E2A-47E8-8E34-FCA6268CF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1" y="1108076"/>
            <a:ext cx="7470775" cy="48037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Device drivers </a:t>
            </a:r>
            <a:r>
              <a:rPr lang="en-US" altLang="en-US" dirty="0"/>
              <a:t>manage I/O devices at the I/O control layer</a:t>
            </a:r>
          </a:p>
          <a:p>
            <a:pPr lvl="1">
              <a:defRPr/>
            </a:pPr>
            <a:r>
              <a:rPr lang="en-US" altLang="en-US" dirty="0"/>
              <a:t>Given commands like </a:t>
            </a:r>
            <a:r>
              <a:rPr lang="ja-JP" altLang="en-US" dirty="0"/>
              <a:t>“</a:t>
            </a:r>
            <a:r>
              <a:rPr lang="en-US" altLang="ja-JP" dirty="0"/>
              <a:t>read drive1, cylinder 72, track 2, sector 10, into memory location 1060</a:t>
            </a:r>
            <a:r>
              <a:rPr lang="ja-JP" altLang="en-US" dirty="0"/>
              <a:t>”</a:t>
            </a:r>
            <a:r>
              <a:rPr lang="en-US" altLang="ja-JP" dirty="0"/>
              <a:t> outputs low-level hardware specific commands to hardware controller</a:t>
            </a:r>
            <a:endParaRPr lang="en-US" altLang="ja-JP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Basic file system </a:t>
            </a:r>
            <a:r>
              <a:rPr lang="en-US" altLang="en-US" dirty="0"/>
              <a:t>given command like </a:t>
            </a:r>
            <a:r>
              <a:rPr lang="ja-JP" altLang="en-US" dirty="0"/>
              <a:t>“</a:t>
            </a:r>
            <a:r>
              <a:rPr lang="en-US" altLang="ja-JP" dirty="0"/>
              <a:t>retrieve block 123</a:t>
            </a:r>
            <a:r>
              <a:rPr lang="ja-JP" altLang="en-US" dirty="0"/>
              <a:t>”</a:t>
            </a:r>
            <a:r>
              <a:rPr lang="en-US" altLang="ja-JP" dirty="0"/>
              <a:t> translates to device driver</a:t>
            </a:r>
          </a:p>
          <a:p>
            <a:pPr>
              <a:defRPr/>
            </a:pPr>
            <a:r>
              <a:rPr lang="en-US" altLang="en-US" dirty="0"/>
              <a:t>Also manages memory buffers and caches (allocation, freeing, replacement) </a:t>
            </a:r>
          </a:p>
          <a:p>
            <a:pPr lvl="1">
              <a:defRPr/>
            </a:pPr>
            <a:r>
              <a:rPr lang="en-US" altLang="en-US" dirty="0"/>
              <a:t>Buffers hold data in transit</a:t>
            </a:r>
          </a:p>
          <a:p>
            <a:pPr lvl="1">
              <a:defRPr/>
            </a:pPr>
            <a:r>
              <a:rPr lang="en-US" altLang="en-US" dirty="0"/>
              <a:t>Caches hold frequently used data</a:t>
            </a:r>
            <a:endParaRPr lang="en-US" altLang="ja-JP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File organization module </a:t>
            </a:r>
            <a:r>
              <a:rPr lang="en-US" altLang="en-US" dirty="0"/>
              <a:t>understands files, logical address, and physical blocks</a:t>
            </a:r>
          </a:p>
          <a:p>
            <a:pPr marL="341313" lvl="1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dirty="0"/>
              <a:t>Translates logical block # to physical block #</a:t>
            </a:r>
          </a:p>
          <a:p>
            <a:pPr marL="341313" lvl="1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dirty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="" xmlns:a16="http://schemas.microsoft.com/office/drawing/2014/main" id="{38DB1A55-29BF-4CE6-A566-BD7ACE62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File System Layers (Cont.)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="" xmlns:a16="http://schemas.microsoft.com/office/drawing/2014/main" id="{013085F3-81C9-4116-933D-EFE002FE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075" y="1122364"/>
            <a:ext cx="7029450" cy="5214937"/>
          </a:xfrm>
        </p:spPr>
        <p:txBody>
          <a:bodyPr>
            <a:normAutofit fontScale="92500"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Logical file system </a:t>
            </a:r>
            <a:r>
              <a:rPr lang="en-US" altLang="en-US"/>
              <a:t>manages metadata information</a:t>
            </a:r>
          </a:p>
          <a:p>
            <a:pPr lvl="1"/>
            <a:r>
              <a:rPr lang="en-US" altLang="en-US"/>
              <a:t>Translates file name into file number, file handle, location by maintaining file control blocks (</a:t>
            </a:r>
            <a:r>
              <a:rPr lang="en-US" altLang="en-US" b="1">
                <a:solidFill>
                  <a:srgbClr val="3366FF"/>
                </a:solidFill>
              </a:rPr>
              <a:t>inodes</a:t>
            </a:r>
            <a:r>
              <a:rPr lang="en-US" altLang="en-US"/>
              <a:t> in UNIX)</a:t>
            </a:r>
          </a:p>
          <a:p>
            <a:pPr lvl="1"/>
            <a:r>
              <a:rPr lang="en-US" altLang="en-US"/>
              <a:t>Directory management</a:t>
            </a:r>
          </a:p>
          <a:p>
            <a:pPr lvl="1"/>
            <a:r>
              <a:rPr lang="en-US" altLang="en-US"/>
              <a:t>Protection</a:t>
            </a:r>
          </a:p>
          <a:p>
            <a:r>
              <a:rPr lang="en-US" altLang="en-US"/>
              <a:t>Layering useful for reducing complexity and redundancy, but adds overhead and can decrease performanceTranslates file name into file number, file handle, location by maintaining file control blocks (</a:t>
            </a:r>
            <a:r>
              <a:rPr lang="en-US" altLang="en-US" b="1">
                <a:solidFill>
                  <a:srgbClr val="3366FF"/>
                </a:solidFill>
              </a:rPr>
              <a:t>inodes</a:t>
            </a:r>
            <a:r>
              <a:rPr lang="en-US" altLang="en-US"/>
              <a:t> in UNIX)</a:t>
            </a:r>
          </a:p>
          <a:p>
            <a:pPr lvl="1"/>
            <a:r>
              <a:rPr lang="en-US" altLang="en-US"/>
              <a:t>Logical layers can be implemented by any coding method according to OS designer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="" xmlns:a16="http://schemas.microsoft.com/office/drawing/2014/main" id="{EC2357EA-2F1E-401B-883F-81D57974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File System Layers (Cont.)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="" xmlns:a16="http://schemas.microsoft.com/office/drawing/2014/main" id="{41DC779D-9271-442E-B003-768EB1BB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060450"/>
            <a:ext cx="6870700" cy="52149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Many file systems, sometimes many within an operating system</a:t>
            </a:r>
          </a:p>
          <a:p>
            <a:pPr lvl="1">
              <a:defRPr/>
            </a:pPr>
            <a:r>
              <a:rPr lang="en-US" altLang="en-US" dirty="0"/>
              <a:t>Each with its own format (CD-ROM is ISO 9660; Unix has </a:t>
            </a:r>
            <a:r>
              <a:rPr lang="en-US" altLang="en-US" b="1" dirty="0">
                <a:solidFill>
                  <a:srgbClr val="3366FF"/>
                </a:solidFill>
              </a:rPr>
              <a:t>UFS</a:t>
            </a:r>
            <a:r>
              <a:rPr lang="en-US" altLang="en-US" dirty="0"/>
              <a:t>, FFS;  Windows has FAT, FAT32, NTFS as well as floppy, CD, DVD Blu-ray, Linux has more than 40 types, with </a:t>
            </a:r>
            <a:r>
              <a:rPr lang="en-US" altLang="en-US" b="1" dirty="0">
                <a:solidFill>
                  <a:srgbClr val="3366FF"/>
                </a:solidFill>
              </a:rPr>
              <a:t>extended file system </a:t>
            </a:r>
            <a:r>
              <a:rPr lang="en-US" altLang="en-US" dirty="0"/>
              <a:t>ext2 and ext3 leading; plus distributed file systems, etc.)</a:t>
            </a:r>
          </a:p>
          <a:p>
            <a:pPr lvl="1">
              <a:defRPr/>
            </a:pPr>
            <a:r>
              <a:rPr lang="en-US" altLang="en-US" dirty="0"/>
              <a:t>New ones still arriving – ZFS, </a:t>
            </a:r>
            <a:r>
              <a:rPr lang="en-US" altLang="en-US" dirty="0" err="1"/>
              <a:t>GoogleFS</a:t>
            </a:r>
            <a:r>
              <a:rPr lang="en-US" altLang="en-US" dirty="0"/>
              <a:t>, Oracle ASM, FUSE</a:t>
            </a:r>
          </a:p>
          <a:p>
            <a:pPr marL="0" lvl="1" indent="0">
              <a:buClr>
                <a:srgbClr val="993300"/>
              </a:buClr>
              <a:buSzPct val="9000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7893" y="235956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9068" y="1231640"/>
            <a:ext cx="7493389" cy="436329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</a:p>
          <a:p>
            <a:r>
              <a:rPr lang="en-US" altLang="en-US" dirty="0"/>
              <a:t>Information about files are kept in the directory structure, which is maintained on the disk</a:t>
            </a:r>
          </a:p>
          <a:p>
            <a:r>
              <a:rPr lang="en-US" altLang="en-US" dirty="0"/>
              <a:t>Many variations, including extended file attributes such as file checksum</a:t>
            </a:r>
          </a:p>
          <a:p>
            <a:r>
              <a:rPr lang="en-US" altLang="en-US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2DE28F16-B265-4F7A-876A-9CC644D8B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8589" y="198438"/>
            <a:ext cx="77311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Allocation Methods - Contiguous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49D28360-C6B2-4EA2-8F74-CDFB546D1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1575" y="1233489"/>
            <a:ext cx="7075488" cy="4530725"/>
          </a:xfrm>
        </p:spPr>
        <p:txBody>
          <a:bodyPr/>
          <a:lstStyle/>
          <a:p>
            <a:r>
              <a:rPr lang="en-US" altLang="en-US"/>
              <a:t>An allocation method refers to how disk blocks are allocated for files: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Contiguous allocation </a:t>
            </a:r>
            <a:r>
              <a:rPr lang="en-US" altLang="en-US">
                <a:solidFill>
                  <a:srgbClr val="000000"/>
                </a:solidFill>
              </a:rPr>
              <a:t>– </a:t>
            </a:r>
            <a:r>
              <a:rPr lang="en-US" altLang="en-US"/>
              <a:t>each file occupies set of contiguous blocks</a:t>
            </a:r>
          </a:p>
          <a:p>
            <a:pPr lvl="1"/>
            <a:r>
              <a:rPr lang="en-US" altLang="en-US"/>
              <a:t>Best performance in most cases</a:t>
            </a:r>
          </a:p>
          <a:p>
            <a:pPr lvl="1"/>
            <a:r>
              <a:rPr lang="en-US" altLang="en-US"/>
              <a:t>Simple – only starting location (block #) and length (number of blocks) are required</a:t>
            </a:r>
          </a:p>
          <a:p>
            <a:pPr lvl="1"/>
            <a:r>
              <a:rPr lang="en-US" altLang="en-US"/>
              <a:t>Problems include finding space for file, knowing file size, external fragmentation, need for </a:t>
            </a:r>
            <a:r>
              <a:rPr lang="en-US" altLang="en-US" b="1">
                <a:solidFill>
                  <a:srgbClr val="3366FF"/>
                </a:solidFill>
              </a:rPr>
              <a:t>compaction off-line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3366FF"/>
                </a:solidFill>
              </a:rPr>
              <a:t>downtime</a:t>
            </a:r>
            <a:r>
              <a:rPr lang="en-US" altLang="en-US"/>
              <a:t>) or </a:t>
            </a:r>
            <a:r>
              <a:rPr lang="en-US" altLang="en-US" b="1">
                <a:solidFill>
                  <a:srgbClr val="3366FF"/>
                </a:solidFill>
              </a:rPr>
              <a:t>on-line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59613BFA-D55E-463D-A406-5F4BA339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7075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Contiguous Allocation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11CBEAE0-A193-4BDB-A521-92C28F2E7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1" y="1233488"/>
            <a:ext cx="3844925" cy="3575050"/>
          </a:xfrm>
        </p:spPr>
        <p:txBody>
          <a:bodyPr/>
          <a:lstStyle/>
          <a:p>
            <a:r>
              <a:rPr lang="en-US" altLang="en-US"/>
              <a:t>Mapping from logical to physical</a:t>
            </a:r>
          </a:p>
        </p:txBody>
      </p:sp>
      <p:grpSp>
        <p:nvGrpSpPr>
          <p:cNvPr id="21508" name="Group 1">
            <a:extLst>
              <a:ext uri="{FF2B5EF4-FFF2-40B4-BE49-F238E27FC236}">
                <a16:creationId xmlns="" xmlns:a16="http://schemas.microsoft.com/office/drawing/2014/main" id="{766C3097-D6C6-4846-B42A-255A68EC7B95}"/>
              </a:ext>
            </a:extLst>
          </p:cNvPr>
          <p:cNvGrpSpPr>
            <a:grpSpLocks/>
          </p:cNvGrpSpPr>
          <p:nvPr/>
        </p:nvGrpSpPr>
        <p:grpSpPr bwMode="auto">
          <a:xfrm>
            <a:off x="4179888" y="2127250"/>
            <a:ext cx="1917700" cy="1385888"/>
            <a:chOff x="2655888" y="2127250"/>
            <a:chExt cx="1917700" cy="1385888"/>
          </a:xfrm>
        </p:grpSpPr>
        <p:sp>
          <p:nvSpPr>
            <p:cNvPr id="21511" name="Text Box 4">
              <a:extLst>
                <a:ext uri="{FF2B5EF4-FFF2-40B4-BE49-F238E27FC236}">
                  <a16:creationId xmlns="" xmlns:a16="http://schemas.microsoft.com/office/drawing/2014/main" id="{6EE52684-7245-4E55-8A56-E6723EE2F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LA/512</a:t>
              </a:r>
            </a:p>
          </p:txBody>
        </p:sp>
        <p:sp>
          <p:nvSpPr>
            <p:cNvPr id="21512" name="Text Box 5">
              <a:extLst>
                <a:ext uri="{FF2B5EF4-FFF2-40B4-BE49-F238E27FC236}">
                  <a16:creationId xmlns="" xmlns:a16="http://schemas.microsoft.com/office/drawing/2014/main" id="{DA624F1F-6BCC-4CEE-B55D-541C4E666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Q</a:t>
              </a:r>
            </a:p>
          </p:txBody>
        </p:sp>
        <p:sp>
          <p:nvSpPr>
            <p:cNvPr id="21513" name="Text Box 6">
              <a:extLst>
                <a:ext uri="{FF2B5EF4-FFF2-40B4-BE49-F238E27FC236}">
                  <a16:creationId xmlns="" xmlns:a16="http://schemas.microsoft.com/office/drawing/2014/main" id="{49375C55-CEC0-48C3-B784-C35FBFE4B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R</a:t>
              </a:r>
            </a:p>
          </p:txBody>
        </p:sp>
        <p:sp>
          <p:nvSpPr>
            <p:cNvPr id="21514" name="Line 7">
              <a:extLst>
                <a:ext uri="{FF2B5EF4-FFF2-40B4-BE49-F238E27FC236}">
                  <a16:creationId xmlns="" xmlns:a16="http://schemas.microsoft.com/office/drawing/2014/main" id="{70A50704-A53E-4528-8F9D-B0497F037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  <p:sp>
          <p:nvSpPr>
            <p:cNvPr id="21515" name="Line 8">
              <a:extLst>
                <a:ext uri="{FF2B5EF4-FFF2-40B4-BE49-F238E27FC236}">
                  <a16:creationId xmlns="" xmlns:a16="http://schemas.microsoft.com/office/drawing/2014/main" id="{732C59A3-FA21-4F38-B24A-124014A6F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</p:grpSp>
      <p:sp>
        <p:nvSpPr>
          <p:cNvPr id="21509" name="Rectangle 10">
            <a:extLst>
              <a:ext uri="{FF2B5EF4-FFF2-40B4-BE49-F238E27FC236}">
                <a16:creationId xmlns="" xmlns:a16="http://schemas.microsoft.com/office/drawing/2014/main" id="{861BEC4F-5C43-407F-A9E8-7A99F09DC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740151"/>
            <a:ext cx="40465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/>
            <a:r>
              <a:rPr lang="en-US" altLang="en-US">
                <a:latin typeface="Helvetica" panose="020B0604020202020204" pitchFamily="34" charset="0"/>
              </a:rPr>
              <a:t>Block to be accessed = Q + starting address</a:t>
            </a:r>
          </a:p>
          <a:p>
            <a:pPr lvl="1" eaLnBrk="1" hangingPunct="1"/>
            <a:r>
              <a:rPr lang="en-US" altLang="en-US">
                <a:latin typeface="Helvetica" panose="020B0604020202020204" pitchFamily="34" charset="0"/>
              </a:rPr>
              <a:t>Displacement into block = R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="" xmlns:a16="http://schemas.microsoft.com/office/drawing/2014/main" id="{4AA481E0-D5EB-4A87-9463-3C1791D2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1624014"/>
            <a:ext cx="3576638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929BC05C-11FF-497B-95F2-E969128B7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6976" y="198438"/>
            <a:ext cx="7743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Extent-Based Systems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DB264E6A-28DB-4043-8BB6-92D5D902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9825" y="1233489"/>
            <a:ext cx="6965950" cy="4530725"/>
          </a:xfrm>
        </p:spPr>
        <p:txBody>
          <a:bodyPr/>
          <a:lstStyle/>
          <a:p>
            <a:r>
              <a:rPr lang="en-US" altLang="en-US"/>
              <a:t>Many newer file systems (i.e., Veritas File System) use a modified contiguous allocation scheme</a:t>
            </a:r>
          </a:p>
          <a:p>
            <a:endParaRPr lang="en-US" altLang="en-US"/>
          </a:p>
          <a:p>
            <a:r>
              <a:rPr lang="en-US" altLang="en-US"/>
              <a:t>Extent-based file systems allocate disk blocks in extents</a:t>
            </a:r>
          </a:p>
          <a:p>
            <a:endParaRPr lang="en-US" altLang="en-US"/>
          </a:p>
          <a:p>
            <a:r>
              <a:rPr lang="en-US" altLang="en-US"/>
              <a:t>An </a:t>
            </a:r>
            <a:r>
              <a:rPr lang="en-US" altLang="en-US" b="1">
                <a:solidFill>
                  <a:srgbClr val="3366FF"/>
                </a:solidFill>
              </a:rPr>
              <a:t>extent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is a contiguous block of disks</a:t>
            </a:r>
          </a:p>
          <a:p>
            <a:pPr lvl="1"/>
            <a:r>
              <a:rPr lang="en-US" altLang="en-US"/>
              <a:t>Extents are allocated for file allocation</a:t>
            </a:r>
          </a:p>
          <a:p>
            <a:pPr lvl="1"/>
            <a:r>
              <a:rPr lang="en-US" altLang="en-US"/>
              <a:t>A file consists of one or more extents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="" xmlns:a16="http://schemas.microsoft.com/office/drawing/2014/main" id="{2529579A-EE24-4E48-AB33-F24EB21C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Allocation Methods - Linked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="" xmlns:a16="http://schemas.microsoft.com/office/drawing/2014/main" id="{A4D57239-0755-4B48-A7D2-0931B5C0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060451"/>
            <a:ext cx="7265988" cy="4530725"/>
          </a:xfrm>
        </p:spPr>
        <p:txBody>
          <a:bodyPr>
            <a:normAutofit lnSpcReduction="10000"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Linked allocation </a:t>
            </a:r>
            <a:r>
              <a:rPr lang="en-US" altLang="en-US">
                <a:solidFill>
                  <a:srgbClr val="000000"/>
                </a:solidFill>
              </a:rPr>
              <a:t>– each file a linked list of blocks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File ends at nil pointer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No external fragmentation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Each block contains pointer to next block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No compaction, external fragmentation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Reliability can be a problem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Locating a block can take many I/Os and disk seeks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="" xmlns:a16="http://schemas.microsoft.com/office/drawing/2014/main" id="{FDB88C27-C390-40A1-8E8D-DA72AFB7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15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Allocation Methods – Linked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="" xmlns:a16="http://schemas.microsoft.com/office/drawing/2014/main" id="{687A24E4-599D-4949-8FD0-8A7EB1C6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060451"/>
            <a:ext cx="8229600" cy="4530725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FAT (File Allocation Table) variation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Beginning of volume has table, indexed by block number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New block allocation simple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1E68DF2-60AF-4F42-81E9-5BDA832B2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4" y="277813"/>
            <a:ext cx="80152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Linked Allocation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712EEA21-EE3F-4DE2-8228-2413418BE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8"/>
            <a:ext cx="7577138" cy="7493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Each file is a linked list of disk blocks: blocks may be scattered anywhere on the disk</a:t>
            </a:r>
          </a:p>
        </p:txBody>
      </p:sp>
      <p:grpSp>
        <p:nvGrpSpPr>
          <p:cNvPr id="25604" name="Group 4">
            <a:extLst>
              <a:ext uri="{FF2B5EF4-FFF2-40B4-BE49-F238E27FC236}">
                <a16:creationId xmlns="" xmlns:a16="http://schemas.microsoft.com/office/drawing/2014/main" id="{2C6B573A-D79B-46BF-AD1C-8E84CC7EE6CC}"/>
              </a:ext>
            </a:extLst>
          </p:cNvPr>
          <p:cNvGrpSpPr>
            <a:grpSpLocks/>
          </p:cNvGrpSpPr>
          <p:nvPr/>
        </p:nvGrpSpPr>
        <p:grpSpPr bwMode="auto">
          <a:xfrm>
            <a:off x="4197351" y="1843089"/>
            <a:ext cx="2765425" cy="1500187"/>
            <a:chOff x="1684" y="1576"/>
            <a:chExt cx="1742" cy="945"/>
          </a:xfrm>
        </p:grpSpPr>
        <p:sp>
          <p:nvSpPr>
            <p:cNvPr id="25613" name="Rectangle 5">
              <a:extLst>
                <a:ext uri="{FF2B5EF4-FFF2-40B4-BE49-F238E27FC236}">
                  <a16:creationId xmlns="" xmlns:a16="http://schemas.microsoft.com/office/drawing/2014/main" id="{5364189F-CC21-4C0A-8FC4-ACE5500B1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25614" name="Rectangle 6">
              <a:extLst>
                <a:ext uri="{FF2B5EF4-FFF2-40B4-BE49-F238E27FC236}">
                  <a16:creationId xmlns="" xmlns:a16="http://schemas.microsoft.com/office/drawing/2014/main" id="{0F420E04-6B56-446B-ABEE-8C33F9CE0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5" name="Text Box 7">
              <a:extLst>
                <a:ext uri="{FF2B5EF4-FFF2-40B4-BE49-F238E27FC236}">
                  <a16:creationId xmlns="" xmlns:a16="http://schemas.microsoft.com/office/drawing/2014/main" id="{D2750D7E-8A34-4291-8605-87EE28DD1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1596"/>
              <a:ext cx="7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block      =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124A40B9-97FE-455C-AD24-5606D9D6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1" y="3109913"/>
            <a:ext cx="7370763" cy="906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-84" charset="2"/>
              <a:buNone/>
              <a:defRPr/>
            </a:pPr>
            <a:endParaRPr lang="en-US" altLang="en-US" kern="0"/>
          </a:p>
          <a:p>
            <a:pPr>
              <a:defRPr/>
            </a:pPr>
            <a:r>
              <a:rPr lang="en-US" altLang="en-US" kern="0"/>
              <a:t>Mapping</a:t>
            </a:r>
          </a:p>
        </p:txBody>
      </p:sp>
      <p:sp>
        <p:nvSpPr>
          <p:cNvPr id="25606" name="Rectangle 4">
            <a:extLst>
              <a:ext uri="{FF2B5EF4-FFF2-40B4-BE49-F238E27FC236}">
                <a16:creationId xmlns="" xmlns:a16="http://schemas.microsoft.com/office/drawing/2014/main" id="{03973C2A-75AF-4FB4-B822-3CE1B4BE1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33950"/>
            <a:ext cx="7837488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accent2"/>
              </a:buClr>
              <a:buSzPct val="90000"/>
            </a:pPr>
            <a:r>
              <a:rPr kumimoji="1" lang="en-US" altLang="en-US">
                <a:latin typeface="Helvetica" panose="020B0604020202020204" pitchFamily="34" charset="0"/>
              </a:rPr>
              <a:t>Block to be accessed is the Qth block in the linked chain of blocks representing the file.</a:t>
            </a:r>
          </a:p>
          <a:p>
            <a:pPr lvl="1">
              <a:buClr>
                <a:schemeClr val="accent2"/>
              </a:buClr>
              <a:buSzPct val="90000"/>
            </a:pPr>
            <a:endParaRPr kumimoji="1" lang="en-US" altLang="en-US">
              <a:latin typeface="Helvetica" panose="020B0604020202020204" pitchFamily="34" charset="0"/>
            </a:endParaRPr>
          </a:p>
          <a:p>
            <a:pPr lvl="1">
              <a:buClr>
                <a:schemeClr val="accent2"/>
              </a:buClr>
              <a:buSzPct val="90000"/>
            </a:pPr>
            <a:r>
              <a:rPr kumimoji="1" lang="en-US" altLang="en-US">
                <a:latin typeface="Helvetica" panose="020B0604020202020204" pitchFamily="34" charset="0"/>
              </a:rPr>
              <a:t>Displacement into block = R + 1</a:t>
            </a:r>
          </a:p>
        </p:txBody>
      </p:sp>
      <p:grpSp>
        <p:nvGrpSpPr>
          <p:cNvPr id="25607" name="Group 1">
            <a:extLst>
              <a:ext uri="{FF2B5EF4-FFF2-40B4-BE49-F238E27FC236}">
                <a16:creationId xmlns="" xmlns:a16="http://schemas.microsoft.com/office/drawing/2014/main" id="{575AEC6F-8DA4-42D5-A8FC-0D7ADDD11731}"/>
              </a:ext>
            </a:extLst>
          </p:cNvPr>
          <p:cNvGrpSpPr>
            <a:grpSpLocks/>
          </p:cNvGrpSpPr>
          <p:nvPr/>
        </p:nvGrpSpPr>
        <p:grpSpPr bwMode="auto">
          <a:xfrm>
            <a:off x="4756151" y="3935414"/>
            <a:ext cx="1374775" cy="985837"/>
            <a:chOff x="3232150" y="3935037"/>
            <a:chExt cx="1374775" cy="985838"/>
          </a:xfrm>
        </p:grpSpPr>
        <p:sp>
          <p:nvSpPr>
            <p:cNvPr id="25608" name="Text Box 5">
              <a:extLst>
                <a:ext uri="{FF2B5EF4-FFF2-40B4-BE49-F238E27FC236}">
                  <a16:creationId xmlns="" xmlns:a16="http://schemas.microsoft.com/office/drawing/2014/main" id="{997687ED-1CA3-461D-83FD-A4DD34DC2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LA/511</a:t>
              </a:r>
            </a:p>
          </p:txBody>
        </p:sp>
        <p:sp>
          <p:nvSpPr>
            <p:cNvPr id="25609" name="Text Box 6">
              <a:extLst>
                <a:ext uri="{FF2B5EF4-FFF2-40B4-BE49-F238E27FC236}">
                  <a16:creationId xmlns="" xmlns:a16="http://schemas.microsoft.com/office/drawing/2014/main" id="{AA09689C-D92B-4158-AAA0-3D6013925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Q</a:t>
              </a:r>
            </a:p>
          </p:txBody>
        </p:sp>
        <p:sp>
          <p:nvSpPr>
            <p:cNvPr id="25610" name="Text Box 7">
              <a:extLst>
                <a:ext uri="{FF2B5EF4-FFF2-40B4-BE49-F238E27FC236}">
                  <a16:creationId xmlns="" xmlns:a16="http://schemas.microsoft.com/office/drawing/2014/main" id="{72B31C3B-1288-43AF-AF6A-EB1684AD1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R</a:t>
              </a:r>
            </a:p>
          </p:txBody>
        </p:sp>
        <p:sp>
          <p:nvSpPr>
            <p:cNvPr id="25611" name="Line 8">
              <a:extLst>
                <a:ext uri="{FF2B5EF4-FFF2-40B4-BE49-F238E27FC236}">
                  <a16:creationId xmlns="" xmlns:a16="http://schemas.microsoft.com/office/drawing/2014/main" id="{9BFA04D6-718E-42B1-AB92-914CFA67E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  <p:sp>
          <p:nvSpPr>
            <p:cNvPr id="25612" name="Line 9">
              <a:extLst>
                <a:ext uri="{FF2B5EF4-FFF2-40B4-BE49-F238E27FC236}">
                  <a16:creationId xmlns="" xmlns:a16="http://schemas.microsoft.com/office/drawing/2014/main" id="{CA5D68D8-250A-4918-AEB4-444FB1922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2EF7544F-1318-4AEF-9082-5DE528E61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5400" y="2143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Linked Allocation</a:t>
            </a:r>
            <a:endParaRPr lang="en-US" altLang="en-US" sz="2400"/>
          </a:p>
        </p:txBody>
      </p:sp>
      <p:pic>
        <p:nvPicPr>
          <p:cNvPr id="26627" name="Picture 5">
            <a:extLst>
              <a:ext uri="{FF2B5EF4-FFF2-40B4-BE49-F238E27FC236}">
                <a16:creationId xmlns="" xmlns:a16="http://schemas.microsoft.com/office/drawing/2014/main" id="{80E45A9C-660F-489F-A65A-A9C5E96A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4" y="1308101"/>
            <a:ext cx="454342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3E44A391-B328-4871-AA10-0BB582BEB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3026" y="214313"/>
            <a:ext cx="7597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File-Allocation Table</a:t>
            </a:r>
            <a:endParaRPr lang="en-US" altLang="en-US" sz="2400"/>
          </a:p>
        </p:txBody>
      </p:sp>
      <p:pic>
        <p:nvPicPr>
          <p:cNvPr id="27651" name="Picture 5">
            <a:extLst>
              <a:ext uri="{FF2B5EF4-FFF2-40B4-BE49-F238E27FC236}">
                <a16:creationId xmlns="" xmlns:a16="http://schemas.microsoft.com/office/drawing/2014/main" id="{8DA7ACFF-4D60-4E41-ACF1-69700A48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1233488"/>
            <a:ext cx="54816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="" xmlns:a16="http://schemas.microsoft.com/office/drawing/2014/main" id="{CFB18247-9B90-4C99-BDE7-C00B8260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Allocation Methods - Indexed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="" xmlns:a16="http://schemas.microsoft.com/office/drawing/2014/main" id="{6D19BD3E-4B50-44BD-80AC-2F079CF0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Indexed allocation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Each file has its own </a:t>
            </a:r>
            <a:r>
              <a:rPr lang="en-US" altLang="en-US" b="1">
                <a:solidFill>
                  <a:srgbClr val="3366FF"/>
                </a:solidFill>
              </a:rPr>
              <a:t>index block</a:t>
            </a:r>
            <a:r>
              <a:rPr lang="en-US" altLang="en-US">
                <a:solidFill>
                  <a:srgbClr val="000000"/>
                </a:solidFill>
              </a:rPr>
              <a:t>(s) of pointers to its data blocks</a:t>
            </a: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Logical view</a:t>
            </a:r>
          </a:p>
          <a:p>
            <a:endParaRPr lang="en-US" altLang="en-US"/>
          </a:p>
        </p:txBody>
      </p:sp>
      <p:pic>
        <p:nvPicPr>
          <p:cNvPr id="28676" name="Picture 2">
            <a:extLst>
              <a:ext uri="{FF2B5EF4-FFF2-40B4-BE49-F238E27FC236}">
                <a16:creationId xmlns="" xmlns:a16="http://schemas.microsoft.com/office/drawing/2014/main" id="{6BB4A9E8-9452-4ACC-8AAA-9963B609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2843213"/>
            <a:ext cx="2286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8016F7B-C421-4EEF-8E32-94AA6CE98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Indexed Allocation</a:t>
            </a:r>
            <a:endParaRPr lang="en-US" altLang="en-US" sz="2400"/>
          </a:p>
        </p:txBody>
      </p:sp>
      <p:pic>
        <p:nvPicPr>
          <p:cNvPr id="29699" name="Picture 4" descr="11">
            <a:extLst>
              <a:ext uri="{FF2B5EF4-FFF2-40B4-BE49-F238E27FC236}">
                <a16:creationId xmlns="" xmlns:a16="http://schemas.microsoft.com/office/drawing/2014/main" id="{B0FAFD9A-7A2C-4227-BF42-D8745E73B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9" y="1230314"/>
            <a:ext cx="4967287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4507" y="24512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=""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1041401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E2B2E03C-C575-4DCF-8D4D-8C27A5245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2063" y="182563"/>
            <a:ext cx="7694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Indexed Allocation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4F1C69FF-44E4-4633-8980-ED9A6E856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1" y="1233488"/>
            <a:ext cx="7370763" cy="32051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Need index table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Random access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Dynamic access without external fragmentation, but have overhead of index block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Mapping from logical to physical in a file of maximum size of 256K bytes and block size of 512 bytes.  We need only 1 block for index table</a:t>
            </a:r>
          </a:p>
        </p:txBody>
      </p:sp>
      <p:grpSp>
        <p:nvGrpSpPr>
          <p:cNvPr id="30724" name="Group 1">
            <a:extLst>
              <a:ext uri="{FF2B5EF4-FFF2-40B4-BE49-F238E27FC236}">
                <a16:creationId xmlns="" xmlns:a16="http://schemas.microsoft.com/office/drawing/2014/main" id="{7EDC56DC-C242-4A1E-A24C-502DEF6079C0}"/>
              </a:ext>
            </a:extLst>
          </p:cNvPr>
          <p:cNvGrpSpPr>
            <a:grpSpLocks/>
          </p:cNvGrpSpPr>
          <p:nvPr/>
        </p:nvGrpSpPr>
        <p:grpSpPr bwMode="auto">
          <a:xfrm>
            <a:off x="4508501" y="3694114"/>
            <a:ext cx="1382713" cy="985837"/>
            <a:chOff x="2984500" y="3600450"/>
            <a:chExt cx="1382713" cy="985838"/>
          </a:xfrm>
        </p:grpSpPr>
        <p:sp>
          <p:nvSpPr>
            <p:cNvPr id="30726" name="Text Box 4">
              <a:extLst>
                <a:ext uri="{FF2B5EF4-FFF2-40B4-BE49-F238E27FC236}">
                  <a16:creationId xmlns="" xmlns:a16="http://schemas.microsoft.com/office/drawing/2014/main" id="{93D459CA-2D8C-4245-B456-A8D4A44B8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500" y="3916363"/>
              <a:ext cx="914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LA/512</a:t>
              </a:r>
            </a:p>
          </p:txBody>
        </p:sp>
        <p:sp>
          <p:nvSpPr>
            <p:cNvPr id="30727" name="Text Box 5">
              <a:extLst>
                <a:ext uri="{FF2B5EF4-FFF2-40B4-BE49-F238E27FC236}">
                  <a16:creationId xmlns="" xmlns:a16="http://schemas.microsoft.com/office/drawing/2014/main" id="{2F15A8D7-C680-4BD2-B480-EB42B7CD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088" y="3600450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Q</a:t>
              </a:r>
            </a:p>
          </p:txBody>
        </p:sp>
        <p:sp>
          <p:nvSpPr>
            <p:cNvPr id="30728" name="Text Box 6">
              <a:extLst>
                <a:ext uri="{FF2B5EF4-FFF2-40B4-BE49-F238E27FC236}">
                  <a16:creationId xmlns="" xmlns:a16="http://schemas.microsoft.com/office/drawing/2014/main" id="{2653867A-F9D4-453E-8C83-28635B29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088" y="4216400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R</a:t>
              </a:r>
            </a:p>
          </p:txBody>
        </p:sp>
        <p:sp>
          <p:nvSpPr>
            <p:cNvPr id="30729" name="Line 7">
              <a:extLst>
                <a:ext uri="{FF2B5EF4-FFF2-40B4-BE49-F238E27FC236}">
                  <a16:creationId xmlns="" xmlns:a16="http://schemas.microsoft.com/office/drawing/2014/main" id="{ED9413E0-AE68-4227-95F8-065D3C84F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000" y="3843338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  <p:sp>
          <p:nvSpPr>
            <p:cNvPr id="30730" name="Line 8">
              <a:extLst>
                <a:ext uri="{FF2B5EF4-FFF2-40B4-BE49-F238E27FC236}">
                  <a16:creationId xmlns="" xmlns:a16="http://schemas.microsoft.com/office/drawing/2014/main" id="{2DA18AED-1476-4DEB-A2B5-929D3E45D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7938" y="4154488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</p:grpSp>
      <p:sp>
        <p:nvSpPr>
          <p:cNvPr id="30725" name="Rectangle 9">
            <a:extLst>
              <a:ext uri="{FF2B5EF4-FFF2-40B4-BE49-F238E27FC236}">
                <a16:creationId xmlns="" xmlns:a16="http://schemas.microsoft.com/office/drawing/2014/main" id="{A168B507-2B81-4305-B98A-9C2E4A74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4960939"/>
            <a:ext cx="70294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25438" indent="-3254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altLang="en-US">
                <a:latin typeface="Helvetica" panose="020B0604020202020204" pitchFamily="34" charset="0"/>
              </a:rPr>
              <a:t>Q = displacement into index table</a:t>
            </a:r>
          </a:p>
          <a:p>
            <a:pPr>
              <a:buClr>
                <a:schemeClr val="accent2"/>
              </a:buClr>
            </a:pPr>
            <a:r>
              <a:rPr lang="en-US" altLang="en-US">
                <a:latin typeface="Helvetica" panose="020B0604020202020204" pitchFamily="34" charset="0"/>
              </a:rPr>
              <a:t>R = displacement into block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E1776CB4-B7CB-4FC0-B675-8E4E82F03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7138" y="277813"/>
            <a:ext cx="7713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Indexed Allocation – Mapping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F126817F-03F8-4462-A637-31997C3A7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8"/>
            <a:ext cx="7632700" cy="11811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Mapping from logical to physical in a file of unbounded length (block size of 512 words)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Linked scheme – Link blocks of index table (no limit on size)</a:t>
            </a:r>
          </a:p>
        </p:txBody>
      </p:sp>
      <p:grpSp>
        <p:nvGrpSpPr>
          <p:cNvPr id="31748" name="Group 1">
            <a:extLst>
              <a:ext uri="{FF2B5EF4-FFF2-40B4-BE49-F238E27FC236}">
                <a16:creationId xmlns="" xmlns:a16="http://schemas.microsoft.com/office/drawing/2014/main" id="{76986040-CDB7-40EC-A432-AA9BDEDF6FAB}"/>
              </a:ext>
            </a:extLst>
          </p:cNvPr>
          <p:cNvGrpSpPr>
            <a:grpSpLocks/>
          </p:cNvGrpSpPr>
          <p:nvPr/>
        </p:nvGrpSpPr>
        <p:grpSpPr bwMode="auto">
          <a:xfrm>
            <a:off x="4754563" y="2765425"/>
            <a:ext cx="2368550" cy="852488"/>
            <a:chOff x="3230563" y="2765425"/>
            <a:chExt cx="2368550" cy="852488"/>
          </a:xfrm>
        </p:grpSpPr>
        <p:sp>
          <p:nvSpPr>
            <p:cNvPr id="31757" name="Text Box 4">
              <a:extLst>
                <a:ext uri="{FF2B5EF4-FFF2-40B4-BE49-F238E27FC236}">
                  <a16:creationId xmlns="" xmlns:a16="http://schemas.microsoft.com/office/drawing/2014/main" id="{8AB532D6-65E5-4E66-9B01-9289D6C0D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563" y="3017838"/>
              <a:ext cx="161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LA / (512 x 511)</a:t>
              </a:r>
            </a:p>
          </p:txBody>
        </p:sp>
        <p:sp>
          <p:nvSpPr>
            <p:cNvPr id="31758" name="Text Box 5">
              <a:extLst>
                <a:ext uri="{FF2B5EF4-FFF2-40B4-BE49-F238E27FC236}">
                  <a16:creationId xmlns="" xmlns:a16="http://schemas.microsoft.com/office/drawing/2014/main" id="{8C1F6423-F755-4630-B011-B5801CFCF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2765425"/>
              <a:ext cx="420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Q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31759" name="Text Box 6">
              <a:extLst>
                <a:ext uri="{FF2B5EF4-FFF2-40B4-BE49-F238E27FC236}">
                  <a16:creationId xmlns="" xmlns:a16="http://schemas.microsoft.com/office/drawing/2014/main" id="{79A3365A-5F29-4504-AE6E-B1FF6823D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3278188"/>
              <a:ext cx="407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31760" name="Line 7">
              <a:extLst>
                <a:ext uri="{FF2B5EF4-FFF2-40B4-BE49-F238E27FC236}">
                  <a16:creationId xmlns="" xmlns:a16="http://schemas.microsoft.com/office/drawing/2014/main" id="{BCE96A39-777B-40C4-BE45-4A6C1D6B5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075" y="29575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  <p:sp>
          <p:nvSpPr>
            <p:cNvPr id="31761" name="Line 8">
              <a:extLst>
                <a:ext uri="{FF2B5EF4-FFF2-40B4-BE49-F238E27FC236}">
                  <a16:creationId xmlns="" xmlns:a16="http://schemas.microsoft.com/office/drawing/2014/main" id="{B696C073-85EA-4A20-9AB5-BF78461D3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138" y="31988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</p:grpSp>
      <p:sp>
        <p:nvSpPr>
          <p:cNvPr id="31749" name="Rectangle 9">
            <a:extLst>
              <a:ext uri="{FF2B5EF4-FFF2-40B4-BE49-F238E27FC236}">
                <a16:creationId xmlns="" xmlns:a16="http://schemas.microsoft.com/office/drawing/2014/main" id="{C20D505E-6486-47B0-BFF5-C300963CD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896938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Q</a:t>
            </a:r>
            <a:r>
              <a:rPr lang="en-US" altLang="en-US" i="1" baseline="-25000">
                <a:latin typeface="Helvetica" panose="020B0604020202020204" pitchFamily="34" charset="0"/>
              </a:rPr>
              <a:t>1</a:t>
            </a:r>
            <a:r>
              <a:rPr lang="en-US" altLang="en-US" i="1">
                <a:latin typeface="Helvetica" panose="020B0604020202020204" pitchFamily="34" charset="0"/>
              </a:rPr>
              <a:t> </a:t>
            </a:r>
            <a:r>
              <a:rPr lang="en-US" altLang="en-US">
                <a:latin typeface="Helvetica" panose="020B0604020202020204" pitchFamily="34" charset="0"/>
              </a:rPr>
              <a:t>= block of index table</a:t>
            </a:r>
          </a:p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R</a:t>
            </a:r>
            <a:r>
              <a:rPr lang="en-US" altLang="en-US" i="1" baseline="-25000">
                <a:latin typeface="Helvetica" panose="020B0604020202020204" pitchFamily="34" charset="0"/>
              </a:rPr>
              <a:t>1</a:t>
            </a:r>
            <a:r>
              <a:rPr lang="en-US" altLang="en-US" i="1">
                <a:latin typeface="Helvetica" panose="020B0604020202020204" pitchFamily="34" charset="0"/>
              </a:rPr>
              <a:t> </a:t>
            </a:r>
            <a:r>
              <a:rPr lang="en-US" altLang="en-US">
                <a:latin typeface="Helvetica" panose="020B0604020202020204" pitchFamily="34" charset="0"/>
              </a:rPr>
              <a:t>is used as follows:</a:t>
            </a:r>
          </a:p>
        </p:txBody>
      </p:sp>
      <p:grpSp>
        <p:nvGrpSpPr>
          <p:cNvPr id="31750" name="Group 2">
            <a:extLst>
              <a:ext uri="{FF2B5EF4-FFF2-40B4-BE49-F238E27FC236}">
                <a16:creationId xmlns="" xmlns:a16="http://schemas.microsoft.com/office/drawing/2014/main" id="{4D936B96-898A-471C-9A46-276F029591EB}"/>
              </a:ext>
            </a:extLst>
          </p:cNvPr>
          <p:cNvGrpSpPr>
            <a:grpSpLocks/>
          </p:cNvGrpSpPr>
          <p:nvPr/>
        </p:nvGrpSpPr>
        <p:grpSpPr bwMode="auto">
          <a:xfrm>
            <a:off x="5186364" y="4116389"/>
            <a:ext cx="1641475" cy="852487"/>
            <a:chOff x="3662363" y="4116388"/>
            <a:chExt cx="1641475" cy="852487"/>
          </a:xfrm>
        </p:grpSpPr>
        <p:sp>
          <p:nvSpPr>
            <p:cNvPr id="31752" name="Text Box 10">
              <a:extLst>
                <a:ext uri="{FF2B5EF4-FFF2-40B4-BE49-F238E27FC236}">
                  <a16:creationId xmlns="" xmlns:a16="http://schemas.microsoft.com/office/drawing/2014/main" id="{FA13FE41-68C4-4189-9215-CC1763947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r>
                <a:rPr lang="en-US" altLang="en-US" sz="1600">
                  <a:latin typeface="Helvetica" panose="020B0604020202020204" pitchFamily="34" charset="0"/>
                </a:rPr>
                <a:t> / 512</a:t>
              </a:r>
            </a:p>
          </p:txBody>
        </p:sp>
        <p:sp>
          <p:nvSpPr>
            <p:cNvPr id="31753" name="Text Box 11">
              <a:extLst>
                <a:ext uri="{FF2B5EF4-FFF2-40B4-BE49-F238E27FC236}">
                  <a16:creationId xmlns="" xmlns:a16="http://schemas.microsoft.com/office/drawing/2014/main" id="{34F0A031-EEAC-437E-B4EA-408329D4D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Q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2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31754" name="Text Box 12">
              <a:extLst>
                <a:ext uri="{FF2B5EF4-FFF2-40B4-BE49-F238E27FC236}">
                  <a16:creationId xmlns="" xmlns:a16="http://schemas.microsoft.com/office/drawing/2014/main" id="{C90389A0-F189-4208-B4E9-87246EF9E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2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31755" name="Line 13">
              <a:extLst>
                <a:ext uri="{FF2B5EF4-FFF2-40B4-BE49-F238E27FC236}">
                  <a16:creationId xmlns="" xmlns:a16="http://schemas.microsoft.com/office/drawing/2014/main" id="{93ACA1BA-7485-4E8A-9257-066249255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  <p:sp>
          <p:nvSpPr>
            <p:cNvPr id="31756" name="Line 14">
              <a:extLst>
                <a:ext uri="{FF2B5EF4-FFF2-40B4-BE49-F238E27FC236}">
                  <a16:creationId xmlns="" xmlns:a16="http://schemas.microsoft.com/office/drawing/2014/main" id="{63B18725-4A04-4FD8-ADF2-8A4AB8144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</p:grpSp>
      <p:sp>
        <p:nvSpPr>
          <p:cNvPr id="31751" name="Rectangle 15">
            <a:extLst>
              <a:ext uri="{FF2B5EF4-FFF2-40B4-BE49-F238E27FC236}">
                <a16:creationId xmlns="" xmlns:a16="http://schemas.microsoft.com/office/drawing/2014/main" id="{6F79BBB7-3F95-4991-B94C-363C525A0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5075239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896938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Q</a:t>
            </a:r>
            <a:r>
              <a:rPr lang="en-US" altLang="en-US" baseline="-25000">
                <a:latin typeface="Helvetica" panose="020B0604020202020204" pitchFamily="34" charset="0"/>
              </a:rPr>
              <a:t>2</a:t>
            </a:r>
            <a:r>
              <a:rPr lang="en-US" altLang="en-US">
                <a:latin typeface="Helvetica" panose="020B0604020202020204" pitchFamily="34" charset="0"/>
              </a:rPr>
              <a:t> = displacement into block of index table</a:t>
            </a:r>
          </a:p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R</a:t>
            </a:r>
            <a:r>
              <a:rPr lang="en-US" altLang="en-US" baseline="-25000">
                <a:latin typeface="Helvetica" panose="020B0604020202020204" pitchFamily="34" charset="0"/>
              </a:rPr>
              <a:t>2</a:t>
            </a:r>
            <a:r>
              <a:rPr lang="en-US" altLang="en-US">
                <a:latin typeface="Helvetica" panose="020B0604020202020204" pitchFamily="34" charset="0"/>
              </a:rPr>
              <a:t> displacement into block of file: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A45496DE-6BA1-4EB0-9BCE-9B9CBA934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8088" y="277813"/>
            <a:ext cx="77327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Indexed Allocation – Mapping (Cont.)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3340553A-0181-4D09-88F4-7D5F1D064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9"/>
            <a:ext cx="8229600" cy="5746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Two-level index (4K blocks could store 1,024 four-byte pointers in outer index -&gt; 1,048,567 data blocks and file size of up to 4GB)</a:t>
            </a:r>
          </a:p>
        </p:txBody>
      </p:sp>
      <p:grpSp>
        <p:nvGrpSpPr>
          <p:cNvPr id="32772" name="Group 1">
            <a:extLst>
              <a:ext uri="{FF2B5EF4-FFF2-40B4-BE49-F238E27FC236}">
                <a16:creationId xmlns="" xmlns:a16="http://schemas.microsoft.com/office/drawing/2014/main" id="{F28CB375-F2A9-4573-8861-8FBD9A35BB38}"/>
              </a:ext>
            </a:extLst>
          </p:cNvPr>
          <p:cNvGrpSpPr>
            <a:grpSpLocks/>
          </p:cNvGrpSpPr>
          <p:nvPr/>
        </p:nvGrpSpPr>
        <p:grpSpPr bwMode="auto">
          <a:xfrm>
            <a:off x="4818064" y="2101850"/>
            <a:ext cx="2376487" cy="852488"/>
            <a:chOff x="3294063" y="2101850"/>
            <a:chExt cx="2376487" cy="852488"/>
          </a:xfrm>
        </p:grpSpPr>
        <p:sp>
          <p:nvSpPr>
            <p:cNvPr id="32781" name="Text Box 4">
              <a:extLst>
                <a:ext uri="{FF2B5EF4-FFF2-40B4-BE49-F238E27FC236}">
                  <a16:creationId xmlns="" xmlns:a16="http://schemas.microsoft.com/office/drawing/2014/main" id="{20699A35-3BB6-466C-BE79-148D62D1D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063" y="2354263"/>
              <a:ext cx="16351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LA / (512 x 512)</a:t>
              </a:r>
            </a:p>
          </p:txBody>
        </p:sp>
        <p:sp>
          <p:nvSpPr>
            <p:cNvPr id="32782" name="Text Box 5">
              <a:extLst>
                <a:ext uri="{FF2B5EF4-FFF2-40B4-BE49-F238E27FC236}">
                  <a16:creationId xmlns="" xmlns:a16="http://schemas.microsoft.com/office/drawing/2014/main" id="{7168B979-0A52-4C83-A12D-C60DB9401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101850"/>
              <a:ext cx="4206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Q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32783" name="Text Box 6">
              <a:extLst>
                <a:ext uri="{FF2B5EF4-FFF2-40B4-BE49-F238E27FC236}">
                  <a16:creationId xmlns="" xmlns:a16="http://schemas.microsoft.com/office/drawing/2014/main" id="{9C8DE8F8-F837-474F-B7A9-C53B731E0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616200"/>
              <a:ext cx="407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32784" name="Line 7">
              <a:extLst>
                <a:ext uri="{FF2B5EF4-FFF2-40B4-BE49-F238E27FC236}">
                  <a16:creationId xmlns="" xmlns:a16="http://schemas.microsoft.com/office/drawing/2014/main" id="{9A4D5724-CB3B-4BE7-9A85-1638305EC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513" y="22939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  <p:sp>
          <p:nvSpPr>
            <p:cNvPr id="32785" name="Line 8">
              <a:extLst>
                <a:ext uri="{FF2B5EF4-FFF2-40B4-BE49-F238E27FC236}">
                  <a16:creationId xmlns="" xmlns:a16="http://schemas.microsoft.com/office/drawing/2014/main" id="{5B22B326-3B34-4A50-8318-84A95B0B1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575" y="25352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</p:grpSp>
      <p:sp>
        <p:nvSpPr>
          <p:cNvPr id="32773" name="Rectangle 9">
            <a:extLst>
              <a:ext uri="{FF2B5EF4-FFF2-40B4-BE49-F238E27FC236}">
                <a16:creationId xmlns="" xmlns:a16="http://schemas.microsoft.com/office/drawing/2014/main" id="{02E7CE4A-CC8C-48DE-A237-2C98208B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3419475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896938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Q</a:t>
            </a:r>
            <a:r>
              <a:rPr lang="en-US" altLang="en-US" baseline="-25000">
                <a:latin typeface="Helvetica" panose="020B0604020202020204" pitchFamily="34" charset="0"/>
              </a:rPr>
              <a:t>1</a:t>
            </a:r>
            <a:r>
              <a:rPr lang="en-US" altLang="en-US">
                <a:latin typeface="Helvetica" panose="020B0604020202020204" pitchFamily="34" charset="0"/>
              </a:rPr>
              <a:t> = displacement into outer-index</a:t>
            </a:r>
          </a:p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R</a:t>
            </a:r>
            <a:r>
              <a:rPr lang="en-US" altLang="en-US" baseline="-25000">
                <a:latin typeface="Helvetica" panose="020B0604020202020204" pitchFamily="34" charset="0"/>
              </a:rPr>
              <a:t>1</a:t>
            </a:r>
            <a:r>
              <a:rPr lang="en-US" altLang="en-US">
                <a:latin typeface="Helvetica" panose="020B0604020202020204" pitchFamily="34" charset="0"/>
              </a:rPr>
              <a:t> is used as follows:</a:t>
            </a:r>
          </a:p>
        </p:txBody>
      </p:sp>
      <p:grpSp>
        <p:nvGrpSpPr>
          <p:cNvPr id="32774" name="Group 2">
            <a:extLst>
              <a:ext uri="{FF2B5EF4-FFF2-40B4-BE49-F238E27FC236}">
                <a16:creationId xmlns="" xmlns:a16="http://schemas.microsoft.com/office/drawing/2014/main" id="{7B7BDC73-C94B-4E31-A8D5-D13287625F02}"/>
              </a:ext>
            </a:extLst>
          </p:cNvPr>
          <p:cNvGrpSpPr>
            <a:grpSpLocks/>
          </p:cNvGrpSpPr>
          <p:nvPr/>
        </p:nvGrpSpPr>
        <p:grpSpPr bwMode="auto">
          <a:xfrm>
            <a:off x="5186364" y="4116389"/>
            <a:ext cx="1641475" cy="852487"/>
            <a:chOff x="3662363" y="4116388"/>
            <a:chExt cx="1641475" cy="852487"/>
          </a:xfrm>
        </p:grpSpPr>
        <p:sp>
          <p:nvSpPr>
            <p:cNvPr id="32776" name="Text Box 10">
              <a:extLst>
                <a:ext uri="{FF2B5EF4-FFF2-40B4-BE49-F238E27FC236}">
                  <a16:creationId xmlns="" xmlns:a16="http://schemas.microsoft.com/office/drawing/2014/main" id="{BEE0CDE7-869F-478E-95F6-E91C4D9CE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r>
                <a:rPr lang="en-US" altLang="en-US" sz="1600">
                  <a:latin typeface="Helvetica" panose="020B0604020202020204" pitchFamily="34" charset="0"/>
                </a:rPr>
                <a:t> / 512</a:t>
              </a:r>
            </a:p>
          </p:txBody>
        </p:sp>
        <p:sp>
          <p:nvSpPr>
            <p:cNvPr id="32777" name="Text Box 11">
              <a:extLst>
                <a:ext uri="{FF2B5EF4-FFF2-40B4-BE49-F238E27FC236}">
                  <a16:creationId xmlns="" xmlns:a16="http://schemas.microsoft.com/office/drawing/2014/main" id="{27C7F6EE-4F71-49CC-8BAA-07B28FBA9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Q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2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32778" name="Text Box 12">
              <a:extLst>
                <a:ext uri="{FF2B5EF4-FFF2-40B4-BE49-F238E27FC236}">
                  <a16:creationId xmlns="" xmlns:a16="http://schemas.microsoft.com/office/drawing/2014/main" id="{461E7826-8417-48ED-B507-4BFBFFD03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2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32779" name="Line 13">
              <a:extLst>
                <a:ext uri="{FF2B5EF4-FFF2-40B4-BE49-F238E27FC236}">
                  <a16:creationId xmlns="" xmlns:a16="http://schemas.microsoft.com/office/drawing/2014/main" id="{2744A9B4-5E1D-4497-8188-9F53948BE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  <p:sp>
          <p:nvSpPr>
            <p:cNvPr id="32780" name="Line 14">
              <a:extLst>
                <a:ext uri="{FF2B5EF4-FFF2-40B4-BE49-F238E27FC236}">
                  <a16:creationId xmlns="" xmlns:a16="http://schemas.microsoft.com/office/drawing/2014/main" id="{0EC6222D-38A6-4B7F-B08E-59839680B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IN"/>
            </a:p>
          </p:txBody>
        </p:sp>
      </p:grpSp>
      <p:sp>
        <p:nvSpPr>
          <p:cNvPr id="32775" name="Rectangle 15">
            <a:extLst>
              <a:ext uri="{FF2B5EF4-FFF2-40B4-BE49-F238E27FC236}">
                <a16:creationId xmlns="" xmlns:a16="http://schemas.microsoft.com/office/drawing/2014/main" id="{AC7B1D80-1555-4D64-A3D7-2F720B3C8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5075239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896938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Q</a:t>
            </a:r>
            <a:r>
              <a:rPr lang="en-US" altLang="en-US" baseline="-25000">
                <a:latin typeface="Helvetica" panose="020B0604020202020204" pitchFamily="34" charset="0"/>
              </a:rPr>
              <a:t>2</a:t>
            </a:r>
            <a:r>
              <a:rPr lang="en-US" altLang="en-US">
                <a:latin typeface="Helvetica" panose="020B0604020202020204" pitchFamily="34" charset="0"/>
              </a:rPr>
              <a:t> = displacement into block of index table</a:t>
            </a:r>
          </a:p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R</a:t>
            </a:r>
            <a:r>
              <a:rPr lang="en-US" altLang="en-US" baseline="-25000">
                <a:latin typeface="Helvetica" panose="020B0604020202020204" pitchFamily="34" charset="0"/>
              </a:rPr>
              <a:t>2</a:t>
            </a:r>
            <a:r>
              <a:rPr lang="en-US" altLang="en-US">
                <a:latin typeface="Helvetica" panose="020B0604020202020204" pitchFamily="34" charset="0"/>
              </a:rPr>
              <a:t> displacement into block of file: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ED38A91C-97F6-4E16-B21E-049B061D8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2700" y="277813"/>
            <a:ext cx="76581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Indexed Allocation – Mapping (Cont.)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="" xmlns:a16="http://schemas.microsoft.com/office/drawing/2014/main" id="{8B17BB98-81E7-4976-A3A2-F0FBFEBD6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9" y="1312864"/>
            <a:ext cx="698023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57DB8EAD-2757-4D80-B614-083364E41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3925" y="230189"/>
            <a:ext cx="8229600" cy="1050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Combined Scheme:  UNIX UFS </a:t>
            </a:r>
            <a:r>
              <a:rPr lang="en-US" altLang="en-US" sz="2800"/>
              <a:t/>
            </a:r>
            <a:br>
              <a:rPr lang="en-US" altLang="en-US" sz="2800"/>
            </a:br>
            <a:endParaRPr lang="en-US" altLang="en-US" sz="2800"/>
          </a:p>
        </p:txBody>
      </p:sp>
      <p:pic>
        <p:nvPicPr>
          <p:cNvPr id="34819" name="Picture 5">
            <a:extLst>
              <a:ext uri="{FF2B5EF4-FFF2-40B4-BE49-F238E27FC236}">
                <a16:creationId xmlns="" xmlns:a16="http://schemas.microsoft.com/office/drawing/2014/main" id="{01AB63E3-0484-45F9-90D4-3469502C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684339"/>
            <a:ext cx="51752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3">
            <a:extLst>
              <a:ext uri="{FF2B5EF4-FFF2-40B4-BE49-F238E27FC236}">
                <a16:creationId xmlns="" xmlns:a16="http://schemas.microsoft.com/office/drawing/2014/main" id="{7901D407-2D29-43FD-9D22-5FD5F759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5788025"/>
            <a:ext cx="793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More index blocks than can be addressed with 32-bit file pointer</a:t>
            </a:r>
          </a:p>
        </p:txBody>
      </p:sp>
      <p:sp>
        <p:nvSpPr>
          <p:cNvPr id="34821" name="TextBox 1">
            <a:extLst>
              <a:ext uri="{FF2B5EF4-FFF2-40B4-BE49-F238E27FC236}">
                <a16:creationId xmlns="" xmlns:a16="http://schemas.microsoft.com/office/drawing/2014/main" id="{C7BC41D2-2261-4FCC-BA48-03C4E29FB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1111250"/>
            <a:ext cx="751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4K bytes per block, 32-bit addresses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="" xmlns:a16="http://schemas.microsoft.com/office/drawing/2014/main" id="{5D76045A-96AE-45D3-BC82-9581E654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Performance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="" xmlns:a16="http://schemas.microsoft.com/office/drawing/2014/main" id="{2FFFB9FC-3B98-49DD-A77B-FEC244F8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951" y="1138239"/>
            <a:ext cx="7154863" cy="4530725"/>
          </a:xfrm>
        </p:spPr>
        <p:txBody>
          <a:bodyPr/>
          <a:lstStyle/>
          <a:p>
            <a:r>
              <a:rPr lang="en-US" altLang="en-US"/>
              <a:t>Best method depends on file access type</a:t>
            </a:r>
          </a:p>
          <a:p>
            <a:pPr lvl="1"/>
            <a:r>
              <a:rPr lang="en-US" altLang="en-US"/>
              <a:t>Contiguous great for sequential and random</a:t>
            </a:r>
          </a:p>
          <a:p>
            <a:r>
              <a:rPr lang="en-US" altLang="en-US"/>
              <a:t>Linked good for sequential, not random</a:t>
            </a:r>
          </a:p>
          <a:p>
            <a:r>
              <a:rPr lang="en-US" altLang="en-US"/>
              <a:t>Declare access type at creation -&gt; select either contiguous or linked</a:t>
            </a:r>
          </a:p>
          <a:p>
            <a:r>
              <a:rPr lang="en-US" altLang="en-US"/>
              <a:t>Indexed more complex</a:t>
            </a:r>
          </a:p>
          <a:p>
            <a:pPr lvl="1"/>
            <a:r>
              <a:rPr lang="en-US" altLang="en-US"/>
              <a:t>Single block access could require 2 index block reads then data block read</a:t>
            </a:r>
          </a:p>
          <a:p>
            <a:pPr lvl="1"/>
            <a:r>
              <a:rPr lang="en-US" altLang="en-US"/>
              <a:t>Clustering can help improve throughput, reduce CPU overhead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="" xmlns:a16="http://schemas.microsoft.com/office/drawing/2014/main" id="{3F391367-ED94-4052-AF9A-D503455E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Performance (Cont.)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="" xmlns:a16="http://schemas.microsoft.com/office/drawing/2014/main" id="{D244759C-8BD5-46CD-84AB-5782FC40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1" y="1138239"/>
            <a:ext cx="7470775" cy="4530725"/>
          </a:xfrm>
        </p:spPr>
        <p:txBody>
          <a:bodyPr/>
          <a:lstStyle/>
          <a:p>
            <a:r>
              <a:rPr lang="en-US" altLang="en-US"/>
              <a:t>Adding instructions to the execution path to save one disk I/O is reasonable</a:t>
            </a:r>
          </a:p>
          <a:p>
            <a:pPr lvl="1"/>
            <a:r>
              <a:rPr lang="en-US" altLang="en-US"/>
              <a:t>Intel Core i7 Extreme Edition 990x (2011) at 3.46Ghz = 159,000 MIPS</a:t>
            </a:r>
          </a:p>
          <a:p>
            <a:pPr lvl="2"/>
            <a:r>
              <a:rPr lang="en-US" altLang="en-US"/>
              <a:t>http://en.wikipedia.org/wiki/Instructions_per_second</a:t>
            </a:r>
          </a:p>
          <a:p>
            <a:pPr lvl="1"/>
            <a:r>
              <a:rPr lang="en-US" altLang="en-US"/>
              <a:t>Typical disk drive at 250 I/Os per second</a:t>
            </a:r>
          </a:p>
          <a:p>
            <a:pPr lvl="2"/>
            <a:r>
              <a:rPr lang="en-US" altLang="en-US"/>
              <a:t>159,000 MIPS / 250 = 630 million instructions during one disk I/O </a:t>
            </a:r>
          </a:p>
          <a:p>
            <a:pPr lvl="1"/>
            <a:r>
              <a:rPr lang="en-US" altLang="en-US"/>
              <a:t>Fast SSD drives provide 60,000 IOPS</a:t>
            </a:r>
          </a:p>
          <a:p>
            <a:pPr lvl="2"/>
            <a:r>
              <a:rPr lang="en-US" altLang="en-US"/>
              <a:t>159,000 MIPS / 60,000 = 2.65 millions instructions during one disk I/O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8AADBFAD-DDF4-45DA-8525-BF30A3E47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876" y="198438"/>
            <a:ext cx="7527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Free-Space Management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="" xmlns:a16="http://schemas.microsoft.com/office/drawing/2014/main" id="{AE4224FF-48E1-4DCA-8919-B5797B75C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3150" y="1239838"/>
            <a:ext cx="8204200" cy="501650"/>
          </a:xfrm>
        </p:spPr>
        <p:txBody>
          <a:bodyPr>
            <a:normAutofit fontScale="25000" lnSpcReduction="20000"/>
          </a:bodyPr>
          <a:lstStyle/>
          <a:p>
            <a:r>
              <a:rPr lang="en-US" altLang="en-US"/>
              <a:t>File system maintains </a:t>
            </a:r>
            <a:r>
              <a:rPr lang="en-US" altLang="en-US" b="1">
                <a:solidFill>
                  <a:srgbClr val="3366FF"/>
                </a:solidFill>
              </a:rPr>
              <a:t>free-space list </a:t>
            </a:r>
            <a:r>
              <a:rPr lang="en-US" altLang="en-US"/>
              <a:t>to track available blocks/clusters</a:t>
            </a:r>
          </a:p>
          <a:p>
            <a:pPr lvl="1"/>
            <a:r>
              <a:rPr lang="en-US" altLang="en-US"/>
              <a:t>(Using term </a:t>
            </a:r>
            <a:r>
              <a:rPr lang="ja-JP" altLang="en-US"/>
              <a:t>“</a:t>
            </a:r>
            <a:r>
              <a:rPr lang="en-US" altLang="ja-JP"/>
              <a:t>block</a:t>
            </a:r>
            <a:r>
              <a:rPr lang="ja-JP" altLang="en-US"/>
              <a:t>”</a:t>
            </a:r>
            <a:r>
              <a:rPr lang="en-US" altLang="ja-JP"/>
              <a:t> for simplicity)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Bit vector </a:t>
            </a:r>
            <a:r>
              <a:rPr lang="en-US" altLang="en-US"/>
              <a:t>or </a:t>
            </a:r>
            <a:r>
              <a:rPr lang="en-US" altLang="en-US" b="1">
                <a:solidFill>
                  <a:srgbClr val="3366FF"/>
                </a:solidFill>
              </a:rPr>
              <a:t>bit map </a:t>
            </a:r>
            <a:r>
              <a:rPr lang="en-US" altLang="en-US"/>
              <a:t> (</a:t>
            </a:r>
            <a:r>
              <a:rPr lang="en-US" altLang="en-US" b="1" i="1"/>
              <a:t>n</a:t>
            </a:r>
            <a:r>
              <a:rPr lang="en-US" altLang="en-US"/>
              <a:t> blocks)</a:t>
            </a:r>
          </a:p>
        </p:txBody>
      </p:sp>
      <p:grpSp>
        <p:nvGrpSpPr>
          <p:cNvPr id="37892" name="Group 1">
            <a:extLst>
              <a:ext uri="{FF2B5EF4-FFF2-40B4-BE49-F238E27FC236}">
                <a16:creationId xmlns="" xmlns:a16="http://schemas.microsoft.com/office/drawing/2014/main" id="{2BEC6CF5-F318-457E-82CF-C06D0D97A7B6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2446339"/>
            <a:ext cx="3878262" cy="1944687"/>
            <a:chOff x="2784475" y="2216150"/>
            <a:chExt cx="3878263" cy="1944688"/>
          </a:xfrm>
        </p:grpSpPr>
        <p:sp>
          <p:nvSpPr>
            <p:cNvPr id="37896" name="Rectangle 4">
              <a:extLst>
                <a:ext uri="{FF2B5EF4-FFF2-40B4-BE49-F238E27FC236}">
                  <a16:creationId xmlns="" xmlns:a16="http://schemas.microsoft.com/office/drawing/2014/main" id="{318D9235-4968-45E6-9A51-77DB45E4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7" name="Rectangle 5">
              <a:extLst>
                <a:ext uri="{FF2B5EF4-FFF2-40B4-BE49-F238E27FC236}">
                  <a16:creationId xmlns="" xmlns:a16="http://schemas.microsoft.com/office/drawing/2014/main" id="{F24D5C44-37E6-495D-990A-22AD18B0C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8" name="Rectangle 6">
              <a:extLst>
                <a:ext uri="{FF2B5EF4-FFF2-40B4-BE49-F238E27FC236}">
                  <a16:creationId xmlns="" xmlns:a16="http://schemas.microsoft.com/office/drawing/2014/main" id="{261A82B9-56D0-495A-9644-570D98183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9" name="Rectangle 7">
              <a:extLst>
                <a:ext uri="{FF2B5EF4-FFF2-40B4-BE49-F238E27FC236}">
                  <a16:creationId xmlns="" xmlns:a16="http://schemas.microsoft.com/office/drawing/2014/main" id="{DBC8F5C5-9061-496D-9DC9-B2620BC8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0" name="Rectangle 8">
              <a:extLst>
                <a:ext uri="{FF2B5EF4-FFF2-40B4-BE49-F238E27FC236}">
                  <a16:creationId xmlns="" xmlns:a16="http://schemas.microsoft.com/office/drawing/2014/main" id="{7316AD63-3C01-4074-8D13-5D6956538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1" name="Rectangle 9">
              <a:extLst>
                <a:ext uri="{FF2B5EF4-FFF2-40B4-BE49-F238E27FC236}">
                  <a16:creationId xmlns="" xmlns:a16="http://schemas.microsoft.com/office/drawing/2014/main" id="{C05AF9A2-FAFB-4629-9726-CD53C92BF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2" name="Rectangle 10">
              <a:extLst>
                <a:ext uri="{FF2B5EF4-FFF2-40B4-BE49-F238E27FC236}">
                  <a16:creationId xmlns="" xmlns:a16="http://schemas.microsoft.com/office/drawing/2014/main" id="{2AB72BB7-0C0A-4EE1-8324-8B644AEF0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Helvetica" panose="020B0604020202020204" pitchFamily="34" charset="0"/>
                </a:rPr>
                <a:t>…</a:t>
              </a:r>
              <a:endParaRPr lang="en-US" altLang="en-US">
                <a:latin typeface="Helvetica" panose="020B0604020202020204" pitchFamily="34" charset="0"/>
              </a:endParaRPr>
            </a:p>
          </p:txBody>
        </p:sp>
        <p:sp>
          <p:nvSpPr>
            <p:cNvPr id="37903" name="Rectangle 11">
              <a:extLst>
                <a:ext uri="{FF2B5EF4-FFF2-40B4-BE49-F238E27FC236}">
                  <a16:creationId xmlns="" xmlns:a16="http://schemas.microsoft.com/office/drawing/2014/main" id="{8C135233-3F80-4473-BCD6-354B0D34D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4" name="Text Box 12">
              <a:extLst>
                <a:ext uri="{FF2B5EF4-FFF2-40B4-BE49-F238E27FC236}">
                  <a16:creationId xmlns="" xmlns:a16="http://schemas.microsoft.com/office/drawing/2014/main" id="{AEACA83B-EB50-4D2E-846D-5A57DF755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7905" name="Text Box 13">
              <a:extLst>
                <a:ext uri="{FF2B5EF4-FFF2-40B4-BE49-F238E27FC236}">
                  <a16:creationId xmlns="" xmlns:a16="http://schemas.microsoft.com/office/drawing/2014/main" id="{DAFFFCE4-2D51-468B-9B32-AC25894B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906" name="Text Box 14">
              <a:extLst>
                <a:ext uri="{FF2B5EF4-FFF2-40B4-BE49-F238E27FC236}">
                  <a16:creationId xmlns="" xmlns:a16="http://schemas.microsoft.com/office/drawing/2014/main" id="{D935A6D1-3D0F-4BA9-88A5-249564B4C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907" name="Text Box 15">
              <a:extLst>
                <a:ext uri="{FF2B5EF4-FFF2-40B4-BE49-F238E27FC236}">
                  <a16:creationId xmlns="" xmlns:a16="http://schemas.microsoft.com/office/drawing/2014/main" id="{99345A59-34E2-42AC-8E95-A41D8A3BA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 i="1">
                  <a:latin typeface="Helvetica" panose="020B0604020202020204" pitchFamily="34" charset="0"/>
                </a:rPr>
                <a:t>n</a:t>
              </a:r>
              <a:r>
                <a:rPr lang="en-US" altLang="en-US">
                  <a:latin typeface="Helvetica" panose="020B0604020202020204" pitchFamily="34" charset="0"/>
                </a:rPr>
                <a:t>-1</a:t>
              </a:r>
            </a:p>
          </p:txBody>
        </p:sp>
        <p:sp>
          <p:nvSpPr>
            <p:cNvPr id="37908" name="Text Box 16">
              <a:extLst>
                <a:ext uri="{FF2B5EF4-FFF2-40B4-BE49-F238E27FC236}">
                  <a16:creationId xmlns="" xmlns:a16="http://schemas.microsoft.com/office/drawing/2014/main" id="{528A3628-120A-4BA6-A6B3-47200C615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bit[</a:t>
              </a:r>
              <a:r>
                <a:rPr lang="en-US" altLang="en-US" b="1" i="1">
                  <a:latin typeface="Helvetica" panose="020B0604020202020204" pitchFamily="34" charset="0"/>
                </a:rPr>
                <a:t>i</a:t>
              </a:r>
              <a:r>
                <a:rPr lang="en-US" altLang="en-US">
                  <a:latin typeface="Helvetica" panose="020B0604020202020204" pitchFamily="34" charset="0"/>
                </a:rPr>
                <a:t>] =</a:t>
              </a:r>
            </a:p>
          </p:txBody>
        </p:sp>
        <p:sp>
          <p:nvSpPr>
            <p:cNvPr id="37909" name="Text Box 17">
              <a:extLst>
                <a:ext uri="{FF2B5EF4-FFF2-40B4-BE49-F238E27FC236}">
                  <a16:creationId xmlns="" xmlns:a16="http://schemas.microsoft.com/office/drawing/2014/main" id="{5BE1F30F-F4A2-4536-87FB-EE3B68679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Helvetica" panose="020B0604020202020204" pitchFamily="34" charset="0"/>
                  <a:sym typeface="MT Extra" panose="05050102010205020202" pitchFamily="18" charset="2"/>
                </a:rPr>
                <a:t></a:t>
              </a:r>
              <a:endParaRPr lang="en-US" altLang="en-US" sz="5400">
                <a:latin typeface="Helvetica" panose="020B0604020202020204" pitchFamily="34" charset="0"/>
                <a:sym typeface="Monotype Sorts" pitchFamily="-84" charset="2"/>
              </a:endParaRPr>
            </a:p>
          </p:txBody>
        </p:sp>
        <p:sp>
          <p:nvSpPr>
            <p:cNvPr id="37910" name="Text Box 18">
              <a:extLst>
                <a:ext uri="{FF2B5EF4-FFF2-40B4-BE49-F238E27FC236}">
                  <a16:creationId xmlns="" xmlns:a16="http://schemas.microsoft.com/office/drawing/2014/main" id="{30A3AEFB-9FDE-4C04-BE2A-092D57799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 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 block[</a:t>
              </a:r>
              <a:r>
                <a:rPr lang="en-US" altLang="en-US" b="1" i="1">
                  <a:latin typeface="Helvetica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0 </a:t>
              </a:r>
              <a:r>
                <a:rPr lang="en-US" altLang="en-US">
                  <a:latin typeface="Helvetica" panose="020B0604020202020204" pitchFamily="34" charset="0"/>
                </a:rPr>
                <a:t> 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 block[</a:t>
              </a:r>
              <a:r>
                <a:rPr lang="en-US" altLang="en-US" b="1" i="1">
                  <a:latin typeface="Helvetica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] occupied</a:t>
              </a:r>
            </a:p>
          </p:txBody>
        </p:sp>
      </p:grpSp>
      <p:sp>
        <p:nvSpPr>
          <p:cNvPr id="37893" name="Rectangle 19">
            <a:extLst>
              <a:ext uri="{FF2B5EF4-FFF2-40B4-BE49-F238E27FC236}">
                <a16:creationId xmlns="" xmlns:a16="http://schemas.microsoft.com/office/drawing/2014/main" id="{93B38175-E7BB-41D9-9A41-932405D4B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4427539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en-US">
                <a:latin typeface="Helvetica" panose="020B0604020202020204" pitchFamily="34" charset="0"/>
              </a:rPr>
              <a:t>Block number calculation</a:t>
            </a:r>
          </a:p>
        </p:txBody>
      </p:sp>
      <p:sp>
        <p:nvSpPr>
          <p:cNvPr id="37894" name="Text Box 20">
            <a:extLst>
              <a:ext uri="{FF2B5EF4-FFF2-40B4-BE49-F238E27FC236}">
                <a16:creationId xmlns="" xmlns:a16="http://schemas.microsoft.com/office/drawing/2014/main" id="{32B0E183-2012-4080-B322-875D72E83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1" y="4956176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(number of bits per word) *</a:t>
            </a:r>
          </a:p>
          <a:p>
            <a:r>
              <a:rPr lang="en-US" altLang="en-US">
                <a:latin typeface="Helvetica" panose="020B0604020202020204" pitchFamily="34" charset="0"/>
              </a:rPr>
              <a:t>(number of 0-value words) +</a:t>
            </a:r>
          </a:p>
          <a:p>
            <a:r>
              <a:rPr lang="en-US" altLang="en-US">
                <a:latin typeface="Helvetica" panose="020B0604020202020204" pitchFamily="34" charset="0"/>
              </a:rPr>
              <a:t>offset of first 1 bit</a:t>
            </a:r>
          </a:p>
        </p:txBody>
      </p:sp>
      <p:sp>
        <p:nvSpPr>
          <p:cNvPr id="37895" name="Rectangle 19">
            <a:extLst>
              <a:ext uri="{FF2B5EF4-FFF2-40B4-BE49-F238E27FC236}">
                <a16:creationId xmlns="" xmlns:a16="http://schemas.microsoft.com/office/drawing/2014/main" id="{8F0F92FD-57BE-438D-9BE9-95381E412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5832476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en-US">
                <a:latin typeface="Helvetica" panose="020B0604020202020204" pitchFamily="34" charset="0"/>
              </a:rPr>
              <a:t>CPUs have instructions to return offset within word of first </a:t>
            </a:r>
            <a:r>
              <a:rPr kumimoji="1" lang="ja-JP" altLang="en-US">
                <a:latin typeface="Helvetica" panose="020B0604020202020204" pitchFamily="34" charset="0"/>
              </a:rPr>
              <a:t>“</a:t>
            </a:r>
            <a:r>
              <a:rPr kumimoji="1" lang="en-US" altLang="ja-JP">
                <a:latin typeface="Helvetica" panose="020B0604020202020204" pitchFamily="34" charset="0"/>
              </a:rPr>
              <a:t>1</a:t>
            </a:r>
            <a:r>
              <a:rPr kumimoji="1" lang="ja-JP" altLang="en-US">
                <a:latin typeface="Helvetica" panose="020B0604020202020204" pitchFamily="34" charset="0"/>
              </a:rPr>
              <a:t>”</a:t>
            </a:r>
            <a:r>
              <a:rPr kumimoji="1" lang="en-US" altLang="ja-JP">
                <a:latin typeface="Helvetica" panose="020B0604020202020204" pitchFamily="34" charset="0"/>
              </a:rPr>
              <a:t> bit</a:t>
            </a:r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386901D2-47C2-42EE-97B2-B3A4D0B84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9388" y="214313"/>
            <a:ext cx="74914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Free-Space Management (Cont.)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11691577-30AD-409E-B0DF-213C21717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3951" y="1169989"/>
            <a:ext cx="6854825" cy="4530725"/>
          </a:xfrm>
        </p:spPr>
        <p:txBody>
          <a:bodyPr/>
          <a:lstStyle/>
          <a:p>
            <a:pPr>
              <a:tabLst>
                <a:tab pos="1311275" algn="l"/>
              </a:tabLst>
            </a:pPr>
            <a:r>
              <a:rPr lang="en-US" altLang="en-US"/>
              <a:t>Bit map requires extra space</a:t>
            </a:r>
          </a:p>
          <a:p>
            <a:pPr lvl="1">
              <a:tabLst>
                <a:tab pos="1311275" algn="l"/>
              </a:tabLst>
            </a:pPr>
            <a:r>
              <a:rPr lang="en-US" altLang="en-US"/>
              <a:t>Example:</a:t>
            </a:r>
          </a:p>
          <a:p>
            <a:pPr>
              <a:buNone/>
              <a:tabLst>
                <a:tab pos="1311275" algn="l"/>
              </a:tabLst>
            </a:pPr>
            <a:r>
              <a:rPr lang="en-US" altLang="en-US"/>
              <a:t>		block size = 4KB =  2</a:t>
            </a:r>
            <a:r>
              <a:rPr lang="en-US" altLang="en-US" baseline="30000"/>
              <a:t>12</a:t>
            </a:r>
            <a:r>
              <a:rPr lang="en-US" altLang="en-US"/>
              <a:t> bytes</a:t>
            </a:r>
          </a:p>
          <a:p>
            <a:pPr>
              <a:buNone/>
              <a:tabLst>
                <a:tab pos="1311275" algn="l"/>
              </a:tabLst>
            </a:pPr>
            <a:r>
              <a:rPr lang="en-US" altLang="en-US"/>
              <a:t>		disk size = 2</a:t>
            </a:r>
            <a:r>
              <a:rPr lang="en-US" altLang="en-US" baseline="30000"/>
              <a:t>40</a:t>
            </a:r>
            <a:r>
              <a:rPr lang="en-US" altLang="en-US"/>
              <a:t> bytes (1 terabyte)</a:t>
            </a:r>
          </a:p>
          <a:p>
            <a:pPr>
              <a:buNone/>
              <a:tabLst>
                <a:tab pos="1311275" algn="l"/>
              </a:tabLst>
            </a:pPr>
            <a:r>
              <a:rPr lang="en-US" altLang="en-US"/>
              <a:t>		</a:t>
            </a:r>
            <a:r>
              <a:rPr lang="en-US" altLang="en-US" b="1" i="1"/>
              <a:t>n</a:t>
            </a:r>
            <a:r>
              <a:rPr lang="en-US" altLang="en-US"/>
              <a:t> = 2</a:t>
            </a:r>
            <a:r>
              <a:rPr lang="en-US" altLang="en-US" baseline="30000"/>
              <a:t>40</a:t>
            </a:r>
            <a:r>
              <a:rPr lang="en-US" altLang="en-US"/>
              <a:t>/2</a:t>
            </a:r>
            <a:r>
              <a:rPr lang="en-US" altLang="en-US" baseline="30000"/>
              <a:t>12</a:t>
            </a:r>
            <a:r>
              <a:rPr lang="en-US" altLang="en-US"/>
              <a:t> = 2</a:t>
            </a:r>
            <a:r>
              <a:rPr lang="en-US" altLang="en-US" baseline="30000"/>
              <a:t>28</a:t>
            </a:r>
            <a:r>
              <a:rPr lang="en-US" altLang="en-US"/>
              <a:t> bits (or 32MB)</a:t>
            </a:r>
          </a:p>
          <a:p>
            <a:pPr>
              <a:buNone/>
              <a:tabLst>
                <a:tab pos="1311275" algn="l"/>
              </a:tabLst>
            </a:pPr>
            <a:r>
              <a:rPr lang="en-US" altLang="en-US"/>
              <a:t>		if clusters of 4 blocks -&gt; 8MB of memory</a:t>
            </a:r>
          </a:p>
          <a:p>
            <a:pPr>
              <a:buNone/>
              <a:tabLst>
                <a:tab pos="1311275" algn="l"/>
              </a:tabLst>
            </a:pPr>
            <a:endParaRPr lang="en-US" altLang="en-US" sz="900"/>
          </a:p>
          <a:p>
            <a:pPr>
              <a:tabLst>
                <a:tab pos="1311275" algn="l"/>
              </a:tabLst>
            </a:pPr>
            <a:r>
              <a:rPr lang="en-US" altLang="en-US"/>
              <a:t>Easy to get contiguous files</a:t>
            </a:r>
          </a:p>
          <a:p>
            <a:pPr>
              <a:buNone/>
              <a:tabLst>
                <a:tab pos="1311275" algn="l"/>
              </a:tabLst>
            </a:pPr>
            <a:r>
              <a:rPr lang="en-US" altLang="en-US" sz="800"/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="" xmlns:a16="http://schemas.microsoft.com/office/drawing/2014/main" id="{23625052-A3CE-4428-88E6-A3120A496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7288" y="182563"/>
            <a:ext cx="77835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Linked Free Space List on Disk</a:t>
            </a:r>
            <a:endParaRPr lang="en-US" altLang="en-US" sz="2400"/>
          </a:p>
        </p:txBody>
      </p:sp>
      <p:pic>
        <p:nvPicPr>
          <p:cNvPr id="39939" name="Picture 4" descr="11">
            <a:extLst>
              <a:ext uri="{FF2B5EF4-FFF2-40B4-BE49-F238E27FC236}">
                <a16:creationId xmlns="" xmlns:a16="http://schemas.microsoft.com/office/drawing/2014/main" id="{4B05D666-4E2D-4C81-9ADA-EDE643333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431925"/>
            <a:ext cx="3586162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C92DA83C-917B-4E33-BD32-E00432A0C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028701"/>
            <a:ext cx="37306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tabLst>
                <a:tab pos="18748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tabLst>
                <a:tab pos="18748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r>
              <a:rPr kumimoji="1" lang="en-US" altLang="en-US" sz="800">
                <a:latin typeface="Helvetica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Linked list (free list)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anose="020B0604020202020204" pitchFamily="34" charset="0"/>
              </a:rPr>
              <a:t>Cannot get contiguous space easily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anose="020B0604020202020204" pitchFamily="34" charset="0"/>
              </a:rPr>
              <a:t>No waste of space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anose="020B0604020202020204" pitchFamily="34" charset="0"/>
              </a:rPr>
              <a:t>No need to traverse the entire list (if # free blocks recorded)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sz="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1909" y="239749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9737" y="1219623"/>
            <a:ext cx="7688427" cy="4530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File is an </a:t>
            </a:r>
            <a:r>
              <a:rPr lang="en-US" altLang="en-US" b="1" dirty="0"/>
              <a:t>abstract data type</a:t>
            </a:r>
          </a:p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Open(F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/>
              <a:t>Close (F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="" xmlns:a16="http://schemas.microsoft.com/office/drawing/2014/main" id="{58997DDD-8517-48DA-A686-8849A313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15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Free-Space Management (Cont.)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="" xmlns:a16="http://schemas.microsoft.com/office/drawing/2014/main" id="{031176FC-674C-4CCE-8465-A4678B3A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450" y="1233489"/>
            <a:ext cx="7423150" cy="4530725"/>
          </a:xfrm>
        </p:spPr>
        <p:txBody>
          <a:bodyPr>
            <a:normAutofit lnSpcReduction="10000"/>
          </a:bodyPr>
          <a:lstStyle/>
          <a:p>
            <a:pPr>
              <a:tabLst>
                <a:tab pos="1311275" algn="l"/>
              </a:tabLst>
            </a:pPr>
            <a:r>
              <a:rPr lang="en-US" altLang="en-US"/>
              <a:t>Grouping </a:t>
            </a:r>
          </a:p>
          <a:p>
            <a:pPr lvl="1">
              <a:tabLst>
                <a:tab pos="1311275" algn="l"/>
              </a:tabLst>
            </a:pPr>
            <a:r>
              <a:rPr lang="en-US" altLang="en-US"/>
              <a:t>Modify linked list to store address of next </a:t>
            </a:r>
            <a:r>
              <a:rPr lang="en-US" altLang="en-US" i="1"/>
              <a:t>n-1</a:t>
            </a:r>
            <a:r>
              <a:rPr lang="en-US" altLang="en-US"/>
              <a:t> free blocks in first free block, plus a pointer to next block that contains free-block-pointers (like this one)</a:t>
            </a:r>
          </a:p>
          <a:p>
            <a:pPr>
              <a:tabLst>
                <a:tab pos="1311275" algn="l"/>
              </a:tabLst>
            </a:pPr>
            <a:endParaRPr lang="en-US" altLang="en-US" sz="800"/>
          </a:p>
          <a:p>
            <a:pPr>
              <a:tabLst>
                <a:tab pos="1311275" algn="l"/>
              </a:tabLst>
            </a:pPr>
            <a:r>
              <a:rPr lang="en-US" altLang="en-US"/>
              <a:t>Counting</a:t>
            </a:r>
          </a:p>
          <a:p>
            <a:pPr lvl="1">
              <a:tabLst>
                <a:tab pos="1311275" algn="l"/>
              </a:tabLst>
            </a:pPr>
            <a:r>
              <a:rPr lang="en-US" altLang="en-US"/>
              <a:t>Because space is frequently contiguously used and freed,  with contiguous-allocation allocation, extents, or clustering</a:t>
            </a:r>
          </a:p>
          <a:p>
            <a:pPr lvl="2">
              <a:tabLst>
                <a:tab pos="1311275" algn="l"/>
              </a:tabLst>
            </a:pPr>
            <a:r>
              <a:rPr lang="en-US" altLang="en-US"/>
              <a:t>Keep address of first free block and count of following free blocks</a:t>
            </a:r>
          </a:p>
          <a:p>
            <a:pPr lvl="2">
              <a:tabLst>
                <a:tab pos="1311275" algn="l"/>
              </a:tabLst>
            </a:pPr>
            <a:r>
              <a:rPr lang="en-US" altLang="en-US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="" xmlns:a16="http://schemas.microsoft.com/office/drawing/2014/main" id="{329AFFE4-09CF-45BA-BB48-B7097B61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238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Free-Space Management (Cont.)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="" xmlns:a16="http://schemas.microsoft.com/office/drawing/2014/main" id="{863A84B3-92FE-441C-B781-6B340396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1" y="1108076"/>
            <a:ext cx="7896225" cy="504031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311275" algn="l"/>
              </a:tabLst>
            </a:pPr>
            <a:r>
              <a:rPr lang="en-US" altLang="en-US"/>
              <a:t>Space Maps</a:t>
            </a:r>
          </a:p>
          <a:p>
            <a:pPr lvl="1">
              <a:tabLst>
                <a:tab pos="1311275" algn="l"/>
              </a:tabLst>
            </a:pPr>
            <a:r>
              <a:rPr lang="en-US" altLang="en-US"/>
              <a:t>Used in </a:t>
            </a:r>
            <a:r>
              <a:rPr lang="en-US" altLang="en-US" b="1">
                <a:solidFill>
                  <a:srgbClr val="3366FF"/>
                </a:solidFill>
              </a:rPr>
              <a:t>ZFS</a:t>
            </a:r>
          </a:p>
          <a:p>
            <a:pPr lvl="1">
              <a:tabLst>
                <a:tab pos="1311275" algn="l"/>
              </a:tabLst>
            </a:pPr>
            <a:r>
              <a:rPr lang="en-US" altLang="en-US"/>
              <a:t>Consider meta-data I/O on very large file systems</a:t>
            </a:r>
          </a:p>
          <a:p>
            <a:pPr lvl="2">
              <a:tabLst>
                <a:tab pos="1311275" algn="l"/>
              </a:tabLst>
            </a:pPr>
            <a:r>
              <a:rPr lang="en-US" altLang="en-US"/>
              <a:t>Full data structures like bit maps couldn</a:t>
            </a:r>
            <a:r>
              <a:rPr lang="ja-JP" altLang="en-US"/>
              <a:t>’</a:t>
            </a:r>
            <a:r>
              <a:rPr lang="en-US" altLang="ja-JP"/>
              <a:t>t fit in memory -&gt; thousands of I/Os</a:t>
            </a:r>
          </a:p>
          <a:p>
            <a:pPr lvl="1">
              <a:tabLst>
                <a:tab pos="1311275" algn="l"/>
              </a:tabLst>
            </a:pPr>
            <a:r>
              <a:rPr lang="en-US" altLang="en-US"/>
              <a:t>Divides device space into </a:t>
            </a:r>
            <a:r>
              <a:rPr lang="en-US" altLang="en-US" b="1">
                <a:solidFill>
                  <a:srgbClr val="3366FF"/>
                </a:solidFill>
              </a:rPr>
              <a:t>metaslab </a:t>
            </a:r>
            <a:r>
              <a:rPr lang="en-US" altLang="en-US"/>
              <a:t>units and manages metaslabs</a:t>
            </a:r>
          </a:p>
          <a:p>
            <a:pPr lvl="2">
              <a:tabLst>
                <a:tab pos="1311275" algn="l"/>
              </a:tabLst>
            </a:pPr>
            <a:r>
              <a:rPr lang="en-US" altLang="en-US"/>
              <a:t>Given volume can contain hundreds of metaslabs</a:t>
            </a:r>
          </a:p>
          <a:p>
            <a:pPr lvl="1">
              <a:tabLst>
                <a:tab pos="1311275" algn="l"/>
              </a:tabLst>
            </a:pPr>
            <a:r>
              <a:rPr lang="en-US" altLang="en-US"/>
              <a:t>Each metaslab has associated space map</a:t>
            </a:r>
          </a:p>
          <a:p>
            <a:pPr lvl="2">
              <a:tabLst>
                <a:tab pos="1311275" algn="l"/>
              </a:tabLst>
            </a:pPr>
            <a:r>
              <a:rPr lang="en-US" altLang="en-US"/>
              <a:t>Uses counting algorithm</a:t>
            </a:r>
          </a:p>
          <a:p>
            <a:pPr lvl="1">
              <a:tabLst>
                <a:tab pos="1311275" algn="l"/>
              </a:tabLst>
            </a:pPr>
            <a:r>
              <a:rPr lang="en-US" altLang="en-US"/>
              <a:t>But records to log file rather than file system</a:t>
            </a:r>
          </a:p>
          <a:p>
            <a:pPr lvl="2">
              <a:tabLst>
                <a:tab pos="1311275" algn="l"/>
              </a:tabLst>
            </a:pPr>
            <a:r>
              <a:rPr lang="en-US" altLang="en-US"/>
              <a:t>Log of all block activity, in time order, in counting format</a:t>
            </a:r>
          </a:p>
          <a:p>
            <a:pPr lvl="1">
              <a:tabLst>
                <a:tab pos="1311275" algn="l"/>
              </a:tabLst>
            </a:pPr>
            <a:r>
              <a:rPr lang="en-US" altLang="en-US"/>
              <a:t>Metaslab activity -&gt; load space map into memory in balanced-tree structure, indexed  by offset</a:t>
            </a:r>
          </a:p>
          <a:p>
            <a:pPr lvl="2">
              <a:tabLst>
                <a:tab pos="1311275" algn="l"/>
              </a:tabLst>
            </a:pPr>
            <a:r>
              <a:rPr lang="en-US" altLang="en-US"/>
              <a:t>Replay log into that structure</a:t>
            </a:r>
          </a:p>
          <a:p>
            <a:pPr lvl="2">
              <a:tabLst>
                <a:tab pos="1311275" algn="l"/>
              </a:tabLst>
            </a:pPr>
            <a:r>
              <a:rPr lang="en-US" altLang="en-US"/>
              <a:t>Combine contiguous free blocks into single entry</a:t>
            </a:r>
          </a:p>
          <a:p>
            <a:pPr lvl="2">
              <a:tabLst>
                <a:tab pos="1311275" algn="l"/>
              </a:tabLst>
            </a:pPr>
            <a:endParaRPr lang="en-US" altLang="en-US"/>
          </a:p>
          <a:p>
            <a:pPr lvl="1">
              <a:tabLst>
                <a:tab pos="1311275" algn="l"/>
              </a:tabLst>
            </a:pPr>
            <a:endParaRPr lang="en-US" altLang="en-US"/>
          </a:p>
          <a:p>
            <a:pPr lvl="2">
              <a:tabLst>
                <a:tab pos="1311275" algn="l"/>
              </a:tabLst>
            </a:pPr>
            <a:endParaRPr lang="en-US" altLang="en-US"/>
          </a:p>
          <a:p>
            <a:pPr>
              <a:tabLst>
                <a:tab pos="1311275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1909" y="235374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5011" y="1214086"/>
            <a:ext cx="7665160" cy="4530725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1909" y="235374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Open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5099" y="1227788"/>
            <a:ext cx="7272302" cy="4538012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1065" y="239749"/>
            <a:ext cx="781843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="" xmlns:a16="http://schemas.microsoft.com/office/drawing/2014/main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4022725" y="1209676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2497</Words>
  <Application>Microsoft Office PowerPoint</Application>
  <PresentationFormat>Custom</PresentationFormat>
  <Paragraphs>482</Paragraphs>
  <Slides>61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File systems </vt:lpstr>
      <vt:lpstr>The Content is prepared with the help of existing text books mentioned below:</vt:lpstr>
      <vt:lpstr>File Concept</vt:lpstr>
      <vt:lpstr>File Attributes</vt:lpstr>
      <vt:lpstr>File info Window on Mac OS X</vt:lpstr>
      <vt:lpstr>File Operations</vt:lpstr>
      <vt:lpstr>Open Files</vt:lpstr>
      <vt:lpstr>Open File Locking</vt:lpstr>
      <vt:lpstr>File Types – Name, Extension</vt:lpstr>
      <vt:lpstr>File Structure</vt:lpstr>
      <vt:lpstr>Sequential-access File</vt:lpstr>
      <vt:lpstr>Access Methods</vt:lpstr>
      <vt:lpstr>Simulation of Sequential Access on Direct-access File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Protection</vt:lpstr>
      <vt:lpstr>Access Lists and Groups</vt:lpstr>
      <vt:lpstr>Windows 7 Access-Control List Management</vt:lpstr>
      <vt:lpstr>A Sample UNIX Directory Listing</vt:lpstr>
      <vt:lpstr>File-System Structure</vt:lpstr>
      <vt:lpstr>Layered File System</vt:lpstr>
      <vt:lpstr>File System Layers</vt:lpstr>
      <vt:lpstr>File System Layers (Cont.)</vt:lpstr>
      <vt:lpstr>File System Layers (Cont.)</vt:lpstr>
      <vt:lpstr>Allocation Methods - Contiguous</vt:lpstr>
      <vt:lpstr>Contiguous Allocation</vt:lpstr>
      <vt:lpstr>Extent-Based Systems</vt:lpstr>
      <vt:lpstr>Allocation Methods - Linked</vt:lpstr>
      <vt:lpstr>Allocation Methods – Linked (Cont.)</vt:lpstr>
      <vt:lpstr>Linked Allocation</vt:lpstr>
      <vt:lpstr>Linked Allocation</vt:lpstr>
      <vt:lpstr>File-Allocation Table</vt:lpstr>
      <vt:lpstr>Allocation Methods - Indexed</vt:lpstr>
      <vt:lpstr>Example of Indexed Allocation</vt:lpstr>
      <vt:lpstr>Indexed Allocation (Cont.)</vt:lpstr>
      <vt:lpstr>Indexed Allocation – Mapping (Cont.)</vt:lpstr>
      <vt:lpstr>Indexed Allocation – Mapping (Cont.)</vt:lpstr>
      <vt:lpstr>Indexed Allocation – Mapping (Cont.)</vt:lpstr>
      <vt:lpstr>Combined Scheme:  UNIX UFS  </vt:lpstr>
      <vt:lpstr>Performance</vt:lpstr>
      <vt:lpstr>Performance (Cont.)</vt:lpstr>
      <vt:lpstr>Free-Space Management</vt:lpstr>
      <vt:lpstr>Free-Space Management (Cont.)</vt:lpstr>
      <vt:lpstr>Linked Free Space List on Disk</vt:lpstr>
      <vt:lpstr>Free-Space Management (Cont.)</vt:lpstr>
      <vt:lpstr>Free-Space Management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</dc:title>
  <dc:creator>Agrim</dc:creator>
  <cp:lastModifiedBy>anubhuti.mohindra</cp:lastModifiedBy>
  <cp:revision>11</cp:revision>
  <dcterms:created xsi:type="dcterms:W3CDTF">2020-11-15T18:58:56Z</dcterms:created>
  <dcterms:modified xsi:type="dcterms:W3CDTF">2022-12-05T05:55:27Z</dcterms:modified>
</cp:coreProperties>
</file>